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  <p:sldMasterId id="2147483691" r:id="rId2"/>
    <p:sldMasterId id="2147483684" r:id="rId3"/>
    <p:sldMasterId id="2147483686" r:id="rId4"/>
    <p:sldMasterId id="2147483701" r:id="rId5"/>
    <p:sldMasterId id="2147483706" r:id="rId6"/>
  </p:sldMasterIdLst>
  <p:notesMasterIdLst>
    <p:notesMasterId r:id="rId32"/>
  </p:notesMasterIdLst>
  <p:sldIdLst>
    <p:sldId id="404" r:id="rId7"/>
    <p:sldId id="405" r:id="rId8"/>
    <p:sldId id="406" r:id="rId9"/>
    <p:sldId id="407" r:id="rId10"/>
    <p:sldId id="408" r:id="rId11"/>
    <p:sldId id="409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5" r:id="rId28"/>
    <p:sldId id="260" r:id="rId29"/>
    <p:sldId id="426" r:id="rId30"/>
    <p:sldId id="42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5973D931-3BAC-4F30-9C16-B7461F574E40}">
          <p14:sldIdLst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260"/>
          </p14:sldIdLst>
        </p14:section>
        <p14:section name="Appendix: Image Descriptions for Unsighted Students" id="{9E859B0B-078E-463E-89A6-21C20DD280C4}">
          <p14:sldIdLst>
            <p14:sldId id="426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2" pos="3264" userDrawn="1">
          <p15:clr>
            <a:srgbClr val="A4A3A4"/>
          </p15:clr>
        </p15:guide>
        <p15:guide id="3" orient="horz" pos="4152" userDrawn="1">
          <p15:clr>
            <a:srgbClr val="A4A3A4"/>
          </p15:clr>
        </p15:guide>
        <p15:guide id="4" pos="5640" userDrawn="1">
          <p15:clr>
            <a:srgbClr val="A4A3A4"/>
          </p15:clr>
        </p15:guide>
        <p15:guide id="5" pos="4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poren, Laura" initials="CL" lastIdx="4" clrIdx="0">
    <p:extLst>
      <p:ext uri="{19B8F6BF-5375-455C-9EA6-DF929625EA0E}">
        <p15:presenceInfo xmlns:p15="http://schemas.microsoft.com/office/powerpoint/2012/main" userId="S-1-5-21-1645522239-1123561945-839522115-1006658" providerId="AD"/>
      </p:ext>
    </p:extLst>
  </p:cmAuthor>
  <p:cmAuthor id="2" name="Ciporen, Laura" initials="CL [2]" lastIdx="2" clrIdx="1">
    <p:extLst>
      <p:ext uri="{19B8F6BF-5375-455C-9EA6-DF929625EA0E}">
        <p15:presenceInfo xmlns:p15="http://schemas.microsoft.com/office/powerpoint/2012/main" userId="S::laura.ciporen@mheducation.com::567f631f-0624-4179-9d16-569ddce488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CCC"/>
    <a:srgbClr val="757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107" autoAdjust="0"/>
  </p:normalViewPr>
  <p:slideViewPr>
    <p:cSldViewPr snapToGrid="0" showGuides="1">
      <p:cViewPr varScale="1">
        <p:scale>
          <a:sx n="64" d="100"/>
          <a:sy n="64" d="100"/>
        </p:scale>
        <p:origin x="960" y="66"/>
      </p:cViewPr>
      <p:guideLst>
        <p:guide pos="3264"/>
        <p:guide orient="horz" pos="4152"/>
        <p:guide pos="5640"/>
        <p:guide pos="456"/>
      </p:guideLst>
    </p:cSldViewPr>
  </p:slideViewPr>
  <p:outlineViewPr>
    <p:cViewPr>
      <p:scale>
        <a:sx n="33" d="100"/>
        <a:sy n="33" d="100"/>
      </p:scale>
      <p:origin x="0" y="-87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06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3" Type="http://schemas.openxmlformats.org/officeDocument/2006/relationships/slide" Target="slides/slide3.xml"/><Relationship Id="rId21" Type="http://schemas.openxmlformats.org/officeDocument/2006/relationships/slide" Target="slides/slide21.xml"/><Relationship Id="rId7" Type="http://schemas.openxmlformats.org/officeDocument/2006/relationships/slide" Target="slides/slide7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15294-8BCE-4B15-84C9-4E8D5074478D}" type="datetimeFigureOut">
              <a:rPr lang="en-US" smtClean="0"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56329-1779-487C-B587-BBABA473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80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610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>
            <p:ph type="ctrTitle" hasCustomPrompt="1"/>
          </p:nvPr>
        </p:nvSpPr>
        <p:spPr>
          <a:xfrm>
            <a:off x="621792" y="3140014"/>
            <a:ext cx="2788920" cy="1157665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621792" y="4261103"/>
            <a:ext cx="2788920" cy="6128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>
            <p:ph type="body" sz="quarter" idx="10" hasCustomPrompt="1"/>
          </p:nvPr>
        </p:nvSpPr>
        <p:spPr>
          <a:xfrm>
            <a:off x="621792" y="5093208"/>
            <a:ext cx="2788920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8AC4EEC4-5547-4185-92E7-A6CAF88804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0" y="6478438"/>
            <a:ext cx="9144000" cy="374266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1001655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7">
          <p15:clr>
            <a:srgbClr val="FBAE40"/>
          </p15:clr>
        </p15:guide>
        <p15:guide id="2" orient="horz" pos="41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with Third as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1261884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1" y="4343400"/>
            <a:ext cx="5791200" cy="1905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2432755-BCF5-451F-968D-CFFD10D87BE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0" y="4343400"/>
            <a:ext cx="2400300" cy="1905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Appendix Link">
            <a:extLst>
              <a:ext uri="{FF2B5EF4-FFF2-40B4-BE49-F238E27FC236}">
                <a16:creationId xmlns:a16="http://schemas.microsoft.com/office/drawing/2014/main" id="{CA880A79-A85B-437C-BC20-FC23BDD36F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05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>
          <p15:clr>
            <a:srgbClr val="FBAE40"/>
          </p15:clr>
        </p15:guide>
        <p15:guide id="5" pos="38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893AC4A-29B0-44AE-8CE5-26A7096591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1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x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10"/>
            <a:ext cx="8458200" cy="612476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2070496"/>
            <a:ext cx="8458200" cy="649138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356A590-66B5-4770-8441-82DC031F56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2900" y="2900944"/>
            <a:ext cx="8458200" cy="6731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3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0BD29E5-BD7B-4CD0-9B09-8F8B24F89FB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42900" y="3755354"/>
            <a:ext cx="8458200" cy="698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4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E908CA92-5DB2-4DC0-937B-1B178AA917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42900" y="4635164"/>
            <a:ext cx="8458200" cy="6985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5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8B728CCD-2639-461B-9841-57505AC1346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2900" y="5514975"/>
            <a:ext cx="8458200" cy="73342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2pPr>
            <a:lvl3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3pPr>
          </a:lstStyle>
          <a:p>
            <a:pPr lvl="0"/>
            <a:r>
              <a:rPr lang="en-US" dirty="0"/>
              <a:t>Slide Content 6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Appendix Link">
            <a:extLst>
              <a:ext uri="{FF2B5EF4-FFF2-40B4-BE49-F238E27FC236}">
                <a16:creationId xmlns:a16="http://schemas.microsoft.com/office/drawing/2014/main" id="{9893AC4A-29B0-44AE-8CE5-26A7096591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7434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3" name="Long Copyright">
            <a:extLst>
              <a:ext uri="{FF2B5EF4-FFF2-40B4-BE49-F238E27FC236}">
                <a16:creationId xmlns:a16="http://schemas.microsoft.com/office/drawing/2014/main" id="{9AB572CE-E262-4FA6-8D47-02F068ADD1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0" y="6487064"/>
            <a:ext cx="9144000" cy="370936"/>
          </a:xfrm>
        </p:spPr>
        <p:txBody>
          <a:bodyPr/>
          <a:lstStyle>
            <a:lvl1pPr algn="ctr">
              <a:defRPr/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366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dden Slide Title">
            <a:extLst>
              <a:ext uri="{FF2B5EF4-FFF2-40B4-BE49-F238E27FC236}">
                <a16:creationId xmlns:a16="http://schemas.microsoft.com/office/drawing/2014/main" id="{D3229D0C-04EF-482F-B26C-8D49CD33D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5949" y="418391"/>
            <a:ext cx="2292103" cy="2918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hidden title here </a:t>
            </a:r>
          </a:p>
        </p:txBody>
      </p:sp>
      <p:pic>
        <p:nvPicPr>
          <p:cNvPr id="6" name="MGH Logo">
            <a:extLst>
              <a:ext uri="{FF2B5EF4-FFF2-40B4-BE49-F238E27FC236}">
                <a16:creationId xmlns:a16="http://schemas.microsoft.com/office/drawing/2014/main" id="{60DCFDF5-2A5B-440E-888A-BC0BFEF9FF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211" y="1005697"/>
            <a:ext cx="2443579" cy="2443579"/>
          </a:xfrm>
          <a:prstGeom prst="rect">
            <a:avLst/>
          </a:prstGeom>
        </p:spPr>
      </p:pic>
      <p:sp>
        <p:nvSpPr>
          <p:cNvPr id="9" name="MGH Tagline">
            <a:extLst>
              <a:ext uri="{FF2B5EF4-FFF2-40B4-BE49-F238E27FC236}">
                <a16:creationId xmlns:a16="http://schemas.microsoft.com/office/drawing/2014/main" id="{F040BF5C-A78D-440C-93DF-72F3F641F3F1}"/>
              </a:ext>
            </a:extLst>
          </p:cNvPr>
          <p:cNvSpPr txBox="1"/>
          <p:nvPr userDrawn="1"/>
        </p:nvSpPr>
        <p:spPr>
          <a:xfrm>
            <a:off x="1730746" y="3796682"/>
            <a:ext cx="5682508" cy="46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Because learning changes everything.</a:t>
            </a:r>
            <a:r>
              <a:rPr kumimoji="0" lang="en-US" sz="1400" b="0" i="0" u="none" strike="noStrike" kern="1200" cap="none" spc="40" normalizeH="0" baseline="6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®</a:t>
            </a:r>
            <a:endParaRPr kumimoji="0" lang="en-US" sz="2400" b="0" i="0" u="none" strike="noStrike" kern="1200" cap="none" spc="40" normalizeH="0" baseline="6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GH URL">
            <a:extLst>
              <a:ext uri="{FF2B5EF4-FFF2-40B4-BE49-F238E27FC236}">
                <a16:creationId xmlns:a16="http://schemas.microsoft.com/office/drawing/2014/main" id="{2215B5DD-E18E-478F-81B9-79BA83A9A251}"/>
              </a:ext>
            </a:extLst>
          </p:cNvPr>
          <p:cNvSpPr txBox="1"/>
          <p:nvPr userDrawn="1"/>
        </p:nvSpPr>
        <p:spPr>
          <a:xfrm>
            <a:off x="3269085" y="5329121"/>
            <a:ext cx="2605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www.mheducation.com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25DC59-5AB2-417D-B46A-F09F380F8F6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77813" y="6526213"/>
            <a:ext cx="8699500" cy="204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395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6CA9270-FD0E-4B64-B0D8-24095E6A29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899" y="2366309"/>
            <a:ext cx="7696919" cy="526936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B6E1DCB-9B8A-423D-B48B-2CCDE624B4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37202" y="6682314"/>
            <a:ext cx="342900" cy="143831"/>
          </a:xfr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57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C0136BE0-3F2D-44D5-B125-B7A30D2C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50" y="117244"/>
            <a:ext cx="6065851" cy="73097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FA117DCA-6A6D-48B9-9002-DA1E4814BF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A8444E8-1445-4AB7-85DD-90449330C00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73249"/>
            <a:ext cx="6477000" cy="4343400"/>
          </a:xfrm>
        </p:spPr>
        <p:txBody>
          <a:bodyPr/>
          <a:lstStyle>
            <a:lvl1pPr>
              <a:defRPr/>
            </a:lvl1pPr>
            <a:lvl2pPr marL="344488" indent="-342900">
              <a:buFont typeface="Arial" panose="020B0604020202020204" pitchFamily="34" charset="0"/>
              <a:buChar char="•"/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4541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5525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040524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371601"/>
            <a:ext cx="8458200" cy="487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702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33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On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49380"/>
            <a:ext cx="8458200" cy="822237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6" name="Return to main slide Link 1">
            <a:extLst>
              <a:ext uri="{FF2B5EF4-FFF2-40B4-BE49-F238E27FC236}">
                <a16:creationId xmlns:a16="http://schemas.microsoft.com/office/drawing/2014/main" id="{F538FEEA-434F-404A-8A40-5F717D6CB5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81587" y="1201138"/>
            <a:ext cx="2980826" cy="225425"/>
          </a:xfrm>
        </p:spPr>
        <p:txBody>
          <a:bodyPr anchor="ctr">
            <a:noAutofit/>
          </a:bodyPr>
          <a:lstStyle>
            <a:lvl1pPr algn="ctr">
              <a:defRPr sz="1200"/>
            </a:lvl1pPr>
          </a:lstStyle>
          <a:p>
            <a:pPr lvl="0"/>
            <a:r>
              <a:rPr lang="en-US" dirty="0"/>
              <a:t>Return to parent-slide containing images.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556084"/>
            <a:ext cx="8458200" cy="469231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turn to main slide Link 2">
            <a:extLst>
              <a:ext uri="{FF2B5EF4-FFF2-40B4-BE49-F238E27FC236}">
                <a16:creationId xmlns:a16="http://schemas.microsoft.com/office/drawing/2014/main" id="{D8AF3780-479B-4486-8AEE-B0E29BE2F8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92111" y="6350211"/>
            <a:ext cx="2959779" cy="2286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08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pos="264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2" name="Long Copyright">
            <a:extLst>
              <a:ext uri="{FF2B5EF4-FFF2-40B4-BE49-F238E27FC236}">
                <a16:creationId xmlns:a16="http://schemas.microsoft.com/office/drawing/2014/main" id="{F4607C07-D864-4A1A-8061-D12997CC50C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2489068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-Two Comparison Placeholders With Identifi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Title">
            <a:extLst>
              <a:ext uri="{FF2B5EF4-FFF2-40B4-BE49-F238E27FC236}">
                <a16:creationId xmlns:a16="http://schemas.microsoft.com/office/drawing/2014/main" id="{4D3A09E2-C861-4D48-B4DB-F718B64FF46D}"/>
              </a:ext>
            </a:extLst>
          </p:cNvPr>
          <p:cNvSpPr txBox="1">
            <a:spLocks/>
          </p:cNvSpPr>
          <p:nvPr userDrawn="1"/>
        </p:nvSpPr>
        <p:spPr>
          <a:xfrm>
            <a:off x="342900" y="235525"/>
            <a:ext cx="8458200" cy="82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304800"/>
            <a:ext cx="8458200" cy="678611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 dirty="0"/>
              <a:t>Slide Title</a:t>
            </a:r>
            <a:br>
              <a:rPr lang="en-US" dirty="0"/>
            </a:br>
            <a:endParaRPr lang="en-US" dirty="0"/>
          </a:p>
        </p:txBody>
      </p:sp>
      <p:sp>
        <p:nvSpPr>
          <p:cNvPr id="9" name="Return to main slide Link 1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81528" y="1059828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8" name="Image Identifier 1">
            <a:extLst>
              <a:ext uri="{FF2B5EF4-FFF2-40B4-BE49-F238E27FC236}">
                <a16:creationId xmlns:a16="http://schemas.microsoft.com/office/drawing/2014/main" id="{C828D23C-A7ED-420E-B199-2D8CCF24D6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125" y="1410562"/>
            <a:ext cx="4076700" cy="3921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1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Image Identifier 2">
            <a:extLst>
              <a:ext uri="{FF2B5EF4-FFF2-40B4-BE49-F238E27FC236}">
                <a16:creationId xmlns:a16="http://schemas.microsoft.com/office/drawing/2014/main" id="{7DBCEA22-E8D2-4B8A-B55C-3FFA6FAB3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145" y="1410562"/>
            <a:ext cx="4078224" cy="39319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Image Identifier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933303"/>
            <a:ext cx="4076700" cy="431509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turn to main slide Link 2">
            <a:extLst>
              <a:ext uri="{FF2B5EF4-FFF2-40B4-BE49-F238E27FC236}">
                <a16:creationId xmlns:a16="http://schemas.microsoft.com/office/drawing/2014/main" id="{24E3FC7A-8095-4466-BF43-4B6D04A5D8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81528" y="6348550"/>
            <a:ext cx="2980944" cy="228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1200" dirty="0"/>
            </a:lvl1pPr>
          </a:lstStyle>
          <a:p>
            <a:pPr lvl="0" algn="ctr"/>
            <a:r>
              <a:rPr lang="en-US" dirty="0"/>
              <a:t>Return to parent-slide containing images.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78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W/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MHE Altered Background, fixed">
            <a:extLst>
              <a:ext uri="{FF2B5EF4-FFF2-40B4-BE49-F238E27FC236}">
                <a16:creationId xmlns:a16="http://schemas.microsoft.com/office/drawing/2014/main" id="{E2D8ACCF-E5FC-4FE9-9E84-B2A0A6B1E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42900" y="2095500"/>
            <a:ext cx="3886199" cy="3886199"/>
            <a:chOff x="342900" y="2095500"/>
            <a:chExt cx="3886199" cy="388619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AD1ADE-6D88-5C48-9EEF-7E081C733011}"/>
                </a:ext>
              </a:extLst>
            </p:cNvPr>
            <p:cNvSpPr/>
            <p:nvPr userDrawn="1"/>
          </p:nvSpPr>
          <p:spPr>
            <a:xfrm>
              <a:off x="342900" y="2095500"/>
              <a:ext cx="3886199" cy="3886199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FE6DE48-1064-2849-AF2D-2E29711B1885}"/>
                </a:ext>
              </a:extLst>
            </p:cNvPr>
            <p:cNvSpPr/>
            <p:nvPr userDrawn="1"/>
          </p:nvSpPr>
          <p:spPr>
            <a:xfrm>
              <a:off x="495300" y="2362200"/>
              <a:ext cx="3429000" cy="34671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"/>
          <p:cNvSpPr>
            <a:spLocks noGrp="1"/>
          </p:cNvSpPr>
          <p:nvPr userDrawn="1">
            <p:ph type="ctrTitle" hasCustomPrompt="1"/>
          </p:nvPr>
        </p:nvSpPr>
        <p:spPr>
          <a:xfrm>
            <a:off x="621792" y="2608290"/>
            <a:ext cx="3035808" cy="139408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21792" y="4069830"/>
            <a:ext cx="3035808" cy="8040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cxnSp>
        <p:nvCxnSpPr>
          <p:cNvPr id="9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21791" y="5096656"/>
            <a:ext cx="3043303" cy="56962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Extra Text</a:t>
            </a:r>
          </a:p>
        </p:txBody>
      </p:sp>
      <p:sp>
        <p:nvSpPr>
          <p:cNvPr id="3" name="Cover Placeholder">
            <a:extLst>
              <a:ext uri="{FF2B5EF4-FFF2-40B4-BE49-F238E27FC236}">
                <a16:creationId xmlns:a16="http://schemas.microsoft.com/office/drawing/2014/main" id="{67C61915-1FDF-4DF1-95F4-8BAC894B4DC1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4572000" y="1450229"/>
            <a:ext cx="4229100" cy="49764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Optional: Include Cover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FB06C8-11A0-4E73-A5CE-7801EB0911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6688" y="6426200"/>
            <a:ext cx="8505825" cy="31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159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20">
          <p15:clr>
            <a:srgbClr val="FBAE40"/>
          </p15:clr>
        </p15:guide>
        <p15:guide id="2" orient="horz" pos="3768">
          <p15:clr>
            <a:srgbClr val="FBAE40"/>
          </p15:clr>
        </p15:guide>
        <p15:guide id="3" pos="2664">
          <p15:clr>
            <a:srgbClr val="FBAE40"/>
          </p15:clr>
        </p15:guide>
        <p15:guide id="4" pos="2880">
          <p15:clr>
            <a:srgbClr val="FBAE40"/>
          </p15:clr>
        </p15:guide>
        <p15:guide id="5" pos="2472">
          <p15:clr>
            <a:srgbClr val="FBAE40"/>
          </p15:clr>
        </p15:guide>
        <p15:guide id="6" pos="312">
          <p15:clr>
            <a:srgbClr val="FBAE40"/>
          </p15:clr>
        </p15:guide>
        <p15:guide id="7" orient="horz" pos="1488">
          <p15:clr>
            <a:srgbClr val="FBAE40"/>
          </p15:clr>
        </p15:guide>
        <p15:guide id="8" orient="horz" pos="367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MHE Official Background, fixed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52559"/>
            <a:ext cx="9144000" cy="4982750"/>
            <a:chOff x="0" y="1521567"/>
            <a:chExt cx="9144000" cy="48464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3FD8DC8-1EF1-6B48-9F31-D9D254F85818}"/>
                </a:ext>
              </a:extLst>
            </p:cNvPr>
            <p:cNvSpPr/>
            <p:nvPr userDrawn="1"/>
          </p:nvSpPr>
          <p:spPr>
            <a:xfrm>
              <a:off x="0" y="1521567"/>
              <a:ext cx="9144000" cy="484643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185629" y="2001422"/>
              <a:ext cx="8493233" cy="4166364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364385" y="2475809"/>
              <a:ext cx="7858340" cy="351322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777240" y="2985555"/>
            <a:ext cx="6521640" cy="8732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782058" y="3986784"/>
            <a:ext cx="4297680" cy="5175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7202" y="465003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>
            <p:ph type="body" sz="quarter" idx="10"/>
          </p:nvPr>
        </p:nvSpPr>
        <p:spPr>
          <a:xfrm>
            <a:off x="777240" y="4718304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93BA5A3-DAB5-45C2-AE6D-5271B0A7976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6688" y="6426200"/>
            <a:ext cx="8505825" cy="3111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643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5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MHE altered Background, fixed">
            <a:extLst>
              <a:ext uri="{FF2B5EF4-FFF2-40B4-BE49-F238E27FC236}">
                <a16:creationId xmlns:a16="http://schemas.microsoft.com/office/drawing/2014/main" id="{7A14A7A9-A9D7-4A08-A24F-4D1C1F4C2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46366"/>
            <a:ext cx="9143999" cy="4991100"/>
            <a:chOff x="0" y="1524000"/>
            <a:chExt cx="9143999" cy="49911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500492E-5EBE-C745-8EEE-F17D4BB4582E}"/>
                </a:ext>
              </a:extLst>
            </p:cNvPr>
            <p:cNvSpPr/>
            <p:nvPr userDrawn="1"/>
          </p:nvSpPr>
          <p:spPr>
            <a:xfrm>
              <a:off x="0" y="1524000"/>
              <a:ext cx="9143999" cy="4991100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D976C39-0B94-D44F-9108-A52DD0916B5A}"/>
                </a:ext>
              </a:extLst>
            </p:cNvPr>
            <p:cNvSpPr/>
            <p:nvPr userDrawn="1"/>
          </p:nvSpPr>
          <p:spPr>
            <a:xfrm>
              <a:off x="190500" y="2019300"/>
              <a:ext cx="8496300" cy="4267200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"/>
          <p:cNvSpPr>
            <a:spLocks noGrp="1"/>
          </p:cNvSpPr>
          <p:nvPr userDrawn="1">
            <p:ph type="ctrTitle"/>
          </p:nvPr>
        </p:nvSpPr>
        <p:spPr>
          <a:xfrm>
            <a:off x="567378" y="2593298"/>
            <a:ext cx="6980170" cy="113055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"/>
          <p:cNvSpPr>
            <a:spLocks noGrp="1"/>
          </p:cNvSpPr>
          <p:nvPr userDrawn="1">
            <p:ph type="subTitle" idx="1"/>
          </p:nvPr>
        </p:nvSpPr>
        <p:spPr>
          <a:xfrm>
            <a:off x="567378" y="3807503"/>
            <a:ext cx="4542020" cy="7193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21" name="MHE line separating subtitles from text">
            <a:extLst>
              <a:ext uri="{FF2B5EF4-FFF2-40B4-BE49-F238E27FC236}">
                <a16:creationId xmlns:a16="http://schemas.microsoft.com/office/drawing/2014/main" id="{EC86C884-D766-9149-B40E-B86A943DE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2310" y="4665027"/>
            <a:ext cx="35747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"/>
          <p:cNvSpPr>
            <a:spLocks noGrp="1"/>
          </p:cNvSpPr>
          <p:nvPr userDrawn="1">
            <p:ph type="body" sz="quarter" idx="10"/>
          </p:nvPr>
        </p:nvSpPr>
        <p:spPr>
          <a:xfrm>
            <a:off x="567378" y="4770769"/>
            <a:ext cx="4443413" cy="576185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Long Copyright">
            <a:extLst>
              <a:ext uri="{FF2B5EF4-FFF2-40B4-BE49-F238E27FC236}">
                <a16:creationId xmlns:a16="http://schemas.microsoft.com/office/drawing/2014/main" id="{54514DA3-A928-4CD1-BFAE-B5DF399C4B3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0" y="6487064"/>
            <a:ext cx="9144000" cy="37093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© &lt; add the year&gt; McGraw Hill, LLC. All rights reserved. Authorized only for instructor use in the classroom.</a:t>
            </a:r>
          </a:p>
          <a:p>
            <a:pPr defTabSz="457200">
              <a:spcBef>
                <a:spcPct val="20000"/>
              </a:spcBef>
              <a:defRPr/>
            </a:pPr>
            <a:r>
              <a:rPr lang="en-US" dirty="0"/>
              <a:t>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123389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72">
          <p15:clr>
            <a:srgbClr val="FBAE40"/>
          </p15:clr>
        </p15:guide>
        <p15:guide id="2" orient="horz" pos="3960">
          <p15:clr>
            <a:srgbClr val="FBAE40"/>
          </p15:clr>
        </p15:guide>
        <p15:guide id="3" pos="120">
          <p15:clr>
            <a:srgbClr val="FBAE40"/>
          </p15:clr>
        </p15:guide>
        <p15:guide id="4" pos="5472">
          <p15:clr>
            <a:srgbClr val="FBAE40"/>
          </p15:clr>
        </p15:guide>
        <p15:guide id="5" orient="horz" pos="22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2pPr marL="292608">
              <a:defRPr/>
            </a:lvl2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03133A46-43F0-4734-A847-009F11688B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085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384" userDrawn="1">
          <p15:clr>
            <a:srgbClr val="FBAE40"/>
          </p15:clr>
        </p15:guide>
        <p15:guide id="3" pos="264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Mai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8458200" cy="28380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2900" y="4343400"/>
            <a:ext cx="8458200" cy="1905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  <a:lvl4pPr marL="455613" indent="0">
              <a:buNone/>
              <a:defRPr/>
            </a:lvl4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DF07503B-138D-44F5-84FC-A7637F059B6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0" y="6684963"/>
            <a:ext cx="6972300" cy="173037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800" dirty="0">
                <a:solidFill>
                  <a:schemeClr val="tx1"/>
                </a:solidFill>
              </a:defRPr>
            </a:lvl1pPr>
          </a:lstStyle>
          <a:p>
            <a:pPr lvl="0" algn="r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933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orient="horz" pos="273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mparison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40767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24400" y="1257300"/>
            <a:ext cx="4076700" cy="49911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D5840A85-FE10-45F4-81E4-A52DE2319ED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099" y="6684963"/>
            <a:ext cx="6972301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815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3" pos="2880">
          <p15:clr>
            <a:srgbClr val="FBAE40"/>
          </p15:clr>
        </p15:guide>
        <p15:guide id="4" pos="2976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Main One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A4407840-F6A4-4638-BB2F-9FBAA1A8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900" y="233546"/>
            <a:ext cx="8458200" cy="821119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13536C2-DC17-4031-9948-17E37EF9911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42900" y="1276709"/>
            <a:ext cx="5791200" cy="4971691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B2D170F-7AF9-40BB-A11B-08474DF5C3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8052" y="1257300"/>
            <a:ext cx="2383047" cy="49911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Slide Content 2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Appendix Link">
            <a:extLst>
              <a:ext uri="{FF2B5EF4-FFF2-40B4-BE49-F238E27FC236}">
                <a16:creationId xmlns:a16="http://schemas.microsoft.com/office/drawing/2014/main" id="{72A1E447-C26A-4D25-8792-9B7C6A839F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28045" y="6331527"/>
            <a:ext cx="3287910" cy="260843"/>
          </a:xfrm>
        </p:spPr>
        <p:txBody>
          <a:bodyPr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dirty="0"/>
              <a:t>Add text alternative link, if needed.</a:t>
            </a:r>
          </a:p>
        </p:txBody>
      </p:sp>
      <p:sp>
        <p:nvSpPr>
          <p:cNvPr id="9" name="Image Credit">
            <a:extLst>
              <a:ext uri="{FF2B5EF4-FFF2-40B4-BE49-F238E27FC236}">
                <a16:creationId xmlns:a16="http://schemas.microsoft.com/office/drawing/2014/main" id="{29651301-3A88-4CBC-9B7F-A569599DC51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1" y="6684963"/>
            <a:ext cx="6972299" cy="173037"/>
          </a:xfrm>
        </p:spPr>
        <p:txBody>
          <a:bodyPr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r>
              <a:rPr lang="en-US" dirty="0"/>
              <a:t>Insert Image Credit Here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745DF60F-BF33-428F-883B-9C19F83780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6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>
          <p15:clr>
            <a:srgbClr val="FBAE40"/>
          </p15:clr>
        </p15:guide>
        <p15:guide id="2" orient="horz" pos="2736">
          <p15:clr>
            <a:srgbClr val="FBAE40"/>
          </p15:clr>
        </p15:guide>
        <p15:guide id="4" pos="4032" userDrawn="1">
          <p15:clr>
            <a:srgbClr val="FBAE40"/>
          </p15:clr>
        </p15:guide>
        <p15:guide id="5" pos="386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GH logo">
            <a:extLst>
              <a:ext uri="{FF2B5EF4-FFF2-40B4-BE49-F238E27FC236}">
                <a16:creationId xmlns:a16="http://schemas.microsoft.com/office/drawing/2014/main" id="{BF372B49-B6F5-4826-B4F8-2F8A4FFF88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283845"/>
            <a:ext cx="999514" cy="999514"/>
          </a:xfrm>
          <a:prstGeom prst="rect">
            <a:avLst/>
          </a:prstGeom>
        </p:spPr>
      </p:pic>
      <p:sp>
        <p:nvSpPr>
          <p:cNvPr id="3" name="MGH Tagline">
            <a:extLst>
              <a:ext uri="{FF2B5EF4-FFF2-40B4-BE49-F238E27FC236}">
                <a16:creationId xmlns:a16="http://schemas.microsoft.com/office/drawing/2014/main" id="{70E12349-CEA7-4006-B6E3-3E283BDBD258}"/>
              </a:ext>
            </a:extLst>
          </p:cNvPr>
          <p:cNvSpPr txBox="1"/>
          <p:nvPr userDrawn="1"/>
        </p:nvSpPr>
        <p:spPr>
          <a:xfrm>
            <a:off x="5060273" y="337349"/>
            <a:ext cx="3873993" cy="338554"/>
          </a:xfrm>
          <a:prstGeom prst="rect">
            <a:avLst/>
          </a:prstGeom>
          <a:noFill/>
        </p:spPr>
        <p:txBody>
          <a:bodyPr wrap="square" lIns="45720" rIns="4572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spc="4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Because learning changes everything.</a:t>
            </a:r>
            <a:r>
              <a:rPr lang="en-US" sz="1050" spc="40" baseline="60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®</a:t>
            </a:r>
            <a:endParaRPr lang="en-US" sz="1600" spc="40" baseline="60000" dirty="0"/>
          </a:p>
        </p:txBody>
      </p:sp>
      <p:sp>
        <p:nvSpPr>
          <p:cNvPr id="5" name="Long Copyright"/>
          <p:cNvSpPr>
            <a:spLocks noGrp="1"/>
          </p:cNvSpPr>
          <p:nvPr>
            <p:ph type="ftr" sz="quarter" idx="3"/>
          </p:nvPr>
        </p:nvSpPr>
        <p:spPr>
          <a:xfrm>
            <a:off x="0" y="6478439"/>
            <a:ext cx="9144000" cy="37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pPr defTabSz="457200">
              <a:spcBef>
                <a:spcPct val="20000"/>
              </a:spcBef>
              <a:defRPr/>
            </a:pPr>
            <a:r>
              <a:rPr lang="en-US" dirty="0"/>
              <a:t>Add long copyright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5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704" r:id="rId3"/>
    <p:sldLayoutId id="2147483682" r:id="rId4"/>
    <p:sldLayoutId id="214748368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880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960">
          <p15:clr>
            <a:srgbClr val="F26B43"/>
          </p15:clr>
        </p15:guide>
        <p15:guide id="11" orient="horz" pos="410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73877"/>
            <a:ext cx="8458200" cy="49443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ort Copyright">
            <a:extLst>
              <a:ext uri="{FF2B5EF4-FFF2-40B4-BE49-F238E27FC236}">
                <a16:creationId xmlns:a16="http://schemas.microsoft.com/office/drawing/2014/main" id="{F7BFBE01-8512-49BF-81D6-10C5E13594C9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</p:spTree>
    <p:extLst>
      <p:ext uri="{BB962C8B-B14F-4D97-AF65-F5344CB8AC3E}">
        <p14:creationId xmlns:p14="http://schemas.microsoft.com/office/powerpoint/2010/main" val="8815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9" r:id="rId3"/>
    <p:sldLayoutId id="2147483695" r:id="rId4"/>
    <p:sldLayoutId id="2147483696" r:id="rId5"/>
    <p:sldLayoutId id="2147483697" r:id="rId6"/>
    <p:sldLayoutId id="2147483700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92608" indent="-292608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621792" indent="-320040" algn="l" defTabSz="914400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 userDrawn="1">
          <p15:clr>
            <a:srgbClr val="F26B43"/>
          </p15:clr>
        </p15:guide>
        <p15:guide id="13" orient="horz" pos="360" userDrawn="1">
          <p15:clr>
            <a:srgbClr val="F26B43"/>
          </p15:clr>
        </p15:guide>
        <p15:guide id="14" orient="horz" pos="3936" userDrawn="1">
          <p15:clr>
            <a:srgbClr val="F26B43"/>
          </p15:clr>
        </p15:guide>
        <p15:guide id="15" pos="984" userDrawn="1">
          <p15:clr>
            <a:srgbClr val="F26B43"/>
          </p15:clr>
        </p15:guide>
        <p15:guide id="16" pos="5376" userDrawn="1">
          <p15:clr>
            <a:srgbClr val="F26B43"/>
          </p15:clr>
        </p15:guide>
        <p15:guide id="17" pos="2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5691"/>
            <a:ext cx="9144000" cy="36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Add long copyright line here</a:t>
            </a:r>
            <a:endParaRPr lang="en-US" dirty="0"/>
          </a:p>
        </p:txBody>
      </p:sp>
      <p:sp>
        <p:nvSpPr>
          <p:cNvPr id="6" name="MGH Yellow Line">
            <a:extLst>
              <a:ext uri="{FF2B5EF4-FFF2-40B4-BE49-F238E27FC236}">
                <a16:creationId xmlns:a16="http://schemas.microsoft.com/office/drawing/2014/main" id="{F20163A4-4644-4B17-9C8A-EF42A992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32547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9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5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2112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 userDrawn="1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2160" userDrawn="1">
          <p15:clr>
            <a:srgbClr val="F26B43"/>
          </p15:clr>
        </p15:guide>
        <p15:guide id="13" pos="36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">
            <a:extLst>
              <a:ext uri="{FF2B5EF4-FFF2-40B4-BE49-F238E27FC236}">
                <a16:creationId xmlns:a16="http://schemas.microsoft.com/office/drawing/2014/main" id="{BEB99B55-73FB-42B4-93ED-C5E818675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1" y="1976546"/>
            <a:ext cx="64805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Slide Content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24279" y="6660234"/>
            <a:ext cx="1285344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202" y="6682314"/>
            <a:ext cx="342900" cy="143831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lang="en-US" sz="800" smtClean="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" name="MGH Shape">
            <a:extLst>
              <a:ext uri="{FF2B5EF4-FFF2-40B4-BE49-F238E27FC236}">
                <a16:creationId xmlns:a16="http://schemas.microsoft.com/office/drawing/2014/main" id="{B719ECBD-8119-4217-9D58-2638FA43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22742" y="0"/>
            <a:ext cx="2521258" cy="6623843"/>
            <a:chOff x="3491346" y="0"/>
            <a:chExt cx="2508933" cy="6367263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FCAD01AC-30CD-4728-B0FD-543493B2CE55}"/>
                </a:ext>
              </a:extLst>
            </p:cNvPr>
            <p:cNvSpPr/>
            <p:nvPr/>
          </p:nvSpPr>
          <p:spPr>
            <a:xfrm rot="10800000">
              <a:off x="5468761" y="1352709"/>
              <a:ext cx="531517" cy="1821241"/>
            </a:xfrm>
            <a:custGeom>
              <a:avLst/>
              <a:gdLst>
                <a:gd name="connsiteX0" fmla="*/ 0 w 531517"/>
                <a:gd name="connsiteY0" fmla="*/ 1821241 h 1821241"/>
                <a:gd name="connsiteX1" fmla="*/ 0 w 531517"/>
                <a:gd name="connsiteY1" fmla="*/ 0 h 1821241"/>
                <a:gd name="connsiteX2" fmla="*/ 531517 w 531517"/>
                <a:gd name="connsiteY2" fmla="*/ 672400 h 1821241"/>
                <a:gd name="connsiteX3" fmla="*/ 0 w 531517"/>
                <a:gd name="connsiteY3" fmla="*/ 1821241 h 182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1517" h="1821241">
                  <a:moveTo>
                    <a:pt x="0" y="1821241"/>
                  </a:moveTo>
                  <a:lnTo>
                    <a:pt x="0" y="0"/>
                  </a:lnTo>
                  <a:lnTo>
                    <a:pt x="531517" y="672400"/>
                  </a:lnTo>
                  <a:lnTo>
                    <a:pt x="0" y="1821241"/>
                  </a:lnTo>
                  <a:close/>
                </a:path>
              </a:pathLst>
            </a:custGeom>
            <a:solidFill>
              <a:srgbClr val="9F22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A51DD71-B849-456F-A479-25728C0B26F4}"/>
                </a:ext>
              </a:extLst>
            </p:cNvPr>
            <p:cNvSpPr/>
            <p:nvPr/>
          </p:nvSpPr>
          <p:spPr>
            <a:xfrm rot="10800000">
              <a:off x="3491346" y="0"/>
              <a:ext cx="2508932" cy="2501550"/>
            </a:xfrm>
            <a:custGeom>
              <a:avLst/>
              <a:gdLst>
                <a:gd name="connsiteX0" fmla="*/ 2508932 w 2508932"/>
                <a:gd name="connsiteY0" fmla="*/ 2501550 h 2501550"/>
                <a:gd name="connsiteX1" fmla="*/ 0 w 2508932"/>
                <a:gd name="connsiteY1" fmla="*/ 2501550 h 2501550"/>
                <a:gd name="connsiteX2" fmla="*/ 0 w 2508932"/>
                <a:gd name="connsiteY2" fmla="*/ 1148841 h 2501550"/>
                <a:gd name="connsiteX3" fmla="*/ 531517 w 2508932"/>
                <a:gd name="connsiteY3" fmla="*/ 0 h 2501550"/>
                <a:gd name="connsiteX4" fmla="*/ 2508932 w 2508932"/>
                <a:gd name="connsiteY4" fmla="*/ 2501550 h 250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8932" h="2501550">
                  <a:moveTo>
                    <a:pt x="2508932" y="2501550"/>
                  </a:moveTo>
                  <a:lnTo>
                    <a:pt x="0" y="2501550"/>
                  </a:lnTo>
                  <a:lnTo>
                    <a:pt x="0" y="1148841"/>
                  </a:lnTo>
                  <a:lnTo>
                    <a:pt x="531517" y="0"/>
                  </a:lnTo>
                  <a:lnTo>
                    <a:pt x="2508932" y="2501550"/>
                  </a:lnTo>
                  <a:close/>
                </a:path>
              </a:pathLst>
            </a:custGeom>
            <a:solidFill>
              <a:srgbClr val="E2DF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E349BEA-4244-4589-91D3-1DECC6AB1E90}"/>
                </a:ext>
              </a:extLst>
            </p:cNvPr>
            <p:cNvSpPr/>
            <p:nvPr/>
          </p:nvSpPr>
          <p:spPr>
            <a:xfrm rot="10800000">
              <a:off x="3680272" y="1352707"/>
              <a:ext cx="2320007" cy="5014556"/>
            </a:xfrm>
            <a:custGeom>
              <a:avLst/>
              <a:gdLst>
                <a:gd name="connsiteX0" fmla="*/ 0 w 2320007"/>
                <a:gd name="connsiteY0" fmla="*/ 5014556 h 5014556"/>
                <a:gd name="connsiteX1" fmla="*/ 0 w 2320007"/>
                <a:gd name="connsiteY1" fmla="*/ 0 h 5014556"/>
                <a:gd name="connsiteX2" fmla="*/ 2320007 w 2320007"/>
                <a:gd name="connsiteY2" fmla="*/ 0 h 5014556"/>
                <a:gd name="connsiteX3" fmla="*/ 531518 w 2320007"/>
                <a:gd name="connsiteY3" fmla="*/ 3865713 h 5014556"/>
                <a:gd name="connsiteX4" fmla="*/ 1 w 2320007"/>
                <a:gd name="connsiteY4" fmla="*/ 3193313 h 5014556"/>
                <a:gd name="connsiteX5" fmla="*/ 1 w 2320007"/>
                <a:gd name="connsiteY5" fmla="*/ 5014554 h 5014556"/>
                <a:gd name="connsiteX6" fmla="*/ 0 w 2320007"/>
                <a:gd name="connsiteY6" fmla="*/ 5014556 h 501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0007" h="5014556">
                  <a:moveTo>
                    <a:pt x="0" y="5014556"/>
                  </a:moveTo>
                  <a:lnTo>
                    <a:pt x="0" y="0"/>
                  </a:lnTo>
                  <a:lnTo>
                    <a:pt x="2320007" y="0"/>
                  </a:lnTo>
                  <a:lnTo>
                    <a:pt x="531518" y="3865713"/>
                  </a:lnTo>
                  <a:lnTo>
                    <a:pt x="1" y="3193313"/>
                  </a:lnTo>
                  <a:lnTo>
                    <a:pt x="1" y="5014554"/>
                  </a:lnTo>
                  <a:lnTo>
                    <a:pt x="0" y="50145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34622483-C344-43F3-82BE-D7AE2DFFF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607380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9055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1588" indent="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">
          <p15:clr>
            <a:srgbClr val="F26B43"/>
          </p15:clr>
        </p15:guide>
        <p15:guide id="2" orient="horz" pos="192">
          <p15:clr>
            <a:srgbClr val="F26B43"/>
          </p15:clr>
        </p15:guide>
        <p15:guide id="5" pos="5544" userDrawn="1">
          <p15:clr>
            <a:srgbClr val="F26B43"/>
          </p15:clr>
        </p15:guide>
        <p15:guide id="6" pos="216">
          <p15:clr>
            <a:srgbClr val="F26B43"/>
          </p15:clr>
        </p15:guide>
        <p15:guide id="7" pos="4296" userDrawn="1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1248" userDrawn="1">
          <p15:clr>
            <a:srgbClr val="F26B43"/>
          </p15:clr>
        </p15:guide>
        <p15:guide id="11" orient="horz" pos="3984" userDrawn="1">
          <p15:clr>
            <a:srgbClr val="F26B43"/>
          </p15:clr>
        </p15:guide>
        <p15:guide id="12" orient="horz" pos="1656" userDrawn="1">
          <p15:clr>
            <a:srgbClr val="F26B43"/>
          </p15:clr>
        </p15:guide>
        <p15:guide id="13" pos="2980">
          <p15:clr>
            <a:srgbClr val="F26B43"/>
          </p15:clr>
        </p15:guide>
        <p15:guide id="14" orient="horz" pos="2260" userDrawn="1">
          <p15:clr>
            <a:srgbClr val="F26B43"/>
          </p15:clr>
        </p15:guide>
        <p15:guide id="15" pos="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9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">
            <a:extLst>
              <a:ext uri="{FF2B5EF4-FFF2-40B4-BE49-F238E27FC236}">
                <a16:creationId xmlns:a16="http://schemas.microsoft.com/office/drawing/2014/main" id="{881C4C4E-EEEF-442A-AE3B-63C7E062F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36257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goes here</a:t>
            </a:r>
          </a:p>
        </p:txBody>
      </p:sp>
      <p:sp>
        <p:nvSpPr>
          <p:cNvPr id="5" name="Text Placeholder">
            <a:extLst>
              <a:ext uri="{FF2B5EF4-FFF2-40B4-BE49-F238E27FC236}">
                <a16:creationId xmlns:a16="http://schemas.microsoft.com/office/drawing/2014/main" id="{4F2C87DD-ADFA-433D-B7C8-4E9E42BC9E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371599"/>
            <a:ext cx="8458200" cy="4876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MGH Yellow Line">
            <a:extLst>
              <a:ext uri="{FF2B5EF4-FFF2-40B4-BE49-F238E27FC236}">
                <a16:creationId xmlns:a16="http://schemas.microsoft.com/office/drawing/2014/main" id="{86E6E250-D1F9-6444-A77C-4DC8C64A9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22319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hort Copyright">
            <a:extLst>
              <a:ext uri="{FF2B5EF4-FFF2-40B4-BE49-F238E27FC236}">
                <a16:creationId xmlns:a16="http://schemas.microsoft.com/office/drawing/2014/main" id="{36838A37-515E-4F5C-BF9F-CE51891A9C27}"/>
              </a:ext>
            </a:extLst>
          </p:cNvPr>
          <p:cNvSpPr txBox="1"/>
          <p:nvPr userDrawn="1"/>
        </p:nvSpPr>
        <p:spPr>
          <a:xfrm>
            <a:off x="215658" y="6664280"/>
            <a:ext cx="1233578" cy="215444"/>
          </a:xfrm>
          <a:prstGeom prst="rect">
            <a:avLst/>
          </a:prstGeom>
          <a:noFill/>
        </p:spPr>
        <p:txBody>
          <a:bodyPr wrap="square" lIns="45720" rIns="45720" rtlCol="0" anchor="ctr">
            <a:spAutoFit/>
          </a:bodyPr>
          <a:lstStyle/>
          <a:p>
            <a:r>
              <a:rPr lang="en-US" sz="800" b="0" dirty="0">
                <a:solidFill>
                  <a:schemeClr val="tx1"/>
                </a:solidFill>
              </a:rPr>
              <a:t>© McGraw Hill, LLC</a:t>
            </a: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C2E4AF62-4201-4F5D-966F-4A59CD13C9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6412" y="6673531"/>
            <a:ext cx="355840" cy="161396"/>
          </a:xfrm>
          <a:prstGeom prst="rect">
            <a:avLst/>
          </a:prstGeom>
        </p:spPr>
        <p:txBody>
          <a:bodyPr vert="horz" lIns="45720" tIns="45720" rIns="4572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68151E55-6873-49E2-B8D5-2F265E6F19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51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80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344488" indent="-34290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517525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741363" indent="-285750" algn="l" defTabSz="91440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71550" indent="-2857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192">
          <p15:clr>
            <a:srgbClr val="F26B43"/>
          </p15:clr>
        </p15:guide>
        <p15:guide id="6" pos="216">
          <p15:clr>
            <a:srgbClr val="F26B43"/>
          </p15:clr>
        </p15:guide>
        <p15:guide id="7" pos="5544">
          <p15:clr>
            <a:srgbClr val="F26B43"/>
          </p15:clr>
        </p15:guide>
        <p15:guide id="9" orient="horz" pos="4211">
          <p15:clr>
            <a:srgbClr val="F26B43"/>
          </p15:clr>
        </p15:guide>
        <p15:guide id="10" orient="horz" pos="624">
          <p15:clr>
            <a:srgbClr val="F26B43"/>
          </p15:clr>
        </p15:guide>
        <p15:guide id="11" orient="horz" pos="4104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360">
          <p15:clr>
            <a:srgbClr val="F26B43"/>
          </p15:clr>
        </p15:guide>
        <p15:guide id="14" orient="horz" pos="3936">
          <p15:clr>
            <a:srgbClr val="F26B43"/>
          </p15:clr>
        </p15:guide>
        <p15:guide id="15" pos="984">
          <p15:clr>
            <a:srgbClr val="F26B43"/>
          </p15:clr>
        </p15:guide>
        <p15:guide id="16" pos="5376">
          <p15:clr>
            <a:srgbClr val="F26B43"/>
          </p15:clr>
        </p15:guide>
        <p15:guide id="17" pos="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866DE-8FA2-48E5-A0D6-58D53A9C2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05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2BA12-2450-4D8B-9EFD-C546BD73FE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Employer-Sponsored </a:t>
            </a:r>
            <a:br>
              <a:rPr lang="en-IN" dirty="0"/>
            </a:br>
            <a:r>
              <a:rPr lang="en-IN" dirty="0"/>
              <a:t>Health-Care Plans</a:t>
            </a:r>
            <a:endParaRPr lang="en-US" dirty="0"/>
          </a:p>
        </p:txBody>
      </p:sp>
      <p:pic>
        <p:nvPicPr>
          <p:cNvPr id="9" name="Picture 8" descr="Cover page. Employee benefits. A primer for human resource personnel. Seventh Edition. By, Joseph J Martocchio.">
            <a:extLst>
              <a:ext uri="{FF2B5EF4-FFF2-40B4-BE49-F238E27FC236}">
                <a16:creationId xmlns:a16="http://schemas.microsoft.com/office/drawing/2014/main" id="{BF8F0513-B93C-4F2E-82C3-9209BF84F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816" y="1362248"/>
            <a:ext cx="3877392" cy="480406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FA3B4-AF4E-480A-9543-60CA85EC80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-48126" y="6538494"/>
            <a:ext cx="9256295" cy="223214"/>
          </a:xfrm>
        </p:spPr>
        <p:txBody>
          <a:bodyPr/>
          <a:lstStyle/>
          <a:p>
            <a:r>
              <a:rPr lang="en-US" sz="800" dirty="0"/>
              <a:t>© 2023 McGraw Hill, LLC. All rights reserved. Authorized only for instructor use in the classroom. 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259528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6FE5-88DC-4063-8251-AD661462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Regulation of Health-Care Plans State Regulations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C2BEF-7A3E-4435-A114-59B43A2EFF1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967935"/>
          </a:xfrm>
        </p:spPr>
        <p:txBody>
          <a:bodyPr/>
          <a:lstStyle/>
          <a:p>
            <a:r>
              <a:rPr lang="en-US" dirty="0"/>
              <a:t>Every state has laws regulating health insurers’ practices, such as: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Extending coverage to particular services, treatments, and conditions.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Reimbursing recognized health care providers for services.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Who must be covered.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Length of time coverage must be available to former employees.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02D62A-FFE8-4D4F-9395-0A6356C2FC8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383101"/>
            <a:ext cx="8458200" cy="6491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National Association of Insurance Commissioners (NAIC)</a:t>
            </a:r>
            <a:r>
              <a:rPr lang="en-US" dirty="0"/>
              <a:t> addresses insurance issues for each state.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51EF0A-045B-46E0-9268-5B284BAE663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4149810"/>
            <a:ext cx="8458200" cy="2009950"/>
          </a:xfrm>
        </p:spPr>
        <p:txBody>
          <a:bodyPr/>
          <a:lstStyle/>
          <a:p>
            <a:r>
              <a:rPr lang="en-US" dirty="0"/>
              <a:t>The U.S. Bureau of Labor Statistics uses several criteria to help distinguish between fee-for-service plans and managed care plans.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 </a:t>
            </a:r>
            <a:r>
              <a:rPr lang="en-US" b="1" dirty="0"/>
              <a:t>prepaid plan </a:t>
            </a:r>
            <a:r>
              <a:rPr lang="en-US" dirty="0"/>
              <a:t>pays providers a fixed amount according to the number of individuals covered by the plan.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An </a:t>
            </a:r>
            <a:r>
              <a:rPr lang="en-US" b="1" dirty="0"/>
              <a:t>indemnity plan </a:t>
            </a:r>
            <a:r>
              <a:rPr lang="en-US" dirty="0"/>
              <a:t>reimburses either the health-care provider or patient.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3302E05-D8BC-48A1-84AA-738F3D3A9D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5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AB17-3455-4671-AE52-CD5A66BEF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Plan Design Alternatives</a:t>
            </a:r>
          </a:p>
        </p:txBody>
      </p:sp>
      <p:pic>
        <p:nvPicPr>
          <p:cNvPr id="7" name="Picture 6" descr="Exhibit 5.2: How the National Compensation Survey Determines the Type of Medical Plan Employers Offer.">
            <a:extLst>
              <a:ext uri="{FF2B5EF4-FFF2-40B4-BE49-F238E27FC236}">
                <a16:creationId xmlns:a16="http://schemas.microsoft.com/office/drawing/2014/main" id="{05650B64-B07C-4C2F-9B67-2BC12EF40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376" y="1313252"/>
            <a:ext cx="6911246" cy="464444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10EC7-53CF-45C0-8073-6D71B52500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 action="ppaction://hlinksldjump"/>
              </a:rPr>
              <a:t>Access text alternative for this image.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74D728-9335-4BED-94A2-3ADAA0CE23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U.S. Bureau of Labor Statistics, “Understanding Health Plan Types: What’s In a Name?” Pay and Benefits (Volume 4, No. 2), January 2015.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8307C-8BC3-43BF-9343-C28823C7F2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2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6997-E599-41D3-923F-842B2EF9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Fee-for-Service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F2708-F9CD-4360-AC6F-87B270594B1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920800"/>
          </a:xfrm>
        </p:spPr>
        <p:txBody>
          <a:bodyPr/>
          <a:lstStyle/>
          <a:p>
            <a:r>
              <a:rPr lang="en-US" b="1" dirty="0"/>
              <a:t>Fee-for-service plans </a:t>
            </a:r>
            <a:r>
              <a:rPr lang="en-US" dirty="0"/>
              <a:t>provide protection against health care expenses in the form of a cash benefit paid to the employee or directly to the health care provider after receiving health-care services.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D98CEA-31A2-4E25-A01C-F6CC08225F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80209"/>
            <a:ext cx="4081616" cy="1926317"/>
          </a:xfrm>
        </p:spPr>
        <p:txBody>
          <a:bodyPr/>
          <a:lstStyle/>
          <a:p>
            <a:r>
              <a:rPr lang="en-US" dirty="0"/>
              <a:t>These plans pay benefits on a </a:t>
            </a:r>
            <a:r>
              <a:rPr lang="en-US" i="1" dirty="0"/>
              <a:t>reimbursement basis.</a:t>
            </a:r>
          </a:p>
          <a:p>
            <a:r>
              <a:rPr lang="en-US" dirty="0"/>
              <a:t>Three types of eligible health expenses are hospital expenses, surgical expenses, and physician charges.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7F5443-8122-4B31-853C-6ECD1790B80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884606" y="2380209"/>
            <a:ext cx="2916494" cy="1193835"/>
          </a:xfrm>
        </p:spPr>
        <p:txBody>
          <a:bodyPr/>
          <a:lstStyle/>
          <a:p>
            <a:r>
              <a:rPr lang="en-US" dirty="0"/>
              <a:t>These plans do not rely on networks of health-care providers.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92F2D74-781A-4E06-9D0E-F6BC22F5F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88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7F0F-42F2-4C56-9D1F-BA13BC11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 Care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C85E2-5346-49C5-B320-9AC472BEA26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699575"/>
          </a:xfrm>
        </p:spPr>
        <p:txBody>
          <a:bodyPr/>
          <a:lstStyle/>
          <a:p>
            <a:r>
              <a:rPr lang="en-US" b="1" dirty="0"/>
              <a:t>Managed care plans </a:t>
            </a:r>
            <a:r>
              <a:rPr lang="en-US" dirty="0"/>
              <a:t>emphasize cost control by limiting an employee’s choice of doctors and hospitals.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F72C9-FE86-42A8-9A07-A698DDA6150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042655"/>
            <a:ext cx="8458200" cy="1905000"/>
          </a:xfrm>
        </p:spPr>
        <p:txBody>
          <a:bodyPr/>
          <a:lstStyle/>
          <a:p>
            <a:r>
              <a:rPr lang="en-US" dirty="0"/>
              <a:t>Three common forms of managed care include: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Health Maintenance Organizations (H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Preferred Provider Organizations (P</a:t>
            </a:r>
            <a:r>
              <a:rPr lang="en-US" sz="100" dirty="0"/>
              <a:t> </a:t>
            </a:r>
            <a:r>
              <a:rPr lang="en-US" dirty="0" err="1"/>
              <a:t>P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s) and Exclusive Provider plans (E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s).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Point-of-Service (P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S) plans.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FBCDC-A3A0-4956-8595-DDE086F81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1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8FCDD-D394-4C51-8018-0E4D4FB01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Managed Care Plans Health Maintenance Organizations (H</a:t>
            </a:r>
            <a:r>
              <a:rPr lang="en-IN" sz="100" dirty="0"/>
              <a:t> </a:t>
            </a:r>
            <a:r>
              <a:rPr lang="en-IN" sz="3200" dirty="0"/>
              <a:t>M</a:t>
            </a:r>
            <a:r>
              <a:rPr lang="en-IN" sz="100" dirty="0"/>
              <a:t> </a:t>
            </a:r>
            <a:r>
              <a:rPr lang="en-IN" sz="3200" dirty="0"/>
              <a:t>O</a:t>
            </a:r>
            <a:r>
              <a:rPr lang="en-IN" sz="100" dirty="0"/>
              <a:t> </a:t>
            </a:r>
            <a:r>
              <a:rPr lang="en-IN" sz="3200" dirty="0"/>
              <a:t>s)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14234-3B54-49FE-B687-F9FBA56CA7A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201019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 are sometimes describes as providing prepaid medical services.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Fixed periodic enrollment fees cover 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 members.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Only if services are delivered by network providers, and approved.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7757D-03B6-457C-B623-E9293BBD739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550768"/>
            <a:ext cx="8458200" cy="1045443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 provide service for: inpatient and outpatient care, emergency room care, physicians, surgeons, and other health care professionals.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Either fully covered or requires copayments.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589988-9EFA-457A-84F6-49C0FE6666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3681221"/>
            <a:ext cx="8458200" cy="1324800"/>
          </a:xfrm>
        </p:spPr>
        <p:txBody>
          <a:bodyPr/>
          <a:lstStyle/>
          <a:p>
            <a:r>
              <a:rPr lang="en-US" dirty="0"/>
              <a:t>Another type of 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 is the </a:t>
            </a:r>
            <a:r>
              <a:rPr lang="en-US" b="1" dirty="0"/>
              <a:t>open-access H</a:t>
            </a:r>
            <a:r>
              <a:rPr lang="en-US" sz="100" b="1" dirty="0"/>
              <a:t> </a:t>
            </a:r>
            <a:r>
              <a:rPr lang="en-US" b="1" dirty="0"/>
              <a:t>M</a:t>
            </a:r>
            <a:r>
              <a:rPr lang="en-US" sz="100" b="1" dirty="0"/>
              <a:t> </a:t>
            </a:r>
            <a:r>
              <a:rPr lang="en-US" b="1" dirty="0"/>
              <a:t>O </a:t>
            </a:r>
            <a:r>
              <a:rPr lang="en-US" dirty="0"/>
              <a:t>which covers emergency care if delivered outside the network.</a:t>
            </a:r>
          </a:p>
          <a:p>
            <a:r>
              <a:rPr lang="en-US" dirty="0"/>
              <a:t>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 designate some of their physicians as </a:t>
            </a:r>
            <a:r>
              <a:rPr lang="en-US" b="1" dirty="0"/>
              <a:t>primary care physicians</a:t>
            </a:r>
            <a:r>
              <a:rPr lang="en-US" dirty="0"/>
              <a:t> and require that patients make copayments.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86E337D-721A-4B46-B515-677ACE111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02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ED64-38AD-4486-B8E1-3642663FE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Managed Care Plans Types of Health Maintenance Organizations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0824D-B798-42AE-B574-491FEE45A2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661110"/>
          </a:xfrm>
        </p:spPr>
        <p:txBody>
          <a:bodyPr/>
          <a:lstStyle/>
          <a:p>
            <a:r>
              <a:rPr lang="en-US" b="1" dirty="0"/>
              <a:t>Prepaid group practices </a:t>
            </a:r>
            <a:r>
              <a:rPr lang="en-US" dirty="0"/>
              <a:t>provide medical care for a set amount and may take one of three specific forms.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Staff model H</a:t>
            </a:r>
            <a:r>
              <a:rPr lang="en-US" sz="100" b="1" dirty="0"/>
              <a:t> </a:t>
            </a:r>
            <a:r>
              <a:rPr lang="en-US" b="1" dirty="0"/>
              <a:t>M</a:t>
            </a:r>
            <a:r>
              <a:rPr lang="en-US" sz="100" b="1" dirty="0"/>
              <a:t> </a:t>
            </a:r>
            <a:r>
              <a:rPr lang="en-US" b="1" dirty="0"/>
              <a:t>O</a:t>
            </a:r>
            <a:r>
              <a:rPr lang="en-US" sz="100" b="1" dirty="0"/>
              <a:t> </a:t>
            </a:r>
            <a:r>
              <a:rPr lang="en-US" b="1" dirty="0"/>
              <a:t>s </a:t>
            </a:r>
            <a:r>
              <a:rPr lang="en-US" dirty="0"/>
              <a:t>own the medical facilities, employing medical and support staff.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Group model H</a:t>
            </a:r>
            <a:r>
              <a:rPr lang="en-US" sz="100" b="1" dirty="0"/>
              <a:t> </a:t>
            </a:r>
            <a:r>
              <a:rPr lang="en-US" b="1" dirty="0"/>
              <a:t>M</a:t>
            </a:r>
            <a:r>
              <a:rPr lang="en-US" sz="100" b="1" dirty="0"/>
              <a:t> </a:t>
            </a:r>
            <a:r>
              <a:rPr lang="en-US" b="1" dirty="0"/>
              <a:t>O</a:t>
            </a:r>
            <a:r>
              <a:rPr lang="en-US" sz="100" b="1" dirty="0"/>
              <a:t> </a:t>
            </a:r>
            <a:r>
              <a:rPr lang="en-US" b="1" dirty="0"/>
              <a:t>s </a:t>
            </a:r>
            <a:r>
              <a:rPr lang="en-US" dirty="0"/>
              <a:t>primarily use contracts with established practices of physicians that cover multiple specialties.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Network model H</a:t>
            </a:r>
            <a:r>
              <a:rPr lang="en-US" sz="100" b="1" dirty="0"/>
              <a:t> </a:t>
            </a:r>
            <a:r>
              <a:rPr lang="en-US" b="1" dirty="0"/>
              <a:t>M</a:t>
            </a:r>
            <a:r>
              <a:rPr lang="en-US" sz="100" b="1" dirty="0"/>
              <a:t> </a:t>
            </a:r>
            <a:r>
              <a:rPr lang="en-US" b="1" dirty="0"/>
              <a:t>O</a:t>
            </a:r>
            <a:r>
              <a:rPr lang="en-US" sz="100" b="1" dirty="0"/>
              <a:t> </a:t>
            </a:r>
            <a:r>
              <a:rPr lang="en-US" b="1" dirty="0"/>
              <a:t>s </a:t>
            </a:r>
            <a:r>
              <a:rPr lang="en-US" dirty="0"/>
              <a:t>contract with two or more independent practices of physicians.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1DB40-5250-43B3-843E-3263793CDE2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077932"/>
            <a:ext cx="8579874" cy="744794"/>
          </a:xfrm>
        </p:spPr>
        <p:txBody>
          <a:bodyPr/>
          <a:lstStyle/>
          <a:p>
            <a:r>
              <a:rPr lang="en-US" b="1" dirty="0"/>
              <a:t>Individual practice associations (I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s) </a:t>
            </a:r>
            <a:r>
              <a:rPr lang="en-US" dirty="0"/>
              <a:t>are partnerships of independent physicians, health professionals, and group practices.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B58A1-145A-4739-8144-8D6C08B7ED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112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F4A4B-DCCA-4A04-963F-5078928D6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Managed Care Plans Preferred Provider Organizations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DEAF1-D15A-420F-87ED-206AC1FA391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95988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preferred provider organization (P</a:t>
            </a:r>
            <a:r>
              <a:rPr lang="en-US" sz="100" b="1" dirty="0"/>
              <a:t> </a:t>
            </a:r>
            <a:r>
              <a:rPr lang="en-US" b="1" dirty="0" err="1"/>
              <a:t>P</a:t>
            </a:r>
            <a:r>
              <a:rPr lang="en-US" sz="100" b="1" dirty="0"/>
              <a:t> </a:t>
            </a:r>
            <a:r>
              <a:rPr lang="en-US" b="1" dirty="0"/>
              <a:t>O)</a:t>
            </a:r>
            <a:r>
              <a:rPr lang="en-US" dirty="0"/>
              <a:t> is a group of providers who furnish services to a given population at a lower level of reimbursement.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Physicians must qualify as preferred providers.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In return, physicians are guaranteed minimum patient loads.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A8FF5-7734-4462-A759-1A3EB40186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857836"/>
            <a:ext cx="8458200" cy="1867464"/>
          </a:xfrm>
        </p:spPr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exclusive provider organization</a:t>
            </a:r>
            <a:r>
              <a:rPr lang="en-US" dirty="0"/>
              <a:t> </a:t>
            </a:r>
            <a:r>
              <a:rPr lang="en-US" b="1" dirty="0"/>
              <a:t>(E</a:t>
            </a:r>
            <a:r>
              <a:rPr lang="en-US" sz="100" b="1" dirty="0"/>
              <a:t> </a:t>
            </a:r>
            <a:r>
              <a:rPr lang="en-US" b="1" dirty="0"/>
              <a:t>P</a:t>
            </a:r>
            <a:r>
              <a:rPr lang="en-US" sz="100" b="1" dirty="0"/>
              <a:t> </a:t>
            </a:r>
            <a:r>
              <a:rPr lang="en-US" b="1" dirty="0"/>
              <a:t>O) </a:t>
            </a:r>
            <a:r>
              <a:rPr lang="en-US" dirty="0"/>
              <a:t>is a variation of a P</a:t>
            </a:r>
            <a:r>
              <a:rPr lang="en-US" sz="100" dirty="0"/>
              <a:t> </a:t>
            </a:r>
            <a:r>
              <a:rPr lang="en-US" dirty="0" err="1"/>
              <a:t>P</a:t>
            </a:r>
            <a:r>
              <a:rPr lang="en-US" sz="100" dirty="0"/>
              <a:t> </a:t>
            </a:r>
            <a:r>
              <a:rPr lang="en-US" dirty="0"/>
              <a:t>O.</a:t>
            </a:r>
            <a:endParaRPr lang="en-US" b="1" dirty="0"/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 are more restrictive than P</a:t>
            </a:r>
            <a:r>
              <a:rPr lang="en-US" sz="100" dirty="0"/>
              <a:t> </a:t>
            </a:r>
            <a:r>
              <a:rPr lang="en-US" dirty="0" err="1"/>
              <a:t>P</a:t>
            </a:r>
            <a:r>
              <a:rPr lang="en-US" sz="100" dirty="0"/>
              <a:t> </a:t>
            </a:r>
            <a:r>
              <a:rPr lang="en-US" dirty="0"/>
              <a:t>O plans.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 offer reimbursement for services provided within the established network.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sz="100" dirty="0"/>
              <a:t> </a:t>
            </a: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 do not require having a primary care physician.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5F498-BCBC-45C6-A107-4158FC6929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27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2706-D15C-4348-BADA-F4E5FA3BF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3546"/>
            <a:ext cx="8653616" cy="821119"/>
          </a:xfrm>
        </p:spPr>
        <p:txBody>
          <a:bodyPr/>
          <a:lstStyle/>
          <a:p>
            <a:r>
              <a:rPr lang="en-IN" sz="3200" dirty="0"/>
              <a:t>Managed Care Plans Point-of-Service Plans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AC9E9-C26C-42E5-A369-CBAAF5BDD9D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point-of-service (P</a:t>
            </a:r>
            <a:r>
              <a:rPr lang="en-US" sz="100" b="1" dirty="0"/>
              <a:t> </a:t>
            </a:r>
            <a:r>
              <a:rPr lang="en-US" b="1" dirty="0"/>
              <a:t>O</a:t>
            </a:r>
            <a:r>
              <a:rPr lang="en-US" sz="100" b="1" dirty="0"/>
              <a:t> </a:t>
            </a:r>
            <a:r>
              <a:rPr lang="en-US" b="1" dirty="0"/>
              <a:t>S) plan</a:t>
            </a:r>
            <a:r>
              <a:rPr lang="en-US" dirty="0"/>
              <a:t> combines features of fee-for-service plans &amp; 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 plans require a primary care physician, similar to HMOs.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Employees pay a nominal copayment for each visit, similar to HMOs.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Unlike H</a:t>
            </a:r>
            <a:r>
              <a:rPr lang="en-US" sz="100" dirty="0"/>
              <a:t> </a:t>
            </a:r>
            <a:r>
              <a:rPr lang="en-US" dirty="0"/>
              <a:t>M</a:t>
            </a:r>
            <a:r>
              <a:rPr lang="en-US" sz="100" dirty="0"/>
              <a:t> </a:t>
            </a:r>
            <a:r>
              <a:rPr lang="en-US" dirty="0"/>
              <a:t>O</a:t>
            </a:r>
            <a:r>
              <a:rPr lang="en-US" sz="100" dirty="0"/>
              <a:t> </a:t>
            </a:r>
            <a:r>
              <a:rPr lang="en-US" dirty="0"/>
              <a:t>s, employees can receive care outside the network (at a higher price) like fee-for-service plans.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FA2AC-B7CC-45D2-A111-7573686A26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34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FEE-B76B-4505-9260-3B666A88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 of Health-Care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4B435-7858-4EA4-9419-C24E625EC13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Health-care plans share a number of features in common.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Deductible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Coinsurance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Out-of-pocket maximums.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Preexisting condition </a:t>
            </a:r>
            <a:r>
              <a:rPr lang="en-US" dirty="0"/>
              <a:t>clauses.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Preadmission certification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Second surgical opinions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Lifetime limits </a:t>
            </a:r>
            <a:r>
              <a:rPr lang="en-US" dirty="0"/>
              <a:t>and </a:t>
            </a:r>
            <a:r>
              <a:rPr lang="en-US" b="1" dirty="0"/>
              <a:t>yearly limits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FA0E7-F2DE-43E0-A415-FCCB87F3D2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52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3B60B12-9109-4F5D-B056-2369985B6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Consumer-Driven Health Care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6622B01-328A-4707-B2F8-86B5597531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380890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consumer-driven health-care plan (CDHP)</a:t>
            </a:r>
            <a:r>
              <a:rPr lang="en-US" dirty="0"/>
              <a:t> combines a pretax payment account (HSA) with a high-deductible health plan.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High-deductible health insurance plans</a:t>
            </a:r>
            <a:r>
              <a:rPr lang="en-US" dirty="0"/>
              <a:t> </a:t>
            </a:r>
            <a:r>
              <a:rPr lang="en-US" b="1" dirty="0"/>
              <a:t>(HDHPs)</a:t>
            </a:r>
            <a:r>
              <a:rPr lang="en-US" dirty="0"/>
              <a:t> require substantially higher deductibles.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CDHPs are referred to as three-tier payment systems.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Medicare Prescription Drug, Improvement and Modernization Act of 2003 </a:t>
            </a:r>
            <a:r>
              <a:rPr lang="en-US" dirty="0"/>
              <a:t>permits </a:t>
            </a:r>
            <a:r>
              <a:rPr lang="en-US" b="1" dirty="0"/>
              <a:t>health savings accounts (HSAs) </a:t>
            </a:r>
            <a:r>
              <a:rPr lang="en-US" dirty="0"/>
              <a:t>for employees.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7454FBFD-C293-418E-B3A8-D2D8926303D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748551"/>
            <a:ext cx="8458200" cy="1717539"/>
          </a:xfrm>
        </p:spPr>
        <p:txBody>
          <a:bodyPr/>
          <a:lstStyle/>
          <a:p>
            <a:r>
              <a:rPr lang="en-US" dirty="0"/>
              <a:t>Employers may consider using two other health accounts.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Health reimbursement arrangements (HRAs) </a:t>
            </a:r>
            <a:r>
              <a:rPr lang="en-US" dirty="0"/>
              <a:t>reimburse employees for health-care expenses.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Flexible spending accounts (FSAs) </a:t>
            </a:r>
            <a:r>
              <a:rPr lang="en-US" dirty="0"/>
              <a:t>permit employees to pay for health-care costs not covered by an employer’s insurance plan.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A9503C0-9E7A-406D-AB7B-87CFEAB0744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5540903"/>
            <a:ext cx="8458200" cy="673100"/>
          </a:xfrm>
        </p:spPr>
        <p:txBody>
          <a:bodyPr/>
          <a:lstStyle/>
          <a:p>
            <a:r>
              <a:rPr lang="en-US" dirty="0"/>
              <a:t>Employers bear some risk from offering FSAs - </a:t>
            </a:r>
            <a:r>
              <a:rPr lang="en-US" b="1" dirty="0"/>
              <a:t>risk-of-loss rules</a:t>
            </a:r>
            <a:r>
              <a:rPr lang="en-US" dirty="0"/>
              <a:t> or </a:t>
            </a:r>
            <a:r>
              <a:rPr lang="en-US" b="1" dirty="0"/>
              <a:t>uniform coverage requirement</a:t>
            </a:r>
            <a:r>
              <a:rPr lang="en-US" dirty="0"/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C17B0-F3CA-488C-B515-70897E552E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9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931F6-330B-43CA-91E1-1E98939C5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33546"/>
            <a:ext cx="8742106" cy="821119"/>
          </a:xfrm>
        </p:spPr>
        <p:txBody>
          <a:bodyPr/>
          <a:lstStyle/>
          <a:p>
            <a:r>
              <a:rPr lang="en-IN" sz="3400" dirty="0"/>
              <a:t>Defining and Exploring Health-Care Plans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F3FC-3938-49B7-8762-AD438B0AB4D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b="1" dirty="0"/>
              <a:t>Health-care plans</a:t>
            </a:r>
            <a:r>
              <a:rPr lang="en-US" dirty="0"/>
              <a:t> cover the costs of a variety of services that promote sound physical and mental health.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Fully insured plans </a:t>
            </a:r>
            <a:r>
              <a:rPr lang="en-US" dirty="0"/>
              <a:t>are a contractual relationship with insurance companies for health services for employees and their dependents.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individual coverage </a:t>
            </a:r>
            <a:r>
              <a:rPr lang="en-US" dirty="0"/>
              <a:t>a person purchases health insurance outside the employment setting for themselves and dependents.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Extending coverage to most or all employees is considered </a:t>
            </a:r>
            <a:r>
              <a:rPr lang="en-US" b="1" dirty="0"/>
              <a:t>group coverage.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contractual relationship, or </a:t>
            </a:r>
            <a:r>
              <a:rPr lang="en-US" b="1" dirty="0"/>
              <a:t>insurance policy</a:t>
            </a:r>
            <a:r>
              <a:rPr lang="en-US" dirty="0"/>
              <a:t>, specifies the amount the insurer pays for medical claims.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Employers pay insurers a negotiated amount, or </a:t>
            </a:r>
            <a:r>
              <a:rPr lang="en-US" b="1" dirty="0"/>
              <a:t>premium</a:t>
            </a:r>
            <a:r>
              <a:rPr lang="en-US" dirty="0"/>
              <a:t>, to establish and maintain health-care plans.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3D430-DA77-4FFA-A106-BE62B51A4C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63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0B5F4-871B-44AF-8D2E-412700281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Health-Care-Related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1AD4-64BC-443E-9837-6BD14A11B72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3324788"/>
          </a:xfrm>
        </p:spPr>
        <p:txBody>
          <a:bodyPr/>
          <a:lstStyle/>
          <a:p>
            <a:r>
              <a:rPr lang="en-US" b="1" dirty="0"/>
              <a:t>Dental insurance</a:t>
            </a:r>
            <a:r>
              <a:rPr lang="en-US" dirty="0"/>
              <a:t> is found in three forms: </a:t>
            </a:r>
            <a:r>
              <a:rPr lang="en-US" b="1" dirty="0"/>
              <a:t>Dental fee-for-service plans</a:t>
            </a:r>
            <a:r>
              <a:rPr lang="en-US" dirty="0"/>
              <a:t>, d</a:t>
            </a:r>
            <a:r>
              <a:rPr lang="en-US" b="1" dirty="0"/>
              <a:t>ental service corporations </a:t>
            </a:r>
            <a:r>
              <a:rPr lang="en-US" dirty="0"/>
              <a:t>and d</a:t>
            </a:r>
            <a:r>
              <a:rPr lang="en-US" b="1" dirty="0"/>
              <a:t>ental maintenance organizations </a:t>
            </a:r>
            <a:r>
              <a:rPr lang="en-US" dirty="0"/>
              <a:t>or </a:t>
            </a:r>
            <a:r>
              <a:rPr lang="en-US" b="1" dirty="0"/>
              <a:t>dental HMOs.</a:t>
            </a:r>
          </a:p>
          <a:p>
            <a:r>
              <a:rPr lang="en-US" b="1" dirty="0"/>
              <a:t>Vision insurance </a:t>
            </a:r>
            <a:r>
              <a:rPr lang="en-US" dirty="0"/>
              <a:t>has limits to frequency and types of services.</a:t>
            </a:r>
          </a:p>
          <a:p>
            <a:r>
              <a:rPr lang="en-US" dirty="0"/>
              <a:t>Three forms of </a:t>
            </a:r>
            <a:r>
              <a:rPr lang="en-US" b="1" dirty="0"/>
              <a:t>Prescription drug plans </a:t>
            </a:r>
            <a:r>
              <a:rPr lang="en-US" dirty="0"/>
              <a:t>include: 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Medical reimbursement plans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Prescription card program.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Mail order prescription drug program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Two cost control features</a:t>
            </a:r>
            <a:r>
              <a:rPr lang="en-US" b="1" dirty="0"/>
              <a:t> </a:t>
            </a:r>
            <a:r>
              <a:rPr lang="en-US" dirty="0"/>
              <a:t>are </a:t>
            </a:r>
            <a:r>
              <a:rPr lang="en-US" b="1" dirty="0"/>
              <a:t>formularies</a:t>
            </a:r>
            <a:r>
              <a:rPr lang="en-US" dirty="0"/>
              <a:t> and </a:t>
            </a:r>
            <a:r>
              <a:rPr lang="en-US" b="1" dirty="0"/>
              <a:t>multiple tiers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BD274A-E754-4AB8-9269-031CEF0AC7D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4742504"/>
            <a:ext cx="8458200" cy="1431255"/>
          </a:xfrm>
        </p:spPr>
        <p:txBody>
          <a:bodyPr/>
          <a:lstStyle/>
          <a:p>
            <a:r>
              <a:rPr lang="en-US" dirty="0"/>
              <a:t>Mental health and substance abuse plans regulated by the </a:t>
            </a:r>
            <a:r>
              <a:rPr lang="en-US" b="1" dirty="0"/>
              <a:t>Mental Health Parity and Addiction Equity Act of 2008</a:t>
            </a:r>
            <a:r>
              <a:rPr lang="en-US" dirty="0"/>
              <a:t>.</a:t>
            </a:r>
          </a:p>
          <a:p>
            <a:r>
              <a:rPr lang="en-US" dirty="0"/>
              <a:t>Maternity care regulated by FMLA and the </a:t>
            </a:r>
            <a:r>
              <a:rPr lang="en-US" b="1" dirty="0"/>
              <a:t>Newborns’ and Mothers’ Health Protection Act of 1996</a:t>
            </a:r>
            <a:r>
              <a:rPr lang="en-US" dirty="0"/>
              <a:t>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CAFF2-AD8C-40E1-995E-7F256BC90A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664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52601-6C8B-4A91-A089-57DD4FF0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BFCC-85DD-40A8-957E-BA38C143DFD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950297"/>
          </a:xfrm>
        </p:spPr>
        <p:txBody>
          <a:bodyPr/>
          <a:lstStyle/>
          <a:p>
            <a:r>
              <a:rPr lang="en-US" b="1" dirty="0"/>
              <a:t>Telemedicine </a:t>
            </a:r>
            <a:r>
              <a:rPr lang="en-US" dirty="0"/>
              <a:t>or </a:t>
            </a:r>
            <a:r>
              <a:rPr lang="en-US" b="1" dirty="0"/>
              <a:t>telehealth </a:t>
            </a:r>
            <a:r>
              <a:rPr lang="en-US" dirty="0"/>
              <a:t>uses electronic information and telecommunication technologies to provide care when the patient and doctor are not in the same physical location.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048D2-37E7-4D2F-A583-60E1296AF9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373255"/>
            <a:ext cx="8458200" cy="1361789"/>
          </a:xfrm>
        </p:spPr>
        <p:txBody>
          <a:bodyPr/>
          <a:lstStyle/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Although not new, telemedicine grew tremendously during the pandemic.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IN" dirty="0"/>
              <a:t>Still, there are noteworthy limitations and concerns such as limited access and privacy.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4DC3E-1A68-4BF3-974B-C7007D32E3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6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17B2-EF71-4A13-9FA6-23211668A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Retiree Health-Care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A3A8A-1803-44F9-8128-97E37F57EE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495988"/>
          </a:xfrm>
        </p:spPr>
        <p:txBody>
          <a:bodyPr/>
          <a:lstStyle/>
          <a:p>
            <a:r>
              <a:rPr lang="en-US" dirty="0"/>
              <a:t>Companies have encountered a strong financial disincentive to provide health insurance benefits to retired employees for two reasons.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increase in health care costs and cost of medical insurance.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Changes in company accounting practices.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ED161-08A9-47C9-94A8-7194325951F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890693"/>
            <a:ext cx="8458200" cy="2745643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Financial Accounting Standards Board (F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S</a:t>
            </a:r>
            <a:r>
              <a:rPr lang="en-US" sz="100" b="1" dirty="0"/>
              <a:t> </a:t>
            </a:r>
            <a:r>
              <a:rPr lang="en-US" b="1" dirty="0"/>
              <a:t>B) </a:t>
            </a:r>
            <a:r>
              <a:rPr lang="en-US" dirty="0"/>
              <a:t>implemented F</a:t>
            </a:r>
            <a:r>
              <a:rPr lang="en-US" sz="100" dirty="0"/>
              <a:t> </a:t>
            </a:r>
            <a:r>
              <a:rPr lang="en-US" dirty="0"/>
              <a:t>A</a:t>
            </a:r>
            <a:r>
              <a:rPr lang="en-US" sz="100" dirty="0"/>
              <a:t> </a:t>
            </a:r>
            <a:r>
              <a:rPr lang="en-US" dirty="0"/>
              <a:t>S 106 in 1990 and FAS 158 in 2005.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Financial Accounting Standard (F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S) 106 </a:t>
            </a:r>
            <a:r>
              <a:rPr lang="en-US" dirty="0"/>
              <a:t>changed how the costs of non-pension retirement benefits are recognized on balance sheets.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F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S 132</a:t>
            </a:r>
            <a:r>
              <a:rPr lang="en-US" dirty="0"/>
              <a:t> requires companies to disclose substantial information about the economic value and costs of retiree health-care programs.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F</a:t>
            </a:r>
            <a:r>
              <a:rPr lang="en-US" sz="100" b="1" dirty="0"/>
              <a:t> </a:t>
            </a:r>
            <a:r>
              <a:rPr lang="en-US" b="1" dirty="0"/>
              <a:t>A</a:t>
            </a:r>
            <a:r>
              <a:rPr lang="en-US" sz="100" b="1" dirty="0"/>
              <a:t> </a:t>
            </a:r>
            <a:r>
              <a:rPr lang="en-US" b="1" dirty="0"/>
              <a:t>S 158</a:t>
            </a:r>
            <a:r>
              <a:rPr lang="en-US" dirty="0"/>
              <a:t> established requirements for further transparency through accounting practices for other postretirement employee benefits.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37908-4822-4BA7-95E9-E5BDB4280C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88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92C4D4-C867-4E2F-BF62-33A518B42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End of Main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AE7BB7-8AAC-4997-A2E0-E359554D78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-83129" y="6551618"/>
            <a:ext cx="9277005" cy="232133"/>
          </a:xfrm>
        </p:spPr>
        <p:txBody>
          <a:bodyPr/>
          <a:lstStyle/>
          <a:p>
            <a:r>
              <a:rPr lang="en-US" sz="800" noProof="0" dirty="0"/>
              <a:t>© 2023 McGraw Hill, LLC. All rights reserved. Authorized only for instructor use in the classroom. No reproduction or further distribution permitted without the prior written consent of McGraw Hill, LLC.</a:t>
            </a:r>
          </a:p>
        </p:txBody>
      </p:sp>
    </p:spTree>
    <p:extLst>
      <p:ext uri="{BB962C8B-B14F-4D97-AF65-F5344CB8AC3E}">
        <p14:creationId xmlns:p14="http://schemas.microsoft.com/office/powerpoint/2010/main" val="1080484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EE975-6E62-4237-8593-83EC685AB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Content: Text Alternatives for Images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F492D9-61B3-49F4-A330-4D0023C301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90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79A1-1B36-491B-A355-483FE66F7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/>
              <a:t>Health Plan Design Alternatives – Text Alternative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6F2AB6-67DC-4196-8FAA-5C342BD07A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IN" dirty="0">
                <a:hlinkClick r:id="rId2" action="ppaction://hlinksldjump"/>
              </a:rPr>
              <a:t>Return to parent-slide containing image.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949B-452D-43D7-A8DB-E0493F9508E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IN" dirty="0"/>
              <a:t>This flow chart illustrates how the U.S. Bureau of </a:t>
            </a:r>
            <a:r>
              <a:rPr lang="en-IN" dirty="0" err="1"/>
              <a:t>Labor</a:t>
            </a:r>
            <a:r>
              <a:rPr lang="en-IN" dirty="0"/>
              <a:t> Statistics determines the type of medical plan employers offer.</a:t>
            </a:r>
          </a:p>
          <a:p>
            <a:r>
              <a:rPr lang="en-IN" dirty="0"/>
              <a:t>The chart begins at the top with the identifying the type of medical plan. Is it prepaid, or an indemnity plan? If prepaid, the second question is: Does it include nonemergency services outside the network? If no, the plan is a traditional HMO. If yes, the plan is an open-access HMO. If the answer to the question is an indemnity plan, the flow leads to the next question: Does it have a designated network? If no, the plan is a traditional fee-for-service plan. If yes, it leads to the next question: Does it include nonemergency services outside the network? If no, the plan is an exclusive provide plan. If yes, it leads to the final question: How many levels of benefits? If two, the plan is a preferred provide organization. If three or more, the plan is a point-of-service plan.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A3D45-A774-464B-A4FC-F2919947CF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IN" dirty="0">
                <a:hlinkClick r:id="rId2" action="ppaction://hlinksldjump"/>
              </a:rPr>
              <a:t>Return to parent-slide containing image.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806B1-4D14-4C56-94BC-1EF71A473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3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8FCB0-2FEB-49A2-8D59-B7F44B69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Defining and Exploring Health-Care Plans Determining Premiums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9B33-565E-43F9-AF22-11DA9FD9213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How do insurers determine premiums?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Providers use mortality tables, morbidity tables and experience ratings to determine terms and premium amount, known as </a:t>
            </a:r>
            <a:r>
              <a:rPr lang="en-US" b="1" dirty="0"/>
              <a:t>underwriting.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Mortality tables</a:t>
            </a:r>
            <a:r>
              <a:rPr lang="en-US" dirty="0"/>
              <a:t>, created by actuaries, indicate yearly probabilities of death based on such factors as age and sex.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Morbidity tables</a:t>
            </a:r>
            <a:r>
              <a:rPr lang="en-US" dirty="0"/>
              <a:t>, also created by actuaries, express annual probabilities of the occurrence of health problems.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Experience ratings </a:t>
            </a:r>
            <a:r>
              <a:rPr lang="en-US" dirty="0"/>
              <a:t>specify the incident, type, and financial cost of insurance claims for groups.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F2CD5-E7B1-4ED5-A6F9-F91A4FAC86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986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5D446-DB68-43CE-B8D7-2E17D2099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Defining and Exploring Health-Care Plans and Systems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E735C-BA23-474D-A163-F296680E96C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1731962"/>
          </a:xfrm>
        </p:spPr>
        <p:txBody>
          <a:bodyPr/>
          <a:lstStyle/>
          <a:p>
            <a:r>
              <a:rPr lang="en-US" dirty="0"/>
              <a:t>Under </a:t>
            </a:r>
            <a:r>
              <a:rPr lang="en-US" b="1" dirty="0"/>
              <a:t>self-funded plans</a:t>
            </a:r>
            <a:r>
              <a:rPr lang="en-US" dirty="0"/>
              <a:t>, the employer determines what benefits to offer, pays medical claims, and assumes all risk.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Single coverage </a:t>
            </a:r>
            <a:r>
              <a:rPr lang="en-US" dirty="0"/>
              <a:t>extends benefits only to the covered employee.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Family coverage </a:t>
            </a:r>
            <a:r>
              <a:rPr lang="en-US" dirty="0"/>
              <a:t>offers benefits to the covered employee and qualified dependents.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6D513C-7E59-491D-8AF2-908B0648E4F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094417"/>
            <a:ext cx="8458200" cy="2013734"/>
          </a:xfrm>
        </p:spPr>
        <p:txBody>
          <a:bodyPr/>
          <a:lstStyle/>
          <a:p>
            <a:r>
              <a:rPr lang="en-US" dirty="0"/>
              <a:t>Companies can provide health-care coverage through fee-for-service plans, alternative managed care plans, or consumer-driven health-care.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Health care in the United States is classified as a </a:t>
            </a:r>
            <a:r>
              <a:rPr lang="en-US" b="1" dirty="0"/>
              <a:t>multiple-payer system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In contrast, a </a:t>
            </a:r>
            <a:r>
              <a:rPr lang="en-US" b="1" dirty="0"/>
              <a:t>single-payer system</a:t>
            </a:r>
            <a:r>
              <a:rPr lang="en-US" dirty="0"/>
              <a:t>, is one in which the government regulates the system and uses taxpayer dollars for funding.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A89009-A5EF-40E7-A371-203BB8C79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1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D26E-E862-46DE-95DF-83E6E5FA9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Origins of Health-Care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D5C00-A1E3-4D58-B70B-5DA7EC172E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10"/>
            <a:ext cx="8458200" cy="2277652"/>
          </a:xfrm>
        </p:spPr>
        <p:txBody>
          <a:bodyPr/>
          <a:lstStyle/>
          <a:p>
            <a:r>
              <a:rPr lang="en-US" dirty="0"/>
              <a:t>In the late 1800s mining and railroad companies hired doctors to provide medical services to employees.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Response to The Great Depression in the 1930s.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Response to World War II.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1960s – Medicare and Medicaid.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1970s – E</a:t>
            </a:r>
            <a:r>
              <a:rPr lang="en-US" sz="100" dirty="0"/>
              <a:t> </a:t>
            </a:r>
            <a:r>
              <a:rPr lang="en-US" dirty="0"/>
              <a:t>R</a:t>
            </a:r>
            <a:r>
              <a:rPr lang="en-US" sz="100" dirty="0"/>
              <a:t> </a:t>
            </a:r>
            <a:r>
              <a:rPr lang="en-US" dirty="0"/>
              <a:t>I</a:t>
            </a:r>
            <a:r>
              <a:rPr lang="en-US" sz="100" dirty="0"/>
              <a:t> </a:t>
            </a:r>
            <a:r>
              <a:rPr lang="en-US" dirty="0"/>
              <a:t>S</a:t>
            </a:r>
            <a:r>
              <a:rPr lang="en-US" sz="100" dirty="0"/>
              <a:t> </a:t>
            </a:r>
            <a:r>
              <a:rPr lang="en-US" dirty="0"/>
              <a:t>A and the </a:t>
            </a:r>
            <a:r>
              <a:rPr lang="en-US" b="1" dirty="0"/>
              <a:t>Health Maintenance Act of 1973</a:t>
            </a:r>
            <a:r>
              <a:rPr lang="en-US" dirty="0"/>
              <a:t> </a:t>
            </a:r>
            <a:r>
              <a:rPr lang="en-US" b="1" dirty="0"/>
              <a:t>(H</a:t>
            </a:r>
            <a:r>
              <a:rPr lang="en-US" sz="100" b="1" dirty="0"/>
              <a:t> </a:t>
            </a:r>
            <a:r>
              <a:rPr lang="en-US" b="1" dirty="0"/>
              <a:t>M</a:t>
            </a:r>
            <a:r>
              <a:rPr lang="en-US" sz="100" b="1" dirty="0"/>
              <a:t> </a:t>
            </a:r>
            <a:r>
              <a:rPr lang="en-US" b="1" dirty="0"/>
              <a:t>O Act)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377AD-CB51-4AC3-B169-8CEDA1D4AA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3651126"/>
            <a:ext cx="8458200" cy="1431255"/>
          </a:xfrm>
        </p:spPr>
        <p:txBody>
          <a:bodyPr/>
          <a:lstStyle/>
          <a:p>
            <a:r>
              <a:rPr lang="en-US" dirty="0"/>
              <a:t>Until recently, employers offered health insurance on a discretionary basis.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Patient Protection and Affordable Care Act (PPACA) requires employers to offer health insurance to employees.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30370-6D85-4E73-BA1F-34BC77109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71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BE06-64B3-4A0E-9E0D-256553C27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Health-Care Coverage and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0F741-7D7A-4865-8513-4594D6EA125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Companies stand to gain by offering employer-sponsored health-care.</a:t>
            </a:r>
          </a:p>
          <a:p>
            <a:r>
              <a:rPr lang="en-US" dirty="0"/>
              <a:t>Access to health-care benefits is greater for some employees, such as management and full-timers.</a:t>
            </a:r>
          </a:p>
          <a:p>
            <a:r>
              <a:rPr lang="en-US" dirty="0"/>
              <a:t>Many plans extend family coverage to domestic partnerships.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FBDE1-AE6C-40F0-B0D9-A11FAA2BD39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Premiums are quite high, often as much as one-half of annual benefits costs.</a:t>
            </a:r>
          </a:p>
          <a:p>
            <a:r>
              <a:rPr lang="en-US" dirty="0"/>
              <a:t>Employee contributions varied considerably.</a:t>
            </a:r>
          </a:p>
          <a:p>
            <a:r>
              <a:rPr lang="en-US" dirty="0"/>
              <a:t>Premiums for fully insured plans are likely to increase.</a:t>
            </a:r>
          </a:p>
          <a:p>
            <a:r>
              <a:rPr lang="en-US" dirty="0"/>
              <a:t>Increased medical costs translate into higher utilization of health benefits.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B2FD29-E563-4F95-8628-ABA85E0E0D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726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2B741-7E26-4031-9960-792496C42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Types of Medical Expense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2D862-64B0-4672-99D0-7C2B19473CC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466491"/>
          </a:xfrm>
        </p:spPr>
        <p:txBody>
          <a:bodyPr/>
          <a:lstStyle/>
          <a:p>
            <a:r>
              <a:rPr lang="en-US" b="1" dirty="0"/>
              <a:t>Hospitalization benefits </a:t>
            </a:r>
            <a:r>
              <a:rPr lang="en-US" dirty="0"/>
              <a:t>defray expenses for treatment in hospitals.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Inpatient benefits </a:t>
            </a:r>
            <a:r>
              <a:rPr lang="en-US" dirty="0"/>
              <a:t>cover expenses for overnight hospital stays.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b="1" dirty="0"/>
              <a:t>Outpatient benefits </a:t>
            </a:r>
            <a:r>
              <a:rPr lang="en-US" dirty="0"/>
              <a:t>cover expenses for treatments in hospitals not requiring overnight stays.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6DFC6-5AAE-4C30-BCF4-9479A79546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822667"/>
            <a:ext cx="4538816" cy="2648988"/>
          </a:xfrm>
        </p:spPr>
        <p:txBody>
          <a:bodyPr/>
          <a:lstStyle/>
          <a:p>
            <a:r>
              <a:rPr lang="en-US" dirty="0"/>
              <a:t>Surgical expense benefits pay for medically necessary surgical procedures.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Generally, </a:t>
            </a:r>
            <a:r>
              <a:rPr lang="en-US" b="1" dirty="0"/>
              <a:t>usual, customary, and reasonable charges</a:t>
            </a:r>
            <a:r>
              <a:rPr lang="en-US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dirty="0"/>
              <a:t>The patient must pay the difference for any charges exceeding these amounts.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826130-05C5-4BB6-B335-F1568DBC25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486400" y="2900944"/>
            <a:ext cx="3314700" cy="1671056"/>
          </a:xfrm>
        </p:spPr>
        <p:txBody>
          <a:bodyPr/>
          <a:lstStyle/>
          <a:p>
            <a:r>
              <a:rPr lang="en-IN" dirty="0"/>
              <a:t>Physician benefits defray the costs of physician fees associated with hospital stays or office </a:t>
            </a:r>
            <a:r>
              <a:rPr lang="en-IN"/>
              <a:t>visits.</a:t>
            </a:r>
            <a:endParaRPr lang="en-IN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4AD6BB-5436-403B-B176-1900CB6E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98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91DE-2B18-413A-9D70-416A7B6FE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Regulation of Health-Care Plans Federal Regulations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3B73-3543-403F-9084-20761E4B546C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/>
              <a:t>H</a:t>
            </a:r>
            <a:r>
              <a:rPr lang="en-US" sz="100"/>
              <a:t> </a:t>
            </a:r>
            <a:r>
              <a:rPr lang="en-US"/>
              <a:t>M</a:t>
            </a:r>
            <a:r>
              <a:rPr lang="en-US" sz="100"/>
              <a:t> </a:t>
            </a:r>
            <a:r>
              <a:rPr lang="en-US"/>
              <a:t>O</a:t>
            </a:r>
            <a:r>
              <a:rPr lang="en-US" sz="100"/>
              <a:t> </a:t>
            </a:r>
            <a:r>
              <a:rPr lang="en-US"/>
              <a:t>A (Health Maintenance Organization Act of 1973) and the </a:t>
            </a:r>
            <a:r>
              <a:rPr lang="en-US" i="1"/>
              <a:t>dual choice </a:t>
            </a:r>
            <a:r>
              <a:rPr lang="en-US"/>
              <a:t>requirement.</a:t>
            </a:r>
          </a:p>
          <a:p>
            <a:r>
              <a:rPr lang="en-US"/>
              <a:t>E</a:t>
            </a:r>
            <a:r>
              <a:rPr lang="en-US" sz="100"/>
              <a:t> </a:t>
            </a:r>
            <a:r>
              <a:rPr lang="en-US"/>
              <a:t>R</a:t>
            </a:r>
            <a:r>
              <a:rPr lang="en-US" sz="100"/>
              <a:t> </a:t>
            </a:r>
            <a:r>
              <a:rPr lang="en-US"/>
              <a:t>I</a:t>
            </a:r>
            <a:r>
              <a:rPr lang="en-US" sz="100"/>
              <a:t> </a:t>
            </a:r>
            <a:r>
              <a:rPr lang="en-US"/>
              <a:t>S</a:t>
            </a:r>
            <a:r>
              <a:rPr lang="en-US" sz="100"/>
              <a:t> </a:t>
            </a:r>
            <a:r>
              <a:rPr lang="en-US"/>
              <a:t>A (Employee Retirement Income Security Act of 1974) and the </a:t>
            </a:r>
            <a:r>
              <a:rPr lang="en-US" b="1"/>
              <a:t>Women’s Health and Cancer Rights Act of 1998</a:t>
            </a:r>
            <a:r>
              <a:rPr lang="en-US"/>
              <a:t>.</a:t>
            </a:r>
          </a:p>
          <a:p>
            <a:r>
              <a:rPr lang="en-US"/>
              <a:t>A</a:t>
            </a:r>
            <a:r>
              <a:rPr lang="en-US" sz="100"/>
              <a:t> </a:t>
            </a:r>
            <a:r>
              <a:rPr lang="en-US"/>
              <a:t>D</a:t>
            </a:r>
            <a:r>
              <a:rPr lang="en-US" sz="100"/>
              <a:t> </a:t>
            </a:r>
            <a:r>
              <a:rPr lang="en-US"/>
              <a:t>A (Americans with Disabilities Act of 1990).</a:t>
            </a:r>
          </a:p>
          <a:p>
            <a:r>
              <a:rPr lang="en-US"/>
              <a:t>Patient Protection and Affordable Care Act of 2010 (P</a:t>
            </a:r>
            <a:r>
              <a:rPr lang="en-US" sz="100"/>
              <a:t> </a:t>
            </a:r>
            <a:r>
              <a:rPr lang="en-US"/>
              <a:t>P</a:t>
            </a:r>
            <a:r>
              <a:rPr lang="en-US" sz="100"/>
              <a:t> </a:t>
            </a:r>
            <a:r>
              <a:rPr lang="en-US"/>
              <a:t>A</a:t>
            </a:r>
            <a:r>
              <a:rPr lang="en-US" sz="100"/>
              <a:t> </a:t>
            </a:r>
            <a:r>
              <a:rPr lang="en-US"/>
              <a:t>C</a:t>
            </a:r>
            <a:r>
              <a:rPr lang="en-US" sz="100"/>
              <a:t> </a:t>
            </a:r>
            <a:r>
              <a:rPr lang="en-US"/>
              <a:t>A).</a:t>
            </a:r>
          </a:p>
          <a:p>
            <a:r>
              <a:rPr lang="en-US"/>
              <a:t>I</a:t>
            </a:r>
            <a:r>
              <a:rPr lang="en-US" sz="100"/>
              <a:t>a</a:t>
            </a:r>
            <a:r>
              <a:rPr lang="en-US"/>
              <a:t>R</a:t>
            </a:r>
            <a:r>
              <a:rPr lang="en-US" sz="100"/>
              <a:t> </a:t>
            </a:r>
            <a:r>
              <a:rPr lang="en-US"/>
              <a:t>S tax regulations may influence employer-sponsored health-care practices.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CF6A5-BEB9-4A84-B54B-0DD23CF6BE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7358-15DA-49EE-8D21-95FB2FBE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200" dirty="0"/>
              <a:t>Regulation of Health-Care Plans Federal Regulations and the P</a:t>
            </a:r>
            <a:r>
              <a:rPr lang="en-IN" sz="100" dirty="0"/>
              <a:t> </a:t>
            </a:r>
            <a:r>
              <a:rPr lang="en-IN" sz="3200" dirty="0" err="1"/>
              <a:t>P</a:t>
            </a:r>
            <a:r>
              <a:rPr lang="en-IN" sz="100" dirty="0"/>
              <a:t> </a:t>
            </a:r>
            <a:r>
              <a:rPr lang="en-IN" sz="3200" dirty="0"/>
              <a:t>A</a:t>
            </a:r>
            <a:r>
              <a:rPr lang="en-IN" sz="100" dirty="0"/>
              <a:t> </a:t>
            </a:r>
            <a:r>
              <a:rPr lang="en-IN" sz="3200" dirty="0"/>
              <a:t>C</a:t>
            </a:r>
            <a:r>
              <a:rPr lang="en-IN" sz="100" dirty="0"/>
              <a:t> </a:t>
            </a:r>
            <a:r>
              <a:rPr lang="en-IN" sz="3200" dirty="0"/>
              <a:t>A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0980-A012-458D-B1B0-4D7AD2412A8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42900" y="1276709"/>
            <a:ext cx="8458200" cy="1230517"/>
          </a:xfrm>
        </p:spPr>
        <p:txBody>
          <a:bodyPr/>
          <a:lstStyle/>
          <a:p>
            <a:r>
              <a:rPr lang="en-US" sz="1800" dirty="0"/>
              <a:t>The ACA sets minimum standards for insurance and includes the </a:t>
            </a:r>
            <a:r>
              <a:rPr lang="en-US" sz="1800" b="1" dirty="0"/>
              <a:t>employer mandate</a:t>
            </a:r>
            <a:r>
              <a:rPr lang="en-US" sz="1800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Plans that were already in existence are referred to as </a:t>
            </a:r>
            <a:r>
              <a:rPr lang="en-US" sz="1800" b="1" dirty="0"/>
              <a:t>grandfathered plans </a:t>
            </a:r>
            <a:r>
              <a:rPr lang="en-US" sz="1800" dirty="0"/>
              <a:t>and newer health plans are </a:t>
            </a:r>
            <a:r>
              <a:rPr lang="en-US" sz="1800" b="1" dirty="0"/>
              <a:t>non-grandfathered plans</a:t>
            </a:r>
            <a:r>
              <a:rPr lang="en-US" sz="1800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6C231-81A9-4D17-99F6-8B82DE4C8F5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2592938"/>
            <a:ext cx="8458200" cy="2967207"/>
          </a:xfrm>
        </p:spPr>
        <p:txBody>
          <a:bodyPr/>
          <a:lstStyle/>
          <a:p>
            <a:r>
              <a:rPr lang="en-US" sz="1800" dirty="0"/>
              <a:t>Grandfathered plans could lose this status if they do one of the following.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Change insurance carriers.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Change </a:t>
            </a:r>
            <a:r>
              <a:rPr lang="en-US" sz="1800" b="1" dirty="0"/>
              <a:t>coinsurance</a:t>
            </a:r>
            <a:r>
              <a:rPr lang="en-US" sz="1800" dirty="0"/>
              <a:t> amounts.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Increase </a:t>
            </a:r>
            <a:r>
              <a:rPr lang="en-US" sz="1800" b="1" dirty="0"/>
              <a:t>copayments</a:t>
            </a:r>
            <a:r>
              <a:rPr lang="en-US" sz="1800" dirty="0"/>
              <a:t> more than the rate of </a:t>
            </a:r>
            <a:r>
              <a:rPr lang="en-US" sz="1800" i="1" dirty="0"/>
              <a:t>medical inflation</a:t>
            </a:r>
            <a:r>
              <a:rPr lang="en-US" sz="1800" dirty="0"/>
              <a:t>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Increase a </a:t>
            </a:r>
            <a:r>
              <a:rPr lang="en-US" sz="1800" b="1" dirty="0"/>
              <a:t>deductible </a:t>
            </a:r>
            <a:r>
              <a:rPr lang="en-US" sz="1800" dirty="0"/>
              <a:t>more than 15% past the rate of medical inflation.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Decrease the employer’s share of health coverage by more than 5%.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Eliminate benefits specific to certain health conditions.</a:t>
            </a:r>
          </a:p>
          <a:p>
            <a:pPr marL="292608" indent="-292608">
              <a:buFont typeface="Arial" panose="020B0604020202020204" pitchFamily="34" charset="0"/>
              <a:buChar char="•"/>
            </a:pPr>
            <a:r>
              <a:rPr lang="en-US" sz="1800" dirty="0"/>
              <a:t>Reduce or eliminate coverage for one or more </a:t>
            </a:r>
            <a:r>
              <a:rPr lang="en-US" sz="1800" b="1" dirty="0"/>
              <a:t>essential benefits</a:t>
            </a:r>
            <a:r>
              <a:rPr lang="en-US" sz="1800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8B07B3-47EC-4578-BCE5-4DD95A077EF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42900" y="5704110"/>
            <a:ext cx="8458200" cy="759653"/>
          </a:xfrm>
        </p:spPr>
        <p:txBody>
          <a:bodyPr/>
          <a:lstStyle/>
          <a:p>
            <a:r>
              <a:rPr lang="en-US" sz="1800" dirty="0"/>
              <a:t>Companies are known to either “pay or play.”</a:t>
            </a:r>
          </a:p>
          <a:p>
            <a:r>
              <a:rPr lang="en-US" sz="1800" dirty="0"/>
              <a:t>There has been much controversy over this law.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52BB5B-B853-4E0F-84B3-A79540E70E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51E55-6873-49E2-B8D5-2F265E6F197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2346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 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E7BC6287-1E57-46F8-B46D-CC0ECE7CEE8E}"/>
    </a:ext>
  </a:extLst>
</a:theme>
</file>

<file path=ppt/theme/theme2.xml><?xml version="1.0" encoding="utf-8"?>
<a:theme xmlns:a="http://schemas.openxmlformats.org/drawingml/2006/main" name="MainContentSlideMaster">
  <a:themeElements>
    <a:clrScheme name="Custom 20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B9FDA032-B3B1-4FDF-8A44-9303BC60C76A}"/>
    </a:ext>
  </a:extLst>
</a:theme>
</file>

<file path=ppt/theme/theme3.xml><?xml version="1.0" encoding="utf-8"?>
<a:theme xmlns:a="http://schemas.openxmlformats.org/drawingml/2006/main" name="Closing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AD8FA8EE-38E3-45B4-B8A8-91E7376F22D2}"/>
    </a:ext>
  </a:extLst>
</a:theme>
</file>

<file path=ppt/theme/theme4.xml><?xml version="1.0" encoding="utf-8"?>
<a:theme xmlns:a="http://schemas.openxmlformats.org/drawingml/2006/main" name="DividerSlideMaster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59A53402-BF8D-4356-9B02-35501F8B049D}"/>
    </a:ext>
  </a:extLst>
</a:theme>
</file>

<file path=ppt/theme/theme5.xml><?xml version="1.0" encoding="utf-8"?>
<a:theme xmlns:a="http://schemas.openxmlformats.org/drawingml/2006/main" name="ImageDescriptionAppendixSlideMaster">
  <a:themeElements>
    <a:clrScheme name="Custom 2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6.xml><?xml version="1.0" encoding="utf-8"?>
<a:theme xmlns:a="http://schemas.openxmlformats.org/drawingml/2006/main" name="1_ImageDescriptionAppendixSlideMaster">
  <a:themeElements>
    <a:clrScheme name="Custom 20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21D45154-5908-4760-96C7-F0E2BCA85E9B}" vid="{002D0E3A-676D-4160-97AC-45FBF1A959AE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MHHE_Generic Accessible PPT Template_Editorial_v11_2020</Template>
  <TotalTime>1771</TotalTime>
  <Words>2262</Words>
  <Application>Microsoft Office PowerPoint</Application>
  <PresentationFormat>On-screen Show (4:3)</PresentationFormat>
  <Paragraphs>188</Paragraphs>
  <Slides>25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Title Slides Master</vt:lpstr>
      <vt:lpstr>MainContentSlideMaster</vt:lpstr>
      <vt:lpstr>ClosingMaster</vt:lpstr>
      <vt:lpstr>DividerSlideMaster</vt:lpstr>
      <vt:lpstr>ImageDescriptionAppendixSlideMaster</vt:lpstr>
      <vt:lpstr>1_ImageDescriptionAppendixSlideMaster</vt:lpstr>
      <vt:lpstr>Chapter 05</vt:lpstr>
      <vt:lpstr>Defining and Exploring Health-Care Plans</vt:lpstr>
      <vt:lpstr>Defining and Exploring Health-Care Plans Determining Premiums</vt:lpstr>
      <vt:lpstr>Defining and Exploring Health-Care Plans and Systems</vt:lpstr>
      <vt:lpstr>Origins of Health-Care Benefits</vt:lpstr>
      <vt:lpstr>Health-Care Coverage and Costs</vt:lpstr>
      <vt:lpstr>Types of Medical Expense Benefits</vt:lpstr>
      <vt:lpstr>Regulation of Health-Care Plans Federal Regulations</vt:lpstr>
      <vt:lpstr>Regulation of Health-Care Plans Federal Regulations and the P P A C A</vt:lpstr>
      <vt:lpstr>Regulation of Health-Care Plans State Regulations</vt:lpstr>
      <vt:lpstr>Health Plan Design Alternatives</vt:lpstr>
      <vt:lpstr>Fee-for-Service Plans</vt:lpstr>
      <vt:lpstr>Managed Care Plans</vt:lpstr>
      <vt:lpstr>Managed Care Plans Health Maintenance Organizations (H M O s)</vt:lpstr>
      <vt:lpstr>Managed Care Plans Types of Health Maintenance Organizations</vt:lpstr>
      <vt:lpstr>Managed Care Plans Preferred Provider Organizations</vt:lpstr>
      <vt:lpstr>Managed Care Plans Point-of-Service Plans</vt:lpstr>
      <vt:lpstr>Features of Health-Care Plans</vt:lpstr>
      <vt:lpstr>Consumer-Driven Health Care</vt:lpstr>
      <vt:lpstr>Other Health-Care-Related Benefits</vt:lpstr>
      <vt:lpstr>Telemedicine</vt:lpstr>
      <vt:lpstr>Retiree Health-Care Benefits</vt:lpstr>
      <vt:lpstr>End of Main Content</vt:lpstr>
      <vt:lpstr>Accessibility Content: Text Alternatives for Images</vt:lpstr>
      <vt:lpstr>Health Plan Design Alternatives – Text Alternative</vt:lpstr>
    </vt:vector>
  </TitlesOfParts>
  <Company>McGraw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/>
  <cp:keywords/>
  <cp:lastModifiedBy>Nithiyanadhan Rajagopal</cp:lastModifiedBy>
  <cp:revision>234</cp:revision>
  <dcterms:created xsi:type="dcterms:W3CDTF">2021-07-01T13:49:16Z</dcterms:created>
  <dcterms:modified xsi:type="dcterms:W3CDTF">2021-12-21T13:28:58Z</dcterms:modified>
</cp:coreProperties>
</file>