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  <p:sldMasterId id="2147483691" r:id="rId2"/>
    <p:sldMasterId id="2147483684" r:id="rId3"/>
    <p:sldMasterId id="2147483686" r:id="rId4"/>
    <p:sldMasterId id="2147483701" r:id="rId5"/>
    <p:sldMasterId id="2147483706" r:id="rId6"/>
  </p:sldMasterIdLst>
  <p:notesMasterIdLst>
    <p:notesMasterId r:id="rId61"/>
  </p:notesMasterIdLst>
  <p:sldIdLst>
    <p:sldId id="404" r:id="rId7"/>
    <p:sldId id="265" r:id="rId8"/>
    <p:sldId id="405" r:id="rId9"/>
    <p:sldId id="406" r:id="rId10"/>
    <p:sldId id="408" r:id="rId11"/>
    <p:sldId id="409" r:id="rId12"/>
    <p:sldId id="430" r:id="rId13"/>
    <p:sldId id="431" r:id="rId14"/>
    <p:sldId id="432" r:id="rId15"/>
    <p:sldId id="433" r:id="rId16"/>
    <p:sldId id="413" r:id="rId17"/>
    <p:sldId id="414" r:id="rId18"/>
    <p:sldId id="434" r:id="rId19"/>
    <p:sldId id="415" r:id="rId20"/>
    <p:sldId id="416" r:id="rId21"/>
    <p:sldId id="417" r:id="rId22"/>
    <p:sldId id="435" r:id="rId23"/>
    <p:sldId id="436" r:id="rId24"/>
    <p:sldId id="437" r:id="rId25"/>
    <p:sldId id="438" r:id="rId26"/>
    <p:sldId id="439" r:id="rId27"/>
    <p:sldId id="419" r:id="rId28"/>
    <p:sldId id="421" r:id="rId29"/>
    <p:sldId id="422" r:id="rId30"/>
    <p:sldId id="440" r:id="rId31"/>
    <p:sldId id="441" r:id="rId32"/>
    <p:sldId id="425" r:id="rId33"/>
    <p:sldId id="426" r:id="rId34"/>
    <p:sldId id="427" r:id="rId35"/>
    <p:sldId id="429" r:id="rId36"/>
    <p:sldId id="442" r:id="rId37"/>
    <p:sldId id="443" r:id="rId38"/>
    <p:sldId id="444" r:id="rId39"/>
    <p:sldId id="445" r:id="rId40"/>
    <p:sldId id="446" r:id="rId41"/>
    <p:sldId id="447" r:id="rId42"/>
    <p:sldId id="448" r:id="rId43"/>
    <p:sldId id="449" r:id="rId44"/>
    <p:sldId id="450" r:id="rId45"/>
    <p:sldId id="451" r:id="rId46"/>
    <p:sldId id="452" r:id="rId47"/>
    <p:sldId id="453" r:id="rId48"/>
    <p:sldId id="454" r:id="rId49"/>
    <p:sldId id="455" r:id="rId50"/>
    <p:sldId id="456" r:id="rId51"/>
    <p:sldId id="457" r:id="rId52"/>
    <p:sldId id="458" r:id="rId53"/>
    <p:sldId id="459" r:id="rId54"/>
    <p:sldId id="460" r:id="rId55"/>
    <p:sldId id="461" r:id="rId56"/>
    <p:sldId id="462" r:id="rId57"/>
    <p:sldId id="463" r:id="rId58"/>
    <p:sldId id="464" r:id="rId59"/>
    <p:sldId id="260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Content" id="{5973D931-3BAC-4F30-9C16-B7461F574E40}">
          <p14:sldIdLst>
            <p14:sldId id="404"/>
            <p14:sldId id="265"/>
            <p14:sldId id="405"/>
            <p14:sldId id="406"/>
            <p14:sldId id="408"/>
            <p14:sldId id="409"/>
            <p14:sldId id="430"/>
            <p14:sldId id="431"/>
            <p14:sldId id="432"/>
            <p14:sldId id="433"/>
            <p14:sldId id="413"/>
            <p14:sldId id="414"/>
            <p14:sldId id="434"/>
            <p14:sldId id="415"/>
            <p14:sldId id="416"/>
            <p14:sldId id="417"/>
            <p14:sldId id="435"/>
            <p14:sldId id="436"/>
            <p14:sldId id="437"/>
            <p14:sldId id="438"/>
            <p14:sldId id="439"/>
            <p14:sldId id="419"/>
            <p14:sldId id="421"/>
            <p14:sldId id="422"/>
            <p14:sldId id="440"/>
            <p14:sldId id="441"/>
            <p14:sldId id="425"/>
            <p14:sldId id="426"/>
            <p14:sldId id="427"/>
            <p14:sldId id="429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2" pos="3264" userDrawn="1">
          <p15:clr>
            <a:srgbClr val="A4A3A4"/>
          </p15:clr>
        </p15:guide>
        <p15:guide id="3" orient="horz" pos="2256" userDrawn="1">
          <p15:clr>
            <a:srgbClr val="A4A3A4"/>
          </p15:clr>
        </p15:guide>
        <p15:guide id="4" pos="56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poren, Laura" initials="CL" lastIdx="4" clrIdx="0">
    <p:extLst>
      <p:ext uri="{19B8F6BF-5375-455C-9EA6-DF929625EA0E}">
        <p15:presenceInfo xmlns:p15="http://schemas.microsoft.com/office/powerpoint/2012/main" userId="S-1-5-21-1645522239-1123561945-839522115-1006658" providerId="AD"/>
      </p:ext>
    </p:extLst>
  </p:cmAuthor>
  <p:cmAuthor id="2" name="Ciporen, Laura" initials="CL [2]" lastIdx="2" clrIdx="1">
    <p:extLst>
      <p:ext uri="{19B8F6BF-5375-455C-9EA6-DF929625EA0E}">
        <p15:presenceInfo xmlns:p15="http://schemas.microsoft.com/office/powerpoint/2012/main" userId="S::laura.ciporen@mheducation.com::567f631f-0624-4179-9d16-569ddce488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CCC"/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86481" autoAdjust="0"/>
  </p:normalViewPr>
  <p:slideViewPr>
    <p:cSldViewPr snapToGrid="0" showGuides="1">
      <p:cViewPr varScale="1">
        <p:scale>
          <a:sx n="59" d="100"/>
          <a:sy n="59" d="100"/>
        </p:scale>
        <p:origin x="480" y="60"/>
      </p:cViewPr>
      <p:guideLst>
        <p:guide pos="3264"/>
        <p:guide orient="horz" pos="2256"/>
        <p:guide pos="5640"/>
      </p:guideLst>
    </p:cSldViewPr>
  </p:slideViewPr>
  <p:outlineViewPr>
    <p:cViewPr>
      <p:scale>
        <a:sx n="33" d="100"/>
        <a:sy n="33" d="100"/>
      </p:scale>
      <p:origin x="0" y="-51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6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viewProps" Target="view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15294-8BCE-4B15-84C9-4E8D5074478D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56329-1779-487C-B587-BBABA473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22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9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91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67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32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60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70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3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80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784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26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53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4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61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744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51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3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459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30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5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1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9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13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8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MHE Official Background, fixe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6105" y="2099014"/>
            <a:ext cx="3863458" cy="3863458"/>
            <a:chOff x="331115" y="2099014"/>
            <a:chExt cx="3863458" cy="386345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D9DDEA9-6897-2B48-BA6A-9075880AA615}"/>
                </a:ext>
              </a:extLst>
            </p:cNvPr>
            <p:cNvSpPr/>
            <p:nvPr userDrawn="1"/>
          </p:nvSpPr>
          <p:spPr>
            <a:xfrm>
              <a:off x="331115" y="2099014"/>
              <a:ext cx="3863458" cy="3863458"/>
            </a:xfrm>
            <a:prstGeom prst="rect">
              <a:avLst/>
            </a:prstGeom>
            <a:solidFill>
              <a:srgbClr val="720F1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AD1ADE-6D88-5C48-9EEF-7E081C733011}"/>
                </a:ext>
              </a:extLst>
            </p:cNvPr>
            <p:cNvSpPr/>
            <p:nvPr userDrawn="1"/>
          </p:nvSpPr>
          <p:spPr>
            <a:xfrm>
              <a:off x="467612" y="2368353"/>
              <a:ext cx="3457621" cy="3457621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E6DE48-1064-2849-AF2D-2E29711B1885}"/>
                </a:ext>
              </a:extLst>
            </p:cNvPr>
            <p:cNvSpPr/>
            <p:nvPr userDrawn="1"/>
          </p:nvSpPr>
          <p:spPr>
            <a:xfrm>
              <a:off x="599258" y="2898475"/>
              <a:ext cx="2793799" cy="2792652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"/>
          <p:cNvSpPr>
            <a:spLocks noGrp="1"/>
          </p:cNvSpPr>
          <p:nvPr>
            <p:ph type="ctrTitle" hasCustomPrompt="1"/>
          </p:nvPr>
        </p:nvSpPr>
        <p:spPr>
          <a:xfrm>
            <a:off x="621792" y="3140014"/>
            <a:ext cx="2788920" cy="115766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621792" y="4261103"/>
            <a:ext cx="2788920" cy="6128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cxnSp>
        <p:nvCxnSpPr>
          <p:cNvPr id="9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3232" y="4919472"/>
            <a:ext cx="25328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"/>
          <p:cNvSpPr>
            <a:spLocks noGrp="1"/>
          </p:cNvSpPr>
          <p:nvPr>
            <p:ph type="body" sz="quarter" idx="10" hasCustomPrompt="1"/>
          </p:nvPr>
        </p:nvSpPr>
        <p:spPr>
          <a:xfrm>
            <a:off x="621792" y="5093208"/>
            <a:ext cx="2788920" cy="5761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2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Extra Text</a:t>
            </a:r>
          </a:p>
        </p:txBody>
      </p:sp>
      <p:sp>
        <p:nvSpPr>
          <p:cNvPr id="3" name="Cover Placeholder">
            <a:extLst>
              <a:ext uri="{FF2B5EF4-FFF2-40B4-BE49-F238E27FC236}">
                <a16:creationId xmlns:a16="http://schemas.microsoft.com/office/drawing/2014/main" id="{67C61915-1FDF-4DF1-95F4-8BAC894B4D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450229"/>
            <a:ext cx="4229100" cy="49764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Optional: Include Cover Here</a:t>
            </a:r>
          </a:p>
        </p:txBody>
      </p:sp>
      <p:sp>
        <p:nvSpPr>
          <p:cNvPr id="2" name="Long Copyright">
            <a:extLst>
              <a:ext uri="{FF2B5EF4-FFF2-40B4-BE49-F238E27FC236}">
                <a16:creationId xmlns:a16="http://schemas.microsoft.com/office/drawing/2014/main" id="{8AC4EEC4-5547-4185-92E7-A6CAF88804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478438"/>
            <a:ext cx="9144000" cy="374266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1001655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7">
          <p15:clr>
            <a:srgbClr val="FBAE40"/>
          </p15:clr>
        </p15:guide>
        <p15:guide id="2" orient="horz" pos="410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with Third as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1" y="4343400"/>
            <a:ext cx="57912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2432755-BCF5-451F-968D-CFFD10D87BE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00800" y="4343400"/>
            <a:ext cx="24003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Appendix Link">
            <a:extLst>
              <a:ext uri="{FF2B5EF4-FFF2-40B4-BE49-F238E27FC236}">
                <a16:creationId xmlns:a16="http://schemas.microsoft.com/office/drawing/2014/main" id="{CA880A79-A85B-437C-BC20-FC23BDD36F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28045" y="6331527"/>
            <a:ext cx="3287910" cy="260843"/>
          </a:xfrm>
        </p:spPr>
        <p:txBody>
          <a:bodyPr anchor="ctr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1" y="6684963"/>
            <a:ext cx="6972299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05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4" pos="4032">
          <p15:clr>
            <a:srgbClr val="FBAE40"/>
          </p15:clr>
        </p15:guide>
        <p15:guide id="5" pos="386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id="{9893AC4A-29B0-44AE-8CE5-26A7096591D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045" y="6331527"/>
            <a:ext cx="3287910" cy="260843"/>
          </a:xfrm>
        </p:spPr>
        <p:txBody>
          <a:bodyPr anchor="ctr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1" y="6684963"/>
            <a:ext cx="6972299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14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5533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581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Appendix Link">
            <a:extLst>
              <a:ext uri="{FF2B5EF4-FFF2-40B4-BE49-F238E27FC236}">
                <a16:creationId xmlns:a16="http://schemas.microsoft.com/office/drawing/2014/main" id="{2C2257D7-2308-4360-85BA-37F9E23514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28045" y="6331527"/>
            <a:ext cx="3287910" cy="260843"/>
          </a:xfrm>
        </p:spPr>
        <p:txBody>
          <a:bodyPr anchor="ctr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1" y="6684963"/>
            <a:ext cx="6972299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66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36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25DC59-5AB2-417D-B46A-F09F380F8F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7813" y="6526213"/>
            <a:ext cx="8699500" cy="204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395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6CA9270-FD0E-4B64-B0D8-24095E6A2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899" y="2366309"/>
            <a:ext cx="7696919" cy="526936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Accessibility Content: Text Alternatives for Images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0B6E1DCB-9B8A-423D-B48B-2CCDE624B4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7202" y="6682314"/>
            <a:ext cx="342900" cy="143831"/>
          </a:xfrm>
        </p:spPr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71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C0136BE0-3F2D-44D5-B125-B7A30D2C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50" y="117244"/>
            <a:ext cx="6065851" cy="73097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FA117DCA-6A6D-48B9-9002-DA1E4814BF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DA8444E8-1445-4AB7-85DD-90449330C00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973249"/>
            <a:ext cx="6477000" cy="4343400"/>
          </a:xfrm>
        </p:spPr>
        <p:txBody>
          <a:bodyPr/>
          <a:lstStyle>
            <a:lvl1pPr>
              <a:defRPr/>
            </a:lvl1pPr>
            <a:lvl2pPr marL="344488" indent="-34290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Slide Content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4541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-On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5525"/>
            <a:ext cx="8458200" cy="678611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Return to main slide Link 1">
            <a:extLst>
              <a:ext uri="{FF2B5EF4-FFF2-40B4-BE49-F238E27FC236}">
                <a16:creationId xmlns:a16="http://schemas.microsoft.com/office/drawing/2014/main" id="{F538FEEA-434F-404A-8A40-5F717D6CB5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81587" y="1040524"/>
            <a:ext cx="2980826" cy="225425"/>
          </a:xfrm>
        </p:spPr>
        <p:txBody>
          <a:bodyPr anchor="ctr">
            <a:noAutofit/>
          </a:bodyPr>
          <a:lstStyle>
            <a:lvl1pPr algn="ctr">
              <a:defRPr sz="1200"/>
            </a:lvl1pPr>
          </a:lstStyle>
          <a:p>
            <a:pPr lvl="0"/>
            <a:r>
              <a:rPr lang="en-US" dirty="0"/>
              <a:t>Return to parent-slide containing images.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371601"/>
            <a:ext cx="845820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turn to main slide Link 2">
            <a:extLst>
              <a:ext uri="{FF2B5EF4-FFF2-40B4-BE49-F238E27FC236}">
                <a16:creationId xmlns:a16="http://schemas.microsoft.com/office/drawing/2014/main" id="{D8AF3780-479B-4486-8AEE-B0E29BE2F8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92111" y="6350211"/>
            <a:ext cx="2959779" cy="2286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02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36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-Two Comparison Placeholders With Identifi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9" name="Return to main slide Link 1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1528" y="1059828"/>
            <a:ext cx="2980944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8" name="Image Identifier 1">
            <a:extLst>
              <a:ext uri="{FF2B5EF4-FFF2-40B4-BE49-F238E27FC236}">
                <a16:creationId xmlns:a16="http://schemas.microsoft.com/office/drawing/2014/main" id="{C828D23C-A7ED-420E-B199-2D8CCF24D6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410562"/>
            <a:ext cx="4076700" cy="3921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Image Identifier 1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933303"/>
            <a:ext cx="4076700" cy="43150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Image Identifier 2">
            <a:extLst>
              <a:ext uri="{FF2B5EF4-FFF2-40B4-BE49-F238E27FC236}">
                <a16:creationId xmlns:a16="http://schemas.microsoft.com/office/drawing/2014/main" id="{7DBCEA22-E8D2-4B8A-B55C-3FFA6FAB31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5145" y="1410562"/>
            <a:ext cx="4078224" cy="3931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Image Identifier 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724400" y="1933303"/>
            <a:ext cx="4076700" cy="43150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turn to main slide Link 2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81528" y="6348550"/>
            <a:ext cx="2980944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33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3" pos="2880">
          <p15:clr>
            <a:srgbClr val="FBAE40"/>
          </p15:clr>
        </p15:guide>
        <p15:guide id="4" pos="2976">
          <p15:clr>
            <a:srgbClr val="FBAE40"/>
          </p15:clr>
        </p15:guide>
        <p15:guide id="5" pos="278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-On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49380"/>
            <a:ext cx="8458200" cy="822237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Return to main slide Link 1">
            <a:extLst>
              <a:ext uri="{FF2B5EF4-FFF2-40B4-BE49-F238E27FC236}">
                <a16:creationId xmlns:a16="http://schemas.microsoft.com/office/drawing/2014/main" id="{F538FEEA-434F-404A-8A40-5F717D6CB5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81587" y="1201138"/>
            <a:ext cx="2980826" cy="225425"/>
          </a:xfrm>
        </p:spPr>
        <p:txBody>
          <a:bodyPr anchor="ctr">
            <a:noAutofit/>
          </a:bodyPr>
          <a:lstStyle>
            <a:lvl1pPr algn="ctr">
              <a:defRPr sz="1200"/>
            </a:lvl1pPr>
          </a:lstStyle>
          <a:p>
            <a:pPr lvl="0"/>
            <a:r>
              <a:rPr lang="en-US" dirty="0"/>
              <a:t>Return to parent-slide containing images.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556084"/>
            <a:ext cx="8458200" cy="469231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turn to main slide Link 2">
            <a:extLst>
              <a:ext uri="{FF2B5EF4-FFF2-40B4-BE49-F238E27FC236}">
                <a16:creationId xmlns:a16="http://schemas.microsoft.com/office/drawing/2014/main" id="{D8AF3780-479B-4486-8AEE-B0E29BE2F8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92111" y="6350211"/>
            <a:ext cx="2959779" cy="2286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08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36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HE Altered Background, fixed">
            <a:extLst>
              <a:ext uri="{FF2B5EF4-FFF2-40B4-BE49-F238E27FC236}">
                <a16:creationId xmlns:a16="http://schemas.microsoft.com/office/drawing/2014/main" id="{E2D8ACCF-E5FC-4FE9-9E84-B2A0A6B1E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2900" y="2095500"/>
            <a:ext cx="3886199" cy="3886199"/>
            <a:chOff x="342900" y="2095500"/>
            <a:chExt cx="3886199" cy="38861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AD1ADE-6D88-5C48-9EEF-7E081C733011}"/>
                </a:ext>
              </a:extLst>
            </p:cNvPr>
            <p:cNvSpPr/>
            <p:nvPr userDrawn="1"/>
          </p:nvSpPr>
          <p:spPr>
            <a:xfrm>
              <a:off x="342900" y="2095500"/>
              <a:ext cx="3886199" cy="3886199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E6DE48-1064-2849-AF2D-2E29711B1885}"/>
                </a:ext>
              </a:extLst>
            </p:cNvPr>
            <p:cNvSpPr/>
            <p:nvPr userDrawn="1"/>
          </p:nvSpPr>
          <p:spPr>
            <a:xfrm>
              <a:off x="495300" y="2362200"/>
              <a:ext cx="3429000" cy="3467100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621792" y="2608290"/>
            <a:ext cx="3035808" cy="139408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21792" y="4069830"/>
            <a:ext cx="3035808" cy="8040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cxnSp>
        <p:nvCxnSpPr>
          <p:cNvPr id="9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3232" y="4919472"/>
            <a:ext cx="25328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21791" y="5096656"/>
            <a:ext cx="3043303" cy="5696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2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Extra Text</a:t>
            </a:r>
          </a:p>
        </p:txBody>
      </p:sp>
      <p:sp>
        <p:nvSpPr>
          <p:cNvPr id="3" name="Cover Placeholder">
            <a:extLst>
              <a:ext uri="{FF2B5EF4-FFF2-40B4-BE49-F238E27FC236}">
                <a16:creationId xmlns:a16="http://schemas.microsoft.com/office/drawing/2014/main" id="{67C61915-1FDF-4DF1-95F4-8BAC894B4DC1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4572000" y="1450229"/>
            <a:ext cx="4229100" cy="49764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Optional: Include Cover Here</a:t>
            </a:r>
          </a:p>
        </p:txBody>
      </p:sp>
      <p:sp>
        <p:nvSpPr>
          <p:cNvPr id="2" name="Long Copyright">
            <a:extLst>
              <a:ext uri="{FF2B5EF4-FFF2-40B4-BE49-F238E27FC236}">
                <a16:creationId xmlns:a16="http://schemas.microsoft.com/office/drawing/2014/main" id="{F4607C07-D864-4A1A-8061-D12997CC50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2489068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20">
          <p15:clr>
            <a:srgbClr val="FBAE40"/>
          </p15:clr>
        </p15:guide>
        <p15:guide id="2" orient="horz" pos="3768">
          <p15:clr>
            <a:srgbClr val="FBAE40"/>
          </p15:clr>
        </p15:guide>
        <p15:guide id="3" pos="2664">
          <p15:clr>
            <a:srgbClr val="FBAE40"/>
          </p15:clr>
        </p15:guide>
        <p15:guide id="4" pos="2880">
          <p15:clr>
            <a:srgbClr val="FBAE40"/>
          </p15:clr>
        </p15:guide>
        <p15:guide id="5" pos="2472">
          <p15:clr>
            <a:srgbClr val="FBAE40"/>
          </p15:clr>
        </p15:guide>
        <p15:guide id="6" pos="312">
          <p15:clr>
            <a:srgbClr val="FBAE40"/>
          </p15:clr>
        </p15:guide>
        <p15:guide id="7" orient="horz" pos="1488">
          <p15:clr>
            <a:srgbClr val="FBAE40"/>
          </p15:clr>
        </p15:guide>
        <p15:guide id="8" orient="horz" pos="36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-Two Comparison Placeholders With Identifi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Title">
            <a:extLst>
              <a:ext uri="{FF2B5EF4-FFF2-40B4-BE49-F238E27FC236}">
                <a16:creationId xmlns:a16="http://schemas.microsoft.com/office/drawing/2014/main" id="{4D3A09E2-C861-4D48-B4DB-F718B64FF46D}"/>
              </a:ext>
            </a:extLst>
          </p:cNvPr>
          <p:cNvSpPr txBox="1">
            <a:spLocks/>
          </p:cNvSpPr>
          <p:nvPr userDrawn="1"/>
        </p:nvSpPr>
        <p:spPr>
          <a:xfrm>
            <a:off x="342900" y="235525"/>
            <a:ext cx="8458200" cy="822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9" name="Return to main slide Link 1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1528" y="1059828"/>
            <a:ext cx="2980944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8" name="Image Identifier 1">
            <a:extLst>
              <a:ext uri="{FF2B5EF4-FFF2-40B4-BE49-F238E27FC236}">
                <a16:creationId xmlns:a16="http://schemas.microsoft.com/office/drawing/2014/main" id="{C828D23C-A7ED-420E-B199-2D8CCF24D6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410562"/>
            <a:ext cx="4076700" cy="3921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Image Identifier 1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933303"/>
            <a:ext cx="4076700" cy="43150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Image Identifier 2">
            <a:extLst>
              <a:ext uri="{FF2B5EF4-FFF2-40B4-BE49-F238E27FC236}">
                <a16:creationId xmlns:a16="http://schemas.microsoft.com/office/drawing/2014/main" id="{7DBCEA22-E8D2-4B8A-B55C-3FFA6FAB31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5145" y="1410562"/>
            <a:ext cx="4078224" cy="3931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Image Identifier 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724400" y="1933303"/>
            <a:ext cx="4076700" cy="43150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turn to main slide Link 2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81528" y="6348550"/>
            <a:ext cx="2980944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78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3" pos="2880">
          <p15:clr>
            <a:srgbClr val="FBAE40"/>
          </p15:clr>
        </p15:guide>
        <p15:guide id="4" pos="2976">
          <p15:clr>
            <a:srgbClr val="FBAE40"/>
          </p15:clr>
        </p15:guide>
        <p15:guide id="5" pos="278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W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HE Altered Background, fixed">
            <a:extLst>
              <a:ext uri="{FF2B5EF4-FFF2-40B4-BE49-F238E27FC236}">
                <a16:creationId xmlns:a16="http://schemas.microsoft.com/office/drawing/2014/main" id="{E2D8ACCF-E5FC-4FE9-9E84-B2A0A6B1E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2900" y="2095500"/>
            <a:ext cx="3886199" cy="3886199"/>
            <a:chOff x="342900" y="2095500"/>
            <a:chExt cx="3886199" cy="38861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AD1ADE-6D88-5C48-9EEF-7E081C733011}"/>
                </a:ext>
              </a:extLst>
            </p:cNvPr>
            <p:cNvSpPr/>
            <p:nvPr userDrawn="1"/>
          </p:nvSpPr>
          <p:spPr>
            <a:xfrm>
              <a:off x="342900" y="2095500"/>
              <a:ext cx="3886199" cy="3886199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E6DE48-1064-2849-AF2D-2E29711B1885}"/>
                </a:ext>
              </a:extLst>
            </p:cNvPr>
            <p:cNvSpPr/>
            <p:nvPr userDrawn="1"/>
          </p:nvSpPr>
          <p:spPr>
            <a:xfrm>
              <a:off x="495300" y="2362200"/>
              <a:ext cx="3429000" cy="3467100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621792" y="2608290"/>
            <a:ext cx="3035808" cy="139408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21792" y="4069830"/>
            <a:ext cx="3035808" cy="8040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cxnSp>
        <p:nvCxnSpPr>
          <p:cNvPr id="9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3232" y="4919472"/>
            <a:ext cx="25328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21791" y="5096656"/>
            <a:ext cx="3043303" cy="5696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2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Extra Text</a:t>
            </a:r>
          </a:p>
        </p:txBody>
      </p:sp>
      <p:sp>
        <p:nvSpPr>
          <p:cNvPr id="3" name="Cover Placeholder">
            <a:extLst>
              <a:ext uri="{FF2B5EF4-FFF2-40B4-BE49-F238E27FC236}">
                <a16:creationId xmlns:a16="http://schemas.microsoft.com/office/drawing/2014/main" id="{67C61915-1FDF-4DF1-95F4-8BAC894B4DC1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4572000" y="1450229"/>
            <a:ext cx="4229100" cy="49764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Optional: Include Cover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B06C8-11A0-4E73-A5CE-7801EB09116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6688" y="6426200"/>
            <a:ext cx="8505825" cy="31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5159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20">
          <p15:clr>
            <a:srgbClr val="FBAE40"/>
          </p15:clr>
        </p15:guide>
        <p15:guide id="2" orient="horz" pos="3768">
          <p15:clr>
            <a:srgbClr val="FBAE40"/>
          </p15:clr>
        </p15:guide>
        <p15:guide id="3" pos="2664">
          <p15:clr>
            <a:srgbClr val="FBAE40"/>
          </p15:clr>
        </p15:guide>
        <p15:guide id="4" pos="2880">
          <p15:clr>
            <a:srgbClr val="FBAE40"/>
          </p15:clr>
        </p15:guide>
        <p15:guide id="5" pos="2472">
          <p15:clr>
            <a:srgbClr val="FBAE40"/>
          </p15:clr>
        </p15:guide>
        <p15:guide id="6" pos="312">
          <p15:clr>
            <a:srgbClr val="FBAE40"/>
          </p15:clr>
        </p15:guide>
        <p15:guide id="7" orient="horz" pos="1488">
          <p15:clr>
            <a:srgbClr val="FBAE40"/>
          </p15:clr>
        </p15:guide>
        <p15:guide id="8" orient="horz" pos="36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N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MHE Official Background, fixe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452559"/>
            <a:ext cx="9144000" cy="4982750"/>
            <a:chOff x="0" y="1521567"/>
            <a:chExt cx="9144000" cy="484643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FD8DC8-1EF1-6B48-9F31-D9D254F85818}"/>
                </a:ext>
              </a:extLst>
            </p:cNvPr>
            <p:cNvSpPr/>
            <p:nvPr userDrawn="1"/>
          </p:nvSpPr>
          <p:spPr>
            <a:xfrm>
              <a:off x="0" y="1521567"/>
              <a:ext cx="9144000" cy="4846438"/>
            </a:xfrm>
            <a:prstGeom prst="rect">
              <a:avLst/>
            </a:prstGeom>
            <a:solidFill>
              <a:srgbClr val="720F1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500492E-5EBE-C745-8EEE-F17D4BB4582E}"/>
                </a:ext>
              </a:extLst>
            </p:cNvPr>
            <p:cNvSpPr/>
            <p:nvPr userDrawn="1"/>
          </p:nvSpPr>
          <p:spPr>
            <a:xfrm>
              <a:off x="185629" y="2001422"/>
              <a:ext cx="8493233" cy="4166364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D976C39-0B94-D44F-9108-A52DD0916B5A}"/>
                </a:ext>
              </a:extLst>
            </p:cNvPr>
            <p:cNvSpPr/>
            <p:nvPr userDrawn="1"/>
          </p:nvSpPr>
          <p:spPr>
            <a:xfrm>
              <a:off x="364385" y="2475809"/>
              <a:ext cx="7858340" cy="3513221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/>
          </p:nvPr>
        </p:nvSpPr>
        <p:spPr>
          <a:xfrm>
            <a:off x="777240" y="2985555"/>
            <a:ext cx="6521640" cy="87321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782058" y="3986784"/>
            <a:ext cx="4297680" cy="5175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67202" y="4650037"/>
            <a:ext cx="357478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"/>
          <p:cNvSpPr>
            <a:spLocks noGrp="1"/>
          </p:cNvSpPr>
          <p:nvPr>
            <p:ph type="body" sz="quarter" idx="10"/>
          </p:nvPr>
        </p:nvSpPr>
        <p:spPr>
          <a:xfrm>
            <a:off x="777240" y="4718304"/>
            <a:ext cx="4443413" cy="5761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693BA5A3-DAB5-45C2-AE6D-5271B0A7976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6688" y="6426200"/>
            <a:ext cx="8505825" cy="31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64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N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MHE altered Background, fixed">
            <a:extLst>
              <a:ext uri="{FF2B5EF4-FFF2-40B4-BE49-F238E27FC236}">
                <a16:creationId xmlns:a16="http://schemas.microsoft.com/office/drawing/2014/main" id="{7A14A7A9-A9D7-4A08-A24F-4D1C1F4C2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446366"/>
            <a:ext cx="9143999" cy="4991100"/>
            <a:chOff x="0" y="1524000"/>
            <a:chExt cx="9143999" cy="49911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500492E-5EBE-C745-8EEE-F17D4BB4582E}"/>
                </a:ext>
              </a:extLst>
            </p:cNvPr>
            <p:cNvSpPr/>
            <p:nvPr userDrawn="1"/>
          </p:nvSpPr>
          <p:spPr>
            <a:xfrm>
              <a:off x="0" y="1524000"/>
              <a:ext cx="9143999" cy="4991100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D976C39-0B94-D44F-9108-A52DD0916B5A}"/>
                </a:ext>
              </a:extLst>
            </p:cNvPr>
            <p:cNvSpPr/>
            <p:nvPr userDrawn="1"/>
          </p:nvSpPr>
          <p:spPr>
            <a:xfrm>
              <a:off x="190500" y="2019300"/>
              <a:ext cx="8496300" cy="4267200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/>
          </p:nvPr>
        </p:nvSpPr>
        <p:spPr>
          <a:xfrm>
            <a:off x="567378" y="2593298"/>
            <a:ext cx="6980170" cy="11305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/>
          </p:nvPr>
        </p:nvSpPr>
        <p:spPr>
          <a:xfrm>
            <a:off x="567378" y="3807503"/>
            <a:ext cx="4542020" cy="7193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02310" y="4665027"/>
            <a:ext cx="357478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"/>
          <p:cNvSpPr>
            <a:spLocks noGrp="1"/>
          </p:cNvSpPr>
          <p:nvPr userDrawn="1">
            <p:ph type="body" sz="quarter" idx="10"/>
          </p:nvPr>
        </p:nvSpPr>
        <p:spPr>
          <a:xfrm>
            <a:off x="567378" y="4770769"/>
            <a:ext cx="4443413" cy="5761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Long Copyright">
            <a:extLst>
              <a:ext uri="{FF2B5EF4-FFF2-40B4-BE49-F238E27FC236}">
                <a16:creationId xmlns:a16="http://schemas.microsoft.com/office/drawing/2014/main" id="{54514DA3-A928-4CD1-BFAE-B5DF399C4B36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0" y="6487064"/>
            <a:ext cx="9144000" cy="37093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1233895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>
          <p15:clr>
            <a:srgbClr val="FBAE40"/>
          </p15:clr>
        </p15:guide>
        <p15:guide id="2" orient="horz" pos="3960">
          <p15:clr>
            <a:srgbClr val="FBAE40"/>
          </p15:clr>
        </p15:guide>
        <p15:guide id="3" pos="120">
          <p15:clr>
            <a:srgbClr val="FBAE40"/>
          </p15:clr>
        </p15:guide>
        <p15:guide id="4" pos="5472">
          <p15:clr>
            <a:srgbClr val="FBAE40"/>
          </p15:clr>
        </p15:guide>
        <p15:guide id="5" orient="horz" pos="22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Main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49716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03133A46-43F0-4734-A847-009F11688B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28045" y="6331527"/>
            <a:ext cx="3287910" cy="260843"/>
          </a:xfrm>
        </p:spPr>
        <p:txBody>
          <a:bodyPr anchor="ctr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099" y="6684963"/>
            <a:ext cx="6972301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85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360" userDrawn="1">
          <p15:clr>
            <a:srgbClr val="FBAE40"/>
          </p15:clr>
        </p15:guide>
        <p15:guide id="3" pos="264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/>
          <a:lstStyle>
            <a:lvl1pPr>
              <a:defRPr/>
            </a:lvl1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DF07503B-138D-44F5-84FC-A7637F059B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28045" y="6331527"/>
            <a:ext cx="3287910" cy="260843"/>
          </a:xfrm>
        </p:spPr>
        <p:txBody>
          <a:bodyPr anchor="ctr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0" y="6684963"/>
            <a:ext cx="6972300" cy="173037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800" dirty="0">
                <a:solidFill>
                  <a:schemeClr val="tx1"/>
                </a:solidFill>
              </a:defRPr>
            </a:lvl1pPr>
          </a:lstStyle>
          <a:p>
            <a:pPr lvl="0" algn="r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33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 userDrawn="1">
          <p15:clr>
            <a:srgbClr val="FBAE40"/>
          </p15:clr>
        </p15:guide>
        <p15:guide id="2" orient="horz" pos="273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mpariso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4076700" cy="49716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724400" y="1257300"/>
            <a:ext cx="4076700" cy="4991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D5840A85-FE10-45F4-81E4-A52DE2319E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28045" y="6331527"/>
            <a:ext cx="3287910" cy="260843"/>
          </a:xfrm>
        </p:spPr>
        <p:txBody>
          <a:bodyPr anchor="ctr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099" y="6684963"/>
            <a:ext cx="6972301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15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3" pos="2880">
          <p15:clr>
            <a:srgbClr val="FBAE40"/>
          </p15:clr>
        </p15:guide>
        <p15:guide id="4" pos="2976">
          <p15:clr>
            <a:srgbClr val="FBAE40"/>
          </p15:clr>
        </p15:guide>
        <p15:guide id="5" pos="278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Main One Second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5791200" cy="49716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18052" y="1257300"/>
            <a:ext cx="2383047" cy="4991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72A1E447-C26A-4D25-8792-9B7C6A839F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28045" y="6331527"/>
            <a:ext cx="3287910" cy="260843"/>
          </a:xfrm>
        </p:spPr>
        <p:txBody>
          <a:bodyPr anchor="ctr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1" y="6684963"/>
            <a:ext cx="6972299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62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386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GH logo">
            <a:extLst>
              <a:ext uri="{FF2B5EF4-FFF2-40B4-BE49-F238E27FC236}">
                <a16:creationId xmlns:a16="http://schemas.microsoft.com/office/drawing/2014/main" id="{BF372B49-B6F5-4826-B4F8-2F8A4FFF889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6" y="283845"/>
            <a:ext cx="999514" cy="999514"/>
          </a:xfrm>
          <a:prstGeom prst="rect">
            <a:avLst/>
          </a:prstGeom>
        </p:spPr>
      </p:pic>
      <p:sp>
        <p:nvSpPr>
          <p:cNvPr id="3" name="MGH Tagline">
            <a:extLst>
              <a:ext uri="{FF2B5EF4-FFF2-40B4-BE49-F238E27FC236}">
                <a16:creationId xmlns:a16="http://schemas.microsoft.com/office/drawing/2014/main" id="{70E12349-CEA7-4006-B6E3-3E283BDBD258}"/>
              </a:ext>
            </a:extLst>
          </p:cNvPr>
          <p:cNvSpPr txBox="1"/>
          <p:nvPr userDrawn="1"/>
        </p:nvSpPr>
        <p:spPr>
          <a:xfrm>
            <a:off x="5060273" y="337349"/>
            <a:ext cx="3873993" cy="338554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pc="4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Because learning changes everything.</a:t>
            </a:r>
            <a:r>
              <a:rPr lang="en-US" sz="1050" spc="40" baseline="6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®</a:t>
            </a:r>
            <a:endParaRPr lang="en-US" sz="1600" spc="40" baseline="60000" dirty="0"/>
          </a:p>
        </p:txBody>
      </p:sp>
      <p:sp>
        <p:nvSpPr>
          <p:cNvPr id="5" name="Long Copyright"/>
          <p:cNvSpPr>
            <a:spLocks noGrp="1"/>
          </p:cNvSpPr>
          <p:nvPr>
            <p:ph type="ftr" sz="quarter" idx="3"/>
          </p:nvPr>
        </p:nvSpPr>
        <p:spPr>
          <a:xfrm>
            <a:off x="0" y="6478439"/>
            <a:ext cx="9144000" cy="37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Add long copyright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32547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5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04" r:id="rId3"/>
    <p:sldLayoutId id="2147483682" r:id="rId4"/>
    <p:sldLayoutId id="2147483683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28600" algn="l" defTabSz="914400" rtl="0" eaLnBrk="1" latinLnBrk="0" hangingPunct="1">
        <a:lnSpc>
          <a:spcPct val="100000"/>
        </a:lnSpc>
        <a:spcBef>
          <a:spcPts val="800"/>
        </a:spcBef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460375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55613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">
          <p15:clr>
            <a:srgbClr val="F26B43"/>
          </p15:clr>
        </p15:guide>
        <p15:guide id="2" orient="horz" pos="192">
          <p15:clr>
            <a:srgbClr val="F26B43"/>
          </p15:clr>
        </p15:guide>
        <p15:guide id="5" pos="2880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960">
          <p15:clr>
            <a:srgbClr val="F26B43"/>
          </p15:clr>
        </p15:guide>
        <p15:guide id="11" orient="horz" pos="41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">
            <a:extLst>
              <a:ext uri="{FF2B5EF4-FFF2-40B4-BE49-F238E27FC236}">
                <a16:creationId xmlns:a16="http://schemas.microsoft.com/office/drawing/2014/main" id="{881C4C4E-EEEF-442A-AE3B-63C7E062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6257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4F2C87DD-ADFA-433D-B7C8-4E9E42BC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273877"/>
            <a:ext cx="8458200" cy="4944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22319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C2E4AF62-4201-4F5D-966F-4A59CD13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hort Copyright">
            <a:extLst>
              <a:ext uri="{FF2B5EF4-FFF2-40B4-BE49-F238E27FC236}">
                <a16:creationId xmlns:a16="http://schemas.microsoft.com/office/drawing/2014/main" id="{F7BFBE01-8512-49BF-81D6-10C5E13594C9}"/>
              </a:ext>
            </a:extLst>
          </p:cNvPr>
          <p:cNvSpPr txBox="1"/>
          <p:nvPr userDrawn="1"/>
        </p:nvSpPr>
        <p:spPr>
          <a:xfrm>
            <a:off x="215658" y="6664280"/>
            <a:ext cx="1233578" cy="21544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© McGraw Hill, LLC</a:t>
            </a:r>
          </a:p>
        </p:txBody>
      </p:sp>
    </p:spTree>
    <p:extLst>
      <p:ext uri="{BB962C8B-B14F-4D97-AF65-F5344CB8AC3E}">
        <p14:creationId xmlns:p14="http://schemas.microsoft.com/office/powerpoint/2010/main" val="88156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9" r:id="rId3"/>
    <p:sldLayoutId id="2147483695" r:id="rId4"/>
    <p:sldLayoutId id="2147483696" r:id="rId5"/>
    <p:sldLayoutId id="214748369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44488" indent="-3429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17525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41363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1550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92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624" userDrawn="1">
          <p15:clr>
            <a:srgbClr val="F26B43"/>
          </p15:clr>
        </p15:guide>
        <p15:guide id="11" orient="horz" pos="4104">
          <p15:clr>
            <a:srgbClr val="F26B43"/>
          </p15:clr>
        </p15:guide>
        <p15:guide id="12" orient="horz" pos="864" userDrawn="1">
          <p15:clr>
            <a:srgbClr val="F26B43"/>
          </p15:clr>
        </p15:guide>
        <p15:guide id="13" orient="horz" pos="360" userDrawn="1">
          <p15:clr>
            <a:srgbClr val="F26B43"/>
          </p15:clr>
        </p15:guide>
        <p15:guide id="14" orient="horz" pos="3936" userDrawn="1">
          <p15:clr>
            <a:srgbClr val="F26B43"/>
          </p15:clr>
        </p15:guide>
        <p15:guide id="15" pos="984" userDrawn="1">
          <p15:clr>
            <a:srgbClr val="F26B43"/>
          </p15:clr>
        </p15:guide>
        <p15:guide id="16" pos="5376" userDrawn="1">
          <p15:clr>
            <a:srgbClr val="F26B43"/>
          </p15:clr>
        </p15:guide>
        <p15:guide id="17" pos="26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5691"/>
            <a:ext cx="9144000" cy="3623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Add long copyright line here</a:t>
            </a:r>
            <a:endParaRPr lang="en-US" dirty="0"/>
          </a:p>
        </p:txBody>
      </p:sp>
      <p:sp>
        <p:nvSpPr>
          <p:cNvPr id="6" name="MGH Yellow Line">
            <a:extLst>
              <a:ext uri="{FF2B5EF4-FFF2-40B4-BE49-F238E27FC236}">
                <a16:creationId xmlns:a16="http://schemas.microsoft.com/office/drawing/2014/main" id="{F20163A4-4644-4B17-9C8A-EF42A992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32547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9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5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28600" algn="l" defTabSz="914400" rtl="0" eaLnBrk="1" latinLnBrk="0" hangingPunct="1">
        <a:lnSpc>
          <a:spcPct val="100000"/>
        </a:lnSpc>
        <a:spcBef>
          <a:spcPts val="800"/>
        </a:spcBef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460375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55613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">
          <p15:clr>
            <a:srgbClr val="F26B43"/>
          </p15:clr>
        </p15:guide>
        <p15:guide id="2" orient="horz" pos="192">
          <p15:clr>
            <a:srgbClr val="F26B43"/>
          </p15:clr>
        </p15:guide>
        <p15:guide id="5" pos="2112" userDrawn="1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624" userDrawn="1">
          <p15:clr>
            <a:srgbClr val="F26B43"/>
          </p15:clr>
        </p15:guide>
        <p15:guide id="11" orient="horz" pos="4104">
          <p15:clr>
            <a:srgbClr val="F26B43"/>
          </p15:clr>
        </p15:guide>
        <p15:guide id="12" orient="horz" pos="2160" userDrawn="1">
          <p15:clr>
            <a:srgbClr val="F26B43"/>
          </p15:clr>
        </p15:guide>
        <p15:guide id="13" pos="364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">
            <a:extLst>
              <a:ext uri="{FF2B5EF4-FFF2-40B4-BE49-F238E27FC236}">
                <a16:creationId xmlns:a16="http://schemas.microsoft.com/office/drawing/2014/main" id="{BEB99B55-73FB-42B4-93ED-C5E81867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1" y="1976546"/>
            <a:ext cx="64805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22319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hort Copyright">
            <a:extLst>
              <a:ext uri="{FF2B5EF4-FFF2-40B4-BE49-F238E27FC236}">
                <a16:creationId xmlns:a16="http://schemas.microsoft.com/office/drawing/2014/main" id="{36838A37-515E-4F5C-BF9F-CE51891A9C27}"/>
              </a:ext>
            </a:extLst>
          </p:cNvPr>
          <p:cNvSpPr txBox="1"/>
          <p:nvPr userDrawn="1"/>
        </p:nvSpPr>
        <p:spPr>
          <a:xfrm>
            <a:off x="224279" y="6660234"/>
            <a:ext cx="1285344" cy="21544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© McGraw Hill, LLC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C2E4AF62-4201-4F5D-966F-4A59CD13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202" y="6682314"/>
            <a:ext cx="342900" cy="143831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lang="en-US" sz="800" smtClean="0">
                <a:solidFill>
                  <a:schemeClr val="tx1"/>
                </a:solidFill>
              </a:defRPr>
            </a:lvl1pPr>
          </a:lstStyle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MGH Shape">
            <a:extLst>
              <a:ext uri="{FF2B5EF4-FFF2-40B4-BE49-F238E27FC236}">
                <a16:creationId xmlns:a16="http://schemas.microsoft.com/office/drawing/2014/main" id="{B719ECBD-8119-4217-9D58-2638FA436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22742" y="0"/>
            <a:ext cx="2521258" cy="6623843"/>
            <a:chOff x="3491346" y="0"/>
            <a:chExt cx="2508933" cy="6367263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CAD01AC-30CD-4728-B0FD-543493B2CE55}"/>
                </a:ext>
              </a:extLst>
            </p:cNvPr>
            <p:cNvSpPr/>
            <p:nvPr/>
          </p:nvSpPr>
          <p:spPr>
            <a:xfrm rot="10800000">
              <a:off x="5468761" y="1352709"/>
              <a:ext cx="531517" cy="1821241"/>
            </a:xfrm>
            <a:custGeom>
              <a:avLst/>
              <a:gdLst>
                <a:gd name="connsiteX0" fmla="*/ 0 w 531517"/>
                <a:gd name="connsiteY0" fmla="*/ 1821241 h 1821241"/>
                <a:gd name="connsiteX1" fmla="*/ 0 w 531517"/>
                <a:gd name="connsiteY1" fmla="*/ 0 h 1821241"/>
                <a:gd name="connsiteX2" fmla="*/ 531517 w 531517"/>
                <a:gd name="connsiteY2" fmla="*/ 672400 h 1821241"/>
                <a:gd name="connsiteX3" fmla="*/ 0 w 531517"/>
                <a:gd name="connsiteY3" fmla="*/ 1821241 h 182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517" h="1821241">
                  <a:moveTo>
                    <a:pt x="0" y="1821241"/>
                  </a:moveTo>
                  <a:lnTo>
                    <a:pt x="0" y="0"/>
                  </a:lnTo>
                  <a:lnTo>
                    <a:pt x="531517" y="672400"/>
                  </a:lnTo>
                  <a:lnTo>
                    <a:pt x="0" y="1821241"/>
                  </a:lnTo>
                  <a:close/>
                </a:path>
              </a:pathLst>
            </a:custGeom>
            <a:solidFill>
              <a:srgbClr val="9F22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A51DD71-B849-456F-A479-25728C0B26F4}"/>
                </a:ext>
              </a:extLst>
            </p:cNvPr>
            <p:cNvSpPr/>
            <p:nvPr/>
          </p:nvSpPr>
          <p:spPr>
            <a:xfrm rot="10800000">
              <a:off x="3491346" y="0"/>
              <a:ext cx="2508932" cy="2501550"/>
            </a:xfrm>
            <a:custGeom>
              <a:avLst/>
              <a:gdLst>
                <a:gd name="connsiteX0" fmla="*/ 2508932 w 2508932"/>
                <a:gd name="connsiteY0" fmla="*/ 2501550 h 2501550"/>
                <a:gd name="connsiteX1" fmla="*/ 0 w 2508932"/>
                <a:gd name="connsiteY1" fmla="*/ 2501550 h 2501550"/>
                <a:gd name="connsiteX2" fmla="*/ 0 w 2508932"/>
                <a:gd name="connsiteY2" fmla="*/ 1148841 h 2501550"/>
                <a:gd name="connsiteX3" fmla="*/ 531517 w 2508932"/>
                <a:gd name="connsiteY3" fmla="*/ 0 h 2501550"/>
                <a:gd name="connsiteX4" fmla="*/ 2508932 w 2508932"/>
                <a:gd name="connsiteY4" fmla="*/ 2501550 h 250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8932" h="2501550">
                  <a:moveTo>
                    <a:pt x="2508932" y="2501550"/>
                  </a:moveTo>
                  <a:lnTo>
                    <a:pt x="0" y="2501550"/>
                  </a:lnTo>
                  <a:lnTo>
                    <a:pt x="0" y="1148841"/>
                  </a:lnTo>
                  <a:lnTo>
                    <a:pt x="531517" y="0"/>
                  </a:lnTo>
                  <a:lnTo>
                    <a:pt x="2508932" y="2501550"/>
                  </a:lnTo>
                  <a:close/>
                </a:path>
              </a:pathLst>
            </a:custGeom>
            <a:solidFill>
              <a:srgbClr val="E2DF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E349BEA-4244-4589-91D3-1DECC6AB1E90}"/>
                </a:ext>
              </a:extLst>
            </p:cNvPr>
            <p:cNvSpPr/>
            <p:nvPr/>
          </p:nvSpPr>
          <p:spPr>
            <a:xfrm rot="10800000">
              <a:off x="3680272" y="1352707"/>
              <a:ext cx="2320007" cy="5014556"/>
            </a:xfrm>
            <a:custGeom>
              <a:avLst/>
              <a:gdLst>
                <a:gd name="connsiteX0" fmla="*/ 0 w 2320007"/>
                <a:gd name="connsiteY0" fmla="*/ 5014556 h 5014556"/>
                <a:gd name="connsiteX1" fmla="*/ 0 w 2320007"/>
                <a:gd name="connsiteY1" fmla="*/ 0 h 5014556"/>
                <a:gd name="connsiteX2" fmla="*/ 2320007 w 2320007"/>
                <a:gd name="connsiteY2" fmla="*/ 0 h 5014556"/>
                <a:gd name="connsiteX3" fmla="*/ 531518 w 2320007"/>
                <a:gd name="connsiteY3" fmla="*/ 3865713 h 5014556"/>
                <a:gd name="connsiteX4" fmla="*/ 1 w 2320007"/>
                <a:gd name="connsiteY4" fmla="*/ 3193313 h 5014556"/>
                <a:gd name="connsiteX5" fmla="*/ 1 w 2320007"/>
                <a:gd name="connsiteY5" fmla="*/ 5014554 h 5014556"/>
                <a:gd name="connsiteX6" fmla="*/ 0 w 2320007"/>
                <a:gd name="connsiteY6" fmla="*/ 5014556 h 501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007" h="5014556">
                  <a:moveTo>
                    <a:pt x="0" y="5014556"/>
                  </a:moveTo>
                  <a:lnTo>
                    <a:pt x="0" y="0"/>
                  </a:lnTo>
                  <a:lnTo>
                    <a:pt x="2320007" y="0"/>
                  </a:lnTo>
                  <a:lnTo>
                    <a:pt x="531518" y="3865713"/>
                  </a:lnTo>
                  <a:lnTo>
                    <a:pt x="1" y="3193313"/>
                  </a:lnTo>
                  <a:lnTo>
                    <a:pt x="1" y="5014554"/>
                  </a:lnTo>
                  <a:lnTo>
                    <a:pt x="0" y="50145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13" name="Title Placeholder">
            <a:extLst>
              <a:ext uri="{FF2B5EF4-FFF2-40B4-BE49-F238E27FC236}">
                <a16:creationId xmlns:a16="http://schemas.microsoft.com/office/drawing/2014/main" id="{34622483-C344-43F3-82BE-D7AE2DFF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6257"/>
            <a:ext cx="6073803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69055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1588" indent="0" algn="l" defTabSz="914400" rtl="0" eaLnBrk="1" latinLnBrk="0" hangingPunct="1">
        <a:lnSpc>
          <a:spcPct val="100000"/>
        </a:lnSpc>
        <a:spcBef>
          <a:spcPts val="800"/>
        </a:spcBef>
        <a:buClrTx/>
        <a:buFont typeface="Arial" panose="020B0604020202020204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17525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41363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">
          <p15:clr>
            <a:srgbClr val="F26B43"/>
          </p15:clr>
        </p15:guide>
        <p15:guide id="2" orient="horz" pos="192">
          <p15:clr>
            <a:srgbClr val="F26B43"/>
          </p15:clr>
        </p15:guide>
        <p15:guide id="5" pos="5544" userDrawn="1">
          <p15:clr>
            <a:srgbClr val="F26B43"/>
          </p15:clr>
        </p15:guide>
        <p15:guide id="6" pos="216">
          <p15:clr>
            <a:srgbClr val="F26B43"/>
          </p15:clr>
        </p15:guide>
        <p15:guide id="7" pos="4296" userDrawn="1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1248" userDrawn="1">
          <p15:clr>
            <a:srgbClr val="F26B43"/>
          </p15:clr>
        </p15:guide>
        <p15:guide id="11" orient="horz" pos="3984" userDrawn="1">
          <p15:clr>
            <a:srgbClr val="F26B43"/>
          </p15:clr>
        </p15:guide>
        <p15:guide id="12" orient="horz" pos="1656" userDrawn="1">
          <p15:clr>
            <a:srgbClr val="F26B43"/>
          </p15:clr>
        </p15:guide>
        <p15:guide id="13" pos="2980">
          <p15:clr>
            <a:srgbClr val="F26B43"/>
          </p15:clr>
        </p15:guide>
        <p15:guide id="14" orient="horz" pos="2260" userDrawn="1">
          <p15:clr>
            <a:srgbClr val="F26B43"/>
          </p15:clr>
        </p15:guide>
        <p15:guide id="15" pos="26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">
            <a:extLst>
              <a:ext uri="{FF2B5EF4-FFF2-40B4-BE49-F238E27FC236}">
                <a16:creationId xmlns:a16="http://schemas.microsoft.com/office/drawing/2014/main" id="{881C4C4E-EEEF-442A-AE3B-63C7E062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6257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4F2C87DD-ADFA-433D-B7C8-4E9E42BC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371599"/>
            <a:ext cx="8458200" cy="487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22319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hort Copyright">
            <a:extLst>
              <a:ext uri="{FF2B5EF4-FFF2-40B4-BE49-F238E27FC236}">
                <a16:creationId xmlns:a16="http://schemas.microsoft.com/office/drawing/2014/main" id="{36838A37-515E-4F5C-BF9F-CE51891A9C27}"/>
              </a:ext>
            </a:extLst>
          </p:cNvPr>
          <p:cNvSpPr txBox="1"/>
          <p:nvPr userDrawn="1"/>
        </p:nvSpPr>
        <p:spPr>
          <a:xfrm>
            <a:off x="215658" y="6664280"/>
            <a:ext cx="1233578" cy="21544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© McGraw Hill, LLC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C2E4AF62-4201-4F5D-966F-4A59CD13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9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44488" indent="-3429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17525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41363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1550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92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624">
          <p15:clr>
            <a:srgbClr val="F26B43"/>
          </p15:clr>
        </p15:guide>
        <p15:guide id="11" orient="horz" pos="4104">
          <p15:clr>
            <a:srgbClr val="F26B43"/>
          </p15:clr>
        </p15:guide>
        <p15:guide id="12" orient="horz" pos="864">
          <p15:clr>
            <a:srgbClr val="F26B43"/>
          </p15:clr>
        </p15:guide>
        <p15:guide id="13" orient="horz" pos="360">
          <p15:clr>
            <a:srgbClr val="F26B43"/>
          </p15:clr>
        </p15:guide>
        <p15:guide id="14" orient="horz" pos="3936">
          <p15:clr>
            <a:srgbClr val="F26B43"/>
          </p15:clr>
        </p15:guide>
        <p15:guide id="15" pos="984">
          <p15:clr>
            <a:srgbClr val="F26B43"/>
          </p15:clr>
        </p15:guide>
        <p15:guide id="16" pos="5376">
          <p15:clr>
            <a:srgbClr val="F26B43"/>
          </p15:clr>
        </p15:guide>
        <p15:guide id="17" pos="264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">
            <a:extLst>
              <a:ext uri="{FF2B5EF4-FFF2-40B4-BE49-F238E27FC236}">
                <a16:creationId xmlns:a16="http://schemas.microsoft.com/office/drawing/2014/main" id="{881C4C4E-EEEF-442A-AE3B-63C7E062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6257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4F2C87DD-ADFA-433D-B7C8-4E9E42BC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371599"/>
            <a:ext cx="8458200" cy="487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22319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hort Copyright">
            <a:extLst>
              <a:ext uri="{FF2B5EF4-FFF2-40B4-BE49-F238E27FC236}">
                <a16:creationId xmlns:a16="http://schemas.microsoft.com/office/drawing/2014/main" id="{36838A37-515E-4F5C-BF9F-CE51891A9C27}"/>
              </a:ext>
            </a:extLst>
          </p:cNvPr>
          <p:cNvSpPr txBox="1"/>
          <p:nvPr userDrawn="1"/>
        </p:nvSpPr>
        <p:spPr>
          <a:xfrm>
            <a:off x="215658" y="6664280"/>
            <a:ext cx="1233578" cy="21544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© McGraw Hill, LLC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C2E4AF62-4201-4F5D-966F-4A59CD13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1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44488" indent="-3429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17525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41363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1550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92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624">
          <p15:clr>
            <a:srgbClr val="F26B43"/>
          </p15:clr>
        </p15:guide>
        <p15:guide id="11" orient="horz" pos="4104">
          <p15:clr>
            <a:srgbClr val="F26B43"/>
          </p15:clr>
        </p15:guide>
        <p15:guide id="12" orient="horz" pos="864">
          <p15:clr>
            <a:srgbClr val="F26B43"/>
          </p15:clr>
        </p15:guide>
        <p15:guide id="13" orient="horz" pos="360">
          <p15:clr>
            <a:srgbClr val="F26B43"/>
          </p15:clr>
        </p15:guide>
        <p15:guide id="14" orient="horz" pos="3936">
          <p15:clr>
            <a:srgbClr val="F26B43"/>
          </p15:clr>
        </p15:guide>
        <p15:guide id="15" pos="984">
          <p15:clr>
            <a:srgbClr val="F26B43"/>
          </p15:clr>
        </p15:guide>
        <p15:guide id="16" pos="5376">
          <p15:clr>
            <a:srgbClr val="F26B43"/>
          </p15:clr>
        </p15:guide>
        <p15:guide id="17" pos="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66DE-8FA2-48E5-A0D6-58D53A9C2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2BA12-2450-4D8B-9EFD-C546BD73FE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Employer-Sponsored Retirement Plans</a:t>
            </a:r>
          </a:p>
        </p:txBody>
      </p:sp>
      <p:pic>
        <p:nvPicPr>
          <p:cNvPr id="9" name="Picture 8" descr="Cover page. Employee benefits. A primer for human resource personnel. Seventh Edition. By, Joseph J Martocchio.">
            <a:extLst>
              <a:ext uri="{FF2B5EF4-FFF2-40B4-BE49-F238E27FC236}">
                <a16:creationId xmlns:a16="http://schemas.microsoft.com/office/drawing/2014/main" id="{BF8F0513-B93C-4F2E-82C3-9209BF84F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816" y="1362248"/>
            <a:ext cx="3877392" cy="480406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DFA3B4-AF4E-480A-9543-60CA85EC80B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-48126" y="6538494"/>
            <a:ext cx="9256295" cy="223214"/>
          </a:xfrm>
        </p:spPr>
        <p:txBody>
          <a:bodyPr/>
          <a:lstStyle/>
          <a:p>
            <a:r>
              <a:rPr lang="en-US" sz="800" dirty="0"/>
              <a:t>© 2023 McGraw Hill, LLC. All rights reserved. Authorized only for instructor use in the classroom. 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259528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Qualified versus Nonqualified Plans: Vesting Rules</a:t>
            </a:r>
            <a:endParaRPr lang="en-US" sz="3600" noProof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E6B721-FD04-49AD-84B0-FBC8ED4C878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152291"/>
          </a:xfrm>
        </p:spPr>
        <p:txBody>
          <a:bodyPr>
            <a:normAutofit/>
          </a:bodyPr>
          <a:lstStyle/>
          <a:p>
            <a:r>
              <a:rPr lang="en-US" b="1" dirty="0"/>
              <a:t>Vesting</a:t>
            </a:r>
            <a:r>
              <a:rPr lang="en-US" dirty="0"/>
              <a:t> is an employee’s non-forfeitable rights to retirement benefits.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defined benefit plans, employees vest in a specific annual amount each year after retirement.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defined contribution plans, employees vest in </a:t>
            </a:r>
            <a:r>
              <a:rPr lang="en-US" i="1" dirty="0"/>
              <a:t>net</a:t>
            </a:r>
            <a:r>
              <a:rPr lang="en-US" dirty="0"/>
              <a:t> employer contributions which equals gross employer contributions plus investment gains or minus investment losses.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57708-4162-437D-883B-5F41092CCBB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3571881"/>
            <a:ext cx="8458199" cy="252888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Title I of E</a:t>
            </a:r>
            <a:r>
              <a:rPr kumimoji="0" lang="en-US" sz="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sz="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requires that companies follow an allowed schedule for vesting rights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Cliff vesting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where employees earn 100% vesting rights after no more than three years of service.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Six-year graduated schedule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allows workers to become 20% vested after two years and to vest at a rate of 20% each year until 100% vested after six years of service.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0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Accrual Rules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529795"/>
          </a:xfrm>
        </p:spPr>
        <p:txBody>
          <a:bodyPr>
            <a:noAutofit/>
          </a:bodyPr>
          <a:lstStyle/>
          <a:p>
            <a:r>
              <a:rPr lang="en-US" dirty="0"/>
              <a:t>Qualified plans are subject to minimum accrual rules based on 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lang="en-US" dirty="0"/>
              <a:t> and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lang="en-US" dirty="0"/>
              <a:t>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Accrual rules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specify the rate at which participants accumulate (or earn) benefits.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914651"/>
            <a:ext cx="8458200" cy="728661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Defined benefit and defined contribution plans have different accrual rules – discussed later in this chapter.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20FA9D21-189F-4AF1-AC55-E1E495E34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Nondiscrimination Rules: Testing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409465"/>
          </a:xfrm>
        </p:spPr>
        <p:txBody>
          <a:bodyPr>
            <a:noAutofit/>
          </a:bodyPr>
          <a:lstStyle/>
          <a:p>
            <a:r>
              <a:rPr lang="en-US" b="1" dirty="0"/>
              <a:t>Nondiscrimination rules</a:t>
            </a:r>
            <a:r>
              <a:rPr lang="en-US" dirty="0"/>
              <a:t> prohibit employers from discriminating in favor of highly compensated employees in: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Contributions or benefits.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Availability of benefits.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Rights.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Plan features.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3761654"/>
            <a:ext cx="8458200" cy="18819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Safe Harbors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refer to compliance guidelines in a law or regulation.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Plans that meet safe harbor conditions automatically fulfill the nondiscrimination requirement based on particular design features.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Failure to reach safe harbors requires passing at least one of two facts-and-circumstances tests.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C3D3E-181C-4332-841C-C0B64856968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5708799"/>
            <a:ext cx="8458200" cy="790935"/>
          </a:xfrm>
        </p:spPr>
        <p:txBody>
          <a:bodyPr>
            <a:normAutofit/>
          </a:bodyPr>
          <a:lstStyle/>
          <a:p>
            <a:r>
              <a:rPr lang="en-US" dirty="0"/>
              <a:t>Safe harbors and facts-and-circumstances tests differ between defined benefits plans and defined contribution plans.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B3D74F40-460C-4771-9034-5180A7421E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41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Top-Heavy Provisions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752366"/>
          </a:xfrm>
        </p:spPr>
        <p:txBody>
          <a:bodyPr>
            <a:noAutofit/>
          </a:bodyPr>
          <a:lstStyle/>
          <a:p>
            <a:r>
              <a:rPr lang="en-US" dirty="0"/>
              <a:t>A </a:t>
            </a:r>
            <a:r>
              <a:rPr lang="en-US" b="1" dirty="0"/>
              <a:t>top-heavy</a:t>
            </a:r>
            <a:r>
              <a:rPr lang="en-US" dirty="0"/>
              <a:t> plan provides non-key employees with a minimum benefit or a minimum contribution.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defined benefit plan is top-heavy if the present value of the accrued benefits (P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V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B) under the plan for the key employees exceeds 60% of 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under the plan for all employees.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defined contribution plan is top-heavy if the total of the accounts of the key employees under the plan exceeds 60% of the total of the accounts of all employees under the plan.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4129088"/>
            <a:ext cx="8458200" cy="138588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top-heavy plan must also provide a special vesting schedule: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3-year 100% vesting schedule, or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6-year graduated vesting schedule.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8389BBD8-1F52-420C-8590-44C2F00F4F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48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Minimum Funding Standards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1537929"/>
          </a:xfrm>
        </p:spPr>
        <p:txBody>
          <a:bodyPr>
            <a:noAutofit/>
          </a:bodyPr>
          <a:lstStyle/>
          <a:p>
            <a:r>
              <a:rPr lang="en-US" b="1" dirty="0"/>
              <a:t>Minimum funding standards</a:t>
            </a:r>
            <a:r>
              <a:rPr lang="en-US" dirty="0"/>
              <a:t> </a:t>
            </a:r>
            <a:r>
              <a:rPr lang="en-US" b="1" dirty="0"/>
              <a:t>e</a:t>
            </a:r>
            <a:r>
              <a:rPr lang="en-US" dirty="0"/>
              <a:t>nsure that employers contribute the minimum amount of money necessary to provide promised benefits.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As we will see, standards differ between defined benefit and defined contribution plans.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49B71F26-E6D9-431F-A07C-2B59F3BAF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7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Qualified versus Nonqualified Plans: Social Security Integration</a:t>
            </a:r>
            <a:endParaRPr lang="en-US" sz="3600" noProof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E6B721-FD04-49AD-84B0-FBC8ED4C878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1366479"/>
          </a:xfrm>
        </p:spPr>
        <p:txBody>
          <a:bodyPr anchor="t">
            <a:normAutofit/>
          </a:bodyPr>
          <a:lstStyle/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 Security integration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also known as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permitted disparity rules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allows companies to explicitly take into account 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retirement benefits when determining company-sponsored benefits under a defined benefit plan.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808080"/>
            <a:ext cx="8458198" cy="1171563"/>
          </a:xfrm>
        </p:spPr>
        <p:txBody>
          <a:bodyPr/>
          <a:lstStyle/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Subject to established limits, qualified plans may reduce benefits based on the benefits owed under the Social Security program.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Permitted disparity rules do not apply to defined contribution plans.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84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Contribution and Benefit Limits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1237891"/>
          </a:xfrm>
        </p:spPr>
        <p:txBody>
          <a:bodyPr>
            <a:noAutofit/>
          </a:bodyPr>
          <a:lstStyle/>
          <a:p>
            <a:r>
              <a:rPr lang="en-US" dirty="0"/>
              <a:t>Benefit limits refer to the maximum annual amount an employee may receive from a qualified benefit plan during retirement.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Contribution limits apply to defined contribution plans.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0C760-40B7-4711-8C77-7DBDD4A7C60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679492"/>
            <a:ext cx="8458200" cy="222885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Economic Growth and Tax Relief Reconciliation Act of 2001 specified annual contribution limits, increased for inflation from time to time.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This act also set limits on annual earnings on which annual retirement pay from defined benefit plans may be calculated.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it specified the maximum annual amount paid from a defined benefit plan.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2DE2EB28-6965-4109-A651-75C3BC8F89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37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Plan Distribution Rules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780941"/>
          </a:xfrm>
        </p:spPr>
        <p:txBody>
          <a:bodyPr>
            <a:noAutofit/>
          </a:bodyPr>
          <a:lstStyle/>
          <a:p>
            <a:r>
              <a:rPr lang="en-US" b="1" dirty="0"/>
              <a:t>Distribution</a:t>
            </a:r>
            <a:r>
              <a:rPr lang="en-US" dirty="0"/>
              <a:t> refers to the payment of vested benefits to participants or beneficiaries – there are three allowable distribution methods.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First,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lump sum distributions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are single payments of benefits.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Second,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annuities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represent a series of payments for the life of the employee and beneficiary.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 third form is based on a series of periodic payments paid from a trust fund.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BB86D91C-6C02-4BBF-851C-48DE45396E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78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Qualified Survivor Annuities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3409591"/>
          </a:xfrm>
        </p:spPr>
        <p:txBody>
          <a:bodyPr>
            <a:noAutofit/>
          </a:bodyPr>
          <a:lstStyle/>
          <a:p>
            <a:r>
              <a:rPr lang="en-US" dirty="0"/>
              <a:t>Qualified defined benefit plans provide spouses with a </a:t>
            </a:r>
            <a:r>
              <a:rPr lang="en-US" b="1" dirty="0"/>
              <a:t>qualified joint and survivor annuity (Q</a:t>
            </a:r>
            <a:r>
              <a:rPr lang="en-US" sz="100" b="1" dirty="0"/>
              <a:t> </a:t>
            </a:r>
            <a:r>
              <a:rPr lang="en-US" b="1" dirty="0"/>
              <a:t>J</a:t>
            </a:r>
            <a:r>
              <a:rPr lang="en-US" sz="100" b="1" dirty="0"/>
              <a:t> </a:t>
            </a:r>
            <a:r>
              <a:rPr lang="en-US" b="1" dirty="0"/>
              <a:t>S</a:t>
            </a:r>
            <a:r>
              <a:rPr lang="en-US" sz="100" b="1" dirty="0"/>
              <a:t> </a:t>
            </a:r>
            <a:r>
              <a:rPr lang="en-US" b="1" dirty="0"/>
              <a:t>A)</a:t>
            </a:r>
            <a:r>
              <a:rPr lang="en-US" dirty="0"/>
              <a:t> or a </a:t>
            </a:r>
            <a:r>
              <a:rPr lang="en-US" b="1" dirty="0"/>
              <a:t>qualified preretirement survivor annuity (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</a:t>
            </a:r>
            <a:r>
              <a:rPr kumimoji="0" lang="en-US" sz="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  <a:r>
              <a:rPr kumimoji="0" lang="en-US" sz="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lang="en-US" b="1" dirty="0"/>
              <a:t>).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At the start of retirement, the retiree receives a Q</a:t>
            </a:r>
            <a:r>
              <a:rPr kumimoji="0" lang="en-US" sz="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J</a:t>
            </a:r>
            <a:r>
              <a:rPr kumimoji="0" lang="en-US" sz="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sz="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is an annuity for the life of the participant with the survivor annuity for the spouse.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provides payments for the life of the participant’s surviving spouse if the participant dies before receiving any retirement benefits.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amounts must be no less than 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amounts.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0CF3482A-933F-47ED-8B92-05266CCAB9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29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33546"/>
            <a:ext cx="8601076" cy="821119"/>
          </a:xfrm>
        </p:spPr>
        <p:txBody>
          <a:bodyPr>
            <a:noAutofit/>
          </a:bodyPr>
          <a:lstStyle/>
          <a:p>
            <a:r>
              <a:rPr lang="en-US" sz="3000" dirty="0"/>
              <a:t>Qualified versus Nonqualified Plans: Qualified Domestic Relations Orders (Q</a:t>
            </a:r>
            <a:r>
              <a:rPr lang="en-US" sz="100" dirty="0"/>
              <a:t> </a:t>
            </a:r>
            <a:r>
              <a:rPr lang="en-US" sz="3000" dirty="0"/>
              <a:t>D</a:t>
            </a:r>
            <a:r>
              <a:rPr lang="en-US" sz="100" dirty="0"/>
              <a:t> </a:t>
            </a:r>
            <a:r>
              <a:rPr lang="en-US" sz="3000" dirty="0"/>
              <a:t>R</a:t>
            </a:r>
            <a:r>
              <a:rPr lang="en-US" sz="100" dirty="0"/>
              <a:t> </a:t>
            </a:r>
            <a:r>
              <a:rPr lang="en-US" sz="3000" dirty="0" err="1"/>
              <a:t>Os</a:t>
            </a:r>
            <a:r>
              <a:rPr lang="en-US" sz="3000" dirty="0"/>
              <a:t>)</a:t>
            </a:r>
            <a:endParaRPr lang="en-US" sz="30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601076" cy="452079"/>
          </a:xfrm>
        </p:spPr>
        <p:txBody>
          <a:bodyPr>
            <a:noAutofit/>
          </a:bodyPr>
          <a:lstStyle/>
          <a:p>
            <a:r>
              <a:rPr lang="en-US" dirty="0"/>
              <a:t>Qualified plans recognize </a:t>
            </a:r>
            <a:r>
              <a:rPr lang="en-US" b="1" dirty="0"/>
              <a:t>qualified domestic relations orders (Q</a:t>
            </a:r>
            <a:r>
              <a:rPr lang="en-US" sz="100" b="1" dirty="0"/>
              <a:t> </a:t>
            </a:r>
            <a:r>
              <a:rPr lang="en-US" b="1" dirty="0"/>
              <a:t>D</a:t>
            </a:r>
            <a:r>
              <a:rPr lang="en-US" sz="100" b="1" dirty="0"/>
              <a:t> </a:t>
            </a:r>
            <a:r>
              <a:rPr lang="en-US" b="1" dirty="0"/>
              <a:t>R</a:t>
            </a:r>
            <a:r>
              <a:rPr lang="en-US" sz="100" b="1" dirty="0"/>
              <a:t> </a:t>
            </a:r>
            <a:r>
              <a:rPr lang="en-US" b="1" dirty="0" err="1"/>
              <a:t>Os</a:t>
            </a:r>
            <a:r>
              <a:rPr lang="en-US" b="1" dirty="0"/>
              <a:t>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63630-3D33-4727-AB0B-AE118B6783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850816"/>
            <a:ext cx="8286750" cy="220027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Domestic courts may issue Q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that permit a retirement plan to divide a participant’s benefits in the event of a divorce.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Dividing the benefits without a Q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 is a violation of E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and the 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Without a Q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O, a divorced spouse would not be able to receive any of the ex-spouse’s retirement benefits.</a:t>
            </a:r>
            <a:endParaRPr lang="en-US" dirty="0"/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BC28CE80-3EFE-4AD6-AC4A-C96B59FA1B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  <a:endParaRPr lang="en-US" sz="36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0985-612F-4F8F-B3C7-FAB1B8518C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2255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This chapter reviews three main categories of employer-sponsored retirement plans and specific practices within each category.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A defined benefit plan guarantees retirement benefits.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Expressed as an annual sum equal to a percentage of preretirement pay multiplied by the number of years worked for the employer.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Sometimes referred to as pension plans.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BC86A-23D7-4FAC-A9D8-DE2248A3BA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3582819"/>
            <a:ext cx="8458200" cy="225552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Under a defined contribution plan, employees make annual contributions to their individual investment accounts.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Based on a formula contained in the plan document.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Employers may choose to make matching contributions.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amount participants receive depends on the performance of the selected financial investment.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9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Plan Termination Rules and Procedures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680679"/>
          </a:xfrm>
        </p:spPr>
        <p:txBody>
          <a:bodyPr>
            <a:noAutofit/>
          </a:bodyPr>
          <a:lstStyle/>
          <a:p>
            <a:r>
              <a:rPr lang="en-US" b="1" dirty="0"/>
              <a:t>Plan termination rules</a:t>
            </a:r>
            <a:r>
              <a:rPr lang="en-US" dirty="0"/>
              <a:t> protect employees who participated in either a defined benefit or defined contribution plan that was terminated.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63630-3D33-4727-AB0B-AE118B6783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065135"/>
            <a:ext cx="8458200" cy="2078240"/>
          </a:xfrm>
        </p:spPr>
        <p:txBody>
          <a:bodyPr/>
          <a:lstStyle/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When a plan is terminated, employees must become 100% vested in all benefit amounts.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Procedures for terminating a defined contribution plan is more straightforward than terminating a defined benefit plan.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specifies three permissible types of defined benefit plan termination which we will discuss in the next section.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C1672CD5-4662-4C9C-88E3-DABE0084FA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56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</a:t>
            </a:r>
            <a:endParaRPr lang="en-US" sz="3200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63630-3D33-4727-AB0B-AE118B67839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572500" cy="2295166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Defined benefit plans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guarantee retirement benefits specified in the plan.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Benefits are expressed in terms of an annual sum equal to a percentage of pre-retirement pay multiplied by years of service.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benefit payout is fixed by a formula.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employer’s contributions to plan fluctuates yearly based on two considerations: investment performance and life expectancy.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E3195908-F572-4598-9819-BD95EAEAE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96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Benefit Formulas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4076700" cy="5209816"/>
          </a:xfrm>
        </p:spPr>
        <p:txBody>
          <a:bodyPr>
            <a:noAutofit/>
          </a:bodyPr>
          <a:lstStyle/>
          <a:p>
            <a:r>
              <a:rPr lang="en-US" b="1" dirty="0"/>
              <a:t>Flat benefit formulas</a:t>
            </a:r>
            <a:r>
              <a:rPr lang="en-US" dirty="0"/>
              <a:t> designate a flat dollar amount or an amount based on employee’s pay.</a:t>
            </a:r>
          </a:p>
          <a:p>
            <a:r>
              <a:rPr lang="en-US" dirty="0"/>
              <a:t>Annual benefits expressed as a percentage of final average pay for the last 3 or 4 years of service.</a:t>
            </a:r>
          </a:p>
          <a:p>
            <a:r>
              <a:rPr lang="en-US" dirty="0"/>
              <a:t>Often leads to resentment as length of service is not considered.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Employee earns an average of $100,000 per year for the last 3 years.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Plan benefit percentage is 60%.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Retirement income equals $60,000.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7F072-BFDD-4EEF-A060-1616860271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24399" y="1257300"/>
            <a:ext cx="4119563" cy="494347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Unit benefit formulas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recognize length of service.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Typically, employers contribute a specified dollar amount for each service year worked.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Plans based on unit benefit formulas specify annual benefits as a percentage of average salary.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Employee retires with 25 years of service and a final average salary of $52,500.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Annual percentage is 43.43%.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Retirement income is $22,800.75.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124C8F76-ADBB-44E4-8EF4-8BD88A061E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64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 Nondiscrimination Rules: Testing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966553"/>
          </a:xfrm>
        </p:spPr>
        <p:txBody>
          <a:bodyPr>
            <a:noAutofit/>
          </a:bodyPr>
          <a:lstStyle/>
          <a:p>
            <a:r>
              <a:rPr lang="en-US" dirty="0"/>
              <a:t>Defined benefit plans must meet several uniformity criteria.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Uniformity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refers to consistent treatment based on such factors as benefits formula.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Exhibit 4.4 describes the uniformity requirements issued by the U.S. Treasury Department.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73EBAD87-0527-44AF-B611-B9F13EEDD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20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Accrual Rules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452203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b="1" dirty="0"/>
              <a:t>Accumulated benefit obligation</a:t>
            </a:r>
            <a:r>
              <a:rPr lang="en-US" dirty="0"/>
              <a:t> refers to the present value of benefits based on a designated date.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Actuaries determine a defined benefit plan’s accumulated benefits obligation by making assumptions based on employee characteristics.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7F072-BFDD-4EEF-A060-1616860271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899" y="2852023"/>
            <a:ext cx="8458200" cy="1434764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 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 established criteria to judge whether an employer’s defined benefit plan meets its accumulated benefit obligation.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These criteria discourage employers from engaging in a practice known as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backloading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C35FC9-56B3-4B48-A877-0BEEEF1C47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899" y="4376506"/>
            <a:ext cx="8458200" cy="810391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Fulfillment of one of these criteria ensures that benefits accrue regularly: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 3 percent rule.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1F41463-BFD2-412A-885D-6459DA6DAAA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899" y="5321065"/>
            <a:ext cx="914400" cy="282161"/>
          </a:xfrm>
        </p:spPr>
        <p:txBody>
          <a:bodyPr>
            <a:noAutofit/>
          </a:bodyPr>
          <a:lstStyle/>
          <a:p>
            <a:pPr marL="291600" indent="-29160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/>
              </a:rPr>
              <a:t>The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7643E9E-5C9C-4A7C-A49F-13C54BB17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10174"/>
              </p:ext>
            </p:extLst>
          </p:nvPr>
        </p:nvGraphicFramePr>
        <p:xfrm>
          <a:off x="1276782" y="5247792"/>
          <a:ext cx="611440" cy="349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355320" imgH="203040" progId="Equation.DSMT4">
                  <p:embed/>
                </p:oleObj>
              </mc:Choice>
              <mc:Fallback>
                <p:oleObj name="Equation" r:id="rId4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6782" y="5247792"/>
                        <a:ext cx="611440" cy="349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3E74423-2B4A-4C27-AB4B-593D887425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930177" y="5303813"/>
            <a:ext cx="1743075" cy="282161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percent rule.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D34EE2E-7C3A-4A77-961B-2FDBDD050D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900" y="5682940"/>
            <a:ext cx="2657475" cy="357188"/>
          </a:xfrm>
        </p:spPr>
        <p:txBody>
          <a:bodyPr>
            <a:noAutofit/>
          </a:bodyPr>
          <a:lstStyle/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fractional rule.</a:t>
            </a:r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20E291B3-417D-4F8D-A6A9-9684AB113D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17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Accrual Rules – The Three Percent Rule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3952515"/>
          </a:xfrm>
        </p:spPr>
        <p:txBody>
          <a:bodyPr>
            <a:noAutofit/>
          </a:bodyPr>
          <a:lstStyle/>
          <a:p>
            <a:r>
              <a:rPr lang="en-US" dirty="0"/>
              <a:t>Under the </a:t>
            </a:r>
            <a:r>
              <a:rPr lang="en-US" b="1" dirty="0"/>
              <a:t>three percent rule</a:t>
            </a:r>
            <a:r>
              <a:rPr lang="en-US" dirty="0"/>
              <a:t>, a participant’s accrued benefit cannot be less than 3% of the normal retirement benefit.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Margaret retires from company at age 62.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Hired at age 21, enrolled in retirement plan as soon as eligible.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Company’s defined benefit plan awards an annual benefit equal to 70% of the four-year average highest salary.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Employee’s average salary was $50,000.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Employee’s annual retirement benefit was $35,000 ($50,000 x .70).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Under the 3% rule, the employee’s accrued benefit must be no less than $1,050 ($35,000 x .03).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3FD237E1-9A42-4EAC-86FA-6A3473D3BA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15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Accrual Rules – The 133 to the Power 1/3 Percent Rule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2798"/>
            <a:ext cx="1400176" cy="429284"/>
          </a:xfrm>
        </p:spPr>
        <p:txBody>
          <a:bodyPr anchor="ctr">
            <a:noAutofit/>
          </a:bodyPr>
          <a:lstStyle/>
          <a:p>
            <a:pPr>
              <a:lnSpc>
                <a:spcPct val="70000"/>
              </a:lnSpc>
              <a:spcAft>
                <a:spcPts val="0"/>
              </a:spcAft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Under the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8989883-9960-45E7-920D-0EB9AD3F7F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692476"/>
              </p:ext>
            </p:extLst>
          </p:nvPr>
        </p:nvGraphicFramePr>
        <p:xfrm>
          <a:off x="1601548" y="1278721"/>
          <a:ext cx="635635" cy="337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380880" imgH="203040" progId="Equation.DSMT4">
                  <p:embed/>
                </p:oleObj>
              </mc:Choice>
              <mc:Fallback>
                <p:oleObj name="Equation" r:id="rId4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1548" y="1278721"/>
                        <a:ext cx="635635" cy="337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E30AA9C-93FE-49C0-BF89-E798E81A461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20854" y="1311216"/>
            <a:ext cx="6216041" cy="332266"/>
          </a:xfrm>
        </p:spPr>
        <p:txBody>
          <a:bodyPr anchor="ctr">
            <a:noAutofit/>
          </a:bodyPr>
          <a:lstStyle/>
          <a:p>
            <a:pPr>
              <a:lnSpc>
                <a:spcPct val="70000"/>
              </a:lnSpc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percent rule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the annual accrual rate cannot exceed</a:t>
            </a:r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48D4EE-1D58-409D-AA79-488CC2941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44598"/>
              </p:ext>
            </p:extLst>
          </p:nvPr>
        </p:nvGraphicFramePr>
        <p:xfrm>
          <a:off x="402417" y="1653685"/>
          <a:ext cx="629967" cy="35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2417" y="1653685"/>
                        <a:ext cx="629967" cy="359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628AA1B-78D7-4C86-86D7-0D283A9050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72008" y="1674591"/>
            <a:ext cx="6155825" cy="403148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percent of the rate of accrual for any prior year.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866CB21-A0F9-4904-83ED-48DA8D2838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2175113"/>
            <a:ext cx="8301031" cy="1893913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If a company’s retirement plan specifies the following annual accrual rates: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1.5 percent of compensation for each year of service up to 20.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And 1.75 percent of compensation for each year of service in excess of 20.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D50C3BB-9C38-42B3-9505-9100E86504F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900" y="4277965"/>
            <a:ext cx="8801100" cy="28453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en-US" dirty="0"/>
              <a:t>The plan satisfies this rule because the 1.75 annual accrual rate is less then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B8FEB35-4A51-4CF2-A444-8E99D33F5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163998"/>
              </p:ext>
            </p:extLst>
          </p:nvPr>
        </p:nvGraphicFramePr>
        <p:xfrm>
          <a:off x="410783" y="4625866"/>
          <a:ext cx="6302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629708" imgH="359795" progId="Equation.DSMT4">
                  <p:embed/>
                </p:oleObj>
              </mc:Choice>
              <mc:Fallback>
                <p:oleObj name="Equation" r:id="rId8" imgW="629708" imgH="3597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0783" y="4625866"/>
                        <a:ext cx="630237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0B0D606-664B-46D7-8085-41347AF5C47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35711" y="4669423"/>
            <a:ext cx="5972175" cy="27973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percent of the prior annual 1.5 percent accrual rate.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F9CAC-16E4-4EF3-8DE5-010EA79CB8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2900" y="5056080"/>
            <a:ext cx="8301030" cy="353436"/>
          </a:xfrm>
        </p:spPr>
        <p:txBody>
          <a:bodyPr/>
          <a:lstStyle/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1.16 percent, that is, 1.75%  / 1.5% × 100%.</a:t>
            </a:r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454B7B3B-F2EC-48C5-9E03-CAA24B652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97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Accrual Rules – The Fractional Rule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709253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b="1" dirty="0"/>
              <a:t>fractional rule</a:t>
            </a:r>
            <a:r>
              <a:rPr lang="en-US" dirty="0"/>
              <a:t> applies to participants who terminate their employment prior to reaching normal retirement age.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7F072-BFDD-4EEF-A060-1616860271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100263"/>
            <a:ext cx="8458200" cy="321468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Stipulates that benefit accrual upon termination be proportional to the normal retirement benefits. For example: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annual annuity at normal retirement age is $20,000.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years of service at retirement would have been 30.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Employee terminated their service after 20 years.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Under this rule, the employee would receive an annual annuity of $13,333 ($20,000 x 20 years/30 years).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Awarding less would be a violation of this rule.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F3CF81E6-F154-4F75-B5AB-4BE5A8790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55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Top-Heavy Provisions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1"/>
            <a:ext cx="8458200" cy="14236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Each non-key employee must receive an accrued benefit of a designated percentage multiplied by the employee’s average compensation.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 percentage is the lesser of 2% times the participant’s number of years of service, or 20%.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7F072-BFDD-4EEF-A060-1616860271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750935"/>
            <a:ext cx="8458200" cy="1837962"/>
          </a:xfrm>
        </p:spPr>
        <p:txBody>
          <a:bodyPr>
            <a:normAutofit/>
          </a:bodyPr>
          <a:lstStyle/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An employee with four years of service and an average annual compensation of $75,000 would be entitled to a minimum benefit of $6,000.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$6,000 = (4 years x 0.02% x $75,000 average annual compensation).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This amount is less than $15,000, which equals 20% of $75,000.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61C8AA1C-815E-4C74-BBE6-03C4879C9B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43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Minimum Funding Standards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095015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lang="en-US" dirty="0"/>
              <a:t> imposes strict funding requirements on qualified plans.</a:t>
            </a:r>
            <a:endParaRPr lang="en-US" b="1" dirty="0"/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Employers must make an annual contribution that is enough to cover promised benefits to retirees.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DDFA795-92FC-40F6-9024-C28228A036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457450"/>
            <a:ext cx="8458199" cy="1657349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Actuaries periodically review data to ensure sufficient funding levels.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Life expectancies of employees and their designated beneficiaries.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Projected compensation levels.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 likelihood of employees leaving before retiring.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04F4A08-2EEC-4A85-8B43-893E9374C4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4214809"/>
            <a:ext cx="8458200" cy="230029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Reporting guidelines.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Required by E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Actuarial information reported to 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submits same information to U.S. Department of Labor.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 Department of Labor reviews the data to ensure compliance with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regulations.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6682A695-E1FD-4F7E-8BD3-DC2CF0AF81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Origins of Employer-Sponsored Retirement Benefits</a:t>
            </a:r>
            <a:endParaRPr lang="en-US" sz="36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0985-612F-4F8F-B3C7-FAB1B8518C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6806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The first pension plan was established in 17</a:t>
            </a:r>
            <a:r>
              <a:rPr lang="en-US" sz="100" dirty="0"/>
              <a:t> </a:t>
            </a:r>
            <a:r>
              <a:rPr lang="en-US" dirty="0"/>
              <a:t>59 for widows and children of Presbyterian ministers.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BC86A-23D7-4FAC-A9D8-DE2248A3BA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2308650"/>
            <a:ext cx="8458200" cy="2208172"/>
          </a:xfrm>
        </p:spPr>
        <p:txBody>
          <a:bodyPr>
            <a:noAutofit/>
          </a:bodyPr>
          <a:lstStyle/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18</a:t>
            </a:r>
            <a:r>
              <a:rPr lang="en-US" sz="100" dirty="0"/>
              <a:t> </a:t>
            </a:r>
            <a:r>
              <a:rPr lang="en-US" dirty="0"/>
              <a:t>75 the American Express Company established a formal pension plan.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Revenue Act of 19</a:t>
            </a:r>
            <a:r>
              <a:rPr lang="en-US" sz="100" dirty="0"/>
              <a:t> </a:t>
            </a:r>
            <a:r>
              <a:rPr lang="en-US" dirty="0"/>
              <a:t>21 and 19</a:t>
            </a:r>
            <a:r>
              <a:rPr lang="en-US" sz="100" dirty="0"/>
              <a:t> </a:t>
            </a:r>
            <a:r>
              <a:rPr lang="en-US" dirty="0"/>
              <a:t>28 along with wage increase controls in the 19</a:t>
            </a:r>
            <a:r>
              <a:rPr lang="en-US" sz="100" dirty="0"/>
              <a:t> </a:t>
            </a:r>
            <a:r>
              <a:rPr lang="en-US" dirty="0"/>
              <a:t>40s led to the adoption of pension plans.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National Labor Relations Act of 19</a:t>
            </a:r>
            <a:r>
              <a:rPr lang="en-US" sz="100" dirty="0"/>
              <a:t> </a:t>
            </a:r>
            <a:r>
              <a:rPr lang="en-US" dirty="0"/>
              <a:t>35 instituted retirement plans as a mandatory bargaining subject between unions and management.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20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Defined Benefit Plans: Benefit Limits</a:t>
            </a:r>
            <a:endParaRPr lang="en-US" sz="3200" noProof="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E93C74-96DD-471B-8D28-02CA807D43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566503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The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C sets a maximum annual benefit for defined benefit plans that, in 2021: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Is equal to the lesser of $230,000, or</a:t>
            </a:r>
          </a:p>
          <a:p>
            <a:pPr marL="291600" marR="0" lvl="0" indent="-291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100% of highest average compensation for 3 consecutive years.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DDFA795-92FC-40F6-9024-C28228A0365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897" y="2931375"/>
            <a:ext cx="8458199" cy="1295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These annual earnings limit on which the annual retirement benefit may be calculated was $290,000 in 2021.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limit is indexed for inflation in $5,000 increments.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1ADBE962-1D8B-4E10-98D9-4292BACC1D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</p:spPr>
        <p:txBody>
          <a:bodyPr/>
          <a:lstStyle/>
          <a:p>
            <a:fld id="{68151E55-6873-49E2-B8D5-2F265E6F197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23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Defined Benefit Plans: Plan Termination Rules and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743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</a:t>
            </a:r>
            <a:r>
              <a:rPr lang="en-US" sz="100" dirty="0"/>
              <a:t> </a:t>
            </a:r>
            <a:r>
              <a:rPr lang="en-US" dirty="0"/>
              <a:t>B</a:t>
            </a:r>
            <a:r>
              <a:rPr lang="en-US" sz="100" dirty="0"/>
              <a:t> </a:t>
            </a:r>
            <a:r>
              <a:rPr lang="en-US" dirty="0"/>
              <a:t>G</a:t>
            </a:r>
            <a:r>
              <a:rPr lang="en-US" sz="100" dirty="0"/>
              <a:t> </a:t>
            </a:r>
            <a:r>
              <a:rPr lang="en-US" dirty="0"/>
              <a:t>C’s program recognizes three types of plan terminations: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Distress terminations.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Involuntary terminations.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Standard terminations.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B1D7A-9800-4010-A9BA-7381F32668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3020062"/>
            <a:ext cx="8458200" cy="3451075"/>
          </a:xfrm>
        </p:spPr>
        <p:txBody>
          <a:bodyPr>
            <a:noAutofit/>
          </a:bodyPr>
          <a:lstStyle/>
          <a:p>
            <a:r>
              <a:rPr lang="en-US" b="1" dirty="0"/>
              <a:t>Termination insurance </a:t>
            </a:r>
            <a:r>
              <a:rPr lang="en-US" dirty="0"/>
              <a:t>protects against the loss of vested pension benefits when plans fail.</a:t>
            </a:r>
          </a:p>
          <a:p>
            <a:r>
              <a:rPr lang="en-US" dirty="0"/>
              <a:t>In addition, the P</a:t>
            </a:r>
            <a:r>
              <a:rPr lang="en-US" sz="100" dirty="0"/>
              <a:t> </a:t>
            </a:r>
            <a:r>
              <a:rPr lang="en-US" dirty="0"/>
              <a:t>B</a:t>
            </a:r>
            <a:r>
              <a:rPr lang="en-US" sz="100" dirty="0"/>
              <a:t> </a:t>
            </a:r>
            <a:r>
              <a:rPr lang="en-US" dirty="0"/>
              <a:t>G</a:t>
            </a:r>
            <a:r>
              <a:rPr lang="en-US" sz="100" dirty="0"/>
              <a:t> </a:t>
            </a:r>
            <a:r>
              <a:rPr lang="en-US" dirty="0"/>
              <a:t>C ensures a basic level of annual benefits to participants in the event a plan terminates with insufficient assets.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maximum P</a:t>
            </a:r>
            <a:r>
              <a:rPr lang="en-US" sz="100" dirty="0"/>
              <a:t> </a:t>
            </a:r>
            <a:r>
              <a:rPr lang="en-US" dirty="0"/>
              <a:t>B</a:t>
            </a:r>
            <a:r>
              <a:rPr lang="en-US" sz="100" dirty="0"/>
              <a:t> </a:t>
            </a:r>
            <a:r>
              <a:rPr lang="en-US" dirty="0"/>
              <a:t>G</a:t>
            </a:r>
            <a:r>
              <a:rPr lang="en-US" sz="100" dirty="0"/>
              <a:t> </a:t>
            </a:r>
            <a:r>
              <a:rPr lang="en-US" dirty="0"/>
              <a:t>C-guaranteed annual benefits is adjusted yearly.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maximum benefit amount is lower for benefits commencing at ages below 65 and higher for benefits commencing at ages above 65.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Pension benefits amounts are lower with survivor benefits as the payout will likely extend for a longer period.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Defined Contribution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2478644"/>
          </a:xfrm>
        </p:spPr>
        <p:txBody>
          <a:bodyPr>
            <a:normAutofit/>
          </a:bodyPr>
          <a:lstStyle/>
          <a:p>
            <a:r>
              <a:rPr lang="en-US" dirty="0"/>
              <a:t>Under </a:t>
            </a:r>
            <a:r>
              <a:rPr lang="en-US" b="1" dirty="0"/>
              <a:t>defined contribution plans</a:t>
            </a:r>
            <a:r>
              <a:rPr lang="en-US" dirty="0"/>
              <a:t>,</a:t>
            </a:r>
            <a:r>
              <a:rPr lang="en-US" b="1" dirty="0"/>
              <a:t> c</a:t>
            </a:r>
            <a:r>
              <a:rPr lang="en-US" dirty="0"/>
              <a:t>ompanies set up an account for each employee who chooses to participate.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Employees enter into a </a:t>
            </a:r>
            <a:r>
              <a:rPr lang="en-US" b="1" dirty="0"/>
              <a:t>salary reduction agreement </a:t>
            </a:r>
            <a:r>
              <a:rPr lang="en-US" dirty="0"/>
              <a:t>so an employer can defer a specified amount of pay, into the account each pay period.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employer may have a matching contribution policy.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Employers invest these funds on behalf of the employee.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868614"/>
            <a:ext cx="8458200" cy="26376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 defined benefit plans and defined contribution plans differ?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Defined contribution plans specify rules for annual contributions while defined benefit plans specify the annual retirement benefit.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Unlike defined benefit plans, these plans do not guarantee particular benefit amounts and participants bear the risks of gains and losses.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Benefit amounts depend upon several factors, including the contribution amounts, the performance of investments, and forfeitures.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6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Defined Contribution Plans: Individual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710659"/>
          </a:xfrm>
        </p:spPr>
        <p:txBody>
          <a:bodyPr>
            <a:noAutofit/>
          </a:bodyPr>
          <a:lstStyle/>
          <a:p>
            <a:r>
              <a:rPr lang="en-US" dirty="0"/>
              <a:t>Defined contribution plans contain accounts for each employee into which contributions are made, losses are debited, and gains are credited.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B1D7A-9800-4010-A9BA-7381F32668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070496"/>
            <a:ext cx="5671038" cy="3017319"/>
          </a:xfrm>
        </p:spPr>
        <p:txBody>
          <a:bodyPr>
            <a:normAutofit/>
          </a:bodyPr>
          <a:lstStyle/>
          <a:p>
            <a:r>
              <a:rPr lang="en-US" dirty="0"/>
              <a:t>Contributions may come from three sources.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employee contributions – expressed as a percentage of an employee’s pay.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Forfeitures </a:t>
            </a:r>
            <a:r>
              <a:rPr lang="en-US" dirty="0"/>
              <a:t>from unvested employer contributions of former employees’ accounts.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third source is employer contributions.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54615" y="2070496"/>
            <a:ext cx="2564423" cy="301731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Companies decide whether to institute matching contributions and may make a full match, a fixed dollar match, or a variable dollar match.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79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Defined Contribution Plans: Automatic 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3131167"/>
          </a:xfrm>
        </p:spPr>
        <p:txBody>
          <a:bodyPr>
            <a:normAutofit/>
          </a:bodyPr>
          <a:lstStyle/>
          <a:p>
            <a:r>
              <a:rPr lang="en-US" dirty="0"/>
              <a:t>As soon as eligibility requirements are met, employees become covered but have the right to decline coverage at any time.</a:t>
            </a:r>
          </a:p>
          <a:p>
            <a:r>
              <a:rPr lang="en-US" dirty="0"/>
              <a:t>There are three automatic enrollment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Automatic enrollment provision.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Automatic escalation.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Default contributions.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94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Defined Contribution Plans: Investment of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701193"/>
          </a:xfrm>
        </p:spPr>
        <p:txBody>
          <a:bodyPr>
            <a:noAutofit/>
          </a:bodyPr>
          <a:lstStyle/>
          <a:p>
            <a:r>
              <a:rPr lang="en-US" dirty="0"/>
              <a:t>E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I</a:t>
            </a:r>
            <a:r>
              <a:rPr lang="en-US" sz="100" dirty="0"/>
              <a:t> </a:t>
            </a:r>
            <a:r>
              <a:rPr lang="en-US" dirty="0"/>
              <a:t>S</a:t>
            </a:r>
            <a:r>
              <a:rPr lang="en-US" sz="100" dirty="0"/>
              <a:t> </a:t>
            </a:r>
            <a:r>
              <a:rPr lang="en-US" dirty="0"/>
              <a:t>A requires that a named </a:t>
            </a:r>
            <a:r>
              <a:rPr lang="en-US" b="1" dirty="0"/>
              <a:t>fiduciary</a:t>
            </a:r>
            <a:r>
              <a:rPr lang="en-US" dirty="0"/>
              <a:t> manage investments into these plans with the following responsibilities.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B1D7A-9800-4010-A9BA-7381F32668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899" y="2070495"/>
            <a:ext cx="5717931" cy="3040767"/>
          </a:xfrm>
        </p:spPr>
        <p:txBody>
          <a:bodyPr>
            <a:normAutofit/>
          </a:bodyPr>
          <a:lstStyle/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Acting solely in the interest of plan participants  with the purpose of providing benefits to them.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Carrying out their duties prudently.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Following the plan documents (unless inconsistent with E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I</a:t>
            </a:r>
            <a:r>
              <a:rPr lang="en-US" sz="100" dirty="0"/>
              <a:t> </a:t>
            </a:r>
            <a:r>
              <a:rPr lang="en-US" dirty="0"/>
              <a:t>S</a:t>
            </a:r>
            <a:r>
              <a:rPr lang="en-US" sz="100" dirty="0"/>
              <a:t> </a:t>
            </a:r>
            <a:r>
              <a:rPr lang="en-US" dirty="0"/>
              <a:t>A).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Diversifying plan investments.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Paying only reasonable plan expenses.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677138-959E-4E1F-AA45-75E8EE92170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00800" y="2070495"/>
            <a:ext cx="2400299" cy="30407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duty to act prudently is one of a fiduciary’s central responsibilities where prudence focuses on the </a:t>
            </a:r>
            <a:r>
              <a:rPr lang="en-US" i="1" dirty="0"/>
              <a:t>process</a:t>
            </a:r>
            <a:r>
              <a:rPr lang="en-US" dirty="0"/>
              <a:t> for making fiduciary decisions.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88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Defined Contribution Plans: Employee Participation in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4733192" cy="3576645"/>
          </a:xfrm>
        </p:spPr>
        <p:txBody>
          <a:bodyPr>
            <a:noAutofit/>
          </a:bodyPr>
          <a:lstStyle/>
          <a:p>
            <a:r>
              <a:rPr lang="en-US" sz="1800" dirty="0"/>
              <a:t>Most companies give participants choices about the investment of their funds, including: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Company stock.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Common stock fund.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Fixed-interest securities.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Diversified investments.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Money market fund.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Lifecycle fund (or target date fund).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4940283"/>
            <a:ext cx="4229100" cy="1115461"/>
          </a:xfrm>
        </p:spPr>
        <p:txBody>
          <a:bodyPr>
            <a:normAutofit/>
          </a:bodyPr>
          <a:lstStyle/>
          <a:p>
            <a:r>
              <a:rPr lang="en-US" sz="1800" dirty="0"/>
              <a:t>Employers provide resources to help employees understand investment alternatives.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322276" y="1742536"/>
            <a:ext cx="3478823" cy="3576645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1800" dirty="0"/>
              <a:t>The number of investment choices varies by company, but the trend is toward fewer choices.</a:t>
            </a:r>
          </a:p>
          <a:p>
            <a:pPr>
              <a:spcBef>
                <a:spcPts val="800"/>
              </a:spcBef>
            </a:pPr>
            <a:r>
              <a:rPr lang="en-US" sz="1800" dirty="0"/>
              <a:t>Subject to certain conditions, employee participation does not constitute fiduciary responsibility.</a:t>
            </a:r>
          </a:p>
          <a:p>
            <a:pPr>
              <a:spcBef>
                <a:spcPts val="800"/>
              </a:spcBef>
            </a:pPr>
            <a:r>
              <a:rPr lang="en-US" sz="1800" dirty="0"/>
              <a:t>Designated fiduciaries cannot be held liable for employee’s investment choices.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46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Defined Contribution Plans: Accrual Rules, Top-Heavy Provisions and Minimum Funding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041975" cy="2070751"/>
          </a:xfrm>
        </p:spPr>
        <p:txBody>
          <a:bodyPr>
            <a:noAutofit/>
          </a:bodyPr>
          <a:lstStyle/>
          <a:p>
            <a:r>
              <a:rPr lang="en-US" dirty="0"/>
              <a:t>Accrued benefits equal the balance in an individual’s account.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Company’s contribution may not be reduced because of an employee’s age.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Companies may not set maximum age limits for discontinuing contributions.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3510539"/>
            <a:ext cx="5905500" cy="2268937"/>
          </a:xfrm>
        </p:spPr>
        <p:txBody>
          <a:bodyPr>
            <a:normAutofit/>
          </a:bodyPr>
          <a:lstStyle/>
          <a:p>
            <a:r>
              <a:rPr lang="en-US" dirty="0"/>
              <a:t>Top-heavy provisions.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Companies must make minimum contributions to non-key-employee accounts equal to the lesser of 3% of annual compensation or the highest contribution credited to key-employee accounts.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677138-959E-4E1F-AA45-75E8EE92170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00801" y="3510540"/>
            <a:ext cx="2224454" cy="226893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Minimum funding standards are not as complex as standards for defined benefit plans.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71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Defined Contribution Plans: Contribution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2186938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annual addition</a:t>
            </a:r>
            <a:r>
              <a:rPr lang="en-US" dirty="0"/>
              <a:t> refers to the annual maximum allowable contribution to a participant’s account in a defined contribution plan and includes: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Employer contributions.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Employee contributions, and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Forfeitures.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3545709"/>
            <a:ext cx="8458200" cy="709764"/>
          </a:xfrm>
        </p:spPr>
        <p:txBody>
          <a:bodyPr>
            <a:normAutofit/>
          </a:bodyPr>
          <a:lstStyle/>
          <a:p>
            <a:r>
              <a:rPr lang="en-US" dirty="0"/>
              <a:t>In 2021, annual additions were limited to the lesser of $58,000 or 100% of the participant’s compensation.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4360981"/>
            <a:ext cx="8458200" cy="22039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amount of employer’s annual deductible contribution depends on the type of plan contributed to.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2021, the maximum contribution to a profit-sharing plan was the lesser of 25% of compensation or $58,000.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Section 401(k), 403(b), and 457 plans have contribution limits of $19,500 in 2021, indexed for inflation in $500 increments.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798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33546"/>
            <a:ext cx="8639352" cy="821119"/>
          </a:xfrm>
        </p:spPr>
        <p:txBody>
          <a:bodyPr>
            <a:noAutofit/>
          </a:bodyPr>
          <a:lstStyle/>
          <a:p>
            <a:r>
              <a:rPr lang="en-US" sz="2600" dirty="0"/>
              <a:t>Defined Contribution Plans: Communicating Benefit Amount and the SECURE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4948244"/>
          </a:xfrm>
        </p:spPr>
        <p:txBody>
          <a:bodyPr>
            <a:normAutofit/>
          </a:bodyPr>
          <a:lstStyle/>
          <a:p>
            <a:r>
              <a:rPr lang="en-US" dirty="0"/>
              <a:t>The defined contribution benefit amount is the account balance when an individual begins to withdraw money.</a:t>
            </a:r>
          </a:p>
          <a:p>
            <a:r>
              <a:rPr lang="en-US" dirty="0"/>
              <a:t>In addition, the SECURE Act requires defined contribution plans to provide “lifetime income illustrations” to participants at least annually.</a:t>
            </a:r>
          </a:p>
          <a:p>
            <a:r>
              <a:rPr lang="en-US" dirty="0"/>
              <a:t>Additional information and assumptions factor into the determination of lifetime income illustrations, including: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date of retirement and when to start receiving payments.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age and life expectancy of the participant at retirement.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Whether the participant is married.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investment return or interest rate of investments.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availability of commercial annuity contracts.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1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Trends in Retirement Plan Coverage and Costs</a:t>
            </a:r>
            <a:endParaRPr lang="en-US" sz="3600" noProof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E6B721-FD04-49AD-84B0-FBC8ED4C878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20931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55% of workers employed in the private sector participated in at least one company-sponsored plan in 19</a:t>
            </a:r>
            <a:r>
              <a:rPr lang="en-US" sz="100" dirty="0"/>
              <a:t> </a:t>
            </a:r>
            <a:r>
              <a:rPr lang="en-US" dirty="0"/>
              <a:t>92 to 19</a:t>
            </a:r>
            <a:r>
              <a:rPr lang="en-US" sz="100" dirty="0"/>
              <a:t> </a:t>
            </a:r>
            <a:r>
              <a:rPr lang="en-US" dirty="0"/>
              <a:t>93.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Declined to 51% in 2020.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1" y="2800542"/>
            <a:ext cx="5791200" cy="287862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A noticeable decrease in participation rates for defined benefit plans over the last 30 years.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19</a:t>
            </a:r>
            <a:r>
              <a:rPr lang="en-US" sz="100" dirty="0"/>
              <a:t> </a:t>
            </a:r>
            <a:r>
              <a:rPr lang="en-US" dirty="0"/>
              <a:t>92-93, 32% of employees participated in defined benefit plans, and 35% in defined contribution plans.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2020, only 11% participated in defined benefit plans, but there was an increase to 47% participation in defined contribution plans.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883FB6C-3C8F-4F08-90CF-2398F7D453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7935" y="2800542"/>
            <a:ext cx="2400300" cy="2508494"/>
          </a:xfrm>
        </p:spPr>
        <p:txBody>
          <a:bodyPr anchor="ctr">
            <a:normAutofit/>
          </a:bodyPr>
          <a:lstStyle/>
          <a:p>
            <a:r>
              <a:rPr lang="en-US" dirty="0"/>
              <a:t>Here, we focus on two important factors for this trend: industry characteristics and union status.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74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Defined Contribution Plans: 401(k) Plans and Roth 401(k)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1302367"/>
          </a:xfrm>
        </p:spPr>
        <p:txBody>
          <a:bodyPr>
            <a:normAutofit/>
          </a:bodyPr>
          <a:lstStyle/>
          <a:p>
            <a:r>
              <a:rPr lang="en-US" b="1" dirty="0"/>
              <a:t>401(k) plans </a:t>
            </a:r>
            <a:r>
              <a:rPr lang="en-US" dirty="0"/>
              <a:t>are named after the section of the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C that created them.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Permit employees to defer part of their compensation to an individual account set up in the qualified defined contribution plan.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2654760"/>
            <a:ext cx="8458200" cy="1858625"/>
          </a:xfrm>
        </p:spPr>
        <p:txBody>
          <a:bodyPr>
            <a:normAutofit/>
          </a:bodyPr>
          <a:lstStyle/>
          <a:p>
            <a:r>
              <a:rPr lang="en-US" dirty="0"/>
              <a:t>Offers three tax benefits.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Employees do not pay tax on contributions until they withdraw funds.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Employers deduct their contributions from taxable income.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Investment gains not taxed until participants receive payments.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677138-959E-4E1F-AA45-75E8EE92170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900" y="4607168"/>
            <a:ext cx="8458200" cy="1524001"/>
          </a:xfrm>
        </p:spPr>
        <p:txBody>
          <a:bodyPr>
            <a:normAutofit/>
          </a:bodyPr>
          <a:lstStyle/>
          <a:p>
            <a:r>
              <a:rPr lang="en-US" dirty="0"/>
              <a:t>Roth 401(k) plans differ in two ways.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Employee contributions are taxed at the individual’s income tax rate.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Upon retirement, employee withdrawals are not taxed.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50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Defined Contribution Plans: Profit-Sharing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1604001"/>
          </a:xfrm>
        </p:spPr>
        <p:txBody>
          <a:bodyPr>
            <a:noAutofit/>
          </a:bodyPr>
          <a:lstStyle/>
          <a:p>
            <a:r>
              <a:rPr lang="en-US" dirty="0"/>
              <a:t>Companies set up </a:t>
            </a:r>
            <a:r>
              <a:rPr lang="en-US" b="1" dirty="0"/>
              <a:t>profit-sharing plans</a:t>
            </a:r>
            <a:r>
              <a:rPr lang="en-US" dirty="0"/>
              <a:t> to distribute a portion of profits to employees.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Companies start by establishing a </a:t>
            </a:r>
            <a:r>
              <a:rPr lang="en-US" b="1" dirty="0"/>
              <a:t>profit-sharing pool</a:t>
            </a:r>
            <a:r>
              <a:rPr lang="en-US" dirty="0"/>
              <a:t> or money earmarked for distribution.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B1D7A-9800-4010-A9BA-7381F32668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939325"/>
            <a:ext cx="4100146" cy="3448355"/>
          </a:xfrm>
        </p:spPr>
        <p:txBody>
          <a:bodyPr>
            <a:normAutofit/>
          </a:bodyPr>
          <a:lstStyle/>
          <a:p>
            <a:r>
              <a:rPr lang="en-US" dirty="0"/>
              <a:t>One of three common formulas establishes employer contributions.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Fixed first-dollar-of-profits formula.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Graduated first-dollar-of-profits formula.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Profitability threshold formulas.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677138-959E-4E1F-AA45-75E8EE92170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700954" y="2977661"/>
            <a:ext cx="4100146" cy="3411416"/>
          </a:xfrm>
        </p:spPr>
        <p:txBody>
          <a:bodyPr>
            <a:normAutofit/>
          </a:bodyPr>
          <a:lstStyle/>
          <a:p>
            <a:r>
              <a:rPr lang="en-US" dirty="0"/>
              <a:t>Allocation formulas may be: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Equal payments.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Proportional payments to employees based on their annual salary.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Proportional payments to employees based on their contribution to profits.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928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Defined Contribution Plans: Stock Bonus Plans and E</a:t>
            </a:r>
            <a:r>
              <a:rPr lang="en-US" sz="100" dirty="0"/>
              <a:t> </a:t>
            </a:r>
            <a:r>
              <a:rPr lang="en-US" dirty="0"/>
              <a:t>S</a:t>
            </a:r>
            <a:r>
              <a:rPr lang="en-US" sz="100" dirty="0"/>
              <a:t> </a:t>
            </a:r>
            <a:r>
              <a:rPr lang="en-US" dirty="0"/>
              <a:t>O</a:t>
            </a:r>
            <a:r>
              <a:rPr lang="en-US" sz="100" dirty="0"/>
              <a:t> </a:t>
            </a:r>
            <a:r>
              <a:rPr lang="en-US" dirty="0"/>
              <a:t>P</a:t>
            </a:r>
            <a:r>
              <a:rPr lang="en-US" sz="100" dirty="0"/>
              <a:t> 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821119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stock bonus plan </a:t>
            </a:r>
            <a:r>
              <a:rPr lang="en-US" dirty="0"/>
              <a:t>is a kind of profit-sharing plan paid in employer stock instead of cash – participants can vote as shareholders.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2132998"/>
            <a:ext cx="8458200" cy="2627174"/>
          </a:xfrm>
        </p:spPr>
        <p:txBody>
          <a:bodyPr>
            <a:normAutofit/>
          </a:bodyPr>
          <a:lstStyle/>
          <a:p>
            <a:r>
              <a:rPr lang="en-US" b="1" dirty="0"/>
              <a:t>Employee stock option plans (E</a:t>
            </a:r>
            <a:r>
              <a:rPr lang="en-US" sz="100" b="1" dirty="0"/>
              <a:t> </a:t>
            </a:r>
            <a:r>
              <a:rPr lang="en-US" b="1" dirty="0"/>
              <a:t>S</a:t>
            </a:r>
            <a:r>
              <a:rPr lang="en-US" sz="100" b="1" dirty="0"/>
              <a:t> </a:t>
            </a:r>
            <a:r>
              <a:rPr lang="en-US" b="1" dirty="0"/>
              <a:t>O</a:t>
            </a:r>
            <a:r>
              <a:rPr lang="en-US" sz="100" b="1" dirty="0"/>
              <a:t> </a:t>
            </a:r>
            <a:r>
              <a:rPr lang="en-US" b="1" dirty="0"/>
              <a:t>Ps) </a:t>
            </a:r>
            <a:r>
              <a:rPr lang="en-US" dirty="0"/>
              <a:t>provide shares of company stock to employees.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b="1" dirty="0"/>
              <a:t>nonleveraged E</a:t>
            </a:r>
            <a:r>
              <a:rPr lang="en-US" sz="100" b="1" dirty="0"/>
              <a:t> </a:t>
            </a:r>
            <a:r>
              <a:rPr lang="en-US" b="1" dirty="0"/>
              <a:t>S</a:t>
            </a:r>
            <a:r>
              <a:rPr lang="en-US" sz="100" b="1" dirty="0"/>
              <a:t> </a:t>
            </a:r>
            <a:r>
              <a:rPr lang="en-US" b="1" dirty="0"/>
              <a:t>O</a:t>
            </a:r>
            <a:r>
              <a:rPr lang="en-US" sz="100" b="1" dirty="0"/>
              <a:t> </a:t>
            </a:r>
            <a:r>
              <a:rPr lang="en-US" b="1" dirty="0"/>
              <a:t>Ps </a:t>
            </a:r>
            <a:r>
              <a:rPr lang="en-US" dirty="0"/>
              <a:t>the company contributes stock or cash to buy stock.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b="1" dirty="0"/>
              <a:t>leveraged E</a:t>
            </a:r>
            <a:r>
              <a:rPr lang="en-US" sz="100" b="1" dirty="0"/>
              <a:t> </a:t>
            </a:r>
            <a:r>
              <a:rPr lang="en-US" b="1" dirty="0"/>
              <a:t>S</a:t>
            </a:r>
            <a:r>
              <a:rPr lang="en-US" sz="100" b="1" dirty="0"/>
              <a:t> </a:t>
            </a:r>
            <a:r>
              <a:rPr lang="en-US" b="1" dirty="0"/>
              <a:t>O</a:t>
            </a:r>
            <a:r>
              <a:rPr lang="en-US" sz="100" b="1" dirty="0"/>
              <a:t> </a:t>
            </a:r>
            <a:r>
              <a:rPr lang="en-US" b="1" dirty="0"/>
              <a:t>Ps </a:t>
            </a:r>
            <a:r>
              <a:rPr lang="en-US" dirty="0"/>
              <a:t>administrators borrow money from a financial institution to purchase company stock.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36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33546"/>
            <a:ext cx="8458200" cy="821119"/>
          </a:xfrm>
        </p:spPr>
        <p:txBody>
          <a:bodyPr>
            <a:noAutofit/>
          </a:bodyPr>
          <a:lstStyle/>
          <a:p>
            <a:r>
              <a:rPr lang="en-US" sz="2400" dirty="0"/>
              <a:t>Types of Defined Contribution Plans: Savings Incentive Match Plan for Employees (SIMPLEs)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2636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Congress enacted these into law in 19</a:t>
            </a:r>
            <a:r>
              <a:rPr lang="en-US" sz="100" dirty="0"/>
              <a:t> </a:t>
            </a:r>
            <a:r>
              <a:rPr lang="en-US" dirty="0"/>
              <a:t>96 for employees working in small companies which: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 100 or fewer people.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Each employee’s previous year earnings was at least $5,000, and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company does not maintain another employer-sponsored retirement plan.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816846"/>
            <a:ext cx="8458200" cy="22636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 be established as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A</a:t>
            </a:r>
            <a:r>
              <a:rPr lang="en-US" sz="100" dirty="0"/>
              <a:t> </a:t>
            </a:r>
            <a:r>
              <a:rPr lang="en-US" dirty="0"/>
              <a:t>s or 401(k)s and both employees and employers can make contributions.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2021, employees may contribute the lesser of 100% of compensation or $13,500.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Employers may make a regular contribution of 2% of annual pay or a matching contribution not to exceed more than 3% of annual pay.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047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Defined Contribution Plans: 403(b) Tax-Deferred Annuity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1044459"/>
          </a:xfrm>
        </p:spPr>
        <p:txBody>
          <a:bodyPr>
            <a:normAutofit/>
          </a:bodyPr>
          <a:lstStyle/>
          <a:p>
            <a:r>
              <a:rPr lang="en-US" dirty="0"/>
              <a:t>Section 403(b) of the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C established </a:t>
            </a:r>
            <a:r>
              <a:rPr lang="en-US" b="1" dirty="0"/>
              <a:t>tax-deferred annuity (T</a:t>
            </a:r>
            <a:r>
              <a:rPr lang="en-US" sz="100" b="1" dirty="0"/>
              <a:t> </a:t>
            </a:r>
            <a:r>
              <a:rPr lang="en-US" b="1" dirty="0"/>
              <a:t>D</a:t>
            </a:r>
            <a:r>
              <a:rPr lang="en-US" sz="100" b="1" dirty="0"/>
              <a:t> </a:t>
            </a:r>
            <a:r>
              <a:rPr lang="en-US" b="1" dirty="0"/>
              <a:t>A)</a:t>
            </a:r>
            <a:r>
              <a:rPr lang="en-US" dirty="0"/>
              <a:t>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 T</a:t>
            </a:r>
            <a:r>
              <a:rPr lang="en-US" sz="100" dirty="0"/>
              <a:t> </a:t>
            </a:r>
            <a:r>
              <a:rPr lang="en-US" dirty="0"/>
              <a:t>D</a:t>
            </a:r>
            <a:r>
              <a:rPr lang="en-US" sz="100" dirty="0"/>
              <a:t> </a:t>
            </a:r>
            <a:r>
              <a:rPr lang="en-US" dirty="0"/>
              <a:t>A is available to a broad range of nonprofit organizations.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2379782"/>
            <a:ext cx="8458200" cy="3364525"/>
          </a:xfrm>
        </p:spPr>
        <p:txBody>
          <a:bodyPr>
            <a:normAutofit/>
          </a:bodyPr>
          <a:lstStyle/>
          <a:p>
            <a:r>
              <a:rPr lang="en-US" dirty="0"/>
              <a:t>Contributions come mainly from employers or employees who make contributions through salary reduction agreements.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sz="100" dirty="0"/>
              <a:t> </a:t>
            </a:r>
            <a:r>
              <a:rPr lang="en-US" dirty="0"/>
              <a:t>D</a:t>
            </a:r>
            <a:r>
              <a:rPr lang="en-US" sz="100" dirty="0"/>
              <a:t> </a:t>
            </a:r>
            <a:r>
              <a:rPr lang="en-US" dirty="0"/>
              <a:t>As are subject to the same contribution limits as 401(k)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Private tax-exempt organizations may offer both 401(k) and 403(b) plans but public organizations are prohibited from offering 401(k) plans.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767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33546"/>
            <a:ext cx="8458200" cy="821119"/>
          </a:xfrm>
        </p:spPr>
        <p:txBody>
          <a:bodyPr>
            <a:noAutofit/>
          </a:bodyPr>
          <a:lstStyle/>
          <a:p>
            <a:r>
              <a:rPr lang="en-US" sz="2400" dirty="0"/>
              <a:t>Types of Defined Contribution Plans: 457 Plans, Pooled Employer Plans and the SECURE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2485984"/>
          </a:xfrm>
        </p:spPr>
        <p:txBody>
          <a:bodyPr>
            <a:normAutofit/>
          </a:bodyPr>
          <a:lstStyle/>
          <a:p>
            <a:r>
              <a:rPr lang="en-US" b="1" dirty="0"/>
              <a:t>Section 457 plans </a:t>
            </a:r>
            <a:r>
              <a:rPr lang="en-US" dirty="0"/>
              <a:t>are nonqualified retirement plans, typically for local or state government employees.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Until 2002 Section 457 plans were less generous than 401(k) or 403(b) plans as maximum annual contributions were much lower.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Now 457 Plans have same limits as 401(k) and 403(b)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However, only employees contribute to 457 plans.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879645"/>
            <a:ext cx="8458200" cy="2485985"/>
          </a:xfrm>
        </p:spPr>
        <p:txBody>
          <a:bodyPr>
            <a:normAutofit/>
          </a:bodyPr>
          <a:lstStyle/>
          <a:p>
            <a:r>
              <a:rPr lang="en-US" b="1" dirty="0"/>
              <a:t>Pooled employer plans (P</a:t>
            </a:r>
            <a:r>
              <a:rPr lang="en-US" sz="100" b="1" dirty="0"/>
              <a:t> </a:t>
            </a:r>
            <a:r>
              <a:rPr lang="en-US" b="1" dirty="0"/>
              <a:t>E</a:t>
            </a:r>
            <a:r>
              <a:rPr lang="en-US" sz="100" b="1" dirty="0"/>
              <a:t> </a:t>
            </a:r>
            <a:r>
              <a:rPr lang="en-US" b="1" dirty="0"/>
              <a:t>Ps) </a:t>
            </a:r>
            <a:r>
              <a:rPr lang="en-US" dirty="0"/>
              <a:t>were established under the SECURE Act and apply only to 401(k)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sz="100" dirty="0"/>
              <a:t> </a:t>
            </a:r>
            <a:r>
              <a:rPr lang="en-US" dirty="0"/>
              <a:t>E</a:t>
            </a:r>
            <a:r>
              <a:rPr lang="en-US" sz="100" dirty="0"/>
              <a:t> </a:t>
            </a:r>
            <a:r>
              <a:rPr lang="en-US" dirty="0"/>
              <a:t>Ps permit unrelated employers to come together to participate in a single retirement plan.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sz="100" dirty="0"/>
              <a:t> </a:t>
            </a:r>
            <a:r>
              <a:rPr lang="en-US" dirty="0"/>
              <a:t>E</a:t>
            </a:r>
            <a:r>
              <a:rPr lang="en-US" sz="100" dirty="0"/>
              <a:t> </a:t>
            </a:r>
            <a:r>
              <a:rPr lang="en-US" dirty="0"/>
              <a:t>Ps are generally advantageous to small employers who can create higher collective purchasing power to negotiate lower fees.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139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42778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Hybrid plans</a:t>
            </a:r>
            <a:r>
              <a:rPr lang="en-US" dirty="0"/>
              <a:t> combine features of defined benefit plans and defined contribution plans – four common plans include: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Cash balance and pension equity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Target benefit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Money purchase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Age-weighted profit-sharing plans.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767076"/>
            <a:ext cx="8458200" cy="969047"/>
          </a:xfrm>
        </p:spPr>
        <p:txBody>
          <a:bodyPr>
            <a:normAutofit/>
          </a:bodyPr>
          <a:lstStyle/>
          <a:p>
            <a:r>
              <a:rPr lang="en-US" dirty="0"/>
              <a:t>Many employers are setting aside the traditional defined benefit plans (also described as </a:t>
            </a:r>
            <a:r>
              <a:rPr lang="en-US" b="1" dirty="0"/>
              <a:t>“golden handcuffs”</a:t>
            </a:r>
            <a:r>
              <a:rPr lang="en-US" dirty="0"/>
              <a:t>) for hybrid plans.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19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Hybrid Plans: Cash Balance Plans and Pension Equity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724398"/>
          </a:xfrm>
        </p:spPr>
        <p:txBody>
          <a:bodyPr>
            <a:normAutofit/>
          </a:bodyPr>
          <a:lstStyle/>
          <a:p>
            <a:r>
              <a:rPr lang="en-US" dirty="0"/>
              <a:t>The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S defines </a:t>
            </a:r>
            <a:r>
              <a:rPr lang="en-US" b="1" dirty="0"/>
              <a:t>cash balance plans</a:t>
            </a:r>
            <a:r>
              <a:rPr lang="en-US" dirty="0"/>
              <a:t> as “a defined benefit plan that defines benefits for each employee by reference to the amount of the employee’s hypothetical account balance.”</a:t>
            </a:r>
          </a:p>
          <a:p>
            <a:r>
              <a:rPr lang="en-US" b="1" dirty="0"/>
              <a:t>Pension equity plans</a:t>
            </a:r>
            <a:r>
              <a:rPr lang="en-US" dirty="0"/>
              <a:t> are similar to cash balance plans except on how benefits are calculated – See Exhibit 4.7 for comparison.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202532"/>
            <a:ext cx="8458200" cy="332335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dirty="0"/>
              <a:t>How do hybrid plans work?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Employers’ contributions to cash balance plans are defined.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Benefits are periodic payments, similar to defined benefit plans.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In cash balance plans, the amount of the periodic payment is determined in reference to a “hypothetical balance.”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Upon retirement, employees may elect to take the lump sum or covert to annuity payments for life.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Calculating benefits as a lump sum increases the portability of retirement benefits from company to company.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27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Hybrid Plans: Cash Balance Plans and Pension Equity Plans Benefit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8"/>
            <a:ext cx="8458200" cy="237450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Cash balance plans include individual accounts and companies calculate benefits by using two types of credits.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Participants receive a </a:t>
            </a:r>
            <a:r>
              <a:rPr lang="en-US" i="1" dirty="0"/>
              <a:t>pay credit</a:t>
            </a:r>
            <a:r>
              <a:rPr lang="en-US" dirty="0"/>
              <a:t> expressed as a percentage of annual pay.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interest credit</a:t>
            </a:r>
            <a:r>
              <a:rPr lang="en-US" dirty="0"/>
              <a:t> is set at a guaranteed rate determined by the employer.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3732614"/>
            <a:ext cx="8458200" cy="153492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Pension equity plans credit employees’ accounts with points based on years of service.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When an employee terminates employment or retires, the benefit is the product of the employee’s average pay and the earned credit.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677138-959E-4E1F-AA45-75E8EE92170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900" y="5452458"/>
            <a:ext cx="8458200" cy="9655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An alternative formula considers employee age plus years of service.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percentage of pay is based on the sum of the age plus service.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349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Hybrid Plans: Cash Balance Plans and Pension Equity Plans Comparing Hybrid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234572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Hybrid plans contain features of both traditional defined benefit and defined contribution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Traditional defined benefit plans define an employee’s benefit as a series of monthly payments.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Cash balance plans define the benefit in terms of a designated hypothetical account balance.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844475"/>
            <a:ext cx="8458200" cy="238047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There are four differences between cash balance plans and 401(k)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Participation.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Investment risks.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Life annuities.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Federal guarantee.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Trends in Retirement Plan Coverage and Costs Industry Characteristics</a:t>
            </a:r>
            <a:endParaRPr lang="en-US" sz="32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0985-612F-4F8F-B3C7-FAB1B8518C4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Goods-producing industries offer higher pay and retirement plans.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They operate in markets with relatively little competition.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Attributed to factors such as higher barriers to entry.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Goods-producing businesses are typically capital intensive.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Capital-intensive businesses require highly capable employees.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BC86A-23D7-4FAC-A9D8-DE2248A3BA7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Service industries are not capital intensive.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Most pay low wages.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And offer less generous benefits, including retirement plans.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Service industries depend on employees who need only relatively common skills.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975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Hybrid Plans: Cash Balance Plans and Pension Equity Plans Concerns and Age-Related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99763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Two concerns about cash balance plans have emerged.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first issue centers on the possible favorable treatment of younger workers and unfavorable treatment of older employees.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second issue is based on the practice of converting traditional defined benefit plans to cash balance plans.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ECC08-8639-4FD6-A8B5-4F8D8F4DDE3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429000"/>
            <a:ext cx="8458200" cy="199763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Defined benefit plans are not age neutral because the value of the benefit grows substantially with age and participation – </a:t>
            </a:r>
            <a:r>
              <a:rPr lang="en-US" i="1" dirty="0"/>
              <a:t>backloading</a:t>
            </a:r>
            <a:r>
              <a:rPr lang="en-US" dirty="0"/>
              <a:t>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Cash balance plans accrual favors younger employees.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difference in accrual patterns has led some to question whether cash balance plans illegally discriminate on the basis of age.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20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Hybrid Plans: Cash Balance Plans and Pension Equity Plans Converting Defined Benefit Plans to Cash Balance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36606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Converting from defined benefit plans to cash balance plans can be detrimental to older workers.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 potential problem with conversion is known as </a:t>
            </a:r>
            <a:r>
              <a:rPr lang="en-US" b="1" dirty="0"/>
              <a:t>wearaway</a:t>
            </a:r>
            <a:r>
              <a:rPr lang="en-US" dirty="0"/>
              <a:t> which occurs when the formula in the defined benefits plan is changed to a cash balance formula.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wearaway period at conversion is longer for older employees.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4159E-0CA3-4CF1-B3FF-66F6BA415B2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2900" y="3798277"/>
            <a:ext cx="8458200" cy="264941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/>
              <a:t>The language of the Pension Protection Act of 2006 tries to resolve the misunderstanding over wearaway provisions.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Cash balance plans must credit participants with accrued benefit under the old formula plus full credit for the years of service after the adoption of cash balance formula.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P</a:t>
            </a:r>
            <a:r>
              <a:rPr lang="en-US" sz="100" dirty="0"/>
              <a:t> </a:t>
            </a:r>
            <a:r>
              <a:rPr lang="en-US" dirty="0" err="1"/>
              <a:t>P</a:t>
            </a:r>
            <a:r>
              <a:rPr lang="en-US" sz="100" dirty="0"/>
              <a:t> </a:t>
            </a:r>
            <a:r>
              <a:rPr lang="en-US" dirty="0"/>
              <a:t>A allows employers to create new cash balance plans or to convert existing defined benefit plans with much less fear of litigation.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379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F963-761C-4873-BB14-68755AE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Hybrid Plans: Target Benefit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4341-C4A5-430E-AC62-ABFCA19A320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453793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b="1" dirty="0"/>
              <a:t>Target benefit plans </a:t>
            </a:r>
            <a:r>
              <a:rPr lang="en-US" dirty="0"/>
              <a:t>combine features of defined benefit and defined contribution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“Targeted” benefit is based on the assumption that the actual return on plan assets equals the expected return.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Target benefit plan participants have individual accounts.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These plans appear to violate E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I</a:t>
            </a:r>
            <a:r>
              <a:rPr lang="en-US" sz="100" dirty="0"/>
              <a:t> </a:t>
            </a:r>
            <a:r>
              <a:rPr lang="en-US" dirty="0"/>
              <a:t>S</a:t>
            </a:r>
            <a:r>
              <a:rPr lang="en-US" sz="100" dirty="0"/>
              <a:t> </a:t>
            </a:r>
            <a:r>
              <a:rPr lang="en-US" dirty="0"/>
              <a:t>A’s nondiscrimination rules, but the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S </a:t>
            </a:r>
            <a:r>
              <a:rPr lang="en-US" i="1" dirty="0"/>
              <a:t>cross-testing rules</a:t>
            </a:r>
            <a:r>
              <a:rPr lang="en-US" dirty="0"/>
              <a:t> permit age-based contributions and age-weighted profit sharing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These plans tend to be less expensive for employers.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47CDCB-3F7F-4424-BF9F-19360D605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15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2D787-38B8-4D57-A370-8FBBED3D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Hybrid Plans: Money Purchase Plans and Age-Weighted Profit Sharing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B993-8BD3-4925-BE99-C86DC46A64E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40433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1800" b="1" dirty="0"/>
              <a:t>Money purchase plans</a:t>
            </a:r>
            <a:r>
              <a:rPr lang="en-US" sz="1800" dirty="0"/>
              <a:t> are defined contribution plans as the benefit is based on the account balance at retirement, yet possess the funding requirements of defined benefit plans.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Employers make annual contributions according to the designated formula for the plan.</a:t>
            </a:r>
          </a:p>
          <a:p>
            <a:pPr marL="291600" indent="-291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Contributions are not tied to company performance indicators, such as profits or stock prices.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D26B22-FB6C-4E51-9910-566FE8E8A2C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900" y="3770448"/>
            <a:ext cx="8458200" cy="24043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/>
              <a:t>Age-weighted profit-sharing plans</a:t>
            </a:r>
            <a:r>
              <a:rPr lang="en-US" sz="1800" dirty="0"/>
              <a:t> are defined contribution plans because benefit amounts fluctuate according to the performance of investments of plan assets – these are like profit-sharing plans.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Consideration of age makes these plans similar to defined benefit plans.</a:t>
            </a:r>
          </a:p>
          <a:p>
            <a:pPr marL="291600" indent="-29160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Employers contribute disproportionately more to the accounts of older employees based on a projected hypothetical benefit at normal retirement age.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F465201-A01B-4405-A813-AEC23ADB67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153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F92C4D4-C867-4E2F-BF62-33A518B4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End of Main Content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E7BB7-8AAC-4997-A2E0-E359554D78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-83129" y="6551618"/>
            <a:ext cx="9277005" cy="232133"/>
          </a:xfrm>
        </p:spPr>
        <p:txBody>
          <a:bodyPr/>
          <a:lstStyle/>
          <a:p>
            <a:r>
              <a:rPr lang="en-US" sz="800" noProof="0" dirty="0"/>
              <a:t>© 2023 McGraw Hill, LLC. All rights reserved. Authorized only for instructor use in the classroom. 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108048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Trends in Retirement Plan Coverage and Costs Union Status</a:t>
            </a:r>
            <a:endParaRPr lang="en-US" sz="32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0985-612F-4F8F-B3C7-FAB1B8518C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45483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There is greater power to negotiate terms of employment as a collective rather than individually, particularly for low-skilled jobs.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Unions generally secured high wages for their members through the early 19</a:t>
            </a:r>
            <a:r>
              <a:rPr lang="en-US" sz="100" dirty="0"/>
              <a:t> </a:t>
            </a:r>
            <a:r>
              <a:rPr lang="en-US" dirty="0"/>
              <a:t>80s, then foreign competition entered the picture.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Still, unions have managed to maintain lucrative benefits.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Though more attention to costs has pressured some companies to freeze or terminate pension plans.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3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Qualified versus Nonqualified Plans</a:t>
            </a:r>
            <a:endParaRPr lang="en-US" sz="3200" noProof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E6B721-FD04-49AD-84B0-FBC8ED4C878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1"/>
            <a:ext cx="8458200" cy="821120"/>
          </a:xfrm>
        </p:spPr>
        <p:txBody>
          <a:bodyPr>
            <a:normAutofit/>
          </a:bodyPr>
          <a:lstStyle/>
          <a:p>
            <a:r>
              <a:rPr lang="en-US" dirty="0"/>
              <a:t>Employers establish qualified plans when all of 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lang="en-US" dirty="0"/>
              <a:t> minimum standards are met.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00035" y="2325883"/>
            <a:ext cx="5791200" cy="2878626"/>
          </a:xfrm>
        </p:spPr>
        <p:txBody>
          <a:bodyPr/>
          <a:lstStyle/>
          <a:p>
            <a:r>
              <a:rPr lang="en-US" dirty="0"/>
              <a:t>Qualified plans provide both employees and employers with immediate tax benefits.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Companies establish qualified plans for nonexecutive employees,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Companies base executive retirement benefits on nonqualified deferred compensation plans (N</a:t>
            </a:r>
            <a:r>
              <a:rPr lang="en-US" sz="100" dirty="0"/>
              <a:t> </a:t>
            </a:r>
            <a:r>
              <a:rPr lang="en-US" dirty="0"/>
              <a:t>Q</a:t>
            </a:r>
            <a:r>
              <a:rPr lang="en-US" sz="100" dirty="0"/>
              <a:t> </a:t>
            </a:r>
            <a:r>
              <a:rPr lang="en-US" dirty="0"/>
              <a:t>D</a:t>
            </a:r>
            <a:r>
              <a:rPr lang="en-US" sz="100" dirty="0"/>
              <a:t> </a:t>
            </a:r>
            <a:r>
              <a:rPr lang="en-US" dirty="0"/>
              <a:t>C).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883FB6C-3C8F-4F08-90CF-2398F7D453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15069" y="2187858"/>
            <a:ext cx="2400300" cy="2717685"/>
          </a:xfrm>
        </p:spPr>
        <p:txBody>
          <a:bodyPr anchor="ctr">
            <a:normAutofit/>
          </a:bodyPr>
          <a:lstStyle/>
          <a:p>
            <a:r>
              <a:rPr lang="en-US" dirty="0"/>
              <a:t>Here, two employee groups meet executive status: </a:t>
            </a:r>
            <a:r>
              <a:rPr lang="en-US" i="1" dirty="0"/>
              <a:t>key</a:t>
            </a:r>
            <a:r>
              <a:rPr lang="en-US" dirty="0"/>
              <a:t> employees and </a:t>
            </a:r>
            <a:r>
              <a:rPr lang="en-US" i="1" dirty="0"/>
              <a:t>highly</a:t>
            </a:r>
            <a:r>
              <a:rPr lang="en-US" dirty="0"/>
              <a:t> </a:t>
            </a:r>
            <a:r>
              <a:rPr lang="en-US" i="1" dirty="0"/>
              <a:t>compensated employees.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9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Qualified versus Nonqualified Plans: Participation Requirements</a:t>
            </a:r>
            <a:endParaRPr lang="en-US" sz="3200" noProof="0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380766"/>
          </a:xfrm>
        </p:spPr>
        <p:txBody>
          <a:bodyPr/>
          <a:lstStyle/>
          <a:p>
            <a:r>
              <a:rPr lang="en-US" dirty="0"/>
              <a:t>In general, employees are eligible if: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They are at least 21 years of age.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And have completed one year of service (based on 1,000 work hours).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883FB6C-3C8F-4F08-90CF-2398F7D4530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2700340"/>
            <a:ext cx="8458200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The SECURE Act requires that long-term part-time employees be granted participation in employer-sponsored plans.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0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E4D0-905C-4FC1-A306-6A28960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Qualified versus Nonqualified Plans: Coverage Requirements </a:t>
            </a:r>
            <a:endParaRPr lang="en-US" sz="3600" noProof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E6B721-FD04-49AD-84B0-FBC8ED4C878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880828"/>
          </a:xfrm>
        </p:spPr>
        <p:txBody>
          <a:bodyPr>
            <a:normAutofit/>
          </a:bodyPr>
          <a:lstStyle/>
          <a:p>
            <a:r>
              <a:rPr lang="en-US" b="1" dirty="0"/>
              <a:t>Coverage requirements</a:t>
            </a:r>
            <a:r>
              <a:rPr lang="en-US" dirty="0"/>
              <a:t> limit employers' freedom to exclude employees.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Qualified plans do not disproportionately favor </a:t>
            </a:r>
            <a:r>
              <a:rPr lang="en-US" i="1" dirty="0"/>
              <a:t>highly</a:t>
            </a:r>
            <a:r>
              <a:rPr lang="en-US" dirty="0"/>
              <a:t> </a:t>
            </a:r>
            <a:r>
              <a:rPr lang="en-US" i="1" dirty="0"/>
              <a:t>compensated</a:t>
            </a:r>
            <a:r>
              <a:rPr lang="en-US" dirty="0"/>
              <a:t> employees, or </a:t>
            </a:r>
            <a:r>
              <a:rPr lang="en-US" i="1" dirty="0"/>
              <a:t>key employees</a:t>
            </a:r>
            <a:r>
              <a:rPr lang="en-US" dirty="0"/>
              <a:t>.</a:t>
            </a:r>
          </a:p>
          <a:p>
            <a:pPr marL="291600" indent="-291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Companies demonstrate whether plans meet the coverage requirement by based on one of the following tests.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9650C68-157C-4B49-A193-FF9997704D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3328994"/>
            <a:ext cx="5829299" cy="3086098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percentage test</a:t>
            </a:r>
            <a:r>
              <a:rPr lang="en-US" dirty="0"/>
              <a:t> shows at least 70% of employees are not highly compensated.</a:t>
            </a:r>
          </a:p>
          <a:p>
            <a:r>
              <a:rPr lang="en-US" dirty="0"/>
              <a:t>A </a:t>
            </a:r>
            <a:r>
              <a:rPr lang="en-US" b="1" dirty="0"/>
              <a:t>ratio test</a:t>
            </a:r>
            <a:r>
              <a:rPr lang="en-US" dirty="0"/>
              <a:t> shows at least 70% of non-highly compensated employees are covered by the plan.</a:t>
            </a:r>
          </a:p>
          <a:p>
            <a:r>
              <a:rPr lang="en-US" dirty="0"/>
              <a:t>The </a:t>
            </a:r>
            <a:r>
              <a:rPr lang="en-US" b="1" dirty="0"/>
              <a:t>average benefit test</a:t>
            </a:r>
            <a:r>
              <a:rPr lang="en-US" dirty="0"/>
              <a:t> shows a plan possess an “average benefit percentage” for non-highly compensated employees that is at minimum 70% of the average benefit percentage for highly compensated employees.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883FB6C-3C8F-4F08-90CF-2398F7D453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7935" y="3328994"/>
            <a:ext cx="2400300" cy="3044390"/>
          </a:xfrm>
        </p:spPr>
        <p:txBody>
          <a:bodyPr anchor="ctr">
            <a:normAutofit/>
          </a:bodyPr>
          <a:lstStyle/>
          <a:p>
            <a:r>
              <a:rPr lang="en-US" dirty="0"/>
              <a:t>U.S. Treasury regulations require the plans to cover at least 50 employees or 40% of the workforce must benefit from the plan.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AA2DDB-33E2-4AA3-AF18-2D1109C27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3827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 Master">
  <a:themeElements>
    <a:clrScheme name="MHE PPT Theme Colors 06 15 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625D9C"/>
      </a:hlink>
      <a:folHlink>
        <a:srgbClr val="373A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E7BC6287-1E57-46F8-B46D-CC0ECE7CEE8E}"/>
    </a:ext>
  </a:extLst>
</a:theme>
</file>

<file path=ppt/theme/theme2.xml><?xml version="1.0" encoding="utf-8"?>
<a:theme xmlns:a="http://schemas.openxmlformats.org/drawingml/2006/main" name="MainContentSlideMaster">
  <a:themeElements>
    <a:clrScheme name="Custom 20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B9FDA032-B3B1-4FDF-8A44-9303BC60C76A}"/>
    </a:ext>
  </a:extLst>
</a:theme>
</file>

<file path=ppt/theme/theme3.xml><?xml version="1.0" encoding="utf-8"?>
<a:theme xmlns:a="http://schemas.openxmlformats.org/drawingml/2006/main" name="ClosingMaster">
  <a:themeElements>
    <a:clrScheme name="MHE PPT Theme Colors 06 15 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625D9C"/>
      </a:hlink>
      <a:folHlink>
        <a:srgbClr val="373A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AD8FA8EE-38E3-45B4-B8A8-91E7376F22D2}"/>
    </a:ext>
  </a:extLst>
</a:theme>
</file>

<file path=ppt/theme/theme4.xml><?xml version="1.0" encoding="utf-8"?>
<a:theme xmlns:a="http://schemas.openxmlformats.org/drawingml/2006/main" name="DividerSlideMaster">
  <a:themeElements>
    <a:clrScheme name="MHE PPT Theme Colors 06 15 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625D9C"/>
      </a:hlink>
      <a:folHlink>
        <a:srgbClr val="373A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59A53402-BF8D-4356-9B02-35501F8B049D}"/>
    </a:ext>
  </a:extLst>
</a:theme>
</file>

<file path=ppt/theme/theme5.xml><?xml version="1.0" encoding="utf-8"?>
<a:theme xmlns:a="http://schemas.openxmlformats.org/drawingml/2006/main" name="ImageDescriptionAppendixSlideMaster">
  <a:themeElements>
    <a:clrScheme name="Custom 20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002D0E3A-676D-4160-97AC-45FBF1A959AE}"/>
    </a:ext>
  </a:extLst>
</a:theme>
</file>

<file path=ppt/theme/theme6.xml><?xml version="1.0" encoding="utf-8"?>
<a:theme xmlns:a="http://schemas.openxmlformats.org/drawingml/2006/main" name="1_ImageDescriptionAppendixSlideMaster">
  <a:themeElements>
    <a:clrScheme name="Custom 20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002D0E3A-676D-4160-97AC-45FBF1A959A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MHHE_Generic Accessible PPT Template_Editorial_v11_2020</Template>
  <TotalTime>2023</TotalTime>
  <Words>5368</Words>
  <Application>Microsoft Office PowerPoint</Application>
  <PresentationFormat>On-screen Show (4:3)</PresentationFormat>
  <Paragraphs>472</Paragraphs>
  <Slides>54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Title Slides Master</vt:lpstr>
      <vt:lpstr>MainContentSlideMaster</vt:lpstr>
      <vt:lpstr>ClosingMaster</vt:lpstr>
      <vt:lpstr>DividerSlideMaster</vt:lpstr>
      <vt:lpstr>ImageDescriptionAppendixSlideMaster</vt:lpstr>
      <vt:lpstr>1_ImageDescriptionAppendixSlideMaster</vt:lpstr>
      <vt:lpstr>Equation</vt:lpstr>
      <vt:lpstr>Chapter 04</vt:lpstr>
      <vt:lpstr>Introduction </vt:lpstr>
      <vt:lpstr>Origins of Employer-Sponsored Retirement Benefits</vt:lpstr>
      <vt:lpstr>Trends in Retirement Plan Coverage and Costs</vt:lpstr>
      <vt:lpstr>Trends in Retirement Plan Coverage and Costs Industry Characteristics</vt:lpstr>
      <vt:lpstr>Trends in Retirement Plan Coverage and Costs Union Status</vt:lpstr>
      <vt:lpstr>Qualified versus Nonqualified Plans</vt:lpstr>
      <vt:lpstr>Qualified versus Nonqualified Plans: Participation Requirements</vt:lpstr>
      <vt:lpstr>Qualified versus Nonqualified Plans: Coverage Requirements </vt:lpstr>
      <vt:lpstr>Qualified versus Nonqualified Plans: Vesting Rules</vt:lpstr>
      <vt:lpstr>Qualified versus Nonqualified Plans: Accrual Rules</vt:lpstr>
      <vt:lpstr>Qualified versus Nonqualified Plans: Nondiscrimination Rules: Testing</vt:lpstr>
      <vt:lpstr>Qualified versus Nonqualified Plans: Top-Heavy Provisions</vt:lpstr>
      <vt:lpstr>Qualified versus Nonqualified Plans: Minimum Funding Standards</vt:lpstr>
      <vt:lpstr>Qualified versus Nonqualified Plans: Social Security Integration</vt:lpstr>
      <vt:lpstr>Qualified versus Nonqualified Plans: Contribution and Benefit Limits</vt:lpstr>
      <vt:lpstr>Qualified versus Nonqualified Plans: Plan Distribution Rules</vt:lpstr>
      <vt:lpstr>Qualified versus Nonqualified Plans: Qualified Survivor Annuities</vt:lpstr>
      <vt:lpstr>Qualified versus Nonqualified Plans: Qualified Domestic Relations Orders (Q D R Os)</vt:lpstr>
      <vt:lpstr>Qualified versus Nonqualified Plans: Plan Termination Rules and Procedures</vt:lpstr>
      <vt:lpstr>Defined Benefit Plans</vt:lpstr>
      <vt:lpstr>Defined Benefit Plans: Benefit Formulas</vt:lpstr>
      <vt:lpstr>Defined Benefit Plans Nondiscrimination Rules: Testing</vt:lpstr>
      <vt:lpstr>Defined Benefit Plans: Accrual Rules</vt:lpstr>
      <vt:lpstr>Defined Benefit Plans: Accrual Rules – The Three Percent Rule</vt:lpstr>
      <vt:lpstr>Defined Benefit Plans: Accrual Rules – The 133 to the Power 1/3 Percent Rule</vt:lpstr>
      <vt:lpstr>Defined Benefit Plans: Accrual Rules – The Fractional Rule</vt:lpstr>
      <vt:lpstr>Defined Benefit Plans: Top-Heavy Provisions</vt:lpstr>
      <vt:lpstr>Defined Benefit Plans: Minimum Funding Standards</vt:lpstr>
      <vt:lpstr>Defined Benefit Plans: Benefit Limits</vt:lpstr>
      <vt:lpstr>Defined Benefit Plans: Plan Termination Rules and Procedures</vt:lpstr>
      <vt:lpstr>Defined Contribution Plans</vt:lpstr>
      <vt:lpstr>Defined Contribution Plans: Individual Accounts</vt:lpstr>
      <vt:lpstr>Defined Contribution Plans: Automatic Enrollment</vt:lpstr>
      <vt:lpstr>Defined Contribution Plans: Investment of Contributions</vt:lpstr>
      <vt:lpstr>Defined Contribution Plans: Employee Participation in Investments</vt:lpstr>
      <vt:lpstr>Defined Contribution Plans: Accrual Rules, Top-Heavy Provisions and Minimum Funding Standards</vt:lpstr>
      <vt:lpstr>Defined Contribution Plans: Contribution Limits</vt:lpstr>
      <vt:lpstr>Defined Contribution Plans: Communicating Benefit Amount and the SECURE Act</vt:lpstr>
      <vt:lpstr>Types of Defined Contribution Plans: 401(k) Plans and Roth 401(k) Plans</vt:lpstr>
      <vt:lpstr>Types of Defined Contribution Plans: Profit-Sharing Plans</vt:lpstr>
      <vt:lpstr>Types of Defined Contribution Plans: Stock Bonus Plans and E S O P S</vt:lpstr>
      <vt:lpstr>Types of Defined Contribution Plans: Savings Incentive Match Plan for Employees (SIMPLEs)</vt:lpstr>
      <vt:lpstr>Types of Defined Contribution Plans: 403(b) Tax-Deferred Annuity Plans</vt:lpstr>
      <vt:lpstr>Types of Defined Contribution Plans: 457 Plans, Pooled Employer Plans and the SECURE Act</vt:lpstr>
      <vt:lpstr>Hybrid Plans</vt:lpstr>
      <vt:lpstr>Hybrid Plans: Cash Balance Plans and Pension Equity Plans</vt:lpstr>
      <vt:lpstr>Hybrid Plans: Cash Balance Plans and Pension Equity Plans Benefit Formulas</vt:lpstr>
      <vt:lpstr>Hybrid Plans: Cash Balance Plans and Pension Equity Plans Comparing Hybrid Features</vt:lpstr>
      <vt:lpstr>Hybrid Plans: Cash Balance Plans and Pension Equity Plans Concerns and Age-Related Treatment</vt:lpstr>
      <vt:lpstr>Hybrid Plans: Cash Balance Plans and Pension Equity Plans Converting Defined Benefit Plans to Cash Balance Plans</vt:lpstr>
      <vt:lpstr>Hybrid Plans: Target Benefit Plans</vt:lpstr>
      <vt:lpstr>Hybrid Plans: Money Purchase Plans and Age-Weighted Profit Sharing Plans</vt:lpstr>
      <vt:lpstr>End of Main Content</vt:lpstr>
    </vt:vector>
  </TitlesOfParts>
  <Company>McGraw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/>
  <cp:keywords/>
  <cp:lastModifiedBy>Nithiyanadhan Rajagopal</cp:lastModifiedBy>
  <cp:revision>243</cp:revision>
  <dcterms:created xsi:type="dcterms:W3CDTF">2021-07-01T13:49:16Z</dcterms:created>
  <dcterms:modified xsi:type="dcterms:W3CDTF">2021-12-21T13:28:30Z</dcterms:modified>
</cp:coreProperties>
</file>