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4" r:id="rId4"/>
    <p:sldId id="258" r:id="rId5"/>
    <p:sldId id="259" r:id="rId6"/>
    <p:sldId id="275" r:id="rId7"/>
    <p:sldId id="260" r:id="rId8"/>
    <p:sldId id="277" r:id="rId9"/>
    <p:sldId id="261" r:id="rId10"/>
    <p:sldId id="278" r:id="rId11"/>
    <p:sldId id="262" r:id="rId12"/>
    <p:sldId id="280" r:id="rId13"/>
    <p:sldId id="281" r:id="rId14"/>
    <p:sldId id="263" r:id="rId15"/>
    <p:sldId id="284" r:id="rId16"/>
    <p:sldId id="283" r:id="rId17"/>
    <p:sldId id="264" r:id="rId18"/>
    <p:sldId id="285" r:id="rId19"/>
    <p:sldId id="286" r:id="rId20"/>
    <p:sldId id="265" r:id="rId21"/>
    <p:sldId id="266" r:id="rId22"/>
    <p:sldId id="291" r:id="rId23"/>
    <p:sldId id="292" r:id="rId24"/>
    <p:sldId id="287" r:id="rId25"/>
    <p:sldId id="293" r:id="rId26"/>
    <p:sldId id="288" r:id="rId27"/>
    <p:sldId id="289" r:id="rId28"/>
    <p:sldId id="290" r:id="rId29"/>
    <p:sldId id="267" r:id="rId30"/>
    <p:sldId id="294" r:id="rId31"/>
    <p:sldId id="268" r:id="rId32"/>
    <p:sldId id="299" r:id="rId33"/>
    <p:sldId id="298" r:id="rId34"/>
    <p:sldId id="295" r:id="rId35"/>
    <p:sldId id="300" r:id="rId36"/>
    <p:sldId id="301" r:id="rId37"/>
    <p:sldId id="318" r:id="rId38"/>
    <p:sldId id="296" r:id="rId39"/>
    <p:sldId id="297" r:id="rId40"/>
    <p:sldId id="302" r:id="rId41"/>
    <p:sldId id="303" r:id="rId42"/>
    <p:sldId id="304" r:id="rId43"/>
    <p:sldId id="307" r:id="rId44"/>
    <p:sldId id="317" r:id="rId45"/>
    <p:sldId id="316" r:id="rId46"/>
    <p:sldId id="315" r:id="rId47"/>
    <p:sldId id="314" r:id="rId48"/>
    <p:sldId id="313" r:id="rId49"/>
    <p:sldId id="312" r:id="rId50"/>
    <p:sldId id="311"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328B8C-65F3-4295-ACFC-8BDFA92BD33B}" type="datetimeFigureOut">
              <a:rPr lang="en-US" smtClean="0"/>
              <a:t>5/8/2014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6DB016-7EB8-4F6A-86E1-FC980A14DFDD}" type="slidenum">
              <a:rPr lang="en-US" smtClean="0"/>
              <a:t>‹#›</a:t>
            </a:fld>
            <a:endParaRPr lang="en-US"/>
          </a:p>
        </p:txBody>
      </p:sp>
    </p:spTree>
    <p:extLst>
      <p:ext uri="{BB962C8B-B14F-4D97-AF65-F5344CB8AC3E}">
        <p14:creationId xmlns:p14="http://schemas.microsoft.com/office/powerpoint/2010/main" val="7604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328B8C-65F3-4295-ACFC-8BDFA92BD33B}" type="datetimeFigureOut">
              <a:rPr lang="en-US" smtClean="0"/>
              <a:t>5/8/2014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6DB016-7EB8-4F6A-86E1-FC980A14DFDD}" type="slidenum">
              <a:rPr lang="en-US" smtClean="0"/>
              <a:t>‹#›</a:t>
            </a:fld>
            <a:endParaRPr lang="en-US"/>
          </a:p>
        </p:txBody>
      </p:sp>
    </p:spTree>
    <p:extLst>
      <p:ext uri="{BB962C8B-B14F-4D97-AF65-F5344CB8AC3E}">
        <p14:creationId xmlns:p14="http://schemas.microsoft.com/office/powerpoint/2010/main" val="402015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328B8C-65F3-4295-ACFC-8BDFA92BD33B}" type="datetimeFigureOut">
              <a:rPr lang="en-US" smtClean="0"/>
              <a:t>5/8/2014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6DB016-7EB8-4F6A-86E1-FC980A14DFDD}" type="slidenum">
              <a:rPr lang="en-US" smtClean="0"/>
              <a:t>‹#›</a:t>
            </a:fld>
            <a:endParaRPr lang="en-US"/>
          </a:p>
        </p:txBody>
      </p:sp>
    </p:spTree>
    <p:extLst>
      <p:ext uri="{BB962C8B-B14F-4D97-AF65-F5344CB8AC3E}">
        <p14:creationId xmlns:p14="http://schemas.microsoft.com/office/powerpoint/2010/main" val="205916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328B8C-65F3-4295-ACFC-8BDFA92BD33B}" type="datetimeFigureOut">
              <a:rPr lang="en-US" smtClean="0"/>
              <a:t>5/8/2014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6DB016-7EB8-4F6A-86E1-FC980A14DFDD}" type="slidenum">
              <a:rPr lang="en-US" smtClean="0"/>
              <a:t>‹#›</a:t>
            </a:fld>
            <a:endParaRPr lang="en-US"/>
          </a:p>
        </p:txBody>
      </p:sp>
    </p:spTree>
    <p:extLst>
      <p:ext uri="{BB962C8B-B14F-4D97-AF65-F5344CB8AC3E}">
        <p14:creationId xmlns:p14="http://schemas.microsoft.com/office/powerpoint/2010/main" val="3231555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C328B8C-65F3-4295-ACFC-8BDFA92BD33B}" type="datetimeFigureOut">
              <a:rPr lang="en-US" smtClean="0"/>
              <a:t>5/8/2014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36DB016-7EB8-4F6A-86E1-FC980A14DFDD}" type="slidenum">
              <a:rPr lang="en-US" smtClean="0"/>
              <a:t>‹#›</a:t>
            </a:fld>
            <a:endParaRPr lang="en-US"/>
          </a:p>
        </p:txBody>
      </p:sp>
    </p:spTree>
    <p:extLst>
      <p:ext uri="{BB962C8B-B14F-4D97-AF65-F5344CB8AC3E}">
        <p14:creationId xmlns:p14="http://schemas.microsoft.com/office/powerpoint/2010/main" val="99575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328B8C-65F3-4295-ACFC-8BDFA92BD33B}" type="datetimeFigureOut">
              <a:rPr lang="en-US" smtClean="0"/>
              <a:t>5/8/2014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6DB016-7EB8-4F6A-86E1-FC980A14DFDD}" type="slidenum">
              <a:rPr lang="en-US" smtClean="0"/>
              <a:t>‹#›</a:t>
            </a:fld>
            <a:endParaRPr lang="en-US"/>
          </a:p>
        </p:txBody>
      </p:sp>
    </p:spTree>
    <p:extLst>
      <p:ext uri="{BB962C8B-B14F-4D97-AF65-F5344CB8AC3E}">
        <p14:creationId xmlns:p14="http://schemas.microsoft.com/office/powerpoint/2010/main" val="3353433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C328B8C-65F3-4295-ACFC-8BDFA92BD33B}" type="datetimeFigureOut">
              <a:rPr lang="en-US" smtClean="0"/>
              <a:t>5/8/2014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36DB016-7EB8-4F6A-86E1-FC980A14DFDD}" type="slidenum">
              <a:rPr lang="en-US" smtClean="0"/>
              <a:t>‹#›</a:t>
            </a:fld>
            <a:endParaRPr lang="en-US"/>
          </a:p>
        </p:txBody>
      </p:sp>
    </p:spTree>
    <p:extLst>
      <p:ext uri="{BB962C8B-B14F-4D97-AF65-F5344CB8AC3E}">
        <p14:creationId xmlns:p14="http://schemas.microsoft.com/office/powerpoint/2010/main" val="724989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C328B8C-65F3-4295-ACFC-8BDFA92BD33B}" type="datetimeFigureOut">
              <a:rPr lang="en-US" smtClean="0"/>
              <a:t>5/8/2014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36DB016-7EB8-4F6A-86E1-FC980A14DFDD}" type="slidenum">
              <a:rPr lang="en-US" smtClean="0"/>
              <a:t>‹#›</a:t>
            </a:fld>
            <a:endParaRPr lang="en-US"/>
          </a:p>
        </p:txBody>
      </p:sp>
    </p:spTree>
    <p:extLst>
      <p:ext uri="{BB962C8B-B14F-4D97-AF65-F5344CB8AC3E}">
        <p14:creationId xmlns:p14="http://schemas.microsoft.com/office/powerpoint/2010/main" val="189796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C328B8C-65F3-4295-ACFC-8BDFA92BD33B}" type="datetimeFigureOut">
              <a:rPr lang="en-US" smtClean="0"/>
              <a:t>5/8/2014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36DB016-7EB8-4F6A-86E1-FC980A14DFDD}" type="slidenum">
              <a:rPr lang="en-US" smtClean="0"/>
              <a:t>‹#›</a:t>
            </a:fld>
            <a:endParaRPr lang="en-US"/>
          </a:p>
        </p:txBody>
      </p:sp>
    </p:spTree>
    <p:extLst>
      <p:ext uri="{BB962C8B-B14F-4D97-AF65-F5344CB8AC3E}">
        <p14:creationId xmlns:p14="http://schemas.microsoft.com/office/powerpoint/2010/main" val="240829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328B8C-65F3-4295-ACFC-8BDFA92BD33B}" type="datetimeFigureOut">
              <a:rPr lang="en-US" smtClean="0"/>
              <a:t>5/8/2014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6DB016-7EB8-4F6A-86E1-FC980A14DFDD}" type="slidenum">
              <a:rPr lang="en-US" smtClean="0"/>
              <a:t>‹#›</a:t>
            </a:fld>
            <a:endParaRPr lang="en-US"/>
          </a:p>
        </p:txBody>
      </p:sp>
    </p:spTree>
    <p:extLst>
      <p:ext uri="{BB962C8B-B14F-4D97-AF65-F5344CB8AC3E}">
        <p14:creationId xmlns:p14="http://schemas.microsoft.com/office/powerpoint/2010/main" val="2901611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328B8C-65F3-4295-ACFC-8BDFA92BD33B}" type="datetimeFigureOut">
              <a:rPr lang="en-US" smtClean="0"/>
              <a:t>5/8/2014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36DB016-7EB8-4F6A-86E1-FC980A14DFDD}" type="slidenum">
              <a:rPr lang="en-US" smtClean="0"/>
              <a:t>‹#›</a:t>
            </a:fld>
            <a:endParaRPr lang="en-US"/>
          </a:p>
        </p:txBody>
      </p:sp>
    </p:spTree>
    <p:extLst>
      <p:ext uri="{BB962C8B-B14F-4D97-AF65-F5344CB8AC3E}">
        <p14:creationId xmlns:p14="http://schemas.microsoft.com/office/powerpoint/2010/main" val="833162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9248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6175"/>
            <a:ext cx="7772400" cy="1470025"/>
          </a:xfrm>
        </p:spPr>
        <p:txBody>
          <a:bodyPr>
            <a:normAutofit/>
          </a:bodyPr>
          <a:lstStyle/>
          <a:p>
            <a:r>
              <a:rPr lang="en-US" sz="3600" dirty="0"/>
              <a:t>Chapter </a:t>
            </a:r>
            <a:r>
              <a:rPr lang="en-US" sz="3600" dirty="0" smtClean="0"/>
              <a:t>11 </a:t>
            </a:r>
            <a:br>
              <a:rPr lang="en-US" sz="3600" dirty="0" smtClean="0"/>
            </a:br>
            <a:r>
              <a:rPr lang="en-US" sz="3600" dirty="0" smtClean="0"/>
              <a:t>Smoke </a:t>
            </a:r>
            <a:r>
              <a:rPr lang="en-US" sz="3600" dirty="0"/>
              <a:t>and Heat </a:t>
            </a:r>
            <a:r>
              <a:rPr lang="en-US" sz="3600" dirty="0" smtClean="0"/>
              <a:t>Hazards</a:t>
            </a:r>
            <a:endParaRPr lang="en-US" sz="3600" dirty="0"/>
          </a:p>
        </p:txBody>
      </p:sp>
    </p:spTree>
    <p:extLst>
      <p:ext uri="{BB962C8B-B14F-4D97-AF65-F5344CB8AC3E}">
        <p14:creationId xmlns:p14="http://schemas.microsoft.com/office/powerpoint/2010/main" val="1389723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Precepts Fundamental to Fire </a:t>
            </a:r>
            <a:r>
              <a:rPr lang="en-US" dirty="0" smtClean="0"/>
              <a:t>Toxicology</a:t>
            </a:r>
            <a:endParaRPr lang="en-US" dirty="0"/>
          </a:p>
        </p:txBody>
      </p:sp>
      <p:sp>
        <p:nvSpPr>
          <p:cNvPr id="3" name="Content Placeholder 2"/>
          <p:cNvSpPr>
            <a:spLocks noGrp="1"/>
          </p:cNvSpPr>
          <p:nvPr>
            <p:ph idx="1"/>
          </p:nvPr>
        </p:nvSpPr>
        <p:spPr/>
        <p:txBody>
          <a:bodyPr>
            <a:normAutofit/>
          </a:bodyPr>
          <a:lstStyle/>
          <a:p>
            <a:r>
              <a:rPr lang="en-US" dirty="0" smtClean="0"/>
              <a:t>Product</a:t>
            </a:r>
            <a:endParaRPr lang="en-US" dirty="0" smtClean="0">
              <a:solidFill>
                <a:srgbClr val="FF0000"/>
              </a:solidFill>
            </a:endParaRPr>
          </a:p>
          <a:p>
            <a:pPr lvl="1"/>
            <a:r>
              <a:rPr lang="en-US" dirty="0" smtClean="0"/>
              <a:t>Commercially </a:t>
            </a:r>
            <a:r>
              <a:rPr lang="en-US" dirty="0"/>
              <a:t>available item </a:t>
            </a:r>
            <a:endParaRPr lang="en-US" dirty="0" smtClean="0"/>
          </a:p>
          <a:p>
            <a:pPr lvl="1"/>
            <a:r>
              <a:rPr lang="en-US" dirty="0"/>
              <a:t>C</a:t>
            </a:r>
            <a:r>
              <a:rPr lang="en-US" dirty="0" smtClean="0"/>
              <a:t>omposed </a:t>
            </a:r>
            <a:r>
              <a:rPr lang="en-US" dirty="0"/>
              <a:t>of </a:t>
            </a:r>
            <a:r>
              <a:rPr lang="en-US" dirty="0" smtClean="0"/>
              <a:t>one or more materials </a:t>
            </a:r>
          </a:p>
          <a:p>
            <a:pPr lvl="1"/>
            <a:r>
              <a:rPr lang="en-US" dirty="0"/>
              <a:t>N</a:t>
            </a:r>
            <a:r>
              <a:rPr lang="en-US" dirty="0" smtClean="0"/>
              <a:t>ot </a:t>
            </a:r>
            <a:r>
              <a:rPr lang="en-US" dirty="0"/>
              <a:t>chemically homogeneous</a:t>
            </a:r>
          </a:p>
          <a:p>
            <a:r>
              <a:rPr lang="en-US" dirty="0"/>
              <a:t>B</a:t>
            </a:r>
            <a:r>
              <a:rPr lang="en-US" dirty="0" smtClean="0"/>
              <a:t>urning </a:t>
            </a:r>
            <a:r>
              <a:rPr lang="en-US" dirty="0"/>
              <a:t>behavior of products is measured with large-scale tests while fire properties of materials are determined in bench-scale tests. </a:t>
            </a:r>
          </a:p>
          <a:p>
            <a:endParaRPr lang="en-US" dirty="0"/>
          </a:p>
        </p:txBody>
      </p:sp>
    </p:spTree>
    <p:extLst>
      <p:ext uri="{BB962C8B-B14F-4D97-AF65-F5344CB8AC3E}">
        <p14:creationId xmlns:p14="http://schemas.microsoft.com/office/powerpoint/2010/main" val="1955973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Precepts Fundamental to Fire Toxicology</a:t>
            </a:r>
          </a:p>
        </p:txBody>
      </p:sp>
      <p:sp>
        <p:nvSpPr>
          <p:cNvPr id="3" name="Content Placeholder 2"/>
          <p:cNvSpPr>
            <a:spLocks noGrp="1"/>
          </p:cNvSpPr>
          <p:nvPr>
            <p:ph idx="1"/>
          </p:nvPr>
        </p:nvSpPr>
        <p:spPr/>
        <p:txBody>
          <a:bodyPr>
            <a:normAutofit/>
          </a:bodyPr>
          <a:lstStyle/>
          <a:p>
            <a:r>
              <a:rPr lang="en-US" dirty="0" smtClean="0"/>
              <a:t>The </a:t>
            </a:r>
            <a:r>
              <a:rPr lang="en-US" dirty="0"/>
              <a:t>effects of the gases can be combined within the first two groups.</a:t>
            </a:r>
          </a:p>
          <a:p>
            <a:r>
              <a:rPr lang="en-US" dirty="0" err="1" smtClean="0"/>
              <a:t>Asphyxiants</a:t>
            </a:r>
            <a:r>
              <a:rPr lang="en-US" dirty="0" smtClean="0"/>
              <a:t>’ </a:t>
            </a:r>
            <a:r>
              <a:rPr lang="en-US" dirty="0"/>
              <a:t>effects are dose-related.</a:t>
            </a:r>
          </a:p>
          <a:p>
            <a:pPr lvl="1"/>
            <a:r>
              <a:rPr lang="en-US" dirty="0" smtClean="0"/>
              <a:t>Fractional </a:t>
            </a:r>
            <a:r>
              <a:rPr lang="en-US" dirty="0"/>
              <a:t>effective </a:t>
            </a:r>
            <a:r>
              <a:rPr lang="en-US" dirty="0" smtClean="0"/>
              <a:t>dose (FED)</a:t>
            </a:r>
            <a:endParaRPr lang="en-US" dirty="0"/>
          </a:p>
          <a:p>
            <a:pPr lvl="1"/>
            <a:r>
              <a:rPr lang="en-US" dirty="0" smtClean="0"/>
              <a:t>Haber’s rule</a:t>
            </a:r>
            <a:endParaRPr lang="en-US" dirty="0"/>
          </a:p>
          <a:p>
            <a:pPr marL="0" indent="0">
              <a:buNone/>
            </a:pPr>
            <a:endParaRPr lang="en-US" dirty="0"/>
          </a:p>
        </p:txBody>
      </p:sp>
    </p:spTree>
    <p:extLst>
      <p:ext uri="{BB962C8B-B14F-4D97-AF65-F5344CB8AC3E}">
        <p14:creationId xmlns:p14="http://schemas.microsoft.com/office/powerpoint/2010/main" val="260054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Precepts Fundamental to Fire Toxicology</a:t>
            </a:r>
          </a:p>
        </p:txBody>
      </p:sp>
      <p:sp>
        <p:nvSpPr>
          <p:cNvPr id="3" name="Content Placeholder 2"/>
          <p:cNvSpPr>
            <a:spLocks noGrp="1"/>
          </p:cNvSpPr>
          <p:nvPr>
            <p:ph idx="1"/>
          </p:nvPr>
        </p:nvSpPr>
        <p:spPr/>
        <p:txBody>
          <a:bodyPr>
            <a:normAutofit/>
          </a:bodyPr>
          <a:lstStyle/>
          <a:p>
            <a:r>
              <a:rPr lang="en-US" dirty="0" smtClean="0"/>
              <a:t>Sensory </a:t>
            </a:r>
            <a:r>
              <a:rPr lang="en-US" dirty="0"/>
              <a:t>effects of irritant gases are concentration related. </a:t>
            </a:r>
          </a:p>
          <a:p>
            <a:pPr lvl="1"/>
            <a:r>
              <a:rPr lang="en-US" dirty="0" smtClean="0"/>
              <a:t>Fraction </a:t>
            </a:r>
            <a:r>
              <a:rPr lang="en-US" dirty="0"/>
              <a:t>effective concentration </a:t>
            </a:r>
          </a:p>
          <a:p>
            <a:pPr lvl="1"/>
            <a:r>
              <a:rPr lang="en-US" dirty="0" smtClean="0"/>
              <a:t>Average </a:t>
            </a:r>
            <a:r>
              <a:rPr lang="en-US" dirty="0"/>
              <a:t>person </a:t>
            </a:r>
            <a:r>
              <a:rPr lang="en-US" dirty="0" smtClean="0"/>
              <a:t>experiences </a:t>
            </a:r>
            <a:r>
              <a:rPr lang="en-US" dirty="0"/>
              <a:t>effect at FEC = 1.</a:t>
            </a:r>
          </a:p>
          <a:p>
            <a:pPr marL="0" indent="0">
              <a:buNone/>
            </a:pPr>
            <a:endParaRPr lang="en-US" dirty="0"/>
          </a:p>
        </p:txBody>
      </p:sp>
    </p:spTree>
    <p:extLst>
      <p:ext uri="{BB962C8B-B14F-4D97-AF65-F5344CB8AC3E}">
        <p14:creationId xmlns:p14="http://schemas.microsoft.com/office/powerpoint/2010/main" val="3384535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Precepts Fundamental to Fire Toxicology</a:t>
            </a:r>
          </a:p>
        </p:txBody>
      </p:sp>
      <p:sp>
        <p:nvSpPr>
          <p:cNvPr id="3" name="Content Placeholder 2"/>
          <p:cNvSpPr>
            <a:spLocks noGrp="1"/>
          </p:cNvSpPr>
          <p:nvPr>
            <p:ph idx="1"/>
          </p:nvPr>
        </p:nvSpPr>
        <p:spPr/>
        <p:txBody>
          <a:bodyPr>
            <a:normAutofit/>
          </a:bodyPr>
          <a:lstStyle/>
          <a:p>
            <a:r>
              <a:rPr lang="en-US" dirty="0" smtClean="0"/>
              <a:t>Fires generate hundreds of gases.</a:t>
            </a:r>
          </a:p>
          <a:p>
            <a:pPr lvl="1"/>
            <a:r>
              <a:rPr lang="en-US" dirty="0" smtClean="0"/>
              <a:t>Death </a:t>
            </a:r>
            <a:r>
              <a:rPr lang="en-US" dirty="0"/>
              <a:t>of rats exposed to fire smoke was estimated to be due to only a few gases.    </a:t>
            </a:r>
          </a:p>
          <a:p>
            <a:pPr lvl="1"/>
            <a:r>
              <a:rPr lang="en-US" i="1" dirty="0" smtClean="0"/>
              <a:t>N</a:t>
            </a:r>
            <a:r>
              <a:rPr lang="en-US" dirty="0" smtClean="0"/>
              <a:t>-gas model</a:t>
            </a:r>
            <a:endParaRPr lang="en-US" dirty="0"/>
          </a:p>
          <a:p>
            <a:r>
              <a:rPr lang="en-US" dirty="0" smtClean="0"/>
              <a:t>Lethal </a:t>
            </a:r>
            <a:r>
              <a:rPr lang="en-US" dirty="0"/>
              <a:t>smoke exposure is approximately </a:t>
            </a:r>
            <a:r>
              <a:rPr lang="en-US" dirty="0" smtClean="0"/>
              <a:t>2–3 </a:t>
            </a:r>
            <a:r>
              <a:rPr lang="en-US" dirty="0"/>
              <a:t>times the incapacitating exposure.  </a:t>
            </a:r>
          </a:p>
          <a:p>
            <a:endParaRPr lang="en-US" dirty="0"/>
          </a:p>
        </p:txBody>
      </p:sp>
    </p:spTree>
    <p:extLst>
      <p:ext uri="{BB962C8B-B14F-4D97-AF65-F5344CB8AC3E}">
        <p14:creationId xmlns:p14="http://schemas.microsoft.com/office/powerpoint/2010/main" val="3006483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Equations </a:t>
            </a:r>
            <a:r>
              <a:rPr lang="en-US" dirty="0"/>
              <a:t>for Incapacitation Due to </a:t>
            </a:r>
            <a:r>
              <a:rPr lang="en-US" dirty="0" smtClean="0"/>
              <a:t>Exposure to Gases</a:t>
            </a:r>
            <a:endParaRPr lang="en-US" dirty="0"/>
          </a:p>
        </p:txBody>
      </p:sp>
      <p:sp>
        <p:nvSpPr>
          <p:cNvPr id="3" name="Content Placeholder 2"/>
          <p:cNvSpPr>
            <a:spLocks noGrp="1"/>
          </p:cNvSpPr>
          <p:nvPr>
            <p:ph idx="1"/>
          </p:nvPr>
        </p:nvSpPr>
        <p:spPr/>
        <p:txBody>
          <a:bodyPr>
            <a:normAutofit/>
          </a:bodyPr>
          <a:lstStyle/>
          <a:p>
            <a:r>
              <a:rPr lang="en-US" dirty="0" smtClean="0"/>
              <a:t>Narcotic gases</a:t>
            </a:r>
            <a:endParaRPr lang="en-US" dirty="0"/>
          </a:p>
          <a:p>
            <a:r>
              <a:rPr lang="en-US" dirty="0" smtClean="0"/>
              <a:t>Equation 11-1: </a:t>
            </a:r>
            <a:r>
              <a:rPr lang="en-US" i="1" dirty="0" smtClean="0"/>
              <a:t>FED</a:t>
            </a:r>
            <a:r>
              <a:rPr lang="en-US" dirty="0" smtClean="0"/>
              <a:t> </a:t>
            </a:r>
            <a:r>
              <a:rPr lang="en-US" dirty="0"/>
              <a:t>= ∑ {[CO]/35000} ∆</a:t>
            </a:r>
            <a:r>
              <a:rPr lang="en-US" i="1" dirty="0"/>
              <a:t>t</a:t>
            </a:r>
            <a:r>
              <a:rPr lang="en-US" dirty="0"/>
              <a:t> + ∑ {[HCN]</a:t>
            </a:r>
            <a:r>
              <a:rPr lang="en-US" baseline="30000" dirty="0"/>
              <a:t>2.36</a:t>
            </a:r>
            <a:r>
              <a:rPr lang="en-US" dirty="0"/>
              <a:t>/(1.2·10</a:t>
            </a:r>
            <a:r>
              <a:rPr lang="en-US" baseline="30000" dirty="0"/>
              <a:t>6</a:t>
            </a:r>
            <a:r>
              <a:rPr lang="en-US" dirty="0"/>
              <a:t>)} ∆</a:t>
            </a:r>
            <a:r>
              <a:rPr lang="en-US" i="1" dirty="0"/>
              <a:t>t</a:t>
            </a:r>
            <a:r>
              <a:rPr lang="en-US" dirty="0"/>
              <a:t> </a:t>
            </a:r>
          </a:p>
          <a:p>
            <a:pPr marL="0" indent="0">
              <a:buNone/>
            </a:pPr>
            <a:endParaRPr lang="en-US" dirty="0"/>
          </a:p>
        </p:txBody>
      </p:sp>
    </p:spTree>
    <p:extLst>
      <p:ext uri="{BB962C8B-B14F-4D97-AF65-F5344CB8AC3E}">
        <p14:creationId xmlns:p14="http://schemas.microsoft.com/office/powerpoint/2010/main" val="1948754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Equations </a:t>
            </a:r>
            <a:r>
              <a:rPr lang="en-US" dirty="0"/>
              <a:t>for Incapacitation Due to Inhalation of </a:t>
            </a:r>
            <a:r>
              <a:rPr lang="en-US" dirty="0" smtClean="0"/>
              <a:t>Gases</a:t>
            </a:r>
            <a:endParaRPr lang="en-US" dirty="0"/>
          </a:p>
        </p:txBody>
      </p:sp>
      <p:sp>
        <p:nvSpPr>
          <p:cNvPr id="3" name="Content Placeholder 2"/>
          <p:cNvSpPr>
            <a:spLocks noGrp="1"/>
          </p:cNvSpPr>
          <p:nvPr>
            <p:ph idx="1"/>
          </p:nvPr>
        </p:nvSpPr>
        <p:spPr/>
        <p:txBody>
          <a:bodyPr>
            <a:normAutofit/>
          </a:bodyPr>
          <a:lstStyle/>
          <a:p>
            <a:r>
              <a:rPr lang="en-US" dirty="0" smtClean="0"/>
              <a:t>Equation </a:t>
            </a:r>
            <a:r>
              <a:rPr lang="en-US" dirty="0"/>
              <a:t>11-2: </a:t>
            </a:r>
            <a:r>
              <a:rPr lang="en-US" i="1" dirty="0"/>
              <a:t>v</a:t>
            </a:r>
            <a:r>
              <a:rPr lang="en-US" baseline="-25000" dirty="0"/>
              <a:t>CO2</a:t>
            </a:r>
            <a:r>
              <a:rPr lang="en-US" dirty="0"/>
              <a:t> = e</a:t>
            </a:r>
            <a:r>
              <a:rPr lang="en-US" baseline="30000" dirty="0"/>
              <a:t>[CO2]/5</a:t>
            </a:r>
            <a:endParaRPr lang="en-US" dirty="0"/>
          </a:p>
          <a:p>
            <a:pPr lvl="1"/>
            <a:r>
              <a:rPr lang="en-US" dirty="0"/>
              <a:t>[CO</a:t>
            </a:r>
            <a:r>
              <a:rPr lang="en-US" baseline="-25000" dirty="0"/>
              <a:t>2</a:t>
            </a:r>
            <a:r>
              <a:rPr lang="en-US" dirty="0"/>
              <a:t>] is the average volume percent of CO</a:t>
            </a:r>
            <a:r>
              <a:rPr lang="en-US" baseline="-25000" dirty="0"/>
              <a:t>2</a:t>
            </a:r>
            <a:r>
              <a:rPr lang="en-US" dirty="0"/>
              <a:t> during the time increment. </a:t>
            </a:r>
          </a:p>
          <a:p>
            <a:pPr marL="0" indent="0">
              <a:buNone/>
            </a:pPr>
            <a:endParaRPr lang="en-US" dirty="0"/>
          </a:p>
        </p:txBody>
      </p:sp>
    </p:spTree>
    <p:extLst>
      <p:ext uri="{BB962C8B-B14F-4D97-AF65-F5344CB8AC3E}">
        <p14:creationId xmlns:p14="http://schemas.microsoft.com/office/powerpoint/2010/main" val="2356560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Equations </a:t>
            </a:r>
            <a:r>
              <a:rPr lang="en-US" dirty="0"/>
              <a:t>for Incapacitation Due to Inhalation of </a:t>
            </a:r>
            <a:r>
              <a:rPr lang="en-US" dirty="0" smtClean="0"/>
              <a:t>Gases</a:t>
            </a:r>
            <a:endParaRPr lang="en-US" dirty="0"/>
          </a:p>
        </p:txBody>
      </p:sp>
      <p:sp>
        <p:nvSpPr>
          <p:cNvPr id="3" name="Content Placeholder 2"/>
          <p:cNvSpPr>
            <a:spLocks noGrp="1"/>
          </p:cNvSpPr>
          <p:nvPr>
            <p:ph idx="1"/>
          </p:nvPr>
        </p:nvSpPr>
        <p:spPr/>
        <p:txBody>
          <a:bodyPr>
            <a:normAutofit/>
          </a:bodyPr>
          <a:lstStyle/>
          <a:p>
            <a:r>
              <a:rPr lang="en-US" dirty="0" smtClean="0"/>
              <a:t>Irritant gases</a:t>
            </a:r>
            <a:endParaRPr lang="en-US" dirty="0">
              <a:solidFill>
                <a:srgbClr val="FF0000"/>
              </a:solidFill>
            </a:endParaRPr>
          </a:p>
          <a:p>
            <a:r>
              <a:rPr lang="en-US" dirty="0" smtClean="0"/>
              <a:t>Equation </a:t>
            </a:r>
            <a:r>
              <a:rPr lang="en-US" dirty="0"/>
              <a:t>11-3: </a:t>
            </a:r>
            <a:r>
              <a:rPr lang="en-US" i="1" dirty="0"/>
              <a:t>FEC</a:t>
            </a:r>
            <a:r>
              <a:rPr lang="en-US" dirty="0"/>
              <a:t> = ∑ [</a:t>
            </a:r>
            <a:r>
              <a:rPr lang="en-US" i="1" dirty="0"/>
              <a:t>Z</a:t>
            </a:r>
            <a:r>
              <a:rPr lang="en-US" dirty="0" smtClean="0"/>
              <a:t>]/</a:t>
            </a:r>
            <a:r>
              <a:rPr lang="en-US" i="1" dirty="0" smtClean="0"/>
              <a:t>F</a:t>
            </a:r>
            <a:r>
              <a:rPr lang="en-US" baseline="-25000" dirty="0" smtClean="0"/>
              <a:t>Z</a:t>
            </a:r>
            <a:endParaRPr lang="en-US" dirty="0"/>
          </a:p>
          <a:p>
            <a:pPr lvl="1"/>
            <a:r>
              <a:rPr lang="en-US" dirty="0" smtClean="0"/>
              <a:t>Approximate </a:t>
            </a:r>
            <a:r>
              <a:rPr lang="en-US" i="1" dirty="0"/>
              <a:t>F</a:t>
            </a:r>
            <a:r>
              <a:rPr lang="en-US" i="1" baseline="-25000" dirty="0"/>
              <a:t>Z</a:t>
            </a:r>
            <a:r>
              <a:rPr lang="en-US" dirty="0"/>
              <a:t> values for irritant gases: </a:t>
            </a:r>
          </a:p>
          <a:p>
            <a:pPr lvl="2"/>
            <a:r>
              <a:rPr lang="en-US" dirty="0" err="1" smtClean="0"/>
              <a:t>HCl</a:t>
            </a:r>
            <a:r>
              <a:rPr lang="en-US" dirty="0" smtClean="0"/>
              <a:t> </a:t>
            </a:r>
            <a:r>
              <a:rPr lang="en-US" dirty="0"/>
              <a:t>or </a:t>
            </a:r>
            <a:r>
              <a:rPr lang="en-US" dirty="0" err="1"/>
              <a:t>HBr</a:t>
            </a:r>
            <a:r>
              <a:rPr lang="en-US" dirty="0"/>
              <a:t>: </a:t>
            </a:r>
            <a:r>
              <a:rPr lang="en-US" dirty="0" smtClean="0"/>
              <a:t>1000 (</a:t>
            </a:r>
            <a:r>
              <a:rPr lang="en-US" i="1" dirty="0" smtClean="0"/>
              <a:t>µ</a:t>
            </a:r>
            <a:r>
              <a:rPr lang="en-US" dirty="0"/>
              <a:t>L</a:t>
            </a:r>
            <a:r>
              <a:rPr lang="en-US" dirty="0" smtClean="0"/>
              <a:t>/L</a:t>
            </a:r>
            <a:r>
              <a:rPr lang="en-US" dirty="0"/>
              <a:t>)</a:t>
            </a:r>
          </a:p>
          <a:p>
            <a:pPr lvl="2"/>
            <a:r>
              <a:rPr lang="en-US" dirty="0" smtClean="0"/>
              <a:t>HF</a:t>
            </a:r>
            <a:r>
              <a:rPr lang="en-US" dirty="0"/>
              <a:t>: </a:t>
            </a:r>
            <a:r>
              <a:rPr lang="en-US" dirty="0" smtClean="0"/>
              <a:t>500 (</a:t>
            </a:r>
            <a:r>
              <a:rPr lang="en-US" i="1" dirty="0" smtClean="0"/>
              <a:t>µ</a:t>
            </a:r>
            <a:r>
              <a:rPr lang="en-US" dirty="0"/>
              <a:t>L</a:t>
            </a:r>
            <a:r>
              <a:rPr lang="en-US" dirty="0" smtClean="0"/>
              <a:t>/L</a:t>
            </a:r>
            <a:r>
              <a:rPr lang="en-US" dirty="0"/>
              <a:t>)</a:t>
            </a:r>
          </a:p>
          <a:p>
            <a:pPr lvl="2"/>
            <a:r>
              <a:rPr lang="en-US" dirty="0" smtClean="0"/>
              <a:t>NO</a:t>
            </a:r>
            <a:r>
              <a:rPr lang="en-US" baseline="-25000" dirty="0" smtClean="0"/>
              <a:t>2</a:t>
            </a:r>
            <a:r>
              <a:rPr lang="en-US" dirty="0" smtClean="0"/>
              <a:t> </a:t>
            </a:r>
            <a:r>
              <a:rPr lang="en-US" dirty="0"/>
              <a:t>or formaldehyde: 250 (</a:t>
            </a:r>
            <a:r>
              <a:rPr lang="en-US" i="1" dirty="0" smtClean="0"/>
              <a:t>µ</a:t>
            </a:r>
            <a:r>
              <a:rPr lang="en-US" dirty="0"/>
              <a:t>L</a:t>
            </a:r>
            <a:r>
              <a:rPr lang="en-US" dirty="0" smtClean="0"/>
              <a:t>/L</a:t>
            </a:r>
            <a:r>
              <a:rPr lang="en-US" dirty="0"/>
              <a:t>)</a:t>
            </a:r>
          </a:p>
          <a:p>
            <a:pPr lvl="2"/>
            <a:r>
              <a:rPr lang="en-US" dirty="0" smtClean="0"/>
              <a:t>SO</a:t>
            </a:r>
            <a:r>
              <a:rPr lang="en-US" baseline="-25000" dirty="0" smtClean="0"/>
              <a:t>2</a:t>
            </a:r>
            <a:r>
              <a:rPr lang="en-US" dirty="0"/>
              <a:t>: </a:t>
            </a:r>
            <a:r>
              <a:rPr lang="en-US" dirty="0" smtClean="0"/>
              <a:t>150 (</a:t>
            </a:r>
            <a:r>
              <a:rPr lang="en-US" i="1" dirty="0" smtClean="0"/>
              <a:t>µ</a:t>
            </a:r>
            <a:r>
              <a:rPr lang="en-US" dirty="0"/>
              <a:t>L</a:t>
            </a:r>
            <a:r>
              <a:rPr lang="en-US" dirty="0" smtClean="0"/>
              <a:t>/L</a:t>
            </a:r>
            <a:r>
              <a:rPr lang="en-US" dirty="0"/>
              <a:t>)</a:t>
            </a:r>
          </a:p>
          <a:p>
            <a:pPr lvl="2"/>
            <a:r>
              <a:rPr lang="en-US" dirty="0" err="1" smtClean="0"/>
              <a:t>Acrolein</a:t>
            </a:r>
            <a:r>
              <a:rPr lang="en-US" dirty="0"/>
              <a:t>: 30 (</a:t>
            </a:r>
            <a:r>
              <a:rPr lang="en-US" i="1" dirty="0" smtClean="0"/>
              <a:t>µ</a:t>
            </a:r>
            <a:r>
              <a:rPr lang="en-US" dirty="0"/>
              <a:t>L</a:t>
            </a:r>
            <a:r>
              <a:rPr lang="en-US" dirty="0" smtClean="0"/>
              <a:t>/L</a:t>
            </a:r>
            <a:r>
              <a:rPr lang="en-US" dirty="0"/>
              <a:t>)</a:t>
            </a:r>
          </a:p>
          <a:p>
            <a:endParaRPr lang="en-US" dirty="0"/>
          </a:p>
        </p:txBody>
      </p:sp>
    </p:spTree>
    <p:extLst>
      <p:ext uri="{BB962C8B-B14F-4D97-AF65-F5344CB8AC3E}">
        <p14:creationId xmlns:p14="http://schemas.microsoft.com/office/powerpoint/2010/main" val="1651694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Carbon </a:t>
            </a:r>
            <a:r>
              <a:rPr lang="en-US" dirty="0" smtClean="0"/>
              <a:t>Monoxide</a:t>
            </a:r>
            <a:endParaRPr lang="en-US" dirty="0"/>
          </a:p>
        </p:txBody>
      </p:sp>
      <p:sp>
        <p:nvSpPr>
          <p:cNvPr id="3" name="Content Placeholder 2"/>
          <p:cNvSpPr>
            <a:spLocks noGrp="1"/>
          </p:cNvSpPr>
          <p:nvPr>
            <p:ph idx="1"/>
          </p:nvPr>
        </p:nvSpPr>
        <p:spPr/>
        <p:txBody>
          <a:bodyPr>
            <a:normAutofit/>
          </a:bodyPr>
          <a:lstStyle/>
          <a:p>
            <a:r>
              <a:rPr lang="en-US" dirty="0"/>
              <a:t>Narcotic toxicant common to </a:t>
            </a:r>
            <a:r>
              <a:rPr lang="en-US" dirty="0" smtClean="0"/>
              <a:t>nearly all fire smoke</a:t>
            </a:r>
            <a:endParaRPr lang="en-US" dirty="0">
              <a:solidFill>
                <a:srgbClr val="FF0000"/>
              </a:solidFill>
            </a:endParaRPr>
          </a:p>
          <a:p>
            <a:pPr lvl="1"/>
            <a:r>
              <a:rPr lang="en-US" dirty="0"/>
              <a:t>M</a:t>
            </a:r>
            <a:r>
              <a:rPr lang="en-US" dirty="0" smtClean="0"/>
              <a:t>ajor contributor to lethality</a:t>
            </a:r>
            <a:endParaRPr lang="en-US" dirty="0" smtClean="0">
              <a:solidFill>
                <a:srgbClr val="FF0000"/>
              </a:solidFill>
            </a:endParaRPr>
          </a:p>
          <a:p>
            <a:pPr marL="0" indent="0">
              <a:buNone/>
            </a:pPr>
            <a:endParaRPr lang="en-US" dirty="0"/>
          </a:p>
        </p:txBody>
      </p:sp>
      <p:pic>
        <p:nvPicPr>
          <p:cNvPr id="6" name="Picture 5" descr="9780763757175_CH11_TABLE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512" y="3200400"/>
            <a:ext cx="5809488" cy="2944368"/>
          </a:xfrm>
          <a:prstGeom prst="rect">
            <a:avLst/>
          </a:prstGeom>
        </p:spPr>
      </p:pic>
    </p:spTree>
    <p:extLst>
      <p:ext uri="{BB962C8B-B14F-4D97-AF65-F5344CB8AC3E}">
        <p14:creationId xmlns:p14="http://schemas.microsoft.com/office/powerpoint/2010/main" val="267303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Carbon </a:t>
            </a:r>
            <a:r>
              <a:rPr lang="en-US" dirty="0" smtClean="0"/>
              <a:t>Monoxide</a:t>
            </a:r>
            <a:endParaRPr lang="en-US" dirty="0"/>
          </a:p>
        </p:txBody>
      </p:sp>
      <p:sp>
        <p:nvSpPr>
          <p:cNvPr id="3" name="Content Placeholder 2"/>
          <p:cNvSpPr>
            <a:spLocks noGrp="1"/>
          </p:cNvSpPr>
          <p:nvPr>
            <p:ph idx="1"/>
          </p:nvPr>
        </p:nvSpPr>
        <p:spPr/>
        <p:txBody>
          <a:bodyPr>
            <a:normAutofit/>
          </a:bodyPr>
          <a:lstStyle/>
          <a:p>
            <a:r>
              <a:rPr lang="en-US" dirty="0" smtClean="0"/>
              <a:t>Equation </a:t>
            </a:r>
            <a:r>
              <a:rPr lang="en-US" dirty="0"/>
              <a:t>11-1 is based on exposure time leading to incapacitation of the average person.</a:t>
            </a:r>
          </a:p>
          <a:p>
            <a:pPr lvl="1"/>
            <a:r>
              <a:rPr lang="en-US" dirty="0" smtClean="0"/>
              <a:t>Other </a:t>
            </a:r>
            <a:r>
              <a:rPr lang="en-US" dirty="0"/>
              <a:t>equations factor in personal variables. </a:t>
            </a:r>
          </a:p>
          <a:p>
            <a:pPr marL="0" indent="0">
              <a:buNone/>
            </a:pPr>
            <a:endParaRPr lang="en-US" dirty="0"/>
          </a:p>
        </p:txBody>
      </p:sp>
    </p:spTree>
    <p:extLst>
      <p:ext uri="{BB962C8B-B14F-4D97-AF65-F5344CB8AC3E}">
        <p14:creationId xmlns:p14="http://schemas.microsoft.com/office/powerpoint/2010/main" val="1255106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Carbon </a:t>
            </a:r>
            <a:r>
              <a:rPr lang="en-US" dirty="0" smtClean="0"/>
              <a:t>Monoxide</a:t>
            </a:r>
            <a:endParaRPr lang="en-US" dirty="0"/>
          </a:p>
        </p:txBody>
      </p:sp>
      <p:sp>
        <p:nvSpPr>
          <p:cNvPr id="3" name="Content Placeholder 2"/>
          <p:cNvSpPr>
            <a:spLocks noGrp="1"/>
          </p:cNvSpPr>
          <p:nvPr>
            <p:ph idx="1"/>
          </p:nvPr>
        </p:nvSpPr>
        <p:spPr/>
        <p:txBody>
          <a:bodyPr>
            <a:normAutofit/>
          </a:bodyPr>
          <a:lstStyle/>
          <a:p>
            <a:r>
              <a:rPr lang="en-US" dirty="0" smtClean="0"/>
              <a:t>CO </a:t>
            </a:r>
            <a:r>
              <a:rPr lang="en-US" dirty="0"/>
              <a:t>following Haber’s rule over most volume and time </a:t>
            </a:r>
            <a:r>
              <a:rPr lang="en-US" dirty="0" smtClean="0"/>
              <a:t>ranges  </a:t>
            </a:r>
            <a:endParaRPr lang="en-US" dirty="0"/>
          </a:p>
          <a:p>
            <a:pPr marL="0" indent="0">
              <a:buNone/>
            </a:pPr>
            <a:endParaRPr lang="en-US" dirty="0"/>
          </a:p>
        </p:txBody>
      </p:sp>
      <p:pic>
        <p:nvPicPr>
          <p:cNvPr id="6" name="Picture 5" descr="57175_CH11_FIG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318" y="2743200"/>
            <a:ext cx="4021282" cy="3276600"/>
          </a:xfrm>
          <a:prstGeom prst="rect">
            <a:avLst/>
          </a:prstGeom>
        </p:spPr>
      </p:pic>
      <p:sp>
        <p:nvSpPr>
          <p:cNvPr id="7" name="TextBox 6"/>
          <p:cNvSpPr txBox="1"/>
          <p:nvPr/>
        </p:nvSpPr>
        <p:spPr>
          <a:xfrm>
            <a:off x="6781800" y="2967097"/>
            <a:ext cx="2057400" cy="2062103"/>
          </a:xfrm>
          <a:prstGeom prst="rect">
            <a:avLst/>
          </a:prstGeom>
          <a:noFill/>
        </p:spPr>
        <p:txBody>
          <a:bodyPr wrap="square" rtlCol="0">
            <a:spAutoFit/>
          </a:bodyPr>
          <a:lstStyle/>
          <a:p>
            <a:r>
              <a:rPr lang="en-US" sz="800" dirty="0">
                <a:latin typeface="Arial"/>
                <a:cs typeface="Arial"/>
              </a:rPr>
              <a:t>Curve A: Person at rest, 40 percent </a:t>
            </a:r>
            <a:r>
              <a:rPr lang="en-US" sz="800" dirty="0" err="1">
                <a:latin typeface="Arial"/>
                <a:cs typeface="Arial"/>
              </a:rPr>
              <a:t>COHb</a:t>
            </a:r>
            <a:r>
              <a:rPr lang="en-US" sz="800" dirty="0">
                <a:latin typeface="Arial"/>
                <a:cs typeface="Arial"/>
              </a:rPr>
              <a:t>, breathing rate of 8.5 L/min</a:t>
            </a:r>
          </a:p>
          <a:p>
            <a:r>
              <a:rPr lang="en-US" sz="800" dirty="0">
                <a:latin typeface="Arial"/>
                <a:cs typeface="Arial"/>
              </a:rPr>
              <a:t>Curve B: Light work (e.g., walking at 6.4 km/h, 4 mph), 30 percent </a:t>
            </a:r>
            <a:r>
              <a:rPr lang="en-US" sz="800" dirty="0" err="1">
                <a:latin typeface="Arial"/>
                <a:cs typeface="Arial"/>
              </a:rPr>
              <a:t>COHb</a:t>
            </a:r>
            <a:r>
              <a:rPr lang="en-US" sz="800" dirty="0">
                <a:latin typeface="Arial"/>
                <a:cs typeface="Arial"/>
              </a:rPr>
              <a:t>, breathing rate of 50 L/min</a:t>
            </a:r>
          </a:p>
          <a:p>
            <a:r>
              <a:rPr lang="en-US" sz="800" dirty="0">
                <a:latin typeface="Arial"/>
                <a:cs typeface="Arial"/>
              </a:rPr>
              <a:t>Curve C: Heavy work (e.g., slow running at 8.5 km/h, 5.3 mph, or walking up a 17 percent incline at 5.6 km/h, 3.5 mph)</a:t>
            </a:r>
          </a:p>
          <a:p>
            <a:endParaRPr lang="en-US" sz="800" dirty="0" smtClean="0">
              <a:latin typeface="Arial"/>
              <a:cs typeface="Arial"/>
            </a:endParaRPr>
          </a:p>
          <a:p>
            <a:r>
              <a:rPr lang="en-US" sz="800" dirty="0" smtClean="0">
                <a:latin typeface="Arial"/>
                <a:cs typeface="Arial"/>
              </a:rPr>
              <a:t>Reproduced </a:t>
            </a:r>
            <a:r>
              <a:rPr lang="en-US" sz="800" dirty="0">
                <a:latin typeface="Arial"/>
                <a:cs typeface="Arial"/>
              </a:rPr>
              <a:t>from: Purser, D. A. (2008). Assessment of Hazards to Occupants from Smoke, Toxic Gases, and Heat. In</a:t>
            </a:r>
            <a:r>
              <a:rPr lang="en-US" sz="800" i="1" dirty="0">
                <a:latin typeface="Arial"/>
                <a:cs typeface="Arial"/>
              </a:rPr>
              <a:t>: The SFPE Handbook of Fire Protection</a:t>
            </a:r>
          </a:p>
          <a:p>
            <a:r>
              <a:rPr lang="en-US" sz="800" i="1" dirty="0">
                <a:latin typeface="Arial"/>
                <a:cs typeface="Arial"/>
              </a:rPr>
              <a:t>Engineering,</a:t>
            </a:r>
            <a:r>
              <a:rPr lang="en-US" sz="800" dirty="0">
                <a:latin typeface="Arial"/>
                <a:cs typeface="Arial"/>
              </a:rPr>
              <a:t> 4th ed., </a:t>
            </a:r>
            <a:r>
              <a:rPr lang="en-US" sz="800" dirty="0" err="1">
                <a:latin typeface="Arial"/>
                <a:cs typeface="Arial"/>
              </a:rPr>
              <a:t>DiNenno</a:t>
            </a:r>
            <a:r>
              <a:rPr lang="en-US" sz="800" dirty="0">
                <a:latin typeface="Arial"/>
                <a:cs typeface="Arial"/>
              </a:rPr>
              <a:t>, P. J., et al., eds. Quincy, MA: National Fire Protection Association.</a:t>
            </a:r>
          </a:p>
        </p:txBody>
      </p:sp>
    </p:spTree>
    <p:extLst>
      <p:ext uri="{BB962C8B-B14F-4D97-AF65-F5344CB8AC3E}">
        <p14:creationId xmlns:p14="http://schemas.microsoft.com/office/powerpoint/2010/main" val="1387837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List </a:t>
            </a:r>
            <a:r>
              <a:rPr lang="en-US" dirty="0"/>
              <a:t>the hazards to people and property from a fire. </a:t>
            </a:r>
          </a:p>
          <a:p>
            <a:r>
              <a:rPr lang="en-US" dirty="0" smtClean="0"/>
              <a:t>Explain </a:t>
            </a:r>
            <a:r>
              <a:rPr lang="en-US" dirty="0"/>
              <a:t>the following types of harm from a fire: acute effects, </a:t>
            </a:r>
            <a:r>
              <a:rPr lang="en-US" dirty="0" err="1"/>
              <a:t>postexposure</a:t>
            </a:r>
            <a:r>
              <a:rPr lang="en-US" dirty="0"/>
              <a:t> effects, and chronic effects.</a:t>
            </a:r>
          </a:p>
          <a:p>
            <a:r>
              <a:rPr lang="en-US" dirty="0" smtClean="0"/>
              <a:t>List </a:t>
            </a:r>
            <a:r>
              <a:rPr lang="en-US" dirty="0"/>
              <a:t>the most important toxic gases in smoke. </a:t>
            </a:r>
          </a:p>
          <a:p>
            <a:endParaRPr lang="en-US" dirty="0"/>
          </a:p>
        </p:txBody>
      </p:sp>
    </p:spTree>
    <p:extLst>
      <p:ext uri="{BB962C8B-B14F-4D97-AF65-F5344CB8AC3E}">
        <p14:creationId xmlns:p14="http://schemas.microsoft.com/office/powerpoint/2010/main" val="1128776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 Dioxide</a:t>
            </a:r>
          </a:p>
        </p:txBody>
      </p:sp>
      <p:sp>
        <p:nvSpPr>
          <p:cNvPr id="3" name="Content Placeholder 2"/>
          <p:cNvSpPr>
            <a:spLocks noGrp="1"/>
          </p:cNvSpPr>
          <p:nvPr>
            <p:ph idx="1"/>
          </p:nvPr>
        </p:nvSpPr>
        <p:spPr/>
        <p:txBody>
          <a:bodyPr>
            <a:normAutofit fontScale="92500" lnSpcReduction="20000"/>
          </a:bodyPr>
          <a:lstStyle/>
          <a:p>
            <a:r>
              <a:rPr lang="en-US" dirty="0"/>
              <a:t>Generated in all fires involving organic </a:t>
            </a:r>
            <a:r>
              <a:rPr lang="en-US" dirty="0" smtClean="0"/>
              <a:t>materials</a:t>
            </a:r>
            <a:endParaRPr lang="en-US" dirty="0">
              <a:solidFill>
                <a:srgbClr val="FF0000"/>
              </a:solidFill>
            </a:endParaRPr>
          </a:p>
          <a:p>
            <a:r>
              <a:rPr lang="en-US" dirty="0" smtClean="0"/>
              <a:t>Estimated </a:t>
            </a:r>
            <a:r>
              <a:rPr lang="en-US" dirty="0"/>
              <a:t>volume fraction of CO</a:t>
            </a:r>
            <a:r>
              <a:rPr lang="en-US" baseline="-25000" dirty="0"/>
              <a:t>2</a:t>
            </a:r>
            <a:r>
              <a:rPr lang="en-US" dirty="0"/>
              <a:t> in fire </a:t>
            </a:r>
            <a:r>
              <a:rPr lang="en-US" dirty="0" smtClean="0"/>
              <a:t>effluent</a:t>
            </a:r>
            <a:endParaRPr lang="en-US" dirty="0"/>
          </a:p>
          <a:p>
            <a:r>
              <a:rPr lang="en-US" dirty="0"/>
              <a:t>N</a:t>
            </a:r>
            <a:r>
              <a:rPr lang="en-US" dirty="0" smtClean="0"/>
              <a:t>ot </a:t>
            </a:r>
            <a:r>
              <a:rPr lang="en-US" dirty="0"/>
              <a:t>toxic in concentrations up to 5% by </a:t>
            </a:r>
            <a:r>
              <a:rPr lang="en-US" dirty="0" smtClean="0"/>
              <a:t>volume</a:t>
            </a:r>
            <a:endParaRPr lang="en-US" dirty="0"/>
          </a:p>
          <a:p>
            <a:r>
              <a:rPr lang="en-US" dirty="0"/>
              <a:t>C</a:t>
            </a:r>
            <a:r>
              <a:rPr lang="en-US" dirty="0" smtClean="0"/>
              <a:t>oncentrations </a:t>
            </a:r>
            <a:r>
              <a:rPr lang="en-US" dirty="0"/>
              <a:t>close to 10</a:t>
            </a:r>
            <a:r>
              <a:rPr lang="en-US" dirty="0" smtClean="0"/>
              <a:t>%</a:t>
            </a:r>
            <a:endParaRPr lang="en-US" dirty="0"/>
          </a:p>
          <a:p>
            <a:r>
              <a:rPr lang="en-US" dirty="0" smtClean="0"/>
              <a:t>In </a:t>
            </a:r>
            <a:r>
              <a:rPr lang="en-US" dirty="0"/>
              <a:t>residential fires, heat and temperature are </a:t>
            </a:r>
            <a:r>
              <a:rPr lang="en-US" dirty="0" smtClean="0"/>
              <a:t>generally at untenable levels before </a:t>
            </a:r>
            <a:r>
              <a:rPr lang="en-US" dirty="0"/>
              <a:t>CO</a:t>
            </a:r>
            <a:r>
              <a:rPr lang="en-US" baseline="-25000" dirty="0"/>
              <a:t>2</a:t>
            </a:r>
            <a:r>
              <a:rPr lang="en-US" dirty="0"/>
              <a:t> concentration reaches 5%.</a:t>
            </a:r>
          </a:p>
          <a:p>
            <a:endParaRPr lang="en-US" dirty="0"/>
          </a:p>
        </p:txBody>
      </p:sp>
    </p:spTree>
    <p:extLst>
      <p:ext uri="{BB962C8B-B14F-4D97-AF65-F5344CB8AC3E}">
        <p14:creationId xmlns:p14="http://schemas.microsoft.com/office/powerpoint/2010/main" val="2312287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Hydrogen Cyanide (HCN</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a:t>Lethal toxicity of HCN is approximately </a:t>
            </a:r>
            <a:r>
              <a:rPr lang="en-US" dirty="0" smtClean="0"/>
              <a:t>20× </a:t>
            </a:r>
            <a:r>
              <a:rPr lang="en-US" dirty="0"/>
              <a:t>that of CO.</a:t>
            </a:r>
          </a:p>
          <a:p>
            <a:r>
              <a:rPr lang="en-US" dirty="0" smtClean="0"/>
              <a:t>Volume </a:t>
            </a:r>
            <a:r>
              <a:rPr lang="en-US" dirty="0"/>
              <a:t>fractions in smoke are lower than CO volume fractions</a:t>
            </a:r>
            <a:r>
              <a:rPr lang="en-US" dirty="0" smtClean="0"/>
              <a:t>.</a:t>
            </a:r>
          </a:p>
          <a:p>
            <a:r>
              <a:rPr lang="en-US" dirty="0" smtClean="0"/>
              <a:t>Like CO, HCN affects the amount of oxygen made available to the body’s cells and the brain.</a:t>
            </a:r>
            <a:endParaRPr lang="en-US" dirty="0"/>
          </a:p>
          <a:p>
            <a:pPr marL="0" indent="0">
              <a:buNone/>
            </a:pPr>
            <a:endParaRPr lang="en-US" dirty="0"/>
          </a:p>
        </p:txBody>
      </p:sp>
    </p:spTree>
    <p:extLst>
      <p:ext uri="{BB962C8B-B14F-4D97-AF65-F5344CB8AC3E}">
        <p14:creationId xmlns:p14="http://schemas.microsoft.com/office/powerpoint/2010/main" val="2405880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Hydrogen Cyanide (HCN</a:t>
            </a:r>
            <a:r>
              <a:rPr lang="en-US" dirty="0" smtClean="0"/>
              <a:t>)</a:t>
            </a:r>
            <a:endParaRPr lang="en-US" dirty="0"/>
          </a:p>
        </p:txBody>
      </p:sp>
      <p:sp>
        <p:nvSpPr>
          <p:cNvPr id="3" name="TextBox 2"/>
          <p:cNvSpPr txBox="1"/>
          <p:nvPr/>
        </p:nvSpPr>
        <p:spPr>
          <a:xfrm>
            <a:off x="381000" y="1904999"/>
            <a:ext cx="8001000"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a:t>HCN </a:t>
            </a:r>
            <a:r>
              <a:rPr lang="en-US" sz="3200" dirty="0" smtClean="0"/>
              <a:t>does not interfere with the hemoglobin transport of oxygen.</a:t>
            </a:r>
          </a:p>
          <a:p>
            <a:pPr marL="457200" indent="-457200">
              <a:buFont typeface="Arial" panose="020B0604020202020204" pitchFamily="34" charset="0"/>
              <a:buChar char="•"/>
            </a:pPr>
            <a:r>
              <a:rPr lang="en-US" sz="3200" dirty="0" smtClean="0"/>
              <a:t>After entering the bloodstream through the lungs, HCN combines </a:t>
            </a:r>
            <a:r>
              <a:rPr lang="en-US" sz="3200" dirty="0"/>
              <a:t>with cellular enzymes and inactivates them. </a:t>
            </a:r>
            <a:endParaRPr lang="en-US" sz="3200" dirty="0"/>
          </a:p>
        </p:txBody>
      </p:sp>
    </p:spTree>
    <p:extLst>
      <p:ext uri="{BB962C8B-B14F-4D97-AF65-F5344CB8AC3E}">
        <p14:creationId xmlns:p14="http://schemas.microsoft.com/office/powerpoint/2010/main" val="914364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Hydrogen Cyanide (HCN</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a:t>A</a:t>
            </a:r>
            <a:r>
              <a:rPr lang="en-US" dirty="0" smtClean="0"/>
              <a:t>verage </a:t>
            </a:r>
            <a:r>
              <a:rPr lang="en-US" dirty="0"/>
              <a:t>person </a:t>
            </a:r>
            <a:r>
              <a:rPr lang="en-US" dirty="0" smtClean="0"/>
              <a:t>incapacitated </a:t>
            </a:r>
            <a:r>
              <a:rPr lang="en-US" dirty="0"/>
              <a:t>from </a:t>
            </a:r>
            <a:r>
              <a:rPr lang="en-US" dirty="0" smtClean="0"/>
              <a:t>10-min </a:t>
            </a:r>
            <a:r>
              <a:rPr lang="en-US" dirty="0"/>
              <a:t>exposure to 130 </a:t>
            </a:r>
            <a:r>
              <a:rPr lang="en-US" dirty="0" smtClean="0"/>
              <a:t>µL/L </a:t>
            </a:r>
            <a:r>
              <a:rPr lang="en-US" dirty="0"/>
              <a:t>of HCN in </a:t>
            </a:r>
            <a:r>
              <a:rPr lang="en-US" dirty="0" smtClean="0"/>
              <a:t>air</a:t>
            </a:r>
            <a:endParaRPr lang="en-US" dirty="0" smtClean="0">
              <a:solidFill>
                <a:srgbClr val="FF0000"/>
              </a:solidFill>
            </a:endParaRPr>
          </a:p>
          <a:p>
            <a:r>
              <a:rPr lang="en-US" dirty="0" smtClean="0"/>
              <a:t>Minor </a:t>
            </a:r>
            <a:r>
              <a:rPr lang="en-US" dirty="0"/>
              <a:t>hyperventilation after exposure to HCN concentrations below 80 </a:t>
            </a:r>
            <a:r>
              <a:rPr lang="en-US" dirty="0" smtClean="0"/>
              <a:t>µL/L </a:t>
            </a:r>
            <a:r>
              <a:rPr lang="en-US" dirty="0"/>
              <a:t>for up to an </a:t>
            </a:r>
            <a:r>
              <a:rPr lang="en-US" dirty="0" smtClean="0"/>
              <a:t>hour</a:t>
            </a:r>
            <a:endParaRPr lang="en-US" dirty="0"/>
          </a:p>
          <a:p>
            <a:endParaRPr lang="en-US" dirty="0"/>
          </a:p>
        </p:txBody>
      </p:sp>
    </p:spTree>
    <p:extLst>
      <p:ext uri="{BB962C8B-B14F-4D97-AF65-F5344CB8AC3E}">
        <p14:creationId xmlns:p14="http://schemas.microsoft.com/office/powerpoint/2010/main" val="332368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Hydrogen Chloride (</a:t>
            </a:r>
            <a:r>
              <a:rPr lang="en-US" dirty="0" err="1"/>
              <a:t>HCl</a:t>
            </a:r>
            <a:r>
              <a:rPr lang="en-US" dirty="0"/>
              <a:t>) and Hydrogen Bromide (</a:t>
            </a:r>
            <a:r>
              <a:rPr lang="en-US" dirty="0" err="1"/>
              <a:t>HBr</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Equal toxic </a:t>
            </a:r>
            <a:r>
              <a:rPr lang="en-US" dirty="0"/>
              <a:t>potencies of </a:t>
            </a:r>
            <a:r>
              <a:rPr lang="en-US" dirty="0" err="1"/>
              <a:t>HCl</a:t>
            </a:r>
            <a:r>
              <a:rPr lang="en-US" dirty="0"/>
              <a:t> and </a:t>
            </a:r>
            <a:r>
              <a:rPr lang="en-US" dirty="0" err="1" smtClean="0"/>
              <a:t>HBr</a:t>
            </a:r>
            <a:endParaRPr lang="en-US" dirty="0"/>
          </a:p>
          <a:p>
            <a:r>
              <a:rPr lang="en-US" dirty="0"/>
              <a:t>V</a:t>
            </a:r>
            <a:r>
              <a:rPr lang="en-US" dirty="0" smtClean="0"/>
              <a:t>ery </a:t>
            </a:r>
            <a:r>
              <a:rPr lang="en-US" dirty="0"/>
              <a:t>low volume fractions of </a:t>
            </a:r>
            <a:r>
              <a:rPr lang="en-US" dirty="0" err="1"/>
              <a:t>HCl</a:t>
            </a:r>
            <a:r>
              <a:rPr lang="en-US" dirty="0"/>
              <a:t> </a:t>
            </a:r>
            <a:r>
              <a:rPr lang="en-US" dirty="0" smtClean="0"/>
              <a:t>result </a:t>
            </a:r>
            <a:r>
              <a:rPr lang="en-US" dirty="0"/>
              <a:t>in eye, nose, throat irritant </a:t>
            </a:r>
            <a:r>
              <a:rPr lang="en-US" dirty="0" smtClean="0"/>
              <a:t>reaction </a:t>
            </a:r>
            <a:endParaRPr lang="en-US" dirty="0"/>
          </a:p>
          <a:p>
            <a:pPr lvl="1"/>
            <a:r>
              <a:rPr lang="en-US" dirty="0"/>
              <a:t>H</a:t>
            </a:r>
            <a:r>
              <a:rPr lang="en-US" dirty="0" smtClean="0"/>
              <a:t>igher </a:t>
            </a:r>
            <a:r>
              <a:rPr lang="en-US" dirty="0"/>
              <a:t>volume </a:t>
            </a:r>
            <a:r>
              <a:rPr lang="en-US" dirty="0" smtClean="0"/>
              <a:t>fraction </a:t>
            </a:r>
            <a:endParaRPr lang="en-US" dirty="0"/>
          </a:p>
          <a:p>
            <a:pPr lvl="1"/>
            <a:r>
              <a:rPr lang="en-US" dirty="0" smtClean="0"/>
              <a:t>High </a:t>
            </a:r>
            <a:r>
              <a:rPr lang="en-US" i="1" dirty="0" smtClean="0"/>
              <a:t>doses</a:t>
            </a:r>
            <a:endParaRPr lang="en-US" dirty="0"/>
          </a:p>
          <a:p>
            <a:pPr marL="0" indent="0">
              <a:buNone/>
            </a:pPr>
            <a:endParaRPr lang="en-US" dirty="0"/>
          </a:p>
        </p:txBody>
      </p:sp>
    </p:spTree>
    <p:extLst>
      <p:ext uri="{BB962C8B-B14F-4D97-AF65-F5344CB8AC3E}">
        <p14:creationId xmlns:p14="http://schemas.microsoft.com/office/powerpoint/2010/main" val="2119197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Hydrogen Chloride (</a:t>
            </a:r>
            <a:r>
              <a:rPr lang="en-US" dirty="0" err="1"/>
              <a:t>HCl</a:t>
            </a:r>
            <a:r>
              <a:rPr lang="en-US" dirty="0"/>
              <a:t>) and Hydrogen Bromide (</a:t>
            </a:r>
            <a:r>
              <a:rPr lang="en-US" dirty="0" err="1"/>
              <a:t>HBr</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err="1" smtClean="0"/>
              <a:t>HCl</a:t>
            </a:r>
            <a:r>
              <a:rPr lang="en-US" dirty="0" smtClean="0"/>
              <a:t> </a:t>
            </a:r>
            <a:r>
              <a:rPr lang="en-US" dirty="0"/>
              <a:t>adsorbed on small soot particles can be inhaled and reach the lungs. </a:t>
            </a:r>
          </a:p>
          <a:p>
            <a:r>
              <a:rPr lang="en-US" dirty="0"/>
              <a:t>V</a:t>
            </a:r>
            <a:r>
              <a:rPr lang="en-US" dirty="0" smtClean="0"/>
              <a:t>olume </a:t>
            </a:r>
            <a:r>
              <a:rPr lang="en-US" dirty="0"/>
              <a:t>fraction of </a:t>
            </a:r>
            <a:r>
              <a:rPr lang="en-US" dirty="0" err="1"/>
              <a:t>HCl</a:t>
            </a:r>
            <a:r>
              <a:rPr lang="en-US" dirty="0"/>
              <a:t> for immediate incapacitation is 1000 </a:t>
            </a:r>
            <a:r>
              <a:rPr lang="en-US" dirty="0" smtClean="0"/>
              <a:t>µL/L</a:t>
            </a:r>
            <a:r>
              <a:rPr lang="en-US" dirty="0"/>
              <a:t>. </a:t>
            </a:r>
          </a:p>
          <a:p>
            <a:endParaRPr lang="en-US" dirty="0"/>
          </a:p>
        </p:txBody>
      </p:sp>
    </p:spTree>
    <p:extLst>
      <p:ext uri="{BB962C8B-B14F-4D97-AF65-F5344CB8AC3E}">
        <p14:creationId xmlns:p14="http://schemas.microsoft.com/office/powerpoint/2010/main" val="1218055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Nitrogen Oxides</a:t>
            </a:r>
          </a:p>
        </p:txBody>
      </p:sp>
      <p:sp>
        <p:nvSpPr>
          <p:cNvPr id="3" name="Content Placeholder 2"/>
          <p:cNvSpPr>
            <a:spLocks noGrp="1"/>
          </p:cNvSpPr>
          <p:nvPr>
            <p:ph idx="1"/>
          </p:nvPr>
        </p:nvSpPr>
        <p:spPr/>
        <p:txBody>
          <a:bodyPr/>
          <a:lstStyle/>
          <a:p>
            <a:r>
              <a:rPr lang="en-US" dirty="0"/>
              <a:t>Oxidation of nitrogen </a:t>
            </a:r>
            <a:r>
              <a:rPr lang="en-US" dirty="0" smtClean="0"/>
              <a:t>in burning leads to nitrogen </a:t>
            </a:r>
            <a:r>
              <a:rPr lang="en-US" dirty="0"/>
              <a:t>dioxide (NO</a:t>
            </a:r>
            <a:r>
              <a:rPr lang="en-US" baseline="-25000" dirty="0"/>
              <a:t>2</a:t>
            </a:r>
            <a:r>
              <a:rPr lang="en-US" dirty="0"/>
              <a:t>) and nitric oxide (NO). </a:t>
            </a:r>
          </a:p>
          <a:p>
            <a:r>
              <a:rPr lang="en-US" dirty="0" smtClean="0"/>
              <a:t>Toxic </a:t>
            </a:r>
            <a:r>
              <a:rPr lang="en-US" dirty="0"/>
              <a:t>potency of NO</a:t>
            </a:r>
            <a:r>
              <a:rPr lang="en-US" baseline="-25000" dirty="0"/>
              <a:t>2</a:t>
            </a:r>
            <a:r>
              <a:rPr lang="en-US" dirty="0"/>
              <a:t> is </a:t>
            </a:r>
            <a:r>
              <a:rPr lang="en-US" dirty="0" smtClean="0"/>
              <a:t>5× </a:t>
            </a:r>
            <a:r>
              <a:rPr lang="en-US" dirty="0"/>
              <a:t>that of NO. </a:t>
            </a:r>
          </a:p>
          <a:p>
            <a:r>
              <a:rPr lang="en-US" dirty="0" smtClean="0"/>
              <a:t>Estimated </a:t>
            </a:r>
            <a:r>
              <a:rPr lang="en-US" dirty="0"/>
              <a:t>incapacitating volume fraction of NO</a:t>
            </a:r>
            <a:r>
              <a:rPr lang="en-US" baseline="-25000" dirty="0"/>
              <a:t>2</a:t>
            </a:r>
            <a:r>
              <a:rPr lang="en-US" dirty="0"/>
              <a:t> is 250 </a:t>
            </a:r>
            <a:r>
              <a:rPr lang="en-US" dirty="0" smtClean="0"/>
              <a:t>µL/L</a:t>
            </a:r>
            <a:r>
              <a:rPr lang="en-US" dirty="0"/>
              <a:t>.</a:t>
            </a:r>
          </a:p>
          <a:p>
            <a:pPr marL="0" indent="0">
              <a:buNone/>
            </a:pPr>
            <a:endParaRPr lang="en-US" dirty="0"/>
          </a:p>
        </p:txBody>
      </p:sp>
    </p:spTree>
    <p:extLst>
      <p:ext uri="{BB962C8B-B14F-4D97-AF65-F5344CB8AC3E}">
        <p14:creationId xmlns:p14="http://schemas.microsoft.com/office/powerpoint/2010/main" val="2791354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Organic Irritants</a:t>
            </a:r>
          </a:p>
        </p:txBody>
      </p:sp>
      <p:sp>
        <p:nvSpPr>
          <p:cNvPr id="3" name="Content Placeholder 2"/>
          <p:cNvSpPr>
            <a:spLocks noGrp="1"/>
          </p:cNvSpPr>
          <p:nvPr>
            <p:ph idx="1"/>
          </p:nvPr>
        </p:nvSpPr>
        <p:spPr/>
        <p:txBody>
          <a:bodyPr/>
          <a:lstStyle/>
          <a:p>
            <a:r>
              <a:rPr lang="en-US" dirty="0" smtClean="0"/>
              <a:t>Among small, partially oxidized organic molecules that act as strong irritants, </a:t>
            </a:r>
            <a:r>
              <a:rPr lang="en-US" dirty="0" err="1" smtClean="0"/>
              <a:t>acrolein</a:t>
            </a:r>
            <a:r>
              <a:rPr lang="en-US" dirty="0" smtClean="0"/>
              <a:t> most concerning</a:t>
            </a:r>
          </a:p>
          <a:p>
            <a:r>
              <a:rPr lang="en-US" dirty="0" smtClean="0"/>
              <a:t>Exposure </a:t>
            </a:r>
            <a:r>
              <a:rPr lang="en-US" dirty="0"/>
              <a:t>to low volume fractions </a:t>
            </a:r>
            <a:r>
              <a:rPr lang="en-US" dirty="0" smtClean="0"/>
              <a:t>(as low as 10 </a:t>
            </a:r>
            <a:r>
              <a:rPr lang="en-US" dirty="0"/>
              <a:t>µl/L) </a:t>
            </a:r>
            <a:r>
              <a:rPr lang="en-US" dirty="0" smtClean="0"/>
              <a:t>could </a:t>
            </a:r>
            <a:r>
              <a:rPr lang="en-US" dirty="0"/>
              <a:t>be </a:t>
            </a:r>
            <a:r>
              <a:rPr lang="en-US" dirty="0" smtClean="0"/>
              <a:t>lethal to people.</a:t>
            </a:r>
            <a:endParaRPr lang="en-US" dirty="0"/>
          </a:p>
          <a:p>
            <a:pPr marL="0" indent="0">
              <a:buNone/>
            </a:pPr>
            <a:endParaRPr lang="en-US" dirty="0"/>
          </a:p>
        </p:txBody>
      </p:sp>
    </p:spTree>
    <p:extLst>
      <p:ext uri="{BB962C8B-B14F-4D97-AF65-F5344CB8AC3E}">
        <p14:creationId xmlns:p14="http://schemas.microsoft.com/office/powerpoint/2010/main" val="3396482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Toxic Species </a:t>
            </a:r>
          </a:p>
        </p:txBody>
      </p:sp>
      <p:sp>
        <p:nvSpPr>
          <p:cNvPr id="3" name="Content Placeholder 2"/>
          <p:cNvSpPr>
            <a:spLocks noGrp="1"/>
          </p:cNvSpPr>
          <p:nvPr>
            <p:ph idx="1"/>
          </p:nvPr>
        </p:nvSpPr>
        <p:spPr/>
        <p:txBody>
          <a:bodyPr>
            <a:normAutofit/>
          </a:bodyPr>
          <a:lstStyle/>
          <a:p>
            <a:r>
              <a:rPr lang="en-US" dirty="0"/>
              <a:t>Other </a:t>
            </a:r>
            <a:r>
              <a:rPr lang="en-US" dirty="0" smtClean="0"/>
              <a:t>toxic gases </a:t>
            </a:r>
            <a:r>
              <a:rPr lang="en-US" dirty="0"/>
              <a:t>found in </a:t>
            </a:r>
            <a:r>
              <a:rPr lang="en-US" dirty="0" smtClean="0"/>
              <a:t>smoke:</a:t>
            </a:r>
            <a:endParaRPr lang="en-US" dirty="0"/>
          </a:p>
          <a:p>
            <a:pPr lvl="1"/>
            <a:r>
              <a:rPr lang="en-US" dirty="0" smtClean="0"/>
              <a:t>Ammonia </a:t>
            </a:r>
            <a:r>
              <a:rPr lang="en-US" dirty="0"/>
              <a:t>(NH</a:t>
            </a:r>
            <a:r>
              <a:rPr lang="en-US" baseline="-25000" dirty="0"/>
              <a:t>3</a:t>
            </a:r>
            <a:r>
              <a:rPr lang="en-US" dirty="0"/>
              <a:t>)</a:t>
            </a:r>
          </a:p>
          <a:p>
            <a:pPr lvl="1"/>
            <a:r>
              <a:rPr lang="en-US" dirty="0" smtClean="0"/>
              <a:t>Sulfur </a:t>
            </a:r>
            <a:r>
              <a:rPr lang="en-US" dirty="0"/>
              <a:t>dioxide (SO</a:t>
            </a:r>
            <a:r>
              <a:rPr lang="en-US" baseline="-25000" dirty="0"/>
              <a:t>2</a:t>
            </a:r>
            <a:r>
              <a:rPr lang="en-US" dirty="0"/>
              <a:t>)</a:t>
            </a:r>
          </a:p>
          <a:p>
            <a:pPr lvl="1"/>
            <a:r>
              <a:rPr lang="en-US" dirty="0" smtClean="0"/>
              <a:t>Hydrogen </a:t>
            </a:r>
            <a:r>
              <a:rPr lang="en-US" dirty="0"/>
              <a:t>sulfide (H</a:t>
            </a:r>
            <a:r>
              <a:rPr lang="en-US" baseline="-25000" dirty="0"/>
              <a:t>2</a:t>
            </a:r>
            <a:r>
              <a:rPr lang="en-US" dirty="0"/>
              <a:t>S)</a:t>
            </a:r>
          </a:p>
          <a:p>
            <a:pPr lvl="1"/>
            <a:r>
              <a:rPr lang="en-US" dirty="0" smtClean="0"/>
              <a:t>Hydrogen </a:t>
            </a:r>
            <a:r>
              <a:rPr lang="en-US" dirty="0"/>
              <a:t>fluoride (HF)</a:t>
            </a:r>
          </a:p>
          <a:p>
            <a:pPr lvl="1"/>
            <a:r>
              <a:rPr lang="en-US" dirty="0" err="1" smtClean="0"/>
              <a:t>Isocyanates</a:t>
            </a:r>
            <a:endParaRPr lang="en-US" dirty="0"/>
          </a:p>
          <a:p>
            <a:pPr lvl="1"/>
            <a:r>
              <a:rPr lang="en-US" dirty="0" smtClean="0"/>
              <a:t>Phosphorus </a:t>
            </a:r>
            <a:r>
              <a:rPr lang="en-US" dirty="0"/>
              <a:t>compounds   </a:t>
            </a:r>
          </a:p>
        </p:txBody>
      </p:sp>
    </p:spTree>
    <p:extLst>
      <p:ext uri="{BB962C8B-B14F-4D97-AF65-F5344CB8AC3E}">
        <p14:creationId xmlns:p14="http://schemas.microsoft.com/office/powerpoint/2010/main" val="392491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Oxygen </a:t>
            </a:r>
            <a:r>
              <a:rPr lang="en-US" dirty="0" smtClean="0"/>
              <a:t>Deficiency</a:t>
            </a:r>
            <a:endParaRPr lang="en-US" dirty="0"/>
          </a:p>
        </p:txBody>
      </p:sp>
      <p:sp>
        <p:nvSpPr>
          <p:cNvPr id="3" name="Content Placeholder 2"/>
          <p:cNvSpPr>
            <a:spLocks noGrp="1"/>
          </p:cNvSpPr>
          <p:nvPr>
            <p:ph idx="1"/>
          </p:nvPr>
        </p:nvSpPr>
        <p:spPr/>
        <p:txBody>
          <a:bodyPr>
            <a:normAutofit/>
          </a:bodyPr>
          <a:lstStyle/>
          <a:p>
            <a:r>
              <a:rPr lang="en-US" dirty="0"/>
              <a:t>Effects of oxygen deficiency appear at concentrations </a:t>
            </a:r>
            <a:r>
              <a:rPr lang="en-US" dirty="0" smtClean="0"/>
              <a:t>toward 14</a:t>
            </a:r>
            <a:r>
              <a:rPr lang="en-US" dirty="0"/>
              <a:t>% by volume.</a:t>
            </a:r>
          </a:p>
          <a:p>
            <a:r>
              <a:rPr lang="en-US" dirty="0" smtClean="0"/>
              <a:t>Environments </a:t>
            </a:r>
            <a:r>
              <a:rPr lang="en-US" dirty="0"/>
              <a:t>at less than 10% oxygen become lethal.</a:t>
            </a:r>
          </a:p>
          <a:p>
            <a:r>
              <a:rPr lang="en-US" dirty="0"/>
              <a:t>T</a:t>
            </a:r>
            <a:r>
              <a:rPr lang="en-US" dirty="0" smtClean="0"/>
              <a:t>emperatures untenable </a:t>
            </a:r>
            <a:r>
              <a:rPr lang="en-US" dirty="0"/>
              <a:t>when oxygen concentrations reach lethal levels. </a:t>
            </a:r>
          </a:p>
          <a:p>
            <a:pPr marL="0" indent="0">
              <a:buNone/>
            </a:pPr>
            <a:endParaRPr lang="en-US" dirty="0"/>
          </a:p>
        </p:txBody>
      </p:sp>
    </p:spTree>
    <p:extLst>
      <p:ext uri="{BB962C8B-B14F-4D97-AF65-F5344CB8AC3E}">
        <p14:creationId xmlns:p14="http://schemas.microsoft.com/office/powerpoint/2010/main" val="616710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Explain </a:t>
            </a:r>
            <a:r>
              <a:rPr lang="en-US" dirty="0"/>
              <a:t>the differences between narcotic gases and irritant gases.</a:t>
            </a:r>
          </a:p>
          <a:p>
            <a:r>
              <a:rPr lang="en-US" dirty="0" smtClean="0"/>
              <a:t>Explain </a:t>
            </a:r>
            <a:r>
              <a:rPr lang="en-US" dirty="0"/>
              <a:t>the concept of fractional effective dose.</a:t>
            </a:r>
          </a:p>
          <a:p>
            <a:r>
              <a:rPr lang="en-US" dirty="0" smtClean="0"/>
              <a:t>Explain </a:t>
            </a:r>
            <a:r>
              <a:rPr lang="en-US" dirty="0"/>
              <a:t>the underlying principle of Haber’s rule.</a:t>
            </a:r>
          </a:p>
          <a:p>
            <a:r>
              <a:rPr lang="en-US" dirty="0" smtClean="0"/>
              <a:t>Explain </a:t>
            </a:r>
            <a:r>
              <a:rPr lang="en-US" dirty="0"/>
              <a:t>the concept of limiting hazard and its role in fire protection.</a:t>
            </a:r>
          </a:p>
          <a:p>
            <a:endParaRPr lang="en-US" dirty="0"/>
          </a:p>
        </p:txBody>
      </p:sp>
    </p:spTree>
    <p:extLst>
      <p:ext uri="{BB962C8B-B14F-4D97-AF65-F5344CB8AC3E}">
        <p14:creationId xmlns:p14="http://schemas.microsoft.com/office/powerpoint/2010/main" val="1768800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Oxygen </a:t>
            </a:r>
            <a:r>
              <a:rPr lang="en-US" dirty="0" smtClean="0"/>
              <a:t>Deficiency</a:t>
            </a:r>
            <a:endParaRPr lang="en-US" dirty="0"/>
          </a:p>
        </p:txBody>
      </p:sp>
      <p:sp>
        <p:nvSpPr>
          <p:cNvPr id="3" name="Content Placeholder 2"/>
          <p:cNvSpPr>
            <a:spLocks noGrp="1"/>
          </p:cNvSpPr>
          <p:nvPr>
            <p:ph sz="half" idx="1"/>
          </p:nvPr>
        </p:nvSpPr>
        <p:spPr/>
        <p:txBody>
          <a:bodyPr>
            <a:normAutofit/>
          </a:bodyPr>
          <a:lstStyle/>
          <a:p>
            <a:r>
              <a:rPr lang="en-US" dirty="0" smtClean="0"/>
              <a:t>Effects </a:t>
            </a:r>
            <a:r>
              <a:rPr lang="en-US" dirty="0"/>
              <a:t>of </a:t>
            </a:r>
            <a:r>
              <a:rPr lang="en-US" dirty="0" smtClean="0"/>
              <a:t>CO </a:t>
            </a:r>
            <a:r>
              <a:rPr lang="en-US" dirty="0"/>
              <a:t>and HCN are enhanced if oxygen levels fall below 21%.    </a:t>
            </a:r>
          </a:p>
          <a:p>
            <a:endParaRPr lang="en-US" dirty="0"/>
          </a:p>
        </p:txBody>
      </p:sp>
      <p:pic>
        <p:nvPicPr>
          <p:cNvPr id="6" name="Picture 5" descr="57175_CH11_FIG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3130" y="1676400"/>
            <a:ext cx="2621670" cy="3885207"/>
          </a:xfrm>
          <a:prstGeom prst="rect">
            <a:avLst/>
          </a:prstGeom>
        </p:spPr>
      </p:pic>
      <p:sp>
        <p:nvSpPr>
          <p:cNvPr id="7" name="TextBox 6"/>
          <p:cNvSpPr txBox="1"/>
          <p:nvPr/>
        </p:nvSpPr>
        <p:spPr>
          <a:xfrm rot="16200000">
            <a:off x="6699022" y="4197578"/>
            <a:ext cx="2667000" cy="215444"/>
          </a:xfrm>
          <a:prstGeom prst="rect">
            <a:avLst/>
          </a:prstGeom>
          <a:noFill/>
        </p:spPr>
        <p:txBody>
          <a:bodyPr wrap="square" rtlCol="0">
            <a:spAutoFit/>
          </a:bodyPr>
          <a:lstStyle/>
          <a:p>
            <a:r>
              <a:rPr lang="en-US" sz="800" dirty="0">
                <a:latin typeface="Arial"/>
                <a:cs typeface="Arial"/>
              </a:rPr>
              <a:t>© Patti </a:t>
            </a:r>
            <a:r>
              <a:rPr lang="en-US" sz="800" dirty="0" err="1">
                <a:latin typeface="Arial"/>
                <a:cs typeface="Arial"/>
              </a:rPr>
              <a:t>McConville</a:t>
            </a:r>
            <a:r>
              <a:rPr lang="en-US" sz="800" dirty="0">
                <a:latin typeface="Arial"/>
                <a:cs typeface="Arial"/>
              </a:rPr>
              <a:t>/</a:t>
            </a:r>
            <a:r>
              <a:rPr lang="en-US" sz="800" dirty="0" err="1">
                <a:latin typeface="Arial"/>
                <a:cs typeface="Arial"/>
              </a:rPr>
              <a:t>Alamy</a:t>
            </a:r>
            <a:r>
              <a:rPr lang="en-US" sz="800" dirty="0">
                <a:latin typeface="Arial"/>
                <a:cs typeface="Arial"/>
              </a:rPr>
              <a:t> Images.</a:t>
            </a:r>
          </a:p>
        </p:txBody>
      </p:sp>
    </p:spTree>
    <p:extLst>
      <p:ext uri="{BB962C8B-B14F-4D97-AF65-F5344CB8AC3E}">
        <p14:creationId xmlns:p14="http://schemas.microsoft.com/office/powerpoint/2010/main" val="2723005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t>
            </a:r>
            <a:r>
              <a:rPr lang="en-US" dirty="0" smtClean="0"/>
              <a:t>Methods</a:t>
            </a:r>
            <a:endParaRPr lang="en-US" dirty="0"/>
          </a:p>
        </p:txBody>
      </p:sp>
      <p:sp>
        <p:nvSpPr>
          <p:cNvPr id="3" name="Content Placeholder 2"/>
          <p:cNvSpPr>
            <a:spLocks noGrp="1"/>
          </p:cNvSpPr>
          <p:nvPr>
            <p:ph idx="1"/>
          </p:nvPr>
        </p:nvSpPr>
        <p:spPr/>
        <p:txBody>
          <a:bodyPr>
            <a:normAutofit/>
          </a:bodyPr>
          <a:lstStyle/>
          <a:p>
            <a:r>
              <a:rPr lang="en-US" dirty="0" smtClean="0"/>
              <a:t>Physical </a:t>
            </a:r>
            <a:r>
              <a:rPr lang="en-US" dirty="0"/>
              <a:t>fire </a:t>
            </a:r>
            <a:r>
              <a:rPr lang="en-US" dirty="0" smtClean="0"/>
              <a:t>model </a:t>
            </a:r>
            <a:endParaRPr lang="en-US" dirty="0"/>
          </a:p>
          <a:p>
            <a:r>
              <a:rPr lang="en-US" dirty="0"/>
              <a:t>S</a:t>
            </a:r>
            <a:r>
              <a:rPr lang="en-US" dirty="0" smtClean="0"/>
              <a:t>tand-alone </a:t>
            </a:r>
            <a:r>
              <a:rPr lang="en-US" dirty="0"/>
              <a:t>indicators of material </a:t>
            </a:r>
            <a:r>
              <a:rPr lang="en-US" dirty="0" smtClean="0"/>
              <a:t>acceptability</a:t>
            </a:r>
            <a:endParaRPr lang="en-US" dirty="0">
              <a:solidFill>
                <a:srgbClr val="FF0000"/>
              </a:solidFill>
            </a:endParaRPr>
          </a:p>
          <a:p>
            <a:pPr lvl="1"/>
            <a:r>
              <a:rPr lang="en-US" dirty="0" smtClean="0"/>
              <a:t>Test </a:t>
            </a:r>
            <a:r>
              <a:rPr lang="en-US" dirty="0"/>
              <a:t>results vary.</a:t>
            </a:r>
          </a:p>
          <a:p>
            <a:pPr marL="0" indent="0">
              <a:buNone/>
            </a:pPr>
            <a:endParaRPr lang="en-US" dirty="0"/>
          </a:p>
        </p:txBody>
      </p:sp>
    </p:spTree>
    <p:extLst>
      <p:ext uri="{BB962C8B-B14F-4D97-AF65-F5344CB8AC3E}">
        <p14:creationId xmlns:p14="http://schemas.microsoft.com/office/powerpoint/2010/main" val="494876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t>
            </a:r>
            <a:r>
              <a:rPr lang="en-US" dirty="0" smtClean="0"/>
              <a:t>Methods</a:t>
            </a:r>
            <a:endParaRPr lang="en-US" dirty="0"/>
          </a:p>
        </p:txBody>
      </p:sp>
      <p:sp>
        <p:nvSpPr>
          <p:cNvPr id="3" name="Content Placeholder 2"/>
          <p:cNvSpPr>
            <a:spLocks noGrp="1"/>
          </p:cNvSpPr>
          <p:nvPr>
            <p:ph idx="1"/>
          </p:nvPr>
        </p:nvSpPr>
        <p:spPr/>
        <p:txBody>
          <a:bodyPr>
            <a:normAutofit/>
          </a:bodyPr>
          <a:lstStyle/>
          <a:p>
            <a:r>
              <a:rPr lang="en-US" dirty="0" smtClean="0"/>
              <a:t>Fire </a:t>
            </a:r>
            <a:r>
              <a:rPr lang="en-US" dirty="0"/>
              <a:t>hazard or risk assessment includes: </a:t>
            </a:r>
          </a:p>
          <a:p>
            <a:pPr lvl="1"/>
            <a:r>
              <a:rPr lang="en-US" dirty="0" smtClean="0"/>
              <a:t>Mass </a:t>
            </a:r>
            <a:r>
              <a:rPr lang="en-US" dirty="0"/>
              <a:t>and burning properties of the combustibles</a:t>
            </a:r>
          </a:p>
          <a:p>
            <a:pPr lvl="1"/>
            <a:r>
              <a:rPr lang="en-US" dirty="0" smtClean="0"/>
              <a:t>Room/building </a:t>
            </a:r>
            <a:r>
              <a:rPr lang="en-US" dirty="0"/>
              <a:t>properties</a:t>
            </a:r>
          </a:p>
          <a:p>
            <a:pPr lvl="1"/>
            <a:r>
              <a:rPr lang="en-US" dirty="0" smtClean="0"/>
              <a:t>Nature </a:t>
            </a:r>
            <a:r>
              <a:rPr lang="en-US" dirty="0"/>
              <a:t>of the building</a:t>
            </a:r>
          </a:p>
          <a:p>
            <a:pPr lvl="1"/>
            <a:r>
              <a:rPr lang="en-US" dirty="0" smtClean="0"/>
              <a:t>Locations </a:t>
            </a:r>
            <a:r>
              <a:rPr lang="en-US" dirty="0"/>
              <a:t>of the occupants</a:t>
            </a:r>
          </a:p>
          <a:p>
            <a:pPr lvl="1"/>
            <a:r>
              <a:rPr lang="en-US" dirty="0" smtClean="0"/>
              <a:t>Types </a:t>
            </a:r>
            <a:r>
              <a:rPr lang="en-US" dirty="0"/>
              <a:t>of potential fires</a:t>
            </a:r>
          </a:p>
          <a:p>
            <a:pPr lvl="1"/>
            <a:r>
              <a:rPr lang="en-US" dirty="0" smtClean="0"/>
              <a:t>Outcomes </a:t>
            </a:r>
            <a:r>
              <a:rPr lang="en-US" dirty="0"/>
              <a:t>to be avoided</a:t>
            </a:r>
          </a:p>
          <a:p>
            <a:endParaRPr lang="en-US" dirty="0"/>
          </a:p>
        </p:txBody>
      </p:sp>
    </p:spTree>
    <p:extLst>
      <p:ext uri="{BB962C8B-B14F-4D97-AF65-F5344CB8AC3E}">
        <p14:creationId xmlns:p14="http://schemas.microsoft.com/office/powerpoint/2010/main" val="2162474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t>
            </a:r>
            <a:r>
              <a:rPr lang="en-US" dirty="0" smtClean="0"/>
              <a:t>Methods</a:t>
            </a:r>
            <a:endParaRPr lang="en-US" dirty="0"/>
          </a:p>
        </p:txBody>
      </p:sp>
      <p:sp>
        <p:nvSpPr>
          <p:cNvPr id="3" name="Content Placeholder 2"/>
          <p:cNvSpPr>
            <a:spLocks noGrp="1"/>
          </p:cNvSpPr>
          <p:nvPr>
            <p:ph idx="1"/>
          </p:nvPr>
        </p:nvSpPr>
        <p:spPr/>
        <p:txBody>
          <a:bodyPr>
            <a:normAutofit fontScale="85000" lnSpcReduction="20000"/>
          </a:bodyPr>
          <a:lstStyle/>
          <a:p>
            <a:r>
              <a:rPr lang="en-US" dirty="0"/>
              <a:t>P</a:t>
            </a:r>
            <a:r>
              <a:rPr lang="en-US" dirty="0" smtClean="0"/>
              <a:t>rinciples </a:t>
            </a:r>
            <a:r>
              <a:rPr lang="en-US" dirty="0"/>
              <a:t>for describing and evaluating toxic potency: </a:t>
            </a:r>
          </a:p>
          <a:p>
            <a:pPr lvl="1"/>
            <a:r>
              <a:rPr lang="en-US" dirty="0" smtClean="0"/>
              <a:t>Apparatus </a:t>
            </a:r>
            <a:r>
              <a:rPr lang="en-US" dirty="0"/>
              <a:t>replicating one or more fire </a:t>
            </a:r>
            <a:r>
              <a:rPr lang="en-US" dirty="0" smtClean="0"/>
              <a:t>stages</a:t>
            </a:r>
            <a:r>
              <a:rPr lang="en-US" dirty="0" smtClean="0">
                <a:solidFill>
                  <a:srgbClr val="FF0000"/>
                </a:solidFill>
              </a:rPr>
              <a:t> </a:t>
            </a:r>
            <a:endParaRPr lang="en-US" dirty="0">
              <a:solidFill>
                <a:srgbClr val="FF0000"/>
              </a:solidFill>
            </a:endParaRPr>
          </a:p>
          <a:p>
            <a:pPr lvl="1"/>
            <a:r>
              <a:rPr lang="en-US" dirty="0"/>
              <a:t>T</a:t>
            </a:r>
            <a:r>
              <a:rPr lang="en-US" dirty="0" smtClean="0"/>
              <a:t>est </a:t>
            </a:r>
            <a:r>
              <a:rPr lang="en-US" dirty="0"/>
              <a:t>specimen </a:t>
            </a:r>
            <a:r>
              <a:rPr lang="en-US" dirty="0" smtClean="0"/>
              <a:t>representative </a:t>
            </a:r>
            <a:r>
              <a:rPr lang="en-US" dirty="0"/>
              <a:t>of </a:t>
            </a:r>
            <a:r>
              <a:rPr lang="en-US" dirty="0" smtClean="0"/>
              <a:t>product </a:t>
            </a:r>
            <a:r>
              <a:rPr lang="en-US" dirty="0"/>
              <a:t>being </a:t>
            </a:r>
            <a:r>
              <a:rPr lang="en-US" dirty="0" smtClean="0"/>
              <a:t>evaluated</a:t>
            </a:r>
          </a:p>
          <a:p>
            <a:pPr lvl="1"/>
            <a:r>
              <a:rPr lang="en-US" dirty="0" smtClean="0"/>
              <a:t>Test animals exposed to smoke</a:t>
            </a:r>
          </a:p>
          <a:p>
            <a:pPr lvl="1"/>
            <a:r>
              <a:rPr lang="en-US" dirty="0" smtClean="0"/>
              <a:t>Analysis </a:t>
            </a:r>
            <a:r>
              <a:rPr lang="en-US" dirty="0"/>
              <a:t>of </a:t>
            </a:r>
            <a:r>
              <a:rPr lang="en-US" dirty="0" smtClean="0"/>
              <a:t>combustion </a:t>
            </a:r>
            <a:r>
              <a:rPr lang="en-US" dirty="0"/>
              <a:t>or pyrolysis </a:t>
            </a:r>
            <a:r>
              <a:rPr lang="en-US" dirty="0" smtClean="0"/>
              <a:t>products </a:t>
            </a:r>
            <a:endParaRPr lang="en-US" dirty="0"/>
          </a:p>
          <a:p>
            <a:pPr lvl="1"/>
            <a:r>
              <a:rPr lang="en-US" dirty="0" smtClean="0"/>
              <a:t>Measurement </a:t>
            </a:r>
            <a:r>
              <a:rPr lang="en-US" dirty="0"/>
              <a:t>of </a:t>
            </a:r>
            <a:r>
              <a:rPr lang="en-US" dirty="0" smtClean="0"/>
              <a:t>mass </a:t>
            </a:r>
            <a:r>
              <a:rPr lang="en-US" dirty="0"/>
              <a:t>loss of </a:t>
            </a:r>
            <a:r>
              <a:rPr lang="en-US" dirty="0" smtClean="0"/>
              <a:t>test </a:t>
            </a:r>
            <a:r>
              <a:rPr lang="en-US" dirty="0"/>
              <a:t>specimen. </a:t>
            </a:r>
          </a:p>
          <a:p>
            <a:pPr lvl="1"/>
            <a:r>
              <a:rPr lang="en-US" dirty="0" smtClean="0"/>
              <a:t>Determination </a:t>
            </a:r>
            <a:r>
              <a:rPr lang="en-US" dirty="0"/>
              <a:t>of </a:t>
            </a:r>
            <a:r>
              <a:rPr lang="en-US" dirty="0" smtClean="0"/>
              <a:t>accuracy </a:t>
            </a:r>
            <a:r>
              <a:rPr lang="en-US" dirty="0"/>
              <a:t>of </a:t>
            </a:r>
            <a:r>
              <a:rPr lang="en-US" dirty="0" smtClean="0"/>
              <a:t>toxic </a:t>
            </a:r>
            <a:r>
              <a:rPr lang="en-US" dirty="0"/>
              <a:t>species </a:t>
            </a:r>
            <a:r>
              <a:rPr lang="en-US" dirty="0" smtClean="0"/>
              <a:t>yields</a:t>
            </a:r>
            <a:endParaRPr lang="en-US" dirty="0">
              <a:solidFill>
                <a:srgbClr val="FF0000"/>
              </a:solidFill>
            </a:endParaRPr>
          </a:p>
          <a:p>
            <a:pPr lvl="1"/>
            <a:r>
              <a:rPr lang="en-US" dirty="0" smtClean="0"/>
              <a:t>Determination </a:t>
            </a:r>
            <a:r>
              <a:rPr lang="en-US" dirty="0"/>
              <a:t>and documentation of </a:t>
            </a:r>
            <a:r>
              <a:rPr lang="en-US" dirty="0" smtClean="0"/>
              <a:t>within-laboratory </a:t>
            </a:r>
            <a:r>
              <a:rPr lang="en-US" dirty="0"/>
              <a:t>repeatability and </a:t>
            </a:r>
            <a:r>
              <a:rPr lang="en-US" dirty="0" smtClean="0"/>
              <a:t>inter-laboratory </a:t>
            </a:r>
            <a:r>
              <a:rPr lang="en-US" dirty="0"/>
              <a:t>reproducibility of </a:t>
            </a:r>
            <a:r>
              <a:rPr lang="en-US" dirty="0" smtClean="0"/>
              <a:t>test results  </a:t>
            </a:r>
            <a:endParaRPr lang="en-US" dirty="0"/>
          </a:p>
          <a:p>
            <a:endParaRPr lang="en-US" dirty="0"/>
          </a:p>
        </p:txBody>
      </p:sp>
    </p:spTree>
    <p:extLst>
      <p:ext uri="{BB962C8B-B14F-4D97-AF65-F5344CB8AC3E}">
        <p14:creationId xmlns:p14="http://schemas.microsoft.com/office/powerpoint/2010/main" val="2109311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sp>
        <p:nvSpPr>
          <p:cNvPr id="3" name="Content Placeholder 2"/>
          <p:cNvSpPr>
            <a:spLocks noGrp="1"/>
          </p:cNvSpPr>
          <p:nvPr>
            <p:ph idx="1"/>
          </p:nvPr>
        </p:nvSpPr>
        <p:spPr/>
        <p:txBody>
          <a:bodyPr>
            <a:normAutofit/>
          </a:bodyPr>
          <a:lstStyle/>
          <a:p>
            <a:r>
              <a:rPr lang="en-US" dirty="0" smtClean="0"/>
              <a:t>Since </a:t>
            </a:r>
            <a:r>
              <a:rPr lang="en-US" dirty="0" smtClean="0"/>
              <a:t>a single fire typically involves multiple products, it would be a useful simplification if nearly all combustibles could be represented by a </a:t>
            </a:r>
            <a:r>
              <a:rPr lang="en-US" dirty="0"/>
              <a:t>s</a:t>
            </a:r>
            <a:r>
              <a:rPr lang="en-US" dirty="0" smtClean="0"/>
              <a:t>ingle </a:t>
            </a:r>
            <a:r>
              <a:rPr lang="en-US" dirty="0"/>
              <a:t>LC</a:t>
            </a:r>
            <a:r>
              <a:rPr lang="en-US" baseline="-25000" dirty="0"/>
              <a:t>50</a:t>
            </a:r>
            <a:r>
              <a:rPr lang="en-US" dirty="0"/>
              <a:t> or IC</a:t>
            </a:r>
            <a:r>
              <a:rPr lang="en-US" baseline="-25000" dirty="0"/>
              <a:t>50</a:t>
            </a:r>
            <a:r>
              <a:rPr lang="en-US" dirty="0"/>
              <a:t> </a:t>
            </a:r>
            <a:r>
              <a:rPr lang="en-US" dirty="0" smtClean="0"/>
              <a:t>value. </a:t>
            </a:r>
          </a:p>
          <a:p>
            <a:r>
              <a:rPr lang="en-US" dirty="0" smtClean="0"/>
              <a:t>Products whose smoke is extremely toxic could be treated as exceptions.</a:t>
            </a:r>
            <a:endParaRPr lang="en-US" dirty="0" smtClean="0"/>
          </a:p>
          <a:p>
            <a:endParaRPr lang="en-US" dirty="0"/>
          </a:p>
          <a:p>
            <a:endParaRPr lang="en-US" dirty="0"/>
          </a:p>
        </p:txBody>
      </p:sp>
    </p:spTree>
    <p:extLst>
      <p:ext uri="{BB962C8B-B14F-4D97-AF65-F5344CB8AC3E}">
        <p14:creationId xmlns:p14="http://schemas.microsoft.com/office/powerpoint/2010/main" val="3875582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a:t>
            </a:r>
          </a:p>
        </p:txBody>
      </p:sp>
      <p:sp>
        <p:nvSpPr>
          <p:cNvPr id="3" name="Content Placeholder 2"/>
          <p:cNvSpPr>
            <a:spLocks noGrp="1"/>
          </p:cNvSpPr>
          <p:nvPr>
            <p:ph idx="1"/>
          </p:nvPr>
        </p:nvSpPr>
        <p:spPr/>
        <p:txBody>
          <a:bodyPr>
            <a:normAutofit lnSpcReduction="10000"/>
          </a:bodyPr>
          <a:lstStyle/>
          <a:p>
            <a:r>
              <a:rPr lang="en-US" dirty="0" smtClean="0"/>
              <a:t>Table </a:t>
            </a:r>
            <a:r>
              <a:rPr lang="en-US" dirty="0"/>
              <a:t>11-3: Mean LC</a:t>
            </a:r>
            <a:r>
              <a:rPr lang="en-US" baseline="-25000" dirty="0"/>
              <a:t>50</a:t>
            </a:r>
            <a:r>
              <a:rPr lang="en-US" dirty="0"/>
              <a:t> and IC</a:t>
            </a:r>
            <a:r>
              <a:rPr lang="en-US" baseline="-25000" dirty="0"/>
              <a:t>50</a:t>
            </a:r>
            <a:r>
              <a:rPr lang="en-US" dirty="0"/>
              <a:t> Values (g/m</a:t>
            </a:r>
            <a:r>
              <a:rPr lang="en-US" baseline="30000" dirty="0"/>
              <a:t>3</a:t>
            </a:r>
            <a:r>
              <a:rPr lang="en-US" dirty="0" smtClean="0"/>
              <a:t>)</a:t>
            </a:r>
            <a:endParaRPr lang="en-US" dirty="0">
              <a:solidFill>
                <a:srgbClr val="FF0000"/>
              </a:solidFill>
            </a:endParaRPr>
          </a:p>
          <a:p>
            <a:pPr lvl="1"/>
            <a:r>
              <a:rPr lang="en-US" dirty="0"/>
              <a:t>A</a:t>
            </a:r>
            <a:r>
              <a:rPr lang="en-US" dirty="0" smtClean="0"/>
              <a:t>nimal data</a:t>
            </a:r>
            <a:endParaRPr lang="en-US" dirty="0"/>
          </a:p>
          <a:p>
            <a:pPr lvl="1"/>
            <a:r>
              <a:rPr lang="en-US" dirty="0" smtClean="0"/>
              <a:t>Mean </a:t>
            </a:r>
            <a:r>
              <a:rPr lang="en-US" dirty="0"/>
              <a:t>EC</a:t>
            </a:r>
            <a:r>
              <a:rPr lang="en-US" baseline="-25000" dirty="0"/>
              <a:t>50 </a:t>
            </a:r>
            <a:r>
              <a:rPr lang="en-US" dirty="0" smtClean="0"/>
              <a:t>values</a:t>
            </a:r>
            <a:r>
              <a:rPr lang="en-US" dirty="0" smtClean="0">
                <a:solidFill>
                  <a:srgbClr val="FF0000"/>
                </a:solidFill>
              </a:rPr>
              <a:t> </a:t>
            </a:r>
            <a:r>
              <a:rPr lang="en-US" dirty="0" smtClean="0"/>
              <a:t>not</a:t>
            </a:r>
            <a:r>
              <a:rPr lang="en-US" dirty="0" smtClean="0">
                <a:solidFill>
                  <a:srgbClr val="FF0000"/>
                </a:solidFill>
              </a:rPr>
              <a:t> </a:t>
            </a:r>
            <a:r>
              <a:rPr lang="en-US" dirty="0"/>
              <a:t>sensitive to mode of </a:t>
            </a:r>
            <a:r>
              <a:rPr lang="en-US" dirty="0" smtClean="0"/>
              <a:t>combustion</a:t>
            </a:r>
            <a:endParaRPr lang="en-US" dirty="0">
              <a:solidFill>
                <a:srgbClr val="FF0000"/>
              </a:solidFill>
            </a:endParaRPr>
          </a:p>
          <a:p>
            <a:pPr lvl="1"/>
            <a:r>
              <a:rPr lang="en-US" dirty="0"/>
              <a:t>I</a:t>
            </a:r>
            <a:r>
              <a:rPr lang="en-US" dirty="0" smtClean="0"/>
              <a:t>ncapacitation dose</a:t>
            </a:r>
            <a:endParaRPr lang="en-US" dirty="0">
              <a:solidFill>
                <a:srgbClr val="FF0000"/>
              </a:solidFill>
            </a:endParaRPr>
          </a:p>
          <a:p>
            <a:pPr lvl="1"/>
            <a:r>
              <a:rPr lang="en-US" dirty="0" smtClean="0"/>
              <a:t>Specimen </a:t>
            </a:r>
            <a:r>
              <a:rPr lang="en-US" dirty="0"/>
              <a:t>EC</a:t>
            </a:r>
            <a:r>
              <a:rPr lang="en-US" baseline="-25000" dirty="0"/>
              <a:t>50 </a:t>
            </a:r>
            <a:r>
              <a:rPr lang="en-US" dirty="0" smtClean="0"/>
              <a:t>values</a:t>
            </a:r>
            <a:endParaRPr lang="en-US" dirty="0">
              <a:solidFill>
                <a:srgbClr val="FF0000"/>
              </a:solidFill>
            </a:endParaRPr>
          </a:p>
          <a:p>
            <a:pPr lvl="1"/>
            <a:r>
              <a:rPr lang="en-US" dirty="0" smtClean="0"/>
              <a:t>Average </a:t>
            </a:r>
            <a:r>
              <a:rPr lang="en-US" dirty="0"/>
              <a:t>LC</a:t>
            </a:r>
            <a:r>
              <a:rPr lang="en-US" baseline="-25000" dirty="0"/>
              <a:t>50 </a:t>
            </a:r>
            <a:r>
              <a:rPr lang="en-US" dirty="0"/>
              <a:t>values </a:t>
            </a:r>
            <a:r>
              <a:rPr lang="en-US" dirty="0" smtClean="0"/>
              <a:t>are </a:t>
            </a:r>
            <a:r>
              <a:rPr lang="en-US" dirty="0"/>
              <a:t>comparable to </a:t>
            </a:r>
            <a:r>
              <a:rPr lang="en-US" dirty="0" smtClean="0"/>
              <a:t>value </a:t>
            </a:r>
            <a:r>
              <a:rPr lang="en-US" dirty="0"/>
              <a:t>for a post-flashover atmosphere with only CO and CO</a:t>
            </a:r>
            <a:r>
              <a:rPr lang="en-US" baseline="-25000" dirty="0"/>
              <a:t>2 </a:t>
            </a:r>
            <a:r>
              <a:rPr lang="en-US" dirty="0"/>
              <a:t>as harmful gases.  </a:t>
            </a:r>
          </a:p>
          <a:p>
            <a:endParaRPr lang="en-US" dirty="0"/>
          </a:p>
        </p:txBody>
      </p:sp>
    </p:spTree>
    <p:extLst>
      <p:ext uri="{BB962C8B-B14F-4D97-AF65-F5344CB8AC3E}">
        <p14:creationId xmlns:p14="http://schemas.microsoft.com/office/powerpoint/2010/main" val="661674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a:t>
            </a:r>
          </a:p>
        </p:txBody>
      </p:sp>
      <p:sp>
        <p:nvSpPr>
          <p:cNvPr id="3" name="Content Placeholder 2"/>
          <p:cNvSpPr>
            <a:spLocks noGrp="1"/>
          </p:cNvSpPr>
          <p:nvPr>
            <p:ph idx="1"/>
          </p:nvPr>
        </p:nvSpPr>
        <p:spPr/>
        <p:txBody>
          <a:bodyPr>
            <a:normAutofit/>
          </a:bodyPr>
          <a:lstStyle/>
          <a:p>
            <a:r>
              <a:rPr lang="en-US" dirty="0"/>
              <a:t>I</a:t>
            </a:r>
            <a:r>
              <a:rPr lang="en-US" dirty="0" smtClean="0"/>
              <a:t>SO 13571</a:t>
            </a:r>
            <a:endParaRPr lang="en-US" dirty="0"/>
          </a:p>
          <a:p>
            <a:pPr lvl="1"/>
            <a:r>
              <a:rPr lang="en-US" dirty="0" smtClean="0"/>
              <a:t>LCt</a:t>
            </a:r>
            <a:r>
              <a:rPr lang="en-US" baseline="-25000" dirty="0" smtClean="0"/>
              <a:t>50</a:t>
            </a:r>
            <a:r>
              <a:rPr lang="en-US" dirty="0" smtClean="0"/>
              <a:t> </a:t>
            </a:r>
            <a:r>
              <a:rPr lang="en-US" dirty="0"/>
              <a:t>value </a:t>
            </a:r>
            <a:r>
              <a:rPr lang="en-US" dirty="0" smtClean="0"/>
              <a:t>900 g/m</a:t>
            </a:r>
            <a:r>
              <a:rPr lang="en-US" baseline="30000" dirty="0" smtClean="0"/>
              <a:t>3</a:t>
            </a:r>
            <a:r>
              <a:rPr lang="en-US" dirty="0" smtClean="0"/>
              <a:t> </a:t>
            </a:r>
            <a:r>
              <a:rPr lang="en-US" dirty="0"/>
              <a:t>× </a:t>
            </a:r>
            <a:r>
              <a:rPr lang="en-US" dirty="0" smtClean="0"/>
              <a:t>min</a:t>
            </a:r>
            <a:endParaRPr lang="en-US" dirty="0"/>
          </a:p>
          <a:p>
            <a:pPr lvl="1"/>
            <a:r>
              <a:rPr lang="en-US" dirty="0" smtClean="0"/>
              <a:t>LCt</a:t>
            </a:r>
            <a:r>
              <a:rPr lang="en-US" baseline="-25000" dirty="0" smtClean="0"/>
              <a:t>50 </a:t>
            </a:r>
            <a:r>
              <a:rPr lang="en-US" dirty="0"/>
              <a:t>value </a:t>
            </a:r>
            <a:r>
              <a:rPr lang="en-US" dirty="0" smtClean="0"/>
              <a:t>450 g/m</a:t>
            </a:r>
            <a:r>
              <a:rPr lang="en-US" baseline="30000" dirty="0" smtClean="0"/>
              <a:t>3</a:t>
            </a:r>
            <a:r>
              <a:rPr lang="en-US" dirty="0" smtClean="0"/>
              <a:t> × min</a:t>
            </a:r>
            <a:endParaRPr lang="en-US" dirty="0"/>
          </a:p>
          <a:p>
            <a:r>
              <a:rPr lang="en-US" dirty="0" smtClean="0"/>
              <a:t>Values </a:t>
            </a:r>
            <a:r>
              <a:rPr lang="en-US" dirty="0"/>
              <a:t>only for healthy </a:t>
            </a:r>
            <a:r>
              <a:rPr lang="en-US" dirty="0" smtClean="0"/>
              <a:t>adults</a:t>
            </a:r>
            <a:endParaRPr lang="en-US" dirty="0"/>
          </a:p>
          <a:p>
            <a:r>
              <a:rPr lang="en-US" dirty="0" smtClean="0"/>
              <a:t>Longer-term </a:t>
            </a:r>
            <a:r>
              <a:rPr lang="en-US" dirty="0"/>
              <a:t>effects of fire </a:t>
            </a:r>
            <a:r>
              <a:rPr lang="en-US" dirty="0" smtClean="0"/>
              <a:t>smoke </a:t>
            </a:r>
            <a:endParaRPr lang="en-US" dirty="0"/>
          </a:p>
          <a:p>
            <a:r>
              <a:rPr lang="en-US" dirty="0" smtClean="0"/>
              <a:t>Polychlorinated </a:t>
            </a:r>
            <a:r>
              <a:rPr lang="en-US" dirty="0"/>
              <a:t>biphenyls</a:t>
            </a:r>
          </a:p>
        </p:txBody>
      </p:sp>
    </p:spTree>
    <p:extLst>
      <p:ext uri="{BB962C8B-B14F-4D97-AF65-F5344CB8AC3E}">
        <p14:creationId xmlns:p14="http://schemas.microsoft.com/office/powerpoint/2010/main" val="2507188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Values</a:t>
            </a:r>
          </a:p>
        </p:txBody>
      </p:sp>
      <p:sp>
        <p:nvSpPr>
          <p:cNvPr id="3" name="Content Placeholder 2"/>
          <p:cNvSpPr>
            <a:spLocks noGrp="1"/>
          </p:cNvSpPr>
          <p:nvPr>
            <p:ph sz="half" idx="1"/>
          </p:nvPr>
        </p:nvSpPr>
        <p:spPr/>
        <p:txBody>
          <a:bodyPr>
            <a:normAutofit/>
          </a:bodyPr>
          <a:lstStyle/>
          <a:p>
            <a:r>
              <a:rPr lang="en-US" dirty="0" smtClean="0"/>
              <a:t>Polychlorinated </a:t>
            </a:r>
            <a:r>
              <a:rPr lang="en-US" dirty="0"/>
              <a:t>biphenyls</a:t>
            </a:r>
          </a:p>
        </p:txBody>
      </p:sp>
      <p:pic>
        <p:nvPicPr>
          <p:cNvPr id="6" name="Picture 5" descr="57175_CH11_FIG0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5941" y="1600200"/>
            <a:ext cx="3317459" cy="4135208"/>
          </a:xfrm>
          <a:prstGeom prst="rect">
            <a:avLst/>
          </a:prstGeom>
        </p:spPr>
      </p:pic>
    </p:spTree>
    <p:extLst>
      <p:ext uri="{BB962C8B-B14F-4D97-AF65-F5344CB8AC3E}">
        <p14:creationId xmlns:p14="http://schemas.microsoft.com/office/powerpoint/2010/main" val="1982150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Effects of Smoke</a:t>
            </a:r>
          </a:p>
        </p:txBody>
      </p:sp>
      <p:sp>
        <p:nvSpPr>
          <p:cNvPr id="3" name="Content Placeholder 2"/>
          <p:cNvSpPr>
            <a:spLocks noGrp="1"/>
          </p:cNvSpPr>
          <p:nvPr>
            <p:ph idx="1"/>
          </p:nvPr>
        </p:nvSpPr>
        <p:spPr/>
        <p:txBody>
          <a:bodyPr/>
          <a:lstStyle/>
          <a:p>
            <a:r>
              <a:rPr lang="en-US" dirty="0" smtClean="0"/>
              <a:t>Can damage structure</a:t>
            </a:r>
          </a:p>
          <a:p>
            <a:pPr lvl="1"/>
            <a:r>
              <a:rPr lang="en-US" dirty="0" smtClean="0"/>
              <a:t>Example: </a:t>
            </a:r>
            <a:r>
              <a:rPr lang="en-US" dirty="0" err="1" smtClean="0"/>
              <a:t>HCl</a:t>
            </a:r>
            <a:r>
              <a:rPr lang="en-US" dirty="0" smtClean="0"/>
              <a:t> corrodes steel reinforcing rods.</a:t>
            </a:r>
          </a:p>
          <a:p>
            <a:r>
              <a:rPr lang="en-US" dirty="0" smtClean="0"/>
              <a:t>Can leave odors in textiles</a:t>
            </a:r>
          </a:p>
          <a:p>
            <a:r>
              <a:rPr lang="en-US" dirty="0" smtClean="0"/>
              <a:t>Extinguishing </a:t>
            </a:r>
            <a:r>
              <a:rPr lang="en-US" dirty="0"/>
              <a:t>agents </a:t>
            </a:r>
            <a:r>
              <a:rPr lang="en-US" dirty="0" smtClean="0"/>
              <a:t>can generate </a:t>
            </a:r>
            <a:r>
              <a:rPr lang="en-US" dirty="0"/>
              <a:t>corrosion byproducts. </a:t>
            </a:r>
          </a:p>
          <a:p>
            <a:pPr marL="0" indent="0">
              <a:buNone/>
            </a:pPr>
            <a:endParaRPr lang="en-US" dirty="0"/>
          </a:p>
        </p:txBody>
      </p:sp>
    </p:spTree>
    <p:extLst>
      <p:ext uri="{BB962C8B-B14F-4D97-AF65-F5344CB8AC3E}">
        <p14:creationId xmlns:p14="http://schemas.microsoft.com/office/powerpoint/2010/main" val="1316298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Equipment</a:t>
            </a:r>
          </a:p>
        </p:txBody>
      </p:sp>
      <p:sp>
        <p:nvSpPr>
          <p:cNvPr id="3" name="Content Placeholder 2"/>
          <p:cNvSpPr>
            <a:spLocks noGrp="1"/>
          </p:cNvSpPr>
          <p:nvPr>
            <p:ph idx="1"/>
          </p:nvPr>
        </p:nvSpPr>
        <p:spPr/>
        <p:txBody>
          <a:bodyPr>
            <a:normAutofit/>
          </a:bodyPr>
          <a:lstStyle/>
          <a:p>
            <a:r>
              <a:rPr lang="en-US" dirty="0" smtClean="0"/>
              <a:t>Smoke </a:t>
            </a:r>
            <a:r>
              <a:rPr lang="en-US" dirty="0"/>
              <a:t>damage </a:t>
            </a:r>
            <a:r>
              <a:rPr lang="en-US" dirty="0" smtClean="0"/>
              <a:t> </a:t>
            </a:r>
            <a:endParaRPr lang="en-US" dirty="0"/>
          </a:p>
          <a:p>
            <a:r>
              <a:rPr lang="en-US" dirty="0" err="1" smtClean="0"/>
              <a:t>HCl</a:t>
            </a:r>
            <a:r>
              <a:rPr lang="en-US" dirty="0" smtClean="0"/>
              <a:t> </a:t>
            </a:r>
            <a:r>
              <a:rPr lang="en-US" dirty="0"/>
              <a:t>will attack most </a:t>
            </a:r>
            <a:r>
              <a:rPr lang="en-US" dirty="0" smtClean="0"/>
              <a:t>metals.</a:t>
            </a:r>
            <a:endParaRPr lang="en-US" dirty="0"/>
          </a:p>
          <a:p>
            <a:r>
              <a:rPr lang="en-US" dirty="0" smtClean="0"/>
              <a:t>Conductive </a:t>
            </a:r>
            <a:r>
              <a:rPr lang="en-US" dirty="0"/>
              <a:t>soot particles </a:t>
            </a:r>
            <a:r>
              <a:rPr lang="en-US" dirty="0" smtClean="0"/>
              <a:t>render equipment inoperable.</a:t>
            </a:r>
            <a:endParaRPr lang="en-US" dirty="0"/>
          </a:p>
          <a:p>
            <a:r>
              <a:rPr lang="en-US" dirty="0"/>
              <a:t>S</a:t>
            </a:r>
            <a:r>
              <a:rPr lang="en-US" dirty="0" smtClean="0"/>
              <a:t>moke </a:t>
            </a:r>
            <a:r>
              <a:rPr lang="en-US" dirty="0"/>
              <a:t>contamination </a:t>
            </a:r>
            <a:r>
              <a:rPr lang="en-US" dirty="0" smtClean="0"/>
              <a:t>removal</a:t>
            </a:r>
            <a:endParaRPr lang="en-US" dirty="0"/>
          </a:p>
          <a:p>
            <a:pPr marL="0" indent="0">
              <a:buNone/>
            </a:pPr>
            <a:endParaRPr lang="en-US" dirty="0"/>
          </a:p>
        </p:txBody>
      </p:sp>
    </p:spTree>
    <p:extLst>
      <p:ext uri="{BB962C8B-B14F-4D97-AF65-F5344CB8AC3E}">
        <p14:creationId xmlns:p14="http://schemas.microsoft.com/office/powerpoint/2010/main" val="112479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MGM </a:t>
            </a:r>
            <a:r>
              <a:rPr lang="en-US" dirty="0"/>
              <a:t>Grand Hotel 1980 </a:t>
            </a:r>
            <a:r>
              <a:rPr lang="en-US" dirty="0" smtClean="0"/>
              <a:t>fire</a:t>
            </a:r>
            <a:endParaRPr lang="en-US" dirty="0">
              <a:solidFill>
                <a:srgbClr val="FF0000"/>
              </a:solidFill>
            </a:endParaRPr>
          </a:p>
          <a:p>
            <a:pPr lvl="1"/>
            <a:r>
              <a:rPr lang="en-US" dirty="0" smtClean="0"/>
              <a:t>75 fatalities from smoke inhalation</a:t>
            </a:r>
            <a:endParaRPr lang="en-US" dirty="0"/>
          </a:p>
          <a:p>
            <a:r>
              <a:rPr lang="en-US" dirty="0" smtClean="0"/>
              <a:t>Products </a:t>
            </a:r>
            <a:r>
              <a:rPr lang="en-US" dirty="0"/>
              <a:t>of incomplete combustion create toxic </a:t>
            </a:r>
            <a:r>
              <a:rPr lang="en-US" dirty="0" smtClean="0"/>
              <a:t>hazard in </a:t>
            </a:r>
            <a:r>
              <a:rPr lang="en-US" dirty="0"/>
              <a:t>the fire-generated atmosphere. </a:t>
            </a:r>
          </a:p>
          <a:p>
            <a:endParaRPr lang="en-US" dirty="0"/>
          </a:p>
        </p:txBody>
      </p:sp>
    </p:spTree>
    <p:extLst>
      <p:ext uri="{BB962C8B-B14F-4D97-AF65-F5344CB8AC3E}">
        <p14:creationId xmlns:p14="http://schemas.microsoft.com/office/powerpoint/2010/main" val="311737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Thermal Damage</a:t>
            </a:r>
          </a:p>
        </p:txBody>
      </p:sp>
      <p:sp>
        <p:nvSpPr>
          <p:cNvPr id="3" name="Content Placeholder 2"/>
          <p:cNvSpPr>
            <a:spLocks noGrp="1"/>
          </p:cNvSpPr>
          <p:nvPr>
            <p:ph idx="1"/>
          </p:nvPr>
        </p:nvSpPr>
        <p:spPr/>
        <p:txBody>
          <a:bodyPr/>
          <a:lstStyle/>
          <a:p>
            <a:r>
              <a:rPr lang="en-US" dirty="0"/>
              <a:t>Enough heat </a:t>
            </a:r>
            <a:r>
              <a:rPr lang="en-US" dirty="0" smtClean="0"/>
              <a:t>can</a:t>
            </a:r>
            <a:r>
              <a:rPr lang="en-US" dirty="0" smtClean="0">
                <a:solidFill>
                  <a:srgbClr val="FF0000"/>
                </a:solidFill>
              </a:rPr>
              <a:t> </a:t>
            </a:r>
            <a:r>
              <a:rPr lang="en-US" dirty="0" smtClean="0"/>
              <a:t>cause </a:t>
            </a:r>
            <a:r>
              <a:rPr lang="en-US" dirty="0"/>
              <a:t>structural collapse.</a:t>
            </a:r>
          </a:p>
          <a:p>
            <a:pPr lvl="1"/>
            <a:r>
              <a:rPr lang="en-US" dirty="0" smtClean="0"/>
              <a:t>World </a:t>
            </a:r>
            <a:r>
              <a:rPr lang="en-US" dirty="0"/>
              <a:t>Trade Center Building 7</a:t>
            </a:r>
          </a:p>
          <a:p>
            <a:r>
              <a:rPr lang="en-US" dirty="0" smtClean="0"/>
              <a:t>Structural damage occurs in wooden structures as well.</a:t>
            </a:r>
            <a:endParaRPr lang="en-US" dirty="0"/>
          </a:p>
        </p:txBody>
      </p:sp>
    </p:spTree>
    <p:extLst>
      <p:ext uri="{BB962C8B-B14F-4D97-AF65-F5344CB8AC3E}">
        <p14:creationId xmlns:p14="http://schemas.microsoft.com/office/powerpoint/2010/main" val="36397452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Limiting Hazard Concept</a:t>
            </a:r>
          </a:p>
        </p:txBody>
      </p:sp>
      <p:sp>
        <p:nvSpPr>
          <p:cNvPr id="3" name="Content Placeholder 2"/>
          <p:cNvSpPr>
            <a:spLocks noGrp="1"/>
          </p:cNvSpPr>
          <p:nvPr>
            <p:ph idx="1"/>
          </p:nvPr>
        </p:nvSpPr>
        <p:spPr/>
        <p:txBody>
          <a:bodyPr/>
          <a:lstStyle/>
          <a:p>
            <a:r>
              <a:rPr lang="en-US" dirty="0"/>
              <a:t>M</a:t>
            </a:r>
            <a:r>
              <a:rPr lang="en-US" dirty="0" smtClean="0"/>
              <a:t>ost </a:t>
            </a:r>
            <a:r>
              <a:rPr lang="en-US" dirty="0"/>
              <a:t>important </a:t>
            </a:r>
            <a:r>
              <a:rPr lang="en-US" dirty="0" smtClean="0"/>
              <a:t>shortcoming</a:t>
            </a:r>
            <a:endParaRPr lang="en-US" dirty="0">
              <a:solidFill>
                <a:srgbClr val="FF0000"/>
              </a:solidFill>
            </a:endParaRPr>
          </a:p>
          <a:p>
            <a:r>
              <a:rPr lang="en-US" dirty="0" smtClean="0"/>
              <a:t>Limiting hazard</a:t>
            </a:r>
            <a:endParaRPr lang="en-US" dirty="0"/>
          </a:p>
          <a:p>
            <a:r>
              <a:rPr lang="en-US" dirty="0"/>
              <a:t>C</a:t>
            </a:r>
            <a:r>
              <a:rPr lang="en-US" dirty="0" smtClean="0"/>
              <a:t>alculations </a:t>
            </a:r>
            <a:r>
              <a:rPr lang="en-US" dirty="0"/>
              <a:t>or </a:t>
            </a:r>
            <a:r>
              <a:rPr lang="en-US" dirty="0" smtClean="0"/>
              <a:t>computational model</a:t>
            </a:r>
            <a:endParaRPr lang="en-US" dirty="0"/>
          </a:p>
          <a:p>
            <a:endParaRPr lang="en-US" dirty="0"/>
          </a:p>
        </p:txBody>
      </p:sp>
    </p:spTree>
    <p:extLst>
      <p:ext uri="{BB962C8B-B14F-4D97-AF65-F5344CB8AC3E}">
        <p14:creationId xmlns:p14="http://schemas.microsoft.com/office/powerpoint/2010/main" val="37838353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lvl="0"/>
            <a:r>
              <a:rPr lang="en-US" dirty="0"/>
              <a:t>Smoke inhalation is a factor in most fire deaths in the </a:t>
            </a:r>
            <a:r>
              <a:rPr lang="en-US" dirty="0" smtClean="0"/>
              <a:t>United States, </a:t>
            </a:r>
            <a:r>
              <a:rPr lang="en-US" dirty="0"/>
              <a:t>especially those that result from post-flashover fires.</a:t>
            </a:r>
          </a:p>
          <a:p>
            <a:pPr marL="0" indent="0">
              <a:buNone/>
            </a:pPr>
            <a:endParaRPr lang="en-US" dirty="0"/>
          </a:p>
        </p:txBody>
      </p:sp>
    </p:spTree>
    <p:extLst>
      <p:ext uri="{BB962C8B-B14F-4D97-AF65-F5344CB8AC3E}">
        <p14:creationId xmlns:p14="http://schemas.microsoft.com/office/powerpoint/2010/main" val="4098244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lvl="0"/>
            <a:r>
              <a:rPr lang="en-US" dirty="0"/>
              <a:t>A single exposure to fire smoke can have both acute </a:t>
            </a:r>
            <a:r>
              <a:rPr lang="en-US" dirty="0" smtClean="0"/>
              <a:t>effects </a:t>
            </a:r>
            <a:r>
              <a:rPr lang="en-US" dirty="0"/>
              <a:t>and post-exposure </a:t>
            </a:r>
            <a:r>
              <a:rPr lang="en-US" dirty="0" smtClean="0"/>
              <a:t>effects. </a:t>
            </a:r>
            <a:r>
              <a:rPr lang="en-US" dirty="0"/>
              <a:t>Fire fighters can experience chronic effects from multiple exposures to smoke.</a:t>
            </a:r>
          </a:p>
          <a:p>
            <a:pPr marL="0" indent="0">
              <a:buNone/>
            </a:pPr>
            <a:endParaRPr lang="en-US" dirty="0"/>
          </a:p>
        </p:txBody>
      </p:sp>
    </p:spTree>
    <p:extLst>
      <p:ext uri="{BB962C8B-B14F-4D97-AF65-F5344CB8AC3E}">
        <p14:creationId xmlns:p14="http://schemas.microsoft.com/office/powerpoint/2010/main" val="1214066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lvl="0"/>
            <a:r>
              <a:rPr lang="en-US" dirty="0"/>
              <a:t>Most of </a:t>
            </a:r>
            <a:r>
              <a:rPr lang="en-US"/>
              <a:t>the </a:t>
            </a:r>
            <a:r>
              <a:rPr lang="en-US" smtClean="0"/>
              <a:t>acute toxic </a:t>
            </a:r>
            <a:r>
              <a:rPr lang="en-US" dirty="0"/>
              <a:t>gases fall into two classes.</a:t>
            </a:r>
          </a:p>
          <a:p>
            <a:pPr lvl="1"/>
            <a:r>
              <a:rPr lang="en-US" dirty="0" err="1"/>
              <a:t>Asphyxiant</a:t>
            </a:r>
            <a:r>
              <a:rPr lang="en-US" dirty="0"/>
              <a:t> (narcotic) gases, mainly CO and HCN, deprive the body of oxygen. The effects are dose related—that is, a function of the volume fraction of the gas and the duration of exposure. Oxygen depletion and carbon dioxide increase the effect.</a:t>
            </a:r>
          </a:p>
          <a:p>
            <a:pPr marL="0" indent="0">
              <a:buNone/>
            </a:pPr>
            <a:endParaRPr lang="en-US" dirty="0"/>
          </a:p>
        </p:txBody>
      </p:sp>
    </p:spTree>
    <p:extLst>
      <p:ext uri="{BB962C8B-B14F-4D97-AF65-F5344CB8AC3E}">
        <p14:creationId xmlns:p14="http://schemas.microsoft.com/office/powerpoint/2010/main" val="1164408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sz="3200" dirty="0" smtClean="0"/>
              <a:t>Two classes of toxic gases (cont’d):</a:t>
            </a:r>
            <a:endParaRPr lang="en-US" sz="3200" dirty="0"/>
          </a:p>
          <a:p>
            <a:pPr marL="742950" lvl="2" indent="-342900"/>
            <a:r>
              <a:rPr lang="en-US" sz="2800" dirty="0" smtClean="0"/>
              <a:t>Irritant </a:t>
            </a:r>
            <a:r>
              <a:rPr lang="en-US" sz="2800" dirty="0"/>
              <a:t>gases can have acute, instantaneous effects on the </a:t>
            </a:r>
            <a:r>
              <a:rPr lang="en-US" sz="2800" dirty="0" smtClean="0"/>
              <a:t>senses </a:t>
            </a:r>
            <a:r>
              <a:rPr lang="en-US" sz="2800" dirty="0"/>
              <a:t>and upper respiratory tract as well as long-term effects on the lungs. Prominent irritant gases include the halogen acids, nitrogen oxides, formaldehyde, and </a:t>
            </a:r>
            <a:r>
              <a:rPr lang="en-US" sz="2800" dirty="0" err="1"/>
              <a:t>acrolein</a:t>
            </a:r>
            <a:r>
              <a:rPr lang="en-US" sz="2800" dirty="0"/>
              <a:t>. </a:t>
            </a:r>
          </a:p>
          <a:p>
            <a:pPr marL="0" indent="0">
              <a:buNone/>
            </a:pPr>
            <a:endParaRPr lang="en-US" dirty="0"/>
          </a:p>
        </p:txBody>
      </p:sp>
    </p:spTree>
    <p:extLst>
      <p:ext uri="{BB962C8B-B14F-4D97-AF65-F5344CB8AC3E}">
        <p14:creationId xmlns:p14="http://schemas.microsoft.com/office/powerpoint/2010/main" val="2052807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lvl="0"/>
            <a:r>
              <a:rPr lang="en-US" dirty="0"/>
              <a:t>The fractional effective dose concept enables combining the effects of the individual toxic gases and estimating the intensity and length of exposure to smoke that would result in incapacitation or death. </a:t>
            </a:r>
          </a:p>
          <a:p>
            <a:pPr marL="0" indent="0">
              <a:buNone/>
            </a:pPr>
            <a:endParaRPr lang="en-US" dirty="0"/>
          </a:p>
        </p:txBody>
      </p:sp>
    </p:spTree>
    <p:extLst>
      <p:ext uri="{BB962C8B-B14F-4D97-AF65-F5344CB8AC3E}">
        <p14:creationId xmlns:p14="http://schemas.microsoft.com/office/powerpoint/2010/main" val="33547444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lvl="0"/>
            <a:r>
              <a:rPr lang="en-US" dirty="0"/>
              <a:t>To a first approximation, one can use an average toxic potency value in engineering calculations. However, the toxic potencies of smoke from a large number of materials are significantly worse than the average value. </a:t>
            </a:r>
          </a:p>
          <a:p>
            <a:pPr marL="0" indent="0">
              <a:buNone/>
            </a:pPr>
            <a:endParaRPr lang="en-US" dirty="0"/>
          </a:p>
        </p:txBody>
      </p:sp>
    </p:spTree>
    <p:extLst>
      <p:ext uri="{BB962C8B-B14F-4D97-AF65-F5344CB8AC3E}">
        <p14:creationId xmlns:p14="http://schemas.microsoft.com/office/powerpoint/2010/main" val="2912000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lvl="0"/>
            <a:r>
              <a:rPr lang="en-US" dirty="0"/>
              <a:t>Smoke can cause </a:t>
            </a:r>
            <a:r>
              <a:rPr lang="en-US" dirty="0" err="1"/>
              <a:t>nonthermal</a:t>
            </a:r>
            <a:r>
              <a:rPr lang="en-US" dirty="0"/>
              <a:t> damage to electronic circuitry contacts and building structural components. </a:t>
            </a:r>
          </a:p>
          <a:p>
            <a:pPr marL="0" indent="0">
              <a:buNone/>
            </a:pPr>
            <a:endParaRPr lang="en-US" dirty="0"/>
          </a:p>
        </p:txBody>
      </p:sp>
    </p:spTree>
    <p:extLst>
      <p:ext uri="{BB962C8B-B14F-4D97-AF65-F5344CB8AC3E}">
        <p14:creationId xmlns:p14="http://schemas.microsoft.com/office/powerpoint/2010/main" val="532110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lvl="0"/>
            <a:r>
              <a:rPr lang="en-US" dirty="0"/>
              <a:t>The heat from a fire can cause skin burns and can weaken a structure to the point of collapse.</a:t>
            </a:r>
          </a:p>
          <a:p>
            <a:pPr marL="0" indent="0">
              <a:buNone/>
            </a:pPr>
            <a:endParaRPr lang="en-US" dirty="0"/>
          </a:p>
        </p:txBody>
      </p:sp>
    </p:spTree>
    <p:extLst>
      <p:ext uri="{BB962C8B-B14F-4D97-AF65-F5344CB8AC3E}">
        <p14:creationId xmlns:p14="http://schemas.microsoft.com/office/powerpoint/2010/main" val="287545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Exposure </a:t>
            </a:r>
            <a:r>
              <a:rPr lang="en-US" dirty="0" smtClean="0"/>
              <a:t>Effects</a:t>
            </a:r>
            <a:endParaRPr lang="en-US" dirty="0"/>
          </a:p>
        </p:txBody>
      </p:sp>
      <p:sp>
        <p:nvSpPr>
          <p:cNvPr id="3" name="Content Placeholder 2"/>
          <p:cNvSpPr>
            <a:spLocks noGrp="1"/>
          </p:cNvSpPr>
          <p:nvPr>
            <p:ph idx="1"/>
          </p:nvPr>
        </p:nvSpPr>
        <p:spPr/>
        <p:txBody>
          <a:bodyPr>
            <a:normAutofit/>
          </a:bodyPr>
          <a:lstStyle/>
          <a:p>
            <a:r>
              <a:rPr lang="en-US" dirty="0"/>
              <a:t> Multiple levels of </a:t>
            </a:r>
            <a:r>
              <a:rPr lang="en-US" dirty="0" smtClean="0"/>
              <a:t>harm  </a:t>
            </a:r>
            <a:endParaRPr lang="en-US" dirty="0"/>
          </a:p>
          <a:p>
            <a:pPr lvl="1"/>
            <a:r>
              <a:rPr lang="en-US" dirty="0" smtClean="0"/>
              <a:t>Highest</a:t>
            </a:r>
            <a:r>
              <a:rPr lang="en-US" dirty="0"/>
              <a:t>: </a:t>
            </a:r>
            <a:r>
              <a:rPr lang="en-US" dirty="0" smtClean="0"/>
              <a:t>Possible death of occupant</a:t>
            </a:r>
            <a:endParaRPr lang="en-US" dirty="0"/>
          </a:p>
          <a:p>
            <a:pPr lvl="1"/>
            <a:r>
              <a:rPr lang="en-US" dirty="0" smtClean="0"/>
              <a:t>Lower </a:t>
            </a:r>
            <a:r>
              <a:rPr lang="en-US" dirty="0"/>
              <a:t>exposure: </a:t>
            </a:r>
            <a:r>
              <a:rPr lang="en-US" dirty="0" smtClean="0"/>
              <a:t>Incapacitating </a:t>
            </a:r>
            <a:r>
              <a:rPr lang="en-US" dirty="0"/>
              <a:t>effects, </a:t>
            </a:r>
            <a:r>
              <a:rPr lang="en-US" dirty="0" smtClean="0"/>
              <a:t>hinders escape</a:t>
            </a:r>
            <a:endParaRPr lang="en-US" dirty="0"/>
          </a:p>
          <a:p>
            <a:pPr lvl="1"/>
            <a:r>
              <a:rPr lang="en-US" dirty="0" smtClean="0"/>
              <a:t>Sub-incapacitating </a:t>
            </a:r>
            <a:r>
              <a:rPr lang="en-US" dirty="0"/>
              <a:t>effects: </a:t>
            </a:r>
            <a:r>
              <a:rPr lang="en-US" dirty="0" smtClean="0"/>
              <a:t>Impaired </a:t>
            </a:r>
            <a:r>
              <a:rPr lang="en-US" dirty="0"/>
              <a:t>mobility, reduced clarity of thinking, detrimental </a:t>
            </a:r>
            <a:r>
              <a:rPr lang="en-US" dirty="0" smtClean="0"/>
              <a:t>behavior </a:t>
            </a:r>
            <a:endParaRPr lang="en-US" dirty="0"/>
          </a:p>
          <a:p>
            <a:pPr marL="0" indent="0">
              <a:buNone/>
            </a:pPr>
            <a:endParaRPr lang="en-US" dirty="0"/>
          </a:p>
        </p:txBody>
      </p:sp>
    </p:spTree>
    <p:extLst>
      <p:ext uri="{BB962C8B-B14F-4D97-AF65-F5344CB8AC3E}">
        <p14:creationId xmlns:p14="http://schemas.microsoft.com/office/powerpoint/2010/main" val="2352843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lvl="0"/>
            <a:r>
              <a:rPr lang="en-US" dirty="0"/>
              <a:t>Using the full range of knowledge to identify the limiting hazard(s) in the event of a fire can help developers and owners of structures implement the most effective fire protection technology.    </a:t>
            </a:r>
          </a:p>
          <a:p>
            <a:pPr marL="0" indent="0">
              <a:buNone/>
            </a:pPr>
            <a:endParaRPr lang="en-US" dirty="0"/>
          </a:p>
        </p:txBody>
      </p:sp>
    </p:spTree>
    <p:extLst>
      <p:ext uri="{BB962C8B-B14F-4D97-AF65-F5344CB8AC3E}">
        <p14:creationId xmlns:p14="http://schemas.microsoft.com/office/powerpoint/2010/main" val="239617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Exposure </a:t>
            </a:r>
            <a:r>
              <a:rPr lang="en-US" dirty="0" smtClean="0"/>
              <a:t>Effects</a:t>
            </a:r>
            <a:endParaRPr lang="en-US" dirty="0"/>
          </a:p>
        </p:txBody>
      </p:sp>
      <p:sp>
        <p:nvSpPr>
          <p:cNvPr id="3" name="Content Placeholder 2"/>
          <p:cNvSpPr>
            <a:spLocks noGrp="1"/>
          </p:cNvSpPr>
          <p:nvPr>
            <p:ph idx="1"/>
          </p:nvPr>
        </p:nvSpPr>
        <p:spPr/>
        <p:txBody>
          <a:bodyPr>
            <a:normAutofit/>
          </a:bodyPr>
          <a:lstStyle/>
          <a:p>
            <a:r>
              <a:rPr lang="en-US" dirty="0" smtClean="0"/>
              <a:t>Acute toxic effect(s)</a:t>
            </a:r>
          </a:p>
          <a:p>
            <a:r>
              <a:rPr lang="en-US" dirty="0" err="1" smtClean="0"/>
              <a:t>Postexposure</a:t>
            </a:r>
            <a:r>
              <a:rPr lang="en-US" dirty="0" smtClean="0"/>
              <a:t> </a:t>
            </a:r>
            <a:r>
              <a:rPr lang="en-US" dirty="0"/>
              <a:t>effect(s</a:t>
            </a:r>
            <a:r>
              <a:rPr lang="en-US" dirty="0" smtClean="0"/>
              <a:t>)</a:t>
            </a:r>
            <a:endParaRPr lang="en-US" dirty="0"/>
          </a:p>
          <a:p>
            <a:r>
              <a:rPr lang="en-US" dirty="0" smtClean="0"/>
              <a:t>Chronic </a:t>
            </a:r>
            <a:r>
              <a:rPr lang="en-US" dirty="0"/>
              <a:t>toxic effect(s</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1038736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Smoke </a:t>
            </a:r>
            <a:r>
              <a:rPr lang="en-US" dirty="0" smtClean="0"/>
              <a:t>Components</a:t>
            </a:r>
            <a:endParaRPr lang="en-US" dirty="0"/>
          </a:p>
        </p:txBody>
      </p:sp>
      <p:sp>
        <p:nvSpPr>
          <p:cNvPr id="3" name="Content Placeholder 2"/>
          <p:cNvSpPr>
            <a:spLocks noGrp="1"/>
          </p:cNvSpPr>
          <p:nvPr>
            <p:ph idx="1"/>
          </p:nvPr>
        </p:nvSpPr>
        <p:spPr/>
        <p:txBody>
          <a:bodyPr>
            <a:normAutofit/>
          </a:bodyPr>
          <a:lstStyle/>
          <a:p>
            <a:r>
              <a:rPr lang="en-US" dirty="0" smtClean="0"/>
              <a:t>60% of fire </a:t>
            </a:r>
            <a:r>
              <a:rPr lang="en-US" dirty="0"/>
              <a:t>fatalities </a:t>
            </a:r>
            <a:r>
              <a:rPr lang="en-US" dirty="0" smtClean="0"/>
              <a:t>had more </a:t>
            </a:r>
            <a:r>
              <a:rPr lang="en-US" dirty="0"/>
              <a:t>than half of hemoglobin in blood converted to </a:t>
            </a:r>
            <a:r>
              <a:rPr lang="en-US" dirty="0" err="1" smtClean="0"/>
              <a:t>carboxyhemoglobin</a:t>
            </a:r>
            <a:r>
              <a:rPr lang="en-US" dirty="0" smtClean="0"/>
              <a:t>.</a:t>
            </a:r>
            <a:endParaRPr lang="en-US" dirty="0"/>
          </a:p>
          <a:p>
            <a:r>
              <a:rPr lang="en-US" dirty="0" smtClean="0"/>
              <a:t>Presence </a:t>
            </a:r>
            <a:r>
              <a:rPr lang="en-US" dirty="0"/>
              <a:t>of CO reduces body’s capacity for transporting </a:t>
            </a:r>
            <a:r>
              <a:rPr lang="en-US" dirty="0" smtClean="0"/>
              <a:t>oxygen. </a:t>
            </a:r>
            <a:endParaRPr lang="en-US" dirty="0"/>
          </a:p>
          <a:p>
            <a:r>
              <a:rPr lang="en-US" dirty="0" smtClean="0"/>
              <a:t>Burning </a:t>
            </a:r>
            <a:r>
              <a:rPr lang="en-US" dirty="0"/>
              <a:t>materials that contain nitrogen can produce hydrogen </a:t>
            </a:r>
            <a:r>
              <a:rPr lang="en-US" dirty="0" smtClean="0"/>
              <a:t>cyanide.  </a:t>
            </a:r>
            <a:endParaRPr lang="en-US" dirty="0"/>
          </a:p>
          <a:p>
            <a:pPr lvl="1"/>
            <a:r>
              <a:rPr lang="en-US" dirty="0"/>
              <a:t>C</a:t>
            </a:r>
            <a:r>
              <a:rPr lang="en-US" dirty="0" smtClean="0"/>
              <a:t>ause </a:t>
            </a:r>
            <a:r>
              <a:rPr lang="en-US" dirty="0"/>
              <a:t>of death in fire </a:t>
            </a:r>
            <a:r>
              <a:rPr lang="en-US" dirty="0" smtClean="0"/>
              <a:t>victims </a:t>
            </a:r>
            <a:endParaRPr lang="en-US" dirty="0"/>
          </a:p>
          <a:p>
            <a:endParaRPr lang="en-US" dirty="0"/>
          </a:p>
        </p:txBody>
      </p:sp>
    </p:spTree>
    <p:extLst>
      <p:ext uri="{BB962C8B-B14F-4D97-AF65-F5344CB8AC3E}">
        <p14:creationId xmlns:p14="http://schemas.microsoft.com/office/powerpoint/2010/main" val="439510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Smoke </a:t>
            </a:r>
            <a:r>
              <a:rPr lang="en-US" dirty="0" smtClean="0"/>
              <a:t>Components</a:t>
            </a:r>
            <a:endParaRPr lang="en-US" dirty="0"/>
          </a:p>
        </p:txBody>
      </p:sp>
      <p:sp>
        <p:nvSpPr>
          <p:cNvPr id="3" name="Content Placeholder 2"/>
          <p:cNvSpPr>
            <a:spLocks noGrp="1"/>
          </p:cNvSpPr>
          <p:nvPr>
            <p:ph idx="1"/>
          </p:nvPr>
        </p:nvSpPr>
        <p:spPr/>
        <p:txBody>
          <a:bodyPr>
            <a:normAutofit/>
          </a:bodyPr>
          <a:lstStyle/>
          <a:p>
            <a:r>
              <a:rPr lang="en-US" dirty="0"/>
              <a:t>N</a:t>
            </a:r>
            <a:r>
              <a:rPr lang="en-US" dirty="0" smtClean="0"/>
              <a:t>o </a:t>
            </a:r>
            <a:r>
              <a:rPr lang="en-US" dirty="0"/>
              <a:t>standard procedures for quantifying </a:t>
            </a:r>
            <a:r>
              <a:rPr lang="en-US" dirty="0" smtClean="0"/>
              <a:t>presence </a:t>
            </a:r>
            <a:r>
              <a:rPr lang="en-US" dirty="0"/>
              <a:t>of other inhaled toxic gases in the </a:t>
            </a:r>
            <a:r>
              <a:rPr lang="en-US" dirty="0" smtClean="0"/>
              <a:t>deceased</a:t>
            </a:r>
            <a:endParaRPr lang="en-US" dirty="0">
              <a:solidFill>
                <a:srgbClr val="FF0000"/>
              </a:solidFill>
            </a:endParaRPr>
          </a:p>
          <a:p>
            <a:r>
              <a:rPr lang="en-US" dirty="0"/>
              <a:t>L</a:t>
            </a:r>
            <a:r>
              <a:rPr lang="en-US" dirty="0" smtClean="0"/>
              <a:t>ists </a:t>
            </a:r>
            <a:r>
              <a:rPr lang="en-US" dirty="0"/>
              <a:t>of potentially harmful </a:t>
            </a:r>
            <a:r>
              <a:rPr lang="en-US" dirty="0" smtClean="0"/>
              <a:t>gases   </a:t>
            </a:r>
            <a:endParaRPr lang="en-US" dirty="0"/>
          </a:p>
          <a:p>
            <a:r>
              <a:rPr lang="en-US" dirty="0" smtClean="0"/>
              <a:t>Animal </a:t>
            </a:r>
            <a:r>
              <a:rPr lang="en-US" dirty="0"/>
              <a:t>smoke exposure </a:t>
            </a:r>
            <a:r>
              <a:rPr lang="en-US" dirty="0" smtClean="0"/>
              <a:t>studies</a:t>
            </a:r>
            <a:endParaRPr lang="en-US" dirty="0">
              <a:solidFill>
                <a:srgbClr val="FF0000"/>
              </a:solidFill>
            </a:endParaRPr>
          </a:p>
          <a:p>
            <a:endParaRPr lang="en-US" dirty="0"/>
          </a:p>
        </p:txBody>
      </p:sp>
    </p:spTree>
    <p:extLst>
      <p:ext uri="{BB962C8B-B14F-4D97-AF65-F5344CB8AC3E}">
        <p14:creationId xmlns:p14="http://schemas.microsoft.com/office/powerpoint/2010/main" val="2702685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 Precepts Fundamental to Fire </a:t>
            </a:r>
            <a:r>
              <a:rPr lang="en-US" dirty="0" smtClean="0"/>
              <a:t>Toxicology</a:t>
            </a:r>
            <a:endParaRPr lang="en-US" dirty="0"/>
          </a:p>
        </p:txBody>
      </p:sp>
      <p:sp>
        <p:nvSpPr>
          <p:cNvPr id="3" name="Content Placeholder 2"/>
          <p:cNvSpPr>
            <a:spLocks noGrp="1"/>
          </p:cNvSpPr>
          <p:nvPr>
            <p:ph idx="1"/>
          </p:nvPr>
        </p:nvSpPr>
        <p:spPr/>
        <p:txBody>
          <a:bodyPr>
            <a:normAutofit/>
          </a:bodyPr>
          <a:lstStyle/>
          <a:p>
            <a:r>
              <a:rPr lang="en-US" dirty="0"/>
              <a:t>Three classes of toxic gases:</a:t>
            </a:r>
          </a:p>
          <a:p>
            <a:pPr lvl="1"/>
            <a:r>
              <a:rPr lang="en-US" dirty="0" err="1" smtClean="0"/>
              <a:t>Asphyxiant</a:t>
            </a:r>
            <a:r>
              <a:rPr lang="en-US" dirty="0" smtClean="0"/>
              <a:t> gases</a:t>
            </a:r>
            <a:endParaRPr lang="en-US" dirty="0"/>
          </a:p>
          <a:p>
            <a:pPr lvl="1"/>
            <a:r>
              <a:rPr lang="en-US" dirty="0" smtClean="0"/>
              <a:t>Sensory </a:t>
            </a:r>
            <a:r>
              <a:rPr lang="en-US" dirty="0"/>
              <a:t>irritant </a:t>
            </a:r>
            <a:r>
              <a:rPr lang="en-US" dirty="0" smtClean="0"/>
              <a:t>gases</a:t>
            </a:r>
            <a:endParaRPr lang="en-US" dirty="0"/>
          </a:p>
          <a:p>
            <a:pPr lvl="1"/>
            <a:r>
              <a:rPr lang="en-US" dirty="0" smtClean="0"/>
              <a:t>Others (no </a:t>
            </a:r>
            <a:r>
              <a:rPr lang="en-US" dirty="0"/>
              <a:t>commonality of chemical </a:t>
            </a:r>
            <a:r>
              <a:rPr lang="en-US" dirty="0" smtClean="0"/>
              <a:t>structure) </a:t>
            </a:r>
            <a:endParaRPr lang="en-US" dirty="0"/>
          </a:p>
          <a:p>
            <a:pPr marL="0" indent="0">
              <a:buNone/>
            </a:pPr>
            <a:endParaRPr lang="en-US" dirty="0"/>
          </a:p>
        </p:txBody>
      </p:sp>
    </p:spTree>
    <p:extLst>
      <p:ext uri="{BB962C8B-B14F-4D97-AF65-F5344CB8AC3E}">
        <p14:creationId xmlns:p14="http://schemas.microsoft.com/office/powerpoint/2010/main" val="79887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1979</TotalTime>
  <Words>1712</Words>
  <Application>Microsoft Office PowerPoint</Application>
  <PresentationFormat>On-screen Show (4:3)</PresentationFormat>
  <Paragraphs>210</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Chapter 11  Smoke and Heat Hazards</vt:lpstr>
      <vt:lpstr>Objectives</vt:lpstr>
      <vt:lpstr>Objectives</vt:lpstr>
      <vt:lpstr>Introduction</vt:lpstr>
      <vt:lpstr>Exposure Effects</vt:lpstr>
      <vt:lpstr>Exposure Effects</vt:lpstr>
      <vt:lpstr>Smoke Components</vt:lpstr>
      <vt:lpstr>Smoke Components</vt:lpstr>
      <vt:lpstr>General Precepts Fundamental to Fire Toxicology</vt:lpstr>
      <vt:lpstr>General Precepts Fundamental to Fire Toxicology</vt:lpstr>
      <vt:lpstr>General Precepts Fundamental to Fire Toxicology</vt:lpstr>
      <vt:lpstr>General Precepts Fundamental to Fire Toxicology</vt:lpstr>
      <vt:lpstr>General Precepts Fundamental to Fire Toxicology</vt:lpstr>
      <vt:lpstr>Equations for Incapacitation Due to Exposure to Gases</vt:lpstr>
      <vt:lpstr>Equations for Incapacitation Due to Inhalation of Gases</vt:lpstr>
      <vt:lpstr>Equations for Incapacitation Due to Inhalation of Gases</vt:lpstr>
      <vt:lpstr>Carbon Monoxide</vt:lpstr>
      <vt:lpstr>Carbon Monoxide</vt:lpstr>
      <vt:lpstr>Carbon Monoxide</vt:lpstr>
      <vt:lpstr>Carbon Dioxide</vt:lpstr>
      <vt:lpstr>Hydrogen Cyanide (HCN)</vt:lpstr>
      <vt:lpstr>Hydrogen Cyanide (HCN)</vt:lpstr>
      <vt:lpstr>Hydrogen Cyanide (HCN)</vt:lpstr>
      <vt:lpstr>Hydrogen Chloride (HCl) and Hydrogen Bromide (HBr)</vt:lpstr>
      <vt:lpstr>Hydrogen Chloride (HCl) and Hydrogen Bromide (HBr)</vt:lpstr>
      <vt:lpstr>Nitrogen Oxides</vt:lpstr>
      <vt:lpstr>Organic Irritants</vt:lpstr>
      <vt:lpstr>Other Toxic Species </vt:lpstr>
      <vt:lpstr>Oxygen Deficiency</vt:lpstr>
      <vt:lpstr>Oxygen Deficiency</vt:lpstr>
      <vt:lpstr>Test Methods</vt:lpstr>
      <vt:lpstr>Test Methods</vt:lpstr>
      <vt:lpstr>Test Methods</vt:lpstr>
      <vt:lpstr>Values</vt:lpstr>
      <vt:lpstr>Values</vt:lpstr>
      <vt:lpstr>Values</vt:lpstr>
      <vt:lpstr>Values</vt:lpstr>
      <vt:lpstr>Chemical Effects of Smoke</vt:lpstr>
      <vt:lpstr>Electronic Equipment</vt:lpstr>
      <vt:lpstr>Thermal Damage</vt:lpstr>
      <vt:lpstr>Limiting Hazard Concept</vt:lpstr>
      <vt:lpstr>Summary</vt:lpstr>
      <vt:lpstr>Summary</vt:lpstr>
      <vt:lpstr>Summary</vt:lpstr>
      <vt:lpstr>Summary</vt:lpstr>
      <vt:lpstr>Summary</vt:lpstr>
      <vt:lpstr>Summary</vt:lpstr>
      <vt:lpstr>Summary</vt:lpstr>
      <vt:lpstr>Summary</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Smoke and Heat Hazards</dc:title>
  <dc:creator>Nancy Hoffmann</dc:creator>
  <cp:lastModifiedBy>Janet  Morris</cp:lastModifiedBy>
  <cp:revision>46</cp:revision>
  <dcterms:created xsi:type="dcterms:W3CDTF">2014-03-03T02:33:56Z</dcterms:created>
  <dcterms:modified xsi:type="dcterms:W3CDTF">2014-05-08T14:14:47Z</dcterms:modified>
</cp:coreProperties>
</file>