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8" r:id="rId8"/>
    <p:sldId id="262" r:id="rId9"/>
    <p:sldId id="279" r:id="rId10"/>
    <p:sldId id="280" r:id="rId11"/>
    <p:sldId id="281" r:id="rId12"/>
    <p:sldId id="263" r:id="rId13"/>
    <p:sldId id="264" r:id="rId14"/>
    <p:sldId id="283" r:id="rId15"/>
    <p:sldId id="284" r:id="rId16"/>
    <p:sldId id="282" r:id="rId17"/>
    <p:sldId id="286" r:id="rId18"/>
    <p:sldId id="287" r:id="rId19"/>
    <p:sldId id="265" r:id="rId20"/>
    <p:sldId id="266" r:id="rId21"/>
    <p:sldId id="288" r:id="rId22"/>
    <p:sldId id="289" r:id="rId23"/>
    <p:sldId id="290" r:id="rId24"/>
    <p:sldId id="291" r:id="rId25"/>
    <p:sldId id="292" r:id="rId26"/>
    <p:sldId id="267" r:id="rId27"/>
    <p:sldId id="293" r:id="rId28"/>
    <p:sldId id="294" r:id="rId29"/>
    <p:sldId id="295" r:id="rId30"/>
    <p:sldId id="268" r:id="rId31"/>
    <p:sldId id="296" r:id="rId32"/>
    <p:sldId id="297" r:id="rId33"/>
    <p:sldId id="269" r:id="rId34"/>
    <p:sldId id="298" r:id="rId35"/>
    <p:sldId id="299" r:id="rId36"/>
    <p:sldId id="270" r:id="rId37"/>
    <p:sldId id="271" r:id="rId38"/>
    <p:sldId id="300" r:id="rId39"/>
    <p:sldId id="301" r:id="rId40"/>
    <p:sldId id="272" r:id="rId41"/>
    <p:sldId id="273" r:id="rId42"/>
    <p:sldId id="302" r:id="rId43"/>
    <p:sldId id="304" r:id="rId44"/>
    <p:sldId id="275" r:id="rId45"/>
    <p:sldId id="276" r:id="rId46"/>
    <p:sldId id="311" r:id="rId47"/>
    <p:sldId id="313" r:id="rId48"/>
    <p:sldId id="312" r:id="rId49"/>
    <p:sldId id="314" r:id="rId50"/>
    <p:sldId id="310" r:id="rId51"/>
    <p:sldId id="315" r:id="rId52"/>
    <p:sldId id="307" r:id="rId53"/>
    <p:sldId id="317" r:id="rId54"/>
    <p:sldId id="316" r:id="rId55"/>
    <p:sldId id="308" r:id="rId56"/>
    <p:sldId id="320" r:id="rId57"/>
    <p:sldId id="319" r:id="rId58"/>
    <p:sldId id="318"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680" y="-8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94253541-A5B2-408E-8F2B-39F8C4BBD219}" type="datetimeFigureOut">
              <a:rPr lang="en-US" smtClean="0"/>
              <a:pPr/>
              <a:t>5/6/14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a:defRPr>
            </a:lvl1pPr>
          </a:lstStyle>
          <a:p>
            <a:fld id="{48B116C5-FD0D-42A7-9B59-4B97FE01B317}" type="slidenum">
              <a:rPr lang="en-US" smtClean="0"/>
              <a:pPr/>
              <a:t>‹#›</a:t>
            </a:fld>
            <a:endParaRPr lang="en-US" dirty="0"/>
          </a:p>
        </p:txBody>
      </p:sp>
    </p:spTree>
    <p:extLst>
      <p:ext uri="{BB962C8B-B14F-4D97-AF65-F5344CB8AC3E}">
        <p14:creationId xmlns:p14="http://schemas.microsoft.com/office/powerpoint/2010/main" val="2904095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94253541-A5B2-408E-8F2B-39F8C4BBD219}" type="datetimeFigureOut">
              <a:rPr lang="en-US" smtClean="0"/>
              <a:pPr/>
              <a:t>5/6/14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a:defRPr>
            </a:lvl1pPr>
          </a:lstStyle>
          <a:p>
            <a:fld id="{48B116C5-FD0D-42A7-9B59-4B97FE01B317}" type="slidenum">
              <a:rPr lang="en-US" smtClean="0"/>
              <a:pPr/>
              <a:t>‹#›</a:t>
            </a:fld>
            <a:endParaRPr lang="en-US" dirty="0"/>
          </a:p>
        </p:txBody>
      </p:sp>
    </p:spTree>
    <p:extLst>
      <p:ext uri="{BB962C8B-B14F-4D97-AF65-F5344CB8AC3E}">
        <p14:creationId xmlns:p14="http://schemas.microsoft.com/office/powerpoint/2010/main" val="2487597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94253541-A5B2-408E-8F2B-39F8C4BBD219}" type="datetimeFigureOut">
              <a:rPr lang="en-US" smtClean="0"/>
              <a:pPr/>
              <a:t>5/6/14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a:defRPr>
            </a:lvl1pPr>
          </a:lstStyle>
          <a:p>
            <a:fld id="{48B116C5-FD0D-42A7-9B59-4B97FE01B317}" type="slidenum">
              <a:rPr lang="en-US" smtClean="0"/>
              <a:pPr/>
              <a:t>‹#›</a:t>
            </a:fld>
            <a:endParaRPr lang="en-US" dirty="0"/>
          </a:p>
        </p:txBody>
      </p:sp>
    </p:spTree>
    <p:extLst>
      <p:ext uri="{BB962C8B-B14F-4D97-AF65-F5344CB8AC3E}">
        <p14:creationId xmlns:p14="http://schemas.microsoft.com/office/powerpoint/2010/main" val="3852663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94253541-A5B2-408E-8F2B-39F8C4BBD219}" type="datetimeFigureOut">
              <a:rPr lang="en-US" smtClean="0"/>
              <a:pPr/>
              <a:t>5/6/14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a:defRPr>
            </a:lvl1pPr>
          </a:lstStyle>
          <a:p>
            <a:fld id="{48B116C5-FD0D-42A7-9B59-4B97FE01B317}" type="slidenum">
              <a:rPr lang="en-US" smtClean="0"/>
              <a:pPr/>
              <a:t>‹#›</a:t>
            </a:fld>
            <a:endParaRPr lang="en-US" dirty="0"/>
          </a:p>
        </p:txBody>
      </p:sp>
    </p:spTree>
    <p:extLst>
      <p:ext uri="{BB962C8B-B14F-4D97-AF65-F5344CB8AC3E}">
        <p14:creationId xmlns:p14="http://schemas.microsoft.com/office/powerpoint/2010/main" val="3439228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94253541-A5B2-408E-8F2B-39F8C4BBD219}" type="datetimeFigureOut">
              <a:rPr lang="en-US" smtClean="0"/>
              <a:pPr/>
              <a:t>5/6/14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a:defRPr>
            </a:lvl1pPr>
          </a:lstStyle>
          <a:p>
            <a:fld id="{48B116C5-FD0D-42A7-9B59-4B97FE01B317}" type="slidenum">
              <a:rPr lang="en-US" smtClean="0"/>
              <a:pPr/>
              <a:t>‹#›</a:t>
            </a:fld>
            <a:endParaRPr lang="en-US" dirty="0"/>
          </a:p>
        </p:txBody>
      </p:sp>
    </p:spTree>
    <p:extLst>
      <p:ext uri="{BB962C8B-B14F-4D97-AF65-F5344CB8AC3E}">
        <p14:creationId xmlns:p14="http://schemas.microsoft.com/office/powerpoint/2010/main" val="4060866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94253541-A5B2-408E-8F2B-39F8C4BBD219}" type="datetimeFigureOut">
              <a:rPr lang="en-US" smtClean="0"/>
              <a:pPr/>
              <a:t>5/6/14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a:defRPr>
            </a:lvl1pPr>
          </a:lstStyle>
          <a:p>
            <a:fld id="{48B116C5-FD0D-42A7-9B59-4B97FE01B317}" type="slidenum">
              <a:rPr lang="en-US" smtClean="0"/>
              <a:pPr/>
              <a:t>‹#›</a:t>
            </a:fld>
            <a:endParaRPr lang="en-US" dirty="0"/>
          </a:p>
        </p:txBody>
      </p:sp>
    </p:spTree>
    <p:extLst>
      <p:ext uri="{BB962C8B-B14F-4D97-AF65-F5344CB8AC3E}">
        <p14:creationId xmlns:p14="http://schemas.microsoft.com/office/powerpoint/2010/main" val="2417080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94253541-A5B2-408E-8F2B-39F8C4BBD219}" type="datetimeFigureOut">
              <a:rPr lang="en-US" smtClean="0"/>
              <a:pPr/>
              <a:t>5/6/14</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atin typeface="Arial"/>
              </a:defRPr>
            </a:lvl1pPr>
          </a:lstStyle>
          <a:p>
            <a:fld id="{48B116C5-FD0D-42A7-9B59-4B97FE01B317}" type="slidenum">
              <a:rPr lang="en-US" smtClean="0"/>
              <a:pPr/>
              <a:t>‹#›</a:t>
            </a:fld>
            <a:endParaRPr lang="en-US" dirty="0"/>
          </a:p>
        </p:txBody>
      </p:sp>
    </p:spTree>
    <p:extLst>
      <p:ext uri="{BB962C8B-B14F-4D97-AF65-F5344CB8AC3E}">
        <p14:creationId xmlns:p14="http://schemas.microsoft.com/office/powerpoint/2010/main" val="3210994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94253541-A5B2-408E-8F2B-39F8C4BBD219}" type="datetimeFigureOut">
              <a:rPr lang="en-US" smtClean="0"/>
              <a:pPr/>
              <a:t>5/6/14</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atin typeface="Arial"/>
              </a:defRPr>
            </a:lvl1pPr>
          </a:lstStyle>
          <a:p>
            <a:fld id="{48B116C5-FD0D-42A7-9B59-4B97FE01B317}" type="slidenum">
              <a:rPr lang="en-US" smtClean="0"/>
              <a:pPr/>
              <a:t>‹#›</a:t>
            </a:fld>
            <a:endParaRPr lang="en-US" dirty="0"/>
          </a:p>
        </p:txBody>
      </p:sp>
    </p:spTree>
    <p:extLst>
      <p:ext uri="{BB962C8B-B14F-4D97-AF65-F5344CB8AC3E}">
        <p14:creationId xmlns:p14="http://schemas.microsoft.com/office/powerpoint/2010/main" val="2384743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94253541-A5B2-408E-8F2B-39F8C4BBD219}" type="datetimeFigureOut">
              <a:rPr lang="en-US" smtClean="0"/>
              <a:pPr/>
              <a:t>5/6/14</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atin typeface="Arial"/>
              </a:defRPr>
            </a:lvl1pPr>
          </a:lstStyle>
          <a:p>
            <a:fld id="{48B116C5-FD0D-42A7-9B59-4B97FE01B317}" type="slidenum">
              <a:rPr lang="en-US" smtClean="0"/>
              <a:pPr/>
              <a:t>‹#›</a:t>
            </a:fld>
            <a:endParaRPr lang="en-US" dirty="0"/>
          </a:p>
        </p:txBody>
      </p:sp>
    </p:spTree>
    <p:extLst>
      <p:ext uri="{BB962C8B-B14F-4D97-AF65-F5344CB8AC3E}">
        <p14:creationId xmlns:p14="http://schemas.microsoft.com/office/powerpoint/2010/main" val="1401130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94253541-A5B2-408E-8F2B-39F8C4BBD219}" type="datetimeFigureOut">
              <a:rPr lang="en-US" smtClean="0"/>
              <a:pPr/>
              <a:t>5/6/14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a:defRPr>
            </a:lvl1pPr>
          </a:lstStyle>
          <a:p>
            <a:fld id="{48B116C5-FD0D-42A7-9B59-4B97FE01B317}" type="slidenum">
              <a:rPr lang="en-US" smtClean="0"/>
              <a:pPr/>
              <a:t>‹#›</a:t>
            </a:fld>
            <a:endParaRPr lang="en-US" dirty="0"/>
          </a:p>
        </p:txBody>
      </p:sp>
    </p:spTree>
    <p:extLst>
      <p:ext uri="{BB962C8B-B14F-4D97-AF65-F5344CB8AC3E}">
        <p14:creationId xmlns:p14="http://schemas.microsoft.com/office/powerpoint/2010/main" val="2075048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94253541-A5B2-408E-8F2B-39F8C4BBD219}" type="datetimeFigureOut">
              <a:rPr lang="en-US" smtClean="0"/>
              <a:pPr/>
              <a:t>5/6/14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a:defRPr>
            </a:lvl1pPr>
          </a:lstStyle>
          <a:p>
            <a:fld id="{48B116C5-FD0D-42A7-9B59-4B97FE01B317}" type="slidenum">
              <a:rPr lang="en-US" smtClean="0"/>
              <a:pPr/>
              <a:t>‹#›</a:t>
            </a:fld>
            <a:endParaRPr lang="en-US" dirty="0"/>
          </a:p>
        </p:txBody>
      </p:sp>
    </p:spTree>
    <p:extLst>
      <p:ext uri="{BB962C8B-B14F-4D97-AF65-F5344CB8AC3E}">
        <p14:creationId xmlns:p14="http://schemas.microsoft.com/office/powerpoint/2010/main" val="32528044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95663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16175"/>
            <a:ext cx="7772400" cy="1470025"/>
          </a:xfrm>
        </p:spPr>
        <p:txBody>
          <a:bodyPr>
            <a:normAutofit/>
          </a:bodyPr>
          <a:lstStyle/>
          <a:p>
            <a:r>
              <a:rPr lang="en-US" sz="3600" dirty="0"/>
              <a:t>Chapter 10 </a:t>
            </a:r>
            <a:r>
              <a:rPr lang="en-US" sz="3600" dirty="0" smtClean="0"/>
              <a:t/>
            </a:r>
            <a:br>
              <a:rPr lang="en-US" sz="3600" dirty="0" smtClean="0"/>
            </a:br>
            <a:r>
              <a:rPr lang="en-US" sz="3600" dirty="0" smtClean="0"/>
              <a:t>Combustion Products</a:t>
            </a:r>
            <a:endParaRPr lang="en-US" sz="3600" dirty="0"/>
          </a:p>
        </p:txBody>
      </p:sp>
    </p:spTree>
    <p:extLst>
      <p:ext uri="{BB962C8B-B14F-4D97-AF65-F5344CB8AC3E}">
        <p14:creationId xmlns:p14="http://schemas.microsoft.com/office/powerpoint/2010/main" val="2375100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Soot Formation</a:t>
            </a:r>
          </a:p>
        </p:txBody>
      </p:sp>
      <p:sp>
        <p:nvSpPr>
          <p:cNvPr id="3" name="Content Placeholder 2"/>
          <p:cNvSpPr>
            <a:spLocks noGrp="1"/>
          </p:cNvSpPr>
          <p:nvPr>
            <p:ph sz="half" idx="1"/>
          </p:nvPr>
        </p:nvSpPr>
        <p:spPr/>
        <p:txBody>
          <a:bodyPr>
            <a:normAutofit/>
          </a:bodyPr>
          <a:lstStyle/>
          <a:p>
            <a:r>
              <a:rPr lang="en-US" sz="2400" dirty="0" smtClean="0"/>
              <a:t>Particles </a:t>
            </a:r>
            <a:r>
              <a:rPr lang="en-US" sz="2400" dirty="0"/>
              <a:t>are dilute </a:t>
            </a:r>
            <a:r>
              <a:rPr lang="en-US" sz="2400" dirty="0" smtClean="0"/>
              <a:t>and tend to stay small. More particles are formed in larger, more turbulent fires, and they grow larger. </a:t>
            </a:r>
            <a:endParaRPr lang="en-US" sz="2400" dirty="0"/>
          </a:p>
          <a:p>
            <a:r>
              <a:rPr lang="en-US" sz="2400" dirty="0" smtClean="0"/>
              <a:t>Coagulation </a:t>
            </a:r>
            <a:endParaRPr lang="en-US" sz="2400" dirty="0"/>
          </a:p>
          <a:p>
            <a:endParaRPr lang="en-US" dirty="0"/>
          </a:p>
        </p:txBody>
      </p:sp>
      <p:pic>
        <p:nvPicPr>
          <p:cNvPr id="6" name="Picture 5" descr="57175_CH10_FIG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939882"/>
            <a:ext cx="3581400" cy="3766008"/>
          </a:xfrm>
          <a:prstGeom prst="rect">
            <a:avLst/>
          </a:prstGeom>
        </p:spPr>
      </p:pic>
      <p:sp>
        <p:nvSpPr>
          <p:cNvPr id="7" name="TextBox 6"/>
          <p:cNvSpPr txBox="1"/>
          <p:nvPr/>
        </p:nvSpPr>
        <p:spPr>
          <a:xfrm rot="16200000">
            <a:off x="6521678" y="3626078"/>
            <a:ext cx="3962400" cy="215444"/>
          </a:xfrm>
          <a:prstGeom prst="rect">
            <a:avLst/>
          </a:prstGeom>
          <a:noFill/>
        </p:spPr>
        <p:txBody>
          <a:bodyPr wrap="square" rtlCol="0">
            <a:spAutoFit/>
          </a:bodyPr>
          <a:lstStyle/>
          <a:p>
            <a:r>
              <a:rPr lang="en-US" sz="800" dirty="0">
                <a:latin typeface="Arial"/>
                <a:cs typeface="Arial"/>
              </a:rPr>
              <a:t>Reproduced from: National Institute of Standards and Technology.</a:t>
            </a:r>
            <a:endParaRPr lang="en-US" sz="800" dirty="0">
              <a:latin typeface="Arial"/>
              <a:cs typeface="Arial"/>
            </a:endParaRPr>
          </a:p>
        </p:txBody>
      </p:sp>
    </p:spTree>
    <p:extLst>
      <p:ext uri="{BB962C8B-B14F-4D97-AF65-F5344CB8AC3E}">
        <p14:creationId xmlns:p14="http://schemas.microsoft.com/office/powerpoint/2010/main" val="1249644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Soot Formation</a:t>
            </a:r>
          </a:p>
        </p:txBody>
      </p:sp>
      <p:pic>
        <p:nvPicPr>
          <p:cNvPr id="3" name="Picture 2" descr="57175_CH10_FIG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4294" y="1295400"/>
            <a:ext cx="2921706" cy="4876800"/>
          </a:xfrm>
          <a:prstGeom prst="rect">
            <a:avLst/>
          </a:prstGeom>
        </p:spPr>
      </p:pic>
    </p:spTree>
    <p:extLst>
      <p:ext uri="{BB962C8B-B14F-4D97-AF65-F5344CB8AC3E}">
        <p14:creationId xmlns:p14="http://schemas.microsoft.com/office/powerpoint/2010/main" val="307463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Soot Formation</a:t>
            </a:r>
          </a:p>
        </p:txBody>
      </p:sp>
      <p:sp>
        <p:nvSpPr>
          <p:cNvPr id="3" name="Content Placeholder 2"/>
          <p:cNvSpPr>
            <a:spLocks noGrp="1"/>
          </p:cNvSpPr>
          <p:nvPr>
            <p:ph idx="1"/>
          </p:nvPr>
        </p:nvSpPr>
        <p:spPr/>
        <p:txBody>
          <a:bodyPr>
            <a:normAutofit/>
          </a:bodyPr>
          <a:lstStyle/>
          <a:p>
            <a:r>
              <a:rPr lang="en-US" dirty="0"/>
              <a:t>C</a:t>
            </a:r>
            <a:r>
              <a:rPr lang="en-US" dirty="0" smtClean="0"/>
              <a:t>hemical </a:t>
            </a:r>
            <a:r>
              <a:rPr lang="en-US" dirty="0"/>
              <a:t>reaction process of soot </a:t>
            </a:r>
            <a:r>
              <a:rPr lang="en-US" dirty="0" smtClean="0"/>
              <a:t>formation     </a:t>
            </a:r>
            <a:endParaRPr lang="en-US" dirty="0"/>
          </a:p>
          <a:p>
            <a:pPr lvl="1"/>
            <a:r>
              <a:rPr lang="en-US" dirty="0"/>
              <a:t>S</a:t>
            </a:r>
            <a:r>
              <a:rPr lang="en-US" dirty="0" smtClean="0"/>
              <a:t>table </a:t>
            </a:r>
            <a:r>
              <a:rPr lang="en-US" dirty="0"/>
              <a:t>acetylene molecules form </a:t>
            </a:r>
            <a:r>
              <a:rPr lang="en-US" dirty="0" smtClean="0"/>
              <a:t>on </a:t>
            </a:r>
            <a:r>
              <a:rPr lang="en-US" dirty="0"/>
              <a:t>fuel side of a diffusion flame. </a:t>
            </a:r>
          </a:p>
          <a:p>
            <a:pPr lvl="1"/>
            <a:r>
              <a:rPr lang="en-US" dirty="0" smtClean="0"/>
              <a:t>Acetylene </a:t>
            </a:r>
            <a:r>
              <a:rPr lang="en-US" dirty="0"/>
              <a:t>molecules add to hydrocarbon radicals.</a:t>
            </a:r>
          </a:p>
          <a:p>
            <a:pPr lvl="1"/>
            <a:r>
              <a:rPr lang="en-US" dirty="0" smtClean="0"/>
              <a:t>Hydrogen </a:t>
            </a:r>
            <a:r>
              <a:rPr lang="en-US" dirty="0"/>
              <a:t>atoms extract H from hydrocarbon to form </a:t>
            </a:r>
            <a:r>
              <a:rPr lang="en-US" dirty="0" smtClean="0"/>
              <a:t>H</a:t>
            </a:r>
            <a:r>
              <a:rPr lang="en-US" baseline="-25000" dirty="0" smtClean="0"/>
              <a:t>2</a:t>
            </a:r>
            <a:r>
              <a:rPr lang="en-US" dirty="0"/>
              <a:t>.</a:t>
            </a:r>
          </a:p>
          <a:p>
            <a:pPr marL="0" indent="0">
              <a:buNone/>
            </a:pPr>
            <a:endParaRPr lang="en-US" dirty="0"/>
          </a:p>
        </p:txBody>
      </p:sp>
    </p:spTree>
    <p:extLst>
      <p:ext uri="{BB962C8B-B14F-4D97-AF65-F5344CB8AC3E}">
        <p14:creationId xmlns:p14="http://schemas.microsoft.com/office/powerpoint/2010/main" val="2382051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Soot Formation</a:t>
            </a:r>
          </a:p>
        </p:txBody>
      </p:sp>
      <p:sp>
        <p:nvSpPr>
          <p:cNvPr id="3" name="Content Placeholder 2"/>
          <p:cNvSpPr>
            <a:spLocks noGrp="1"/>
          </p:cNvSpPr>
          <p:nvPr>
            <p:ph sz="half" idx="1"/>
          </p:nvPr>
        </p:nvSpPr>
        <p:spPr/>
        <p:txBody>
          <a:bodyPr>
            <a:normAutofit/>
          </a:bodyPr>
          <a:lstStyle/>
          <a:p>
            <a:r>
              <a:rPr lang="en-US" dirty="0" smtClean="0"/>
              <a:t>Large </a:t>
            </a:r>
            <a:r>
              <a:rPr lang="en-US" dirty="0"/>
              <a:t>enough </a:t>
            </a:r>
            <a:r>
              <a:rPr lang="en-US" dirty="0" smtClean="0"/>
              <a:t>molecules </a:t>
            </a:r>
            <a:r>
              <a:rPr lang="en-US" dirty="0"/>
              <a:t>form closed rings that lead to formation </a:t>
            </a:r>
            <a:r>
              <a:rPr lang="en-US" dirty="0" smtClean="0"/>
              <a:t>of PCAHs </a:t>
            </a:r>
            <a:r>
              <a:rPr lang="en-US" dirty="0"/>
              <a:t>that become soot particles.</a:t>
            </a:r>
          </a:p>
          <a:p>
            <a:pPr marL="0" indent="0">
              <a:buNone/>
            </a:pPr>
            <a:endParaRPr lang="en-US" dirty="0"/>
          </a:p>
        </p:txBody>
      </p:sp>
      <p:pic>
        <p:nvPicPr>
          <p:cNvPr id="6" name="Picture 5" descr="57175_CH10_FIG0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4231" y="1676400"/>
            <a:ext cx="3002969" cy="4495800"/>
          </a:xfrm>
          <a:prstGeom prst="rect">
            <a:avLst/>
          </a:prstGeom>
        </p:spPr>
      </p:pic>
    </p:spTree>
    <p:extLst>
      <p:ext uri="{BB962C8B-B14F-4D97-AF65-F5344CB8AC3E}">
        <p14:creationId xmlns:p14="http://schemas.microsoft.com/office/powerpoint/2010/main" val="1889593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Soot Formation</a:t>
            </a:r>
          </a:p>
        </p:txBody>
      </p:sp>
      <p:sp>
        <p:nvSpPr>
          <p:cNvPr id="3" name="Content Placeholder 2"/>
          <p:cNvSpPr>
            <a:spLocks noGrp="1"/>
          </p:cNvSpPr>
          <p:nvPr>
            <p:ph idx="1"/>
          </p:nvPr>
        </p:nvSpPr>
        <p:spPr/>
        <p:txBody>
          <a:bodyPr>
            <a:normAutofit/>
          </a:bodyPr>
          <a:lstStyle/>
          <a:p>
            <a:r>
              <a:rPr lang="en-US" dirty="0" smtClean="0"/>
              <a:t>Fuels with H/C </a:t>
            </a:r>
            <a:r>
              <a:rPr lang="en-US" dirty="0"/>
              <a:t>ratios </a:t>
            </a:r>
            <a:r>
              <a:rPr lang="en-US" dirty="0" smtClean="0"/>
              <a:t>higher than </a:t>
            </a:r>
            <a:r>
              <a:rPr lang="en-US" dirty="0"/>
              <a:t>saturated hydrocarbons produce sootier flames. </a:t>
            </a:r>
          </a:p>
          <a:p>
            <a:pPr marL="0" indent="0">
              <a:buNone/>
            </a:pPr>
            <a:endParaRPr lang="en-US" dirty="0"/>
          </a:p>
        </p:txBody>
      </p:sp>
    </p:spTree>
    <p:extLst>
      <p:ext uri="{BB962C8B-B14F-4D97-AF65-F5344CB8AC3E}">
        <p14:creationId xmlns:p14="http://schemas.microsoft.com/office/powerpoint/2010/main" val="294951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Soot Formation</a:t>
            </a:r>
          </a:p>
        </p:txBody>
      </p:sp>
      <p:sp>
        <p:nvSpPr>
          <p:cNvPr id="3" name="Content Placeholder 2"/>
          <p:cNvSpPr>
            <a:spLocks noGrp="1"/>
          </p:cNvSpPr>
          <p:nvPr>
            <p:ph idx="1"/>
          </p:nvPr>
        </p:nvSpPr>
        <p:spPr/>
        <p:txBody>
          <a:bodyPr>
            <a:normAutofit/>
          </a:bodyPr>
          <a:lstStyle/>
          <a:p>
            <a:r>
              <a:rPr lang="en-US" dirty="0" smtClean="0"/>
              <a:t>Turbulent </a:t>
            </a:r>
            <a:r>
              <a:rPr lang="en-US" dirty="0"/>
              <a:t>burning polymeric materials </a:t>
            </a:r>
            <a:r>
              <a:rPr lang="en-US" dirty="0" smtClean="0"/>
              <a:t>can produce </a:t>
            </a:r>
            <a:r>
              <a:rPr lang="en-US" dirty="0"/>
              <a:t>soot via </a:t>
            </a:r>
            <a:r>
              <a:rPr lang="en-US" dirty="0" smtClean="0"/>
              <a:t>alternative </a:t>
            </a:r>
            <a:r>
              <a:rPr lang="en-US" dirty="0"/>
              <a:t>formation pathway. </a:t>
            </a:r>
          </a:p>
          <a:p>
            <a:r>
              <a:rPr lang="en-US" dirty="0" smtClean="0"/>
              <a:t>Diffusion </a:t>
            </a:r>
            <a:r>
              <a:rPr lang="en-US" dirty="0"/>
              <a:t>flames emit </a:t>
            </a:r>
            <a:r>
              <a:rPr lang="en-US" dirty="0" smtClean="0"/>
              <a:t>soot</a:t>
            </a:r>
            <a:r>
              <a:rPr lang="en-US" dirty="0"/>
              <a:t>.</a:t>
            </a:r>
            <a:r>
              <a:rPr lang="en-US" dirty="0" smtClean="0"/>
              <a:t> </a:t>
            </a:r>
            <a:endParaRPr lang="en-US" dirty="0"/>
          </a:p>
          <a:p>
            <a:endParaRPr lang="en-US" dirty="0"/>
          </a:p>
        </p:txBody>
      </p:sp>
    </p:spTree>
    <p:extLst>
      <p:ext uri="{BB962C8B-B14F-4D97-AF65-F5344CB8AC3E}">
        <p14:creationId xmlns:p14="http://schemas.microsoft.com/office/powerpoint/2010/main" val="3240017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Smoke Point Height</a:t>
            </a:r>
            <a:endParaRPr lang="en-US" dirty="0"/>
          </a:p>
        </p:txBody>
      </p:sp>
      <p:sp>
        <p:nvSpPr>
          <p:cNvPr id="3" name="Content Placeholder 2"/>
          <p:cNvSpPr>
            <a:spLocks noGrp="1"/>
          </p:cNvSpPr>
          <p:nvPr>
            <p:ph idx="1"/>
          </p:nvPr>
        </p:nvSpPr>
        <p:spPr/>
        <p:txBody>
          <a:bodyPr>
            <a:normAutofit/>
          </a:bodyPr>
          <a:lstStyle/>
          <a:p>
            <a:r>
              <a:rPr lang="en-US" dirty="0" smtClean="0"/>
              <a:t>Measurement </a:t>
            </a:r>
            <a:r>
              <a:rPr lang="en-US" dirty="0"/>
              <a:t>of </a:t>
            </a:r>
            <a:r>
              <a:rPr lang="en-US" dirty="0" smtClean="0"/>
              <a:t>relative </a:t>
            </a:r>
            <a:r>
              <a:rPr lang="en-US" dirty="0"/>
              <a:t>tendency of a gaseous fuel to generate soot is via the smoke-point height.     </a:t>
            </a:r>
          </a:p>
          <a:p>
            <a:pPr lvl="1"/>
            <a:r>
              <a:rPr lang="en-US" dirty="0"/>
              <a:t>S</a:t>
            </a:r>
            <a:r>
              <a:rPr lang="en-US" dirty="0" smtClean="0"/>
              <a:t>horter </a:t>
            </a:r>
            <a:r>
              <a:rPr lang="en-US" dirty="0"/>
              <a:t>the smoke-point height, </a:t>
            </a:r>
            <a:r>
              <a:rPr lang="en-US" dirty="0" smtClean="0"/>
              <a:t>greater </a:t>
            </a:r>
            <a:r>
              <a:rPr lang="en-US" dirty="0"/>
              <a:t>tendency of the fuel to soot. </a:t>
            </a:r>
          </a:p>
          <a:p>
            <a:pPr lvl="1"/>
            <a:r>
              <a:rPr lang="en-US" dirty="0" smtClean="0"/>
              <a:t>Saturated </a:t>
            </a:r>
            <a:r>
              <a:rPr lang="en-US" dirty="0"/>
              <a:t>hydrocarbon </a:t>
            </a:r>
            <a:r>
              <a:rPr lang="en-US" dirty="0" smtClean="0"/>
              <a:t>fuels </a:t>
            </a:r>
            <a:endParaRPr lang="en-US" dirty="0"/>
          </a:p>
          <a:p>
            <a:pPr marL="0" indent="0">
              <a:buNone/>
            </a:pPr>
            <a:endParaRPr lang="en-US" dirty="0"/>
          </a:p>
        </p:txBody>
      </p:sp>
    </p:spTree>
    <p:extLst>
      <p:ext uri="{BB962C8B-B14F-4D97-AF65-F5344CB8AC3E}">
        <p14:creationId xmlns:p14="http://schemas.microsoft.com/office/powerpoint/2010/main" val="3392216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Smoke Point Height</a:t>
            </a:r>
          </a:p>
        </p:txBody>
      </p:sp>
      <p:pic>
        <p:nvPicPr>
          <p:cNvPr id="5" name="Picture 4" descr="9780763757175_CH10_TABLE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8403" y="1396661"/>
            <a:ext cx="3754797" cy="4525012"/>
          </a:xfrm>
          <a:prstGeom prst="rect">
            <a:avLst/>
          </a:prstGeom>
        </p:spPr>
      </p:pic>
    </p:spTree>
    <p:extLst>
      <p:ext uri="{BB962C8B-B14F-4D97-AF65-F5344CB8AC3E}">
        <p14:creationId xmlns:p14="http://schemas.microsoft.com/office/powerpoint/2010/main" val="2919849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Smoke Point Height</a:t>
            </a:r>
          </a:p>
        </p:txBody>
      </p:sp>
      <p:sp>
        <p:nvSpPr>
          <p:cNvPr id="3" name="Content Placeholder 2"/>
          <p:cNvSpPr>
            <a:spLocks noGrp="1"/>
          </p:cNvSpPr>
          <p:nvPr>
            <p:ph sz="half" idx="1"/>
          </p:nvPr>
        </p:nvSpPr>
        <p:spPr/>
        <p:txBody>
          <a:bodyPr>
            <a:normAutofit/>
          </a:bodyPr>
          <a:lstStyle/>
          <a:p>
            <a:r>
              <a:rPr lang="en-US" dirty="0"/>
              <a:t>Smoke-point heights for laminar flames are closely correlated with the radiative fraction for turbulent flames for the same combustibles. </a:t>
            </a:r>
          </a:p>
        </p:txBody>
      </p:sp>
      <p:pic>
        <p:nvPicPr>
          <p:cNvPr id="6" name="Picture 5" descr="57175_CH10_FIG0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770800"/>
            <a:ext cx="3886200" cy="4020400"/>
          </a:xfrm>
          <a:prstGeom prst="rect">
            <a:avLst/>
          </a:prstGeom>
        </p:spPr>
      </p:pic>
      <p:sp>
        <p:nvSpPr>
          <p:cNvPr id="7" name="TextBox 6"/>
          <p:cNvSpPr txBox="1"/>
          <p:nvPr/>
        </p:nvSpPr>
        <p:spPr>
          <a:xfrm rot="16200000">
            <a:off x="6807488" y="3631912"/>
            <a:ext cx="3886200" cy="584776"/>
          </a:xfrm>
          <a:prstGeom prst="rect">
            <a:avLst/>
          </a:prstGeom>
          <a:noFill/>
        </p:spPr>
        <p:txBody>
          <a:bodyPr wrap="square" rtlCol="0">
            <a:spAutoFit/>
          </a:bodyPr>
          <a:lstStyle/>
          <a:p>
            <a:r>
              <a:rPr lang="en-US" sz="800" dirty="0">
                <a:latin typeface="Arial"/>
                <a:cs typeface="Arial"/>
              </a:rPr>
              <a:t>Reproduced from: </a:t>
            </a:r>
            <a:r>
              <a:rPr lang="en-US" sz="800" dirty="0" err="1">
                <a:latin typeface="Arial"/>
                <a:cs typeface="Arial"/>
              </a:rPr>
              <a:t>Markstein</a:t>
            </a:r>
            <a:r>
              <a:rPr lang="en-US" sz="800" dirty="0">
                <a:latin typeface="Arial"/>
                <a:cs typeface="Arial"/>
              </a:rPr>
              <a:t>, G.H., “Relationship Between Smoke Point and Radiant Emission from Buoyant Turbulent and Laminar</a:t>
            </a:r>
          </a:p>
          <a:p>
            <a:r>
              <a:rPr lang="en-US" sz="800" dirty="0">
                <a:latin typeface="Arial"/>
                <a:cs typeface="Arial"/>
              </a:rPr>
              <a:t>Diffusion Flames,” </a:t>
            </a:r>
            <a:r>
              <a:rPr lang="en-US" sz="800" i="1" dirty="0">
                <a:latin typeface="Arial"/>
                <a:cs typeface="Arial"/>
              </a:rPr>
              <a:t>Proceedings of the Combustion Institute </a:t>
            </a:r>
            <a:r>
              <a:rPr lang="en-US" sz="800" dirty="0">
                <a:latin typeface="Arial"/>
                <a:cs typeface="Arial"/>
              </a:rPr>
              <a:t>20, 1055–1061 (1985). Copyright Elsevier.</a:t>
            </a:r>
            <a:endParaRPr lang="en-US" sz="800" dirty="0">
              <a:latin typeface="Arial"/>
              <a:cs typeface="Arial"/>
            </a:endParaRPr>
          </a:p>
        </p:txBody>
      </p:sp>
    </p:spTree>
    <p:extLst>
      <p:ext uri="{BB962C8B-B14F-4D97-AF65-F5344CB8AC3E}">
        <p14:creationId xmlns:p14="http://schemas.microsoft.com/office/powerpoint/2010/main" val="1463906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Aerosol Mist Formation</a:t>
            </a:r>
            <a:endParaRPr lang="en-US" dirty="0"/>
          </a:p>
        </p:txBody>
      </p:sp>
      <p:sp>
        <p:nvSpPr>
          <p:cNvPr id="3" name="Content Placeholder 2"/>
          <p:cNvSpPr>
            <a:spLocks noGrp="1"/>
          </p:cNvSpPr>
          <p:nvPr>
            <p:ph idx="1"/>
          </p:nvPr>
        </p:nvSpPr>
        <p:spPr/>
        <p:txBody>
          <a:bodyPr/>
          <a:lstStyle/>
          <a:p>
            <a:r>
              <a:rPr lang="en-US" dirty="0" smtClean="0"/>
              <a:t>Smoke </a:t>
            </a:r>
            <a:r>
              <a:rPr lang="en-US" dirty="0"/>
              <a:t>cools from &gt; </a:t>
            </a:r>
            <a:r>
              <a:rPr lang="en-US" dirty="0" smtClean="0"/>
              <a:t>2200 °</a:t>
            </a:r>
            <a:r>
              <a:rPr lang="en-US" dirty="0"/>
              <a:t>F (</a:t>
            </a:r>
            <a:r>
              <a:rPr lang="en-US" dirty="0" smtClean="0"/>
              <a:t>1500 K</a:t>
            </a:r>
            <a:r>
              <a:rPr lang="en-US" dirty="0"/>
              <a:t>) </a:t>
            </a:r>
            <a:r>
              <a:rPr lang="en-US" dirty="0" smtClean="0"/>
              <a:t>to 80 °</a:t>
            </a:r>
            <a:r>
              <a:rPr lang="en-US" dirty="0"/>
              <a:t>F </a:t>
            </a:r>
            <a:r>
              <a:rPr lang="en-US" dirty="0" smtClean="0"/>
              <a:t>(</a:t>
            </a:r>
            <a:r>
              <a:rPr lang="en-US" dirty="0"/>
              <a:t>3</a:t>
            </a:r>
            <a:r>
              <a:rPr lang="en-US" dirty="0" smtClean="0"/>
              <a:t>00 K</a:t>
            </a:r>
            <a:r>
              <a:rPr lang="en-US" dirty="0"/>
              <a:t>) after leaving flame vicinity. </a:t>
            </a:r>
          </a:p>
          <a:p>
            <a:r>
              <a:rPr lang="en-US" dirty="0" smtClean="0"/>
              <a:t>Condensation </a:t>
            </a:r>
            <a:r>
              <a:rPr lang="en-US" dirty="0"/>
              <a:t>of molecule </a:t>
            </a:r>
            <a:r>
              <a:rPr lang="en-US" dirty="0" smtClean="0"/>
              <a:t>vapors forms </a:t>
            </a:r>
            <a:r>
              <a:rPr lang="en-US" dirty="0"/>
              <a:t>liquid droplets. </a:t>
            </a:r>
          </a:p>
          <a:p>
            <a:r>
              <a:rPr lang="en-US" dirty="0"/>
              <a:t>A</a:t>
            </a:r>
            <a:r>
              <a:rPr lang="en-US" dirty="0" smtClean="0"/>
              <a:t>erosol </a:t>
            </a:r>
            <a:r>
              <a:rPr lang="en-US" dirty="0"/>
              <a:t>mist has </a:t>
            </a:r>
            <a:r>
              <a:rPr lang="en-US" dirty="0" smtClean="0"/>
              <a:t>H/C </a:t>
            </a:r>
            <a:r>
              <a:rPr lang="en-US" dirty="0"/>
              <a:t>ratio higher than soot particles.     </a:t>
            </a:r>
          </a:p>
          <a:p>
            <a:endParaRPr lang="en-US" dirty="0"/>
          </a:p>
        </p:txBody>
      </p:sp>
    </p:spTree>
    <p:extLst>
      <p:ext uri="{BB962C8B-B14F-4D97-AF65-F5344CB8AC3E}">
        <p14:creationId xmlns:p14="http://schemas.microsoft.com/office/powerpoint/2010/main" val="1146295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Describe </a:t>
            </a:r>
            <a:r>
              <a:rPr lang="en-US" dirty="0"/>
              <a:t>the two main types of smoke aerosols and explain why they are important in fires. </a:t>
            </a:r>
          </a:p>
          <a:p>
            <a:r>
              <a:rPr lang="en-US" dirty="0" smtClean="0"/>
              <a:t>Explain </a:t>
            </a:r>
            <a:r>
              <a:rPr lang="en-US" dirty="0"/>
              <a:t>how soot forms.</a:t>
            </a:r>
          </a:p>
          <a:p>
            <a:r>
              <a:rPr lang="en-US" dirty="0" smtClean="0"/>
              <a:t>Describe </a:t>
            </a:r>
            <a:r>
              <a:rPr lang="en-US" dirty="0"/>
              <a:t>the two principal methods for quantifying the aerosol content of smoke produced in an experimental fire.  </a:t>
            </a:r>
          </a:p>
          <a:p>
            <a:endParaRPr lang="en-US" dirty="0"/>
          </a:p>
        </p:txBody>
      </p:sp>
    </p:spTree>
    <p:extLst>
      <p:ext uri="{BB962C8B-B14F-4D97-AF65-F5344CB8AC3E}">
        <p14:creationId xmlns:p14="http://schemas.microsoft.com/office/powerpoint/2010/main" val="2446171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Measurement of Aerosol Yields </a:t>
            </a:r>
          </a:p>
        </p:txBody>
      </p:sp>
      <p:sp>
        <p:nvSpPr>
          <p:cNvPr id="3" name="Content Placeholder 2"/>
          <p:cNvSpPr>
            <a:spLocks noGrp="1"/>
          </p:cNvSpPr>
          <p:nvPr>
            <p:ph idx="1"/>
          </p:nvPr>
        </p:nvSpPr>
        <p:spPr/>
        <p:txBody>
          <a:bodyPr/>
          <a:lstStyle/>
          <a:p>
            <a:r>
              <a:rPr lang="en-US" dirty="0"/>
              <a:t>Quantifying </a:t>
            </a:r>
            <a:r>
              <a:rPr lang="en-US" dirty="0" smtClean="0"/>
              <a:t>aerosol </a:t>
            </a:r>
            <a:r>
              <a:rPr lang="en-US" dirty="0"/>
              <a:t>content of </a:t>
            </a:r>
            <a:r>
              <a:rPr lang="en-US" dirty="0" smtClean="0"/>
              <a:t>smoke:  </a:t>
            </a:r>
            <a:endParaRPr lang="en-US" dirty="0"/>
          </a:p>
          <a:p>
            <a:pPr lvl="1"/>
            <a:r>
              <a:rPr lang="en-US" dirty="0" smtClean="0"/>
              <a:t>Collect </a:t>
            </a:r>
            <a:r>
              <a:rPr lang="en-US" dirty="0"/>
              <a:t>and weigh the aerosol (</a:t>
            </a:r>
            <a:r>
              <a:rPr lang="en-US" dirty="0" err="1"/>
              <a:t>gravimetry</a:t>
            </a:r>
            <a:r>
              <a:rPr lang="en-US" dirty="0"/>
              <a:t>) and calculate the ratio to the mass loss of the combustible.</a:t>
            </a:r>
          </a:p>
          <a:p>
            <a:pPr lvl="1"/>
            <a:r>
              <a:rPr lang="en-US" dirty="0" smtClean="0"/>
              <a:t>Measure attenuation </a:t>
            </a:r>
            <a:r>
              <a:rPr lang="en-US" dirty="0"/>
              <a:t>of a beam of light passing through the smoke and normalize the result.  </a:t>
            </a:r>
          </a:p>
          <a:p>
            <a:endParaRPr lang="en-US" dirty="0"/>
          </a:p>
        </p:txBody>
      </p:sp>
    </p:spTree>
    <p:extLst>
      <p:ext uri="{BB962C8B-B14F-4D97-AF65-F5344CB8AC3E}">
        <p14:creationId xmlns:p14="http://schemas.microsoft.com/office/powerpoint/2010/main" val="1779905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Measurement of Aerosol Yields </a:t>
            </a:r>
          </a:p>
        </p:txBody>
      </p:sp>
      <p:pic>
        <p:nvPicPr>
          <p:cNvPr id="7" name="Picture 6" descr="57175_CH10_FIG0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8608" y="1862328"/>
            <a:ext cx="4126992" cy="4157472"/>
          </a:xfrm>
          <a:prstGeom prst="rect">
            <a:avLst/>
          </a:prstGeom>
        </p:spPr>
      </p:pic>
    </p:spTree>
    <p:extLst>
      <p:ext uri="{BB962C8B-B14F-4D97-AF65-F5344CB8AC3E}">
        <p14:creationId xmlns:p14="http://schemas.microsoft.com/office/powerpoint/2010/main" val="2408292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Measurement of Aerosol Yields </a:t>
            </a:r>
          </a:p>
        </p:txBody>
      </p:sp>
      <p:sp>
        <p:nvSpPr>
          <p:cNvPr id="3" name="Content Placeholder 2"/>
          <p:cNvSpPr>
            <a:spLocks noGrp="1"/>
          </p:cNvSpPr>
          <p:nvPr>
            <p:ph idx="1"/>
          </p:nvPr>
        </p:nvSpPr>
        <p:spPr/>
        <p:txBody>
          <a:bodyPr>
            <a:normAutofit/>
          </a:bodyPr>
          <a:lstStyle/>
          <a:p>
            <a:r>
              <a:rPr lang="en-US" dirty="0"/>
              <a:t>Gravimetric </a:t>
            </a:r>
            <a:r>
              <a:rPr lang="en-US" dirty="0" smtClean="0"/>
              <a:t>approach     </a:t>
            </a:r>
            <a:endParaRPr lang="en-US" dirty="0"/>
          </a:p>
          <a:p>
            <a:pPr lvl="1"/>
            <a:r>
              <a:rPr lang="en-US" dirty="0" smtClean="0"/>
              <a:t>Equation 10-1: </a:t>
            </a:r>
          </a:p>
          <a:p>
            <a:pPr lvl="2"/>
            <a:r>
              <a:rPr lang="en-US" i="1" dirty="0" err="1" smtClean="0"/>
              <a:t>M</a:t>
            </a:r>
            <a:r>
              <a:rPr lang="en-US" baseline="-25000" dirty="0" err="1" smtClean="0"/>
              <a:t>T,soot</a:t>
            </a:r>
            <a:r>
              <a:rPr lang="en-US" baseline="-25000" dirty="0" smtClean="0"/>
              <a:t> </a:t>
            </a:r>
            <a:r>
              <a:rPr lang="en-US" dirty="0"/>
              <a:t>= </a:t>
            </a:r>
            <a:r>
              <a:rPr lang="en-US" dirty="0" err="1"/>
              <a:t>M</a:t>
            </a:r>
            <a:r>
              <a:rPr lang="en-US" baseline="-25000" dirty="0" err="1"/>
              <a:t>coll,soot</a:t>
            </a:r>
            <a:r>
              <a:rPr lang="en-US" dirty="0"/>
              <a:t> [ </a:t>
            </a:r>
            <a:r>
              <a:rPr lang="en-US" i="1" dirty="0" err="1"/>
              <a:t>V°</a:t>
            </a:r>
            <a:r>
              <a:rPr lang="en-US" baseline="-25000" dirty="0" err="1"/>
              <a:t>total</a:t>
            </a:r>
            <a:r>
              <a:rPr lang="en-US" dirty="0"/>
              <a:t> / </a:t>
            </a:r>
            <a:r>
              <a:rPr lang="en-US" i="1" dirty="0" err="1"/>
              <a:t>V°</a:t>
            </a:r>
            <a:r>
              <a:rPr lang="en-US" baseline="-25000" dirty="0" err="1"/>
              <a:t>probe</a:t>
            </a:r>
            <a:r>
              <a:rPr lang="en-US" dirty="0"/>
              <a:t> ]</a:t>
            </a:r>
          </a:p>
          <a:p>
            <a:pPr lvl="1"/>
            <a:r>
              <a:rPr lang="en-US" dirty="0" smtClean="0"/>
              <a:t>Equation 10-2:</a:t>
            </a:r>
          </a:p>
          <a:p>
            <a:pPr lvl="2"/>
            <a:r>
              <a:rPr lang="en-US" dirty="0" smtClean="0"/>
              <a:t> </a:t>
            </a:r>
            <a:r>
              <a:rPr lang="en-US" dirty="0" err="1"/>
              <a:t>Y</a:t>
            </a:r>
            <a:r>
              <a:rPr lang="en-US" baseline="-25000" dirty="0" err="1"/>
              <a:t>soot</a:t>
            </a:r>
            <a:r>
              <a:rPr lang="en-US" dirty="0"/>
              <a:t> = </a:t>
            </a:r>
            <a:r>
              <a:rPr lang="en-US" dirty="0" err="1"/>
              <a:t>M</a:t>
            </a:r>
            <a:r>
              <a:rPr lang="en-US" baseline="-25000" dirty="0" err="1"/>
              <a:t>T,soot</a:t>
            </a:r>
            <a:r>
              <a:rPr lang="en-US" baseline="-25000" dirty="0"/>
              <a:t> </a:t>
            </a:r>
            <a:r>
              <a:rPr lang="en-US" dirty="0"/>
              <a:t>/ </a:t>
            </a:r>
            <a:r>
              <a:rPr lang="en-US" dirty="0" err="1"/>
              <a:t>M</a:t>
            </a:r>
            <a:r>
              <a:rPr lang="en-US" baseline="-25000" dirty="0" err="1"/>
              <a:t>lost</a:t>
            </a:r>
            <a:endParaRPr lang="en-US" dirty="0"/>
          </a:p>
          <a:p>
            <a:pPr marL="0" indent="0">
              <a:buNone/>
            </a:pPr>
            <a:endParaRPr lang="en-US" dirty="0"/>
          </a:p>
        </p:txBody>
      </p:sp>
    </p:spTree>
    <p:extLst>
      <p:ext uri="{BB962C8B-B14F-4D97-AF65-F5344CB8AC3E}">
        <p14:creationId xmlns:p14="http://schemas.microsoft.com/office/powerpoint/2010/main" val="2703007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Measurement of Aerosol Yields </a:t>
            </a:r>
          </a:p>
        </p:txBody>
      </p:sp>
      <p:sp>
        <p:nvSpPr>
          <p:cNvPr id="3" name="Content Placeholder 2"/>
          <p:cNvSpPr>
            <a:spLocks noGrp="1"/>
          </p:cNvSpPr>
          <p:nvPr>
            <p:ph idx="1"/>
          </p:nvPr>
        </p:nvSpPr>
        <p:spPr/>
        <p:txBody>
          <a:bodyPr>
            <a:normAutofit lnSpcReduction="10000"/>
          </a:bodyPr>
          <a:lstStyle/>
          <a:p>
            <a:r>
              <a:rPr lang="en-US" dirty="0" smtClean="0"/>
              <a:t>Weight</a:t>
            </a:r>
            <a:r>
              <a:rPr lang="en-US" dirty="0"/>
              <a:t>, pictures, and dimension of soot can be obtained.    </a:t>
            </a:r>
          </a:p>
          <a:p>
            <a:pPr lvl="1"/>
            <a:r>
              <a:rPr lang="en-US" dirty="0" smtClean="0"/>
              <a:t>Soot </a:t>
            </a:r>
            <a:r>
              <a:rPr lang="en-US" dirty="0"/>
              <a:t>spheres can form </a:t>
            </a:r>
            <a:r>
              <a:rPr lang="en-US" dirty="0" smtClean="0"/>
              <a:t>aggregates.</a:t>
            </a:r>
            <a:endParaRPr lang="en-US" dirty="0"/>
          </a:p>
          <a:p>
            <a:r>
              <a:rPr lang="en-US" dirty="0"/>
              <a:t>O</a:t>
            </a:r>
            <a:r>
              <a:rPr lang="en-US" dirty="0" smtClean="0"/>
              <a:t>ptical </a:t>
            </a:r>
            <a:r>
              <a:rPr lang="en-US" dirty="0"/>
              <a:t>method for measuring </a:t>
            </a:r>
            <a:r>
              <a:rPr lang="en-US" dirty="0" smtClean="0"/>
              <a:t>smoke is based </a:t>
            </a:r>
            <a:r>
              <a:rPr lang="en-US" dirty="0"/>
              <a:t>on the scattering of light.    </a:t>
            </a:r>
          </a:p>
          <a:p>
            <a:pPr lvl="1"/>
            <a:r>
              <a:rPr lang="en-US" dirty="0" smtClean="0"/>
              <a:t>It can </a:t>
            </a:r>
            <a:r>
              <a:rPr lang="en-US" dirty="0"/>
              <a:t>provide information about visibility through </a:t>
            </a:r>
            <a:r>
              <a:rPr lang="en-US" dirty="0" smtClean="0"/>
              <a:t>smoke</a:t>
            </a:r>
            <a:r>
              <a:rPr lang="en-US" dirty="0"/>
              <a:t>.</a:t>
            </a:r>
            <a:r>
              <a:rPr lang="en-US" dirty="0" smtClean="0"/>
              <a:t> </a:t>
            </a:r>
            <a:endParaRPr lang="en-US" dirty="0"/>
          </a:p>
          <a:p>
            <a:pPr lvl="1"/>
            <a:r>
              <a:rPr lang="en-US" dirty="0"/>
              <a:t>B</a:t>
            </a:r>
            <a:r>
              <a:rPr lang="en-US" dirty="0" smtClean="0"/>
              <a:t>eam </a:t>
            </a:r>
            <a:r>
              <a:rPr lang="en-US" dirty="0"/>
              <a:t>of light is directed across a gap with a photometer at the other end of the space. </a:t>
            </a:r>
          </a:p>
          <a:p>
            <a:pPr marL="0" indent="0">
              <a:buNone/>
            </a:pPr>
            <a:endParaRPr lang="en-US" dirty="0"/>
          </a:p>
        </p:txBody>
      </p:sp>
    </p:spTree>
    <p:extLst>
      <p:ext uri="{BB962C8B-B14F-4D97-AF65-F5344CB8AC3E}">
        <p14:creationId xmlns:p14="http://schemas.microsoft.com/office/powerpoint/2010/main" val="1030314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Measurement of Aerosol Yields </a:t>
            </a:r>
          </a:p>
        </p:txBody>
      </p:sp>
      <p:sp>
        <p:nvSpPr>
          <p:cNvPr id="3" name="Content Placeholder 2"/>
          <p:cNvSpPr>
            <a:spLocks noGrp="1"/>
          </p:cNvSpPr>
          <p:nvPr>
            <p:ph idx="1"/>
          </p:nvPr>
        </p:nvSpPr>
        <p:spPr/>
        <p:txBody>
          <a:bodyPr>
            <a:normAutofit/>
          </a:bodyPr>
          <a:lstStyle/>
          <a:p>
            <a:r>
              <a:rPr lang="en-US" dirty="0" smtClean="0"/>
              <a:t>Intensity </a:t>
            </a:r>
            <a:r>
              <a:rPr lang="en-US" dirty="0"/>
              <a:t>of the light beam </a:t>
            </a:r>
            <a:r>
              <a:rPr lang="en-US" dirty="0" smtClean="0"/>
              <a:t>at </a:t>
            </a:r>
            <a:r>
              <a:rPr lang="en-US" dirty="0"/>
              <a:t>the photometer is </a:t>
            </a:r>
            <a:r>
              <a:rPr lang="en-US" i="1" dirty="0"/>
              <a:t>I</a:t>
            </a:r>
            <a:r>
              <a:rPr lang="en-US" i="1" baseline="-25000" dirty="0"/>
              <a:t>o</a:t>
            </a:r>
            <a:r>
              <a:rPr lang="en-US" dirty="0"/>
              <a:t>.</a:t>
            </a:r>
          </a:p>
          <a:p>
            <a:r>
              <a:rPr lang="en-US" dirty="0" smtClean="0"/>
              <a:t>Light </a:t>
            </a:r>
            <a:r>
              <a:rPr lang="en-US" dirty="0"/>
              <a:t>reaching the detector has a lower intensity, </a:t>
            </a:r>
            <a:r>
              <a:rPr lang="en-US" i="1" dirty="0"/>
              <a:t>I</a:t>
            </a:r>
            <a:r>
              <a:rPr lang="en-US" dirty="0"/>
              <a:t>.</a:t>
            </a:r>
          </a:p>
          <a:p>
            <a:r>
              <a:rPr lang="en-US" dirty="0" err="1" smtClean="0"/>
              <a:t>Bouguer’s</a:t>
            </a:r>
            <a:r>
              <a:rPr lang="en-US" dirty="0" smtClean="0"/>
              <a:t> </a:t>
            </a:r>
            <a:r>
              <a:rPr lang="en-US" dirty="0"/>
              <a:t>Law (Beer-Lambert Law</a:t>
            </a:r>
            <a:r>
              <a:rPr lang="en-US" dirty="0" smtClean="0"/>
              <a:t>)</a:t>
            </a:r>
            <a:endParaRPr lang="en-US" dirty="0"/>
          </a:p>
          <a:p>
            <a:r>
              <a:rPr lang="en-US" dirty="0" smtClean="0"/>
              <a:t>Equation </a:t>
            </a:r>
            <a:r>
              <a:rPr lang="en-US" dirty="0"/>
              <a:t>10-3: </a:t>
            </a:r>
            <a:r>
              <a:rPr lang="en-US" i="1" dirty="0"/>
              <a:t>I</a:t>
            </a:r>
            <a:r>
              <a:rPr lang="en-US" dirty="0"/>
              <a:t>/</a:t>
            </a:r>
            <a:r>
              <a:rPr lang="en-US" i="1" dirty="0"/>
              <a:t>I</a:t>
            </a:r>
            <a:r>
              <a:rPr lang="en-US" i="1" baseline="-25000" dirty="0"/>
              <a:t>o</a:t>
            </a:r>
            <a:r>
              <a:rPr lang="en-US" dirty="0"/>
              <a:t> = </a:t>
            </a:r>
            <a:r>
              <a:rPr lang="en-US" dirty="0" smtClean="0"/>
              <a:t>10</a:t>
            </a:r>
            <a:r>
              <a:rPr lang="en-US" baseline="30000" dirty="0" smtClean="0"/>
              <a:t>–</a:t>
            </a:r>
            <a:r>
              <a:rPr lang="en-US" i="1" baseline="30000" dirty="0" err="1" smtClean="0"/>
              <a:t>Dx</a:t>
            </a:r>
            <a:endParaRPr lang="en-US" dirty="0"/>
          </a:p>
          <a:p>
            <a:r>
              <a:rPr lang="en-US" dirty="0" smtClean="0"/>
              <a:t>Equation </a:t>
            </a:r>
            <a:r>
              <a:rPr lang="en-US" dirty="0"/>
              <a:t>10-4: </a:t>
            </a:r>
            <a:r>
              <a:rPr lang="en-US" i="1" dirty="0"/>
              <a:t>D</a:t>
            </a:r>
            <a:r>
              <a:rPr lang="en-US" dirty="0"/>
              <a:t> = </a:t>
            </a:r>
            <a:r>
              <a:rPr lang="en-US" i="1" dirty="0" err="1" smtClean="0"/>
              <a:t>D</a:t>
            </a:r>
            <a:r>
              <a:rPr lang="en-US" i="1" baseline="-25000" dirty="0" err="1" smtClean="0"/>
              <a:t>m</a:t>
            </a:r>
            <a:r>
              <a:rPr lang="en-US" i="1" baseline="-25000" dirty="0" smtClean="0"/>
              <a:t> </a:t>
            </a:r>
            <a:r>
              <a:rPr lang="en-US" dirty="0" smtClean="0"/>
              <a:t>× </a:t>
            </a:r>
            <a:r>
              <a:rPr lang="en-US" i="1" dirty="0" err="1" smtClean="0"/>
              <a:t>m</a:t>
            </a:r>
            <a:r>
              <a:rPr lang="en-US" i="1" baseline="-25000" dirty="0" err="1" smtClean="0"/>
              <a:t>ν</a:t>
            </a:r>
            <a:r>
              <a:rPr lang="en-US" dirty="0"/>
              <a:t> </a:t>
            </a:r>
          </a:p>
          <a:p>
            <a:endParaRPr lang="en-US" dirty="0"/>
          </a:p>
        </p:txBody>
      </p:sp>
    </p:spTree>
    <p:extLst>
      <p:ext uri="{BB962C8B-B14F-4D97-AF65-F5344CB8AC3E}">
        <p14:creationId xmlns:p14="http://schemas.microsoft.com/office/powerpoint/2010/main" val="2117351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Measurement of Aerosol Yields </a:t>
            </a:r>
          </a:p>
        </p:txBody>
      </p:sp>
      <p:sp>
        <p:nvSpPr>
          <p:cNvPr id="3" name="Content Placeholder 2"/>
          <p:cNvSpPr>
            <a:spLocks noGrp="1"/>
          </p:cNvSpPr>
          <p:nvPr>
            <p:ph idx="1"/>
          </p:nvPr>
        </p:nvSpPr>
        <p:spPr/>
        <p:txBody>
          <a:bodyPr>
            <a:normAutofit/>
          </a:bodyPr>
          <a:lstStyle/>
          <a:p>
            <a:r>
              <a:rPr lang="en-US" dirty="0" smtClean="0"/>
              <a:t>For </a:t>
            </a:r>
            <a:r>
              <a:rPr lang="en-US" dirty="0"/>
              <a:t>smoke from flaming fires, </a:t>
            </a:r>
            <a:r>
              <a:rPr lang="en-US" i="1" dirty="0" err="1"/>
              <a:t>D</a:t>
            </a:r>
            <a:r>
              <a:rPr lang="en-US" i="1" baseline="-25000" dirty="0" err="1"/>
              <a:t>m</a:t>
            </a:r>
            <a:r>
              <a:rPr lang="en-US" dirty="0"/>
              <a:t> = 3.8 m</a:t>
            </a:r>
            <a:r>
              <a:rPr lang="en-US" baseline="30000" dirty="0"/>
              <a:t>2</a:t>
            </a:r>
            <a:r>
              <a:rPr lang="en-US" dirty="0"/>
              <a:t>/g ± </a:t>
            </a:r>
            <a:r>
              <a:rPr lang="en-US" dirty="0" smtClean="0"/>
              <a:t>13%. </a:t>
            </a:r>
          </a:p>
          <a:p>
            <a:r>
              <a:rPr lang="en-US" dirty="0" smtClean="0"/>
              <a:t>Equation 10-5: </a:t>
            </a:r>
            <a:r>
              <a:rPr lang="en-US" dirty="0"/>
              <a:t>(</a:t>
            </a:r>
            <a:r>
              <a:rPr lang="en-US" i="1" dirty="0" err="1"/>
              <a:t>D</a:t>
            </a:r>
            <a:r>
              <a:rPr lang="en-US" i="1" baseline="-25000" dirty="0" err="1"/>
              <a:t>m</a:t>
            </a:r>
            <a:r>
              <a:rPr lang="en-US" i="1" dirty="0" err="1"/>
              <a:t>x</a:t>
            </a:r>
            <a:r>
              <a:rPr lang="en-US" dirty="0" smtClean="0"/>
              <a:t>)</a:t>
            </a:r>
            <a:r>
              <a:rPr lang="en-US" baseline="30000" dirty="0" smtClean="0"/>
              <a:t>–1</a:t>
            </a:r>
            <a:r>
              <a:rPr lang="en-US" dirty="0" smtClean="0"/>
              <a:t> </a:t>
            </a:r>
            <a:r>
              <a:rPr lang="en-US" dirty="0"/>
              <a:t>log</a:t>
            </a:r>
            <a:r>
              <a:rPr lang="en-US" baseline="-25000" dirty="0"/>
              <a:t>10</a:t>
            </a:r>
            <a:r>
              <a:rPr lang="en-US" dirty="0"/>
              <a:t> (</a:t>
            </a:r>
            <a:r>
              <a:rPr lang="en-US" i="1" dirty="0"/>
              <a:t>I</a:t>
            </a:r>
            <a:r>
              <a:rPr lang="en-US" i="1" baseline="-25000" dirty="0"/>
              <a:t>o</a:t>
            </a:r>
            <a:r>
              <a:rPr lang="en-US" dirty="0"/>
              <a:t>/</a:t>
            </a:r>
            <a:r>
              <a:rPr lang="en-US" i="1" dirty="0"/>
              <a:t>I</a:t>
            </a:r>
            <a:r>
              <a:rPr lang="en-US" dirty="0"/>
              <a:t>) = </a:t>
            </a:r>
            <a:r>
              <a:rPr lang="en-US" i="1" dirty="0" err="1" smtClean="0"/>
              <a:t>m</a:t>
            </a:r>
            <a:r>
              <a:rPr lang="en-US" i="1" baseline="-25000" dirty="0" err="1" smtClean="0"/>
              <a:t>ν</a:t>
            </a:r>
            <a:endParaRPr lang="en-US" dirty="0"/>
          </a:p>
          <a:p>
            <a:r>
              <a:rPr lang="en-US" dirty="0" smtClean="0"/>
              <a:t>Smoke </a:t>
            </a:r>
            <a:r>
              <a:rPr lang="en-US" dirty="0"/>
              <a:t>aerosol </a:t>
            </a:r>
            <a:r>
              <a:rPr lang="en-US" dirty="0" smtClean="0"/>
              <a:t>can also be measured </a:t>
            </a:r>
            <a:r>
              <a:rPr lang="en-US" dirty="0"/>
              <a:t>by </a:t>
            </a:r>
            <a:r>
              <a:rPr lang="en-US" dirty="0" smtClean="0"/>
              <a:t>collecting light </a:t>
            </a:r>
            <a:r>
              <a:rPr lang="en-US" dirty="0"/>
              <a:t>that scatters away from the forward direction. </a:t>
            </a:r>
          </a:p>
          <a:p>
            <a:endParaRPr lang="en-US" dirty="0"/>
          </a:p>
        </p:txBody>
      </p:sp>
    </p:spTree>
    <p:extLst>
      <p:ext uri="{BB962C8B-B14F-4D97-AF65-F5344CB8AC3E}">
        <p14:creationId xmlns:p14="http://schemas.microsoft.com/office/powerpoint/2010/main" val="2859008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Quantity of Smoke Particles </a:t>
            </a:r>
            <a:r>
              <a:rPr lang="en-US" dirty="0" smtClean="0"/>
              <a:t>Produced</a:t>
            </a:r>
            <a:endParaRPr lang="en-US" dirty="0"/>
          </a:p>
        </p:txBody>
      </p:sp>
      <p:pic>
        <p:nvPicPr>
          <p:cNvPr id="5" name="Picture 4" descr="9780763757175_CH10_TABLE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5440" y="1600200"/>
            <a:ext cx="4186360" cy="4616856"/>
          </a:xfrm>
          <a:prstGeom prst="rect">
            <a:avLst/>
          </a:prstGeom>
        </p:spPr>
      </p:pic>
    </p:spTree>
    <p:extLst>
      <p:ext uri="{BB962C8B-B14F-4D97-AF65-F5344CB8AC3E}">
        <p14:creationId xmlns:p14="http://schemas.microsoft.com/office/powerpoint/2010/main" val="3236518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Quantity of Smoke Particles Produced</a:t>
            </a:r>
          </a:p>
        </p:txBody>
      </p:sp>
      <p:sp>
        <p:nvSpPr>
          <p:cNvPr id="3" name="Content Placeholder 2"/>
          <p:cNvSpPr>
            <a:spLocks noGrp="1"/>
          </p:cNvSpPr>
          <p:nvPr>
            <p:ph idx="1"/>
          </p:nvPr>
        </p:nvSpPr>
        <p:spPr/>
        <p:txBody>
          <a:bodyPr>
            <a:normAutofit/>
          </a:bodyPr>
          <a:lstStyle/>
          <a:p>
            <a:r>
              <a:rPr lang="en-US" dirty="0" smtClean="0"/>
              <a:t>Burning </a:t>
            </a:r>
            <a:r>
              <a:rPr lang="en-US" dirty="0"/>
              <a:t>fuels principles:</a:t>
            </a:r>
          </a:p>
          <a:p>
            <a:pPr lvl="1"/>
            <a:r>
              <a:rPr lang="en-US" dirty="0" smtClean="0"/>
              <a:t>Flaming </a:t>
            </a:r>
            <a:r>
              <a:rPr lang="en-US" dirty="0"/>
              <a:t>fuels containing oxygen </a:t>
            </a:r>
            <a:r>
              <a:rPr lang="en-US" dirty="0" smtClean="0"/>
              <a:t>generate </a:t>
            </a:r>
            <a:r>
              <a:rPr lang="en-US" dirty="0"/>
              <a:t>less smoke than oxygen-free fuels. </a:t>
            </a:r>
          </a:p>
          <a:p>
            <a:pPr lvl="1"/>
            <a:r>
              <a:rPr lang="en-US" dirty="0" smtClean="0"/>
              <a:t>Aromatic </a:t>
            </a:r>
            <a:r>
              <a:rPr lang="en-US" dirty="0"/>
              <a:t>materials can </a:t>
            </a:r>
            <a:r>
              <a:rPr lang="en-US" dirty="0" smtClean="0"/>
              <a:t>produce high </a:t>
            </a:r>
            <a:r>
              <a:rPr lang="en-US" dirty="0"/>
              <a:t>smoke yields.</a:t>
            </a:r>
          </a:p>
          <a:p>
            <a:pPr lvl="1"/>
            <a:r>
              <a:rPr lang="en-US" dirty="0" smtClean="0"/>
              <a:t>Molecules </a:t>
            </a:r>
            <a:r>
              <a:rPr lang="en-US" dirty="0"/>
              <a:t>containing halogen atoms tend to burn with high smoke production. </a:t>
            </a:r>
          </a:p>
          <a:p>
            <a:pPr marL="0" indent="0">
              <a:buNone/>
            </a:pPr>
            <a:endParaRPr lang="en-US" dirty="0"/>
          </a:p>
        </p:txBody>
      </p:sp>
    </p:spTree>
    <p:extLst>
      <p:ext uri="{BB962C8B-B14F-4D97-AF65-F5344CB8AC3E}">
        <p14:creationId xmlns:p14="http://schemas.microsoft.com/office/powerpoint/2010/main" val="3538156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Quantity of Smoke Particles Produced</a:t>
            </a:r>
          </a:p>
        </p:txBody>
      </p:sp>
      <p:sp>
        <p:nvSpPr>
          <p:cNvPr id="3" name="Content Placeholder 2"/>
          <p:cNvSpPr>
            <a:spLocks noGrp="1"/>
          </p:cNvSpPr>
          <p:nvPr>
            <p:ph idx="1"/>
          </p:nvPr>
        </p:nvSpPr>
        <p:spPr/>
        <p:txBody>
          <a:bodyPr>
            <a:normAutofit/>
          </a:bodyPr>
          <a:lstStyle/>
          <a:p>
            <a:r>
              <a:rPr lang="en-US" dirty="0" smtClean="0"/>
              <a:t>Smoke </a:t>
            </a:r>
            <a:r>
              <a:rPr lang="en-US" dirty="0"/>
              <a:t>yield rises significantly as </a:t>
            </a:r>
            <a:r>
              <a:rPr lang="en-US" dirty="0" smtClean="0"/>
              <a:t>fire </a:t>
            </a:r>
            <a:r>
              <a:rPr lang="en-US" dirty="0"/>
              <a:t>proceeds from </a:t>
            </a:r>
            <a:r>
              <a:rPr lang="en-US" dirty="0" smtClean="0"/>
              <a:t>well-ventilated </a:t>
            </a:r>
            <a:r>
              <a:rPr lang="en-US" dirty="0"/>
              <a:t>to </a:t>
            </a:r>
            <a:r>
              <a:rPr lang="en-US" dirty="0" err="1"/>
              <a:t>underventilated</a:t>
            </a:r>
            <a:r>
              <a:rPr lang="en-US" dirty="0"/>
              <a:t> conditions.</a:t>
            </a:r>
          </a:p>
          <a:p>
            <a:r>
              <a:rPr lang="en-US" dirty="0" smtClean="0"/>
              <a:t>Fire </a:t>
            </a:r>
            <a:r>
              <a:rPr lang="en-US" dirty="0"/>
              <a:t>retardants affect combustibility and smoke yields. </a:t>
            </a:r>
          </a:p>
          <a:p>
            <a:pPr marL="0" indent="0">
              <a:buNone/>
            </a:pPr>
            <a:endParaRPr lang="en-US" dirty="0"/>
          </a:p>
        </p:txBody>
      </p:sp>
    </p:spTree>
    <p:extLst>
      <p:ext uri="{BB962C8B-B14F-4D97-AF65-F5344CB8AC3E}">
        <p14:creationId xmlns:p14="http://schemas.microsoft.com/office/powerpoint/2010/main" val="3586736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Quantity of Smoke Particles Produced</a:t>
            </a:r>
          </a:p>
        </p:txBody>
      </p:sp>
      <p:sp>
        <p:nvSpPr>
          <p:cNvPr id="3" name="Content Placeholder 2"/>
          <p:cNvSpPr>
            <a:spLocks noGrp="1"/>
          </p:cNvSpPr>
          <p:nvPr>
            <p:ph idx="1"/>
          </p:nvPr>
        </p:nvSpPr>
        <p:spPr/>
        <p:txBody>
          <a:bodyPr>
            <a:normAutofit fontScale="92500" lnSpcReduction="10000"/>
          </a:bodyPr>
          <a:lstStyle/>
          <a:p>
            <a:r>
              <a:rPr lang="en-US" dirty="0"/>
              <a:t>D</a:t>
            </a:r>
            <a:r>
              <a:rPr lang="en-US" dirty="0" smtClean="0"/>
              <a:t>ifficulty of relating </a:t>
            </a:r>
            <a:r>
              <a:rPr lang="en-US" dirty="0"/>
              <a:t>smoke yield data from small-scale tests to yields from room-scale tests of finished </a:t>
            </a:r>
            <a:r>
              <a:rPr lang="en-US" dirty="0" smtClean="0"/>
              <a:t>products:  </a:t>
            </a:r>
            <a:endParaRPr lang="en-US" dirty="0"/>
          </a:p>
          <a:p>
            <a:pPr lvl="1"/>
            <a:r>
              <a:rPr lang="en-US" dirty="0"/>
              <a:t>F</a:t>
            </a:r>
            <a:r>
              <a:rPr lang="en-US" dirty="0" smtClean="0"/>
              <a:t>laming </a:t>
            </a:r>
            <a:r>
              <a:rPr lang="en-US" dirty="0"/>
              <a:t>combustion and pyrolysis often occur at the same time.</a:t>
            </a:r>
          </a:p>
          <a:p>
            <a:pPr lvl="1"/>
            <a:r>
              <a:rPr lang="en-US" dirty="0" smtClean="0"/>
              <a:t>Finished </a:t>
            </a:r>
            <a:r>
              <a:rPr lang="en-US" dirty="0"/>
              <a:t>products often </a:t>
            </a:r>
            <a:r>
              <a:rPr lang="en-US" dirty="0" smtClean="0"/>
              <a:t>have </a:t>
            </a:r>
            <a:r>
              <a:rPr lang="en-US" dirty="0"/>
              <a:t>multiple </a:t>
            </a:r>
            <a:r>
              <a:rPr lang="en-US" dirty="0" smtClean="0"/>
              <a:t>materials; </a:t>
            </a:r>
            <a:r>
              <a:rPr lang="en-US" dirty="0"/>
              <a:t>different </a:t>
            </a:r>
            <a:r>
              <a:rPr lang="en-US" dirty="0" smtClean="0"/>
              <a:t>parts burn </a:t>
            </a:r>
            <a:r>
              <a:rPr lang="en-US" dirty="0"/>
              <a:t>at different times.</a:t>
            </a:r>
          </a:p>
          <a:p>
            <a:pPr lvl="1"/>
            <a:r>
              <a:rPr lang="en-US" dirty="0" smtClean="0"/>
              <a:t>Difficult to simulate restricted </a:t>
            </a:r>
            <a:r>
              <a:rPr lang="en-US" dirty="0"/>
              <a:t>ventilation and partial recirculation of combustion products to the </a:t>
            </a:r>
            <a:r>
              <a:rPr lang="en-US" dirty="0" smtClean="0"/>
              <a:t>flame </a:t>
            </a:r>
            <a:endParaRPr lang="en-US" dirty="0"/>
          </a:p>
          <a:p>
            <a:pPr lvl="1"/>
            <a:r>
              <a:rPr lang="en-US" dirty="0" smtClean="0"/>
              <a:t>Comparison of </a:t>
            </a:r>
            <a:r>
              <a:rPr lang="en-US" dirty="0"/>
              <a:t>data </a:t>
            </a:r>
            <a:r>
              <a:rPr lang="en-US" dirty="0" smtClean="0"/>
              <a:t>from </a:t>
            </a:r>
            <a:r>
              <a:rPr lang="en-US" dirty="0"/>
              <a:t>different </a:t>
            </a:r>
            <a:r>
              <a:rPr lang="en-US" dirty="0" smtClean="0"/>
              <a:t>laboratories </a:t>
            </a:r>
            <a:endParaRPr lang="en-US" dirty="0"/>
          </a:p>
          <a:p>
            <a:endParaRPr lang="en-US" dirty="0"/>
          </a:p>
        </p:txBody>
      </p:sp>
    </p:spTree>
    <p:extLst>
      <p:ext uri="{BB962C8B-B14F-4D97-AF65-F5344CB8AC3E}">
        <p14:creationId xmlns:p14="http://schemas.microsoft.com/office/powerpoint/2010/main" val="2155157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smtClean="0"/>
              <a:t>Describe </a:t>
            </a:r>
            <a:r>
              <a:rPr lang="en-US" dirty="0"/>
              <a:t>the smoke-point height method for estimating the relative </a:t>
            </a:r>
            <a:r>
              <a:rPr lang="en-US" dirty="0" err="1"/>
              <a:t>sooting</a:t>
            </a:r>
            <a:r>
              <a:rPr lang="en-US" dirty="0"/>
              <a:t> tendency of a gaseous fuel. </a:t>
            </a:r>
          </a:p>
          <a:p>
            <a:r>
              <a:rPr lang="en-US" dirty="0" smtClean="0"/>
              <a:t>List </a:t>
            </a:r>
            <a:r>
              <a:rPr lang="en-US" dirty="0"/>
              <a:t>some relationships between fuel chemistry and </a:t>
            </a:r>
            <a:r>
              <a:rPr lang="en-US" dirty="0" err="1"/>
              <a:t>sooting</a:t>
            </a:r>
            <a:r>
              <a:rPr lang="en-US" dirty="0"/>
              <a:t> tendency.</a:t>
            </a:r>
          </a:p>
          <a:p>
            <a:r>
              <a:rPr lang="en-US" dirty="0" smtClean="0"/>
              <a:t>Estimate </a:t>
            </a:r>
            <a:r>
              <a:rPr lang="en-US" dirty="0"/>
              <a:t>the mass of burned fuel that can lead to loss of visibility due to smoke obscuration. </a:t>
            </a:r>
          </a:p>
          <a:p>
            <a:endParaRPr lang="en-US" dirty="0"/>
          </a:p>
        </p:txBody>
      </p:sp>
    </p:spTree>
    <p:extLst>
      <p:ext uri="{BB962C8B-B14F-4D97-AF65-F5344CB8AC3E}">
        <p14:creationId xmlns:p14="http://schemas.microsoft.com/office/powerpoint/2010/main" val="3400371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Visibility Through </a:t>
            </a:r>
            <a:r>
              <a:rPr lang="en-US" dirty="0" smtClean="0"/>
              <a:t>Smoke</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Visible </a:t>
            </a:r>
            <a:r>
              <a:rPr lang="en-US" dirty="0"/>
              <a:t>light has wavelengths ranging from </a:t>
            </a:r>
            <a:r>
              <a:rPr lang="en-US" dirty="0" smtClean="0"/>
              <a:t>0.4 µm </a:t>
            </a:r>
            <a:r>
              <a:rPr lang="en-US" dirty="0"/>
              <a:t>(blue light) to 0.8 µm (red light).</a:t>
            </a:r>
          </a:p>
          <a:p>
            <a:r>
              <a:rPr lang="en-US" dirty="0"/>
              <a:t>L</a:t>
            </a:r>
            <a:r>
              <a:rPr lang="en-US" dirty="0" smtClean="0"/>
              <a:t>arge </a:t>
            </a:r>
            <a:r>
              <a:rPr lang="en-US" dirty="0"/>
              <a:t>mass fraction of </a:t>
            </a:r>
            <a:r>
              <a:rPr lang="en-US" dirty="0" smtClean="0"/>
              <a:t>fire </a:t>
            </a:r>
            <a:r>
              <a:rPr lang="en-US" dirty="0"/>
              <a:t>smoke aerosols have diameters between 0.1 and 1 µm.</a:t>
            </a:r>
          </a:p>
          <a:p>
            <a:r>
              <a:rPr lang="en-US" dirty="0"/>
              <a:t>S</a:t>
            </a:r>
            <a:r>
              <a:rPr lang="en-US" dirty="0" smtClean="0"/>
              <a:t>cattering </a:t>
            </a:r>
            <a:r>
              <a:rPr lang="en-US" dirty="0"/>
              <a:t>effect causes objects to appear blurry.</a:t>
            </a:r>
          </a:p>
          <a:p>
            <a:pPr marL="0" indent="0">
              <a:buNone/>
            </a:pPr>
            <a:endParaRPr lang="en-US" dirty="0"/>
          </a:p>
        </p:txBody>
      </p:sp>
      <p:pic>
        <p:nvPicPr>
          <p:cNvPr id="6" name="Picture 5" descr="57175_CH10_FIG0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600200"/>
            <a:ext cx="2672757" cy="4002247"/>
          </a:xfrm>
          <a:prstGeom prst="rect">
            <a:avLst/>
          </a:prstGeom>
        </p:spPr>
      </p:pic>
      <p:sp>
        <p:nvSpPr>
          <p:cNvPr id="7" name="TextBox 6"/>
          <p:cNvSpPr txBox="1"/>
          <p:nvPr/>
        </p:nvSpPr>
        <p:spPr>
          <a:xfrm rot="16200000">
            <a:off x="6902677" y="4159478"/>
            <a:ext cx="2743200" cy="215444"/>
          </a:xfrm>
          <a:prstGeom prst="rect">
            <a:avLst/>
          </a:prstGeom>
          <a:noFill/>
        </p:spPr>
        <p:txBody>
          <a:bodyPr wrap="square" rtlCol="0">
            <a:spAutoFit/>
          </a:bodyPr>
          <a:lstStyle/>
          <a:p>
            <a:r>
              <a:rPr lang="en-US" sz="800" dirty="0">
                <a:latin typeface="Arial"/>
                <a:cs typeface="Arial"/>
              </a:rPr>
              <a:t>Courtesy of Cpl. K. A. Thompson/U.S. Marines.</a:t>
            </a:r>
            <a:endParaRPr lang="en-US" sz="800" dirty="0">
              <a:latin typeface="Arial"/>
              <a:cs typeface="Arial"/>
            </a:endParaRPr>
          </a:p>
        </p:txBody>
      </p:sp>
    </p:spTree>
    <p:extLst>
      <p:ext uri="{BB962C8B-B14F-4D97-AF65-F5344CB8AC3E}">
        <p14:creationId xmlns:p14="http://schemas.microsoft.com/office/powerpoint/2010/main" val="3297758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Visibility Through Smoke</a:t>
            </a:r>
          </a:p>
        </p:txBody>
      </p:sp>
      <p:sp>
        <p:nvSpPr>
          <p:cNvPr id="3" name="Content Placeholder 2"/>
          <p:cNvSpPr>
            <a:spLocks noGrp="1"/>
          </p:cNvSpPr>
          <p:nvPr>
            <p:ph idx="1"/>
          </p:nvPr>
        </p:nvSpPr>
        <p:spPr/>
        <p:txBody>
          <a:bodyPr>
            <a:normAutofit/>
          </a:bodyPr>
          <a:lstStyle/>
          <a:p>
            <a:r>
              <a:rPr lang="en-US" dirty="0" smtClean="0"/>
              <a:t>Visibility </a:t>
            </a:r>
            <a:r>
              <a:rPr lang="en-US" dirty="0"/>
              <a:t>through </a:t>
            </a:r>
            <a:r>
              <a:rPr lang="en-US" dirty="0" smtClean="0"/>
              <a:t>smoke can be expressed with reference to the distance </a:t>
            </a:r>
            <a:r>
              <a:rPr lang="en-US" dirty="0"/>
              <a:t>over which an exit sign can be seen.  </a:t>
            </a:r>
          </a:p>
          <a:p>
            <a:r>
              <a:rPr lang="en-US" dirty="0" smtClean="0"/>
              <a:t>Equation 10-7: </a:t>
            </a:r>
            <a:r>
              <a:rPr lang="en-US" i="1" dirty="0"/>
              <a:t>l</a:t>
            </a:r>
            <a:r>
              <a:rPr lang="en-US" dirty="0"/>
              <a:t> = </a:t>
            </a:r>
            <a:r>
              <a:rPr lang="en-US" dirty="0" smtClean="0"/>
              <a:t>1.3/</a:t>
            </a:r>
            <a:r>
              <a:rPr lang="en-US" i="1" dirty="0" err="1" smtClean="0"/>
              <a:t>D</a:t>
            </a:r>
            <a:r>
              <a:rPr lang="en-US" i="1" baseline="-25000" dirty="0" err="1" smtClean="0"/>
              <a:t>m</a:t>
            </a:r>
            <a:r>
              <a:rPr lang="en-US" dirty="0" smtClean="0"/>
              <a:t> </a:t>
            </a:r>
            <a:r>
              <a:rPr lang="en-US" dirty="0"/>
              <a:t>(</a:t>
            </a:r>
            <a:r>
              <a:rPr lang="en-US" i="1" dirty="0"/>
              <a:t>m</a:t>
            </a:r>
            <a:r>
              <a:rPr lang="en-US" dirty="0"/>
              <a:t>/</a:t>
            </a:r>
            <a:r>
              <a:rPr lang="en-US" i="1" dirty="0"/>
              <a:t>v</a:t>
            </a:r>
            <a:r>
              <a:rPr lang="en-US" dirty="0" smtClean="0"/>
              <a:t>) </a:t>
            </a:r>
            <a:endParaRPr lang="en-US" dirty="0"/>
          </a:p>
          <a:p>
            <a:r>
              <a:rPr lang="en-US" dirty="0" smtClean="0"/>
              <a:t>Equation 10-8: </a:t>
            </a:r>
            <a:r>
              <a:rPr lang="en-US" i="1" dirty="0"/>
              <a:t>l </a:t>
            </a:r>
            <a:r>
              <a:rPr lang="en-US" dirty="0"/>
              <a:t>= </a:t>
            </a:r>
            <a:r>
              <a:rPr lang="en-US" dirty="0" smtClean="0"/>
              <a:t>3.5/</a:t>
            </a:r>
            <a:r>
              <a:rPr lang="en-US" i="1" dirty="0" err="1" smtClean="0"/>
              <a:t>D</a:t>
            </a:r>
            <a:r>
              <a:rPr lang="en-US" i="1" baseline="-25000" dirty="0" err="1" smtClean="0"/>
              <a:t>m</a:t>
            </a:r>
            <a:r>
              <a:rPr lang="en-US" dirty="0" smtClean="0"/>
              <a:t> </a:t>
            </a:r>
            <a:r>
              <a:rPr lang="en-US" dirty="0"/>
              <a:t>(</a:t>
            </a:r>
            <a:r>
              <a:rPr lang="en-US" i="1" dirty="0"/>
              <a:t>m</a:t>
            </a:r>
            <a:r>
              <a:rPr lang="en-US" dirty="0"/>
              <a:t>/</a:t>
            </a:r>
            <a:r>
              <a:rPr lang="en-US" i="1" dirty="0"/>
              <a:t>v</a:t>
            </a:r>
            <a:r>
              <a:rPr lang="en-US" dirty="0" smtClean="0"/>
              <a:t>) </a:t>
            </a:r>
            <a:endParaRPr lang="en-US" dirty="0"/>
          </a:p>
          <a:p>
            <a:pPr lvl="1"/>
            <a:r>
              <a:rPr lang="en-US" dirty="0" smtClean="0"/>
              <a:t>Minimum </a:t>
            </a:r>
            <a:r>
              <a:rPr lang="en-US" dirty="0"/>
              <a:t>detectable contrast = </a:t>
            </a:r>
            <a:r>
              <a:rPr lang="en-US" dirty="0" smtClean="0"/>
              <a:t>0.02 </a:t>
            </a:r>
            <a:endParaRPr lang="en-US" dirty="0"/>
          </a:p>
          <a:p>
            <a:endParaRPr lang="en-US" dirty="0"/>
          </a:p>
        </p:txBody>
      </p:sp>
    </p:spTree>
    <p:extLst>
      <p:ext uri="{BB962C8B-B14F-4D97-AF65-F5344CB8AC3E}">
        <p14:creationId xmlns:p14="http://schemas.microsoft.com/office/powerpoint/2010/main" val="2779736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Visibility Through Smoke</a:t>
            </a:r>
          </a:p>
        </p:txBody>
      </p:sp>
      <p:sp>
        <p:nvSpPr>
          <p:cNvPr id="3" name="Content Placeholder 2"/>
          <p:cNvSpPr>
            <a:spLocks noGrp="1"/>
          </p:cNvSpPr>
          <p:nvPr>
            <p:ph idx="1"/>
          </p:nvPr>
        </p:nvSpPr>
        <p:spPr/>
        <p:txBody>
          <a:bodyPr>
            <a:normAutofit/>
          </a:bodyPr>
          <a:lstStyle/>
          <a:p>
            <a:r>
              <a:rPr lang="en-US" dirty="0" smtClean="0"/>
              <a:t>Average </a:t>
            </a:r>
            <a:r>
              <a:rPr lang="en-US" i="1" dirty="0" err="1"/>
              <a:t>D</a:t>
            </a:r>
            <a:r>
              <a:rPr lang="en-US" i="1" baseline="-25000" dirty="0" err="1"/>
              <a:t>m</a:t>
            </a:r>
            <a:r>
              <a:rPr lang="en-US" dirty="0"/>
              <a:t> value = 0.2 m</a:t>
            </a:r>
            <a:r>
              <a:rPr lang="en-US" baseline="30000" dirty="0"/>
              <a:t>2</a:t>
            </a:r>
            <a:r>
              <a:rPr lang="en-US" dirty="0"/>
              <a:t>/g plus distance between observer and light-reflecting exit sign = </a:t>
            </a:r>
            <a:r>
              <a:rPr lang="en-US" dirty="0" smtClean="0"/>
              <a:t>10 m</a:t>
            </a:r>
            <a:r>
              <a:rPr lang="en-US" dirty="0"/>
              <a:t>; then mass density of smoke aerosol = 0.65 </a:t>
            </a:r>
            <a:r>
              <a:rPr lang="en-US" dirty="0" smtClean="0"/>
              <a:t>g/m</a:t>
            </a:r>
            <a:r>
              <a:rPr lang="en-US" baseline="30000" dirty="0" smtClean="0"/>
              <a:t>3</a:t>
            </a:r>
            <a:r>
              <a:rPr lang="en-US" dirty="0" smtClean="0"/>
              <a:t>.</a:t>
            </a:r>
            <a:endParaRPr lang="en-US" dirty="0"/>
          </a:p>
          <a:p>
            <a:r>
              <a:rPr lang="en-US" dirty="0"/>
              <a:t>F</a:t>
            </a:r>
            <a:r>
              <a:rPr lang="en-US" dirty="0" smtClean="0"/>
              <a:t>ormulas </a:t>
            </a:r>
            <a:r>
              <a:rPr lang="en-US" dirty="0"/>
              <a:t>remain </a:t>
            </a:r>
            <a:r>
              <a:rPr lang="en-US" dirty="0" smtClean="0"/>
              <a:t>approximations:    </a:t>
            </a:r>
            <a:endParaRPr lang="en-US" dirty="0"/>
          </a:p>
          <a:p>
            <a:pPr lvl="1"/>
            <a:r>
              <a:rPr lang="en-US" dirty="0" smtClean="0"/>
              <a:t>Variability </a:t>
            </a:r>
            <a:r>
              <a:rPr lang="en-US" dirty="0"/>
              <a:t>of human </a:t>
            </a:r>
            <a:r>
              <a:rPr lang="en-US" dirty="0" smtClean="0"/>
              <a:t>vision</a:t>
            </a:r>
            <a:endParaRPr lang="en-US" dirty="0"/>
          </a:p>
          <a:p>
            <a:pPr lvl="1"/>
            <a:r>
              <a:rPr lang="en-US" dirty="0"/>
              <a:t>V</a:t>
            </a:r>
            <a:r>
              <a:rPr lang="en-US" dirty="0" smtClean="0"/>
              <a:t>arying </a:t>
            </a:r>
            <a:r>
              <a:rPr lang="en-US" dirty="0"/>
              <a:t>background illumination </a:t>
            </a:r>
            <a:r>
              <a:rPr lang="en-US" dirty="0" smtClean="0"/>
              <a:t>level</a:t>
            </a:r>
            <a:endParaRPr lang="en-US" dirty="0"/>
          </a:p>
          <a:p>
            <a:pPr lvl="1"/>
            <a:r>
              <a:rPr lang="en-US" dirty="0"/>
              <a:t>P</a:t>
            </a:r>
            <a:r>
              <a:rPr lang="en-US" dirty="0" smtClean="0"/>
              <a:t>resence </a:t>
            </a:r>
            <a:r>
              <a:rPr lang="en-US" dirty="0"/>
              <a:t>of eye irritants </a:t>
            </a:r>
            <a:r>
              <a:rPr lang="en-US" dirty="0" smtClean="0"/>
              <a:t> </a:t>
            </a:r>
            <a:endParaRPr lang="en-US" dirty="0"/>
          </a:p>
          <a:p>
            <a:endParaRPr lang="en-US" dirty="0"/>
          </a:p>
        </p:txBody>
      </p:sp>
    </p:spTree>
    <p:extLst>
      <p:ext uri="{BB962C8B-B14F-4D97-AF65-F5344CB8AC3E}">
        <p14:creationId xmlns:p14="http://schemas.microsoft.com/office/powerpoint/2010/main" val="2346610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Visibility Through Smoke</a:t>
            </a:r>
          </a:p>
        </p:txBody>
      </p:sp>
      <p:sp>
        <p:nvSpPr>
          <p:cNvPr id="3" name="Content Placeholder 2"/>
          <p:cNvSpPr>
            <a:spLocks noGrp="1"/>
          </p:cNvSpPr>
          <p:nvPr>
            <p:ph idx="1"/>
          </p:nvPr>
        </p:nvSpPr>
        <p:spPr/>
        <p:txBody>
          <a:bodyPr>
            <a:normAutofit/>
          </a:bodyPr>
          <a:lstStyle/>
          <a:p>
            <a:r>
              <a:rPr lang="en-US" dirty="0"/>
              <a:t>C</a:t>
            </a:r>
            <a:r>
              <a:rPr lang="en-US" dirty="0" smtClean="0"/>
              <a:t>onsideration </a:t>
            </a:r>
            <a:r>
              <a:rPr lang="en-US" dirty="0"/>
              <a:t>for smoke </a:t>
            </a:r>
            <a:r>
              <a:rPr lang="en-US" dirty="0" smtClean="0"/>
              <a:t>obscuration</a:t>
            </a:r>
            <a:endParaRPr lang="en-US" dirty="0"/>
          </a:p>
          <a:p>
            <a:r>
              <a:rPr lang="en-US" dirty="0" smtClean="0"/>
              <a:t>If </a:t>
            </a:r>
            <a:r>
              <a:rPr lang="en-US" dirty="0"/>
              <a:t>average </a:t>
            </a:r>
            <a:r>
              <a:rPr lang="en-US" i="1" dirty="0" err="1"/>
              <a:t>D</a:t>
            </a:r>
            <a:r>
              <a:rPr lang="en-US" i="1" baseline="-25000" dirty="0" err="1"/>
              <a:t>m</a:t>
            </a:r>
            <a:r>
              <a:rPr lang="en-US" dirty="0"/>
              <a:t> value = 0.2 m</a:t>
            </a:r>
            <a:r>
              <a:rPr lang="en-US" baseline="30000" dirty="0"/>
              <a:t>3</a:t>
            </a:r>
            <a:r>
              <a:rPr lang="en-US" dirty="0"/>
              <a:t>/g but distance to see one’s hand in front of one’s face is only </a:t>
            </a:r>
            <a:r>
              <a:rPr lang="en-US" dirty="0" smtClean="0"/>
              <a:t>0.5 m</a:t>
            </a:r>
            <a:r>
              <a:rPr lang="en-US" dirty="0"/>
              <a:t>, a person loses perception at smoke concentration of 13 g/m</a:t>
            </a:r>
            <a:r>
              <a:rPr lang="en-US" baseline="30000" dirty="0"/>
              <a:t>3</a:t>
            </a:r>
            <a:r>
              <a:rPr lang="en-US" dirty="0"/>
              <a:t>. </a:t>
            </a:r>
          </a:p>
          <a:p>
            <a:endParaRPr lang="en-US" dirty="0"/>
          </a:p>
        </p:txBody>
      </p:sp>
    </p:spTree>
    <p:extLst>
      <p:ext uri="{BB962C8B-B14F-4D97-AF65-F5344CB8AC3E}">
        <p14:creationId xmlns:p14="http://schemas.microsoft.com/office/powerpoint/2010/main" val="87255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Visibility Through Smoke</a:t>
            </a:r>
          </a:p>
        </p:txBody>
      </p:sp>
      <p:sp>
        <p:nvSpPr>
          <p:cNvPr id="3" name="Content Placeholder 2"/>
          <p:cNvSpPr>
            <a:spLocks noGrp="1"/>
          </p:cNvSpPr>
          <p:nvPr>
            <p:ph idx="1"/>
          </p:nvPr>
        </p:nvSpPr>
        <p:spPr/>
        <p:txBody>
          <a:bodyPr>
            <a:normAutofit/>
          </a:bodyPr>
          <a:lstStyle/>
          <a:p>
            <a:r>
              <a:rPr lang="en-US" dirty="0" smtClean="0"/>
              <a:t>Uncertainty </a:t>
            </a:r>
            <a:r>
              <a:rPr lang="en-US" dirty="0"/>
              <a:t>in the calculations is </a:t>
            </a:r>
            <a:r>
              <a:rPr lang="en-US" dirty="0" smtClean="0"/>
              <a:t>± at </a:t>
            </a:r>
            <a:r>
              <a:rPr lang="en-US" dirty="0"/>
              <a:t>least a factor of </a:t>
            </a:r>
            <a:r>
              <a:rPr lang="en-US" dirty="0" smtClean="0"/>
              <a:t>2:     </a:t>
            </a:r>
            <a:endParaRPr lang="en-US" dirty="0"/>
          </a:p>
          <a:p>
            <a:pPr lvl="1"/>
            <a:r>
              <a:rPr lang="en-US" dirty="0" smtClean="0"/>
              <a:t>Variations </a:t>
            </a:r>
            <a:r>
              <a:rPr lang="en-US" dirty="0"/>
              <a:t>among measurement of smoke-yield data for </a:t>
            </a:r>
            <a:r>
              <a:rPr lang="en-US" dirty="0" smtClean="0"/>
              <a:t>given material </a:t>
            </a:r>
            <a:endParaRPr lang="en-US" dirty="0"/>
          </a:p>
          <a:p>
            <a:pPr lvl="1"/>
            <a:r>
              <a:rPr lang="en-US" dirty="0" smtClean="0"/>
              <a:t>Differences </a:t>
            </a:r>
            <a:r>
              <a:rPr lang="en-US" dirty="0"/>
              <a:t>in smoke yields for different </a:t>
            </a:r>
            <a:r>
              <a:rPr lang="en-US" dirty="0" smtClean="0"/>
              <a:t>materials </a:t>
            </a:r>
            <a:endParaRPr lang="en-US" dirty="0"/>
          </a:p>
          <a:p>
            <a:pPr lvl="1"/>
            <a:r>
              <a:rPr lang="en-US" dirty="0" smtClean="0"/>
              <a:t>Changes </a:t>
            </a:r>
            <a:r>
              <a:rPr lang="en-US" dirty="0"/>
              <a:t>in </a:t>
            </a:r>
            <a:r>
              <a:rPr lang="en-US" dirty="0" smtClean="0"/>
              <a:t>optical </a:t>
            </a:r>
            <a:r>
              <a:rPr lang="en-US" dirty="0"/>
              <a:t>properties </a:t>
            </a:r>
            <a:r>
              <a:rPr lang="en-US" dirty="0" smtClean="0"/>
              <a:t>of smoke</a:t>
            </a:r>
            <a:endParaRPr lang="en-US" dirty="0"/>
          </a:p>
          <a:p>
            <a:pPr lvl="1"/>
            <a:r>
              <a:rPr lang="en-US" dirty="0" smtClean="0"/>
              <a:t>No validation of extrapolation </a:t>
            </a:r>
            <a:r>
              <a:rPr lang="en-US" dirty="0"/>
              <a:t>of </a:t>
            </a:r>
            <a:r>
              <a:rPr lang="en-US" dirty="0" smtClean="0"/>
              <a:t>experimental </a:t>
            </a:r>
            <a:r>
              <a:rPr lang="en-US" dirty="0"/>
              <a:t>findings to short </a:t>
            </a:r>
            <a:r>
              <a:rPr lang="en-US" dirty="0" smtClean="0"/>
              <a:t>distances </a:t>
            </a:r>
            <a:endParaRPr lang="en-US" dirty="0"/>
          </a:p>
          <a:p>
            <a:endParaRPr lang="en-US" dirty="0"/>
          </a:p>
        </p:txBody>
      </p:sp>
    </p:spTree>
    <p:extLst>
      <p:ext uri="{BB962C8B-B14F-4D97-AF65-F5344CB8AC3E}">
        <p14:creationId xmlns:p14="http://schemas.microsoft.com/office/powerpoint/2010/main" val="3331848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Visibility Through Smoke</a:t>
            </a:r>
          </a:p>
        </p:txBody>
      </p:sp>
      <p:sp>
        <p:nvSpPr>
          <p:cNvPr id="3" name="Content Placeholder 2"/>
          <p:cNvSpPr>
            <a:spLocks noGrp="1"/>
          </p:cNvSpPr>
          <p:nvPr>
            <p:ph idx="1"/>
          </p:nvPr>
        </p:nvSpPr>
        <p:spPr/>
        <p:txBody>
          <a:bodyPr>
            <a:normAutofit/>
          </a:bodyPr>
          <a:lstStyle/>
          <a:p>
            <a:r>
              <a:rPr lang="en-US" dirty="0" smtClean="0"/>
              <a:t>Uncertainty </a:t>
            </a:r>
            <a:r>
              <a:rPr lang="en-US" dirty="0"/>
              <a:t>is smaller if the fire involves a single material for which the aerosol yield has been measured under combustion conditions germane to that fire. </a:t>
            </a:r>
          </a:p>
          <a:p>
            <a:r>
              <a:rPr lang="en-US" dirty="0" smtClean="0"/>
              <a:t>Less </a:t>
            </a:r>
            <a:r>
              <a:rPr lang="en-US" dirty="0"/>
              <a:t>scattering occurs with infrared </a:t>
            </a:r>
            <a:r>
              <a:rPr lang="en-US" dirty="0" smtClean="0"/>
              <a:t>lights</a:t>
            </a:r>
            <a:endParaRPr lang="en-US" dirty="0"/>
          </a:p>
          <a:p>
            <a:pPr marL="0" indent="0">
              <a:buNone/>
            </a:pPr>
            <a:endParaRPr lang="en-US" dirty="0"/>
          </a:p>
        </p:txBody>
      </p:sp>
    </p:spTree>
    <p:extLst>
      <p:ext uri="{BB962C8B-B14F-4D97-AF65-F5344CB8AC3E}">
        <p14:creationId xmlns:p14="http://schemas.microsoft.com/office/powerpoint/2010/main" val="2177079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Carbon Dioxide and Water</a:t>
            </a:r>
            <a:endParaRPr lang="en-US" dirty="0"/>
          </a:p>
        </p:txBody>
      </p:sp>
      <p:sp>
        <p:nvSpPr>
          <p:cNvPr id="3" name="Content Placeholder 2"/>
          <p:cNvSpPr>
            <a:spLocks noGrp="1"/>
          </p:cNvSpPr>
          <p:nvPr>
            <p:ph idx="1"/>
          </p:nvPr>
        </p:nvSpPr>
        <p:spPr/>
        <p:txBody>
          <a:bodyPr/>
          <a:lstStyle/>
          <a:p>
            <a:r>
              <a:rPr lang="en-US" dirty="0" smtClean="0"/>
              <a:t>Complete </a:t>
            </a:r>
            <a:r>
              <a:rPr lang="en-US" dirty="0"/>
              <a:t>combustion is </a:t>
            </a:r>
            <a:r>
              <a:rPr lang="en-US" dirty="0" smtClean="0"/>
              <a:t>rare.  </a:t>
            </a:r>
          </a:p>
          <a:p>
            <a:r>
              <a:rPr lang="en-US" dirty="0" smtClean="0"/>
              <a:t>Combustion results </a:t>
            </a:r>
            <a:r>
              <a:rPr lang="en-US" dirty="0"/>
              <a:t>in oxidation of carbon atoms to form CO</a:t>
            </a:r>
            <a:r>
              <a:rPr lang="en-US" baseline="-25000" dirty="0"/>
              <a:t>2</a:t>
            </a:r>
            <a:r>
              <a:rPr lang="en-US" dirty="0"/>
              <a:t> and hydrogen atoms reacting to form H</a:t>
            </a:r>
            <a:r>
              <a:rPr lang="en-US" baseline="-25000" dirty="0"/>
              <a:t>2</a:t>
            </a:r>
            <a:r>
              <a:rPr lang="en-US" dirty="0"/>
              <a:t>O. </a:t>
            </a:r>
          </a:p>
          <a:p>
            <a:endParaRPr lang="en-US" dirty="0"/>
          </a:p>
        </p:txBody>
      </p:sp>
    </p:spTree>
    <p:extLst>
      <p:ext uri="{BB962C8B-B14F-4D97-AF65-F5344CB8AC3E}">
        <p14:creationId xmlns:p14="http://schemas.microsoft.com/office/powerpoint/2010/main" val="40661945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Carbon Monoxide</a:t>
            </a:r>
            <a:endParaRPr lang="en-US" dirty="0"/>
          </a:p>
        </p:txBody>
      </p:sp>
      <p:sp>
        <p:nvSpPr>
          <p:cNvPr id="3" name="Content Placeholder 2"/>
          <p:cNvSpPr>
            <a:spLocks noGrp="1"/>
          </p:cNvSpPr>
          <p:nvPr>
            <p:ph idx="1"/>
          </p:nvPr>
        </p:nvSpPr>
        <p:spPr/>
        <p:txBody>
          <a:bodyPr>
            <a:normAutofit/>
          </a:bodyPr>
          <a:lstStyle/>
          <a:p>
            <a:r>
              <a:rPr lang="en-US" dirty="0"/>
              <a:t>Some CO will escape flaming fires.</a:t>
            </a:r>
          </a:p>
          <a:p>
            <a:r>
              <a:rPr lang="en-US" dirty="0" smtClean="0"/>
              <a:t>CO </a:t>
            </a:r>
            <a:r>
              <a:rPr lang="en-US" dirty="0"/>
              <a:t>yield </a:t>
            </a:r>
            <a:r>
              <a:rPr lang="en-US" dirty="0" smtClean="0"/>
              <a:t>is low when carbon-containing </a:t>
            </a:r>
            <a:r>
              <a:rPr lang="en-US" dirty="0"/>
              <a:t>combustibles burn in </a:t>
            </a:r>
            <a:r>
              <a:rPr lang="en-US" dirty="0" smtClean="0"/>
              <a:t>compartment </a:t>
            </a:r>
            <a:r>
              <a:rPr lang="en-US" dirty="0"/>
              <a:t>with </a:t>
            </a:r>
            <a:r>
              <a:rPr lang="en-US" dirty="0" smtClean="0"/>
              <a:t>&gt; stoichiometric </a:t>
            </a:r>
            <a:r>
              <a:rPr lang="en-US" dirty="0"/>
              <a:t>air requirement.</a:t>
            </a:r>
          </a:p>
          <a:p>
            <a:r>
              <a:rPr lang="en-US" dirty="0" smtClean="0"/>
              <a:t>Ratio </a:t>
            </a:r>
            <a:r>
              <a:rPr lang="en-US" dirty="0"/>
              <a:t>of CO and </a:t>
            </a:r>
            <a:r>
              <a:rPr lang="en-US" dirty="0" smtClean="0"/>
              <a:t>CO</a:t>
            </a:r>
            <a:r>
              <a:rPr lang="en-US" baseline="-25000" dirty="0" smtClean="0"/>
              <a:t>2</a:t>
            </a:r>
            <a:r>
              <a:rPr lang="en-US" dirty="0" smtClean="0"/>
              <a:t> is typically </a:t>
            </a:r>
            <a:r>
              <a:rPr lang="en-US" dirty="0"/>
              <a:t>less than 0.05.  </a:t>
            </a:r>
          </a:p>
          <a:p>
            <a:pPr lvl="1"/>
            <a:r>
              <a:rPr lang="en-US" dirty="0" smtClean="0"/>
              <a:t>CO </a:t>
            </a:r>
            <a:r>
              <a:rPr lang="en-US" dirty="0"/>
              <a:t>content of smoke can be up to </a:t>
            </a:r>
            <a:r>
              <a:rPr lang="en-US" dirty="0" smtClean="0"/>
              <a:t>5% </a:t>
            </a:r>
            <a:r>
              <a:rPr lang="en-US" dirty="0"/>
              <a:t>or 6 %</a:t>
            </a:r>
            <a:r>
              <a:rPr lang="en-US" dirty="0" smtClean="0"/>
              <a:t> </a:t>
            </a:r>
            <a:r>
              <a:rPr lang="en-US" dirty="0"/>
              <a:t>by volume. </a:t>
            </a:r>
          </a:p>
          <a:p>
            <a:pPr marL="0" indent="0">
              <a:buNone/>
            </a:pPr>
            <a:endParaRPr lang="en-US" dirty="0"/>
          </a:p>
        </p:txBody>
      </p:sp>
    </p:spTree>
    <p:extLst>
      <p:ext uri="{BB962C8B-B14F-4D97-AF65-F5344CB8AC3E}">
        <p14:creationId xmlns:p14="http://schemas.microsoft.com/office/powerpoint/2010/main" val="3339967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Carbon Monoxide</a:t>
            </a:r>
          </a:p>
        </p:txBody>
      </p:sp>
      <p:sp>
        <p:nvSpPr>
          <p:cNvPr id="3" name="Content Placeholder 2"/>
          <p:cNvSpPr>
            <a:spLocks noGrp="1"/>
          </p:cNvSpPr>
          <p:nvPr>
            <p:ph idx="1"/>
          </p:nvPr>
        </p:nvSpPr>
        <p:spPr/>
        <p:txBody>
          <a:bodyPr>
            <a:normAutofit/>
          </a:bodyPr>
          <a:lstStyle/>
          <a:p>
            <a:r>
              <a:rPr lang="en-US" dirty="0" smtClean="0"/>
              <a:t>Enhanced </a:t>
            </a:r>
            <a:r>
              <a:rPr lang="en-US" dirty="0"/>
              <a:t>volume fractions of </a:t>
            </a:r>
            <a:r>
              <a:rPr lang="en-US" dirty="0" smtClean="0"/>
              <a:t>CO</a:t>
            </a:r>
            <a:endParaRPr lang="en-US" dirty="0"/>
          </a:p>
          <a:p>
            <a:r>
              <a:rPr lang="en-US" dirty="0" smtClean="0"/>
              <a:t>Post-flashover </a:t>
            </a:r>
            <a:r>
              <a:rPr lang="en-US" dirty="0"/>
              <a:t>CO level depends on:      </a:t>
            </a:r>
          </a:p>
          <a:p>
            <a:pPr lvl="1"/>
            <a:r>
              <a:rPr lang="en-US" dirty="0" smtClean="0"/>
              <a:t>Global </a:t>
            </a:r>
            <a:r>
              <a:rPr lang="en-US" dirty="0"/>
              <a:t>equivalence </a:t>
            </a:r>
            <a:r>
              <a:rPr lang="en-US" dirty="0" smtClean="0"/>
              <a:t>ratio</a:t>
            </a:r>
            <a:endParaRPr lang="en-US" dirty="0"/>
          </a:p>
          <a:p>
            <a:pPr lvl="1"/>
            <a:r>
              <a:rPr lang="en-US" dirty="0" smtClean="0"/>
              <a:t>Temperature </a:t>
            </a:r>
            <a:r>
              <a:rPr lang="en-US" dirty="0"/>
              <a:t>of </a:t>
            </a:r>
            <a:r>
              <a:rPr lang="en-US" dirty="0" smtClean="0"/>
              <a:t>hot layer</a:t>
            </a:r>
            <a:endParaRPr lang="en-US" dirty="0"/>
          </a:p>
          <a:p>
            <a:pPr lvl="1"/>
            <a:r>
              <a:rPr lang="en-US" dirty="0" smtClean="0"/>
              <a:t>Mixing </a:t>
            </a:r>
            <a:r>
              <a:rPr lang="en-US" dirty="0"/>
              <a:t>of air into </a:t>
            </a:r>
            <a:r>
              <a:rPr lang="en-US" dirty="0" smtClean="0"/>
              <a:t>hot layer</a:t>
            </a:r>
            <a:endParaRPr lang="en-US" dirty="0"/>
          </a:p>
          <a:p>
            <a:pPr lvl="1"/>
            <a:r>
              <a:rPr lang="en-US" dirty="0" smtClean="0"/>
              <a:t>Surface </a:t>
            </a:r>
            <a:r>
              <a:rPr lang="en-US" dirty="0"/>
              <a:t>area of any wood or cellulosic material in contact with </a:t>
            </a:r>
            <a:r>
              <a:rPr lang="en-US" dirty="0" smtClean="0"/>
              <a:t>hot layer </a:t>
            </a:r>
            <a:endParaRPr lang="en-US" dirty="0"/>
          </a:p>
          <a:p>
            <a:pPr marL="0" indent="0">
              <a:buNone/>
            </a:pPr>
            <a:endParaRPr lang="en-US" dirty="0"/>
          </a:p>
        </p:txBody>
      </p:sp>
    </p:spTree>
    <p:extLst>
      <p:ext uri="{BB962C8B-B14F-4D97-AF65-F5344CB8AC3E}">
        <p14:creationId xmlns:p14="http://schemas.microsoft.com/office/powerpoint/2010/main" val="3004717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Carbon Monoxide</a:t>
            </a:r>
          </a:p>
        </p:txBody>
      </p:sp>
      <p:sp>
        <p:nvSpPr>
          <p:cNvPr id="3" name="Content Placeholder 2"/>
          <p:cNvSpPr>
            <a:spLocks noGrp="1"/>
          </p:cNvSpPr>
          <p:nvPr>
            <p:ph idx="1"/>
          </p:nvPr>
        </p:nvSpPr>
        <p:spPr/>
        <p:txBody>
          <a:bodyPr>
            <a:normAutofit/>
          </a:bodyPr>
          <a:lstStyle/>
          <a:p>
            <a:r>
              <a:rPr lang="en-US" dirty="0" smtClean="0"/>
              <a:t>Default </a:t>
            </a:r>
            <a:r>
              <a:rPr lang="en-US" dirty="0"/>
              <a:t>value for CO yield post-flashover is </a:t>
            </a:r>
            <a:r>
              <a:rPr lang="en-US" dirty="0" smtClean="0"/>
              <a:t>approximately 0.2 g </a:t>
            </a:r>
            <a:r>
              <a:rPr lang="en-US" dirty="0"/>
              <a:t>CO per gram of consumed fuel. </a:t>
            </a:r>
          </a:p>
          <a:p>
            <a:r>
              <a:rPr lang="en-US" dirty="0" smtClean="0"/>
              <a:t>CO </a:t>
            </a:r>
            <a:r>
              <a:rPr lang="en-US" dirty="0"/>
              <a:t>to CO</a:t>
            </a:r>
            <a:r>
              <a:rPr lang="en-US" baseline="-25000" dirty="0"/>
              <a:t>2</a:t>
            </a:r>
            <a:r>
              <a:rPr lang="en-US" dirty="0"/>
              <a:t> concentration ratio </a:t>
            </a:r>
            <a:r>
              <a:rPr lang="en-US" dirty="0" smtClean="0"/>
              <a:t>is as </a:t>
            </a:r>
            <a:r>
              <a:rPr lang="en-US" dirty="0"/>
              <a:t>high as </a:t>
            </a:r>
            <a:r>
              <a:rPr lang="en-US" dirty="0" smtClean="0"/>
              <a:t>1 in smoldering fires.     </a:t>
            </a:r>
            <a:endParaRPr lang="en-US" dirty="0"/>
          </a:p>
          <a:p>
            <a:endParaRPr lang="en-US" dirty="0"/>
          </a:p>
        </p:txBody>
      </p:sp>
    </p:spTree>
    <p:extLst>
      <p:ext uri="{BB962C8B-B14F-4D97-AF65-F5344CB8AC3E}">
        <p14:creationId xmlns:p14="http://schemas.microsoft.com/office/powerpoint/2010/main" val="2557875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smtClean="0"/>
              <a:t>List </a:t>
            </a:r>
            <a:r>
              <a:rPr lang="en-US" dirty="0"/>
              <a:t>the principal combustion products formed in fires. </a:t>
            </a:r>
          </a:p>
          <a:p>
            <a:r>
              <a:rPr lang="en-US" dirty="0" smtClean="0"/>
              <a:t>Explain </a:t>
            </a:r>
            <a:r>
              <a:rPr lang="en-US" dirty="0"/>
              <a:t>the principles of operation for ionization smoke alarms and photoelectric smoke alarms, and identify the differences in what they detect.</a:t>
            </a:r>
          </a:p>
          <a:p>
            <a:pPr marL="0" indent="0">
              <a:buNone/>
            </a:pPr>
            <a:endParaRPr lang="en-US" dirty="0"/>
          </a:p>
        </p:txBody>
      </p:sp>
    </p:spTree>
    <p:extLst>
      <p:ext uri="{BB962C8B-B14F-4D97-AF65-F5344CB8AC3E}">
        <p14:creationId xmlns:p14="http://schemas.microsoft.com/office/powerpoint/2010/main" val="1672768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Partially Oxidized Organic </a:t>
            </a:r>
            <a:r>
              <a:rPr lang="en-US" dirty="0" smtClean="0"/>
              <a:t>Molecules</a:t>
            </a:r>
            <a:endParaRPr lang="en-US" dirty="0"/>
          </a:p>
        </p:txBody>
      </p:sp>
      <p:sp>
        <p:nvSpPr>
          <p:cNvPr id="3" name="Content Placeholder 2"/>
          <p:cNvSpPr>
            <a:spLocks noGrp="1"/>
          </p:cNvSpPr>
          <p:nvPr>
            <p:ph idx="1"/>
          </p:nvPr>
        </p:nvSpPr>
        <p:spPr/>
        <p:txBody>
          <a:bodyPr/>
          <a:lstStyle/>
          <a:p>
            <a:r>
              <a:rPr lang="en-US" dirty="0"/>
              <a:t>T</a:t>
            </a:r>
            <a:r>
              <a:rPr lang="en-US" dirty="0" smtClean="0"/>
              <a:t>wo </a:t>
            </a:r>
            <a:r>
              <a:rPr lang="en-US" dirty="0"/>
              <a:t>most important irritant </a:t>
            </a:r>
            <a:r>
              <a:rPr lang="en-US" dirty="0" smtClean="0"/>
              <a:t>gases: </a:t>
            </a:r>
            <a:endParaRPr lang="en-US" dirty="0"/>
          </a:p>
          <a:p>
            <a:pPr lvl="1"/>
            <a:r>
              <a:rPr lang="en-US" dirty="0" err="1" smtClean="0"/>
              <a:t>Acrolein</a:t>
            </a:r>
            <a:r>
              <a:rPr lang="en-US" dirty="0" smtClean="0"/>
              <a:t> </a:t>
            </a:r>
            <a:r>
              <a:rPr lang="en-US" dirty="0"/>
              <a:t>(H</a:t>
            </a:r>
            <a:r>
              <a:rPr lang="en-US" baseline="-25000" dirty="0"/>
              <a:t>2</a:t>
            </a:r>
            <a:r>
              <a:rPr lang="en-US" dirty="0"/>
              <a:t>C == CH—HC == O)</a:t>
            </a:r>
          </a:p>
          <a:p>
            <a:pPr lvl="1"/>
            <a:r>
              <a:rPr lang="en-US" dirty="0" smtClean="0"/>
              <a:t>Formaldehyde </a:t>
            </a:r>
            <a:r>
              <a:rPr lang="en-US" dirty="0"/>
              <a:t>(</a:t>
            </a:r>
            <a:r>
              <a:rPr lang="en-US" dirty="0" smtClean="0"/>
              <a:t>H</a:t>
            </a:r>
            <a:r>
              <a:rPr lang="en-US" baseline="-25000" dirty="0" smtClean="0"/>
              <a:t>2</a:t>
            </a:r>
            <a:r>
              <a:rPr lang="en-US" dirty="0" smtClean="0"/>
              <a:t>C == O) </a:t>
            </a:r>
            <a:endParaRPr lang="en-US" dirty="0"/>
          </a:p>
          <a:p>
            <a:endParaRPr lang="en-US" dirty="0"/>
          </a:p>
        </p:txBody>
      </p:sp>
    </p:spTree>
    <p:extLst>
      <p:ext uri="{BB962C8B-B14F-4D97-AF65-F5344CB8AC3E}">
        <p14:creationId xmlns:p14="http://schemas.microsoft.com/office/powerpoint/2010/main" val="2211355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Hydrogen </a:t>
            </a:r>
            <a:r>
              <a:rPr lang="en-US" dirty="0" smtClean="0"/>
              <a:t>Halides</a:t>
            </a:r>
            <a:endParaRPr lang="en-US" dirty="0"/>
          </a:p>
        </p:txBody>
      </p:sp>
      <p:sp>
        <p:nvSpPr>
          <p:cNvPr id="3" name="Content Placeholder 2"/>
          <p:cNvSpPr>
            <a:spLocks noGrp="1"/>
          </p:cNvSpPr>
          <p:nvPr>
            <p:ph idx="1"/>
          </p:nvPr>
        </p:nvSpPr>
        <p:spPr/>
        <p:txBody>
          <a:bodyPr>
            <a:normAutofit/>
          </a:bodyPr>
          <a:lstStyle/>
          <a:p>
            <a:r>
              <a:rPr lang="en-US" dirty="0" smtClean="0"/>
              <a:t>If </a:t>
            </a:r>
            <a:r>
              <a:rPr lang="en-US" dirty="0"/>
              <a:t>fluorine, bromine, or chlorine atoms are present in a burning item, the corresponding halogen acid will be present in the </a:t>
            </a:r>
            <a:r>
              <a:rPr lang="en-US" dirty="0" smtClean="0"/>
              <a:t>smoke.  </a:t>
            </a:r>
            <a:endParaRPr lang="en-US" dirty="0"/>
          </a:p>
          <a:p>
            <a:r>
              <a:rPr lang="en-US" dirty="0" smtClean="0"/>
              <a:t>Formation </a:t>
            </a:r>
            <a:r>
              <a:rPr lang="en-US" dirty="0"/>
              <a:t>of halogen </a:t>
            </a:r>
            <a:r>
              <a:rPr lang="en-US" dirty="0" smtClean="0"/>
              <a:t>acids  </a:t>
            </a:r>
            <a:endParaRPr lang="en-US" dirty="0"/>
          </a:p>
          <a:p>
            <a:pPr lvl="1"/>
            <a:r>
              <a:rPr lang="en-US" dirty="0" smtClean="0"/>
              <a:t>Generated </a:t>
            </a:r>
            <a:r>
              <a:rPr lang="en-US" dirty="0"/>
              <a:t>during pyrolysis </a:t>
            </a:r>
            <a:r>
              <a:rPr lang="en-US" dirty="0" smtClean="0"/>
              <a:t>stage</a:t>
            </a:r>
            <a:endParaRPr lang="en-US" dirty="0">
              <a:solidFill>
                <a:srgbClr val="FF0000"/>
              </a:solidFill>
            </a:endParaRPr>
          </a:p>
          <a:p>
            <a:pPr lvl="1"/>
            <a:r>
              <a:rPr lang="en-US" dirty="0" smtClean="0"/>
              <a:t>Extraction of </a:t>
            </a:r>
            <a:r>
              <a:rPr lang="en-US" dirty="0"/>
              <a:t>halogen atoms to form halogen </a:t>
            </a:r>
            <a:r>
              <a:rPr lang="en-US" dirty="0" smtClean="0"/>
              <a:t>acid </a:t>
            </a:r>
            <a:endParaRPr lang="en-US" dirty="0"/>
          </a:p>
          <a:p>
            <a:endParaRPr lang="en-US" dirty="0"/>
          </a:p>
        </p:txBody>
      </p:sp>
    </p:spTree>
    <p:extLst>
      <p:ext uri="{BB962C8B-B14F-4D97-AF65-F5344CB8AC3E}">
        <p14:creationId xmlns:p14="http://schemas.microsoft.com/office/powerpoint/2010/main" val="2091463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Hydrogen </a:t>
            </a:r>
            <a:r>
              <a:rPr lang="en-US" dirty="0" smtClean="0"/>
              <a:t>Halides</a:t>
            </a:r>
            <a:endParaRPr lang="en-US" dirty="0"/>
          </a:p>
        </p:txBody>
      </p:sp>
      <p:sp>
        <p:nvSpPr>
          <p:cNvPr id="3" name="Content Placeholder 2"/>
          <p:cNvSpPr>
            <a:spLocks noGrp="1"/>
          </p:cNvSpPr>
          <p:nvPr>
            <p:ph idx="1"/>
          </p:nvPr>
        </p:nvSpPr>
        <p:spPr/>
        <p:txBody>
          <a:bodyPr>
            <a:normAutofit/>
          </a:bodyPr>
          <a:lstStyle/>
          <a:p>
            <a:r>
              <a:rPr lang="en-US" dirty="0" smtClean="0"/>
              <a:t>If </a:t>
            </a:r>
            <a:r>
              <a:rPr lang="en-US" dirty="0"/>
              <a:t>a polymer containing chlorine or bromine is burning, the Cl or Br atoms will be found as </a:t>
            </a:r>
            <a:r>
              <a:rPr lang="en-US" dirty="0" err="1"/>
              <a:t>HCl</a:t>
            </a:r>
            <a:r>
              <a:rPr lang="en-US" dirty="0"/>
              <a:t> or </a:t>
            </a:r>
            <a:r>
              <a:rPr lang="en-US" dirty="0" err="1"/>
              <a:t>HBr</a:t>
            </a:r>
            <a:r>
              <a:rPr lang="en-US" dirty="0"/>
              <a:t>.    </a:t>
            </a:r>
          </a:p>
          <a:p>
            <a:pPr lvl="1"/>
            <a:r>
              <a:rPr lang="en-US" dirty="0" smtClean="0"/>
              <a:t>Filler compounds may be added to products.</a:t>
            </a:r>
            <a:endParaRPr lang="en-US" dirty="0"/>
          </a:p>
          <a:p>
            <a:pPr lvl="1"/>
            <a:r>
              <a:rPr lang="en-US" dirty="0" smtClean="0"/>
              <a:t>CaCO</a:t>
            </a:r>
            <a:r>
              <a:rPr lang="en-US" baseline="-25000" dirty="0" smtClean="0"/>
              <a:t>3</a:t>
            </a:r>
            <a:r>
              <a:rPr lang="en-US" dirty="0" smtClean="0"/>
              <a:t> reacts </a:t>
            </a:r>
            <a:r>
              <a:rPr lang="en-US" dirty="0"/>
              <a:t>with halogen </a:t>
            </a:r>
            <a:r>
              <a:rPr lang="en-US" dirty="0" smtClean="0"/>
              <a:t>acids to sequester the chlorine. </a:t>
            </a:r>
            <a:endParaRPr lang="en-US" dirty="0"/>
          </a:p>
          <a:p>
            <a:r>
              <a:rPr lang="en-US" dirty="0" smtClean="0"/>
              <a:t>Carbon–fluorine </a:t>
            </a:r>
            <a:r>
              <a:rPr lang="en-US" dirty="0"/>
              <a:t>bonds are </a:t>
            </a:r>
            <a:r>
              <a:rPr lang="en-US" dirty="0" smtClean="0"/>
              <a:t>strongest.</a:t>
            </a:r>
            <a:endParaRPr lang="en-US" dirty="0"/>
          </a:p>
          <a:p>
            <a:r>
              <a:rPr lang="en-US" dirty="0" smtClean="0"/>
              <a:t>HF, </a:t>
            </a:r>
            <a:r>
              <a:rPr lang="en-US" dirty="0" err="1" smtClean="0"/>
              <a:t>HCl</a:t>
            </a:r>
            <a:r>
              <a:rPr lang="en-US" dirty="0" smtClean="0"/>
              <a:t>, </a:t>
            </a:r>
            <a:r>
              <a:rPr lang="en-US" dirty="0" err="1" smtClean="0"/>
              <a:t>HBr</a:t>
            </a:r>
            <a:r>
              <a:rPr lang="en-US" dirty="0" smtClean="0"/>
              <a:t> dissolve </a:t>
            </a:r>
            <a:r>
              <a:rPr lang="en-US" dirty="0"/>
              <a:t>in water.     </a:t>
            </a:r>
          </a:p>
          <a:p>
            <a:endParaRPr lang="en-US" dirty="0"/>
          </a:p>
        </p:txBody>
      </p:sp>
    </p:spTree>
    <p:extLst>
      <p:ext uri="{BB962C8B-B14F-4D97-AF65-F5344CB8AC3E}">
        <p14:creationId xmlns:p14="http://schemas.microsoft.com/office/powerpoint/2010/main" val="11545406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Hydrogen Cyanide</a:t>
            </a:r>
            <a:endParaRPr lang="en-US" dirty="0"/>
          </a:p>
        </p:txBody>
      </p:sp>
      <p:sp>
        <p:nvSpPr>
          <p:cNvPr id="3" name="Content Placeholder 2"/>
          <p:cNvSpPr>
            <a:spLocks noGrp="1"/>
          </p:cNvSpPr>
          <p:nvPr>
            <p:ph idx="1"/>
          </p:nvPr>
        </p:nvSpPr>
        <p:spPr/>
        <p:txBody>
          <a:bodyPr/>
          <a:lstStyle/>
          <a:p>
            <a:r>
              <a:rPr lang="en-US" dirty="0"/>
              <a:t>Pyrolysis and subsequent reaction of nitrogen-containing polymers can form hydrogen cyanide (HCN). </a:t>
            </a:r>
          </a:p>
          <a:p>
            <a:pPr lvl="1"/>
            <a:r>
              <a:rPr lang="en-US" dirty="0"/>
              <a:t>T</a:t>
            </a:r>
            <a:r>
              <a:rPr lang="en-US" dirty="0" smtClean="0"/>
              <a:t>race product</a:t>
            </a:r>
            <a:endParaRPr lang="en-US" dirty="0">
              <a:solidFill>
                <a:srgbClr val="FF0000"/>
              </a:solidFill>
            </a:endParaRPr>
          </a:p>
          <a:p>
            <a:r>
              <a:rPr lang="en-US" dirty="0"/>
              <a:t>F</a:t>
            </a:r>
            <a:r>
              <a:rPr lang="en-US" dirty="0" smtClean="0"/>
              <a:t>raction </a:t>
            </a:r>
            <a:r>
              <a:rPr lang="en-US" dirty="0"/>
              <a:t>of fuel nitrogen emerging as HCN depends on the nitrogen bonding environment within the polymer.     </a:t>
            </a:r>
          </a:p>
          <a:p>
            <a:endParaRPr lang="en-US" dirty="0"/>
          </a:p>
        </p:txBody>
      </p:sp>
    </p:spTree>
    <p:extLst>
      <p:ext uri="{BB962C8B-B14F-4D97-AF65-F5344CB8AC3E}">
        <p14:creationId xmlns:p14="http://schemas.microsoft.com/office/powerpoint/2010/main" val="27062528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Nitrogen Oxides</a:t>
            </a:r>
          </a:p>
        </p:txBody>
      </p:sp>
      <p:sp>
        <p:nvSpPr>
          <p:cNvPr id="3" name="Content Placeholder 2"/>
          <p:cNvSpPr>
            <a:spLocks noGrp="1"/>
          </p:cNvSpPr>
          <p:nvPr>
            <p:ph idx="1"/>
          </p:nvPr>
        </p:nvSpPr>
        <p:spPr/>
        <p:txBody>
          <a:bodyPr/>
          <a:lstStyle/>
          <a:p>
            <a:r>
              <a:rPr lang="en-US" dirty="0"/>
              <a:t>Oxidization of nitrogen can cause formation of nitric oxide (NO) and nitrogen dioxide (NO</a:t>
            </a:r>
            <a:r>
              <a:rPr lang="en-US" baseline="-25000" dirty="0"/>
              <a:t>2</a:t>
            </a:r>
            <a:r>
              <a:rPr lang="en-US" dirty="0"/>
              <a:t>). </a:t>
            </a:r>
          </a:p>
          <a:p>
            <a:pPr lvl="1"/>
            <a:r>
              <a:rPr lang="en-US" dirty="0" smtClean="0"/>
              <a:t>NO</a:t>
            </a:r>
            <a:r>
              <a:rPr lang="en-US" baseline="-25000" dirty="0" smtClean="0"/>
              <a:t>2</a:t>
            </a:r>
            <a:r>
              <a:rPr lang="en-US" dirty="0" smtClean="0"/>
              <a:t> </a:t>
            </a:r>
            <a:r>
              <a:rPr lang="en-US" dirty="0"/>
              <a:t>dissolves in water to form nitrous acid (HNO</a:t>
            </a:r>
            <a:r>
              <a:rPr lang="en-US" baseline="-25000" dirty="0"/>
              <a:t>2</a:t>
            </a:r>
            <a:r>
              <a:rPr lang="en-US" dirty="0"/>
              <a:t>) and then can oxidize to form nitric acid (HNO</a:t>
            </a:r>
            <a:r>
              <a:rPr lang="en-US" baseline="-25000" dirty="0"/>
              <a:t>3</a:t>
            </a:r>
            <a:r>
              <a:rPr lang="en-US" dirty="0"/>
              <a:t>).</a:t>
            </a:r>
          </a:p>
          <a:p>
            <a:r>
              <a:rPr lang="en-US" dirty="0" smtClean="0"/>
              <a:t>Nitrogen oxides </a:t>
            </a:r>
            <a:r>
              <a:rPr lang="en-US" dirty="0"/>
              <a:t>form in air-rich flame zones.</a:t>
            </a:r>
            <a:r>
              <a:rPr lang="en-US" dirty="0" smtClean="0"/>
              <a:t>  </a:t>
            </a:r>
          </a:p>
          <a:p>
            <a:pPr marL="0" indent="0">
              <a:buNone/>
            </a:pPr>
            <a:endParaRPr lang="en-US" dirty="0"/>
          </a:p>
        </p:txBody>
      </p:sp>
    </p:spTree>
    <p:extLst>
      <p:ext uri="{BB962C8B-B14F-4D97-AF65-F5344CB8AC3E}">
        <p14:creationId xmlns:p14="http://schemas.microsoft.com/office/powerpoint/2010/main" val="13537285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Combustion Gases</a:t>
            </a:r>
          </a:p>
        </p:txBody>
      </p:sp>
      <p:sp>
        <p:nvSpPr>
          <p:cNvPr id="3" name="Content Placeholder 2"/>
          <p:cNvSpPr>
            <a:spLocks noGrp="1"/>
          </p:cNvSpPr>
          <p:nvPr>
            <p:ph idx="1"/>
          </p:nvPr>
        </p:nvSpPr>
        <p:spPr/>
        <p:txBody>
          <a:bodyPr/>
          <a:lstStyle/>
          <a:p>
            <a:r>
              <a:rPr lang="en-US" dirty="0"/>
              <a:t>If other atoms are present in burning materials, related gases may be generated.  </a:t>
            </a:r>
          </a:p>
          <a:p>
            <a:pPr marL="0" indent="0">
              <a:buNone/>
            </a:pPr>
            <a:endParaRPr lang="en-US" dirty="0"/>
          </a:p>
        </p:txBody>
      </p:sp>
    </p:spTree>
    <p:extLst>
      <p:ext uri="{BB962C8B-B14F-4D97-AF65-F5344CB8AC3E}">
        <p14:creationId xmlns:p14="http://schemas.microsoft.com/office/powerpoint/2010/main" val="9018819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Smoke </a:t>
            </a:r>
            <a:r>
              <a:rPr lang="en-US" dirty="0" smtClean="0"/>
              <a:t>Alarms</a:t>
            </a:r>
            <a:endParaRPr lang="en-US" dirty="0"/>
          </a:p>
        </p:txBody>
      </p:sp>
      <p:sp>
        <p:nvSpPr>
          <p:cNvPr id="3" name="Content Placeholder 2"/>
          <p:cNvSpPr>
            <a:spLocks noGrp="1"/>
          </p:cNvSpPr>
          <p:nvPr>
            <p:ph idx="1"/>
          </p:nvPr>
        </p:nvSpPr>
        <p:spPr/>
        <p:txBody>
          <a:bodyPr>
            <a:normAutofit/>
          </a:bodyPr>
          <a:lstStyle/>
          <a:p>
            <a:r>
              <a:rPr lang="en-US" dirty="0" smtClean="0"/>
              <a:t>Response </a:t>
            </a:r>
            <a:r>
              <a:rPr lang="en-US" dirty="0"/>
              <a:t>time of smoke </a:t>
            </a:r>
            <a:r>
              <a:rPr lang="en-US" dirty="0" smtClean="0"/>
              <a:t>alarms depends on:  </a:t>
            </a:r>
            <a:endParaRPr lang="en-US" dirty="0"/>
          </a:p>
          <a:p>
            <a:pPr lvl="1"/>
            <a:r>
              <a:rPr lang="en-US" dirty="0" smtClean="0"/>
              <a:t>Speed </a:t>
            </a:r>
            <a:r>
              <a:rPr lang="en-US" dirty="0"/>
              <a:t>with which smoke reaches </a:t>
            </a:r>
            <a:r>
              <a:rPr lang="en-US" dirty="0" smtClean="0"/>
              <a:t>it</a:t>
            </a:r>
            <a:endParaRPr lang="en-US" dirty="0"/>
          </a:p>
          <a:p>
            <a:pPr lvl="1"/>
            <a:r>
              <a:rPr lang="en-US" dirty="0" smtClean="0"/>
              <a:t>Number </a:t>
            </a:r>
            <a:r>
              <a:rPr lang="en-US" dirty="0"/>
              <a:t>and size of particles generated by the </a:t>
            </a:r>
            <a:r>
              <a:rPr lang="en-US" dirty="0" smtClean="0"/>
              <a:t>fire</a:t>
            </a:r>
            <a:endParaRPr lang="en-US" dirty="0"/>
          </a:p>
          <a:p>
            <a:pPr lvl="1"/>
            <a:r>
              <a:rPr lang="en-US" dirty="0" smtClean="0"/>
              <a:t>Sensitivity </a:t>
            </a:r>
            <a:r>
              <a:rPr lang="en-US" dirty="0"/>
              <a:t>of the detection mode of the </a:t>
            </a:r>
            <a:r>
              <a:rPr lang="en-US" dirty="0" smtClean="0"/>
              <a:t>device</a:t>
            </a:r>
            <a:endParaRPr lang="en-US" dirty="0"/>
          </a:p>
          <a:p>
            <a:pPr lvl="1"/>
            <a:r>
              <a:rPr lang="en-US" dirty="0" smtClean="0"/>
              <a:t>Sensitivity setting</a:t>
            </a:r>
            <a:endParaRPr lang="en-US" dirty="0"/>
          </a:p>
          <a:p>
            <a:r>
              <a:rPr lang="en-US" dirty="0"/>
              <a:t>P</a:t>
            </a:r>
            <a:r>
              <a:rPr lang="en-US" dirty="0" smtClean="0"/>
              <a:t>laced </a:t>
            </a:r>
            <a:r>
              <a:rPr lang="en-US" dirty="0"/>
              <a:t>high on a wall or on a </a:t>
            </a:r>
            <a:r>
              <a:rPr lang="en-US" dirty="0" smtClean="0"/>
              <a:t>ceiling</a:t>
            </a:r>
            <a:endParaRPr lang="en-US" dirty="0"/>
          </a:p>
          <a:p>
            <a:pPr marL="0" indent="0">
              <a:buNone/>
            </a:pPr>
            <a:endParaRPr lang="en-US" dirty="0"/>
          </a:p>
        </p:txBody>
      </p:sp>
    </p:spTree>
    <p:extLst>
      <p:ext uri="{BB962C8B-B14F-4D97-AF65-F5344CB8AC3E}">
        <p14:creationId xmlns:p14="http://schemas.microsoft.com/office/powerpoint/2010/main" val="27986842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Smoke Alarms</a:t>
            </a:r>
          </a:p>
        </p:txBody>
      </p:sp>
      <p:sp>
        <p:nvSpPr>
          <p:cNvPr id="3" name="Content Placeholder 2"/>
          <p:cNvSpPr>
            <a:spLocks noGrp="1"/>
          </p:cNvSpPr>
          <p:nvPr>
            <p:ph sz="half" idx="1"/>
          </p:nvPr>
        </p:nvSpPr>
        <p:spPr/>
        <p:txBody>
          <a:bodyPr>
            <a:normAutofit/>
          </a:bodyPr>
          <a:lstStyle/>
          <a:p>
            <a:r>
              <a:rPr lang="en-US" dirty="0" smtClean="0"/>
              <a:t>Smoke buoyancy effect</a:t>
            </a:r>
            <a:endParaRPr lang="en-US" dirty="0"/>
          </a:p>
          <a:p>
            <a:r>
              <a:rPr lang="en-US" dirty="0" smtClean="0"/>
              <a:t>Residential </a:t>
            </a:r>
            <a:r>
              <a:rPr lang="en-US" dirty="0"/>
              <a:t>smoke alarms react to liquid and solid </a:t>
            </a:r>
            <a:r>
              <a:rPr lang="en-US" dirty="0" smtClean="0"/>
              <a:t>aerosols. </a:t>
            </a:r>
            <a:endParaRPr lang="en-US" dirty="0"/>
          </a:p>
          <a:p>
            <a:r>
              <a:rPr lang="en-US" dirty="0" smtClean="0"/>
              <a:t>Ionization </a:t>
            </a:r>
            <a:r>
              <a:rPr lang="en-US" dirty="0"/>
              <a:t>smoke </a:t>
            </a:r>
            <a:r>
              <a:rPr lang="en-US" dirty="0" smtClean="0"/>
              <a:t>alarm</a:t>
            </a:r>
            <a:endParaRPr lang="en-US" dirty="0"/>
          </a:p>
          <a:p>
            <a:pPr marL="0" indent="0">
              <a:buNone/>
            </a:pPr>
            <a:endParaRPr lang="en-US" dirty="0"/>
          </a:p>
        </p:txBody>
      </p:sp>
      <p:pic>
        <p:nvPicPr>
          <p:cNvPr id="6" name="Picture 5" descr="57175_CH10_FIG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4568" y="2426208"/>
            <a:ext cx="4066032" cy="2145792"/>
          </a:xfrm>
          <a:prstGeom prst="rect">
            <a:avLst/>
          </a:prstGeom>
        </p:spPr>
      </p:pic>
    </p:spTree>
    <p:extLst>
      <p:ext uri="{BB962C8B-B14F-4D97-AF65-F5344CB8AC3E}">
        <p14:creationId xmlns:p14="http://schemas.microsoft.com/office/powerpoint/2010/main" val="33563532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Smoke Alarms</a:t>
            </a:r>
          </a:p>
        </p:txBody>
      </p:sp>
      <p:sp>
        <p:nvSpPr>
          <p:cNvPr id="3" name="Content Placeholder 2"/>
          <p:cNvSpPr>
            <a:spLocks noGrp="1"/>
          </p:cNvSpPr>
          <p:nvPr>
            <p:ph sz="half" idx="1"/>
          </p:nvPr>
        </p:nvSpPr>
        <p:spPr/>
        <p:txBody>
          <a:bodyPr>
            <a:normAutofit/>
          </a:bodyPr>
          <a:lstStyle/>
          <a:p>
            <a:r>
              <a:rPr lang="en-US" dirty="0" smtClean="0"/>
              <a:t>Photoelectric </a:t>
            </a:r>
            <a:r>
              <a:rPr lang="en-US" dirty="0"/>
              <a:t>smoke alarm: A device that detects fire-generated aerosols by their scattering of </a:t>
            </a:r>
            <a:r>
              <a:rPr lang="en-US" dirty="0" smtClean="0"/>
              <a:t>light</a:t>
            </a:r>
            <a:endParaRPr lang="en-US" dirty="0">
              <a:solidFill>
                <a:srgbClr val="FF0000"/>
              </a:solidFill>
            </a:endParaRPr>
          </a:p>
          <a:p>
            <a:endParaRPr lang="en-US" dirty="0"/>
          </a:p>
        </p:txBody>
      </p:sp>
      <p:pic>
        <p:nvPicPr>
          <p:cNvPr id="6" name="Picture 5" descr="57175_CH10_FIG0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3980688"/>
            <a:ext cx="5007901" cy="1658112"/>
          </a:xfrm>
          <a:prstGeom prst="rect">
            <a:avLst/>
          </a:prstGeom>
        </p:spPr>
      </p:pic>
    </p:spTree>
    <p:extLst>
      <p:ext uri="{BB962C8B-B14F-4D97-AF65-F5344CB8AC3E}">
        <p14:creationId xmlns:p14="http://schemas.microsoft.com/office/powerpoint/2010/main" val="19869440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Smoke Alarms</a:t>
            </a:r>
          </a:p>
        </p:txBody>
      </p:sp>
      <p:sp>
        <p:nvSpPr>
          <p:cNvPr id="3" name="Content Placeholder 2"/>
          <p:cNvSpPr>
            <a:spLocks noGrp="1"/>
          </p:cNvSpPr>
          <p:nvPr>
            <p:ph idx="1"/>
          </p:nvPr>
        </p:nvSpPr>
        <p:spPr/>
        <p:txBody>
          <a:bodyPr>
            <a:normAutofit/>
          </a:bodyPr>
          <a:lstStyle/>
          <a:p>
            <a:r>
              <a:rPr lang="en-US" dirty="0" smtClean="0"/>
              <a:t>Smoke </a:t>
            </a:r>
            <a:r>
              <a:rPr lang="en-US" dirty="0"/>
              <a:t>detectors must respond only to fairly high concentrations of </a:t>
            </a:r>
            <a:r>
              <a:rPr lang="en-US" dirty="0" smtClean="0"/>
              <a:t>particles. </a:t>
            </a:r>
            <a:endParaRPr lang="en-US" dirty="0"/>
          </a:p>
          <a:p>
            <a:pPr lvl="1"/>
            <a:r>
              <a:rPr lang="en-US" dirty="0" smtClean="0"/>
              <a:t>Designed </a:t>
            </a:r>
            <a:r>
              <a:rPr lang="en-US" dirty="0"/>
              <a:t>to respond to smoke obscuration level of 13% for gray </a:t>
            </a:r>
            <a:r>
              <a:rPr lang="en-US" dirty="0" smtClean="0"/>
              <a:t>smoke </a:t>
            </a:r>
            <a:endParaRPr lang="en-US" dirty="0"/>
          </a:p>
          <a:p>
            <a:pPr lvl="1"/>
            <a:r>
              <a:rPr lang="en-US" dirty="0" smtClean="0"/>
              <a:t>Ionization </a:t>
            </a:r>
            <a:r>
              <a:rPr lang="en-US" dirty="0"/>
              <a:t>detectors respond to half that level. </a:t>
            </a:r>
          </a:p>
          <a:p>
            <a:pPr lvl="1"/>
            <a:r>
              <a:rPr lang="en-US" dirty="0" smtClean="0"/>
              <a:t>Ionization </a:t>
            </a:r>
            <a:r>
              <a:rPr lang="en-US" dirty="0"/>
              <a:t>detectors will respond sooner to a flaming cellulosic fire and optical detectors sooner to a smoldering fire. </a:t>
            </a:r>
          </a:p>
        </p:txBody>
      </p:sp>
    </p:spTree>
    <p:extLst>
      <p:ext uri="{BB962C8B-B14F-4D97-AF65-F5344CB8AC3E}">
        <p14:creationId xmlns:p14="http://schemas.microsoft.com/office/powerpoint/2010/main" val="3695382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Introduction</a:t>
            </a:r>
            <a:r>
              <a:rPr lang="en-US" dirty="0" smtClean="0">
                <a:cs typeface="Arial" panose="020B0604020202020204" pitchFamily="34" charset="0"/>
              </a:rPr>
              <a:t>—</a:t>
            </a:r>
            <a:r>
              <a:rPr lang="en-US" dirty="0" smtClean="0"/>
              <a:t>Definitions</a:t>
            </a:r>
            <a:endParaRPr lang="en-US" dirty="0"/>
          </a:p>
        </p:txBody>
      </p:sp>
      <p:sp>
        <p:nvSpPr>
          <p:cNvPr id="3" name="Content Placeholder 2"/>
          <p:cNvSpPr>
            <a:spLocks noGrp="1"/>
          </p:cNvSpPr>
          <p:nvPr>
            <p:ph idx="1"/>
          </p:nvPr>
        </p:nvSpPr>
        <p:spPr/>
        <p:txBody>
          <a:bodyPr>
            <a:normAutofit/>
          </a:bodyPr>
          <a:lstStyle/>
          <a:p>
            <a:r>
              <a:rPr lang="en-US" dirty="0" smtClean="0"/>
              <a:t>Smoke </a:t>
            </a:r>
            <a:endParaRPr lang="en-US" dirty="0"/>
          </a:p>
          <a:p>
            <a:r>
              <a:rPr lang="en-US" dirty="0" smtClean="0"/>
              <a:t>Fire effluent</a:t>
            </a:r>
            <a:endParaRPr lang="en-US" dirty="0"/>
          </a:p>
          <a:p>
            <a:r>
              <a:rPr lang="en-US" dirty="0" smtClean="0"/>
              <a:t>Yield </a:t>
            </a:r>
            <a:endParaRPr lang="en-US" dirty="0"/>
          </a:p>
          <a:p>
            <a:r>
              <a:rPr lang="en-US" dirty="0"/>
              <a:t>T</a:t>
            </a:r>
            <a:r>
              <a:rPr lang="en-US" dirty="0" smtClean="0"/>
              <a:t>ype </a:t>
            </a:r>
            <a:r>
              <a:rPr lang="en-US" dirty="0"/>
              <a:t>and quantity of smoke are determined by </a:t>
            </a:r>
            <a:r>
              <a:rPr lang="en-US" dirty="0" smtClean="0"/>
              <a:t>burning materials/products </a:t>
            </a:r>
            <a:r>
              <a:rPr lang="en-US" dirty="0"/>
              <a:t>and the burning conditions. </a:t>
            </a:r>
          </a:p>
          <a:p>
            <a:endParaRPr lang="en-US" dirty="0"/>
          </a:p>
        </p:txBody>
      </p:sp>
    </p:spTree>
    <p:extLst>
      <p:ext uri="{BB962C8B-B14F-4D97-AF65-F5344CB8AC3E}">
        <p14:creationId xmlns:p14="http://schemas.microsoft.com/office/powerpoint/2010/main" val="34231769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Smoke Alarms</a:t>
            </a:r>
          </a:p>
        </p:txBody>
      </p:sp>
      <p:sp>
        <p:nvSpPr>
          <p:cNvPr id="3" name="Content Placeholder 2"/>
          <p:cNvSpPr>
            <a:spLocks noGrp="1"/>
          </p:cNvSpPr>
          <p:nvPr>
            <p:ph idx="1"/>
          </p:nvPr>
        </p:nvSpPr>
        <p:spPr/>
        <p:txBody>
          <a:bodyPr>
            <a:normAutofit/>
          </a:bodyPr>
          <a:lstStyle/>
          <a:p>
            <a:r>
              <a:rPr lang="en-US" dirty="0"/>
              <a:t>S</a:t>
            </a:r>
            <a:r>
              <a:rPr lang="en-US" dirty="0" smtClean="0"/>
              <a:t>moke </a:t>
            </a:r>
            <a:r>
              <a:rPr lang="en-US" dirty="0"/>
              <a:t>will be detected well before visibility is seriously impaired.</a:t>
            </a:r>
          </a:p>
          <a:p>
            <a:r>
              <a:rPr lang="en-US" dirty="0" smtClean="0"/>
              <a:t>Carbon </a:t>
            </a:r>
            <a:r>
              <a:rPr lang="en-US" dirty="0"/>
              <a:t>monoxide </a:t>
            </a:r>
            <a:r>
              <a:rPr lang="en-US" dirty="0" smtClean="0"/>
              <a:t>detectors</a:t>
            </a:r>
            <a:r>
              <a:rPr lang="en-US" dirty="0"/>
              <a:t>: </a:t>
            </a:r>
          </a:p>
          <a:p>
            <a:pPr lvl="1"/>
            <a:r>
              <a:rPr lang="en-US" dirty="0" smtClean="0"/>
              <a:t>Electrochemical </a:t>
            </a:r>
            <a:r>
              <a:rPr lang="en-US" dirty="0"/>
              <a:t>CO </a:t>
            </a:r>
            <a:r>
              <a:rPr lang="en-US" dirty="0" smtClean="0"/>
              <a:t>sensor</a:t>
            </a:r>
            <a:endParaRPr lang="en-US" dirty="0"/>
          </a:p>
          <a:p>
            <a:pPr lvl="1"/>
            <a:r>
              <a:rPr lang="en-US" dirty="0" smtClean="0"/>
              <a:t>Semiconductor </a:t>
            </a:r>
            <a:r>
              <a:rPr lang="en-US" dirty="0"/>
              <a:t>electrical resistance CO </a:t>
            </a:r>
            <a:r>
              <a:rPr lang="en-US" dirty="0" smtClean="0"/>
              <a:t>detector</a:t>
            </a:r>
            <a:endParaRPr lang="en-US" dirty="0"/>
          </a:p>
          <a:p>
            <a:pPr lvl="1"/>
            <a:r>
              <a:rPr lang="en-US" dirty="0" smtClean="0"/>
              <a:t>Output </a:t>
            </a:r>
            <a:r>
              <a:rPr lang="en-US" dirty="0"/>
              <a:t>of electrochemical cell is proportional to CO concentration. </a:t>
            </a:r>
          </a:p>
          <a:p>
            <a:endParaRPr lang="en-US" dirty="0"/>
          </a:p>
        </p:txBody>
      </p:sp>
    </p:spTree>
    <p:extLst>
      <p:ext uri="{BB962C8B-B14F-4D97-AF65-F5344CB8AC3E}">
        <p14:creationId xmlns:p14="http://schemas.microsoft.com/office/powerpoint/2010/main" val="38719618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Smoke Alarms</a:t>
            </a:r>
          </a:p>
        </p:txBody>
      </p:sp>
      <p:sp>
        <p:nvSpPr>
          <p:cNvPr id="3" name="Content Placeholder 2"/>
          <p:cNvSpPr>
            <a:spLocks noGrp="1"/>
          </p:cNvSpPr>
          <p:nvPr>
            <p:ph idx="1"/>
          </p:nvPr>
        </p:nvSpPr>
        <p:spPr/>
        <p:txBody>
          <a:bodyPr>
            <a:normAutofit/>
          </a:bodyPr>
          <a:lstStyle/>
          <a:p>
            <a:r>
              <a:rPr lang="en-US" dirty="0" smtClean="0"/>
              <a:t>Combination </a:t>
            </a:r>
            <a:r>
              <a:rPr lang="en-US" dirty="0"/>
              <a:t>smoke alarms </a:t>
            </a:r>
          </a:p>
          <a:p>
            <a:r>
              <a:rPr lang="en-US" dirty="0" smtClean="0"/>
              <a:t>New </a:t>
            </a:r>
            <a:r>
              <a:rPr lang="en-US" dirty="0"/>
              <a:t>generation of smoke </a:t>
            </a:r>
            <a:r>
              <a:rPr lang="en-US" dirty="0" smtClean="0"/>
              <a:t>alarms </a:t>
            </a:r>
            <a:endParaRPr lang="en-US" dirty="0"/>
          </a:p>
          <a:p>
            <a:pPr lvl="1"/>
            <a:r>
              <a:rPr lang="en-US" dirty="0" smtClean="0"/>
              <a:t>Multiple </a:t>
            </a:r>
            <a:r>
              <a:rPr lang="en-US" dirty="0"/>
              <a:t>sensors along with pattern recognition </a:t>
            </a:r>
            <a:r>
              <a:rPr lang="en-US" dirty="0" smtClean="0"/>
              <a:t>intelligence</a:t>
            </a:r>
            <a:endParaRPr lang="en-US" dirty="0">
              <a:solidFill>
                <a:srgbClr val="FF0000"/>
              </a:solidFill>
            </a:endParaRPr>
          </a:p>
          <a:p>
            <a:pPr marL="0" indent="0">
              <a:buNone/>
            </a:pPr>
            <a:endParaRPr lang="en-US" dirty="0"/>
          </a:p>
        </p:txBody>
      </p:sp>
    </p:spTree>
    <p:extLst>
      <p:ext uri="{BB962C8B-B14F-4D97-AF65-F5344CB8AC3E}">
        <p14:creationId xmlns:p14="http://schemas.microsoft.com/office/powerpoint/2010/main" val="35309493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 </a:t>
            </a:r>
            <a:endParaRPr lang="en-US" dirty="0"/>
          </a:p>
        </p:txBody>
      </p:sp>
      <p:sp>
        <p:nvSpPr>
          <p:cNvPr id="3" name="Content Placeholder 2"/>
          <p:cNvSpPr>
            <a:spLocks noGrp="1"/>
          </p:cNvSpPr>
          <p:nvPr>
            <p:ph idx="1"/>
          </p:nvPr>
        </p:nvSpPr>
        <p:spPr/>
        <p:txBody>
          <a:bodyPr>
            <a:normAutofit/>
          </a:bodyPr>
          <a:lstStyle/>
          <a:p>
            <a:pPr lvl="0"/>
            <a:r>
              <a:rPr lang="en-US" dirty="0"/>
              <a:t>Smoke, or fire effluent, consists of aerosols (soot particles and liquid droplets) and gases. Each of the smoke components, as well as the smoke itself, is characterized by its yield—that is, its mass per unit mass of fuel consumed.</a:t>
            </a:r>
          </a:p>
          <a:p>
            <a:pPr marL="0" indent="0">
              <a:buNone/>
            </a:pPr>
            <a:endParaRPr lang="en-US" dirty="0"/>
          </a:p>
        </p:txBody>
      </p:sp>
    </p:spTree>
    <p:extLst>
      <p:ext uri="{BB962C8B-B14F-4D97-AF65-F5344CB8AC3E}">
        <p14:creationId xmlns:p14="http://schemas.microsoft.com/office/powerpoint/2010/main" val="17890099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a:t>
            </a:r>
          </a:p>
        </p:txBody>
      </p:sp>
      <p:sp>
        <p:nvSpPr>
          <p:cNvPr id="3" name="Content Placeholder 2"/>
          <p:cNvSpPr>
            <a:spLocks noGrp="1"/>
          </p:cNvSpPr>
          <p:nvPr>
            <p:ph idx="1"/>
          </p:nvPr>
        </p:nvSpPr>
        <p:spPr/>
        <p:txBody>
          <a:bodyPr>
            <a:normAutofit/>
          </a:bodyPr>
          <a:lstStyle/>
          <a:p>
            <a:pPr lvl="0"/>
            <a:r>
              <a:rPr lang="en-US" dirty="0" smtClean="0"/>
              <a:t>Soot </a:t>
            </a:r>
            <a:r>
              <a:rPr lang="en-US" dirty="0"/>
              <a:t>consists of mostly carbon and results from </a:t>
            </a:r>
            <a:r>
              <a:rPr lang="en-US" dirty="0" err="1"/>
              <a:t>underventilated</a:t>
            </a:r>
            <a:r>
              <a:rPr lang="en-US" dirty="0"/>
              <a:t> burning. Aerosol droplets result from condensation of gases that cool as they leave the vicinity of the flames. </a:t>
            </a:r>
            <a:r>
              <a:rPr lang="en-US" dirty="0" smtClean="0"/>
              <a:t>The </a:t>
            </a:r>
            <a:r>
              <a:rPr lang="en-US" dirty="0"/>
              <a:t>yields can be determined by collecting and weighing the condensed matter or by measuring the scattering of a light beam. Soot yields typically range from 0.01 g/g </a:t>
            </a:r>
            <a:r>
              <a:rPr lang="en-US" dirty="0" smtClean="0"/>
              <a:t>to </a:t>
            </a:r>
            <a:r>
              <a:rPr lang="en-US" dirty="0"/>
              <a:t>0.2 g/g. </a:t>
            </a:r>
          </a:p>
          <a:p>
            <a:pPr marL="0" indent="0">
              <a:buNone/>
            </a:pPr>
            <a:endParaRPr lang="en-US" dirty="0"/>
          </a:p>
        </p:txBody>
      </p:sp>
    </p:spTree>
    <p:extLst>
      <p:ext uri="{BB962C8B-B14F-4D97-AF65-F5344CB8AC3E}">
        <p14:creationId xmlns:p14="http://schemas.microsoft.com/office/powerpoint/2010/main" val="3786791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a:t>
            </a:r>
          </a:p>
        </p:txBody>
      </p:sp>
      <p:sp>
        <p:nvSpPr>
          <p:cNvPr id="3" name="Content Placeholder 2"/>
          <p:cNvSpPr>
            <a:spLocks noGrp="1"/>
          </p:cNvSpPr>
          <p:nvPr>
            <p:ph idx="1"/>
          </p:nvPr>
        </p:nvSpPr>
        <p:spPr/>
        <p:txBody>
          <a:bodyPr>
            <a:normAutofit/>
          </a:bodyPr>
          <a:lstStyle/>
          <a:p>
            <a:pPr lvl="0"/>
            <a:r>
              <a:rPr lang="en-US" dirty="0" smtClean="0"/>
              <a:t>For </a:t>
            </a:r>
            <a:r>
              <a:rPr lang="en-US" dirty="0"/>
              <a:t>a gaseous fuel, the relative tendency to form soot can be determined using the smoke-point height method. For any type of fuel, </a:t>
            </a:r>
            <a:r>
              <a:rPr lang="en-US" dirty="0" err="1"/>
              <a:t>sooting</a:t>
            </a:r>
            <a:r>
              <a:rPr lang="en-US" dirty="0"/>
              <a:t> is promoted by a fuel that contains halogen atoms and some aromatic bonding; it is reduced by oxygen in the chemical structure of the fuel.</a:t>
            </a:r>
          </a:p>
          <a:p>
            <a:endParaRPr lang="en-US" dirty="0"/>
          </a:p>
        </p:txBody>
      </p:sp>
    </p:spTree>
    <p:extLst>
      <p:ext uri="{BB962C8B-B14F-4D97-AF65-F5344CB8AC3E}">
        <p14:creationId xmlns:p14="http://schemas.microsoft.com/office/powerpoint/2010/main" val="32760082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a:t>
            </a:r>
          </a:p>
        </p:txBody>
      </p:sp>
      <p:sp>
        <p:nvSpPr>
          <p:cNvPr id="3" name="Content Placeholder 2"/>
          <p:cNvSpPr>
            <a:spLocks noGrp="1"/>
          </p:cNvSpPr>
          <p:nvPr>
            <p:ph idx="1"/>
          </p:nvPr>
        </p:nvSpPr>
        <p:spPr/>
        <p:txBody>
          <a:bodyPr>
            <a:normAutofit/>
          </a:bodyPr>
          <a:lstStyle/>
          <a:p>
            <a:pPr lvl="0"/>
            <a:r>
              <a:rPr lang="en-US" dirty="0"/>
              <a:t>Radiative transfer from the soot from flames and from the hot upper layer in the fire room determines the rate at which a fuel burns and the likelihood of ignition of additional combustibles that are not adjacent to the already burning item(s). </a:t>
            </a:r>
          </a:p>
          <a:p>
            <a:pPr marL="0" indent="0">
              <a:buNone/>
            </a:pPr>
            <a:endParaRPr lang="en-US" dirty="0"/>
          </a:p>
        </p:txBody>
      </p:sp>
    </p:spTree>
    <p:extLst>
      <p:ext uri="{BB962C8B-B14F-4D97-AF65-F5344CB8AC3E}">
        <p14:creationId xmlns:p14="http://schemas.microsoft.com/office/powerpoint/2010/main" val="3335854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a:t>
            </a:r>
          </a:p>
        </p:txBody>
      </p:sp>
      <p:sp>
        <p:nvSpPr>
          <p:cNvPr id="3" name="Content Placeholder 2"/>
          <p:cNvSpPr>
            <a:spLocks noGrp="1"/>
          </p:cNvSpPr>
          <p:nvPr>
            <p:ph idx="1"/>
          </p:nvPr>
        </p:nvSpPr>
        <p:spPr/>
        <p:txBody>
          <a:bodyPr>
            <a:normAutofit/>
          </a:bodyPr>
          <a:lstStyle/>
          <a:p>
            <a:pPr lvl="0"/>
            <a:r>
              <a:rPr lang="en-US" dirty="0" smtClean="0"/>
              <a:t>Both </a:t>
            </a:r>
            <a:r>
              <a:rPr lang="en-US" dirty="0"/>
              <a:t>soot and aerosols reduce the ability to see in a fire. The two common metrics for smoke obscuration are the distance over which an exit sign can be seen and the level at which people cannot orient themselves and constructively identify a path to safety.</a:t>
            </a:r>
          </a:p>
          <a:p>
            <a:pPr marL="0" indent="0">
              <a:buNone/>
            </a:pPr>
            <a:endParaRPr lang="en-US" dirty="0"/>
          </a:p>
        </p:txBody>
      </p:sp>
    </p:spTree>
    <p:extLst>
      <p:ext uri="{BB962C8B-B14F-4D97-AF65-F5344CB8AC3E}">
        <p14:creationId xmlns:p14="http://schemas.microsoft.com/office/powerpoint/2010/main" val="10217050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a:t>
            </a:r>
          </a:p>
        </p:txBody>
      </p:sp>
      <p:sp>
        <p:nvSpPr>
          <p:cNvPr id="3" name="Content Placeholder 2"/>
          <p:cNvSpPr>
            <a:spLocks noGrp="1"/>
          </p:cNvSpPr>
          <p:nvPr>
            <p:ph idx="1"/>
          </p:nvPr>
        </p:nvSpPr>
        <p:spPr/>
        <p:txBody>
          <a:bodyPr>
            <a:normAutofit/>
          </a:bodyPr>
          <a:lstStyle/>
          <a:p>
            <a:pPr lvl="0"/>
            <a:r>
              <a:rPr lang="en-US" dirty="0" smtClean="0"/>
              <a:t>Soot </a:t>
            </a:r>
            <a:r>
              <a:rPr lang="en-US" dirty="0"/>
              <a:t>and aerosols are the principal fire signature detected by current residential smoke alarms. Ionization smoke alarms measure the decrease in the transport of charged particles due to the presence of the soot and aerosols. Photoelectric smoke alarms measure the light scattered by the soot and aerosols.</a:t>
            </a:r>
          </a:p>
          <a:p>
            <a:pPr marL="0" indent="0">
              <a:buNone/>
            </a:pPr>
            <a:endParaRPr lang="en-US" dirty="0"/>
          </a:p>
        </p:txBody>
      </p:sp>
    </p:spTree>
    <p:extLst>
      <p:ext uri="{BB962C8B-B14F-4D97-AF65-F5344CB8AC3E}">
        <p14:creationId xmlns:p14="http://schemas.microsoft.com/office/powerpoint/2010/main" val="18354521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a:t>
            </a:r>
          </a:p>
        </p:txBody>
      </p:sp>
      <p:sp>
        <p:nvSpPr>
          <p:cNvPr id="3" name="Content Placeholder 2"/>
          <p:cNvSpPr>
            <a:spLocks noGrp="1"/>
          </p:cNvSpPr>
          <p:nvPr>
            <p:ph idx="1"/>
          </p:nvPr>
        </p:nvSpPr>
        <p:spPr/>
        <p:txBody>
          <a:bodyPr>
            <a:normAutofit/>
          </a:bodyPr>
          <a:lstStyle/>
          <a:p>
            <a:pPr lvl="0"/>
            <a:r>
              <a:rPr lang="en-US" dirty="0" smtClean="0"/>
              <a:t>The </a:t>
            </a:r>
            <a:r>
              <a:rPr lang="en-US" dirty="0"/>
              <a:t>principal gaseous products from fires are H</a:t>
            </a:r>
            <a:r>
              <a:rPr lang="en-US" baseline="-25000" dirty="0"/>
              <a:t>2</a:t>
            </a:r>
            <a:r>
              <a:rPr lang="en-US" dirty="0"/>
              <a:t>O and CO</a:t>
            </a:r>
            <a:r>
              <a:rPr lang="en-US" baseline="-25000" dirty="0"/>
              <a:t>2</a:t>
            </a:r>
            <a:r>
              <a:rPr lang="en-US" dirty="0"/>
              <a:t>. Incomplete combustion generates CO and a mix of partially oxidized organic molecules. Nitrogen-containing fuels generate HCN, NO, and NO</a:t>
            </a:r>
            <a:r>
              <a:rPr lang="en-US" baseline="-25000" dirty="0"/>
              <a:t>2</a:t>
            </a:r>
            <a:r>
              <a:rPr lang="en-US" dirty="0"/>
              <a:t>. Halogen-containing fuels generate hydrogen halides.  </a:t>
            </a:r>
          </a:p>
          <a:p>
            <a:endParaRPr lang="en-US" dirty="0"/>
          </a:p>
        </p:txBody>
      </p:sp>
    </p:spTree>
    <p:extLst>
      <p:ext uri="{BB962C8B-B14F-4D97-AF65-F5344CB8AC3E}">
        <p14:creationId xmlns:p14="http://schemas.microsoft.com/office/powerpoint/2010/main" val="2372387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Smoke </a:t>
            </a:r>
            <a:r>
              <a:rPr lang="en-US" dirty="0" smtClean="0"/>
              <a:t>Aerosols</a:t>
            </a:r>
            <a:r>
              <a:rPr lang="en-US" dirty="0">
                <a:cs typeface="Arial" panose="020B0604020202020204" pitchFamily="34" charset="0"/>
              </a:rPr>
              <a:t>—</a:t>
            </a:r>
            <a:r>
              <a:rPr lang="en-US" dirty="0" smtClean="0"/>
              <a:t>General Nature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Importance </a:t>
            </a:r>
            <a:r>
              <a:rPr lang="en-US" dirty="0"/>
              <a:t>of smoke aerosols in fire:   </a:t>
            </a:r>
          </a:p>
          <a:p>
            <a:pPr lvl="1"/>
            <a:r>
              <a:rPr lang="en-US" dirty="0" smtClean="0"/>
              <a:t>Radiative </a:t>
            </a:r>
            <a:r>
              <a:rPr lang="en-US" dirty="0"/>
              <a:t>heat transfer rate from the soot in flames is a principal determinant of the gasification of fuel and the combustion rate of an item. </a:t>
            </a:r>
          </a:p>
          <a:p>
            <a:pPr lvl="1"/>
            <a:r>
              <a:rPr lang="en-US" dirty="0" smtClean="0"/>
              <a:t>Radiative </a:t>
            </a:r>
            <a:r>
              <a:rPr lang="en-US" dirty="0"/>
              <a:t>heat transfer from </a:t>
            </a:r>
            <a:r>
              <a:rPr lang="en-US" dirty="0" smtClean="0"/>
              <a:t>flames </a:t>
            </a:r>
            <a:r>
              <a:rPr lang="en-US" dirty="0"/>
              <a:t>and hot upper layer in </a:t>
            </a:r>
            <a:r>
              <a:rPr lang="en-US" dirty="0" smtClean="0"/>
              <a:t>fire </a:t>
            </a:r>
            <a:r>
              <a:rPr lang="en-US" dirty="0"/>
              <a:t>room </a:t>
            </a:r>
            <a:r>
              <a:rPr lang="en-US" dirty="0" smtClean="0"/>
              <a:t>causes </a:t>
            </a:r>
            <a:r>
              <a:rPr lang="en-US" dirty="0"/>
              <a:t>i</a:t>
            </a:r>
            <a:r>
              <a:rPr lang="en-US" dirty="0" smtClean="0"/>
              <a:t>tem-to-item </a:t>
            </a:r>
            <a:r>
              <a:rPr lang="en-US" dirty="0"/>
              <a:t>flame spread. </a:t>
            </a:r>
          </a:p>
          <a:p>
            <a:pPr lvl="1"/>
            <a:r>
              <a:rPr lang="en-US" dirty="0"/>
              <a:t>D</a:t>
            </a:r>
            <a:r>
              <a:rPr lang="en-US" dirty="0" smtClean="0"/>
              <a:t>etermine </a:t>
            </a:r>
            <a:r>
              <a:rPr lang="en-US" dirty="0"/>
              <a:t>visual obscuration from fires.</a:t>
            </a:r>
          </a:p>
          <a:p>
            <a:pPr lvl="1"/>
            <a:r>
              <a:rPr lang="en-US" dirty="0"/>
              <a:t>P</a:t>
            </a:r>
            <a:r>
              <a:rPr lang="en-US" dirty="0" smtClean="0"/>
              <a:t>rincipal </a:t>
            </a:r>
            <a:r>
              <a:rPr lang="en-US" dirty="0"/>
              <a:t>fire signature detected by residential smoke alarms.   </a:t>
            </a:r>
          </a:p>
          <a:p>
            <a:pPr marL="0" indent="0">
              <a:buNone/>
            </a:pPr>
            <a:endParaRPr lang="en-US" dirty="0"/>
          </a:p>
        </p:txBody>
      </p:sp>
    </p:spTree>
    <p:extLst>
      <p:ext uri="{BB962C8B-B14F-4D97-AF65-F5344CB8AC3E}">
        <p14:creationId xmlns:p14="http://schemas.microsoft.com/office/powerpoint/2010/main" val="1601012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Smoke </a:t>
            </a:r>
            <a:r>
              <a:rPr lang="en-US" dirty="0" smtClean="0"/>
              <a:t>Aerosols</a:t>
            </a:r>
            <a:r>
              <a:rPr lang="en-US" dirty="0">
                <a:cs typeface="Arial" panose="020B0604020202020204" pitchFamily="34" charset="0"/>
              </a:rPr>
              <a:t>—</a:t>
            </a:r>
            <a:r>
              <a:rPr lang="en-US" dirty="0" smtClean="0"/>
              <a:t>General Nature</a:t>
            </a:r>
            <a:endParaRPr lang="en-US" dirty="0"/>
          </a:p>
        </p:txBody>
      </p:sp>
      <p:sp>
        <p:nvSpPr>
          <p:cNvPr id="3" name="Content Placeholder 2"/>
          <p:cNvSpPr>
            <a:spLocks noGrp="1"/>
          </p:cNvSpPr>
          <p:nvPr>
            <p:ph idx="1"/>
          </p:nvPr>
        </p:nvSpPr>
        <p:spPr/>
        <p:txBody>
          <a:bodyPr>
            <a:normAutofit/>
          </a:bodyPr>
          <a:lstStyle/>
          <a:p>
            <a:r>
              <a:rPr lang="en-US" dirty="0" smtClean="0"/>
              <a:t>Smoke </a:t>
            </a:r>
            <a:r>
              <a:rPr lang="en-US" dirty="0"/>
              <a:t>aerosol types:    </a:t>
            </a:r>
          </a:p>
          <a:p>
            <a:pPr lvl="1"/>
            <a:r>
              <a:rPr lang="en-US" dirty="0" smtClean="0"/>
              <a:t>Soot </a:t>
            </a:r>
            <a:endParaRPr lang="en-US" dirty="0"/>
          </a:p>
          <a:p>
            <a:pPr lvl="1"/>
            <a:r>
              <a:rPr lang="en-US" dirty="0" smtClean="0"/>
              <a:t>Aerosol mist  </a:t>
            </a:r>
            <a:endParaRPr lang="en-US" dirty="0"/>
          </a:p>
          <a:p>
            <a:endParaRPr lang="en-US" dirty="0"/>
          </a:p>
        </p:txBody>
      </p:sp>
      <p:pic>
        <p:nvPicPr>
          <p:cNvPr id="5" name="Picture 4" descr="57175_CH10_FIG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4709" y="2514600"/>
            <a:ext cx="3807291" cy="2580715"/>
          </a:xfrm>
          <a:prstGeom prst="rect">
            <a:avLst/>
          </a:prstGeom>
        </p:spPr>
      </p:pic>
      <p:sp>
        <p:nvSpPr>
          <p:cNvPr id="6" name="TextBox 5"/>
          <p:cNvSpPr txBox="1"/>
          <p:nvPr/>
        </p:nvSpPr>
        <p:spPr>
          <a:xfrm rot="16200000">
            <a:off x="6584722" y="3168878"/>
            <a:ext cx="3810000" cy="215444"/>
          </a:xfrm>
          <a:prstGeom prst="rect">
            <a:avLst/>
          </a:prstGeom>
          <a:noFill/>
        </p:spPr>
        <p:txBody>
          <a:bodyPr wrap="square" rtlCol="0">
            <a:spAutoFit/>
          </a:bodyPr>
          <a:lstStyle/>
          <a:p>
            <a:r>
              <a:rPr lang="en-US" sz="800" dirty="0">
                <a:latin typeface="Arial"/>
                <a:cs typeface="Arial"/>
              </a:rPr>
              <a:t>© </a:t>
            </a:r>
            <a:r>
              <a:rPr lang="en-US" sz="800" dirty="0" err="1">
                <a:latin typeface="Arial"/>
                <a:cs typeface="Arial"/>
              </a:rPr>
              <a:t>Kratka</a:t>
            </a:r>
            <a:r>
              <a:rPr lang="en-US" sz="800" dirty="0">
                <a:latin typeface="Arial"/>
                <a:cs typeface="Arial"/>
              </a:rPr>
              <a:t> Photography/</a:t>
            </a:r>
            <a:r>
              <a:rPr lang="en-US" sz="800" dirty="0" err="1">
                <a:latin typeface="Arial"/>
                <a:cs typeface="Arial"/>
              </a:rPr>
              <a:t>ShutterStock</a:t>
            </a:r>
            <a:r>
              <a:rPr lang="en-US" sz="800" dirty="0">
                <a:latin typeface="Arial"/>
                <a:cs typeface="Arial"/>
              </a:rPr>
              <a:t>, Inc.</a:t>
            </a:r>
            <a:endParaRPr lang="en-US" sz="800" dirty="0">
              <a:latin typeface="Arial"/>
              <a:cs typeface="Arial"/>
            </a:endParaRPr>
          </a:p>
        </p:txBody>
      </p:sp>
    </p:spTree>
    <p:extLst>
      <p:ext uri="{BB962C8B-B14F-4D97-AF65-F5344CB8AC3E}">
        <p14:creationId xmlns:p14="http://schemas.microsoft.com/office/powerpoint/2010/main" val="2496520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Soot Formation</a:t>
            </a:r>
            <a:endParaRPr lang="en-US" dirty="0"/>
          </a:p>
        </p:txBody>
      </p:sp>
      <p:sp>
        <p:nvSpPr>
          <p:cNvPr id="3" name="Content Placeholder 2"/>
          <p:cNvSpPr>
            <a:spLocks noGrp="1"/>
          </p:cNvSpPr>
          <p:nvPr>
            <p:ph idx="1"/>
          </p:nvPr>
        </p:nvSpPr>
        <p:spPr/>
        <p:txBody>
          <a:bodyPr>
            <a:normAutofit/>
          </a:bodyPr>
          <a:lstStyle/>
          <a:p>
            <a:r>
              <a:rPr lang="en-US" dirty="0"/>
              <a:t>Soot constituents:    </a:t>
            </a:r>
          </a:p>
          <a:p>
            <a:pPr lvl="1"/>
            <a:r>
              <a:rPr lang="en-US" dirty="0" smtClean="0"/>
              <a:t>Carbon </a:t>
            </a:r>
            <a:r>
              <a:rPr lang="en-US" dirty="0"/>
              <a:t>(main)</a:t>
            </a:r>
          </a:p>
          <a:p>
            <a:pPr lvl="1"/>
            <a:r>
              <a:rPr lang="en-US" dirty="0" smtClean="0"/>
              <a:t>Hydrogen </a:t>
            </a:r>
            <a:r>
              <a:rPr lang="en-US" dirty="0"/>
              <a:t>(secondary)</a:t>
            </a:r>
          </a:p>
          <a:p>
            <a:pPr lvl="1"/>
            <a:r>
              <a:rPr lang="en-US" dirty="0" smtClean="0"/>
              <a:t>Possibly </a:t>
            </a:r>
            <a:r>
              <a:rPr lang="en-US" dirty="0"/>
              <a:t>mineral matter and other atoms </a:t>
            </a:r>
          </a:p>
        </p:txBody>
      </p:sp>
    </p:spTree>
    <p:extLst>
      <p:ext uri="{BB962C8B-B14F-4D97-AF65-F5344CB8AC3E}">
        <p14:creationId xmlns:p14="http://schemas.microsoft.com/office/powerpoint/2010/main" val="2110953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Soot Formation</a:t>
            </a:r>
          </a:p>
        </p:txBody>
      </p:sp>
      <p:sp>
        <p:nvSpPr>
          <p:cNvPr id="3" name="Content Placeholder 2"/>
          <p:cNvSpPr>
            <a:spLocks noGrp="1"/>
          </p:cNvSpPr>
          <p:nvPr>
            <p:ph idx="1"/>
          </p:nvPr>
        </p:nvSpPr>
        <p:spPr/>
        <p:txBody>
          <a:bodyPr>
            <a:normAutofit/>
          </a:bodyPr>
          <a:lstStyle/>
          <a:p>
            <a:r>
              <a:rPr lang="en-US" dirty="0" smtClean="0"/>
              <a:t>Soot </a:t>
            </a:r>
            <a:r>
              <a:rPr lang="en-US" dirty="0"/>
              <a:t>formation process:     </a:t>
            </a:r>
          </a:p>
          <a:p>
            <a:pPr lvl="1"/>
            <a:r>
              <a:rPr lang="en-US" dirty="0"/>
              <a:t>D</a:t>
            </a:r>
            <a:r>
              <a:rPr lang="en-US" dirty="0" smtClean="0"/>
              <a:t>iffusion </a:t>
            </a:r>
            <a:r>
              <a:rPr lang="en-US" dirty="0"/>
              <a:t>and fuel-rich premixed </a:t>
            </a:r>
            <a:r>
              <a:rPr lang="en-US" dirty="0" smtClean="0"/>
              <a:t>flames</a:t>
            </a:r>
            <a:endParaRPr lang="en-US" dirty="0"/>
          </a:p>
          <a:p>
            <a:pPr lvl="1"/>
            <a:r>
              <a:rPr lang="en-US" dirty="0" smtClean="0"/>
              <a:t>Forms </a:t>
            </a:r>
            <a:r>
              <a:rPr lang="en-US" dirty="0"/>
              <a:t>on </a:t>
            </a:r>
            <a:r>
              <a:rPr lang="en-US" dirty="0" smtClean="0"/>
              <a:t>fuel </a:t>
            </a:r>
            <a:r>
              <a:rPr lang="en-US" dirty="0"/>
              <a:t>side of </a:t>
            </a:r>
            <a:r>
              <a:rPr lang="en-US" dirty="0" smtClean="0"/>
              <a:t>fuel–air mixtures</a:t>
            </a:r>
            <a:endParaRPr lang="en-US" dirty="0"/>
          </a:p>
          <a:p>
            <a:pPr lvl="1"/>
            <a:r>
              <a:rPr lang="en-US" dirty="0" smtClean="0"/>
              <a:t>High temps </a:t>
            </a:r>
            <a:r>
              <a:rPr lang="en-US" dirty="0"/>
              <a:t>cause thermal fragmentation of fuel molecules.</a:t>
            </a:r>
          </a:p>
          <a:p>
            <a:pPr lvl="1"/>
            <a:r>
              <a:rPr lang="en-US" dirty="0" smtClean="0"/>
              <a:t>Fragments </a:t>
            </a:r>
            <a:r>
              <a:rPr lang="en-US" dirty="0"/>
              <a:t>collide and merge to form larger molecules. </a:t>
            </a:r>
          </a:p>
          <a:p>
            <a:pPr lvl="1"/>
            <a:r>
              <a:rPr lang="en-US" dirty="0" smtClean="0"/>
              <a:t>Spherical</a:t>
            </a:r>
            <a:endParaRPr lang="en-US" dirty="0"/>
          </a:p>
          <a:p>
            <a:pPr lvl="1"/>
            <a:r>
              <a:rPr lang="en-US" dirty="0" smtClean="0"/>
              <a:t>Diameters 0.01–1 µm </a:t>
            </a:r>
            <a:endParaRPr lang="en-US" dirty="0"/>
          </a:p>
          <a:p>
            <a:pPr marL="0" indent="0">
              <a:buNone/>
            </a:pPr>
            <a:endParaRPr lang="en-US" dirty="0"/>
          </a:p>
        </p:txBody>
      </p:sp>
    </p:spTree>
    <p:extLst>
      <p:ext uri="{BB962C8B-B14F-4D97-AF65-F5344CB8AC3E}">
        <p14:creationId xmlns:p14="http://schemas.microsoft.com/office/powerpoint/2010/main" val="3017190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1459</TotalTime>
  <Words>2245</Words>
  <Application>Microsoft Macintosh PowerPoint</Application>
  <PresentationFormat>On-screen Show (4:3)</PresentationFormat>
  <Paragraphs>226</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Chapter 10  Combustion Products</vt:lpstr>
      <vt:lpstr>Objectives</vt:lpstr>
      <vt:lpstr>Objectives</vt:lpstr>
      <vt:lpstr>Objectives</vt:lpstr>
      <vt:lpstr>Introduction—Definitions</vt:lpstr>
      <vt:lpstr>Smoke Aerosols—General Nature</vt:lpstr>
      <vt:lpstr>Smoke Aerosols—General Nature</vt:lpstr>
      <vt:lpstr>Soot Formation</vt:lpstr>
      <vt:lpstr>Soot Formation</vt:lpstr>
      <vt:lpstr>Soot Formation</vt:lpstr>
      <vt:lpstr>Soot Formation</vt:lpstr>
      <vt:lpstr>Soot Formation</vt:lpstr>
      <vt:lpstr>Soot Formation</vt:lpstr>
      <vt:lpstr>Soot Formation</vt:lpstr>
      <vt:lpstr>Soot Formation</vt:lpstr>
      <vt:lpstr>Smoke Point Height</vt:lpstr>
      <vt:lpstr>Smoke Point Height</vt:lpstr>
      <vt:lpstr>Smoke Point Height</vt:lpstr>
      <vt:lpstr>Aerosol Mist Formation</vt:lpstr>
      <vt:lpstr>Measurement of Aerosol Yields </vt:lpstr>
      <vt:lpstr>Measurement of Aerosol Yields </vt:lpstr>
      <vt:lpstr>Measurement of Aerosol Yields </vt:lpstr>
      <vt:lpstr>Measurement of Aerosol Yields </vt:lpstr>
      <vt:lpstr>Measurement of Aerosol Yields </vt:lpstr>
      <vt:lpstr>Measurement of Aerosol Yields </vt:lpstr>
      <vt:lpstr>Quantity of Smoke Particles Produced</vt:lpstr>
      <vt:lpstr>Quantity of Smoke Particles Produced</vt:lpstr>
      <vt:lpstr>Quantity of Smoke Particles Produced</vt:lpstr>
      <vt:lpstr>Quantity of Smoke Particles Produced</vt:lpstr>
      <vt:lpstr>Visibility Through Smoke</vt:lpstr>
      <vt:lpstr>Visibility Through Smoke</vt:lpstr>
      <vt:lpstr>Visibility Through Smoke</vt:lpstr>
      <vt:lpstr>Visibility Through Smoke</vt:lpstr>
      <vt:lpstr>Visibility Through Smoke</vt:lpstr>
      <vt:lpstr>Visibility Through Smoke</vt:lpstr>
      <vt:lpstr>Carbon Dioxide and Water</vt:lpstr>
      <vt:lpstr>Carbon Monoxide</vt:lpstr>
      <vt:lpstr>Carbon Monoxide</vt:lpstr>
      <vt:lpstr>Carbon Monoxide</vt:lpstr>
      <vt:lpstr>Partially Oxidized Organic Molecules</vt:lpstr>
      <vt:lpstr>Hydrogen Halides</vt:lpstr>
      <vt:lpstr>Hydrogen Halides</vt:lpstr>
      <vt:lpstr>Hydrogen Cyanide</vt:lpstr>
      <vt:lpstr>Nitrogen Oxides</vt:lpstr>
      <vt:lpstr>Other Combustion Gases</vt:lpstr>
      <vt:lpstr>Smoke Alarms</vt:lpstr>
      <vt:lpstr>Smoke Alarms</vt:lpstr>
      <vt:lpstr>Smoke Alarms</vt:lpstr>
      <vt:lpstr>Smoke Alarms</vt:lpstr>
      <vt:lpstr>Smoke Alarms</vt:lpstr>
      <vt:lpstr>Smoke Alarms</vt:lpstr>
      <vt:lpstr>Summary </vt:lpstr>
      <vt:lpstr>Summary</vt:lpstr>
      <vt:lpstr>Summary</vt:lpstr>
      <vt:lpstr>Summary</vt:lpstr>
      <vt:lpstr>Summary</vt:lpstr>
      <vt:lpstr>Summary</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Fire Characteristics: Solid Combustibles</dc:title>
  <dc:creator>Nancy Hoffmann</dc:creator>
  <cp:lastModifiedBy>Cynthia Bryan</cp:lastModifiedBy>
  <cp:revision>34</cp:revision>
  <dcterms:created xsi:type="dcterms:W3CDTF">2014-03-01T20:04:00Z</dcterms:created>
  <dcterms:modified xsi:type="dcterms:W3CDTF">2014-05-06T15:17:47Z</dcterms:modified>
</cp:coreProperties>
</file>