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1546" r:id="rId2"/>
    <p:sldId id="589" r:id="rId3"/>
    <p:sldId id="590" r:id="rId4"/>
    <p:sldId id="640" r:id="rId5"/>
    <p:sldId id="559" r:id="rId6"/>
    <p:sldId id="465" r:id="rId7"/>
    <p:sldId id="694" r:id="rId8"/>
    <p:sldId id="695" r:id="rId9"/>
    <p:sldId id="696" r:id="rId10"/>
    <p:sldId id="558" r:id="rId11"/>
    <p:sldId id="1572" r:id="rId12"/>
    <p:sldId id="565" r:id="rId13"/>
    <p:sldId id="651" r:id="rId14"/>
    <p:sldId id="652" r:id="rId15"/>
    <p:sldId id="566" r:id="rId16"/>
    <p:sldId id="700" r:id="rId17"/>
    <p:sldId id="1549" r:id="rId18"/>
    <p:sldId id="757" r:id="rId19"/>
    <p:sldId id="626" r:id="rId20"/>
    <p:sldId id="622" r:id="rId21"/>
    <p:sldId id="1550" r:id="rId22"/>
    <p:sldId id="570" r:id="rId23"/>
    <p:sldId id="705" r:id="rId24"/>
    <p:sldId id="1552" r:id="rId25"/>
    <p:sldId id="1571" r:id="rId26"/>
    <p:sldId id="1554" r:id="rId27"/>
    <p:sldId id="509" r:id="rId28"/>
    <p:sldId id="631" r:id="rId29"/>
    <p:sldId id="577" r:id="rId30"/>
    <p:sldId id="1570" r:id="rId31"/>
    <p:sldId id="1567" r:id="rId32"/>
    <p:sldId id="630" r:id="rId33"/>
    <p:sldId id="511" r:id="rId34"/>
    <p:sldId id="512" r:id="rId35"/>
    <p:sldId id="510" r:id="rId36"/>
    <p:sldId id="513" r:id="rId37"/>
    <p:sldId id="1569" r:id="rId38"/>
    <p:sldId id="827" r:id="rId39"/>
    <p:sldId id="982" r:id="rId40"/>
    <p:sldId id="613" r:id="rId41"/>
    <p:sldId id="1004" r:id="rId42"/>
    <p:sldId id="698" r:id="rId43"/>
    <p:sldId id="1568" r:id="rId44"/>
    <p:sldId id="814" r:id="rId45"/>
    <p:sldId id="713" r:id="rId46"/>
    <p:sldId id="816" r:id="rId47"/>
    <p:sldId id="718" r:id="rId48"/>
    <p:sldId id="773" r:id="rId49"/>
    <p:sldId id="825" r:id="rId50"/>
    <p:sldId id="1573" r:id="rId51"/>
    <p:sldId id="1237" r:id="rId52"/>
    <p:sldId id="1562" r:id="rId53"/>
    <p:sldId id="1026" r:id="rId54"/>
    <p:sldId id="1575" r:id="rId55"/>
    <p:sldId id="1029" r:id="rId56"/>
    <p:sldId id="1028" r:id="rId57"/>
    <p:sldId id="1162" r:id="rId58"/>
    <p:sldId id="1163" r:id="rId59"/>
    <p:sldId id="1027" r:id="rId60"/>
    <p:sldId id="1031" r:id="rId61"/>
    <p:sldId id="1557" r:id="rId62"/>
    <p:sldId id="993" r:id="rId63"/>
    <p:sldId id="945" r:id="rId64"/>
    <p:sldId id="946" r:id="rId65"/>
    <p:sldId id="948" r:id="rId66"/>
    <p:sldId id="1023" r:id="rId67"/>
    <p:sldId id="1576" r:id="rId68"/>
    <p:sldId id="892" r:id="rId69"/>
    <p:sldId id="857" r:id="rId70"/>
    <p:sldId id="858" r:id="rId71"/>
    <p:sldId id="900" r:id="rId72"/>
    <p:sldId id="876" r:id="rId73"/>
    <p:sldId id="1089" r:id="rId74"/>
    <p:sldId id="1091" r:id="rId75"/>
    <p:sldId id="1092" r:id="rId76"/>
    <p:sldId id="878" r:id="rId77"/>
    <p:sldId id="866" r:id="rId78"/>
    <p:sldId id="867" r:id="rId79"/>
    <p:sldId id="1578" r:id="rId80"/>
    <p:sldId id="1094" r:id="rId81"/>
    <p:sldId id="885" r:id="rId82"/>
    <p:sldId id="886" r:id="rId83"/>
    <p:sldId id="887" r:id="rId84"/>
    <p:sldId id="888" r:id="rId85"/>
    <p:sldId id="889" r:id="rId86"/>
    <p:sldId id="890" r:id="rId87"/>
    <p:sldId id="891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9"/>
    <p:restoredTop sz="75578"/>
  </p:normalViewPr>
  <p:slideViewPr>
    <p:cSldViewPr snapToGrid="0" snapToObjects="1">
      <p:cViewPr varScale="1">
        <p:scale>
          <a:sx n="95" d="100"/>
          <a:sy n="95" d="100"/>
        </p:scale>
        <p:origin x="1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Look</a:t>
            </a:r>
            <a:r>
              <a:rPr lang="en-US" baseline="0"/>
              <a:t> at the red line</a:t>
            </a:r>
            <a:r>
              <a:rPr lang="en-US"/>
              <a:t>.</a:t>
            </a:r>
            <a:r>
              <a:rPr lang="en-US" baseline="0"/>
              <a:t>  The blue dots aren’t meaningless here, they’re just the population size at discrete time points but the population actually growth throughout the year.</a:t>
            </a:r>
            <a:endParaRPr lang="en-US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772BB-ECDF-364D-A33D-46FC288C2D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14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15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17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18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63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19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20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21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22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2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27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28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29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31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32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33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34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35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36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72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56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40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28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93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42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236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44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04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888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11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791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7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7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8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07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357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647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670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83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87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hap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Shap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91492" name="Shap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05FE4-C1A4-9A47-9275-00EDD5D2E0A8}" type="slidenum">
              <a:rPr lang="en-US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29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50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29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42A61-EAAD-3C42-8110-83804A00D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5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1825" y="-84667"/>
            <a:ext cx="10881034" cy="70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E5F9AC-943B-5EB1-3A03-869FA83D2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405" y="1386415"/>
            <a:ext cx="3273996" cy="3016590"/>
          </a:xfrm>
          <a:noFill/>
          <a:ln>
            <a:noFill/>
          </a:ln>
          <a:effectLst>
            <a:glow rad="127000">
              <a:schemeClr val="tx1"/>
            </a:glo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  <a:t>BIO10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</a:b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  <a:t>Dr. Bradley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effectLst/>
              </a:rPr>
              <a:t>Small Scale Ecology</a:t>
            </a:r>
          </a:p>
        </p:txBody>
      </p:sp>
    </p:spTree>
    <p:extLst>
      <p:ext uri="{BB962C8B-B14F-4D97-AF65-F5344CB8AC3E}">
        <p14:creationId xmlns:p14="http://schemas.microsoft.com/office/powerpoint/2010/main" val="407292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100"/>
            <a:ext cx="9143999" cy="1143000"/>
          </a:xfrm>
        </p:spPr>
        <p:txBody>
          <a:bodyPr>
            <a:normAutofit/>
          </a:bodyPr>
          <a:lstStyle/>
          <a:p>
            <a:r>
              <a:rPr lang="en-US" sz="3600" dirty="0"/>
              <a:t>Exponential Growth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7" y="648426"/>
            <a:ext cx="6629400" cy="504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9218"/>
          <p:cNvSpPr txBox="1">
            <a:spLocks noChangeArrowheads="1"/>
          </p:cNvSpPr>
          <p:nvPr/>
        </p:nvSpPr>
        <p:spPr>
          <a:xfrm>
            <a:off x="186268" y="5503333"/>
            <a:ext cx="8602132" cy="1354667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charset="0"/>
                <a:ea typeface="ＭＳ Ｐゴシック" charset="0"/>
              </a:rPr>
              <a:t>Exponential growth</a:t>
            </a:r>
            <a:r>
              <a:rPr lang="en-US" dirty="0">
                <a:latin typeface="Arial" charset="0"/>
                <a:ea typeface="ＭＳ Ｐゴシック" charset="0"/>
              </a:rPr>
              <a:t>: When individuals reproduce </a:t>
            </a:r>
            <a:r>
              <a:rPr lang="en-US" i="1" dirty="0">
                <a:latin typeface="Arial" charset="0"/>
                <a:ea typeface="ＭＳ Ｐゴシック" charset="0"/>
              </a:rPr>
              <a:t>continuously</a:t>
            </a:r>
            <a:r>
              <a:rPr lang="en-US" dirty="0">
                <a:latin typeface="Arial" charset="0"/>
                <a:ea typeface="ＭＳ Ｐゴシック" charset="0"/>
              </a:rPr>
              <a:t> and generations can overlap and the population changes in size by a constant proportion at each instant in time.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48398" y="2298707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9218"/>
          <p:cNvSpPr txBox="1">
            <a:spLocks noChangeArrowheads="1"/>
          </p:cNvSpPr>
          <p:nvPr/>
        </p:nvSpPr>
        <p:spPr>
          <a:xfrm>
            <a:off x="5740389" y="1960034"/>
            <a:ext cx="541867" cy="64346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Red Line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85070" y="3484042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9218"/>
          <p:cNvSpPr txBox="1">
            <a:spLocks noChangeArrowheads="1"/>
          </p:cNvSpPr>
          <p:nvPr/>
        </p:nvSpPr>
        <p:spPr>
          <a:xfrm>
            <a:off x="2777061" y="3145369"/>
            <a:ext cx="541867" cy="64346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Red Line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9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9DD6-0515-DD4F-7C79-46126309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59820-6292-141A-1355-9FA7CCFC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Net Reproductive Rate</a:t>
            </a:r>
            <a:endParaRPr lang="en-US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 descr="bacteria-in-a-petri-dish-compres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1" y="3105835"/>
            <a:ext cx="511386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Population size can be determined by </a:t>
            </a:r>
            <a:br>
              <a:rPr lang="en-US" dirty="0"/>
            </a:br>
            <a:r>
              <a:rPr lang="en-US" dirty="0"/>
              <a:t>density-dependent and density-independent factors.</a:t>
            </a:r>
          </a:p>
        </p:txBody>
      </p:sp>
    </p:spTree>
    <p:extLst>
      <p:ext uri="{BB962C8B-B14F-4D97-AF65-F5344CB8AC3E}">
        <p14:creationId xmlns:p14="http://schemas.microsoft.com/office/powerpoint/2010/main" val="280136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Net Reproductive Rate</a:t>
            </a:r>
            <a:endParaRPr lang="en-US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 descr="bacteria-in-a-petri-dish-compres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1" y="3105835"/>
            <a:ext cx="511386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Population size can be determined by </a:t>
            </a:r>
            <a:br>
              <a:rPr lang="en-US" dirty="0"/>
            </a:br>
            <a:r>
              <a:rPr lang="en-US" dirty="0"/>
              <a:t>density-dependent and density-independent factors.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359401" y="3726766"/>
            <a:ext cx="757766" cy="68013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01217" y="4508500"/>
            <a:ext cx="2273299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So far we have only talked about these!</a:t>
            </a:r>
          </a:p>
        </p:txBody>
      </p:sp>
    </p:spTree>
    <p:extLst>
      <p:ext uri="{BB962C8B-B14F-4D97-AF65-F5344CB8AC3E}">
        <p14:creationId xmlns:p14="http://schemas.microsoft.com/office/powerpoint/2010/main" val="246766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Effects of Density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1" y="1828800"/>
            <a:ext cx="4003492" cy="4419600"/>
          </a:xfrm>
        </p:spPr>
        <p:txBody>
          <a:bodyPr>
            <a:normAutofit fontScale="85000" lnSpcReduction="10000"/>
          </a:bodyPr>
          <a:lstStyle/>
          <a:p>
            <a:r>
              <a:rPr lang="en-US" sz="3000" b="1" dirty="0">
                <a:latin typeface="Arial" charset="0"/>
                <a:ea typeface="ＭＳ Ｐゴシック" charset="0"/>
              </a:rPr>
              <a:t>Density-independent factors</a:t>
            </a:r>
            <a:r>
              <a:rPr lang="en-US" sz="3000" dirty="0">
                <a:latin typeface="Arial" charset="0"/>
                <a:ea typeface="ＭＳ Ｐゴシック" charset="0"/>
              </a:rPr>
              <a:t>: </a:t>
            </a:r>
            <a:r>
              <a:rPr lang="en-US" dirty="0">
                <a:latin typeface="Arial" charset="0"/>
                <a:ea typeface="ＭＳ Ｐゴシック" charset="0"/>
              </a:rPr>
              <a:t>Effects on birth and death rates are independent of the number of individuals in the population.</a:t>
            </a:r>
            <a:endParaRPr lang="en-US" sz="3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Weather conditions, such as temperature and precipitation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Catastrophes, such as floods or hurricanes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6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267200" y="2082800"/>
            <a:ext cx="713318" cy="18769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84804" y="3572933"/>
            <a:ext cx="3759196" cy="2455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5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Density-Independent Changes in Population Size - Weather</a:t>
            </a:r>
          </a:p>
        </p:txBody>
      </p:sp>
      <p:pic>
        <p:nvPicPr>
          <p:cNvPr id="5" name="Picture 2" descr="figure_12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33" y="1239347"/>
            <a:ext cx="6329892" cy="46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5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Net Reproductive Rate</a:t>
            </a:r>
            <a:endParaRPr lang="en-US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 descr="bacteria-in-a-petri-dish-compres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1" y="3105835"/>
            <a:ext cx="511386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Population size can be determined by </a:t>
            </a:r>
            <a:br>
              <a:rPr lang="en-US" dirty="0"/>
            </a:br>
            <a:r>
              <a:rPr lang="en-US" dirty="0"/>
              <a:t>density-dependent and density-independent factors.</a:t>
            </a:r>
          </a:p>
        </p:txBody>
      </p:sp>
      <p:cxnSp>
        <p:nvCxnSpPr>
          <p:cNvPr id="5" name="Straight Arrow Connector 4"/>
          <p:cNvCxnSpPr>
            <a:stCxn id="9" idx="0"/>
          </p:cNvCxnSpPr>
          <p:nvPr/>
        </p:nvCxnSpPr>
        <p:spPr>
          <a:xfrm flipV="1">
            <a:off x="1327152" y="3709833"/>
            <a:ext cx="1136649" cy="9680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90502" y="4677833"/>
            <a:ext cx="2273299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Now let’s talk about these!</a:t>
            </a:r>
          </a:p>
        </p:txBody>
      </p:sp>
    </p:spTree>
    <p:extLst>
      <p:ext uri="{BB962C8B-B14F-4D97-AF65-F5344CB8AC3E}">
        <p14:creationId xmlns:p14="http://schemas.microsoft.com/office/powerpoint/2010/main" val="182531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Negative Effects of Density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041" y="1778792"/>
            <a:ext cx="4003492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Negative density dependence </a:t>
            </a:r>
            <a:r>
              <a:rPr lang="en-US" sz="2800" dirty="0"/>
              <a:t>— When the rate of population growth </a:t>
            </a:r>
            <a:r>
              <a:rPr lang="en-US" sz="2800" b="1" dirty="0"/>
              <a:t>decreases</a:t>
            </a:r>
            <a:r>
              <a:rPr lang="en-US" sz="2800" dirty="0"/>
              <a:t> as population density increases.</a:t>
            </a:r>
          </a:p>
          <a:p>
            <a:pPr marL="0" indent="0"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6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182533" y="3429000"/>
            <a:ext cx="575734" cy="14393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58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Negative Effects </a:t>
            </a:r>
            <a:r>
              <a:rPr lang="en-US" dirty="0">
                <a:latin typeface="Arial" charset="0"/>
                <a:ea typeface="ＭＳ Ｐゴシック" charset="0"/>
              </a:rPr>
              <a:t>of Density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1" y="1828800"/>
            <a:ext cx="4003492" cy="44196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latin typeface="Arial" charset="0"/>
                <a:ea typeface="ＭＳ Ｐゴシック" charset="0"/>
              </a:rPr>
              <a:t>Density-dependent factors</a:t>
            </a:r>
            <a:r>
              <a:rPr lang="en-US" sz="2800" dirty="0">
                <a:latin typeface="Arial" charset="0"/>
                <a:ea typeface="ＭＳ Ｐゴシック" charset="0"/>
              </a:rPr>
              <a:t>: 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Birth, death, and dispersal rates change as the density of the population changes.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  <a:p>
            <a:r>
              <a:rPr lang="en-US" sz="2800" dirty="0">
                <a:latin typeface="Arial" charset="0"/>
                <a:ea typeface="ＭＳ Ｐゴシック" charset="0"/>
              </a:rPr>
              <a:t>As density increases, birth rates often decrease, death rates increase, and dispersal (emigration) increases, all of which tend to decrease population size.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6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82533" y="2878667"/>
            <a:ext cx="575734" cy="6942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64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939"/>
            <a:ext cx="9144000" cy="8302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</a:rPr>
              <a:t>Density Dependent Fitness Effects</a:t>
            </a:r>
          </a:p>
        </p:txBody>
      </p:sp>
      <p:pic>
        <p:nvPicPr>
          <p:cNvPr id="4" name="Picture 2" descr="figure_12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54100"/>
            <a:ext cx="85312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FB0EEA9-5B0F-1D44-8062-378F4C653DD2}"/>
              </a:ext>
            </a:extLst>
          </p:cNvPr>
          <p:cNvSpPr txBox="1">
            <a:spLocks noChangeArrowheads="1"/>
          </p:cNvSpPr>
          <p:nvPr/>
        </p:nvSpPr>
        <p:spPr>
          <a:xfrm>
            <a:off x="1792225" y="3694176"/>
            <a:ext cx="1828799" cy="347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Arial" charset="0"/>
                <a:ea typeface="ＭＳ Ｐゴシック" charset="0"/>
              </a:rPr>
              <a:t>Low Density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082C97B-4B61-7641-B0A2-606A465F6F65}"/>
              </a:ext>
            </a:extLst>
          </p:cNvPr>
          <p:cNvSpPr txBox="1">
            <a:spLocks noChangeArrowheads="1"/>
          </p:cNvSpPr>
          <p:nvPr/>
        </p:nvSpPr>
        <p:spPr>
          <a:xfrm>
            <a:off x="4370833" y="3776472"/>
            <a:ext cx="2010092" cy="347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Arial" charset="0"/>
                <a:ea typeface="ＭＳ Ｐゴシック" charset="0"/>
              </a:rPr>
              <a:t>Medium Density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0A43C66-B9B9-BF45-8D87-7E4AABD6E785}"/>
              </a:ext>
            </a:extLst>
          </p:cNvPr>
          <p:cNvSpPr txBox="1">
            <a:spLocks noChangeArrowheads="1"/>
          </p:cNvSpPr>
          <p:nvPr/>
        </p:nvSpPr>
        <p:spPr>
          <a:xfrm>
            <a:off x="7312026" y="3776472"/>
            <a:ext cx="1828799" cy="347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Arial" charset="0"/>
                <a:ea typeface="ＭＳ Ｐゴシック" charset="0"/>
              </a:rPr>
              <a:t>High Density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Population Growth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65100" y="1138504"/>
            <a:ext cx="8521700" cy="549566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It is useful to study population growth in an idealized situation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Idealized situations help us understand the capacity of species to increase and the conditions that may facilitate this growth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0913" y="5511800"/>
            <a:ext cx="8499249" cy="834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Immigration </a:t>
            </a:r>
            <a:r>
              <a:rPr lang="en-US" altLang="en-US" dirty="0"/>
              <a:t>is the influx of new individuals from other areas</a:t>
            </a:r>
          </a:p>
          <a:p>
            <a:r>
              <a:rPr lang="en-US" altLang="en-US" b="1" dirty="0"/>
              <a:t>Emigration </a:t>
            </a:r>
            <a:r>
              <a:rPr lang="en-US" altLang="en-US" dirty="0"/>
              <a:t>is the movement of individuals out of a population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98450" y="4222750"/>
            <a:ext cx="8547100" cy="990600"/>
            <a:chOff x="312" y="712"/>
            <a:chExt cx="5384" cy="62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12" y="712"/>
              <a:ext cx="108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Change in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size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512" y="936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/>
                <a:t>Births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352" y="720"/>
              <a:ext cx="118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Immigrants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entering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648" y="936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/>
                <a:t>Deaths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608" y="720"/>
              <a:ext cx="108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Emigrants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leaving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360" y="912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>
                  <a:sym typeface="Symbol" pitchFamily="18" charset="2"/>
                </a:rPr>
                <a:t></a:t>
              </a:r>
              <a:endParaRPr lang="en-US" altLang="en-US" sz="2600" dirty="0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56" y="91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>
                  <a:sym typeface="Symbol" pitchFamily="18" charset="2"/>
                </a:rPr>
                <a:t></a:t>
              </a:r>
              <a:endParaRPr lang="en-US" altLang="en-US" sz="2600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504" y="936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>
                  <a:sym typeface="Symbol" pitchFamily="18" charset="2"/>
                </a:rPr>
                <a:t>–</a:t>
              </a:r>
              <a:endParaRPr lang="en-US" altLang="en-US" sz="2600" dirty="0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464" y="936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>
                  <a:sym typeface="Symbol" pitchFamily="18" charset="2"/>
                </a:rPr>
                <a:t>–</a:t>
              </a:r>
              <a:endParaRPr lang="en-US" altLang="en-US" sz="260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036716"/>
            <a:ext cx="5092700" cy="28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939"/>
            <a:ext cx="9144000" cy="8302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</a:rPr>
              <a:t>Density Dependent Reproduction Rate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735" y="1320800"/>
            <a:ext cx="6425904" cy="506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13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939"/>
            <a:ext cx="9144000" cy="8302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</a:rPr>
              <a:t>Density Dependent Dispersal</a:t>
            </a:r>
          </a:p>
        </p:txBody>
      </p:sp>
      <p:pic>
        <p:nvPicPr>
          <p:cNvPr id="6" name="Picture 2" descr="figure_12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85900"/>
            <a:ext cx="8531225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4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938"/>
            <a:ext cx="9144000" cy="116046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</a:rPr>
              <a:t>Density Dependent Reproduction &amp; Survival Rates</a:t>
            </a:r>
          </a:p>
        </p:txBody>
      </p:sp>
      <p:pic>
        <p:nvPicPr>
          <p:cNvPr id="4" name="Picture 2" descr="figure_12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466738"/>
            <a:ext cx="6553196" cy="514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241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99" y="1388532"/>
            <a:ext cx="6629400" cy="504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0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41333" y="1088886"/>
            <a:ext cx="3962400" cy="2534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4234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Density-dependent Factors Limit Exponential Growth at High Density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285067" y="3437467"/>
            <a:ext cx="1090085" cy="6702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248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99" y="1388532"/>
            <a:ext cx="6629400" cy="504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0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41333" y="1088886"/>
            <a:ext cx="3962400" cy="2534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4234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Density-dependent Factors Limit Exponential Growth at High Density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753" y="1388531"/>
            <a:ext cx="2708180" cy="229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285067" y="3437467"/>
            <a:ext cx="1090085" cy="6702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85068" y="2302933"/>
            <a:ext cx="1777999" cy="82266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44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8501-B9B7-68EC-D503-AD7BAB6D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0589-5016-6D0D-65ED-56F5AF8E3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1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3700" y="825500"/>
            <a:ext cx="8648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strike="sngStrike" dirty="0"/>
          </a:p>
          <a:p>
            <a:pPr marL="342900" indent="-342900">
              <a:buFont typeface="Arial"/>
              <a:buChar char="•"/>
            </a:pPr>
            <a:r>
              <a:rPr lang="en-US" sz="3200" strike="sngStrike" dirty="0"/>
              <a:t>Organisms that breed year-round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strike="sngStrike" dirty="0"/>
              <a:t>With </a:t>
            </a:r>
            <a:r>
              <a:rPr lang="en-US" sz="2800" strike="sngStrike" dirty="0"/>
              <a:t>unlimited</a:t>
            </a:r>
            <a:r>
              <a:rPr lang="en-US" sz="3200" strike="sngStrike" dirty="0"/>
              <a:t> resources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strike="sngStrike" dirty="0">
                <a:solidFill>
                  <a:schemeClr val="accent4"/>
                </a:solidFill>
              </a:rPr>
              <a:t>Exponential growth</a:t>
            </a:r>
          </a:p>
          <a:p>
            <a:pPr marL="1714500" lvl="3" indent="-342900">
              <a:buFont typeface="Arial"/>
              <a:buChar char="•"/>
            </a:pPr>
            <a:r>
              <a:rPr lang="en-US" sz="2000" strike="sngStrike" dirty="0"/>
              <a:t>Simple model</a:t>
            </a:r>
          </a:p>
          <a:p>
            <a:pPr marL="1257300" lvl="2" indent="-342900">
              <a:buFont typeface="Arial"/>
              <a:buChar char="•"/>
            </a:pP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With limited resources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>
                <a:solidFill>
                  <a:srgbClr val="F79646"/>
                </a:solidFill>
              </a:rPr>
              <a:t>Logistic growth</a:t>
            </a:r>
          </a:p>
          <a:p>
            <a:pPr marL="1714500" lvl="3" indent="-342900">
              <a:buFont typeface="Arial"/>
              <a:buChar char="•"/>
            </a:pPr>
            <a:r>
              <a:rPr lang="en-US" sz="2000" dirty="0"/>
              <a:t>More complex model than Exponential growth taking into account costs associated with population density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6510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Types of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1015381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Logistic Growth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7067" y="1710269"/>
            <a:ext cx="3609333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Logistic growth</a:t>
            </a:r>
            <a:r>
              <a:rPr lang="en-US" sz="2400" dirty="0">
                <a:latin typeface="Arial" charset="0"/>
                <a:ea typeface="ＭＳ Ｐゴシック" charset="0"/>
              </a:rPr>
              <a:t>:</a:t>
            </a:r>
            <a:r>
              <a:rPr lang="en-US" sz="2400" b="1" dirty="0"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</a:rPr>
              <a:t>Population increases rapidly, then stabilizes at:</a:t>
            </a:r>
          </a:p>
          <a:p>
            <a:pPr marL="0" indent="0">
              <a:buNone/>
            </a:pPr>
            <a:endParaRPr lang="en-US" sz="2400" b="1" dirty="0"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charset="0"/>
                <a:ea typeface="ＭＳ Ｐゴシック" charset="0"/>
              </a:rPr>
              <a:t>(K)</a:t>
            </a:r>
            <a:r>
              <a:rPr lang="en-US" sz="2400" dirty="0">
                <a:latin typeface="Arial" charset="0"/>
                <a:ea typeface="ＭＳ Ｐゴシック" charset="0"/>
              </a:rPr>
              <a:t> the </a:t>
            </a:r>
            <a:r>
              <a:rPr lang="en-US" sz="2400" b="1" dirty="0">
                <a:latin typeface="Arial" charset="0"/>
                <a:ea typeface="ＭＳ Ｐゴシック" charset="0"/>
              </a:rPr>
              <a:t>carrying capacity</a:t>
            </a:r>
            <a:r>
              <a:rPr lang="en-US" sz="2400" dirty="0">
                <a:latin typeface="Arial" charset="0"/>
                <a:ea typeface="ＭＳ Ｐゴシック" charset="0"/>
              </a:rPr>
              <a:t> (maximum population size that can be supported indefinitely </a:t>
            </a:r>
            <a:r>
              <a:rPr lang="en-US" sz="2400" i="1" dirty="0">
                <a:solidFill>
                  <a:schemeClr val="accent6"/>
                </a:solidFill>
                <a:latin typeface="Arial" charset="0"/>
                <a:ea typeface="ＭＳ Ｐゴシック" charset="0"/>
              </a:rPr>
              <a:t>by the environment</a:t>
            </a:r>
            <a:r>
              <a:rPr lang="en-US" sz="2400" dirty="0">
                <a:latin typeface="Arial" charset="0"/>
                <a:ea typeface="ＭＳ Ｐゴシック" charset="0"/>
              </a:rPr>
              <a:t>).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518" y="1761068"/>
            <a:ext cx="5220889" cy="44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26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Logistic Growth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7067" y="1710269"/>
            <a:ext cx="3609333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charset="0"/>
                <a:ea typeface="ＭＳ Ｐゴシック" charset="0"/>
              </a:rPr>
              <a:t>Logistic growth</a:t>
            </a:r>
            <a:r>
              <a:rPr lang="en-US" dirty="0">
                <a:latin typeface="Arial" charset="0"/>
                <a:ea typeface="ＭＳ Ｐゴシック" charset="0"/>
              </a:rPr>
              <a:t>:</a:t>
            </a:r>
            <a:r>
              <a:rPr lang="en-US" b="1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Population increases rapidly, then stabilizes at the </a:t>
            </a:r>
            <a:r>
              <a:rPr lang="en-US" b="1" dirty="0">
                <a:latin typeface="Arial" charset="0"/>
                <a:ea typeface="ＭＳ Ｐゴシック" charset="0"/>
              </a:rPr>
              <a:t>carrying capacity</a:t>
            </a:r>
            <a:r>
              <a:rPr lang="en-US" dirty="0">
                <a:latin typeface="Arial" charset="0"/>
                <a:ea typeface="ＭＳ Ｐゴシック" charset="0"/>
              </a:rPr>
              <a:t> (maximum population size that can be supported indefinitely </a:t>
            </a:r>
            <a:r>
              <a:rPr lang="en-US" i="1" dirty="0">
                <a:solidFill>
                  <a:schemeClr val="accent6"/>
                </a:solidFill>
                <a:latin typeface="Arial" charset="0"/>
                <a:ea typeface="ＭＳ Ｐゴシック" charset="0"/>
              </a:rPr>
              <a:t>by the environment</a:t>
            </a:r>
            <a:r>
              <a:rPr lang="en-US" dirty="0">
                <a:latin typeface="Arial" charset="0"/>
                <a:ea typeface="ＭＳ Ｐゴシック" charset="0"/>
              </a:rPr>
              <a:t>).</a:t>
            </a:r>
          </a:p>
        </p:txBody>
      </p:sp>
      <p:pic>
        <p:nvPicPr>
          <p:cNvPr id="5" name="Picture 2" descr="figure_12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789" y="1032516"/>
            <a:ext cx="4047066" cy="580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903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Logistic Growth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405" y="1092201"/>
            <a:ext cx="5056598" cy="57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1880" y="1320799"/>
            <a:ext cx="3819525" cy="521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i="1" dirty="0">
                <a:solidFill>
                  <a:schemeClr val="bg1"/>
                </a:solidFill>
              </a:rPr>
              <a:t>logistic equation</a:t>
            </a:r>
            <a:r>
              <a:rPr lang="en-US" sz="2800" dirty="0">
                <a:solidFill>
                  <a:schemeClr val="bg1"/>
                </a:solidFill>
              </a:rPr>
              <a:t> assumes that </a:t>
            </a:r>
            <a:r>
              <a:rPr lang="en-US" sz="2800" i="1" dirty="0">
                <a:solidFill>
                  <a:schemeClr val="bg1"/>
                </a:solidFill>
              </a:rPr>
              <a:t>r</a:t>
            </a:r>
            <a:r>
              <a:rPr lang="en-US" sz="2800" dirty="0">
                <a:solidFill>
                  <a:schemeClr val="bg1"/>
                </a:solidFill>
              </a:rPr>
              <a:t> declines as </a:t>
            </a:r>
            <a:r>
              <a:rPr lang="en-US" sz="2800" i="1" dirty="0">
                <a:solidFill>
                  <a:schemeClr val="bg1"/>
                </a:solidFill>
              </a:rPr>
              <a:t>N</a:t>
            </a:r>
            <a:r>
              <a:rPr lang="en-US" sz="2800" dirty="0">
                <a:solidFill>
                  <a:schemeClr val="bg1"/>
                </a:solidFill>
              </a:rPr>
              <a:t> increases: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/>
              <a:t>N</a:t>
            </a:r>
            <a:r>
              <a:rPr lang="en-US" sz="2400" dirty="0"/>
              <a:t> = population density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/>
              <a:t>r</a:t>
            </a:r>
            <a:r>
              <a:rPr lang="en-US" sz="2400" dirty="0"/>
              <a:t> = per capita growth rate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/>
              <a:t>K </a:t>
            </a:r>
            <a:r>
              <a:rPr lang="en-US" sz="2400" dirty="0"/>
              <a:t>= carrying capacity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352428" y="2822574"/>
          <a:ext cx="335915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5" imgW="1079032" imgH="431613" progId="Equation.3">
                  <p:embed/>
                </p:oleObj>
              </mc:Choice>
              <mc:Fallback>
                <p:oleObj name="Equation" r:id="rId5" imgW="1079032" imgH="431613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8" y="2822574"/>
                        <a:ext cx="3359150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03901" y="5360432"/>
            <a:ext cx="109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Early growth is exponential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3" y="3796267"/>
            <a:ext cx="109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Growth eventually falls to zero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6001" y="4953000"/>
            <a:ext cx="109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Inflection point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508751" y="4800600"/>
            <a:ext cx="901700" cy="266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9649DF-89E0-DC45-9936-8F944E66B509}"/>
              </a:ext>
            </a:extLst>
          </p:cNvPr>
          <p:cNvCxnSpPr/>
          <p:nvPr/>
        </p:nvCxnSpPr>
        <p:spPr>
          <a:xfrm>
            <a:off x="2898785" y="2603418"/>
            <a:ext cx="1" cy="29897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9218">
            <a:extLst>
              <a:ext uri="{FF2B5EF4-FFF2-40B4-BE49-F238E27FC236}">
                <a16:creationId xmlns:a16="http://schemas.microsoft.com/office/drawing/2014/main" id="{86667B2E-1093-B546-B86B-188709E220DF}"/>
              </a:ext>
            </a:extLst>
          </p:cNvPr>
          <p:cNvSpPr txBox="1">
            <a:spLocks noChangeArrowheads="1"/>
          </p:cNvSpPr>
          <p:nvPr/>
        </p:nvSpPr>
        <p:spPr>
          <a:xfrm>
            <a:off x="2158067" y="1737287"/>
            <a:ext cx="2534058" cy="111328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accent6"/>
                </a:solidFill>
              </a:rPr>
              <a:t>Unutilized Portion </a:t>
            </a:r>
            <a:br>
              <a:rPr lang="en-US" sz="1800" dirty="0">
                <a:solidFill>
                  <a:schemeClr val="accent6"/>
                </a:solidFill>
              </a:rPr>
            </a:br>
            <a:r>
              <a:rPr lang="en-US" sz="1800" dirty="0">
                <a:solidFill>
                  <a:schemeClr val="accent6"/>
                </a:solidFill>
              </a:rPr>
              <a:t>(or Over Utilized Portion) </a:t>
            </a:r>
            <a:r>
              <a:rPr lang="en-US" sz="3300" b="1" dirty="0">
                <a:solidFill>
                  <a:schemeClr val="accent6"/>
                </a:solidFill>
              </a:rPr>
              <a:t>of Carrying Capacity</a:t>
            </a:r>
            <a:endParaRPr lang="en-US" sz="3300" b="1" dirty="0">
              <a:solidFill>
                <a:schemeClr val="accent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0242AD3-3F43-6949-BC51-ADCBD0A29396}"/>
              </a:ext>
            </a:extLst>
          </p:cNvPr>
          <p:cNvSpPr txBox="1">
            <a:spLocks noChangeArrowheads="1"/>
          </p:cNvSpPr>
          <p:nvPr/>
        </p:nvSpPr>
        <p:spPr>
          <a:xfrm>
            <a:off x="122240" y="782700"/>
            <a:ext cx="3819525" cy="521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/>
              <a:t>The </a:t>
            </a:r>
            <a:r>
              <a:rPr lang="en-US" sz="2800" i="1" dirty="0"/>
              <a:t>logistic equation</a:t>
            </a:r>
            <a:r>
              <a:rPr lang="en-US" sz="2800" dirty="0"/>
              <a:t> assumes that </a:t>
            </a:r>
            <a:r>
              <a:rPr lang="en-US" sz="2800" i="1" dirty="0"/>
              <a:t>r</a:t>
            </a:r>
            <a:r>
              <a:rPr lang="en-US" sz="2800" dirty="0"/>
              <a:t> declines as </a:t>
            </a:r>
            <a:r>
              <a:rPr lang="en-US" sz="2800" i="1" dirty="0"/>
              <a:t>N</a:t>
            </a:r>
            <a:r>
              <a:rPr lang="en-US" sz="2800" dirty="0"/>
              <a:t> increases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>
                <a:solidFill>
                  <a:schemeClr val="bg1"/>
                </a:solidFill>
              </a:rPr>
              <a:t>N</a:t>
            </a:r>
            <a:r>
              <a:rPr lang="en-US" sz="2400" dirty="0">
                <a:solidFill>
                  <a:schemeClr val="bg1"/>
                </a:solidFill>
              </a:rPr>
              <a:t> = population density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>
                <a:solidFill>
                  <a:schemeClr val="bg1"/>
                </a:solidFill>
              </a:rPr>
              <a:t>r</a:t>
            </a:r>
            <a:r>
              <a:rPr lang="en-US" sz="2400" dirty="0">
                <a:solidFill>
                  <a:schemeClr val="bg1"/>
                </a:solidFill>
              </a:rPr>
              <a:t> = per capita growth rate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i="1" dirty="0">
                <a:solidFill>
                  <a:schemeClr val="bg1"/>
                </a:solidFill>
              </a:rPr>
              <a:t>K </a:t>
            </a:r>
            <a:r>
              <a:rPr lang="en-US" sz="2400" dirty="0">
                <a:solidFill>
                  <a:schemeClr val="bg1"/>
                </a:solidFill>
              </a:rPr>
              <a:t>= carrying capacity</a:t>
            </a:r>
          </a:p>
        </p:txBody>
      </p:sp>
    </p:spTree>
    <p:extLst>
      <p:ext uri="{BB962C8B-B14F-4D97-AF65-F5344CB8AC3E}">
        <p14:creationId xmlns:p14="http://schemas.microsoft.com/office/powerpoint/2010/main" val="239293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036716"/>
            <a:ext cx="5092700" cy="2810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Population Growth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0913" y="5511800"/>
            <a:ext cx="8499249" cy="834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b="1" dirty="0">
                <a:solidFill>
                  <a:schemeClr val="accent6"/>
                </a:solidFill>
              </a:rPr>
              <a:t>If immigration and emigration are ignored, a population’</a:t>
            </a:r>
            <a:r>
              <a:rPr lang="en-US" altLang="ja-JP" b="1" dirty="0">
                <a:solidFill>
                  <a:schemeClr val="accent6"/>
                </a:solidFill>
              </a:rPr>
              <a:t>s growth rate equals birth rate minus death rate</a:t>
            </a:r>
          </a:p>
          <a:p>
            <a:pPr marL="0" indent="0" algn="ctr">
              <a:buNone/>
            </a:pPr>
            <a:endParaRPr lang="en-US" altLang="en-US" b="1" dirty="0">
              <a:solidFill>
                <a:schemeClr val="accent6"/>
              </a:solidFill>
            </a:endParaRP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98450" y="4222750"/>
            <a:ext cx="8547100" cy="990600"/>
            <a:chOff x="312" y="712"/>
            <a:chExt cx="5384" cy="62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12" y="712"/>
              <a:ext cx="108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Change in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size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512" y="936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/>
                <a:t>Births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352" y="720"/>
              <a:ext cx="118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Immigrants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entering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648" y="936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/>
                <a:t>Deaths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608" y="720"/>
              <a:ext cx="108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Emigrants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leaving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/>
                <a:t>population</a:t>
              </a: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360" y="912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>
                  <a:sym typeface="Symbol" pitchFamily="18" charset="2"/>
                </a:rPr>
                <a:t></a:t>
              </a:r>
              <a:endParaRPr lang="en-US" altLang="en-US" sz="2600" dirty="0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56" y="91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>
                  <a:sym typeface="Symbol" pitchFamily="18" charset="2"/>
                </a:rPr>
                <a:t></a:t>
              </a:r>
              <a:endParaRPr lang="en-US" altLang="en-US" sz="2600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504" y="936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 dirty="0">
                  <a:sym typeface="Symbol" pitchFamily="18" charset="2"/>
                </a:rPr>
                <a:t>–</a:t>
              </a:r>
              <a:endParaRPr lang="en-US" altLang="en-US" sz="2600" dirty="0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464" y="936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124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Clr>
                  <a:srgbClr val="D1300D"/>
                </a:buClr>
                <a:buFont typeface="Times" pitchFamily="124" charset="0"/>
                <a:buNone/>
              </a:pPr>
              <a:r>
                <a:rPr lang="en-US" altLang="en-US" sz="2600">
                  <a:sym typeface="Symbol" pitchFamily="18" charset="2"/>
                </a:rPr>
                <a:t>–</a:t>
              </a:r>
              <a:endParaRPr lang="en-US" altLang="en-US" sz="2600"/>
            </a:p>
          </p:txBody>
        </p:sp>
      </p:grpSp>
      <p:sp>
        <p:nvSpPr>
          <p:cNvPr id="4" name="Multiply 3"/>
          <p:cNvSpPr/>
          <p:nvPr/>
        </p:nvSpPr>
        <p:spPr>
          <a:xfrm>
            <a:off x="1639358" y="3031067"/>
            <a:ext cx="1128184" cy="1092200"/>
          </a:xfrm>
          <a:prstGeom prst="mathMultiply">
            <a:avLst>
              <a:gd name="adj1" fmla="val 9449"/>
            </a:avLst>
          </a:prstGeom>
          <a:solidFill>
            <a:srgbClr val="FF66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5763683" y="2675466"/>
            <a:ext cx="1354667" cy="1312333"/>
          </a:xfrm>
          <a:prstGeom prst="mathMultiply">
            <a:avLst>
              <a:gd name="adj1" fmla="val 9449"/>
            </a:avLst>
          </a:prstGeom>
          <a:solidFill>
            <a:srgbClr val="FF66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3636433" y="4123267"/>
            <a:ext cx="1250950" cy="1225550"/>
          </a:xfrm>
          <a:prstGeom prst="mathMultiply">
            <a:avLst>
              <a:gd name="adj1" fmla="val 9449"/>
            </a:avLst>
          </a:prstGeom>
          <a:solidFill>
            <a:srgbClr val="FF66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7518400" y="4174067"/>
            <a:ext cx="1168400" cy="1174750"/>
          </a:xfrm>
          <a:prstGeom prst="mathMultiply">
            <a:avLst>
              <a:gd name="adj1" fmla="val 9449"/>
            </a:avLst>
          </a:prstGeom>
          <a:solidFill>
            <a:srgbClr val="FF66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138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3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Life History Continua: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Speed of Life or Development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7067" y="1828800"/>
            <a:ext cx="3609333" cy="45720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Arial" charset="0"/>
                <a:ea typeface="ＭＳ Ｐゴシック" charset="0"/>
              </a:rPr>
              <a:t>r</a:t>
            </a:r>
            <a:r>
              <a:rPr lang="en-US" b="1" dirty="0">
                <a:latin typeface="Arial" charset="0"/>
                <a:ea typeface="ＭＳ Ｐゴシック" charset="0"/>
              </a:rPr>
              <a:t>-selection</a:t>
            </a:r>
            <a:r>
              <a:rPr lang="en-US" dirty="0">
                <a:latin typeface="Arial" charset="0"/>
                <a:ea typeface="ＭＳ Ｐゴシック" charset="0"/>
              </a:rPr>
              <a:t> and </a:t>
            </a:r>
            <a:r>
              <a:rPr lang="en-US" b="1" i="1" dirty="0">
                <a:latin typeface="Arial" charset="0"/>
                <a:ea typeface="ＭＳ Ｐゴシック" charset="0"/>
              </a:rPr>
              <a:t>K</a:t>
            </a:r>
            <a:r>
              <a:rPr lang="en-US" b="1" dirty="0">
                <a:latin typeface="Arial" charset="0"/>
                <a:ea typeface="ＭＳ Ｐゴシック" charset="0"/>
              </a:rPr>
              <a:t>-selection</a:t>
            </a:r>
            <a:r>
              <a:rPr lang="en-US" dirty="0">
                <a:latin typeface="Arial" charset="0"/>
                <a:ea typeface="ＭＳ Ｐゴシック" charset="0"/>
              </a:rPr>
              <a:t> describe two ends of a reproductive strategy continuum.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00" y="1778001"/>
            <a:ext cx="5297600" cy="44703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825057" y="4741339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9218"/>
          <p:cNvSpPr txBox="1">
            <a:spLocks noChangeArrowheads="1"/>
          </p:cNvSpPr>
          <p:nvPr/>
        </p:nvSpPr>
        <p:spPr>
          <a:xfrm>
            <a:off x="5384780" y="4385733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230501" y="3403594"/>
            <a:ext cx="406421" cy="203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hape 9218"/>
          <p:cNvSpPr txBox="1">
            <a:spLocks noChangeArrowheads="1"/>
          </p:cNvSpPr>
          <p:nvPr/>
        </p:nvSpPr>
        <p:spPr>
          <a:xfrm>
            <a:off x="7518377" y="3437462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K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71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r-selection &amp; K-selection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00" y="1778001"/>
            <a:ext cx="5297600" cy="44703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918200" y="4770967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9218"/>
          <p:cNvSpPr txBox="1">
            <a:spLocks noChangeArrowheads="1"/>
          </p:cNvSpPr>
          <p:nvPr/>
        </p:nvSpPr>
        <p:spPr>
          <a:xfrm>
            <a:off x="5477923" y="4415361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230501" y="3403594"/>
            <a:ext cx="406421" cy="203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hape 9218"/>
          <p:cNvSpPr txBox="1">
            <a:spLocks noChangeArrowheads="1"/>
          </p:cNvSpPr>
          <p:nvPr/>
        </p:nvSpPr>
        <p:spPr>
          <a:xfrm>
            <a:off x="7518377" y="3437462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K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10" name="Shape 9218"/>
          <p:cNvSpPr txBox="1">
            <a:spLocks noChangeArrowheads="1"/>
          </p:cNvSpPr>
          <p:nvPr/>
        </p:nvSpPr>
        <p:spPr>
          <a:xfrm>
            <a:off x="1" y="1960018"/>
            <a:ext cx="3846400" cy="147744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F79646"/>
                </a:solidFill>
              </a:rPr>
              <a:t>What sort of abiotic/biotic conditions are associated with this part of the growth curve?</a:t>
            </a:r>
            <a:endParaRPr lang="en-US" sz="2800" dirty="0">
              <a:solidFill>
                <a:srgbClr val="F79646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77068" y="2844786"/>
            <a:ext cx="3307932" cy="59267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hape 9218"/>
          <p:cNvSpPr txBox="1">
            <a:spLocks noChangeArrowheads="1"/>
          </p:cNvSpPr>
          <p:nvPr/>
        </p:nvSpPr>
        <p:spPr>
          <a:xfrm>
            <a:off x="1" y="4470400"/>
            <a:ext cx="3846400" cy="147744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F79646"/>
                </a:solidFill>
              </a:rPr>
              <a:t>What sort of abiotic/biotic conditions are associated with this part of the growth curve?</a:t>
            </a:r>
            <a:endParaRPr lang="en-US" sz="2800" dirty="0">
              <a:solidFill>
                <a:srgbClr val="F79646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677068" y="5118100"/>
            <a:ext cx="2469722" cy="23706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37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Life History Continua: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Speed of Life or Development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4" y="1524000"/>
            <a:ext cx="7743825" cy="3225727"/>
          </a:xfrm>
        </p:spPr>
        <p:txBody>
          <a:bodyPr>
            <a:normAutofit/>
          </a:bodyPr>
          <a:lstStyle/>
          <a:p>
            <a:r>
              <a:rPr lang="en-US" i="1" dirty="0">
                <a:latin typeface="Arial" charset="0"/>
                <a:ea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</a:rPr>
              <a:t> is the </a:t>
            </a:r>
            <a:r>
              <a:rPr lang="en-US" i="1" dirty="0">
                <a:latin typeface="Arial" charset="0"/>
                <a:ea typeface="ＭＳ Ｐゴシック" charset="0"/>
              </a:rPr>
              <a:t>intrinsic rate of increase </a:t>
            </a:r>
            <a:r>
              <a:rPr lang="en-US" dirty="0">
                <a:latin typeface="Arial" charset="0"/>
                <a:ea typeface="ＭＳ Ｐゴシック" charset="0"/>
              </a:rPr>
              <a:t>of a population.</a:t>
            </a:r>
          </a:p>
          <a:p>
            <a:r>
              <a:rPr lang="en-US" i="1" dirty="0">
                <a:latin typeface="Arial" charset="0"/>
                <a:ea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</a:rPr>
              <a:t>-selection: Selection for high population growth rates; an advantage in newly disturbed habitats and </a:t>
            </a:r>
            <a:r>
              <a:rPr lang="en-US" dirty="0" err="1">
                <a:latin typeface="Arial" charset="0"/>
                <a:ea typeface="ＭＳ Ｐゴシック" charset="0"/>
              </a:rPr>
              <a:t>uncrowded</a:t>
            </a:r>
            <a:r>
              <a:rPr lang="en-US" dirty="0">
                <a:latin typeface="Arial" charset="0"/>
                <a:ea typeface="ＭＳ Ｐゴシック" charset="0"/>
              </a:rPr>
              <a:t> condition.</a:t>
            </a:r>
          </a:p>
        </p:txBody>
      </p:sp>
      <p:pic>
        <p:nvPicPr>
          <p:cNvPr id="4" name="Picture 3" descr="53_15aSeedCropSize-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4749726"/>
            <a:ext cx="3615605" cy="210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208" y="4783593"/>
            <a:ext cx="2117122" cy="17865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69069" y="5655730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9218"/>
          <p:cNvSpPr txBox="1">
            <a:spLocks noChangeArrowheads="1"/>
          </p:cNvSpPr>
          <p:nvPr/>
        </p:nvSpPr>
        <p:spPr>
          <a:xfrm>
            <a:off x="1828792" y="5300124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69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r-Selection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4" y="1405466"/>
            <a:ext cx="7743825" cy="334426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latin typeface="Arial" charset="0"/>
                <a:ea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</a:rPr>
              <a:t>-selected (“live fast, die young”):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Short life spans, rapid development, early maturation, low parental investment, high reproduction rates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Most insects, small vertebrates such as mice, weedy plant species</a:t>
            </a:r>
          </a:p>
        </p:txBody>
      </p:sp>
      <p:pic>
        <p:nvPicPr>
          <p:cNvPr id="4" name="Picture 3" descr="53_15aSeedCropSize-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4749726"/>
            <a:ext cx="3615605" cy="210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208" y="4783593"/>
            <a:ext cx="2117122" cy="17865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69069" y="5655730"/>
            <a:ext cx="338666" cy="16933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9218"/>
          <p:cNvSpPr txBox="1">
            <a:spLocks noChangeArrowheads="1"/>
          </p:cNvSpPr>
          <p:nvPr/>
        </p:nvSpPr>
        <p:spPr>
          <a:xfrm>
            <a:off x="1828792" y="5300124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70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Life History Continua: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Speed of Life or Development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5" y="1828800"/>
            <a:ext cx="7543800" cy="25400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 is the carrying capacity for a population.</a:t>
            </a:r>
          </a:p>
          <a:p>
            <a:r>
              <a:rPr lang="en-US" i="1" dirty="0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-selection: Selection for lower growth rates in populations that are at or near </a:t>
            </a:r>
            <a:r>
              <a:rPr lang="en-US" i="1" dirty="0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; an advantage in crowded conditions; efficient reproduction is favored</a:t>
            </a:r>
            <a:r>
              <a:rPr lang="en-US" i="1" dirty="0">
                <a:latin typeface="Arial" charset="0"/>
                <a:ea typeface="ＭＳ Ｐゴシック" charset="0"/>
              </a:rPr>
              <a:t>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black-bab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4368800"/>
            <a:ext cx="3048000" cy="203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142" y="4368801"/>
            <a:ext cx="2409203" cy="20330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33669" y="5181594"/>
            <a:ext cx="406421" cy="203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9218"/>
          <p:cNvSpPr txBox="1">
            <a:spLocks noChangeArrowheads="1"/>
          </p:cNvSpPr>
          <p:nvPr/>
        </p:nvSpPr>
        <p:spPr>
          <a:xfrm>
            <a:off x="3221545" y="5215462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K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85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K-Selection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5" y="1092201"/>
            <a:ext cx="7543800" cy="327659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-selected (“slow and steady”):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Long-lived, develop slowly, late maturation, invest heavily in each offspring, low reproduction rates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Large mammals, reptiles such as tortoises and crocodiles, and long-lived plants such as oak and maple trees</a:t>
            </a:r>
          </a:p>
        </p:txBody>
      </p:sp>
      <p:pic>
        <p:nvPicPr>
          <p:cNvPr id="2" name="Picture 1" descr="black-bab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4368800"/>
            <a:ext cx="3048000" cy="203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142" y="4368801"/>
            <a:ext cx="2409203" cy="20330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33669" y="5181594"/>
            <a:ext cx="406421" cy="2032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9218"/>
          <p:cNvSpPr txBox="1">
            <a:spLocks noChangeArrowheads="1"/>
          </p:cNvSpPr>
          <p:nvPr/>
        </p:nvSpPr>
        <p:spPr>
          <a:xfrm>
            <a:off x="3221545" y="5215462"/>
            <a:ext cx="541867" cy="643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K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16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25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Diet Breadth in Predators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041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Most predators eat a broad range of prey species and are called </a:t>
            </a:r>
            <a:r>
              <a:rPr lang="en-US" b="1" i="1" dirty="0"/>
              <a:t>generalists</a:t>
            </a:r>
            <a:r>
              <a:rPr lang="en-US" dirty="0"/>
              <a:t>.</a:t>
            </a:r>
          </a:p>
        </p:txBody>
      </p:sp>
      <p:pic>
        <p:nvPicPr>
          <p:cNvPr id="5" name="Picture 2" descr="figure_14_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794" y="2403227"/>
            <a:ext cx="5013325" cy="383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362200"/>
            <a:ext cx="3060700" cy="424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7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Diet Breadth in Predators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041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Generalist predator diet can become constrained however...</a:t>
            </a:r>
          </a:p>
        </p:txBody>
      </p:sp>
      <p:pic>
        <p:nvPicPr>
          <p:cNvPr id="5" name="Picture 2" descr="figure_14_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2465140"/>
            <a:ext cx="5013325" cy="383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263650"/>
            <a:ext cx="3060700" cy="424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Populations of predators and their prey can each directly impact the population of the other. </a:t>
            </a:r>
          </a:p>
          <a:p>
            <a:endParaRPr lang="en-US" dirty="0"/>
          </a:p>
          <a:p>
            <a:r>
              <a:rPr lang="en-US" dirty="0"/>
              <a:t>This is particularly true when the predator has few species of prey to choose from and the prey are taken by few species of predators.</a:t>
            </a:r>
          </a:p>
        </p:txBody>
      </p:sp>
      <p:pic>
        <p:nvPicPr>
          <p:cNvPr id="7" name="Picture 2" descr="A graph compares the change in number of wolves and moose on Isle Royale, during the period 1959 to 2011. &#10;The left vertical axis represents the number of wolves and ranges from 0 to 50. The right vertical axis represents the number of moose and ranges from 0 to 2500. The horizontal axis shows years from 1959 to 2011. The approximate data are as follows. In 1959, the number of wolves was 20 and the number of moose was 500: 1969, wolves – 17 and moose – 1000; 1979, wolves – 43 and moose – 850; 1989, wolves – 12 and moose – 1250; 1999, wolves – 26 and moose – 1000; 2009, wolves – 24 and moose – 500; 2011, wolves – 12 and moose – 500. In the following years, the population of moose grew rapidly to about 1400 whereas the count of wolves dropped to about 2.">
            <a:extLst>
              <a:ext uri="{FF2B5EF4-FFF2-40B4-BE49-F238E27FC236}">
                <a16:creationId xmlns:a16="http://schemas.microsoft.com/office/drawing/2014/main" id="{997182E2-D64F-FA40-9236-8BDE8E73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71607" y="2898690"/>
            <a:ext cx="4715193" cy="29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7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3700" y="825500"/>
            <a:ext cx="8648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Organisms that breed year-round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With </a:t>
            </a:r>
            <a:r>
              <a:rPr lang="en-US" sz="2800" dirty="0"/>
              <a:t>unlimited</a:t>
            </a:r>
            <a:r>
              <a:rPr lang="en-US" sz="3200" dirty="0"/>
              <a:t> resources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>
                <a:solidFill>
                  <a:schemeClr val="accent4"/>
                </a:solidFill>
              </a:rPr>
              <a:t>Exponential growth</a:t>
            </a:r>
          </a:p>
          <a:p>
            <a:pPr marL="1714500" lvl="3" indent="-342900">
              <a:buFont typeface="Arial"/>
              <a:buChar char="•"/>
            </a:pPr>
            <a:r>
              <a:rPr lang="en-US" sz="2000" dirty="0"/>
              <a:t>Simple model</a:t>
            </a:r>
          </a:p>
          <a:p>
            <a:pPr marL="1257300" lvl="2" indent="-342900">
              <a:buFont typeface="Arial"/>
              <a:buChar char="•"/>
            </a:pP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With limited resources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>
                <a:solidFill>
                  <a:srgbClr val="F79646"/>
                </a:solidFill>
              </a:rPr>
              <a:t>Logistic growth</a:t>
            </a:r>
          </a:p>
          <a:p>
            <a:pPr marL="1714500" lvl="3" indent="-342900">
              <a:buFont typeface="Arial"/>
              <a:buChar char="•"/>
            </a:pPr>
            <a:r>
              <a:rPr lang="en-US" sz="2000" dirty="0"/>
              <a:t>More complex model than Exponential growth taking into account costs associated with population density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6510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Types of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3644752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150" y="1219200"/>
            <a:ext cx="7504113" cy="248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Some populations have alternating periods of high and low abundance at regular intervals.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Populations of small rodents, such as lemmings and voles, typically reach a peak every 3–5 years</a:t>
            </a: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3708400"/>
            <a:ext cx="3818957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719A16-55B7-28D0-082C-7507CBB5DED2}"/>
              </a:ext>
            </a:extLst>
          </p:cNvPr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Population cycles</a:t>
            </a:r>
          </a:p>
        </p:txBody>
      </p:sp>
    </p:spTree>
    <p:extLst>
      <p:ext uri="{BB962C8B-B14F-4D97-AF65-F5344CB8AC3E}">
        <p14:creationId xmlns:p14="http://schemas.microsoft.com/office/powerpoint/2010/main" val="218663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Population cycles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synchrony of population cycles between consumers and the populations they consume suggests that these oscillations are the result of interactions between them.</a:t>
            </a:r>
          </a:p>
          <a:p>
            <a:pPr algn="ctr"/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26553" y="2438401"/>
            <a:ext cx="508590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867095"/>
            <a:ext cx="30902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Example:</a:t>
            </a:r>
          </a:p>
          <a:p>
            <a:r>
              <a:rPr lang="en-US" sz="2000" dirty="0"/>
              <a:t>Snowshoe hares and Canada lynx predators exhibit population cycles of 9–10 years, with lynx cycles lagging 2 years behind hare cycles.</a:t>
            </a:r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94648" y="5722694"/>
            <a:ext cx="8749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Other large herbivores in the boreal and tundra regions of Canada (e.g., muskrats, grouse) also have population cycles of 9–10 years. Smaller herbivores tend to have 4-year cycles.</a:t>
            </a:r>
          </a:p>
        </p:txBody>
      </p:sp>
    </p:spTree>
    <p:extLst>
      <p:ext uri="{BB962C8B-B14F-4D97-AF65-F5344CB8AC3E}">
        <p14:creationId xmlns:p14="http://schemas.microsoft.com/office/powerpoint/2010/main" val="331642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1939"/>
            <a:ext cx="8229600" cy="830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What explains these cycles? **Effects of Density**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1" y="1828800"/>
            <a:ext cx="4003492" cy="44196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latin typeface="Arial" charset="0"/>
                <a:ea typeface="ＭＳ Ｐゴシック" charset="0"/>
              </a:rPr>
              <a:t>Density-dependent factors</a:t>
            </a:r>
            <a:r>
              <a:rPr lang="en-US" sz="2800" dirty="0">
                <a:latin typeface="Arial" charset="0"/>
                <a:ea typeface="ＭＳ Ｐゴシック" charset="0"/>
              </a:rPr>
              <a:t>: 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Birth, death, and dispersal rates change as the density of the population changes.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  <a:p>
            <a:r>
              <a:rPr lang="en-US" sz="2800" dirty="0">
                <a:latin typeface="Arial" charset="0"/>
                <a:ea typeface="ＭＳ Ｐゴシック" charset="0"/>
              </a:rPr>
              <a:t>As density increases, birth rates often decrease, death rates increase, and dispersal (emigration) increases, all of which tend to decrease population size.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693" y="1388532"/>
            <a:ext cx="4683307" cy="5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82533" y="2878667"/>
            <a:ext cx="575734" cy="6942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087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586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Different type of interaction - Competition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150" y="1219200"/>
            <a:ext cx="7504113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interaction between individuals in which each is harmed by their shared use of a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limiting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resource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altLang="en-US" dirty="0"/>
              <a:t>In </a:t>
            </a:r>
            <a:r>
              <a:rPr lang="en-US" altLang="en-US" b="1" dirty="0"/>
              <a:t>competition </a:t>
            </a:r>
            <a:r>
              <a:rPr lang="en-US" altLang="en-US" dirty="0"/>
              <a:t>(</a:t>
            </a:r>
            <a:r>
              <a:rPr lang="en-US" altLang="en-US" dirty="0">
                <a:sym typeface="Symbol"/>
              </a:rPr>
              <a:t>-</a:t>
            </a:r>
            <a:r>
              <a:rPr lang="en-US" altLang="en-US" dirty="0"/>
              <a:t>/</a:t>
            </a:r>
            <a:r>
              <a:rPr lang="en-US" altLang="en-US" dirty="0">
                <a:sym typeface="Symbol"/>
              </a:rPr>
              <a:t>-</a:t>
            </a:r>
            <a:r>
              <a:rPr lang="en-US" altLang="en-US" dirty="0"/>
              <a:t> interaction), both parties are harmed by competing for a resource in limited supply</a:t>
            </a:r>
          </a:p>
          <a:p>
            <a:pPr lvl="1"/>
            <a:r>
              <a:rPr lang="en-US" altLang="en-US" dirty="0"/>
              <a:t>Both parties are harmed</a:t>
            </a:r>
            <a:endParaRPr lang="en-US" altLang="en-US" b="1" dirty="0"/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71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is a resource?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999" y="1676162"/>
            <a:ext cx="8763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Resource: </a:t>
            </a:r>
            <a:r>
              <a:rPr lang="en-US" sz="2400" dirty="0"/>
              <a:t>anything an organism consumes or uses that causes an increase in population growth rate when it becomes more available.</a:t>
            </a:r>
          </a:p>
          <a:p>
            <a:endParaRPr lang="en-US" sz="1400" dirty="0"/>
          </a:p>
          <a:p>
            <a:endParaRPr lang="en-US" sz="1200" dirty="0"/>
          </a:p>
          <a:p>
            <a:r>
              <a:rPr lang="en-US" sz="2400" dirty="0"/>
              <a:t>Resources for plants can include sunlight, water, and soil nutrients.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5800" y="3615037"/>
            <a:ext cx="4262015" cy="30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0999" y="3581400"/>
            <a:ext cx="424590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Resources for animals can include food, water, and space for nesting or refuge.</a:t>
            </a:r>
          </a:p>
          <a:p>
            <a:endParaRPr lang="en-US" sz="1200" dirty="0"/>
          </a:p>
          <a:p>
            <a:r>
              <a:rPr lang="en-US" sz="2000" b="1" dirty="0"/>
              <a:t>Example:</a:t>
            </a:r>
          </a:p>
          <a:p>
            <a:r>
              <a:rPr lang="en-US" sz="2000" dirty="0"/>
              <a:t>Mussels and barnacles in the intertidal zone compete for space on rocks.</a:t>
            </a:r>
          </a:p>
          <a:p>
            <a:endParaRPr lang="en-US" sz="1100" dirty="0"/>
          </a:p>
          <a:p>
            <a:r>
              <a:rPr lang="en-US" sz="2000" dirty="0"/>
              <a:t>As space decreases, the growth and fecundity of adults declines.</a:t>
            </a:r>
          </a:p>
        </p:txBody>
      </p:sp>
    </p:spTree>
    <p:extLst>
      <p:ext uri="{BB962C8B-B14F-4D97-AF65-F5344CB8AC3E}">
        <p14:creationId xmlns:p14="http://schemas.microsoft.com/office/powerpoint/2010/main" val="2070625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Types of competition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Intraspecific competition: </a:t>
            </a:r>
            <a:r>
              <a:rPr lang="en-US" sz="2400" dirty="0"/>
              <a:t>competition among individuals of the </a:t>
            </a:r>
            <a:r>
              <a:rPr lang="en-US" sz="2400" i="1" dirty="0"/>
              <a:t>same species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Negative density dependence is a common type of intraspecific competition, where an increase in a population’s density causes a decline in the growth rate of the population.</a:t>
            </a:r>
          </a:p>
          <a:p>
            <a:endParaRPr lang="en-US" sz="2400" dirty="0"/>
          </a:p>
          <a:p>
            <a:r>
              <a:rPr lang="en-US" sz="2400" b="1" dirty="0"/>
              <a:t>Interspecific competition: </a:t>
            </a:r>
            <a:r>
              <a:rPr lang="en-US" sz="2400" dirty="0"/>
              <a:t>competition among individuals of </a:t>
            </a:r>
            <a:r>
              <a:rPr lang="en-US" sz="2400" i="1" dirty="0"/>
              <a:t>different species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Interspecific competition can cause the population of one species to decline and eventually die out.</a:t>
            </a:r>
          </a:p>
        </p:txBody>
      </p:sp>
    </p:spTree>
    <p:extLst>
      <p:ext uri="{BB962C8B-B14F-4D97-AF65-F5344CB8AC3E}">
        <p14:creationId xmlns:p14="http://schemas.microsoft.com/office/powerpoint/2010/main" val="3246699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381000"/>
            <a:ext cx="877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Competitive exclusion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Competitive exclusion principle:</a:t>
            </a:r>
            <a:r>
              <a:rPr lang="en-US" sz="2400" dirty="0"/>
              <a:t> two species cannot coexist indefinitely when they are both limited by the same resource.</a:t>
            </a:r>
          </a:p>
          <a:p>
            <a:endParaRPr lang="en-US" sz="1200" dirty="0"/>
          </a:p>
          <a:p>
            <a:r>
              <a:rPr lang="en-US" sz="2400" dirty="0"/>
              <a:t>When two species are limited by the same resource, one species is often a better competitor and survives better when resources are scarce.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304" y="700416"/>
            <a:ext cx="886016" cy="3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600" y="468670"/>
            <a:ext cx="1016105" cy="4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493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381000"/>
            <a:ext cx="877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Competitive exclusion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304" y="700416"/>
            <a:ext cx="886016" cy="3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600" y="468670"/>
            <a:ext cx="1016105" cy="4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6099" y="2173426"/>
            <a:ext cx="4526630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Example:</a:t>
            </a:r>
          </a:p>
          <a:p>
            <a:r>
              <a:rPr lang="en-US" dirty="0" err="1"/>
              <a:t>Gause</a:t>
            </a:r>
            <a:r>
              <a:rPr lang="en-US" dirty="0"/>
              <a:t> grew two species of </a:t>
            </a:r>
            <a:r>
              <a:rPr lang="en-US" i="1" dirty="0"/>
              <a:t>Paramecium</a:t>
            </a:r>
            <a:r>
              <a:rPr lang="en-US" dirty="0"/>
              <a:t> alone or together with a limited amount of bacteria as a resource.</a:t>
            </a:r>
          </a:p>
          <a:p>
            <a:endParaRPr lang="en-US" sz="1050" dirty="0"/>
          </a:p>
          <a:p>
            <a:r>
              <a:rPr lang="en-US" dirty="0"/>
              <a:t>When the two species of </a:t>
            </a:r>
            <a:r>
              <a:rPr lang="en-US" i="1" dirty="0"/>
              <a:t>Paramecium </a:t>
            </a:r>
            <a:r>
              <a:rPr lang="en-US" dirty="0"/>
              <a:t>were grown separately, both grew rapidly and reached carrying capacity.</a:t>
            </a:r>
          </a:p>
          <a:p>
            <a:endParaRPr lang="en-US" sz="1100" dirty="0"/>
          </a:p>
          <a:p>
            <a:r>
              <a:rPr lang="en-US" dirty="0"/>
              <a:t>When grown together, </a:t>
            </a:r>
            <a:r>
              <a:rPr lang="en-US" i="1" dirty="0"/>
              <a:t>P. </a:t>
            </a:r>
            <a:r>
              <a:rPr lang="en-US" i="1" dirty="0" err="1"/>
              <a:t>aurelia</a:t>
            </a:r>
            <a:r>
              <a:rPr lang="en-US" i="1" dirty="0"/>
              <a:t> </a:t>
            </a:r>
            <a:r>
              <a:rPr lang="en-US" dirty="0"/>
              <a:t>was the superior competitor and drove </a:t>
            </a:r>
            <a:r>
              <a:rPr lang="en-US" i="1" dirty="0"/>
              <a:t>P. </a:t>
            </a:r>
            <a:r>
              <a:rPr lang="en-US" i="1" dirty="0" err="1"/>
              <a:t>caudatum</a:t>
            </a:r>
            <a:r>
              <a:rPr lang="en-US" i="1" dirty="0"/>
              <a:t> </a:t>
            </a:r>
            <a:r>
              <a:rPr lang="en-US" dirty="0"/>
              <a:t>to extinction.</a:t>
            </a:r>
          </a:p>
        </p:txBody>
      </p:sp>
      <p:pic>
        <p:nvPicPr>
          <p:cNvPr id="8" name="Picture 2" descr="figure_16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134" y="1333500"/>
            <a:ext cx="2952571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0784" y="4872485"/>
            <a:ext cx="886016" cy="3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5652" y="6158602"/>
            <a:ext cx="1016105" cy="4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641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100" y="76200"/>
            <a:ext cx="8775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Long-Term effects of Competitive Exclusion in Warblers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492DE4-03A6-9E47-BBEC-DE34CD6B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908" y="1539432"/>
            <a:ext cx="3350076" cy="510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B7B3DC5-9EEC-034C-8433-5566C8E61DD7}"/>
              </a:ext>
            </a:extLst>
          </p:cNvPr>
          <p:cNvSpPr txBox="1">
            <a:spLocks noChangeArrowheads="1"/>
          </p:cNvSpPr>
          <p:nvPr/>
        </p:nvSpPr>
        <p:spPr>
          <a:xfrm>
            <a:off x="180304" y="1539432"/>
            <a:ext cx="4185633" cy="4917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MacArthur (1958) studied resource partitioning in a community of warblers in New England forests.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He recorded feeding habits, nesting locations, and breeding territories.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When he mapped the locations of warbler activity he found that the birds were using different parts of the habitat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13176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893762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Exponential Growth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143000"/>
            <a:ext cx="7639050" cy="510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Exponential growth rate is described by: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120000"/>
              </a:spcBef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 = rate of change in population size at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	 any instant in time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i="1" dirty="0">
                <a:latin typeface="Arial" charset="0"/>
                <a:ea typeface="ＭＳ Ｐゴシック" charset="0"/>
              </a:rPr>
              <a:t>r </a:t>
            </a:r>
            <a:r>
              <a:rPr lang="en-US" dirty="0">
                <a:latin typeface="Arial" charset="0"/>
                <a:ea typeface="ＭＳ Ｐゴシック" charset="0"/>
              </a:rPr>
              <a:t>= </a:t>
            </a:r>
            <a:r>
              <a:rPr lang="en-US" b="1" dirty="0">
                <a:latin typeface="Arial" charset="0"/>
                <a:ea typeface="ＭＳ Ｐゴシック" charset="0"/>
              </a:rPr>
              <a:t>intrinsic growth rate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3429000" y="1905000"/>
          <a:ext cx="1828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4" imgW="596641" imgH="393529" progId="Equation.3">
                  <p:embed/>
                </p:oleObj>
              </mc:Choice>
              <mc:Fallback>
                <p:oleObj name="Equation" r:id="rId4" imgW="596641" imgH="393529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905000"/>
                        <a:ext cx="1828800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661988" y="2925758"/>
          <a:ext cx="7810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6" imgW="266469" imgH="393359" progId="Equation.3">
                  <p:embed/>
                </p:oleObj>
              </mc:Choice>
              <mc:Fallback>
                <p:oleObj name="Equation" r:id="rId6" imgW="266469" imgH="393359" progId="Equation.3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2925758"/>
                        <a:ext cx="7810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220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2737-D521-A40F-9BDF-ECCF6F63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767C0-0A47-DA82-1189-52F34ECDF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61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Symbiosis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81300" y="1600200"/>
            <a:ext cx="5905500" cy="48768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/>
                <a:cs typeface="Arial"/>
              </a:rPr>
              <a:t>Anton De </a:t>
            </a:r>
            <a:r>
              <a:rPr lang="en-US" sz="2600" dirty="0" err="1">
                <a:latin typeface="Arial"/>
                <a:cs typeface="Arial"/>
              </a:rPr>
              <a:t>Bary</a:t>
            </a:r>
            <a:r>
              <a:rPr lang="en-US" sz="2600" dirty="0">
                <a:latin typeface="Arial"/>
                <a:cs typeface="Arial"/>
              </a:rPr>
              <a:t> (1879) </a:t>
            </a:r>
          </a:p>
          <a:p>
            <a:pPr marL="274320" lvl="1" indent="0">
              <a:buNone/>
            </a:pPr>
            <a:r>
              <a:rPr lang="en-US" sz="2600" b="1" dirty="0">
                <a:latin typeface="Arial"/>
                <a:cs typeface="Arial"/>
              </a:rPr>
              <a:t>Symbiosis</a:t>
            </a:r>
            <a:r>
              <a:rPr lang="en-US" sz="2600" dirty="0">
                <a:latin typeface="Arial"/>
                <a:cs typeface="Arial"/>
              </a:rPr>
              <a:t> is… “a phenomenon in which dissimilar organisms live together…”</a:t>
            </a:r>
          </a:p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b="1" dirty="0">
                <a:latin typeface="Arial"/>
                <a:ea typeface="ＭＳ Ｐゴシック" charset="0"/>
                <a:cs typeface="Arial"/>
              </a:rPr>
              <a:t>Symbionts</a:t>
            </a:r>
            <a:r>
              <a:rPr lang="en-US" sz="2600" dirty="0">
                <a:latin typeface="Arial"/>
                <a:ea typeface="ＭＳ Ｐゴシック" charset="0"/>
                <a:cs typeface="Arial"/>
              </a:rPr>
              <a:t>: Organisms that live in or on other organisms.</a:t>
            </a:r>
          </a:p>
          <a:p>
            <a:r>
              <a:rPr lang="en-US" sz="2600" dirty="0">
                <a:latin typeface="Arial"/>
                <a:ea typeface="ＭＳ Ｐゴシック" charset="0"/>
                <a:cs typeface="Arial"/>
              </a:rPr>
              <a:t>More than half of Earth’s species are symbionts.</a:t>
            </a:r>
          </a:p>
          <a:p>
            <a:endParaRPr lang="en-US" sz="26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  <a:p>
            <a:endParaRPr lang="en-US" sz="2600" dirty="0">
              <a:latin typeface="Arial"/>
              <a:cs typeface="Arial"/>
            </a:endParaRPr>
          </a:p>
        </p:txBody>
      </p:sp>
      <p:pic>
        <p:nvPicPr>
          <p:cNvPr id="6" name="Picture 5" descr="Anton_de_Bar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134"/>
            <a:ext cx="2781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12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pic>
        <p:nvPicPr>
          <p:cNvPr id="14" name="Picture 13" descr="Asian-Tiger-Mosquito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478" y="4743990"/>
            <a:ext cx="3244522" cy="2114009"/>
          </a:xfrm>
          <a:prstGeom prst="rect">
            <a:avLst/>
          </a:prstGeom>
        </p:spPr>
      </p:pic>
      <p:pic>
        <p:nvPicPr>
          <p:cNvPr id="15" name="Picture 14" descr="Ocellaris_clownfish,_Flickr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3990"/>
            <a:ext cx="2959613" cy="2114009"/>
          </a:xfrm>
          <a:prstGeom prst="rect">
            <a:avLst/>
          </a:prstGeom>
        </p:spPr>
      </p:pic>
      <p:pic>
        <p:nvPicPr>
          <p:cNvPr id="16" name="Picture 15" descr="green-sea-turtle-slender-suckerfish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06" y="4743990"/>
            <a:ext cx="2818679" cy="2114009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Commensalism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5952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Commensalism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14" name="Picture 13" descr="Asian-Tiger-Mosquito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478" y="4743990"/>
            <a:ext cx="3244522" cy="2114009"/>
          </a:xfrm>
          <a:prstGeom prst="rect">
            <a:avLst/>
          </a:prstGeom>
        </p:spPr>
      </p:pic>
      <p:pic>
        <p:nvPicPr>
          <p:cNvPr id="15" name="Picture 14" descr="Ocellaris_clownfish,_Flickr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3990"/>
            <a:ext cx="2959613" cy="2114009"/>
          </a:xfrm>
          <a:prstGeom prst="rect">
            <a:avLst/>
          </a:prstGeom>
        </p:spPr>
      </p:pic>
      <p:pic>
        <p:nvPicPr>
          <p:cNvPr id="16" name="Picture 15" descr="green-sea-turtle-slender-suckerfish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06" y="4743990"/>
            <a:ext cx="2818679" cy="211400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285999" y="2088446"/>
            <a:ext cx="0" cy="620887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20516" y="1354668"/>
            <a:ext cx="3835371" cy="9454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121370" y="2099736"/>
            <a:ext cx="0" cy="620887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255887" y="1365958"/>
            <a:ext cx="3728151" cy="9454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22337" y="2808112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antagonistic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3233" y="2775846"/>
            <a:ext cx="186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mutualistic</a:t>
            </a:r>
          </a:p>
        </p:txBody>
      </p:sp>
    </p:spTree>
    <p:extLst>
      <p:ext uri="{BB962C8B-B14F-4D97-AF65-F5344CB8AC3E}">
        <p14:creationId xmlns:p14="http://schemas.microsoft.com/office/powerpoint/2010/main" val="2184693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02836" cy="4525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Parasitism (+,-):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One organism, the 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parasite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derives nourishment from another organism, its 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host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which is harmed in the process</a:t>
            </a:r>
          </a:p>
          <a:p>
            <a:pPr lvl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Host is usually not killed</a:t>
            </a:r>
          </a:p>
          <a:p>
            <a:pPr lvl="2"/>
            <a:r>
              <a:rPr lang="en-US" sz="2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Unlike predators, </a:t>
            </a:r>
            <a:r>
              <a:rPr lang="en-US" sz="2800" i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parasites</a:t>
            </a:r>
            <a:r>
              <a:rPr lang="en-US" sz="2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usually have a higher reproductive rate than their hosts.</a:t>
            </a:r>
          </a:p>
          <a:p>
            <a:pPr lvl="1"/>
            <a:endParaRPr lang="en-US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Commensalism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6" name="Picture 5" descr="cymothoa-exigua-insect-parasite-eats-fish-tongue.jpeg">
            <a:extLst>
              <a:ext uri="{FF2B5EF4-FFF2-40B4-BE49-F238E27FC236}">
                <a16:creationId xmlns:a16="http://schemas.microsoft.com/office/drawing/2014/main" id="{8616FAD3-D2CB-81C8-F6F1-2610D73BD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286" y="2528264"/>
            <a:ext cx="4062714" cy="30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13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02836" cy="45259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000" dirty="0"/>
              <a:t>Amensalism (-,0):</a:t>
            </a:r>
          </a:p>
          <a:p>
            <a:pPr lvl="1"/>
            <a:r>
              <a:rPr lang="en-US" dirty="0"/>
              <a:t>Association in which one party is harmed (-) and the other is neither benefited nor is </a:t>
            </a:r>
            <a:br>
              <a:rPr lang="en-US" dirty="0"/>
            </a:br>
            <a:r>
              <a:rPr lang="en-US" dirty="0"/>
              <a:t>harmed (0)</a:t>
            </a:r>
          </a:p>
          <a:p>
            <a:pPr lvl="1"/>
            <a:r>
              <a:rPr lang="en-US" dirty="0"/>
              <a:t>Harm is usually driven by a product of the other party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Black_Walnut_middl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36" y="2373112"/>
            <a:ext cx="4183964" cy="313797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Commensalism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79646"/>
                </a:solidFill>
              </a:rPr>
              <a:t>Amensalism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0523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311"/>
            <a:ext cx="8229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Commensalism (+,0):</a:t>
            </a:r>
          </a:p>
          <a:p>
            <a:pPr lvl="1"/>
            <a:r>
              <a:rPr lang="en-US" dirty="0"/>
              <a:t>Association in which one party </a:t>
            </a:r>
            <a:br>
              <a:rPr lang="en-US" dirty="0"/>
            </a:br>
            <a:r>
              <a:rPr lang="en-US" dirty="0"/>
              <a:t>benefits (+) and the other is </a:t>
            </a:r>
            <a:br>
              <a:rPr lang="en-US" dirty="0"/>
            </a:br>
            <a:r>
              <a:rPr lang="en-US" dirty="0"/>
              <a:t>neither benefited nor is </a:t>
            </a:r>
            <a:br>
              <a:rPr lang="en-US" dirty="0"/>
            </a:br>
            <a:r>
              <a:rPr lang="en-US" dirty="0"/>
              <a:t>harmed (0)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3-01-07 at 12.5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958" y="3056949"/>
            <a:ext cx="2832042" cy="380105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79646"/>
                </a:solidFill>
              </a:rPr>
              <a:t>Commensalism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1648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310"/>
            <a:ext cx="8229600" cy="521035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Commensalism (+,0):</a:t>
            </a:r>
          </a:p>
          <a:p>
            <a:pPr lvl="1"/>
            <a:r>
              <a:rPr lang="en-US" dirty="0"/>
              <a:t>Association in which one party </a:t>
            </a:r>
            <a:br>
              <a:rPr lang="en-US" dirty="0"/>
            </a:br>
            <a:r>
              <a:rPr lang="en-US" dirty="0"/>
              <a:t>benefits (+) and the other is </a:t>
            </a:r>
            <a:br>
              <a:rPr lang="en-US" dirty="0"/>
            </a:br>
            <a:r>
              <a:rPr lang="en-US" dirty="0"/>
              <a:t>neither benefited nor is </a:t>
            </a:r>
            <a:br>
              <a:rPr lang="en-US" dirty="0"/>
            </a:br>
            <a:r>
              <a:rPr lang="en-US" dirty="0"/>
              <a:t>harmed (0)</a:t>
            </a:r>
          </a:p>
          <a:p>
            <a:pPr lvl="1"/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 err="1"/>
              <a:t>Phoresy</a:t>
            </a:r>
            <a:endParaRPr lang="en-US" dirty="0"/>
          </a:p>
          <a:p>
            <a:pPr lvl="1"/>
            <a:r>
              <a:rPr lang="en-US" dirty="0"/>
              <a:t>One organism attaching to another </a:t>
            </a:r>
            <a:br>
              <a:rPr lang="en-US" dirty="0"/>
            </a:br>
            <a:r>
              <a:rPr lang="en-US" dirty="0"/>
              <a:t>for transportation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79646"/>
                </a:solidFill>
              </a:rPr>
              <a:t>Commensalism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AAA04-2DDE-1349-8E98-59CB6645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45" y="2241794"/>
            <a:ext cx="2819855" cy="2114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D4D04-8601-F441-80D9-0CA2B599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144" y="4627199"/>
            <a:ext cx="2819855" cy="18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23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311"/>
            <a:ext cx="8229600" cy="487680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Commensalism (+,0):</a:t>
            </a:r>
          </a:p>
          <a:p>
            <a:pPr lvl="1"/>
            <a:r>
              <a:rPr lang="en-US" dirty="0"/>
              <a:t>Association in which one party </a:t>
            </a:r>
            <a:br>
              <a:rPr lang="en-US" dirty="0"/>
            </a:br>
            <a:r>
              <a:rPr lang="en-US" dirty="0"/>
              <a:t>benefits (+) and the other is </a:t>
            </a:r>
            <a:br>
              <a:rPr lang="en-US" dirty="0"/>
            </a:br>
            <a:r>
              <a:rPr lang="en-US" dirty="0"/>
              <a:t>neither benefited nor is </a:t>
            </a:r>
            <a:br>
              <a:rPr lang="en-US" dirty="0"/>
            </a:br>
            <a:r>
              <a:rPr lang="en-US" dirty="0"/>
              <a:t>harmed (0)</a:t>
            </a:r>
          </a:p>
          <a:p>
            <a:pPr lvl="1"/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 err="1"/>
              <a:t>Inquilinism</a:t>
            </a:r>
            <a:endParaRPr lang="en-US" dirty="0"/>
          </a:p>
          <a:p>
            <a:pPr lvl="1"/>
            <a:r>
              <a:rPr lang="en-US" dirty="0"/>
              <a:t>One organism using another for housing </a:t>
            </a:r>
            <a:br>
              <a:rPr lang="en-US" dirty="0"/>
            </a:br>
            <a:r>
              <a:rPr lang="en-US" i="1" dirty="0"/>
              <a:t>without causing harm</a:t>
            </a:r>
          </a:p>
          <a:p>
            <a:pPr lvl="2"/>
            <a:r>
              <a:rPr lang="en-US" dirty="0"/>
              <a:t>ex. microbes living on human skin</a:t>
            </a:r>
          </a:p>
          <a:p>
            <a:pPr lvl="2"/>
            <a:r>
              <a:rPr lang="en-US" dirty="0"/>
              <a:t>ex. “social parasites” living within the nest </a:t>
            </a:r>
            <a:br>
              <a:rPr lang="en-US" dirty="0"/>
            </a:br>
            <a:r>
              <a:rPr lang="en-US" dirty="0"/>
              <a:t>of another organism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Mutualism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79646"/>
                </a:solidFill>
              </a:rPr>
              <a:t>Commensalism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80E9F4-B1C5-E24A-94A5-912D81979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73" y="2785434"/>
            <a:ext cx="2573225" cy="1790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71707-7507-B840-A0C9-51C03942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73" y="4635014"/>
            <a:ext cx="2573984" cy="22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6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symbiosis: cost-benefit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Mutualism (+,+):</a:t>
            </a:r>
          </a:p>
          <a:p>
            <a:pPr lvl="1"/>
            <a:r>
              <a:rPr lang="en-US" dirty="0"/>
              <a:t>Association in which both parties benefit</a:t>
            </a:r>
          </a:p>
          <a:p>
            <a:pPr lvl="1"/>
            <a:r>
              <a:rPr lang="en-US" dirty="0"/>
              <a:t>Does not require any special concern for the well-being of the partner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Ocellaris_clownfish,_Flickr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3991"/>
            <a:ext cx="2959613" cy="2114009"/>
          </a:xfrm>
          <a:prstGeom prst="rect">
            <a:avLst/>
          </a:prstGeom>
        </p:spPr>
      </p:pic>
      <p:pic>
        <p:nvPicPr>
          <p:cNvPr id="5" name="Picture 4" descr="insect_wallpaper17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011" y="4743991"/>
            <a:ext cx="3378765" cy="2111728"/>
          </a:xfrm>
          <a:prstGeom prst="rect">
            <a:avLst/>
          </a:prstGeom>
        </p:spPr>
      </p:pic>
      <p:pic>
        <p:nvPicPr>
          <p:cNvPr id="6" name="Picture 5" descr="Workertermite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529" y="4743991"/>
            <a:ext cx="3206247" cy="211400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accent6"/>
                </a:solidFill>
              </a:rPr>
              <a:t>Mutualism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Commensalism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Amensalism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 Parasitism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3677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Exponential Growth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9400" y="1295400"/>
            <a:ext cx="8604250" cy="2192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= 0, the population stays the same size.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&lt; 1 or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&lt; 0, the population size will decrease.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1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or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r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0, the population grows geometrically or exponentially.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3686175"/>
            <a:ext cx="8604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400" y="1845733"/>
            <a:ext cx="8604250" cy="16425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7269" y="3488268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33584" y="3522130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13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Coral – Algal Mutualism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8142" y="2590800"/>
            <a:ext cx="5734022" cy="41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590800"/>
            <a:ext cx="2667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Corals provide a home for photosynthetic algae called zooxanthellae.</a:t>
            </a:r>
          </a:p>
          <a:p>
            <a:endParaRPr lang="en-US" sz="1200" dirty="0"/>
          </a:p>
          <a:p>
            <a:r>
              <a:rPr lang="en-US" sz="2000" dirty="0"/>
              <a:t>The coral catches food with its tentacles and emits CO</a:t>
            </a:r>
            <a:r>
              <a:rPr lang="en-US" sz="2000" baseline="-25000" dirty="0"/>
              <a:t>2</a:t>
            </a:r>
            <a:r>
              <a:rPr lang="en-US" sz="2000" dirty="0"/>
              <a:t> that the algae use for photosynthesis.</a:t>
            </a:r>
          </a:p>
          <a:p>
            <a:endParaRPr lang="en-US" sz="1200" dirty="0"/>
          </a:p>
          <a:p>
            <a:r>
              <a:rPr lang="en-US" sz="2000" dirty="0"/>
              <a:t>The algae produces sugars and O</a:t>
            </a:r>
            <a:r>
              <a:rPr lang="en-US" sz="2000" baseline="-25000" dirty="0"/>
              <a:t>2</a:t>
            </a:r>
            <a:r>
              <a:rPr lang="en-US" sz="2000" dirty="0"/>
              <a:t> which are consumed by the coral.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79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9" y="27057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Mycorrhizal</a:t>
            </a:r>
            <a:r>
              <a:rPr lang="en-US" sz="4000" dirty="0"/>
              <a:t> Fungi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801" y="1556745"/>
            <a:ext cx="46355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plants rely on mutualisms with fungi and bacteria to help them obtain nutrients.</a:t>
            </a:r>
          </a:p>
          <a:p>
            <a:r>
              <a:rPr lang="en-US" sz="2400" dirty="0"/>
              <a:t>Fungal hyphae provide plants with soil minerals (e.g., nitrogen) and water; plants provide the fungi with sugars from photosynthesis.</a:t>
            </a:r>
            <a:endParaRPr lang="en-US" sz="2000" dirty="0"/>
          </a:p>
          <a:p>
            <a:endParaRPr lang="en-US" sz="1600" dirty="0"/>
          </a:p>
          <a:p>
            <a:r>
              <a:rPr lang="en-US" b="1" dirty="0"/>
              <a:t>Mycorrhizal fungi: </a:t>
            </a:r>
            <a:r>
              <a:rPr lang="en-US" dirty="0"/>
              <a:t>fungi that surround plant roots and help plants obtain water and minerals.</a:t>
            </a:r>
          </a:p>
          <a:p>
            <a:endParaRPr lang="en-US" sz="1100" dirty="0"/>
          </a:p>
          <a:p>
            <a:endParaRPr lang="en-US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4401" y="1968499"/>
            <a:ext cx="4261798" cy="39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884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75889" cy="990600"/>
          </a:xfrm>
        </p:spPr>
        <p:txBody>
          <a:bodyPr>
            <a:normAutofit/>
          </a:bodyPr>
          <a:lstStyle/>
          <a:p>
            <a:r>
              <a:rPr lang="en-US" dirty="0"/>
              <a:t>Acacia – Ant Mutualism</a:t>
            </a:r>
          </a:p>
        </p:txBody>
      </p:sp>
      <p:pic>
        <p:nvPicPr>
          <p:cNvPr id="5" name="Picture 4" descr="acacia_a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99" y="1025922"/>
            <a:ext cx="8228189" cy="54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4" y="195323"/>
            <a:ext cx="5891162" cy="990600"/>
          </a:xfrm>
        </p:spPr>
        <p:txBody>
          <a:bodyPr/>
          <a:lstStyle/>
          <a:p>
            <a:r>
              <a:rPr lang="en-US" i="1" dirty="0"/>
              <a:t>Acacia</a:t>
            </a:r>
            <a:r>
              <a:rPr lang="en-US" dirty="0"/>
              <a:t> Tree 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5223"/>
            <a:ext cx="5891163" cy="5206998"/>
          </a:xfrm>
        </p:spPr>
        <p:txBody>
          <a:bodyPr>
            <a:normAutofit/>
          </a:bodyPr>
          <a:lstStyle/>
          <a:p>
            <a:r>
              <a:rPr lang="en-US" dirty="0"/>
              <a:t>Genus of trees found from temperate – tropic regions</a:t>
            </a:r>
          </a:p>
          <a:p>
            <a:r>
              <a:rPr lang="en-US" dirty="0"/>
              <a:t>Prone to herbivory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13-02-27 at 4.51.4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162" y="354169"/>
            <a:ext cx="3252837" cy="2167406"/>
          </a:xfrm>
          <a:prstGeom prst="rect">
            <a:avLst/>
          </a:prstGeom>
        </p:spPr>
      </p:pic>
      <p:pic>
        <p:nvPicPr>
          <p:cNvPr id="6" name="Picture 5" descr="acacia_c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163" y="2424402"/>
            <a:ext cx="3252837" cy="2434545"/>
          </a:xfrm>
          <a:prstGeom prst="rect">
            <a:avLst/>
          </a:prstGeom>
        </p:spPr>
      </p:pic>
      <p:pic>
        <p:nvPicPr>
          <p:cNvPr id="4" name="Picture 3" descr="Acacia_greggii_thorn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336" y="4562019"/>
            <a:ext cx="3229664" cy="2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0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448184" cy="914400"/>
          </a:xfrm>
        </p:spPr>
        <p:txBody>
          <a:bodyPr/>
          <a:lstStyle/>
          <a:p>
            <a:r>
              <a:rPr lang="en-US" i="1" dirty="0"/>
              <a:t>Acacia</a:t>
            </a:r>
            <a:r>
              <a:rPr lang="en-US" dirty="0"/>
              <a:t> </a:t>
            </a:r>
            <a:r>
              <a:rPr lang="en-US" i="1" dirty="0" err="1"/>
              <a:t>cornigera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25223"/>
            <a:ext cx="5338752" cy="5206998"/>
          </a:xfrm>
        </p:spPr>
        <p:txBody>
          <a:bodyPr>
            <a:normAutofit/>
          </a:bodyPr>
          <a:lstStyle/>
          <a:p>
            <a:r>
              <a:rPr lang="en-US" dirty="0"/>
              <a:t>Bullhorn </a:t>
            </a:r>
            <a:r>
              <a:rPr lang="en-US" i="1" dirty="0"/>
              <a:t>Acacia</a:t>
            </a:r>
          </a:p>
          <a:p>
            <a:r>
              <a:rPr lang="en-US" dirty="0"/>
              <a:t>Native to Mexico &amp; Central America</a:t>
            </a:r>
          </a:p>
          <a:p>
            <a:r>
              <a:rPr lang="en-US" dirty="0"/>
              <a:t>Deficient in anti-herbivory alkaloids</a:t>
            </a:r>
          </a:p>
          <a:p>
            <a:r>
              <a:rPr lang="en-US" dirty="0"/>
              <a:t>Symbiotic relationship with </a:t>
            </a:r>
            <a:r>
              <a:rPr lang="en-US" i="1" dirty="0" err="1"/>
              <a:t>Pseudomyrmex</a:t>
            </a:r>
            <a:r>
              <a:rPr lang="en-US" i="1" dirty="0"/>
              <a:t> </a:t>
            </a:r>
            <a:r>
              <a:rPr lang="en-US" i="1" dirty="0" err="1"/>
              <a:t>ferruginea</a:t>
            </a:r>
            <a:r>
              <a:rPr lang="en-US" i="1" dirty="0"/>
              <a:t> </a:t>
            </a:r>
            <a:r>
              <a:rPr lang="en-US" dirty="0"/>
              <a:t>ant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0052AcaciaCornigera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184" y="3785000"/>
            <a:ext cx="3719153" cy="2801762"/>
          </a:xfrm>
          <a:prstGeom prst="rect">
            <a:avLst/>
          </a:prstGeom>
        </p:spPr>
      </p:pic>
      <p:pic>
        <p:nvPicPr>
          <p:cNvPr id="9" name="Picture 8" descr="Acacia_cornigera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184" y="706006"/>
            <a:ext cx="3720475" cy="31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0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23"/>
            <a:ext cx="3889769" cy="990600"/>
          </a:xfrm>
        </p:spPr>
        <p:txBody>
          <a:bodyPr/>
          <a:lstStyle/>
          <a:p>
            <a:r>
              <a:rPr lang="en-US" dirty="0" err="1"/>
              <a:t>Dormatia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6729"/>
            <a:ext cx="3791241" cy="240359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Hollow thorns to house ants and larvae</a:t>
            </a:r>
          </a:p>
          <a:p>
            <a:r>
              <a:rPr lang="en-US" dirty="0"/>
              <a:t>Larger in plants that associate with ants</a:t>
            </a:r>
          </a:p>
          <a:p>
            <a:r>
              <a:rPr lang="en-US" dirty="0"/>
              <a:t>Host plant can limit ant population by limiting number and size of thorns</a:t>
            </a:r>
          </a:p>
          <a:p>
            <a:endParaRPr lang="en-US" dirty="0"/>
          </a:p>
        </p:txBody>
      </p:sp>
      <p:pic>
        <p:nvPicPr>
          <p:cNvPr id="4" name="Picture 3" descr="575653353_sCns8wP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769" y="373123"/>
            <a:ext cx="5254231" cy="3500632"/>
          </a:xfrm>
          <a:prstGeom prst="rect">
            <a:avLst/>
          </a:prstGeom>
        </p:spPr>
      </p:pic>
      <p:pic>
        <p:nvPicPr>
          <p:cNvPr id="5" name="Picture 4" descr="acac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768" y="3873754"/>
            <a:ext cx="5254231" cy="3940673"/>
          </a:xfrm>
          <a:prstGeom prst="rect">
            <a:avLst/>
          </a:prstGeom>
        </p:spPr>
      </p:pic>
      <p:pic>
        <p:nvPicPr>
          <p:cNvPr id="6" name="Picture 5" descr="Screen shot 2013-02-27 at 6.45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92" y="3620322"/>
            <a:ext cx="2945088" cy="32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1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3"/>
            <a:ext cx="4982256" cy="528577"/>
          </a:xfrm>
        </p:spPr>
        <p:txBody>
          <a:bodyPr>
            <a:normAutofit fontScale="90000"/>
          </a:bodyPr>
          <a:lstStyle/>
          <a:p>
            <a:r>
              <a:rPr lang="en-US" dirty="0"/>
              <a:t>Ants as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6712"/>
            <a:ext cx="4800481" cy="5206998"/>
          </a:xfrm>
        </p:spPr>
        <p:txBody>
          <a:bodyPr>
            <a:normAutofit/>
          </a:bodyPr>
          <a:lstStyle/>
          <a:p>
            <a:r>
              <a:rPr lang="en-US" sz="1800" dirty="0"/>
              <a:t>24 hours a day ¼ of ants actively protecting plant or gathering food</a:t>
            </a:r>
          </a:p>
          <a:p>
            <a:r>
              <a:rPr lang="en-US" sz="1800" dirty="0"/>
              <a:t>Ants release an alarm pheromone when plant is </a:t>
            </a:r>
            <a:r>
              <a:rPr lang="en-US" sz="1800"/>
              <a:t>attacked and aggressively </a:t>
            </a:r>
            <a:r>
              <a:rPr lang="en-US" sz="1800" dirty="0"/>
              <a:t>attack herbivores</a:t>
            </a:r>
          </a:p>
          <a:p>
            <a:r>
              <a:rPr lang="en-US" sz="1800" dirty="0"/>
              <a:t>Unfamiliar odor or moving the plant can cause the ants to swarm toward the potential threat</a:t>
            </a:r>
          </a:p>
          <a:p>
            <a:r>
              <a:rPr lang="en-US" sz="1800" dirty="0"/>
              <a:t>Herbivores can smell the pheromone and avoid the colonized trees</a:t>
            </a:r>
          </a:p>
          <a:p>
            <a:endParaRPr lang="en-US" sz="1800" dirty="0"/>
          </a:p>
        </p:txBody>
      </p:sp>
      <p:pic>
        <p:nvPicPr>
          <p:cNvPr id="4" name="Picture 3" descr="Ant_w_bullhorn_acacia_thorn_DP1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256" y="458416"/>
            <a:ext cx="4241145" cy="3180859"/>
          </a:xfrm>
          <a:prstGeom prst="rect">
            <a:avLst/>
          </a:prstGeom>
        </p:spPr>
      </p:pic>
      <p:pic>
        <p:nvPicPr>
          <p:cNvPr id="5" name="Picture 4" descr="Screen shot 2013-02-27 at 6.53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256" y="3544505"/>
            <a:ext cx="4197351" cy="3304017"/>
          </a:xfrm>
          <a:prstGeom prst="rect">
            <a:avLst/>
          </a:prstGeom>
        </p:spPr>
      </p:pic>
      <p:pic>
        <p:nvPicPr>
          <p:cNvPr id="9" name="Picture 2" descr="figure_17_0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07" y="3759200"/>
            <a:ext cx="3942061" cy="298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679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CF5E-F963-16BB-B170-1860657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DFB52-CE03-196D-FA22-E50911895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18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Communities and boundaries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180267"/>
            <a:ext cx="8763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community is an assemblage of species living together in an area.</a:t>
            </a:r>
          </a:p>
          <a:p>
            <a:endParaRPr lang="en-US" sz="1400" dirty="0"/>
          </a:p>
          <a:p>
            <a:r>
              <a:rPr lang="en-US" sz="2400" dirty="0"/>
              <a:t>Species composition changes across a landscape; with changes in environmental conditions, some species are better able to survive.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22469" y="2590800"/>
            <a:ext cx="381824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000" y="2596039"/>
            <a:ext cx="438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zone in which each species grows reflects different tolerance ranges for various environmental conditions, and the ability to compete with other species.</a:t>
            </a:r>
          </a:p>
        </p:txBody>
      </p:sp>
    </p:spTree>
    <p:extLst>
      <p:ext uri="{BB962C8B-B14F-4D97-AF65-F5344CB8AC3E}">
        <p14:creationId xmlns:p14="http://schemas.microsoft.com/office/powerpoint/2010/main" val="3046925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Communities and boundaries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180267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Community zonation also occurs in aquatic communities.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81832" y="1641931"/>
            <a:ext cx="6568159" cy="52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77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Exponential Growth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9400" y="1295400"/>
            <a:ext cx="8604250" cy="2192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=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1 or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= 0, the population stays the same size.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&lt; 0, the population size will decrease.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1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or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r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0, the population grows geometrically or exponentially.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3686175"/>
            <a:ext cx="8604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400" y="1168400"/>
            <a:ext cx="8604250" cy="7281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0531" y="3499912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33584" y="3522130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400" y="2675469"/>
            <a:ext cx="8604250" cy="7281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249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Categorizing communities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508641"/>
            <a:ext cx="8763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Communities are often categorized by their dominant organisms or by physical conditions that affect the distribution of species.</a:t>
            </a:r>
          </a:p>
          <a:p>
            <a:endParaRPr lang="en-US" sz="1200" dirty="0"/>
          </a:p>
          <a:p>
            <a:r>
              <a:rPr lang="en-US" sz="2000" b="1" dirty="0"/>
              <a:t>Examples:</a:t>
            </a:r>
          </a:p>
          <a:p>
            <a:r>
              <a:rPr lang="en-US" sz="2000" dirty="0"/>
              <a:t>Beech-maple forest communities of Ontario are dominated by beech and maple; sagebrush communities of Wyoming are dominated by sagebrush.</a:t>
            </a:r>
          </a:p>
          <a:p>
            <a:endParaRPr lang="en-US" sz="2000" dirty="0"/>
          </a:p>
          <a:p>
            <a:r>
              <a:rPr lang="en-US" sz="2400" dirty="0"/>
              <a:t>Aquatic systems are often categorized by physical characteristics (e.g., stream or lake communities) or by dominant organisms (e.g., coral reef communities).</a:t>
            </a:r>
          </a:p>
        </p:txBody>
      </p:sp>
    </p:spTree>
    <p:extLst>
      <p:ext uri="{BB962C8B-B14F-4D97-AF65-F5344CB8AC3E}">
        <p14:creationId xmlns:p14="http://schemas.microsoft.com/office/powerpoint/2010/main" val="36024855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-14108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Climax Community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824092"/>
            <a:ext cx="8763000" cy="535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Climax community: </a:t>
            </a:r>
            <a:r>
              <a:rPr lang="en-US" sz="2400" dirty="0"/>
              <a:t>the final seral stage in the process of succession; generally composed of organisms that dominate in a given biome.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Competitively superior species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Highly K selected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Persist over many years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Provide stability that can be maintained indefinitely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Can never be replaced </a:t>
            </a:r>
            <a:r>
              <a:rPr lang="en-US" b="1" dirty="0">
                <a:latin typeface="Arial" charset="0"/>
                <a:ea typeface="ＭＳ Ｐゴシック" charset="0"/>
              </a:rPr>
              <a:t>e</a:t>
            </a:r>
            <a:r>
              <a:rPr lang="en-US" b="1" i="1" dirty="0">
                <a:latin typeface="Arial" charset="0"/>
                <a:ea typeface="ＭＳ Ｐゴシック" charset="0"/>
              </a:rPr>
              <a:t>xcept by disturbance</a:t>
            </a:r>
          </a:p>
          <a:p>
            <a:endParaRPr lang="en-US" sz="2400" dirty="0"/>
          </a:p>
          <a:p>
            <a:endParaRPr lang="en-US" sz="1200" dirty="0"/>
          </a:p>
          <a:p>
            <a:r>
              <a:rPr lang="en-US" sz="2400" dirty="0"/>
              <a:t>Succession in a community can </a:t>
            </a:r>
          </a:p>
          <a:p>
            <a:r>
              <a:rPr lang="en-US" sz="2400" dirty="0"/>
              <a:t>take weeks or months </a:t>
            </a:r>
          </a:p>
          <a:p>
            <a:r>
              <a:rPr lang="en-US" sz="2400" dirty="0"/>
              <a:t>(e.g., succession of decomposers </a:t>
            </a:r>
          </a:p>
          <a:p>
            <a:r>
              <a:rPr lang="en-US" sz="2400" dirty="0"/>
              <a:t>on a dead animal) or hundreds </a:t>
            </a:r>
          </a:p>
          <a:p>
            <a:r>
              <a:rPr lang="en-US" sz="2400" dirty="0"/>
              <a:t>of years (e.g., succession of a forest).</a:t>
            </a:r>
          </a:p>
          <a:p>
            <a:endParaRPr lang="en-US" sz="2400" dirty="0"/>
          </a:p>
        </p:txBody>
      </p:sp>
      <p:pic>
        <p:nvPicPr>
          <p:cNvPr id="6" name="Picture 5" descr="Boreal-Forest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454" y="3485444"/>
            <a:ext cx="3630401" cy="27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73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Disturbance - an Agent of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041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Discrete events that injure or kill some individuals and create opportunities for other individuals.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Disrupts ecosystems, communities, population structure, changes resource or substrate availability, or changes the physical environment.</a:t>
            </a:r>
          </a:p>
        </p:txBody>
      </p:sp>
    </p:spTree>
    <p:extLst>
      <p:ext uri="{BB962C8B-B14F-4D97-AF65-F5344CB8AC3E}">
        <p14:creationId xmlns:p14="http://schemas.microsoft.com/office/powerpoint/2010/main" val="16532278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Disturbance - an Agent of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041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Discrete events that injure or kill some individuals and create opportunities for other individuals.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4F955-3381-9F45-BF37-EF1C66A9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64" y="2553109"/>
            <a:ext cx="6907981" cy="34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47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Disturbance - an Agent of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041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Discrete events that injure or kill some individuals and create opportunities for other individuals.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601E9-030A-0D43-828A-1C8A579E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13" y="2680519"/>
            <a:ext cx="6128774" cy="34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034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855397"/>
          </a:xfrm>
        </p:spPr>
        <p:txBody>
          <a:bodyPr>
            <a:normAutofit/>
          </a:bodyPr>
          <a:lstStyle/>
          <a:p>
            <a:r>
              <a:rPr lang="en-US" dirty="0"/>
              <a:t>Disturbance - an Agent of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041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Discrete events that injure or kill some individuals and create opportunities for other individuals.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6DB65-04AF-FF48-B5B6-6B317BB71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51" y="2351138"/>
            <a:ext cx="5578168" cy="4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13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Succession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774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charset="0"/>
                <a:ea typeface="ＭＳ Ｐゴシック" charset="0"/>
              </a:rPr>
              <a:t>Succession </a:t>
            </a:r>
            <a:r>
              <a:rPr lang="en-US" dirty="0"/>
              <a:t>the process by which the species composition of a community changes over time.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Initiated by a disturbance</a:t>
            </a:r>
          </a:p>
        </p:txBody>
      </p:sp>
    </p:spTree>
    <p:extLst>
      <p:ext uri="{BB962C8B-B14F-4D97-AF65-F5344CB8AC3E}">
        <p14:creationId xmlns:p14="http://schemas.microsoft.com/office/powerpoint/2010/main" val="2167012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Primary succession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382554"/>
            <a:ext cx="5334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Primary succession: </a:t>
            </a:r>
            <a:r>
              <a:rPr lang="en-US" sz="2400" dirty="0"/>
              <a:t>the development of communities in habitats that are initially devoid of plants and organic soil, such as such dunes, lava flows, and bare rock.</a:t>
            </a:r>
          </a:p>
          <a:p>
            <a:endParaRPr lang="en-US" sz="1400" b="1" i="1" dirty="0"/>
          </a:p>
          <a:p>
            <a:r>
              <a:rPr lang="en-US" sz="2400" dirty="0"/>
              <a:t>Such habitats are colonized by species that require no soil (e.g., mosses) and can live on rock surfaces (e.g., drought-tolerant grasses).</a:t>
            </a:r>
          </a:p>
          <a:p>
            <a:endParaRPr lang="en-US" sz="1200" dirty="0"/>
          </a:p>
          <a:p>
            <a:r>
              <a:rPr lang="en-US" sz="2400" dirty="0"/>
              <a:t>Early colonizers produce organic matter that helps in the creation of soil that generates more hospitable conditions for other species.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2699" y="4408368"/>
            <a:ext cx="309740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96070" y="419099"/>
            <a:ext cx="2466859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ava-ocean-tours-in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961" y="2607340"/>
            <a:ext cx="2623968" cy="19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94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Secondary succession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47977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Secondary succession: </a:t>
            </a:r>
            <a:r>
              <a:rPr lang="en-US" sz="2400" dirty="0"/>
              <a:t>the development of communities in disturbed habitats that contain no plants but still contain organic soil (e.g., plowed fields, forests uprooted by a hurricane).</a:t>
            </a:r>
          </a:p>
          <a:p>
            <a:endParaRPr lang="en-US" sz="2000" b="1" dirty="0"/>
          </a:p>
        </p:txBody>
      </p:sp>
      <p:pic>
        <p:nvPicPr>
          <p:cNvPr id="9" name="Picture 8" descr="58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321" y="1088886"/>
            <a:ext cx="3809680" cy="5714521"/>
          </a:xfrm>
          <a:prstGeom prst="rect">
            <a:avLst/>
          </a:prstGeom>
        </p:spPr>
      </p:pic>
      <p:pic>
        <p:nvPicPr>
          <p:cNvPr id="10" name="Picture 9" descr="465048658_X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36" y="3626025"/>
            <a:ext cx="4773531" cy="31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441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Example of Secondary succession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2192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Example:</a:t>
            </a:r>
          </a:p>
          <a:p>
            <a:r>
              <a:rPr lang="en-US" sz="2000" dirty="0"/>
              <a:t>Henry Oosting observed secondary succession in a chronosequence of abandoned agricultural fields in Duke Forest.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5438" y="3606200"/>
            <a:ext cx="7127533" cy="319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47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Exponential Growth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9400" y="1295400"/>
            <a:ext cx="8604250" cy="2192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=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1 or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= 0, the population stays the same size.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&lt; 1 or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&lt; 0, the population size will decrease.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0, the population grows geometrically or exponentially.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3686175"/>
            <a:ext cx="8604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400" y="1295400"/>
            <a:ext cx="8604250" cy="11091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7269" y="3488268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18933" y="3522134"/>
            <a:ext cx="2734731" cy="2760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811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Succession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774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charset="0"/>
                <a:ea typeface="ＭＳ Ｐゴシック" charset="0"/>
              </a:rPr>
              <a:t>Succession </a:t>
            </a:r>
            <a:r>
              <a:rPr lang="en-US" dirty="0"/>
              <a:t>the process by which the species composition of a community changes over time.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Initiated by a disturbance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76FB6C-B5C7-034C-8001-B1F38F74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05" y="3099228"/>
            <a:ext cx="6912589" cy="366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46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Succession in Glacial Bays</a:t>
            </a: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1003300"/>
            <a:ext cx="7737791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577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63600"/>
            <a:ext cx="7652265" cy="582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2AC53-42B9-724A-880C-D86E4C2145A0}"/>
              </a:ext>
            </a:extLst>
          </p:cNvPr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26536720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_22_PrimarySuccessn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242560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015306" y="3186356"/>
            <a:ext cx="853027" cy="5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i="1" dirty="0">
                <a:latin typeface="Arial" charset="0"/>
              </a:rPr>
              <a:t>Glacier</a:t>
            </a:r>
            <a:br>
              <a:rPr lang="en-US" sz="1800" i="1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Bay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422640" y="3906023"/>
            <a:ext cx="810693" cy="3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Alaska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14175" y="5187041"/>
            <a:ext cx="1005426" cy="485626"/>
            <a:chOff x="3414175" y="5187041"/>
            <a:chExt cx="1005426" cy="485626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3552043" y="5187041"/>
              <a:ext cx="61355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3414175" y="5446956"/>
              <a:ext cx="1005426" cy="2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500" dirty="0">
                  <a:latin typeface="Arial" charset="0"/>
                </a:rPr>
                <a:t>Kilometers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4157410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962677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7594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5562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3511543" y="5231061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0</a:t>
              </a: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3710508" y="5235293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5</a:t>
              </a: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858677" y="5231060"/>
              <a:ext cx="209557" cy="21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10</a:t>
              </a: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4104210" y="5231061"/>
              <a:ext cx="209557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15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9482077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_22_PrimarySuccessn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242560"/>
          </a:xfrm>
          <a:prstGeom prst="rect">
            <a:avLst/>
          </a:prstGeom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015306" y="3186356"/>
            <a:ext cx="853027" cy="5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i="1" dirty="0">
                <a:latin typeface="Arial" charset="0"/>
              </a:rPr>
              <a:t>Glacier</a:t>
            </a:r>
            <a:br>
              <a:rPr lang="en-US" sz="1800" i="1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Bay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22640" y="3906023"/>
            <a:ext cx="810693" cy="3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Alaska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175" y="5187041"/>
            <a:ext cx="1005426" cy="485626"/>
            <a:chOff x="3414175" y="5187041"/>
            <a:chExt cx="1005426" cy="48562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3552043" y="5187041"/>
              <a:ext cx="61355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3414175" y="5446956"/>
              <a:ext cx="1005426" cy="2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500" dirty="0">
                  <a:latin typeface="Arial" charset="0"/>
                </a:rPr>
                <a:t>Kilometers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157410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962677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594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5562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511543" y="5231061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0</a:t>
              </a: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3710508" y="5235293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5</a:t>
              </a: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3858677" y="5231060"/>
              <a:ext cx="209557" cy="21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10</a:t>
              </a: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4104210" y="5231061"/>
              <a:ext cx="209557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15</a:t>
              </a:r>
            </a:p>
          </p:txBody>
        </p:sp>
      </p:grp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70973" y="3017025"/>
            <a:ext cx="1513427" cy="2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Pioneer stage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13707" y="1840157"/>
            <a:ext cx="531293" cy="3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1941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41422" y="3044036"/>
            <a:ext cx="257385" cy="268255"/>
            <a:chOff x="341422" y="3044036"/>
            <a:chExt cx="257385" cy="268255"/>
          </a:xfrm>
        </p:grpSpPr>
        <p:sp>
          <p:nvSpPr>
            <p:cNvPr id="30" name="Oval 29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1330592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_22_PrimarySuccessn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242560"/>
          </a:xfrm>
          <a:prstGeom prst="rect">
            <a:avLst/>
          </a:prstGeom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015306" y="3186356"/>
            <a:ext cx="853027" cy="5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i="1" dirty="0">
                <a:latin typeface="Arial" charset="0"/>
              </a:rPr>
              <a:t>Glacier</a:t>
            </a:r>
            <a:br>
              <a:rPr lang="en-US" sz="1800" i="1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Bay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22640" y="3906023"/>
            <a:ext cx="810693" cy="3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Alaska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175" y="5187041"/>
            <a:ext cx="1005426" cy="485626"/>
            <a:chOff x="3414175" y="5187041"/>
            <a:chExt cx="1005426" cy="48562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3552043" y="5187041"/>
              <a:ext cx="61355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3414175" y="5446956"/>
              <a:ext cx="1005426" cy="2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500" dirty="0">
                  <a:latin typeface="Arial" charset="0"/>
                </a:rPr>
                <a:t>Kilometers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157410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962677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594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5562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511543" y="5231061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0</a:t>
              </a: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3710508" y="5235293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5</a:t>
              </a: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3858677" y="5231060"/>
              <a:ext cx="209557" cy="21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10</a:t>
              </a: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4104210" y="5231061"/>
              <a:ext cx="209557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15</a:t>
              </a:r>
            </a:p>
          </p:txBody>
        </p:sp>
      </p:grp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70973" y="3017025"/>
            <a:ext cx="1513427" cy="2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Pioneer stage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913707" y="1840157"/>
            <a:ext cx="531293" cy="3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1941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709573" y="2111088"/>
            <a:ext cx="556693" cy="2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1907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419840" y="3017024"/>
            <a:ext cx="1284828" cy="2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>
                <a:latin typeface="Arial" charset="0"/>
              </a:rPr>
              <a:t>Dryas</a:t>
            </a:r>
            <a:r>
              <a:rPr lang="en-US" sz="1800" dirty="0">
                <a:latin typeface="Arial" charset="0"/>
              </a:rPr>
              <a:t> stage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41422" y="3044036"/>
            <a:ext cx="257385" cy="268255"/>
            <a:chOff x="341422" y="3044036"/>
            <a:chExt cx="257385" cy="268255"/>
          </a:xfrm>
        </p:grpSpPr>
        <p:sp>
          <p:nvSpPr>
            <p:cNvPr id="30" name="Oval 29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81822" y="3035569"/>
            <a:ext cx="257385" cy="268255"/>
            <a:chOff x="341422" y="3044036"/>
            <a:chExt cx="257385" cy="268255"/>
          </a:xfrm>
        </p:grpSpPr>
        <p:sp>
          <p:nvSpPr>
            <p:cNvPr id="33" name="Oval 32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35582899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_22_PrimarySuccessn_4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242560"/>
          </a:xfrm>
          <a:prstGeom prst="rect">
            <a:avLst/>
          </a:prstGeom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015306" y="3186356"/>
            <a:ext cx="853027" cy="5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i="1" dirty="0">
                <a:latin typeface="Arial" charset="0"/>
              </a:rPr>
              <a:t>Glacier</a:t>
            </a:r>
            <a:br>
              <a:rPr lang="en-US" sz="1800" i="1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Bay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22640" y="3906023"/>
            <a:ext cx="810693" cy="3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Alaska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175" y="5187041"/>
            <a:ext cx="1005426" cy="485626"/>
            <a:chOff x="3414175" y="5187041"/>
            <a:chExt cx="1005426" cy="48562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3552043" y="5187041"/>
              <a:ext cx="61355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3414175" y="5446956"/>
              <a:ext cx="1005426" cy="2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500" dirty="0">
                  <a:latin typeface="Arial" charset="0"/>
                </a:rPr>
                <a:t>Kilometers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157410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962677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594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5562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511543" y="5231061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0</a:t>
              </a: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3710508" y="5235293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5</a:t>
              </a: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3858677" y="5231060"/>
              <a:ext cx="209557" cy="21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10</a:t>
              </a: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4104210" y="5231061"/>
              <a:ext cx="209557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15</a:t>
              </a:r>
            </a:p>
          </p:txBody>
        </p:sp>
      </p:grp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70973" y="3017025"/>
            <a:ext cx="1513427" cy="2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Pioneer stage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913707" y="1840157"/>
            <a:ext cx="531293" cy="3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1941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709573" y="2111088"/>
            <a:ext cx="556693" cy="2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1907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777307" y="2932356"/>
            <a:ext cx="514360" cy="30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1860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419840" y="3017024"/>
            <a:ext cx="1284828" cy="2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>
                <a:latin typeface="Arial" charset="0"/>
              </a:rPr>
              <a:t>Dryas</a:t>
            </a:r>
            <a:r>
              <a:rPr lang="en-US" sz="1800" dirty="0">
                <a:latin typeface="Arial" charset="0"/>
              </a:rPr>
              <a:t> stage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157373" y="5641690"/>
            <a:ext cx="1259427" cy="27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Alder stage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41422" y="3044036"/>
            <a:ext cx="257385" cy="268255"/>
            <a:chOff x="341422" y="3044036"/>
            <a:chExt cx="257385" cy="268255"/>
          </a:xfrm>
        </p:grpSpPr>
        <p:sp>
          <p:nvSpPr>
            <p:cNvPr id="31" name="Oval 30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81822" y="3035569"/>
            <a:ext cx="257385" cy="268255"/>
            <a:chOff x="341422" y="3044036"/>
            <a:chExt cx="257385" cy="268255"/>
          </a:xfrm>
        </p:grpSpPr>
        <p:sp>
          <p:nvSpPr>
            <p:cNvPr id="34" name="Oval 33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36291" y="5660236"/>
            <a:ext cx="257385" cy="268255"/>
            <a:chOff x="341422" y="3044036"/>
            <a:chExt cx="257385" cy="268255"/>
          </a:xfrm>
        </p:grpSpPr>
        <p:sp>
          <p:nvSpPr>
            <p:cNvPr id="37" name="Oval 36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8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2423084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_22_PrimarySuccessn_5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31520"/>
            <a:ext cx="8546592" cy="5242560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70973" y="3017025"/>
            <a:ext cx="1513427" cy="2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Pioneer stage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015306" y="3186356"/>
            <a:ext cx="853027" cy="5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i="1" dirty="0">
                <a:latin typeface="Arial" charset="0"/>
              </a:rPr>
              <a:t>Glacier</a:t>
            </a:r>
            <a:br>
              <a:rPr lang="en-US" sz="1800" i="1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Bay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422640" y="3906023"/>
            <a:ext cx="810693" cy="3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Alaska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14175" y="5187041"/>
            <a:ext cx="1005426" cy="485626"/>
            <a:chOff x="3414175" y="5187041"/>
            <a:chExt cx="1005426" cy="485626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3552043" y="5187041"/>
              <a:ext cx="61355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3414175" y="5446956"/>
              <a:ext cx="1005426" cy="2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500" dirty="0">
                  <a:latin typeface="Arial" charset="0"/>
                </a:rPr>
                <a:t>Kilometers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157410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962677" y="5187041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594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556277" y="5191274"/>
              <a:ext cx="3957" cy="707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511543" y="5231061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0</a:t>
              </a: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3710508" y="5235293"/>
              <a:ext cx="120658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5</a:t>
              </a: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3858677" y="5231060"/>
              <a:ext cx="209557" cy="21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10</a:t>
              </a: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4104210" y="5231061"/>
              <a:ext cx="209557" cy="2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tabLst>
                  <a:tab pos="228600" algn="l"/>
                  <a:tab pos="342900" algn="l"/>
                  <a:tab pos="571500" algn="l"/>
                </a:tabLst>
              </a:pPr>
              <a:r>
                <a:rPr lang="en-US" sz="1500" dirty="0">
                  <a:latin typeface="Arial" charset="0"/>
                </a:rPr>
                <a:t>15</a:t>
              </a:r>
            </a:p>
          </p:txBody>
        </p:sp>
      </p:grp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099976" y="4566425"/>
            <a:ext cx="556692" cy="2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1760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913707" y="1840157"/>
            <a:ext cx="531293" cy="3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1941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709573" y="2111088"/>
            <a:ext cx="556693" cy="2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1907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777307" y="2932356"/>
            <a:ext cx="514360" cy="30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1860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419840" y="3017024"/>
            <a:ext cx="1284828" cy="2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>
                <a:latin typeface="Arial" charset="0"/>
              </a:rPr>
              <a:t>Dryas</a:t>
            </a:r>
            <a:r>
              <a:rPr lang="en-US" sz="1800" dirty="0">
                <a:latin typeface="Arial" charset="0"/>
              </a:rPr>
              <a:t> stage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79440" y="5624759"/>
            <a:ext cx="1513427" cy="3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Spruce stage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157373" y="5641690"/>
            <a:ext cx="1259427" cy="27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Alder stage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1422" y="3044036"/>
            <a:ext cx="257385" cy="268255"/>
            <a:chOff x="341422" y="3044036"/>
            <a:chExt cx="257385" cy="268255"/>
          </a:xfrm>
        </p:grpSpPr>
        <p:sp>
          <p:nvSpPr>
            <p:cNvPr id="29" name="Oval 28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81822" y="3035569"/>
            <a:ext cx="257385" cy="268255"/>
            <a:chOff x="341422" y="3044036"/>
            <a:chExt cx="257385" cy="268255"/>
          </a:xfrm>
        </p:grpSpPr>
        <p:sp>
          <p:nvSpPr>
            <p:cNvPr id="32" name="Oval 31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36291" y="5660236"/>
            <a:ext cx="257385" cy="268255"/>
            <a:chOff x="341422" y="3044036"/>
            <a:chExt cx="257385" cy="268255"/>
          </a:xfrm>
        </p:grpSpPr>
        <p:sp>
          <p:nvSpPr>
            <p:cNvPr id="35" name="Oval 34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9890" y="5643302"/>
            <a:ext cx="257385" cy="268255"/>
            <a:chOff x="341422" y="3044036"/>
            <a:chExt cx="257385" cy="268255"/>
          </a:xfrm>
        </p:grpSpPr>
        <p:sp>
          <p:nvSpPr>
            <p:cNvPr id="38" name="Oval 37"/>
            <p:cNvSpPr/>
            <p:nvPr/>
          </p:nvSpPr>
          <p:spPr bwMode="auto">
            <a:xfrm>
              <a:off x="341422" y="3054906"/>
              <a:ext cx="257385" cy="257385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84" charset="0"/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366822" y="3044036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</a:rPr>
                <a:t>4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57200" y="-4497"/>
            <a:ext cx="8229600" cy="86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Primary Succession in Glacial Bays</a:t>
            </a:r>
          </a:p>
        </p:txBody>
      </p:sp>
    </p:spTree>
    <p:extLst>
      <p:ext uri="{BB962C8B-B14F-4D97-AF65-F5344CB8AC3E}">
        <p14:creationId xmlns:p14="http://schemas.microsoft.com/office/powerpoint/2010/main" val="160314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9217"/>
          <p:cNvSpPr>
            <a:spLocks noGrp="1" noChangeArrowheads="1"/>
          </p:cNvSpPr>
          <p:nvPr>
            <p:ph type="title"/>
          </p:nvPr>
        </p:nvSpPr>
        <p:spPr>
          <a:xfrm>
            <a:off x="787400" y="71438"/>
            <a:ext cx="7658100" cy="795338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Exponential Growth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9400" y="1295400"/>
            <a:ext cx="8604250" cy="2192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= 0, the population stays the same size.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&lt; 0, the population size will decrease.</a:t>
            </a:r>
            <a:br>
              <a:rPr lang="en-US" dirty="0">
                <a:latin typeface="Arial" charset="0"/>
                <a:ea typeface="ＭＳ Ｐゴシック" charset="0"/>
                <a:cs typeface="Arial" charset="0"/>
              </a:rPr>
            </a:b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When </a:t>
            </a: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r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&gt; 0, the population grows geometrically or exponentially.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3686175"/>
            <a:ext cx="8604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527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3956</TotalTime>
  <Words>2949</Words>
  <Application>Microsoft Macintosh PowerPoint</Application>
  <PresentationFormat>On-screen Show (4:3)</PresentationFormat>
  <Paragraphs>516</Paragraphs>
  <Slides>87</Slides>
  <Notes>62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</vt:lpstr>
      <vt:lpstr>Calibri</vt:lpstr>
      <vt:lpstr>Times</vt:lpstr>
      <vt:lpstr>Times New Roman</vt:lpstr>
      <vt:lpstr>Wingdings</vt:lpstr>
      <vt:lpstr>1_Office Theme</vt:lpstr>
      <vt:lpstr>Equation</vt:lpstr>
      <vt:lpstr>BIO10  Dr. Bradley Small Scale Ecology</vt:lpstr>
      <vt:lpstr>Population Growth</vt:lpstr>
      <vt:lpstr>Population Growth</vt:lpstr>
      <vt:lpstr>PowerPoint Presentation</vt:lpstr>
      <vt:lpstr>Exponential Growth</vt:lpstr>
      <vt:lpstr>Exponential Growth</vt:lpstr>
      <vt:lpstr>Exponential Growth</vt:lpstr>
      <vt:lpstr>Exponential Growth</vt:lpstr>
      <vt:lpstr>Exponential Growth</vt:lpstr>
      <vt:lpstr>Exponential Growth</vt:lpstr>
      <vt:lpstr>PowerPoint Presentation</vt:lpstr>
      <vt:lpstr>Net Reproductive Rate</vt:lpstr>
      <vt:lpstr>Net Reproductive Rate</vt:lpstr>
      <vt:lpstr>Effects of Density</vt:lpstr>
      <vt:lpstr>Density-Independent Changes in Population Size - Weather</vt:lpstr>
      <vt:lpstr>Net Reproductive Rate</vt:lpstr>
      <vt:lpstr>Negative Effects of Density</vt:lpstr>
      <vt:lpstr>Negative Effects of Density</vt:lpstr>
      <vt:lpstr>Density Dependent Fitness Effects</vt:lpstr>
      <vt:lpstr>Density Dependent Reproduction Rate</vt:lpstr>
      <vt:lpstr>Density Dependent Dispersal</vt:lpstr>
      <vt:lpstr>Density Dependent Reproduction &amp; Survival Rates</vt:lpstr>
      <vt:lpstr>PowerPoint Presentation</vt:lpstr>
      <vt:lpstr>PowerPoint Presentation</vt:lpstr>
      <vt:lpstr>PowerPoint Presentation</vt:lpstr>
      <vt:lpstr>PowerPoint Presentation</vt:lpstr>
      <vt:lpstr>Logistic Growth</vt:lpstr>
      <vt:lpstr>Logistic Growth</vt:lpstr>
      <vt:lpstr>Logistic Growth</vt:lpstr>
      <vt:lpstr>PowerPoint Presentation</vt:lpstr>
      <vt:lpstr>Life History Continua:  Speed of Life or Development</vt:lpstr>
      <vt:lpstr>r-selection &amp; K-selection</vt:lpstr>
      <vt:lpstr>Life History Continua:  Speed of Life or Development</vt:lpstr>
      <vt:lpstr>r-Selection</vt:lpstr>
      <vt:lpstr>Life History Continua:  Speed of Life or Development</vt:lpstr>
      <vt:lpstr>K-Selection</vt:lpstr>
      <vt:lpstr>PowerPoint Presentation</vt:lpstr>
      <vt:lpstr>Diet Breadth in Predators</vt:lpstr>
      <vt:lpstr>Diet Breadth in Predators</vt:lpstr>
      <vt:lpstr>PowerPoint Presentation</vt:lpstr>
      <vt:lpstr>PowerPoint Presentation</vt:lpstr>
      <vt:lpstr>What explains these cycles? **Effects of Density**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Symbiosis</vt:lpstr>
      <vt:lpstr>Types of symbiosis: cost-benefit analyses</vt:lpstr>
      <vt:lpstr>Types of symbiosis: cost-benefit analyses</vt:lpstr>
      <vt:lpstr>Types of symbiosis: cost-benefit analyses</vt:lpstr>
      <vt:lpstr>Types of symbiosis: cost-benefit analyses</vt:lpstr>
      <vt:lpstr>Types of symbiosis: cost-benefit analyses</vt:lpstr>
      <vt:lpstr>Types of symbiosis: cost-benefit analyses</vt:lpstr>
      <vt:lpstr>Types of symbiosis: cost-benefit analyses</vt:lpstr>
      <vt:lpstr>Types of symbiosis: cost-benefit analyses</vt:lpstr>
      <vt:lpstr>PowerPoint Presentation</vt:lpstr>
      <vt:lpstr>PowerPoint Presentation</vt:lpstr>
      <vt:lpstr>Acacia – Ant Mutualism</vt:lpstr>
      <vt:lpstr>Acacia Tree Host</vt:lpstr>
      <vt:lpstr>Acacia cornigera</vt:lpstr>
      <vt:lpstr>Dormatia</vt:lpstr>
      <vt:lpstr>Ants as Defense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Disturbance - an Agent of Change</vt:lpstr>
      <vt:lpstr>Disturbance - an Agent of Change</vt:lpstr>
      <vt:lpstr>Disturbance - an Agent of Change</vt:lpstr>
      <vt:lpstr>Disturbance - an Agent of Change</vt:lpstr>
      <vt:lpstr>Succession</vt:lpstr>
      <vt:lpstr>PowerPoint Presentation</vt:lpstr>
      <vt:lpstr>PowerPoint Presentation</vt:lpstr>
      <vt:lpstr>PowerPoint Presentation</vt:lpstr>
      <vt:lpstr>Succession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141</cp:revision>
  <dcterms:created xsi:type="dcterms:W3CDTF">2019-09-29T23:47:42Z</dcterms:created>
  <dcterms:modified xsi:type="dcterms:W3CDTF">2022-05-09T22:23:58Z</dcterms:modified>
  <cp:category/>
</cp:coreProperties>
</file>