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256" r:id="rId2"/>
    <p:sldId id="1516" r:id="rId3"/>
    <p:sldId id="1517" r:id="rId4"/>
    <p:sldId id="1518" r:id="rId5"/>
    <p:sldId id="1519" r:id="rId6"/>
    <p:sldId id="1520" r:id="rId7"/>
    <p:sldId id="1521" r:id="rId8"/>
    <p:sldId id="1522" r:id="rId9"/>
    <p:sldId id="1523" r:id="rId10"/>
    <p:sldId id="1524" r:id="rId11"/>
    <p:sldId id="1525" r:id="rId12"/>
    <p:sldId id="1526" r:id="rId13"/>
    <p:sldId id="1527" r:id="rId14"/>
    <p:sldId id="1528" r:id="rId15"/>
    <p:sldId id="1529" r:id="rId16"/>
    <p:sldId id="1530" r:id="rId17"/>
    <p:sldId id="1531" r:id="rId18"/>
    <p:sldId id="1532" r:id="rId19"/>
    <p:sldId id="1533" r:id="rId20"/>
    <p:sldId id="1534" r:id="rId21"/>
    <p:sldId id="1535" r:id="rId22"/>
    <p:sldId id="1536" r:id="rId23"/>
    <p:sldId id="1537" r:id="rId24"/>
    <p:sldId id="1538" r:id="rId25"/>
    <p:sldId id="1094" r:id="rId26"/>
    <p:sldId id="1474" r:id="rId27"/>
    <p:sldId id="580" r:id="rId28"/>
    <p:sldId id="581" r:id="rId29"/>
    <p:sldId id="582" r:id="rId30"/>
    <p:sldId id="505" r:id="rId31"/>
    <p:sldId id="1475" r:id="rId32"/>
    <p:sldId id="1480" r:id="rId33"/>
    <p:sldId id="514" r:id="rId34"/>
    <p:sldId id="1478" r:id="rId35"/>
    <p:sldId id="520" r:id="rId36"/>
    <p:sldId id="521" r:id="rId37"/>
    <p:sldId id="522" r:id="rId38"/>
    <p:sldId id="525" r:id="rId39"/>
    <p:sldId id="526" r:id="rId40"/>
    <p:sldId id="535" r:id="rId41"/>
    <p:sldId id="1479" r:id="rId42"/>
    <p:sldId id="642" r:id="rId43"/>
    <p:sldId id="1506" r:id="rId44"/>
    <p:sldId id="523" r:id="rId45"/>
    <p:sldId id="524" r:id="rId46"/>
    <p:sldId id="1507" r:id="rId47"/>
    <p:sldId id="1508" r:id="rId48"/>
    <p:sldId id="530" r:id="rId49"/>
    <p:sldId id="534" r:id="rId50"/>
    <p:sldId id="1509" r:id="rId51"/>
    <p:sldId id="536" r:id="rId52"/>
    <p:sldId id="537" r:id="rId53"/>
    <p:sldId id="538" r:id="rId54"/>
    <p:sldId id="541" r:id="rId55"/>
    <p:sldId id="544" r:id="rId56"/>
    <p:sldId id="1510" r:id="rId57"/>
    <p:sldId id="1511" r:id="rId58"/>
    <p:sldId id="1512" r:id="rId59"/>
    <p:sldId id="550" r:id="rId60"/>
    <p:sldId id="556" r:id="rId61"/>
    <p:sldId id="1513" r:id="rId62"/>
    <p:sldId id="567" r:id="rId63"/>
    <p:sldId id="1514" r:id="rId64"/>
    <p:sldId id="571" r:id="rId65"/>
    <p:sldId id="572" r:id="rId66"/>
    <p:sldId id="574" r:id="rId67"/>
    <p:sldId id="151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97"/>
    <p:restoredTop sz="95746"/>
  </p:normalViewPr>
  <p:slideViewPr>
    <p:cSldViewPr snapToGrid="0" snapToObjects="1">
      <p:cViewPr varScale="1">
        <p:scale>
          <a:sx n="111" d="100"/>
          <a:sy n="111" d="100"/>
        </p:scale>
        <p:origin x="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85A01107-F5E9-426B-8300-D69B38DE59F1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15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7EE7254-B522-4644-A1AA-177FBB1353B1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2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7EE7254-B522-4644-A1AA-177FBB1353B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237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851EEBC-20A2-4CBF-9DFE-03828FDAD833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11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86AC1035-9EE2-4913-A5EB-A7C5A20CA80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0711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D6A7ACB-48FE-450A-8B1B-1F75C474102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614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C0871763-D50C-4EA5-88F1-1CD3FEA1E95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8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67D053D-2EE7-41E2-9261-61BDC3EA79E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97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EDBB634-2BAD-4335-B7A4-9547C9C521B4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4943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87E994B-3C5A-4D74-8DAD-CC9AE3AC1BD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84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34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782362E-FC69-4C8D-9FBC-889CF827F89C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756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782362E-FC69-4C8D-9FBC-889CF827F89C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129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44.UN02 Summary of key concepts: osmoregulation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9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29947C46-AE8B-4825-BD7E-51913F75E0F6}" type="slidenum">
              <a:rPr lang="en-US" sz="1200"/>
              <a:pPr/>
              <a:t>43</a:t>
            </a:fld>
            <a:endParaRPr lang="en-US" sz="1200" dirty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231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4E49A615-F955-42D2-8684-B03F7B6B0BA6}" type="slidenum">
              <a:rPr lang="en-US" sz="1200"/>
              <a:pPr/>
              <a:t>44</a:t>
            </a:fld>
            <a:endParaRPr lang="en-US" sz="1200" dirty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672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E265A10D-F385-4A48-AA0A-9EEC92ABCAD2}" type="slidenum">
              <a:rPr lang="en-US" sz="1200"/>
              <a:pPr/>
              <a:t>45</a:t>
            </a:fld>
            <a:endParaRPr lang="en-US" sz="1200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907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F1F4F4FA-374B-49BC-A5BA-96945AB42855}" type="slidenum">
              <a:rPr lang="en-US" sz="1200"/>
              <a:pPr/>
              <a:t>46</a:t>
            </a:fld>
            <a:endParaRPr lang="en-US" sz="1200" dirty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74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24A0EF20-4535-4970-AF41-25D21728CAE0}" type="slidenum">
              <a:rPr lang="en-US" sz="1200"/>
              <a:pPr/>
              <a:t>47</a:t>
            </a:fld>
            <a:endParaRPr lang="en-US" sz="1200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638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18D7D27C-CB0E-499C-B8AE-AB5262E5F63D}" type="slidenum">
              <a:rPr lang="en-US" sz="1200"/>
              <a:pPr/>
              <a:t>48</a:t>
            </a:fld>
            <a:endParaRPr lang="en-US" sz="1200" dirty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4614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7FA6072-9431-477A-AC76-B545E992143F}" type="slidenum">
              <a:rPr lang="en-US" sz="1200"/>
              <a:pPr/>
              <a:t>49</a:t>
            </a:fld>
            <a:endParaRPr lang="en-US" sz="1200" dirty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82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30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3D9549B-86E9-459E-9B19-DB2BDD48705A}" type="slidenum">
              <a:rPr lang="en-US" sz="1200"/>
              <a:pPr/>
              <a:t>50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9806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862858F2-2FEF-455E-B84B-9697613D147F}" type="slidenum">
              <a:rPr lang="en-US" sz="1200"/>
              <a:pPr/>
              <a:t>51</a:t>
            </a:fld>
            <a:endParaRPr lang="en-US" sz="1200" dirty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655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C391EDEB-ECED-4308-89B8-1A26A16FDEF6}" type="slidenum">
              <a:rPr lang="en-US" sz="1200"/>
              <a:pPr/>
              <a:t>52</a:t>
            </a:fld>
            <a:endParaRPr lang="en-US" sz="1200" dirty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397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68BC2C54-C513-4E19-9891-777C4DE13ABE}" type="slidenum">
              <a:rPr lang="en-US" sz="1200"/>
              <a:pPr/>
              <a:t>53</a:t>
            </a:fld>
            <a:endParaRPr lang="en-US" sz="1200" dirty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8550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4E57466E-5C4B-4769-AD7E-80F99C76A78C}" type="slidenum">
              <a:rPr lang="en-US" sz="1200"/>
              <a:pPr/>
              <a:t>54</a:t>
            </a:fld>
            <a:endParaRPr lang="en-US" sz="1200" dirty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52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1129BA8-7ED9-457D-AB2B-D4F42078FBE2}" type="slidenum">
              <a:rPr lang="en-US" sz="1200"/>
              <a:pPr/>
              <a:t>55</a:t>
            </a:fld>
            <a:endParaRPr lang="en-US" sz="1200" dirty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9784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1129BA8-7ED9-457D-AB2B-D4F42078FBE2}" type="slidenum">
              <a:rPr lang="en-US" sz="1200"/>
              <a:pPr/>
              <a:t>56</a:t>
            </a:fld>
            <a:endParaRPr lang="en-US" sz="1200" dirty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350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1129BA8-7ED9-457D-AB2B-D4F42078FBE2}" type="slidenum">
              <a:rPr lang="en-US" sz="1200"/>
              <a:pPr/>
              <a:t>57</a:t>
            </a:fld>
            <a:endParaRPr lang="en-US" sz="1200" dirty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238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1129BA8-7ED9-457D-AB2B-D4F42078FBE2}" type="slidenum">
              <a:rPr lang="en-US" sz="1200"/>
              <a:pPr/>
              <a:t>58</a:t>
            </a:fld>
            <a:endParaRPr lang="en-US" sz="1200" dirty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1495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DD048DB6-3CA1-4334-AC69-36144B7EA5DE}" type="slidenum">
              <a:rPr lang="en-US" sz="1200"/>
              <a:pPr/>
              <a:t>59</a:t>
            </a:fld>
            <a:endParaRPr lang="en-US" sz="1200" dirty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08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2EF957C-BD80-414C-AAC8-77574344CB85}" type="slidenum">
              <a:rPr lang="en-US" sz="1200"/>
              <a:pPr/>
              <a:t>60</a:t>
            </a:fld>
            <a:endParaRPr lang="en-US" sz="1200" dirty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3344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2EF957C-BD80-414C-AAC8-77574344CB85}" type="slidenum">
              <a:rPr lang="en-US" sz="1200"/>
              <a:pPr/>
              <a:t>61</a:t>
            </a:fld>
            <a:endParaRPr lang="en-US" sz="1200" dirty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798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37D02A44-1EED-4570-9790-A08FE8E1B954}" type="slidenum">
              <a:rPr lang="en-US" sz="1200"/>
              <a:pPr/>
              <a:t>62</a:t>
            </a:fld>
            <a:endParaRPr lang="en-US" sz="1200" dirty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4860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37D02A44-1EED-4570-9790-A08FE8E1B954}" type="slidenum">
              <a:rPr lang="en-US" sz="1200"/>
              <a:pPr/>
              <a:t>63</a:t>
            </a:fld>
            <a:endParaRPr lang="en-US" sz="1200" dirty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796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38DA632F-D7E5-44B7-8446-930F0E5E403A}" type="slidenum">
              <a:rPr lang="en-US" sz="1200"/>
              <a:pPr/>
              <a:t>64</a:t>
            </a:fld>
            <a:endParaRPr lang="en-US" sz="1200" dirty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6497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D01EE7FD-6E2A-488B-9DDD-2FD6386F08A3}" type="slidenum">
              <a:rPr lang="en-US" sz="1200"/>
              <a:pPr/>
              <a:t>65</a:t>
            </a:fld>
            <a:endParaRPr lang="en-US" sz="1200" dirty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764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300D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3E2ECBE7-44E5-41D2-A965-668A4519401D}" type="slidenum">
              <a:rPr lang="en-US" sz="1200"/>
              <a:pPr/>
              <a:t>66</a:t>
            </a:fld>
            <a:endParaRPr lang="en-US" sz="1200" dirty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Times New Roman" panose="02020603050405020304" pitchFamily="18" charset="0"/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115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67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6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1B99997-4393-4179-8C31-78F2D8550B8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3683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1B99997-4393-4179-8C31-78F2D8550B8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46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B62BE87-2561-4B00-A380-1884BB5281D1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94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D9B7BD41-3431-4693-8E3B-6E7A3F0BE46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13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EC7E810-4885-4B88-999A-EB209ECC35E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0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7496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Manju\15-Jul\JPEG%20FILES\Unlabeled\43-42_21bGillDiversity-U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1.jpg"/><Relationship Id="rId4" Type="http://schemas.openxmlformats.org/officeDocument/2006/relationships/image" Target="file:///D:\Manju\15-Jul\JPEG%20FILES\Unlabeled\44-42_21cGillDiversity-U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D:\Manjubharkavi\Production\August\18-Aug\LE%20Ch%2043-44\44%20JPEG%20FILES\Unlabeled\44_UN02_Summary_C1-U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18-July\Chapter%2041\Unlabeled\41_05bFeedingMechanisms-U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18-July\Chapter%2041\Unlabeled\41_05cFeedingMechanisms-U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18-July\Chapter%2041\Unlabeled\41_05dFeedingMechanisms-U.jpg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98891-D52F-2C35-FC30-556537CE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3" y="1036320"/>
            <a:ext cx="9107165" cy="4791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94" y="2578608"/>
            <a:ext cx="3273996" cy="30165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Dr. Bradley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Animal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Physiology</a:t>
            </a:r>
          </a:p>
        </p:txBody>
      </p:sp>
    </p:spTree>
    <p:extLst>
      <p:ext uri="{BB962C8B-B14F-4D97-AF65-F5344CB8AC3E}">
        <p14:creationId xmlns:p14="http://schemas.microsoft.com/office/powerpoint/2010/main" val="298237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Arteries and veins are distinguished by the direction of blood flow, </a:t>
            </a:r>
            <a:r>
              <a:rPr lang="en-US" b="1" i="1" dirty="0"/>
              <a:t>not</a:t>
            </a:r>
            <a:r>
              <a:rPr lang="en-US" dirty="0"/>
              <a:t> by O</a:t>
            </a:r>
            <a:r>
              <a:rPr lang="en-US" baseline="-25000" dirty="0"/>
              <a:t>2</a:t>
            </a:r>
            <a:r>
              <a:rPr lang="en-US" dirty="0"/>
              <a:t> content</a:t>
            </a:r>
          </a:p>
          <a:p>
            <a:r>
              <a:rPr lang="en-US" dirty="0"/>
              <a:t>Vertebrate hearts contain two or more chambers</a:t>
            </a:r>
          </a:p>
          <a:p>
            <a:r>
              <a:rPr lang="en-US" dirty="0"/>
              <a:t>Blood enters through an </a:t>
            </a:r>
            <a:r>
              <a:rPr lang="en-US" b="1" dirty="0"/>
              <a:t>atria </a:t>
            </a:r>
            <a:r>
              <a:rPr lang="en-US" dirty="0"/>
              <a:t>and is pumped out through </a:t>
            </a:r>
            <a:r>
              <a:rPr lang="en-US" b="1" dirty="0"/>
              <a:t>ventricles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6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45" y="38160"/>
            <a:ext cx="8229600" cy="755509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Single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0510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Bony fishes, rays, and sharks have single circulation</a:t>
            </a:r>
            <a:r>
              <a:rPr lang="en-US" b="1" dirty="0"/>
              <a:t> </a:t>
            </a:r>
            <a:r>
              <a:rPr lang="en-US" dirty="0"/>
              <a:t>with a two-chambered heart</a:t>
            </a:r>
          </a:p>
          <a:p>
            <a:r>
              <a:rPr lang="en-US" dirty="0"/>
              <a:t>In </a:t>
            </a:r>
            <a:r>
              <a:rPr lang="en-US" b="1" dirty="0"/>
              <a:t>single circulation</a:t>
            </a:r>
            <a:r>
              <a:rPr lang="en-US" dirty="0"/>
              <a:t>, blood leaving the heart passes through two capillary beds before returning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099B0-2247-4129-A84B-B9581D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88" y="1115128"/>
            <a:ext cx="3874212" cy="54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6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52"/>
            <a:ext cx="8229600" cy="72078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Double Circulation in Amphibians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63924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Amphibians, reptiles, and mammals have </a:t>
            </a:r>
            <a:r>
              <a:rPr lang="en-US" b="1" dirty="0"/>
              <a:t>double circulation</a:t>
            </a:r>
          </a:p>
          <a:p>
            <a:r>
              <a:rPr lang="en-US" dirty="0"/>
              <a:t>Oxygen-poor and oxygen-rich blood are pumped separately from the right and left sides of the heart</a:t>
            </a:r>
          </a:p>
          <a:p>
            <a:r>
              <a:rPr lang="en-US" dirty="0"/>
              <a:t>In amphibians, oxygen-poor blood flows through a pulmocutaneous circuit to pick up oxygen through the lungs and skin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109B0-A5AE-71A4-A1BE-685BB5C8C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692" y="1291431"/>
            <a:ext cx="3369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2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747" y="11052"/>
            <a:ext cx="9259747" cy="72078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Double Circulation in Reptiles &amp; Mammals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21" y="1600200"/>
            <a:ext cx="5063924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reptiles and mammals, oxygen-poor blood flows through the pulmonary circuit to pick up oxygen through the lungs</a:t>
            </a:r>
          </a:p>
          <a:p>
            <a:r>
              <a:rPr lang="en-US" dirty="0"/>
              <a:t>Oxygen-rich blood delivers oxygen through the systemic circuit</a:t>
            </a:r>
          </a:p>
          <a:p>
            <a:r>
              <a:rPr lang="en-US" dirty="0"/>
              <a:t>Double circulation maintains higher blood pressure in the organs than does single circulation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750EDF-2494-BB03-776A-671D3982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44" y="1014086"/>
            <a:ext cx="3275635" cy="53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Mammalian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59" y="1600200"/>
            <a:ext cx="4626869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Contraction of the right ventricle pumps blood to the lungs via the pulmonary arteries</a:t>
            </a:r>
          </a:p>
          <a:p>
            <a:r>
              <a:rPr lang="en-US" dirty="0"/>
              <a:t>The blood flows through capillary beds in the left and right lungs and loads O</a:t>
            </a:r>
            <a:r>
              <a:rPr lang="en-US" baseline="-25000" dirty="0"/>
              <a:t>2</a:t>
            </a:r>
            <a:r>
              <a:rPr lang="en-US" dirty="0"/>
              <a:t> and unloads CO</a:t>
            </a:r>
            <a:r>
              <a:rPr lang="en-US" baseline="-25000" dirty="0"/>
              <a:t>2</a:t>
            </a:r>
          </a:p>
          <a:p>
            <a:r>
              <a:rPr lang="en-US" dirty="0"/>
              <a:t>Oxygen-rich blood returns from the lungs via the pulmonary veins to the left atrium of the heart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29DF9-885A-C474-7C29-D4B6453A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11" y="1435259"/>
            <a:ext cx="4343289" cy="44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Mammalian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59" y="1600200"/>
            <a:ext cx="462686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Oxygen-rich blood flows into the left ventricle and is pumped out to body tissues via the systemic circuit</a:t>
            </a:r>
          </a:p>
          <a:p>
            <a:r>
              <a:rPr lang="en-US" dirty="0"/>
              <a:t>Blood leaves the left ventricle via the aorta, which conveys blood to arteries leading throughout the body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29DF9-885A-C474-7C29-D4B6453A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11" y="1435259"/>
            <a:ext cx="4343289" cy="44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Mammalian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59" y="1600200"/>
            <a:ext cx="462686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Further branches lead to capillary beds in the abdominal organs and hind limbs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diffuses from blood to tissues, and CO</a:t>
            </a:r>
            <a:r>
              <a:rPr lang="en-US" baseline="-25000" dirty="0"/>
              <a:t>2</a:t>
            </a:r>
            <a:r>
              <a:rPr lang="en-US" dirty="0"/>
              <a:t> diffuses from tissues to blood</a:t>
            </a:r>
          </a:p>
          <a:p>
            <a:r>
              <a:rPr lang="en-US" dirty="0"/>
              <a:t>Capillaries rejoin, forming venules, conveying blood to veins</a:t>
            </a:r>
          </a:p>
          <a:p>
            <a:r>
              <a:rPr lang="en-US" dirty="0"/>
              <a:t>Oxygen-poor blood from the body is channeled into right atrium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29DF9-885A-C474-7C29-D4B6453A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11" y="1435259"/>
            <a:ext cx="4343289" cy="44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E0FFB-8455-0581-6F65-0032105ED7E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578997" y="4687747"/>
            <a:ext cx="3565003" cy="2170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676"/>
          </a:xfrm>
        </p:spPr>
        <p:txBody>
          <a:bodyPr/>
          <a:lstStyle/>
          <a:p>
            <a:r>
              <a:rPr lang="en-US" dirty="0"/>
              <a:t>Respiratory Media &amp;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14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Breathing air is relatively easy and need not be very efficient</a:t>
            </a:r>
          </a:p>
          <a:p>
            <a:r>
              <a:rPr lang="en-US" dirty="0"/>
              <a:t>In a given volume, there is less O</a:t>
            </a:r>
            <a:r>
              <a:rPr lang="en-US" baseline="-25000" dirty="0"/>
              <a:t>2</a:t>
            </a:r>
            <a:r>
              <a:rPr lang="en-US" dirty="0"/>
              <a:t> available in water than in air</a:t>
            </a:r>
          </a:p>
          <a:p>
            <a:r>
              <a:rPr lang="en-US" dirty="0"/>
              <a:t>Obtaining O</a:t>
            </a:r>
            <a:r>
              <a:rPr lang="en-US" baseline="-25000" dirty="0"/>
              <a:t>2</a:t>
            </a:r>
            <a:r>
              <a:rPr lang="en-US" dirty="0"/>
              <a:t> from water requires greater efficiency than air breathing</a:t>
            </a:r>
          </a:p>
          <a:p>
            <a:endParaRPr lang="en-US" dirty="0"/>
          </a:p>
          <a:p>
            <a:r>
              <a:rPr lang="en-US" dirty="0"/>
              <a:t>Gas exchange across respiratory surfaces takes place by diffusion</a:t>
            </a:r>
          </a:p>
          <a:p>
            <a:r>
              <a:rPr lang="en-US" dirty="0"/>
              <a:t>Respiratory surfaces vary by animal and can include the skin, gills, tracheae, and lungs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0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84"/>
            <a:ext cx="8229600" cy="847936"/>
          </a:xfrm>
        </p:spPr>
        <p:txBody>
          <a:bodyPr/>
          <a:lstStyle/>
          <a:p>
            <a:r>
              <a:rPr lang="en-US" dirty="0"/>
              <a:t>Gills in Aquatic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4953"/>
            <a:ext cx="8229600" cy="31830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Gills are </a:t>
            </a:r>
            <a:r>
              <a:rPr lang="en-US" dirty="0" err="1"/>
              <a:t>outfoldings</a:t>
            </a:r>
            <a:r>
              <a:rPr lang="en-US" dirty="0"/>
              <a:t> of the body that create a large surface area for gas exchange</a:t>
            </a:r>
          </a:p>
          <a:p>
            <a:r>
              <a:rPr lang="en-US" b="1" dirty="0"/>
              <a:t>Ventilation </a:t>
            </a:r>
            <a:r>
              <a:rPr lang="en-US" dirty="0"/>
              <a:t>moves the respiratory medium over the respiratory surface</a:t>
            </a:r>
          </a:p>
          <a:p>
            <a:r>
              <a:rPr lang="en-US" dirty="0"/>
              <a:t>Aquatic animals move through water or move water over their gills for ventilation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ADDBD-7C2E-2ABC-8B02-1597D975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64" y="3921869"/>
            <a:ext cx="5796184" cy="28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7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664"/>
            <a:ext cx="8229600" cy="30412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Fish gills use a </a:t>
            </a:r>
            <a:r>
              <a:rPr lang="en-US" b="1" dirty="0"/>
              <a:t>countercurrent exchange </a:t>
            </a:r>
            <a:r>
              <a:rPr lang="en-US" dirty="0"/>
              <a:t>system, where blood flows in the opposite direction to water passing over the gills</a:t>
            </a:r>
          </a:p>
          <a:p>
            <a:r>
              <a:rPr lang="en-US" dirty="0"/>
              <a:t>Blood is always less saturated with O</a:t>
            </a:r>
            <a:r>
              <a:rPr lang="en-US" baseline="-25000" dirty="0"/>
              <a:t>2</a:t>
            </a:r>
            <a:r>
              <a:rPr lang="en-US" dirty="0"/>
              <a:t> than the water it meets</a:t>
            </a:r>
          </a:p>
          <a:p>
            <a:r>
              <a:rPr lang="en-US" dirty="0"/>
              <a:t>In fish gills, more than 80% of the O</a:t>
            </a:r>
            <a:r>
              <a:rPr lang="en-US" baseline="-25000" dirty="0"/>
              <a:t>2</a:t>
            </a:r>
            <a:r>
              <a:rPr lang="en-US" dirty="0"/>
              <a:t> dissolved in the water is removed as water passes over the respiratory surface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3BD0F8-D987-FC31-4D13-2A09C8FE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73" y="2924492"/>
            <a:ext cx="6124776" cy="3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6B1F5C-DB71-B410-46DA-C3FC14DB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" y="1435261"/>
            <a:ext cx="9142604" cy="5308188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3747"/>
            <a:ext cx="8229600" cy="755584"/>
          </a:xfrm>
        </p:spPr>
        <p:txBody>
          <a:bodyPr>
            <a:normAutofit fontScale="90000"/>
          </a:bodyPr>
          <a:lstStyle/>
          <a:p>
            <a:r>
              <a:rPr lang="en-US" dirty="0"/>
              <a:t>Trading Places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75147" y="1565868"/>
            <a:ext cx="8229600" cy="5078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Every organism must exchange substances with its environment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Exchanges ultimately occur at the cellular level by crossing the plasma membrane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 unicellular organisms, these exchanges occur directly with the environment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6851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3C7A41-99A7-E29A-B857-6765C9BC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4670"/>
            <a:ext cx="9144000" cy="3126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71"/>
            <a:ext cx="8229600" cy="868363"/>
          </a:xfrm>
        </p:spPr>
        <p:txBody>
          <a:bodyPr/>
          <a:lstStyle/>
          <a:p>
            <a:r>
              <a:rPr lang="en-US" dirty="0"/>
              <a:t>Tracheal Systems in Insects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348"/>
            <a:ext cx="8229600" cy="31262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b="1" dirty="0"/>
              <a:t>tracheal system</a:t>
            </a:r>
            <a:r>
              <a:rPr lang="en-US" dirty="0"/>
              <a:t> of insects consists of a network of branching tubes throughout the body</a:t>
            </a:r>
          </a:p>
          <a:p>
            <a:r>
              <a:rPr lang="en-US" dirty="0"/>
              <a:t>The tracheal tubes supply O</a:t>
            </a:r>
            <a:r>
              <a:rPr lang="en-US" baseline="-25000" dirty="0"/>
              <a:t>2</a:t>
            </a:r>
            <a:r>
              <a:rPr lang="en-US" dirty="0"/>
              <a:t> directly to body cells</a:t>
            </a:r>
          </a:p>
          <a:p>
            <a:r>
              <a:rPr lang="en-US" dirty="0"/>
              <a:t>The respiratory and circulatory systems are separate</a:t>
            </a:r>
          </a:p>
          <a:p>
            <a:r>
              <a:rPr lang="en-US" dirty="0"/>
              <a:t>Larger insects must ventilate their tracheal system to meet O</a:t>
            </a:r>
            <a:r>
              <a:rPr lang="en-US" baseline="-25000" dirty="0"/>
              <a:t>2</a:t>
            </a:r>
            <a:r>
              <a:rPr lang="en-US" dirty="0"/>
              <a:t> demands</a:t>
            </a:r>
          </a:p>
        </p:txBody>
      </p:sp>
    </p:spTree>
    <p:extLst>
      <p:ext uri="{BB962C8B-B14F-4D97-AF65-F5344CB8AC3E}">
        <p14:creationId xmlns:p14="http://schemas.microsoft.com/office/powerpoint/2010/main" val="48329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84"/>
            <a:ext cx="8229600" cy="734821"/>
          </a:xfrm>
        </p:spPr>
        <p:txBody>
          <a:bodyPr>
            <a:normAutofit fontScale="90000"/>
          </a:bodyPr>
          <a:lstStyle/>
          <a:p>
            <a:r>
              <a:rPr lang="en-US" dirty="0"/>
              <a:t>Lungs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7"/>
            <a:ext cx="5457463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Lungs </a:t>
            </a:r>
            <a:r>
              <a:rPr lang="en-US" dirty="0"/>
              <a:t>are an </a:t>
            </a:r>
            <a:r>
              <a:rPr lang="en-US" dirty="0" err="1"/>
              <a:t>infolding</a:t>
            </a:r>
            <a:r>
              <a:rPr lang="en-US" dirty="0"/>
              <a:t> of the body surface</a:t>
            </a:r>
          </a:p>
          <a:p>
            <a:r>
              <a:rPr lang="en-US" dirty="0"/>
              <a:t>The circulatory system (open or closed) transports gases between the lungs and the rest of the body</a:t>
            </a:r>
          </a:p>
          <a:p>
            <a:r>
              <a:rPr lang="en-US" dirty="0"/>
              <a:t>The size and complexity of lungs correlate with an animal’</a:t>
            </a:r>
            <a:r>
              <a:rPr lang="en-US" altLang="ja-JP" dirty="0"/>
              <a:t>s metabolic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400A7-400E-4124-287A-1670C2847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918" y="2652477"/>
            <a:ext cx="2989082" cy="3242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DB027-1E3C-D2C8-8ED7-8FE7FB7A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73578" y="706056"/>
            <a:ext cx="2881997" cy="19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0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>
            <a:noAutofit/>
          </a:bodyPr>
          <a:lstStyle/>
          <a:p>
            <a:r>
              <a:rPr lang="en-US" sz="3600" i="1" dirty="0"/>
              <a:t>Mammalian Respiratory Systems: </a:t>
            </a:r>
            <a:r>
              <a:rPr lang="en-US" sz="3600" dirty="0"/>
              <a:t>A Closer 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894" y="911375"/>
            <a:ext cx="3956084" cy="55935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system of branching ducts conveys air to</a:t>
            </a:r>
            <a:br>
              <a:rPr lang="en-US" dirty="0"/>
            </a:br>
            <a:r>
              <a:rPr lang="en-US" dirty="0"/>
              <a:t>the lungs</a:t>
            </a:r>
          </a:p>
          <a:p>
            <a:r>
              <a:rPr lang="en-US" dirty="0"/>
              <a:t>Air inhaled through the nostrils is filtered, warmed, humidified, and sampled for odors</a:t>
            </a:r>
          </a:p>
          <a:p>
            <a:r>
              <a:rPr lang="en-US" dirty="0"/>
              <a:t>The pharynx directs air to the lungs and food to</a:t>
            </a:r>
            <a:br>
              <a:rPr lang="en-US" dirty="0"/>
            </a:br>
            <a:r>
              <a:rPr lang="en-US" dirty="0"/>
              <a:t>the stomach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AB479-4795-6C36-3480-4084A050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018"/>
            <a:ext cx="5106894" cy="49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>
            <a:noAutofit/>
          </a:bodyPr>
          <a:lstStyle/>
          <a:p>
            <a:r>
              <a:rPr lang="en-US" sz="3600" i="1" dirty="0"/>
              <a:t>Mammalian Respiratory Systems: </a:t>
            </a:r>
            <a:r>
              <a:rPr lang="en-US" sz="3600" dirty="0"/>
              <a:t>A Closer 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894" y="1432236"/>
            <a:ext cx="3956084" cy="55935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Air passes through the pharynx, larynx, trachea, </a:t>
            </a:r>
            <a:r>
              <a:rPr lang="en-US" b="1" dirty="0"/>
              <a:t>bronchi</a:t>
            </a:r>
            <a:r>
              <a:rPr lang="en-US" dirty="0"/>
              <a:t>, and </a:t>
            </a:r>
            <a:r>
              <a:rPr lang="en-US" b="1" dirty="0"/>
              <a:t>bronchioles</a:t>
            </a:r>
            <a:r>
              <a:rPr lang="en-US" dirty="0"/>
              <a:t> to the alveoli, where gas exchange occurs</a:t>
            </a:r>
          </a:p>
          <a:p>
            <a:r>
              <a:rPr lang="en-US" dirty="0"/>
              <a:t>Cilia and mucus line the epithelium of the air ducts and move particles up to the pharynx</a:t>
            </a:r>
          </a:p>
          <a:p>
            <a:r>
              <a:rPr lang="en-US" dirty="0"/>
              <a:t>This </a:t>
            </a:r>
            <a:r>
              <a:rPr lang="ja-JP" altLang="en-US"/>
              <a:t>“</a:t>
            </a:r>
            <a:r>
              <a:rPr lang="en-US" altLang="ja-JP" dirty="0"/>
              <a:t>mucus escalator</a:t>
            </a:r>
            <a:r>
              <a:rPr lang="ja-JP" altLang="en-US"/>
              <a:t>”</a:t>
            </a:r>
            <a:r>
              <a:rPr lang="en-US" altLang="ja-JP" dirty="0"/>
              <a:t> cleans the respiratory system and allows particles to be swallowed into the esophagus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AB479-4795-6C36-3480-4084A050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018"/>
            <a:ext cx="5106894" cy="49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>
            <a:noAutofit/>
          </a:bodyPr>
          <a:lstStyle/>
          <a:p>
            <a:r>
              <a:rPr lang="en-US" sz="3600" i="1" dirty="0"/>
              <a:t>Mammalian Respiratory Systems: </a:t>
            </a:r>
            <a:r>
              <a:rPr lang="en-US" sz="3600" dirty="0"/>
              <a:t>A Closer 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894" y="911375"/>
            <a:ext cx="3956084" cy="55935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Gas exchange takes place in </a:t>
            </a:r>
            <a:r>
              <a:rPr lang="en-US" b="1" dirty="0"/>
              <a:t>alveoli</a:t>
            </a:r>
            <a:r>
              <a:rPr lang="en-US" dirty="0"/>
              <a:t>, air sacs at the tips of bronchioles</a:t>
            </a:r>
          </a:p>
          <a:p>
            <a:r>
              <a:rPr lang="en-US" dirty="0"/>
              <a:t>Oxygen diffuses through the moist film of the epithelium and into capillaries</a:t>
            </a:r>
          </a:p>
          <a:p>
            <a:r>
              <a:rPr lang="en-US" dirty="0"/>
              <a:t>Carbon dioxide diffuses from the capillaries across the epithelium and into the air space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6D783-5DD0-7F49-C9E4-29CFB1C9B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0" y="2025570"/>
            <a:ext cx="4571303" cy="35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52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CBF7EB-0D04-15FB-3995-16FBDE82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23533" cy="5205984"/>
          </a:xfrm>
          <a:prstGeom prst="rect">
            <a:avLst/>
          </a:prstGeom>
        </p:spPr>
      </p:pic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5474208"/>
            <a:ext cx="8997803" cy="138379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Physiological systems of animals operate in a fluid environment</a:t>
            </a:r>
          </a:p>
          <a:p>
            <a:r>
              <a:rPr lang="en-US" dirty="0"/>
              <a:t>Relative concentrations of water and solutes must be maintained within fairly narrow limits</a:t>
            </a:r>
          </a:p>
          <a:p>
            <a:r>
              <a:rPr lang="en-US" b="1" dirty="0"/>
              <a:t>Osmoregulation</a:t>
            </a:r>
            <a:r>
              <a:rPr lang="en-US" dirty="0"/>
              <a:t> controls solute concentrations and balances water gain and loss</a:t>
            </a:r>
          </a:p>
        </p:txBody>
      </p:sp>
    </p:spTree>
    <p:extLst>
      <p:ext uri="{BB962C8B-B14F-4D97-AF65-F5344CB8AC3E}">
        <p14:creationId xmlns:p14="http://schemas.microsoft.com/office/powerpoint/2010/main" val="233648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AEDAA8-B25A-CBDF-E8F1-BE0EC46C632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2844" y="-15241"/>
            <a:ext cx="5361155" cy="3880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B09C4-DD9A-3EF0-D2CF-E22221665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7405" y="-15241"/>
            <a:ext cx="5242412" cy="3480816"/>
          </a:xfrm>
          <a:prstGeom prst="rect">
            <a:avLst/>
          </a:prstGeom>
        </p:spPr>
      </p:pic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5474208"/>
            <a:ext cx="8997803" cy="138379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Desert and marine animals face desiccating environments that can quickly deplete body water</a:t>
            </a:r>
          </a:p>
          <a:p>
            <a:r>
              <a:rPr lang="en-US" dirty="0"/>
              <a:t>Freshwater animals survive by conserving solutes and absorbing salts from their surroundings</a:t>
            </a:r>
          </a:p>
          <a:p>
            <a:r>
              <a:rPr lang="en-US" b="1" dirty="0"/>
              <a:t>Excretion</a:t>
            </a:r>
            <a:r>
              <a:rPr lang="en-US" dirty="0"/>
              <a:t> rids the body of nitrogenous metabolites and other waste products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17279-04FE-9C55-4C45-9E55BC9DF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244" y="2758440"/>
            <a:ext cx="4677527" cy="27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0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Osmoregulation balances the uptake and loss of water and solutes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Osmoregulation is based largely on balancing the uptake and loss of water and solutes</a:t>
            </a:r>
          </a:p>
          <a:p>
            <a:r>
              <a:rPr lang="en-US"/>
              <a:t>The driving force for movement of water and solutes is a concentration gradient of one or more solutes across the plasma 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9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Osmosis and Osmolarity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enters and leaves cells by osmosis</a:t>
            </a:r>
          </a:p>
          <a:p>
            <a:r>
              <a:rPr lang="en-US" b="1" dirty="0" err="1"/>
              <a:t>Osmolarity</a:t>
            </a:r>
            <a:r>
              <a:rPr lang="en-US" dirty="0"/>
              <a:t>, the solute concentration of a solution, determines the movement of water across a selectively permeable membrane</a:t>
            </a:r>
          </a:p>
          <a:p>
            <a:r>
              <a:rPr lang="en-US" dirty="0"/>
              <a:t>If two solutions are </a:t>
            </a:r>
            <a:r>
              <a:rPr lang="en-US" b="1" dirty="0" err="1"/>
              <a:t>isoosmotic</a:t>
            </a:r>
            <a:r>
              <a:rPr lang="en-US" dirty="0"/>
              <a:t>, water molecules will cross the membrane at equal rates in both directions</a:t>
            </a:r>
          </a:p>
        </p:txBody>
      </p:sp>
    </p:spTree>
    <p:extLst>
      <p:ext uri="{BB962C8B-B14F-4D97-AF65-F5344CB8AC3E}">
        <p14:creationId xmlns:p14="http://schemas.microsoft.com/office/powerpoint/2010/main" val="1033997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B779F-F2BB-3611-4559-38D9AC7D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20900"/>
            <a:ext cx="8839200" cy="4737100"/>
          </a:xfrm>
          <a:prstGeom prst="rect">
            <a:avLst/>
          </a:prstGeom>
        </p:spPr>
      </p:pic>
      <p:sp>
        <p:nvSpPr>
          <p:cNvPr id="2457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r>
              <a:rPr lang="en-US" dirty="0"/>
              <a:t>If two solutions </a:t>
            </a:r>
            <a:r>
              <a:rPr lang="en-US" i="1" dirty="0"/>
              <a:t>differ</a:t>
            </a:r>
            <a:r>
              <a:rPr lang="en-US" dirty="0"/>
              <a:t> in osmolarity, the net flow of water is from the </a:t>
            </a:r>
            <a:r>
              <a:rPr lang="en-US" b="1" dirty="0"/>
              <a:t>hypoosmotic</a:t>
            </a:r>
            <a:r>
              <a:rPr lang="en-US" dirty="0"/>
              <a:t> (less concentrated) to the </a:t>
            </a:r>
            <a:r>
              <a:rPr lang="en-US" b="1" dirty="0"/>
              <a:t>hyperosmotic</a:t>
            </a:r>
            <a:r>
              <a:rPr lang="en-US" dirty="0"/>
              <a:t> (more concentrated) solution </a:t>
            </a:r>
          </a:p>
        </p:txBody>
      </p:sp>
    </p:spTree>
    <p:extLst>
      <p:ext uri="{BB962C8B-B14F-4D97-AF65-F5344CB8AC3E}">
        <p14:creationId xmlns:p14="http://schemas.microsoft.com/office/powerpoint/2010/main" val="169502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6B1F5C-DB71-B410-46DA-C3FC14DB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" y="1435261"/>
            <a:ext cx="9142604" cy="5308188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3747"/>
            <a:ext cx="8229600" cy="755584"/>
          </a:xfrm>
        </p:spPr>
        <p:txBody>
          <a:bodyPr>
            <a:normAutofit fontScale="90000"/>
          </a:bodyPr>
          <a:lstStyle/>
          <a:p>
            <a:r>
              <a:rPr lang="en-US" dirty="0"/>
              <a:t>Trading Places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75147" y="1565868"/>
            <a:ext cx="8229600" cy="50780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most cells of multicellular organisms, direct exchange with the environment is not possible</a:t>
            </a:r>
          </a:p>
          <a:p>
            <a:r>
              <a:rPr lang="en-US" dirty="0">
                <a:solidFill>
                  <a:schemeClr val="bg1"/>
                </a:solidFill>
              </a:rPr>
              <a:t>Gills are an example of a specialized exchange system in animals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diffuses from the water into blood vessels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diffuses from blood into the water</a:t>
            </a:r>
          </a:p>
          <a:p>
            <a:r>
              <a:rPr lang="en-US" dirty="0">
                <a:solidFill>
                  <a:schemeClr val="bg1"/>
                </a:solidFill>
              </a:rPr>
              <a:t>Internal transport and gas exchange are functionally related in most animals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305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643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Osmoregulatory Challenges and Mechanisms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Animals can maintain water balance in one of two ways</a:t>
            </a:r>
          </a:p>
          <a:p>
            <a:r>
              <a:rPr lang="en-US" b="1" dirty="0" err="1"/>
              <a:t>Osmoconformers</a:t>
            </a:r>
            <a:r>
              <a:rPr lang="en-US" dirty="0"/>
              <a:t> are </a:t>
            </a:r>
            <a:r>
              <a:rPr lang="en-US" dirty="0" err="1"/>
              <a:t>isoosmotic</a:t>
            </a:r>
            <a:r>
              <a:rPr lang="en-US" dirty="0"/>
              <a:t> with their surroundings and do not regulate their </a:t>
            </a:r>
            <a:r>
              <a:rPr lang="en-US" dirty="0" err="1"/>
              <a:t>osmolarity</a:t>
            </a:r>
            <a:endParaRPr lang="en-US" dirty="0"/>
          </a:p>
          <a:p>
            <a:r>
              <a:rPr lang="en-US" b="1" dirty="0" err="1"/>
              <a:t>Osmoregulators</a:t>
            </a:r>
            <a:r>
              <a:rPr lang="en-US" b="1" dirty="0"/>
              <a:t> </a:t>
            </a:r>
            <a:r>
              <a:rPr lang="en-US" dirty="0"/>
              <a:t>expend energy to control water uptake and loss in a hyperosmotic or </a:t>
            </a:r>
            <a:r>
              <a:rPr lang="en-US" dirty="0" err="1"/>
              <a:t>hypoosmotic</a:t>
            </a:r>
            <a:r>
              <a:rPr lang="en-US" dirty="0"/>
              <a:t> environment</a:t>
            </a:r>
          </a:p>
        </p:txBody>
      </p:sp>
    </p:spTree>
    <p:extLst>
      <p:ext uri="{BB962C8B-B14F-4D97-AF65-F5344CB8AC3E}">
        <p14:creationId xmlns:p14="http://schemas.microsoft.com/office/powerpoint/2010/main" val="786006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644"/>
            <a:ext cx="8229600" cy="69519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Marine Animals</a:t>
            </a:r>
            <a:endParaRPr lang="en-US" dirty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745140" y="1588625"/>
            <a:ext cx="4287938" cy="48816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Most marine invertebrates are </a:t>
            </a:r>
            <a:r>
              <a:rPr lang="en-US" dirty="0" err="1"/>
              <a:t>osmoconformers</a:t>
            </a:r>
            <a:endParaRPr lang="en-US" dirty="0"/>
          </a:p>
          <a:p>
            <a:r>
              <a:rPr lang="en-US" dirty="0"/>
              <a:t>Many marine vertebrates and some marine invertebrates are </a:t>
            </a:r>
            <a:r>
              <a:rPr lang="en-US" dirty="0" err="1"/>
              <a:t>osmoregulators</a:t>
            </a:r>
            <a:endParaRPr lang="en-US" dirty="0"/>
          </a:p>
          <a:p>
            <a:r>
              <a:rPr lang="en-US" dirty="0"/>
              <a:t>Marine bony fishes are hypoosmotic to seawater</a:t>
            </a:r>
          </a:p>
          <a:p>
            <a:r>
              <a:rPr lang="en-US" dirty="0"/>
              <a:t>They balance water loss by drinking large amounts of seawater and eliminating the ingested salts through their gills and kidneys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6B237-CA54-ABE3-1929-ADCF21F3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580"/>
            <a:ext cx="4398862" cy="36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1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644"/>
            <a:ext cx="8229600" cy="69519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Freshwater Animals</a:t>
            </a:r>
            <a:endParaRPr lang="en-US" dirty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745140" y="1588625"/>
            <a:ext cx="4287938" cy="48816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Freshwater animals constantly take in water by osmosis from their hypoosmotic environment</a:t>
            </a:r>
          </a:p>
          <a:p>
            <a:r>
              <a:rPr lang="en-US" dirty="0"/>
              <a:t>They lose salts by diffusion and maintain water balance by drinking almost no water and excreting large amounts of dilute urine</a:t>
            </a:r>
          </a:p>
          <a:p>
            <a:r>
              <a:rPr lang="en-US" dirty="0"/>
              <a:t>Salts lost by diffusion are replaced in foods and by uptake across the gills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FAF23-5CFA-0AFF-76FF-6A7F3C9A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253"/>
            <a:ext cx="4398861" cy="38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31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Land Animals</a:t>
            </a:r>
            <a:endParaRPr lang="en-US"/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Adaptations to reduce water loss are key to survival on land</a:t>
            </a:r>
          </a:p>
          <a:p>
            <a:r>
              <a:rPr lang="en-US" dirty="0"/>
              <a:t>Body coverings of most terrestrial animals help prevent dehydration</a:t>
            </a:r>
          </a:p>
          <a:p>
            <a:r>
              <a:rPr lang="en-US" dirty="0"/>
              <a:t>Desert animals get major water savings from simple anatomical features and behaviors such as a nocturnal lifestyle</a:t>
            </a:r>
          </a:p>
          <a:p>
            <a:r>
              <a:rPr lang="en-US" dirty="0"/>
              <a:t>Land animals maintain water balance by eating moist food and producing water metabolically through cellular respiration</a:t>
            </a:r>
          </a:p>
        </p:txBody>
      </p:sp>
    </p:spTree>
    <p:extLst>
      <p:ext uri="{BB962C8B-B14F-4D97-AF65-F5344CB8AC3E}">
        <p14:creationId xmlns:p14="http://schemas.microsoft.com/office/powerpoint/2010/main" val="344712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An animal’</a:t>
            </a:r>
            <a:r>
              <a:rPr lang="en-US" altLang="ja-JP" dirty="0"/>
              <a:t>s nitrogenous wastes reflect its phylogeny and habitat</a:t>
            </a:r>
            <a:endParaRPr lang="en-US" dirty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90982" y="1600200"/>
            <a:ext cx="4686380" cy="49973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Among the most significant wastes are nitrogenous breakdown products of proteins and nucleic acids</a:t>
            </a:r>
          </a:p>
          <a:p>
            <a:r>
              <a:rPr lang="en-US" dirty="0"/>
              <a:t>Some animals convert toxic </a:t>
            </a:r>
            <a:r>
              <a:rPr lang="en-US" b="1" dirty="0"/>
              <a:t>ammonia</a:t>
            </a:r>
            <a:r>
              <a:rPr lang="en-US" dirty="0"/>
              <a:t> (NH</a:t>
            </a:r>
            <a:r>
              <a:rPr lang="en-US" baseline="-25000" dirty="0"/>
              <a:t>3</a:t>
            </a:r>
            <a:r>
              <a:rPr lang="en-US" dirty="0"/>
              <a:t>) to less toxic compounds prior to excretion</a:t>
            </a:r>
          </a:p>
          <a:p>
            <a:r>
              <a:rPr lang="en-US" dirty="0"/>
              <a:t>Animals excrete nitrogenous wastes in different forms: ammonia, urea, or uric acid</a:t>
            </a:r>
          </a:p>
          <a:p>
            <a:r>
              <a:rPr lang="en-US" dirty="0"/>
              <a:t>These differ in toxicity and the energy costs of producing them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77DB-AED4-B939-ECC0-0AE5F2E7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80" y="1600200"/>
            <a:ext cx="3686967" cy="41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5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/>
              <a:t>Ammonia</a:t>
            </a:r>
            <a:endParaRPr lang="en-US" dirty="0"/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167833" y="1403540"/>
            <a:ext cx="4485190" cy="4525963"/>
          </a:xfrm>
        </p:spPr>
        <p:txBody>
          <a:bodyPr/>
          <a:lstStyle/>
          <a:p>
            <a:r>
              <a:rPr lang="en-US" dirty="0"/>
              <a:t>Animals that excrete nitrogenous wastes as ammonia need access to lots of water</a:t>
            </a:r>
          </a:p>
          <a:p>
            <a:r>
              <a:rPr lang="en-US" dirty="0"/>
              <a:t>In many invertebrates, ammonia release occurs across the whole body surface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9A8D3-E045-4F12-3E35-8F78F9AF0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80" y="1600200"/>
            <a:ext cx="3686967" cy="41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79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72273"/>
          </a:xfrm>
        </p:spPr>
        <p:txBody>
          <a:bodyPr/>
          <a:lstStyle/>
          <a:p>
            <a:r>
              <a:rPr lang="en-US" i="1" dirty="0"/>
              <a:t>Urea</a:t>
            </a:r>
            <a:endParaRPr lang="en-US" dirty="0"/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144684" y="1449950"/>
            <a:ext cx="4681959" cy="48235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Most terrestrial mammals and many marine species excrete </a:t>
            </a:r>
            <a:r>
              <a:rPr lang="en-US" b="1" dirty="0"/>
              <a:t>urea</a:t>
            </a:r>
            <a:r>
              <a:rPr lang="en-US" dirty="0"/>
              <a:t>, which is less toxic than ammonia</a:t>
            </a:r>
          </a:p>
          <a:p>
            <a:r>
              <a:rPr lang="en-US" dirty="0"/>
              <a:t>In vertebrates, urea is produced in the liver</a:t>
            </a:r>
          </a:p>
          <a:p>
            <a:r>
              <a:rPr lang="en-US" dirty="0"/>
              <a:t>The circulatory system carries urea to the kidneys, where it is excreted</a:t>
            </a:r>
          </a:p>
          <a:p>
            <a:r>
              <a:rPr lang="en-US" dirty="0"/>
              <a:t>Conversion of ammonia to urea is energetically expensive; excretion of urea requires less water than ammonia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12F53-DAEF-855E-A712-F5F56C86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80" y="1600200"/>
            <a:ext cx="3686967" cy="41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89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353028" y="0"/>
            <a:ext cx="8229600" cy="868101"/>
          </a:xfrm>
        </p:spPr>
        <p:txBody>
          <a:bodyPr/>
          <a:lstStyle/>
          <a:p>
            <a:r>
              <a:rPr lang="en-US" i="1" dirty="0"/>
              <a:t>Uric Acid</a:t>
            </a:r>
            <a:endParaRPr lang="en-US" dirty="0"/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>
          <a:xfrm>
            <a:off x="202557" y="1166018"/>
            <a:ext cx="4686380" cy="500100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Insects, land snails, and many reptiles, including birds, mainly excrete </a:t>
            </a:r>
            <a:r>
              <a:rPr lang="en-US" b="1" dirty="0"/>
              <a:t>uric acid</a:t>
            </a:r>
            <a:r>
              <a:rPr lang="en-US" dirty="0"/>
              <a:t> </a:t>
            </a:r>
          </a:p>
          <a:p>
            <a:r>
              <a:rPr lang="en-US" dirty="0"/>
              <a:t>Uric acid is relatively nontoxic and does not dissolve readily in water</a:t>
            </a:r>
          </a:p>
          <a:p>
            <a:r>
              <a:rPr lang="en-US" dirty="0"/>
              <a:t>It can be secreted as a paste with little water loss</a:t>
            </a:r>
          </a:p>
          <a:p>
            <a:r>
              <a:rPr lang="en-US" dirty="0"/>
              <a:t>Uric acid is more energetically expensive to produce than urea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947C2-1BAC-7BB6-7EB4-A1B57BC8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80" y="1600200"/>
            <a:ext cx="3686967" cy="41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93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Diverse excretory systems are variations on a tubular theme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Excretory systems regulate solute movement between internal fluids and the external environment</a:t>
            </a:r>
          </a:p>
          <a:p>
            <a:r>
              <a:rPr lang="en-US" dirty="0"/>
              <a:t>These systems are central to homeostasis</a:t>
            </a:r>
          </a:p>
          <a:p>
            <a:endParaRPr lang="en-US" dirty="0"/>
          </a:p>
          <a:p>
            <a:r>
              <a:rPr lang="en-US" dirty="0"/>
              <a:t>Systems that perform basic excretory functions vary widely among animal groups</a:t>
            </a:r>
          </a:p>
          <a:p>
            <a:r>
              <a:rPr lang="en-US" dirty="0"/>
              <a:t>They usually involve a complex network of tubules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77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364"/>
            <a:ext cx="8229600" cy="1143000"/>
          </a:xfrm>
        </p:spPr>
        <p:txBody>
          <a:bodyPr/>
          <a:lstStyle/>
          <a:p>
            <a:r>
              <a:rPr lang="en-US" dirty="0"/>
              <a:t>Excretory Processes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17939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Most excretory systems produce urine by refining a </a:t>
            </a:r>
            <a:r>
              <a:rPr lang="en-US" b="1" dirty="0"/>
              <a:t>filtrate</a:t>
            </a:r>
            <a:r>
              <a:rPr lang="en-US" dirty="0"/>
              <a:t> derived from body fluids</a:t>
            </a:r>
          </a:p>
          <a:p>
            <a:r>
              <a:rPr lang="en-US" dirty="0"/>
              <a:t>Key functions of most excretory systems</a:t>
            </a:r>
          </a:p>
          <a:p>
            <a:pPr lvl="1"/>
            <a:r>
              <a:rPr lang="en-US" b="1" dirty="0"/>
              <a:t>Filtration</a:t>
            </a:r>
            <a:r>
              <a:rPr lang="en-US" dirty="0"/>
              <a:t>: Filtering of body fluids</a:t>
            </a:r>
          </a:p>
          <a:p>
            <a:pPr lvl="1"/>
            <a:r>
              <a:rPr lang="en-US" b="1" dirty="0"/>
              <a:t>Reabsorption</a:t>
            </a:r>
            <a:r>
              <a:rPr lang="en-US" dirty="0"/>
              <a:t>: Reclaiming valuable solutes</a:t>
            </a:r>
          </a:p>
          <a:p>
            <a:pPr lvl="1"/>
            <a:r>
              <a:rPr lang="en-US" b="1" dirty="0"/>
              <a:t>Secretion</a:t>
            </a:r>
            <a:r>
              <a:rPr lang="en-US" dirty="0"/>
              <a:t>: Adding nonessential solutes and wastes to the filtrate</a:t>
            </a:r>
          </a:p>
          <a:p>
            <a:pPr lvl="1"/>
            <a:r>
              <a:rPr lang="en-US" dirty="0"/>
              <a:t>Excretion: Processed filtrate containing nitrogenous wastes is released from the 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0A49-E361-BCC7-977A-E8013D468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91" y="1218236"/>
            <a:ext cx="3507409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0016"/>
          </a:xfrm>
        </p:spPr>
        <p:txBody>
          <a:bodyPr>
            <a:noAutofit/>
          </a:bodyPr>
          <a:lstStyle/>
          <a:p>
            <a:r>
              <a:rPr lang="en-US" sz="3200" dirty="0"/>
              <a:t>Circulatory systems link exchange surfaces with cells throughout the body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Small molecules can move between cells and</a:t>
            </a:r>
            <a:br>
              <a:rPr lang="en-US" dirty="0"/>
            </a:br>
            <a:r>
              <a:rPr lang="en-US" dirty="0"/>
              <a:t>their surroundings by </a:t>
            </a:r>
            <a:r>
              <a:rPr lang="en-US" b="1" dirty="0"/>
              <a:t>diffusion</a:t>
            </a:r>
          </a:p>
          <a:p>
            <a:r>
              <a:rPr lang="en-US" dirty="0"/>
              <a:t>Diffusion is only efficient over small distances because the time it takes to diffuse is proportional to the square of the distance</a:t>
            </a:r>
          </a:p>
          <a:p>
            <a:r>
              <a:rPr lang="en-US" dirty="0"/>
              <a:t>In some animals, many or all cells are in direct contact with the environment</a:t>
            </a:r>
          </a:p>
          <a:p>
            <a:r>
              <a:rPr lang="en-US" dirty="0"/>
              <a:t>In most animals, cells exchange materials with the environment via a fluid-filled circulatory system</a:t>
            </a:r>
          </a:p>
          <a:p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5242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i="1" dirty="0"/>
              <a:t>Kidneys</a:t>
            </a:r>
            <a:endParaRPr lang="en-US" dirty="0"/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43674"/>
            <a:ext cx="8229600" cy="239306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Kidneys</a:t>
            </a:r>
            <a:r>
              <a:rPr lang="en-US" dirty="0"/>
              <a:t>, the excretory organs of vertebrates, function in both excretion and osmoregulation</a:t>
            </a:r>
          </a:p>
          <a:p>
            <a:r>
              <a:rPr lang="en-US" dirty="0"/>
              <a:t>The numerous tubules of kidneys are highly organized</a:t>
            </a:r>
          </a:p>
          <a:p>
            <a:r>
              <a:rPr lang="en-US" dirty="0"/>
              <a:t>The vertebrate excretory system also includes ducts and other structures that carry urine from the tubules out of the kidney and out of the 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5571D-63C0-F800-5FDF-68328500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225800"/>
            <a:ext cx="86995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9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i="1" dirty="0"/>
              <a:t>Kidneys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0701F-EE5C-E952-B904-296F7AF2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22" y="868363"/>
            <a:ext cx="5832756" cy="57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0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664" y="213360"/>
            <a:ext cx="6138672" cy="643128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53588" y="383864"/>
            <a:ext cx="6844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Animal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596638" y="383864"/>
            <a:ext cx="14186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Inflow/Outflow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214426" y="383864"/>
            <a:ext cx="5241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022338" y="810902"/>
            <a:ext cx="1333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Large volume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022338" y="1345889"/>
            <a:ext cx="12872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Urine is less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666238" y="795027"/>
            <a:ext cx="146341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Freshwater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water less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tends to gain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water, lose salt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288663" y="810902"/>
            <a:ext cx="20310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Does not drink water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356926" y="1045853"/>
            <a:ext cx="111248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(active trans-</a:t>
            </a:r>
          </a:p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port by gills)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457063" y="1103002"/>
            <a:ext cx="54502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in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315651" y="2568265"/>
            <a:ext cx="7534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out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1666238" y="2920689"/>
            <a:ext cx="147463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Marine bony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water more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water, gain salt</a:t>
            </a:r>
          </a:p>
        </p:txBody>
      </p:sp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1666238" y="4938402"/>
            <a:ext cx="130003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vertebrate.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environment;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body water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to air</a:t>
            </a:r>
          </a:p>
        </p:txBody>
      </p:sp>
      <p:sp>
        <p:nvSpPr>
          <p:cNvPr id="18" name="TextBox 41"/>
          <p:cNvSpPr txBox="1">
            <a:spLocks noChangeArrowheads="1"/>
          </p:cNvSpPr>
          <p:nvPr/>
        </p:nvSpPr>
        <p:spPr bwMode="auto">
          <a:xfrm>
            <a:off x="3699826" y="2938152"/>
            <a:ext cx="12327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3488688" y="4390714"/>
            <a:ext cx="17360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out (active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transport by gills)</a:t>
            </a:r>
          </a:p>
        </p:txBody>
      </p:sp>
      <p:sp>
        <p:nvSpPr>
          <p:cNvPr id="20" name="TextBox 45"/>
          <p:cNvSpPr txBox="1">
            <a:spLocks noChangeArrowheads="1"/>
          </p:cNvSpPr>
          <p:nvPr/>
        </p:nvSpPr>
        <p:spPr bwMode="auto">
          <a:xfrm>
            <a:off x="3760151" y="4947927"/>
            <a:ext cx="12327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</a:p>
        </p:txBody>
      </p:sp>
      <p:sp>
        <p:nvSpPr>
          <p:cNvPr id="21" name="TextBox 46"/>
          <p:cNvSpPr txBox="1">
            <a:spLocks noChangeArrowheads="1"/>
          </p:cNvSpPr>
          <p:nvPr/>
        </p:nvSpPr>
        <p:spPr bwMode="auto">
          <a:xfrm>
            <a:off x="4117338" y="5220977"/>
            <a:ext cx="1061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(by mouth)</a:t>
            </a:r>
          </a:p>
        </p:txBody>
      </p:sp>
      <p:sp>
        <p:nvSpPr>
          <p:cNvPr id="22" name="TextBox 48"/>
          <p:cNvSpPr txBox="1">
            <a:spLocks noChangeArrowheads="1"/>
          </p:cNvSpPr>
          <p:nvPr/>
        </p:nvSpPr>
        <p:spPr bwMode="auto">
          <a:xfrm>
            <a:off x="6000113" y="2938152"/>
            <a:ext cx="132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Small volume</a:t>
            </a:r>
          </a:p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</a:p>
        </p:txBody>
      </p: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6000113" y="3463614"/>
            <a:ext cx="12872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Urine is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slightly less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</a:p>
        </p:txBody>
      </p:sp>
      <p:sp>
        <p:nvSpPr>
          <p:cNvPr id="24" name="TextBox 55"/>
          <p:cNvSpPr txBox="1">
            <a:spLocks noChangeArrowheads="1"/>
          </p:cNvSpPr>
          <p:nvPr/>
        </p:nvSpPr>
        <p:spPr bwMode="auto">
          <a:xfrm>
            <a:off x="6000113" y="4960627"/>
            <a:ext cx="1529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Moderate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volume of urine</a:t>
            </a:r>
          </a:p>
        </p:txBody>
      </p:sp>
      <p:sp>
        <p:nvSpPr>
          <p:cNvPr id="25" name="TextBox 57"/>
          <p:cNvSpPr txBox="1">
            <a:spLocks noChangeArrowheads="1"/>
          </p:cNvSpPr>
          <p:nvPr/>
        </p:nvSpPr>
        <p:spPr bwMode="auto">
          <a:xfrm>
            <a:off x="6009638" y="5521014"/>
            <a:ext cx="1312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Urine is more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</a:p>
        </p:txBody>
      </p:sp>
      <p:sp>
        <p:nvSpPr>
          <p:cNvPr id="26" name="TextBox 62"/>
          <p:cNvSpPr txBox="1">
            <a:spLocks noChangeArrowheads="1"/>
          </p:cNvSpPr>
          <p:nvPr/>
        </p:nvSpPr>
        <p:spPr bwMode="auto">
          <a:xfrm>
            <a:off x="3800632" y="6215546"/>
            <a:ext cx="142026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and salt out</a:t>
            </a:r>
          </a:p>
        </p:txBody>
      </p:sp>
      <p:sp>
        <p:nvSpPr>
          <p:cNvPr id="27" name="TextBox 41"/>
          <p:cNvSpPr txBox="1">
            <a:spLocks noChangeArrowheads="1"/>
          </p:cNvSpPr>
          <p:nvPr/>
        </p:nvSpPr>
        <p:spPr bwMode="auto">
          <a:xfrm>
            <a:off x="3578380" y="3197708"/>
            <a:ext cx="6171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41"/>
          <p:cNvSpPr txBox="1">
            <a:spLocks noChangeArrowheads="1"/>
          </p:cNvSpPr>
          <p:nvPr/>
        </p:nvSpPr>
        <p:spPr bwMode="auto">
          <a:xfrm>
            <a:off x="4287989" y="3211994"/>
            <a:ext cx="663643" cy="2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4363400" y="2599221"/>
            <a:ext cx="6636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</a:p>
        </p:txBody>
      </p:sp>
    </p:spTree>
    <p:extLst>
      <p:ext uri="{BB962C8B-B14F-4D97-AF65-F5344CB8AC3E}">
        <p14:creationId xmlns:p14="http://schemas.microsoft.com/office/powerpoint/2010/main" val="512113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CF377-AE7F-E1EB-0973-4562BA90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397"/>
            <a:ext cx="9144000" cy="6085130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2836"/>
          </a:xfrm>
        </p:spPr>
        <p:txBody>
          <a:bodyPr/>
          <a:lstStyle/>
          <a:p>
            <a:r>
              <a:rPr lang="en-US" dirty="0"/>
              <a:t>The Need to Feed</a:t>
            </a:r>
          </a:p>
        </p:txBody>
      </p:sp>
      <p:sp>
        <p:nvSpPr>
          <p:cNvPr id="14337" name="Rectangle 3"/>
          <p:cNvSpPr>
            <a:spLocks noGrp="1" noChangeArrowheads="1"/>
          </p:cNvSpPr>
          <p:nvPr>
            <p:ph idx="1"/>
          </p:nvPr>
        </p:nvSpPr>
        <p:spPr>
          <a:xfrm>
            <a:off x="4421530" y="1126681"/>
            <a:ext cx="4624086" cy="322539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Food is taken in, taken apart, and taken up in the process of animal </a:t>
            </a:r>
            <a:r>
              <a:rPr lang="en-US" b="1" dirty="0">
                <a:solidFill>
                  <a:schemeClr val="bg1"/>
                </a:solidFill>
              </a:rPr>
              <a:t>nutrition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In general, animals fall into three categories: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Herbivores</a:t>
            </a:r>
            <a:r>
              <a:rPr lang="en-US" dirty="0">
                <a:solidFill>
                  <a:schemeClr val="bg1"/>
                </a:solidFill>
              </a:rPr>
              <a:t> eat mainly plants or algae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Carnivores</a:t>
            </a:r>
            <a:r>
              <a:rPr lang="en-US" dirty="0">
                <a:solidFill>
                  <a:schemeClr val="bg1"/>
                </a:solidFill>
              </a:rPr>
              <a:t> eat other animals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Omnivores</a:t>
            </a:r>
            <a:r>
              <a:rPr lang="en-US" dirty="0">
                <a:solidFill>
                  <a:schemeClr val="bg1"/>
                </a:solidFill>
              </a:rPr>
              <a:t> regularly consume animals as well as plants or algae</a:t>
            </a:r>
          </a:p>
          <a:p>
            <a:r>
              <a:rPr lang="en-US" dirty="0">
                <a:solidFill>
                  <a:schemeClr val="bg1"/>
                </a:solidFill>
              </a:rPr>
              <a:t>Most animals are also opportunistic feeders</a:t>
            </a:r>
          </a:p>
        </p:txBody>
      </p:sp>
    </p:spTree>
    <p:extLst>
      <p:ext uri="{BB962C8B-B14F-4D97-AF65-F5344CB8AC3E}">
        <p14:creationId xmlns:p14="http://schemas.microsoft.com/office/powerpoint/2010/main" val="498991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4300" y="819150"/>
            <a:ext cx="883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buFont typeface="Times" charset="0"/>
              <a:buChar char="•"/>
              <a:defRPr/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/>
          </a:bodyPr>
          <a:lstStyle/>
          <a:p>
            <a:r>
              <a:rPr lang="en-US" dirty="0"/>
              <a:t>Food processing involves ingestion, digestion, absorption, and elimination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Ingestion </a:t>
            </a:r>
            <a:r>
              <a:rPr lang="en-US" dirty="0"/>
              <a:t>is the act of eating or feeding</a:t>
            </a:r>
          </a:p>
          <a:p>
            <a:r>
              <a:rPr lang="en-US" dirty="0"/>
              <a:t>Feeding mechanisms differ widely among animal species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C3BDD-E862-E550-4918-54CC70C0A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90" y="3727046"/>
            <a:ext cx="3374461" cy="2831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05C15-8360-8C99-C0C6-54B111511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593" y="3727045"/>
            <a:ext cx="3778413" cy="28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8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idx="1"/>
          </p:nvPr>
        </p:nvSpPr>
        <p:spPr>
          <a:xfrm>
            <a:off x="295154" y="2228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Filter Feeders</a:t>
            </a:r>
            <a:endParaRPr lang="en-US" dirty="0"/>
          </a:p>
          <a:p>
            <a:r>
              <a:rPr lang="en-US" dirty="0"/>
              <a:t>Many aquatic animals are </a:t>
            </a:r>
            <a:r>
              <a:rPr lang="en-US" b="1" dirty="0"/>
              <a:t>filter feeders</a:t>
            </a:r>
            <a:r>
              <a:rPr lang="en-US" dirty="0"/>
              <a:t>, which sift small food particles from the water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9AB06C-978C-9A10-2EE9-26F38A9A2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76" y="2326511"/>
            <a:ext cx="6311004" cy="39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2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idx="1"/>
          </p:nvPr>
        </p:nvSpPr>
        <p:spPr>
          <a:xfrm>
            <a:off x="248856" y="1533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Substrate Feeders</a:t>
            </a:r>
          </a:p>
          <a:p>
            <a:r>
              <a:rPr lang="en-US" b="1" dirty="0"/>
              <a:t>Substrate feeders </a:t>
            </a:r>
            <a:r>
              <a:rPr lang="en-US" dirty="0"/>
              <a:t>are animals that live in or on their food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5E154-6373-95B2-F03A-BF547D7937A8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5299" y="2198457"/>
            <a:ext cx="3188208" cy="357225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5E4AC8F-ABE0-938B-876B-6FD81773A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399" y="2164639"/>
            <a:ext cx="2598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Substrate feeding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F7C7CE4-AC1F-74F3-6805-61B070795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724" y="5388852"/>
            <a:ext cx="152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Caterpillar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667DA00-4D07-9FE5-C7DD-2C8EAFD9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273" y="5388852"/>
            <a:ext cx="873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Feces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7DF44AC-5D7D-AF0A-D29E-898CDA06C5CC}"/>
              </a:ext>
            </a:extLst>
          </p:cNvPr>
          <p:cNvSpPr/>
          <p:nvPr/>
        </p:nvSpPr>
        <p:spPr>
          <a:xfrm>
            <a:off x="5514453" y="3717885"/>
            <a:ext cx="0" cy="1663700"/>
          </a:xfrm>
          <a:custGeom>
            <a:avLst/>
            <a:gdLst>
              <a:gd name="connsiteX0" fmla="*/ 0 w 0"/>
              <a:gd name="connsiteY0" fmla="*/ 0 h 1663700"/>
              <a:gd name="connsiteX1" fmla="*/ 0 w 0"/>
              <a:gd name="connsiteY1" fmla="*/ 16637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63700">
                <a:moveTo>
                  <a:pt x="0" y="0"/>
                </a:moveTo>
                <a:lnTo>
                  <a:pt x="0" y="16637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590FD75-DFA5-ED07-DEDC-9934C9290697}"/>
              </a:ext>
            </a:extLst>
          </p:cNvPr>
          <p:cNvSpPr/>
          <p:nvPr/>
        </p:nvSpPr>
        <p:spPr>
          <a:xfrm>
            <a:off x="4134122" y="4432260"/>
            <a:ext cx="0" cy="964406"/>
          </a:xfrm>
          <a:custGeom>
            <a:avLst/>
            <a:gdLst>
              <a:gd name="connsiteX0" fmla="*/ 0 w 0"/>
              <a:gd name="connsiteY0" fmla="*/ 0 h 964406"/>
              <a:gd name="connsiteX1" fmla="*/ 0 w 0"/>
              <a:gd name="connsiteY1" fmla="*/ 964406 h 96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64406">
                <a:moveTo>
                  <a:pt x="0" y="0"/>
                </a:moveTo>
                <a:lnTo>
                  <a:pt x="0" y="964406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DED1F92-51A0-2C5C-E4F7-3A543E01BF47}"/>
              </a:ext>
            </a:extLst>
          </p:cNvPr>
          <p:cNvSpPr/>
          <p:nvPr/>
        </p:nvSpPr>
        <p:spPr>
          <a:xfrm>
            <a:off x="5514453" y="3717885"/>
            <a:ext cx="0" cy="1663700"/>
          </a:xfrm>
          <a:custGeom>
            <a:avLst/>
            <a:gdLst>
              <a:gd name="connsiteX0" fmla="*/ 0 w 0"/>
              <a:gd name="connsiteY0" fmla="*/ 0 h 1663700"/>
              <a:gd name="connsiteX1" fmla="*/ 0 w 0"/>
              <a:gd name="connsiteY1" fmla="*/ 16637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63700">
                <a:moveTo>
                  <a:pt x="0" y="0"/>
                </a:moveTo>
                <a:lnTo>
                  <a:pt x="0" y="1663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6D9BD85-700F-FED1-905D-EF41F00D6856}"/>
              </a:ext>
            </a:extLst>
          </p:cNvPr>
          <p:cNvSpPr/>
          <p:nvPr/>
        </p:nvSpPr>
        <p:spPr>
          <a:xfrm>
            <a:off x="4134122" y="4432260"/>
            <a:ext cx="0" cy="964406"/>
          </a:xfrm>
          <a:custGeom>
            <a:avLst/>
            <a:gdLst>
              <a:gd name="connsiteX0" fmla="*/ 0 w 0"/>
              <a:gd name="connsiteY0" fmla="*/ 0 h 964406"/>
              <a:gd name="connsiteX1" fmla="*/ 0 w 0"/>
              <a:gd name="connsiteY1" fmla="*/ 964406 h 96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64406">
                <a:moveTo>
                  <a:pt x="0" y="0"/>
                </a:moveTo>
                <a:lnTo>
                  <a:pt x="0" y="96440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0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idx="1"/>
          </p:nvPr>
        </p:nvSpPr>
        <p:spPr>
          <a:xfrm>
            <a:off x="202557" y="28068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Fluid Feeders</a:t>
            </a:r>
          </a:p>
          <a:p>
            <a:r>
              <a:rPr lang="en-US" b="1" dirty="0"/>
              <a:t>Fluid feeders </a:t>
            </a:r>
            <a:r>
              <a:rPr lang="en-US" dirty="0"/>
              <a:t>suck nutrient-rich fluid from a living host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C66BE-7904-8336-94FF-30957F81909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3512" y="1999488"/>
            <a:ext cx="3236976" cy="285902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006ED15-DF5F-ECF2-E6E5-80A45431E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612" y="1961388"/>
            <a:ext cx="1910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Fluid feeding</a:t>
            </a:r>
          </a:p>
        </p:txBody>
      </p:sp>
    </p:spTree>
    <p:extLst>
      <p:ext uri="{BB962C8B-B14F-4D97-AF65-F5344CB8AC3E}">
        <p14:creationId xmlns:p14="http://schemas.microsoft.com/office/powerpoint/2010/main" val="1116620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idx="1"/>
          </p:nvPr>
        </p:nvSpPr>
        <p:spPr>
          <a:xfrm>
            <a:off x="214131" y="22281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Bulk Feeders</a:t>
            </a:r>
          </a:p>
          <a:p>
            <a:r>
              <a:rPr lang="en-US" b="1" dirty="0"/>
              <a:t>Bulk feeders </a:t>
            </a:r>
            <a:r>
              <a:rPr lang="en-US" dirty="0"/>
              <a:t>eat relatively large pieces of food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F42A9-1C88-C804-7A68-57DC6149A4A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04" y="2190624"/>
            <a:ext cx="8546592" cy="331012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AB20100-AB4B-41D4-6716-A004A6DE8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4" y="2190624"/>
            <a:ext cx="1845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Bulk feeding</a:t>
            </a:r>
          </a:p>
        </p:txBody>
      </p:sp>
    </p:spTree>
    <p:extLst>
      <p:ext uri="{BB962C8B-B14F-4D97-AF65-F5344CB8AC3E}">
        <p14:creationId xmlns:p14="http://schemas.microsoft.com/office/powerpoint/2010/main" val="659404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idx="1"/>
          </p:nvPr>
        </p:nvSpPr>
        <p:spPr>
          <a:xfrm>
            <a:off x="272006" y="31541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Digestion </a:t>
            </a:r>
            <a:r>
              <a:rPr lang="en-US" dirty="0"/>
              <a:t>is the process of breaking food down into molecules small enough to absorb</a:t>
            </a:r>
          </a:p>
          <a:p>
            <a:r>
              <a:rPr lang="en-US" dirty="0"/>
              <a:t>Mechanical digestion, chewing or grinding, increases the surface area of food</a:t>
            </a:r>
          </a:p>
          <a:p>
            <a:r>
              <a:rPr lang="en-US" dirty="0"/>
              <a:t>Chemical digestion splits food into small molecules that can pass through membranes; these are used to build larger molecules</a:t>
            </a:r>
          </a:p>
          <a:p>
            <a:r>
              <a:rPr lang="en-US" dirty="0"/>
              <a:t>In chemical digestion, the process of enzymatic hydrolysis splits bonds in molecules with the addition of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0228"/>
          </a:xfrm>
        </p:spPr>
        <p:txBody>
          <a:bodyPr/>
          <a:lstStyle/>
          <a:p>
            <a:r>
              <a:rPr lang="en-US" dirty="0" err="1"/>
              <a:t>Gastrovascular</a:t>
            </a:r>
            <a:r>
              <a:rPr lang="en-US" dirty="0"/>
              <a:t> Cavities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1789"/>
            <a:ext cx="8229600" cy="31506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 animals lack a circulatory system</a:t>
            </a:r>
          </a:p>
          <a:p>
            <a:r>
              <a:rPr lang="en-US" dirty="0"/>
              <a:t>Some cnidarians have elaborate </a:t>
            </a:r>
            <a:r>
              <a:rPr lang="en-US" b="1" dirty="0" err="1"/>
              <a:t>gastrovascular</a:t>
            </a:r>
            <a:r>
              <a:rPr lang="en-US" b="1" dirty="0"/>
              <a:t> cavities </a:t>
            </a:r>
            <a:r>
              <a:rPr lang="en-US" dirty="0"/>
              <a:t>that function in both digestion and distribution of substances throughout the body</a:t>
            </a:r>
          </a:p>
          <a:p>
            <a:r>
              <a:rPr lang="en-US" dirty="0"/>
              <a:t>The body wall that encloses the </a:t>
            </a:r>
            <a:r>
              <a:rPr lang="en-US" dirty="0" err="1"/>
              <a:t>gastrovascular</a:t>
            </a:r>
            <a:r>
              <a:rPr lang="en-US" dirty="0"/>
              <a:t> cavity is only two cells thick</a:t>
            </a:r>
          </a:p>
          <a:p>
            <a:r>
              <a:rPr lang="en-US" dirty="0"/>
              <a:t>Flatworms have a </a:t>
            </a:r>
            <a:r>
              <a:rPr lang="en-US" dirty="0" err="1"/>
              <a:t>gastrovascular</a:t>
            </a:r>
            <a:r>
              <a:rPr lang="en-US" dirty="0"/>
              <a:t> cavity and a flat body that minimizes diffusion distances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81980-2526-5FD1-91CE-F4D29810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74" y="3879894"/>
            <a:ext cx="6471293" cy="297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28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Grp="1" noChangeArrowheads="1"/>
          </p:cNvSpPr>
          <p:nvPr>
            <p:ph idx="1"/>
          </p:nvPr>
        </p:nvSpPr>
        <p:spPr>
          <a:xfrm>
            <a:off x="225706" y="280686"/>
            <a:ext cx="8229600" cy="4525963"/>
          </a:xfrm>
        </p:spPr>
        <p:txBody>
          <a:bodyPr/>
          <a:lstStyle/>
          <a:p>
            <a:r>
              <a:rPr lang="en-US" b="1" dirty="0"/>
              <a:t>Absorption </a:t>
            </a:r>
            <a:r>
              <a:rPr lang="en-US" dirty="0"/>
              <a:t>is uptake of small molecules by body cells</a:t>
            </a:r>
          </a:p>
          <a:p>
            <a:r>
              <a:rPr lang="en-US" b="1" dirty="0"/>
              <a:t>Elimination</a:t>
            </a:r>
            <a:r>
              <a:rPr lang="en-US" dirty="0"/>
              <a:t> is the passage of undigested material out of the 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2095161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Digestive Compartments</a:t>
            </a:r>
            <a:endParaRPr lang="en-US" dirty="0"/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animals process food in specialized compartments</a:t>
            </a:r>
          </a:p>
          <a:p>
            <a:r>
              <a:rPr lang="en-US" dirty="0"/>
              <a:t>These compartments reduce the risk of an animal digesting its own cells and tissues</a:t>
            </a:r>
          </a:p>
        </p:txBody>
      </p:sp>
    </p:spTree>
    <p:extLst>
      <p:ext uri="{BB962C8B-B14F-4D97-AF65-F5344CB8AC3E}">
        <p14:creationId xmlns:p14="http://schemas.microsoft.com/office/powerpoint/2010/main" val="3786015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Intracellular Digestion</a:t>
            </a:r>
            <a:endParaRPr lang="en-US" dirty="0"/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intracellular digestion, food particles are engulfed by phagocytosis </a:t>
            </a:r>
          </a:p>
          <a:p>
            <a:r>
              <a:rPr lang="en-US" dirty="0"/>
              <a:t>Food vacuoles, containing food, fuse with lysosomes containing hydrolytic enzymes</a:t>
            </a:r>
          </a:p>
          <a:p>
            <a:r>
              <a:rPr lang="en-US" dirty="0"/>
              <a:t>A few animals, such as sponges, digest their food entirely by this mechanism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63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9124"/>
          </a:xfrm>
        </p:spPr>
        <p:txBody>
          <a:bodyPr/>
          <a:lstStyle/>
          <a:p>
            <a:r>
              <a:rPr lang="en-US" i="1" dirty="0"/>
              <a:t>Extracellular Digestion</a:t>
            </a:r>
            <a:endParaRPr lang="en-US" dirty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156258" y="2225233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Extracellular digestion is the breakdown of food particles outside of cells</a:t>
            </a:r>
          </a:p>
          <a:p>
            <a:r>
              <a:rPr lang="en-US" dirty="0"/>
              <a:t>It occurs in compartments that are continuous with the outside of the animal’</a:t>
            </a:r>
            <a:r>
              <a:rPr lang="en-US" altLang="ja-JP" dirty="0"/>
              <a:t>s body</a:t>
            </a:r>
          </a:p>
          <a:p>
            <a:r>
              <a:rPr lang="en-US" dirty="0"/>
              <a:t>Animals with simple body plans have a </a:t>
            </a:r>
            <a:r>
              <a:rPr lang="en-US" b="1" dirty="0"/>
              <a:t>gastrovascular cavity</a:t>
            </a:r>
            <a:r>
              <a:rPr lang="en-US" dirty="0"/>
              <a:t> that functions in both digestion and distribution of nutrients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F44B3-46A6-CB81-8BDF-B80BC2D0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58" y="2225233"/>
            <a:ext cx="4872942" cy="38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05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45962"/>
            <a:ext cx="8229600" cy="29602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More complex animals have a digestive tube with two openings, a mouth and an anus</a:t>
            </a:r>
          </a:p>
          <a:p>
            <a:r>
              <a:rPr lang="en-US" dirty="0"/>
              <a:t>This digestive tube is called a complete digestive tract, or an </a:t>
            </a:r>
            <a:r>
              <a:rPr lang="en-US" b="1" dirty="0"/>
              <a:t>alimentary canal</a:t>
            </a:r>
          </a:p>
          <a:p>
            <a:r>
              <a:rPr lang="en-US" dirty="0"/>
              <a:t>It can have specialized regions that carry out digestion and absorption in a stepwise fashion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A8A26-1CAA-BF61-2BD5-37DAA28D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97" y="3206187"/>
            <a:ext cx="4716041" cy="35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18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/>
              <a:t>The Oral Cavity, Pharynx, and Esophagus</a:t>
            </a:r>
            <a:endParaRPr lang="en-US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119524" y="1099595"/>
            <a:ext cx="3202410" cy="5648446"/>
          </a:xfrm>
        </p:spPr>
        <p:txBody>
          <a:bodyPr>
            <a:normAutofit/>
          </a:bodyPr>
          <a:lstStyle/>
          <a:p>
            <a:r>
              <a:rPr lang="en-US" sz="2800" dirty="0"/>
              <a:t>Food processing begins in the </a:t>
            </a:r>
            <a:r>
              <a:rPr lang="en-US" sz="2800" b="1" dirty="0"/>
              <a:t>oral cavity</a:t>
            </a:r>
          </a:p>
          <a:p>
            <a:r>
              <a:rPr lang="en-US" sz="2800" b="1" dirty="0"/>
              <a:t>Salivary glands </a:t>
            </a:r>
            <a:r>
              <a:rPr lang="en-US" sz="2800" dirty="0"/>
              <a:t>deliver saliva to lubricate food</a:t>
            </a:r>
          </a:p>
          <a:p>
            <a:r>
              <a:rPr lang="en-US" sz="2800" dirty="0"/>
              <a:t>Saliva contains </a:t>
            </a:r>
            <a:r>
              <a:rPr lang="en-US" sz="2800" b="1" dirty="0"/>
              <a:t>mucus</a:t>
            </a:r>
            <a:r>
              <a:rPr lang="en-US" sz="2800" dirty="0"/>
              <a:t>, a viscous mixture of water, salts, cells, and glycoproteins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A268-34D6-47D5-FD59-7DD0BEE6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34" y="1099595"/>
            <a:ext cx="5818288" cy="53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79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/>
              <a:t>The Oral Cavity, Pharynx, and Esophagus</a:t>
            </a:r>
            <a:endParaRPr lang="en-US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119524" y="1099595"/>
            <a:ext cx="3202410" cy="564844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tongue movements shape food into a </a:t>
            </a:r>
            <a:r>
              <a:rPr lang="en-US" b="1" dirty="0"/>
              <a:t>bolus </a:t>
            </a:r>
            <a:r>
              <a:rPr lang="en-US" dirty="0"/>
              <a:t>and help with swallowing</a:t>
            </a:r>
          </a:p>
          <a:p>
            <a:r>
              <a:rPr lang="en-US" dirty="0"/>
              <a:t>The throat, or </a:t>
            </a:r>
            <a:r>
              <a:rPr lang="en-US" b="1" dirty="0"/>
              <a:t>pharynx</a:t>
            </a:r>
            <a:r>
              <a:rPr lang="en-US" dirty="0"/>
              <a:t>, is the junction that opens to both the esophagus and the trachea</a:t>
            </a:r>
          </a:p>
          <a:p>
            <a:r>
              <a:rPr lang="en-US" dirty="0"/>
              <a:t>The </a:t>
            </a:r>
            <a:r>
              <a:rPr lang="en-US" b="1" dirty="0"/>
              <a:t>esophagus</a:t>
            </a:r>
            <a:r>
              <a:rPr lang="en-US" dirty="0"/>
              <a:t> connects to the stomach</a:t>
            </a:r>
          </a:p>
          <a:p>
            <a:r>
              <a:rPr lang="en-US" dirty="0"/>
              <a:t>The trachea (windpipe) leads to the lungs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A268-34D6-47D5-FD59-7DD0BEE6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34" y="1099595"/>
            <a:ext cx="5818288" cy="53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1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/>
              <a:t>The Oral Cavity, Pharynx, and Esophagus</a:t>
            </a:r>
            <a:endParaRPr lang="en-US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123423" y="821803"/>
            <a:ext cx="8897154" cy="3113590"/>
          </a:xfrm>
        </p:spPr>
        <p:txBody>
          <a:bodyPr>
            <a:normAutofit/>
          </a:bodyPr>
          <a:lstStyle/>
          <a:p>
            <a:r>
              <a:rPr lang="en-US" dirty="0"/>
              <a:t>Swallowing causes the epiglottis to block entry to the trachea, and the bolus is guided by the larynx, the upper part of the respiratory tract</a:t>
            </a:r>
          </a:p>
          <a:p>
            <a:r>
              <a:rPr lang="en-US" dirty="0"/>
              <a:t>Coughing occurs when the swallowing reflex fails and food or liquids reach the windpipe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4060-A6AD-E3A6-D15B-1145BE58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00" y="3830899"/>
            <a:ext cx="6043400" cy="29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4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/>
              <a:t>The Oral Cavity, Pharynx, and Esophagus</a:t>
            </a:r>
            <a:endParaRPr lang="en-US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123423" y="821803"/>
            <a:ext cx="8897154" cy="31135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Within the esophagus, food is pushed along from the pharynx to the stomach by </a:t>
            </a:r>
            <a:r>
              <a:rPr lang="en-US" b="1" dirty="0"/>
              <a:t>peristalsis</a:t>
            </a:r>
            <a:r>
              <a:rPr lang="en-US" dirty="0"/>
              <a:t>, rhythmic contractions of muscles in the wall of the canal</a:t>
            </a:r>
          </a:p>
          <a:p>
            <a:r>
              <a:rPr lang="en-US" dirty="0"/>
              <a:t>Valves called </a:t>
            </a:r>
            <a:r>
              <a:rPr lang="en-US" b="1" dirty="0"/>
              <a:t>sphincters </a:t>
            </a:r>
            <a:r>
              <a:rPr lang="en-US" dirty="0"/>
              <a:t>regulate the movement of material between compartments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4060-A6AD-E3A6-D15B-1145BE58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00" y="3830899"/>
            <a:ext cx="6043400" cy="29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2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Digestion in the Stomach</a:t>
            </a:r>
            <a:endParaRPr lang="en-US" dirty="0"/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4407463" y="1539432"/>
            <a:ext cx="4279337" cy="50439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b="1" dirty="0"/>
              <a:t>stomach </a:t>
            </a:r>
            <a:r>
              <a:rPr lang="en-US" dirty="0"/>
              <a:t>stores food and processes it into a liquid suspension</a:t>
            </a:r>
          </a:p>
          <a:p>
            <a:r>
              <a:rPr lang="en-US" dirty="0"/>
              <a:t>The stomach secretes </a:t>
            </a:r>
            <a:r>
              <a:rPr lang="en-US" b="1" dirty="0"/>
              <a:t>gastric juice</a:t>
            </a:r>
            <a:endParaRPr lang="en-US" dirty="0"/>
          </a:p>
          <a:p>
            <a:r>
              <a:rPr lang="en-US" dirty="0"/>
              <a:t>The mixture of ingested food and gastric juice is called </a:t>
            </a:r>
            <a:r>
              <a:rPr lang="en-US" b="1" dirty="0"/>
              <a:t>chyme</a:t>
            </a:r>
          </a:p>
          <a:p>
            <a:r>
              <a:rPr lang="en-US" dirty="0"/>
              <a:t>Gastric juice has a low pH of about 2, which kills bacteria and denatures proteins</a:t>
            </a:r>
          </a:p>
          <a:p>
            <a:r>
              <a:rPr lang="en-US" dirty="0"/>
              <a:t>Mucus protects the stomach lining from gastric juice</a:t>
            </a:r>
          </a:p>
          <a:p>
            <a:r>
              <a:rPr lang="en-US" dirty="0"/>
              <a:t>Cell division adds a new epithelial layer every three days</a:t>
            </a:r>
            <a:endParaRPr lang="en-US" b="1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49A15-898B-FCF5-530E-1C07E2E3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700"/>
            <a:ext cx="4407463" cy="44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89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Open and Closed Circulatory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circulatory system has</a:t>
            </a:r>
          </a:p>
          <a:p>
            <a:pPr lvl="1"/>
            <a:r>
              <a:rPr lang="en-US" dirty="0"/>
              <a:t>A circulatory fluid</a:t>
            </a:r>
          </a:p>
          <a:p>
            <a:pPr lvl="1"/>
            <a:r>
              <a:rPr lang="en-US" dirty="0"/>
              <a:t>A set of interconnecting vessels</a:t>
            </a:r>
          </a:p>
          <a:p>
            <a:pPr lvl="1"/>
            <a:r>
              <a:rPr lang="en-US" dirty="0"/>
              <a:t>A muscular pump, the </a:t>
            </a:r>
            <a:r>
              <a:rPr lang="en-US" b="1" dirty="0"/>
              <a:t>heart</a:t>
            </a:r>
          </a:p>
          <a:p>
            <a:r>
              <a:rPr lang="en-US" dirty="0"/>
              <a:t>The circulatory system connects the fluid that surrounds cells with the organs that exchange gases, absorb nutrients, and dispose of wastes</a:t>
            </a:r>
          </a:p>
          <a:p>
            <a:r>
              <a:rPr lang="en-US" dirty="0"/>
              <a:t>Circulatory systems can be open or closed </a:t>
            </a:r>
          </a:p>
        </p:txBody>
      </p:sp>
    </p:spTree>
    <p:extLst>
      <p:ext uri="{BB962C8B-B14F-4D97-AF65-F5344CB8AC3E}">
        <p14:creationId xmlns:p14="http://schemas.microsoft.com/office/powerpoint/2010/main" val="8158404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364603" y="0"/>
            <a:ext cx="8229600" cy="925975"/>
          </a:xfrm>
        </p:spPr>
        <p:txBody>
          <a:bodyPr/>
          <a:lstStyle/>
          <a:p>
            <a:r>
              <a:rPr lang="en-US" dirty="0"/>
              <a:t>Digestion in the Small Intestine 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>
          <a:xfrm>
            <a:off x="156258" y="1646499"/>
            <a:ext cx="4114800" cy="45259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small intestine </a:t>
            </a:r>
            <a:r>
              <a:rPr lang="en-US" dirty="0"/>
              <a:t>is the longest compartment of the alimentary canal</a:t>
            </a:r>
          </a:p>
          <a:p>
            <a:r>
              <a:rPr lang="en-US" dirty="0"/>
              <a:t>Most digestion/absorption of food occurs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73D09-0A7B-1741-BF97-1C20B5A8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90" y="1880165"/>
            <a:ext cx="4713510" cy="38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683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364603" y="0"/>
            <a:ext cx="8229600" cy="925975"/>
          </a:xfrm>
        </p:spPr>
        <p:txBody>
          <a:bodyPr/>
          <a:lstStyle/>
          <a:p>
            <a:r>
              <a:rPr lang="en-US" dirty="0"/>
              <a:t>Digestion in the Small Intestine 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>
          <a:xfrm>
            <a:off x="156257" y="925976"/>
            <a:ext cx="8871996" cy="2743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small intestine has a huge surface area due to </a:t>
            </a:r>
            <a:r>
              <a:rPr lang="en-US" b="1" dirty="0"/>
              <a:t>villi</a:t>
            </a:r>
            <a:r>
              <a:rPr lang="en-US" dirty="0"/>
              <a:t> and </a:t>
            </a:r>
            <a:r>
              <a:rPr lang="en-US" b="1" dirty="0"/>
              <a:t>microvilli</a:t>
            </a:r>
            <a:r>
              <a:rPr lang="en-US" dirty="0"/>
              <a:t> that are exposed to the intestinal lumen</a:t>
            </a:r>
          </a:p>
          <a:p>
            <a:r>
              <a:rPr lang="en-US" dirty="0"/>
              <a:t>The enormous microvillar surface greatly increases the rate of nutrient absorption</a:t>
            </a:r>
          </a:p>
          <a:p>
            <a:r>
              <a:rPr lang="en-US" dirty="0"/>
              <a:t>Transport across the epithelial cells can be passive or active, depending on the nutrient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76DDA-AB54-A4C3-4939-CEA99660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80" y="3367428"/>
            <a:ext cx="5715440" cy="34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48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7449"/>
            <a:ext cx="8229600" cy="1143000"/>
          </a:xfrm>
        </p:spPr>
        <p:txBody>
          <a:bodyPr/>
          <a:lstStyle/>
          <a:p>
            <a:r>
              <a:rPr lang="en-US" dirty="0"/>
              <a:t>Processing in the Large Intestine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237281" y="1417638"/>
            <a:ext cx="4799716" cy="50063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alimentary canal ends with the </a:t>
            </a:r>
            <a:r>
              <a:rPr lang="en-US" b="1" dirty="0"/>
              <a:t>large intestine</a:t>
            </a:r>
            <a:r>
              <a:rPr lang="en-US" dirty="0"/>
              <a:t> </a:t>
            </a:r>
          </a:p>
          <a:p>
            <a:r>
              <a:rPr lang="en-US" dirty="0"/>
              <a:t>It includes the colon, caecum, and rectum</a:t>
            </a:r>
          </a:p>
          <a:p>
            <a:r>
              <a:rPr lang="en-US" dirty="0"/>
              <a:t>The </a:t>
            </a:r>
            <a:r>
              <a:rPr lang="en-US" b="1" dirty="0"/>
              <a:t>colon</a:t>
            </a:r>
            <a:r>
              <a:rPr lang="en-US" dirty="0"/>
              <a:t> leads to the rectum and anus</a:t>
            </a:r>
          </a:p>
          <a:p>
            <a:r>
              <a:rPr lang="en-US" dirty="0"/>
              <a:t>The </a:t>
            </a:r>
            <a:r>
              <a:rPr lang="en-US" b="1" dirty="0"/>
              <a:t>cecum </a:t>
            </a:r>
            <a:r>
              <a:rPr lang="en-US" dirty="0"/>
              <a:t>aids in the fermentation of plant material and connects where the small and large intestines meet</a:t>
            </a:r>
          </a:p>
          <a:p>
            <a:r>
              <a:rPr lang="en-US" dirty="0"/>
              <a:t>The human cecum has an extension called the </a:t>
            </a:r>
            <a:r>
              <a:rPr lang="en-US" b="1" dirty="0"/>
              <a:t>appendix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which plays a minor role in immunity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D5D84-7EBF-8E2B-BCA9-CC3B2D2A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0" y="1417638"/>
            <a:ext cx="3649803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7449"/>
            <a:ext cx="8229600" cy="1143000"/>
          </a:xfrm>
        </p:spPr>
        <p:txBody>
          <a:bodyPr/>
          <a:lstStyle/>
          <a:p>
            <a:r>
              <a:rPr lang="en-US" dirty="0"/>
              <a:t>The Colon &amp; Rectum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237281" y="1417638"/>
            <a:ext cx="4799716" cy="50063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colon completes the recovery of water that began in the small intestine</a:t>
            </a:r>
          </a:p>
          <a:p>
            <a:r>
              <a:rPr lang="en-US" b="1" dirty="0"/>
              <a:t>Feces</a:t>
            </a:r>
            <a:r>
              <a:rPr lang="en-US" dirty="0"/>
              <a:t>, the wastes of the digestive system, become more solid as they move through the colon</a:t>
            </a:r>
          </a:p>
          <a:p>
            <a:r>
              <a:rPr lang="en-US" dirty="0"/>
              <a:t>Feces are stored in the </a:t>
            </a:r>
            <a:r>
              <a:rPr lang="en-US" b="1" dirty="0"/>
              <a:t>rectum </a:t>
            </a:r>
            <a:r>
              <a:rPr lang="en-US" dirty="0"/>
              <a:t>until they can be eliminated through the anus</a:t>
            </a:r>
          </a:p>
          <a:p>
            <a:r>
              <a:rPr lang="en-US" dirty="0"/>
              <a:t>Two sphincters between the rectum and anus control bowel movements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D5D84-7EBF-8E2B-BCA9-CC3B2D2A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0" y="1417638"/>
            <a:ext cx="3649803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02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Evolutionary adaptations of vertebrate digestive systems correlate with diet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Digestive systems of vertebrates are variations on a theme</a:t>
            </a:r>
          </a:p>
          <a:p>
            <a:r>
              <a:rPr lang="en-US"/>
              <a:t>However, there are adaptations associated with the animal’s diet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29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84"/>
            <a:ext cx="8229600" cy="824787"/>
          </a:xfrm>
        </p:spPr>
        <p:txBody>
          <a:bodyPr/>
          <a:lstStyle/>
          <a:p>
            <a:r>
              <a:rPr lang="en-US" dirty="0"/>
              <a:t>Dental Adaptations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787078"/>
            <a:ext cx="8229600" cy="26969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Dentition, an animal’</a:t>
            </a:r>
            <a:r>
              <a:rPr lang="en-US" altLang="ja-JP" dirty="0"/>
              <a:t>s assortment of teeth, is one example of structural variation reflecting diet</a:t>
            </a:r>
          </a:p>
          <a:p>
            <a:r>
              <a:rPr lang="en-US" dirty="0"/>
              <a:t>The success of mammals is due in part to their dentition, which is specialized for different diets</a:t>
            </a:r>
          </a:p>
          <a:p>
            <a:r>
              <a:rPr lang="en-US" dirty="0"/>
              <a:t>Nonmammalian vertebrates generally have less specialized teeth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92951-CF2F-4299-3EF9-9E32EEF77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63" y="3414924"/>
            <a:ext cx="5332473" cy="34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79676"/>
          </a:xfrm>
        </p:spPr>
        <p:txBody>
          <a:bodyPr>
            <a:normAutofit fontScale="90000"/>
          </a:bodyPr>
          <a:lstStyle/>
          <a:p>
            <a:r>
              <a:rPr lang="en-US" dirty="0"/>
              <a:t>Stomach and Intestinal Adaptations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idx="1"/>
          </p:nvPr>
        </p:nvSpPr>
        <p:spPr>
          <a:xfrm>
            <a:off x="3646025" y="1782501"/>
            <a:ext cx="5040775" cy="4031145"/>
          </a:xfrm>
        </p:spPr>
        <p:txBody>
          <a:bodyPr>
            <a:normAutofit fontScale="92500"/>
          </a:bodyPr>
          <a:lstStyle/>
          <a:p>
            <a:r>
              <a:rPr lang="en-US" dirty="0"/>
              <a:t>Many carnivores have large, expandable stomachs</a:t>
            </a:r>
          </a:p>
          <a:p>
            <a:r>
              <a:rPr lang="en-US" dirty="0"/>
              <a:t>Herbivores and omnivores generally have longer alimentary canals than carnivores, reflecting the longer time needed to digest vegetation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26D6E-940C-374E-073D-DE29064CA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972"/>
            <a:ext cx="3547737" cy="37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32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2" y="439857"/>
            <a:ext cx="8737601" cy="594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Before next class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Finish reading all of Ch15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Finish reading Sections 16.1, 16.2, &amp; 16.3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Start reading all of Ch17</a:t>
            </a:r>
          </a:p>
          <a:p>
            <a:pPr lvl="2" algn="l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0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262"/>
            <a:ext cx="8229600" cy="3481086"/>
          </a:xfrm>
        </p:spPr>
        <p:txBody>
          <a:bodyPr>
            <a:normAutofit fontScale="92500"/>
          </a:bodyPr>
          <a:lstStyle/>
          <a:p>
            <a:r>
              <a:rPr lang="en-US" dirty="0"/>
              <a:t>In insects, other arthropods, and some </a:t>
            </a:r>
            <a:r>
              <a:rPr lang="en-US" dirty="0" err="1"/>
              <a:t>molluscs</a:t>
            </a:r>
            <a:r>
              <a:rPr lang="en-US" dirty="0"/>
              <a:t>, circulatory fluid called </a:t>
            </a:r>
            <a:r>
              <a:rPr lang="en-US" b="1" dirty="0" err="1"/>
              <a:t>hemolymph</a:t>
            </a:r>
            <a:r>
              <a:rPr lang="en-US" dirty="0"/>
              <a:t> bathes the organs directly in an </a:t>
            </a:r>
            <a:r>
              <a:rPr lang="en-US" b="1" dirty="0"/>
              <a:t>open circulatory system</a:t>
            </a:r>
          </a:p>
          <a:p>
            <a:r>
              <a:rPr lang="en-US" dirty="0"/>
              <a:t>In a </a:t>
            </a:r>
            <a:r>
              <a:rPr lang="en-US" b="1" dirty="0"/>
              <a:t>closed circulatory system</a:t>
            </a:r>
            <a:r>
              <a:rPr lang="en-US" dirty="0"/>
              <a:t>, </a:t>
            </a:r>
            <a:r>
              <a:rPr lang="en-US" b="1" dirty="0"/>
              <a:t>blood</a:t>
            </a:r>
            <a:r>
              <a:rPr lang="en-US" dirty="0"/>
              <a:t> is confined to vessels and is distinct from the interstitial fluid</a:t>
            </a:r>
          </a:p>
          <a:p>
            <a:r>
              <a:rPr lang="en-US" dirty="0"/>
              <a:t>Annelids, cephalopods, and vertebrates have</a:t>
            </a:r>
            <a:br>
              <a:rPr lang="en-US" dirty="0"/>
            </a:br>
            <a:r>
              <a:rPr lang="en-US" dirty="0"/>
              <a:t>closed circulatory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1726A-976E-8CC2-57B6-CBA7E354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16" y="3773348"/>
            <a:ext cx="7350567" cy="31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586"/>
            <a:ext cx="91440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Organization of Vertebrate Circulatory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and other vertebrates have a closed circulatory system called the </a:t>
            </a:r>
            <a:r>
              <a:rPr lang="en-US" b="1" dirty="0"/>
              <a:t>cardiovascular system</a:t>
            </a:r>
          </a:p>
          <a:p>
            <a:r>
              <a:rPr lang="en-US" dirty="0"/>
              <a:t>The three main types of blood vessels are arteries, veins, and capillaries</a:t>
            </a:r>
          </a:p>
          <a:p>
            <a:r>
              <a:rPr lang="en-US" dirty="0"/>
              <a:t>Blood flow is one way in these vessels</a:t>
            </a:r>
          </a:p>
        </p:txBody>
      </p:sp>
    </p:spTree>
    <p:extLst>
      <p:ext uri="{BB962C8B-B14F-4D97-AF65-F5344CB8AC3E}">
        <p14:creationId xmlns:p14="http://schemas.microsoft.com/office/powerpoint/2010/main" val="205008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Arteries </a:t>
            </a:r>
            <a:r>
              <a:rPr lang="en-US" dirty="0"/>
              <a:t>branch into </a:t>
            </a:r>
            <a:r>
              <a:rPr lang="en-US" b="1" dirty="0"/>
              <a:t>arterioles </a:t>
            </a:r>
            <a:r>
              <a:rPr lang="en-US" dirty="0"/>
              <a:t>and carry blood away from the heart to </a:t>
            </a:r>
            <a:r>
              <a:rPr lang="en-US" b="1" dirty="0"/>
              <a:t>capillaries</a:t>
            </a:r>
            <a:r>
              <a:rPr lang="en-US" dirty="0"/>
              <a:t> </a:t>
            </a:r>
          </a:p>
          <a:p>
            <a:r>
              <a:rPr lang="en-US" dirty="0"/>
              <a:t>Networks of capillaries called </a:t>
            </a:r>
            <a:r>
              <a:rPr lang="en-US" b="1" dirty="0"/>
              <a:t>capillary beds </a:t>
            </a:r>
            <a:r>
              <a:rPr lang="en-US" dirty="0"/>
              <a:t>are the sites of chemical exchange between the blood and interstitial fluid</a:t>
            </a:r>
          </a:p>
          <a:p>
            <a:r>
              <a:rPr lang="en-US" b="1" dirty="0" err="1"/>
              <a:t>Venules</a:t>
            </a:r>
            <a:r>
              <a:rPr lang="en-US" b="1" dirty="0"/>
              <a:t> </a:t>
            </a:r>
            <a:r>
              <a:rPr lang="en-US" dirty="0"/>
              <a:t>converge into </a:t>
            </a:r>
            <a:r>
              <a:rPr lang="en-US" b="1" dirty="0"/>
              <a:t>veins </a:t>
            </a:r>
            <a:r>
              <a:rPr lang="en-US" dirty="0"/>
              <a:t>and return blood from capillaries to the heart</a:t>
            </a:r>
          </a:p>
        </p:txBody>
      </p:sp>
    </p:spTree>
    <p:extLst>
      <p:ext uri="{BB962C8B-B14F-4D97-AF65-F5344CB8AC3E}">
        <p14:creationId xmlns:p14="http://schemas.microsoft.com/office/powerpoint/2010/main" val="35701672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3878</TotalTime>
  <Words>2992</Words>
  <Application>Microsoft Macintosh PowerPoint</Application>
  <PresentationFormat>On-screen Show (4:3)</PresentationFormat>
  <Paragraphs>383</Paragraphs>
  <Slides>67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Times</vt:lpstr>
      <vt:lpstr>Times New Roman</vt:lpstr>
      <vt:lpstr>1_Office Theme</vt:lpstr>
      <vt:lpstr>BIO10  Dr. Bradley Animal Physiology</vt:lpstr>
      <vt:lpstr>Trading Places</vt:lpstr>
      <vt:lpstr>Trading Places</vt:lpstr>
      <vt:lpstr>Circulatory systems link exchange surfaces with cells throughout the body</vt:lpstr>
      <vt:lpstr>Gastrovascular Cavities</vt:lpstr>
      <vt:lpstr>Open and Closed Circulatory Systems</vt:lpstr>
      <vt:lpstr>PowerPoint Presentation</vt:lpstr>
      <vt:lpstr>Organization of Vertebrate Circulatory Systems</vt:lpstr>
      <vt:lpstr>PowerPoint Presentation</vt:lpstr>
      <vt:lpstr>PowerPoint Presentation</vt:lpstr>
      <vt:lpstr>Single Circulation</vt:lpstr>
      <vt:lpstr>Double Circulation in Amphibians</vt:lpstr>
      <vt:lpstr>Double Circulation in Reptiles &amp; Mammals</vt:lpstr>
      <vt:lpstr>Mammalian Circulation</vt:lpstr>
      <vt:lpstr>Mammalian Circulation</vt:lpstr>
      <vt:lpstr>Mammalian Circulation</vt:lpstr>
      <vt:lpstr>Respiratory Media &amp; Surfaces</vt:lpstr>
      <vt:lpstr>Gills in Aquatic Animals</vt:lpstr>
      <vt:lpstr>PowerPoint Presentation</vt:lpstr>
      <vt:lpstr>Tracheal Systems in Insects</vt:lpstr>
      <vt:lpstr>Lungs</vt:lpstr>
      <vt:lpstr>Mammalian Respiratory Systems: A Closer Look</vt:lpstr>
      <vt:lpstr>Mammalian Respiratory Systems: A Closer Look</vt:lpstr>
      <vt:lpstr>Mammalian Respiratory Systems: A Closer Look</vt:lpstr>
      <vt:lpstr>PowerPoint Presentation</vt:lpstr>
      <vt:lpstr>PowerPoint Presentation</vt:lpstr>
      <vt:lpstr>Osmoregulation balances the uptake and loss of water and solutes</vt:lpstr>
      <vt:lpstr>Osmosis and Osmolarity</vt:lpstr>
      <vt:lpstr>PowerPoint Presentation</vt:lpstr>
      <vt:lpstr>Osmoregulatory Challenges and Mechanisms</vt:lpstr>
      <vt:lpstr>Marine Animals</vt:lpstr>
      <vt:lpstr>Freshwater Animals</vt:lpstr>
      <vt:lpstr>Land Animals</vt:lpstr>
      <vt:lpstr>An animal’s nitrogenous wastes reflect its phylogeny and habitat</vt:lpstr>
      <vt:lpstr>Ammonia</vt:lpstr>
      <vt:lpstr>Urea</vt:lpstr>
      <vt:lpstr>Uric Acid</vt:lpstr>
      <vt:lpstr>Diverse excretory systems are variations on a tubular theme</vt:lpstr>
      <vt:lpstr>Excretory Processes</vt:lpstr>
      <vt:lpstr>Kidneys</vt:lpstr>
      <vt:lpstr>Kidneys</vt:lpstr>
      <vt:lpstr>PowerPoint Presentation</vt:lpstr>
      <vt:lpstr>The Need to Feed</vt:lpstr>
      <vt:lpstr>Food processing involves ingestion, digestion, absorption, and elimination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Digestive Compartments</vt:lpstr>
      <vt:lpstr>Intracellular Digestion</vt:lpstr>
      <vt:lpstr>Extracellular Digestion</vt:lpstr>
      <vt:lpstr>PowerPoint Presentation</vt:lpstr>
      <vt:lpstr>The Oral Cavity, Pharynx, and Esophagus</vt:lpstr>
      <vt:lpstr>The Oral Cavity, Pharynx, and Esophagus</vt:lpstr>
      <vt:lpstr>The Oral Cavity, Pharynx, and Esophagus</vt:lpstr>
      <vt:lpstr>The Oral Cavity, Pharynx, and Esophagus</vt:lpstr>
      <vt:lpstr>Digestion in the Stomach</vt:lpstr>
      <vt:lpstr>Digestion in the Small Intestine </vt:lpstr>
      <vt:lpstr>Digestion in the Small Intestine </vt:lpstr>
      <vt:lpstr>Processing in the Large Intestine</vt:lpstr>
      <vt:lpstr>The Colon &amp; Rectum</vt:lpstr>
      <vt:lpstr>Evolutionary adaptations of vertebrate digestive systems correlate with diet</vt:lpstr>
      <vt:lpstr>Dental Adaptations</vt:lpstr>
      <vt:lpstr>Stomach and Intestinal Adaptations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130</cp:revision>
  <dcterms:created xsi:type="dcterms:W3CDTF">2019-09-29T23:47:42Z</dcterms:created>
  <dcterms:modified xsi:type="dcterms:W3CDTF">2022-05-04T22:38:25Z</dcterms:modified>
  <cp:category/>
</cp:coreProperties>
</file>