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9"/>
  </p:notesMasterIdLst>
  <p:sldIdLst>
    <p:sldId id="256" r:id="rId2"/>
    <p:sldId id="1094" r:id="rId3"/>
    <p:sldId id="508" r:id="rId4"/>
    <p:sldId id="516" r:id="rId5"/>
    <p:sldId id="518" r:id="rId6"/>
    <p:sldId id="1224" r:id="rId7"/>
    <p:sldId id="529" r:id="rId8"/>
    <p:sldId id="537" r:id="rId9"/>
    <p:sldId id="538" r:id="rId10"/>
    <p:sldId id="1428" r:id="rId11"/>
    <p:sldId id="544" r:id="rId12"/>
    <p:sldId id="1240" r:id="rId13"/>
    <p:sldId id="1241" r:id="rId14"/>
    <p:sldId id="547" r:id="rId15"/>
    <p:sldId id="1430" r:id="rId16"/>
    <p:sldId id="1429" r:id="rId17"/>
    <p:sldId id="554" r:id="rId18"/>
    <p:sldId id="1247" r:id="rId19"/>
    <p:sldId id="1431" r:id="rId20"/>
    <p:sldId id="536" r:id="rId21"/>
    <p:sldId id="1435" r:id="rId22"/>
    <p:sldId id="1228" r:id="rId23"/>
    <p:sldId id="1436" r:id="rId24"/>
    <p:sldId id="1433" r:id="rId25"/>
    <p:sldId id="1434" r:id="rId26"/>
    <p:sldId id="1432" r:id="rId27"/>
    <p:sldId id="1437" r:id="rId28"/>
    <p:sldId id="1439" r:id="rId29"/>
    <p:sldId id="573" r:id="rId30"/>
    <p:sldId id="1438" r:id="rId31"/>
    <p:sldId id="1440" r:id="rId32"/>
    <p:sldId id="576" r:id="rId33"/>
    <p:sldId id="611" r:id="rId34"/>
    <p:sldId id="1441" r:id="rId35"/>
    <p:sldId id="1442" r:id="rId36"/>
    <p:sldId id="624" r:id="rId37"/>
    <p:sldId id="1443" r:id="rId38"/>
    <p:sldId id="628" r:id="rId39"/>
    <p:sldId id="639" r:id="rId40"/>
    <p:sldId id="641" r:id="rId41"/>
    <p:sldId id="1444" r:id="rId42"/>
    <p:sldId id="1445" r:id="rId43"/>
    <p:sldId id="653" r:id="rId44"/>
    <p:sldId id="1446" r:id="rId45"/>
    <p:sldId id="655" r:id="rId46"/>
    <p:sldId id="661" r:id="rId47"/>
    <p:sldId id="662" r:id="rId48"/>
    <p:sldId id="1447" r:id="rId49"/>
    <p:sldId id="1448" r:id="rId50"/>
    <p:sldId id="1449" r:id="rId51"/>
    <p:sldId id="1452" r:id="rId52"/>
    <p:sldId id="1450" r:id="rId53"/>
    <p:sldId id="1453" r:id="rId54"/>
    <p:sldId id="1454" r:id="rId55"/>
    <p:sldId id="1455" r:id="rId56"/>
    <p:sldId id="724" r:id="rId57"/>
    <p:sldId id="1451" r:id="rId58"/>
    <p:sldId id="727" r:id="rId59"/>
    <p:sldId id="1456" r:id="rId60"/>
    <p:sldId id="896" r:id="rId61"/>
    <p:sldId id="1255" r:id="rId62"/>
    <p:sldId id="1457" r:id="rId63"/>
    <p:sldId id="744" r:id="rId64"/>
    <p:sldId id="1256" r:id="rId65"/>
    <p:sldId id="1465" r:id="rId66"/>
    <p:sldId id="512" r:id="rId67"/>
    <p:sldId id="1458" r:id="rId68"/>
    <p:sldId id="1459" r:id="rId69"/>
    <p:sldId id="1460" r:id="rId70"/>
    <p:sldId id="1461" r:id="rId71"/>
    <p:sldId id="1462" r:id="rId72"/>
    <p:sldId id="1466" r:id="rId73"/>
    <p:sldId id="815" r:id="rId74"/>
    <p:sldId id="816" r:id="rId75"/>
    <p:sldId id="817" r:id="rId76"/>
    <p:sldId id="818" r:id="rId77"/>
    <p:sldId id="819" r:id="rId78"/>
    <p:sldId id="820" r:id="rId79"/>
    <p:sldId id="821" r:id="rId80"/>
    <p:sldId id="822" r:id="rId81"/>
    <p:sldId id="823" r:id="rId82"/>
    <p:sldId id="824" r:id="rId83"/>
    <p:sldId id="825" r:id="rId84"/>
    <p:sldId id="826" r:id="rId85"/>
    <p:sldId id="827" r:id="rId86"/>
    <p:sldId id="828" r:id="rId87"/>
    <p:sldId id="829" r:id="rId88"/>
    <p:sldId id="830" r:id="rId89"/>
    <p:sldId id="831" r:id="rId90"/>
    <p:sldId id="832" r:id="rId91"/>
    <p:sldId id="833" r:id="rId92"/>
    <p:sldId id="834" r:id="rId93"/>
    <p:sldId id="835" r:id="rId94"/>
    <p:sldId id="836" r:id="rId95"/>
    <p:sldId id="837" r:id="rId96"/>
    <p:sldId id="838" r:id="rId97"/>
    <p:sldId id="839" r:id="rId98"/>
    <p:sldId id="840" r:id="rId99"/>
    <p:sldId id="841" r:id="rId100"/>
    <p:sldId id="842" r:id="rId101"/>
    <p:sldId id="843" r:id="rId102"/>
    <p:sldId id="844" r:id="rId103"/>
    <p:sldId id="845" r:id="rId104"/>
    <p:sldId id="1467" r:id="rId105"/>
    <p:sldId id="847" r:id="rId106"/>
    <p:sldId id="848" r:id="rId107"/>
    <p:sldId id="849" r:id="rId108"/>
    <p:sldId id="850" r:id="rId109"/>
    <p:sldId id="851" r:id="rId110"/>
    <p:sldId id="852" r:id="rId111"/>
    <p:sldId id="853" r:id="rId112"/>
    <p:sldId id="854" r:id="rId113"/>
    <p:sldId id="855" r:id="rId114"/>
    <p:sldId id="856" r:id="rId115"/>
    <p:sldId id="857" r:id="rId116"/>
    <p:sldId id="858" r:id="rId117"/>
    <p:sldId id="866" r:id="rId1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1"/>
    <p:restoredTop sz="96208"/>
  </p:normalViewPr>
  <p:slideViewPr>
    <p:cSldViewPr snapToGrid="0" snapToObjects="1">
      <p:cViewPr varScale="1">
        <p:scale>
          <a:sx n="119" d="100"/>
          <a:sy n="119" d="100"/>
        </p:scale>
        <p:origin x="6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2794E-5A9A-CA46-A6DF-80C6BA4FEAA5}" type="datetimeFigureOut">
              <a:rPr lang="en-US" smtClean="0"/>
              <a:t>5/2/22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103D9-43F4-1046-9535-9EC555D88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6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/>
              <a:buChar char="•"/>
            </a:pPr>
            <a:endParaRPr lang="en-US" sz="7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6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4645FD1-73E9-4D88-B2EB-A1D074B97709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7219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B11BE124-C468-4843-AE82-B57DB93B8BCD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28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FAEF8F8-5059-460C-8DA4-D484548FA8C3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7287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9F731B40-FB19-4423-9FD8-4F0312D7889F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4251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795CB846-7D08-45CB-B4E7-0F0610769354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5278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795CB846-7D08-45CB-B4E7-0F0610769354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9234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795CB846-7D08-45CB-B4E7-0F0610769354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3319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012E4A7E-54AB-4480-8A24-91F505DF3516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4272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D62D96B0-7D68-4456-9DF4-E8EB8F427BF8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7812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D62D96B0-7D68-4456-9DF4-E8EB8F427BF8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7128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51B99997-4393-4179-8C31-78F2D8550B83}" type="slidenum">
              <a:rPr lang="en-US" altLang="en-US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3683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FC34E39-4910-49F7-963B-47BF04632572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7765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FC34E39-4910-49F7-963B-47BF04632572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1485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FE75930-E6C8-4EDD-B755-AC4B22638749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6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48421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FE75930-E6C8-4EDD-B755-AC4B22638749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6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1630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FE75930-E6C8-4EDD-B755-AC4B22638749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6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9149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FE75930-E6C8-4EDD-B755-AC4B22638749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6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12876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FE75930-E6C8-4EDD-B755-AC4B22638749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6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0746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900BD8C-E026-46CA-8CE8-0FFA7F2B853D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2452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900BD8C-E026-46CA-8CE8-0FFA7F2B853D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0864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900BD8C-E026-46CA-8CE8-0FFA7F2B853D}" type="slidenum">
              <a:rPr lang="en-US" altLang="en-US">
                <a:latin typeface="Arial" pitchFamily="34" charset="0"/>
                <a:cs typeface="Arial" pitchFamily="34" charset="0"/>
              </a:rPr>
              <a:pPr/>
              <a:t>29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3969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2DC44F4B-B159-4607-8BDC-3ABCCB680CDB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3593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D900BD8C-E026-46CA-8CE8-0FFA7F2B853D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4451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F1CE2E0E-233A-442E-9A93-6D4E038611A1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4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912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F1CE2E0E-233A-442E-9A93-6D4E038611A1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4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44867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98133B70-C466-4358-ACBC-C1394E8FD00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8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5939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98133B70-C466-4358-ACBC-C1394E8FD00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8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17760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98133B70-C466-4358-ACBC-C1394E8FD00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8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5803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8FE145D5-E13C-4FE7-AB28-27CE8D29238C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12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7589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8FE145D5-E13C-4FE7-AB28-27CE8D29238C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12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22840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6B2E71ED-3AB2-4D73-BFA1-2AA24CE35ECC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5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3711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24763A6F-68D2-4183-A811-A33629FDBE1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39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6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6520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D9E629C-6D37-4C6C-A182-3C1A36C0CE76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21267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32688B5-BD0F-4F3D-B5C5-2C3893D3E2B7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8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93730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32688B5-BD0F-4F3D-B5C5-2C3893D3E2B7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8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70946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B32688B5-BD0F-4F3D-B5C5-2C3893D3E2B7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8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25347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E028C3BD-04B8-49CA-B96B-7CDA673A8940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9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64678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E028C3BD-04B8-49CA-B96B-7CDA673A8940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9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72359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E9B548AD-DA77-4A5B-A43F-002B1F6B7C6C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1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13645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8B10BDC-804E-47F2-B6E2-51668663C0E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64902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811D8164-E1A2-4033-B4B8-31CB174483C1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7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12937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8B10BDC-804E-47F2-B6E2-51668663C0E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5716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8B10BDC-804E-47F2-B6E2-51668663C0E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49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8691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1B334D1-D605-4C40-995B-2D765E2D4D03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7174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8B10BDC-804E-47F2-B6E2-51668663C0E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50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89938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8B10BDC-804E-47F2-B6E2-51668663C0E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51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07329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8B10BDC-804E-47F2-B6E2-51668663C0E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52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71508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8B10BDC-804E-47F2-B6E2-51668663C0E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71632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8B10BDC-804E-47F2-B6E2-51668663C0E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54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02068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C8B10BDC-804E-47F2-B6E2-51668663C0E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55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6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6309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037535BE-5C51-43C0-B3F9-0CBF6E810AB7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56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7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06195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037535BE-5C51-43C0-B3F9-0CBF6E810AB7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57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7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52826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186664F-C7C0-4F54-95AA-B2A27D857AA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58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97626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7186664F-C7C0-4F54-95AA-B2A27D857AAA}" type="slidenum">
              <a:rPr lang="en-US" altLang="en-US">
                <a:latin typeface="Arial" pitchFamily="34" charset="0"/>
                <a:cs typeface="Arial" pitchFamily="34" charset="0"/>
              </a:rPr>
              <a:pPr/>
              <a:t>59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5101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A7BF3595-6B7D-4340-BC7E-B7D4AFA7D138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8076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33.UN07 Summary of key concepts: animal groups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7547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2B0EF23-25DC-4677-BC29-C24818DADC18}" type="slidenum">
              <a:rPr lang="en-US" altLang="en-US" sz="1200" smtClean="0"/>
              <a:pPr/>
              <a:t>61</a:t>
            </a:fld>
            <a:endParaRPr lang="en-US" altLang="en-US" sz="120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1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75794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32B0EF23-25DC-4677-BC29-C24818DADC18}" type="slidenum">
              <a:rPr lang="en-US" altLang="en-US" sz="1200" smtClean="0"/>
              <a:pPr/>
              <a:t>62</a:t>
            </a:fld>
            <a:endParaRPr lang="en-US" altLang="en-US" sz="120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1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84555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ヒラギノ角ゴ Pro W3" charset="-128"/>
              </a:defRPr>
            </a:lvl9pPr>
          </a:lstStyle>
          <a:p>
            <a:fld id="{19863BE4-2FBF-4E71-9AC3-460261F53573}" type="slidenum">
              <a:rPr lang="en-US" altLang="en-US">
                <a:latin typeface="Arial" pitchFamily="34" charset="0"/>
                <a:cs typeface="Arial" pitchFamily="34" charset="0"/>
              </a:rPr>
              <a:pPr/>
              <a:t>63</a:t>
            </a:fld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6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96048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Figure 34.2 Phylogeny of living chordates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8563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9949DEA-282A-47F6-9E28-5951D4ECCABE}" type="slidenum">
              <a:rPr lang="en-US" altLang="en-US" sz="1200" smtClean="0"/>
              <a:pPr/>
              <a:t>66</a:t>
            </a:fld>
            <a:endParaRPr lang="en-US" alt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37892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9949DEA-282A-47F6-9E28-5951D4ECCABE}" type="slidenum">
              <a:rPr lang="en-US" altLang="en-US" sz="1200" smtClean="0"/>
              <a:pPr/>
              <a:t>67</a:t>
            </a:fld>
            <a:endParaRPr lang="en-US" alt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290418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9949DEA-282A-47F6-9E28-5951D4ECCABE}" type="slidenum">
              <a:rPr lang="en-US" altLang="en-US" sz="1200" smtClean="0"/>
              <a:pPr/>
              <a:t>68</a:t>
            </a:fld>
            <a:endParaRPr lang="en-US" alt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42386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9949DEA-282A-47F6-9E28-5951D4ECCABE}" type="slidenum">
              <a:rPr lang="en-US" altLang="en-US" sz="1200" smtClean="0"/>
              <a:pPr/>
              <a:t>69</a:t>
            </a:fld>
            <a:endParaRPr lang="en-US" alt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84374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9949DEA-282A-47F6-9E28-5951D4ECCABE}" type="slidenum">
              <a:rPr lang="en-US" altLang="en-US" sz="1200" smtClean="0"/>
              <a:pPr/>
              <a:t>70</a:t>
            </a:fld>
            <a:endParaRPr lang="en-US" alt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5674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F7BAE808-7716-43F0-B09F-1D375A36697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8370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C9949DEA-282A-47F6-9E28-5951D4ECCABE}" type="slidenum">
              <a:rPr lang="en-US" altLang="en-US" sz="1200" smtClean="0"/>
              <a:pPr/>
              <a:t>71</a:t>
            </a:fld>
            <a:endParaRPr lang="en-US" alt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5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26460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B8178800-C428-4B7C-9F36-14070E556F46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6158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8147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E4645FD1-73E9-4D88-B2EB-A1D074B97709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157383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D7021-0566-DD45-8175-79E5EFAAB228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50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828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160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7472" indent="-347472">
              <a:buClr>
                <a:srgbClr val="DF4A20"/>
              </a:buClr>
              <a:defRPr/>
            </a:lvl1pPr>
            <a:lvl2pPr marL="740664" indent="-283464">
              <a:buClr>
                <a:srgbClr val="DF4A20"/>
              </a:buClr>
              <a:defRPr/>
            </a:lvl2pPr>
            <a:lvl3pPr marL="1143000" indent="-228600">
              <a:buClr>
                <a:srgbClr val="DF4A20"/>
              </a:buClr>
              <a:defRPr/>
            </a:lvl3pPr>
            <a:lvl4pPr marL="1600200" indent="-228600">
              <a:buClr>
                <a:srgbClr val="DF4A20"/>
              </a:buClr>
              <a:defRPr/>
            </a:lvl4pPr>
            <a:lvl5pPr marL="2057400" indent="-228600">
              <a:buClr>
                <a:srgbClr val="DF4A2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2017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7496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24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44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721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26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08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31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34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37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706BE-F3C9-0B4F-BD82-E748C01D6D2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0D46-5B4A-2C4F-9BFC-EFCE14D1DDE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Documents%20and%20Settings\rajesh.ACEPRO\Desktop\24-OCt\Chapter%2033\Unlabeled\33_36InsectPhylogeny-U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Documents%20and%20Settings\rajesh.ACEPRO\Desktop\24-OCt\Chapter%2034\JPEG%20FILES\Unlabeled\34_29dNonBirdReptiles-U.jpg" TargetMode="Externa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C:\Documents%20and%20Settings\rajesh.ACEPRO\Desktop\24-OCt\Chapter%2033\Unlabeled\33_UN07_Summary_C1-C5-U.jp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file:///C:\Documents%20and%20Settings\rajesh.ACEPRO\Desktop\24-OCt\Chapter%2034\JPEG%20FILES\Unlabeled\34_02_ChordatePhyloTree-U.jpg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6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2B9408-F03D-2EFA-A9E6-548BE557F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1" y="621703"/>
            <a:ext cx="9108469" cy="5288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7494" y="785192"/>
            <a:ext cx="3273996" cy="3016590"/>
          </a:xfrm>
        </p:spPr>
        <p:txBody>
          <a:bodyPr>
            <a:normAutofit/>
          </a:bodyPr>
          <a:lstStyle/>
          <a:p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BIO10</a:t>
            </a: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Dr. Bradley</a:t>
            </a:r>
            <a:b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2982370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BE15C-F882-916F-D15A-77D18D968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848" y="2948940"/>
            <a:ext cx="4246152" cy="3796030"/>
          </a:xfrm>
          <a:prstGeom prst="rect">
            <a:avLst/>
          </a:prstGeom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2552"/>
            <a:ext cx="8229600" cy="1143000"/>
          </a:xfrm>
        </p:spPr>
        <p:txBody>
          <a:bodyPr/>
          <a:lstStyle/>
          <a:p>
            <a:r>
              <a:rPr lang="en-US" altLang="en-US" dirty="0"/>
              <a:t>Symmetry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40448"/>
            <a:ext cx="5200650" cy="5542914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The two-sided symmetry of a shovel is an example of </a:t>
            </a:r>
            <a:r>
              <a:rPr lang="en-US" altLang="en-US" b="1" dirty="0"/>
              <a:t>bilateral symmetry</a:t>
            </a:r>
          </a:p>
          <a:p>
            <a:r>
              <a:rPr lang="en-US" altLang="en-US" dirty="0"/>
              <a:t>Bilaterally symmetrical animals have</a:t>
            </a:r>
          </a:p>
          <a:p>
            <a:pPr lvl="1"/>
            <a:r>
              <a:rPr lang="en-US" altLang="en-US" dirty="0"/>
              <a:t>A </a:t>
            </a:r>
            <a:r>
              <a:rPr lang="en-US" altLang="en-US" b="1" dirty="0"/>
              <a:t>dorsal</a:t>
            </a:r>
            <a:r>
              <a:rPr lang="en-US" altLang="en-US" dirty="0"/>
              <a:t> (top) side and a </a:t>
            </a:r>
            <a:r>
              <a:rPr lang="en-US" altLang="en-US" b="1" dirty="0"/>
              <a:t>ventral</a:t>
            </a:r>
            <a:r>
              <a:rPr lang="en-US" altLang="en-US" dirty="0"/>
              <a:t> (bottom) side</a:t>
            </a:r>
          </a:p>
          <a:p>
            <a:pPr lvl="1"/>
            <a:r>
              <a:rPr lang="en-US" altLang="en-US" dirty="0"/>
              <a:t>A right and left side</a:t>
            </a:r>
          </a:p>
          <a:p>
            <a:pPr lvl="1"/>
            <a:r>
              <a:rPr lang="en-US" altLang="en-US" b="1" dirty="0"/>
              <a:t>Anterior</a:t>
            </a:r>
            <a:r>
              <a:rPr lang="en-US" altLang="en-US" dirty="0"/>
              <a:t> (front) and </a:t>
            </a:r>
            <a:r>
              <a:rPr lang="en-US" altLang="en-US" b="1" dirty="0"/>
              <a:t>posterior</a:t>
            </a:r>
            <a:r>
              <a:rPr lang="en-US" altLang="en-US" dirty="0"/>
              <a:t> (back) ends</a:t>
            </a:r>
          </a:p>
          <a:p>
            <a:r>
              <a:rPr lang="en-US" altLang="en-US" dirty="0"/>
              <a:t>Many also have sensory equipment, such as a brain, concentrated in their anterior end</a:t>
            </a:r>
          </a:p>
          <a:p>
            <a:pPr lvl="1"/>
            <a:r>
              <a:rPr lang="en-US" altLang="en-US" dirty="0"/>
              <a:t>Bilateral animals typically move actively and have a central nervous system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11456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65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Lob-Finned Fishes example: </a:t>
            </a:r>
            <a:br>
              <a:rPr lang="en-US" dirty="0"/>
            </a:br>
            <a:r>
              <a:rPr lang="en-US" dirty="0"/>
              <a:t>Lung Fishes (</a:t>
            </a:r>
            <a:r>
              <a:rPr lang="en-US" dirty="0" err="1"/>
              <a:t>Dipnoi</a:t>
            </a:r>
            <a:r>
              <a:rPr lang="en-US" dirty="0"/>
              <a:t>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4114800"/>
            <a:ext cx="8737600" cy="2519363"/>
          </a:xfrm>
        </p:spPr>
        <p:txBody>
          <a:bodyPr>
            <a:normAutofit/>
          </a:bodyPr>
          <a:lstStyle/>
          <a:p>
            <a:r>
              <a:rPr lang="en-US" sz="2400" dirty="0"/>
              <a:t>Though gills are the main organs for gas exchange, they can also surface to gulp air into their lungs</a:t>
            </a:r>
          </a:p>
          <a:p>
            <a:r>
              <a:rPr lang="en-US" sz="2400" dirty="0"/>
              <a:t>The third surviving lineage of lobe-fins are tetrapods, a group that adapted to life on land</a:t>
            </a:r>
          </a:p>
        </p:txBody>
      </p:sp>
      <p:pic>
        <p:nvPicPr>
          <p:cNvPr id="6" name="Picture 3" descr="06_21c_Figure_labe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038" y="1738313"/>
            <a:ext cx="65119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2700" y="-126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Gnathostomes with bones</a:t>
            </a:r>
          </a:p>
        </p:txBody>
      </p:sp>
    </p:spTree>
    <p:extLst>
      <p:ext uri="{BB962C8B-B14F-4D97-AF65-F5344CB8AC3E}">
        <p14:creationId xmlns:p14="http://schemas.microsoft.com/office/powerpoint/2010/main" val="42487104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901700"/>
            <a:ext cx="5981700" cy="504190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65100" y="5943600"/>
            <a:ext cx="8978900" cy="6905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400" dirty="0"/>
              <a:t>Every animal from this point until the end of the lecture is a </a:t>
            </a:r>
            <a:r>
              <a:rPr lang="en-US" altLang="en-US" sz="2400" b="1" dirty="0"/>
              <a:t>tetrapod </a:t>
            </a:r>
            <a:r>
              <a:rPr lang="en-US" altLang="en-US" sz="2400" dirty="0"/>
              <a:t>(</a:t>
            </a:r>
            <a:r>
              <a:rPr lang="en-US" altLang="en-US" sz="2400" dirty="0" err="1"/>
              <a:t>osteichthyan</a:t>
            </a:r>
            <a:r>
              <a:rPr lang="en-US" altLang="en-US" sz="2400" dirty="0"/>
              <a:t> with four limbs)</a:t>
            </a:r>
          </a:p>
        </p:txBody>
      </p:sp>
      <p:sp>
        <p:nvSpPr>
          <p:cNvPr id="4" name="Right Brace 3"/>
          <p:cNvSpPr/>
          <p:nvPr/>
        </p:nvSpPr>
        <p:spPr>
          <a:xfrm>
            <a:off x="6896100" y="4546600"/>
            <a:ext cx="698500" cy="1219200"/>
          </a:xfrm>
          <a:prstGeom prst="rightBrac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32700" y="4922837"/>
            <a:ext cx="1397000" cy="436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/>
              <a:t>Tetrapods</a:t>
            </a:r>
          </a:p>
        </p:txBody>
      </p:sp>
    </p:spTree>
    <p:extLst>
      <p:ext uri="{BB962C8B-B14F-4D97-AF65-F5344CB8AC3E}">
        <p14:creationId xmlns:p14="http://schemas.microsoft.com/office/powerpoint/2010/main" val="12631498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Tetrapods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117600"/>
            <a:ext cx="8737600" cy="5516563"/>
          </a:xfrm>
        </p:spPr>
        <p:txBody>
          <a:bodyPr>
            <a:normAutofit/>
          </a:bodyPr>
          <a:lstStyle/>
          <a:p>
            <a:r>
              <a:rPr lang="en-US" b="1" dirty="0"/>
              <a:t>Tetrapods</a:t>
            </a:r>
            <a:r>
              <a:rPr lang="en-US" dirty="0"/>
              <a:t> have some specific adaptations</a:t>
            </a:r>
          </a:p>
          <a:p>
            <a:pPr lvl="1"/>
            <a:r>
              <a:rPr lang="en-US" dirty="0"/>
              <a:t>Four limbs, and feet with digits</a:t>
            </a:r>
          </a:p>
          <a:p>
            <a:pPr lvl="1"/>
            <a:r>
              <a:rPr lang="en-US" dirty="0"/>
              <a:t>A neck, which allows separate movement of the head</a:t>
            </a:r>
          </a:p>
          <a:p>
            <a:pPr lvl="1"/>
            <a:r>
              <a:rPr lang="en-US" dirty="0"/>
              <a:t>Fusion of the pelvic girdle to the backbone</a:t>
            </a:r>
          </a:p>
          <a:p>
            <a:pPr lvl="1"/>
            <a:r>
              <a:rPr lang="en-US" dirty="0"/>
              <a:t>The absence of gills (except some aquatic species)</a:t>
            </a:r>
          </a:p>
          <a:p>
            <a:pPr lvl="1"/>
            <a:r>
              <a:rPr lang="en-US" dirty="0"/>
              <a:t>Ears for detecting airborne sounds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12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01700"/>
            <a:ext cx="5981700" cy="50419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121400" y="4749800"/>
            <a:ext cx="14351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307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Tetrapod example:</a:t>
            </a:r>
            <a:br>
              <a:rPr lang="en-US" dirty="0"/>
            </a:br>
            <a:r>
              <a:rPr lang="en-US" dirty="0"/>
              <a:t>Amphibians (Amphibia)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924800" y="2032004"/>
            <a:ext cx="8636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000" dirty="0"/>
              <a:t>frogs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1312108"/>
            <a:ext cx="5435600" cy="407269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17500" y="5346700"/>
            <a:ext cx="8737600" cy="1439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Amphibians</a:t>
            </a:r>
            <a:r>
              <a:rPr lang="en-US" dirty="0"/>
              <a:t> (class </a:t>
            </a:r>
            <a:r>
              <a:rPr lang="en-US" dirty="0" err="1"/>
              <a:t>Amphibia</a:t>
            </a:r>
            <a:r>
              <a:rPr lang="en-US" dirty="0"/>
              <a:t>) are represented by about 6,000 species in three clades</a:t>
            </a:r>
          </a:p>
          <a:p>
            <a:pPr lvl="1"/>
            <a:r>
              <a:rPr lang="en-US" dirty="0" err="1"/>
              <a:t>Urodela</a:t>
            </a:r>
            <a:r>
              <a:rPr lang="en-US" dirty="0"/>
              <a:t> (salamanders and newts)</a:t>
            </a:r>
          </a:p>
          <a:p>
            <a:pPr lvl="1"/>
            <a:r>
              <a:rPr lang="en-US" dirty="0" err="1"/>
              <a:t>Anura</a:t>
            </a:r>
            <a:r>
              <a:rPr lang="en-US" dirty="0"/>
              <a:t> (frogs and toads) </a:t>
            </a:r>
          </a:p>
          <a:p>
            <a:pPr lvl="1"/>
            <a:r>
              <a:rPr lang="en-US" dirty="0" err="1"/>
              <a:t>Apoda</a:t>
            </a:r>
            <a:r>
              <a:rPr lang="en-US" dirty="0"/>
              <a:t> (caecilians)</a:t>
            </a:r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3302002"/>
            <a:ext cx="1625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en-US" sz="2000" dirty="0"/>
              <a:t>salamanders and newts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150100" y="4368800"/>
            <a:ext cx="1625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en-US" sz="2000" dirty="0"/>
              <a:t>caecilians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800850" y="4229100"/>
            <a:ext cx="850900" cy="20320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315200" y="1905002"/>
            <a:ext cx="850900" cy="20320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</p:cNvCxnSpPr>
          <p:nvPr/>
        </p:nvCxnSpPr>
        <p:spPr>
          <a:xfrm flipV="1">
            <a:off x="1117600" y="2781302"/>
            <a:ext cx="698500" cy="52070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-12700" y="-253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Osteichthyan </a:t>
            </a:r>
            <a:r>
              <a:rPr lang="en-US" dirty="0"/>
              <a:t>with four limbs</a:t>
            </a:r>
          </a:p>
        </p:txBody>
      </p:sp>
    </p:spTree>
    <p:extLst>
      <p:ext uri="{BB962C8B-B14F-4D97-AF65-F5344CB8AC3E}">
        <p14:creationId xmlns:p14="http://schemas.microsoft.com/office/powerpoint/2010/main" val="40682141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Biphasic Life History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208288"/>
            <a:ext cx="3441700" cy="5425876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Amphibian means </a:t>
            </a:r>
            <a:r>
              <a:rPr lang="ja-JP" altLang="en-US" sz="2400" dirty="0"/>
              <a:t>“</a:t>
            </a:r>
            <a:r>
              <a:rPr lang="en-US" altLang="ja-JP" sz="2400" dirty="0"/>
              <a:t>both ways of life,</a:t>
            </a:r>
            <a:r>
              <a:rPr lang="ja-JP" altLang="en-US" sz="2400" dirty="0"/>
              <a:t>”</a:t>
            </a:r>
            <a:r>
              <a:rPr lang="en-US" altLang="ja-JP" sz="2400" dirty="0"/>
              <a:t> referring to the metamorphosis of an aquatic larva into a terrestrial adult</a:t>
            </a:r>
          </a:p>
          <a:p>
            <a:r>
              <a:rPr lang="en-US" sz="2400" dirty="0"/>
              <a:t>Tadpoles are herbivores that lack legs, but legs, lungs, external eardrums, and adaptations for </a:t>
            </a:r>
            <a:r>
              <a:rPr lang="en-US" sz="2400" dirty="0" err="1"/>
              <a:t>carnivory</a:t>
            </a:r>
            <a:r>
              <a:rPr lang="en-US" sz="2400" dirty="0"/>
              <a:t> may all arise during metamorphosis </a:t>
            </a:r>
          </a:p>
          <a:p>
            <a:r>
              <a:rPr lang="en-US" sz="2400" dirty="0"/>
              <a:t>Most amphibians have moist skin that complements the lungs in gas exchange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500" y="1384300"/>
            <a:ext cx="47672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658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Reproduction Requires Water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208288"/>
            <a:ext cx="3441700" cy="5425876"/>
          </a:xfrm>
        </p:spPr>
        <p:txBody>
          <a:bodyPr>
            <a:normAutofit/>
          </a:bodyPr>
          <a:lstStyle/>
          <a:p>
            <a:r>
              <a:rPr lang="en-US" sz="2400" dirty="0"/>
              <a:t>Fertilization is external in most species, and the eggs require a moist environment</a:t>
            </a:r>
          </a:p>
          <a:p>
            <a:r>
              <a:rPr lang="en-US" sz="2400" dirty="0"/>
              <a:t>In some species, males or females care for the eggs on their back, in their mouth, or in their stomach</a:t>
            </a:r>
          </a:p>
        </p:txBody>
      </p:sp>
      <p:pic>
        <p:nvPicPr>
          <p:cNvPr id="6" name="Picture 2" descr="10_16_Figure_label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0434" y="1208288"/>
            <a:ext cx="4736529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15485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01700"/>
            <a:ext cx="5981700" cy="50546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5943600"/>
            <a:ext cx="8978900" cy="6905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400" dirty="0"/>
              <a:t>Every animal from this point until the end of the lecture is an </a:t>
            </a:r>
            <a:r>
              <a:rPr lang="en-US" altLang="en-US" sz="2400" b="1" dirty="0" err="1"/>
              <a:t>amniote</a:t>
            </a:r>
            <a:r>
              <a:rPr lang="en-US" altLang="en-US" sz="2400" b="1" dirty="0"/>
              <a:t> </a:t>
            </a:r>
            <a:r>
              <a:rPr lang="en-US" altLang="en-US" sz="2400" dirty="0"/>
              <a:t>(tetrapod with an amniotic egg)</a:t>
            </a:r>
          </a:p>
        </p:txBody>
      </p:sp>
      <p:sp>
        <p:nvSpPr>
          <p:cNvPr id="4" name="Right Brace 3"/>
          <p:cNvSpPr/>
          <p:nvPr/>
        </p:nvSpPr>
        <p:spPr>
          <a:xfrm>
            <a:off x="6794500" y="4940300"/>
            <a:ext cx="800100" cy="825500"/>
          </a:xfrm>
          <a:prstGeom prst="rightBrac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32700" y="5126037"/>
            <a:ext cx="1397000" cy="436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/>
              <a:t>Amniotes</a:t>
            </a:r>
          </a:p>
        </p:txBody>
      </p:sp>
    </p:spTree>
    <p:extLst>
      <p:ext uri="{BB962C8B-B14F-4D97-AF65-F5344CB8AC3E}">
        <p14:creationId xmlns:p14="http://schemas.microsoft.com/office/powerpoint/2010/main" val="293554189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Amniotes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01" y="1701799"/>
            <a:ext cx="5702300" cy="3986563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5100" y="1208288"/>
            <a:ext cx="3403600" cy="5425876"/>
          </a:xfrm>
        </p:spPr>
        <p:txBody>
          <a:bodyPr>
            <a:normAutofit/>
          </a:bodyPr>
          <a:lstStyle/>
          <a:p>
            <a:r>
              <a:rPr lang="en-US" sz="2400" b="1" dirty="0"/>
              <a:t>Amniotes</a:t>
            </a:r>
            <a:r>
              <a:rPr lang="en-US" sz="2400" dirty="0"/>
              <a:t> are a group of tetrapods whose living members are the reptiles, including birds, and mammals</a:t>
            </a:r>
          </a:p>
          <a:p>
            <a:endParaRPr lang="en-US" sz="2400" dirty="0"/>
          </a:p>
          <a:p>
            <a:r>
              <a:rPr lang="en-US" sz="2400" dirty="0"/>
              <a:t>Living amphibians and amniotes split from a common ancestor about 350 million years ago</a:t>
            </a:r>
          </a:p>
          <a:p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2700" y="-12699"/>
            <a:ext cx="28448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Tetrapod </a:t>
            </a:r>
            <a:r>
              <a:rPr lang="en-US" dirty="0"/>
              <a:t>with amniotic egg</a:t>
            </a:r>
          </a:p>
        </p:txBody>
      </p:sp>
    </p:spTree>
    <p:extLst>
      <p:ext uri="{BB962C8B-B14F-4D97-AF65-F5344CB8AC3E}">
        <p14:creationId xmlns:p14="http://schemas.microsoft.com/office/powerpoint/2010/main" val="26049448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Amniotic Egg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5100" y="2159000"/>
            <a:ext cx="3403600" cy="4475164"/>
          </a:xfrm>
        </p:spPr>
        <p:txBody>
          <a:bodyPr>
            <a:normAutofit/>
          </a:bodyPr>
          <a:lstStyle/>
          <a:p>
            <a:r>
              <a:rPr lang="en-US" sz="2400" dirty="0"/>
              <a:t>Amniotes are named for the major derived character of the clade, the </a:t>
            </a:r>
            <a:r>
              <a:rPr lang="en-US" sz="2400" b="1" dirty="0"/>
              <a:t>amniotic egg</a:t>
            </a:r>
            <a:r>
              <a:rPr lang="en-US" sz="2400" dirty="0"/>
              <a:t>, which contains membranes that protect the embryo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732" y="1625600"/>
            <a:ext cx="5014268" cy="4127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2700" y="-12699"/>
            <a:ext cx="28448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Tetrapod </a:t>
            </a:r>
            <a:r>
              <a:rPr lang="en-US" dirty="0"/>
              <a:t>with amniotic egg</a:t>
            </a:r>
          </a:p>
        </p:txBody>
      </p:sp>
    </p:spTree>
    <p:extLst>
      <p:ext uri="{BB962C8B-B14F-4D97-AF65-F5344CB8AC3E}">
        <p14:creationId xmlns:p14="http://schemas.microsoft.com/office/powerpoint/2010/main" val="2622383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Tissues</a:t>
            </a:r>
            <a:endParaRPr lang="en-US" altLang="en-US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Animal body plans also vary according to the organization of the animal’</a:t>
            </a:r>
            <a:r>
              <a:rPr lang="en-US" altLang="ja-JP" dirty="0"/>
              <a:t>s tissues</a:t>
            </a:r>
          </a:p>
          <a:p>
            <a:r>
              <a:rPr lang="en-US" altLang="en-US" dirty="0"/>
              <a:t>Tissues are collections of specialized cells isolated from other tissues</a:t>
            </a:r>
          </a:p>
          <a:p>
            <a:r>
              <a:rPr lang="en-US" altLang="en-US" dirty="0"/>
              <a:t>During development, germ layers give rise to the tissues and organs of the animal embryo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43740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01700"/>
            <a:ext cx="5981700" cy="50419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930900" y="5194300"/>
            <a:ext cx="14351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3197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/>
              <a:t>Amniote</a:t>
            </a:r>
            <a:r>
              <a:rPr lang="en-US" dirty="0"/>
              <a:t> example: Reptiles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699" y="1208286"/>
            <a:ext cx="5628409" cy="4240013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5100" y="1208288"/>
            <a:ext cx="3403600" cy="542587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reptile</a:t>
            </a:r>
            <a:r>
              <a:rPr lang="en-US" sz="2400" dirty="0"/>
              <a:t> clade includes the tuataras, lizards, snakes, turtles, crocodilians, birds, and some extinct groups</a:t>
            </a:r>
          </a:p>
          <a:p>
            <a:r>
              <a:rPr lang="en-US" sz="2400" dirty="0"/>
              <a:t>Reptiles have scales that create a waterproof barrier</a:t>
            </a:r>
          </a:p>
          <a:p>
            <a:r>
              <a:rPr lang="en-US" sz="2400" dirty="0"/>
              <a:t>Most reptiles lay shelled eggs on land</a:t>
            </a:r>
          </a:p>
          <a:p>
            <a:pPr marL="350838" indent="-350838"/>
            <a:r>
              <a:rPr lang="en-US" sz="2400" dirty="0"/>
              <a:t>Most reptiles are </a:t>
            </a:r>
            <a:r>
              <a:rPr lang="en-US" sz="2400" b="1" dirty="0"/>
              <a:t>ectothermic</a:t>
            </a:r>
            <a:r>
              <a:rPr lang="en-US" sz="2400" dirty="0"/>
              <a:t>, absorbing external heat as the main source of body heat</a:t>
            </a:r>
          </a:p>
          <a:p>
            <a:pPr marL="750888" lvl="1" indent="-350838"/>
            <a:r>
              <a:rPr lang="en-US" sz="2000" dirty="0"/>
              <a:t>regulate their body temperature through behavioral adaptations</a:t>
            </a:r>
          </a:p>
          <a:p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21100" y="5727700"/>
            <a:ext cx="5422900" cy="9064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Fossil evidence indicates that the earliest reptiles lived about 310 million years ago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2700" y="-12699"/>
            <a:ext cx="28448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Tetrapod </a:t>
            </a:r>
            <a:r>
              <a:rPr lang="en-US" dirty="0"/>
              <a:t>with amniotic egg</a:t>
            </a:r>
          </a:p>
        </p:txBody>
      </p:sp>
    </p:spTree>
    <p:extLst>
      <p:ext uri="{BB962C8B-B14F-4D97-AF65-F5344CB8AC3E}">
        <p14:creationId xmlns:p14="http://schemas.microsoft.com/office/powerpoint/2010/main" val="36822536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/>
              <a:t>Amniote</a:t>
            </a:r>
            <a:r>
              <a:rPr lang="en-US" dirty="0"/>
              <a:t> example: Reptiles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5100" y="1208288"/>
            <a:ext cx="3403600" cy="5425876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dirty="0" err="1"/>
              <a:t>diapsids</a:t>
            </a:r>
            <a:r>
              <a:rPr lang="en-US" sz="2400" dirty="0"/>
              <a:t> consisted of two main lineages: the </a:t>
            </a:r>
            <a:r>
              <a:rPr lang="en-US" sz="2400" dirty="0" err="1"/>
              <a:t>lepidosaurs</a:t>
            </a:r>
            <a:r>
              <a:rPr lang="en-US" sz="2400" dirty="0"/>
              <a:t> and the </a:t>
            </a:r>
            <a:r>
              <a:rPr lang="en-US" sz="2400" dirty="0" err="1"/>
              <a:t>archosaurs</a:t>
            </a:r>
            <a:endParaRPr lang="en-US" sz="2400" dirty="0"/>
          </a:p>
          <a:p>
            <a:r>
              <a:rPr lang="en-US" sz="2400" dirty="0"/>
              <a:t>The </a:t>
            </a:r>
            <a:r>
              <a:rPr lang="en-US" sz="2400" b="1" dirty="0" err="1"/>
              <a:t>lepidosaurs</a:t>
            </a:r>
            <a:r>
              <a:rPr lang="en-US" sz="2400" dirty="0"/>
              <a:t> include tuataras, lizards, snakes, and extinct marine </a:t>
            </a:r>
            <a:r>
              <a:rPr lang="en-US" sz="2400" dirty="0" err="1"/>
              <a:t>mososaurs</a:t>
            </a:r>
            <a:endParaRPr lang="en-US" sz="2400" dirty="0"/>
          </a:p>
          <a:p>
            <a:r>
              <a:rPr lang="en-US" sz="2400" dirty="0"/>
              <a:t>The </a:t>
            </a:r>
            <a:r>
              <a:rPr lang="en-US" sz="2400" b="1" dirty="0" err="1"/>
              <a:t>archosaur</a:t>
            </a:r>
            <a:r>
              <a:rPr lang="en-US" sz="2400" dirty="0"/>
              <a:t> lineage produced the crocodilians, </a:t>
            </a:r>
            <a:r>
              <a:rPr lang="en-US" sz="2400" b="1" dirty="0"/>
              <a:t>pterosaurs</a:t>
            </a:r>
            <a:r>
              <a:rPr lang="en-US" sz="2400" dirty="0"/>
              <a:t>, and </a:t>
            </a:r>
            <a:r>
              <a:rPr lang="en-US" sz="2400" b="1" dirty="0"/>
              <a:t>dinosaurs </a:t>
            </a:r>
            <a:r>
              <a:rPr lang="en-US" sz="2400" dirty="0"/>
              <a:t>(and birds)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977" y="1663700"/>
            <a:ext cx="5885727" cy="4114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2700" y="-12699"/>
            <a:ext cx="28448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Tetrapod </a:t>
            </a:r>
            <a:r>
              <a:rPr lang="en-US" dirty="0"/>
              <a:t>with amniotic egg</a:t>
            </a:r>
          </a:p>
        </p:txBody>
      </p:sp>
    </p:spTree>
    <p:extLst>
      <p:ext uri="{BB962C8B-B14F-4D97-AF65-F5344CB8AC3E}">
        <p14:creationId xmlns:p14="http://schemas.microsoft.com/office/powerpoint/2010/main" val="2009231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/>
              <a:t>Birds (Aves) which are Reptiles...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r>
              <a:rPr lang="en-US" sz="2400" dirty="0"/>
              <a:t>Birds are </a:t>
            </a:r>
            <a:r>
              <a:rPr lang="en-US" sz="2400" dirty="0" err="1"/>
              <a:t>archosaurs</a:t>
            </a:r>
            <a:r>
              <a:rPr lang="en-US" sz="2400" dirty="0"/>
              <a:t>, but almost every feature of their reptilian anatomy has undergone modification in their adaptation to flight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Picture 7" descr="34_29bAvianWingFeather-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798571"/>
            <a:ext cx="7993888" cy="360472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2700" y="-12699"/>
            <a:ext cx="28448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Tetrapod </a:t>
            </a:r>
            <a:r>
              <a:rPr lang="en-US" dirty="0"/>
              <a:t>with amniotic egg</a:t>
            </a:r>
          </a:p>
        </p:txBody>
      </p:sp>
    </p:spTree>
    <p:extLst>
      <p:ext uri="{BB962C8B-B14F-4D97-AF65-F5344CB8AC3E}">
        <p14:creationId xmlns:p14="http://schemas.microsoft.com/office/powerpoint/2010/main" val="248947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Birds (Aves) which are Reptiles...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295401"/>
            <a:ext cx="8229600" cy="401828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Wings</a:t>
            </a:r>
          </a:p>
          <a:p>
            <a:r>
              <a:rPr lang="en-US" sz="2400" dirty="0"/>
              <a:t>Feathers</a:t>
            </a:r>
          </a:p>
          <a:p>
            <a:r>
              <a:rPr lang="en-US" sz="2400" dirty="0"/>
              <a:t>Endothermic</a:t>
            </a:r>
          </a:p>
          <a:p>
            <a:r>
              <a:rPr lang="en-US" sz="2400" dirty="0"/>
              <a:t>Scales on legs</a:t>
            </a:r>
          </a:p>
          <a:p>
            <a:r>
              <a:rPr lang="en-US" sz="2400" dirty="0"/>
              <a:t>No teeth</a:t>
            </a:r>
          </a:p>
          <a:p>
            <a:r>
              <a:rPr lang="en-US" sz="2400" dirty="0"/>
              <a:t>Lack of a bladder</a:t>
            </a:r>
          </a:p>
          <a:p>
            <a:r>
              <a:rPr lang="en-US" sz="2400" dirty="0"/>
              <a:t>Small gonads</a:t>
            </a:r>
          </a:p>
          <a:p>
            <a:r>
              <a:rPr lang="en-US" sz="2400" dirty="0"/>
              <a:t>Many bones are air-filled</a:t>
            </a:r>
          </a:p>
          <a:p>
            <a:r>
              <a:rPr lang="en-US" sz="2400" dirty="0"/>
              <a:t>Keeled sternum</a:t>
            </a:r>
          </a:p>
          <a:p>
            <a:pPr lvl="1"/>
            <a:r>
              <a:rPr lang="en-US" sz="2000" dirty="0"/>
              <a:t>Flight muscle attachment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5602" name="Picture 2" descr="http://biodidac.bio.uottawa.ca/ftp/BIODIDAC/ZOO/VERTEBRA/DIAGBW/AVES003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168400"/>
            <a:ext cx="4267200" cy="5689600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V="1">
            <a:off x="5257799" y="4648200"/>
            <a:ext cx="5334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95799" y="4876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Keeled sternum</a:t>
            </a:r>
          </a:p>
        </p:txBody>
      </p:sp>
      <p:pic>
        <p:nvPicPr>
          <p:cNvPr id="19" name="Picture 18" descr="34_29cAvianWingFeather-U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652" y="5313680"/>
            <a:ext cx="4081748" cy="15316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2700" y="-12699"/>
            <a:ext cx="28448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Tetrapod </a:t>
            </a:r>
            <a:r>
              <a:rPr lang="en-US" dirty="0"/>
              <a:t>with amniotic egg</a:t>
            </a:r>
          </a:p>
        </p:txBody>
      </p:sp>
    </p:spTree>
    <p:extLst>
      <p:ext uri="{BB962C8B-B14F-4D97-AF65-F5344CB8AC3E}">
        <p14:creationId xmlns:p14="http://schemas.microsoft.com/office/powerpoint/2010/main" val="242468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14400"/>
            <a:ext cx="5981700" cy="50292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5943600"/>
            <a:ext cx="8978900" cy="6905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400" dirty="0"/>
              <a:t>Every animal from this point until the end of the lecture is a </a:t>
            </a:r>
            <a:r>
              <a:rPr lang="en-US" altLang="en-US" sz="2400" b="1" dirty="0"/>
              <a:t>Mammal </a:t>
            </a:r>
            <a:r>
              <a:rPr lang="en-US" altLang="en-US" sz="2400" dirty="0"/>
              <a:t>(</a:t>
            </a:r>
            <a:r>
              <a:rPr lang="en-US" altLang="en-US" sz="2400" dirty="0" err="1"/>
              <a:t>amniote</a:t>
            </a:r>
            <a:r>
              <a:rPr lang="en-US" altLang="en-US" sz="2400" dirty="0"/>
              <a:t> that has hair and produces milk)</a:t>
            </a:r>
          </a:p>
        </p:txBody>
      </p:sp>
      <p:sp>
        <p:nvSpPr>
          <p:cNvPr id="4" name="Right Brace 3"/>
          <p:cNvSpPr/>
          <p:nvPr/>
        </p:nvSpPr>
        <p:spPr>
          <a:xfrm>
            <a:off x="6896100" y="5473700"/>
            <a:ext cx="698500" cy="292100"/>
          </a:xfrm>
          <a:prstGeom prst="rightBrac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594600" y="5380037"/>
            <a:ext cx="1397000" cy="436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/>
              <a:t>Mammals</a:t>
            </a:r>
          </a:p>
        </p:txBody>
      </p:sp>
    </p:spTree>
    <p:extLst>
      <p:ext uri="{BB962C8B-B14F-4D97-AF65-F5344CB8AC3E}">
        <p14:creationId xmlns:p14="http://schemas.microsoft.com/office/powerpoint/2010/main" val="17307430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Mammals (Mammalia)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104900"/>
            <a:ext cx="8521700" cy="55292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Mammals have</a:t>
            </a:r>
          </a:p>
          <a:p>
            <a:pPr lvl="1"/>
            <a:r>
              <a:rPr lang="en-US" dirty="0"/>
              <a:t>Mammary glands, which produce milk</a:t>
            </a:r>
          </a:p>
          <a:p>
            <a:pPr lvl="1"/>
            <a:r>
              <a:rPr lang="en-US" dirty="0"/>
              <a:t>Hair </a:t>
            </a:r>
          </a:p>
          <a:p>
            <a:pPr lvl="1"/>
            <a:r>
              <a:rPr lang="en-US" dirty="0"/>
              <a:t>A high metabolic rate, due to </a:t>
            </a:r>
            <a:r>
              <a:rPr lang="en-US" dirty="0" err="1"/>
              <a:t>endothermy</a:t>
            </a:r>
            <a:endParaRPr lang="en-US" dirty="0"/>
          </a:p>
          <a:p>
            <a:pPr lvl="1"/>
            <a:r>
              <a:rPr lang="en-US" dirty="0"/>
              <a:t>A larger brain than other vertebrates of equivalent size</a:t>
            </a:r>
          </a:p>
          <a:p>
            <a:pPr lvl="1"/>
            <a:r>
              <a:rPr lang="en-US" dirty="0"/>
              <a:t>Differentiated teeth</a:t>
            </a:r>
          </a:p>
          <a:p>
            <a:pPr lvl="1"/>
            <a:endParaRPr lang="en-US" dirty="0"/>
          </a:p>
          <a:p>
            <a:r>
              <a:rPr lang="en-US" sz="2800" dirty="0"/>
              <a:t>Mammals are </a:t>
            </a:r>
            <a:r>
              <a:rPr lang="en-US" sz="2800" b="1" dirty="0" err="1"/>
              <a:t>synapsids</a:t>
            </a:r>
            <a:r>
              <a:rPr lang="en-US" sz="2800" b="1" dirty="0"/>
              <a:t> </a:t>
            </a:r>
            <a:r>
              <a:rPr lang="en-US" sz="2800" dirty="0"/>
              <a:t>(one hole in the each temporal bone)</a:t>
            </a:r>
          </a:p>
          <a:p>
            <a:r>
              <a:rPr lang="en-US" sz="2800" dirty="0"/>
              <a:t>In the evolution of mammals from early </a:t>
            </a:r>
            <a:r>
              <a:rPr lang="en-US" sz="2800" dirty="0" err="1"/>
              <a:t>synapsids</a:t>
            </a:r>
            <a:r>
              <a:rPr lang="en-US" sz="2800" dirty="0"/>
              <a:t>, two bones that formerly made up the jaw joint were incorporated into the mammalian middle ear</a:t>
            </a:r>
            <a:endParaRPr lang="en-US" sz="3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5530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15900"/>
            <a:ext cx="87249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98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Ectoderm </a:t>
            </a:r>
            <a:r>
              <a:rPr lang="en-US" altLang="en-US" dirty="0"/>
              <a:t>is the germ layer covering the embryo’</a:t>
            </a:r>
            <a:r>
              <a:rPr lang="en-US" altLang="ja-JP" dirty="0"/>
              <a:t>s surface</a:t>
            </a:r>
          </a:p>
          <a:p>
            <a:r>
              <a:rPr lang="en-US" altLang="en-US" b="1" dirty="0"/>
              <a:t>Endoderm </a:t>
            </a:r>
            <a:r>
              <a:rPr lang="en-US" altLang="en-US" dirty="0"/>
              <a:t>is the innermost germ layer and lines the developing digestive tube, called the </a:t>
            </a:r>
            <a:r>
              <a:rPr lang="en-US" altLang="en-US" b="1" dirty="0"/>
              <a:t>archenteron</a:t>
            </a:r>
          </a:p>
        </p:txBody>
      </p:sp>
    </p:spTree>
    <p:extLst>
      <p:ext uri="{BB962C8B-B14F-4D97-AF65-F5344CB8AC3E}">
        <p14:creationId xmlns:p14="http://schemas.microsoft.com/office/powerpoint/2010/main" val="3251922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Diploblastic</a:t>
            </a:r>
            <a:r>
              <a:rPr lang="en-US" altLang="en-US" dirty="0"/>
              <a:t> animals have only ectoderm and endoderm</a:t>
            </a:r>
          </a:p>
          <a:p>
            <a:pPr lvl="1"/>
            <a:r>
              <a:rPr lang="en-US" altLang="en-US" dirty="0"/>
              <a:t>These include cnidarians and a few other groups</a:t>
            </a:r>
          </a:p>
          <a:p>
            <a:pPr lvl="1"/>
            <a:endParaRPr lang="en-US" altLang="en-US" dirty="0"/>
          </a:p>
          <a:p>
            <a:r>
              <a:rPr lang="en-US" altLang="en-US" b="1" dirty="0"/>
              <a:t>Triploblastic</a:t>
            </a:r>
            <a:r>
              <a:rPr lang="en-US" altLang="en-US" dirty="0"/>
              <a:t> animals also have an intermediate tissue layer called </a:t>
            </a:r>
            <a:r>
              <a:rPr lang="en-US" altLang="en-US" b="1" dirty="0"/>
              <a:t>mesoderm</a:t>
            </a:r>
          </a:p>
          <a:p>
            <a:pPr lvl="1"/>
            <a:r>
              <a:rPr lang="en-US" altLang="en-US" dirty="0"/>
              <a:t>All bilaterally symmetrical animals are triploblastic </a:t>
            </a:r>
          </a:p>
        </p:txBody>
      </p:sp>
    </p:spTree>
    <p:extLst>
      <p:ext uri="{BB962C8B-B14F-4D97-AF65-F5344CB8AC3E}">
        <p14:creationId xmlns:p14="http://schemas.microsoft.com/office/powerpoint/2010/main" val="71770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15"/>
            <a:ext cx="8229600" cy="66262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Body Cavities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31837"/>
            <a:ext cx="8229600" cy="4525963"/>
          </a:xfrm>
        </p:spPr>
        <p:txBody>
          <a:bodyPr/>
          <a:lstStyle/>
          <a:p>
            <a:r>
              <a:rPr lang="en-US" altLang="en-US" dirty="0"/>
              <a:t>Most triploblastic animals possess a </a:t>
            </a:r>
            <a:r>
              <a:rPr lang="en-US" altLang="en-US" b="1" dirty="0"/>
              <a:t>body cavity</a:t>
            </a:r>
          </a:p>
          <a:p>
            <a:r>
              <a:rPr lang="en-US" altLang="en-US" dirty="0"/>
              <a:t>A true body cavity is called a </a:t>
            </a:r>
            <a:r>
              <a:rPr lang="en-US" altLang="en-US" b="1" dirty="0"/>
              <a:t>coelom </a:t>
            </a:r>
            <a:r>
              <a:rPr lang="en-US" altLang="en-US" dirty="0"/>
              <a:t>and is derived from mesoderm</a:t>
            </a:r>
          </a:p>
          <a:p>
            <a:r>
              <a:rPr lang="en-US" altLang="en-US" b="1" dirty="0"/>
              <a:t>Coelomates </a:t>
            </a:r>
            <a:r>
              <a:rPr lang="en-US" altLang="en-US" dirty="0"/>
              <a:t>are animals that possess a true coelom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D7620C-D122-C6B1-338F-5C304A768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0" y="4119700"/>
            <a:ext cx="4839970" cy="282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52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15"/>
            <a:ext cx="8229600" cy="66262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Body Cavities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31837"/>
            <a:ext cx="8229600" cy="4525963"/>
          </a:xfrm>
        </p:spPr>
        <p:txBody>
          <a:bodyPr/>
          <a:lstStyle/>
          <a:p>
            <a:r>
              <a:rPr lang="en-US" altLang="en-US" dirty="0"/>
              <a:t>A pseudocoelom is a body cavity derived from the mesoderm and endoderm</a:t>
            </a:r>
          </a:p>
          <a:p>
            <a:r>
              <a:rPr lang="en-US" altLang="en-US" dirty="0"/>
              <a:t>Triploblastic animals that possess a pseudocoelom are called </a:t>
            </a:r>
            <a:r>
              <a:rPr lang="en-US" altLang="en-US" b="1" dirty="0"/>
              <a:t>pseudocoelomates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1BBCE-0DB6-0441-091D-9050D602C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825752"/>
            <a:ext cx="5080000" cy="286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5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15"/>
            <a:ext cx="8229600" cy="66262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Body Cavities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31837"/>
            <a:ext cx="8229600" cy="4525963"/>
          </a:xfrm>
        </p:spPr>
        <p:txBody>
          <a:bodyPr/>
          <a:lstStyle/>
          <a:p>
            <a:r>
              <a:rPr lang="en-US" altLang="en-US" dirty="0"/>
              <a:t>Triploblastic animals that lack a body cavity are called </a:t>
            </a:r>
            <a:r>
              <a:rPr lang="en-US" altLang="en-US" b="1" dirty="0"/>
              <a:t>acoelomates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A8B9C3-8468-E951-B663-C5C33C4DB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3865021"/>
            <a:ext cx="5308600" cy="29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98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 body cavity has many functions</a:t>
            </a:r>
          </a:p>
          <a:p>
            <a:pPr lvl="1"/>
            <a:r>
              <a:rPr lang="en-US" altLang="en-US"/>
              <a:t>Fluid cushions the suspended organs</a:t>
            </a:r>
          </a:p>
          <a:p>
            <a:pPr lvl="1"/>
            <a:r>
              <a:rPr lang="en-US" altLang="en-US"/>
              <a:t>Fluid acts like a skeleton against which muscles can work</a:t>
            </a:r>
          </a:p>
          <a:p>
            <a:pPr lvl="1"/>
            <a:r>
              <a:rPr lang="en-US"/>
              <a:t>The cavity e</a:t>
            </a:r>
            <a:r>
              <a:rPr lang="en-US" altLang="en-US"/>
              <a:t>nables internal organs to grow and move independently of the outer body wall</a:t>
            </a:r>
          </a:p>
        </p:txBody>
      </p:sp>
    </p:spTree>
    <p:extLst>
      <p:ext uri="{BB962C8B-B14F-4D97-AF65-F5344CB8AC3E}">
        <p14:creationId xmlns:p14="http://schemas.microsoft.com/office/powerpoint/2010/main" val="3192352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9D40D4-E746-A917-05F9-340F7897B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860" y="3700780"/>
            <a:ext cx="2997200" cy="311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7DF9B3-1D1D-E04A-37B8-400FAC620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060" y="3700780"/>
            <a:ext cx="2108200" cy="3136900"/>
          </a:xfrm>
          <a:prstGeom prst="rect">
            <a:avLst/>
          </a:prstGeom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Protostome and Deuterostome Development</a:t>
            </a:r>
            <a:endParaRPr lang="en-US" altLang="en-US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2526030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Based on early development, many animals can be categorized as having </a:t>
            </a:r>
            <a:r>
              <a:rPr lang="en-US" altLang="en-US" b="1" dirty="0"/>
              <a:t>protostome development </a:t>
            </a:r>
            <a:r>
              <a:rPr lang="en-US" altLang="en-US" dirty="0"/>
              <a:t>or </a:t>
            </a:r>
            <a:r>
              <a:rPr lang="en-US" altLang="en-US" b="1" dirty="0"/>
              <a:t>deuterostome development</a:t>
            </a:r>
          </a:p>
          <a:p>
            <a:r>
              <a:rPr lang="en-US" altLang="en-US" dirty="0"/>
              <a:t>These developmental modes differ in cleavage, coelom formation, and steps of development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0E8A2B3-1E9F-C88B-8C8C-9191E15DC5BF}"/>
              </a:ext>
            </a:extLst>
          </p:cNvPr>
          <p:cNvSpPr txBox="1">
            <a:spLocks noChangeArrowheads="1"/>
          </p:cNvSpPr>
          <p:nvPr/>
        </p:nvSpPr>
        <p:spPr>
          <a:xfrm>
            <a:off x="2198370" y="4450081"/>
            <a:ext cx="1379220" cy="38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Protostome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5F35AB0-85BF-4AAB-F598-F502D303A44E}"/>
              </a:ext>
            </a:extLst>
          </p:cNvPr>
          <p:cNvSpPr txBox="1">
            <a:spLocks noChangeArrowheads="1"/>
          </p:cNvSpPr>
          <p:nvPr/>
        </p:nvSpPr>
        <p:spPr>
          <a:xfrm>
            <a:off x="5195570" y="4442461"/>
            <a:ext cx="1454150" cy="384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Deuterostome</a:t>
            </a:r>
          </a:p>
        </p:txBody>
      </p:sp>
    </p:spTree>
    <p:extLst>
      <p:ext uri="{BB962C8B-B14F-4D97-AF65-F5344CB8AC3E}">
        <p14:creationId xmlns:p14="http://schemas.microsoft.com/office/powerpoint/2010/main" val="1117952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Protostome and Deuterostome Development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C5A59-67B4-89AD-05E4-EAC7FDE8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80" y="1638222"/>
            <a:ext cx="6821170" cy="50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1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938887-ED92-9D77-A6BC-0D75444453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2970"/>
            <a:ext cx="5955647" cy="5311394"/>
          </a:xfrm>
          <a:prstGeom prst="rect">
            <a:avLst/>
          </a:prstGeom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817870" y="117856"/>
            <a:ext cx="2868930" cy="54716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Animals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5349240" y="902970"/>
            <a:ext cx="3669030" cy="4772806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In general, animals are efficient consumers of other organisms</a:t>
            </a:r>
          </a:p>
          <a:p>
            <a:r>
              <a:rPr lang="en-US" altLang="en-US" dirty="0"/>
              <a:t>Most have adaptations that help them to detect, capture, eat, and digest other organisms</a:t>
            </a:r>
          </a:p>
          <a:p>
            <a:pPr lvl="1"/>
            <a:r>
              <a:rPr lang="en-US" altLang="en-US" dirty="0"/>
              <a:t>For example, the chameleon captures insect prey with its long, sticky, quick-moving tongue</a:t>
            </a:r>
          </a:p>
        </p:txBody>
      </p:sp>
    </p:spTree>
    <p:extLst>
      <p:ext uri="{BB962C8B-B14F-4D97-AF65-F5344CB8AC3E}">
        <p14:creationId xmlns:p14="http://schemas.microsoft.com/office/powerpoint/2010/main" val="2336481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Sponges are basal animals that lack tissues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37A4838-3897-8527-D269-B25332C09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60" y="975474"/>
            <a:ext cx="5429250" cy="558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72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Sponges are basal animals that lack tissues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377190" y="1199793"/>
            <a:ext cx="8229600" cy="145161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Animals in the phylum </a:t>
            </a:r>
            <a:r>
              <a:rPr lang="en-US" altLang="en-US" b="1" dirty="0"/>
              <a:t>Porifera</a:t>
            </a:r>
            <a:r>
              <a:rPr lang="en-US" altLang="en-US" dirty="0"/>
              <a:t> are known informally as sponges</a:t>
            </a:r>
          </a:p>
          <a:p>
            <a:r>
              <a:rPr lang="en-US" altLang="en-US" dirty="0"/>
              <a:t>They are sedentary and live in marine waters or fresh water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74B7C-200C-F90E-F3AB-CD46D417A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060" y="2743200"/>
            <a:ext cx="5628546" cy="3961130"/>
          </a:xfrm>
          <a:prstGeom prst="rect">
            <a:avLst/>
          </a:prstGeom>
        </p:spPr>
      </p:pic>
      <p:sp>
        <p:nvSpPr>
          <p:cNvPr id="40" name="Rectangle 3">
            <a:extLst>
              <a:ext uri="{FF2B5EF4-FFF2-40B4-BE49-F238E27FC236}">
                <a16:creationId xmlns:a16="http://schemas.microsoft.com/office/drawing/2014/main" id="{F894A40A-7AB0-770A-5E4C-CD4070DD68D0}"/>
              </a:ext>
            </a:extLst>
          </p:cNvPr>
          <p:cNvSpPr txBox="1">
            <a:spLocks noChangeArrowheads="1"/>
          </p:cNvSpPr>
          <p:nvPr/>
        </p:nvSpPr>
        <p:spPr>
          <a:xfrm>
            <a:off x="377190" y="2411730"/>
            <a:ext cx="3131820" cy="4292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Sponges are </a:t>
            </a:r>
            <a:r>
              <a:rPr lang="en-US" altLang="en-US" b="1" dirty="0"/>
              <a:t>filter feeders</a:t>
            </a:r>
            <a:r>
              <a:rPr lang="en-US" altLang="en-US" dirty="0"/>
              <a:t>, capturing food particles suspended in the water that passes through their body</a:t>
            </a:r>
          </a:p>
          <a:p>
            <a:r>
              <a:rPr lang="en-US" altLang="en-US" dirty="0"/>
              <a:t>Water is drawn through pores into a cavity called the </a:t>
            </a:r>
            <a:r>
              <a:rPr lang="en-US" altLang="en-US" b="1" dirty="0"/>
              <a:t>spongocoel </a:t>
            </a:r>
            <a:r>
              <a:rPr lang="en-US" altLang="en-US" dirty="0"/>
              <a:t>and out through an opening called the </a:t>
            </a:r>
            <a:r>
              <a:rPr lang="en-US" altLang="en-US" b="1" dirty="0"/>
              <a:t>osculum</a:t>
            </a:r>
          </a:p>
          <a:p>
            <a:r>
              <a:rPr lang="en-US" altLang="en-US" dirty="0"/>
              <a:t>Most sponges are </a:t>
            </a:r>
            <a:r>
              <a:rPr lang="en-US" altLang="en-US" b="1" dirty="0"/>
              <a:t>hermaphrodites </a:t>
            </a:r>
            <a:r>
              <a:rPr lang="en-US" altLang="en-US" dirty="0"/>
              <a:t>with</a:t>
            </a:r>
            <a:r>
              <a:rPr lang="en-US" altLang="en-US" b="1" dirty="0"/>
              <a:t> </a:t>
            </a:r>
            <a:r>
              <a:rPr lang="en-US" altLang="en-US" dirty="0"/>
              <a:t>sequential hermaphroditism</a:t>
            </a:r>
          </a:p>
        </p:txBody>
      </p:sp>
    </p:spTree>
    <p:extLst>
      <p:ext uri="{BB962C8B-B14F-4D97-AF65-F5344CB8AC3E}">
        <p14:creationId xmlns:p14="http://schemas.microsoft.com/office/powerpoint/2010/main" val="3095768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Cnidarians are an ancient phylum of eumetazoans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92D17-5F8E-251F-9EFC-550AE6C6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5" y="1107996"/>
            <a:ext cx="5429250" cy="558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99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A298A-5909-5644-FD0C-8526B1EC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70" y="3980029"/>
            <a:ext cx="2297430" cy="2935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D30613-506D-91B3-6B24-6C2B0B546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570" y="1107729"/>
            <a:ext cx="2217420" cy="2872567"/>
          </a:xfrm>
          <a:prstGeom prst="rect">
            <a:avLst/>
          </a:prstGeom>
        </p:spPr>
      </p:pic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Cnidarians are an ancient phylum of eumetazoans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462915" y="1303020"/>
            <a:ext cx="6237923" cy="524637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All animals except sponges and a few other groups belong to the clade </a:t>
            </a:r>
            <a:r>
              <a:rPr lang="en-US" altLang="en-US" b="1" dirty="0"/>
              <a:t>Eumetazoa</a:t>
            </a:r>
          </a:p>
          <a:p>
            <a:pPr lvl="1"/>
            <a:r>
              <a:rPr lang="en-US" altLang="en-US" dirty="0"/>
              <a:t>animals with true tissues</a:t>
            </a:r>
          </a:p>
          <a:p>
            <a:r>
              <a:rPr lang="en-US" altLang="en-US" dirty="0"/>
              <a:t>Phylum Cnidaria is one of the oldest groups in this clade</a:t>
            </a:r>
          </a:p>
          <a:p>
            <a:r>
              <a:rPr lang="en-US" altLang="en-US" dirty="0"/>
              <a:t>Cnidarians have diversified into a wide range of both sessile and motile forms including jellies, corals, and hydras</a:t>
            </a:r>
          </a:p>
          <a:p>
            <a:r>
              <a:rPr lang="en-US" altLang="en-US" dirty="0"/>
              <a:t>They exhibit a relatively simple diploblastic, radial body plan</a:t>
            </a:r>
          </a:p>
          <a:p>
            <a:r>
              <a:rPr lang="en-US" altLang="en-US" dirty="0"/>
              <a:t>The basic body plan of a cnidarian is a sac with a central digestive compartment, the </a:t>
            </a:r>
            <a:r>
              <a:rPr lang="en-US" altLang="en-US" b="1" dirty="0"/>
              <a:t>gastrovascular cavity</a:t>
            </a:r>
          </a:p>
          <a:p>
            <a:r>
              <a:rPr lang="en-US" altLang="en-US" dirty="0"/>
              <a:t>A single opening functions as mouth and anus</a:t>
            </a:r>
          </a:p>
        </p:txBody>
      </p:sp>
    </p:spTree>
    <p:extLst>
      <p:ext uri="{BB962C8B-B14F-4D97-AF65-F5344CB8AC3E}">
        <p14:creationId xmlns:p14="http://schemas.microsoft.com/office/powerpoint/2010/main" val="1497503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Cnidarians are an ancient phylum of eumetazoans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538210" cy="267462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There are two variations on the body plan: the sessile polyp</a:t>
            </a:r>
            <a:r>
              <a:rPr lang="en-US" altLang="en-US" b="1" dirty="0"/>
              <a:t> </a:t>
            </a:r>
            <a:r>
              <a:rPr lang="en-US" altLang="en-US" dirty="0"/>
              <a:t>and motile medusa</a:t>
            </a:r>
          </a:p>
          <a:p>
            <a:r>
              <a:rPr lang="en-US" altLang="en-US" dirty="0"/>
              <a:t>A </a:t>
            </a:r>
            <a:r>
              <a:rPr lang="en-US" altLang="en-US" b="1" dirty="0"/>
              <a:t>polyp</a:t>
            </a:r>
            <a:r>
              <a:rPr lang="en-US" altLang="en-US" dirty="0"/>
              <a:t> adheres to the substrate by the aboral end of its body</a:t>
            </a:r>
          </a:p>
          <a:p>
            <a:r>
              <a:rPr lang="en-US" altLang="en-US" dirty="0"/>
              <a:t>A </a:t>
            </a:r>
            <a:r>
              <a:rPr lang="en-US" altLang="en-US" b="1" dirty="0"/>
              <a:t>medusa</a:t>
            </a:r>
            <a:r>
              <a:rPr lang="en-US" altLang="en-US" dirty="0"/>
              <a:t> has a bell-shaped body with its mouth on the underside</a:t>
            </a:r>
          </a:p>
          <a:p>
            <a:r>
              <a:rPr lang="en-US" altLang="en-US" dirty="0"/>
              <a:t>Medusae do not attach to the substrate but move freely</a:t>
            </a:r>
          </a:p>
          <a:p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446017-6150-3553-8325-9DBE93969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4446002"/>
            <a:ext cx="4862830" cy="232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19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Cnidarians are an ancient phylum of eumetazoans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611630"/>
            <a:ext cx="4023360" cy="4697729"/>
          </a:xfrm>
        </p:spPr>
        <p:txBody>
          <a:bodyPr>
            <a:normAutofit/>
          </a:bodyPr>
          <a:lstStyle/>
          <a:p>
            <a:r>
              <a:rPr lang="en-US" altLang="en-US" dirty="0"/>
              <a:t>Phylum Cnidaria diverged into two major clades, </a:t>
            </a:r>
            <a:r>
              <a:rPr lang="en-US" altLang="en-US" dirty="0" err="1"/>
              <a:t>Medusozoa</a:t>
            </a:r>
            <a:r>
              <a:rPr lang="en-US" altLang="en-US" dirty="0"/>
              <a:t> and Anthozoa, early in its evolutionary history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AD97AF-B5CF-4BC6-6D7F-9EEB301B4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730" y="1214699"/>
            <a:ext cx="4310380" cy="549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6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Cnidarians are an ancient phylum of eumetazoans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1611630"/>
            <a:ext cx="4023360" cy="4697729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Cnidarians are carnivores that use tentacles to capture prey</a:t>
            </a:r>
          </a:p>
          <a:p>
            <a:r>
              <a:rPr lang="en-US" altLang="en-US" dirty="0"/>
              <a:t>The tentacles are armed with </a:t>
            </a:r>
            <a:r>
              <a:rPr lang="en-US" altLang="en-US" b="1" dirty="0"/>
              <a:t>cnidocytes</a:t>
            </a:r>
            <a:r>
              <a:rPr lang="en-US" altLang="en-US" dirty="0"/>
              <a:t>, unique cells that function in defense and capture of prey</a:t>
            </a:r>
          </a:p>
          <a:p>
            <a:r>
              <a:rPr lang="en-US" altLang="en-US" b="1" dirty="0"/>
              <a:t>Nematocysts </a:t>
            </a:r>
            <a:r>
              <a:rPr lang="en-US" altLang="en-US" dirty="0"/>
              <a:t>are specialized organelles within cnidocytes that eject a stinging thread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85D2B-5BE2-E298-28F9-1F9FA7A1B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01560"/>
            <a:ext cx="4415790" cy="39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09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52400" y="838200"/>
            <a:ext cx="876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Bilaterian animals have bilateral symmetry and triploblastic development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EAC293-ABCF-D605-B349-CD742D92A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569660"/>
            <a:ext cx="4800600" cy="49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27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52400" y="838200"/>
            <a:ext cx="876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Bilaterian animals have bilateral symmetry and triploblastic development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Most have a coelom and a digestive tract with two openings</a:t>
            </a:r>
          </a:p>
          <a:p>
            <a:r>
              <a:rPr lang="en-US" altLang="en-US" dirty="0"/>
              <a:t>The clade Bilateria contains </a:t>
            </a:r>
          </a:p>
          <a:p>
            <a:pPr lvl="1"/>
            <a:r>
              <a:rPr lang="en-US" altLang="en-US" dirty="0" err="1"/>
              <a:t>Lophotrochozoa</a:t>
            </a:r>
            <a:endParaRPr lang="en-US" altLang="en-US" dirty="0"/>
          </a:p>
          <a:p>
            <a:pPr lvl="1"/>
            <a:r>
              <a:rPr lang="en-US" altLang="en-US" dirty="0" err="1"/>
              <a:t>Ecdysozoa</a:t>
            </a:r>
            <a:endParaRPr lang="en-US" altLang="en-US" dirty="0"/>
          </a:p>
          <a:p>
            <a:pPr lvl="1"/>
            <a:r>
              <a:rPr lang="en-US" altLang="en-US" dirty="0"/>
              <a:t>Deuterostomia</a:t>
            </a:r>
          </a:p>
        </p:txBody>
      </p:sp>
    </p:spTree>
    <p:extLst>
      <p:ext uri="{BB962C8B-B14F-4D97-AF65-F5344CB8AC3E}">
        <p14:creationId xmlns:p14="http://schemas.microsoft.com/office/powerpoint/2010/main" val="1839878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52400" y="838200"/>
            <a:ext cx="876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>
            <a:normAutofit/>
          </a:bodyPr>
          <a:lstStyle/>
          <a:p>
            <a:r>
              <a:rPr lang="en-US" altLang="en-US" dirty="0"/>
              <a:t>Lophotrochozoans have the widest range of animal body forms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8F75A5-7AC6-41F4-A1FC-E1B00C05C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569660"/>
            <a:ext cx="4800600" cy="49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Animals are multicellular, heterotrophic eukaryotes with tissues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Several characteristics, taken together, sufficiently define the animal kingdom</a:t>
            </a:r>
          </a:p>
          <a:p>
            <a:pPr lvl="1"/>
            <a:r>
              <a:rPr lang="en-US" altLang="en-US" dirty="0"/>
              <a:t>Animals are heterotrophs that ingest their food</a:t>
            </a:r>
          </a:p>
          <a:p>
            <a:pPr lvl="1"/>
            <a:r>
              <a:rPr lang="en-US" altLang="en-US" dirty="0"/>
              <a:t>Animals are multicellular eukaryotes</a:t>
            </a:r>
          </a:p>
          <a:p>
            <a:pPr lvl="1"/>
            <a:r>
              <a:rPr lang="en-US" altLang="en-US" dirty="0"/>
              <a:t>Cells are supported by structural proteins such as collagen</a:t>
            </a:r>
          </a:p>
          <a:p>
            <a:pPr lvl="1"/>
            <a:r>
              <a:rPr lang="en-US" altLang="en-US" dirty="0"/>
              <a:t>Nervous tissue and muscle tissue are unique, defining characteristics of animals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3707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52400" y="838200"/>
            <a:ext cx="876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>
            <a:normAutofit/>
          </a:bodyPr>
          <a:lstStyle/>
          <a:p>
            <a:r>
              <a:rPr lang="en-US" altLang="en-US" dirty="0"/>
              <a:t>Lophotrochozoans have the widest range of animal body forms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Lophotrochozoa</a:t>
            </a:r>
            <a:r>
              <a:rPr lang="en-US" altLang="en-US" dirty="0"/>
              <a:t> includes the </a:t>
            </a:r>
          </a:p>
          <a:p>
            <a:pPr lvl="1"/>
            <a:r>
              <a:rPr lang="en-US" altLang="en-US" dirty="0"/>
              <a:t>Flatworms</a:t>
            </a:r>
          </a:p>
          <a:p>
            <a:pPr lvl="1"/>
            <a:r>
              <a:rPr lang="en-US" altLang="en-US" dirty="0"/>
              <a:t>Rotifers</a:t>
            </a:r>
          </a:p>
          <a:p>
            <a:pPr lvl="1"/>
            <a:r>
              <a:rPr lang="en-US" altLang="en-US" dirty="0"/>
              <a:t>Acanthocephalans</a:t>
            </a:r>
          </a:p>
          <a:p>
            <a:pPr lvl="1"/>
            <a:r>
              <a:rPr lang="en-US" altLang="en-US" dirty="0"/>
              <a:t>Ectoprocts</a:t>
            </a:r>
          </a:p>
          <a:p>
            <a:pPr lvl="1"/>
            <a:r>
              <a:rPr lang="en-US" altLang="en-US" dirty="0"/>
              <a:t>Brachiopods</a:t>
            </a:r>
          </a:p>
          <a:p>
            <a:pPr lvl="1"/>
            <a:r>
              <a:rPr lang="en-US" altLang="en-US" dirty="0" err="1"/>
              <a:t>Molluscs</a:t>
            </a:r>
            <a:endParaRPr lang="en-US" altLang="en-US" dirty="0"/>
          </a:p>
          <a:p>
            <a:pPr lvl="1"/>
            <a:r>
              <a:rPr lang="en-US" altLang="en-US" dirty="0"/>
              <a:t>Annelids</a:t>
            </a:r>
          </a:p>
          <a:p>
            <a:pPr marL="457200" lvl="1" indent="0">
              <a:buNone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841E8-7259-5F9B-D45B-4E93B349D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541" y="1777301"/>
            <a:ext cx="2537459" cy="25374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049FC6-C8B5-A72C-8373-E1AA6BA29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540" y="4193824"/>
            <a:ext cx="2537459" cy="263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64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Flatworms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0" y="994411"/>
            <a:ext cx="4572000" cy="5131752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Flatworms have a flattened body shape that places all cells close to water in the surrounding environment or in their gut </a:t>
            </a:r>
          </a:p>
          <a:p>
            <a:r>
              <a:rPr lang="en-US" altLang="en-US" dirty="0"/>
              <a:t>Structures that are flattened, folded, or branched or that have projections maximize the surface area across which gas exchange can occur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35C3AC-E1AB-0D14-4CB8-2E2BF0571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50" y="2439511"/>
            <a:ext cx="4182750" cy="28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24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183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Flatworms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0" y="994411"/>
            <a:ext cx="4572000" cy="5131752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Free-living members of phylum Platyhelminthes live in marine, freshwater, and damp terrestrial habitats</a:t>
            </a:r>
          </a:p>
          <a:p>
            <a:r>
              <a:rPr lang="en-US" altLang="en-US" dirty="0"/>
              <a:t>Many flatworms are parasites, such as flukes and tapeworms</a:t>
            </a:r>
          </a:p>
          <a:p>
            <a:r>
              <a:rPr lang="en-US" altLang="en-US" dirty="0"/>
              <a:t>Unlike most triploblastic animals, flatworms are </a:t>
            </a:r>
            <a:r>
              <a:rPr lang="en-US" altLang="en-US" b="1" dirty="0"/>
              <a:t>acoelomates</a:t>
            </a:r>
            <a:r>
              <a:rPr lang="en-US" altLang="en-US" dirty="0"/>
              <a:t> (animals that lack a body cavity)</a:t>
            </a:r>
          </a:p>
          <a:p>
            <a:r>
              <a:rPr lang="en-US" altLang="en-US" dirty="0"/>
              <a:t>Flatworms have a gastrovascular cavity with one opening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35C3AC-E1AB-0D14-4CB8-2E2BF0571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50" y="2439511"/>
            <a:ext cx="4182750" cy="2847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854184-1B72-3F68-3B78-217D601FFE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215" y="5532438"/>
            <a:ext cx="243278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40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984"/>
            <a:ext cx="8229600" cy="734821"/>
          </a:xfrm>
        </p:spPr>
        <p:txBody>
          <a:bodyPr>
            <a:normAutofit fontScale="90000"/>
          </a:bodyPr>
          <a:lstStyle/>
          <a:p>
            <a:r>
              <a:rPr lang="en-US" altLang="en-US" dirty="0" err="1"/>
              <a:t>Molluscs</a:t>
            </a:r>
            <a:endParaRPr lang="en-US" altLang="en-US" dirty="0"/>
          </a:p>
        </p:txBody>
      </p:sp>
      <p:sp>
        <p:nvSpPr>
          <p:cNvPr id="260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828040"/>
            <a:ext cx="9144000" cy="260096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Phylum Mollusca includes snails and slugs, oysters and clams, and octopuses and squids</a:t>
            </a:r>
          </a:p>
          <a:p>
            <a:r>
              <a:rPr lang="en-US" altLang="en-US" dirty="0"/>
              <a:t>Most </a:t>
            </a:r>
            <a:r>
              <a:rPr lang="en-US" altLang="en-US" dirty="0" err="1"/>
              <a:t>molluscs</a:t>
            </a:r>
            <a:r>
              <a:rPr lang="en-US" altLang="en-US" dirty="0"/>
              <a:t> are marine, though some inhabit fresh water and some snails and slugs are terrestrial</a:t>
            </a:r>
          </a:p>
          <a:p>
            <a:r>
              <a:rPr lang="en-US" altLang="en-US" dirty="0" err="1"/>
              <a:t>Molluscs</a:t>
            </a:r>
            <a:r>
              <a:rPr lang="en-US" altLang="en-US" dirty="0"/>
              <a:t> are soft-bodied animals, but most are protected by a calcium carbonate shell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FFDBF-0F7D-632E-D90C-F52361B94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760" y="3663950"/>
            <a:ext cx="5807379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79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984"/>
            <a:ext cx="8229600" cy="734821"/>
          </a:xfrm>
        </p:spPr>
        <p:txBody>
          <a:bodyPr>
            <a:normAutofit fontScale="90000"/>
          </a:bodyPr>
          <a:lstStyle/>
          <a:p>
            <a:r>
              <a:rPr lang="en-US" altLang="en-US" dirty="0" err="1"/>
              <a:t>Molluscs</a:t>
            </a:r>
            <a:endParaRPr lang="en-US" altLang="en-US" dirty="0"/>
          </a:p>
        </p:txBody>
      </p:sp>
      <p:sp>
        <p:nvSpPr>
          <p:cNvPr id="260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828040"/>
            <a:ext cx="9144000" cy="260096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All </a:t>
            </a:r>
            <a:r>
              <a:rPr lang="en-US" altLang="en-US" dirty="0" err="1"/>
              <a:t>molluscs</a:t>
            </a:r>
            <a:r>
              <a:rPr lang="en-US" altLang="en-US" dirty="0"/>
              <a:t> have a similar body plan with three main parts</a:t>
            </a:r>
          </a:p>
          <a:p>
            <a:pPr lvl="1"/>
            <a:r>
              <a:rPr lang="en-US" altLang="en-US" dirty="0"/>
              <a:t>Muscular </a:t>
            </a:r>
            <a:r>
              <a:rPr lang="en-US" altLang="en-US" b="1" dirty="0"/>
              <a:t>foot</a:t>
            </a:r>
          </a:p>
          <a:p>
            <a:pPr lvl="1"/>
            <a:r>
              <a:rPr lang="en-US" altLang="en-US" b="1" dirty="0"/>
              <a:t>Visceral mass</a:t>
            </a:r>
          </a:p>
          <a:p>
            <a:pPr lvl="1"/>
            <a:r>
              <a:rPr lang="en-US" altLang="en-US" b="1" dirty="0"/>
              <a:t>Mantle</a:t>
            </a:r>
          </a:p>
          <a:p>
            <a:r>
              <a:rPr lang="en-US" altLang="en-US" dirty="0"/>
              <a:t>Many </a:t>
            </a:r>
            <a:r>
              <a:rPr lang="en-US" altLang="en-US" dirty="0" err="1"/>
              <a:t>molluscs</a:t>
            </a:r>
            <a:r>
              <a:rPr lang="en-US" altLang="en-US" dirty="0"/>
              <a:t> also have a water-filled </a:t>
            </a:r>
            <a:r>
              <a:rPr lang="en-US" altLang="en-US" b="1" dirty="0"/>
              <a:t>mantle cavity</a:t>
            </a:r>
            <a:r>
              <a:rPr lang="en-US" altLang="en-US" dirty="0"/>
              <a:t> and feed using a straplike </a:t>
            </a:r>
            <a:r>
              <a:rPr lang="en-US" altLang="en-US" b="1" dirty="0"/>
              <a:t>radula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FFDBF-0F7D-632E-D90C-F52361B94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760" y="3663950"/>
            <a:ext cx="5807379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4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984"/>
            <a:ext cx="8229600" cy="734821"/>
          </a:xfrm>
        </p:spPr>
        <p:txBody>
          <a:bodyPr>
            <a:normAutofit fontScale="90000"/>
          </a:bodyPr>
          <a:lstStyle/>
          <a:p>
            <a:r>
              <a:rPr lang="en-US" altLang="en-US" dirty="0" err="1"/>
              <a:t>Molluscs</a:t>
            </a:r>
            <a:endParaRPr lang="en-US" altLang="en-US" dirty="0"/>
          </a:p>
        </p:txBody>
      </p:sp>
      <p:sp>
        <p:nvSpPr>
          <p:cNvPr id="260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828040"/>
            <a:ext cx="9144000" cy="4144010"/>
          </a:xfrm>
        </p:spPr>
        <p:txBody>
          <a:bodyPr>
            <a:normAutofit/>
          </a:bodyPr>
          <a:lstStyle/>
          <a:p>
            <a:r>
              <a:rPr lang="en-US" altLang="en-US" dirty="0"/>
              <a:t>Four of the major classes of </a:t>
            </a:r>
            <a:r>
              <a:rPr lang="en-US" altLang="en-US" dirty="0" err="1"/>
              <a:t>molluscs</a:t>
            </a:r>
            <a:r>
              <a:rPr lang="en-US" altLang="en-US" dirty="0"/>
              <a:t> are</a:t>
            </a:r>
          </a:p>
          <a:p>
            <a:pPr lvl="1"/>
            <a:r>
              <a:rPr lang="en-US" altLang="en-US" dirty="0"/>
              <a:t>Polyplacophora (chitons)</a:t>
            </a:r>
          </a:p>
          <a:p>
            <a:pPr lvl="1"/>
            <a:r>
              <a:rPr lang="en-US" altLang="en-US" dirty="0" err="1"/>
              <a:t>Gastropoda</a:t>
            </a:r>
            <a:r>
              <a:rPr lang="en-US" altLang="en-US" dirty="0"/>
              <a:t> (snails and slugs)</a:t>
            </a:r>
          </a:p>
          <a:p>
            <a:pPr lvl="1"/>
            <a:r>
              <a:rPr lang="en-US" altLang="en-US" dirty="0"/>
              <a:t>Bivalvia (clams, oysters, and other bivalves)</a:t>
            </a:r>
          </a:p>
          <a:p>
            <a:pPr lvl="1"/>
            <a:r>
              <a:rPr lang="en-US" altLang="en-US" dirty="0"/>
              <a:t>Cephalopoda (squids, octopuses, cuttlefish, and chambered nautiluses)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E2AB88-25C3-48D9-18F7-4D28566C3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8856"/>
            <a:ext cx="2318856" cy="14150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A064D-C9F7-FCEE-06E6-E0A497608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810" y="4568856"/>
            <a:ext cx="2073746" cy="14441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F560A1-7DD7-101E-8288-B9E8E6361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746" y="4568856"/>
            <a:ext cx="1794510" cy="1461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7EBCC0-67A0-7F99-BC78-6C97D4470A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510" y="4568856"/>
            <a:ext cx="2065281" cy="131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74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794"/>
            <a:ext cx="8229600" cy="783604"/>
          </a:xfrm>
        </p:spPr>
        <p:txBody>
          <a:bodyPr/>
          <a:lstStyle/>
          <a:p>
            <a:r>
              <a:rPr lang="en-US" altLang="en-US" i="1" dirty="0"/>
              <a:t>Bivalves</a:t>
            </a:r>
            <a:endParaRPr lang="en-US" altLang="en-US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77917"/>
            <a:ext cx="8229600" cy="2851134"/>
          </a:xfrm>
        </p:spPr>
        <p:txBody>
          <a:bodyPr>
            <a:normAutofit/>
          </a:bodyPr>
          <a:lstStyle/>
          <a:p>
            <a:r>
              <a:rPr lang="en-US" altLang="en-US" dirty="0"/>
              <a:t>The mantle cavity of a bivalve contains gills that are used for feeding as well as gas exchange</a:t>
            </a:r>
          </a:p>
          <a:p>
            <a:r>
              <a:rPr lang="en-US" altLang="en-US" dirty="0"/>
              <a:t>Most species are sedentary, but some have limited motility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60266B-10EB-A400-C2A9-EECCE1BF9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433" y="4006866"/>
            <a:ext cx="4501134" cy="285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77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794"/>
            <a:ext cx="8229600" cy="783604"/>
          </a:xfrm>
        </p:spPr>
        <p:txBody>
          <a:bodyPr/>
          <a:lstStyle/>
          <a:p>
            <a:r>
              <a:rPr lang="en-US" altLang="en-US" i="1" dirty="0"/>
              <a:t>Bivalves</a:t>
            </a:r>
            <a:endParaRPr lang="en-US" altLang="en-US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77916"/>
            <a:ext cx="4328680" cy="5765783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Bivalves are aquatic and include many species of clams, oysters, mussels, and scallops</a:t>
            </a:r>
          </a:p>
          <a:p>
            <a:r>
              <a:rPr lang="en-US" altLang="en-US" dirty="0"/>
              <a:t>They have a shell divided into two halves drawn together by adductor muscles</a:t>
            </a:r>
          </a:p>
          <a:p>
            <a:r>
              <a:rPr lang="en-US" altLang="en-US" dirty="0"/>
              <a:t>Some bivalves have eyes and sensory tentacles along the edge of their mantle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1DFD9B-FAFC-5790-D612-BEDB2BF19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320" y="1477010"/>
            <a:ext cx="4328680" cy="390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29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166360" cy="1143000"/>
          </a:xfrm>
        </p:spPr>
        <p:txBody>
          <a:bodyPr/>
          <a:lstStyle/>
          <a:p>
            <a:r>
              <a:rPr lang="en-US" altLang="en-US" i="1" dirty="0"/>
              <a:t>Cephalopods</a:t>
            </a:r>
            <a:endParaRPr lang="en-US" altLang="en-US" dirty="0"/>
          </a:p>
        </p:txBody>
      </p:sp>
      <p:sp>
        <p:nvSpPr>
          <p:cNvPr id="277507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1787"/>
            <a:ext cx="5932170" cy="484473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Cephalopods are active marine predators with beak-like jaws surrounded by tentacles </a:t>
            </a:r>
          </a:p>
          <a:p>
            <a:r>
              <a:rPr lang="en-US" altLang="en-US" dirty="0"/>
              <a:t>The foot is modified into a muscular excurrent siphon and part of the tentacles</a:t>
            </a:r>
          </a:p>
          <a:p>
            <a:r>
              <a:rPr lang="en-US" altLang="en-US" dirty="0"/>
              <a:t>The shell is reduced and internal or missing in most species, except the chambered nautiluses</a:t>
            </a:r>
          </a:p>
          <a:p>
            <a:r>
              <a:rPr lang="en-US" dirty="0"/>
              <a:t>Cephalopods have a closed circulatory system, well-developed sense organs, and a complex brain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EDEEC-E93E-2CD6-E54F-1AAD06ACA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067" y="274638"/>
            <a:ext cx="3081933" cy="3326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0FBC59-B609-1DAC-55E9-71A20C722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482" y="3531870"/>
            <a:ext cx="3083518" cy="33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51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984"/>
            <a:ext cx="8229600" cy="734821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Annelids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48690"/>
            <a:ext cx="8229600" cy="517747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Annelids are coelomates with bodies composed of a series of fused rings</a:t>
            </a:r>
          </a:p>
          <a:p>
            <a:r>
              <a:rPr lang="en-US" altLang="en-US" dirty="0"/>
              <a:t>The phylum Annelida was traditionally divided into three clades</a:t>
            </a:r>
          </a:p>
          <a:p>
            <a:pPr lvl="1"/>
            <a:r>
              <a:rPr lang="en-US" altLang="en-US" dirty="0" err="1"/>
              <a:t>Polychaeta</a:t>
            </a:r>
            <a:r>
              <a:rPr lang="en-US" altLang="en-US" dirty="0"/>
              <a:t> (</a:t>
            </a:r>
            <a:r>
              <a:rPr lang="en-US" altLang="en-US" dirty="0" err="1"/>
              <a:t>polychaetes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 err="1"/>
              <a:t>Oligochaeta</a:t>
            </a:r>
            <a:r>
              <a:rPr lang="en-US" altLang="en-US" dirty="0"/>
              <a:t> (</a:t>
            </a:r>
            <a:r>
              <a:rPr lang="en-US" altLang="en-US" dirty="0" err="1"/>
              <a:t>oligochaetes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Hirudinea (leeches)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Recent molecular analyses indicate that the annelids can be divided into two major clades</a:t>
            </a:r>
          </a:p>
          <a:p>
            <a:pPr lvl="1"/>
            <a:r>
              <a:rPr lang="en-US" altLang="en-US" dirty="0" err="1"/>
              <a:t>Errantia</a:t>
            </a:r>
            <a:r>
              <a:rPr lang="en-US" altLang="en-US" dirty="0"/>
              <a:t> </a:t>
            </a:r>
          </a:p>
          <a:p>
            <a:pPr lvl="1"/>
            <a:r>
              <a:rPr lang="en-US" altLang="en-US" dirty="0"/>
              <a:t>Sedentaria </a:t>
            </a:r>
          </a:p>
          <a:p>
            <a:pPr lvl="1"/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4F7562-209F-EF4D-82B4-5D9EF1D92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790" y="5211825"/>
            <a:ext cx="2823210" cy="16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95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idx="1"/>
          </p:nvPr>
        </p:nvSpPr>
        <p:spPr>
          <a:xfrm>
            <a:off x="537210" y="742950"/>
            <a:ext cx="8229600" cy="4525963"/>
          </a:xfrm>
        </p:spPr>
        <p:txBody>
          <a:bodyPr/>
          <a:lstStyle/>
          <a:p>
            <a:r>
              <a:rPr lang="en-US" altLang="en-US" dirty="0"/>
              <a:t>Most animals have at least one larval stage</a:t>
            </a:r>
          </a:p>
          <a:p>
            <a:r>
              <a:rPr lang="en-US" altLang="en-US" dirty="0"/>
              <a:t>A </a:t>
            </a:r>
            <a:r>
              <a:rPr lang="en-US" altLang="en-US" b="1" dirty="0"/>
              <a:t>larva </a:t>
            </a:r>
            <a:r>
              <a:rPr lang="en-US" altLang="en-US" dirty="0"/>
              <a:t>is sexually immature and morphologically distinct from the adult; it eventually undergoes </a:t>
            </a:r>
            <a:r>
              <a:rPr lang="en-US" altLang="en-US" b="1" dirty="0"/>
              <a:t>metamorphosis </a:t>
            </a:r>
            <a:r>
              <a:rPr lang="en-US" altLang="en-US" dirty="0"/>
              <a:t>to become a juvenile</a:t>
            </a:r>
            <a:endParaRPr lang="en-US" altLang="en-US" b="1" dirty="0"/>
          </a:p>
          <a:p>
            <a:r>
              <a:rPr lang="en-US" altLang="en-US" dirty="0"/>
              <a:t>A juvenile resembles an adult, but is not yet sexually mature</a:t>
            </a:r>
          </a:p>
        </p:txBody>
      </p:sp>
    </p:spTree>
    <p:extLst>
      <p:ext uri="{BB962C8B-B14F-4D97-AF65-F5344CB8AC3E}">
        <p14:creationId xmlns:p14="http://schemas.microsoft.com/office/powerpoint/2010/main" val="28253122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altLang="en-US" i="1"/>
              <a:t>Errantians</a:t>
            </a:r>
            <a:endParaRPr lang="en-US" altLang="en-US"/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68363"/>
            <a:ext cx="8229600" cy="3497897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Most members of clade </a:t>
            </a:r>
            <a:r>
              <a:rPr lang="en-US" altLang="en-US" dirty="0" err="1"/>
              <a:t>Errantia</a:t>
            </a:r>
            <a:r>
              <a:rPr lang="en-US" altLang="en-US" dirty="0"/>
              <a:t> are mobile marine predators or grazers</a:t>
            </a:r>
          </a:p>
          <a:p>
            <a:r>
              <a:rPr lang="en-US" altLang="en-US" dirty="0"/>
              <a:t>Many </a:t>
            </a:r>
            <a:r>
              <a:rPr lang="en-US" altLang="en-US" dirty="0" err="1"/>
              <a:t>errantians</a:t>
            </a:r>
            <a:r>
              <a:rPr lang="en-US" altLang="en-US" dirty="0"/>
              <a:t> have a pair of paddle-like or ridge-like structures called </a:t>
            </a:r>
            <a:r>
              <a:rPr lang="en-US" altLang="en-US" b="1" dirty="0"/>
              <a:t>parapodia</a:t>
            </a:r>
            <a:r>
              <a:rPr lang="en-US" altLang="en-US" dirty="0"/>
              <a:t> </a:t>
            </a:r>
            <a:r>
              <a:rPr lang="en-US" altLang="ja-JP" dirty="0"/>
              <a:t>on each body segment</a:t>
            </a:r>
          </a:p>
          <a:p>
            <a:r>
              <a:rPr lang="en-US" altLang="en-US" dirty="0"/>
              <a:t>Each parapodium has numerous bristles made of chitin</a:t>
            </a:r>
          </a:p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16B2D-0753-A5AC-ED98-431821D87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315" y="4509736"/>
            <a:ext cx="3849370" cy="23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495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95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altLang="en-US" i="1" dirty="0" err="1"/>
              <a:t>Sedentarians</a:t>
            </a:r>
            <a:endParaRPr lang="en-US" altLang="en-US" dirty="0"/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68363"/>
            <a:ext cx="8229600" cy="3497897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 err="1"/>
              <a:t>Sedentarians</a:t>
            </a:r>
            <a:r>
              <a:rPr lang="en-US" altLang="en-US" dirty="0"/>
              <a:t> tend to be less mobile than </a:t>
            </a:r>
            <a:r>
              <a:rPr lang="en-US" altLang="en-US" dirty="0" err="1"/>
              <a:t>errantians</a:t>
            </a:r>
            <a:endParaRPr lang="en-US" altLang="en-US" dirty="0"/>
          </a:p>
          <a:p>
            <a:r>
              <a:rPr lang="en-US" altLang="en-US" dirty="0"/>
              <a:t>Some species burrow into the substrate, while others live in protective tubes</a:t>
            </a:r>
          </a:p>
          <a:p>
            <a:r>
              <a:rPr lang="en-US" altLang="en-US" dirty="0"/>
              <a:t>Tube-dwelling </a:t>
            </a:r>
            <a:r>
              <a:rPr lang="en-US" altLang="en-US" dirty="0" err="1"/>
              <a:t>sedentarians</a:t>
            </a:r>
            <a:r>
              <a:rPr lang="en-US" altLang="en-US" dirty="0"/>
              <a:t> often have elaborate gills or tentacles used for filter feeding</a:t>
            </a:r>
          </a:p>
          <a:p>
            <a:r>
              <a:rPr lang="en-US" altLang="en-US" dirty="0"/>
              <a:t>This clade also contains the leeches and the earthworms</a:t>
            </a:r>
          </a:p>
          <a:p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6510A-C061-D459-F1A2-6A8505D06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460" y="4279392"/>
            <a:ext cx="4273296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39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756C8-1FBA-0649-8A03-AFFEAD764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367" y="1565910"/>
            <a:ext cx="5690043" cy="4986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E680AE-4244-CE2B-6C46-C763815A7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217" y="724887"/>
            <a:ext cx="3610815" cy="2143760"/>
          </a:xfrm>
          <a:prstGeom prst="rect">
            <a:avLst/>
          </a:prstGeom>
        </p:spPr>
      </p:pic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95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Earthworms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</p:nvPr>
        </p:nvSpPr>
        <p:spPr>
          <a:xfrm>
            <a:off x="182880" y="724887"/>
            <a:ext cx="3486150" cy="60073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Earthworms eat through soil, extracting nutrients as the soil moves through the alimentary canal</a:t>
            </a:r>
          </a:p>
          <a:p>
            <a:r>
              <a:rPr lang="en-US" dirty="0"/>
              <a:t>Earthworms are hermaphrodites but cross-fertilize</a:t>
            </a:r>
          </a:p>
          <a:p>
            <a:r>
              <a:rPr lang="en-US" dirty="0"/>
              <a:t>Some reproduce asexually by fragmentation</a:t>
            </a:r>
          </a:p>
        </p:txBody>
      </p:sp>
    </p:spTree>
    <p:extLst>
      <p:ext uri="{BB962C8B-B14F-4D97-AF65-F5344CB8AC3E}">
        <p14:creationId xmlns:p14="http://schemas.microsoft.com/office/powerpoint/2010/main" val="4195329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 err="1"/>
              <a:t>Ecdysozoans</a:t>
            </a:r>
            <a:r>
              <a:rPr lang="en-US" altLang="en-US" dirty="0"/>
              <a:t> are the most species-rich animal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6FF3A0-5577-B5D6-307C-66B46C8B4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569660"/>
            <a:ext cx="4800600" cy="49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2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777656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 err="1"/>
              <a:t>Ecdysozoans</a:t>
            </a:r>
            <a:r>
              <a:rPr lang="en-US" altLang="en-US" dirty="0"/>
              <a:t> are the most species-rich animal group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320456" cy="4525963"/>
          </a:xfrm>
        </p:spPr>
        <p:txBody>
          <a:bodyPr/>
          <a:lstStyle/>
          <a:p>
            <a:r>
              <a:rPr lang="en-US" altLang="en-US" dirty="0" err="1"/>
              <a:t>Ecdysozoans</a:t>
            </a:r>
            <a:r>
              <a:rPr lang="en-US" altLang="en-US" dirty="0"/>
              <a:t> are covered by a tough coat called a </a:t>
            </a:r>
            <a:r>
              <a:rPr lang="en-US" altLang="en-US" b="1" dirty="0"/>
              <a:t>cuticle</a:t>
            </a:r>
          </a:p>
          <a:p>
            <a:r>
              <a:rPr lang="en-US" altLang="en-US" dirty="0"/>
              <a:t>The cuticle is shed or </a:t>
            </a:r>
            <a:r>
              <a:rPr lang="en-US" altLang="en-US" b="1" dirty="0"/>
              <a:t>molted </a:t>
            </a:r>
            <a:r>
              <a:rPr lang="en-US" altLang="en-US" dirty="0"/>
              <a:t>through a process called </a:t>
            </a:r>
            <a:r>
              <a:rPr lang="en-US" altLang="en-US" dirty="0" err="1"/>
              <a:t>ecdysis</a:t>
            </a:r>
            <a:endParaRPr lang="en-US" altLang="en-US" dirty="0"/>
          </a:p>
          <a:p>
            <a:r>
              <a:rPr lang="en-US" altLang="en-US" dirty="0"/>
              <a:t>The two largest phyla are nematodes and arthropods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3B10D-B50C-CDE0-E5F2-D57F0F5F7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656" y="421239"/>
            <a:ext cx="1872499" cy="2545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4DEF70-8DB5-BE8B-B325-C0A43461A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656" y="2860199"/>
            <a:ext cx="2239678" cy="40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47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Nematodes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89763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Nematodes, or roundworms, are found in most aquatic habitats, in the soil, in moist tissues of plants, and in body fluids and tissues of animals</a:t>
            </a:r>
          </a:p>
          <a:p>
            <a:r>
              <a:rPr lang="en-US" altLang="en-US" dirty="0"/>
              <a:t>They have an alimentary canal, but lack a circulatory system</a:t>
            </a:r>
          </a:p>
          <a:p>
            <a:r>
              <a:rPr lang="en-US" altLang="en-US" dirty="0"/>
              <a:t>Body wall muscles are all longitudinal, and their contraction produces a thrashing motion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7A845C-B8E4-EA26-5113-0E7328054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14471"/>
            <a:ext cx="4492752" cy="3736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3D9623-B98A-DBB0-C5AA-77EF94017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070" y="5151319"/>
            <a:ext cx="2789682" cy="157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08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Arthropods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43555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Zoologists estimate that there are about a billion </a:t>
            </a:r>
            <a:r>
              <a:rPr lang="en-US" altLang="en-US" dirty="0" err="1"/>
              <a:t>billion</a:t>
            </a:r>
            <a:r>
              <a:rPr lang="en-US" altLang="en-US" dirty="0"/>
              <a:t> (10</a:t>
            </a:r>
            <a:r>
              <a:rPr lang="en-US" altLang="en-US" baseline="30000" dirty="0"/>
              <a:t>18</a:t>
            </a:r>
            <a:r>
              <a:rPr lang="en-US" altLang="en-US" dirty="0"/>
              <a:t>) arthropods living on Earth</a:t>
            </a:r>
          </a:p>
          <a:p>
            <a:r>
              <a:rPr lang="en-US" altLang="en-US" dirty="0"/>
              <a:t>More than 1 million species have been described, and two out of every three known species of animals are arthropods</a:t>
            </a:r>
          </a:p>
          <a:p>
            <a:r>
              <a:rPr lang="en-US" altLang="en-US" dirty="0"/>
              <a:t>Members of the phylum </a:t>
            </a:r>
            <a:r>
              <a:rPr lang="en-US" altLang="en-US" dirty="0" err="1"/>
              <a:t>Arthropoda</a:t>
            </a:r>
            <a:r>
              <a:rPr lang="en-US" altLang="en-US" dirty="0"/>
              <a:t> are found in nearly all habitats of the biosphere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CBC7D-C92B-F0AB-176D-C990EBDF5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761" y="4787272"/>
            <a:ext cx="2809239" cy="2070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6C224C-040B-9954-162B-92F4A514A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909" y="1417638"/>
            <a:ext cx="2272091" cy="342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11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577590" cy="1143000"/>
          </a:xfrm>
        </p:spPr>
        <p:txBody>
          <a:bodyPr>
            <a:normAutofit fontScale="90000"/>
          </a:bodyPr>
          <a:lstStyle/>
          <a:p>
            <a:r>
              <a:rPr lang="en-US" altLang="en-US" i="1" dirty="0"/>
              <a:t>Arthropod Origins</a:t>
            </a:r>
            <a:endParaRPr lang="en-US" altLang="en-US" dirty="0"/>
          </a:p>
        </p:txBody>
      </p:sp>
      <p:sp>
        <p:nvSpPr>
          <p:cNvPr id="312323" name="Rectangle 3"/>
          <p:cNvSpPr>
            <a:spLocks noGrp="1" noChangeArrowheads="1"/>
          </p:cNvSpPr>
          <p:nvPr>
            <p:ph idx="1"/>
          </p:nvPr>
        </p:nvSpPr>
        <p:spPr>
          <a:xfrm>
            <a:off x="102870" y="1611630"/>
            <a:ext cx="374904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The </a:t>
            </a:r>
            <a:r>
              <a:rPr lang="en-US" altLang="en-US" b="1" dirty="0"/>
              <a:t>arthropod </a:t>
            </a:r>
            <a:r>
              <a:rPr lang="en-US" altLang="en-US" dirty="0"/>
              <a:t>body plan consists of a segmented body, hard exoskeleton, and jointed appendages</a:t>
            </a:r>
          </a:p>
          <a:p>
            <a:r>
              <a:rPr lang="en-US" altLang="en-US" dirty="0"/>
              <a:t>This body plan dates to the Cambrian explosion (535–525 million years ago)</a:t>
            </a:r>
          </a:p>
          <a:p>
            <a:r>
              <a:rPr lang="en-US" altLang="en-US" dirty="0"/>
              <a:t>Early arthropods show little variation from segment to segment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559DE-5C12-F221-13E1-16F63EB66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689292"/>
            <a:ext cx="4846320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042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"/>
            <a:ext cx="8229600" cy="74294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Arthropods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80110"/>
            <a:ext cx="5343555" cy="59778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body of an arthropod is completely covered by the cuticle, an exoskeleton made of layers of protein and the polysaccharide chitin</a:t>
            </a:r>
          </a:p>
          <a:p>
            <a:r>
              <a:rPr lang="en-US" dirty="0"/>
              <a:t>When an arthropod grows, it molts its exoskeleton</a:t>
            </a:r>
          </a:p>
          <a:p>
            <a:r>
              <a:rPr lang="en-US" altLang="en-US" dirty="0"/>
              <a:t>Evolution of the exoskeleton in early arthropods enabled them to be among the first animals to colonize land</a:t>
            </a:r>
          </a:p>
          <a:p>
            <a:pPr lvl="1"/>
            <a:r>
              <a:rPr lang="en-US" altLang="en-US" dirty="0"/>
              <a:t>Its relative impermeability to water helped prevent desiccation</a:t>
            </a:r>
          </a:p>
          <a:p>
            <a:pPr lvl="1"/>
            <a:r>
              <a:rPr lang="en-US" altLang="en-US" dirty="0"/>
              <a:t>Its strength provided support without reliance on the buoyancy of water</a:t>
            </a:r>
          </a:p>
          <a:p>
            <a:pPr lvl="1"/>
            <a:endParaRPr lang="en-US" alt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CBC7D-C92B-F0AB-176D-C990EBDF5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761" y="4787272"/>
            <a:ext cx="2809239" cy="2070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6C224C-040B-9954-162B-92F4A514A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1909" y="1417638"/>
            <a:ext cx="2272091" cy="342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023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"/>
            <a:ext cx="8229600" cy="74294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Arthropods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>
          <a:xfrm>
            <a:off x="137160" y="880110"/>
            <a:ext cx="5343555" cy="597789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Arthropods have eyes, olfactory receptors, and antennae that function in touch and smell</a:t>
            </a:r>
          </a:p>
          <a:p>
            <a:r>
              <a:rPr lang="en-US" altLang="en-US" dirty="0"/>
              <a:t>Arthropods have an </a:t>
            </a:r>
            <a:r>
              <a:rPr lang="en-US" altLang="en-US" b="1" dirty="0"/>
              <a:t>open circulatory system </a:t>
            </a:r>
            <a:r>
              <a:rPr lang="en-US" altLang="en-US" dirty="0"/>
              <a:t>in which hemolymph is circulated into the spaces surrounding the tissues and organs</a:t>
            </a:r>
          </a:p>
          <a:p>
            <a:r>
              <a:rPr lang="en-US" altLang="en-US" dirty="0"/>
              <a:t>A variety of organs specialized for gas exchange have evolved in arthropods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D8927-0345-3289-9678-4AA536067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184" y="1029335"/>
            <a:ext cx="3451815" cy="2839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D70102-678E-B986-5B46-AECF886E3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734" y="4206875"/>
            <a:ext cx="3463265" cy="26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62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The history of animals spans more than half a billion years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Biologists have identified 1.3 million living animal species to date; far more are estimated to exist</a:t>
            </a:r>
          </a:p>
          <a:p>
            <a:r>
              <a:rPr lang="en-US" altLang="en-US"/>
              <a:t>The common ancestor of all living animals likely lived about 770 million years ago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01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"/>
            <a:ext cx="8229600" cy="74294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Arthropods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>
          <a:xfrm>
            <a:off x="205740" y="880110"/>
            <a:ext cx="5374321" cy="5977890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Morphological and molecular evidence suggests that living arthropods consist of three major lineages that diverged early in the phylum’</a:t>
            </a:r>
            <a:r>
              <a:rPr lang="en-US" altLang="ja-JP" dirty="0"/>
              <a:t>s evolution</a:t>
            </a:r>
          </a:p>
          <a:p>
            <a:pPr lvl="1"/>
            <a:r>
              <a:rPr lang="en-US" altLang="en-US" b="1" dirty="0"/>
              <a:t>Chelicerates</a:t>
            </a:r>
            <a:r>
              <a:rPr lang="en-US" altLang="en-US" dirty="0"/>
              <a:t> (sea spiders, horseshoe crabs, scorpions, ticks, mites, and spiders)</a:t>
            </a:r>
          </a:p>
          <a:p>
            <a:pPr lvl="1"/>
            <a:r>
              <a:rPr lang="en-US" altLang="en-US" b="1" dirty="0"/>
              <a:t>Myriapods</a:t>
            </a:r>
            <a:r>
              <a:rPr lang="en-US" altLang="en-US" dirty="0"/>
              <a:t> (centipedes and millipedes)</a:t>
            </a:r>
          </a:p>
          <a:p>
            <a:pPr lvl="1"/>
            <a:r>
              <a:rPr lang="en-US" altLang="en-US" b="1" dirty="0" err="1"/>
              <a:t>Pancrustaceans</a:t>
            </a:r>
            <a:r>
              <a:rPr lang="en-US" altLang="en-US" dirty="0"/>
              <a:t> (lobsters and other crustaceans, as well as insects and their relatives)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CF9CD-3252-32F6-A26F-46A1B8FBA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80" y="1362729"/>
            <a:ext cx="3433238" cy="2066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2CBB02-DD77-6ED3-3FFC-D432941B6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061" y="3806190"/>
            <a:ext cx="3522457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90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"/>
            <a:ext cx="8229600" cy="74294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Arthropods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7E65F6-F5A3-695C-2B1C-5051C46988DD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2572" y="1389844"/>
            <a:ext cx="7138416" cy="369417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743B763-478E-4B79-44B6-B50377147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481" y="1583451"/>
            <a:ext cx="706925" cy="23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Insects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2F6E442F-3280-39B4-F181-66D647E5D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31" y="2315288"/>
            <a:ext cx="202619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Common ancestor</a:t>
            </a:r>
          </a:p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arthropods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633E3236-2BDD-1FA4-C426-8B41C20B7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481" y="2342276"/>
            <a:ext cx="2029402" cy="4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Remipedians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 crustacean group)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A51B1B-9208-9B0A-B657-2E2B4ED04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481" y="2986801"/>
            <a:ext cx="1195840" cy="4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Other</a:t>
            </a:r>
          </a:p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crustaceans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E9039575-FFC7-CA6E-BF25-62C6C7EE2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481" y="3620848"/>
            <a:ext cx="10597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Myriapods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altLang="en-US" sz="1200" b="1" dirty="0"/>
              <a:t>centipedes and </a:t>
            </a:r>
            <a:br>
              <a:rPr lang="en-US" altLang="en-US" sz="1200" b="1" dirty="0"/>
            </a:br>
            <a:r>
              <a:rPr lang="en-US" altLang="en-US" sz="1200" b="1" dirty="0"/>
              <a:t>millipedes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8B13EE1A-A759-1FB1-A2FA-220582DAA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481" y="4440951"/>
            <a:ext cx="1402628" cy="74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Chelicerates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(scorpions, ticks,</a:t>
            </a:r>
            <a:b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mites, and spiders)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DBE13F2-3566-B52A-94F9-DAFF72DFE2C5}"/>
              </a:ext>
            </a:extLst>
          </p:cNvPr>
          <p:cNvSpPr/>
          <p:nvPr/>
        </p:nvSpPr>
        <p:spPr>
          <a:xfrm>
            <a:off x="1292780" y="2832120"/>
            <a:ext cx="619125" cy="1066800"/>
          </a:xfrm>
          <a:custGeom>
            <a:avLst/>
            <a:gdLst>
              <a:gd name="connsiteX0" fmla="*/ 0 w 619125"/>
              <a:gd name="connsiteY0" fmla="*/ 0 h 1066800"/>
              <a:gd name="connsiteX1" fmla="*/ 619125 w 619125"/>
              <a:gd name="connsiteY1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25" h="1066800">
                <a:moveTo>
                  <a:pt x="0" y="0"/>
                </a:moveTo>
                <a:lnTo>
                  <a:pt x="619125" y="10668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18231B9C-61EA-B0D7-AE23-4EF22C38D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640" y="1070490"/>
            <a:ext cx="202619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Common ancestor</a:t>
            </a:r>
          </a:p>
          <a:p>
            <a:pPr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of </a:t>
            </a: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Pancrustia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FAB7355-2165-86DF-BC7D-B3BAEB3DEFBA}"/>
              </a:ext>
            </a:extLst>
          </p:cNvPr>
          <p:cNvSpPr/>
          <p:nvPr/>
        </p:nvSpPr>
        <p:spPr>
          <a:xfrm>
            <a:off x="3465889" y="1587322"/>
            <a:ext cx="619125" cy="1066800"/>
          </a:xfrm>
          <a:custGeom>
            <a:avLst/>
            <a:gdLst>
              <a:gd name="connsiteX0" fmla="*/ 0 w 619125"/>
              <a:gd name="connsiteY0" fmla="*/ 0 h 1066800"/>
              <a:gd name="connsiteX1" fmla="*/ 619125 w 619125"/>
              <a:gd name="connsiteY1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25" h="1066800">
                <a:moveTo>
                  <a:pt x="0" y="0"/>
                </a:moveTo>
                <a:lnTo>
                  <a:pt x="619125" y="106680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614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112"/>
            <a:ext cx="8229600" cy="74294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Spiders 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880110"/>
            <a:ext cx="5343555" cy="378333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Arachnids have six pairs of appendages: the chelicerae, the pedipalps, and four pairs of walking legs</a:t>
            </a:r>
          </a:p>
          <a:p>
            <a:r>
              <a:rPr lang="en-US" altLang="en-US" dirty="0"/>
              <a:t>Gas exchange in spiders occurs in respiratory organs called </a:t>
            </a:r>
            <a:r>
              <a:rPr lang="en-US" altLang="en-US" b="1" dirty="0"/>
              <a:t>book lungs</a:t>
            </a:r>
          </a:p>
          <a:p>
            <a:r>
              <a:rPr lang="en-US" altLang="en-US" dirty="0"/>
              <a:t>Many spiders produce silk, a liquid protein, from specialized abdominal glands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C224C-040B-9954-162B-92F4A514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909" y="1417638"/>
            <a:ext cx="2272091" cy="34264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2349FA-5592-AADF-4857-839700327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970" y="4474584"/>
            <a:ext cx="4340860" cy="23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64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E5239F-F022-FD1D-6FDF-73FE91235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2831390"/>
            <a:ext cx="5262880" cy="3960645"/>
          </a:xfrm>
          <a:prstGeom prst="rect">
            <a:avLst/>
          </a:prstGeom>
        </p:spPr>
      </p:pic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83380" y="-11112"/>
            <a:ext cx="4366260" cy="74294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Insects 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>
          <a:xfrm>
            <a:off x="3954780" y="834390"/>
            <a:ext cx="5040630" cy="378333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Hexapoda</a:t>
            </a:r>
            <a:r>
              <a:rPr lang="en-US" dirty="0"/>
              <a:t> is an enormous clade including insects and their relatives</a:t>
            </a:r>
          </a:p>
          <a:p>
            <a:r>
              <a:rPr lang="en-US" dirty="0"/>
              <a:t>Insects live in almost every terrestrial habitat and in fresh water; flying insects fill the air</a:t>
            </a:r>
          </a:p>
          <a:p>
            <a:r>
              <a:rPr lang="en-US" dirty="0"/>
              <a:t>They are rare in marine habitats</a:t>
            </a:r>
          </a:p>
          <a:p>
            <a:r>
              <a:rPr lang="en-US" dirty="0"/>
              <a:t>The internal anatomy of an insect includes several complex organ systems</a:t>
            </a:r>
          </a:p>
        </p:txBody>
      </p:sp>
    </p:spTree>
    <p:extLst>
      <p:ext uri="{BB962C8B-B14F-4D97-AF65-F5344CB8AC3E}">
        <p14:creationId xmlns:p14="http://schemas.microsoft.com/office/powerpoint/2010/main" val="25390501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B4C755-BEF6-2418-4C21-C4C98B6AB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834390"/>
            <a:ext cx="8546592" cy="5632704"/>
          </a:xfrm>
          <a:prstGeom prst="rect">
            <a:avLst/>
          </a:prstGeom>
        </p:spPr>
      </p:pic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43150" y="19431"/>
            <a:ext cx="4366260" cy="74294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Insects 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>
          <a:xfrm>
            <a:off x="377190" y="4572000"/>
            <a:ext cx="8389620" cy="1895094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Insects diversified rapidly following the evolution of flight 359–252 million years ago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An animal that can fly can escape predators, find food, and disperse to new habitats much faster than organisms that can only crawl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Insects evolved flight without sacrificing a pair of walking legs because wings are an extension of the cuticle</a:t>
            </a:r>
          </a:p>
        </p:txBody>
      </p:sp>
    </p:spTree>
    <p:extLst>
      <p:ext uri="{BB962C8B-B14F-4D97-AF65-F5344CB8AC3E}">
        <p14:creationId xmlns:p14="http://schemas.microsoft.com/office/powerpoint/2010/main" val="12815255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B4C755-BEF6-2418-4C21-C4C98B6AB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04" y="834390"/>
            <a:ext cx="8546592" cy="5632704"/>
          </a:xfrm>
          <a:prstGeom prst="rect">
            <a:avLst/>
          </a:prstGeom>
        </p:spPr>
      </p:pic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43150" y="19431"/>
            <a:ext cx="4366260" cy="74294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Insects 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>
          <a:xfrm>
            <a:off x="331470" y="4478275"/>
            <a:ext cx="8389620" cy="2060829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Periods of rapid insect diversification followed radiations of the plants on which they fed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The diversity of insect mouthparts in the fossil record indicates that specialized modes of feeding evolved in response to gymnosperm diversification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A later insect radiation appears to have been stimulated by the expansion of flowering plants about 100 million years ago</a:t>
            </a:r>
          </a:p>
        </p:txBody>
      </p:sp>
    </p:spTree>
    <p:extLst>
      <p:ext uri="{BB962C8B-B14F-4D97-AF65-F5344CB8AC3E}">
        <p14:creationId xmlns:p14="http://schemas.microsoft.com/office/powerpoint/2010/main" val="12781296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Echinoderms and chordates are deuterostomes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1E116-F3B2-FBCB-6F90-F6F8F1BEA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569660"/>
            <a:ext cx="4800600" cy="49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373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Echinoderms </a:t>
            </a:r>
            <a:r>
              <a:rPr lang="en-US" altLang="en-US" dirty="0"/>
              <a:t>and chordates are deuterostomes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Echinoderms (phylum Echinodermata) include sea stars and sea urchins</a:t>
            </a:r>
          </a:p>
          <a:p>
            <a:r>
              <a:rPr lang="en-US" altLang="en-US" dirty="0"/>
              <a:t>Vertebrates (animals that have a backbone) are members of phylum Chordata </a:t>
            </a:r>
          </a:p>
          <a:p>
            <a:r>
              <a:rPr lang="en-US" altLang="en-US" dirty="0"/>
              <a:t>Echinoderms and chordates constitute the clade Deuterostomia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F80C38-69D4-0B07-F988-A00D28BF74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14" y="5017402"/>
            <a:ext cx="2489454" cy="1726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ED927-9910-FA93-8B19-899E748B4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366" y="5019022"/>
            <a:ext cx="2670786" cy="1724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C5332-E5EE-64BA-41CF-B5210E066360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957350" y="5017402"/>
            <a:ext cx="3091798" cy="198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130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E1B75-E67E-1291-78B8-DC52AF9D5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40" y="1751558"/>
            <a:ext cx="5775960" cy="3901530"/>
          </a:xfrm>
          <a:prstGeom prst="rect">
            <a:avLst/>
          </a:prstGeom>
        </p:spPr>
      </p:pic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925"/>
            <a:ext cx="8229600" cy="69691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Echinoderms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idx="1"/>
          </p:nvPr>
        </p:nvSpPr>
        <p:spPr>
          <a:xfrm>
            <a:off x="0" y="1108710"/>
            <a:ext cx="3368040" cy="5840095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dirty="0"/>
              <a:t>Sea stars and most other </a:t>
            </a:r>
            <a:r>
              <a:rPr lang="en-US" altLang="en-US" b="1" dirty="0"/>
              <a:t>echinoderms</a:t>
            </a:r>
            <a:r>
              <a:rPr lang="en-US" altLang="en-US" dirty="0"/>
              <a:t> are slow-moving or sessile marine animals</a:t>
            </a:r>
          </a:p>
          <a:p>
            <a:r>
              <a:rPr lang="en-US" altLang="en-US" dirty="0"/>
              <a:t>A thin epidermis covers an endoskeleton of hard calcareous plates</a:t>
            </a:r>
          </a:p>
          <a:p>
            <a:r>
              <a:rPr lang="en-US" altLang="en-US" dirty="0"/>
              <a:t>Echinoderms have a unique </a:t>
            </a:r>
            <a:r>
              <a:rPr lang="en-US" altLang="en-US" b="1" dirty="0"/>
              <a:t>water vascular system</a:t>
            </a:r>
            <a:r>
              <a:rPr lang="en-US" altLang="en-US" dirty="0"/>
              <a:t>, a network of hydraulic canals branching into </a:t>
            </a:r>
            <a:r>
              <a:rPr lang="en-US" altLang="en-US" b="1" dirty="0"/>
              <a:t>tube feet</a:t>
            </a:r>
            <a:r>
              <a:rPr lang="en-US" altLang="en-US" dirty="0"/>
              <a:t> that function in locomotion and feeding</a:t>
            </a:r>
          </a:p>
          <a:p>
            <a:r>
              <a:rPr lang="en-US" altLang="en-US" dirty="0"/>
              <a:t>Males and females are usually separate, and sexual reproduction is external</a:t>
            </a:r>
          </a:p>
        </p:txBody>
      </p:sp>
    </p:spTree>
    <p:extLst>
      <p:ext uri="{BB962C8B-B14F-4D97-AF65-F5344CB8AC3E}">
        <p14:creationId xmlns:p14="http://schemas.microsoft.com/office/powerpoint/2010/main" val="30129516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E1B75-E67E-1291-78B8-DC52AF9D5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40" y="1751558"/>
            <a:ext cx="5775960" cy="3901530"/>
          </a:xfrm>
          <a:prstGeom prst="rect">
            <a:avLst/>
          </a:prstGeom>
        </p:spPr>
      </p:pic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925"/>
            <a:ext cx="8229600" cy="69691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Echinoderms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idx="1"/>
          </p:nvPr>
        </p:nvSpPr>
        <p:spPr>
          <a:xfrm>
            <a:off x="0" y="731837"/>
            <a:ext cx="3368040" cy="5840095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Most adult echinoderms appear to have radial symmetry with multiples of five</a:t>
            </a:r>
          </a:p>
          <a:p>
            <a:r>
              <a:rPr lang="en-US" altLang="en-US" dirty="0"/>
              <a:t>Their symmetry is not truly radial; the opening of the water vascular system is not central</a:t>
            </a:r>
          </a:p>
          <a:p>
            <a:r>
              <a:rPr lang="en-US" altLang="en-US" dirty="0"/>
              <a:t>Echinoderm larvae have bilateral symmetry</a:t>
            </a:r>
          </a:p>
        </p:txBody>
      </p:sp>
    </p:spTree>
    <p:extLst>
      <p:ext uri="{BB962C8B-B14F-4D97-AF65-F5344CB8AC3E}">
        <p14:creationId xmlns:p14="http://schemas.microsoft.com/office/powerpoint/2010/main" val="1084699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" y="-37768"/>
            <a:ext cx="90297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Steps in the Origin of Multicellular Animals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60120"/>
            <a:ext cx="8229600" cy="4525963"/>
          </a:xfrm>
        </p:spPr>
        <p:txBody>
          <a:bodyPr/>
          <a:lstStyle/>
          <a:p>
            <a:r>
              <a:rPr lang="en-US" altLang="en-US" dirty="0"/>
              <a:t>Morphological and molecular evidence points to a group of protists called choanoflagellates as the closest living relatives to animals</a:t>
            </a:r>
          </a:p>
          <a:p>
            <a:r>
              <a:rPr lang="en-US" altLang="en-US" dirty="0"/>
              <a:t>The common ancestor may have resembled modern choanoflagellates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41D39-87FC-69D9-AA35-706A48858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099" y="3623310"/>
            <a:ext cx="5756461" cy="300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997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704" y="451104"/>
            <a:ext cx="8546592" cy="5955792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32076" y="500063"/>
            <a:ext cx="55624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Phylum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676401" y="712788"/>
            <a:ext cx="135934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Porifera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(sponges)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676401" y="1268413"/>
            <a:ext cx="2069477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s-E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Cnidaria</a:t>
            </a:r>
            <a:r>
              <a:rPr lang="es-E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(</a:t>
            </a:r>
            <a:r>
              <a:rPr lang="es-E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hydras</a:t>
            </a:r>
            <a:r>
              <a:rPr lang="es-E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, </a:t>
            </a:r>
            <a:r>
              <a:rPr lang="es-E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jellies</a:t>
            </a:r>
            <a:r>
              <a:rPr lang="es-E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, sea</a:t>
            </a:r>
          </a:p>
          <a:p>
            <a:pPr>
              <a:lnSpc>
                <a:spcPts val="1400"/>
              </a:lnSpc>
            </a:pPr>
            <a:r>
              <a:rPr lang="es-E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anemones, </a:t>
            </a:r>
            <a:r>
              <a:rPr lang="es-E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corals</a:t>
            </a:r>
            <a:r>
              <a:rPr lang="es-E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679576" y="2011363"/>
            <a:ext cx="205184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Platyhelminthes (flatworms)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663701" y="2403476"/>
            <a:ext cx="18194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Syndermata (rotifers and</a:t>
            </a:r>
          </a:p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acanthocephalans)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82751" y="2903538"/>
            <a:ext cx="206306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Lophophorates: Ectoprocta,</a:t>
            </a:r>
          </a:p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Brachiopoda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682751" y="3300413"/>
            <a:ext cx="2345194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Mollusca (clams, snails, squids)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682751" y="3800476"/>
            <a:ext cx="214642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Annelida (segmented worms)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682751" y="4211638"/>
            <a:ext cx="182101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Nematoda (roundworms)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1666876" y="4613276"/>
            <a:ext cx="2412520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Arthropoda (spiders, centipedes,</a:t>
            </a:r>
          </a:p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crustaceans, and insects)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1666876" y="5208588"/>
            <a:ext cx="191238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s-E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Echinodermata (sea stars,</a:t>
            </a:r>
          </a:p>
          <a:p>
            <a:pPr>
              <a:lnSpc>
                <a:spcPts val="1400"/>
              </a:lnSpc>
            </a:pPr>
            <a:r>
              <a:rPr lang="es-E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sea urchins)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679576" y="5756276"/>
            <a:ext cx="2231380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Chordata (lancelets, tunicates,</a:t>
            </a:r>
          </a:p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vertebrates)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19901" y="2639589"/>
            <a:ext cx="179536" cy="1208664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Lophotrochozoa</a:t>
            </a:r>
          </a:p>
        </p:txBody>
      </p:sp>
      <p:sp>
        <p:nvSpPr>
          <p:cNvPr id="19" name="TextBox 25"/>
          <p:cNvSpPr txBox="1">
            <a:spLocks noChangeArrowheads="1"/>
          </p:cNvSpPr>
          <p:nvPr/>
        </p:nvSpPr>
        <p:spPr bwMode="auto">
          <a:xfrm>
            <a:off x="6054726" y="500063"/>
            <a:ext cx="84638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Description</a:t>
            </a:r>
          </a:p>
        </p:txBody>
      </p: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4718051" y="709613"/>
            <a:ext cx="3917739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Lack tissues; have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choanocytes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(collar cells—flagellated cells that ingest bacteria and</a:t>
            </a:r>
          </a:p>
          <a:p>
            <a:pPr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tiny food particles)</a:t>
            </a:r>
          </a:p>
        </p:txBody>
      </p:sp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4722813" y="1266826"/>
            <a:ext cx="3816750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Unique stinging structures (nematocysts) housed in</a:t>
            </a:r>
          </a:p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specialized cells (cnidocytes); diploblastic; radially</a:t>
            </a:r>
          </a:p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symmetrical; gastrovascular cavity (digestive</a:t>
            </a:r>
          </a:p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compartment with a single opening)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4727576" y="1997076"/>
            <a:ext cx="391934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Dorsoventrally flattened acoelomates; gastrovascular</a:t>
            </a:r>
          </a:p>
          <a:p>
            <a:pPr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cavity or no digestive tract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35"/>
          <p:cNvSpPr txBox="1">
            <a:spLocks noChangeArrowheads="1"/>
          </p:cNvSpPr>
          <p:nvPr/>
        </p:nvSpPr>
        <p:spPr bwMode="auto">
          <a:xfrm>
            <a:off x="4716463" y="2393156"/>
            <a:ext cx="405399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Pseudocoelomates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. Rotifers have alimentary canal</a:t>
            </a:r>
          </a:p>
          <a:p>
            <a:pPr>
              <a:lnSpc>
                <a:spcPts val="13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(digestive tube with mouth and anus) and jaws (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trophi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);</a:t>
            </a:r>
          </a:p>
          <a:p>
            <a:pPr>
              <a:lnSpc>
                <a:spcPts val="13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acanthocephalans are parasites of vertebrates</a:t>
            </a:r>
          </a:p>
        </p:txBody>
      </p:sp>
      <p:sp>
        <p:nvSpPr>
          <p:cNvPr id="24" name="TextBox 38"/>
          <p:cNvSpPr txBox="1">
            <a:spLocks noChangeArrowheads="1"/>
          </p:cNvSpPr>
          <p:nvPr/>
        </p:nvSpPr>
        <p:spPr bwMode="auto">
          <a:xfrm>
            <a:off x="4716463" y="2918619"/>
            <a:ext cx="363721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Coelomates with lophophores (feeding structures</a:t>
            </a:r>
          </a:p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bearing ciliated tentacles)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40"/>
          <p:cNvSpPr txBox="1">
            <a:spLocks noChangeArrowheads="1"/>
          </p:cNvSpPr>
          <p:nvPr/>
        </p:nvSpPr>
        <p:spPr bwMode="auto">
          <a:xfrm>
            <a:off x="4733926" y="3310731"/>
            <a:ext cx="4029949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Coelomates with three main body parts (muscular foot,</a:t>
            </a:r>
          </a:p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visceral mass, mantle); coelom reduced; most have</a:t>
            </a:r>
          </a:p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hard shell made of calcium carbonate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43"/>
          <p:cNvSpPr txBox="1">
            <a:spLocks noChangeArrowheads="1"/>
          </p:cNvSpPr>
          <p:nvPr/>
        </p:nvSpPr>
        <p:spPr bwMode="auto">
          <a:xfrm>
            <a:off x="4722813" y="3815556"/>
            <a:ext cx="3969035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Coelomates with segmented body wall and internal</a:t>
            </a:r>
          </a:p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organs (except digestive tract, which is unsegmented)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45"/>
          <p:cNvSpPr txBox="1">
            <a:spLocks noChangeArrowheads="1"/>
          </p:cNvSpPr>
          <p:nvPr/>
        </p:nvSpPr>
        <p:spPr bwMode="auto">
          <a:xfrm>
            <a:off x="4722813" y="4221956"/>
            <a:ext cx="362759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Cylindrical pseudocoelomates with tapered ends;</a:t>
            </a:r>
          </a:p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no circulatory system; undergo ecdysis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47"/>
          <p:cNvSpPr txBox="1">
            <a:spLocks noChangeArrowheads="1"/>
          </p:cNvSpPr>
          <p:nvPr/>
        </p:nvSpPr>
        <p:spPr bwMode="auto">
          <a:xfrm>
            <a:off x="4737101" y="4628356"/>
            <a:ext cx="4055406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Coelomates with segmented body, jointed appendages,</a:t>
            </a:r>
          </a:p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and exoskeleton made of protein and chitin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49"/>
          <p:cNvSpPr txBox="1">
            <a:spLocks noChangeArrowheads="1"/>
          </p:cNvSpPr>
          <p:nvPr/>
        </p:nvSpPr>
        <p:spPr bwMode="auto">
          <a:xfrm>
            <a:off x="4721226" y="5223669"/>
            <a:ext cx="3733394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Coelomates with bilaterally symmetrical larvae and</a:t>
            </a:r>
          </a:p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five-part body organization as adults; unique water</a:t>
            </a:r>
          </a:p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vascular system; endoskeleton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52"/>
          <p:cNvSpPr txBox="1">
            <a:spLocks noChangeArrowheads="1"/>
          </p:cNvSpPr>
          <p:nvPr/>
        </p:nvSpPr>
        <p:spPr bwMode="auto">
          <a:xfrm>
            <a:off x="4721226" y="5766594"/>
            <a:ext cx="4042773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Coelomates with notochord; dorsal, hollow nerve cord;</a:t>
            </a:r>
          </a:p>
          <a:p>
            <a:pPr>
              <a:lnSpc>
                <a:spcPts val="13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pharyngeal slits; post-anal tail (see Chapter 34)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1008" y="3577390"/>
            <a:ext cx="179536" cy="6059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Metazoa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26188" y="4182723"/>
            <a:ext cx="179536" cy="60593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Bilateria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4167" y="3865375"/>
            <a:ext cx="179536" cy="811119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Eumetazoa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22644" y="5259396"/>
            <a:ext cx="179536" cy="107561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Deuterostomia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19901" y="4344273"/>
            <a:ext cx="179536" cy="80310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Ecdysozoa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601657" y="761978"/>
            <a:ext cx="101380" cy="5540831"/>
          </a:xfrm>
          <a:custGeom>
            <a:avLst/>
            <a:gdLst>
              <a:gd name="connsiteX0" fmla="*/ 92693 w 101380"/>
              <a:gd name="connsiteY0" fmla="*/ 5534482 h 5540831"/>
              <a:gd name="connsiteX1" fmla="*/ 44890 w 101380"/>
              <a:gd name="connsiteY1" fmla="*/ 5405792 h 5540831"/>
              <a:gd name="connsiteX2" fmla="*/ 44890 w 101380"/>
              <a:gd name="connsiteY2" fmla="*/ 3196513 h 5540831"/>
              <a:gd name="connsiteX3" fmla="*/ 14842 w 101380"/>
              <a:gd name="connsiteY3" fmla="*/ 3129000 h 5540831"/>
              <a:gd name="connsiteX4" fmla="*/ 47735 w 101380"/>
              <a:gd name="connsiteY4" fmla="*/ 3067253 h 5540831"/>
              <a:gd name="connsiteX5" fmla="*/ 47735 w 101380"/>
              <a:gd name="connsiteY5" fmla="*/ 2018525 h 5540831"/>
              <a:gd name="connsiteX6" fmla="*/ 47735 w 101380"/>
              <a:gd name="connsiteY6" fmla="*/ 242481 h 5540831"/>
              <a:gd name="connsiteX7" fmla="*/ 47735 w 101380"/>
              <a:gd name="connsiteY7" fmla="*/ 69723 h 5540831"/>
              <a:gd name="connsiteX8" fmla="*/ 95030 w 101380"/>
              <a:gd name="connsiteY8" fmla="*/ 6350 h 55408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01380" h="5540831">
                <a:moveTo>
                  <a:pt x="92693" y="5534482"/>
                </a:moveTo>
                <a:cubicBezTo>
                  <a:pt x="47837" y="5521985"/>
                  <a:pt x="43417" y="5508739"/>
                  <a:pt x="44890" y="5405792"/>
                </a:cubicBezTo>
                <a:cubicBezTo>
                  <a:pt x="46376" y="5302833"/>
                  <a:pt x="44890" y="3232861"/>
                  <a:pt x="44890" y="3196513"/>
                </a:cubicBezTo>
                <a:cubicBezTo>
                  <a:pt x="44890" y="3160153"/>
                  <a:pt x="47735" y="3133610"/>
                  <a:pt x="14842" y="3129000"/>
                </a:cubicBezTo>
                <a:cubicBezTo>
                  <a:pt x="-18050" y="3124390"/>
                  <a:pt x="49475" y="3118624"/>
                  <a:pt x="47735" y="3067253"/>
                </a:cubicBezTo>
                <a:cubicBezTo>
                  <a:pt x="45995" y="3015919"/>
                  <a:pt x="47735" y="2368905"/>
                  <a:pt x="47735" y="2018525"/>
                </a:cubicBezTo>
                <a:lnTo>
                  <a:pt x="47735" y="242481"/>
                </a:lnTo>
                <a:lnTo>
                  <a:pt x="47735" y="69723"/>
                </a:lnTo>
                <a:cubicBezTo>
                  <a:pt x="47735" y="28079"/>
                  <a:pt x="44331" y="11785"/>
                  <a:pt x="95030" y="635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896852" y="1308387"/>
            <a:ext cx="94956" cy="4988966"/>
          </a:xfrm>
          <a:custGeom>
            <a:avLst/>
            <a:gdLst>
              <a:gd name="connsiteX0" fmla="*/ 85914 w 94956"/>
              <a:gd name="connsiteY0" fmla="*/ 4982616 h 4988966"/>
              <a:gd name="connsiteX1" fmla="*/ 36409 w 94956"/>
              <a:gd name="connsiteY1" fmla="*/ 4921542 h 4988966"/>
              <a:gd name="connsiteX2" fmla="*/ 36409 w 94956"/>
              <a:gd name="connsiteY2" fmla="*/ 3068484 h 4988966"/>
              <a:gd name="connsiteX3" fmla="*/ 11212 w 94956"/>
              <a:gd name="connsiteY3" fmla="*/ 2957194 h 4988966"/>
              <a:gd name="connsiteX4" fmla="*/ 35024 w 94956"/>
              <a:gd name="connsiteY4" fmla="*/ 2913011 h 4988966"/>
              <a:gd name="connsiteX5" fmla="*/ 35024 w 94956"/>
              <a:gd name="connsiteY5" fmla="*/ 76162 h 4988966"/>
              <a:gd name="connsiteX6" fmla="*/ 88606 w 94956"/>
              <a:gd name="connsiteY6" fmla="*/ 6350 h 49889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4956" h="4988966">
                <a:moveTo>
                  <a:pt x="85914" y="4982616"/>
                </a:moveTo>
                <a:cubicBezTo>
                  <a:pt x="71893" y="4978895"/>
                  <a:pt x="36409" y="4991697"/>
                  <a:pt x="36409" y="4921542"/>
                </a:cubicBezTo>
                <a:lnTo>
                  <a:pt x="36409" y="3068484"/>
                </a:lnTo>
                <a:cubicBezTo>
                  <a:pt x="36409" y="2964484"/>
                  <a:pt x="31570" y="2961030"/>
                  <a:pt x="11212" y="2957194"/>
                </a:cubicBezTo>
                <a:cubicBezTo>
                  <a:pt x="-9132" y="2953347"/>
                  <a:pt x="35024" y="2938754"/>
                  <a:pt x="35024" y="2913011"/>
                </a:cubicBezTo>
                <a:lnTo>
                  <a:pt x="35024" y="76162"/>
                </a:lnTo>
                <a:cubicBezTo>
                  <a:pt x="35024" y="22098"/>
                  <a:pt x="47547" y="4978"/>
                  <a:pt x="88606" y="635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1201249" y="2025937"/>
            <a:ext cx="96538" cy="4271416"/>
          </a:xfrm>
          <a:custGeom>
            <a:avLst/>
            <a:gdLst>
              <a:gd name="connsiteX0" fmla="*/ 87508 w 96538"/>
              <a:gd name="connsiteY0" fmla="*/ 4265066 h 4271416"/>
              <a:gd name="connsiteX1" fmla="*/ 38004 w 96538"/>
              <a:gd name="connsiteY1" fmla="*/ 4203992 h 4271416"/>
              <a:gd name="connsiteX2" fmla="*/ 36416 w 96538"/>
              <a:gd name="connsiteY2" fmla="*/ 2576359 h 4271416"/>
              <a:gd name="connsiteX3" fmla="*/ 11207 w 96538"/>
              <a:gd name="connsiteY3" fmla="*/ 2465069 h 4271416"/>
              <a:gd name="connsiteX4" fmla="*/ 35019 w 96538"/>
              <a:gd name="connsiteY4" fmla="*/ 2420886 h 4271416"/>
              <a:gd name="connsiteX5" fmla="*/ 36607 w 96538"/>
              <a:gd name="connsiteY5" fmla="*/ 76161 h 4271416"/>
              <a:gd name="connsiteX6" fmla="*/ 90188 w 96538"/>
              <a:gd name="connsiteY6" fmla="*/ 6350 h 42714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6538" h="4271416">
                <a:moveTo>
                  <a:pt x="87508" y="4265066"/>
                </a:moveTo>
                <a:cubicBezTo>
                  <a:pt x="73475" y="4261345"/>
                  <a:pt x="38004" y="4274146"/>
                  <a:pt x="38004" y="4203992"/>
                </a:cubicBezTo>
                <a:cubicBezTo>
                  <a:pt x="38004" y="4133850"/>
                  <a:pt x="36416" y="2680398"/>
                  <a:pt x="36416" y="2576359"/>
                </a:cubicBezTo>
                <a:cubicBezTo>
                  <a:pt x="36416" y="2472359"/>
                  <a:pt x="31577" y="2468905"/>
                  <a:pt x="11207" y="2465069"/>
                </a:cubicBezTo>
                <a:cubicBezTo>
                  <a:pt x="-9125" y="2461221"/>
                  <a:pt x="35019" y="2446629"/>
                  <a:pt x="35019" y="2420886"/>
                </a:cubicBezTo>
                <a:cubicBezTo>
                  <a:pt x="35019" y="2395168"/>
                  <a:pt x="36607" y="130212"/>
                  <a:pt x="36607" y="76161"/>
                </a:cubicBezTo>
                <a:cubicBezTo>
                  <a:pt x="36607" y="22097"/>
                  <a:pt x="49141" y="4978"/>
                  <a:pt x="90188" y="635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1497812" y="5259396"/>
            <a:ext cx="95199" cy="1043216"/>
          </a:xfrm>
          <a:custGeom>
            <a:avLst/>
            <a:gdLst>
              <a:gd name="connsiteX0" fmla="*/ 88849 w 95199"/>
              <a:gd name="connsiteY0" fmla="*/ 1036866 h 1043216"/>
              <a:gd name="connsiteX1" fmla="*/ 32410 w 95199"/>
              <a:gd name="connsiteY1" fmla="*/ 947940 h 1043216"/>
              <a:gd name="connsiteX2" fmla="*/ 32410 w 95199"/>
              <a:gd name="connsiteY2" fmla="*/ 689673 h 1043216"/>
              <a:gd name="connsiteX3" fmla="*/ 6350 w 95199"/>
              <a:gd name="connsiteY3" fmla="*/ 601662 h 1043216"/>
              <a:gd name="connsiteX4" fmla="*/ 35712 w 95199"/>
              <a:gd name="connsiteY4" fmla="*/ 500862 h 1043216"/>
              <a:gd name="connsiteX5" fmla="*/ 35712 w 95199"/>
              <a:gd name="connsiteY5" fmla="*/ 86524 h 1043216"/>
              <a:gd name="connsiteX6" fmla="*/ 80962 w 95199"/>
              <a:gd name="connsiteY6" fmla="*/ 6350 h 10432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5199" h="1043216">
                <a:moveTo>
                  <a:pt x="88849" y="1036866"/>
                </a:moveTo>
                <a:cubicBezTo>
                  <a:pt x="52933" y="1028306"/>
                  <a:pt x="30695" y="1048842"/>
                  <a:pt x="32410" y="947940"/>
                </a:cubicBezTo>
                <a:cubicBezTo>
                  <a:pt x="34112" y="847038"/>
                  <a:pt x="32410" y="766648"/>
                  <a:pt x="32410" y="689673"/>
                </a:cubicBezTo>
                <a:cubicBezTo>
                  <a:pt x="32410" y="612737"/>
                  <a:pt x="37300" y="604837"/>
                  <a:pt x="6350" y="601662"/>
                </a:cubicBezTo>
                <a:cubicBezTo>
                  <a:pt x="28575" y="592937"/>
                  <a:pt x="35712" y="572299"/>
                  <a:pt x="35712" y="500862"/>
                </a:cubicBezTo>
                <a:lnTo>
                  <a:pt x="35712" y="86524"/>
                </a:lnTo>
                <a:cubicBezTo>
                  <a:pt x="35712" y="24612"/>
                  <a:pt x="34925" y="17462"/>
                  <a:pt x="80962" y="635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1497812" y="4227521"/>
            <a:ext cx="95199" cy="916216"/>
          </a:xfrm>
          <a:custGeom>
            <a:avLst/>
            <a:gdLst>
              <a:gd name="connsiteX0" fmla="*/ 88849 w 95199"/>
              <a:gd name="connsiteY0" fmla="*/ 909866 h 916216"/>
              <a:gd name="connsiteX1" fmla="*/ 32410 w 95199"/>
              <a:gd name="connsiteY1" fmla="*/ 820940 h 916216"/>
              <a:gd name="connsiteX2" fmla="*/ 32410 w 95199"/>
              <a:gd name="connsiteY2" fmla="*/ 602360 h 916216"/>
              <a:gd name="connsiteX3" fmla="*/ 6350 w 95199"/>
              <a:gd name="connsiteY3" fmla="*/ 514350 h 916216"/>
              <a:gd name="connsiteX4" fmla="*/ 35712 w 95199"/>
              <a:gd name="connsiteY4" fmla="*/ 413549 h 916216"/>
              <a:gd name="connsiteX5" fmla="*/ 35712 w 95199"/>
              <a:gd name="connsiteY5" fmla="*/ 86524 h 916216"/>
              <a:gd name="connsiteX6" fmla="*/ 80962 w 95199"/>
              <a:gd name="connsiteY6" fmla="*/ 6350 h 9162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5199" h="916216">
                <a:moveTo>
                  <a:pt x="88849" y="909866"/>
                </a:moveTo>
                <a:cubicBezTo>
                  <a:pt x="52933" y="901306"/>
                  <a:pt x="30695" y="921842"/>
                  <a:pt x="32410" y="820940"/>
                </a:cubicBezTo>
                <a:cubicBezTo>
                  <a:pt x="34112" y="720039"/>
                  <a:pt x="32410" y="679335"/>
                  <a:pt x="32410" y="602360"/>
                </a:cubicBezTo>
                <a:cubicBezTo>
                  <a:pt x="32410" y="525424"/>
                  <a:pt x="37300" y="517525"/>
                  <a:pt x="6350" y="514350"/>
                </a:cubicBezTo>
                <a:cubicBezTo>
                  <a:pt x="28575" y="505624"/>
                  <a:pt x="35712" y="484987"/>
                  <a:pt x="35712" y="413549"/>
                </a:cubicBezTo>
                <a:lnTo>
                  <a:pt x="35712" y="86524"/>
                </a:lnTo>
                <a:cubicBezTo>
                  <a:pt x="35712" y="24612"/>
                  <a:pt x="34925" y="17462"/>
                  <a:pt x="80962" y="635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1497812" y="2042564"/>
            <a:ext cx="95199" cy="2081428"/>
          </a:xfrm>
          <a:custGeom>
            <a:avLst/>
            <a:gdLst>
              <a:gd name="connsiteX0" fmla="*/ 88849 w 95199"/>
              <a:gd name="connsiteY0" fmla="*/ 2075078 h 2081428"/>
              <a:gd name="connsiteX1" fmla="*/ 32410 w 95199"/>
              <a:gd name="connsiteY1" fmla="*/ 1986152 h 2081428"/>
              <a:gd name="connsiteX2" fmla="*/ 32410 w 95199"/>
              <a:gd name="connsiteY2" fmla="*/ 1319910 h 2081428"/>
              <a:gd name="connsiteX3" fmla="*/ 6350 w 95199"/>
              <a:gd name="connsiteY3" fmla="*/ 1231900 h 2081428"/>
              <a:gd name="connsiteX4" fmla="*/ 35712 w 95199"/>
              <a:gd name="connsiteY4" fmla="*/ 1131087 h 2081428"/>
              <a:gd name="connsiteX5" fmla="*/ 35712 w 95199"/>
              <a:gd name="connsiteY5" fmla="*/ 86512 h 2081428"/>
              <a:gd name="connsiteX6" fmla="*/ 80962 w 95199"/>
              <a:gd name="connsiteY6" fmla="*/ 6350 h 20814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95199" h="2081428">
                <a:moveTo>
                  <a:pt x="88849" y="2075078"/>
                </a:moveTo>
                <a:cubicBezTo>
                  <a:pt x="52933" y="2066518"/>
                  <a:pt x="30695" y="2087054"/>
                  <a:pt x="32410" y="1986152"/>
                </a:cubicBezTo>
                <a:cubicBezTo>
                  <a:pt x="34112" y="1885251"/>
                  <a:pt x="32410" y="1396860"/>
                  <a:pt x="32410" y="1319910"/>
                </a:cubicBezTo>
                <a:cubicBezTo>
                  <a:pt x="32410" y="1242948"/>
                  <a:pt x="37300" y="1235075"/>
                  <a:pt x="6350" y="1231900"/>
                </a:cubicBezTo>
                <a:cubicBezTo>
                  <a:pt x="28575" y="1223162"/>
                  <a:pt x="35712" y="1202524"/>
                  <a:pt x="35712" y="1131087"/>
                </a:cubicBezTo>
                <a:lnTo>
                  <a:pt x="35712" y="86512"/>
                </a:lnTo>
                <a:cubicBezTo>
                  <a:pt x="35712" y="24599"/>
                  <a:pt x="34925" y="17462"/>
                  <a:pt x="80962" y="6350"/>
                </a:cubicBezTo>
              </a:path>
            </a:pathLst>
          </a:cu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222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Chordates have a notochord and a dorsal, hollow nerve cord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6521AB-6174-A89D-6F80-361638DFD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569660"/>
            <a:ext cx="4800600" cy="493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62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Chordates have a notochord and a dorsal, hollow nerve cord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Chordates</a:t>
            </a:r>
            <a:r>
              <a:rPr lang="en-US" altLang="en-US" dirty="0"/>
              <a:t> (phylum Chordata) are bilaterian animals that belong to Deuterostomia</a:t>
            </a:r>
          </a:p>
          <a:p>
            <a:r>
              <a:rPr lang="en-US" altLang="en-US" dirty="0"/>
              <a:t>Chordates comprise all </a:t>
            </a:r>
            <a:r>
              <a:rPr lang="en-US" altLang="en-US" b="1" dirty="0"/>
              <a:t>vertebrates</a:t>
            </a:r>
            <a:r>
              <a:rPr lang="en-US" altLang="en-US" dirty="0"/>
              <a:t> and two groups of invertebrates:</a:t>
            </a:r>
          </a:p>
          <a:p>
            <a:pPr lvl="1"/>
            <a:r>
              <a:rPr lang="en-US" altLang="en-US" b="1" dirty="0"/>
              <a:t>Urochordates</a:t>
            </a:r>
          </a:p>
          <a:p>
            <a:pPr lvl="1"/>
            <a:r>
              <a:rPr lang="en-US" altLang="en-US" b="1" dirty="0"/>
              <a:t>Cephalochordates</a:t>
            </a:r>
          </a:p>
          <a:p>
            <a:pPr marL="457200" lvl="1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98012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Chordates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Phylum </a:t>
            </a:r>
            <a:r>
              <a:rPr lang="en-US" altLang="en-US" dirty="0" err="1"/>
              <a:t>Chordata</a:t>
            </a:r>
            <a:r>
              <a:rPr lang="en-US" altLang="en-US" dirty="0"/>
              <a:t> consists of two basal groups of invertebrates as well as vertebrates</a:t>
            </a:r>
          </a:p>
          <a:p>
            <a:r>
              <a:rPr lang="en-US" altLang="en-US" dirty="0"/>
              <a:t>Chordates are bilaterally symmetrical coelomates with segmented bodies</a:t>
            </a:r>
          </a:p>
          <a:p>
            <a:r>
              <a:rPr lang="en-US" altLang="en-US" dirty="0"/>
              <a:t>Chordates did not evolve from echinoderms, but have evolved separately from them for at least 500 million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6CB24-CF0E-FAEB-F87B-6F9FB43F0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530" y="5035582"/>
            <a:ext cx="3125470" cy="18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672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704" y="213360"/>
            <a:ext cx="8546592" cy="6431280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588794" y="795338"/>
            <a:ext cx="136736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 err="1">
                <a:solidFill>
                  <a:srgbClr val="000000"/>
                </a:solidFill>
                <a:latin typeface="Arial"/>
              </a:rPr>
              <a:t>Cephalochordata</a:t>
            </a:r>
            <a:endParaRPr lang="en-US" sz="13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588794" y="1331913"/>
            <a:ext cx="99386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Urochordata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231106" y="1631950"/>
            <a:ext cx="84638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Notochord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588794" y="1879600"/>
            <a:ext cx="52097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Myxini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359694" y="2093913"/>
            <a:ext cx="90249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</a:rPr>
              <a:t>Common</a:t>
            </a:r>
          </a:p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</a:rPr>
              <a:t>ancestor of</a:t>
            </a:r>
          </a:p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</a:rPr>
              <a:t>chordates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47735" y="851715"/>
            <a:ext cx="166712" cy="698909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Chordates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40519" y="874713"/>
            <a:ext cx="140442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</a:rPr>
              <a:t>ANCESTRAL</a:t>
            </a:r>
          </a:p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</a:rPr>
              <a:t>DEUTEROSTOME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67637" y="1960171"/>
            <a:ext cx="166712" cy="775853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Vertebrates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88796" y="1991845"/>
            <a:ext cx="166712" cy="878446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latin typeface="Arial"/>
              </a:rPr>
              <a:t>Cyclostomes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5588794" y="2416175"/>
            <a:ext cx="125354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Petromyzontida</a:t>
            </a: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5588794" y="2955925"/>
            <a:ext cx="127438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Chondrichthyes</a:t>
            </a: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5588794" y="3497263"/>
            <a:ext cx="1125308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Actinopterygii</a:t>
            </a: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5588794" y="4038600"/>
            <a:ext cx="753411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Actinistia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36917" y="3553538"/>
            <a:ext cx="166712" cy="971420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Osteichthyans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88796" y="3019376"/>
            <a:ext cx="166712" cy="987450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rgbClr val="000000"/>
                </a:solidFill>
                <a:latin typeface="Arial"/>
              </a:rPr>
              <a:t>Gnathostomes</a:t>
            </a:r>
            <a:endParaRPr lang="en-US" sz="1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2108994" y="3032125"/>
            <a:ext cx="76027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Vertebrae</a:t>
            </a:r>
          </a:p>
        </p:txBody>
      </p: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1172369" y="3684588"/>
            <a:ext cx="2146421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Jaws, mineralized skeleton</a:t>
            </a: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1645444" y="4257675"/>
            <a:ext cx="2037417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Lungs or lung derivatives</a:t>
            </a: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3177381" y="4738688"/>
            <a:ext cx="847989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Lobed fins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69811" y="4112109"/>
            <a:ext cx="166712" cy="634789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Lobe-fins</a:t>
            </a:r>
          </a:p>
        </p:txBody>
      </p:sp>
      <p:sp>
        <p:nvSpPr>
          <p:cNvPr id="26" name="TextBox 35"/>
          <p:cNvSpPr txBox="1">
            <a:spLocks noChangeArrowheads="1"/>
          </p:cNvSpPr>
          <p:nvPr/>
        </p:nvSpPr>
        <p:spPr bwMode="auto">
          <a:xfrm>
            <a:off x="5588794" y="4578350"/>
            <a:ext cx="520976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Dipnoi</a:t>
            </a:r>
          </a:p>
        </p:txBody>
      </p:sp>
      <p:sp>
        <p:nvSpPr>
          <p:cNvPr id="27" name="TextBox 36"/>
          <p:cNvSpPr txBox="1">
            <a:spLocks noChangeArrowheads="1"/>
          </p:cNvSpPr>
          <p:nvPr/>
        </p:nvSpPr>
        <p:spPr bwMode="auto">
          <a:xfrm>
            <a:off x="5588794" y="5119688"/>
            <a:ext cx="761427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Amphibia</a:t>
            </a:r>
          </a:p>
        </p:txBody>
      </p:sp>
      <p:sp>
        <p:nvSpPr>
          <p:cNvPr id="28" name="TextBox 37"/>
          <p:cNvSpPr txBox="1">
            <a:spLocks noChangeArrowheads="1"/>
          </p:cNvSpPr>
          <p:nvPr/>
        </p:nvSpPr>
        <p:spPr bwMode="auto">
          <a:xfrm>
            <a:off x="5588794" y="5659438"/>
            <a:ext cx="60433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Reptilia</a:t>
            </a:r>
          </a:p>
        </p:txBody>
      </p:sp>
      <p:sp>
        <p:nvSpPr>
          <p:cNvPr id="29" name="TextBox 38"/>
          <p:cNvSpPr txBox="1">
            <a:spLocks noChangeArrowheads="1"/>
          </p:cNvSpPr>
          <p:nvPr/>
        </p:nvSpPr>
        <p:spPr bwMode="auto">
          <a:xfrm>
            <a:off x="5588794" y="6200775"/>
            <a:ext cx="806311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Mammalia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27990" y="5183482"/>
            <a:ext cx="166712" cy="682879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Tetrapods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70802" y="5748721"/>
            <a:ext cx="166712" cy="642805"/>
          </a:xfrm>
          <a:prstGeom prst="rect">
            <a:avLst/>
          </a:prstGeom>
          <a:noFill/>
        </p:spPr>
        <p:txBody>
          <a:bodyPr vert="mongolianVert" wrap="none" lIns="0" tIns="0" rIns="0" bIns="0">
            <a:spAutoFit/>
          </a:bodyPr>
          <a:lstStyle/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>
                <a:solidFill>
                  <a:srgbClr val="000000"/>
                </a:solidFill>
                <a:latin typeface="Arial"/>
              </a:rPr>
              <a:t>Amniotes</a:t>
            </a:r>
          </a:p>
        </p:txBody>
      </p:sp>
      <p:sp>
        <p:nvSpPr>
          <p:cNvPr id="32" name="TextBox 42"/>
          <p:cNvSpPr txBox="1">
            <a:spLocks noChangeArrowheads="1"/>
          </p:cNvSpPr>
          <p:nvPr/>
        </p:nvSpPr>
        <p:spPr bwMode="auto">
          <a:xfrm>
            <a:off x="3399631" y="5756275"/>
            <a:ext cx="136736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>
                <a:solidFill>
                  <a:srgbClr val="000000"/>
                </a:solidFill>
                <a:latin typeface="Arial"/>
              </a:rPr>
              <a:t>Limbs with digits</a:t>
            </a:r>
          </a:p>
        </p:txBody>
      </p:sp>
      <p:sp>
        <p:nvSpPr>
          <p:cNvPr id="33" name="TextBox 43"/>
          <p:cNvSpPr txBox="1">
            <a:spLocks noChangeArrowheads="1"/>
          </p:cNvSpPr>
          <p:nvPr/>
        </p:nvSpPr>
        <p:spPr bwMode="auto">
          <a:xfrm>
            <a:off x="4077494" y="6115050"/>
            <a:ext cx="1059585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</a:rPr>
              <a:t>Amniotic egg</a:t>
            </a:r>
          </a:p>
        </p:txBody>
      </p:sp>
      <p:sp>
        <p:nvSpPr>
          <p:cNvPr id="34" name="TextBox 43"/>
          <p:cNvSpPr txBox="1">
            <a:spLocks noChangeArrowheads="1"/>
          </p:cNvSpPr>
          <p:nvPr/>
        </p:nvSpPr>
        <p:spPr bwMode="auto">
          <a:xfrm>
            <a:off x="5156199" y="6431756"/>
            <a:ext cx="325410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</a:rPr>
              <a:t>Milk</a:t>
            </a: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5586409" y="254794"/>
            <a:ext cx="1207062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15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</a:rPr>
              <a:t>Echinodermata</a:t>
            </a:r>
          </a:p>
        </p:txBody>
      </p:sp>
      <p:sp>
        <p:nvSpPr>
          <p:cNvPr id="2" name="Freeform 1"/>
          <p:cNvSpPr/>
          <p:nvPr/>
        </p:nvSpPr>
        <p:spPr>
          <a:xfrm>
            <a:off x="1981200" y="1585913"/>
            <a:ext cx="216694" cy="504825"/>
          </a:xfrm>
          <a:custGeom>
            <a:avLst/>
            <a:gdLst>
              <a:gd name="connsiteX0" fmla="*/ 216694 w 216694"/>
              <a:gd name="connsiteY0" fmla="*/ 0 h 504825"/>
              <a:gd name="connsiteX1" fmla="*/ 0 w 216694"/>
              <a:gd name="connsiteY1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694" h="504825">
                <a:moveTo>
                  <a:pt x="216694" y="0"/>
                </a:moveTo>
                <a:lnTo>
                  <a:pt x="0" y="504825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6575" y="6586347"/>
            <a:ext cx="3086100" cy="2329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© 2017 Pearson Education, Inc.</a:t>
            </a: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450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14400"/>
            <a:ext cx="5981700" cy="50292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5943600"/>
            <a:ext cx="8737600" cy="690563"/>
          </a:xfrm>
        </p:spPr>
        <p:txBody>
          <a:bodyPr>
            <a:normAutofit fontScale="92500"/>
          </a:bodyPr>
          <a:lstStyle/>
          <a:p>
            <a:r>
              <a:rPr lang="en-US" altLang="en-US" sz="2400" dirty="0"/>
              <a:t>Every animal from this point until the end of the lecture is a </a:t>
            </a:r>
            <a:r>
              <a:rPr lang="en-US" altLang="en-US" sz="2400" b="1" dirty="0"/>
              <a:t>chordate</a:t>
            </a:r>
            <a:endParaRPr lang="en-US" altLang="en-US" sz="2400" dirty="0"/>
          </a:p>
        </p:txBody>
      </p:sp>
      <p:sp>
        <p:nvSpPr>
          <p:cNvPr id="2" name="Right Brace 1"/>
          <p:cNvSpPr/>
          <p:nvPr/>
        </p:nvSpPr>
        <p:spPr>
          <a:xfrm>
            <a:off x="6896100" y="1079500"/>
            <a:ext cx="698500" cy="4686300"/>
          </a:xfrm>
          <a:prstGeom prst="rightBrac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32700" y="3157537"/>
            <a:ext cx="1397000" cy="436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/>
              <a:t>Chordates</a:t>
            </a:r>
          </a:p>
        </p:txBody>
      </p:sp>
    </p:spTree>
    <p:extLst>
      <p:ext uri="{BB962C8B-B14F-4D97-AF65-F5344CB8AC3E}">
        <p14:creationId xmlns:p14="http://schemas.microsoft.com/office/powerpoint/2010/main" val="8088246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3226"/>
          </a:xfrm>
        </p:spPr>
        <p:txBody>
          <a:bodyPr/>
          <a:lstStyle/>
          <a:p>
            <a:r>
              <a:rPr lang="en-US" altLang="en-US" dirty="0"/>
              <a:t>Derived Characters of Chordates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68811"/>
            <a:ext cx="442341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All chordates share a set of derived characters</a:t>
            </a:r>
          </a:p>
          <a:p>
            <a:r>
              <a:rPr lang="en-US" altLang="en-US" dirty="0"/>
              <a:t>Some species have some of these traits only during embryonic development</a:t>
            </a:r>
          </a:p>
          <a:p>
            <a:r>
              <a:rPr lang="en-US" altLang="en-US" dirty="0"/>
              <a:t>Four key characters of chordates</a:t>
            </a:r>
          </a:p>
          <a:p>
            <a:pPr lvl="1"/>
            <a:r>
              <a:rPr lang="en-US" altLang="en-US" dirty="0"/>
              <a:t>Notochord</a:t>
            </a:r>
          </a:p>
          <a:p>
            <a:pPr lvl="1"/>
            <a:r>
              <a:rPr lang="en-US" altLang="en-US" dirty="0"/>
              <a:t>Dorsal, hollow nerve cord</a:t>
            </a:r>
          </a:p>
          <a:p>
            <a:pPr lvl="1"/>
            <a:r>
              <a:rPr lang="en-US" altLang="en-US" dirty="0"/>
              <a:t>Pharyngeal slits or clefts</a:t>
            </a:r>
          </a:p>
          <a:p>
            <a:pPr lvl="1"/>
            <a:r>
              <a:rPr lang="en-US" altLang="en-US" dirty="0"/>
              <a:t>Muscular, post-anal tail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D96E4-4CE3-9F44-A0A7-270C8F8B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625940"/>
            <a:ext cx="4687570" cy="239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646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3226"/>
          </a:xfrm>
        </p:spPr>
        <p:txBody>
          <a:bodyPr/>
          <a:lstStyle/>
          <a:p>
            <a:r>
              <a:rPr lang="en-US" altLang="en-US" dirty="0"/>
              <a:t>Notochord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68811"/>
            <a:ext cx="442341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The </a:t>
            </a:r>
            <a:r>
              <a:rPr lang="en-US" altLang="en-US" b="1" dirty="0"/>
              <a:t>notochord</a:t>
            </a:r>
            <a:r>
              <a:rPr lang="en-US" altLang="en-US" dirty="0"/>
              <a:t> is a longitudinal, flexible rod between the digestive tube and nerve cord</a:t>
            </a:r>
          </a:p>
          <a:p>
            <a:r>
              <a:rPr lang="en-US" altLang="en-US" dirty="0"/>
              <a:t>It provides skeletal support throughout most of the length of a chordate</a:t>
            </a:r>
          </a:p>
          <a:p>
            <a:r>
              <a:rPr lang="en-US" altLang="en-US" dirty="0"/>
              <a:t>In most vertebrates, a more complex, jointed skeleton develops, and the adult retains only remnants of the embryonic notochord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D96E4-4CE3-9F44-A0A7-270C8F8B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625940"/>
            <a:ext cx="4687570" cy="239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221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3226"/>
          </a:xfrm>
        </p:spPr>
        <p:txBody>
          <a:bodyPr/>
          <a:lstStyle/>
          <a:p>
            <a:r>
              <a:rPr lang="en-US" altLang="en-US" dirty="0"/>
              <a:t>Dorsal, Hollow Nerve Cord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68811"/>
            <a:ext cx="442341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The nerve cord of a chordate embryo develops from a plate of ectoderm that rolls into a tube dorsal to the notochord</a:t>
            </a:r>
          </a:p>
          <a:p>
            <a:r>
              <a:rPr lang="en-US" altLang="en-US" dirty="0"/>
              <a:t>The nerve cord develops into the central nervous system: the brain and the spinal cord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D96E4-4CE3-9F44-A0A7-270C8F8B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625940"/>
            <a:ext cx="4687570" cy="239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451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3226"/>
          </a:xfrm>
        </p:spPr>
        <p:txBody>
          <a:bodyPr/>
          <a:lstStyle/>
          <a:p>
            <a:r>
              <a:rPr lang="en-US" altLang="en-US" dirty="0"/>
              <a:t>Pharyngeal Slits or Clefts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68811"/>
            <a:ext cx="442341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In all chordate embryos, grooves form along the outer surface of the pharynx called </a:t>
            </a:r>
            <a:r>
              <a:rPr lang="en-US" altLang="en-US" b="1" dirty="0"/>
              <a:t>pharyngeal clefts</a:t>
            </a:r>
          </a:p>
          <a:p>
            <a:r>
              <a:rPr lang="en-US" altLang="en-US" dirty="0"/>
              <a:t>In most chordates, these grooves develop into </a:t>
            </a:r>
            <a:r>
              <a:rPr lang="en-US" altLang="en-US" b="1" dirty="0"/>
              <a:t>pharyngeal slits </a:t>
            </a:r>
            <a:r>
              <a:rPr lang="en-US" altLang="en-US" dirty="0"/>
              <a:t>that open to the outside of the body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D96E4-4CE3-9F44-A0A7-270C8F8B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625940"/>
            <a:ext cx="4687570" cy="239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26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280417-2F3C-96C2-5BAA-90A8F862641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910" y="1417320"/>
            <a:ext cx="4682536" cy="4359602"/>
          </a:xfrm>
          <a:prstGeom prst="rect">
            <a:avLst/>
          </a:prstGeom>
        </p:spPr>
      </p:pic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1580"/>
            <a:ext cx="3703320" cy="5429250"/>
          </a:xfrm>
        </p:spPr>
        <p:txBody>
          <a:bodyPr>
            <a:normAutofit/>
          </a:bodyPr>
          <a:lstStyle/>
          <a:p>
            <a:r>
              <a:rPr lang="en-US" altLang="en-US" dirty="0"/>
              <a:t>The </a:t>
            </a:r>
            <a:r>
              <a:rPr lang="en-US" altLang="en-US" b="1" dirty="0"/>
              <a:t>Cambrian explosion </a:t>
            </a:r>
            <a:r>
              <a:rPr lang="en-US" altLang="en-US" dirty="0"/>
              <a:t>(535–525 million years ago) marks the earliest fossil appearance of many major groups of living animals</a:t>
            </a:r>
          </a:p>
        </p:txBody>
      </p:sp>
    </p:spTree>
    <p:extLst>
      <p:ext uri="{BB962C8B-B14F-4D97-AF65-F5344CB8AC3E}">
        <p14:creationId xmlns:p14="http://schemas.microsoft.com/office/powerpoint/2010/main" val="22871076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3226"/>
          </a:xfrm>
        </p:spPr>
        <p:txBody>
          <a:bodyPr/>
          <a:lstStyle/>
          <a:p>
            <a:r>
              <a:rPr lang="en-US" altLang="en-US" dirty="0"/>
              <a:t>Pharyngeal Slits or Clefts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68811"/>
            <a:ext cx="442341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Functions of pharyngeal slits</a:t>
            </a:r>
          </a:p>
          <a:p>
            <a:pPr lvl="1"/>
            <a:r>
              <a:rPr lang="en-US" altLang="en-US" dirty="0"/>
              <a:t>Suspension-feeding structures in many invertebrate chordates</a:t>
            </a:r>
          </a:p>
          <a:p>
            <a:pPr lvl="1"/>
            <a:r>
              <a:rPr lang="en-US" altLang="en-US" dirty="0"/>
              <a:t>Gas exchange in vertebrates (except vertebrates with limbs, the tetrapods)</a:t>
            </a:r>
          </a:p>
          <a:p>
            <a:pPr lvl="1"/>
            <a:r>
              <a:rPr lang="en-US" altLang="en-US" dirty="0"/>
              <a:t>Develop into parts of the ear, head, and neck in tetrapods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D96E4-4CE3-9F44-A0A7-270C8F8B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625940"/>
            <a:ext cx="4687570" cy="239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893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63226"/>
          </a:xfrm>
        </p:spPr>
        <p:txBody>
          <a:bodyPr/>
          <a:lstStyle/>
          <a:p>
            <a:r>
              <a:rPr lang="en-US" altLang="en-US" dirty="0"/>
              <a:t>Muscular, Post-Anal Tail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68811"/>
            <a:ext cx="442341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Chordates have a tail posterior to the anus</a:t>
            </a:r>
          </a:p>
          <a:p>
            <a:r>
              <a:rPr lang="en-US" altLang="en-US" dirty="0"/>
              <a:t>In many species, the tail is greatly reduced during embryonic development</a:t>
            </a:r>
          </a:p>
          <a:p>
            <a:r>
              <a:rPr lang="en-US" altLang="en-US" dirty="0"/>
              <a:t>The tail contains skeletal elements and muscles</a:t>
            </a:r>
          </a:p>
          <a:p>
            <a:r>
              <a:rPr lang="en-US" altLang="en-US" dirty="0"/>
              <a:t>It provides propelling force in many aquatic species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D96E4-4CE3-9F44-A0A7-270C8F8B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625940"/>
            <a:ext cx="4687570" cy="239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927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14400"/>
            <a:ext cx="5981700" cy="5029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264400" y="1295400"/>
            <a:ext cx="14351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1838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4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Cephalochordate example: Lancelets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3657600" cy="53768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Lancelets</a:t>
            </a:r>
            <a:r>
              <a:rPr lang="en-US" dirty="0"/>
              <a:t> (Cephalochordata) are named for their bladelike shape</a:t>
            </a:r>
          </a:p>
          <a:p>
            <a:r>
              <a:rPr lang="en-US" dirty="0"/>
              <a:t>They are marine suspension feeders that retain characteristics of the chordate body plan as adults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000" y="1257300"/>
            <a:ext cx="5106400" cy="5283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2700" y="-126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Invertebrate chordate</a:t>
            </a:r>
          </a:p>
        </p:txBody>
      </p:sp>
    </p:spTree>
    <p:extLst>
      <p:ext uri="{BB962C8B-B14F-4D97-AF65-F5344CB8AC3E}">
        <p14:creationId xmlns:p14="http://schemas.microsoft.com/office/powerpoint/2010/main" val="15503003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14400"/>
            <a:ext cx="5994400" cy="50292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6654800" y="1765300"/>
            <a:ext cx="14351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180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/>
              <a:t>Urochordate</a:t>
            </a:r>
            <a:r>
              <a:rPr lang="en-US" dirty="0"/>
              <a:t> example: Tunicate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4876800"/>
            <a:ext cx="8737600" cy="1757363"/>
          </a:xfrm>
        </p:spPr>
        <p:txBody>
          <a:bodyPr>
            <a:noAutofit/>
          </a:bodyPr>
          <a:lstStyle/>
          <a:p>
            <a:r>
              <a:rPr lang="en-US" sz="1800" dirty="0"/>
              <a:t>More</a:t>
            </a:r>
            <a:r>
              <a:rPr lang="en-US" sz="1800" b="1" dirty="0"/>
              <a:t> </a:t>
            </a:r>
            <a:r>
              <a:rPr lang="en-US" sz="1800" dirty="0"/>
              <a:t>closely related to Vertebrates than are lancelets</a:t>
            </a:r>
          </a:p>
          <a:p>
            <a:r>
              <a:rPr lang="en-US" sz="1800" dirty="0"/>
              <a:t>Tunicates most resemble chordates during their larval stage, which may last only a few minutes</a:t>
            </a:r>
          </a:p>
          <a:p>
            <a:r>
              <a:rPr lang="en-US" sz="1800" dirty="0"/>
              <a:t>As an adult, a tunicate draws in water through an incurrent siphon, filtering food particles</a:t>
            </a:r>
          </a:p>
          <a:p>
            <a:r>
              <a:rPr lang="en-US" sz="1800" dirty="0"/>
              <a:t>When attacked, tunicates, or </a:t>
            </a:r>
            <a:r>
              <a:rPr lang="ja-JP" altLang="en-US" sz="1800" dirty="0"/>
              <a:t>“</a:t>
            </a:r>
            <a:r>
              <a:rPr lang="en-US" altLang="ja-JP" sz="1800" dirty="0"/>
              <a:t>sea squirts,</a:t>
            </a:r>
            <a:r>
              <a:rPr lang="ja-JP" altLang="en-US" sz="1800" dirty="0"/>
              <a:t>”</a:t>
            </a:r>
            <a:r>
              <a:rPr lang="en-US" altLang="ja-JP" sz="1800" dirty="0"/>
              <a:t> shoot water through their </a:t>
            </a:r>
            <a:r>
              <a:rPr lang="en-US" altLang="ja-JP" sz="1800" dirty="0" err="1"/>
              <a:t>excurrent</a:t>
            </a:r>
            <a:r>
              <a:rPr lang="en-US" altLang="ja-JP" sz="1800" dirty="0"/>
              <a:t> siphon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1079500"/>
            <a:ext cx="8597900" cy="3606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2700" y="-126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Invertebrate chordate</a:t>
            </a:r>
          </a:p>
        </p:txBody>
      </p:sp>
    </p:spTree>
    <p:extLst>
      <p:ext uri="{BB962C8B-B14F-4D97-AF65-F5344CB8AC3E}">
        <p14:creationId xmlns:p14="http://schemas.microsoft.com/office/powerpoint/2010/main" val="31125344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889000"/>
            <a:ext cx="5994400" cy="50673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5943600"/>
            <a:ext cx="8737600" cy="6905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400" dirty="0"/>
              <a:t>Every animal from this point until the end of the lecture is a </a:t>
            </a:r>
            <a:r>
              <a:rPr lang="en-US" altLang="en-US" sz="2400" b="1" dirty="0"/>
              <a:t>vertebrate </a:t>
            </a:r>
            <a:r>
              <a:rPr lang="en-US" altLang="en-US" sz="2400" dirty="0"/>
              <a:t>(chordate that has a backbone – or at least vertebrae)</a:t>
            </a:r>
          </a:p>
        </p:txBody>
      </p:sp>
      <p:sp>
        <p:nvSpPr>
          <p:cNvPr id="4" name="Right Brace 3"/>
          <p:cNvSpPr/>
          <p:nvPr/>
        </p:nvSpPr>
        <p:spPr>
          <a:xfrm>
            <a:off x="6896100" y="1917700"/>
            <a:ext cx="698500" cy="3848100"/>
          </a:xfrm>
          <a:prstGeom prst="rightBrac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32700" y="3670300"/>
            <a:ext cx="1397000" cy="436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/>
              <a:t>Vertebrates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264400" y="1295400"/>
            <a:ext cx="14351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5621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Vertebrates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117600"/>
            <a:ext cx="8737600" cy="5516563"/>
          </a:xfrm>
        </p:spPr>
        <p:txBody>
          <a:bodyPr>
            <a:normAutofit/>
          </a:bodyPr>
          <a:lstStyle/>
          <a:p>
            <a:r>
              <a:rPr lang="en-US" dirty="0"/>
              <a:t>A skeletal system and complex nervous system have allowed vertebrates efficiency at two essential tasks</a:t>
            </a:r>
          </a:p>
          <a:p>
            <a:pPr lvl="1"/>
            <a:r>
              <a:rPr lang="en-US" dirty="0"/>
              <a:t>Capturing food</a:t>
            </a:r>
          </a:p>
          <a:p>
            <a:pPr lvl="1"/>
            <a:r>
              <a:rPr lang="en-US" dirty="0"/>
              <a:t>Evading predators</a:t>
            </a:r>
          </a:p>
          <a:p>
            <a:pPr lvl="1"/>
            <a:endParaRPr lang="en-US" dirty="0"/>
          </a:p>
          <a:p>
            <a:r>
              <a:rPr lang="en-US" dirty="0"/>
              <a:t>Vertebrates have the following derived characters</a:t>
            </a:r>
          </a:p>
          <a:p>
            <a:pPr lvl="1"/>
            <a:r>
              <a:rPr lang="en-US" dirty="0"/>
              <a:t>Vertebrae enclosing a spinal cord</a:t>
            </a:r>
          </a:p>
          <a:p>
            <a:pPr lvl="1"/>
            <a:r>
              <a:rPr lang="en-US" dirty="0"/>
              <a:t>An elaborate skull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6911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Vertebrates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117600"/>
            <a:ext cx="8737600" cy="5516563"/>
          </a:xfrm>
        </p:spPr>
        <p:txBody>
          <a:bodyPr>
            <a:normAutofit/>
          </a:bodyPr>
          <a:lstStyle/>
          <a:p>
            <a:r>
              <a:rPr lang="en-US" dirty="0"/>
              <a:t>Ancestral vertebrates lacked jaws</a:t>
            </a:r>
          </a:p>
          <a:p>
            <a:r>
              <a:rPr lang="en-US" dirty="0"/>
              <a:t>Only two lineages of jawless vertebrates remain today: the</a:t>
            </a:r>
            <a:r>
              <a:rPr lang="en-US" b="1" dirty="0"/>
              <a:t> hagfishes</a:t>
            </a:r>
            <a:r>
              <a:rPr lang="en-US" dirty="0"/>
              <a:t> and the </a:t>
            </a:r>
            <a:r>
              <a:rPr lang="en-US" b="1" dirty="0"/>
              <a:t>lampreys</a:t>
            </a:r>
          </a:p>
          <a:p>
            <a:pPr lvl="1"/>
            <a:r>
              <a:rPr lang="en-US" dirty="0"/>
              <a:t>Lack a backbone but do have vertebrae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927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889000"/>
            <a:ext cx="5994400" cy="50673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829300" y="2159000"/>
            <a:ext cx="14351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845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53E8A-CBE4-825B-EBAA-2C3485E6F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2990"/>
            <a:ext cx="2437213" cy="30251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F7D7C3-85FF-58F0-7A0A-211AEA1E5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13" y="3738336"/>
            <a:ext cx="3688154" cy="3038928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7996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Animals can be characterized by </a:t>
            </a:r>
            <a:r>
              <a:rPr lang="ja-JP" altLang="en-US" sz="3600"/>
              <a:t>“</a:t>
            </a:r>
            <a:r>
              <a:rPr lang="en-US" altLang="ja-JP" sz="3600" dirty="0"/>
              <a:t>body plans</a:t>
            </a:r>
            <a:r>
              <a:rPr lang="ja-JP" altLang="en-US" sz="3600"/>
              <a:t>”</a:t>
            </a:r>
            <a:endParaRPr lang="en-US" altLang="en-US" sz="3600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25880"/>
            <a:ext cx="8229600" cy="292608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Zoologists sometimes categorize animals according to a </a:t>
            </a:r>
            <a:r>
              <a:rPr lang="en-US" altLang="en-US" b="1" dirty="0"/>
              <a:t>body plan</a:t>
            </a:r>
            <a:r>
              <a:rPr lang="en-US" altLang="en-US" dirty="0"/>
              <a:t>, a set of morphological and developmental traits</a:t>
            </a:r>
          </a:p>
          <a:p>
            <a:r>
              <a:rPr lang="en-US" altLang="en-US" dirty="0"/>
              <a:t>Some body plans have been conserved, while others have changed multiple times over the course of 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9C493-07F2-8861-9944-922E668C6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124" y="4251960"/>
            <a:ext cx="2266876" cy="26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49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Myxini example: Hagfish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4876800"/>
            <a:ext cx="8737600" cy="17573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Jawless vertebrates that have a cartilaginous skull, reduced vertebrae, and a flexible rod of cartilage derived from the notochord</a:t>
            </a:r>
          </a:p>
          <a:p>
            <a:r>
              <a:rPr lang="en-US" dirty="0"/>
              <a:t>Small brain, eyes, ears, and tooth-like formations</a:t>
            </a:r>
          </a:p>
          <a:p>
            <a:r>
              <a:rPr lang="en-US" dirty="0"/>
              <a:t>Marine &amp; most are bottom-dwelling scavengers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1066800"/>
            <a:ext cx="5941786" cy="3810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2700" y="-126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Chordate with vertebrae</a:t>
            </a:r>
          </a:p>
        </p:txBody>
      </p:sp>
    </p:spTree>
    <p:extLst>
      <p:ext uri="{BB962C8B-B14F-4D97-AF65-F5344CB8AC3E}">
        <p14:creationId xmlns:p14="http://schemas.microsoft.com/office/powerpoint/2010/main" val="27332505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889000"/>
            <a:ext cx="5994400" cy="50673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073900" y="2578100"/>
            <a:ext cx="14351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4649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Petromyzontida example: Lamprey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5003800"/>
            <a:ext cx="8737600" cy="16303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Parasites that feed by clamping their mouth onto a live fish</a:t>
            </a:r>
          </a:p>
          <a:p>
            <a:r>
              <a:rPr lang="en-US" sz="2400" dirty="0"/>
              <a:t>Inhabit various marine and freshwater habitats </a:t>
            </a:r>
          </a:p>
          <a:p>
            <a:r>
              <a:rPr lang="en-US" sz="2400" dirty="0"/>
              <a:t>Have cartilaginous segments surrounding the notochord and arching partly over the nerve cord</a:t>
            </a:r>
          </a:p>
        </p:txBody>
      </p:sp>
      <p:pic>
        <p:nvPicPr>
          <p:cNvPr id="6" name="Picture 5" descr="34_08_SeaLamprey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04" y="1078992"/>
            <a:ext cx="7136940" cy="392480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2700" y="-126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Chordate with vertebrae</a:t>
            </a:r>
          </a:p>
        </p:txBody>
      </p:sp>
    </p:spTree>
    <p:extLst>
      <p:ext uri="{BB962C8B-B14F-4D97-AF65-F5344CB8AC3E}">
        <p14:creationId xmlns:p14="http://schemas.microsoft.com/office/powerpoint/2010/main" val="11599631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01700"/>
            <a:ext cx="5994400" cy="50419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5943600"/>
            <a:ext cx="8737600" cy="6905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400" dirty="0"/>
              <a:t>Every animal from this point until the end of the lecture is a </a:t>
            </a:r>
            <a:r>
              <a:rPr lang="en-US" altLang="en-US" sz="2400" b="1" dirty="0" err="1"/>
              <a:t>gnathostome</a:t>
            </a:r>
            <a:r>
              <a:rPr lang="en-US" altLang="en-US" sz="2400" dirty="0"/>
              <a:t> (vertebrate that has jaws)</a:t>
            </a:r>
          </a:p>
          <a:p>
            <a:endParaRPr lang="en-US" altLang="en-US" sz="2400" dirty="0"/>
          </a:p>
        </p:txBody>
      </p:sp>
      <p:sp>
        <p:nvSpPr>
          <p:cNvPr id="4" name="Right Brace 3"/>
          <p:cNvSpPr/>
          <p:nvPr/>
        </p:nvSpPr>
        <p:spPr>
          <a:xfrm>
            <a:off x="6896100" y="2819400"/>
            <a:ext cx="698500" cy="2946400"/>
          </a:xfrm>
          <a:prstGeom prst="rightBrac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632700" y="4122737"/>
            <a:ext cx="1397000" cy="436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/>
              <a:t>Gnathostomes</a:t>
            </a:r>
          </a:p>
        </p:txBody>
      </p:sp>
    </p:spTree>
    <p:extLst>
      <p:ext uri="{BB962C8B-B14F-4D97-AF65-F5344CB8AC3E}">
        <p14:creationId xmlns:p14="http://schemas.microsoft.com/office/powerpoint/2010/main" val="40745610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Gnathostomes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117600"/>
            <a:ext cx="8737600" cy="5516563"/>
          </a:xfrm>
        </p:spPr>
        <p:txBody>
          <a:bodyPr>
            <a:normAutofit/>
          </a:bodyPr>
          <a:lstStyle/>
          <a:p>
            <a:r>
              <a:rPr lang="en-US" dirty="0"/>
              <a:t>Jawed vertebrates, or </a:t>
            </a:r>
            <a:r>
              <a:rPr lang="en-US" b="1" dirty="0"/>
              <a:t>gnathostomes</a:t>
            </a:r>
            <a:r>
              <a:rPr lang="en-US" dirty="0"/>
              <a:t>, outnumber jawless vertebrates</a:t>
            </a:r>
          </a:p>
          <a:p>
            <a:pPr lvl="1"/>
            <a:r>
              <a:rPr lang="en-US" dirty="0"/>
              <a:t>include sharks, ray-finned fishes, lobe-finned fishes, amphibians, reptiles (including birds), and mammals</a:t>
            </a:r>
          </a:p>
          <a:p>
            <a:pPr lvl="1"/>
            <a:r>
              <a:rPr lang="en-US" altLang="ja-JP" dirty="0"/>
              <a:t>named for their jaws, hinged structures that, especially with the help of teeth, are used to grip food items firmly and slice them</a:t>
            </a:r>
          </a:p>
          <a:p>
            <a:r>
              <a:rPr lang="en-US" dirty="0"/>
              <a:t>Earliest gnathostomes appear in the fossil record about 440 million years ago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2700" y="-126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Vertebrates with jaws</a:t>
            </a:r>
          </a:p>
        </p:txBody>
      </p:sp>
    </p:spTree>
    <p:extLst>
      <p:ext uri="{BB962C8B-B14F-4D97-AF65-F5344CB8AC3E}">
        <p14:creationId xmlns:p14="http://schemas.microsoft.com/office/powerpoint/2010/main" val="5856905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Gnathostomes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117600"/>
            <a:ext cx="6044812" cy="5516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jaws are hypothesized to have evolved by modification of skeletal rods that supported the pharyngeal (gill) slits</a:t>
            </a:r>
          </a:p>
          <a:p>
            <a:endParaRPr lang="en-US" dirty="0"/>
          </a:p>
          <a:p>
            <a:r>
              <a:rPr lang="en-US" dirty="0"/>
              <a:t>Other characters common to gnathostomes</a:t>
            </a:r>
          </a:p>
          <a:p>
            <a:pPr lvl="1"/>
            <a:r>
              <a:rPr lang="en-US" dirty="0"/>
              <a:t>An enlarged forebrain associated with enhanced smell and vision</a:t>
            </a:r>
          </a:p>
          <a:p>
            <a:pPr lvl="1"/>
            <a:r>
              <a:rPr lang="en-US" dirty="0"/>
              <a:t>In aquatic gnathostomes, the </a:t>
            </a:r>
            <a:r>
              <a:rPr lang="en-US" b="1" dirty="0"/>
              <a:t>lateral line system</a:t>
            </a:r>
            <a:r>
              <a:rPr lang="en-US" dirty="0"/>
              <a:t>, which is sensitive to vibrations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912" y="2819400"/>
            <a:ext cx="3099187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16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Gnathostomes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117600"/>
            <a:ext cx="6169098" cy="5516563"/>
          </a:xfrm>
        </p:spPr>
        <p:txBody>
          <a:bodyPr>
            <a:normAutofit/>
          </a:bodyPr>
          <a:lstStyle/>
          <a:p>
            <a:r>
              <a:rPr lang="en-US" sz="2800" dirty="0"/>
              <a:t>Two lineages of jawed vertebrates survive today: </a:t>
            </a:r>
            <a:r>
              <a:rPr lang="en-US" sz="2800" dirty="0" err="1"/>
              <a:t>chondrichthyans</a:t>
            </a:r>
            <a:r>
              <a:rPr lang="en-US" sz="2800" dirty="0"/>
              <a:t> &amp; </a:t>
            </a:r>
            <a:r>
              <a:rPr lang="en-US" sz="2800" dirty="0" err="1"/>
              <a:t>osteichtyans</a:t>
            </a:r>
            <a:endParaRPr lang="en-US" sz="2800" dirty="0"/>
          </a:p>
          <a:p>
            <a:endParaRPr lang="en-US" sz="2800" dirty="0"/>
          </a:p>
          <a:p>
            <a:pPr lvl="1"/>
            <a:r>
              <a:rPr lang="en-US" sz="2400" dirty="0"/>
              <a:t>Chondrichthyans: Sharks, Rays, Skates, Ratfish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 err="1"/>
              <a:t>Osteichthans</a:t>
            </a:r>
            <a:r>
              <a:rPr lang="en-US" sz="2400" dirty="0"/>
              <a:t>: ray-finned fishes, lobe-finned fishes, lungfish, and tetrapods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98" y="2451100"/>
            <a:ext cx="2479602" cy="1968500"/>
          </a:xfrm>
          <a:prstGeom prst="rect">
            <a:avLst/>
          </a:prstGeom>
        </p:spPr>
      </p:pic>
      <p:pic>
        <p:nvPicPr>
          <p:cNvPr id="11" name="Picture 10" descr="34_16bRayFinnedFishes-U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34197" y="4667473"/>
            <a:ext cx="2416102" cy="21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974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Gnathostomes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117600"/>
            <a:ext cx="6169098" cy="5516563"/>
          </a:xfrm>
        </p:spPr>
        <p:txBody>
          <a:bodyPr>
            <a:normAutofit/>
          </a:bodyPr>
          <a:lstStyle/>
          <a:p>
            <a:r>
              <a:rPr lang="en-US" sz="2800" dirty="0"/>
              <a:t>Two lineages of jawed vertebrates survive today: </a:t>
            </a:r>
            <a:r>
              <a:rPr lang="en-US" sz="2800" dirty="0" err="1"/>
              <a:t>chondrichthyans</a:t>
            </a:r>
            <a:r>
              <a:rPr lang="en-US" sz="2800" dirty="0"/>
              <a:t> &amp; </a:t>
            </a:r>
            <a:r>
              <a:rPr lang="en-US" sz="2800" dirty="0" err="1"/>
              <a:t>osteichtyans</a:t>
            </a:r>
            <a:endParaRPr lang="en-US" sz="2800" dirty="0"/>
          </a:p>
          <a:p>
            <a:endParaRPr lang="en-US" sz="2800" dirty="0"/>
          </a:p>
          <a:p>
            <a:pPr lvl="1"/>
            <a:r>
              <a:rPr lang="en-US" sz="2400" dirty="0">
                <a:solidFill>
                  <a:srgbClr val="FFFFFF"/>
                </a:solidFill>
              </a:rPr>
              <a:t>Chondrichthyans: Sharks, Rays, Skates, Ratfish</a:t>
            </a:r>
          </a:p>
          <a:p>
            <a:pPr lvl="1"/>
            <a:endParaRPr lang="en-US" sz="2400" dirty="0">
              <a:solidFill>
                <a:srgbClr val="FFFFFF"/>
              </a:solidFill>
            </a:endParaRPr>
          </a:p>
          <a:p>
            <a:pPr lvl="1"/>
            <a:endParaRPr lang="en-US" sz="2400" dirty="0">
              <a:solidFill>
                <a:srgbClr val="FFFFFF"/>
              </a:solidFill>
            </a:endParaRPr>
          </a:p>
          <a:p>
            <a:pPr lvl="1"/>
            <a:endParaRPr lang="en-US" sz="2400" dirty="0">
              <a:solidFill>
                <a:srgbClr val="FFFFFF"/>
              </a:solidFill>
            </a:endParaRPr>
          </a:p>
          <a:p>
            <a:pPr lvl="1"/>
            <a:r>
              <a:rPr lang="en-US" sz="2400" dirty="0" err="1">
                <a:solidFill>
                  <a:srgbClr val="FFFFFF"/>
                </a:solidFill>
              </a:rPr>
              <a:t>Osteichthans</a:t>
            </a:r>
            <a:r>
              <a:rPr lang="en-US" sz="2400" dirty="0">
                <a:solidFill>
                  <a:srgbClr val="FFFFFF"/>
                </a:solidFill>
              </a:rPr>
              <a:t>: ray-finned fishes, lobe-finned fishes, lungfish, and tetrapods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98" y="2451100"/>
            <a:ext cx="2479602" cy="1968500"/>
          </a:xfrm>
          <a:prstGeom prst="rect">
            <a:avLst/>
          </a:prstGeom>
        </p:spPr>
      </p:pic>
      <p:pic>
        <p:nvPicPr>
          <p:cNvPr id="11" name="Picture 10" descr="34_16bRayFinnedFishes-U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334197" y="4667473"/>
            <a:ext cx="2416102" cy="2190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2489200"/>
            <a:ext cx="5168900" cy="434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041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01700"/>
            <a:ext cx="5994400" cy="50419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073900" y="3035300"/>
            <a:ext cx="14351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0973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28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Gnathostome example: </a:t>
            </a:r>
            <a:br>
              <a:rPr lang="en-US" sz="3600" dirty="0"/>
            </a:br>
            <a:r>
              <a:rPr lang="en-US" sz="3600" dirty="0" err="1"/>
              <a:t>Chondrichthyan</a:t>
            </a:r>
            <a:r>
              <a:rPr lang="en-US" sz="3600" dirty="0"/>
              <a:t> examples: Sharks, Rays, Skates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34" y="1208287"/>
            <a:ext cx="7419266" cy="544651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2700" y="-126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Vertebrates with jaws</a:t>
            </a:r>
          </a:p>
        </p:txBody>
      </p:sp>
    </p:spTree>
    <p:extLst>
      <p:ext uri="{BB962C8B-B14F-4D97-AF65-F5344CB8AC3E}">
        <p14:creationId xmlns:p14="http://schemas.microsoft.com/office/powerpoint/2010/main" val="1904399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BE15C-F882-916F-D15A-77D18D968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848" y="2948940"/>
            <a:ext cx="4246152" cy="3796030"/>
          </a:xfrm>
          <a:prstGeom prst="rect">
            <a:avLst/>
          </a:prstGeom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/>
              <a:t>Symmetry</a:t>
            </a:r>
            <a:endParaRPr lang="en-US" altLang="en-US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20065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Animals can be categorized according to the symmetry of their bodies, or lack of it</a:t>
            </a:r>
          </a:p>
          <a:p>
            <a:r>
              <a:rPr lang="en-US" altLang="en-US" dirty="0"/>
              <a:t>Some animals have </a:t>
            </a:r>
            <a:r>
              <a:rPr lang="en-US" altLang="en-US" b="1" dirty="0"/>
              <a:t>radial symmetry</a:t>
            </a:r>
            <a:r>
              <a:rPr lang="en-US" altLang="en-US" dirty="0"/>
              <a:t>, the type of symmetry found in a flowerpot</a:t>
            </a:r>
          </a:p>
          <a:p>
            <a:r>
              <a:rPr lang="en-US" altLang="en-US" dirty="0"/>
              <a:t>Radially symmetrical animals have a top and a bottom, but no front and back, or left and right</a:t>
            </a:r>
          </a:p>
          <a:p>
            <a:pPr lvl="1"/>
            <a:r>
              <a:rPr lang="en-US" altLang="en-US" dirty="0"/>
              <a:t>Radial animals are often sessile or planktonic (drifting or weakly swimming)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95223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01700"/>
            <a:ext cx="5994400" cy="505460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65100" y="5943600"/>
            <a:ext cx="8737600" cy="6905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400" dirty="0"/>
              <a:t>Every animal from this point until the end of the lecture is a </a:t>
            </a:r>
            <a:r>
              <a:rPr lang="en-US" altLang="en-US" sz="2400" b="1" dirty="0" err="1"/>
              <a:t>osteichthyan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gnathostome</a:t>
            </a:r>
            <a:r>
              <a:rPr lang="en-US" altLang="en-US" sz="2400" dirty="0"/>
              <a:t> that has a boney endoskeleton)</a:t>
            </a:r>
          </a:p>
        </p:txBody>
      </p:sp>
      <p:sp>
        <p:nvSpPr>
          <p:cNvPr id="4" name="Right Brace 3"/>
          <p:cNvSpPr/>
          <p:nvPr/>
        </p:nvSpPr>
        <p:spPr>
          <a:xfrm>
            <a:off x="6896100" y="3302000"/>
            <a:ext cx="698500" cy="2463800"/>
          </a:xfrm>
          <a:prstGeom prst="rightBrac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32700" y="4376737"/>
            <a:ext cx="1397000" cy="436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 err="1"/>
              <a:t>Osteichtyans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498583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Gnathostome example: </a:t>
            </a:r>
            <a:br>
              <a:rPr lang="en-US" dirty="0"/>
            </a:br>
            <a:r>
              <a:rPr lang="en-US" dirty="0"/>
              <a:t>Osteichthyans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1425480"/>
            <a:ext cx="8737600" cy="5516563"/>
          </a:xfrm>
        </p:spPr>
        <p:txBody>
          <a:bodyPr>
            <a:normAutofit/>
          </a:bodyPr>
          <a:lstStyle/>
          <a:p>
            <a:r>
              <a:rPr lang="en-US" dirty="0"/>
              <a:t>All </a:t>
            </a:r>
            <a:r>
              <a:rPr lang="en-US" b="1" dirty="0"/>
              <a:t>osteichthyans</a:t>
            </a:r>
            <a:r>
              <a:rPr lang="en-US" dirty="0"/>
              <a:t> have a bony endoskeleton</a:t>
            </a:r>
          </a:p>
          <a:p>
            <a:r>
              <a:rPr lang="en-US" dirty="0"/>
              <a:t>Include the bony fishes and tetrapods</a:t>
            </a:r>
          </a:p>
          <a:p>
            <a:pPr lvl="1"/>
            <a:r>
              <a:rPr lang="en-US" dirty="0"/>
              <a:t>Bony fishes and lobe-finned “fishes”</a:t>
            </a:r>
          </a:p>
        </p:txBody>
      </p:sp>
      <p:pic>
        <p:nvPicPr>
          <p:cNvPr id="4" name="Picture 3" descr="34_16cRayFinnedFishes-U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1819" y="5188394"/>
            <a:ext cx="984119" cy="1766349"/>
          </a:xfrm>
          <a:prstGeom prst="rect">
            <a:avLst/>
          </a:prstGeom>
        </p:spPr>
      </p:pic>
      <p:pic>
        <p:nvPicPr>
          <p:cNvPr id="6" name="Picture 5" descr="34_22bFrogMetamorphosis-U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800" y="5188394"/>
            <a:ext cx="2211095" cy="1687537"/>
          </a:xfrm>
          <a:prstGeom prst="rect">
            <a:avLst/>
          </a:prstGeom>
        </p:spPr>
      </p:pic>
      <p:pic>
        <p:nvPicPr>
          <p:cNvPr id="7" name="Picture 6" descr="34_34aFlamingoBeak-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5" y="5226674"/>
            <a:ext cx="1277613" cy="1445768"/>
          </a:xfrm>
          <a:prstGeom prst="rect">
            <a:avLst/>
          </a:prstGeom>
        </p:spPr>
      </p:pic>
      <p:pic>
        <p:nvPicPr>
          <p:cNvPr id="8" name="Picture 7" descr="34_43bMonkeys-U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244" y="5184002"/>
            <a:ext cx="1260856" cy="167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168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01700"/>
            <a:ext cx="5994400" cy="5054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908800" y="3454400"/>
            <a:ext cx="14351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1247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342" y="1536700"/>
            <a:ext cx="6985958" cy="4914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1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Osteichthyan example: </a:t>
            </a:r>
            <a:br>
              <a:rPr lang="en-US" dirty="0"/>
            </a:br>
            <a:r>
              <a:rPr lang="en-US" dirty="0"/>
              <a:t>Ray-Finned Fishes (</a:t>
            </a:r>
            <a:r>
              <a:rPr lang="en-US" dirty="0" err="1"/>
              <a:t>Actinopterygii</a:t>
            </a:r>
            <a:r>
              <a:rPr lang="en-US" dirty="0"/>
              <a:t>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3289300"/>
            <a:ext cx="5067300" cy="3344863"/>
          </a:xfrm>
        </p:spPr>
        <p:txBody>
          <a:bodyPr>
            <a:normAutofit/>
          </a:bodyPr>
          <a:lstStyle/>
          <a:p>
            <a:r>
              <a:rPr lang="en-US" sz="2000" dirty="0" err="1"/>
              <a:t>Actinopterygii</a:t>
            </a:r>
            <a:r>
              <a:rPr lang="en-US" sz="2000" dirty="0"/>
              <a:t>, the</a:t>
            </a:r>
            <a:r>
              <a:rPr lang="en-US" sz="2000" b="1" dirty="0"/>
              <a:t> ray-finned fishes</a:t>
            </a:r>
            <a:r>
              <a:rPr lang="en-US" sz="2000" dirty="0"/>
              <a:t>, include nearly all the familiar aquatic osteichthyans</a:t>
            </a:r>
          </a:p>
          <a:p>
            <a:r>
              <a:rPr lang="en-US" sz="2000" dirty="0"/>
              <a:t>The fins, supported mainly by long, flexible rays, are modified for maneuvering, defense, and other functions</a:t>
            </a:r>
          </a:p>
          <a:p>
            <a:r>
              <a:rPr lang="en-US" sz="2000" dirty="0"/>
              <a:t>Ray-finned fishes originated during the Silurian period (444 to 416 </a:t>
            </a:r>
            <a:r>
              <a:rPr lang="en-US" sz="2000" dirty="0" err="1"/>
              <a:t>mya</a:t>
            </a:r>
            <a:r>
              <a:rPr lang="en-US" sz="2000" dirty="0"/>
              <a:t>)</a:t>
            </a:r>
          </a:p>
          <a:p>
            <a:endParaRPr lang="en-US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2700" y="-126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Gnathostomes with bones</a:t>
            </a:r>
          </a:p>
        </p:txBody>
      </p:sp>
    </p:spTree>
    <p:extLst>
      <p:ext uri="{BB962C8B-B14F-4D97-AF65-F5344CB8AC3E}">
        <p14:creationId xmlns:p14="http://schemas.microsoft.com/office/powerpoint/2010/main" val="4698612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Ray-Finned Fishes (</a:t>
            </a:r>
            <a:r>
              <a:rPr lang="en-US" dirty="0" err="1"/>
              <a:t>Actinopterygii</a:t>
            </a:r>
            <a:r>
              <a:rPr lang="en-US" dirty="0"/>
              <a:t>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5194300"/>
            <a:ext cx="8737600" cy="1439863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Most fishes breathe by drawing water over gills</a:t>
            </a:r>
            <a:endParaRPr lang="en-US" sz="2400" b="1" dirty="0"/>
          </a:p>
          <a:p>
            <a:r>
              <a:rPr lang="en-US" sz="2400" dirty="0"/>
              <a:t>Fishes control their buoyancy with an air sac known as a </a:t>
            </a:r>
            <a:r>
              <a:rPr lang="en-US" sz="2400" b="1" dirty="0"/>
              <a:t>swim bladder</a:t>
            </a:r>
          </a:p>
          <a:p>
            <a:pPr lvl="1"/>
            <a:r>
              <a:rPr lang="en-US" sz="2000" dirty="0"/>
              <a:t>Ancestral form of lungs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69" y="1043187"/>
            <a:ext cx="8140131" cy="38735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2700" y="-126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Gnathostomes with bones</a:t>
            </a:r>
          </a:p>
        </p:txBody>
      </p:sp>
    </p:spTree>
    <p:extLst>
      <p:ext uri="{BB962C8B-B14F-4D97-AF65-F5344CB8AC3E}">
        <p14:creationId xmlns:p14="http://schemas.microsoft.com/office/powerpoint/2010/main" val="16867353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901700"/>
            <a:ext cx="5994400" cy="5054600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2400" y="5943600"/>
            <a:ext cx="8737600" cy="69056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400" dirty="0"/>
              <a:t>Every animal from this point until the end of the lecture is a </a:t>
            </a:r>
            <a:r>
              <a:rPr lang="en-US" altLang="en-US" sz="2400" b="1" dirty="0"/>
              <a:t>Lobe-Finned </a:t>
            </a:r>
            <a:r>
              <a:rPr lang="en-US" altLang="en-US" sz="2400" dirty="0"/>
              <a:t>“fish” (Osteichthyan that has a lobed fins or leg-like things)</a:t>
            </a:r>
          </a:p>
        </p:txBody>
      </p:sp>
      <p:sp>
        <p:nvSpPr>
          <p:cNvPr id="4" name="Right Brace 3"/>
          <p:cNvSpPr/>
          <p:nvPr/>
        </p:nvSpPr>
        <p:spPr>
          <a:xfrm>
            <a:off x="6743700" y="3721100"/>
            <a:ext cx="698500" cy="2044700"/>
          </a:xfrm>
          <a:prstGeom prst="rightBrac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442200" y="4491037"/>
            <a:ext cx="1701800" cy="436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1600" dirty="0"/>
              <a:t>Lobe-Finned</a:t>
            </a:r>
            <a:br>
              <a:rPr lang="en-US" altLang="en-US" sz="1600" dirty="0"/>
            </a:br>
            <a:r>
              <a:rPr lang="en-US" altLang="en-US" sz="1600" dirty="0"/>
              <a:t>(or Sarcopterygii)</a:t>
            </a:r>
          </a:p>
        </p:txBody>
      </p:sp>
    </p:spTree>
    <p:extLst>
      <p:ext uri="{BB962C8B-B14F-4D97-AF65-F5344CB8AC3E}">
        <p14:creationId xmlns:p14="http://schemas.microsoft.com/office/powerpoint/2010/main" val="28032871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01700"/>
            <a:ext cx="5994400" cy="5054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191250" y="3937000"/>
            <a:ext cx="14351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9177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Lob-Finned Fishes example: (</a:t>
            </a:r>
            <a:r>
              <a:rPr lang="en-US" dirty="0" err="1"/>
              <a:t>Actinistia</a:t>
            </a:r>
            <a:r>
              <a:rPr lang="en-US" dirty="0"/>
              <a:t>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5194300"/>
            <a:ext cx="8737600" cy="1439863"/>
          </a:xfrm>
        </p:spPr>
        <p:txBody>
          <a:bodyPr>
            <a:normAutofit/>
          </a:bodyPr>
          <a:lstStyle/>
          <a:p>
            <a:r>
              <a:rPr lang="en-US" sz="1800" dirty="0"/>
              <a:t>The </a:t>
            </a:r>
            <a:r>
              <a:rPr lang="en-US" sz="1800" b="1" dirty="0"/>
              <a:t>lobe-fins</a:t>
            </a:r>
            <a:r>
              <a:rPr lang="en-US" sz="1800" dirty="0"/>
              <a:t> also originated in the Silurian period (444 to 416 million years ago)</a:t>
            </a:r>
          </a:p>
          <a:p>
            <a:r>
              <a:rPr lang="en-US" sz="1800" dirty="0"/>
              <a:t>They have muscular pelvic and pectoral fins that they use to swim and </a:t>
            </a:r>
            <a:r>
              <a:rPr lang="ja-JP" altLang="en-US" sz="1800" dirty="0"/>
              <a:t>“</a:t>
            </a:r>
            <a:r>
              <a:rPr lang="en-US" altLang="ja-JP" sz="1800" dirty="0"/>
              <a:t>walk</a:t>
            </a:r>
            <a:r>
              <a:rPr lang="ja-JP" altLang="en-US" sz="1800" dirty="0"/>
              <a:t>”</a:t>
            </a:r>
            <a:r>
              <a:rPr lang="en-US" altLang="ja-JP" sz="1800" dirty="0"/>
              <a:t> underwater across the substrate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1092200"/>
            <a:ext cx="6654800" cy="3759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2700" y="-126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Gnathostomes with bones</a:t>
            </a:r>
          </a:p>
        </p:txBody>
      </p:sp>
    </p:spTree>
    <p:extLst>
      <p:ext uri="{BB962C8B-B14F-4D97-AF65-F5344CB8AC3E}">
        <p14:creationId xmlns:p14="http://schemas.microsoft.com/office/powerpoint/2010/main" val="10440124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Lob-Finned Fishes example: (</a:t>
            </a:r>
            <a:r>
              <a:rPr lang="en-US" dirty="0" err="1"/>
              <a:t>Actinistia</a:t>
            </a:r>
            <a:r>
              <a:rPr lang="en-US" dirty="0"/>
              <a:t>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5100" y="5194300"/>
            <a:ext cx="8737600" cy="1439863"/>
          </a:xfrm>
        </p:spPr>
        <p:txBody>
          <a:bodyPr>
            <a:normAutofit/>
          </a:bodyPr>
          <a:lstStyle/>
          <a:p>
            <a:r>
              <a:rPr lang="en-US" sz="1800" dirty="0"/>
              <a:t>Three lineages survive and include coelacanths (</a:t>
            </a:r>
            <a:r>
              <a:rPr lang="en-US" sz="1800" dirty="0" err="1"/>
              <a:t>Actinistia</a:t>
            </a:r>
            <a:r>
              <a:rPr lang="en-US" sz="1800" dirty="0"/>
              <a:t>), lungfishes (</a:t>
            </a:r>
            <a:r>
              <a:rPr lang="en-US" sz="1800" dirty="0" err="1"/>
              <a:t>Dipnoi</a:t>
            </a:r>
            <a:r>
              <a:rPr lang="en-US" sz="1800" dirty="0"/>
              <a:t>), and tetrapods (</a:t>
            </a:r>
            <a:r>
              <a:rPr lang="en-US" sz="1800" dirty="0" err="1"/>
              <a:t>Tetrapoda</a:t>
            </a:r>
            <a:r>
              <a:rPr lang="en-US" sz="1800" dirty="0"/>
              <a:t>)</a:t>
            </a:r>
          </a:p>
          <a:p>
            <a:r>
              <a:rPr lang="en-US" sz="1800" dirty="0"/>
              <a:t>Coelacanths were thought to have become extinct 75 million years ago, but a living coelacanth was caught off the coast of South Africa in 1938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1092200"/>
            <a:ext cx="6654800" cy="37592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2700" y="-12699"/>
            <a:ext cx="26543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Gnathostomes with bones</a:t>
            </a:r>
          </a:p>
        </p:txBody>
      </p:sp>
    </p:spTree>
    <p:extLst>
      <p:ext uri="{BB962C8B-B14F-4D97-AF65-F5344CB8AC3E}">
        <p14:creationId xmlns:p14="http://schemas.microsoft.com/office/powerpoint/2010/main" val="33062222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901700"/>
            <a:ext cx="5994400" cy="5054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778500" y="4343400"/>
            <a:ext cx="1435100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3781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3637</TotalTime>
  <Words>4460</Words>
  <Application>Microsoft Macintosh PowerPoint</Application>
  <PresentationFormat>On-screen Show (4:3)</PresentationFormat>
  <Paragraphs>643</Paragraphs>
  <Slides>117</Slides>
  <Notes>97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2" baseType="lpstr">
      <vt:lpstr>Arial</vt:lpstr>
      <vt:lpstr>Calibri</vt:lpstr>
      <vt:lpstr>Times</vt:lpstr>
      <vt:lpstr>Times New Roman</vt:lpstr>
      <vt:lpstr>1_Office Theme</vt:lpstr>
      <vt:lpstr>BIO10  Dr. Bradley Animals</vt:lpstr>
      <vt:lpstr>Animals</vt:lpstr>
      <vt:lpstr>Animals are multicellular, heterotrophic eukaryotes with tissues</vt:lpstr>
      <vt:lpstr>PowerPoint Presentation</vt:lpstr>
      <vt:lpstr>The history of animals spans more than half a billion years</vt:lpstr>
      <vt:lpstr>Steps in the Origin of Multicellular Animals</vt:lpstr>
      <vt:lpstr>PowerPoint Presentation</vt:lpstr>
      <vt:lpstr>Animals can be characterized by “body plans”</vt:lpstr>
      <vt:lpstr>Symmetry</vt:lpstr>
      <vt:lpstr>Symmetry</vt:lpstr>
      <vt:lpstr>Tissues</vt:lpstr>
      <vt:lpstr>PowerPoint Presentation</vt:lpstr>
      <vt:lpstr>PowerPoint Presentation</vt:lpstr>
      <vt:lpstr>Body Cavities</vt:lpstr>
      <vt:lpstr>Body Cavities</vt:lpstr>
      <vt:lpstr>Body Cavities</vt:lpstr>
      <vt:lpstr>PowerPoint Presentation</vt:lpstr>
      <vt:lpstr>Protostome and Deuterostome Development</vt:lpstr>
      <vt:lpstr>Protostome and Deuterostome Development</vt:lpstr>
      <vt:lpstr>Sponges are basal animals that lack tissues</vt:lpstr>
      <vt:lpstr>Sponges are basal animals that lack tissues</vt:lpstr>
      <vt:lpstr>Cnidarians are an ancient phylum of eumetazoans</vt:lpstr>
      <vt:lpstr>Cnidarians are an ancient phylum of eumetazoans</vt:lpstr>
      <vt:lpstr>Cnidarians are an ancient phylum of eumetazoans</vt:lpstr>
      <vt:lpstr>Cnidarians are an ancient phylum of eumetazoans</vt:lpstr>
      <vt:lpstr>Cnidarians are an ancient phylum of eumetazoans</vt:lpstr>
      <vt:lpstr>Bilaterian animals have bilateral symmetry and triploblastic development</vt:lpstr>
      <vt:lpstr>Bilaterian animals have bilateral symmetry and triploblastic development</vt:lpstr>
      <vt:lpstr>Lophotrochozoans have the widest range of animal body forms</vt:lpstr>
      <vt:lpstr>Lophotrochozoans have the widest range of animal body forms</vt:lpstr>
      <vt:lpstr>Flatworms</vt:lpstr>
      <vt:lpstr>Flatworms</vt:lpstr>
      <vt:lpstr>Molluscs</vt:lpstr>
      <vt:lpstr>Molluscs</vt:lpstr>
      <vt:lpstr>Molluscs</vt:lpstr>
      <vt:lpstr>Bivalves</vt:lpstr>
      <vt:lpstr>Bivalves</vt:lpstr>
      <vt:lpstr>Cephalopods</vt:lpstr>
      <vt:lpstr>Annelids</vt:lpstr>
      <vt:lpstr>Errantians</vt:lpstr>
      <vt:lpstr>Sedentarians</vt:lpstr>
      <vt:lpstr>Earthworms</vt:lpstr>
      <vt:lpstr>Ecdysozoans are the most species-rich animal group</vt:lpstr>
      <vt:lpstr>Ecdysozoans are the most species-rich animal group</vt:lpstr>
      <vt:lpstr>Nematodes</vt:lpstr>
      <vt:lpstr>Arthropods</vt:lpstr>
      <vt:lpstr>Arthropod Origins</vt:lpstr>
      <vt:lpstr>Arthropods</vt:lpstr>
      <vt:lpstr>Arthropods</vt:lpstr>
      <vt:lpstr>Arthropods</vt:lpstr>
      <vt:lpstr>Arthropods</vt:lpstr>
      <vt:lpstr>Spiders </vt:lpstr>
      <vt:lpstr>Insects </vt:lpstr>
      <vt:lpstr>Insects </vt:lpstr>
      <vt:lpstr>Insects </vt:lpstr>
      <vt:lpstr>Echinoderms and chordates are deuterostomes</vt:lpstr>
      <vt:lpstr>Echinoderms and chordates are deuterostomes</vt:lpstr>
      <vt:lpstr>Echinoderms</vt:lpstr>
      <vt:lpstr>Echinoderms</vt:lpstr>
      <vt:lpstr>PowerPoint Presentation</vt:lpstr>
      <vt:lpstr>Chordates have a notochord and a dorsal, hollow nerve cord</vt:lpstr>
      <vt:lpstr>Chordates have a notochord and a dorsal, hollow nerve cord</vt:lpstr>
      <vt:lpstr>Chordates</vt:lpstr>
      <vt:lpstr>PowerPoint Presentation</vt:lpstr>
      <vt:lpstr>PowerPoint Presentation</vt:lpstr>
      <vt:lpstr>Derived Characters of Chordates</vt:lpstr>
      <vt:lpstr>Notochord</vt:lpstr>
      <vt:lpstr>Dorsal, Hollow Nerve Cord</vt:lpstr>
      <vt:lpstr>Pharyngeal Slits or Clefts</vt:lpstr>
      <vt:lpstr>Pharyngeal Slits or Clefts</vt:lpstr>
      <vt:lpstr>Muscular, Post-Anal Tail</vt:lpstr>
      <vt:lpstr>PowerPoint Presentation</vt:lpstr>
      <vt:lpstr>Cephalochordate example: Lancelets </vt:lpstr>
      <vt:lpstr>PowerPoint Presentation</vt:lpstr>
      <vt:lpstr>Urochordate example: Tunicate</vt:lpstr>
      <vt:lpstr>PowerPoint Presentation</vt:lpstr>
      <vt:lpstr>Vertebrates</vt:lpstr>
      <vt:lpstr>Vertebrates</vt:lpstr>
      <vt:lpstr>PowerPoint Presentation</vt:lpstr>
      <vt:lpstr>Myxini example: Hagfish</vt:lpstr>
      <vt:lpstr>PowerPoint Presentation</vt:lpstr>
      <vt:lpstr>Petromyzontida example: Lamprey</vt:lpstr>
      <vt:lpstr>PowerPoint Presentation</vt:lpstr>
      <vt:lpstr>Gnathostomes </vt:lpstr>
      <vt:lpstr>Gnathostomes </vt:lpstr>
      <vt:lpstr>Gnathostomes </vt:lpstr>
      <vt:lpstr>Gnathostomes </vt:lpstr>
      <vt:lpstr>PowerPoint Presentation</vt:lpstr>
      <vt:lpstr>Gnathostome example:  Chondrichthyan examples: Sharks, Rays, Skates</vt:lpstr>
      <vt:lpstr>PowerPoint Presentation</vt:lpstr>
      <vt:lpstr>Gnathostome example:  Osteichthyans </vt:lpstr>
      <vt:lpstr>PowerPoint Presentation</vt:lpstr>
      <vt:lpstr>Osteichthyan example:  Ray-Finned Fishes (Actinopterygii)</vt:lpstr>
      <vt:lpstr>Ray-Finned Fishes (Actinopterygii)</vt:lpstr>
      <vt:lpstr>PowerPoint Presentation</vt:lpstr>
      <vt:lpstr>PowerPoint Presentation</vt:lpstr>
      <vt:lpstr>Lob-Finned Fishes example: (Actinistia)</vt:lpstr>
      <vt:lpstr>Lob-Finned Fishes example: (Actinistia)</vt:lpstr>
      <vt:lpstr>PowerPoint Presentation</vt:lpstr>
      <vt:lpstr>Lob-Finned Fishes example:  Lung Fishes (Dipnoi)</vt:lpstr>
      <vt:lpstr>PowerPoint Presentation</vt:lpstr>
      <vt:lpstr>Tetrapods</vt:lpstr>
      <vt:lpstr>PowerPoint Presentation</vt:lpstr>
      <vt:lpstr>Tetrapod example: Amphibians (Amphibia)</vt:lpstr>
      <vt:lpstr>Biphasic Life History</vt:lpstr>
      <vt:lpstr>Reproduction Requires Water</vt:lpstr>
      <vt:lpstr>PowerPoint Presentation</vt:lpstr>
      <vt:lpstr>Amniotes</vt:lpstr>
      <vt:lpstr>Amniotic Egg</vt:lpstr>
      <vt:lpstr>PowerPoint Presentation</vt:lpstr>
      <vt:lpstr>Amniote example: Reptiles</vt:lpstr>
      <vt:lpstr>Amniote example: Reptiles</vt:lpstr>
      <vt:lpstr>Birds (Aves) which are Reptiles...</vt:lpstr>
      <vt:lpstr>Birds (Aves) which are Reptiles...</vt:lpstr>
      <vt:lpstr>PowerPoint Presentation</vt:lpstr>
      <vt:lpstr>Mammals (Mammalia)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</dc:title>
  <dc:subject/>
  <dc:creator>pwb</dc:creator>
  <cp:keywords/>
  <dc:description/>
  <cp:lastModifiedBy>Bradley, Paul</cp:lastModifiedBy>
  <cp:revision>116</cp:revision>
  <dcterms:created xsi:type="dcterms:W3CDTF">2019-09-29T23:47:42Z</dcterms:created>
  <dcterms:modified xsi:type="dcterms:W3CDTF">2022-05-02T23:06:53Z</dcterms:modified>
  <cp:category/>
</cp:coreProperties>
</file>