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sldIdLst>
    <p:sldId id="1221" r:id="rId2"/>
    <p:sldId id="1176" r:id="rId3"/>
    <p:sldId id="1180" r:id="rId4"/>
    <p:sldId id="1213" r:id="rId5"/>
    <p:sldId id="1184" r:id="rId6"/>
    <p:sldId id="1185" r:id="rId7"/>
    <p:sldId id="1187" r:id="rId8"/>
    <p:sldId id="1188" r:id="rId9"/>
    <p:sldId id="1189" r:id="rId10"/>
    <p:sldId id="1201" r:id="rId11"/>
    <p:sldId id="1191" r:id="rId12"/>
    <p:sldId id="1192" r:id="rId13"/>
    <p:sldId id="1193" r:id="rId14"/>
    <p:sldId id="1199" r:id="rId15"/>
    <p:sldId id="1200" r:id="rId16"/>
    <p:sldId id="1219" r:id="rId17"/>
    <p:sldId id="1220" r:id="rId18"/>
    <p:sldId id="1186" r:id="rId19"/>
    <p:sldId id="1215" r:id="rId20"/>
    <p:sldId id="1216" r:id="rId21"/>
    <p:sldId id="1217" r:id="rId22"/>
    <p:sldId id="1218" r:id="rId23"/>
    <p:sldId id="1177" r:id="rId24"/>
    <p:sldId id="1178" r:id="rId25"/>
    <p:sldId id="1179" r:id="rId26"/>
    <p:sldId id="1194" r:id="rId27"/>
    <p:sldId id="1195" r:id="rId28"/>
    <p:sldId id="1196" r:id="rId29"/>
    <p:sldId id="1198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99"/>
    <p:restoredTop sz="95728"/>
  </p:normalViewPr>
  <p:slideViewPr>
    <p:cSldViewPr snapToGrid="0" snapToObjects="1">
      <p:cViewPr varScale="1">
        <p:scale>
          <a:sx n="124" d="100"/>
          <a:sy n="124" d="100"/>
        </p:scale>
        <p:origin x="33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72794E-5A9A-CA46-A6DF-80C6BA4FEAA5}" type="datetimeFigureOut">
              <a:rPr lang="en-US" smtClean="0"/>
              <a:t>4/27/22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103D9-43F4-1046-9535-9EC555D88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68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/>
              <a:buChar char="•"/>
            </a:pPr>
            <a:endParaRPr lang="en-US" sz="7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600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14E01277-D9AF-4F9E-9055-4ECAB509DFCF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11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6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5694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14E01277-D9AF-4F9E-9055-4ECAB509DFCF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12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6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8494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14E01277-D9AF-4F9E-9055-4ECAB509DFCF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13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6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0292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14E01277-D9AF-4F9E-9055-4ECAB509DFCF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14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6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4331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14E01277-D9AF-4F9E-9055-4ECAB509DFCF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15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6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80398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14E01277-D9AF-4F9E-9055-4ECAB509DFCF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16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6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94555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14E01277-D9AF-4F9E-9055-4ECAB509DFCF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17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6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58901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14E01277-D9AF-4F9E-9055-4ECAB509DFCF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18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6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53697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14E01277-D9AF-4F9E-9055-4ECAB509DFCF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19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6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36595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14E01277-D9AF-4F9E-9055-4ECAB509DFCF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20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6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5706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14E01277-D9AF-4F9E-9055-4ECAB509DFCF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3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6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63510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14E01277-D9AF-4F9E-9055-4ECAB509DFCF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21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6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98601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14E01277-D9AF-4F9E-9055-4ECAB509DFCF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22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6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88004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14E01277-D9AF-4F9E-9055-4ECAB509DFCF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23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6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80923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14E01277-D9AF-4F9E-9055-4ECAB509DFCF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24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6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06418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14E01277-D9AF-4F9E-9055-4ECAB509DFCF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25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6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0848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14E01277-D9AF-4F9E-9055-4ECAB509DFCF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26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6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79288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14E01277-D9AF-4F9E-9055-4ECAB509DFCF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27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6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49108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14E01277-D9AF-4F9E-9055-4ECAB509DFCF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28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6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14555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14E01277-D9AF-4F9E-9055-4ECAB509DFCF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29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6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24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14E01277-D9AF-4F9E-9055-4ECAB509DFCF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4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6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27857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14E01277-D9AF-4F9E-9055-4ECAB509DFCF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5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6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9209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14E01277-D9AF-4F9E-9055-4ECAB509DFCF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6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6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2521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14E01277-D9AF-4F9E-9055-4ECAB509DFCF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7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6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9489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14E01277-D9AF-4F9E-9055-4ECAB509DFCF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8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6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6349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14E01277-D9AF-4F9E-9055-4ECAB509DFCF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9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6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46613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14E01277-D9AF-4F9E-9055-4ECAB509DFCF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10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6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2684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8502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0828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7160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9245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7444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7213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9269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4083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0313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0348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6371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4/27/22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7438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40A89C-AA8F-014E-646F-1DD28EF96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1" y="652459"/>
            <a:ext cx="9085052" cy="52423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6894" y="1431111"/>
            <a:ext cx="3273996" cy="4860362"/>
          </a:xfrm>
        </p:spPr>
        <p:txBody>
          <a:bodyPr>
            <a:normAutofit/>
          </a:bodyPr>
          <a:lstStyle/>
          <a:p>
            <a: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BIO10</a:t>
            </a:r>
            <a:b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</a:br>
            <a:b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</a:br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Dr. Bradley</a:t>
            </a:r>
            <a:b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</a:br>
            <a: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Plants </a:t>
            </a:r>
            <a:r>
              <a:rPr lang="en-US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Part 2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054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97E0711-DC93-43C6-6F5C-1C2F3C7E2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584200"/>
            <a:ext cx="86360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651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Water-Conducting Cells of the Xylem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813443" cy="4525963"/>
          </a:xfrm>
        </p:spPr>
        <p:txBody>
          <a:bodyPr>
            <a:normAutofit lnSpcReduction="10000"/>
          </a:bodyPr>
          <a:lstStyle/>
          <a:p>
            <a:r>
              <a:rPr lang="en-US" altLang="en-US" dirty="0"/>
              <a:t>The two types of water-conducting cells, </a:t>
            </a:r>
            <a:r>
              <a:rPr lang="en-US" altLang="en-US" b="1" dirty="0" err="1"/>
              <a:t>tracheids</a:t>
            </a:r>
            <a:r>
              <a:rPr lang="en-US" altLang="en-US" b="1" dirty="0"/>
              <a:t> </a:t>
            </a:r>
            <a:r>
              <a:rPr lang="en-US" altLang="en-US" dirty="0"/>
              <a:t>and </a:t>
            </a:r>
            <a:r>
              <a:rPr lang="en-US" altLang="en-US" b="1" dirty="0"/>
              <a:t>vessel elements</a:t>
            </a:r>
            <a:r>
              <a:rPr lang="en-US" altLang="en-US" dirty="0"/>
              <a:t>, are dead at maturity</a:t>
            </a:r>
          </a:p>
          <a:p>
            <a:r>
              <a:rPr lang="en-US" altLang="en-US" dirty="0" err="1"/>
              <a:t>Tracheids</a:t>
            </a:r>
            <a:r>
              <a:rPr lang="en-US" altLang="en-US" dirty="0"/>
              <a:t> are long, thin cells with tapered ends found in the xylem of all vascular plants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AEFC67-6E1A-2B08-3715-9BCB229B3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744" y="2311684"/>
            <a:ext cx="3381256" cy="369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05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Water-Conducting Cells of the Xylem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813443" cy="4525963"/>
          </a:xfrm>
        </p:spPr>
        <p:txBody>
          <a:bodyPr>
            <a:normAutofit fontScale="85000" lnSpcReduction="10000"/>
          </a:bodyPr>
          <a:lstStyle/>
          <a:p>
            <a:r>
              <a:rPr lang="en-US" altLang="en-US" b="1" dirty="0"/>
              <a:t>Vessel elements </a:t>
            </a:r>
            <a:r>
              <a:rPr lang="en-US" altLang="en-US" dirty="0"/>
              <a:t>are common to most angiosperms, and a few gymnosperms and seedless vascular plants</a:t>
            </a:r>
          </a:p>
          <a:p>
            <a:r>
              <a:rPr lang="en-US" altLang="en-US" dirty="0"/>
              <a:t>Vessel elements align end to end to form long pipes called vessels</a:t>
            </a:r>
          </a:p>
          <a:p>
            <a:r>
              <a:rPr lang="en-US" altLang="en-US" dirty="0"/>
              <a:t>The end walls of vessel elements have perforation plates that allow water to flow freely through the vessels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AEFC67-6E1A-2B08-3715-9BCB229B3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744" y="2311684"/>
            <a:ext cx="3381256" cy="369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218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Sugar-Conducting Cells of the Phloem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4345969" cy="5088276"/>
          </a:xfrm>
        </p:spPr>
        <p:txBody>
          <a:bodyPr>
            <a:normAutofit fontScale="62500" lnSpcReduction="20000"/>
          </a:bodyPr>
          <a:lstStyle/>
          <a:p>
            <a:r>
              <a:rPr lang="en-US" altLang="en-US" dirty="0"/>
              <a:t>Cells of the phloem are alive at maturity, but lack organelles</a:t>
            </a:r>
          </a:p>
          <a:p>
            <a:r>
              <a:rPr lang="en-US" altLang="en-US" dirty="0"/>
              <a:t>In </a:t>
            </a:r>
            <a:r>
              <a:rPr lang="en-US" altLang="en-US" i="1" dirty="0"/>
              <a:t>seedless vascular plants </a:t>
            </a:r>
            <a:r>
              <a:rPr lang="en-US" altLang="en-US" dirty="0"/>
              <a:t>and gymnosperms, sugars are transported through </a:t>
            </a:r>
            <a:r>
              <a:rPr lang="en-US" altLang="en-US" b="1" dirty="0"/>
              <a:t>sieve cells</a:t>
            </a:r>
          </a:p>
          <a:p>
            <a:r>
              <a:rPr lang="en-US" altLang="en-US" dirty="0"/>
              <a:t>In </a:t>
            </a:r>
            <a:r>
              <a:rPr lang="en-US" altLang="en-US" i="1" dirty="0"/>
              <a:t>angiosperms</a:t>
            </a:r>
            <a:r>
              <a:rPr lang="en-US" altLang="en-US" dirty="0"/>
              <a:t>, sugars are transported in sieve tubes, chains of cells called </a:t>
            </a:r>
            <a:r>
              <a:rPr lang="en-US" altLang="en-US" b="1" dirty="0"/>
              <a:t>sieve-tube elements</a:t>
            </a:r>
          </a:p>
          <a:p>
            <a:r>
              <a:rPr lang="en-US" altLang="en-US" b="1" dirty="0"/>
              <a:t>Sieve plates </a:t>
            </a:r>
            <a:r>
              <a:rPr lang="en-US" altLang="en-US" dirty="0"/>
              <a:t>are the porous end walls between sieve-tube elements that allow fluid to flow between cells along the sieve tube</a:t>
            </a:r>
          </a:p>
          <a:p>
            <a:r>
              <a:rPr lang="en-US" altLang="en-US" dirty="0"/>
              <a:t>Each sieve-tube element is connected to a </a:t>
            </a:r>
            <a:r>
              <a:rPr lang="en-US" altLang="en-US" b="1" dirty="0"/>
              <a:t>companion cell </a:t>
            </a:r>
            <a:r>
              <a:rPr lang="en-US" altLang="en-US" dirty="0"/>
              <a:t>to</a:t>
            </a:r>
            <a:r>
              <a:rPr lang="en-US" altLang="en-US" b="1" dirty="0"/>
              <a:t> </a:t>
            </a:r>
            <a:r>
              <a:rPr lang="en-US" altLang="en-US" dirty="0"/>
              <a:t>serve the adjacent sieve-tube element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E2C806-D18E-0F1D-A253-59A519EE2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392" y="1993186"/>
            <a:ext cx="4432608" cy="413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694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Primary Growth of Shoots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4813443" cy="4525963"/>
          </a:xfrm>
        </p:spPr>
        <p:txBody>
          <a:bodyPr>
            <a:normAutofit lnSpcReduction="10000"/>
          </a:bodyPr>
          <a:lstStyle/>
          <a:p>
            <a:r>
              <a:rPr lang="en-US" altLang="en-US" dirty="0"/>
              <a:t>A </a:t>
            </a:r>
            <a:r>
              <a:rPr lang="en-US" altLang="en-US" i="1" dirty="0"/>
              <a:t>shoot</a:t>
            </a:r>
            <a:r>
              <a:rPr lang="en-US" altLang="en-US" dirty="0"/>
              <a:t> apical meristem is a dome-shaped mass of dividing cells at the shoot tip</a:t>
            </a:r>
          </a:p>
          <a:p>
            <a:r>
              <a:rPr lang="en-US" altLang="en-US" dirty="0"/>
              <a:t>The leaves of the apical bud protect the meristem</a:t>
            </a:r>
          </a:p>
          <a:p>
            <a:r>
              <a:rPr lang="en-US" altLang="en-US" dirty="0"/>
              <a:t>Axillary buds develop from meristematic cells at the bases of the leaf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350C39-2123-E98B-4F67-952B04C81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633" y="2393879"/>
            <a:ext cx="4313367" cy="320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46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Primary Growth of Shoots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4813443" cy="4525963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dirty="0"/>
              <a:t>Axillary buds are kept dormant by chemical communication from the apical bud</a:t>
            </a:r>
          </a:p>
          <a:p>
            <a:r>
              <a:rPr lang="en-US" altLang="en-US" dirty="0"/>
              <a:t>The closer an axillary bud is to the active apical bud, the more inhibited it is</a:t>
            </a:r>
          </a:p>
          <a:p>
            <a:r>
              <a:rPr lang="en-US" altLang="en-US" dirty="0"/>
              <a:t>Axillary buds are released from this </a:t>
            </a:r>
            <a:r>
              <a:rPr lang="en-US" altLang="en-US" b="1" dirty="0"/>
              <a:t>apical dominance </a:t>
            </a:r>
            <a:r>
              <a:rPr lang="en-US" altLang="en-US" dirty="0"/>
              <a:t>if the shoot tip is removed or shaded</a:t>
            </a:r>
          </a:p>
          <a:p>
            <a:r>
              <a:rPr lang="en-US" altLang="en-US" dirty="0"/>
              <a:t>Lateral shoots emerge from axillary buds that have been released from dormancy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350C39-2123-E98B-4F67-952B04C81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633" y="2393879"/>
            <a:ext cx="4313367" cy="320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126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Leaves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/>
              <a:t>The </a:t>
            </a:r>
            <a:r>
              <a:rPr lang="en-US" altLang="en-US" b="1" dirty="0"/>
              <a:t>leaf </a:t>
            </a:r>
            <a:r>
              <a:rPr lang="en-US" altLang="en-US" dirty="0"/>
              <a:t>is the main photosynthetic organ of most vascular plants</a:t>
            </a:r>
          </a:p>
          <a:p>
            <a:r>
              <a:rPr lang="en-US" altLang="en-US" dirty="0"/>
              <a:t>Leaves intercept light, exchange gases, dissipate heat, and defend the plant from herbivores and pathogens</a:t>
            </a:r>
          </a:p>
          <a:p>
            <a:r>
              <a:rPr lang="en-US" dirty="0"/>
              <a:t>Leaf shape may be simple or compound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FDB2FB-AA73-C6E0-F5FE-35E2BD286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8166" y="1851051"/>
            <a:ext cx="4300673" cy="402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59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Leaves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114800" cy="4841697"/>
          </a:xfrm>
        </p:spPr>
        <p:txBody>
          <a:bodyPr>
            <a:normAutofit fontScale="77500" lnSpcReduction="20000"/>
          </a:bodyPr>
          <a:lstStyle/>
          <a:p>
            <a:endParaRPr lang="en-US" altLang="en-US" dirty="0"/>
          </a:p>
          <a:p>
            <a:r>
              <a:rPr lang="en-US" altLang="en-US" dirty="0"/>
              <a:t>Leaves generally consist of a flattened </a:t>
            </a:r>
            <a:r>
              <a:rPr lang="en-US" altLang="en-US" b="1" dirty="0"/>
              <a:t>blade </a:t>
            </a:r>
            <a:r>
              <a:rPr lang="en-US" altLang="en-US" dirty="0"/>
              <a:t>and a stalk called the </a:t>
            </a:r>
            <a:r>
              <a:rPr lang="en-US" altLang="en-US" b="1" dirty="0"/>
              <a:t>petiole</a:t>
            </a:r>
            <a:r>
              <a:rPr lang="en-US" altLang="en-US" dirty="0"/>
              <a:t>, which joins the leaf to a node of the stem</a:t>
            </a:r>
          </a:p>
          <a:p>
            <a:r>
              <a:rPr lang="en-US" dirty="0"/>
              <a:t>Monocots and eudicots differ in the arrangement of </a:t>
            </a:r>
            <a:r>
              <a:rPr lang="en-US" b="1" dirty="0"/>
              <a:t>veins</a:t>
            </a:r>
            <a:r>
              <a:rPr lang="en-US" dirty="0"/>
              <a:t>, the vascular tissue of leaves</a:t>
            </a:r>
          </a:p>
          <a:p>
            <a:pPr lvl="1"/>
            <a:r>
              <a:rPr lang="en-US" dirty="0"/>
              <a:t>Most monocots have parallel veins</a:t>
            </a:r>
          </a:p>
          <a:p>
            <a:pPr lvl="1"/>
            <a:r>
              <a:rPr lang="en-US" dirty="0"/>
              <a:t>Most eudicots have branching veins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FDB2FB-AA73-C6E0-F5FE-35E2BD286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8166" y="1851051"/>
            <a:ext cx="4300673" cy="402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82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755204" cy="1143000"/>
          </a:xfrm>
        </p:spPr>
        <p:txBody>
          <a:bodyPr>
            <a:normAutofit/>
          </a:bodyPr>
          <a:lstStyle/>
          <a:p>
            <a:r>
              <a:rPr lang="en-US" altLang="en-US" dirty="0"/>
              <a:t>Trichomes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17638"/>
            <a:ext cx="4217471" cy="2747820"/>
          </a:xfrm>
        </p:spPr>
        <p:txBody>
          <a:bodyPr>
            <a:normAutofit fontScale="85000" lnSpcReduction="10000"/>
          </a:bodyPr>
          <a:lstStyle/>
          <a:p>
            <a:r>
              <a:rPr lang="en-US" altLang="en-US" dirty="0"/>
              <a:t>Hairlike </a:t>
            </a:r>
            <a:r>
              <a:rPr lang="en-US" altLang="en-US" b="1" dirty="0"/>
              <a:t>trichomes</a:t>
            </a:r>
            <a:r>
              <a:rPr lang="en-US" altLang="en-US" dirty="0"/>
              <a:t> are outgrowths of the shoot epidermis that can reduce water loss and reflect light </a:t>
            </a:r>
          </a:p>
          <a:p>
            <a:r>
              <a:rPr lang="en-US" altLang="en-US" dirty="0"/>
              <a:t>Trichomes can also help defend against insects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9450D5-0108-F3A0-4A1C-089F57392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5458"/>
            <a:ext cx="7480300" cy="2616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1B1CBF-C7FD-69A7-4A2F-2376265847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9077" y="702075"/>
            <a:ext cx="4353065" cy="289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170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Leaf Growth &amp; Anatomy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4813443" cy="4525963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dirty="0"/>
              <a:t>Leaves develop along the sides of the shoot apical meristem</a:t>
            </a:r>
          </a:p>
          <a:p>
            <a:r>
              <a:rPr lang="en-US" altLang="en-US" dirty="0"/>
              <a:t>The epidermis in leaves is interrupted by </a:t>
            </a:r>
            <a:r>
              <a:rPr lang="en-US" altLang="en-US" b="1" dirty="0"/>
              <a:t>stomata</a:t>
            </a:r>
          </a:p>
          <a:p>
            <a:pPr lvl="1"/>
            <a:r>
              <a:rPr lang="en-US" altLang="en-US" dirty="0"/>
              <a:t>pores that allow CO</a:t>
            </a:r>
            <a:r>
              <a:rPr lang="en-US" altLang="en-US" baseline="-25000" dirty="0"/>
              <a:t>2</a:t>
            </a:r>
            <a:r>
              <a:rPr lang="en-US" altLang="en-US" dirty="0"/>
              <a:t> and O</a:t>
            </a:r>
            <a:r>
              <a:rPr lang="en-US" altLang="en-US" baseline="-25000" dirty="0"/>
              <a:t>2</a:t>
            </a:r>
            <a:r>
              <a:rPr lang="en-US" altLang="en-US" dirty="0"/>
              <a:t> exchange between the air and the photosynthetic cells in a leaf</a:t>
            </a:r>
          </a:p>
          <a:p>
            <a:r>
              <a:rPr lang="en-US" altLang="en-US" dirty="0"/>
              <a:t>Stomata are also major avenues for evaporative loss of water</a:t>
            </a:r>
          </a:p>
          <a:p>
            <a:r>
              <a:rPr lang="en-US" altLang="en-US" dirty="0"/>
              <a:t>Each stomatal pore is flanked by two guard cells,</a:t>
            </a:r>
            <a:r>
              <a:rPr lang="en-US" altLang="en-US" b="1" dirty="0"/>
              <a:t> </a:t>
            </a:r>
            <a:r>
              <a:rPr lang="en-US" altLang="en-US" dirty="0"/>
              <a:t>which regulate its opening and closing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AFCE0E-880A-EB86-65F8-CFDAE1C41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443" y="2248212"/>
            <a:ext cx="4240729" cy="351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96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9D5A37-B55F-E481-194A-ECC66C1C7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143" y="1027414"/>
            <a:ext cx="5773857" cy="52892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8955AAD-9F88-63FF-7643-5B8B1701DD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2467" y="274638"/>
            <a:ext cx="3852809" cy="1143000"/>
          </a:xfrm>
        </p:spPr>
        <p:txBody>
          <a:bodyPr/>
          <a:lstStyle/>
          <a:p>
            <a:r>
              <a:rPr lang="en-US" altLang="en-US" dirty="0"/>
              <a:t>Roots &amp; Shoots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23973C-9B55-CB55-5908-77A6F4E142E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2467" y="1600200"/>
            <a:ext cx="3452117" cy="4525963"/>
          </a:xfrm>
        </p:spPr>
        <p:txBody>
          <a:bodyPr>
            <a:normAutofit fontScale="92500"/>
          </a:bodyPr>
          <a:lstStyle/>
          <a:p>
            <a:r>
              <a:rPr lang="en-US" altLang="en-US" dirty="0"/>
              <a:t>Roots rely on sugar produced by photosynthesis in the shoot system</a:t>
            </a:r>
          </a:p>
          <a:p>
            <a:r>
              <a:rPr lang="en-US" altLang="en-US" dirty="0"/>
              <a:t>Shoots rely on water and minerals absorbed by the root system</a:t>
            </a:r>
          </a:p>
        </p:txBody>
      </p:sp>
    </p:spTree>
    <p:extLst>
      <p:ext uri="{BB962C8B-B14F-4D97-AF65-F5344CB8AC3E}">
        <p14:creationId xmlns:p14="http://schemas.microsoft.com/office/powerpoint/2010/main" val="3433416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Leaf Growth &amp; Anatomy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4813443" cy="4525963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b="1" dirty="0"/>
              <a:t>Mesophyll </a:t>
            </a:r>
            <a:r>
              <a:rPr lang="en-US" altLang="en-US" dirty="0"/>
              <a:t>is sandwiched between the upper and lower epidermis</a:t>
            </a:r>
          </a:p>
          <a:p>
            <a:r>
              <a:rPr lang="en-US" altLang="en-US" dirty="0"/>
              <a:t>The mesophyll of eudicots has two layers:</a:t>
            </a:r>
          </a:p>
          <a:p>
            <a:pPr lvl="1"/>
            <a:r>
              <a:rPr lang="en-US" altLang="en-US" dirty="0"/>
              <a:t>The palisade mesophyll in the upper part of the leaf</a:t>
            </a:r>
          </a:p>
          <a:p>
            <a:pPr lvl="1"/>
            <a:r>
              <a:rPr lang="en-US" altLang="en-US" dirty="0"/>
              <a:t>The spongy mesophyll in the lower part of the leaf; the loose arrangement allows for gas exchange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48EF50-5D6E-2ABE-0A14-EFAA9A1EE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443" y="2248212"/>
            <a:ext cx="4240729" cy="351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824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Leaf Growth &amp; Anatomy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4813443" cy="4525963"/>
          </a:xfrm>
        </p:spPr>
        <p:txBody>
          <a:bodyPr>
            <a:normAutofit fontScale="92500"/>
          </a:bodyPr>
          <a:lstStyle/>
          <a:p>
            <a:r>
              <a:rPr lang="en-US" altLang="en-US" dirty="0"/>
              <a:t>The vascular tissue of each leaf is continuous with the vascular tissue of the stem</a:t>
            </a:r>
          </a:p>
          <a:p>
            <a:r>
              <a:rPr lang="en-US" altLang="en-US" dirty="0"/>
              <a:t>Veins are the leaf’</a:t>
            </a:r>
            <a:r>
              <a:rPr lang="en-US" altLang="ja-JP" dirty="0"/>
              <a:t>s vascular bundles and function as the leaf’s skeleton</a:t>
            </a:r>
          </a:p>
          <a:p>
            <a:r>
              <a:rPr lang="en-US" altLang="en-US" dirty="0"/>
              <a:t>Each vein in a leaf is enclosed by a protective bundle sheath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754C30-45D3-097A-9792-CA80EB172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443" y="2248212"/>
            <a:ext cx="4240729" cy="351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06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Leaf Growth &amp; Anatomy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4813443" cy="4525963"/>
          </a:xfrm>
        </p:spPr>
        <p:txBody>
          <a:bodyPr>
            <a:normAutofit fontScale="85000" lnSpcReduction="10000"/>
          </a:bodyPr>
          <a:lstStyle/>
          <a:p>
            <a:r>
              <a:rPr lang="en-US" altLang="en-US" dirty="0"/>
              <a:t>As a tree or woody shrub ages, the older layers of secondary xylem, the heartwood, no longer transport water and minerals</a:t>
            </a:r>
          </a:p>
          <a:p>
            <a:r>
              <a:rPr lang="en-US" altLang="en-US" dirty="0"/>
              <a:t>The outer layers, known as sapwood, still transport materials through the xylem</a:t>
            </a:r>
          </a:p>
          <a:p>
            <a:r>
              <a:rPr lang="en-US" altLang="en-US" dirty="0"/>
              <a:t>Older secondary phloem (bark) sloughs off and does not accumulate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57A59C-940B-7287-BE66-1000E8A8D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443" y="2280746"/>
            <a:ext cx="4190108" cy="316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054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54459" y="0"/>
            <a:ext cx="8229600" cy="1143000"/>
          </a:xfrm>
        </p:spPr>
        <p:txBody>
          <a:bodyPr/>
          <a:lstStyle/>
          <a:p>
            <a:r>
              <a:rPr lang="en-US" altLang="en-US" dirty="0"/>
              <a:t>Roots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idx="1"/>
          </p:nvPr>
        </p:nvSpPr>
        <p:spPr>
          <a:xfrm>
            <a:off x="72659" y="1143000"/>
            <a:ext cx="3827124" cy="4983163"/>
          </a:xfrm>
        </p:spPr>
        <p:txBody>
          <a:bodyPr>
            <a:normAutofit fontScale="55000" lnSpcReduction="20000"/>
          </a:bodyPr>
          <a:lstStyle/>
          <a:p>
            <a:r>
              <a:rPr lang="en-US" altLang="en-US" dirty="0"/>
              <a:t>A</a:t>
            </a:r>
            <a:r>
              <a:rPr lang="en-US" altLang="en-US" b="1" dirty="0"/>
              <a:t> root</a:t>
            </a:r>
            <a:r>
              <a:rPr lang="en-US" altLang="en-US" dirty="0"/>
              <a:t> is an organ with important functions:</a:t>
            </a:r>
          </a:p>
          <a:p>
            <a:pPr lvl="1"/>
            <a:r>
              <a:rPr lang="en-US" altLang="en-US" dirty="0"/>
              <a:t>Anchoring the plant</a:t>
            </a:r>
          </a:p>
          <a:p>
            <a:pPr lvl="1"/>
            <a:r>
              <a:rPr lang="en-US" altLang="en-US" dirty="0"/>
              <a:t>Absorbing minerals and water</a:t>
            </a:r>
          </a:p>
          <a:p>
            <a:pPr lvl="1"/>
            <a:r>
              <a:rPr lang="en-US" altLang="en-US" dirty="0"/>
              <a:t>Storing carbohydrates</a:t>
            </a:r>
          </a:p>
          <a:p>
            <a:r>
              <a:rPr lang="en-US" altLang="en-US" dirty="0"/>
              <a:t>The primary root is the first root to emerge </a:t>
            </a:r>
          </a:p>
          <a:p>
            <a:r>
              <a:rPr lang="en-US" altLang="en-US" dirty="0"/>
              <a:t>The primary root branches to form </a:t>
            </a:r>
            <a:r>
              <a:rPr lang="en-US" altLang="en-US" b="1" dirty="0"/>
              <a:t>lateral roots</a:t>
            </a:r>
            <a:r>
              <a:rPr lang="en-US" altLang="en-US" dirty="0"/>
              <a:t>, which improve anchorage and water absorption</a:t>
            </a:r>
          </a:p>
          <a:p>
            <a:r>
              <a:rPr lang="en-US" altLang="en-US" dirty="0"/>
              <a:t>Tall plants with large shoot masses generally have a taproot system</a:t>
            </a:r>
          </a:p>
          <a:p>
            <a:r>
              <a:rPr lang="en-US" altLang="en-US" dirty="0"/>
              <a:t>The </a:t>
            </a:r>
            <a:r>
              <a:rPr lang="en-US" altLang="en-US" b="1" dirty="0"/>
              <a:t>taproot</a:t>
            </a:r>
            <a:r>
              <a:rPr lang="en-US" altLang="en-US" dirty="0"/>
              <a:t> generally develops from the primary root and functions in anchoring the plant in the soil </a:t>
            </a:r>
          </a:p>
          <a:p>
            <a:r>
              <a:rPr lang="en-US" altLang="en-US" dirty="0"/>
              <a:t>Absorption primarily occurs in the tips of the lateral roots</a:t>
            </a:r>
          </a:p>
          <a:p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6FCFA2-D1F9-4552-C575-1531DE9C9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5468" y="1278687"/>
            <a:ext cx="5291592" cy="484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8628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9273"/>
            <a:ext cx="8229600" cy="738738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Roots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729464"/>
            <a:ext cx="8229600" cy="2699535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dirty="0"/>
              <a:t>Small or trailing plants generally have a fibrous root system that spreads out like a thick mat below the soil surface </a:t>
            </a:r>
          </a:p>
          <a:p>
            <a:r>
              <a:rPr lang="en-US" altLang="en-US" dirty="0"/>
              <a:t>The primary root dies early on and does not form a taproot</a:t>
            </a:r>
          </a:p>
          <a:p>
            <a:r>
              <a:rPr lang="en-US" altLang="en-US" dirty="0"/>
              <a:t>Adventitious roots arise from the stem and give rise to many branching lateral roots </a:t>
            </a:r>
          </a:p>
          <a:p>
            <a:endParaRPr lang="en-US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49A93C-54CF-AE01-4AB3-10F00E8D7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249" y="3600093"/>
            <a:ext cx="5187590" cy="325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5950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Roots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idx="1"/>
          </p:nvPr>
        </p:nvSpPr>
        <p:spPr>
          <a:xfrm>
            <a:off x="172092" y="1600199"/>
            <a:ext cx="5268074" cy="4525963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/>
              <a:t>In most plants, absorption of water and minerals occurs primarily near the tips of roots</a:t>
            </a:r>
          </a:p>
          <a:p>
            <a:r>
              <a:rPr lang="en-US" altLang="en-US" b="1" dirty="0"/>
              <a:t>Root hairs</a:t>
            </a:r>
            <a:r>
              <a:rPr lang="en-US" altLang="en-US" dirty="0"/>
              <a:t>, finger-like extensions of epidermal cells, form near the root tip and increase the absorptive surface of the root</a:t>
            </a:r>
          </a:p>
          <a:p>
            <a:r>
              <a:rPr lang="en-US" altLang="en-US" dirty="0"/>
              <a:t>Most root systems form mycorrhizal associations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7BCAF4-4E08-CAD7-87DD-961B0A325E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5274" y="1549749"/>
            <a:ext cx="3200400" cy="462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874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Primary Growth of Roots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4813443" cy="4525963"/>
          </a:xfrm>
        </p:spPr>
        <p:txBody>
          <a:bodyPr>
            <a:normAutofit fontScale="85000" lnSpcReduction="10000"/>
          </a:bodyPr>
          <a:lstStyle/>
          <a:p>
            <a:r>
              <a:rPr lang="en-US" altLang="en-US" dirty="0"/>
              <a:t>The root tip is covered by a </a:t>
            </a:r>
            <a:r>
              <a:rPr lang="en-US" altLang="en-US" b="1" dirty="0"/>
              <a:t>root cap</a:t>
            </a:r>
            <a:r>
              <a:rPr lang="en-US" altLang="en-US" dirty="0"/>
              <a:t>, which protects the root apical meristem as the root pushes through soil</a:t>
            </a:r>
          </a:p>
          <a:p>
            <a:r>
              <a:rPr lang="en-US" altLang="en-US" dirty="0"/>
              <a:t>Growth occurs just behind the root tip, in three zones of cells:</a:t>
            </a:r>
          </a:p>
          <a:p>
            <a:pPr lvl="1"/>
            <a:r>
              <a:rPr lang="en-US" altLang="en-US" dirty="0"/>
              <a:t>Zone of cell division</a:t>
            </a:r>
          </a:p>
          <a:p>
            <a:pPr lvl="1"/>
            <a:r>
              <a:rPr lang="en-US" altLang="en-US" dirty="0"/>
              <a:t>Zone of elongation</a:t>
            </a:r>
          </a:p>
          <a:p>
            <a:pPr lvl="1"/>
            <a:r>
              <a:rPr lang="en-US" altLang="en-US" dirty="0"/>
              <a:t>Zone of differentiation, or maturation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577AC0-D767-DF56-0214-08906C7BB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177" y="1781193"/>
            <a:ext cx="4168823" cy="434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710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Primary Growth of Roots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4813443" cy="4525963"/>
          </a:xfrm>
        </p:spPr>
        <p:txBody>
          <a:bodyPr>
            <a:normAutofit lnSpcReduction="10000"/>
          </a:bodyPr>
          <a:lstStyle/>
          <a:p>
            <a:r>
              <a:rPr lang="en-US" altLang="en-US" dirty="0"/>
              <a:t>The primary growth of roots produces the epidermis, ground tissue, and vascular tissue</a:t>
            </a:r>
          </a:p>
          <a:p>
            <a:r>
              <a:rPr lang="en-US" altLang="en-US" dirty="0"/>
              <a:t>Root hairs, epidermal cells modified for absorption, make up 70</a:t>
            </a:r>
            <a:r>
              <a:rPr lang="en-US" altLang="en-US" dirty="0">
                <a:latin typeface="Arial"/>
                <a:cs typeface="Arial"/>
              </a:rPr>
              <a:t>–</a:t>
            </a:r>
            <a:r>
              <a:rPr lang="en-US" altLang="en-US" dirty="0"/>
              <a:t>90% of the total root surface area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577AC0-D767-DF56-0214-08906C7BB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177" y="1781193"/>
            <a:ext cx="4168823" cy="434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638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Primary Growth of Roots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4813443" cy="4525963"/>
          </a:xfrm>
        </p:spPr>
        <p:txBody>
          <a:bodyPr>
            <a:normAutofit/>
          </a:bodyPr>
          <a:lstStyle/>
          <a:p>
            <a:r>
              <a:rPr lang="en-US" altLang="en-US" dirty="0"/>
              <a:t>The innermost layer of the cortex is called the </a:t>
            </a:r>
            <a:r>
              <a:rPr lang="en-US" altLang="en-US" b="1" dirty="0"/>
              <a:t>endodermis</a:t>
            </a:r>
            <a:endParaRPr lang="en-US" altLang="en-US" dirty="0"/>
          </a:p>
          <a:p>
            <a:r>
              <a:rPr lang="en-US" altLang="en-US" dirty="0"/>
              <a:t>The endodermis regulates passage of substances from the soil into the vascular cylinder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577AC0-D767-DF56-0214-08906C7BB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177" y="1781193"/>
            <a:ext cx="4168823" cy="434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546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C022F86-BFE5-C94B-FF72-126F30116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" y="146050"/>
            <a:ext cx="8559800" cy="65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9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31837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Shoots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idx="1"/>
          </p:nvPr>
        </p:nvSpPr>
        <p:spPr>
          <a:xfrm>
            <a:off x="120151" y="1180400"/>
            <a:ext cx="4037744" cy="5165724"/>
          </a:xfrm>
        </p:spPr>
        <p:txBody>
          <a:bodyPr>
            <a:normAutofit fontScale="70000" lnSpcReduction="20000"/>
          </a:bodyPr>
          <a:lstStyle/>
          <a:p>
            <a:r>
              <a:rPr lang="en-US" altLang="en-US" dirty="0"/>
              <a:t>A </a:t>
            </a:r>
            <a:r>
              <a:rPr lang="en-US" altLang="en-US" b="1" dirty="0"/>
              <a:t>stem</a:t>
            </a:r>
            <a:r>
              <a:rPr lang="en-US" altLang="en-US" dirty="0"/>
              <a:t> is a plant organ consisting of</a:t>
            </a:r>
          </a:p>
          <a:p>
            <a:pPr lvl="1"/>
            <a:r>
              <a:rPr lang="en-US" altLang="en-US" dirty="0"/>
              <a:t>an alternating system of </a:t>
            </a:r>
            <a:r>
              <a:rPr lang="en-US" altLang="en-US" b="1" dirty="0"/>
              <a:t>nodes</a:t>
            </a:r>
            <a:r>
              <a:rPr lang="en-US" altLang="en-US" dirty="0"/>
              <a:t>, the points at which leaves are attached</a:t>
            </a:r>
          </a:p>
          <a:p>
            <a:pPr lvl="1"/>
            <a:r>
              <a:rPr lang="en-US" altLang="en-US" b="1" dirty="0"/>
              <a:t>internodes</a:t>
            </a:r>
            <a:r>
              <a:rPr lang="en-US" altLang="en-US" dirty="0"/>
              <a:t>, the stem segments between nodes</a:t>
            </a:r>
          </a:p>
          <a:p>
            <a:r>
              <a:rPr lang="en-US" altLang="en-US" dirty="0"/>
              <a:t>The growing shoot tip, or </a:t>
            </a:r>
            <a:r>
              <a:rPr lang="en-US" altLang="en-US" b="1" dirty="0"/>
              <a:t>apical bud</a:t>
            </a:r>
            <a:r>
              <a:rPr lang="en-US" altLang="en-US" dirty="0"/>
              <a:t>, causes elongation of a young shoot</a:t>
            </a:r>
          </a:p>
          <a:p>
            <a:r>
              <a:rPr lang="en-US" altLang="en-US" dirty="0"/>
              <a:t>An </a:t>
            </a:r>
            <a:r>
              <a:rPr lang="en-US" altLang="en-US" b="1" dirty="0"/>
              <a:t>axillary bud </a:t>
            </a:r>
            <a:r>
              <a:rPr lang="en-US" altLang="en-US" dirty="0"/>
              <a:t>is a structure that has the potential to form a lateral branch, thorn, or flower</a:t>
            </a:r>
          </a:p>
          <a:p>
            <a:r>
              <a:rPr lang="en-US" altLang="en-US" dirty="0"/>
              <a:t>The primary function of the stem is to elongate and orient the shoot to maximize photosynthesis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E02BAB-AD61-3B92-FFB9-9911E803A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5231" y="1400362"/>
            <a:ext cx="5158769" cy="472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43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210674" cy="721087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Shoots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idx="1"/>
          </p:nvPr>
        </p:nvSpPr>
        <p:spPr>
          <a:xfrm>
            <a:off x="48232" y="1558926"/>
            <a:ext cx="4037744" cy="4567237"/>
          </a:xfrm>
        </p:spPr>
        <p:txBody>
          <a:bodyPr>
            <a:normAutofit/>
          </a:bodyPr>
          <a:lstStyle/>
          <a:p>
            <a:r>
              <a:rPr lang="en-US" altLang="en-US" dirty="0"/>
              <a:t>Many plants have modified stems that perform alternate functions (e.g., rhizomes, </a:t>
            </a:r>
            <a:r>
              <a:rPr lang="en-US" altLang="en-US" dirty="0" err="1"/>
              <a:t>stolons</a:t>
            </a:r>
            <a:r>
              <a:rPr lang="en-US" altLang="en-US" dirty="0"/>
              <a:t>, tubers)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A1E923-9295-6C54-58E3-45B07567D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32477"/>
            <a:ext cx="4236091" cy="619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84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Dermal, Vascular, and Ground Tissues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813443" cy="4525963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/>
              <a:t>Roots, stems, and leaves are composed of three tissue types: </a:t>
            </a:r>
            <a:r>
              <a:rPr lang="en-US" altLang="en-US" b="1" dirty="0"/>
              <a:t>dermal</a:t>
            </a:r>
            <a:r>
              <a:rPr lang="en-US" altLang="en-US" dirty="0"/>
              <a:t>, </a:t>
            </a:r>
            <a:r>
              <a:rPr lang="en-US" altLang="en-US" b="1" dirty="0"/>
              <a:t>vascular</a:t>
            </a:r>
            <a:r>
              <a:rPr lang="en-US" altLang="en-US" dirty="0"/>
              <a:t>, and </a:t>
            </a:r>
            <a:r>
              <a:rPr lang="en-US" altLang="en-US" b="1" dirty="0"/>
              <a:t>ground</a:t>
            </a:r>
            <a:r>
              <a:rPr lang="en-US" altLang="en-US" dirty="0"/>
              <a:t> tissues</a:t>
            </a:r>
          </a:p>
          <a:p>
            <a:r>
              <a:rPr lang="en-US" altLang="en-US" dirty="0"/>
              <a:t>Each of these three tissue types forms a </a:t>
            </a:r>
            <a:r>
              <a:rPr lang="en-US" altLang="en-US" b="1" dirty="0"/>
              <a:t>tissue system</a:t>
            </a:r>
          </a:p>
          <a:p>
            <a:r>
              <a:rPr lang="en-US" altLang="en-US" dirty="0"/>
              <a:t>Each tissue system is continuous throughout the plant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720A2A-FB4B-6763-CDE6-4B6B593EF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2689" y="1140236"/>
            <a:ext cx="3857818" cy="530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87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Dermal, Vascular, and Ground Tissues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813443" cy="4525963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/>
              <a:t>In nonwoody plants, the </a:t>
            </a:r>
            <a:r>
              <a:rPr lang="en-US" altLang="en-US" b="1" dirty="0"/>
              <a:t>dermal tissue system </a:t>
            </a:r>
            <a:r>
              <a:rPr lang="en-US" altLang="en-US" dirty="0"/>
              <a:t>consists of the </a:t>
            </a:r>
            <a:r>
              <a:rPr lang="en-US" altLang="en-US" b="1" dirty="0"/>
              <a:t>epidermis</a:t>
            </a:r>
          </a:p>
          <a:p>
            <a:r>
              <a:rPr lang="en-US" altLang="en-US" dirty="0"/>
              <a:t>A waxy coating called the </a:t>
            </a:r>
            <a:r>
              <a:rPr lang="en-US" altLang="en-US" b="1" dirty="0"/>
              <a:t>cuticle </a:t>
            </a:r>
            <a:r>
              <a:rPr lang="en-US" altLang="en-US" dirty="0"/>
              <a:t>helps prevent water loss from the epidermis</a:t>
            </a:r>
          </a:p>
          <a:p>
            <a:r>
              <a:rPr lang="en-US" altLang="en-US" dirty="0"/>
              <a:t>In woody plants, protective tissues called </a:t>
            </a:r>
            <a:r>
              <a:rPr lang="en-US" altLang="en-US" b="1" dirty="0"/>
              <a:t>periderm </a:t>
            </a:r>
            <a:r>
              <a:rPr lang="en-US" altLang="en-US" dirty="0"/>
              <a:t>(bark)</a:t>
            </a:r>
            <a:r>
              <a:rPr lang="en-US" altLang="en-US" b="1" dirty="0"/>
              <a:t> </a:t>
            </a:r>
            <a:r>
              <a:rPr lang="en-US" altLang="en-US" dirty="0"/>
              <a:t>replace the epidermis in older regions of stems and roots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720A2A-FB4B-6763-CDE6-4B6B593EF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2689" y="1140236"/>
            <a:ext cx="3857818" cy="530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351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Dermal, Vascular, and Ground Tissues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813443" cy="4525963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dirty="0"/>
              <a:t>The </a:t>
            </a:r>
            <a:r>
              <a:rPr lang="en-US" altLang="en-US" b="1" dirty="0"/>
              <a:t>vascular tissue system</a:t>
            </a:r>
            <a:r>
              <a:rPr lang="en-US" altLang="en-US" dirty="0"/>
              <a:t> facilitates the transport of materials through the plant and provides mechanical support</a:t>
            </a:r>
          </a:p>
          <a:p>
            <a:r>
              <a:rPr lang="en-US" altLang="en-US" dirty="0"/>
              <a:t>The two vascular tissues are xylem and phloem</a:t>
            </a:r>
          </a:p>
          <a:p>
            <a:r>
              <a:rPr lang="en-US" altLang="en-US" b="1" dirty="0"/>
              <a:t>Xylem</a:t>
            </a:r>
            <a:r>
              <a:rPr lang="en-US" altLang="en-US" dirty="0"/>
              <a:t> conducts water and dissolved minerals upward from roots into the shoots</a:t>
            </a:r>
          </a:p>
          <a:p>
            <a:r>
              <a:rPr lang="en-US" altLang="en-US" b="1" dirty="0"/>
              <a:t>Phloem</a:t>
            </a:r>
            <a:r>
              <a:rPr lang="en-US" altLang="en-US" dirty="0"/>
              <a:t> transports sugars from where they are made (primarily leaves) to storage structures or sites of growth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BAA9AE-53E3-D447-6576-AB77C4B74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2689" y="1140236"/>
            <a:ext cx="3857818" cy="530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31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Dermal, Vascular, and Ground Tissues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idx="1"/>
          </p:nvPr>
        </p:nvSpPr>
        <p:spPr>
          <a:xfrm>
            <a:off x="161734" y="1600200"/>
            <a:ext cx="4813443" cy="4525963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/>
              <a:t>The vascular tissue of a root or stem is collectively called the </a:t>
            </a:r>
            <a:r>
              <a:rPr lang="en-US" altLang="en-US" b="1" dirty="0"/>
              <a:t>stele</a:t>
            </a:r>
          </a:p>
          <a:p>
            <a:r>
              <a:rPr lang="en-US" altLang="en-US" dirty="0"/>
              <a:t>In angiosperms, the stele of the root is a solid central </a:t>
            </a:r>
            <a:r>
              <a:rPr lang="en-US" altLang="en-US" b="1" dirty="0"/>
              <a:t>vascular cylinder</a:t>
            </a:r>
          </a:p>
          <a:p>
            <a:r>
              <a:rPr lang="en-US" altLang="en-US" dirty="0"/>
              <a:t>The stele of stems and leaves is divided into vascular bundles, strands of xylem and phloem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7CA3EE-BAFF-B865-21C5-4B6056EF4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2689" y="1140236"/>
            <a:ext cx="3857818" cy="530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9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1B485A-90E1-659E-B804-44ED4BC89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2689" y="1140236"/>
            <a:ext cx="3857818" cy="5300662"/>
          </a:xfrm>
          <a:prstGeom prst="rect">
            <a:avLst/>
          </a:prstGeom>
        </p:spPr>
      </p:pic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Dermal, Vascular, and Ground Tissues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idx="1"/>
          </p:nvPr>
        </p:nvSpPr>
        <p:spPr>
          <a:xfrm>
            <a:off x="210620" y="1527585"/>
            <a:ext cx="4813443" cy="4525963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/>
              <a:t>Tissues that are neither dermal nor vascular are the </a:t>
            </a:r>
            <a:r>
              <a:rPr lang="en-US" altLang="en-US" b="1" dirty="0"/>
              <a:t>ground tissue system</a:t>
            </a:r>
          </a:p>
          <a:p>
            <a:r>
              <a:rPr lang="en-US" altLang="en-US" dirty="0"/>
              <a:t>Ground tissue internal to the vascular tissue is </a:t>
            </a:r>
            <a:r>
              <a:rPr lang="en-US" altLang="en-US" b="1" dirty="0"/>
              <a:t>pith</a:t>
            </a:r>
            <a:r>
              <a:rPr lang="en-US" altLang="en-US" dirty="0"/>
              <a:t>; ground tissue external to the vascular tissue is </a:t>
            </a:r>
            <a:r>
              <a:rPr lang="en-US" altLang="en-US" b="1" dirty="0"/>
              <a:t>cortex</a:t>
            </a:r>
          </a:p>
          <a:p>
            <a:r>
              <a:rPr lang="en-US" altLang="en-US" dirty="0"/>
              <a:t>Ground tissue includes cells specialized for storage, photosynthesis, support, and transport</a:t>
            </a:r>
          </a:p>
        </p:txBody>
      </p:sp>
    </p:spTree>
    <p:extLst>
      <p:ext uri="{BB962C8B-B14F-4D97-AF65-F5344CB8AC3E}">
        <p14:creationId xmlns:p14="http://schemas.microsoft.com/office/powerpoint/2010/main" val="338630863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3306</TotalTime>
  <Words>1313</Words>
  <Application>Microsoft Macintosh PowerPoint</Application>
  <PresentationFormat>On-screen Show (4:3)</PresentationFormat>
  <Paragraphs>146</Paragraphs>
  <Slides>29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Times New Roman</vt:lpstr>
      <vt:lpstr>1_Office Theme</vt:lpstr>
      <vt:lpstr>BIO10  Dr. Bradley Plants Part 2</vt:lpstr>
      <vt:lpstr>Roots &amp; Shoots</vt:lpstr>
      <vt:lpstr>Shoots</vt:lpstr>
      <vt:lpstr>Shoots</vt:lpstr>
      <vt:lpstr>Dermal, Vascular, and Ground Tissues</vt:lpstr>
      <vt:lpstr>Dermal, Vascular, and Ground Tissues</vt:lpstr>
      <vt:lpstr>Dermal, Vascular, and Ground Tissues</vt:lpstr>
      <vt:lpstr>Dermal, Vascular, and Ground Tissues</vt:lpstr>
      <vt:lpstr>Dermal, Vascular, and Ground Tissues</vt:lpstr>
      <vt:lpstr>PowerPoint Presentation</vt:lpstr>
      <vt:lpstr>Water-Conducting Cells of the Xylem</vt:lpstr>
      <vt:lpstr>Water-Conducting Cells of the Xylem</vt:lpstr>
      <vt:lpstr>Sugar-Conducting Cells of the Phloem</vt:lpstr>
      <vt:lpstr>Primary Growth of Shoots</vt:lpstr>
      <vt:lpstr>Primary Growth of Shoots</vt:lpstr>
      <vt:lpstr>Leaves</vt:lpstr>
      <vt:lpstr>Leaves</vt:lpstr>
      <vt:lpstr>Trichomes</vt:lpstr>
      <vt:lpstr>Leaf Growth &amp; Anatomy</vt:lpstr>
      <vt:lpstr>Leaf Growth &amp; Anatomy</vt:lpstr>
      <vt:lpstr>Leaf Growth &amp; Anatomy</vt:lpstr>
      <vt:lpstr>Leaf Growth &amp; Anatomy</vt:lpstr>
      <vt:lpstr>Roots</vt:lpstr>
      <vt:lpstr>Roots</vt:lpstr>
      <vt:lpstr>Roots</vt:lpstr>
      <vt:lpstr>Primary Growth of Roots</vt:lpstr>
      <vt:lpstr>Primary Growth of Roots</vt:lpstr>
      <vt:lpstr>Primary Growth of Roots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</dc:title>
  <dc:subject/>
  <dc:creator>pwb</dc:creator>
  <cp:keywords/>
  <dc:description/>
  <cp:lastModifiedBy>Bradley, Paul</cp:lastModifiedBy>
  <cp:revision>105</cp:revision>
  <dcterms:created xsi:type="dcterms:W3CDTF">2019-09-29T23:47:42Z</dcterms:created>
  <dcterms:modified xsi:type="dcterms:W3CDTF">2022-04-27T21:00:15Z</dcterms:modified>
  <cp:category/>
</cp:coreProperties>
</file>