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4"/>
  </p:notesMasterIdLst>
  <p:sldIdLst>
    <p:sldId id="256" r:id="rId2"/>
    <p:sldId id="1093" r:id="rId3"/>
    <p:sldId id="1094" r:id="rId4"/>
    <p:sldId id="511" r:id="rId5"/>
    <p:sldId id="1130" r:id="rId6"/>
    <p:sldId id="1096" r:id="rId7"/>
    <p:sldId id="1098" r:id="rId8"/>
    <p:sldId id="1128" r:id="rId9"/>
    <p:sldId id="1126" r:id="rId10"/>
    <p:sldId id="1206" r:id="rId11"/>
    <p:sldId id="1207" r:id="rId12"/>
    <p:sldId id="521" r:id="rId13"/>
    <p:sldId id="519" r:id="rId14"/>
    <p:sldId id="522" r:id="rId15"/>
    <p:sldId id="1129" r:id="rId16"/>
    <p:sldId id="526" r:id="rId17"/>
    <p:sldId id="527" r:id="rId18"/>
    <p:sldId id="1131" r:id="rId19"/>
    <p:sldId id="1132" r:id="rId20"/>
    <p:sldId id="1133" r:id="rId21"/>
    <p:sldId id="1134" r:id="rId22"/>
    <p:sldId id="532" r:id="rId23"/>
    <p:sldId id="1135" r:id="rId24"/>
    <p:sldId id="1136" r:id="rId25"/>
    <p:sldId id="1137" r:id="rId26"/>
    <p:sldId id="1138" r:id="rId27"/>
    <p:sldId id="1139" r:id="rId28"/>
    <p:sldId id="539" r:id="rId29"/>
    <p:sldId id="1142" r:id="rId30"/>
    <p:sldId id="1143" r:id="rId31"/>
    <p:sldId id="541" r:id="rId32"/>
    <p:sldId id="548" r:id="rId33"/>
    <p:sldId id="556" r:id="rId34"/>
    <p:sldId id="1146" r:id="rId35"/>
    <p:sldId id="561" r:id="rId36"/>
    <p:sldId id="1152" r:id="rId37"/>
    <p:sldId id="582" r:id="rId38"/>
    <p:sldId id="1159" r:id="rId39"/>
    <p:sldId id="1160" r:id="rId40"/>
    <p:sldId id="1161" r:id="rId41"/>
    <p:sldId id="589" r:id="rId42"/>
    <p:sldId id="1149" r:id="rId43"/>
    <p:sldId id="1106" r:id="rId44"/>
    <p:sldId id="1151" r:id="rId45"/>
    <p:sldId id="1153" r:id="rId46"/>
    <p:sldId id="1154" r:id="rId47"/>
    <p:sldId id="1208" r:id="rId48"/>
    <p:sldId id="1162" r:id="rId49"/>
    <p:sldId id="1163" r:id="rId50"/>
    <p:sldId id="1165" r:id="rId51"/>
    <p:sldId id="1166" r:id="rId52"/>
    <p:sldId id="1167" r:id="rId53"/>
    <p:sldId id="595" r:id="rId54"/>
    <p:sldId id="1169" r:id="rId55"/>
    <p:sldId id="1170" r:id="rId56"/>
    <p:sldId id="602" r:id="rId57"/>
    <p:sldId id="1209" r:id="rId58"/>
    <p:sldId id="1210" r:id="rId59"/>
    <p:sldId id="603" r:id="rId60"/>
    <p:sldId id="1175" r:id="rId61"/>
    <p:sldId id="1174" r:id="rId62"/>
    <p:sldId id="604"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9"/>
    <p:restoredTop sz="95728"/>
  </p:normalViewPr>
  <p:slideViewPr>
    <p:cSldViewPr snapToGrid="0" snapToObjects="1">
      <p:cViewPr varScale="1">
        <p:scale>
          <a:sx n="124" d="100"/>
          <a:sy n="124" d="100"/>
        </p:scale>
        <p:origin x="33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72794E-5A9A-CA46-A6DF-80C6BA4FEAA5}" type="datetimeFigureOut">
              <a:rPr lang="en-US" smtClean="0"/>
              <a:t>4/25/22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B103D9-43F4-1046-9535-9EC555D88089}" type="slidenum">
              <a:rPr lang="en-US" smtClean="0"/>
              <a:t>‹#›</a:t>
            </a:fld>
            <a:endParaRPr lang="en-US"/>
          </a:p>
        </p:txBody>
      </p:sp>
    </p:spTree>
    <p:extLst>
      <p:ext uri="{BB962C8B-B14F-4D97-AF65-F5344CB8AC3E}">
        <p14:creationId xmlns:p14="http://schemas.microsoft.com/office/powerpoint/2010/main" val="7743686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sz="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1</a:t>
            </a:fld>
            <a:endParaRPr lang="en-US"/>
          </a:p>
        </p:txBody>
      </p:sp>
    </p:spTree>
    <p:extLst>
      <p:ext uri="{BB962C8B-B14F-4D97-AF65-F5344CB8AC3E}">
        <p14:creationId xmlns:p14="http://schemas.microsoft.com/office/powerpoint/2010/main" val="237126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A9A06D25-4F00-4E97-B12C-1416D016A125}" type="slidenum">
              <a:rPr lang="en-US" altLang="en-US" smtClean="0">
                <a:latin typeface="Arial" pitchFamily="34" charset="0"/>
                <a:cs typeface="Arial" pitchFamily="34" charset="0"/>
              </a:rPr>
              <a:pPr/>
              <a:t>10</a:t>
            </a:fld>
            <a:endParaRPr lang="en-US" altLang="en-US">
              <a:latin typeface="Arial" pitchFamily="34" charset="0"/>
              <a:cs typeface="Arial" pitchFamily="34"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682238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A9A06D25-4F00-4E97-B12C-1416D016A125}" type="slidenum">
              <a:rPr lang="en-US" altLang="en-US" smtClean="0">
                <a:latin typeface="Arial" pitchFamily="34" charset="0"/>
                <a:cs typeface="Arial" pitchFamily="34" charset="0"/>
              </a:rPr>
              <a:pPr/>
              <a:t>11</a:t>
            </a:fld>
            <a:endParaRPr lang="en-US" altLang="en-US">
              <a:latin typeface="Arial" pitchFamily="34" charset="0"/>
              <a:cs typeface="Arial" pitchFamily="34"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387098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171280EA-2480-469D-ADB8-F2C523CE578B}" type="slidenum">
              <a:rPr lang="en-US" altLang="en-US" smtClean="0">
                <a:solidFill>
                  <a:srgbClr val="000000"/>
                </a:solidFill>
                <a:latin typeface="Arial" pitchFamily="34" charset="0"/>
                <a:cs typeface="Arial" pitchFamily="34" charset="0"/>
              </a:rPr>
              <a:pPr/>
              <a:t>12</a:t>
            </a:fld>
            <a:endParaRPr lang="en-US" altLang="en-US">
              <a:solidFill>
                <a:srgbClr val="000000"/>
              </a:solidFill>
              <a:latin typeface="Arial" pitchFamily="34" charset="0"/>
              <a:cs typeface="Arial" pitchFamily="34" charset="0"/>
            </a:endParaRPr>
          </a:p>
        </p:txBody>
      </p:sp>
      <p:sp>
        <p:nvSpPr>
          <p:cNvPr id="100355"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64226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2AC9392E-DD4C-4BA4-8F54-9DC1D0B2BD97}" type="slidenum">
              <a:rPr lang="en-US" altLang="en-US" smtClean="0">
                <a:latin typeface="Arial" pitchFamily="34" charset="0"/>
                <a:cs typeface="Arial" pitchFamily="34" charset="0"/>
              </a:rPr>
              <a:pPr/>
              <a:t>13</a:t>
            </a:fld>
            <a:endParaRPr lang="en-US" altLang="en-US">
              <a:latin typeface="Arial" pitchFamily="34" charset="0"/>
              <a:cs typeface="Arial" pitchFamily="34" charset="0"/>
            </a:endParaRPr>
          </a:p>
        </p:txBody>
      </p:sp>
      <p:sp>
        <p:nvSpPr>
          <p:cNvPr id="100355"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861259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313F31B3-129D-4607-8E35-046E5E2B1A3C}" type="slidenum">
              <a:rPr lang="en-US" altLang="en-US" smtClean="0">
                <a:latin typeface="Arial" pitchFamily="34" charset="0"/>
                <a:cs typeface="Arial" pitchFamily="34" charset="0"/>
              </a:rPr>
              <a:pPr/>
              <a:t>14</a:t>
            </a:fld>
            <a:endParaRPr lang="en-US" altLang="en-US">
              <a:latin typeface="Arial" pitchFamily="34" charset="0"/>
              <a:cs typeface="Arial" pitchFamily="34" charset="0"/>
            </a:endParaRPr>
          </a:p>
        </p:txBody>
      </p:sp>
      <p:sp>
        <p:nvSpPr>
          <p:cNvPr id="102403"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76141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313F31B3-129D-4607-8E35-046E5E2B1A3C}" type="slidenum">
              <a:rPr lang="en-US" altLang="en-US" smtClean="0">
                <a:latin typeface="Arial" pitchFamily="34" charset="0"/>
                <a:cs typeface="Arial" pitchFamily="34" charset="0"/>
              </a:rPr>
              <a:pPr/>
              <a:t>15</a:t>
            </a:fld>
            <a:endParaRPr lang="en-US" altLang="en-US">
              <a:latin typeface="Arial" pitchFamily="34" charset="0"/>
              <a:cs typeface="Arial" pitchFamily="34" charset="0"/>
            </a:endParaRPr>
          </a:p>
        </p:txBody>
      </p:sp>
      <p:sp>
        <p:nvSpPr>
          <p:cNvPr id="102403"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77463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84165282-B901-46BF-B15C-88771D0E911E}" type="slidenum">
              <a:rPr lang="en-US" altLang="en-US" smtClean="0">
                <a:latin typeface="Arial" pitchFamily="34" charset="0"/>
                <a:cs typeface="Arial" pitchFamily="34" charset="0"/>
              </a:rPr>
              <a:pPr/>
              <a:t>16</a:t>
            </a:fld>
            <a:endParaRPr lang="en-US" altLang="en-US">
              <a:latin typeface="Arial" pitchFamily="34" charset="0"/>
              <a:cs typeface="Arial" pitchFamily="34" charset="0"/>
            </a:endParaRPr>
          </a:p>
        </p:txBody>
      </p:sp>
      <p:sp>
        <p:nvSpPr>
          <p:cNvPr id="104451" name="Rectangle 2"/>
          <p:cNvSpPr>
            <a:spLocks noGrp="1" noRot="1" noChangeAspect="1" noChangeArrowheads="1" noTextEdit="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531812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B1CD57A0-D414-4381-873B-A587C93C6AE2}" type="slidenum">
              <a:rPr lang="en-US" altLang="en-US" smtClean="0">
                <a:latin typeface="Arial" pitchFamily="34" charset="0"/>
                <a:cs typeface="Arial" pitchFamily="34" charset="0"/>
              </a:rPr>
              <a:pPr/>
              <a:t>17</a:t>
            </a:fld>
            <a:endParaRPr lang="en-US" altLang="en-US">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968142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B1CD57A0-D414-4381-873B-A587C93C6AE2}" type="slidenum">
              <a:rPr lang="en-US" altLang="en-US" smtClean="0">
                <a:latin typeface="Arial" pitchFamily="34" charset="0"/>
                <a:cs typeface="Arial" pitchFamily="34" charset="0"/>
              </a:rPr>
              <a:pPr/>
              <a:t>18</a:t>
            </a:fld>
            <a:endParaRPr lang="en-US" altLang="en-US">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176343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B1CD57A0-D414-4381-873B-A587C93C6AE2}" type="slidenum">
              <a:rPr lang="en-US" altLang="en-US" smtClean="0">
                <a:latin typeface="Arial" pitchFamily="34" charset="0"/>
                <a:cs typeface="Arial" pitchFamily="34" charset="0"/>
              </a:rPr>
              <a:pPr/>
              <a:t>19</a:t>
            </a:fld>
            <a:endParaRPr lang="en-US" altLang="en-US">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868552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2</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43629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B1CD57A0-D414-4381-873B-A587C93C6AE2}" type="slidenum">
              <a:rPr lang="en-US" altLang="en-US" smtClean="0">
                <a:latin typeface="Arial" pitchFamily="34" charset="0"/>
                <a:cs typeface="Arial" pitchFamily="34" charset="0"/>
              </a:rPr>
              <a:pPr/>
              <a:t>20</a:t>
            </a:fld>
            <a:endParaRPr lang="en-US" altLang="en-US">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650250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B1CD57A0-D414-4381-873B-A587C93C6AE2}" type="slidenum">
              <a:rPr lang="en-US" altLang="en-US" smtClean="0">
                <a:latin typeface="Arial" pitchFamily="34" charset="0"/>
                <a:cs typeface="Arial" pitchFamily="34" charset="0"/>
              </a:rPr>
              <a:pPr/>
              <a:t>21</a:t>
            </a:fld>
            <a:endParaRPr lang="en-US" altLang="en-US">
              <a:latin typeface="Arial" pitchFamily="34" charset="0"/>
              <a:cs typeface="Arial" pitchFamily="34" charset="0"/>
            </a:endParaRPr>
          </a:p>
        </p:txBody>
      </p:sp>
      <p:sp>
        <p:nvSpPr>
          <p:cNvPr id="10547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410845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53C9FDF7-175F-472B-B236-583F534AFB03}" type="slidenum">
              <a:rPr lang="en-US" altLang="en-US" smtClean="0">
                <a:latin typeface="Arial" pitchFamily="34" charset="0"/>
                <a:cs typeface="Arial" pitchFamily="34" charset="0"/>
              </a:rPr>
              <a:pPr/>
              <a:t>22</a:t>
            </a:fld>
            <a:endParaRPr lang="en-US" altLang="en-US">
              <a:latin typeface="Arial" pitchFamily="34" charset="0"/>
              <a:cs typeface="Arial" pitchFamily="34" charset="0"/>
            </a:endParaRPr>
          </a:p>
        </p:txBody>
      </p:sp>
      <p:sp>
        <p:nvSpPr>
          <p:cNvPr id="108547"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620278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53C9FDF7-175F-472B-B236-583F534AFB03}" type="slidenum">
              <a:rPr lang="en-US" altLang="en-US" smtClean="0">
                <a:latin typeface="Arial" pitchFamily="34" charset="0"/>
                <a:cs typeface="Arial" pitchFamily="34" charset="0"/>
              </a:rPr>
              <a:pPr/>
              <a:t>23</a:t>
            </a:fld>
            <a:endParaRPr lang="en-US" altLang="en-US">
              <a:latin typeface="Arial" pitchFamily="34" charset="0"/>
              <a:cs typeface="Arial" pitchFamily="34" charset="0"/>
            </a:endParaRPr>
          </a:p>
        </p:txBody>
      </p:sp>
      <p:sp>
        <p:nvSpPr>
          <p:cNvPr id="108547"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801797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B04A433A-669B-4E52-A627-632CE980A39C}" type="slidenum">
              <a:rPr lang="en-US" altLang="en-US" smtClean="0">
                <a:latin typeface="Arial" pitchFamily="34" charset="0"/>
                <a:cs typeface="Arial" pitchFamily="34" charset="0"/>
              </a:rPr>
              <a:pPr/>
              <a:t>25</a:t>
            </a:fld>
            <a:endParaRPr lang="en-US" altLang="en-US">
              <a:latin typeface="Arial" pitchFamily="34" charset="0"/>
              <a:cs typeface="Arial" pitchFamily="34" charset="0"/>
            </a:endParaRPr>
          </a:p>
        </p:txBody>
      </p:sp>
      <p:sp>
        <p:nvSpPr>
          <p:cNvPr id="111619" name="Rectangle 2"/>
          <p:cNvSpPr>
            <a:spLocks noGrp="1" noRot="1" noChangeAspect="1" noChangeArrowheads="1" noTextEdit="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078698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B04A433A-669B-4E52-A627-632CE980A39C}" type="slidenum">
              <a:rPr lang="en-US" altLang="en-US" smtClean="0">
                <a:latin typeface="Arial" pitchFamily="34" charset="0"/>
                <a:cs typeface="Arial" pitchFamily="34" charset="0"/>
              </a:rPr>
              <a:pPr/>
              <a:t>26</a:t>
            </a:fld>
            <a:endParaRPr lang="en-US" altLang="en-US">
              <a:latin typeface="Arial" pitchFamily="34" charset="0"/>
              <a:cs typeface="Arial" pitchFamily="34" charset="0"/>
            </a:endParaRPr>
          </a:p>
        </p:txBody>
      </p:sp>
      <p:sp>
        <p:nvSpPr>
          <p:cNvPr id="111619" name="Rectangle 2"/>
          <p:cNvSpPr>
            <a:spLocks noGrp="1" noRot="1" noChangeAspect="1" noChangeArrowheads="1" noTextEdit="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081083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B04A433A-669B-4E52-A627-632CE980A39C}" type="slidenum">
              <a:rPr lang="en-US" altLang="en-US" smtClean="0">
                <a:latin typeface="Arial" pitchFamily="34" charset="0"/>
                <a:cs typeface="Arial" pitchFamily="34" charset="0"/>
              </a:rPr>
              <a:pPr/>
              <a:t>27</a:t>
            </a:fld>
            <a:endParaRPr lang="en-US" altLang="en-US">
              <a:latin typeface="Arial" pitchFamily="34" charset="0"/>
              <a:cs typeface="Arial" pitchFamily="34" charset="0"/>
            </a:endParaRPr>
          </a:p>
        </p:txBody>
      </p:sp>
      <p:sp>
        <p:nvSpPr>
          <p:cNvPr id="111619" name="Rectangle 2"/>
          <p:cNvSpPr>
            <a:spLocks noGrp="1" noRot="1" noChangeAspect="1" noChangeArrowheads="1" noTextEdit="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572736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454A68CD-944E-48CD-8C8A-D6C3983106F4}" type="slidenum">
              <a:rPr lang="en-US" altLang="en-US" smtClean="0">
                <a:latin typeface="Arial" pitchFamily="34" charset="0"/>
                <a:cs typeface="Arial" pitchFamily="34" charset="0"/>
              </a:rPr>
              <a:pPr/>
              <a:t>28</a:t>
            </a:fld>
            <a:endParaRPr lang="en-US" altLang="en-US">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809881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454A68CD-944E-48CD-8C8A-D6C3983106F4}" type="slidenum">
              <a:rPr lang="en-US" altLang="en-US" smtClean="0">
                <a:latin typeface="Arial" pitchFamily="34" charset="0"/>
                <a:cs typeface="Arial" pitchFamily="34" charset="0"/>
              </a:rPr>
              <a:pPr/>
              <a:t>29</a:t>
            </a:fld>
            <a:endParaRPr lang="en-US" altLang="en-US">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000653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454A68CD-944E-48CD-8C8A-D6C3983106F4}" type="slidenum">
              <a:rPr lang="en-US" altLang="en-US" smtClean="0">
                <a:latin typeface="Arial" pitchFamily="34" charset="0"/>
                <a:cs typeface="Arial" pitchFamily="34" charset="0"/>
              </a:rPr>
              <a:pPr/>
              <a:t>30</a:t>
            </a:fld>
            <a:endParaRPr lang="en-US" altLang="en-US">
              <a:latin typeface="Arial" pitchFamily="34" charset="0"/>
              <a:cs typeface="Arial" pitchFamily="34"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502521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51B99997-4393-4179-8C31-78F2D8550B83}" type="slidenum">
              <a:rPr lang="en-US" altLang="en-US" smtClean="0">
                <a:latin typeface="Arial" pitchFamily="34" charset="0"/>
                <a:cs typeface="Arial" pitchFamily="34" charset="0"/>
              </a:rPr>
              <a:pPr/>
              <a:t>3</a:t>
            </a:fld>
            <a:endParaRPr lang="en-US" altLang="en-US">
              <a:latin typeface="Arial" pitchFamily="34" charset="0"/>
              <a:cs typeface="Arial" pitchFamily="34" charset="0"/>
            </a:endParaRPr>
          </a:p>
        </p:txBody>
      </p:sp>
      <p:sp>
        <p:nvSpPr>
          <p:cNvPr id="91139"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833683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93CD4C1E-9AF3-4B43-8B30-CAEF61B5DFE7}" type="slidenum">
              <a:rPr lang="en-US" altLang="en-US" smtClean="0">
                <a:latin typeface="Arial" pitchFamily="34" charset="0"/>
                <a:cs typeface="Arial" pitchFamily="34" charset="0"/>
              </a:rPr>
              <a:pPr/>
              <a:t>31</a:t>
            </a:fld>
            <a:endParaRPr lang="en-US" altLang="en-US">
              <a:latin typeface="Arial" pitchFamily="34" charset="0"/>
              <a:cs typeface="Arial" pitchFamily="34" charset="0"/>
            </a:endParaRPr>
          </a:p>
        </p:txBody>
      </p:sp>
      <p:sp>
        <p:nvSpPr>
          <p:cNvPr id="115715"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462392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9CBD24ED-F4E9-40A6-A4A6-E66E0A0DEF2D}" type="slidenum">
              <a:rPr lang="en-US" altLang="en-US" smtClean="0">
                <a:latin typeface="Arial" pitchFamily="34" charset="0"/>
                <a:cs typeface="Arial" pitchFamily="34" charset="0"/>
              </a:rPr>
              <a:pPr/>
              <a:t>32</a:t>
            </a:fld>
            <a:endParaRPr lang="en-US" altLang="en-US">
              <a:latin typeface="Arial" pitchFamily="34" charset="0"/>
              <a:cs typeface="Arial" pitchFamily="34" charset="0"/>
            </a:endParaRPr>
          </a:p>
        </p:txBody>
      </p:sp>
      <p:sp>
        <p:nvSpPr>
          <p:cNvPr id="122883" name="Rectangle 2"/>
          <p:cNvSpPr>
            <a:spLocks noGrp="1" noRot="1" noChangeAspect="1" noChangeArrowheads="1" noTextEdit="1"/>
          </p:cNvSpPr>
          <p:nvPr>
            <p:ph type="sldImg"/>
          </p:nvPr>
        </p:nvSpPr>
        <p:spPr>
          <a:solidFill>
            <a:srgbClr val="FFFFFF"/>
          </a:solidFill>
          <a:ln/>
        </p:spPr>
      </p:sp>
      <p:sp>
        <p:nvSpPr>
          <p:cNvPr id="2703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018192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703A28CF-45A2-4822-B351-6934D489CF8A}" type="slidenum">
              <a:rPr lang="en-US" altLang="en-US" smtClean="0">
                <a:latin typeface="Arial" pitchFamily="34" charset="0"/>
                <a:cs typeface="Arial" pitchFamily="34" charset="0"/>
              </a:rPr>
              <a:pPr/>
              <a:t>33</a:t>
            </a:fld>
            <a:endParaRPr lang="en-US" altLang="en-US">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solidFill>
            <a:srgbClr val="FFFFFF"/>
          </a:solidFill>
          <a:ln/>
        </p:spPr>
      </p:sp>
      <p:sp>
        <p:nvSpPr>
          <p:cNvPr id="2785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686628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703A28CF-45A2-4822-B351-6934D489CF8A}" type="slidenum">
              <a:rPr lang="en-US" altLang="en-US" smtClean="0">
                <a:latin typeface="Arial" pitchFamily="34" charset="0"/>
                <a:cs typeface="Arial" pitchFamily="34" charset="0"/>
              </a:rPr>
              <a:pPr/>
              <a:t>34</a:t>
            </a:fld>
            <a:endParaRPr lang="en-US" altLang="en-US">
              <a:latin typeface="Arial" pitchFamily="34" charset="0"/>
              <a:cs typeface="Arial" pitchFamily="34" charset="0"/>
            </a:endParaRPr>
          </a:p>
        </p:txBody>
      </p:sp>
      <p:sp>
        <p:nvSpPr>
          <p:cNvPr id="125955" name="Rectangle 2"/>
          <p:cNvSpPr>
            <a:spLocks noGrp="1" noRot="1" noChangeAspect="1" noChangeArrowheads="1" noTextEdit="1"/>
          </p:cNvSpPr>
          <p:nvPr>
            <p:ph type="sldImg"/>
          </p:nvPr>
        </p:nvSpPr>
        <p:spPr>
          <a:solidFill>
            <a:srgbClr val="FFFFFF"/>
          </a:solidFill>
          <a:ln/>
        </p:spPr>
      </p:sp>
      <p:sp>
        <p:nvSpPr>
          <p:cNvPr id="2785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465350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2921563E-F557-42A8-BFEF-80FEA08FA9FE}" type="slidenum">
              <a:rPr lang="en-US" altLang="en-US" smtClean="0">
                <a:latin typeface="Arial" pitchFamily="34" charset="0"/>
                <a:cs typeface="Arial" pitchFamily="34" charset="0"/>
              </a:rPr>
              <a:pPr/>
              <a:t>35</a:t>
            </a:fld>
            <a:endParaRPr lang="en-US" altLang="en-US">
              <a:latin typeface="Arial" pitchFamily="34" charset="0"/>
              <a:cs typeface="Arial" pitchFamily="34" charset="0"/>
            </a:endParaRPr>
          </a:p>
        </p:txBody>
      </p:sp>
      <p:sp>
        <p:nvSpPr>
          <p:cNvPr id="129027" name="Rectangle 2"/>
          <p:cNvSpPr>
            <a:spLocks noGrp="1" noRot="1" noChangeAspect="1" noChangeArrowheads="1" noTextEdit="1"/>
          </p:cNvSpPr>
          <p:nvPr>
            <p:ph type="sldImg"/>
          </p:nvPr>
        </p:nvSpPr>
        <p:spPr>
          <a:solidFill>
            <a:srgbClr val="FFFFFF"/>
          </a:solidFill>
          <a:ln/>
        </p:spPr>
      </p:sp>
      <p:sp>
        <p:nvSpPr>
          <p:cNvPr id="2816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130237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62A76D06-3E53-4FF2-82A0-7288C9E75472}" type="slidenum">
              <a:rPr lang="en-US" altLang="en-US" smtClean="0">
                <a:latin typeface="Arial" pitchFamily="34" charset="0"/>
                <a:cs typeface="Arial" pitchFamily="34" charset="0"/>
              </a:rPr>
              <a:pPr/>
              <a:t>36</a:t>
            </a:fld>
            <a:endParaRPr lang="en-US" altLang="en-US">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958533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C12AF3A4-8FC6-40F6-A0A1-5C87071D0E80}" type="slidenum">
              <a:rPr lang="en-US" altLang="en-US" smtClean="0">
                <a:latin typeface="Arial" pitchFamily="34" charset="0"/>
                <a:cs typeface="Arial" pitchFamily="34" charset="0"/>
              </a:rPr>
              <a:pPr/>
              <a:t>37</a:t>
            </a:fld>
            <a:endParaRPr lang="en-US" altLang="en-US">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645154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C12AF3A4-8FC6-40F6-A0A1-5C87071D0E80}" type="slidenum">
              <a:rPr lang="en-US" altLang="en-US" smtClean="0">
                <a:latin typeface="Arial" pitchFamily="34" charset="0"/>
                <a:cs typeface="Arial" pitchFamily="34" charset="0"/>
              </a:rPr>
              <a:pPr/>
              <a:t>38</a:t>
            </a:fld>
            <a:endParaRPr lang="en-US" altLang="en-US">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834308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C12AF3A4-8FC6-40F6-A0A1-5C87071D0E80}" type="slidenum">
              <a:rPr lang="en-US" altLang="en-US" smtClean="0">
                <a:latin typeface="Arial" pitchFamily="34" charset="0"/>
                <a:cs typeface="Arial" pitchFamily="34" charset="0"/>
              </a:rPr>
              <a:pPr/>
              <a:t>39</a:t>
            </a:fld>
            <a:endParaRPr lang="en-US" altLang="en-US">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92173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C12AF3A4-8FC6-40F6-A0A1-5C87071D0E80}" type="slidenum">
              <a:rPr lang="en-US" altLang="en-US" smtClean="0">
                <a:latin typeface="Arial" pitchFamily="34" charset="0"/>
                <a:cs typeface="Arial" pitchFamily="34" charset="0"/>
              </a:rPr>
              <a:pPr/>
              <a:t>40</a:t>
            </a:fld>
            <a:endParaRPr lang="en-US" altLang="en-US">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303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192274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66EADD12-1CD2-496A-8A66-DA3585C86F55}" type="slidenum">
              <a:rPr lang="en-US" altLang="en-US" smtClean="0">
                <a:latin typeface="Arial" pitchFamily="34" charset="0"/>
                <a:cs typeface="Arial" pitchFamily="34" charset="0"/>
              </a:rPr>
              <a:pPr/>
              <a:t>4</a:t>
            </a:fld>
            <a:endParaRPr lang="en-US" altLang="en-US">
              <a:latin typeface="Arial" pitchFamily="34" charset="0"/>
              <a:cs typeface="Arial" pitchFamily="34" charset="0"/>
            </a:endParaRPr>
          </a:p>
        </p:txBody>
      </p:sp>
      <p:sp>
        <p:nvSpPr>
          <p:cNvPr id="96259"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139249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D2CE6688-9234-4635-B76D-CA260D51489D}" type="slidenum">
              <a:rPr lang="en-US" altLang="en-US" smtClean="0">
                <a:latin typeface="Arial" pitchFamily="34" charset="0"/>
                <a:cs typeface="Arial" pitchFamily="34" charset="0"/>
              </a:rPr>
              <a:pPr/>
              <a:t>41</a:t>
            </a:fld>
            <a:endParaRPr lang="en-US" altLang="en-US">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463739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C4BFC9E7-FAEC-44EA-9967-68D7467F385B}" type="slidenum">
              <a:rPr lang="en-US" altLang="en-US" smtClean="0">
                <a:latin typeface="Arial" pitchFamily="34" charset="0"/>
                <a:cs typeface="Arial" pitchFamily="34" charset="0"/>
              </a:rPr>
              <a:pPr/>
              <a:t>42</a:t>
            </a:fld>
            <a:endParaRPr lang="en-US" altLang="en-US">
              <a:latin typeface="Arial" pitchFamily="34" charset="0"/>
              <a:cs typeface="Arial" pitchFamily="34"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451235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62A76D06-3E53-4FF2-82A0-7288C9E75472}" type="slidenum">
              <a:rPr lang="en-US" altLang="en-US" smtClean="0">
                <a:latin typeface="Arial" pitchFamily="34" charset="0"/>
                <a:cs typeface="Arial" pitchFamily="34" charset="0"/>
              </a:rPr>
              <a:pPr/>
              <a:t>43</a:t>
            </a:fld>
            <a:endParaRPr lang="en-US" altLang="en-US">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6264444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62A76D06-3E53-4FF2-82A0-7288C9E75472}" type="slidenum">
              <a:rPr lang="en-US" altLang="en-US" smtClean="0">
                <a:latin typeface="Arial" pitchFamily="34" charset="0"/>
                <a:cs typeface="Arial" pitchFamily="34" charset="0"/>
              </a:rPr>
              <a:pPr/>
              <a:t>44</a:t>
            </a:fld>
            <a:endParaRPr lang="en-US" altLang="en-US">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42058218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62A76D06-3E53-4FF2-82A0-7288C9E75472}" type="slidenum">
              <a:rPr lang="en-US" altLang="en-US" smtClean="0">
                <a:latin typeface="Arial" pitchFamily="34" charset="0"/>
                <a:cs typeface="Arial" pitchFamily="34" charset="0"/>
              </a:rPr>
              <a:pPr/>
              <a:t>45</a:t>
            </a:fld>
            <a:endParaRPr lang="en-US" altLang="en-US">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4397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62A76D06-3E53-4FF2-82A0-7288C9E75472}" type="slidenum">
              <a:rPr lang="en-US" altLang="en-US" smtClean="0">
                <a:latin typeface="Arial" pitchFamily="34" charset="0"/>
                <a:cs typeface="Arial" pitchFamily="34" charset="0"/>
              </a:rPr>
              <a:pPr/>
              <a:t>46</a:t>
            </a:fld>
            <a:endParaRPr lang="en-US" altLang="en-US">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4212016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62A76D06-3E53-4FF2-82A0-7288C9E75472}" type="slidenum">
              <a:rPr lang="en-US" altLang="en-US" smtClean="0">
                <a:latin typeface="Arial" pitchFamily="34" charset="0"/>
                <a:cs typeface="Arial" pitchFamily="34" charset="0"/>
              </a:rPr>
              <a:pPr/>
              <a:t>47</a:t>
            </a:fld>
            <a:endParaRPr lang="en-US" altLang="en-US">
              <a:latin typeface="Arial" pitchFamily="34" charset="0"/>
              <a:cs typeface="Arial" pitchFamily="34"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9899250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D2CE6688-9234-4635-B76D-CA260D51489D}" type="slidenum">
              <a:rPr lang="en-US" altLang="en-US" smtClean="0">
                <a:latin typeface="Arial" pitchFamily="34" charset="0"/>
                <a:cs typeface="Arial" pitchFamily="34" charset="0"/>
              </a:rPr>
              <a:pPr/>
              <a:t>48</a:t>
            </a:fld>
            <a:endParaRPr lang="en-US" altLang="en-US">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606913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D2CE6688-9234-4635-B76D-CA260D51489D}" type="slidenum">
              <a:rPr lang="en-US" altLang="en-US" smtClean="0">
                <a:latin typeface="Arial" pitchFamily="34" charset="0"/>
                <a:cs typeface="Arial" pitchFamily="34" charset="0"/>
              </a:rPr>
              <a:pPr/>
              <a:t>49</a:t>
            </a:fld>
            <a:endParaRPr lang="en-US" altLang="en-US">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425220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D2CE6688-9234-4635-B76D-CA260D51489D}" type="slidenum">
              <a:rPr lang="en-US" altLang="en-US" smtClean="0">
                <a:latin typeface="Arial" pitchFamily="34" charset="0"/>
                <a:cs typeface="Arial" pitchFamily="34" charset="0"/>
              </a:rPr>
              <a:pPr/>
              <a:t>50</a:t>
            </a:fld>
            <a:endParaRPr lang="en-US" altLang="en-US">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463630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6E964892-9E12-4E24-85B6-81998A6F3935}" type="slidenum">
              <a:rPr lang="en-US" altLang="en-US" smtClean="0">
                <a:latin typeface="Arial" pitchFamily="34" charset="0"/>
                <a:cs typeface="Arial" pitchFamily="34" charset="0"/>
              </a:rPr>
              <a:pPr/>
              <a:t>5</a:t>
            </a:fld>
            <a:endParaRPr lang="en-US" altLang="en-US">
              <a:latin typeface="Arial" pitchFamily="34" charset="0"/>
              <a:cs typeface="Arial" pitchFamily="34"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5183252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D2CE6688-9234-4635-B76D-CA260D51489D}" type="slidenum">
              <a:rPr lang="en-US" altLang="en-US" smtClean="0">
                <a:latin typeface="Arial" pitchFamily="34" charset="0"/>
                <a:cs typeface="Arial" pitchFamily="34" charset="0"/>
              </a:rPr>
              <a:pPr/>
              <a:t>51</a:t>
            </a:fld>
            <a:endParaRPr lang="en-US" altLang="en-US">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185563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D2CE6688-9234-4635-B76D-CA260D51489D}" type="slidenum">
              <a:rPr lang="en-US" altLang="en-US" smtClean="0">
                <a:latin typeface="Arial" pitchFamily="34" charset="0"/>
                <a:cs typeface="Arial" pitchFamily="34" charset="0"/>
              </a:rPr>
              <a:pPr/>
              <a:t>52</a:t>
            </a:fld>
            <a:endParaRPr lang="en-US" altLang="en-US">
              <a:latin typeface="Arial" pitchFamily="34" charset="0"/>
              <a:cs typeface="Arial" pitchFamily="34"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310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929311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09F74DEF-F705-4AF8-B61C-66E6AC951A00}" type="slidenum">
              <a:rPr lang="en-US" altLang="en-US" smtClean="0">
                <a:latin typeface="Arial" pitchFamily="34" charset="0"/>
                <a:cs typeface="Arial" pitchFamily="34" charset="0"/>
              </a:rPr>
              <a:pPr/>
              <a:t>53</a:t>
            </a:fld>
            <a:endParaRPr lang="en-US" altLang="en-US">
              <a:latin typeface="Arial" pitchFamily="34" charset="0"/>
              <a:cs typeface="Arial" pitchFamily="34" charset="0"/>
            </a:endParaRPr>
          </a:p>
        </p:txBody>
      </p:sp>
      <p:sp>
        <p:nvSpPr>
          <p:cNvPr id="146435" name="Rectangle 2"/>
          <p:cNvSpPr>
            <a:spLocks noGrp="1" noRot="1" noChangeAspect="1" noChangeArrowheads="1" noTextEdit="1"/>
          </p:cNvSpPr>
          <p:nvPr>
            <p:ph type="sldImg"/>
          </p:nvPr>
        </p:nvSpPr>
        <p:spPr>
          <a:solidFill>
            <a:srgbClr val="FFFFFF"/>
          </a:solidFill>
          <a:ln/>
        </p:spPr>
      </p:sp>
      <p:sp>
        <p:nvSpPr>
          <p:cNvPr id="316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584403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09F74DEF-F705-4AF8-B61C-66E6AC951A00}" type="slidenum">
              <a:rPr lang="en-US" altLang="en-US" smtClean="0">
                <a:latin typeface="Arial" pitchFamily="34" charset="0"/>
                <a:cs typeface="Arial" pitchFamily="34" charset="0"/>
              </a:rPr>
              <a:pPr/>
              <a:t>54</a:t>
            </a:fld>
            <a:endParaRPr lang="en-US" altLang="en-US">
              <a:latin typeface="Arial" pitchFamily="34" charset="0"/>
              <a:cs typeface="Arial" pitchFamily="34" charset="0"/>
            </a:endParaRPr>
          </a:p>
        </p:txBody>
      </p:sp>
      <p:sp>
        <p:nvSpPr>
          <p:cNvPr id="146435" name="Rectangle 2"/>
          <p:cNvSpPr>
            <a:spLocks noGrp="1" noRot="1" noChangeAspect="1" noChangeArrowheads="1" noTextEdit="1"/>
          </p:cNvSpPr>
          <p:nvPr>
            <p:ph type="sldImg"/>
          </p:nvPr>
        </p:nvSpPr>
        <p:spPr>
          <a:solidFill>
            <a:srgbClr val="FFFFFF"/>
          </a:solidFill>
          <a:ln/>
        </p:spPr>
      </p:sp>
      <p:sp>
        <p:nvSpPr>
          <p:cNvPr id="316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580431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09F74DEF-F705-4AF8-B61C-66E6AC951A00}" type="slidenum">
              <a:rPr lang="en-US" altLang="en-US" smtClean="0">
                <a:latin typeface="Arial" pitchFamily="34" charset="0"/>
                <a:cs typeface="Arial" pitchFamily="34" charset="0"/>
              </a:rPr>
              <a:pPr/>
              <a:t>55</a:t>
            </a:fld>
            <a:endParaRPr lang="en-US" altLang="en-US">
              <a:latin typeface="Arial" pitchFamily="34" charset="0"/>
              <a:cs typeface="Arial" pitchFamily="34" charset="0"/>
            </a:endParaRPr>
          </a:p>
        </p:txBody>
      </p:sp>
      <p:sp>
        <p:nvSpPr>
          <p:cNvPr id="146435" name="Rectangle 2"/>
          <p:cNvSpPr>
            <a:spLocks noGrp="1" noRot="1" noChangeAspect="1" noChangeArrowheads="1" noTextEdit="1"/>
          </p:cNvSpPr>
          <p:nvPr>
            <p:ph type="sldImg"/>
          </p:nvPr>
        </p:nvSpPr>
        <p:spPr>
          <a:solidFill>
            <a:srgbClr val="FFFFFF"/>
          </a:solidFill>
          <a:ln/>
        </p:spPr>
      </p:sp>
      <p:sp>
        <p:nvSpPr>
          <p:cNvPr id="316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114894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A14CECA4-E66D-4E47-B736-1A359F6EAFB1}" type="slidenum">
              <a:rPr lang="en-US" altLang="en-US" smtClean="0">
                <a:latin typeface="Arial" pitchFamily="34" charset="0"/>
                <a:cs typeface="Arial" pitchFamily="34" charset="0"/>
              </a:rPr>
              <a:pPr/>
              <a:t>56</a:t>
            </a:fld>
            <a:endParaRPr lang="en-US" altLang="en-US">
              <a:latin typeface="Arial" pitchFamily="34" charset="0"/>
              <a:cs typeface="Arial" pitchFamily="34"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323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838063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A14CECA4-E66D-4E47-B736-1A359F6EAFB1}" type="slidenum">
              <a:rPr lang="en-US" altLang="en-US" smtClean="0">
                <a:latin typeface="Arial" pitchFamily="34" charset="0"/>
                <a:cs typeface="Arial" pitchFamily="34" charset="0"/>
              </a:rPr>
              <a:pPr/>
              <a:t>57</a:t>
            </a:fld>
            <a:endParaRPr lang="en-US" altLang="en-US">
              <a:latin typeface="Arial" pitchFamily="34" charset="0"/>
              <a:cs typeface="Arial" pitchFamily="34"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323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7086421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A14CECA4-E66D-4E47-B736-1A359F6EAFB1}" type="slidenum">
              <a:rPr lang="en-US" altLang="en-US" smtClean="0">
                <a:latin typeface="Arial" pitchFamily="34" charset="0"/>
                <a:cs typeface="Arial" pitchFamily="34" charset="0"/>
              </a:rPr>
              <a:pPr/>
              <a:t>58</a:t>
            </a:fld>
            <a:endParaRPr lang="en-US" altLang="en-US">
              <a:latin typeface="Arial" pitchFamily="34" charset="0"/>
              <a:cs typeface="Arial" pitchFamily="34"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323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36440716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7F6DC8C4-F39C-41ED-8AB9-7204C3B3AEE3}" type="slidenum">
              <a:rPr lang="en-US" altLang="en-US" smtClean="0">
                <a:latin typeface="Arial" pitchFamily="34" charset="0"/>
                <a:cs typeface="Arial" pitchFamily="34" charset="0"/>
              </a:rPr>
              <a:pPr/>
              <a:t>59</a:t>
            </a:fld>
            <a:endParaRPr lang="en-US" altLang="en-US">
              <a:latin typeface="Arial" pitchFamily="34" charset="0"/>
              <a:cs typeface="Arial" pitchFamily="34"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3246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275539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7F6DC8C4-F39C-41ED-8AB9-7204C3B3AEE3}" type="slidenum">
              <a:rPr lang="en-US" altLang="en-US" smtClean="0">
                <a:latin typeface="Arial" pitchFamily="34" charset="0"/>
                <a:cs typeface="Arial" pitchFamily="34" charset="0"/>
              </a:rPr>
              <a:pPr/>
              <a:t>60</a:t>
            </a:fld>
            <a:endParaRPr lang="en-US" altLang="en-US">
              <a:latin typeface="Arial" pitchFamily="34" charset="0"/>
              <a:cs typeface="Arial" pitchFamily="34"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3246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23190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6E964892-9E12-4E24-85B6-81998A6F3935}" type="slidenum">
              <a:rPr lang="en-US" altLang="en-US" smtClean="0">
                <a:latin typeface="Arial" pitchFamily="34" charset="0"/>
                <a:cs typeface="Arial" pitchFamily="34" charset="0"/>
              </a:rPr>
              <a:pPr/>
              <a:t>6</a:t>
            </a:fld>
            <a:endParaRPr lang="en-US" altLang="en-US">
              <a:latin typeface="Arial" pitchFamily="34" charset="0"/>
              <a:cs typeface="Arial" pitchFamily="34"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41058648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7F6DC8C4-F39C-41ED-8AB9-7204C3B3AEE3}" type="slidenum">
              <a:rPr lang="en-US" altLang="en-US" smtClean="0">
                <a:latin typeface="Arial" pitchFamily="34" charset="0"/>
                <a:cs typeface="Arial" pitchFamily="34" charset="0"/>
              </a:rPr>
              <a:pPr/>
              <a:t>61</a:t>
            </a:fld>
            <a:endParaRPr lang="en-US" altLang="en-US">
              <a:latin typeface="Arial" pitchFamily="34" charset="0"/>
              <a:cs typeface="Arial" pitchFamily="34"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3246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59920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9D18DDDA-FBE7-4413-A4FF-46424809EA16}" type="slidenum">
              <a:rPr lang="en-US" altLang="en-US" smtClean="0">
                <a:latin typeface="Arial" pitchFamily="34" charset="0"/>
                <a:cs typeface="Arial" pitchFamily="34" charset="0"/>
              </a:rPr>
              <a:pPr/>
              <a:t>62</a:t>
            </a:fld>
            <a:endParaRPr lang="en-US" altLang="en-US">
              <a:latin typeface="Arial" pitchFamily="34" charset="0"/>
              <a:cs typeface="Arial"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3256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51817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B0D3627E-20A4-409C-91A4-CFED07EF114C}" type="slidenum">
              <a:rPr lang="en-US" altLang="en-US" smtClean="0">
                <a:latin typeface="Arial" pitchFamily="34" charset="0"/>
                <a:cs typeface="Arial" pitchFamily="34" charset="0"/>
              </a:rPr>
              <a:pPr/>
              <a:t>7</a:t>
            </a:fld>
            <a:endParaRPr lang="en-US" altLang="en-US">
              <a:latin typeface="Arial" pitchFamily="34" charset="0"/>
              <a:cs typeface="Arial" pitchFamily="34"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234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51109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ea typeface="ヒラギノ角ゴ Pro W3" charset="-128"/>
              </a:defRPr>
            </a:lvl1pPr>
            <a:lvl2pPr marL="742950" indent="-285750">
              <a:defRPr sz="1200">
                <a:solidFill>
                  <a:schemeClr val="tx1"/>
                </a:solidFill>
                <a:latin typeface="Times New Roman" pitchFamily="18" charset="0"/>
                <a:ea typeface="ヒラギノ角ゴ Pro W3" charset="-128"/>
              </a:defRPr>
            </a:lvl2pPr>
            <a:lvl3pPr marL="1143000" indent="-228600">
              <a:defRPr sz="1200">
                <a:solidFill>
                  <a:schemeClr val="tx1"/>
                </a:solidFill>
                <a:latin typeface="Times New Roman" pitchFamily="18" charset="0"/>
                <a:ea typeface="ヒラギノ角ゴ Pro W3" charset="-128"/>
              </a:defRPr>
            </a:lvl3pPr>
            <a:lvl4pPr marL="1600200" indent="-228600">
              <a:defRPr sz="1200">
                <a:solidFill>
                  <a:schemeClr val="tx1"/>
                </a:solidFill>
                <a:latin typeface="Times New Roman" pitchFamily="18" charset="0"/>
                <a:ea typeface="ヒラギノ角ゴ Pro W3" charset="-128"/>
              </a:defRPr>
            </a:lvl4pPr>
            <a:lvl5pPr marL="2057400" indent="-228600">
              <a:defRPr sz="1200">
                <a:solidFill>
                  <a:schemeClr val="tx1"/>
                </a:solidFill>
                <a:latin typeface="Times New Roman" pitchFamily="18"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ヒラギノ角ゴ Pro W3" charset="-128"/>
              </a:defRPr>
            </a:lvl9pPr>
          </a:lstStyle>
          <a:p>
            <a:fld id="{A9A06D25-4F00-4E97-B12C-1416D016A125}" type="slidenum">
              <a:rPr lang="en-US" altLang="en-US" smtClean="0">
                <a:latin typeface="Arial" pitchFamily="34" charset="0"/>
                <a:cs typeface="Arial" pitchFamily="34" charset="0"/>
              </a:rPr>
              <a:pPr/>
              <a:t>8</a:t>
            </a:fld>
            <a:endParaRPr lang="en-US" altLang="en-US">
              <a:latin typeface="Arial" pitchFamily="34" charset="0"/>
              <a:cs typeface="Arial" pitchFamily="34"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a typeface="ヒラギノ角ゴ Pro W3" charset="-128"/>
            </a:endParaRPr>
          </a:p>
        </p:txBody>
      </p:sp>
    </p:spTree>
    <p:extLst>
      <p:ext uri="{BB962C8B-B14F-4D97-AF65-F5344CB8AC3E}">
        <p14:creationId xmlns:p14="http://schemas.microsoft.com/office/powerpoint/2010/main" val="14747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33B75E-551A-C34B-8A90-916D06393212}" type="slidenum">
              <a:rPr lang="en-US" smtClean="0"/>
              <a:pPr>
                <a:defRPr/>
              </a:pPr>
              <a:t>9</a:t>
            </a:fld>
            <a:endParaRPr lang="en-US"/>
          </a:p>
        </p:txBody>
      </p:sp>
    </p:spTree>
    <p:extLst>
      <p:ext uri="{BB962C8B-B14F-4D97-AF65-F5344CB8AC3E}">
        <p14:creationId xmlns:p14="http://schemas.microsoft.com/office/powerpoint/2010/main" val="206023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850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08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7160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287496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924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44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721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9269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4083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031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034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637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706BE-F3C9-0B4F-BD82-E748C01D6D25}" type="datetimeFigureOut">
              <a:rPr lang="en-US" smtClean="0">
                <a:solidFill>
                  <a:prstClr val="black">
                    <a:tint val="75000"/>
                  </a:prstClr>
                </a:solidFill>
                <a:latin typeface="Calibri"/>
              </a:rPr>
              <a:pPr/>
              <a:t>4/25/22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7438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file:///C:\Documents%20and%20Settings\rajesh.ACEPRO\Desktop\26-Sep\Chapter%2030\Unlabeled\30_07dcGymnosperms-U.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40A89C-AA8F-014E-646F-1DD28EF96D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31" y="652459"/>
            <a:ext cx="9085052" cy="5242373"/>
          </a:xfrm>
          <a:prstGeom prst="rect">
            <a:avLst/>
          </a:prstGeom>
        </p:spPr>
      </p:pic>
      <p:sp>
        <p:nvSpPr>
          <p:cNvPr id="2" name="Title 1"/>
          <p:cNvSpPr>
            <a:spLocks noGrp="1"/>
          </p:cNvSpPr>
          <p:nvPr>
            <p:ph type="ctrTitle"/>
          </p:nvPr>
        </p:nvSpPr>
        <p:spPr>
          <a:xfrm>
            <a:off x="506894" y="1431111"/>
            <a:ext cx="3036908" cy="4860362"/>
          </a:xfrm>
        </p:spPr>
        <p:txBody>
          <a:bodyPr>
            <a:normAutofit/>
          </a:bodyPr>
          <a:lstStyle/>
          <a:p>
            <a:r>
              <a:rPr lang="en-US" b="1" dirty="0">
                <a:ln w="18415" cmpd="sng">
                  <a:solidFill>
                    <a:srgbClr val="FFFFFF"/>
                  </a:solidFill>
                  <a:prstDash val="solid"/>
                </a:ln>
                <a:solidFill>
                  <a:schemeClr val="bg1"/>
                </a:solidFill>
              </a:rPr>
              <a:t>BIO10</a:t>
            </a:r>
            <a:br>
              <a:rPr lang="en-US" b="1" dirty="0">
                <a:ln w="18415" cmpd="sng">
                  <a:solidFill>
                    <a:srgbClr val="FFFFFF"/>
                  </a:solidFill>
                  <a:prstDash val="solid"/>
                </a:ln>
                <a:solidFill>
                  <a:schemeClr val="bg1"/>
                </a:solidFill>
              </a:rPr>
            </a:br>
            <a:br>
              <a:rPr lang="en-US" b="1" dirty="0">
                <a:ln w="18415" cmpd="sng">
                  <a:solidFill>
                    <a:srgbClr val="FFFFFF"/>
                  </a:solidFill>
                  <a:prstDash val="solid"/>
                </a:ln>
                <a:solidFill>
                  <a:schemeClr val="bg1"/>
                </a:solidFill>
              </a:rPr>
            </a:br>
            <a:r>
              <a:rPr lang="en-US" sz="3200" b="1" dirty="0">
                <a:ln w="18415" cmpd="sng">
                  <a:solidFill>
                    <a:srgbClr val="FFFFFF"/>
                  </a:solidFill>
                  <a:prstDash val="solid"/>
                </a:ln>
                <a:solidFill>
                  <a:schemeClr val="bg1"/>
                </a:solidFill>
              </a:rPr>
              <a:t>Dr. Bradley</a:t>
            </a:r>
            <a:br>
              <a:rPr lang="en-US" b="1" dirty="0">
                <a:ln w="18415" cmpd="sng">
                  <a:solidFill>
                    <a:srgbClr val="FFFFFF"/>
                  </a:solidFill>
                  <a:prstDash val="solid"/>
                </a:ln>
                <a:solidFill>
                  <a:schemeClr val="bg1"/>
                </a:solidFill>
              </a:rPr>
            </a:br>
            <a:r>
              <a:rPr lang="en-US" b="1" dirty="0">
                <a:ln w="18415" cmpd="sng">
                  <a:solidFill>
                    <a:srgbClr val="FFFFFF"/>
                  </a:solidFill>
                  <a:prstDash val="solid"/>
                </a:ln>
                <a:solidFill>
                  <a:schemeClr val="bg1"/>
                </a:solidFill>
              </a:rPr>
              <a:t>Plants</a:t>
            </a:r>
          </a:p>
        </p:txBody>
      </p:sp>
    </p:spTree>
    <p:extLst>
      <p:ext uri="{BB962C8B-B14F-4D97-AF65-F5344CB8AC3E}">
        <p14:creationId xmlns:p14="http://schemas.microsoft.com/office/powerpoint/2010/main" val="298237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idx="1"/>
          </p:nvPr>
        </p:nvSpPr>
        <p:spPr>
          <a:xfrm>
            <a:off x="92467" y="318706"/>
            <a:ext cx="3839453" cy="6220588"/>
          </a:xfrm>
        </p:spPr>
        <p:txBody>
          <a:bodyPr>
            <a:normAutofit fontScale="77500" lnSpcReduction="20000"/>
          </a:bodyPr>
          <a:lstStyle/>
          <a:p>
            <a:pPr marL="0" indent="0">
              <a:buNone/>
            </a:pPr>
            <a:r>
              <a:rPr lang="en-US" b="1" dirty="0"/>
              <a:t>Alternation of Generations</a:t>
            </a:r>
          </a:p>
          <a:p>
            <a:r>
              <a:rPr lang="en-US" dirty="0"/>
              <a:t>Plants alternate between two </a:t>
            </a:r>
            <a:r>
              <a:rPr lang="en-US" i="1" dirty="0"/>
              <a:t>multicellular</a:t>
            </a:r>
            <a:r>
              <a:rPr lang="en-US" dirty="0"/>
              <a:t> generations, a reproductive cycle called </a:t>
            </a:r>
            <a:r>
              <a:rPr lang="en-US" b="1" dirty="0"/>
              <a:t>alternation of generations</a:t>
            </a:r>
          </a:p>
          <a:p>
            <a:r>
              <a:rPr lang="en-US" dirty="0"/>
              <a:t>The </a:t>
            </a:r>
            <a:r>
              <a:rPr lang="en-US" b="1" dirty="0"/>
              <a:t>gametophyte</a:t>
            </a:r>
            <a:r>
              <a:rPr lang="en-US" dirty="0"/>
              <a:t> generation is </a:t>
            </a:r>
            <a:r>
              <a:rPr lang="en-US" i="1" dirty="0"/>
              <a:t>haploid</a:t>
            </a:r>
            <a:r>
              <a:rPr lang="en-US" dirty="0"/>
              <a:t> and produces haploid gametes by mitosis</a:t>
            </a:r>
          </a:p>
          <a:p>
            <a:r>
              <a:rPr lang="en-US" dirty="0"/>
              <a:t>Fusion of a sperm and egg gives rise to the </a:t>
            </a:r>
            <a:r>
              <a:rPr lang="en-US" b="1" i="1" dirty="0"/>
              <a:t>diploid</a:t>
            </a:r>
            <a:r>
              <a:rPr lang="en-US" b="1" dirty="0"/>
              <a:t> sporophyte</a:t>
            </a:r>
            <a:r>
              <a:rPr lang="en-US" dirty="0"/>
              <a:t>, which produces </a:t>
            </a:r>
            <a:r>
              <a:rPr lang="en-US" i="1" dirty="0"/>
              <a:t>haploid</a:t>
            </a:r>
            <a:r>
              <a:rPr lang="en-US" dirty="0"/>
              <a:t> </a:t>
            </a:r>
            <a:r>
              <a:rPr lang="en-US" b="1" dirty="0"/>
              <a:t>spores</a:t>
            </a:r>
            <a:r>
              <a:rPr lang="en-US" dirty="0"/>
              <a:t> by meiosis</a:t>
            </a:r>
          </a:p>
          <a:p>
            <a:r>
              <a:rPr lang="en-US" dirty="0"/>
              <a:t>Spores develop into gametophytes</a:t>
            </a:r>
          </a:p>
        </p:txBody>
      </p:sp>
      <p:pic>
        <p:nvPicPr>
          <p:cNvPr id="5" name="Picture 4" descr="A diagram shows alternation of generations in plants. Part of the cycle is haploid (n) and part is diploid (2n). This description begins with a mature fern, labeled a Sporophyte. The sporophyte is diploid. In the cycle, the cells go through meiosis. The result are haploid (n) spore cells. The haploid cells become haploid gametophytes (shown as a cell with flagella on one end). The gametophytes go through mitosis, and combine with a gamete from another plant. This fertilization results in the formation of a diploid (2n) Zygote. Through mitosis, the zygote grows into a mature sporophyte and the cycle begins again.">
            <a:extLst>
              <a:ext uri="{FF2B5EF4-FFF2-40B4-BE49-F238E27FC236}">
                <a16:creationId xmlns:a16="http://schemas.microsoft.com/office/drawing/2014/main" id="{DD9DED13-5F1E-DEA6-A18A-2E96F8C3A594}"/>
              </a:ext>
            </a:extLst>
          </p:cNvPr>
          <p:cNvPicPr>
            <a:picLocks noChangeAspect="1"/>
          </p:cNvPicPr>
          <p:nvPr/>
        </p:nvPicPr>
        <p:blipFill>
          <a:blip r:embed="rId3"/>
          <a:stretch>
            <a:fillRect/>
          </a:stretch>
        </p:blipFill>
        <p:spPr>
          <a:xfrm>
            <a:off x="3931920" y="1212350"/>
            <a:ext cx="5029761" cy="4767794"/>
          </a:xfrm>
          <a:prstGeom prst="rect">
            <a:avLst/>
          </a:prstGeom>
        </p:spPr>
      </p:pic>
    </p:spTree>
    <p:extLst>
      <p:ext uri="{BB962C8B-B14F-4D97-AF65-F5344CB8AC3E}">
        <p14:creationId xmlns:p14="http://schemas.microsoft.com/office/powerpoint/2010/main" val="4185000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idx="1"/>
          </p:nvPr>
        </p:nvSpPr>
        <p:spPr>
          <a:xfrm>
            <a:off x="92467" y="318706"/>
            <a:ext cx="3839453" cy="6220588"/>
          </a:xfrm>
        </p:spPr>
        <p:txBody>
          <a:bodyPr>
            <a:normAutofit fontScale="85000" lnSpcReduction="10000"/>
          </a:bodyPr>
          <a:lstStyle/>
          <a:p>
            <a:pPr marL="0" indent="0">
              <a:buNone/>
            </a:pPr>
            <a:r>
              <a:rPr lang="en-US" b="1" dirty="0"/>
              <a:t>Multicellular &amp; Dependent Embryos</a:t>
            </a:r>
          </a:p>
          <a:p>
            <a:r>
              <a:rPr lang="en-US" dirty="0"/>
              <a:t>The diploid embryo is retained within the tissue of the female gametophyte</a:t>
            </a:r>
          </a:p>
          <a:p>
            <a:r>
              <a:rPr lang="en-US" dirty="0"/>
              <a:t>Nutrients are transferred from parent to embryo through placental transfer cells</a:t>
            </a:r>
          </a:p>
          <a:p>
            <a:r>
              <a:rPr lang="en-US" dirty="0"/>
              <a:t>Plants are called </a:t>
            </a:r>
            <a:r>
              <a:rPr lang="en-US" b="1" dirty="0"/>
              <a:t>embryophytes</a:t>
            </a:r>
            <a:r>
              <a:rPr lang="en-US" dirty="0"/>
              <a:t> because of the dependency of the embryo on the parent</a:t>
            </a:r>
          </a:p>
        </p:txBody>
      </p:sp>
      <p:pic>
        <p:nvPicPr>
          <p:cNvPr id="5" name="Picture 4" descr="A diagram shows alternation of generations in plants. Part of the cycle is haploid (n) and part is diploid (2n). This description begins with a mature fern, labeled a Sporophyte. The sporophyte is diploid. In the cycle, the cells go through meiosis. The result are haploid (n) spore cells. The haploid cells become haploid gametophytes (shown as a cell with flagella on one end). The gametophytes go through mitosis, and combine with a gamete from another plant. This fertilization results in the formation of a diploid (2n) Zygote. Through mitosis, the zygote grows into a mature sporophyte and the cycle begins again.">
            <a:extLst>
              <a:ext uri="{FF2B5EF4-FFF2-40B4-BE49-F238E27FC236}">
                <a16:creationId xmlns:a16="http://schemas.microsoft.com/office/drawing/2014/main" id="{DD9DED13-5F1E-DEA6-A18A-2E96F8C3A594}"/>
              </a:ext>
            </a:extLst>
          </p:cNvPr>
          <p:cNvPicPr>
            <a:picLocks noChangeAspect="1"/>
          </p:cNvPicPr>
          <p:nvPr/>
        </p:nvPicPr>
        <p:blipFill>
          <a:blip r:embed="rId3"/>
          <a:stretch>
            <a:fillRect/>
          </a:stretch>
        </p:blipFill>
        <p:spPr>
          <a:xfrm>
            <a:off x="3931920" y="1212350"/>
            <a:ext cx="5029761" cy="4767794"/>
          </a:xfrm>
          <a:prstGeom prst="rect">
            <a:avLst/>
          </a:prstGeom>
        </p:spPr>
      </p:pic>
    </p:spTree>
    <p:extLst>
      <p:ext uri="{BB962C8B-B14F-4D97-AF65-F5344CB8AC3E}">
        <p14:creationId xmlns:p14="http://schemas.microsoft.com/office/powerpoint/2010/main" val="1649731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idx="1"/>
          </p:nvPr>
        </p:nvSpPr>
        <p:spPr>
          <a:xfrm>
            <a:off x="457200" y="141791"/>
            <a:ext cx="8229600" cy="2631580"/>
          </a:xfrm>
        </p:spPr>
        <p:txBody>
          <a:bodyPr>
            <a:normAutofit fontScale="92500" lnSpcReduction="20000"/>
          </a:bodyPr>
          <a:lstStyle/>
          <a:p>
            <a:pPr marL="0" indent="0">
              <a:buNone/>
            </a:pPr>
            <a:r>
              <a:rPr lang="en-US" b="1" dirty="0"/>
              <a:t>Walled Spores Produced in Sporangia</a:t>
            </a:r>
          </a:p>
          <a:p>
            <a:r>
              <a:rPr lang="en-US" dirty="0"/>
              <a:t>The sporophyte produces spores in organs called </a:t>
            </a:r>
            <a:r>
              <a:rPr lang="en-US" b="1" dirty="0"/>
              <a:t>sporangia</a:t>
            </a:r>
          </a:p>
          <a:p>
            <a:r>
              <a:rPr lang="en-US" dirty="0"/>
              <a:t>Diploid cells called </a:t>
            </a:r>
            <a:r>
              <a:rPr lang="en-US" b="1" dirty="0" err="1"/>
              <a:t>sporocytes</a:t>
            </a:r>
            <a:r>
              <a:rPr lang="en-US" b="1" dirty="0"/>
              <a:t> </a:t>
            </a:r>
            <a:r>
              <a:rPr lang="en-US" dirty="0"/>
              <a:t>undergo meiosis to generate haploid spores</a:t>
            </a:r>
          </a:p>
          <a:p>
            <a:r>
              <a:rPr lang="en-US" dirty="0"/>
              <a:t>Spore walls are resistant to harsh environments</a:t>
            </a:r>
          </a:p>
        </p:txBody>
      </p:sp>
      <p:pic>
        <p:nvPicPr>
          <p:cNvPr id="5" name="Picture 4" descr="A photograph shows Sporophytes and sporangia of Mnium (a moss). The moss has green stalks, with reddish orange branches labeled gametophytes, and dark purple spheres on the top of the stalk. The purple sphere (labeled sporangium) and stalk together is labeled sporophyte. An arrow points from the sporangium (purple sphere) to a light micrograph of a longitudinal section of Sphagnum sporangium. The sphere has an outer layer that is stained darkly. A crescent, starting at the top of the cross section has many small red stained dots, labeled spores.">
            <a:extLst>
              <a:ext uri="{FF2B5EF4-FFF2-40B4-BE49-F238E27FC236}">
                <a16:creationId xmlns:a16="http://schemas.microsoft.com/office/drawing/2014/main" id="{8F5FC377-9D56-4B72-205C-F4EA4B7CBF02}"/>
              </a:ext>
            </a:extLst>
          </p:cNvPr>
          <p:cNvPicPr>
            <a:picLocks noChangeAspect="1"/>
          </p:cNvPicPr>
          <p:nvPr/>
        </p:nvPicPr>
        <p:blipFill>
          <a:blip r:embed="rId3"/>
          <a:stretch>
            <a:fillRect/>
          </a:stretch>
        </p:blipFill>
        <p:spPr>
          <a:xfrm>
            <a:off x="1844425" y="2773371"/>
            <a:ext cx="5655710" cy="3942838"/>
          </a:xfrm>
          <a:prstGeom prst="rect">
            <a:avLst/>
          </a:prstGeom>
        </p:spPr>
      </p:pic>
    </p:spTree>
    <p:extLst>
      <p:ext uri="{BB962C8B-B14F-4D97-AF65-F5344CB8AC3E}">
        <p14:creationId xmlns:p14="http://schemas.microsoft.com/office/powerpoint/2010/main" val="2811006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idx="1"/>
          </p:nvPr>
        </p:nvSpPr>
        <p:spPr>
          <a:xfrm>
            <a:off x="457200" y="382492"/>
            <a:ext cx="8229600" cy="2833319"/>
          </a:xfrm>
        </p:spPr>
        <p:txBody>
          <a:bodyPr>
            <a:normAutofit fontScale="77500" lnSpcReduction="20000"/>
          </a:bodyPr>
          <a:lstStyle/>
          <a:p>
            <a:pPr marL="0" indent="0">
              <a:buNone/>
            </a:pPr>
            <a:r>
              <a:rPr lang="en-US" b="1" dirty="0"/>
              <a:t>Multicellular Gametangia</a:t>
            </a:r>
          </a:p>
          <a:p>
            <a:r>
              <a:rPr lang="en-US" dirty="0"/>
              <a:t>Gametes are produced within organs called </a:t>
            </a:r>
            <a:r>
              <a:rPr lang="en-US" b="1" dirty="0"/>
              <a:t>gametangia</a:t>
            </a:r>
          </a:p>
          <a:p>
            <a:r>
              <a:rPr lang="en-US" dirty="0"/>
              <a:t>Female gametangia, called </a:t>
            </a:r>
            <a:r>
              <a:rPr lang="en-US" b="1" dirty="0"/>
              <a:t>archegonia (plural)</a:t>
            </a:r>
            <a:r>
              <a:rPr lang="en-US" dirty="0"/>
              <a:t>,</a:t>
            </a:r>
            <a:r>
              <a:rPr lang="en-US" b="1" dirty="0"/>
              <a:t> </a:t>
            </a:r>
            <a:r>
              <a:rPr lang="en-US" dirty="0"/>
              <a:t>produce a single nonmotile egg </a:t>
            </a:r>
          </a:p>
          <a:p>
            <a:r>
              <a:rPr lang="en-US" dirty="0"/>
              <a:t>Male gametangia, called </a:t>
            </a:r>
            <a:r>
              <a:rPr lang="en-US" b="1" dirty="0"/>
              <a:t>antheridia</a:t>
            </a:r>
            <a:r>
              <a:rPr lang="en-US" dirty="0"/>
              <a:t>, produce and release sperm</a:t>
            </a:r>
          </a:p>
          <a:p>
            <a:r>
              <a:rPr lang="en-US" dirty="0"/>
              <a:t>Fertilization takes place within the </a:t>
            </a:r>
            <a:r>
              <a:rPr lang="en-US" b="1" dirty="0"/>
              <a:t>archegonium (singular)</a:t>
            </a:r>
          </a:p>
        </p:txBody>
      </p:sp>
      <p:pic>
        <p:nvPicPr>
          <p:cNvPr id="2" name="Picture 1">
            <a:extLst>
              <a:ext uri="{FF2B5EF4-FFF2-40B4-BE49-F238E27FC236}">
                <a16:creationId xmlns:a16="http://schemas.microsoft.com/office/drawing/2014/main" id="{B972DF61-0F71-B7FE-89CF-FE48820F8D22}"/>
              </a:ext>
            </a:extLst>
          </p:cNvPr>
          <p:cNvPicPr>
            <a:picLocks noChangeAspect="1"/>
          </p:cNvPicPr>
          <p:nvPr/>
        </p:nvPicPr>
        <p:blipFill>
          <a:blip r:embed="rId3"/>
          <a:stretch>
            <a:fillRect/>
          </a:stretch>
        </p:blipFill>
        <p:spPr>
          <a:xfrm>
            <a:off x="1541123" y="3051924"/>
            <a:ext cx="5646720" cy="3806076"/>
          </a:xfrm>
          <a:prstGeom prst="rect">
            <a:avLst/>
          </a:prstGeom>
        </p:spPr>
      </p:pic>
    </p:spTree>
    <p:extLst>
      <p:ext uri="{BB962C8B-B14F-4D97-AF65-F5344CB8AC3E}">
        <p14:creationId xmlns:p14="http://schemas.microsoft.com/office/powerpoint/2010/main" val="1637819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idx="1"/>
          </p:nvPr>
        </p:nvSpPr>
        <p:spPr>
          <a:xfrm>
            <a:off x="283711" y="615510"/>
            <a:ext cx="4195823" cy="5479832"/>
          </a:xfrm>
        </p:spPr>
        <p:txBody>
          <a:bodyPr>
            <a:normAutofit/>
          </a:bodyPr>
          <a:lstStyle/>
          <a:p>
            <a:pPr marL="0" indent="0">
              <a:buNone/>
            </a:pPr>
            <a:r>
              <a:rPr lang="en-US" b="1" dirty="0"/>
              <a:t>Apical Meristems</a:t>
            </a:r>
          </a:p>
          <a:p>
            <a:r>
              <a:rPr lang="en-US" dirty="0"/>
              <a:t>Plants sustain continual growth in length by repeated cell division within the </a:t>
            </a:r>
            <a:r>
              <a:rPr lang="en-US" b="1" dirty="0"/>
              <a:t>apical meristems</a:t>
            </a:r>
          </a:p>
          <a:p>
            <a:r>
              <a:rPr lang="en-US" dirty="0"/>
              <a:t>Cells from the apical meristems differentiate into various tissues</a:t>
            </a:r>
          </a:p>
        </p:txBody>
      </p:sp>
      <p:pic>
        <p:nvPicPr>
          <p:cNvPr id="7" name="Picture 6" descr="A diagram shows a growing plant. The tip of the stem and the tip of the root have an arrow point from them to a micrograph. These show the apical meristem of plant roots and shoots.&#10;The micrograph of the root apical meristem shows the root. The root cells bundle into a rounded portion of densely packed cells (labeled the apical meristem), which is behind a pointed section of cells. The root is about 100 µm wide.&#10;The micrograph of the shoot apical meristem shows a collection of cells, ending in a rounded, blunt point of densely packed cells (labeled apical meristem). Developing leaves on either side of the apical meristem are shown with densely packed cells in a small leaf shape. The shoot is about 100 µm wide.">
            <a:extLst>
              <a:ext uri="{FF2B5EF4-FFF2-40B4-BE49-F238E27FC236}">
                <a16:creationId xmlns:a16="http://schemas.microsoft.com/office/drawing/2014/main" id="{B1E6829F-5F38-1FF3-1BCF-8E6A24D17A3B}"/>
              </a:ext>
            </a:extLst>
          </p:cNvPr>
          <p:cNvPicPr>
            <a:picLocks noChangeAspect="1"/>
          </p:cNvPicPr>
          <p:nvPr/>
        </p:nvPicPr>
        <p:blipFill>
          <a:blip r:embed="rId3"/>
          <a:stretch>
            <a:fillRect/>
          </a:stretch>
        </p:blipFill>
        <p:spPr>
          <a:xfrm>
            <a:off x="4653023" y="2075380"/>
            <a:ext cx="4372148" cy="3498759"/>
          </a:xfrm>
          <a:prstGeom prst="rect">
            <a:avLst/>
          </a:prstGeom>
        </p:spPr>
      </p:pic>
    </p:spTree>
    <p:extLst>
      <p:ext uri="{BB962C8B-B14F-4D97-AF65-F5344CB8AC3E}">
        <p14:creationId xmlns:p14="http://schemas.microsoft.com/office/powerpoint/2010/main" val="377383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idx="1"/>
          </p:nvPr>
        </p:nvSpPr>
        <p:spPr>
          <a:xfrm>
            <a:off x="283711" y="615510"/>
            <a:ext cx="4195823" cy="5479832"/>
          </a:xfrm>
        </p:spPr>
        <p:txBody>
          <a:bodyPr>
            <a:normAutofit/>
          </a:bodyPr>
          <a:lstStyle/>
          <a:p>
            <a:r>
              <a:rPr lang="en-US" dirty="0"/>
              <a:t>Additional derived traits include</a:t>
            </a:r>
          </a:p>
          <a:p>
            <a:pPr lvl="1"/>
            <a:r>
              <a:rPr lang="en-US" dirty="0"/>
              <a:t>the </a:t>
            </a:r>
            <a:r>
              <a:rPr lang="en-US" b="1" dirty="0"/>
              <a:t>cuticle</a:t>
            </a:r>
            <a:r>
              <a:rPr lang="en-US" dirty="0"/>
              <a:t>, a waxy covering of the epidermis </a:t>
            </a:r>
          </a:p>
          <a:p>
            <a:pPr lvl="1"/>
            <a:r>
              <a:rPr lang="en-US" b="1" dirty="0"/>
              <a:t>stomata</a:t>
            </a:r>
            <a:r>
              <a:rPr lang="en-US" dirty="0"/>
              <a:t>, specialized cells that allow for gas exchange between the outside air and the plant</a:t>
            </a:r>
          </a:p>
        </p:txBody>
      </p:sp>
      <p:pic>
        <p:nvPicPr>
          <p:cNvPr id="4" name="Picture 3">
            <a:extLst>
              <a:ext uri="{FF2B5EF4-FFF2-40B4-BE49-F238E27FC236}">
                <a16:creationId xmlns:a16="http://schemas.microsoft.com/office/drawing/2014/main" id="{EEEF0321-621E-4DA1-4502-A376F43E0701}"/>
              </a:ext>
            </a:extLst>
          </p:cNvPr>
          <p:cNvPicPr>
            <a:picLocks noChangeAspect="1"/>
          </p:cNvPicPr>
          <p:nvPr/>
        </p:nvPicPr>
        <p:blipFill>
          <a:blip r:embed="rId3"/>
          <a:stretch>
            <a:fillRect/>
          </a:stretch>
        </p:blipFill>
        <p:spPr>
          <a:xfrm>
            <a:off x="4474241" y="1315093"/>
            <a:ext cx="4669759" cy="3875381"/>
          </a:xfrm>
          <a:prstGeom prst="rect">
            <a:avLst/>
          </a:prstGeom>
        </p:spPr>
      </p:pic>
    </p:spTree>
    <p:extLst>
      <p:ext uri="{BB962C8B-B14F-4D97-AF65-F5344CB8AC3E}">
        <p14:creationId xmlns:p14="http://schemas.microsoft.com/office/powerpoint/2010/main" val="4010954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hylogenetic tree is shown, beginning with an ancestral green algae. The timeframe is from 500 million years ago to the present. The first branching point is labeled Origin of land plants at 470 million years ago. All branches from this point on are labeled as Land Plants. The first branch leads to Liverworts. The second branch leads to another branching point at 460 million years ago, one to Mosses, and another to a branching point at 440 million years ago. This leads to hornworts and another branching point. Liverworts, mosses and hornworts are all labeled as nonvascular plants (bryophytes). The second branch from this lead to a branching point that is labeled the origin of vascular plants at 425 million years ago. One branch leads to lycophytes (club mosses, spike mosses and quillworts). The other branch at 390 million years ago leads to Monilophytes (ferns, horsetails and whiskferns). The Lycophytes and Monilophytes are labeled seedless vascular plants. A branching point at 360 million years ago is labeled the origin of extant seed plants. One branch leads to gymnosperms (shown as a coniferous tree) and angiosperms (shown as a flower). The gymnosperms and angiosperms are seed plants.">
            <a:extLst>
              <a:ext uri="{FF2B5EF4-FFF2-40B4-BE49-F238E27FC236}">
                <a16:creationId xmlns:a16="http://schemas.microsoft.com/office/drawing/2014/main" id="{94F7A58F-30D9-3D8B-B081-2E832CFD7738}"/>
              </a:ext>
            </a:extLst>
          </p:cNvPr>
          <p:cNvPicPr>
            <a:picLocks noChangeAspect="1"/>
          </p:cNvPicPr>
          <p:nvPr/>
        </p:nvPicPr>
        <p:blipFill>
          <a:blip r:embed="rId3"/>
          <a:stretch>
            <a:fillRect/>
          </a:stretch>
        </p:blipFill>
        <p:spPr>
          <a:xfrm>
            <a:off x="297536" y="1342031"/>
            <a:ext cx="8632058" cy="4173938"/>
          </a:xfrm>
          <a:prstGeom prst="rect">
            <a:avLst/>
          </a:prstGeom>
        </p:spPr>
      </p:pic>
    </p:spTree>
    <p:extLst>
      <p:ext uri="{BB962C8B-B14F-4D97-AF65-F5344CB8AC3E}">
        <p14:creationId xmlns:p14="http://schemas.microsoft.com/office/powerpoint/2010/main" val="4151679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idx="1"/>
          </p:nvPr>
        </p:nvSpPr>
        <p:spPr>
          <a:xfrm>
            <a:off x="457200" y="89898"/>
            <a:ext cx="8229600" cy="4525963"/>
          </a:xfrm>
        </p:spPr>
        <p:txBody>
          <a:bodyPr/>
          <a:lstStyle/>
          <a:p>
            <a:r>
              <a:rPr lang="en-US" altLang="en-US" dirty="0"/>
              <a:t>Most plants have </a:t>
            </a:r>
            <a:r>
              <a:rPr lang="en-US" altLang="en-US" b="1" dirty="0"/>
              <a:t>vascular tissue</a:t>
            </a:r>
            <a:r>
              <a:rPr lang="en-US" altLang="en-US" dirty="0"/>
              <a:t>, cells joined into tubes for the transport of water and nutrients; these constitute the </a:t>
            </a:r>
            <a:r>
              <a:rPr lang="en-US" altLang="en-US" b="1" dirty="0"/>
              <a:t>vascular plants</a:t>
            </a:r>
          </a:p>
          <a:p>
            <a:r>
              <a:rPr lang="en-US" altLang="en-US" dirty="0"/>
              <a:t>Nonvascular plants are commonly called </a:t>
            </a:r>
            <a:r>
              <a:rPr lang="en-US" altLang="en-US" b="1" dirty="0"/>
              <a:t>bryophytes</a:t>
            </a:r>
          </a:p>
        </p:txBody>
      </p:sp>
      <p:pic>
        <p:nvPicPr>
          <p:cNvPr id="3" name="Picture 2" descr="A phylogenetic tree is shown, beginning with an ancestral green algae. The timeframe is from 500 million years ago to the present. The first branching point is labeled Origin of land plants at 470 million years ago. All branches from this point on are labeled as Land Plants. The first branch leads to Liverworts. The second branch leads to another branching point at 460 million years ago, one to Mosses, and another to a branching point at 440 million years ago. This leads to hornworts and another branching point. Liverworts, mosses and hornworts are all labeled as nonvascular plants (bryophytes). The second branch from this lead to a branching point that is labeled the origin of vascular plants at 425 million years ago. One branch leads to lycophytes (club mosses, spike mosses and quillworts). The other branch at 390 million years ago leads to Monilophytes (ferns, horsetails and whiskferns). The Lycophytes and Monilophytes are labeled seedless vascular plants. A branching point at 360 million years ago is labeled the origin of extant seed plants. One branch leads to gymnosperms (shown as a coniferous tree) and angiosperms (shown as a flower). The gymnosperms and angiosperms are seed plants.">
            <a:extLst>
              <a:ext uri="{FF2B5EF4-FFF2-40B4-BE49-F238E27FC236}">
                <a16:creationId xmlns:a16="http://schemas.microsoft.com/office/drawing/2014/main" id="{491E7E91-2BC5-8061-1D0B-CC5C8CD72F9F}"/>
              </a:ext>
            </a:extLst>
          </p:cNvPr>
          <p:cNvPicPr>
            <a:picLocks noChangeAspect="1"/>
          </p:cNvPicPr>
          <p:nvPr/>
        </p:nvPicPr>
        <p:blipFill>
          <a:blip r:embed="rId3"/>
          <a:stretch>
            <a:fillRect/>
          </a:stretch>
        </p:blipFill>
        <p:spPr>
          <a:xfrm>
            <a:off x="1550985" y="3863082"/>
            <a:ext cx="6193744" cy="2994918"/>
          </a:xfrm>
          <a:prstGeom prst="rect">
            <a:avLst/>
          </a:prstGeom>
        </p:spPr>
      </p:pic>
    </p:spTree>
    <p:extLst>
      <p:ext uri="{BB962C8B-B14F-4D97-AF65-F5344CB8AC3E}">
        <p14:creationId xmlns:p14="http://schemas.microsoft.com/office/powerpoint/2010/main" val="3554641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idx="1"/>
          </p:nvPr>
        </p:nvSpPr>
        <p:spPr>
          <a:xfrm>
            <a:off x="457200" y="110447"/>
            <a:ext cx="8229600" cy="4525963"/>
          </a:xfrm>
        </p:spPr>
        <p:txBody>
          <a:bodyPr/>
          <a:lstStyle/>
          <a:p>
            <a:r>
              <a:rPr lang="en-US" altLang="en-US" b="1" dirty="0"/>
              <a:t>Seedless vascular plants</a:t>
            </a:r>
            <a:r>
              <a:rPr lang="en-US" altLang="en-US" dirty="0"/>
              <a:t> can be divided into clades:</a:t>
            </a:r>
          </a:p>
          <a:p>
            <a:pPr lvl="1"/>
            <a:r>
              <a:rPr lang="en-US" altLang="en-US" b="1" dirty="0"/>
              <a:t>Lycophytes</a:t>
            </a:r>
            <a:r>
              <a:rPr lang="en-US" altLang="en-US" dirty="0"/>
              <a:t> (club mosses and their relatives)</a:t>
            </a:r>
          </a:p>
          <a:p>
            <a:pPr lvl="1"/>
            <a:r>
              <a:rPr lang="en-US" altLang="en-US" b="1" dirty="0" err="1"/>
              <a:t>Monilophytes</a:t>
            </a:r>
            <a:r>
              <a:rPr lang="en-US" altLang="en-US" dirty="0"/>
              <a:t> (ferns and their relatives)</a:t>
            </a:r>
          </a:p>
        </p:txBody>
      </p:sp>
      <p:pic>
        <p:nvPicPr>
          <p:cNvPr id="3" name="Picture 2" descr="A phylogenetic tree is shown, beginning with an ancestral green algae. The timeframe is from 500 million years ago to the present. The first branching point is labeled Origin of land plants at 470 million years ago. All branches from this point on are labeled as Land Plants. The first branch leads to Liverworts. The second branch leads to another branching point at 460 million years ago, one to Mosses, and another to a branching point at 440 million years ago. This leads to hornworts and another branching point. Liverworts, mosses and hornworts are all labeled as nonvascular plants (bryophytes). The second branch from this lead to a branching point that is labeled the origin of vascular plants at 425 million years ago. One branch leads to lycophytes (club mosses, spike mosses and quillworts). The other branch at 390 million years ago leads to Monilophytes (ferns, horsetails and whiskferns). The Lycophytes and Monilophytes are labeled seedless vascular plants. A branching point at 360 million years ago is labeled the origin of extant seed plants. One branch leads to gymnosperms (shown as a coniferous tree) and angiosperms (shown as a flower). The gymnosperms and angiosperms are seed plants.">
            <a:extLst>
              <a:ext uri="{FF2B5EF4-FFF2-40B4-BE49-F238E27FC236}">
                <a16:creationId xmlns:a16="http://schemas.microsoft.com/office/drawing/2014/main" id="{A826FC5E-2BB5-1C81-CF61-59F5C8C87F4C}"/>
              </a:ext>
            </a:extLst>
          </p:cNvPr>
          <p:cNvPicPr>
            <a:picLocks noChangeAspect="1"/>
          </p:cNvPicPr>
          <p:nvPr/>
        </p:nvPicPr>
        <p:blipFill>
          <a:blip r:embed="rId3"/>
          <a:stretch>
            <a:fillRect/>
          </a:stretch>
        </p:blipFill>
        <p:spPr>
          <a:xfrm>
            <a:off x="1550985" y="3863082"/>
            <a:ext cx="6193744" cy="2994918"/>
          </a:xfrm>
          <a:prstGeom prst="rect">
            <a:avLst/>
          </a:prstGeom>
        </p:spPr>
      </p:pic>
    </p:spTree>
    <p:extLst>
      <p:ext uri="{BB962C8B-B14F-4D97-AF65-F5344CB8AC3E}">
        <p14:creationId xmlns:p14="http://schemas.microsoft.com/office/powerpoint/2010/main" val="3272308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idx="1"/>
          </p:nvPr>
        </p:nvSpPr>
        <p:spPr>
          <a:xfrm>
            <a:off x="457200" y="89900"/>
            <a:ext cx="8229600" cy="3660168"/>
          </a:xfrm>
        </p:spPr>
        <p:txBody>
          <a:bodyPr>
            <a:normAutofit lnSpcReduction="10000"/>
          </a:bodyPr>
          <a:lstStyle/>
          <a:p>
            <a:r>
              <a:rPr lang="en-US" altLang="en-US" dirty="0"/>
              <a:t>A </a:t>
            </a:r>
            <a:r>
              <a:rPr lang="en-US" altLang="en-US" b="1" dirty="0"/>
              <a:t>seed</a:t>
            </a:r>
            <a:r>
              <a:rPr lang="en-US" altLang="en-US" dirty="0"/>
              <a:t> is an embryo and nutrients surrounded by a protective coat</a:t>
            </a:r>
          </a:p>
          <a:p>
            <a:r>
              <a:rPr lang="en-US" altLang="en-US" dirty="0"/>
              <a:t>Seed plants form a clade and can be divided into further clades</a:t>
            </a:r>
          </a:p>
          <a:p>
            <a:pPr lvl="1"/>
            <a:r>
              <a:rPr lang="en-US" altLang="en-US" b="1" dirty="0"/>
              <a:t>Gymnosperms</a:t>
            </a:r>
            <a:r>
              <a:rPr lang="en-US" altLang="en-US" dirty="0"/>
              <a:t> produce seeds that are not enclosed in chambers</a:t>
            </a:r>
            <a:endParaRPr lang="en-US" altLang="ja-JP" dirty="0"/>
          </a:p>
          <a:p>
            <a:pPr lvl="1"/>
            <a:r>
              <a:rPr lang="en-US" altLang="en-US" b="1" dirty="0"/>
              <a:t>Angiosperms</a:t>
            </a:r>
            <a:r>
              <a:rPr lang="en-US" altLang="en-US" dirty="0"/>
              <a:t> produce seeds that develop inside chambers that originate within flowers</a:t>
            </a:r>
          </a:p>
        </p:txBody>
      </p:sp>
      <p:pic>
        <p:nvPicPr>
          <p:cNvPr id="3" name="Picture 2" descr="A phylogenetic tree is shown, beginning with an ancestral green algae. The timeframe is from 500 million years ago to the present. The first branching point is labeled Origin of land plants at 470 million years ago. All branches from this point on are labeled as Land Plants. The first branch leads to Liverworts. The second branch leads to another branching point at 460 million years ago, one to Mosses, and another to a branching point at 440 million years ago. This leads to hornworts and another branching point. Liverworts, mosses and hornworts are all labeled as nonvascular plants (bryophytes). The second branch from this lead to a branching point that is labeled the origin of vascular plants at 425 million years ago. One branch leads to lycophytes (club mosses, spike mosses and quillworts). The other branch at 390 million years ago leads to Monilophytes (ferns, horsetails and whiskferns). The Lycophytes and Monilophytes are labeled seedless vascular plants. A branching point at 360 million years ago is labeled the origin of extant seed plants. One branch leads to gymnosperms (shown as a coniferous tree) and angiosperms (shown as a flower). The gymnosperms and angiosperms are seed plants.">
            <a:extLst>
              <a:ext uri="{FF2B5EF4-FFF2-40B4-BE49-F238E27FC236}">
                <a16:creationId xmlns:a16="http://schemas.microsoft.com/office/drawing/2014/main" id="{454523BD-BB8B-2C5B-F7CF-F1174E81D8AB}"/>
              </a:ext>
            </a:extLst>
          </p:cNvPr>
          <p:cNvPicPr>
            <a:picLocks noChangeAspect="1"/>
          </p:cNvPicPr>
          <p:nvPr/>
        </p:nvPicPr>
        <p:blipFill>
          <a:blip r:embed="rId3"/>
          <a:stretch>
            <a:fillRect/>
          </a:stretch>
        </p:blipFill>
        <p:spPr>
          <a:xfrm>
            <a:off x="1550985" y="3863082"/>
            <a:ext cx="6193744" cy="2994918"/>
          </a:xfrm>
          <a:prstGeom prst="rect">
            <a:avLst/>
          </a:prstGeom>
        </p:spPr>
      </p:pic>
    </p:spTree>
    <p:extLst>
      <p:ext uri="{BB962C8B-B14F-4D97-AF65-F5344CB8AC3E}">
        <p14:creationId xmlns:p14="http://schemas.microsoft.com/office/powerpoint/2010/main" val="482192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 y="439857"/>
            <a:ext cx="8737601" cy="594824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a:solidFill>
                  <a:srgbClr val="000000"/>
                </a:solidFill>
              </a:rPr>
              <a:t>Before next class</a:t>
            </a:r>
          </a:p>
          <a:p>
            <a:pPr marL="457200" indent="-457200" algn="l">
              <a:buFont typeface="Arial" panose="020B0604020202020204" pitchFamily="34" charset="0"/>
              <a:buChar char="•"/>
            </a:pPr>
            <a:endParaRPr lang="en-US" dirty="0">
              <a:solidFill>
                <a:srgbClr val="000000"/>
              </a:solidFill>
            </a:endParaRPr>
          </a:p>
          <a:p>
            <a:pPr marL="914400" lvl="1" indent="-457200" algn="l">
              <a:buFont typeface="Arial" panose="020B0604020202020204" pitchFamily="34" charset="0"/>
              <a:buChar char="•"/>
            </a:pPr>
            <a:r>
              <a:rPr lang="en-US" dirty="0">
                <a:solidFill>
                  <a:srgbClr val="000000"/>
                </a:solidFill>
              </a:rPr>
              <a:t>Read:</a:t>
            </a:r>
          </a:p>
          <a:p>
            <a:pPr marL="1371600" lvl="2" indent="-457200" algn="l">
              <a:buFont typeface="Arial" panose="020B0604020202020204" pitchFamily="34" charset="0"/>
              <a:buChar char="•"/>
            </a:pPr>
            <a:r>
              <a:rPr lang="en-US" dirty="0">
                <a:solidFill>
                  <a:srgbClr val="000000"/>
                </a:solidFill>
              </a:rPr>
              <a:t>Ch14 (all of it) – we’ll keep talking about Plants on Wednesday</a:t>
            </a:r>
          </a:p>
          <a:p>
            <a:pPr lvl="2" algn="l"/>
            <a:endParaRPr lang="en-US" dirty="0">
              <a:solidFill>
                <a:srgbClr val="000000"/>
              </a:solidFill>
            </a:endParaRPr>
          </a:p>
        </p:txBody>
      </p:sp>
    </p:spTree>
    <p:extLst>
      <p:ext uri="{BB962C8B-B14F-4D97-AF65-F5344CB8AC3E}">
        <p14:creationId xmlns:p14="http://schemas.microsoft.com/office/powerpoint/2010/main" val="663491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idx="1"/>
          </p:nvPr>
        </p:nvSpPr>
        <p:spPr>
          <a:xfrm>
            <a:off x="457200" y="113017"/>
            <a:ext cx="8229600" cy="3832260"/>
          </a:xfrm>
        </p:spPr>
        <p:txBody>
          <a:bodyPr>
            <a:normAutofit/>
          </a:bodyPr>
          <a:lstStyle/>
          <a:p>
            <a:r>
              <a:rPr lang="en-US" altLang="en-US" dirty="0"/>
              <a:t>Bryophytes are represented today by three phyla of small, herbaceous (nonwoody) plants</a:t>
            </a:r>
          </a:p>
          <a:p>
            <a:pPr lvl="1"/>
            <a:r>
              <a:rPr lang="en-US" altLang="en-US" b="1" dirty="0"/>
              <a:t>Liverworts</a:t>
            </a:r>
            <a:r>
              <a:rPr lang="en-US" altLang="en-US" dirty="0"/>
              <a:t>, phylum </a:t>
            </a:r>
            <a:r>
              <a:rPr lang="en-US" altLang="en-US" dirty="0" err="1"/>
              <a:t>Hepatophyta</a:t>
            </a:r>
            <a:endParaRPr lang="en-US" altLang="en-US" dirty="0"/>
          </a:p>
          <a:p>
            <a:pPr lvl="1"/>
            <a:r>
              <a:rPr lang="en-US" altLang="en-US" b="1" dirty="0"/>
              <a:t>Mosses</a:t>
            </a:r>
            <a:r>
              <a:rPr lang="en-US" altLang="en-US" dirty="0"/>
              <a:t>, phylum Bryophyta</a:t>
            </a:r>
          </a:p>
          <a:p>
            <a:pPr lvl="1"/>
            <a:r>
              <a:rPr lang="en-US" altLang="en-US" b="1" dirty="0"/>
              <a:t>Hornworts</a:t>
            </a:r>
            <a:r>
              <a:rPr lang="en-US" altLang="en-US" dirty="0"/>
              <a:t>, phylum </a:t>
            </a:r>
            <a:r>
              <a:rPr lang="en-US" altLang="en-US" dirty="0" err="1"/>
              <a:t>Anthocerophyta</a:t>
            </a:r>
            <a:endParaRPr lang="en-US" altLang="en-US" dirty="0"/>
          </a:p>
        </p:txBody>
      </p:sp>
      <p:pic>
        <p:nvPicPr>
          <p:cNvPr id="3" name="Picture 2" descr="A phylogenetic tree is shown, beginning with an ancestral green algae. The timeframe is from 500 million years ago to the present. The first branching point is labeled Origin of land plants at 470 million years ago. All branches from this point on are labeled as Land Plants. The first branch leads to Liverworts. The second branch leads to another branching point at 460 million years ago, one to Mosses, and another to a branching point at 440 million years ago. This leads to hornworts and another branching point. Liverworts, mosses and hornworts are all labeled as nonvascular plants (bryophytes). The second branch from this lead to a branching point that is labeled the origin of vascular plants at 425 million years ago. One branch leads to lycophytes (club mosses, spike mosses and quillworts). The other branch at 390 million years ago leads to Monilophytes (ferns, horsetails and whiskferns). The Lycophytes and Monilophytes are labeled seedless vascular plants. A branching point at 360 million years ago is labeled the origin of extant seed plants. One branch leads to gymnosperms (shown as a coniferous tree) and angiosperms (shown as a flower). The gymnosperms and angiosperms are seed plants.">
            <a:extLst>
              <a:ext uri="{FF2B5EF4-FFF2-40B4-BE49-F238E27FC236}">
                <a16:creationId xmlns:a16="http://schemas.microsoft.com/office/drawing/2014/main" id="{F886158A-FD8D-65A0-F3F3-C57EBB2CAB8C}"/>
              </a:ext>
            </a:extLst>
          </p:cNvPr>
          <p:cNvPicPr>
            <a:picLocks noChangeAspect="1"/>
          </p:cNvPicPr>
          <p:nvPr/>
        </p:nvPicPr>
        <p:blipFill>
          <a:blip r:embed="rId3"/>
          <a:stretch>
            <a:fillRect/>
          </a:stretch>
        </p:blipFill>
        <p:spPr>
          <a:xfrm>
            <a:off x="1550985" y="3863082"/>
            <a:ext cx="6193744" cy="2994918"/>
          </a:xfrm>
          <a:prstGeom prst="rect">
            <a:avLst/>
          </a:prstGeom>
        </p:spPr>
      </p:pic>
    </p:spTree>
    <p:extLst>
      <p:ext uri="{BB962C8B-B14F-4D97-AF65-F5344CB8AC3E}">
        <p14:creationId xmlns:p14="http://schemas.microsoft.com/office/powerpoint/2010/main" val="1627691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idx="1"/>
          </p:nvPr>
        </p:nvSpPr>
        <p:spPr>
          <a:xfrm>
            <a:off x="0" y="811659"/>
            <a:ext cx="4037744" cy="5653552"/>
          </a:xfrm>
        </p:spPr>
        <p:txBody>
          <a:bodyPr>
            <a:normAutofit/>
          </a:bodyPr>
          <a:lstStyle/>
          <a:p>
            <a:r>
              <a:rPr lang="en-US" altLang="en-US" dirty="0"/>
              <a:t>In all three bryophyte phyla, gametophytes are larger and longer-living than sporophytes</a:t>
            </a:r>
          </a:p>
          <a:p>
            <a:r>
              <a:rPr lang="en-US" altLang="en-US" dirty="0"/>
              <a:t>Sporophytes are typically present only part of the time</a:t>
            </a:r>
          </a:p>
        </p:txBody>
      </p:sp>
      <p:pic>
        <p:nvPicPr>
          <p:cNvPr id="2" name="Picture 1">
            <a:extLst>
              <a:ext uri="{FF2B5EF4-FFF2-40B4-BE49-F238E27FC236}">
                <a16:creationId xmlns:a16="http://schemas.microsoft.com/office/drawing/2014/main" id="{9E75253C-48F1-750D-3A4A-4E0B27AE7BCE}"/>
              </a:ext>
            </a:extLst>
          </p:cNvPr>
          <p:cNvPicPr>
            <a:picLocks noChangeAspect="1"/>
          </p:cNvPicPr>
          <p:nvPr/>
        </p:nvPicPr>
        <p:blipFill>
          <a:blip r:embed="rId3"/>
          <a:stretch>
            <a:fillRect/>
          </a:stretch>
        </p:blipFill>
        <p:spPr>
          <a:xfrm>
            <a:off x="4292600" y="196850"/>
            <a:ext cx="4851400" cy="6464300"/>
          </a:xfrm>
          <a:prstGeom prst="rect">
            <a:avLst/>
          </a:prstGeom>
        </p:spPr>
      </p:pic>
    </p:spTree>
    <p:extLst>
      <p:ext uri="{BB962C8B-B14F-4D97-AF65-F5344CB8AC3E}">
        <p14:creationId xmlns:p14="http://schemas.microsoft.com/office/powerpoint/2010/main" val="310407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63915"/>
            <a:ext cx="3606229" cy="1143000"/>
          </a:xfrm>
        </p:spPr>
        <p:txBody>
          <a:bodyPr>
            <a:normAutofit fontScale="90000"/>
          </a:bodyPr>
          <a:lstStyle/>
          <a:p>
            <a:r>
              <a:rPr lang="en-US" altLang="en-US" dirty="0"/>
              <a:t>Life Cycle of Mosses </a:t>
            </a:r>
          </a:p>
        </p:txBody>
      </p:sp>
      <p:sp>
        <p:nvSpPr>
          <p:cNvPr id="116739" name="Rectangle 3"/>
          <p:cNvSpPr>
            <a:spLocks noGrp="1" noChangeArrowheads="1"/>
          </p:cNvSpPr>
          <p:nvPr>
            <p:ph idx="1"/>
          </p:nvPr>
        </p:nvSpPr>
        <p:spPr>
          <a:xfrm>
            <a:off x="0" y="1309955"/>
            <a:ext cx="3606229" cy="5484130"/>
          </a:xfrm>
        </p:spPr>
        <p:txBody>
          <a:bodyPr>
            <a:normAutofit fontScale="62500" lnSpcReduction="20000"/>
          </a:bodyPr>
          <a:lstStyle/>
          <a:p>
            <a:r>
              <a:rPr lang="en-US" altLang="en-US" dirty="0"/>
              <a:t>A spore germinates into a gametophyte composed of a </a:t>
            </a:r>
            <a:r>
              <a:rPr lang="en-US" altLang="en-US" b="1" dirty="0"/>
              <a:t>protonema</a:t>
            </a:r>
            <a:r>
              <a:rPr lang="en-US" altLang="en-US" dirty="0"/>
              <a:t> and one or more gamete-producing </a:t>
            </a:r>
            <a:r>
              <a:rPr lang="en-US" altLang="en-US" b="1" dirty="0"/>
              <a:t>gametophores</a:t>
            </a:r>
          </a:p>
          <a:p>
            <a:r>
              <a:rPr lang="en-US" altLang="en-US" dirty="0"/>
              <a:t>The height of gametophytes is constrained by lack of vascular tissues</a:t>
            </a:r>
          </a:p>
          <a:p>
            <a:r>
              <a:rPr lang="en-US" altLang="en-US" b="1" dirty="0"/>
              <a:t>Rhizoids</a:t>
            </a:r>
            <a:r>
              <a:rPr lang="en-US" altLang="en-US" dirty="0"/>
              <a:t> anchor gametophytes to substrate</a:t>
            </a:r>
          </a:p>
          <a:p>
            <a:r>
              <a:rPr lang="en-US" altLang="en-US" dirty="0"/>
              <a:t>Mature gametophytes produce flagellated sperm in antheridia and an egg in each archegonium</a:t>
            </a:r>
          </a:p>
          <a:p>
            <a:r>
              <a:rPr lang="en-US" altLang="en-US" dirty="0"/>
              <a:t>Sperm swim through a film of water to reach and fertilize the egg</a:t>
            </a:r>
          </a:p>
          <a:p>
            <a:r>
              <a:rPr lang="en-US" altLang="en-US" dirty="0"/>
              <a:t>Many bryophytes also reproduce asexually</a:t>
            </a:r>
          </a:p>
        </p:txBody>
      </p:sp>
      <p:pic>
        <p:nvPicPr>
          <p:cNvPr id="4" name="Picture 3" descr="A diagram shows the lifecycle of a moss. Part of the cycle is haploid, and part is diploid. This description starts with an adult, female gametophyte. The plant at this point has roots, and long stalks with small branches. At the top of the stalks are mature sporophytes. They have a foot at the top of the green gametophyte stalk, a seta, which is a thinner, brown stalk, and then a small oval capsule (sporangium). Through meiosis, haploid spores are produced in the sporangium, and then released through spore dispersal. From this point, the cycle splits in two directions depending on the sex of the spore. First is the male spore. The spore grows and is labeled protonemata. From a spore, a branching series of cells is shown. From one of these branches, a small bud forms. This grows and produces a male, haploid gametophyte. It has a long stalk with small branches. The ends of the branches have small hollow cavities surrounded by a layer of cells labeled antheridia. In these cavities, sperm are produced. In the female spore direction of the cycle, a spore grows into a branching series of cells, and a bud is produced. This grows into a haploid female gametophyte, a gametophore. The gametophore has a long stem and small branches along the stem. At the top is a highlighted section with tubules labeled archegonia. At the bottom of the tubes are eggs. The sperm (released from the antheridia) enters the archegonium, and fertilizes the egg. The cell is now diploid (2n), and a Zygote is produced in the archegonium. The zygote grows and becomes an embryo, and then a young sporophyte. This grows into a mature gametophyte and the cycle begins again. A photograph shows a capsule with peristome. It has a circular shape, with a small cone sticking out from the middle, and the cone is surrounded around the perimeter by small hair like structures.">
            <a:extLst>
              <a:ext uri="{FF2B5EF4-FFF2-40B4-BE49-F238E27FC236}">
                <a16:creationId xmlns:a16="http://schemas.microsoft.com/office/drawing/2014/main" id="{B3F20EF9-6357-92A0-B03B-923866936621}"/>
              </a:ext>
            </a:extLst>
          </p:cNvPr>
          <p:cNvPicPr>
            <a:picLocks noChangeAspect="1"/>
          </p:cNvPicPr>
          <p:nvPr/>
        </p:nvPicPr>
        <p:blipFill>
          <a:blip r:embed="rId3"/>
          <a:stretch>
            <a:fillRect/>
          </a:stretch>
        </p:blipFill>
        <p:spPr>
          <a:xfrm>
            <a:off x="3508352" y="1104471"/>
            <a:ext cx="5635648" cy="5062293"/>
          </a:xfrm>
          <a:prstGeom prst="rect">
            <a:avLst/>
          </a:prstGeom>
        </p:spPr>
      </p:pic>
    </p:spTree>
    <p:extLst>
      <p:ext uri="{BB962C8B-B14F-4D97-AF65-F5344CB8AC3E}">
        <p14:creationId xmlns:p14="http://schemas.microsoft.com/office/powerpoint/2010/main" val="29371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457200" y="171304"/>
            <a:ext cx="8229600" cy="2927643"/>
          </a:xfrm>
        </p:spPr>
        <p:txBody>
          <a:bodyPr>
            <a:normAutofit fontScale="85000" lnSpcReduction="20000"/>
          </a:bodyPr>
          <a:lstStyle/>
          <a:p>
            <a:r>
              <a:rPr lang="en-US" altLang="en-US" dirty="0"/>
              <a:t>Bryophyte sporophytes never live independently of the gametophyte; they are the smallest and simplest sporophytes of all extant plant groups</a:t>
            </a:r>
          </a:p>
          <a:p>
            <a:r>
              <a:rPr lang="en-US" altLang="en-US" dirty="0"/>
              <a:t>A sporophyte consists of a </a:t>
            </a:r>
            <a:r>
              <a:rPr lang="en-US" altLang="en-US" b="1" dirty="0"/>
              <a:t>foot</a:t>
            </a:r>
            <a:r>
              <a:rPr lang="en-US" altLang="en-US" dirty="0"/>
              <a:t>, a </a:t>
            </a:r>
            <a:r>
              <a:rPr lang="en-US" altLang="en-US" b="1" dirty="0"/>
              <a:t>seta </a:t>
            </a:r>
            <a:r>
              <a:rPr lang="en-US" altLang="en-US" dirty="0"/>
              <a:t>(stalk), and a sporangium, also called a </a:t>
            </a:r>
            <a:r>
              <a:rPr lang="en-US" altLang="en-US" b="1" dirty="0"/>
              <a:t>capsule</a:t>
            </a:r>
            <a:r>
              <a:rPr lang="en-US" altLang="en-US" dirty="0"/>
              <a:t>,</a:t>
            </a:r>
            <a:r>
              <a:rPr lang="en-US" altLang="en-US" b="1" dirty="0"/>
              <a:t> </a:t>
            </a:r>
            <a:r>
              <a:rPr lang="en-US" altLang="en-US" dirty="0"/>
              <a:t>which discharges spores through a </a:t>
            </a:r>
            <a:r>
              <a:rPr lang="en-US" altLang="en-US" b="1" dirty="0"/>
              <a:t>peristome</a:t>
            </a:r>
          </a:p>
          <a:p>
            <a:r>
              <a:rPr lang="en-US" altLang="en-US" dirty="0"/>
              <a:t>Hornwort and moss sporophytes have </a:t>
            </a:r>
            <a:r>
              <a:rPr lang="en-US" altLang="en-US" b="1" dirty="0"/>
              <a:t>stomata</a:t>
            </a:r>
            <a:r>
              <a:rPr lang="en-US" altLang="en-US" dirty="0"/>
              <a:t>; liverworts do not</a:t>
            </a:r>
          </a:p>
        </p:txBody>
      </p:sp>
      <p:sp>
        <p:nvSpPr>
          <p:cNvPr id="5" name="Content Placeholder 3">
            <a:extLst>
              <a:ext uri="{FF2B5EF4-FFF2-40B4-BE49-F238E27FC236}">
                <a16:creationId xmlns:a16="http://schemas.microsoft.com/office/drawing/2014/main" id="{74D4E2B0-7816-5501-94A6-E050EBB02A3D}"/>
              </a:ext>
            </a:extLst>
          </p:cNvPr>
          <p:cNvSpPr txBox="1">
            <a:spLocks/>
          </p:cNvSpPr>
          <p:nvPr/>
        </p:nvSpPr>
        <p:spPr>
          <a:xfrm>
            <a:off x="273080" y="3372196"/>
            <a:ext cx="3504661" cy="28491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0" hangingPunct="0">
              <a:lnSpc>
                <a:spcPts val="1550"/>
              </a:lnSpc>
              <a:spcBef>
                <a:spcPct val="0"/>
              </a:spcBef>
              <a:spcAft>
                <a:spcPct val="0"/>
              </a:spcAft>
              <a:buFont typeface="Arial"/>
              <a:buNone/>
            </a:pPr>
            <a:r>
              <a:rPr lang="en-US" sz="1400" b="1">
                <a:solidFill>
                  <a:srgbClr val="000000"/>
                </a:solidFill>
                <a:latin typeface="Arial"/>
                <a:ea typeface="ヒラギノ角ゴ Pro W3" charset="-128"/>
              </a:rPr>
              <a:t>Liverworts (Phylum Hepatophyta)</a:t>
            </a:r>
            <a:endParaRPr lang="en-US" sz="1400" b="1" dirty="0">
              <a:solidFill>
                <a:srgbClr val="000000"/>
              </a:solidFill>
              <a:latin typeface="Arial"/>
              <a:ea typeface="ヒラギノ角ゴ Pro W3" charset="-128"/>
            </a:endParaRPr>
          </a:p>
        </p:txBody>
      </p:sp>
      <p:pic>
        <p:nvPicPr>
          <p:cNvPr id="6" name="Picture 5" descr="A photograph shows Marchantia polymorpha, a thalloid liverwort. It has a series of flat leaves labeled thallus near the soil. Above these are stems that lead to hand-like gametophores of the female gametophyte. An arrow points to a diagram of a gametophyte. Hanging down from the gametophyte are small spheres, labeled sporophytes. A micrograph shows a cross section of one of these sporophytes. A dense section of cells connecting to the bottom of the gametophyte is labeled foot, with a section labeled seta below that. Below the seta is a large capsule, labeled Sporangium.&#10;Another photograph shows Plagiochila deltoidea, a “leafy” liverwort. It has long, thin leaves.">
            <a:extLst>
              <a:ext uri="{FF2B5EF4-FFF2-40B4-BE49-F238E27FC236}">
                <a16:creationId xmlns:a16="http://schemas.microsoft.com/office/drawing/2014/main" id="{F0BBD7A1-E146-4E46-6C90-DCA9A7572758}"/>
              </a:ext>
            </a:extLst>
          </p:cNvPr>
          <p:cNvPicPr>
            <a:picLocks noChangeAspect="1"/>
          </p:cNvPicPr>
          <p:nvPr/>
        </p:nvPicPr>
        <p:blipFill>
          <a:blip r:embed="rId3"/>
          <a:stretch>
            <a:fillRect/>
          </a:stretch>
        </p:blipFill>
        <p:spPr>
          <a:xfrm>
            <a:off x="163435" y="3634699"/>
            <a:ext cx="8658141" cy="3223301"/>
          </a:xfrm>
          <a:prstGeom prst="rect">
            <a:avLst/>
          </a:prstGeom>
        </p:spPr>
      </p:pic>
    </p:spTree>
    <p:extLst>
      <p:ext uri="{BB962C8B-B14F-4D97-AF65-F5344CB8AC3E}">
        <p14:creationId xmlns:p14="http://schemas.microsoft.com/office/powerpoint/2010/main" val="3461142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E143D6-BF4D-92AA-CB46-4482457E17D4}"/>
              </a:ext>
            </a:extLst>
          </p:cNvPr>
          <p:cNvPicPr>
            <a:picLocks noChangeAspect="1"/>
          </p:cNvPicPr>
          <p:nvPr/>
        </p:nvPicPr>
        <p:blipFill>
          <a:blip r:embed="rId2"/>
          <a:stretch>
            <a:fillRect/>
          </a:stretch>
        </p:blipFill>
        <p:spPr>
          <a:xfrm>
            <a:off x="242886" y="1802051"/>
            <a:ext cx="4172863" cy="3506192"/>
          </a:xfrm>
          <a:prstGeom prst="rect">
            <a:avLst/>
          </a:prstGeom>
        </p:spPr>
      </p:pic>
      <p:pic>
        <p:nvPicPr>
          <p:cNvPr id="9" name="Picture 8">
            <a:extLst>
              <a:ext uri="{FF2B5EF4-FFF2-40B4-BE49-F238E27FC236}">
                <a16:creationId xmlns:a16="http://schemas.microsoft.com/office/drawing/2014/main" id="{649354F0-8792-8570-F8D1-20805763CB43}"/>
              </a:ext>
            </a:extLst>
          </p:cNvPr>
          <p:cNvPicPr>
            <a:picLocks noChangeAspect="1"/>
          </p:cNvPicPr>
          <p:nvPr/>
        </p:nvPicPr>
        <p:blipFill>
          <a:blip r:embed="rId3"/>
          <a:stretch>
            <a:fillRect/>
          </a:stretch>
        </p:blipFill>
        <p:spPr>
          <a:xfrm>
            <a:off x="4489807" y="1900928"/>
            <a:ext cx="4657195" cy="3407315"/>
          </a:xfrm>
          <a:prstGeom prst="rect">
            <a:avLst/>
          </a:prstGeom>
        </p:spPr>
      </p:pic>
    </p:spTree>
    <p:extLst>
      <p:ext uri="{BB962C8B-B14F-4D97-AF65-F5344CB8AC3E}">
        <p14:creationId xmlns:p14="http://schemas.microsoft.com/office/powerpoint/2010/main" val="3572051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idx="1"/>
          </p:nvPr>
        </p:nvSpPr>
        <p:spPr>
          <a:xfrm>
            <a:off x="241443" y="392987"/>
            <a:ext cx="4333926" cy="6072026"/>
          </a:xfrm>
        </p:spPr>
        <p:txBody>
          <a:bodyPr>
            <a:normAutofit lnSpcReduction="10000"/>
          </a:bodyPr>
          <a:lstStyle/>
          <a:p>
            <a:r>
              <a:rPr lang="en-US" altLang="en-US" dirty="0"/>
              <a:t>Early vascular plants had independent, branching sporophytes</a:t>
            </a:r>
          </a:p>
          <a:p>
            <a:r>
              <a:rPr lang="en-US" altLang="en-US" dirty="0"/>
              <a:t>Extant vascular plants are characterized by </a:t>
            </a:r>
          </a:p>
          <a:p>
            <a:pPr lvl="1"/>
            <a:r>
              <a:rPr lang="en-US" altLang="en-US" dirty="0"/>
              <a:t>life cycles with dominant sporophytes</a:t>
            </a:r>
          </a:p>
          <a:p>
            <a:pPr lvl="1"/>
            <a:r>
              <a:rPr lang="en-US" altLang="en-US" dirty="0"/>
              <a:t>vascular tissues called </a:t>
            </a:r>
            <a:r>
              <a:rPr lang="en-US" altLang="en-US" b="1" dirty="0"/>
              <a:t>xylem</a:t>
            </a:r>
            <a:r>
              <a:rPr lang="en-US" altLang="en-US" dirty="0"/>
              <a:t> and </a:t>
            </a:r>
            <a:r>
              <a:rPr lang="en-US" altLang="en-US" b="1" dirty="0"/>
              <a:t>phloem</a:t>
            </a:r>
          </a:p>
          <a:p>
            <a:pPr lvl="1"/>
            <a:r>
              <a:rPr lang="en-US" altLang="en-US" dirty="0"/>
              <a:t>well-developed roots and leaves</a:t>
            </a:r>
          </a:p>
          <a:p>
            <a:pPr lvl="1"/>
            <a:r>
              <a:rPr lang="en-US" altLang="en-US" dirty="0"/>
              <a:t>spore-bearing leaves called </a:t>
            </a:r>
            <a:r>
              <a:rPr lang="en-US" altLang="en-US" b="1" dirty="0"/>
              <a:t>sporophylls</a:t>
            </a:r>
          </a:p>
        </p:txBody>
      </p:sp>
      <p:pic>
        <p:nvPicPr>
          <p:cNvPr id="3" name="Picture 2" descr="A diagram shows a plant. There are a series of green stems stretched along the ground. At points where these runners are in contact with the ground there are small roots (rhizoids) extending into the soil. The stem branches from the runners, and stretches upwards, ending in small ovals labeled sporangia. A 2 cm scale is given for reference. An arrow points from one of the branching points to a micrograph. In the micrograph are two kidney bean shaped cells, with a small gap between them. Each cell is about 25 µm across.">
            <a:extLst>
              <a:ext uri="{FF2B5EF4-FFF2-40B4-BE49-F238E27FC236}">
                <a16:creationId xmlns:a16="http://schemas.microsoft.com/office/drawing/2014/main" id="{AC5FE398-985E-BCDD-6BFD-02498A1E1069}"/>
              </a:ext>
            </a:extLst>
          </p:cNvPr>
          <p:cNvPicPr>
            <a:picLocks noChangeAspect="1"/>
          </p:cNvPicPr>
          <p:nvPr/>
        </p:nvPicPr>
        <p:blipFill>
          <a:blip r:embed="rId3"/>
          <a:stretch>
            <a:fillRect/>
          </a:stretch>
        </p:blipFill>
        <p:spPr>
          <a:xfrm>
            <a:off x="4791126" y="2153390"/>
            <a:ext cx="4276511" cy="3419582"/>
          </a:xfrm>
          <a:prstGeom prst="rect">
            <a:avLst/>
          </a:prstGeom>
        </p:spPr>
      </p:pic>
    </p:spTree>
    <p:extLst>
      <p:ext uri="{BB962C8B-B14F-4D97-AF65-F5344CB8AC3E}">
        <p14:creationId xmlns:p14="http://schemas.microsoft.com/office/powerpoint/2010/main" val="1778157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idx="1"/>
          </p:nvPr>
        </p:nvSpPr>
        <p:spPr>
          <a:xfrm>
            <a:off x="241443" y="392987"/>
            <a:ext cx="4333926" cy="6072026"/>
          </a:xfrm>
        </p:spPr>
        <p:txBody>
          <a:bodyPr>
            <a:normAutofit lnSpcReduction="10000"/>
          </a:bodyPr>
          <a:lstStyle/>
          <a:p>
            <a:r>
              <a:rPr lang="en-US" dirty="0"/>
              <a:t>In contrast with bryophytes, sporophytes of seedless vascular plants are the larger, more complex generation</a:t>
            </a:r>
          </a:p>
          <a:p>
            <a:pPr lvl="1"/>
            <a:r>
              <a:rPr lang="en-US" dirty="0"/>
              <a:t>For example, in ferns, the familiar leafy plants are the sporophytes; the gametophytes are tiny plants that grow on or below the soil surface</a:t>
            </a:r>
          </a:p>
        </p:txBody>
      </p:sp>
      <p:pic>
        <p:nvPicPr>
          <p:cNvPr id="4" name="Picture 3">
            <a:extLst>
              <a:ext uri="{FF2B5EF4-FFF2-40B4-BE49-F238E27FC236}">
                <a16:creationId xmlns:a16="http://schemas.microsoft.com/office/drawing/2014/main" id="{0AE2D6DA-AC9B-5CCF-9DD7-44B1391D67E1}"/>
              </a:ext>
            </a:extLst>
          </p:cNvPr>
          <p:cNvPicPr>
            <a:picLocks noChangeAspect="1"/>
          </p:cNvPicPr>
          <p:nvPr/>
        </p:nvPicPr>
        <p:blipFill>
          <a:blip r:embed="rId3"/>
          <a:stretch>
            <a:fillRect/>
          </a:stretch>
        </p:blipFill>
        <p:spPr>
          <a:xfrm>
            <a:off x="4944900" y="701425"/>
            <a:ext cx="3957657" cy="5455149"/>
          </a:xfrm>
          <a:prstGeom prst="rect">
            <a:avLst/>
          </a:prstGeom>
        </p:spPr>
      </p:pic>
    </p:spTree>
    <p:extLst>
      <p:ext uri="{BB962C8B-B14F-4D97-AF65-F5344CB8AC3E}">
        <p14:creationId xmlns:p14="http://schemas.microsoft.com/office/powerpoint/2010/main" val="253782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ycle shows the life cycle of a fern. Part of the cycle is haploid, and part is diploid. This description starts with a diploid mature sporophyte. The plant has long ferns, with small dots on the leaves. There is also a fiddlehead, a young leaf that is small, and the stem curled. An expanded view shows the mature leaves, and the dots on them. The dots, are on the bottom of the leaves, and are a branching cluster of capsules. The capsules are sporangium, and the entire cluster is labeled a sorus. The sporangium is a capsule. After meiosis in a haploid portion of the cycle, the sporangium opens and releases spore. The haploid (n) spores grow, and a small green structure emerges and grows. It develops into a mature gametophyte. At one end are hair-like rhizoids. On the underside of the mature gametophyte, there are small dots labeled antheridium among the rhizoids. At the other end are small dots on the underside labeled archegonium. In the Antheridium, there is a cavity in which sperm are produced and released. Sperm enter the archegonium, which is a cavity with a narrow tube, leading to an egg. After fertilization in the archegonium, there is a diploid zygote. The zygote grows and develops. There is a new sporophyte, a single leaf at the end of a stem. At the bottom of this stem is a long, flat gametophyte. This grows into a mature plant, and the cycle begins again.">
            <a:extLst>
              <a:ext uri="{FF2B5EF4-FFF2-40B4-BE49-F238E27FC236}">
                <a16:creationId xmlns:a16="http://schemas.microsoft.com/office/drawing/2014/main" id="{6ECBA8C2-1E16-F545-C40B-8705E4BF001D}"/>
              </a:ext>
            </a:extLst>
          </p:cNvPr>
          <p:cNvPicPr>
            <a:picLocks noChangeAspect="1"/>
          </p:cNvPicPr>
          <p:nvPr/>
        </p:nvPicPr>
        <p:blipFill>
          <a:blip r:embed="rId3"/>
          <a:stretch>
            <a:fillRect/>
          </a:stretch>
        </p:blipFill>
        <p:spPr>
          <a:xfrm>
            <a:off x="140389" y="825936"/>
            <a:ext cx="8778721" cy="5242354"/>
          </a:xfrm>
          <a:prstGeom prst="rect">
            <a:avLst/>
          </a:prstGeom>
        </p:spPr>
      </p:pic>
      <p:sp>
        <p:nvSpPr>
          <p:cNvPr id="8" name="Rectangle 2">
            <a:extLst>
              <a:ext uri="{FF2B5EF4-FFF2-40B4-BE49-F238E27FC236}">
                <a16:creationId xmlns:a16="http://schemas.microsoft.com/office/drawing/2014/main" id="{BA905EA5-4485-714F-7C50-FF2AF33DD2EE}"/>
              </a:ext>
            </a:extLst>
          </p:cNvPr>
          <p:cNvSpPr>
            <a:spLocks noGrp="1" noChangeArrowheads="1"/>
          </p:cNvSpPr>
          <p:nvPr>
            <p:ph type="title"/>
          </p:nvPr>
        </p:nvSpPr>
        <p:spPr>
          <a:xfrm>
            <a:off x="457200" y="0"/>
            <a:ext cx="8229600" cy="606175"/>
          </a:xfrm>
        </p:spPr>
        <p:txBody>
          <a:bodyPr>
            <a:normAutofit fontScale="90000"/>
          </a:bodyPr>
          <a:lstStyle/>
          <a:p>
            <a:r>
              <a:rPr lang="en-US" altLang="en-US" dirty="0"/>
              <a:t>Life Cycle of a Fern</a:t>
            </a:r>
          </a:p>
        </p:txBody>
      </p:sp>
    </p:spTree>
    <p:extLst>
      <p:ext uri="{BB962C8B-B14F-4D97-AF65-F5344CB8AC3E}">
        <p14:creationId xmlns:p14="http://schemas.microsoft.com/office/powerpoint/2010/main" val="1355885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idx="1"/>
          </p:nvPr>
        </p:nvSpPr>
        <p:spPr>
          <a:xfrm>
            <a:off x="0" y="208052"/>
            <a:ext cx="4114800" cy="6441895"/>
          </a:xfrm>
        </p:spPr>
        <p:txBody>
          <a:bodyPr>
            <a:normAutofit fontScale="85000" lnSpcReduction="20000"/>
          </a:bodyPr>
          <a:lstStyle/>
          <a:p>
            <a:r>
              <a:rPr lang="en-US" altLang="en-US" dirty="0"/>
              <a:t>Vascular plants have two types of vascular tissue: xylem and phloem</a:t>
            </a:r>
          </a:p>
          <a:p>
            <a:r>
              <a:rPr lang="en-US" altLang="en-US" b="1" dirty="0"/>
              <a:t>Xylem</a:t>
            </a:r>
            <a:r>
              <a:rPr lang="en-US" altLang="en-US" dirty="0"/>
              <a:t> conducts most of the water and minerals Water-conducting cells provide structural support</a:t>
            </a:r>
          </a:p>
          <a:p>
            <a:r>
              <a:rPr lang="en-US" altLang="en-US" b="1" dirty="0"/>
              <a:t>Phloem</a:t>
            </a:r>
            <a:r>
              <a:rPr lang="en-US" altLang="en-US" dirty="0"/>
              <a:t> has cells arranged into tubes that distribute sugars, amino acids, and other organic products</a:t>
            </a:r>
          </a:p>
          <a:p>
            <a:r>
              <a:rPr lang="en-US" altLang="en-US" dirty="0"/>
              <a:t>Vascular tissue allowed for increased height, which provided an evolutionary advantage</a:t>
            </a:r>
          </a:p>
        </p:txBody>
      </p:sp>
      <p:pic>
        <p:nvPicPr>
          <p:cNvPr id="3" name="Picture 2">
            <a:extLst>
              <a:ext uri="{FF2B5EF4-FFF2-40B4-BE49-F238E27FC236}">
                <a16:creationId xmlns:a16="http://schemas.microsoft.com/office/drawing/2014/main" id="{250D1DE8-9ECF-E234-48A0-7C5055AEFF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8323" y="973475"/>
            <a:ext cx="4493768" cy="4864813"/>
          </a:xfrm>
          <a:prstGeom prst="rect">
            <a:avLst/>
          </a:prstGeom>
        </p:spPr>
      </p:pic>
    </p:spTree>
    <p:extLst>
      <p:ext uri="{BB962C8B-B14F-4D97-AF65-F5344CB8AC3E}">
        <p14:creationId xmlns:p14="http://schemas.microsoft.com/office/powerpoint/2010/main" val="1023709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idx="1"/>
          </p:nvPr>
        </p:nvSpPr>
        <p:spPr>
          <a:xfrm>
            <a:off x="457200" y="133564"/>
            <a:ext cx="3375061" cy="6411074"/>
          </a:xfrm>
        </p:spPr>
        <p:txBody>
          <a:bodyPr>
            <a:normAutofit/>
          </a:bodyPr>
          <a:lstStyle/>
          <a:p>
            <a:r>
              <a:rPr lang="en-US" altLang="en-US" b="1" dirty="0"/>
              <a:t>Roots</a:t>
            </a:r>
            <a:r>
              <a:rPr lang="en-US" altLang="en-US" dirty="0"/>
              <a:t> are organs that anchor vascular plants</a:t>
            </a:r>
          </a:p>
          <a:p>
            <a:r>
              <a:rPr lang="en-US" altLang="en-US" dirty="0"/>
              <a:t>They enable vascular plants to absorb water and nutrients from the soil</a:t>
            </a:r>
          </a:p>
        </p:txBody>
      </p:sp>
      <p:pic>
        <p:nvPicPr>
          <p:cNvPr id="3" name="Picture 2">
            <a:extLst>
              <a:ext uri="{FF2B5EF4-FFF2-40B4-BE49-F238E27FC236}">
                <a16:creationId xmlns:a16="http://schemas.microsoft.com/office/drawing/2014/main" id="{546384E2-A8C0-F367-25C5-733D6B246A7F}"/>
              </a:ext>
            </a:extLst>
          </p:cNvPr>
          <p:cNvPicPr>
            <a:picLocks noChangeAspect="1"/>
          </p:cNvPicPr>
          <p:nvPr/>
        </p:nvPicPr>
        <p:blipFill>
          <a:blip r:embed="rId3"/>
          <a:stretch>
            <a:fillRect/>
          </a:stretch>
        </p:blipFill>
        <p:spPr>
          <a:xfrm>
            <a:off x="4106379" y="755150"/>
            <a:ext cx="4947072" cy="5789488"/>
          </a:xfrm>
          <a:prstGeom prst="rect">
            <a:avLst/>
          </a:prstGeom>
        </p:spPr>
      </p:pic>
    </p:spTree>
    <p:extLst>
      <p:ext uri="{BB962C8B-B14F-4D97-AF65-F5344CB8AC3E}">
        <p14:creationId xmlns:p14="http://schemas.microsoft.com/office/powerpoint/2010/main" val="390237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hotograph shows a forest. At the base of one of the trees is a fern, and there is moss on the exposed roots near the base of the tree.">
            <a:extLst>
              <a:ext uri="{FF2B5EF4-FFF2-40B4-BE49-F238E27FC236}">
                <a16:creationId xmlns:a16="http://schemas.microsoft.com/office/drawing/2014/main" id="{50FA62A2-D0DC-AFD0-B625-6D38A201E0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704" y="947928"/>
            <a:ext cx="8546592" cy="4962144"/>
          </a:xfrm>
          <a:prstGeom prst="rect">
            <a:avLst/>
          </a:prstGeom>
        </p:spPr>
      </p:pic>
      <p:sp>
        <p:nvSpPr>
          <p:cNvPr id="89090" name="Rectangle 2"/>
          <p:cNvSpPr>
            <a:spLocks noGrp="1" noChangeArrowheads="1"/>
          </p:cNvSpPr>
          <p:nvPr>
            <p:ph type="title"/>
          </p:nvPr>
        </p:nvSpPr>
        <p:spPr>
          <a:xfrm>
            <a:off x="457200" y="117856"/>
            <a:ext cx="8229600" cy="547165"/>
          </a:xfrm>
        </p:spPr>
        <p:txBody>
          <a:bodyPr>
            <a:normAutofit fontScale="90000"/>
          </a:bodyPr>
          <a:lstStyle/>
          <a:p>
            <a:r>
              <a:rPr lang="en-US" altLang="en-US" dirty="0"/>
              <a:t>Plants</a:t>
            </a:r>
          </a:p>
        </p:txBody>
      </p:sp>
      <p:sp>
        <p:nvSpPr>
          <p:cNvPr id="89091" name="Rectangle 3"/>
          <p:cNvSpPr>
            <a:spLocks noGrp="1" noChangeArrowheads="1"/>
          </p:cNvSpPr>
          <p:nvPr>
            <p:ph idx="1"/>
          </p:nvPr>
        </p:nvSpPr>
        <p:spPr>
          <a:xfrm>
            <a:off x="508571" y="1202076"/>
            <a:ext cx="8229600" cy="4473700"/>
          </a:xfrm>
        </p:spPr>
        <p:txBody>
          <a:bodyPr>
            <a:normAutofit/>
          </a:bodyPr>
          <a:lstStyle/>
          <a:p>
            <a:r>
              <a:rPr lang="en-US" altLang="en-US" dirty="0">
                <a:solidFill>
                  <a:schemeClr val="bg1"/>
                </a:solidFill>
              </a:rPr>
              <a:t>Small plants, fungi, and animals emerged on land only within the last 500 million years</a:t>
            </a:r>
          </a:p>
          <a:p>
            <a:r>
              <a:rPr lang="en-US" altLang="en-US" dirty="0">
                <a:solidFill>
                  <a:schemeClr val="bg1"/>
                </a:solidFill>
              </a:rPr>
              <a:t>Most present-day plants live on land, though a few species returned to aquatic habitats</a:t>
            </a:r>
          </a:p>
          <a:p>
            <a:r>
              <a:rPr lang="en-US" altLang="en-US" dirty="0">
                <a:solidFill>
                  <a:schemeClr val="bg1"/>
                </a:solidFill>
              </a:rPr>
              <a:t>Plants supply oxygen and are the ultimate source of most food eaten by land animals</a:t>
            </a:r>
          </a:p>
          <a:p>
            <a:endParaRPr lang="en-US" altLang="en-US" dirty="0">
              <a:solidFill>
                <a:schemeClr val="bg1"/>
              </a:solidFill>
            </a:endParaRPr>
          </a:p>
        </p:txBody>
      </p:sp>
    </p:spTree>
    <p:extLst>
      <p:ext uri="{BB962C8B-B14F-4D97-AF65-F5344CB8AC3E}">
        <p14:creationId xmlns:p14="http://schemas.microsoft.com/office/powerpoint/2010/main" val="2336481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0AA11-549B-E843-7499-4D82F3A93537}"/>
              </a:ext>
            </a:extLst>
          </p:cNvPr>
          <p:cNvPicPr>
            <a:picLocks noChangeAspect="1"/>
          </p:cNvPicPr>
          <p:nvPr/>
        </p:nvPicPr>
        <p:blipFill>
          <a:blip r:embed="rId3"/>
          <a:stretch>
            <a:fillRect/>
          </a:stretch>
        </p:blipFill>
        <p:spPr>
          <a:xfrm>
            <a:off x="4106379" y="755150"/>
            <a:ext cx="4947072" cy="5789488"/>
          </a:xfrm>
          <a:prstGeom prst="rect">
            <a:avLst/>
          </a:prstGeom>
        </p:spPr>
      </p:pic>
      <p:sp>
        <p:nvSpPr>
          <p:cNvPr id="123906" name="Rectangle 2"/>
          <p:cNvSpPr>
            <a:spLocks noGrp="1" noChangeArrowheads="1"/>
          </p:cNvSpPr>
          <p:nvPr>
            <p:ph idx="1"/>
          </p:nvPr>
        </p:nvSpPr>
        <p:spPr>
          <a:xfrm>
            <a:off x="354460" y="182366"/>
            <a:ext cx="4412750" cy="6495836"/>
          </a:xfrm>
        </p:spPr>
        <p:txBody>
          <a:bodyPr>
            <a:normAutofit fontScale="92500"/>
          </a:bodyPr>
          <a:lstStyle/>
          <a:p>
            <a:r>
              <a:rPr lang="en-US" altLang="en-US" b="1" dirty="0"/>
              <a:t>Leaves</a:t>
            </a:r>
            <a:r>
              <a:rPr lang="en-US" altLang="en-US" dirty="0"/>
              <a:t> are organs that increase the surface area of vascular plants, thereby capturing more solar energy that is used for photosynthesis</a:t>
            </a:r>
          </a:p>
          <a:p>
            <a:r>
              <a:rPr lang="en-US" altLang="en-US" dirty="0"/>
              <a:t>Leaves are categorized by two types:</a:t>
            </a:r>
          </a:p>
          <a:p>
            <a:pPr lvl="1"/>
            <a:r>
              <a:rPr lang="en-US" altLang="en-US" b="1" dirty="0"/>
              <a:t>Microphylls</a:t>
            </a:r>
            <a:r>
              <a:rPr lang="en-US" altLang="en-US" dirty="0"/>
              <a:t>, small, often spine-shaped leaves with a single vein</a:t>
            </a:r>
          </a:p>
          <a:p>
            <a:pPr lvl="1"/>
            <a:r>
              <a:rPr lang="en-US" altLang="en-US" b="1" dirty="0"/>
              <a:t>Megaphylls</a:t>
            </a:r>
            <a:r>
              <a:rPr lang="en-US" altLang="en-US" dirty="0"/>
              <a:t>, larger leaves with a highly branched vascular system</a:t>
            </a:r>
          </a:p>
        </p:txBody>
      </p:sp>
    </p:spTree>
    <p:extLst>
      <p:ext uri="{BB962C8B-B14F-4D97-AF65-F5344CB8AC3E}">
        <p14:creationId xmlns:p14="http://schemas.microsoft.com/office/powerpoint/2010/main" val="1627640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idx="1"/>
          </p:nvPr>
        </p:nvSpPr>
        <p:spPr>
          <a:xfrm>
            <a:off x="457200" y="161818"/>
            <a:ext cx="8229600" cy="3423863"/>
          </a:xfrm>
        </p:spPr>
        <p:txBody>
          <a:bodyPr>
            <a:normAutofit fontScale="85000" lnSpcReduction="10000"/>
          </a:bodyPr>
          <a:lstStyle/>
          <a:p>
            <a:r>
              <a:rPr lang="en-US" altLang="en-US" dirty="0"/>
              <a:t>Ferns are the most widespread seedless vascular plants, with more than 12,000 species</a:t>
            </a:r>
          </a:p>
          <a:p>
            <a:r>
              <a:rPr lang="en-US" altLang="en-US" dirty="0"/>
              <a:t>They are most diverse in the tropics but also thrive in temperate forests</a:t>
            </a:r>
          </a:p>
          <a:p>
            <a:r>
              <a:rPr lang="en-US" altLang="en-US" dirty="0"/>
              <a:t>Horsetails were diverse during the Carboniferous period, but are now restricted to the genus </a:t>
            </a:r>
            <a:r>
              <a:rPr lang="en-US" altLang="en-US" i="1" dirty="0"/>
              <a:t>Equisetum</a:t>
            </a:r>
          </a:p>
          <a:p>
            <a:r>
              <a:rPr lang="en-US" altLang="en-US" dirty="0"/>
              <a:t>Whisk ferns resemble ancestral vascular plants but are closely related to modern ferns</a:t>
            </a:r>
          </a:p>
        </p:txBody>
      </p:sp>
      <p:pic>
        <p:nvPicPr>
          <p:cNvPr id="3" name="Picture 2">
            <a:extLst>
              <a:ext uri="{FF2B5EF4-FFF2-40B4-BE49-F238E27FC236}">
                <a16:creationId xmlns:a16="http://schemas.microsoft.com/office/drawing/2014/main" id="{E3BF5BD6-9685-0238-0CD3-650D8795B2E6}"/>
              </a:ext>
            </a:extLst>
          </p:cNvPr>
          <p:cNvPicPr>
            <a:picLocks noChangeAspect="1"/>
          </p:cNvPicPr>
          <p:nvPr/>
        </p:nvPicPr>
        <p:blipFill>
          <a:blip r:embed="rId3"/>
          <a:stretch>
            <a:fillRect/>
          </a:stretch>
        </p:blipFill>
        <p:spPr>
          <a:xfrm>
            <a:off x="247650" y="3822700"/>
            <a:ext cx="8648700" cy="3035300"/>
          </a:xfrm>
          <a:prstGeom prst="rect">
            <a:avLst/>
          </a:prstGeom>
        </p:spPr>
      </p:pic>
    </p:spTree>
    <p:extLst>
      <p:ext uri="{BB962C8B-B14F-4D97-AF65-F5344CB8AC3E}">
        <p14:creationId xmlns:p14="http://schemas.microsoft.com/office/powerpoint/2010/main" val="63251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9E105-CF4A-8487-F77F-DA297E3E35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207" y="1520575"/>
            <a:ext cx="8958255" cy="5201155"/>
          </a:xfrm>
          <a:prstGeom prst="rect">
            <a:avLst/>
          </a:prstGeom>
        </p:spPr>
      </p:pic>
      <p:sp>
        <p:nvSpPr>
          <p:cNvPr id="133122" name="Rectangle 2"/>
          <p:cNvSpPr>
            <a:spLocks noGrp="1" noChangeArrowheads="1"/>
          </p:cNvSpPr>
          <p:nvPr>
            <p:ph type="title"/>
          </p:nvPr>
        </p:nvSpPr>
        <p:spPr/>
        <p:txBody>
          <a:bodyPr/>
          <a:lstStyle/>
          <a:p>
            <a:r>
              <a:rPr lang="en-US" altLang="en-US" dirty="0"/>
              <a:t>Seed Plants</a:t>
            </a:r>
          </a:p>
        </p:txBody>
      </p:sp>
      <p:sp>
        <p:nvSpPr>
          <p:cNvPr id="133123" name="Rectangle 3"/>
          <p:cNvSpPr>
            <a:spLocks noGrp="1" noChangeArrowheads="1"/>
          </p:cNvSpPr>
          <p:nvPr>
            <p:ph idx="1"/>
          </p:nvPr>
        </p:nvSpPr>
        <p:spPr>
          <a:xfrm>
            <a:off x="457199" y="2702103"/>
            <a:ext cx="8157681" cy="3881259"/>
          </a:xfrm>
        </p:spPr>
        <p:txBody>
          <a:bodyPr>
            <a:normAutofit fontScale="92500" lnSpcReduction="20000"/>
          </a:bodyPr>
          <a:lstStyle/>
          <a:p>
            <a:r>
              <a:rPr lang="en-US" dirty="0">
                <a:solidFill>
                  <a:schemeClr val="bg1"/>
                </a:solidFill>
              </a:rPr>
              <a:t>Seeds changed the course of plant evolution, enabling their bearers to become the dominant producers in most terrestrial ecosystems</a:t>
            </a:r>
          </a:p>
          <a:p>
            <a:r>
              <a:rPr lang="en-US" dirty="0">
                <a:solidFill>
                  <a:schemeClr val="bg1"/>
                </a:solidFill>
              </a:rPr>
              <a:t>Seed plants originated about 360 million years ago</a:t>
            </a:r>
          </a:p>
          <a:p>
            <a:r>
              <a:rPr lang="en-US" dirty="0">
                <a:solidFill>
                  <a:schemeClr val="bg1"/>
                </a:solidFill>
              </a:rPr>
              <a:t>A </a:t>
            </a:r>
            <a:r>
              <a:rPr lang="en-US" b="1" dirty="0">
                <a:solidFill>
                  <a:schemeClr val="bg1"/>
                </a:solidFill>
              </a:rPr>
              <a:t>seed</a:t>
            </a:r>
            <a:r>
              <a:rPr lang="en-US" dirty="0">
                <a:solidFill>
                  <a:schemeClr val="bg1"/>
                </a:solidFill>
              </a:rPr>
              <a:t> consists of an embryo and nutrients surrounded by a protective coat</a:t>
            </a:r>
          </a:p>
          <a:p>
            <a:r>
              <a:rPr lang="en-US" dirty="0">
                <a:solidFill>
                  <a:schemeClr val="bg1"/>
                </a:solidFill>
              </a:rPr>
              <a:t>Seeds can disperse over long distances by wind or other means </a:t>
            </a:r>
          </a:p>
        </p:txBody>
      </p:sp>
    </p:spTree>
    <p:extLst>
      <p:ext uri="{BB962C8B-B14F-4D97-AF65-F5344CB8AC3E}">
        <p14:creationId xmlns:p14="http://schemas.microsoft.com/office/powerpoint/2010/main" val="402632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33039-60B2-0AD5-DDEA-95F3E1B76BCE}"/>
              </a:ext>
            </a:extLst>
          </p:cNvPr>
          <p:cNvPicPr>
            <a:picLocks noChangeAspect="1"/>
          </p:cNvPicPr>
          <p:nvPr/>
        </p:nvPicPr>
        <p:blipFill>
          <a:blip r:embed="rId3"/>
          <a:stretch>
            <a:fillRect/>
          </a:stretch>
        </p:blipFill>
        <p:spPr>
          <a:xfrm>
            <a:off x="5346667" y="1128152"/>
            <a:ext cx="3797333" cy="2855846"/>
          </a:xfrm>
          <a:prstGeom prst="rect">
            <a:avLst/>
          </a:prstGeom>
        </p:spPr>
      </p:pic>
      <p:pic>
        <p:nvPicPr>
          <p:cNvPr id="3" name="Picture 2">
            <a:extLst>
              <a:ext uri="{FF2B5EF4-FFF2-40B4-BE49-F238E27FC236}">
                <a16:creationId xmlns:a16="http://schemas.microsoft.com/office/drawing/2014/main" id="{325A4BC8-ECA6-5D9C-2F2E-609A71FEF286}"/>
              </a:ext>
            </a:extLst>
          </p:cNvPr>
          <p:cNvPicPr>
            <a:picLocks noChangeAspect="1"/>
          </p:cNvPicPr>
          <p:nvPr/>
        </p:nvPicPr>
        <p:blipFill>
          <a:blip r:embed="rId4"/>
          <a:stretch>
            <a:fillRect/>
          </a:stretch>
        </p:blipFill>
        <p:spPr>
          <a:xfrm>
            <a:off x="5357618" y="3942902"/>
            <a:ext cx="3745285" cy="2912101"/>
          </a:xfrm>
          <a:prstGeom prst="rect">
            <a:avLst/>
          </a:prstGeom>
        </p:spPr>
      </p:pic>
      <p:sp>
        <p:nvSpPr>
          <p:cNvPr id="141314" name="Rectangle 2"/>
          <p:cNvSpPr>
            <a:spLocks noGrp="1" noChangeArrowheads="1"/>
          </p:cNvSpPr>
          <p:nvPr>
            <p:ph type="title"/>
          </p:nvPr>
        </p:nvSpPr>
        <p:spPr>
          <a:xfrm>
            <a:off x="77056" y="118119"/>
            <a:ext cx="8989888" cy="922860"/>
          </a:xfrm>
        </p:spPr>
        <p:txBody>
          <a:bodyPr>
            <a:noAutofit/>
          </a:bodyPr>
          <a:lstStyle/>
          <a:p>
            <a:r>
              <a:rPr lang="en-US" sz="3600" dirty="0"/>
              <a:t>Seeds and pollen grains are key adaptations for life on land</a:t>
            </a:r>
            <a:endParaRPr lang="en-US" altLang="en-US" sz="3600" dirty="0"/>
          </a:p>
        </p:txBody>
      </p:sp>
      <p:sp>
        <p:nvSpPr>
          <p:cNvPr id="141315" name="Rectangle 3"/>
          <p:cNvSpPr>
            <a:spLocks noGrp="1" noChangeArrowheads="1"/>
          </p:cNvSpPr>
          <p:nvPr>
            <p:ph idx="1"/>
          </p:nvPr>
        </p:nvSpPr>
        <p:spPr>
          <a:xfrm>
            <a:off x="0" y="1579651"/>
            <a:ext cx="4572000" cy="4525963"/>
          </a:xfrm>
        </p:spPr>
        <p:txBody>
          <a:bodyPr>
            <a:normAutofit/>
          </a:bodyPr>
          <a:lstStyle/>
          <a:p>
            <a:r>
              <a:rPr lang="en-US" dirty="0"/>
              <a:t>In addition to seeds, the following are common to all seed plants</a:t>
            </a:r>
          </a:p>
          <a:p>
            <a:pPr lvl="1"/>
            <a:r>
              <a:rPr lang="en-US" dirty="0"/>
              <a:t>Reduced gametophytes</a:t>
            </a:r>
          </a:p>
          <a:p>
            <a:pPr lvl="1"/>
            <a:r>
              <a:rPr lang="en-US" dirty="0"/>
              <a:t>Heterospory</a:t>
            </a:r>
          </a:p>
          <a:p>
            <a:pPr lvl="1"/>
            <a:r>
              <a:rPr lang="en-US" dirty="0"/>
              <a:t>Ovules</a:t>
            </a:r>
          </a:p>
          <a:p>
            <a:pPr lvl="1"/>
            <a:r>
              <a:rPr lang="en-US" dirty="0"/>
              <a:t>Pollen</a:t>
            </a:r>
          </a:p>
        </p:txBody>
      </p:sp>
    </p:spTree>
    <p:extLst>
      <p:ext uri="{BB962C8B-B14F-4D97-AF65-F5344CB8AC3E}">
        <p14:creationId xmlns:p14="http://schemas.microsoft.com/office/powerpoint/2010/main" val="3730782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77056" y="118119"/>
            <a:ext cx="8989888" cy="922860"/>
          </a:xfrm>
        </p:spPr>
        <p:txBody>
          <a:bodyPr>
            <a:normAutofit fontScale="90000"/>
          </a:bodyPr>
          <a:lstStyle/>
          <a:p>
            <a:r>
              <a:rPr lang="en-US" dirty="0"/>
              <a:t>Seeds and pollen grains are key adaptations for life on land</a:t>
            </a:r>
            <a:endParaRPr lang="en-US" altLang="en-US" dirty="0"/>
          </a:p>
        </p:txBody>
      </p:sp>
      <p:sp>
        <p:nvSpPr>
          <p:cNvPr id="141315" name="Rectangle 3"/>
          <p:cNvSpPr>
            <a:spLocks noGrp="1" noChangeArrowheads="1"/>
          </p:cNvSpPr>
          <p:nvPr>
            <p:ph idx="1"/>
          </p:nvPr>
        </p:nvSpPr>
        <p:spPr>
          <a:xfrm>
            <a:off x="0" y="1579651"/>
            <a:ext cx="4572000" cy="4525963"/>
          </a:xfrm>
        </p:spPr>
        <p:txBody>
          <a:bodyPr>
            <a:normAutofit fontScale="85000" lnSpcReduction="20000"/>
          </a:bodyPr>
          <a:lstStyle/>
          <a:p>
            <a:r>
              <a:rPr lang="en-US" dirty="0"/>
              <a:t>The gametophytes of seed plants are microscopic </a:t>
            </a:r>
          </a:p>
          <a:p>
            <a:r>
              <a:rPr lang="en-US" dirty="0"/>
              <a:t>They develop within the walls of spores that are retained within tissues of the parent sporophyte</a:t>
            </a:r>
          </a:p>
          <a:p>
            <a:r>
              <a:rPr lang="en-US" dirty="0"/>
              <a:t>This arrangement protects the developing gametophyte from environmental stress and enables it to obtain nutrients from the sporophyte</a:t>
            </a:r>
          </a:p>
        </p:txBody>
      </p:sp>
      <p:pic>
        <p:nvPicPr>
          <p:cNvPr id="3" name="Picture 2">
            <a:extLst>
              <a:ext uri="{FF2B5EF4-FFF2-40B4-BE49-F238E27FC236}">
                <a16:creationId xmlns:a16="http://schemas.microsoft.com/office/drawing/2014/main" id="{427A3FFA-92FA-2718-6F2E-56F26B161A03}"/>
              </a:ext>
            </a:extLst>
          </p:cNvPr>
          <p:cNvPicPr>
            <a:picLocks noChangeAspect="1"/>
          </p:cNvPicPr>
          <p:nvPr/>
        </p:nvPicPr>
        <p:blipFill>
          <a:blip r:embed="rId3"/>
          <a:stretch>
            <a:fillRect/>
          </a:stretch>
        </p:blipFill>
        <p:spPr>
          <a:xfrm>
            <a:off x="4431444" y="1886832"/>
            <a:ext cx="4635500" cy="3911600"/>
          </a:xfrm>
          <a:prstGeom prst="rect">
            <a:avLst/>
          </a:prstGeom>
        </p:spPr>
      </p:pic>
    </p:spTree>
    <p:extLst>
      <p:ext uri="{BB962C8B-B14F-4D97-AF65-F5344CB8AC3E}">
        <p14:creationId xmlns:p14="http://schemas.microsoft.com/office/powerpoint/2010/main" val="2673398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0856F1-FE1C-C675-7ED9-DCC8AD89C8B0}"/>
              </a:ext>
            </a:extLst>
          </p:cNvPr>
          <p:cNvPicPr>
            <a:picLocks noChangeAspect="1"/>
          </p:cNvPicPr>
          <p:nvPr/>
        </p:nvPicPr>
        <p:blipFill>
          <a:blip r:embed="rId3"/>
          <a:stretch>
            <a:fillRect/>
          </a:stretch>
        </p:blipFill>
        <p:spPr>
          <a:xfrm>
            <a:off x="434172" y="1743272"/>
            <a:ext cx="4057029" cy="3639816"/>
          </a:xfrm>
          <a:prstGeom prst="rect">
            <a:avLst/>
          </a:prstGeom>
        </p:spPr>
      </p:pic>
      <p:pic>
        <p:nvPicPr>
          <p:cNvPr id="25" name="Picture 24">
            <a:extLst>
              <a:ext uri="{FF2B5EF4-FFF2-40B4-BE49-F238E27FC236}">
                <a16:creationId xmlns:a16="http://schemas.microsoft.com/office/drawing/2014/main" id="{427B4CA9-DC23-DC89-8570-52ACEF135033}"/>
              </a:ext>
            </a:extLst>
          </p:cNvPr>
          <p:cNvPicPr>
            <a:picLocks noChangeAspect="1"/>
          </p:cNvPicPr>
          <p:nvPr/>
        </p:nvPicPr>
        <p:blipFill>
          <a:blip r:embed="rId4"/>
          <a:stretch>
            <a:fillRect/>
          </a:stretch>
        </p:blipFill>
        <p:spPr>
          <a:xfrm>
            <a:off x="4745266" y="1743272"/>
            <a:ext cx="4057029" cy="3639817"/>
          </a:xfrm>
          <a:prstGeom prst="rect">
            <a:avLst/>
          </a:prstGeom>
        </p:spPr>
      </p:pic>
    </p:spTree>
    <p:extLst>
      <p:ext uri="{BB962C8B-B14F-4D97-AF65-F5344CB8AC3E}">
        <p14:creationId xmlns:p14="http://schemas.microsoft.com/office/powerpoint/2010/main" val="3535377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199" y="142179"/>
            <a:ext cx="7998431" cy="606252"/>
          </a:xfrm>
        </p:spPr>
        <p:txBody>
          <a:bodyPr>
            <a:normAutofit fontScale="90000"/>
          </a:bodyPr>
          <a:lstStyle/>
          <a:p>
            <a:r>
              <a:rPr lang="en-US" dirty="0"/>
              <a:t>Pollen and Production of Sperm</a:t>
            </a:r>
            <a:endParaRPr lang="en-US" altLang="en-US" dirty="0"/>
          </a:p>
        </p:txBody>
      </p:sp>
      <p:sp>
        <p:nvSpPr>
          <p:cNvPr id="161795" name="Rectangle 3"/>
          <p:cNvSpPr>
            <a:spLocks noGrp="1" noChangeArrowheads="1"/>
          </p:cNvSpPr>
          <p:nvPr>
            <p:ph idx="1"/>
          </p:nvPr>
        </p:nvSpPr>
        <p:spPr>
          <a:xfrm>
            <a:off x="87331" y="1559103"/>
            <a:ext cx="6284369" cy="4525963"/>
          </a:xfrm>
        </p:spPr>
        <p:txBody>
          <a:bodyPr>
            <a:normAutofit/>
          </a:bodyPr>
          <a:lstStyle/>
          <a:p>
            <a:r>
              <a:rPr lang="en-US" dirty="0"/>
              <a:t>Gymnosperms means </a:t>
            </a:r>
            <a:r>
              <a:rPr lang="ja-JP" altLang="en-US"/>
              <a:t>“</a:t>
            </a:r>
            <a:r>
              <a:rPr lang="en-US" altLang="ja-JP" dirty="0"/>
              <a:t>naked seeds</a:t>
            </a:r>
            <a:r>
              <a:rPr lang="ja-JP" altLang="en-US"/>
              <a:t>”</a:t>
            </a:r>
            <a:endParaRPr lang="en-US" altLang="ja-JP" dirty="0"/>
          </a:p>
          <a:p>
            <a:r>
              <a:rPr lang="en-US" dirty="0"/>
              <a:t>Most gymnosperms are cone-bearing plants called </a:t>
            </a:r>
            <a:r>
              <a:rPr lang="en-US" b="1" dirty="0"/>
              <a:t>conifers</a:t>
            </a:r>
          </a:p>
        </p:txBody>
      </p:sp>
      <p:pic>
        <p:nvPicPr>
          <p:cNvPr id="2" name="Picture 1">
            <a:extLst>
              <a:ext uri="{FF2B5EF4-FFF2-40B4-BE49-F238E27FC236}">
                <a16:creationId xmlns:a16="http://schemas.microsoft.com/office/drawing/2014/main" id="{3A94197D-9856-DCE1-BDBE-49A30B394E78}"/>
              </a:ext>
            </a:extLst>
          </p:cNvPr>
          <p:cNvPicPr>
            <a:picLocks noChangeAspect="1"/>
          </p:cNvPicPr>
          <p:nvPr/>
        </p:nvPicPr>
        <p:blipFill>
          <a:blip r:embed="rId3"/>
          <a:stretch>
            <a:fillRect/>
          </a:stretch>
        </p:blipFill>
        <p:spPr>
          <a:xfrm>
            <a:off x="5757117" y="1335169"/>
            <a:ext cx="3386883" cy="4749897"/>
          </a:xfrm>
          <a:prstGeom prst="rect">
            <a:avLst/>
          </a:prstGeom>
        </p:spPr>
      </p:pic>
    </p:spTree>
    <p:extLst>
      <p:ext uri="{BB962C8B-B14F-4D97-AF65-F5344CB8AC3E}">
        <p14:creationId xmlns:p14="http://schemas.microsoft.com/office/powerpoint/2010/main" val="2477996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idx="1"/>
          </p:nvPr>
        </p:nvSpPr>
        <p:spPr>
          <a:xfrm>
            <a:off x="457200" y="767993"/>
            <a:ext cx="8229600" cy="4525963"/>
          </a:xfrm>
        </p:spPr>
        <p:txBody>
          <a:bodyPr>
            <a:normAutofit fontScale="92500" lnSpcReduction="10000"/>
          </a:bodyPr>
          <a:lstStyle/>
          <a:p>
            <a:r>
              <a:rPr lang="en-US" dirty="0"/>
              <a:t>Living seed plants can be divided into two clades: gymnosperms and angiosperms</a:t>
            </a:r>
          </a:p>
          <a:p>
            <a:endParaRPr lang="en-US" dirty="0"/>
          </a:p>
          <a:p>
            <a:r>
              <a:rPr lang="en-US" dirty="0"/>
              <a:t>The gymnosperms consist of four phyla:</a:t>
            </a:r>
          </a:p>
          <a:p>
            <a:pPr lvl="1"/>
            <a:r>
              <a:rPr lang="en-US" dirty="0" err="1"/>
              <a:t>Cycadophyta</a:t>
            </a:r>
            <a:r>
              <a:rPr lang="en-US" dirty="0"/>
              <a:t> (cycads)</a:t>
            </a:r>
          </a:p>
          <a:p>
            <a:pPr lvl="1"/>
            <a:r>
              <a:rPr lang="en-US" dirty="0" err="1"/>
              <a:t>Ginkgophyta</a:t>
            </a:r>
            <a:r>
              <a:rPr lang="en-US" dirty="0"/>
              <a:t> (one living species: </a:t>
            </a:r>
            <a:r>
              <a:rPr lang="en-US" i="1" dirty="0"/>
              <a:t>Ginkgo biloba</a:t>
            </a:r>
            <a:r>
              <a:rPr lang="en-US" dirty="0"/>
              <a:t>)</a:t>
            </a:r>
          </a:p>
          <a:p>
            <a:pPr lvl="1"/>
            <a:r>
              <a:rPr lang="en-US" dirty="0" err="1"/>
              <a:t>Gnetophyta</a:t>
            </a:r>
            <a:r>
              <a:rPr lang="en-US" dirty="0"/>
              <a:t> (three genera: </a:t>
            </a:r>
            <a:r>
              <a:rPr lang="en-US" i="1" dirty="0" err="1"/>
              <a:t>Gnetum</a:t>
            </a:r>
            <a:r>
              <a:rPr lang="en-US" dirty="0"/>
              <a:t>, </a:t>
            </a:r>
            <a:r>
              <a:rPr lang="en-US" i="1" dirty="0"/>
              <a:t>Ephedra</a:t>
            </a:r>
            <a:r>
              <a:rPr lang="en-US" dirty="0"/>
              <a:t>, </a:t>
            </a:r>
            <a:r>
              <a:rPr lang="en-US" i="1" dirty="0"/>
              <a:t>Welwitschia</a:t>
            </a:r>
            <a:r>
              <a:rPr lang="en-US" dirty="0"/>
              <a:t>)</a:t>
            </a:r>
          </a:p>
          <a:p>
            <a:pPr lvl="1"/>
            <a:r>
              <a:rPr lang="en-US" dirty="0" err="1"/>
              <a:t>Coniferophyta</a:t>
            </a:r>
            <a:r>
              <a:rPr lang="en-US" dirty="0"/>
              <a:t> (conifers, such as pine, fir, and redwood)</a:t>
            </a:r>
          </a:p>
          <a:p>
            <a:endParaRPr lang="en-US" dirty="0"/>
          </a:p>
          <a:p>
            <a:endParaRPr lang="en-US" dirty="0"/>
          </a:p>
        </p:txBody>
      </p:sp>
    </p:spTree>
    <p:extLst>
      <p:ext uri="{BB962C8B-B14F-4D97-AF65-F5344CB8AC3E}">
        <p14:creationId xmlns:p14="http://schemas.microsoft.com/office/powerpoint/2010/main" val="754561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idx="1"/>
          </p:nvPr>
        </p:nvSpPr>
        <p:spPr>
          <a:xfrm>
            <a:off x="319224" y="778267"/>
            <a:ext cx="4320283" cy="4525963"/>
          </a:xfrm>
        </p:spPr>
        <p:txBody>
          <a:bodyPr>
            <a:normAutofit fontScale="92500" lnSpcReduction="20000"/>
          </a:bodyPr>
          <a:lstStyle/>
          <a:p>
            <a:pPr marL="0" indent="0">
              <a:buNone/>
            </a:pPr>
            <a:r>
              <a:rPr lang="en-US" b="1" dirty="0"/>
              <a:t>Phylum </a:t>
            </a:r>
            <a:r>
              <a:rPr lang="en-US" b="1" dirty="0" err="1"/>
              <a:t>Cycadophyta</a:t>
            </a:r>
            <a:endParaRPr lang="en-US" b="1" dirty="0"/>
          </a:p>
          <a:p>
            <a:r>
              <a:rPr lang="en-US" dirty="0"/>
              <a:t>Individuals have large cones and palmlike leaves</a:t>
            </a:r>
          </a:p>
          <a:p>
            <a:r>
              <a:rPr lang="en-US" dirty="0"/>
              <a:t>Unlike most seed plants, cycads have flagellated sperm</a:t>
            </a:r>
          </a:p>
          <a:p>
            <a:r>
              <a:rPr lang="en-US" dirty="0"/>
              <a:t>These thrived during the Mesozoic, but most of the few surviving species are endangered </a:t>
            </a:r>
          </a:p>
          <a:p>
            <a:endParaRPr lang="en-US" dirty="0"/>
          </a:p>
        </p:txBody>
      </p:sp>
      <p:pic>
        <p:nvPicPr>
          <p:cNvPr id="2" name="Picture 1">
            <a:extLst>
              <a:ext uri="{FF2B5EF4-FFF2-40B4-BE49-F238E27FC236}">
                <a16:creationId xmlns:a16="http://schemas.microsoft.com/office/drawing/2014/main" id="{4FF37D24-51FA-AFF0-3A40-E2845788388A}"/>
              </a:ext>
            </a:extLst>
          </p:cNvPr>
          <p:cNvPicPr>
            <a:picLocks noChangeAspect="1"/>
          </p:cNvPicPr>
          <p:nvPr/>
        </p:nvPicPr>
        <p:blipFill>
          <a:blip r:embed="rId3"/>
          <a:stretch>
            <a:fillRect/>
          </a:stretch>
        </p:blipFill>
        <p:spPr>
          <a:xfrm>
            <a:off x="4885678" y="2772864"/>
            <a:ext cx="4126114" cy="3299360"/>
          </a:xfrm>
          <a:prstGeom prst="rect">
            <a:avLst/>
          </a:prstGeom>
        </p:spPr>
      </p:pic>
    </p:spTree>
    <p:extLst>
      <p:ext uri="{BB962C8B-B14F-4D97-AF65-F5344CB8AC3E}">
        <p14:creationId xmlns:p14="http://schemas.microsoft.com/office/powerpoint/2010/main" val="4230274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idx="1"/>
          </p:nvPr>
        </p:nvSpPr>
        <p:spPr>
          <a:xfrm>
            <a:off x="303088" y="332483"/>
            <a:ext cx="3806574" cy="4525963"/>
          </a:xfrm>
        </p:spPr>
        <p:txBody>
          <a:bodyPr>
            <a:normAutofit fontScale="85000" lnSpcReduction="10000"/>
          </a:bodyPr>
          <a:lstStyle/>
          <a:p>
            <a:pPr marL="0" indent="0">
              <a:buNone/>
            </a:pPr>
            <a:r>
              <a:rPr lang="en-US" b="1" dirty="0"/>
              <a:t>Phylum </a:t>
            </a:r>
            <a:r>
              <a:rPr lang="en-US" b="1" dirty="0" err="1"/>
              <a:t>Ginkgophyta</a:t>
            </a:r>
            <a:endParaRPr lang="en-US" b="1" dirty="0"/>
          </a:p>
          <a:p>
            <a:r>
              <a:rPr lang="en-US" dirty="0"/>
              <a:t>This phylum consists of a single living species, </a:t>
            </a:r>
            <a:r>
              <a:rPr lang="en-US" i="1" dirty="0"/>
              <a:t>Ginkgo biloba</a:t>
            </a:r>
          </a:p>
          <a:p>
            <a:r>
              <a:rPr lang="en-US" dirty="0"/>
              <a:t>Like the cycads, this group also has flagellated sperm</a:t>
            </a:r>
          </a:p>
          <a:p>
            <a:r>
              <a:rPr lang="en-US" dirty="0"/>
              <a:t>It has a high tolerance to air pollution and is a popular ornamental tree</a:t>
            </a:r>
          </a:p>
        </p:txBody>
      </p:sp>
      <p:pic>
        <p:nvPicPr>
          <p:cNvPr id="3" name="Picture 2">
            <a:extLst>
              <a:ext uri="{FF2B5EF4-FFF2-40B4-BE49-F238E27FC236}">
                <a16:creationId xmlns:a16="http://schemas.microsoft.com/office/drawing/2014/main" id="{1AC1338B-CE7E-EBA6-C617-ECA0918F74CB}"/>
              </a:ext>
            </a:extLst>
          </p:cNvPr>
          <p:cNvPicPr>
            <a:picLocks noChangeAspect="1"/>
          </p:cNvPicPr>
          <p:nvPr/>
        </p:nvPicPr>
        <p:blipFill>
          <a:blip r:embed="rId3"/>
          <a:stretch>
            <a:fillRect/>
          </a:stretch>
        </p:blipFill>
        <p:spPr>
          <a:xfrm>
            <a:off x="4263774" y="1556422"/>
            <a:ext cx="4793109" cy="5199977"/>
          </a:xfrm>
          <a:prstGeom prst="rect">
            <a:avLst/>
          </a:prstGeom>
        </p:spPr>
      </p:pic>
      <p:pic>
        <p:nvPicPr>
          <p:cNvPr id="7" name="Picture 6">
            <a:extLst>
              <a:ext uri="{FF2B5EF4-FFF2-40B4-BE49-F238E27FC236}">
                <a16:creationId xmlns:a16="http://schemas.microsoft.com/office/drawing/2014/main" id="{E98A2791-E864-5569-C125-78DDF1999397}"/>
              </a:ext>
            </a:extLst>
          </p:cNvPr>
          <p:cNvPicPr>
            <a:picLocks noChangeAspect="1"/>
          </p:cNvPicPr>
          <p:nvPr/>
        </p:nvPicPr>
        <p:blipFill>
          <a:blip r:embed="rId4"/>
          <a:stretch>
            <a:fillRect/>
          </a:stretch>
        </p:blipFill>
        <p:spPr>
          <a:xfrm>
            <a:off x="1637659" y="4769362"/>
            <a:ext cx="2215150" cy="1756155"/>
          </a:xfrm>
          <a:prstGeom prst="rect">
            <a:avLst/>
          </a:prstGeom>
        </p:spPr>
      </p:pic>
    </p:spTree>
    <p:extLst>
      <p:ext uri="{BB962C8B-B14F-4D97-AF65-F5344CB8AC3E}">
        <p14:creationId xmlns:p14="http://schemas.microsoft.com/office/powerpoint/2010/main" val="842288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hylogenetic tree is shown. From a common ancestral alga, the tree branches. One direction leads to red algae (shown as red seaweed), and the other branch leads to another branching point, labeled with the clade Viridiplantae. This branching point divides into Chlorophytes (green seaweed) and another branching point, labeled with the clade Streptophyta. This branching point leads to Charophytes (three divisions, all combined into the same label) and the clade Plantae, labeled embryophtes.">
            <a:extLst>
              <a:ext uri="{FF2B5EF4-FFF2-40B4-BE49-F238E27FC236}">
                <a16:creationId xmlns:a16="http://schemas.microsoft.com/office/drawing/2014/main" id="{5318627F-0C6F-9481-07D8-79CE0294BBE3}"/>
              </a:ext>
            </a:extLst>
          </p:cNvPr>
          <p:cNvPicPr>
            <a:picLocks noChangeAspect="1"/>
          </p:cNvPicPr>
          <p:nvPr/>
        </p:nvPicPr>
        <p:blipFill>
          <a:blip r:embed="rId3"/>
          <a:stretch>
            <a:fillRect/>
          </a:stretch>
        </p:blipFill>
        <p:spPr>
          <a:xfrm>
            <a:off x="3246083" y="1218465"/>
            <a:ext cx="5897917" cy="5037515"/>
          </a:xfrm>
          <a:prstGeom prst="rect">
            <a:avLst/>
          </a:prstGeom>
        </p:spPr>
      </p:pic>
      <p:sp>
        <p:nvSpPr>
          <p:cNvPr id="95234" name="Rectangle 2"/>
          <p:cNvSpPr>
            <a:spLocks noGrp="1" noChangeArrowheads="1"/>
          </p:cNvSpPr>
          <p:nvPr>
            <p:ph idx="1"/>
          </p:nvPr>
        </p:nvSpPr>
        <p:spPr>
          <a:xfrm>
            <a:off x="0" y="535018"/>
            <a:ext cx="4150760" cy="5834959"/>
          </a:xfrm>
        </p:spPr>
        <p:txBody>
          <a:bodyPr>
            <a:normAutofit/>
          </a:bodyPr>
          <a:lstStyle/>
          <a:p>
            <a:r>
              <a:rPr lang="en-US" altLang="en-US" dirty="0"/>
              <a:t>The placement of the boundary dividing plants from algae is the subject of ongoing debate</a:t>
            </a:r>
          </a:p>
          <a:p>
            <a:r>
              <a:rPr lang="en-US" altLang="en-US" dirty="0"/>
              <a:t>Until this debate is resolved, we define plants as embryophytes, plants with embryos</a:t>
            </a:r>
          </a:p>
        </p:txBody>
      </p:sp>
    </p:spTree>
    <p:extLst>
      <p:ext uri="{BB962C8B-B14F-4D97-AF65-F5344CB8AC3E}">
        <p14:creationId xmlns:p14="http://schemas.microsoft.com/office/powerpoint/2010/main" val="1198817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idx="1"/>
          </p:nvPr>
        </p:nvSpPr>
        <p:spPr>
          <a:xfrm>
            <a:off x="375007" y="254285"/>
            <a:ext cx="8229600" cy="4525963"/>
          </a:xfrm>
        </p:spPr>
        <p:txBody>
          <a:bodyPr>
            <a:normAutofit/>
          </a:bodyPr>
          <a:lstStyle/>
          <a:p>
            <a:pPr marL="0" indent="0">
              <a:buNone/>
            </a:pPr>
            <a:r>
              <a:rPr lang="en-US" b="1" dirty="0"/>
              <a:t>Phylum </a:t>
            </a:r>
            <a:r>
              <a:rPr lang="en-US" b="1" dirty="0" err="1"/>
              <a:t>Gnetophyta</a:t>
            </a:r>
            <a:endParaRPr lang="en-US" b="1" dirty="0"/>
          </a:p>
          <a:p>
            <a:r>
              <a:rPr lang="en-US" dirty="0"/>
              <a:t>This phylum comprises three genera: </a:t>
            </a:r>
            <a:r>
              <a:rPr lang="en-US" i="1" dirty="0" err="1"/>
              <a:t>Gnetum</a:t>
            </a:r>
            <a:r>
              <a:rPr lang="en-US" dirty="0"/>
              <a:t>, </a:t>
            </a:r>
            <a:r>
              <a:rPr lang="en-US" i="1" dirty="0"/>
              <a:t>Ephedra</a:t>
            </a:r>
            <a:r>
              <a:rPr lang="en-US" dirty="0"/>
              <a:t>, and </a:t>
            </a:r>
            <a:r>
              <a:rPr lang="en-US" i="1" dirty="0"/>
              <a:t>Welwitschia</a:t>
            </a:r>
          </a:p>
          <a:p>
            <a:r>
              <a:rPr lang="en-US" dirty="0"/>
              <a:t>Species vary in appearance, and some are tropical, whereas others live in deserts</a:t>
            </a:r>
          </a:p>
        </p:txBody>
      </p:sp>
      <p:pic>
        <p:nvPicPr>
          <p:cNvPr id="2" name="Picture 1">
            <a:extLst>
              <a:ext uri="{FF2B5EF4-FFF2-40B4-BE49-F238E27FC236}">
                <a16:creationId xmlns:a16="http://schemas.microsoft.com/office/drawing/2014/main" id="{122D744E-E1AE-EFBA-487F-0E5F67296EF9}"/>
              </a:ext>
            </a:extLst>
          </p:cNvPr>
          <p:cNvPicPr>
            <a:picLocks noChangeAspect="1"/>
          </p:cNvPicPr>
          <p:nvPr/>
        </p:nvPicPr>
        <p:blipFill>
          <a:blip r:embed="rId3"/>
          <a:stretch>
            <a:fillRect/>
          </a:stretch>
        </p:blipFill>
        <p:spPr>
          <a:xfrm>
            <a:off x="0" y="3896817"/>
            <a:ext cx="3452117" cy="3048227"/>
          </a:xfrm>
          <a:prstGeom prst="rect">
            <a:avLst/>
          </a:prstGeom>
        </p:spPr>
      </p:pic>
      <p:pic>
        <p:nvPicPr>
          <p:cNvPr id="4" name="Picture 3">
            <a:extLst>
              <a:ext uri="{FF2B5EF4-FFF2-40B4-BE49-F238E27FC236}">
                <a16:creationId xmlns:a16="http://schemas.microsoft.com/office/drawing/2014/main" id="{966D46C3-132F-49F0-572C-78CFE6496116}"/>
              </a:ext>
            </a:extLst>
          </p:cNvPr>
          <p:cNvPicPr>
            <a:picLocks noChangeAspect="1"/>
          </p:cNvPicPr>
          <p:nvPr/>
        </p:nvPicPr>
        <p:blipFill>
          <a:blip r:embed="rId4"/>
          <a:stretch>
            <a:fillRect/>
          </a:stretch>
        </p:blipFill>
        <p:spPr>
          <a:xfrm>
            <a:off x="4941869" y="3946552"/>
            <a:ext cx="4117725" cy="2911448"/>
          </a:xfrm>
          <a:prstGeom prst="rect">
            <a:avLst/>
          </a:prstGeom>
        </p:spPr>
      </p:pic>
    </p:spTree>
    <p:extLst>
      <p:ext uri="{BB962C8B-B14F-4D97-AF65-F5344CB8AC3E}">
        <p14:creationId xmlns:p14="http://schemas.microsoft.com/office/powerpoint/2010/main" val="500732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274638"/>
            <a:ext cx="5605397" cy="614710"/>
          </a:xfrm>
        </p:spPr>
        <p:txBody>
          <a:bodyPr>
            <a:normAutofit fontScale="90000"/>
          </a:bodyPr>
          <a:lstStyle/>
          <a:p>
            <a:r>
              <a:rPr lang="en-US" altLang="en-US" dirty="0"/>
              <a:t>Conifers</a:t>
            </a:r>
          </a:p>
        </p:txBody>
      </p:sp>
      <p:sp>
        <p:nvSpPr>
          <p:cNvPr id="175107" name="Rectangle 3"/>
          <p:cNvSpPr>
            <a:spLocks noGrp="1" noChangeArrowheads="1"/>
          </p:cNvSpPr>
          <p:nvPr>
            <p:ph idx="1"/>
          </p:nvPr>
        </p:nvSpPr>
        <p:spPr>
          <a:xfrm>
            <a:off x="230141" y="1146942"/>
            <a:ext cx="5605396" cy="5124081"/>
          </a:xfrm>
        </p:spPr>
        <p:txBody>
          <a:bodyPr>
            <a:normAutofit/>
          </a:bodyPr>
          <a:lstStyle/>
          <a:p>
            <a:pPr marL="0" indent="0">
              <a:buNone/>
            </a:pPr>
            <a:r>
              <a:rPr lang="en-US" b="1" dirty="0"/>
              <a:t>Phylum </a:t>
            </a:r>
            <a:r>
              <a:rPr lang="en-US" b="1" dirty="0" err="1"/>
              <a:t>Coniferophyta</a:t>
            </a:r>
            <a:endParaRPr lang="en-US" b="1" dirty="0"/>
          </a:p>
          <a:p>
            <a:r>
              <a:rPr lang="en-US" dirty="0"/>
              <a:t>This phylum is the largest of the gymnosperm phyla</a:t>
            </a:r>
          </a:p>
          <a:p>
            <a:r>
              <a:rPr lang="en-US" dirty="0"/>
              <a:t>Most species have woody cones, but a few have fleshy cones</a:t>
            </a:r>
          </a:p>
          <a:p>
            <a:r>
              <a:rPr lang="en-US" dirty="0"/>
              <a:t>Most conifers are evergreens and can carry out photosynthesis all year round</a:t>
            </a:r>
          </a:p>
        </p:txBody>
      </p:sp>
      <p:pic>
        <p:nvPicPr>
          <p:cNvPr id="6" name="Picture 5">
            <a:extLst>
              <a:ext uri="{FF2B5EF4-FFF2-40B4-BE49-F238E27FC236}">
                <a16:creationId xmlns:a16="http://schemas.microsoft.com/office/drawing/2014/main" id="{48A8E5AE-9191-E0F3-1419-E79C3EA9E436}"/>
              </a:ext>
            </a:extLst>
          </p:cNvPr>
          <p:cNvPicPr>
            <a:picLocks noChangeAspect="1"/>
          </p:cNvPicPr>
          <p:nvPr/>
        </p:nvPicPr>
        <p:blipFill>
          <a:blip r:embed="rId3" r:link="rId4" cstate="print">
            <a:extLst>
              <a:ext uri="{28A0092B-C50C-407E-A947-70E740481C1C}">
                <a14:useLocalDpi xmlns:a14="http://schemas.microsoft.com/office/drawing/2010/main"/>
              </a:ext>
            </a:extLst>
          </a:blip>
          <a:srcRect/>
          <a:stretch>
            <a:fillRect/>
          </a:stretch>
        </p:blipFill>
        <p:spPr>
          <a:xfrm>
            <a:off x="6370354" y="274638"/>
            <a:ext cx="2444496" cy="6431280"/>
          </a:xfrm>
          <a:prstGeom prst="rect">
            <a:avLst/>
          </a:prstGeom>
        </p:spPr>
      </p:pic>
      <p:sp>
        <p:nvSpPr>
          <p:cNvPr id="7" name="TextBox 2">
            <a:extLst>
              <a:ext uri="{FF2B5EF4-FFF2-40B4-BE49-F238E27FC236}">
                <a16:creationId xmlns:a16="http://schemas.microsoft.com/office/drawing/2014/main" id="{933965DC-7A4A-025D-1BEB-E693C2B61538}"/>
              </a:ext>
            </a:extLst>
          </p:cNvPr>
          <p:cNvSpPr txBox="1">
            <a:spLocks noChangeArrowheads="1"/>
          </p:cNvSpPr>
          <p:nvPr/>
        </p:nvSpPr>
        <p:spPr bwMode="auto">
          <a:xfrm>
            <a:off x="6396762" y="6359793"/>
            <a:ext cx="1195840"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600"/>
              </a:lnSpc>
            </a:pPr>
            <a:r>
              <a:rPr lang="en-US" b="1" dirty="0">
                <a:solidFill>
                  <a:srgbClr val="000000"/>
                </a:solidFill>
                <a:latin typeface="Arial"/>
              </a:rPr>
              <a:t>Sequoia</a:t>
            </a:r>
          </a:p>
        </p:txBody>
      </p:sp>
    </p:spTree>
    <p:extLst>
      <p:ext uri="{BB962C8B-B14F-4D97-AF65-F5344CB8AC3E}">
        <p14:creationId xmlns:p14="http://schemas.microsoft.com/office/powerpoint/2010/main" val="2747215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30379"/>
            <a:ext cx="8229600" cy="457199"/>
          </a:xfrm>
        </p:spPr>
        <p:txBody>
          <a:bodyPr>
            <a:normAutofit fontScale="90000"/>
          </a:bodyPr>
          <a:lstStyle/>
          <a:p>
            <a:r>
              <a:rPr lang="en-US" altLang="en-US" dirty="0"/>
              <a:t>Gymnosperms</a:t>
            </a:r>
          </a:p>
        </p:txBody>
      </p:sp>
      <p:sp>
        <p:nvSpPr>
          <p:cNvPr id="158723" name="Rectangle 3"/>
          <p:cNvSpPr>
            <a:spLocks noGrp="1" noChangeArrowheads="1"/>
          </p:cNvSpPr>
          <p:nvPr>
            <p:ph idx="1"/>
          </p:nvPr>
        </p:nvSpPr>
        <p:spPr>
          <a:xfrm>
            <a:off x="585626" y="1027416"/>
            <a:ext cx="7448765" cy="2537717"/>
          </a:xfrm>
        </p:spPr>
        <p:txBody>
          <a:bodyPr>
            <a:normAutofit fontScale="77500" lnSpcReduction="20000"/>
          </a:bodyPr>
          <a:lstStyle/>
          <a:p>
            <a:r>
              <a:rPr lang="en-US" dirty="0"/>
              <a:t>An </a:t>
            </a:r>
            <a:r>
              <a:rPr lang="en-US" b="1" dirty="0"/>
              <a:t>ovule </a:t>
            </a:r>
            <a:r>
              <a:rPr lang="en-US" dirty="0"/>
              <a:t>consists of a megasporangium, megaspore, and one or more protective </a:t>
            </a:r>
            <a:r>
              <a:rPr lang="en-US" b="1" dirty="0"/>
              <a:t>integuments</a:t>
            </a:r>
          </a:p>
          <a:p>
            <a:r>
              <a:rPr lang="en-US" dirty="0"/>
              <a:t>Gymnosperm megasporangia have one integument</a:t>
            </a:r>
          </a:p>
          <a:p>
            <a:r>
              <a:rPr lang="en-US" dirty="0"/>
              <a:t>Angiosperm megasporangia usually have two integuments</a:t>
            </a:r>
          </a:p>
        </p:txBody>
      </p:sp>
      <p:pic>
        <p:nvPicPr>
          <p:cNvPr id="4" name="Picture 3">
            <a:extLst>
              <a:ext uri="{FF2B5EF4-FFF2-40B4-BE49-F238E27FC236}">
                <a16:creationId xmlns:a16="http://schemas.microsoft.com/office/drawing/2014/main" id="{0DF71105-BC8A-E184-0B6E-FC82595D459A}"/>
              </a:ext>
            </a:extLst>
          </p:cNvPr>
          <p:cNvPicPr>
            <a:picLocks noChangeAspect="1"/>
          </p:cNvPicPr>
          <p:nvPr/>
        </p:nvPicPr>
        <p:blipFill>
          <a:blip r:embed="rId3"/>
          <a:stretch>
            <a:fillRect/>
          </a:stretch>
        </p:blipFill>
        <p:spPr>
          <a:xfrm>
            <a:off x="796996" y="3201161"/>
            <a:ext cx="6990422" cy="3656839"/>
          </a:xfrm>
          <a:prstGeom prst="rect">
            <a:avLst/>
          </a:prstGeom>
        </p:spPr>
      </p:pic>
    </p:spTree>
    <p:extLst>
      <p:ext uri="{BB962C8B-B14F-4D97-AF65-F5344CB8AC3E}">
        <p14:creationId xmlns:p14="http://schemas.microsoft.com/office/powerpoint/2010/main" val="928236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199" y="142179"/>
            <a:ext cx="7998431" cy="606252"/>
          </a:xfrm>
        </p:spPr>
        <p:txBody>
          <a:bodyPr>
            <a:normAutofit fontScale="90000"/>
          </a:bodyPr>
          <a:lstStyle/>
          <a:p>
            <a:r>
              <a:rPr lang="en-US" dirty="0"/>
              <a:t>Pollen and Production of Sperm</a:t>
            </a:r>
            <a:endParaRPr lang="en-US" altLang="en-US" dirty="0"/>
          </a:p>
        </p:txBody>
      </p:sp>
      <p:sp>
        <p:nvSpPr>
          <p:cNvPr id="4" name="Rectangle 3">
            <a:extLst>
              <a:ext uri="{FF2B5EF4-FFF2-40B4-BE49-F238E27FC236}">
                <a16:creationId xmlns:a16="http://schemas.microsoft.com/office/drawing/2014/main" id="{086ECF67-9B8D-A158-696E-A5B0CDAB74B2}"/>
              </a:ext>
            </a:extLst>
          </p:cNvPr>
          <p:cNvSpPr txBox="1">
            <a:spLocks noChangeArrowheads="1"/>
          </p:cNvSpPr>
          <p:nvPr/>
        </p:nvSpPr>
        <p:spPr>
          <a:xfrm>
            <a:off x="585626" y="1027416"/>
            <a:ext cx="7448765" cy="2537717"/>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 microspore develops into a </a:t>
            </a:r>
            <a:r>
              <a:rPr lang="en-US" b="1" dirty="0"/>
              <a:t>pollen grain</a:t>
            </a:r>
            <a:r>
              <a:rPr lang="en-US" dirty="0"/>
              <a:t> that consists of a male gametophyte enclosed within the pollen wall</a:t>
            </a:r>
          </a:p>
          <a:p>
            <a:r>
              <a:rPr lang="en-US" b="1" dirty="0"/>
              <a:t>Pollination</a:t>
            </a:r>
            <a:r>
              <a:rPr lang="en-US" dirty="0"/>
              <a:t> is the transfer of pollen to the part of a seed plant containing the ovules</a:t>
            </a:r>
          </a:p>
          <a:p>
            <a:r>
              <a:rPr lang="en-US" dirty="0"/>
              <a:t>A germinated pollen grain produces a pollen tube that discharges sperm into the female gametophyte within the ovule</a:t>
            </a:r>
          </a:p>
          <a:p>
            <a:r>
              <a:rPr lang="en-US" dirty="0"/>
              <a:t>Pollen eliminates the need for a film of water and can be dispersed great distances by air or animals</a:t>
            </a:r>
          </a:p>
        </p:txBody>
      </p:sp>
      <p:pic>
        <p:nvPicPr>
          <p:cNvPr id="5" name="Picture 4">
            <a:extLst>
              <a:ext uri="{FF2B5EF4-FFF2-40B4-BE49-F238E27FC236}">
                <a16:creationId xmlns:a16="http://schemas.microsoft.com/office/drawing/2014/main" id="{09BFE1D4-EFF5-FC06-776D-EE87206B35A7}"/>
              </a:ext>
            </a:extLst>
          </p:cNvPr>
          <p:cNvPicPr>
            <a:picLocks noChangeAspect="1"/>
          </p:cNvPicPr>
          <p:nvPr/>
        </p:nvPicPr>
        <p:blipFill>
          <a:blip r:embed="rId3"/>
          <a:stretch>
            <a:fillRect/>
          </a:stretch>
        </p:blipFill>
        <p:spPr>
          <a:xfrm>
            <a:off x="796996" y="3201161"/>
            <a:ext cx="6990422" cy="3656839"/>
          </a:xfrm>
          <a:prstGeom prst="rect">
            <a:avLst/>
          </a:prstGeom>
        </p:spPr>
      </p:pic>
    </p:spTree>
    <p:extLst>
      <p:ext uri="{BB962C8B-B14F-4D97-AF65-F5344CB8AC3E}">
        <p14:creationId xmlns:p14="http://schemas.microsoft.com/office/powerpoint/2010/main" val="2760521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199" y="142179"/>
            <a:ext cx="7998431" cy="606252"/>
          </a:xfrm>
        </p:spPr>
        <p:txBody>
          <a:bodyPr>
            <a:normAutofit fontScale="90000"/>
          </a:bodyPr>
          <a:lstStyle/>
          <a:p>
            <a:r>
              <a:rPr lang="en-US" dirty="0"/>
              <a:t>Seeds</a:t>
            </a:r>
            <a:endParaRPr lang="en-US" altLang="en-US" dirty="0"/>
          </a:p>
        </p:txBody>
      </p:sp>
      <p:sp>
        <p:nvSpPr>
          <p:cNvPr id="161795" name="Rectangle 3"/>
          <p:cNvSpPr>
            <a:spLocks noGrp="1" noChangeArrowheads="1"/>
          </p:cNvSpPr>
          <p:nvPr>
            <p:ph idx="1"/>
          </p:nvPr>
        </p:nvSpPr>
        <p:spPr>
          <a:xfrm>
            <a:off x="0" y="1435814"/>
            <a:ext cx="5322013" cy="4525963"/>
          </a:xfrm>
        </p:spPr>
        <p:txBody>
          <a:bodyPr>
            <a:normAutofit lnSpcReduction="10000"/>
          </a:bodyPr>
          <a:lstStyle/>
          <a:p>
            <a:r>
              <a:rPr lang="en-US" dirty="0"/>
              <a:t>Seeds provide some evolutionary advantages over spores</a:t>
            </a:r>
          </a:p>
          <a:p>
            <a:pPr lvl="1"/>
            <a:r>
              <a:rPr lang="en-US" dirty="0"/>
              <a:t>They may remain dormant for days to years, until conditions are favorable for germination</a:t>
            </a:r>
          </a:p>
          <a:p>
            <a:pPr lvl="1"/>
            <a:r>
              <a:rPr lang="en-US" dirty="0"/>
              <a:t>They have a supply of stored food</a:t>
            </a:r>
          </a:p>
          <a:p>
            <a:pPr lvl="1"/>
            <a:r>
              <a:rPr lang="en-US" dirty="0"/>
              <a:t>They may be transported long distances by wind or animals</a:t>
            </a:r>
          </a:p>
        </p:txBody>
      </p:sp>
      <p:pic>
        <p:nvPicPr>
          <p:cNvPr id="3" name="Picture 2">
            <a:extLst>
              <a:ext uri="{FF2B5EF4-FFF2-40B4-BE49-F238E27FC236}">
                <a16:creationId xmlns:a16="http://schemas.microsoft.com/office/drawing/2014/main" id="{952C2D67-4AA0-A17B-2369-6CA0EE9D4A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3366" y="2250039"/>
            <a:ext cx="3440185" cy="3300519"/>
          </a:xfrm>
          <a:prstGeom prst="rect">
            <a:avLst/>
          </a:prstGeom>
        </p:spPr>
      </p:pic>
    </p:spTree>
    <p:extLst>
      <p:ext uri="{BB962C8B-B14F-4D97-AF65-F5344CB8AC3E}">
        <p14:creationId xmlns:p14="http://schemas.microsoft.com/office/powerpoint/2010/main" val="2167378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199" y="142179"/>
            <a:ext cx="7998431" cy="606252"/>
          </a:xfrm>
        </p:spPr>
        <p:txBody>
          <a:bodyPr>
            <a:normAutofit fontScale="90000"/>
          </a:bodyPr>
          <a:lstStyle/>
          <a:p>
            <a:r>
              <a:rPr lang="en-US" dirty="0"/>
              <a:t>Life Cycle of a Pine</a:t>
            </a:r>
            <a:endParaRPr lang="en-US" altLang="en-US" dirty="0"/>
          </a:p>
        </p:txBody>
      </p:sp>
      <p:sp>
        <p:nvSpPr>
          <p:cNvPr id="161795" name="Rectangle 3"/>
          <p:cNvSpPr>
            <a:spLocks noGrp="1" noChangeArrowheads="1"/>
          </p:cNvSpPr>
          <p:nvPr>
            <p:ph idx="1"/>
          </p:nvPr>
        </p:nvSpPr>
        <p:spPr>
          <a:xfrm>
            <a:off x="457200" y="1600200"/>
            <a:ext cx="6284369" cy="4525963"/>
          </a:xfrm>
        </p:spPr>
        <p:txBody>
          <a:bodyPr>
            <a:normAutofit/>
          </a:bodyPr>
          <a:lstStyle/>
          <a:p>
            <a:r>
              <a:rPr lang="en-US" dirty="0"/>
              <a:t>Three key features of the gymnosperm life cycle are</a:t>
            </a:r>
          </a:p>
          <a:p>
            <a:pPr lvl="1"/>
            <a:r>
              <a:rPr lang="en-US" dirty="0"/>
              <a:t>miniaturization of their gametophytes</a:t>
            </a:r>
          </a:p>
          <a:p>
            <a:pPr lvl="1"/>
            <a:r>
              <a:rPr lang="en-US" dirty="0"/>
              <a:t>production of seeds, a dispersible stage in the life cycle</a:t>
            </a:r>
          </a:p>
          <a:p>
            <a:pPr lvl="1"/>
            <a:r>
              <a:rPr lang="en-US" dirty="0"/>
              <a:t>the transfer of sperm to ovules by pollen</a:t>
            </a:r>
          </a:p>
        </p:txBody>
      </p:sp>
    </p:spTree>
    <p:extLst>
      <p:ext uri="{BB962C8B-B14F-4D97-AF65-F5344CB8AC3E}">
        <p14:creationId xmlns:p14="http://schemas.microsoft.com/office/powerpoint/2010/main" val="3552588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199" y="142179"/>
            <a:ext cx="7998431" cy="606252"/>
          </a:xfrm>
        </p:spPr>
        <p:txBody>
          <a:bodyPr>
            <a:normAutofit fontScale="90000"/>
          </a:bodyPr>
          <a:lstStyle/>
          <a:p>
            <a:r>
              <a:rPr lang="en-US" dirty="0"/>
              <a:t>Life Cycle of a Pine</a:t>
            </a:r>
            <a:endParaRPr lang="en-US" altLang="en-US" dirty="0"/>
          </a:p>
        </p:txBody>
      </p:sp>
      <p:sp>
        <p:nvSpPr>
          <p:cNvPr id="161795" name="Rectangle 3"/>
          <p:cNvSpPr>
            <a:spLocks noGrp="1" noChangeArrowheads="1"/>
          </p:cNvSpPr>
          <p:nvPr>
            <p:ph idx="1"/>
          </p:nvPr>
        </p:nvSpPr>
        <p:spPr>
          <a:xfrm>
            <a:off x="15411" y="1384443"/>
            <a:ext cx="4556590" cy="4525963"/>
          </a:xfrm>
        </p:spPr>
        <p:txBody>
          <a:bodyPr>
            <a:normAutofit fontScale="77500" lnSpcReduction="20000"/>
          </a:bodyPr>
          <a:lstStyle/>
          <a:p>
            <a:r>
              <a:rPr lang="en-US" dirty="0"/>
              <a:t>The pine tree is the sporophyte that produces sporangia in male and female cones</a:t>
            </a:r>
          </a:p>
          <a:p>
            <a:r>
              <a:rPr lang="en-US" dirty="0"/>
              <a:t>Pollen cones are small and consist of modified leaves that bear microsporangia</a:t>
            </a:r>
          </a:p>
          <a:p>
            <a:r>
              <a:rPr lang="en-US" dirty="0"/>
              <a:t>Cells called microsporocytes undergo meiosis to produce haploid microspores inside the microsporangia</a:t>
            </a:r>
          </a:p>
          <a:p>
            <a:r>
              <a:rPr lang="en-US" dirty="0"/>
              <a:t>Each microspore develops into a pollen grain</a:t>
            </a:r>
          </a:p>
        </p:txBody>
      </p:sp>
      <p:pic>
        <p:nvPicPr>
          <p:cNvPr id="4" name="Picture 3">
            <a:extLst>
              <a:ext uri="{FF2B5EF4-FFF2-40B4-BE49-F238E27FC236}">
                <a16:creationId xmlns:a16="http://schemas.microsoft.com/office/drawing/2014/main" id="{B5BE921C-8A70-A199-C46D-8347DDFDC7F1}"/>
              </a:ext>
            </a:extLst>
          </p:cNvPr>
          <p:cNvPicPr>
            <a:picLocks noChangeAspect="1"/>
          </p:cNvPicPr>
          <p:nvPr/>
        </p:nvPicPr>
        <p:blipFill>
          <a:blip r:embed="rId3"/>
          <a:stretch>
            <a:fillRect/>
          </a:stretch>
        </p:blipFill>
        <p:spPr>
          <a:xfrm>
            <a:off x="4572000" y="1712922"/>
            <a:ext cx="4573148" cy="3869004"/>
          </a:xfrm>
          <a:prstGeom prst="rect">
            <a:avLst/>
          </a:prstGeom>
        </p:spPr>
      </p:pic>
    </p:spTree>
    <p:extLst>
      <p:ext uri="{BB962C8B-B14F-4D97-AF65-F5344CB8AC3E}">
        <p14:creationId xmlns:p14="http://schemas.microsoft.com/office/powerpoint/2010/main" val="2306494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199" y="142179"/>
            <a:ext cx="7998431" cy="606252"/>
          </a:xfrm>
        </p:spPr>
        <p:txBody>
          <a:bodyPr>
            <a:normAutofit fontScale="90000"/>
          </a:bodyPr>
          <a:lstStyle/>
          <a:p>
            <a:r>
              <a:rPr lang="en-US" dirty="0"/>
              <a:t>Life Cycle of a Pine</a:t>
            </a:r>
            <a:endParaRPr lang="en-US" altLang="en-US" dirty="0"/>
          </a:p>
        </p:txBody>
      </p:sp>
      <p:sp>
        <p:nvSpPr>
          <p:cNvPr id="161795" name="Rectangle 3"/>
          <p:cNvSpPr>
            <a:spLocks noGrp="1" noChangeArrowheads="1"/>
          </p:cNvSpPr>
          <p:nvPr>
            <p:ph idx="1"/>
          </p:nvPr>
        </p:nvSpPr>
        <p:spPr>
          <a:xfrm>
            <a:off x="15411" y="1384443"/>
            <a:ext cx="4556590" cy="4525963"/>
          </a:xfrm>
        </p:spPr>
        <p:txBody>
          <a:bodyPr>
            <a:normAutofit fontScale="85000" lnSpcReduction="20000"/>
          </a:bodyPr>
          <a:lstStyle/>
          <a:p>
            <a:r>
              <a:rPr lang="en-US" dirty="0"/>
              <a:t>Ovulate cones are larger and consist of both modified leaves and modified stem tissue</a:t>
            </a:r>
          </a:p>
          <a:p>
            <a:r>
              <a:rPr lang="en-US" dirty="0"/>
              <a:t>Within each ovule, </a:t>
            </a:r>
            <a:r>
              <a:rPr lang="en-US" dirty="0" err="1"/>
              <a:t>megasporocytes</a:t>
            </a:r>
            <a:r>
              <a:rPr lang="en-US" dirty="0"/>
              <a:t> undergo meiosis to produce haploid megaspores</a:t>
            </a:r>
          </a:p>
          <a:p>
            <a:r>
              <a:rPr lang="en-US" dirty="0"/>
              <a:t>Megaspores develop into female gametophytes, which are retained within the megasporangia</a:t>
            </a:r>
          </a:p>
        </p:txBody>
      </p:sp>
      <p:pic>
        <p:nvPicPr>
          <p:cNvPr id="4" name="Picture 3">
            <a:extLst>
              <a:ext uri="{FF2B5EF4-FFF2-40B4-BE49-F238E27FC236}">
                <a16:creationId xmlns:a16="http://schemas.microsoft.com/office/drawing/2014/main" id="{B5BE921C-8A70-A199-C46D-8347DDFDC7F1}"/>
              </a:ext>
            </a:extLst>
          </p:cNvPr>
          <p:cNvPicPr>
            <a:picLocks noChangeAspect="1"/>
          </p:cNvPicPr>
          <p:nvPr/>
        </p:nvPicPr>
        <p:blipFill>
          <a:blip r:embed="rId3"/>
          <a:stretch>
            <a:fillRect/>
          </a:stretch>
        </p:blipFill>
        <p:spPr>
          <a:xfrm>
            <a:off x="4572000" y="1712922"/>
            <a:ext cx="4573148" cy="3869004"/>
          </a:xfrm>
          <a:prstGeom prst="rect">
            <a:avLst/>
          </a:prstGeom>
        </p:spPr>
      </p:pic>
    </p:spTree>
    <p:extLst>
      <p:ext uri="{BB962C8B-B14F-4D97-AF65-F5344CB8AC3E}">
        <p14:creationId xmlns:p14="http://schemas.microsoft.com/office/powerpoint/2010/main" val="3809205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274638"/>
            <a:ext cx="8686800" cy="614710"/>
          </a:xfrm>
        </p:spPr>
        <p:txBody>
          <a:bodyPr>
            <a:normAutofit fontScale="90000"/>
          </a:bodyPr>
          <a:lstStyle/>
          <a:p>
            <a:r>
              <a:rPr lang="en-US" dirty="0"/>
              <a:t>The reproductive adaptations of angiosperms include flowers and fruits</a:t>
            </a:r>
            <a:endParaRPr lang="en-US" altLang="en-US" dirty="0"/>
          </a:p>
        </p:txBody>
      </p:sp>
      <p:sp>
        <p:nvSpPr>
          <p:cNvPr id="175107" name="Rectangle 3"/>
          <p:cNvSpPr>
            <a:spLocks noGrp="1" noChangeArrowheads="1"/>
          </p:cNvSpPr>
          <p:nvPr>
            <p:ph idx="1"/>
          </p:nvPr>
        </p:nvSpPr>
        <p:spPr>
          <a:xfrm>
            <a:off x="219867" y="1537360"/>
            <a:ext cx="5605396" cy="5124081"/>
          </a:xfrm>
        </p:spPr>
        <p:txBody>
          <a:bodyPr>
            <a:normAutofit/>
          </a:bodyPr>
          <a:lstStyle/>
          <a:p>
            <a:r>
              <a:rPr lang="en-US" dirty="0"/>
              <a:t>Angiosperms are seed plants with reproductive structures called flowers and fruits</a:t>
            </a:r>
          </a:p>
          <a:p>
            <a:r>
              <a:rPr lang="en-US" dirty="0"/>
              <a:t>They are the most widespread and diverse of all plants</a:t>
            </a:r>
          </a:p>
        </p:txBody>
      </p:sp>
      <p:pic>
        <p:nvPicPr>
          <p:cNvPr id="3" name="Picture 2">
            <a:extLst>
              <a:ext uri="{FF2B5EF4-FFF2-40B4-BE49-F238E27FC236}">
                <a16:creationId xmlns:a16="http://schemas.microsoft.com/office/drawing/2014/main" id="{3F91D94F-B708-7B32-F879-200477A1EF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6795" y="1262722"/>
            <a:ext cx="2486492" cy="5320640"/>
          </a:xfrm>
          <a:prstGeom prst="rect">
            <a:avLst/>
          </a:prstGeom>
        </p:spPr>
      </p:pic>
    </p:spTree>
    <p:extLst>
      <p:ext uri="{BB962C8B-B14F-4D97-AF65-F5344CB8AC3E}">
        <p14:creationId xmlns:p14="http://schemas.microsoft.com/office/powerpoint/2010/main" val="3941763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274638"/>
            <a:ext cx="8686800" cy="614710"/>
          </a:xfrm>
        </p:spPr>
        <p:txBody>
          <a:bodyPr>
            <a:normAutofit fontScale="90000"/>
          </a:bodyPr>
          <a:lstStyle/>
          <a:p>
            <a:r>
              <a:rPr lang="en-US" dirty="0"/>
              <a:t>The reproductive adaptations of angiosperms include flowers and fruits</a:t>
            </a:r>
            <a:endParaRPr lang="en-US" altLang="en-US" dirty="0"/>
          </a:p>
        </p:txBody>
      </p:sp>
      <p:sp>
        <p:nvSpPr>
          <p:cNvPr id="175107" name="Rectangle 3"/>
          <p:cNvSpPr>
            <a:spLocks noGrp="1" noChangeArrowheads="1"/>
          </p:cNvSpPr>
          <p:nvPr>
            <p:ph idx="1"/>
          </p:nvPr>
        </p:nvSpPr>
        <p:spPr>
          <a:xfrm>
            <a:off x="199318" y="1733919"/>
            <a:ext cx="5605396" cy="5124081"/>
          </a:xfrm>
        </p:spPr>
        <p:txBody>
          <a:bodyPr>
            <a:normAutofit lnSpcReduction="10000"/>
          </a:bodyPr>
          <a:lstStyle/>
          <a:p>
            <a:r>
              <a:rPr lang="en-US" dirty="0"/>
              <a:t>All angiosperms are classified in a single phylum, Anthophyta</a:t>
            </a:r>
          </a:p>
          <a:p>
            <a:r>
              <a:rPr lang="en-US" dirty="0"/>
              <a:t>The </a:t>
            </a:r>
            <a:r>
              <a:rPr lang="en-US" b="1" dirty="0"/>
              <a:t>flower </a:t>
            </a:r>
            <a:r>
              <a:rPr lang="en-US" dirty="0"/>
              <a:t>is an angiosperm structure specialized for sexual reproduction</a:t>
            </a:r>
          </a:p>
          <a:p>
            <a:r>
              <a:rPr lang="en-US" dirty="0"/>
              <a:t>Many species are pollinated by insects or animals, while some species are wind-pollinated</a:t>
            </a:r>
          </a:p>
        </p:txBody>
      </p:sp>
      <p:pic>
        <p:nvPicPr>
          <p:cNvPr id="4" name="Picture 3">
            <a:extLst>
              <a:ext uri="{FF2B5EF4-FFF2-40B4-BE49-F238E27FC236}">
                <a16:creationId xmlns:a16="http://schemas.microsoft.com/office/drawing/2014/main" id="{9CE47611-DD7A-D6ED-7293-7F8B58BB30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6795" y="1262722"/>
            <a:ext cx="2486492" cy="5320640"/>
          </a:xfrm>
          <a:prstGeom prst="rect">
            <a:avLst/>
          </a:prstGeom>
        </p:spPr>
      </p:pic>
    </p:spTree>
    <p:extLst>
      <p:ext uri="{BB962C8B-B14F-4D97-AF65-F5344CB8AC3E}">
        <p14:creationId xmlns:p14="http://schemas.microsoft.com/office/powerpoint/2010/main" val="4072385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0"/>
            <a:ext cx="9144000" cy="1107996"/>
          </a:xfrm>
        </p:spPr>
        <p:txBody>
          <a:bodyPr>
            <a:normAutofit/>
          </a:bodyPr>
          <a:lstStyle/>
          <a:p>
            <a:r>
              <a:rPr lang="en-US" altLang="en-US" dirty="0"/>
              <a:t>Plants are well adapted to life on land</a:t>
            </a:r>
          </a:p>
        </p:txBody>
      </p:sp>
      <p:sp>
        <p:nvSpPr>
          <p:cNvPr id="93187" name="Rectangle 3"/>
          <p:cNvSpPr>
            <a:spLocks noGrp="1" noChangeArrowheads="1"/>
          </p:cNvSpPr>
          <p:nvPr>
            <p:ph idx="1"/>
          </p:nvPr>
        </p:nvSpPr>
        <p:spPr>
          <a:xfrm>
            <a:off x="162046" y="1600200"/>
            <a:ext cx="4783315" cy="4904772"/>
          </a:xfrm>
        </p:spPr>
        <p:txBody>
          <a:bodyPr>
            <a:normAutofit fontScale="77500" lnSpcReduction="20000"/>
          </a:bodyPr>
          <a:lstStyle/>
          <a:p>
            <a:r>
              <a:rPr lang="en-US" altLang="en-US" dirty="0"/>
              <a:t>Green algae are the closest relatives of plants</a:t>
            </a:r>
          </a:p>
          <a:p>
            <a:r>
              <a:rPr lang="en-US" dirty="0"/>
              <a:t>The move to land provided benefits: </a:t>
            </a:r>
          </a:p>
          <a:p>
            <a:pPr lvl="1"/>
            <a:r>
              <a:rPr lang="en-US" dirty="0"/>
              <a:t>unfiltered sunlight</a:t>
            </a:r>
          </a:p>
          <a:p>
            <a:pPr lvl="1"/>
            <a:r>
              <a:rPr lang="en-US" dirty="0"/>
              <a:t>more plentiful CO</a:t>
            </a:r>
            <a:r>
              <a:rPr lang="en-US" baseline="-25000" dirty="0"/>
              <a:t>2</a:t>
            </a:r>
            <a:endParaRPr lang="en-US" baseline="-25000" dirty="0">
              <a:solidFill>
                <a:srgbClr val="000000"/>
              </a:solidFill>
            </a:endParaRPr>
          </a:p>
          <a:p>
            <a:pPr lvl="1"/>
            <a:r>
              <a:rPr lang="en-US" dirty="0">
                <a:solidFill>
                  <a:srgbClr val="000000"/>
                </a:solidFill>
              </a:rPr>
              <a:t>nutrient-rich soil</a:t>
            </a:r>
          </a:p>
          <a:p>
            <a:pPr lvl="0"/>
            <a:r>
              <a:rPr lang="en-US" dirty="0">
                <a:solidFill>
                  <a:srgbClr val="000000"/>
                </a:solidFill>
              </a:rPr>
              <a:t>Land also presented challenges: </a:t>
            </a:r>
          </a:p>
          <a:p>
            <a:pPr lvl="1"/>
            <a:r>
              <a:rPr lang="en-US" dirty="0">
                <a:solidFill>
                  <a:srgbClr val="000000"/>
                </a:solidFill>
              </a:rPr>
              <a:t>a scarcity of water</a:t>
            </a:r>
          </a:p>
          <a:p>
            <a:pPr lvl="1"/>
            <a:r>
              <a:rPr lang="en-US" dirty="0">
                <a:solidFill>
                  <a:srgbClr val="000000"/>
                </a:solidFill>
              </a:rPr>
              <a:t>lack of structural support against gravity</a:t>
            </a:r>
          </a:p>
          <a:p>
            <a:pPr lvl="0"/>
            <a:r>
              <a:rPr lang="en-US" dirty="0">
                <a:solidFill>
                  <a:srgbClr val="000000"/>
                </a:solidFill>
              </a:rPr>
              <a:t>Plants diversified as adaptations evolved that enabled them to thrive on land despite challenges</a:t>
            </a:r>
          </a:p>
        </p:txBody>
      </p:sp>
      <p:pic>
        <p:nvPicPr>
          <p:cNvPr id="6" name="Picture 5" descr="A photograph shows a small fern.">
            <a:extLst>
              <a:ext uri="{FF2B5EF4-FFF2-40B4-BE49-F238E27FC236}">
                <a16:creationId xmlns:a16="http://schemas.microsoft.com/office/drawing/2014/main" id="{4EA764A0-AF5C-7C65-3A02-CFA0BB7A2B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46402" y="1698900"/>
            <a:ext cx="4035552" cy="4035552"/>
          </a:xfrm>
          <a:prstGeom prst="rect">
            <a:avLst/>
          </a:prstGeom>
        </p:spPr>
      </p:pic>
    </p:spTree>
    <p:extLst>
      <p:ext uri="{BB962C8B-B14F-4D97-AF65-F5344CB8AC3E}">
        <p14:creationId xmlns:p14="http://schemas.microsoft.com/office/powerpoint/2010/main" val="1793370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274638"/>
            <a:ext cx="8686800" cy="614710"/>
          </a:xfrm>
        </p:spPr>
        <p:txBody>
          <a:bodyPr>
            <a:normAutofit fontScale="90000"/>
          </a:bodyPr>
          <a:lstStyle/>
          <a:p>
            <a:r>
              <a:rPr lang="en-US" dirty="0"/>
              <a:t>The reproductive adaptations of angiosperms include flowers and fruits</a:t>
            </a:r>
            <a:endParaRPr lang="en-US" altLang="en-US" dirty="0"/>
          </a:p>
        </p:txBody>
      </p:sp>
      <p:sp>
        <p:nvSpPr>
          <p:cNvPr id="175107" name="Rectangle 3"/>
          <p:cNvSpPr>
            <a:spLocks noGrp="1" noChangeArrowheads="1"/>
          </p:cNvSpPr>
          <p:nvPr>
            <p:ph idx="1"/>
          </p:nvPr>
        </p:nvSpPr>
        <p:spPr>
          <a:xfrm>
            <a:off x="182795" y="1403979"/>
            <a:ext cx="5605396" cy="5124081"/>
          </a:xfrm>
        </p:spPr>
        <p:txBody>
          <a:bodyPr>
            <a:normAutofit fontScale="92500" lnSpcReduction="20000"/>
          </a:bodyPr>
          <a:lstStyle/>
          <a:p>
            <a:r>
              <a:rPr lang="en-US" dirty="0"/>
              <a:t>A flower is a specialized shoot with up to four types of modified leaves called floral organs:</a:t>
            </a:r>
          </a:p>
          <a:p>
            <a:pPr lvl="1"/>
            <a:r>
              <a:rPr lang="en-US" b="1" dirty="0"/>
              <a:t>Sepals</a:t>
            </a:r>
            <a:r>
              <a:rPr lang="en-US" dirty="0"/>
              <a:t>, which enclose the flower </a:t>
            </a:r>
          </a:p>
          <a:p>
            <a:pPr lvl="1"/>
            <a:r>
              <a:rPr lang="en-US" b="1" dirty="0"/>
              <a:t>Petals</a:t>
            </a:r>
            <a:r>
              <a:rPr lang="en-US" dirty="0"/>
              <a:t>, which are often brightly colored to attract pollinators; wind-pollinated flowers generally lack brightly colored parts</a:t>
            </a:r>
          </a:p>
          <a:p>
            <a:pPr lvl="1"/>
            <a:r>
              <a:rPr lang="en-US" b="1" dirty="0"/>
              <a:t>Stamens</a:t>
            </a:r>
            <a:r>
              <a:rPr lang="en-US" dirty="0"/>
              <a:t>, the male reproductive organs</a:t>
            </a:r>
          </a:p>
          <a:p>
            <a:pPr lvl="1"/>
            <a:r>
              <a:rPr lang="en-US" b="1" dirty="0"/>
              <a:t>Carpels</a:t>
            </a:r>
            <a:r>
              <a:rPr lang="en-US" dirty="0"/>
              <a:t>, the female reproductive organs</a:t>
            </a:r>
          </a:p>
        </p:txBody>
      </p:sp>
      <p:pic>
        <p:nvPicPr>
          <p:cNvPr id="3" name="Picture 2">
            <a:extLst>
              <a:ext uri="{FF2B5EF4-FFF2-40B4-BE49-F238E27FC236}">
                <a16:creationId xmlns:a16="http://schemas.microsoft.com/office/drawing/2014/main" id="{C93FD744-097E-111F-C7E2-BDE09D5171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8508" y="1348679"/>
            <a:ext cx="2668201" cy="5234683"/>
          </a:xfrm>
          <a:prstGeom prst="rect">
            <a:avLst/>
          </a:prstGeom>
        </p:spPr>
      </p:pic>
    </p:spTree>
    <p:extLst>
      <p:ext uri="{BB962C8B-B14F-4D97-AF65-F5344CB8AC3E}">
        <p14:creationId xmlns:p14="http://schemas.microsoft.com/office/powerpoint/2010/main" val="2469113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274638"/>
            <a:ext cx="8686800" cy="614710"/>
          </a:xfrm>
        </p:spPr>
        <p:txBody>
          <a:bodyPr>
            <a:normAutofit fontScale="90000"/>
          </a:bodyPr>
          <a:lstStyle/>
          <a:p>
            <a:r>
              <a:rPr lang="en-US" dirty="0"/>
              <a:t>The reproductive adaptations of angiosperms include flowers and fruits</a:t>
            </a:r>
            <a:endParaRPr lang="en-US" altLang="en-US" dirty="0"/>
          </a:p>
        </p:txBody>
      </p:sp>
      <p:sp>
        <p:nvSpPr>
          <p:cNvPr id="175107" name="Rectangle 3"/>
          <p:cNvSpPr>
            <a:spLocks noGrp="1" noChangeArrowheads="1"/>
          </p:cNvSpPr>
          <p:nvPr>
            <p:ph idx="1"/>
          </p:nvPr>
        </p:nvSpPr>
        <p:spPr>
          <a:xfrm>
            <a:off x="219867" y="1537360"/>
            <a:ext cx="5605396" cy="5124081"/>
          </a:xfrm>
        </p:spPr>
        <p:txBody>
          <a:bodyPr>
            <a:normAutofit/>
          </a:bodyPr>
          <a:lstStyle/>
          <a:p>
            <a:r>
              <a:rPr lang="en-US" dirty="0"/>
              <a:t>A stamen consists of a stalk called a </a:t>
            </a:r>
            <a:r>
              <a:rPr lang="en-US" b="1" dirty="0"/>
              <a:t>filament</a:t>
            </a:r>
            <a:r>
              <a:rPr lang="en-US" dirty="0"/>
              <a:t>, with a sac called an </a:t>
            </a:r>
            <a:r>
              <a:rPr lang="en-US" b="1" dirty="0"/>
              <a:t>anther</a:t>
            </a:r>
          </a:p>
          <a:p>
            <a:r>
              <a:rPr lang="en-US" dirty="0"/>
              <a:t>Microspores, which are produced in the anthers, develop into pollen grains containing the male gametophytes</a:t>
            </a:r>
          </a:p>
          <a:p>
            <a:endParaRPr lang="en-US" dirty="0"/>
          </a:p>
        </p:txBody>
      </p:sp>
      <p:pic>
        <p:nvPicPr>
          <p:cNvPr id="4" name="Picture 3">
            <a:extLst>
              <a:ext uri="{FF2B5EF4-FFF2-40B4-BE49-F238E27FC236}">
                <a16:creationId xmlns:a16="http://schemas.microsoft.com/office/drawing/2014/main" id="{A4748A5F-E687-149D-3F17-ABA822FF3FD0}"/>
              </a:ext>
            </a:extLst>
          </p:cNvPr>
          <p:cNvPicPr>
            <a:picLocks noChangeAspect="1"/>
          </p:cNvPicPr>
          <p:nvPr/>
        </p:nvPicPr>
        <p:blipFill>
          <a:blip r:embed="rId3"/>
          <a:stretch>
            <a:fillRect/>
          </a:stretch>
        </p:blipFill>
        <p:spPr>
          <a:xfrm>
            <a:off x="4941708" y="2640458"/>
            <a:ext cx="3982426" cy="3205538"/>
          </a:xfrm>
          <a:prstGeom prst="rect">
            <a:avLst/>
          </a:prstGeom>
        </p:spPr>
      </p:pic>
    </p:spTree>
    <p:extLst>
      <p:ext uri="{BB962C8B-B14F-4D97-AF65-F5344CB8AC3E}">
        <p14:creationId xmlns:p14="http://schemas.microsoft.com/office/powerpoint/2010/main" val="3756692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FFF85-C7C3-1900-9146-6FA47BCE6321}"/>
              </a:ext>
            </a:extLst>
          </p:cNvPr>
          <p:cNvPicPr>
            <a:picLocks noChangeAspect="1"/>
          </p:cNvPicPr>
          <p:nvPr/>
        </p:nvPicPr>
        <p:blipFill>
          <a:blip r:embed="rId3"/>
          <a:stretch>
            <a:fillRect/>
          </a:stretch>
        </p:blipFill>
        <p:spPr>
          <a:xfrm>
            <a:off x="4941708" y="2640458"/>
            <a:ext cx="3982426" cy="3205538"/>
          </a:xfrm>
          <a:prstGeom prst="rect">
            <a:avLst/>
          </a:prstGeom>
        </p:spPr>
      </p:pic>
      <p:sp>
        <p:nvSpPr>
          <p:cNvPr id="175106" name="Rectangle 2"/>
          <p:cNvSpPr>
            <a:spLocks noGrp="1" noChangeArrowheads="1"/>
          </p:cNvSpPr>
          <p:nvPr>
            <p:ph type="title"/>
          </p:nvPr>
        </p:nvSpPr>
        <p:spPr>
          <a:xfrm>
            <a:off x="457200" y="274638"/>
            <a:ext cx="8686800" cy="614710"/>
          </a:xfrm>
        </p:spPr>
        <p:txBody>
          <a:bodyPr>
            <a:normAutofit fontScale="90000"/>
          </a:bodyPr>
          <a:lstStyle/>
          <a:p>
            <a:r>
              <a:rPr lang="en-US" dirty="0"/>
              <a:t>The reproductive adaptations of angiosperms include flowers and fruits</a:t>
            </a:r>
            <a:endParaRPr lang="en-US" altLang="en-US" dirty="0"/>
          </a:p>
        </p:txBody>
      </p:sp>
      <p:sp>
        <p:nvSpPr>
          <p:cNvPr id="175107" name="Rectangle 3"/>
          <p:cNvSpPr>
            <a:spLocks noGrp="1" noChangeArrowheads="1"/>
          </p:cNvSpPr>
          <p:nvPr>
            <p:ph idx="1"/>
          </p:nvPr>
        </p:nvSpPr>
        <p:spPr>
          <a:xfrm>
            <a:off x="189044" y="1459281"/>
            <a:ext cx="4917212" cy="5124081"/>
          </a:xfrm>
        </p:spPr>
        <p:txBody>
          <a:bodyPr>
            <a:normAutofit fontScale="85000" lnSpcReduction="10000"/>
          </a:bodyPr>
          <a:lstStyle/>
          <a:p>
            <a:r>
              <a:rPr lang="en-US" dirty="0"/>
              <a:t>A carpel consists of an </a:t>
            </a:r>
            <a:r>
              <a:rPr lang="en-US" b="1" dirty="0"/>
              <a:t>ovary</a:t>
            </a:r>
            <a:r>
              <a:rPr lang="en-US" dirty="0"/>
              <a:t> at the base of a </a:t>
            </a:r>
            <a:r>
              <a:rPr lang="en-US" b="1" dirty="0"/>
              <a:t>style</a:t>
            </a:r>
            <a:r>
              <a:rPr lang="en-US" dirty="0"/>
              <a:t> leading up to a sticky </a:t>
            </a:r>
            <a:r>
              <a:rPr lang="en-US" b="1" dirty="0"/>
              <a:t>stigma</a:t>
            </a:r>
            <a:r>
              <a:rPr lang="en-US" dirty="0"/>
              <a:t>, where pollen is received</a:t>
            </a:r>
          </a:p>
          <a:p>
            <a:r>
              <a:rPr lang="en-US" dirty="0"/>
              <a:t>The ovary contains the female gametophyte(s) within the ovule(s) </a:t>
            </a:r>
          </a:p>
          <a:p>
            <a:r>
              <a:rPr lang="en-US" dirty="0"/>
              <a:t>Fertilized ovules develop into seeds</a:t>
            </a:r>
          </a:p>
          <a:p>
            <a:r>
              <a:rPr lang="en-US" dirty="0"/>
              <a:t>The term </a:t>
            </a:r>
            <a:r>
              <a:rPr lang="en-US" b="1" dirty="0"/>
              <a:t>pistil</a:t>
            </a:r>
            <a:r>
              <a:rPr lang="en-US" dirty="0"/>
              <a:t> can be used to refer to a single carpel or two or more fused carpels</a:t>
            </a:r>
          </a:p>
        </p:txBody>
      </p:sp>
    </p:spTree>
    <p:extLst>
      <p:ext uri="{BB962C8B-B14F-4D97-AF65-F5344CB8AC3E}">
        <p14:creationId xmlns:p14="http://schemas.microsoft.com/office/powerpoint/2010/main" val="3659262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idx="1"/>
          </p:nvPr>
        </p:nvSpPr>
        <p:spPr>
          <a:xfrm>
            <a:off x="118153" y="1166018"/>
            <a:ext cx="4587411" cy="4525963"/>
          </a:xfrm>
        </p:spPr>
        <p:txBody>
          <a:bodyPr>
            <a:normAutofit fontScale="85000" lnSpcReduction="20000"/>
          </a:bodyPr>
          <a:lstStyle/>
          <a:p>
            <a:r>
              <a:rPr lang="en-US" dirty="0"/>
              <a:t>Flowers are variable in shape, size, color, and odor</a:t>
            </a:r>
            <a:endParaRPr lang="en-US" b="1" dirty="0"/>
          </a:p>
          <a:p>
            <a:pPr lvl="1"/>
            <a:r>
              <a:rPr lang="en-US" dirty="0"/>
              <a:t>For example, some flowers have radial symmetry, while others have bilateral symmetry</a:t>
            </a:r>
          </a:p>
          <a:p>
            <a:pPr lvl="1"/>
            <a:r>
              <a:rPr lang="en-US" dirty="0"/>
              <a:t>In radial symmetry, any imaginary line through the central axis divides the flower into two equal parts</a:t>
            </a:r>
          </a:p>
          <a:p>
            <a:pPr lvl="1"/>
            <a:r>
              <a:rPr lang="en-US" dirty="0"/>
              <a:t>In bilateral symmetry, a flower can only be divided into two equal parts by a single imaginary line </a:t>
            </a:r>
          </a:p>
        </p:txBody>
      </p:sp>
      <p:pic>
        <p:nvPicPr>
          <p:cNvPr id="3" name="Picture 2">
            <a:extLst>
              <a:ext uri="{FF2B5EF4-FFF2-40B4-BE49-F238E27FC236}">
                <a16:creationId xmlns:a16="http://schemas.microsoft.com/office/drawing/2014/main" id="{7AFA0734-36A0-8A66-5D57-BBF6F734B599}"/>
              </a:ext>
            </a:extLst>
          </p:cNvPr>
          <p:cNvPicPr>
            <a:picLocks noChangeAspect="1"/>
          </p:cNvPicPr>
          <p:nvPr/>
        </p:nvPicPr>
        <p:blipFill>
          <a:blip r:embed="rId3"/>
          <a:stretch>
            <a:fillRect/>
          </a:stretch>
        </p:blipFill>
        <p:spPr>
          <a:xfrm>
            <a:off x="4846762" y="1922980"/>
            <a:ext cx="3416300" cy="3505200"/>
          </a:xfrm>
          <a:prstGeom prst="rect">
            <a:avLst/>
          </a:prstGeom>
        </p:spPr>
      </p:pic>
    </p:spTree>
    <p:extLst>
      <p:ext uri="{BB962C8B-B14F-4D97-AF65-F5344CB8AC3E}">
        <p14:creationId xmlns:p14="http://schemas.microsoft.com/office/powerpoint/2010/main" val="4222971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idx="1"/>
          </p:nvPr>
        </p:nvSpPr>
        <p:spPr>
          <a:xfrm>
            <a:off x="216034" y="1456362"/>
            <a:ext cx="3929865" cy="4525963"/>
          </a:xfrm>
        </p:spPr>
        <p:txBody>
          <a:bodyPr>
            <a:normAutofit lnSpcReduction="10000"/>
          </a:bodyPr>
          <a:lstStyle/>
          <a:p>
            <a:r>
              <a:rPr lang="en-US" dirty="0"/>
              <a:t>A </a:t>
            </a:r>
            <a:r>
              <a:rPr lang="en-US" b="1" dirty="0"/>
              <a:t>fruit </a:t>
            </a:r>
            <a:r>
              <a:rPr lang="en-US" dirty="0"/>
              <a:t>is formed when the ovary wall thickens and matures</a:t>
            </a:r>
          </a:p>
          <a:p>
            <a:r>
              <a:rPr lang="en-US" dirty="0"/>
              <a:t>Fruits protect seeds and aid in their dispersal</a:t>
            </a:r>
          </a:p>
          <a:p>
            <a:r>
              <a:rPr lang="en-US" dirty="0"/>
              <a:t>Mature fruits can be either fleshy or dry </a:t>
            </a:r>
          </a:p>
        </p:txBody>
      </p:sp>
      <p:pic>
        <p:nvPicPr>
          <p:cNvPr id="2" name="Picture 1">
            <a:extLst>
              <a:ext uri="{FF2B5EF4-FFF2-40B4-BE49-F238E27FC236}">
                <a16:creationId xmlns:a16="http://schemas.microsoft.com/office/drawing/2014/main" id="{69DF75F2-374F-A349-462C-A388E7658A75}"/>
              </a:ext>
            </a:extLst>
          </p:cNvPr>
          <p:cNvPicPr>
            <a:picLocks noChangeAspect="1"/>
          </p:cNvPicPr>
          <p:nvPr/>
        </p:nvPicPr>
        <p:blipFill>
          <a:blip r:embed="rId3"/>
          <a:stretch>
            <a:fillRect/>
          </a:stretch>
        </p:blipFill>
        <p:spPr>
          <a:xfrm>
            <a:off x="4661747" y="1353896"/>
            <a:ext cx="4171031" cy="5018569"/>
          </a:xfrm>
          <a:prstGeom prst="rect">
            <a:avLst/>
          </a:prstGeom>
        </p:spPr>
      </p:pic>
    </p:spTree>
    <p:extLst>
      <p:ext uri="{BB962C8B-B14F-4D97-AF65-F5344CB8AC3E}">
        <p14:creationId xmlns:p14="http://schemas.microsoft.com/office/powerpoint/2010/main" val="983620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idx="1"/>
          </p:nvPr>
        </p:nvSpPr>
        <p:spPr>
          <a:xfrm>
            <a:off x="0" y="1651571"/>
            <a:ext cx="4587411" cy="4525963"/>
          </a:xfrm>
        </p:spPr>
        <p:txBody>
          <a:bodyPr>
            <a:normAutofit/>
          </a:bodyPr>
          <a:lstStyle/>
          <a:p>
            <a:r>
              <a:rPr lang="en-US" dirty="0"/>
              <a:t>Various fruit adaptations help disperse seeds</a:t>
            </a:r>
          </a:p>
          <a:p>
            <a:r>
              <a:rPr lang="en-US" dirty="0"/>
              <a:t>Seeds can be carried by wind, water, or animals to new locations</a:t>
            </a:r>
          </a:p>
        </p:txBody>
      </p:sp>
      <p:pic>
        <p:nvPicPr>
          <p:cNvPr id="3" name="Picture 2">
            <a:extLst>
              <a:ext uri="{FF2B5EF4-FFF2-40B4-BE49-F238E27FC236}">
                <a16:creationId xmlns:a16="http://schemas.microsoft.com/office/drawing/2014/main" id="{D8ED12D2-081D-ED36-142C-0DFA44FE4553}"/>
              </a:ext>
            </a:extLst>
          </p:cNvPr>
          <p:cNvPicPr>
            <a:picLocks noChangeAspect="1"/>
          </p:cNvPicPr>
          <p:nvPr/>
        </p:nvPicPr>
        <p:blipFill>
          <a:blip r:embed="rId3"/>
          <a:stretch>
            <a:fillRect/>
          </a:stretch>
        </p:blipFill>
        <p:spPr>
          <a:xfrm>
            <a:off x="4572000" y="215900"/>
            <a:ext cx="4419600" cy="6426200"/>
          </a:xfrm>
          <a:prstGeom prst="rect">
            <a:avLst/>
          </a:prstGeom>
        </p:spPr>
      </p:pic>
    </p:spTree>
    <p:extLst>
      <p:ext uri="{BB962C8B-B14F-4D97-AF65-F5344CB8AC3E}">
        <p14:creationId xmlns:p14="http://schemas.microsoft.com/office/powerpoint/2010/main" val="3262983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0"/>
            <a:ext cx="9144000" cy="575353"/>
          </a:xfrm>
        </p:spPr>
        <p:txBody>
          <a:bodyPr>
            <a:normAutofit fontScale="90000"/>
          </a:bodyPr>
          <a:lstStyle/>
          <a:p>
            <a:r>
              <a:rPr lang="en-US" altLang="en-US" dirty="0"/>
              <a:t>Angiosperm Lifecycle</a:t>
            </a:r>
          </a:p>
        </p:txBody>
      </p:sp>
      <p:sp>
        <p:nvSpPr>
          <p:cNvPr id="4" name="Content Placeholder 3"/>
          <p:cNvSpPr>
            <a:spLocks noGrp="1"/>
          </p:cNvSpPr>
          <p:nvPr>
            <p:ph idx="1"/>
          </p:nvPr>
        </p:nvSpPr>
        <p:spPr>
          <a:xfrm>
            <a:off x="0" y="654978"/>
            <a:ext cx="3986373" cy="6074595"/>
          </a:xfrm>
        </p:spPr>
        <p:txBody>
          <a:bodyPr>
            <a:normAutofit fontScale="77500" lnSpcReduction="20000"/>
          </a:bodyPr>
          <a:lstStyle/>
          <a:p>
            <a:r>
              <a:rPr lang="en-US" dirty="0"/>
              <a:t>The flower of the sporophyte is composed of both male and female structures</a:t>
            </a:r>
          </a:p>
          <a:p>
            <a:r>
              <a:rPr lang="en-US" dirty="0"/>
              <a:t>Male gametophytes are contained within pollen grains produced by the microsporangia of anthers</a:t>
            </a:r>
          </a:p>
          <a:p>
            <a:r>
              <a:rPr lang="en-US" dirty="0"/>
              <a:t>The female gametophyte, or </a:t>
            </a:r>
            <a:r>
              <a:rPr lang="en-US" b="1" dirty="0"/>
              <a:t>embryo sac</a:t>
            </a:r>
            <a:r>
              <a:rPr lang="en-US" dirty="0"/>
              <a:t>, develops within an ovule contained within an ovary at the base of a stigma</a:t>
            </a:r>
          </a:p>
          <a:p>
            <a:r>
              <a:rPr lang="en-US" dirty="0"/>
              <a:t>Most flowers have mechanisms to ensure </a:t>
            </a:r>
            <a:r>
              <a:rPr lang="en-US" b="1" dirty="0"/>
              <a:t>cross-pollination</a:t>
            </a:r>
            <a:r>
              <a:rPr lang="en-US" dirty="0"/>
              <a:t> between flowers from different plants of the same species</a:t>
            </a:r>
          </a:p>
        </p:txBody>
      </p:sp>
      <p:pic>
        <p:nvPicPr>
          <p:cNvPr id="5" name="Picture 4">
            <a:extLst>
              <a:ext uri="{FF2B5EF4-FFF2-40B4-BE49-F238E27FC236}">
                <a16:creationId xmlns:a16="http://schemas.microsoft.com/office/drawing/2014/main" id="{7BD13379-0954-51E9-5803-5518626B243D}"/>
              </a:ext>
            </a:extLst>
          </p:cNvPr>
          <p:cNvPicPr>
            <a:picLocks noChangeAspect="1"/>
          </p:cNvPicPr>
          <p:nvPr/>
        </p:nvPicPr>
        <p:blipFill>
          <a:blip r:embed="rId3"/>
          <a:stretch>
            <a:fillRect/>
          </a:stretch>
        </p:blipFill>
        <p:spPr>
          <a:xfrm>
            <a:off x="3986373" y="1364928"/>
            <a:ext cx="5097567" cy="4654693"/>
          </a:xfrm>
          <a:prstGeom prst="rect">
            <a:avLst/>
          </a:prstGeom>
        </p:spPr>
      </p:pic>
    </p:spTree>
    <p:extLst>
      <p:ext uri="{BB962C8B-B14F-4D97-AF65-F5344CB8AC3E}">
        <p14:creationId xmlns:p14="http://schemas.microsoft.com/office/powerpoint/2010/main" val="2801154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0"/>
            <a:ext cx="9144000" cy="575353"/>
          </a:xfrm>
        </p:spPr>
        <p:txBody>
          <a:bodyPr>
            <a:normAutofit fontScale="90000"/>
          </a:bodyPr>
          <a:lstStyle/>
          <a:p>
            <a:r>
              <a:rPr lang="en-US" altLang="en-US" dirty="0"/>
              <a:t>Angiosperm Lifecycle</a:t>
            </a:r>
          </a:p>
        </p:txBody>
      </p:sp>
      <p:sp>
        <p:nvSpPr>
          <p:cNvPr id="4" name="Content Placeholder 3"/>
          <p:cNvSpPr>
            <a:spLocks noGrp="1"/>
          </p:cNvSpPr>
          <p:nvPr>
            <p:ph idx="1"/>
          </p:nvPr>
        </p:nvSpPr>
        <p:spPr>
          <a:xfrm>
            <a:off x="0" y="654978"/>
            <a:ext cx="3986373" cy="6074595"/>
          </a:xfrm>
        </p:spPr>
        <p:txBody>
          <a:bodyPr>
            <a:normAutofit fontScale="85000" lnSpcReduction="10000"/>
          </a:bodyPr>
          <a:lstStyle/>
          <a:p>
            <a:r>
              <a:rPr lang="en-US" dirty="0"/>
              <a:t>A pollen grain that has landed on a stigma germinates, and the pollen tube of the male gametophyte grows down to the ovary</a:t>
            </a:r>
          </a:p>
          <a:p>
            <a:r>
              <a:rPr lang="en-US" dirty="0"/>
              <a:t>The ovule is entered through a pore called the </a:t>
            </a:r>
            <a:r>
              <a:rPr lang="en-US" b="1" dirty="0"/>
              <a:t>micropyle</a:t>
            </a:r>
          </a:p>
          <a:p>
            <a:r>
              <a:rPr lang="en-US" b="1" dirty="0"/>
              <a:t>Double fertilization </a:t>
            </a:r>
            <a:r>
              <a:rPr lang="en-US" dirty="0"/>
              <a:t>occurs when the pollen tube discharges two sperm into the female gametophyte within an ovule</a:t>
            </a:r>
          </a:p>
        </p:txBody>
      </p:sp>
      <p:pic>
        <p:nvPicPr>
          <p:cNvPr id="5" name="Picture 4">
            <a:extLst>
              <a:ext uri="{FF2B5EF4-FFF2-40B4-BE49-F238E27FC236}">
                <a16:creationId xmlns:a16="http://schemas.microsoft.com/office/drawing/2014/main" id="{7BD13379-0954-51E9-5803-5518626B243D}"/>
              </a:ext>
            </a:extLst>
          </p:cNvPr>
          <p:cNvPicPr>
            <a:picLocks noChangeAspect="1"/>
          </p:cNvPicPr>
          <p:nvPr/>
        </p:nvPicPr>
        <p:blipFill>
          <a:blip r:embed="rId3"/>
          <a:stretch>
            <a:fillRect/>
          </a:stretch>
        </p:blipFill>
        <p:spPr>
          <a:xfrm>
            <a:off x="3986373" y="1364928"/>
            <a:ext cx="5097567" cy="4654693"/>
          </a:xfrm>
          <a:prstGeom prst="rect">
            <a:avLst/>
          </a:prstGeom>
        </p:spPr>
      </p:pic>
    </p:spTree>
    <p:extLst>
      <p:ext uri="{BB962C8B-B14F-4D97-AF65-F5344CB8AC3E}">
        <p14:creationId xmlns:p14="http://schemas.microsoft.com/office/powerpoint/2010/main" val="1059755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0"/>
            <a:ext cx="9144000" cy="575353"/>
          </a:xfrm>
        </p:spPr>
        <p:txBody>
          <a:bodyPr>
            <a:normAutofit fontScale="90000"/>
          </a:bodyPr>
          <a:lstStyle/>
          <a:p>
            <a:r>
              <a:rPr lang="en-US" altLang="en-US" dirty="0"/>
              <a:t>Angiosperm Lifecycle</a:t>
            </a:r>
          </a:p>
        </p:txBody>
      </p:sp>
      <p:sp>
        <p:nvSpPr>
          <p:cNvPr id="4" name="Content Placeholder 3"/>
          <p:cNvSpPr>
            <a:spLocks noGrp="1"/>
          </p:cNvSpPr>
          <p:nvPr>
            <p:ph idx="1"/>
          </p:nvPr>
        </p:nvSpPr>
        <p:spPr>
          <a:xfrm>
            <a:off x="0" y="654978"/>
            <a:ext cx="3986373" cy="6074595"/>
          </a:xfrm>
        </p:spPr>
        <p:txBody>
          <a:bodyPr>
            <a:normAutofit fontScale="85000" lnSpcReduction="20000"/>
          </a:bodyPr>
          <a:lstStyle/>
          <a:p>
            <a:r>
              <a:rPr lang="en-US" dirty="0"/>
              <a:t>One sperm fertilizes the egg, while the other combines with two nuclei in the central cell of the female gametophyte and initiates development of food-storing </a:t>
            </a:r>
            <a:r>
              <a:rPr lang="en-US" b="1" dirty="0"/>
              <a:t>endosperm</a:t>
            </a:r>
          </a:p>
          <a:p>
            <a:r>
              <a:rPr lang="en-US" dirty="0"/>
              <a:t>The triploid endosperm nourishes the developing embryo</a:t>
            </a:r>
          </a:p>
          <a:p>
            <a:r>
              <a:rPr lang="en-US" dirty="0"/>
              <a:t>Within a seed, the embryo consists of a root and one or two seed leaves called </a:t>
            </a:r>
            <a:r>
              <a:rPr lang="en-US" b="1" dirty="0"/>
              <a:t>cotyledon</a:t>
            </a:r>
          </a:p>
        </p:txBody>
      </p:sp>
      <p:pic>
        <p:nvPicPr>
          <p:cNvPr id="5" name="Picture 4">
            <a:extLst>
              <a:ext uri="{FF2B5EF4-FFF2-40B4-BE49-F238E27FC236}">
                <a16:creationId xmlns:a16="http://schemas.microsoft.com/office/drawing/2014/main" id="{7BD13379-0954-51E9-5803-5518626B243D}"/>
              </a:ext>
            </a:extLst>
          </p:cNvPr>
          <p:cNvPicPr>
            <a:picLocks noChangeAspect="1"/>
          </p:cNvPicPr>
          <p:nvPr/>
        </p:nvPicPr>
        <p:blipFill>
          <a:blip r:embed="rId3"/>
          <a:stretch>
            <a:fillRect/>
          </a:stretch>
        </p:blipFill>
        <p:spPr>
          <a:xfrm>
            <a:off x="3986373" y="1364928"/>
            <a:ext cx="5097567" cy="4654693"/>
          </a:xfrm>
          <a:prstGeom prst="rect">
            <a:avLst/>
          </a:prstGeom>
        </p:spPr>
      </p:pic>
    </p:spTree>
    <p:extLst>
      <p:ext uri="{BB962C8B-B14F-4D97-AF65-F5344CB8AC3E}">
        <p14:creationId xmlns:p14="http://schemas.microsoft.com/office/powerpoint/2010/main" val="2853606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350404" y="0"/>
            <a:ext cx="8229600" cy="731837"/>
          </a:xfrm>
        </p:spPr>
        <p:txBody>
          <a:bodyPr>
            <a:normAutofit fontScale="90000"/>
          </a:bodyPr>
          <a:lstStyle/>
          <a:p>
            <a:r>
              <a:rPr lang="en-US" altLang="en-US" dirty="0"/>
              <a:t>Monocots</a:t>
            </a:r>
          </a:p>
        </p:txBody>
      </p:sp>
      <p:sp>
        <p:nvSpPr>
          <p:cNvPr id="189443" name="Rectangle 3"/>
          <p:cNvSpPr>
            <a:spLocks noGrp="1" noChangeArrowheads="1"/>
          </p:cNvSpPr>
          <p:nvPr>
            <p:ph idx="1"/>
          </p:nvPr>
        </p:nvSpPr>
        <p:spPr>
          <a:xfrm>
            <a:off x="457200" y="1600200"/>
            <a:ext cx="3837398" cy="4525963"/>
          </a:xfrm>
        </p:spPr>
        <p:txBody>
          <a:bodyPr>
            <a:normAutofit lnSpcReduction="10000"/>
          </a:bodyPr>
          <a:lstStyle/>
          <a:p>
            <a:pPr marL="0" indent="0">
              <a:buNone/>
            </a:pPr>
            <a:r>
              <a:rPr lang="en-US" b="1" dirty="0"/>
              <a:t>Monocots</a:t>
            </a:r>
          </a:p>
          <a:p>
            <a:r>
              <a:rPr lang="en-US" dirty="0"/>
              <a:t>About one-quarter of angiosperms, about 70,000 species, are monocots</a:t>
            </a:r>
          </a:p>
          <a:p>
            <a:r>
              <a:rPr lang="en-US" dirty="0"/>
              <a:t>The largest groups are the orchids, grasses, and palms</a:t>
            </a:r>
          </a:p>
        </p:txBody>
      </p:sp>
      <p:pic>
        <p:nvPicPr>
          <p:cNvPr id="3" name="Picture 2">
            <a:extLst>
              <a:ext uri="{FF2B5EF4-FFF2-40B4-BE49-F238E27FC236}">
                <a16:creationId xmlns:a16="http://schemas.microsoft.com/office/drawing/2014/main" id="{276E6DAE-811A-2C6D-5572-B6925DD67C3F}"/>
              </a:ext>
            </a:extLst>
          </p:cNvPr>
          <p:cNvPicPr>
            <a:picLocks noChangeAspect="1"/>
          </p:cNvPicPr>
          <p:nvPr/>
        </p:nvPicPr>
        <p:blipFill>
          <a:blip r:embed="rId3"/>
          <a:stretch>
            <a:fillRect/>
          </a:stretch>
        </p:blipFill>
        <p:spPr>
          <a:xfrm>
            <a:off x="4465204" y="1363421"/>
            <a:ext cx="4589253" cy="4999519"/>
          </a:xfrm>
          <a:prstGeom prst="rect">
            <a:avLst/>
          </a:prstGeom>
        </p:spPr>
      </p:pic>
    </p:spTree>
    <p:extLst>
      <p:ext uri="{BB962C8B-B14F-4D97-AF65-F5344CB8AC3E}">
        <p14:creationId xmlns:p14="http://schemas.microsoft.com/office/powerpoint/2010/main" val="39475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hotographs of Liverworts, Mosses, hornworts labeled as nonvascular plants (bryophytes) is shown. The origin of vascular plants is labeled. One branch leads to lycophytes (club mosses, spike mosses and quillworts). The other branch leads to Monilophytes (ferns, horsetails and whiskferns). The Lycophytes and Monilophytes are labeled seedless vascular plants. A branching point is labeled the origin of extant seed plants. One branch leads to gymnosperms (shown as a coniferous tree) and angiosperms (shown as a flower). The gymnosperms and angiosperms are seed plants.">
            <a:extLst>
              <a:ext uri="{FF2B5EF4-FFF2-40B4-BE49-F238E27FC236}">
                <a16:creationId xmlns:a16="http://schemas.microsoft.com/office/drawing/2014/main" id="{E0525575-82B3-B1CA-F5DC-B9D460E1BBD9}"/>
              </a:ext>
            </a:extLst>
          </p:cNvPr>
          <p:cNvPicPr>
            <a:picLocks noChangeAspect="1"/>
          </p:cNvPicPr>
          <p:nvPr/>
        </p:nvPicPr>
        <p:blipFill>
          <a:blip r:embed="rId3"/>
          <a:stretch>
            <a:fillRect/>
          </a:stretch>
        </p:blipFill>
        <p:spPr>
          <a:xfrm>
            <a:off x="1995443" y="852755"/>
            <a:ext cx="5153114" cy="5790431"/>
          </a:xfrm>
          <a:prstGeom prst="rect">
            <a:avLst/>
          </a:prstGeom>
        </p:spPr>
      </p:pic>
      <p:sp>
        <p:nvSpPr>
          <p:cNvPr id="11" name="Rectangle 2">
            <a:extLst>
              <a:ext uri="{FF2B5EF4-FFF2-40B4-BE49-F238E27FC236}">
                <a16:creationId xmlns:a16="http://schemas.microsoft.com/office/drawing/2014/main" id="{B1B10857-705A-F037-A5A7-53C18CF41F88}"/>
              </a:ext>
            </a:extLst>
          </p:cNvPr>
          <p:cNvSpPr>
            <a:spLocks noGrp="1" noChangeArrowheads="1"/>
          </p:cNvSpPr>
          <p:nvPr>
            <p:ph type="title"/>
          </p:nvPr>
        </p:nvSpPr>
        <p:spPr>
          <a:xfrm>
            <a:off x="457200" y="117856"/>
            <a:ext cx="8229600" cy="547165"/>
          </a:xfrm>
        </p:spPr>
        <p:txBody>
          <a:bodyPr>
            <a:normAutofit fontScale="90000"/>
          </a:bodyPr>
          <a:lstStyle/>
          <a:p>
            <a:r>
              <a:rPr lang="en-US" altLang="en-US" dirty="0"/>
              <a:t>Overview of Types of Plants</a:t>
            </a:r>
          </a:p>
        </p:txBody>
      </p:sp>
    </p:spTree>
    <p:extLst>
      <p:ext uri="{BB962C8B-B14F-4D97-AF65-F5344CB8AC3E}">
        <p14:creationId xmlns:p14="http://schemas.microsoft.com/office/powerpoint/2010/main" val="3979991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p:cNvSpPr>
            <a:spLocks noGrp="1" noChangeArrowheads="1"/>
          </p:cNvSpPr>
          <p:nvPr>
            <p:ph idx="1"/>
          </p:nvPr>
        </p:nvSpPr>
        <p:spPr>
          <a:xfrm>
            <a:off x="457200" y="1600200"/>
            <a:ext cx="4494944" cy="4525963"/>
          </a:xfrm>
        </p:spPr>
        <p:txBody>
          <a:bodyPr>
            <a:normAutofit lnSpcReduction="10000"/>
          </a:bodyPr>
          <a:lstStyle/>
          <a:p>
            <a:pPr marL="0" indent="0">
              <a:buNone/>
            </a:pPr>
            <a:r>
              <a:rPr lang="en-US" b="1" dirty="0"/>
              <a:t>Eudicots</a:t>
            </a:r>
          </a:p>
          <a:p>
            <a:r>
              <a:rPr lang="en-US" dirty="0"/>
              <a:t>More than two-thirds of angiosperms, about 170,000 species, are eudicots</a:t>
            </a:r>
          </a:p>
          <a:p>
            <a:r>
              <a:rPr lang="en-US" dirty="0"/>
              <a:t>Eudicots include the large legume family and the economically important rose family</a:t>
            </a:r>
          </a:p>
        </p:txBody>
      </p:sp>
      <p:pic>
        <p:nvPicPr>
          <p:cNvPr id="2" name="Picture 1">
            <a:extLst>
              <a:ext uri="{FF2B5EF4-FFF2-40B4-BE49-F238E27FC236}">
                <a16:creationId xmlns:a16="http://schemas.microsoft.com/office/drawing/2014/main" id="{A9C7E5D0-26EF-D566-F562-EAEF513AACC7}"/>
              </a:ext>
            </a:extLst>
          </p:cNvPr>
          <p:cNvPicPr>
            <a:picLocks noChangeAspect="1"/>
          </p:cNvPicPr>
          <p:nvPr/>
        </p:nvPicPr>
        <p:blipFill>
          <a:blip r:embed="rId3"/>
          <a:stretch>
            <a:fillRect/>
          </a:stretch>
        </p:blipFill>
        <p:spPr>
          <a:xfrm>
            <a:off x="5300386" y="1915317"/>
            <a:ext cx="3843614" cy="4525964"/>
          </a:xfrm>
          <a:prstGeom prst="rect">
            <a:avLst/>
          </a:prstGeom>
        </p:spPr>
      </p:pic>
      <p:sp>
        <p:nvSpPr>
          <p:cNvPr id="7" name="Rectangle 2">
            <a:extLst>
              <a:ext uri="{FF2B5EF4-FFF2-40B4-BE49-F238E27FC236}">
                <a16:creationId xmlns:a16="http://schemas.microsoft.com/office/drawing/2014/main" id="{3BE43303-7698-3462-377A-B899725735A9}"/>
              </a:ext>
            </a:extLst>
          </p:cNvPr>
          <p:cNvSpPr>
            <a:spLocks noGrp="1" noChangeArrowheads="1"/>
          </p:cNvSpPr>
          <p:nvPr>
            <p:ph type="title"/>
          </p:nvPr>
        </p:nvSpPr>
        <p:spPr>
          <a:xfrm>
            <a:off x="350404" y="0"/>
            <a:ext cx="8229600" cy="731837"/>
          </a:xfrm>
        </p:spPr>
        <p:txBody>
          <a:bodyPr>
            <a:normAutofit fontScale="90000"/>
          </a:bodyPr>
          <a:lstStyle/>
          <a:p>
            <a:r>
              <a:rPr lang="en-US" altLang="en-US" dirty="0"/>
              <a:t>Eudicots</a:t>
            </a:r>
          </a:p>
        </p:txBody>
      </p:sp>
    </p:spTree>
    <p:extLst>
      <p:ext uri="{BB962C8B-B14F-4D97-AF65-F5344CB8AC3E}">
        <p14:creationId xmlns:p14="http://schemas.microsoft.com/office/powerpoint/2010/main" val="1662946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5670FA-1B75-E6F0-7552-7DD4BB502B90}"/>
              </a:ext>
            </a:extLst>
          </p:cNvPr>
          <p:cNvPicPr>
            <a:picLocks noChangeAspect="1"/>
          </p:cNvPicPr>
          <p:nvPr/>
        </p:nvPicPr>
        <p:blipFill>
          <a:blip r:embed="rId3"/>
          <a:stretch>
            <a:fillRect/>
          </a:stretch>
        </p:blipFill>
        <p:spPr>
          <a:xfrm>
            <a:off x="273050" y="1104900"/>
            <a:ext cx="8597900" cy="4648200"/>
          </a:xfrm>
          <a:prstGeom prst="rect">
            <a:avLst/>
          </a:prstGeom>
        </p:spPr>
      </p:pic>
    </p:spTree>
    <p:extLst>
      <p:ext uri="{BB962C8B-B14F-4D97-AF65-F5344CB8AC3E}">
        <p14:creationId xmlns:p14="http://schemas.microsoft.com/office/powerpoint/2010/main" val="2580637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FC476B1-D9D4-9DBD-9F63-32B911DE0CD6}"/>
              </a:ext>
            </a:extLst>
          </p:cNvPr>
          <p:cNvPicPr>
            <a:picLocks noChangeAspect="1"/>
          </p:cNvPicPr>
          <p:nvPr/>
        </p:nvPicPr>
        <p:blipFill>
          <a:blip r:embed="rId3"/>
          <a:stretch>
            <a:fillRect/>
          </a:stretch>
        </p:blipFill>
        <p:spPr>
          <a:xfrm>
            <a:off x="1600200" y="215900"/>
            <a:ext cx="5943600" cy="6426200"/>
          </a:xfrm>
          <a:prstGeom prst="rect">
            <a:avLst/>
          </a:prstGeom>
        </p:spPr>
      </p:pic>
    </p:spTree>
    <p:extLst>
      <p:ext uri="{BB962C8B-B14F-4D97-AF65-F5344CB8AC3E}">
        <p14:creationId xmlns:p14="http://schemas.microsoft.com/office/powerpoint/2010/main" val="994450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274638"/>
            <a:ext cx="5650787" cy="544759"/>
          </a:xfrm>
        </p:spPr>
        <p:txBody>
          <a:bodyPr>
            <a:noAutofit/>
          </a:bodyPr>
          <a:lstStyle/>
          <a:p>
            <a:r>
              <a:rPr lang="en-US" altLang="en-US" sz="3600" dirty="0"/>
              <a:t>What Makes Plants Unique</a:t>
            </a:r>
          </a:p>
        </p:txBody>
      </p:sp>
      <p:sp>
        <p:nvSpPr>
          <p:cNvPr id="96259" name="Rectangle 3"/>
          <p:cNvSpPr>
            <a:spLocks noGrp="1" noChangeArrowheads="1"/>
          </p:cNvSpPr>
          <p:nvPr>
            <p:ph idx="1"/>
          </p:nvPr>
        </p:nvSpPr>
        <p:spPr>
          <a:xfrm>
            <a:off x="157666" y="1600200"/>
            <a:ext cx="4996226" cy="4525963"/>
          </a:xfrm>
        </p:spPr>
        <p:txBody>
          <a:bodyPr>
            <a:normAutofit fontScale="92500" lnSpcReduction="10000"/>
          </a:bodyPr>
          <a:lstStyle/>
          <a:p>
            <a:r>
              <a:rPr lang="en-US" altLang="en-US" dirty="0"/>
              <a:t>Five key traits appear in nearly all plants but are absent in the algal ancestor</a:t>
            </a:r>
          </a:p>
          <a:p>
            <a:pPr lvl="1"/>
            <a:r>
              <a:rPr lang="en-US" altLang="en-US" dirty="0"/>
              <a:t>Alternation of generations </a:t>
            </a:r>
          </a:p>
          <a:p>
            <a:pPr lvl="1"/>
            <a:r>
              <a:rPr lang="en-US" altLang="en-US" dirty="0"/>
              <a:t>Multicellular &amp; dependent embryos</a:t>
            </a:r>
          </a:p>
          <a:p>
            <a:pPr lvl="1"/>
            <a:r>
              <a:rPr lang="en-US" altLang="en-US" dirty="0"/>
              <a:t>Walled spores produced in sporangia</a:t>
            </a:r>
          </a:p>
          <a:p>
            <a:pPr lvl="1"/>
            <a:r>
              <a:rPr lang="en-US" altLang="en-US" dirty="0"/>
              <a:t>Multicellular gametangia</a:t>
            </a:r>
          </a:p>
          <a:p>
            <a:pPr lvl="1"/>
            <a:r>
              <a:rPr lang="en-US" altLang="en-US" dirty="0"/>
              <a:t>Apical meristems </a:t>
            </a:r>
          </a:p>
        </p:txBody>
      </p:sp>
      <p:pic>
        <p:nvPicPr>
          <p:cNvPr id="7" name="Picture 6">
            <a:extLst>
              <a:ext uri="{FF2B5EF4-FFF2-40B4-BE49-F238E27FC236}">
                <a16:creationId xmlns:a16="http://schemas.microsoft.com/office/drawing/2014/main" id="{28614346-F3A1-EDD4-F117-00E4ACC885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4481" y="1957334"/>
            <a:ext cx="3253354" cy="3429089"/>
          </a:xfrm>
          <a:prstGeom prst="rect">
            <a:avLst/>
          </a:prstGeom>
        </p:spPr>
      </p:pic>
    </p:spTree>
    <p:extLst>
      <p:ext uri="{BB962C8B-B14F-4D97-AF65-F5344CB8AC3E}">
        <p14:creationId xmlns:p14="http://schemas.microsoft.com/office/powerpoint/2010/main" val="1271205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idx="1"/>
          </p:nvPr>
        </p:nvSpPr>
        <p:spPr>
          <a:xfrm>
            <a:off x="92467" y="318706"/>
            <a:ext cx="3839453" cy="6220588"/>
          </a:xfrm>
        </p:spPr>
        <p:txBody>
          <a:bodyPr>
            <a:normAutofit fontScale="77500" lnSpcReduction="20000"/>
          </a:bodyPr>
          <a:lstStyle/>
          <a:p>
            <a:pPr marL="0" indent="0">
              <a:buNone/>
            </a:pPr>
            <a:r>
              <a:rPr lang="en-US" b="1" dirty="0"/>
              <a:t>Alternation of Generations</a:t>
            </a:r>
          </a:p>
          <a:p>
            <a:r>
              <a:rPr lang="en-US" dirty="0"/>
              <a:t>Plants alternate between two </a:t>
            </a:r>
            <a:r>
              <a:rPr lang="en-US" i="1" dirty="0"/>
              <a:t>multicellular</a:t>
            </a:r>
            <a:r>
              <a:rPr lang="en-US" dirty="0"/>
              <a:t> generations, a reproductive cycle called </a:t>
            </a:r>
            <a:r>
              <a:rPr lang="en-US" b="1" dirty="0"/>
              <a:t>alternation of generations</a:t>
            </a:r>
          </a:p>
          <a:p>
            <a:r>
              <a:rPr lang="en-US" dirty="0"/>
              <a:t>The </a:t>
            </a:r>
            <a:r>
              <a:rPr lang="en-US" b="1" dirty="0"/>
              <a:t>gametophyte</a:t>
            </a:r>
            <a:r>
              <a:rPr lang="en-US" dirty="0"/>
              <a:t> generation is </a:t>
            </a:r>
            <a:r>
              <a:rPr lang="en-US" i="1" dirty="0"/>
              <a:t>haploid</a:t>
            </a:r>
            <a:r>
              <a:rPr lang="en-US" dirty="0"/>
              <a:t> and produces haploid gametes by mitosis</a:t>
            </a:r>
          </a:p>
          <a:p>
            <a:r>
              <a:rPr lang="en-US" dirty="0"/>
              <a:t>Fusion of a sperm and egg gives rise to the </a:t>
            </a:r>
            <a:r>
              <a:rPr lang="en-US" b="1" i="1" dirty="0"/>
              <a:t>diploid</a:t>
            </a:r>
            <a:r>
              <a:rPr lang="en-US" b="1" dirty="0"/>
              <a:t> sporophyte</a:t>
            </a:r>
            <a:r>
              <a:rPr lang="en-US" dirty="0"/>
              <a:t>, which produces </a:t>
            </a:r>
            <a:r>
              <a:rPr lang="en-US" i="1" dirty="0"/>
              <a:t>haploid</a:t>
            </a:r>
            <a:r>
              <a:rPr lang="en-US" dirty="0"/>
              <a:t> </a:t>
            </a:r>
            <a:r>
              <a:rPr lang="en-US" b="1" dirty="0"/>
              <a:t>spores</a:t>
            </a:r>
            <a:r>
              <a:rPr lang="en-US" dirty="0"/>
              <a:t> by meiosis</a:t>
            </a:r>
          </a:p>
          <a:p>
            <a:r>
              <a:rPr lang="en-US" dirty="0"/>
              <a:t>Spores develop into gametophytes</a:t>
            </a:r>
          </a:p>
        </p:txBody>
      </p:sp>
      <p:pic>
        <p:nvPicPr>
          <p:cNvPr id="4" name="Picture 3" descr="A photograph shows Sporophytes and sporangia of Spagnum, a moss. The moss has green stalks, with reddish orange branches labeled gametophytes, and dark purple spheres on the top of the stalk. The purple sphere (labeled sporangium) and stalk together is labeled sporophyte.">
            <a:extLst>
              <a:ext uri="{FF2B5EF4-FFF2-40B4-BE49-F238E27FC236}">
                <a16:creationId xmlns:a16="http://schemas.microsoft.com/office/drawing/2014/main" id="{5EAC5B74-500A-BBAE-7D29-44B687D107EA}"/>
              </a:ext>
            </a:extLst>
          </p:cNvPr>
          <p:cNvPicPr>
            <a:picLocks noChangeAspect="1"/>
          </p:cNvPicPr>
          <p:nvPr/>
        </p:nvPicPr>
        <p:blipFill>
          <a:blip r:embed="rId3"/>
          <a:stretch>
            <a:fillRect/>
          </a:stretch>
        </p:blipFill>
        <p:spPr>
          <a:xfrm>
            <a:off x="3931920" y="1591639"/>
            <a:ext cx="5212080" cy="3874008"/>
          </a:xfrm>
          <a:prstGeom prst="rect">
            <a:avLst/>
          </a:prstGeom>
        </p:spPr>
      </p:pic>
    </p:spTree>
    <p:extLst>
      <p:ext uri="{BB962C8B-B14F-4D97-AF65-F5344CB8AC3E}">
        <p14:creationId xmlns:p14="http://schemas.microsoft.com/office/powerpoint/2010/main" val="3119323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_06aSexualLifeCycles-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5349" y="696637"/>
            <a:ext cx="4133088" cy="5498592"/>
          </a:xfrm>
          <a:prstGeom prst="rect">
            <a:avLst/>
          </a:prstGeom>
        </p:spPr>
      </p:pic>
      <p:sp>
        <p:nvSpPr>
          <p:cNvPr id="5" name="Text Box 31"/>
          <p:cNvSpPr txBox="1">
            <a:spLocks noChangeArrowheads="1"/>
          </p:cNvSpPr>
          <p:nvPr/>
        </p:nvSpPr>
        <p:spPr bwMode="auto">
          <a:xfrm>
            <a:off x="6217936" y="5151605"/>
            <a:ext cx="546186" cy="384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Key</a:t>
            </a:r>
          </a:p>
        </p:txBody>
      </p:sp>
      <p:sp>
        <p:nvSpPr>
          <p:cNvPr id="6" name="Text Box 31"/>
          <p:cNvSpPr txBox="1">
            <a:spLocks noChangeArrowheads="1"/>
          </p:cNvSpPr>
          <p:nvPr/>
        </p:nvSpPr>
        <p:spPr bwMode="auto">
          <a:xfrm>
            <a:off x="6683171" y="5503852"/>
            <a:ext cx="1566576" cy="320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Haploid (</a:t>
            </a:r>
            <a:r>
              <a:rPr lang="en-US" sz="2200" i="1" dirty="0">
                <a:latin typeface="Arial" charset="0"/>
              </a:rPr>
              <a:t>n</a:t>
            </a:r>
            <a:r>
              <a:rPr lang="en-US" sz="2200" dirty="0">
                <a:latin typeface="Arial" charset="0"/>
              </a:rPr>
              <a:t>)</a:t>
            </a:r>
          </a:p>
        </p:txBody>
      </p:sp>
      <p:sp>
        <p:nvSpPr>
          <p:cNvPr id="7" name="Text Box 31"/>
          <p:cNvSpPr txBox="1">
            <a:spLocks noChangeArrowheads="1"/>
          </p:cNvSpPr>
          <p:nvPr/>
        </p:nvSpPr>
        <p:spPr bwMode="auto">
          <a:xfrm>
            <a:off x="6676551" y="5813220"/>
            <a:ext cx="1554458" cy="371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Diploid (2</a:t>
            </a:r>
            <a:r>
              <a:rPr lang="en-US" sz="2200" i="1" dirty="0">
                <a:latin typeface="Arial" charset="0"/>
              </a:rPr>
              <a:t>n</a:t>
            </a:r>
            <a:r>
              <a:rPr lang="en-US" sz="2200" dirty="0">
                <a:latin typeface="Arial" charset="0"/>
              </a:rPr>
              <a:t>)</a:t>
            </a:r>
          </a:p>
        </p:txBody>
      </p:sp>
      <p:sp>
        <p:nvSpPr>
          <p:cNvPr id="8" name="Text Box 31"/>
          <p:cNvSpPr txBox="1">
            <a:spLocks noChangeArrowheads="1"/>
          </p:cNvSpPr>
          <p:nvPr/>
        </p:nvSpPr>
        <p:spPr bwMode="auto">
          <a:xfrm>
            <a:off x="5357761" y="726495"/>
            <a:ext cx="1268240" cy="371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Gametes</a:t>
            </a:r>
          </a:p>
        </p:txBody>
      </p:sp>
      <p:sp>
        <p:nvSpPr>
          <p:cNvPr id="9" name="Text Box 31"/>
          <p:cNvSpPr txBox="1">
            <a:spLocks noChangeArrowheads="1"/>
          </p:cNvSpPr>
          <p:nvPr/>
        </p:nvSpPr>
        <p:spPr bwMode="auto">
          <a:xfrm flipH="1">
            <a:off x="6372435" y="4030336"/>
            <a:ext cx="1019764" cy="296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Mitosis</a:t>
            </a:r>
          </a:p>
        </p:txBody>
      </p:sp>
      <p:sp>
        <p:nvSpPr>
          <p:cNvPr id="10" name="Text Box 31"/>
          <p:cNvSpPr txBox="1">
            <a:spLocks noChangeArrowheads="1"/>
          </p:cNvSpPr>
          <p:nvPr/>
        </p:nvSpPr>
        <p:spPr bwMode="auto">
          <a:xfrm flipH="1">
            <a:off x="4203968" y="4469638"/>
            <a:ext cx="1748324" cy="100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Diploid</a:t>
            </a:r>
          </a:p>
          <a:p>
            <a:pPr>
              <a:lnSpc>
                <a:spcPct val="90000"/>
              </a:lnSpc>
            </a:pPr>
            <a:r>
              <a:rPr lang="en-US" sz="2200" dirty="0">
                <a:latin typeface="Arial" charset="0"/>
              </a:rPr>
              <a:t>multicellular</a:t>
            </a:r>
          </a:p>
          <a:p>
            <a:pPr>
              <a:lnSpc>
                <a:spcPct val="90000"/>
              </a:lnSpc>
            </a:pPr>
            <a:r>
              <a:rPr lang="en-US" sz="2200" dirty="0">
                <a:latin typeface="Arial" charset="0"/>
              </a:rPr>
              <a:t>organism</a:t>
            </a:r>
          </a:p>
        </p:txBody>
      </p:sp>
      <p:sp>
        <p:nvSpPr>
          <p:cNvPr id="11" name="Text Box 31"/>
          <p:cNvSpPr txBox="1">
            <a:spLocks noChangeArrowheads="1"/>
          </p:cNvSpPr>
          <p:nvPr/>
        </p:nvSpPr>
        <p:spPr bwMode="auto">
          <a:xfrm flipH="1">
            <a:off x="4199733" y="5812179"/>
            <a:ext cx="362767" cy="40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(a)</a:t>
            </a:r>
          </a:p>
        </p:txBody>
      </p:sp>
      <p:sp>
        <p:nvSpPr>
          <p:cNvPr id="12" name="Text Box 31"/>
          <p:cNvSpPr txBox="1">
            <a:spLocks noChangeArrowheads="1"/>
          </p:cNvSpPr>
          <p:nvPr/>
        </p:nvSpPr>
        <p:spPr bwMode="auto">
          <a:xfrm flipH="1">
            <a:off x="4622093" y="5812177"/>
            <a:ext cx="1156376" cy="337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Animals</a:t>
            </a:r>
          </a:p>
        </p:txBody>
      </p:sp>
      <p:sp>
        <p:nvSpPr>
          <p:cNvPr id="13" name="Text Box 31"/>
          <p:cNvSpPr txBox="1">
            <a:spLocks noChangeArrowheads="1"/>
          </p:cNvSpPr>
          <p:nvPr/>
        </p:nvSpPr>
        <p:spPr bwMode="auto">
          <a:xfrm flipH="1">
            <a:off x="4829321" y="3253334"/>
            <a:ext cx="395273" cy="33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2</a:t>
            </a:r>
            <a:r>
              <a:rPr lang="en-US" sz="2200" i="1" dirty="0">
                <a:latin typeface="Arial" charset="0"/>
              </a:rPr>
              <a:t>n</a:t>
            </a:r>
          </a:p>
        </p:txBody>
      </p:sp>
      <p:sp>
        <p:nvSpPr>
          <p:cNvPr id="14" name="Text Box 31"/>
          <p:cNvSpPr txBox="1">
            <a:spLocks noChangeArrowheads="1"/>
          </p:cNvSpPr>
          <p:nvPr/>
        </p:nvSpPr>
        <p:spPr bwMode="auto">
          <a:xfrm flipH="1">
            <a:off x="6852766" y="3229779"/>
            <a:ext cx="395273" cy="33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2</a:t>
            </a:r>
            <a:r>
              <a:rPr lang="en-US" sz="2200" i="1" dirty="0">
                <a:latin typeface="Arial" charset="0"/>
              </a:rPr>
              <a:t>n</a:t>
            </a:r>
          </a:p>
        </p:txBody>
      </p:sp>
      <p:sp>
        <p:nvSpPr>
          <p:cNvPr id="15" name="Text Box 31"/>
          <p:cNvSpPr txBox="1">
            <a:spLocks noChangeArrowheads="1"/>
          </p:cNvSpPr>
          <p:nvPr/>
        </p:nvSpPr>
        <p:spPr bwMode="auto">
          <a:xfrm flipH="1">
            <a:off x="4304273" y="1970600"/>
            <a:ext cx="1201898" cy="309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MEIOSIS</a:t>
            </a:r>
          </a:p>
        </p:txBody>
      </p:sp>
      <p:sp>
        <p:nvSpPr>
          <p:cNvPr id="16" name="Text Box 31"/>
          <p:cNvSpPr txBox="1">
            <a:spLocks noChangeArrowheads="1"/>
          </p:cNvSpPr>
          <p:nvPr/>
        </p:nvSpPr>
        <p:spPr bwMode="auto">
          <a:xfrm flipH="1">
            <a:off x="5992409" y="1985691"/>
            <a:ext cx="2177646" cy="296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FERTILIZATION</a:t>
            </a:r>
          </a:p>
        </p:txBody>
      </p:sp>
      <p:sp>
        <p:nvSpPr>
          <p:cNvPr id="17" name="Text Box 31"/>
          <p:cNvSpPr txBox="1">
            <a:spLocks noChangeArrowheads="1"/>
          </p:cNvSpPr>
          <p:nvPr/>
        </p:nvSpPr>
        <p:spPr bwMode="auto">
          <a:xfrm flipH="1">
            <a:off x="5751322" y="3044271"/>
            <a:ext cx="967724" cy="33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dirty="0">
                <a:latin typeface="Arial" charset="0"/>
              </a:rPr>
              <a:t>Zygote</a:t>
            </a:r>
          </a:p>
        </p:txBody>
      </p:sp>
      <p:sp>
        <p:nvSpPr>
          <p:cNvPr id="18" name="Text Box 31"/>
          <p:cNvSpPr txBox="1">
            <a:spLocks noChangeArrowheads="1"/>
          </p:cNvSpPr>
          <p:nvPr/>
        </p:nvSpPr>
        <p:spPr bwMode="auto">
          <a:xfrm flipH="1">
            <a:off x="5967007" y="1304763"/>
            <a:ext cx="193634" cy="3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i="1" dirty="0">
                <a:latin typeface="Arial" charset="0"/>
              </a:rPr>
              <a:t>n</a:t>
            </a:r>
          </a:p>
        </p:txBody>
      </p:sp>
      <p:sp>
        <p:nvSpPr>
          <p:cNvPr id="19" name="Text Box 31"/>
          <p:cNvSpPr txBox="1">
            <a:spLocks noChangeArrowheads="1"/>
          </p:cNvSpPr>
          <p:nvPr/>
        </p:nvSpPr>
        <p:spPr bwMode="auto">
          <a:xfrm flipH="1">
            <a:off x="6968934" y="764616"/>
            <a:ext cx="193634" cy="3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i="1" dirty="0">
                <a:latin typeface="Arial" charset="0"/>
              </a:rPr>
              <a:t>n</a:t>
            </a:r>
          </a:p>
        </p:txBody>
      </p:sp>
      <p:sp>
        <p:nvSpPr>
          <p:cNvPr id="20" name="Text Box 31"/>
          <p:cNvSpPr txBox="1">
            <a:spLocks noChangeArrowheads="1"/>
          </p:cNvSpPr>
          <p:nvPr/>
        </p:nvSpPr>
        <p:spPr bwMode="auto">
          <a:xfrm flipH="1">
            <a:off x="4779302" y="775473"/>
            <a:ext cx="193634" cy="3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2200" i="1" dirty="0">
                <a:latin typeface="Arial" charset="0"/>
              </a:rPr>
              <a:t>n</a:t>
            </a:r>
          </a:p>
        </p:txBody>
      </p:sp>
      <p:sp>
        <p:nvSpPr>
          <p:cNvPr id="22" name="Content Placeholder 2"/>
          <p:cNvSpPr txBox="1">
            <a:spLocks/>
          </p:cNvSpPr>
          <p:nvPr/>
        </p:nvSpPr>
        <p:spPr>
          <a:xfrm>
            <a:off x="609600" y="775473"/>
            <a:ext cx="3234267" cy="608252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b="1" i="1" dirty="0">
                <a:solidFill>
                  <a:srgbClr val="000000"/>
                </a:solidFill>
              </a:rPr>
              <a:t>In animals</a:t>
            </a:r>
            <a:r>
              <a:rPr lang="en-US" sz="2600" dirty="0">
                <a:solidFill>
                  <a:srgbClr val="000000"/>
                </a:solidFill>
              </a:rPr>
              <a:t>, gametes are the only haploid cells</a:t>
            </a:r>
          </a:p>
          <a:p>
            <a:pPr algn="l">
              <a:buFont typeface="Wingdings" charset="2"/>
              <a:buChar char="§"/>
            </a:pPr>
            <a:r>
              <a:rPr lang="en-US" sz="2600" dirty="0">
                <a:solidFill>
                  <a:srgbClr val="000000"/>
                </a:solidFill>
              </a:rPr>
              <a:t>Produced by meiosis and undergo no further cell division before fertilization </a:t>
            </a:r>
          </a:p>
          <a:p>
            <a:pPr algn="l">
              <a:buFont typeface="Wingdings" charset="2"/>
              <a:buChar char="§"/>
            </a:pPr>
            <a:r>
              <a:rPr lang="en-US" sz="2600" dirty="0">
                <a:solidFill>
                  <a:srgbClr val="000000"/>
                </a:solidFill>
              </a:rPr>
              <a:t>Gametes fuse to form a diploid zygote that divides by mitosis to develop into a multicellular organism</a:t>
            </a:r>
          </a:p>
        </p:txBody>
      </p:sp>
      <p:sp>
        <p:nvSpPr>
          <p:cNvPr id="21" name="TextBox 20">
            <a:extLst>
              <a:ext uri="{FF2B5EF4-FFF2-40B4-BE49-F238E27FC236}">
                <a16:creationId xmlns:a16="http://schemas.microsoft.com/office/drawing/2014/main" id="{F38BEBC6-7B35-B957-AC16-B06FB08B3BE6}"/>
              </a:ext>
            </a:extLst>
          </p:cNvPr>
          <p:cNvSpPr txBox="1"/>
          <p:nvPr/>
        </p:nvSpPr>
        <p:spPr>
          <a:xfrm>
            <a:off x="129704" y="117205"/>
            <a:ext cx="1504305" cy="461665"/>
          </a:xfrm>
          <a:prstGeom prst="rect">
            <a:avLst/>
          </a:prstGeom>
          <a:noFill/>
        </p:spPr>
        <p:txBody>
          <a:bodyPr wrap="square">
            <a:spAutoFit/>
          </a:bodyPr>
          <a:lstStyle/>
          <a:p>
            <a:r>
              <a:rPr lang="en-US" sz="2400" b="1" i="1" dirty="0">
                <a:solidFill>
                  <a:schemeClr val="accent6"/>
                </a:solidFill>
              </a:rPr>
              <a:t>Reminder</a:t>
            </a:r>
            <a:endParaRPr lang="en-US" b="1" i="1" dirty="0">
              <a:solidFill>
                <a:schemeClr val="accent6"/>
              </a:solidFill>
            </a:endParaRPr>
          </a:p>
        </p:txBody>
      </p:sp>
    </p:spTree>
    <p:extLst>
      <p:ext uri="{BB962C8B-B14F-4D97-AF65-F5344CB8AC3E}">
        <p14:creationId xmlns:p14="http://schemas.microsoft.com/office/powerpoint/2010/main" val="21992042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3260</TotalTime>
  <Words>2333</Words>
  <Application>Microsoft Macintosh PowerPoint</Application>
  <PresentationFormat>On-screen Show (4:3)</PresentationFormat>
  <Paragraphs>311</Paragraphs>
  <Slides>62</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Times</vt:lpstr>
      <vt:lpstr>Times New Roman</vt:lpstr>
      <vt:lpstr>Wingdings</vt:lpstr>
      <vt:lpstr>1_Office Theme</vt:lpstr>
      <vt:lpstr>BIO10  Dr. Bradley Plants</vt:lpstr>
      <vt:lpstr>PowerPoint Presentation</vt:lpstr>
      <vt:lpstr>Plants</vt:lpstr>
      <vt:lpstr>PowerPoint Presentation</vt:lpstr>
      <vt:lpstr>Plants are well adapted to life on land</vt:lpstr>
      <vt:lpstr>Overview of Types of Plants</vt:lpstr>
      <vt:lpstr>What Makes Plants Unique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Cycle of Mosses </vt:lpstr>
      <vt:lpstr>PowerPoint Presentation</vt:lpstr>
      <vt:lpstr>PowerPoint Presentation</vt:lpstr>
      <vt:lpstr>PowerPoint Presentation</vt:lpstr>
      <vt:lpstr>PowerPoint Presentation</vt:lpstr>
      <vt:lpstr>Life Cycle of a Fern</vt:lpstr>
      <vt:lpstr>PowerPoint Presentation</vt:lpstr>
      <vt:lpstr>PowerPoint Presentation</vt:lpstr>
      <vt:lpstr>PowerPoint Presentation</vt:lpstr>
      <vt:lpstr>PowerPoint Presentation</vt:lpstr>
      <vt:lpstr>Seed Plants</vt:lpstr>
      <vt:lpstr>Seeds and pollen grains are key adaptations for life on land</vt:lpstr>
      <vt:lpstr>Seeds and pollen grains are key adaptations for life on land</vt:lpstr>
      <vt:lpstr>PowerPoint Presentation</vt:lpstr>
      <vt:lpstr>Pollen and Production of Sperm</vt:lpstr>
      <vt:lpstr>PowerPoint Presentation</vt:lpstr>
      <vt:lpstr>PowerPoint Presentation</vt:lpstr>
      <vt:lpstr>PowerPoint Presentation</vt:lpstr>
      <vt:lpstr>PowerPoint Presentation</vt:lpstr>
      <vt:lpstr>Conifers</vt:lpstr>
      <vt:lpstr>Gymnosperms</vt:lpstr>
      <vt:lpstr>Pollen and Production of Sperm</vt:lpstr>
      <vt:lpstr>Seeds</vt:lpstr>
      <vt:lpstr>Life Cycle of a Pine</vt:lpstr>
      <vt:lpstr>Life Cycle of a Pine</vt:lpstr>
      <vt:lpstr>Life Cycle of a Pine</vt:lpstr>
      <vt:lpstr>The reproductive adaptations of angiosperms include flowers and fruits</vt:lpstr>
      <vt:lpstr>The reproductive adaptations of angiosperms include flowers and fruits</vt:lpstr>
      <vt:lpstr>The reproductive adaptations of angiosperms include flowers and fruits</vt:lpstr>
      <vt:lpstr>The reproductive adaptations of angiosperms include flowers and fruits</vt:lpstr>
      <vt:lpstr>The reproductive adaptations of angiosperms include flowers and fruits</vt:lpstr>
      <vt:lpstr>PowerPoint Presentation</vt:lpstr>
      <vt:lpstr>PowerPoint Presentation</vt:lpstr>
      <vt:lpstr>PowerPoint Presentation</vt:lpstr>
      <vt:lpstr>Angiosperm Lifecycle</vt:lpstr>
      <vt:lpstr>Angiosperm Lifecycle</vt:lpstr>
      <vt:lpstr>Angiosperm Lifecycle</vt:lpstr>
      <vt:lpstr>Monocots</vt:lpstr>
      <vt:lpstr>Eudicots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dc:title>
  <dc:subject/>
  <dc:creator>pwb</dc:creator>
  <cp:keywords/>
  <dc:description/>
  <cp:lastModifiedBy>Bradley, Paul</cp:lastModifiedBy>
  <cp:revision>100</cp:revision>
  <dcterms:created xsi:type="dcterms:W3CDTF">2019-09-29T23:47:42Z</dcterms:created>
  <dcterms:modified xsi:type="dcterms:W3CDTF">2022-04-26T01:54:41Z</dcterms:modified>
  <cp:category/>
</cp:coreProperties>
</file>