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0"/>
  </p:notesMasterIdLst>
  <p:sldIdLst>
    <p:sldId id="256" r:id="rId2"/>
    <p:sldId id="1094" r:id="rId3"/>
    <p:sldId id="1096" r:id="rId4"/>
    <p:sldId id="511" r:id="rId5"/>
    <p:sldId id="1098" r:id="rId6"/>
    <p:sldId id="513" r:id="rId7"/>
    <p:sldId id="521" r:id="rId8"/>
    <p:sldId id="519" r:id="rId9"/>
    <p:sldId id="522" r:id="rId10"/>
    <p:sldId id="526" r:id="rId11"/>
    <p:sldId id="528" r:id="rId12"/>
    <p:sldId id="568" r:id="rId13"/>
    <p:sldId id="619" r:id="rId14"/>
    <p:sldId id="621" r:id="rId15"/>
    <p:sldId id="648" r:id="rId16"/>
    <p:sldId id="652" r:id="rId17"/>
    <p:sldId id="1115" r:id="rId18"/>
    <p:sldId id="539" r:id="rId19"/>
    <p:sldId id="542" r:id="rId20"/>
    <p:sldId id="549" r:id="rId21"/>
    <p:sldId id="556" r:id="rId22"/>
    <p:sldId id="561" r:id="rId23"/>
    <p:sldId id="573" r:id="rId24"/>
    <p:sldId id="1106" r:id="rId25"/>
    <p:sldId id="581" r:id="rId26"/>
    <p:sldId id="589" r:id="rId27"/>
    <p:sldId id="600" r:id="rId28"/>
    <p:sldId id="602" r:id="rId29"/>
    <p:sldId id="603" r:id="rId30"/>
    <p:sldId id="604" r:id="rId31"/>
    <p:sldId id="607" r:id="rId32"/>
    <p:sldId id="609" r:id="rId33"/>
    <p:sldId id="614" r:id="rId34"/>
    <p:sldId id="1111" r:id="rId35"/>
    <p:sldId id="1112" r:id="rId36"/>
    <p:sldId id="1113" r:id="rId37"/>
    <p:sldId id="713" r:id="rId38"/>
    <p:sldId id="1114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476"/>
    <p:restoredTop sz="95728"/>
  </p:normalViewPr>
  <p:slideViewPr>
    <p:cSldViewPr snapToGrid="0" snapToObjects="1">
      <p:cViewPr varScale="1">
        <p:scale>
          <a:sx n="101" d="100"/>
          <a:sy n="101" d="100"/>
        </p:scale>
        <p:origin x="208" y="3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72794E-5A9A-CA46-A6DF-80C6BA4FEAA5}" type="datetimeFigureOut">
              <a:rPr lang="en-US" smtClean="0"/>
              <a:t>4/20/22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B103D9-43F4-1046-9535-9EC555D88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368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 typeface="Arial"/>
              <a:buChar char="•"/>
            </a:pPr>
            <a:endParaRPr lang="en-US" sz="7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D7021-0566-DD45-8175-79E5EFAAB22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2617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84165282-B901-46BF-B15C-88771D0E911E}" type="slidenum">
              <a:rPr lang="en-US" altLang="en-US" smtClean="0">
                <a:latin typeface="Arial" pitchFamily="34" charset="0"/>
                <a:cs typeface="Arial" pitchFamily="34" charset="0"/>
              </a:rPr>
              <a:pPr/>
              <a:t>10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78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318122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6222D66B-7C8F-491F-AC11-A6AEE9010214}" type="slidenum">
              <a:rPr lang="en-US" altLang="en-US" smtClean="0">
                <a:latin typeface="Arial" pitchFamily="34" charset="0"/>
                <a:cs typeface="Arial" pitchFamily="34" charset="0"/>
              </a:rPr>
              <a:pPr/>
              <a:t>11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98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941771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</a:rPr>
              <a:t>Figure 13.5 The human life cycle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54209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6121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6121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Read slide first first:</a:t>
            </a:r>
            <a:br>
              <a:rPr lang="en-US" b="1" dirty="0"/>
            </a:br>
            <a:r>
              <a:rPr lang="en-US" dirty="0"/>
              <a:t>Depending on the type of life cycle, either haploid or diploid cells can divide by mitosis</a:t>
            </a:r>
          </a:p>
          <a:p>
            <a:r>
              <a:rPr lang="en-US" dirty="0"/>
              <a:t>However, only diploid cells can undergo meiosis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4927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Read slide first first:</a:t>
            </a:r>
            <a:br>
              <a:rPr lang="en-US" b="1" dirty="0"/>
            </a:br>
            <a:r>
              <a:rPr lang="en-US" dirty="0"/>
              <a:t>Depending on the type of life cycle, either haploid or diploid cells can divide by mitosis</a:t>
            </a:r>
          </a:p>
          <a:p>
            <a:r>
              <a:rPr lang="en-US" dirty="0"/>
              <a:t>However, only diploid cells can undergo meiosis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5241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Read slide first first:</a:t>
            </a:r>
            <a:br>
              <a:rPr lang="en-US" b="1" dirty="0"/>
            </a:br>
            <a:r>
              <a:rPr lang="en-US" dirty="0"/>
              <a:t>Depending on the type of life cycle, either haploid or diploid cells can divide by mitosis</a:t>
            </a:r>
          </a:p>
          <a:p>
            <a:r>
              <a:rPr lang="en-US" dirty="0"/>
              <a:t>However, only diploid cells can undergo meiosis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3924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454A68CD-944E-48CD-8C8A-D6C3983106F4}" type="slidenum">
              <a:rPr lang="en-US" altLang="en-US" smtClean="0">
                <a:latin typeface="Arial" pitchFamily="34" charset="0"/>
                <a:cs typeface="Arial" pitchFamily="34" charset="0"/>
              </a:rPr>
              <a:pPr/>
              <a:t>18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11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098819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21E93035-9B71-44FF-BF01-60A4F439FB94}" type="slidenum">
              <a:rPr lang="en-US" altLang="en-US" smtClean="0">
                <a:latin typeface="Arial" pitchFamily="34" charset="0"/>
                <a:cs typeface="Arial" pitchFamily="34" charset="0"/>
              </a:rPr>
              <a:pPr/>
              <a:t>19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41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70573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51B99997-4393-4179-8C31-78F2D8550B83}" type="slidenum">
              <a:rPr lang="en-US" altLang="en-US" smtClean="0">
                <a:latin typeface="Arial" pitchFamily="34" charset="0"/>
                <a:cs typeface="Arial" pitchFamily="34" charset="0"/>
              </a:rPr>
              <a:pPr/>
              <a:t>2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73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336836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7A7BC419-F638-4BBD-9088-AC8F70D5BCDA}" type="slidenum">
              <a:rPr lang="en-US" altLang="en-US" smtClean="0">
                <a:latin typeface="Arial" pitchFamily="34" charset="0"/>
                <a:cs typeface="Arial" pitchFamily="34" charset="0"/>
              </a:rPr>
              <a:pPr/>
              <a:t>20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13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838236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703A28CF-45A2-4822-B351-6934D489CF8A}" type="slidenum">
              <a:rPr lang="en-US" altLang="en-US" smtClean="0">
                <a:latin typeface="Arial" pitchFamily="34" charset="0"/>
                <a:cs typeface="Arial" pitchFamily="34" charset="0"/>
              </a:rPr>
              <a:pPr/>
              <a:t>21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85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866284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2921563E-F557-42A8-BFEF-80FEA08FA9FE}" type="slidenum">
              <a:rPr lang="en-US" altLang="en-US" smtClean="0">
                <a:latin typeface="Arial" pitchFamily="34" charset="0"/>
                <a:cs typeface="Arial" pitchFamily="34" charset="0"/>
              </a:rPr>
              <a:pPr/>
              <a:t>22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16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302373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C4BFC9E7-FAEC-44EA-9967-68D7467F385B}" type="slidenum">
              <a:rPr lang="en-US" altLang="en-US" smtClean="0">
                <a:latin typeface="Arial" pitchFamily="34" charset="0"/>
                <a:cs typeface="Arial" pitchFamily="34" charset="0"/>
              </a:rPr>
              <a:pPr/>
              <a:t>23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38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563603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62A76D06-3E53-4FF2-82A0-7288C9E75472}" type="slidenum">
              <a:rPr lang="en-US" altLang="en-US" smtClean="0">
                <a:latin typeface="Arial" pitchFamily="34" charset="0"/>
                <a:cs typeface="Arial" pitchFamily="34" charset="0"/>
              </a:rPr>
              <a:pPr/>
              <a:t>24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69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264444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56D1E235-1A4F-4B28-A884-0B3EBE85687B}" type="slidenum">
              <a:rPr lang="en-US" altLang="en-US" smtClean="0">
                <a:latin typeface="Arial" pitchFamily="34" charset="0"/>
                <a:cs typeface="Arial" pitchFamily="34" charset="0"/>
              </a:rPr>
              <a:pPr/>
              <a:t>25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20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028984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D2CE6688-9234-4635-B76D-CA260D51489D}" type="slidenum">
              <a:rPr lang="en-US" altLang="en-US" smtClean="0">
                <a:latin typeface="Arial" pitchFamily="34" charset="0"/>
                <a:cs typeface="Arial" pitchFamily="34" charset="0"/>
              </a:rPr>
              <a:pPr/>
              <a:t>26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02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146223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8F50C43C-6C77-4631-B597-6E14B05770A7}" type="slidenum">
              <a:rPr lang="en-US" altLang="en-US" smtClean="0">
                <a:latin typeface="Arial" pitchFamily="34" charset="0"/>
                <a:cs typeface="Arial" pitchFamily="34" charset="0"/>
              </a:rPr>
              <a:pPr/>
              <a:t>27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15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453299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A14CECA4-E66D-4E47-B736-1A359F6EAFB1}" type="slidenum">
              <a:rPr lang="en-US" altLang="en-US" smtClean="0">
                <a:latin typeface="Arial" pitchFamily="34" charset="0"/>
                <a:cs typeface="Arial" pitchFamily="34" charset="0"/>
              </a:rPr>
              <a:pPr/>
              <a:t>28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35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380638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7F6DC8C4-F39C-41ED-8AB9-7204C3B3AEE3}" type="slidenum">
              <a:rPr lang="en-US" altLang="en-US" smtClean="0">
                <a:latin typeface="Arial" pitchFamily="34" charset="0"/>
                <a:cs typeface="Arial" pitchFamily="34" charset="0"/>
              </a:rPr>
              <a:pPr/>
              <a:t>29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46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55391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6E964892-9E12-4E24-85B6-81998A6F3935}" type="slidenum">
              <a:rPr lang="en-US" altLang="en-US" smtClean="0">
                <a:latin typeface="Arial" pitchFamily="34" charset="0"/>
                <a:cs typeface="Arial" pitchFamily="34" charset="0"/>
              </a:rPr>
              <a:pPr/>
              <a:t>3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14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0586485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9D18DDDA-FBE7-4413-A4FF-46424809EA16}" type="slidenum">
              <a:rPr lang="en-US" altLang="en-US" smtClean="0">
                <a:latin typeface="Arial" pitchFamily="34" charset="0"/>
                <a:cs typeface="Arial" pitchFamily="34" charset="0"/>
              </a:rPr>
              <a:pPr/>
              <a:t>30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56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181770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60D9563B-8C78-49B0-ADF7-232FE1DD9203}" type="slidenum">
              <a:rPr lang="en-US" altLang="en-US" smtClean="0">
                <a:latin typeface="Arial" pitchFamily="34" charset="0"/>
                <a:cs typeface="Arial" pitchFamily="34" charset="0"/>
              </a:rPr>
              <a:pPr/>
              <a:t>31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87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3348871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C5952E68-A3C5-4EF6-A1E6-8DC48D4533D8}" type="slidenum">
              <a:rPr lang="en-US" altLang="en-US" smtClean="0">
                <a:latin typeface="Arial" pitchFamily="34" charset="0"/>
                <a:cs typeface="Arial" pitchFamily="34" charset="0"/>
              </a:rPr>
              <a:pPr/>
              <a:t>32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07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6266150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2F42C068-5AD8-427E-99F7-C7E3B78EBE11}" type="slidenum">
              <a:rPr lang="en-US" altLang="en-US" smtClean="0">
                <a:latin typeface="Arial" pitchFamily="34" charset="0"/>
                <a:cs typeface="Arial" pitchFamily="34" charset="0"/>
              </a:rPr>
              <a:pPr/>
              <a:t>33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58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58794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59F1ED39-4CCF-4711-A59C-5C924D353843}" type="slidenum">
              <a:rPr lang="en-US" altLang="en-US" smtClean="0">
                <a:latin typeface="Arial" pitchFamily="34" charset="0"/>
                <a:cs typeface="Arial" pitchFamily="34" charset="0"/>
              </a:rPr>
              <a:pPr/>
              <a:t>34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09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35221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4C91B107-3060-4030-ABD1-1F1C3E3BF7A3}" type="slidenum">
              <a:rPr lang="en-US" altLang="en-US" smtClean="0">
                <a:latin typeface="Arial" pitchFamily="34" charset="0"/>
                <a:cs typeface="Arial" pitchFamily="34" charset="0"/>
              </a:rPr>
              <a:pPr/>
              <a:t>35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02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8301644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ED82EC1F-5481-439E-8642-BFF13AAA3A75}" type="slidenum">
              <a:rPr lang="en-US" altLang="en-US" smtClean="0">
                <a:latin typeface="Arial" pitchFamily="34" charset="0"/>
                <a:cs typeface="Arial" pitchFamily="34" charset="0"/>
              </a:rPr>
              <a:pPr/>
              <a:t>36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12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5460581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</a:rPr>
              <a:t>Figure 31.UN07 Summary of key concepts: fungi lineages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600619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/>
              <a:pPr/>
              <a:t>38</a:t>
            </a:fld>
            <a:endParaRPr lang="en-US" sz="1200" b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14500" y="45339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7695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66EADD12-1CD2-496A-8A66-DA3585C86F55}" type="slidenum">
              <a:rPr lang="en-US" altLang="en-US" smtClean="0">
                <a:latin typeface="Arial" pitchFamily="34" charset="0"/>
                <a:cs typeface="Arial" pitchFamily="34" charset="0"/>
              </a:rPr>
              <a:pPr/>
              <a:t>4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34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392496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B0D3627E-20A4-409C-91A4-CFED07EF114C}" type="slidenum">
              <a:rPr lang="en-US" altLang="en-US" smtClean="0">
                <a:latin typeface="Arial" pitchFamily="34" charset="0"/>
                <a:cs typeface="Arial" pitchFamily="34" charset="0"/>
              </a:rPr>
              <a:pPr/>
              <a:t>5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45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110983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A9A06D25-4F00-4E97-B12C-1416D016A125}" type="slidenum">
              <a:rPr lang="en-US" altLang="en-US" smtClean="0">
                <a:latin typeface="Arial" pitchFamily="34" charset="0"/>
                <a:cs typeface="Arial" pitchFamily="34" charset="0"/>
              </a:rPr>
              <a:pPr/>
              <a:t>6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55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523078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171280EA-2480-469D-ADB8-F2C523CE578B}" type="slidenum">
              <a:rPr lang="en-US" altLang="en-US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/>
              <a:t>7</a:t>
            </a:fld>
            <a:endParaRPr lang="en-US" alt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26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422622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2AC9392E-DD4C-4BA4-8F54-9DC1D0B2BD97}" type="slidenum">
              <a:rPr lang="en-US" altLang="en-US" smtClean="0">
                <a:latin typeface="Arial" pitchFamily="34" charset="0"/>
                <a:cs typeface="Arial" pitchFamily="34" charset="0"/>
              </a:rPr>
              <a:pPr/>
              <a:t>8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06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612593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313F31B3-129D-4607-8E35-046E5E2B1A3C}" type="slidenum">
              <a:rPr lang="en-US" altLang="en-US" smtClean="0">
                <a:latin typeface="Arial" pitchFamily="34" charset="0"/>
                <a:cs typeface="Arial" pitchFamily="34" charset="0"/>
              </a:rPr>
              <a:pPr/>
              <a:t>9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37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61412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06BE-F3C9-0B4F-BD82-E748C01D6D2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4/20/22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0D46-5B4A-2C4F-9BFC-EFCE14D1DDE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8502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06BE-F3C9-0B4F-BD82-E748C01D6D2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4/20/22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0D46-5B4A-2C4F-9BFC-EFCE14D1DDE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0828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06BE-F3C9-0B4F-BD82-E748C01D6D2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4/20/22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0D46-5B4A-2C4F-9BFC-EFCE14D1DDE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71604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 Titl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7472" indent="-347472">
              <a:buClr>
                <a:srgbClr val="DF4A20"/>
              </a:buClr>
              <a:defRPr/>
            </a:lvl1pPr>
            <a:lvl2pPr marL="740664" indent="-283464">
              <a:buClr>
                <a:srgbClr val="DF4A20"/>
              </a:buClr>
              <a:defRPr/>
            </a:lvl2pPr>
            <a:lvl3pPr marL="1143000" indent="-228600">
              <a:buClr>
                <a:srgbClr val="DF4A20"/>
              </a:buClr>
              <a:defRPr/>
            </a:lvl3pPr>
            <a:lvl4pPr marL="1600200" indent="-228600">
              <a:buClr>
                <a:srgbClr val="DF4A20"/>
              </a:buClr>
              <a:defRPr/>
            </a:lvl4pPr>
            <a:lvl5pPr marL="2057400" indent="-228600">
              <a:buClr>
                <a:srgbClr val="DF4A20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874967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06BE-F3C9-0B4F-BD82-E748C01D6D2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4/20/22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0D46-5B4A-2C4F-9BFC-EFCE14D1DDE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9245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06BE-F3C9-0B4F-BD82-E748C01D6D2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4/20/22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0D46-5B4A-2C4F-9BFC-EFCE14D1DDE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7444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06BE-F3C9-0B4F-BD82-E748C01D6D2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4/20/22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0D46-5B4A-2C4F-9BFC-EFCE14D1DDE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7213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06BE-F3C9-0B4F-BD82-E748C01D6D2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4/20/22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0D46-5B4A-2C4F-9BFC-EFCE14D1DDE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9269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06BE-F3C9-0B4F-BD82-E748C01D6D2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4/20/22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0D46-5B4A-2C4F-9BFC-EFCE14D1DDE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4083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06BE-F3C9-0B4F-BD82-E748C01D6D2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4/20/22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0D46-5B4A-2C4F-9BFC-EFCE14D1DDE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0313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06BE-F3C9-0B4F-BD82-E748C01D6D2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4/20/22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0D46-5B4A-2C4F-9BFC-EFCE14D1DDE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0348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06BE-F3C9-0B4F-BD82-E748C01D6D2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4/20/22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0D46-5B4A-2C4F-9BFC-EFCE14D1DDE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6371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706BE-F3C9-0B4F-BD82-E748C01D6D2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4/20/22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D0D46-5B4A-2C4F-9BFC-EFCE14D1DDE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7438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file:///D:\Manjubharkavi\Production\September\12-Sep\11E%20Ch%2013%20LE\JPEG%20FILES\Unlabeled\13_05HumanLifeCycle-U.jp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emf"/><Relationship Id="rId4" Type="http://schemas.openxmlformats.org/officeDocument/2006/relationships/image" Target="../media/image2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D:\2016\Oct\05-Sep\Chapter%2031\Unlabeled\31_10eFungalDiversity-U.jpg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4" Type="http://schemas.openxmlformats.org/officeDocument/2006/relationships/image" Target="file:///D:\2016\Oct\05-Sep\Chapter%2031\Unlabeled\31_UN07Summary_C4-U.jpg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D:\2016\Oct\05-Sep\Chapter%2031\Unlabeled\31_07YeastBudding-U.jpg" TargetMode="External"/><Relationship Id="rId5" Type="http://schemas.openxmlformats.org/officeDocument/2006/relationships/image" Target="../media/image6.jpeg"/><Relationship Id="rId4" Type="http://schemas.openxmlformats.org/officeDocument/2006/relationships/image" Target="file:///D:\2016\Oct\05-Sep\Chapter%2031\Unlabeled\31_02aFungalStructure-U.jp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23AB1D-2525-F207-9491-303A4BB2EB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989" y="1255141"/>
            <a:ext cx="8904011" cy="53192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76040" y="2812647"/>
            <a:ext cx="3036908" cy="3326625"/>
          </a:xfrm>
        </p:spPr>
        <p:txBody>
          <a:bodyPr>
            <a:normAutofit/>
          </a:bodyPr>
          <a:lstStyle/>
          <a:p>
            <a:r>
              <a:rPr lang="en-US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</a:rPr>
              <a:t>BIO10</a:t>
            </a:r>
            <a:br>
              <a:rPr lang="en-US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</a:rPr>
            </a:br>
            <a:br>
              <a:rPr lang="en-US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</a:rPr>
            </a:br>
            <a:r>
              <a:rPr lang="en-US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</a:rPr>
              <a:t>Dr. Bradley</a:t>
            </a:r>
            <a:br>
              <a:rPr lang="en-US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</a:rPr>
            </a:br>
            <a:r>
              <a:rPr lang="en-US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</a:rPr>
              <a:t>Fungi</a:t>
            </a:r>
          </a:p>
        </p:txBody>
      </p:sp>
    </p:spTree>
    <p:extLst>
      <p:ext uri="{BB962C8B-B14F-4D97-AF65-F5344CB8AC3E}">
        <p14:creationId xmlns:p14="http://schemas.microsoft.com/office/powerpoint/2010/main" val="29823707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6CA9A87-2090-AFA9-81C9-45B8FC86D4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9792" y="673904"/>
            <a:ext cx="4294208" cy="5815073"/>
          </a:xfrm>
          <a:prstGeom prst="rect">
            <a:avLst/>
          </a:prstGeom>
        </p:spPr>
      </p:pic>
      <p:sp>
        <p:nvSpPr>
          <p:cNvPr id="110594" name="Rectangle 2"/>
          <p:cNvSpPr>
            <a:spLocks noGrp="1" noChangeArrowheads="1"/>
          </p:cNvSpPr>
          <p:nvPr>
            <p:ph idx="1"/>
          </p:nvPr>
        </p:nvSpPr>
        <p:spPr>
          <a:xfrm>
            <a:off x="216614" y="401638"/>
            <a:ext cx="4452201" cy="6354762"/>
          </a:xfrm>
        </p:spPr>
        <p:txBody>
          <a:bodyPr>
            <a:normAutofit fontScale="85000" lnSpcReduction="20000"/>
          </a:bodyPr>
          <a:lstStyle/>
          <a:p>
            <a:r>
              <a:rPr lang="en-US" altLang="en-US" b="1" dirty="0"/>
              <a:t>Mycorrhizae </a:t>
            </a:r>
            <a:r>
              <a:rPr lang="en-US" altLang="en-US" dirty="0"/>
              <a:t>are mutually beneficial relationships between fungi and plant roots</a:t>
            </a:r>
          </a:p>
          <a:p>
            <a:endParaRPr lang="en-US" altLang="en-US" dirty="0"/>
          </a:p>
          <a:p>
            <a:r>
              <a:rPr lang="en-US" altLang="en-US" b="1" dirty="0"/>
              <a:t>Ectomycorrhizal fungi </a:t>
            </a:r>
            <a:r>
              <a:rPr lang="en-US" altLang="en-US" dirty="0"/>
              <a:t>form sheaths of hyphae over a root and typically grow into the extracellular spaces of the root cortex</a:t>
            </a:r>
          </a:p>
          <a:p>
            <a:endParaRPr lang="en-US" altLang="en-US" dirty="0"/>
          </a:p>
          <a:p>
            <a:r>
              <a:rPr lang="en-US" altLang="en-US" b="1" dirty="0" err="1"/>
              <a:t>Arbuscular</a:t>
            </a:r>
            <a:r>
              <a:rPr lang="en-US" altLang="en-US" b="1" dirty="0"/>
              <a:t> </a:t>
            </a:r>
            <a:r>
              <a:rPr lang="en-US" altLang="en-US" b="1" dirty="0" err="1"/>
              <a:t>mycorrhizal</a:t>
            </a:r>
            <a:r>
              <a:rPr lang="en-US" altLang="en-US" b="1" dirty="0"/>
              <a:t> fungi </a:t>
            </a:r>
            <a:r>
              <a:rPr lang="en-US" altLang="en-US" dirty="0"/>
              <a:t>extend </a:t>
            </a:r>
            <a:r>
              <a:rPr lang="en-US" altLang="en-US" dirty="0" err="1"/>
              <a:t>arbuscules</a:t>
            </a:r>
            <a:r>
              <a:rPr lang="en-US" altLang="en-US" dirty="0"/>
              <a:t> through the root cell wall and into tubes formed by invagination of the plasma membrane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484329-FF33-57F0-2B22-1FE19E195F28}"/>
              </a:ext>
            </a:extLst>
          </p:cNvPr>
          <p:cNvSpPr/>
          <p:nvPr/>
        </p:nvSpPr>
        <p:spPr>
          <a:xfrm>
            <a:off x="4572000" y="2913071"/>
            <a:ext cx="4406798" cy="10620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9B37019A-C82C-552D-047D-5FA0F349C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0741" y="427037"/>
            <a:ext cx="4276389" cy="2999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0351283-AD47-522F-C390-A29F355CDCC8}"/>
              </a:ext>
            </a:extLst>
          </p:cNvPr>
          <p:cNvSpPr txBox="1"/>
          <p:nvPr/>
        </p:nvSpPr>
        <p:spPr>
          <a:xfrm>
            <a:off x="127000" y="6493667"/>
            <a:ext cx="89928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1600" i="1" dirty="0"/>
              <a:t>Mycorrhizal fungi deliver phosphate and minerals to plants and most vascular plants have mycorrhizae</a:t>
            </a:r>
          </a:p>
        </p:txBody>
      </p:sp>
    </p:spTree>
    <p:extLst>
      <p:ext uri="{BB962C8B-B14F-4D97-AF65-F5344CB8AC3E}">
        <p14:creationId xmlns:p14="http://schemas.microsoft.com/office/powerpoint/2010/main" val="41516792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07996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Fungi produce spores through sexual or asexual life cycles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Fungi propagate themselves by producing vast numbers of spores, either sexually or asexually</a:t>
            </a:r>
          </a:p>
          <a:p>
            <a:r>
              <a:rPr lang="en-US" altLang="en-US" dirty="0"/>
              <a:t>Spores can be carried long distances by wind or water; they will germinate if they land in moist conditions with available food </a:t>
            </a:r>
          </a:p>
        </p:txBody>
      </p:sp>
    </p:spTree>
    <p:extLst>
      <p:ext uri="{BB962C8B-B14F-4D97-AF65-F5344CB8AC3E}">
        <p14:creationId xmlns:p14="http://schemas.microsoft.com/office/powerpoint/2010/main" val="28285185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37624" y="216579"/>
            <a:ext cx="5376672" cy="6431280"/>
          </a:xfrm>
          <a:prstGeom prst="rect">
            <a:avLst/>
          </a:prstGeom>
        </p:spPr>
      </p:pic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4686884" y="219798"/>
            <a:ext cx="272510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Haploid gametes (</a:t>
            </a:r>
            <a:r>
              <a:rPr lang="en-US" sz="1800" b="1" i="1" dirty="0">
                <a:solidFill>
                  <a:srgbClr val="000000"/>
                </a:solidFill>
                <a:latin typeface="Arial"/>
                <a:ea typeface="ＭＳ Ｐゴシック" charset="0"/>
              </a:rPr>
              <a:t>n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800" b="1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=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23)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6506159" y="619849"/>
            <a:ext cx="795089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Egg (</a:t>
            </a:r>
            <a:r>
              <a:rPr lang="en-US" sz="1800" b="1" i="1" dirty="0">
                <a:solidFill>
                  <a:srgbClr val="000000"/>
                </a:solidFill>
                <a:latin typeface="Arial"/>
                <a:ea typeface="ＭＳ Ｐゴシック" charset="0"/>
              </a:rPr>
              <a:t>n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)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5683834" y="1945411"/>
            <a:ext cx="107721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Sperm (</a:t>
            </a:r>
            <a:r>
              <a:rPr lang="en-US" sz="1800" b="1" i="1" dirty="0">
                <a:solidFill>
                  <a:srgbClr val="000000"/>
                </a:solidFill>
                <a:latin typeface="Arial"/>
                <a:ea typeface="ＭＳ Ｐゴシック" charset="0"/>
              </a:rPr>
              <a:t>n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)</a:t>
            </a: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3764546" y="2656611"/>
            <a:ext cx="961802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MEIOSIS</a:t>
            </a: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6609346" y="2664549"/>
            <a:ext cx="1714124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FERTILIZATION</a:t>
            </a:r>
          </a:p>
        </p:txBody>
      </p:sp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4378909" y="3885336"/>
            <a:ext cx="65402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Ovary</a:t>
            </a:r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5925134" y="3745636"/>
            <a:ext cx="64973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Testis</a:t>
            </a:r>
          </a:p>
        </p:txBody>
      </p:sp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8019046" y="4217124"/>
            <a:ext cx="94256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Diploid</a:t>
            </a:r>
          </a:p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zygote</a:t>
            </a:r>
          </a:p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(2</a:t>
            </a:r>
            <a:r>
              <a:rPr lang="en-US" sz="1800" b="1" i="1" dirty="0">
                <a:solidFill>
                  <a:srgbClr val="000000"/>
                </a:solidFill>
                <a:latin typeface="Arial"/>
                <a:ea typeface="ＭＳ Ｐゴシック" charset="0"/>
              </a:rPr>
              <a:t>n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800" b="1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=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46)</a:t>
            </a:r>
          </a:p>
        </p:txBody>
      </p:sp>
      <p:sp>
        <p:nvSpPr>
          <p:cNvPr id="14" name="TextBox 12"/>
          <p:cNvSpPr txBox="1">
            <a:spLocks noChangeArrowheads="1"/>
          </p:cNvSpPr>
          <p:nvPr/>
        </p:nvSpPr>
        <p:spPr bwMode="auto">
          <a:xfrm>
            <a:off x="6237871" y="5266461"/>
            <a:ext cx="1423467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Mitosis and</a:t>
            </a:r>
          </a:p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development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093159" y="6115774"/>
            <a:ext cx="2167260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pt-BR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Multicellular diploid</a:t>
            </a:r>
          </a:p>
          <a:p>
            <a:pPr>
              <a:lnSpc>
                <a:spcPts val="2000"/>
              </a:lnSpc>
            </a:pPr>
            <a:r>
              <a:rPr lang="pt-BR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adults (2</a:t>
            </a:r>
            <a:r>
              <a:rPr lang="pt-BR" sz="1800" b="1" i="1" dirty="0">
                <a:solidFill>
                  <a:srgbClr val="000000"/>
                </a:solidFill>
                <a:latin typeface="Arial"/>
                <a:ea typeface="ＭＳ Ｐゴシック" charset="0"/>
              </a:rPr>
              <a:t>n</a:t>
            </a:r>
            <a:r>
              <a:rPr lang="pt-BR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pt-BR" sz="1800" b="1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=</a:t>
            </a:r>
            <a:r>
              <a:rPr lang="pt-BR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46)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6" name="TextBox 17"/>
          <p:cNvSpPr txBox="1">
            <a:spLocks noChangeArrowheads="1"/>
          </p:cNvSpPr>
          <p:nvPr/>
        </p:nvSpPr>
        <p:spPr bwMode="auto">
          <a:xfrm>
            <a:off x="7695196" y="6026874"/>
            <a:ext cx="120545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Haploid (</a:t>
            </a:r>
            <a:r>
              <a:rPr lang="en-US" sz="1800" b="1" i="1" dirty="0">
                <a:solidFill>
                  <a:srgbClr val="000000"/>
                </a:solidFill>
                <a:latin typeface="Arial"/>
                <a:ea typeface="ＭＳ Ｐゴシック" charset="0"/>
              </a:rPr>
              <a:t>n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)</a:t>
            </a:r>
          </a:p>
        </p:txBody>
      </p:sp>
      <p:sp>
        <p:nvSpPr>
          <p:cNvPr id="17" name="TextBox 18"/>
          <p:cNvSpPr txBox="1">
            <a:spLocks noChangeArrowheads="1"/>
          </p:cNvSpPr>
          <p:nvPr/>
        </p:nvSpPr>
        <p:spPr bwMode="auto">
          <a:xfrm>
            <a:off x="7695196" y="6365011"/>
            <a:ext cx="126957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Diploid (2</a:t>
            </a:r>
            <a:r>
              <a:rPr lang="en-US" sz="1800" b="1" i="1" dirty="0">
                <a:solidFill>
                  <a:srgbClr val="000000"/>
                </a:solidFill>
                <a:latin typeface="Arial"/>
                <a:ea typeface="ＭＳ Ｐゴシック" charset="0"/>
              </a:rPr>
              <a:t>n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04919" y="1685320"/>
            <a:ext cx="288789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Reminder about animals like us…</a:t>
            </a:r>
          </a:p>
          <a:p>
            <a:endParaRPr lang="en-US" sz="2400" dirty="0"/>
          </a:p>
          <a:p>
            <a:r>
              <a:rPr lang="en-US" sz="2400" dirty="0"/>
              <a:t>The life cycle alternates between the processes of meiosis and fertilization to produce haploid and diploid stages of the life cycle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BB67A6-4957-2204-018A-8A044B654EDF}"/>
              </a:ext>
            </a:extLst>
          </p:cNvPr>
          <p:cNvSpPr txBox="1"/>
          <p:nvPr/>
        </p:nvSpPr>
        <p:spPr>
          <a:xfrm>
            <a:off x="129704" y="117205"/>
            <a:ext cx="15043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chemeClr val="accent6"/>
                </a:solidFill>
              </a:rPr>
              <a:t>Reminder</a:t>
            </a:r>
            <a:endParaRPr lang="en-US" b="1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3274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3_06aSexualLifeCycle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5349" y="696637"/>
            <a:ext cx="4133088" cy="5498592"/>
          </a:xfrm>
          <a:prstGeom prst="rect">
            <a:avLst/>
          </a:prstGeom>
        </p:spPr>
      </p:pic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6217936" y="5151605"/>
            <a:ext cx="546186" cy="384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200" dirty="0">
                <a:latin typeface="Arial" charset="0"/>
              </a:rPr>
              <a:t>Key</a:t>
            </a: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6683171" y="5503852"/>
            <a:ext cx="1566576" cy="32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200" dirty="0">
                <a:latin typeface="Arial" charset="0"/>
              </a:rPr>
              <a:t>Haploid (</a:t>
            </a:r>
            <a:r>
              <a:rPr lang="en-US" sz="2200" i="1" dirty="0">
                <a:latin typeface="Arial" charset="0"/>
              </a:rPr>
              <a:t>n</a:t>
            </a:r>
            <a:r>
              <a:rPr lang="en-US" sz="2200" dirty="0">
                <a:latin typeface="Arial" charset="0"/>
              </a:rPr>
              <a:t>)</a:t>
            </a: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6676551" y="5813220"/>
            <a:ext cx="1554458" cy="371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200" dirty="0">
                <a:latin typeface="Arial" charset="0"/>
              </a:rPr>
              <a:t>Diploid (2</a:t>
            </a:r>
            <a:r>
              <a:rPr lang="en-US" sz="2200" i="1" dirty="0">
                <a:latin typeface="Arial" charset="0"/>
              </a:rPr>
              <a:t>n</a:t>
            </a:r>
            <a:r>
              <a:rPr lang="en-US" sz="2200" dirty="0">
                <a:latin typeface="Arial" charset="0"/>
              </a:rPr>
              <a:t>)</a:t>
            </a: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5357761" y="726495"/>
            <a:ext cx="1268240" cy="371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200" dirty="0">
                <a:latin typeface="Arial" charset="0"/>
              </a:rPr>
              <a:t>Gametes</a:t>
            </a: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 flipH="1">
            <a:off x="6372435" y="4030336"/>
            <a:ext cx="1019764" cy="296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200" dirty="0">
                <a:latin typeface="Arial" charset="0"/>
              </a:rPr>
              <a:t>Mitosis</a:t>
            </a: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 flipH="1">
            <a:off x="4203968" y="4469638"/>
            <a:ext cx="1748324" cy="1009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200" dirty="0">
                <a:latin typeface="Arial" charset="0"/>
              </a:rPr>
              <a:t>Diploid</a:t>
            </a:r>
          </a:p>
          <a:p>
            <a:pPr>
              <a:lnSpc>
                <a:spcPct val="90000"/>
              </a:lnSpc>
            </a:pPr>
            <a:r>
              <a:rPr lang="en-US" sz="2200" dirty="0">
                <a:latin typeface="Arial" charset="0"/>
              </a:rPr>
              <a:t>multicellular</a:t>
            </a:r>
          </a:p>
          <a:p>
            <a:pPr>
              <a:lnSpc>
                <a:spcPct val="90000"/>
              </a:lnSpc>
            </a:pPr>
            <a:r>
              <a:rPr lang="en-US" sz="2200" dirty="0">
                <a:latin typeface="Arial" charset="0"/>
              </a:rPr>
              <a:t>organism</a:t>
            </a: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 flipH="1">
            <a:off x="4199733" y="5812179"/>
            <a:ext cx="362767" cy="4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200" dirty="0">
                <a:latin typeface="Arial" charset="0"/>
              </a:rPr>
              <a:t>(a)</a:t>
            </a: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 flipH="1">
            <a:off x="4622093" y="5812177"/>
            <a:ext cx="1156376" cy="337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200" dirty="0">
                <a:latin typeface="Arial" charset="0"/>
              </a:rPr>
              <a:t>Animals</a:t>
            </a: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 flipH="1">
            <a:off x="4829321" y="3253334"/>
            <a:ext cx="395273" cy="33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200" dirty="0">
                <a:latin typeface="Arial" charset="0"/>
              </a:rPr>
              <a:t>2</a:t>
            </a:r>
            <a:r>
              <a:rPr lang="en-US" sz="2200" i="1" dirty="0">
                <a:latin typeface="Arial" charset="0"/>
              </a:rPr>
              <a:t>n</a:t>
            </a: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 flipH="1">
            <a:off x="6852766" y="3229779"/>
            <a:ext cx="395273" cy="33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200" dirty="0">
                <a:latin typeface="Arial" charset="0"/>
              </a:rPr>
              <a:t>2</a:t>
            </a:r>
            <a:r>
              <a:rPr lang="en-US" sz="2200" i="1" dirty="0">
                <a:latin typeface="Arial" charset="0"/>
              </a:rPr>
              <a:t>n</a:t>
            </a: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 flipH="1">
            <a:off x="4304273" y="1970600"/>
            <a:ext cx="1201898" cy="309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200" dirty="0">
                <a:latin typeface="Arial" charset="0"/>
              </a:rPr>
              <a:t>MEIOSIS</a:t>
            </a: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 flipH="1">
            <a:off x="5992409" y="1985691"/>
            <a:ext cx="2177646" cy="296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200" dirty="0">
                <a:latin typeface="Arial" charset="0"/>
              </a:rPr>
              <a:t>FERTILIZATION</a:t>
            </a: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 flipH="1">
            <a:off x="5751322" y="3044271"/>
            <a:ext cx="967724" cy="33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200" dirty="0">
                <a:latin typeface="Arial" charset="0"/>
              </a:rPr>
              <a:t>Zygote</a:t>
            </a: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 flipH="1">
            <a:off x="5967007" y="1304763"/>
            <a:ext cx="193634" cy="33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200" i="1" dirty="0">
                <a:latin typeface="Arial" charset="0"/>
              </a:rPr>
              <a:t>n</a:t>
            </a:r>
          </a:p>
        </p:txBody>
      </p:sp>
      <p:sp>
        <p:nvSpPr>
          <p:cNvPr id="19" name="Text Box 31"/>
          <p:cNvSpPr txBox="1">
            <a:spLocks noChangeArrowheads="1"/>
          </p:cNvSpPr>
          <p:nvPr/>
        </p:nvSpPr>
        <p:spPr bwMode="auto">
          <a:xfrm flipH="1">
            <a:off x="6968934" y="764616"/>
            <a:ext cx="193634" cy="33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200" i="1" dirty="0">
                <a:latin typeface="Arial" charset="0"/>
              </a:rPr>
              <a:t>n</a:t>
            </a:r>
          </a:p>
        </p:txBody>
      </p:sp>
      <p:sp>
        <p:nvSpPr>
          <p:cNvPr id="20" name="Text Box 31"/>
          <p:cNvSpPr txBox="1">
            <a:spLocks noChangeArrowheads="1"/>
          </p:cNvSpPr>
          <p:nvPr/>
        </p:nvSpPr>
        <p:spPr bwMode="auto">
          <a:xfrm flipH="1">
            <a:off x="4779302" y="775473"/>
            <a:ext cx="193634" cy="33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200" i="1" dirty="0">
                <a:latin typeface="Arial" charset="0"/>
              </a:rPr>
              <a:t>n</a:t>
            </a: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609600" y="775473"/>
            <a:ext cx="3234267" cy="6082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Wingdings" charset="2"/>
              <a:buChar char="§"/>
            </a:pPr>
            <a:r>
              <a:rPr lang="en-US" sz="2600" b="1" i="1" dirty="0">
                <a:solidFill>
                  <a:srgbClr val="000000"/>
                </a:solidFill>
              </a:rPr>
              <a:t>In animals</a:t>
            </a:r>
            <a:r>
              <a:rPr lang="en-US" sz="2600" dirty="0">
                <a:solidFill>
                  <a:srgbClr val="000000"/>
                </a:solidFill>
              </a:rPr>
              <a:t>, gametes are the only haploid cells</a:t>
            </a:r>
          </a:p>
          <a:p>
            <a:pPr algn="l">
              <a:buFont typeface="Wingdings" charset="2"/>
              <a:buChar char="§"/>
            </a:pPr>
            <a:r>
              <a:rPr lang="en-US" sz="2600" dirty="0">
                <a:solidFill>
                  <a:srgbClr val="000000"/>
                </a:solidFill>
              </a:rPr>
              <a:t>Produced by meiosis and undergo no further cell division before fertilization </a:t>
            </a:r>
          </a:p>
          <a:p>
            <a:pPr algn="l">
              <a:buFont typeface="Wingdings" charset="2"/>
              <a:buChar char="§"/>
            </a:pPr>
            <a:r>
              <a:rPr lang="en-US" sz="2600" dirty="0">
                <a:solidFill>
                  <a:srgbClr val="000000"/>
                </a:solidFill>
              </a:rPr>
              <a:t>Gametes fuse to form a diploid zygote that divides by mitosis to develop into a multicellular organism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38BEBC6-7B35-B957-AC16-B06FB08B3BE6}"/>
              </a:ext>
            </a:extLst>
          </p:cNvPr>
          <p:cNvSpPr txBox="1"/>
          <p:nvPr/>
        </p:nvSpPr>
        <p:spPr>
          <a:xfrm>
            <a:off x="129704" y="117205"/>
            <a:ext cx="15043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chemeClr val="accent6"/>
                </a:solidFill>
              </a:rPr>
              <a:t>Reminder</a:t>
            </a:r>
            <a:endParaRPr lang="en-US" b="1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7432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3_06cSexualLifeCycle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3329" y="143647"/>
            <a:ext cx="5047488" cy="6437376"/>
          </a:xfrm>
          <a:prstGeom prst="rect">
            <a:avLst/>
          </a:prstGeom>
        </p:spPr>
      </p:pic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4283560" y="1438640"/>
            <a:ext cx="993270" cy="311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200" dirty="0">
                <a:latin typeface="Arial" charset="0"/>
              </a:rPr>
              <a:t>Mitosis</a:t>
            </a: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6737832" y="1449496"/>
            <a:ext cx="993270" cy="311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200" dirty="0">
                <a:latin typeface="Arial" charset="0"/>
              </a:rPr>
              <a:t>Mitosis</a:t>
            </a: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4439977" y="134740"/>
            <a:ext cx="3017737" cy="612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200" dirty="0">
                <a:latin typeface="Arial" charset="0"/>
              </a:rPr>
              <a:t>Haploid unicellular or</a:t>
            </a:r>
          </a:p>
          <a:p>
            <a:pPr>
              <a:lnSpc>
                <a:spcPct val="90000"/>
              </a:lnSpc>
            </a:pPr>
            <a:r>
              <a:rPr lang="en-US" sz="2200" dirty="0">
                <a:latin typeface="Arial" charset="0"/>
              </a:rPr>
              <a:t>multicellular organism</a:t>
            </a: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5602528" y="2473663"/>
            <a:ext cx="1199466" cy="280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200" dirty="0">
                <a:latin typeface="Arial" charset="0"/>
              </a:rPr>
              <a:t>Gametes</a:t>
            </a: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5903423" y="3318943"/>
            <a:ext cx="2092979" cy="292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200" dirty="0">
                <a:latin typeface="Arial" charset="0"/>
              </a:rPr>
              <a:t>FERTILIZATION</a:t>
            </a: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4243071" y="3318943"/>
            <a:ext cx="1174470" cy="286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200" dirty="0">
                <a:latin typeface="Arial" charset="0"/>
              </a:rPr>
              <a:t>MEIOSIS</a:t>
            </a: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5843614" y="1442877"/>
            <a:ext cx="180980" cy="268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200" i="1" dirty="0">
                <a:latin typeface="Arial" charset="0"/>
              </a:rPr>
              <a:t>n</a:t>
            </a: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5662338" y="3944302"/>
            <a:ext cx="337189" cy="280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200" dirty="0">
                <a:latin typeface="Arial" charset="0"/>
              </a:rPr>
              <a:t>2</a:t>
            </a:r>
            <a:r>
              <a:rPr lang="en-US" sz="2200" i="1" dirty="0">
                <a:latin typeface="Arial" charset="0"/>
              </a:rPr>
              <a:t>n</a:t>
            </a: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7619353" y="2497223"/>
            <a:ext cx="180980" cy="299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200" i="1" dirty="0">
                <a:latin typeface="Arial" charset="0"/>
              </a:rPr>
              <a:t>n</a:t>
            </a: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6878620" y="2106881"/>
            <a:ext cx="180980" cy="299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200" i="1" dirty="0">
                <a:latin typeface="Arial" charset="0"/>
              </a:rPr>
              <a:t>n</a:t>
            </a: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4977184" y="1903892"/>
            <a:ext cx="180980" cy="299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200" i="1" dirty="0">
                <a:latin typeface="Arial" charset="0"/>
              </a:rPr>
              <a:t>n</a:t>
            </a: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4127686" y="2196327"/>
            <a:ext cx="180980" cy="299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200" i="1" dirty="0">
                <a:latin typeface="Arial" charset="0"/>
              </a:rPr>
              <a:t>n</a:t>
            </a: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 flipH="1">
            <a:off x="4188326" y="5901571"/>
            <a:ext cx="348457" cy="366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200" dirty="0">
                <a:latin typeface="Arial" charset="0"/>
              </a:rPr>
              <a:t>(c)</a:t>
            </a: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 flipH="1">
            <a:off x="4617305" y="5886479"/>
            <a:ext cx="2016774" cy="637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200" dirty="0">
                <a:latin typeface="Arial" charset="0"/>
              </a:rPr>
              <a:t>Most fungi and</a:t>
            </a:r>
          </a:p>
          <a:p>
            <a:pPr>
              <a:lnSpc>
                <a:spcPct val="90000"/>
              </a:lnSpc>
            </a:pPr>
            <a:r>
              <a:rPr lang="en-US" sz="2200" dirty="0">
                <a:latin typeface="Arial" charset="0"/>
              </a:rPr>
              <a:t>some </a:t>
            </a:r>
            <a:r>
              <a:rPr lang="en-US" sz="2200" dirty="0" err="1">
                <a:latin typeface="Arial" charset="0"/>
              </a:rPr>
              <a:t>protists</a:t>
            </a:r>
            <a:endParaRPr lang="en-US" sz="2200" dirty="0">
              <a:latin typeface="Arial" charset="0"/>
            </a:endParaRPr>
          </a:p>
        </p:txBody>
      </p:sp>
      <p:sp>
        <p:nvSpPr>
          <p:cNvPr id="19" name="Text Box 31"/>
          <p:cNvSpPr txBox="1">
            <a:spLocks noChangeArrowheads="1"/>
          </p:cNvSpPr>
          <p:nvPr/>
        </p:nvSpPr>
        <p:spPr bwMode="auto">
          <a:xfrm flipH="1">
            <a:off x="5347245" y="4386122"/>
            <a:ext cx="942038" cy="311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200" dirty="0">
                <a:latin typeface="Arial" charset="0"/>
              </a:rPr>
              <a:t>Zygote</a:t>
            </a:r>
            <a:endParaRPr lang="en-US" sz="2200" i="1" dirty="0">
              <a:latin typeface="Arial" charset="0"/>
            </a:endParaRPr>
          </a:p>
        </p:txBody>
      </p:sp>
      <p:sp>
        <p:nvSpPr>
          <p:cNvPr id="20" name="Text Box 31"/>
          <p:cNvSpPr txBox="1">
            <a:spLocks noChangeArrowheads="1"/>
          </p:cNvSpPr>
          <p:nvPr/>
        </p:nvSpPr>
        <p:spPr bwMode="auto">
          <a:xfrm>
            <a:off x="6978173" y="5219986"/>
            <a:ext cx="546186" cy="384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200" dirty="0">
                <a:latin typeface="Arial" charset="0"/>
              </a:rPr>
              <a:t>Key</a:t>
            </a:r>
          </a:p>
        </p:txBody>
      </p:sp>
      <p:sp>
        <p:nvSpPr>
          <p:cNvPr id="21" name="Text Box 31"/>
          <p:cNvSpPr txBox="1">
            <a:spLocks noChangeArrowheads="1"/>
          </p:cNvSpPr>
          <p:nvPr/>
        </p:nvSpPr>
        <p:spPr bwMode="auto">
          <a:xfrm>
            <a:off x="7443408" y="5572233"/>
            <a:ext cx="1566576" cy="32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200" dirty="0">
                <a:latin typeface="Arial" charset="0"/>
              </a:rPr>
              <a:t>Haploid (</a:t>
            </a:r>
            <a:r>
              <a:rPr lang="en-US" sz="2200" i="1" dirty="0">
                <a:latin typeface="Arial" charset="0"/>
              </a:rPr>
              <a:t>n</a:t>
            </a:r>
            <a:r>
              <a:rPr lang="en-US" sz="2200" dirty="0">
                <a:latin typeface="Arial" charset="0"/>
              </a:rPr>
              <a:t>)</a:t>
            </a:r>
          </a:p>
        </p:txBody>
      </p:sp>
      <p:sp>
        <p:nvSpPr>
          <p:cNvPr id="22" name="Text Box 31"/>
          <p:cNvSpPr txBox="1">
            <a:spLocks noChangeArrowheads="1"/>
          </p:cNvSpPr>
          <p:nvPr/>
        </p:nvSpPr>
        <p:spPr bwMode="auto">
          <a:xfrm>
            <a:off x="7436788" y="5881601"/>
            <a:ext cx="1554458" cy="371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200" dirty="0">
                <a:latin typeface="Arial" charset="0"/>
              </a:rPr>
              <a:t>Diploid (2</a:t>
            </a:r>
            <a:r>
              <a:rPr lang="en-US" sz="2200" i="1" dirty="0">
                <a:latin typeface="Arial" charset="0"/>
              </a:rPr>
              <a:t>n</a:t>
            </a:r>
            <a:r>
              <a:rPr lang="en-US" sz="2200" dirty="0">
                <a:latin typeface="Arial" charset="0"/>
              </a:rPr>
              <a:t>)</a:t>
            </a:r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-8983" y="617700"/>
            <a:ext cx="3988445" cy="529255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/>
              <a:buChar char="•"/>
            </a:pPr>
            <a:r>
              <a:rPr lang="en-US" b="1" i="1" dirty="0">
                <a:solidFill>
                  <a:srgbClr val="000000"/>
                </a:solidFill>
              </a:rPr>
              <a:t>In most fungi and some </a:t>
            </a:r>
            <a:r>
              <a:rPr lang="en-US" b="1" i="1" dirty="0" err="1">
                <a:solidFill>
                  <a:srgbClr val="000000"/>
                </a:solidFill>
              </a:rPr>
              <a:t>protists</a:t>
            </a:r>
            <a:r>
              <a:rPr lang="en-US" dirty="0">
                <a:solidFill>
                  <a:srgbClr val="000000"/>
                </a:solidFill>
              </a:rPr>
              <a:t>, the only diploid stage is the single-celled zygote; there is no multicellular diploid stage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The zygote produces haploid cells by meiosis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Each haploid cell grows by mitosis into a haploid multicellular organism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The haploid adult produces gametes by mitosis</a:t>
            </a:r>
          </a:p>
        </p:txBody>
      </p:sp>
    </p:spTree>
    <p:extLst>
      <p:ext uri="{BB962C8B-B14F-4D97-AF65-F5344CB8AC3E}">
        <p14:creationId xmlns:p14="http://schemas.microsoft.com/office/powerpoint/2010/main" val="20306683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3_06_SexualLifeCycle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704" y="1654714"/>
            <a:ext cx="8546592" cy="4700016"/>
          </a:xfrm>
          <a:prstGeom prst="rect">
            <a:avLst/>
          </a:prstGeom>
        </p:spPr>
      </p:pic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7357684" y="4069887"/>
            <a:ext cx="1418016" cy="201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500" dirty="0">
                <a:latin typeface="Arial" charset="0"/>
              </a:rPr>
              <a:t>FERTILIZATION</a:t>
            </a: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6240084" y="4069887"/>
            <a:ext cx="795716" cy="197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500" dirty="0">
                <a:latin typeface="Arial" charset="0"/>
              </a:rPr>
              <a:t>MEIOSIS</a:t>
            </a:r>
          </a:p>
        </p:txBody>
      </p:sp>
      <p:sp>
        <p:nvSpPr>
          <p:cNvPr id="33" name="Text Box 31"/>
          <p:cNvSpPr txBox="1">
            <a:spLocks noChangeArrowheads="1"/>
          </p:cNvSpPr>
          <p:nvPr/>
        </p:nvSpPr>
        <p:spPr bwMode="auto">
          <a:xfrm flipH="1">
            <a:off x="3256423" y="3739699"/>
            <a:ext cx="782176" cy="193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500" dirty="0">
                <a:latin typeface="Arial" charset="0"/>
              </a:rPr>
              <a:t>MEIOSIS</a:t>
            </a:r>
          </a:p>
        </p:txBody>
      </p:sp>
      <p:sp>
        <p:nvSpPr>
          <p:cNvPr id="34" name="Text Box 31"/>
          <p:cNvSpPr txBox="1">
            <a:spLocks noChangeArrowheads="1"/>
          </p:cNvSpPr>
          <p:nvPr/>
        </p:nvSpPr>
        <p:spPr bwMode="auto">
          <a:xfrm flipH="1">
            <a:off x="4517955" y="3739701"/>
            <a:ext cx="1417177" cy="184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500" dirty="0">
                <a:latin typeface="Arial" charset="0"/>
              </a:rPr>
              <a:t>FERTILIZATION</a:t>
            </a:r>
          </a:p>
        </p:txBody>
      </p:sp>
      <p:sp>
        <p:nvSpPr>
          <p:cNvPr id="50" name="Text Box 31"/>
          <p:cNvSpPr txBox="1">
            <a:spLocks noChangeArrowheads="1"/>
          </p:cNvSpPr>
          <p:nvPr/>
        </p:nvSpPr>
        <p:spPr bwMode="auto">
          <a:xfrm flipH="1">
            <a:off x="407389" y="3299434"/>
            <a:ext cx="782176" cy="193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500" dirty="0">
                <a:latin typeface="Arial" charset="0"/>
              </a:rPr>
              <a:t>MEIOSIS</a:t>
            </a:r>
          </a:p>
        </p:txBody>
      </p:sp>
      <p:sp>
        <p:nvSpPr>
          <p:cNvPr id="51" name="Text Box 31"/>
          <p:cNvSpPr txBox="1">
            <a:spLocks noChangeArrowheads="1"/>
          </p:cNvSpPr>
          <p:nvPr/>
        </p:nvSpPr>
        <p:spPr bwMode="auto">
          <a:xfrm flipH="1">
            <a:off x="1541921" y="3303671"/>
            <a:ext cx="1417177" cy="184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500" dirty="0">
                <a:latin typeface="Arial" charset="0"/>
              </a:rPr>
              <a:t>FERTILIZATION</a:t>
            </a:r>
          </a:p>
        </p:txBody>
      </p:sp>
      <p:sp>
        <p:nvSpPr>
          <p:cNvPr id="19" name="Text Box 31"/>
          <p:cNvSpPr txBox="1">
            <a:spLocks noChangeArrowheads="1"/>
          </p:cNvSpPr>
          <p:nvPr/>
        </p:nvSpPr>
        <p:spPr bwMode="auto">
          <a:xfrm flipH="1">
            <a:off x="335416" y="5881768"/>
            <a:ext cx="236083" cy="25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500" dirty="0">
                <a:latin typeface="Arial" charset="0"/>
              </a:rPr>
              <a:t>(a)</a:t>
            </a:r>
          </a:p>
        </p:txBody>
      </p:sp>
      <p:sp>
        <p:nvSpPr>
          <p:cNvPr id="20" name="Text Box 31"/>
          <p:cNvSpPr txBox="1">
            <a:spLocks noChangeArrowheads="1"/>
          </p:cNvSpPr>
          <p:nvPr/>
        </p:nvSpPr>
        <p:spPr bwMode="auto">
          <a:xfrm flipH="1">
            <a:off x="627515" y="5881767"/>
            <a:ext cx="752551" cy="20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500" dirty="0">
                <a:latin typeface="Arial" charset="0"/>
              </a:rPr>
              <a:t>Animals</a:t>
            </a:r>
          </a:p>
        </p:txBody>
      </p:sp>
      <p:sp>
        <p:nvSpPr>
          <p:cNvPr id="23" name="Text Box 31"/>
          <p:cNvSpPr txBox="1">
            <a:spLocks noChangeArrowheads="1"/>
          </p:cNvSpPr>
          <p:nvPr/>
        </p:nvSpPr>
        <p:spPr bwMode="auto">
          <a:xfrm flipH="1">
            <a:off x="6207049" y="5881769"/>
            <a:ext cx="236083" cy="25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500" dirty="0">
                <a:latin typeface="Arial" charset="0"/>
              </a:rPr>
              <a:t>(c)</a:t>
            </a:r>
          </a:p>
        </p:txBody>
      </p:sp>
      <p:sp>
        <p:nvSpPr>
          <p:cNvPr id="24" name="Text Box 31"/>
          <p:cNvSpPr txBox="1">
            <a:spLocks noChangeArrowheads="1"/>
          </p:cNvSpPr>
          <p:nvPr/>
        </p:nvSpPr>
        <p:spPr bwMode="auto">
          <a:xfrm flipH="1">
            <a:off x="6494913" y="5877534"/>
            <a:ext cx="1366386" cy="43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500" dirty="0">
                <a:latin typeface="Arial" charset="0"/>
              </a:rPr>
              <a:t>Most fungi and</a:t>
            </a:r>
          </a:p>
          <a:p>
            <a:pPr>
              <a:lnSpc>
                <a:spcPct val="90000"/>
              </a:lnSpc>
            </a:pPr>
            <a:r>
              <a:rPr lang="en-US" sz="1500" dirty="0">
                <a:latin typeface="Arial" charset="0"/>
              </a:rPr>
              <a:t>some </a:t>
            </a:r>
            <a:r>
              <a:rPr lang="en-US" sz="1500" dirty="0" err="1">
                <a:latin typeface="Arial" charset="0"/>
              </a:rPr>
              <a:t>protists</a:t>
            </a:r>
            <a:endParaRPr lang="en-US" sz="1500" dirty="0">
              <a:latin typeface="Arial" charset="0"/>
            </a:endParaRPr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2318807" y="6291250"/>
            <a:ext cx="4795856" cy="58049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rgbClr val="F79646"/>
                </a:solidFill>
              </a:rPr>
              <a:t>Only diploid cells can undergo meiosis</a:t>
            </a:r>
          </a:p>
        </p:txBody>
      </p:sp>
      <p:sp>
        <p:nvSpPr>
          <p:cNvPr id="26" name="Text Box 31"/>
          <p:cNvSpPr txBox="1">
            <a:spLocks noChangeArrowheads="1"/>
          </p:cNvSpPr>
          <p:nvPr/>
        </p:nvSpPr>
        <p:spPr bwMode="auto">
          <a:xfrm>
            <a:off x="334584" y="1682286"/>
            <a:ext cx="355449" cy="239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500" dirty="0">
                <a:latin typeface="Arial" charset="0"/>
              </a:rPr>
              <a:t>Key</a:t>
            </a:r>
          </a:p>
        </p:txBody>
      </p:sp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647849" y="1915120"/>
            <a:ext cx="1011616" cy="231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500" dirty="0">
                <a:latin typeface="Arial" charset="0"/>
              </a:rPr>
              <a:t>Haploid (</a:t>
            </a:r>
            <a:r>
              <a:rPr lang="en-US" sz="1500" i="1" dirty="0">
                <a:latin typeface="Arial" charset="0"/>
              </a:rPr>
              <a:t>n</a:t>
            </a:r>
            <a:r>
              <a:rPr lang="en-US" sz="1500" dirty="0">
                <a:latin typeface="Arial" charset="0"/>
              </a:rPr>
              <a:t>)</a:t>
            </a:r>
          </a:p>
        </p:txBody>
      </p:sp>
      <p:sp>
        <p:nvSpPr>
          <p:cNvPr id="28" name="Text Box 31"/>
          <p:cNvSpPr txBox="1">
            <a:spLocks noChangeArrowheads="1"/>
          </p:cNvSpPr>
          <p:nvPr/>
        </p:nvSpPr>
        <p:spPr bwMode="auto">
          <a:xfrm>
            <a:off x="652083" y="2126785"/>
            <a:ext cx="1011616" cy="231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500" dirty="0">
                <a:latin typeface="Arial" charset="0"/>
              </a:rPr>
              <a:t>Diploid (2</a:t>
            </a:r>
            <a:r>
              <a:rPr lang="en-US" sz="1500" i="1" dirty="0">
                <a:latin typeface="Arial" charset="0"/>
              </a:rPr>
              <a:t>n</a:t>
            </a:r>
            <a:r>
              <a:rPr lang="en-US" sz="1500" dirty="0">
                <a:latin typeface="Arial" charset="0"/>
              </a:rPr>
              <a:t>)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911E125C-DC2F-C84D-93A4-F2D1557B6E45}"/>
              </a:ext>
            </a:extLst>
          </p:cNvPr>
          <p:cNvCxnSpPr>
            <a:cxnSpLocks/>
            <a:stCxn id="4" idx="2"/>
          </p:cNvCxnSpPr>
          <p:nvPr/>
        </p:nvCxnSpPr>
        <p:spPr>
          <a:xfrm flipH="1" flipV="1">
            <a:off x="839276" y="3548242"/>
            <a:ext cx="3732724" cy="2806488"/>
          </a:xfrm>
          <a:prstGeom prst="straightConnector1">
            <a:avLst/>
          </a:prstGeom>
          <a:ln w="73025">
            <a:solidFill>
              <a:schemeClr val="accent6">
                <a:alpha val="33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36F5C46-1588-014F-B47D-EFB1BE1216DB}"/>
              </a:ext>
            </a:extLst>
          </p:cNvPr>
          <p:cNvCxnSpPr>
            <a:cxnSpLocks/>
          </p:cNvCxnSpPr>
          <p:nvPr/>
        </p:nvCxnSpPr>
        <p:spPr>
          <a:xfrm flipV="1">
            <a:off x="4566341" y="4338007"/>
            <a:ext cx="1858976" cy="2016723"/>
          </a:xfrm>
          <a:prstGeom prst="straightConnector1">
            <a:avLst/>
          </a:prstGeom>
          <a:ln w="73025">
            <a:solidFill>
              <a:schemeClr val="accent6">
                <a:alpha val="33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54C54DE2-C4CA-2237-A32E-18F0EFB3916A}"/>
              </a:ext>
            </a:extLst>
          </p:cNvPr>
          <p:cNvSpPr/>
          <p:nvPr/>
        </p:nvSpPr>
        <p:spPr>
          <a:xfrm>
            <a:off x="3146961" y="1935678"/>
            <a:ext cx="2239569" cy="32676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958A5BB-B67B-EBDA-5CD9-CA77FC96F1C3}"/>
              </a:ext>
            </a:extLst>
          </p:cNvPr>
          <p:cNvSpPr/>
          <p:nvPr/>
        </p:nvSpPr>
        <p:spPr>
          <a:xfrm>
            <a:off x="3786402" y="1362708"/>
            <a:ext cx="2239569" cy="32676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8464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3_06_SexualLifeCycle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704" y="1654714"/>
            <a:ext cx="8546592" cy="4700016"/>
          </a:xfrm>
          <a:prstGeom prst="rect">
            <a:avLst/>
          </a:prstGeom>
        </p:spPr>
      </p:pic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7357684" y="4069887"/>
            <a:ext cx="1418016" cy="201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500" dirty="0">
                <a:latin typeface="Arial" charset="0"/>
              </a:rPr>
              <a:t>FERTILIZATION</a:t>
            </a: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6240084" y="4069887"/>
            <a:ext cx="795716" cy="197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500" dirty="0">
                <a:latin typeface="Arial" charset="0"/>
              </a:rPr>
              <a:t>MEIOSIS</a:t>
            </a:r>
          </a:p>
        </p:txBody>
      </p:sp>
      <p:sp>
        <p:nvSpPr>
          <p:cNvPr id="33" name="Text Box 31"/>
          <p:cNvSpPr txBox="1">
            <a:spLocks noChangeArrowheads="1"/>
          </p:cNvSpPr>
          <p:nvPr/>
        </p:nvSpPr>
        <p:spPr bwMode="auto">
          <a:xfrm flipH="1">
            <a:off x="3256423" y="3739699"/>
            <a:ext cx="782176" cy="193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500" dirty="0">
                <a:latin typeface="Arial" charset="0"/>
              </a:rPr>
              <a:t>MEIOSIS</a:t>
            </a:r>
          </a:p>
        </p:txBody>
      </p:sp>
      <p:sp>
        <p:nvSpPr>
          <p:cNvPr id="34" name="Text Box 31"/>
          <p:cNvSpPr txBox="1">
            <a:spLocks noChangeArrowheads="1"/>
          </p:cNvSpPr>
          <p:nvPr/>
        </p:nvSpPr>
        <p:spPr bwMode="auto">
          <a:xfrm flipH="1">
            <a:off x="4517955" y="3739701"/>
            <a:ext cx="1417177" cy="184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500" dirty="0">
                <a:latin typeface="Arial" charset="0"/>
              </a:rPr>
              <a:t>FERTILIZATION</a:t>
            </a:r>
          </a:p>
        </p:txBody>
      </p:sp>
      <p:sp>
        <p:nvSpPr>
          <p:cNvPr id="50" name="Text Box 31"/>
          <p:cNvSpPr txBox="1">
            <a:spLocks noChangeArrowheads="1"/>
          </p:cNvSpPr>
          <p:nvPr/>
        </p:nvSpPr>
        <p:spPr bwMode="auto">
          <a:xfrm flipH="1">
            <a:off x="407389" y="3299434"/>
            <a:ext cx="782176" cy="193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500" dirty="0">
                <a:latin typeface="Arial" charset="0"/>
              </a:rPr>
              <a:t>MEIOSIS</a:t>
            </a:r>
          </a:p>
        </p:txBody>
      </p:sp>
      <p:sp>
        <p:nvSpPr>
          <p:cNvPr id="51" name="Text Box 31"/>
          <p:cNvSpPr txBox="1">
            <a:spLocks noChangeArrowheads="1"/>
          </p:cNvSpPr>
          <p:nvPr/>
        </p:nvSpPr>
        <p:spPr bwMode="auto">
          <a:xfrm flipH="1">
            <a:off x="1541921" y="3303671"/>
            <a:ext cx="1417177" cy="184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500" dirty="0">
                <a:latin typeface="Arial" charset="0"/>
              </a:rPr>
              <a:t>FERTILIZATION</a:t>
            </a: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6269716" y="2808351"/>
            <a:ext cx="672951" cy="21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500" dirty="0">
                <a:latin typeface="Arial" charset="0"/>
              </a:rPr>
              <a:t>Mitosis</a:t>
            </a: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 flipH="1">
            <a:off x="4484088" y="4717599"/>
            <a:ext cx="655177" cy="20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500" dirty="0">
                <a:latin typeface="Arial" charset="0"/>
              </a:rPr>
              <a:t>Mitosis</a:t>
            </a: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 flipH="1">
            <a:off x="1791686" y="4675270"/>
            <a:ext cx="663646" cy="18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500" dirty="0">
                <a:latin typeface="Arial" charset="0"/>
              </a:rPr>
              <a:t>Mitosis</a:t>
            </a: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3441848" y="2774484"/>
            <a:ext cx="672951" cy="21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500" dirty="0">
                <a:latin typeface="Arial" charset="0"/>
              </a:rPr>
              <a:t>Mitosis</a:t>
            </a:r>
          </a:p>
        </p:txBody>
      </p:sp>
      <p:sp>
        <p:nvSpPr>
          <p:cNvPr id="19" name="Text Box 31"/>
          <p:cNvSpPr txBox="1">
            <a:spLocks noChangeArrowheads="1"/>
          </p:cNvSpPr>
          <p:nvPr/>
        </p:nvSpPr>
        <p:spPr bwMode="auto">
          <a:xfrm flipH="1">
            <a:off x="335416" y="5881768"/>
            <a:ext cx="236083" cy="25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500" dirty="0">
                <a:latin typeface="Arial" charset="0"/>
              </a:rPr>
              <a:t>(a)</a:t>
            </a:r>
          </a:p>
        </p:txBody>
      </p:sp>
      <p:sp>
        <p:nvSpPr>
          <p:cNvPr id="20" name="Text Box 31"/>
          <p:cNvSpPr txBox="1">
            <a:spLocks noChangeArrowheads="1"/>
          </p:cNvSpPr>
          <p:nvPr/>
        </p:nvSpPr>
        <p:spPr bwMode="auto">
          <a:xfrm flipH="1">
            <a:off x="627515" y="5881767"/>
            <a:ext cx="752551" cy="20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500" dirty="0">
                <a:latin typeface="Arial" charset="0"/>
              </a:rPr>
              <a:t>Animals</a:t>
            </a:r>
          </a:p>
        </p:txBody>
      </p:sp>
      <p:sp>
        <p:nvSpPr>
          <p:cNvPr id="23" name="Text Box 31"/>
          <p:cNvSpPr txBox="1">
            <a:spLocks noChangeArrowheads="1"/>
          </p:cNvSpPr>
          <p:nvPr/>
        </p:nvSpPr>
        <p:spPr bwMode="auto">
          <a:xfrm flipH="1">
            <a:off x="6207049" y="5881769"/>
            <a:ext cx="236083" cy="25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500" dirty="0">
                <a:latin typeface="Arial" charset="0"/>
              </a:rPr>
              <a:t>(c)</a:t>
            </a:r>
          </a:p>
        </p:txBody>
      </p:sp>
      <p:sp>
        <p:nvSpPr>
          <p:cNvPr id="24" name="Text Box 31"/>
          <p:cNvSpPr txBox="1">
            <a:spLocks noChangeArrowheads="1"/>
          </p:cNvSpPr>
          <p:nvPr/>
        </p:nvSpPr>
        <p:spPr bwMode="auto">
          <a:xfrm flipH="1">
            <a:off x="6494913" y="5877534"/>
            <a:ext cx="1366386" cy="43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500" dirty="0">
                <a:latin typeface="Arial" charset="0"/>
              </a:rPr>
              <a:t>Most fungi and</a:t>
            </a:r>
          </a:p>
          <a:p>
            <a:pPr>
              <a:lnSpc>
                <a:spcPct val="90000"/>
              </a:lnSpc>
            </a:pPr>
            <a:r>
              <a:rPr lang="en-US" sz="1500" dirty="0">
                <a:latin typeface="Arial" charset="0"/>
              </a:rPr>
              <a:t>some </a:t>
            </a:r>
            <a:r>
              <a:rPr lang="en-US" sz="1500" dirty="0" err="1">
                <a:latin typeface="Arial" charset="0"/>
              </a:rPr>
              <a:t>protists</a:t>
            </a:r>
            <a:endParaRPr lang="en-US" sz="1500" dirty="0">
              <a:latin typeface="Arial" charset="0"/>
            </a:endParaRPr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95505" y="474650"/>
            <a:ext cx="8680195" cy="58049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rgbClr val="F79646"/>
                </a:solidFill>
              </a:rPr>
              <a:t>Depending on the organism haploid OR diploid cells can undergo mitosis</a:t>
            </a:r>
          </a:p>
        </p:txBody>
      </p:sp>
      <p:sp>
        <p:nvSpPr>
          <p:cNvPr id="26" name="Text Box 31"/>
          <p:cNvSpPr txBox="1">
            <a:spLocks noChangeArrowheads="1"/>
          </p:cNvSpPr>
          <p:nvPr/>
        </p:nvSpPr>
        <p:spPr bwMode="auto">
          <a:xfrm>
            <a:off x="334584" y="1682286"/>
            <a:ext cx="355449" cy="239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500" dirty="0">
                <a:latin typeface="Arial" charset="0"/>
              </a:rPr>
              <a:t>Key</a:t>
            </a:r>
          </a:p>
        </p:txBody>
      </p:sp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647849" y="1915120"/>
            <a:ext cx="1011616" cy="231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500" dirty="0">
                <a:latin typeface="Arial" charset="0"/>
              </a:rPr>
              <a:t>Haploid (</a:t>
            </a:r>
            <a:r>
              <a:rPr lang="en-US" sz="1500" i="1" dirty="0">
                <a:latin typeface="Arial" charset="0"/>
              </a:rPr>
              <a:t>n</a:t>
            </a:r>
            <a:r>
              <a:rPr lang="en-US" sz="1500" dirty="0">
                <a:latin typeface="Arial" charset="0"/>
              </a:rPr>
              <a:t>)</a:t>
            </a:r>
          </a:p>
        </p:txBody>
      </p:sp>
      <p:sp>
        <p:nvSpPr>
          <p:cNvPr id="28" name="Text Box 31"/>
          <p:cNvSpPr txBox="1">
            <a:spLocks noChangeArrowheads="1"/>
          </p:cNvSpPr>
          <p:nvPr/>
        </p:nvSpPr>
        <p:spPr bwMode="auto">
          <a:xfrm>
            <a:off x="652083" y="2126785"/>
            <a:ext cx="1011616" cy="231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500" dirty="0">
                <a:latin typeface="Arial" charset="0"/>
              </a:rPr>
              <a:t>Diploid (2</a:t>
            </a:r>
            <a:r>
              <a:rPr lang="en-US" sz="1500" i="1" dirty="0">
                <a:latin typeface="Arial" charset="0"/>
              </a:rPr>
              <a:t>n</a:t>
            </a:r>
            <a:r>
              <a:rPr lang="en-US" sz="1500" dirty="0">
                <a:latin typeface="Arial" charset="0"/>
              </a:rPr>
              <a:t>)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C5409A9-21F7-FF49-9921-6D13994B44B3}"/>
              </a:ext>
            </a:extLst>
          </p:cNvPr>
          <p:cNvCxnSpPr>
            <a:cxnSpLocks/>
          </p:cNvCxnSpPr>
          <p:nvPr/>
        </p:nvCxnSpPr>
        <p:spPr>
          <a:xfrm flipH="1">
            <a:off x="2201333" y="1055145"/>
            <a:ext cx="1397065" cy="3620125"/>
          </a:xfrm>
          <a:prstGeom prst="straightConnector1">
            <a:avLst/>
          </a:prstGeom>
          <a:ln w="73025">
            <a:solidFill>
              <a:schemeClr val="accent6">
                <a:alpha val="33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E4C5C7F-CC6C-F04C-A7F0-A927359AE20C}"/>
              </a:ext>
            </a:extLst>
          </p:cNvPr>
          <p:cNvCxnSpPr>
            <a:cxnSpLocks/>
          </p:cNvCxnSpPr>
          <p:nvPr/>
        </p:nvCxnSpPr>
        <p:spPr>
          <a:xfrm>
            <a:off x="3598398" y="1088681"/>
            <a:ext cx="3579708" cy="1632386"/>
          </a:xfrm>
          <a:prstGeom prst="straightConnector1">
            <a:avLst/>
          </a:prstGeom>
          <a:ln w="73025">
            <a:solidFill>
              <a:schemeClr val="accent6">
                <a:alpha val="33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EF261B23-F438-950A-EE33-EBDF9EC746FB}"/>
              </a:ext>
            </a:extLst>
          </p:cNvPr>
          <p:cNvSpPr/>
          <p:nvPr/>
        </p:nvSpPr>
        <p:spPr>
          <a:xfrm>
            <a:off x="3172546" y="2679514"/>
            <a:ext cx="1718535" cy="25237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996596A-820A-37B1-B48A-763F3F862B30}"/>
              </a:ext>
            </a:extLst>
          </p:cNvPr>
          <p:cNvSpPr/>
          <p:nvPr/>
        </p:nvSpPr>
        <p:spPr>
          <a:xfrm>
            <a:off x="3965320" y="2357953"/>
            <a:ext cx="2060651" cy="28453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8475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3_06_SexualLifeCycle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704" y="1654714"/>
            <a:ext cx="8546592" cy="4700016"/>
          </a:xfrm>
          <a:prstGeom prst="rect">
            <a:avLst/>
          </a:prstGeom>
        </p:spPr>
      </p:pic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7357684" y="4069887"/>
            <a:ext cx="1418016" cy="201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500" dirty="0">
                <a:latin typeface="Arial" charset="0"/>
              </a:rPr>
              <a:t>FERTILIZATION</a:t>
            </a: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6240084" y="4069887"/>
            <a:ext cx="795716" cy="197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500" dirty="0">
                <a:latin typeface="Arial" charset="0"/>
              </a:rPr>
              <a:t>MEIOSIS</a:t>
            </a:r>
          </a:p>
        </p:txBody>
      </p:sp>
      <p:sp>
        <p:nvSpPr>
          <p:cNvPr id="33" name="Text Box 31"/>
          <p:cNvSpPr txBox="1">
            <a:spLocks noChangeArrowheads="1"/>
          </p:cNvSpPr>
          <p:nvPr/>
        </p:nvSpPr>
        <p:spPr bwMode="auto">
          <a:xfrm flipH="1">
            <a:off x="3256423" y="3739699"/>
            <a:ext cx="782176" cy="193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500" dirty="0">
                <a:latin typeface="Arial" charset="0"/>
              </a:rPr>
              <a:t>MEIOSIS</a:t>
            </a:r>
          </a:p>
        </p:txBody>
      </p:sp>
      <p:sp>
        <p:nvSpPr>
          <p:cNvPr id="34" name="Text Box 31"/>
          <p:cNvSpPr txBox="1">
            <a:spLocks noChangeArrowheads="1"/>
          </p:cNvSpPr>
          <p:nvPr/>
        </p:nvSpPr>
        <p:spPr bwMode="auto">
          <a:xfrm flipH="1">
            <a:off x="4517955" y="3739701"/>
            <a:ext cx="1417177" cy="184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500" dirty="0">
                <a:latin typeface="Arial" charset="0"/>
              </a:rPr>
              <a:t>FERTILIZATION</a:t>
            </a:r>
          </a:p>
        </p:txBody>
      </p:sp>
      <p:sp>
        <p:nvSpPr>
          <p:cNvPr id="50" name="Text Box 31"/>
          <p:cNvSpPr txBox="1">
            <a:spLocks noChangeArrowheads="1"/>
          </p:cNvSpPr>
          <p:nvPr/>
        </p:nvSpPr>
        <p:spPr bwMode="auto">
          <a:xfrm flipH="1">
            <a:off x="407389" y="3299434"/>
            <a:ext cx="782176" cy="193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500" dirty="0">
                <a:latin typeface="Arial" charset="0"/>
              </a:rPr>
              <a:t>MEIOSIS</a:t>
            </a:r>
          </a:p>
        </p:txBody>
      </p:sp>
      <p:sp>
        <p:nvSpPr>
          <p:cNvPr id="51" name="Text Box 31"/>
          <p:cNvSpPr txBox="1">
            <a:spLocks noChangeArrowheads="1"/>
          </p:cNvSpPr>
          <p:nvPr/>
        </p:nvSpPr>
        <p:spPr bwMode="auto">
          <a:xfrm flipH="1">
            <a:off x="1541921" y="3303671"/>
            <a:ext cx="1417177" cy="184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500" dirty="0">
                <a:latin typeface="Arial" charset="0"/>
              </a:rPr>
              <a:t>FERTILIZATION</a:t>
            </a: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6269716" y="2808351"/>
            <a:ext cx="672951" cy="21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500" dirty="0">
                <a:latin typeface="Arial" charset="0"/>
              </a:rPr>
              <a:t>Mitosis</a:t>
            </a: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 flipH="1">
            <a:off x="4484088" y="4717599"/>
            <a:ext cx="655177" cy="20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500" dirty="0">
                <a:latin typeface="Arial" charset="0"/>
              </a:rPr>
              <a:t>Mitosis</a:t>
            </a: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 flipH="1">
            <a:off x="1791686" y="4675270"/>
            <a:ext cx="663646" cy="18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500" dirty="0">
                <a:latin typeface="Arial" charset="0"/>
              </a:rPr>
              <a:t>Mitosis</a:t>
            </a: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3441848" y="2774484"/>
            <a:ext cx="672951" cy="21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500" dirty="0">
                <a:latin typeface="Arial" charset="0"/>
              </a:rPr>
              <a:t>Mitosis</a:t>
            </a: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4923515" y="2782951"/>
            <a:ext cx="672951" cy="21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500" dirty="0">
                <a:latin typeface="Arial" charset="0"/>
              </a:rPr>
              <a:t>Mitosis</a:t>
            </a:r>
          </a:p>
        </p:txBody>
      </p:sp>
      <p:sp>
        <p:nvSpPr>
          <p:cNvPr id="19" name="Text Box 31"/>
          <p:cNvSpPr txBox="1">
            <a:spLocks noChangeArrowheads="1"/>
          </p:cNvSpPr>
          <p:nvPr/>
        </p:nvSpPr>
        <p:spPr bwMode="auto">
          <a:xfrm>
            <a:off x="7920717" y="2808351"/>
            <a:ext cx="672951" cy="21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500" dirty="0">
                <a:latin typeface="Arial" charset="0"/>
              </a:rPr>
              <a:t>Mitosis</a:t>
            </a:r>
          </a:p>
        </p:txBody>
      </p:sp>
      <p:sp>
        <p:nvSpPr>
          <p:cNvPr id="20" name="Text Box 31"/>
          <p:cNvSpPr txBox="1">
            <a:spLocks noChangeArrowheads="1"/>
          </p:cNvSpPr>
          <p:nvPr/>
        </p:nvSpPr>
        <p:spPr bwMode="auto">
          <a:xfrm flipH="1">
            <a:off x="335416" y="5881768"/>
            <a:ext cx="236083" cy="25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500" dirty="0">
                <a:latin typeface="Arial" charset="0"/>
              </a:rPr>
              <a:t>(a)</a:t>
            </a:r>
          </a:p>
        </p:txBody>
      </p:sp>
      <p:sp>
        <p:nvSpPr>
          <p:cNvPr id="21" name="Text Box 31"/>
          <p:cNvSpPr txBox="1">
            <a:spLocks noChangeArrowheads="1"/>
          </p:cNvSpPr>
          <p:nvPr/>
        </p:nvSpPr>
        <p:spPr bwMode="auto">
          <a:xfrm flipH="1">
            <a:off x="627515" y="5881767"/>
            <a:ext cx="752551" cy="20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500" dirty="0">
                <a:latin typeface="Arial" charset="0"/>
              </a:rPr>
              <a:t>Animals</a:t>
            </a:r>
          </a:p>
        </p:txBody>
      </p:sp>
      <p:sp>
        <p:nvSpPr>
          <p:cNvPr id="24" name="Text Box 31"/>
          <p:cNvSpPr txBox="1">
            <a:spLocks noChangeArrowheads="1"/>
          </p:cNvSpPr>
          <p:nvPr/>
        </p:nvSpPr>
        <p:spPr bwMode="auto">
          <a:xfrm flipH="1">
            <a:off x="6207049" y="5881769"/>
            <a:ext cx="236083" cy="25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500" dirty="0">
                <a:latin typeface="Arial" charset="0"/>
              </a:rPr>
              <a:t>(c)</a:t>
            </a:r>
          </a:p>
        </p:txBody>
      </p:sp>
      <p:sp>
        <p:nvSpPr>
          <p:cNvPr id="25" name="Text Box 31"/>
          <p:cNvSpPr txBox="1">
            <a:spLocks noChangeArrowheads="1"/>
          </p:cNvSpPr>
          <p:nvPr/>
        </p:nvSpPr>
        <p:spPr bwMode="auto">
          <a:xfrm flipH="1">
            <a:off x="6494913" y="5877534"/>
            <a:ext cx="1366386" cy="43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500" dirty="0">
                <a:latin typeface="Arial" charset="0"/>
              </a:rPr>
              <a:t>Most fungi and</a:t>
            </a:r>
          </a:p>
          <a:p>
            <a:pPr>
              <a:lnSpc>
                <a:spcPct val="90000"/>
              </a:lnSpc>
            </a:pPr>
            <a:r>
              <a:rPr lang="en-US" sz="1500" dirty="0">
                <a:latin typeface="Arial" charset="0"/>
              </a:rPr>
              <a:t>some </a:t>
            </a:r>
            <a:r>
              <a:rPr lang="en-US" sz="1500" dirty="0" err="1">
                <a:latin typeface="Arial" charset="0"/>
              </a:rPr>
              <a:t>protists</a:t>
            </a:r>
            <a:endParaRPr lang="en-US" sz="1500" dirty="0">
              <a:latin typeface="Arial" charset="0"/>
            </a:endParaRPr>
          </a:p>
        </p:txBody>
      </p:sp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334584" y="1682286"/>
            <a:ext cx="355449" cy="239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500" dirty="0">
                <a:latin typeface="Arial" charset="0"/>
              </a:rPr>
              <a:t>Key</a:t>
            </a:r>
          </a:p>
        </p:txBody>
      </p:sp>
      <p:sp>
        <p:nvSpPr>
          <p:cNvPr id="28" name="Text Box 31"/>
          <p:cNvSpPr txBox="1">
            <a:spLocks noChangeArrowheads="1"/>
          </p:cNvSpPr>
          <p:nvPr/>
        </p:nvSpPr>
        <p:spPr bwMode="auto">
          <a:xfrm>
            <a:off x="647849" y="1915120"/>
            <a:ext cx="1011616" cy="231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500" dirty="0">
                <a:latin typeface="Arial" charset="0"/>
              </a:rPr>
              <a:t>Haploid (</a:t>
            </a:r>
            <a:r>
              <a:rPr lang="en-US" sz="1500" i="1" dirty="0">
                <a:latin typeface="Arial" charset="0"/>
              </a:rPr>
              <a:t>n</a:t>
            </a:r>
            <a:r>
              <a:rPr lang="en-US" sz="1500" dirty="0">
                <a:latin typeface="Arial" charset="0"/>
              </a:rPr>
              <a:t>)</a:t>
            </a:r>
          </a:p>
        </p:txBody>
      </p:sp>
      <p:sp>
        <p:nvSpPr>
          <p:cNvPr id="29" name="Text Box 31"/>
          <p:cNvSpPr txBox="1">
            <a:spLocks noChangeArrowheads="1"/>
          </p:cNvSpPr>
          <p:nvPr/>
        </p:nvSpPr>
        <p:spPr bwMode="auto">
          <a:xfrm>
            <a:off x="652083" y="2126785"/>
            <a:ext cx="1011616" cy="231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500" dirty="0">
                <a:latin typeface="Arial" charset="0"/>
              </a:rPr>
              <a:t>Diploid (2</a:t>
            </a:r>
            <a:r>
              <a:rPr lang="en-US" sz="1500" i="1" dirty="0">
                <a:latin typeface="Arial" charset="0"/>
              </a:rPr>
              <a:t>n</a:t>
            </a:r>
            <a:r>
              <a:rPr lang="en-US" sz="1500" dirty="0">
                <a:latin typeface="Arial" charset="0"/>
              </a:rPr>
              <a:t>)</a:t>
            </a:r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298704" y="6431579"/>
            <a:ext cx="8680195" cy="58049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rgbClr val="F79646"/>
                </a:solidFill>
              </a:rPr>
              <a:t>Depending on the organism gametes can be made via </a:t>
            </a:r>
            <a:r>
              <a:rPr lang="en-US" dirty="0">
                <a:solidFill>
                  <a:schemeClr val="accent4"/>
                </a:solidFill>
              </a:rPr>
              <a:t>meiosis</a:t>
            </a:r>
            <a:r>
              <a:rPr lang="en-US" dirty="0">
                <a:solidFill>
                  <a:srgbClr val="F79646"/>
                </a:solidFill>
              </a:rPr>
              <a:t> or mitosis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12981E0-38C1-354E-BAF0-D99782B4A804}"/>
              </a:ext>
            </a:extLst>
          </p:cNvPr>
          <p:cNvCxnSpPr>
            <a:cxnSpLocks/>
          </p:cNvCxnSpPr>
          <p:nvPr/>
        </p:nvCxnSpPr>
        <p:spPr>
          <a:xfrm flipH="1" flipV="1">
            <a:off x="1635021" y="3087769"/>
            <a:ext cx="2936979" cy="3266961"/>
          </a:xfrm>
          <a:prstGeom prst="straightConnector1">
            <a:avLst/>
          </a:prstGeom>
          <a:ln w="73025">
            <a:solidFill>
              <a:schemeClr val="accent4">
                <a:alpha val="33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1CFC367-A4B3-1F46-99E3-E2BC299B1491}"/>
              </a:ext>
            </a:extLst>
          </p:cNvPr>
          <p:cNvCxnSpPr>
            <a:cxnSpLocks/>
          </p:cNvCxnSpPr>
          <p:nvPr/>
        </p:nvCxnSpPr>
        <p:spPr>
          <a:xfrm flipV="1">
            <a:off x="4566341" y="3022588"/>
            <a:ext cx="3500351" cy="3332144"/>
          </a:xfrm>
          <a:prstGeom prst="straightConnector1">
            <a:avLst/>
          </a:prstGeom>
          <a:ln w="73025">
            <a:solidFill>
              <a:schemeClr val="accent6">
                <a:alpha val="33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75CFAD26-1F21-05DF-7C07-5F0797BFB080}"/>
              </a:ext>
            </a:extLst>
          </p:cNvPr>
          <p:cNvSpPr/>
          <p:nvPr/>
        </p:nvSpPr>
        <p:spPr>
          <a:xfrm>
            <a:off x="3767814" y="2679514"/>
            <a:ext cx="1123267" cy="25237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7753CE3-407D-0DE3-163A-AF47DC87AF81}"/>
              </a:ext>
            </a:extLst>
          </p:cNvPr>
          <p:cNvSpPr/>
          <p:nvPr/>
        </p:nvSpPr>
        <p:spPr>
          <a:xfrm>
            <a:off x="3965320" y="2357953"/>
            <a:ext cx="2060651" cy="23173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E0B1922-2B9B-018A-EA46-F87FD0CA4ECF}"/>
              </a:ext>
            </a:extLst>
          </p:cNvPr>
          <p:cNvSpPr/>
          <p:nvPr/>
        </p:nvSpPr>
        <p:spPr>
          <a:xfrm>
            <a:off x="3107644" y="2217540"/>
            <a:ext cx="2060651" cy="23173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4C50953-1E68-B04A-6FD2-0E395109C0FF}"/>
              </a:ext>
            </a:extLst>
          </p:cNvPr>
          <p:cNvSpPr/>
          <p:nvPr/>
        </p:nvSpPr>
        <p:spPr>
          <a:xfrm>
            <a:off x="3568802" y="2595571"/>
            <a:ext cx="2060651" cy="23173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3443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5075499" cy="4525963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dirty="0"/>
              <a:t>Other fungi that can reproduce asexually are yeasts, which are single cells</a:t>
            </a:r>
          </a:p>
          <a:p>
            <a:r>
              <a:rPr lang="en-US" altLang="en-US" dirty="0"/>
              <a:t>Instead of producing spores, yeasts reproduce asexually by simple cell division and the pinching of </a:t>
            </a:r>
            <a:r>
              <a:rPr lang="ja-JP" altLang="en-US" dirty="0"/>
              <a:t>“</a:t>
            </a:r>
            <a:r>
              <a:rPr lang="en-US" altLang="ja-JP" dirty="0"/>
              <a:t>bud cells</a:t>
            </a:r>
            <a:r>
              <a:rPr lang="ja-JP" altLang="en-US" dirty="0"/>
              <a:t>”</a:t>
            </a:r>
            <a:r>
              <a:rPr lang="en-US" altLang="ja-JP" dirty="0"/>
              <a:t> from a parent cell</a:t>
            </a:r>
          </a:p>
          <a:p>
            <a:r>
              <a:rPr lang="en-US" altLang="en-US" dirty="0"/>
              <a:t>Some fungi can grow as both yeasts and as filamentous mycelia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C01B02-C3ED-CF27-F7D5-B90C1C174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0849" y="1691753"/>
            <a:ext cx="3175000" cy="328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7090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07996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The ancestor of fungi was an aquatic, single-celled, flagellated protist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Fungi and animals are more closely related to each other than they are to plants or other eukaryotes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360FC9-2467-414F-F1F4-0138C8CFA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971" y="3252406"/>
            <a:ext cx="7700058" cy="336596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F97C785-06B3-D27A-7ED1-750523DAD434}"/>
              </a:ext>
            </a:extLst>
          </p:cNvPr>
          <p:cNvSpPr/>
          <p:nvPr/>
        </p:nvSpPr>
        <p:spPr>
          <a:xfrm>
            <a:off x="7899400" y="3201606"/>
            <a:ext cx="919785" cy="34167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790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7DCAB9-22A7-A373-E9E9-8F4D460340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2946448"/>
            <a:ext cx="6737096" cy="3911552"/>
          </a:xfrm>
          <a:prstGeom prst="rect">
            <a:avLst/>
          </a:prstGeom>
        </p:spPr>
      </p:pic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7856"/>
            <a:ext cx="8229600" cy="547165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Fungi &amp; Plants: Hidden Networks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744728"/>
            <a:ext cx="8229600" cy="2369916"/>
          </a:xfrm>
        </p:spPr>
        <p:txBody>
          <a:bodyPr>
            <a:normAutofit fontScale="70000" lnSpcReduction="20000"/>
          </a:bodyPr>
          <a:lstStyle/>
          <a:p>
            <a:r>
              <a:rPr lang="en-US" altLang="en-US" dirty="0"/>
              <a:t>The mushrooms you see on the forest floor are just the aboveground parts of a vast network of underground filaments</a:t>
            </a:r>
          </a:p>
          <a:p>
            <a:r>
              <a:rPr lang="en-US" altLang="en-US" dirty="0"/>
              <a:t>Fungal filaments absorb nutrients from the soil, transfer them to trees, and receive sugars in return</a:t>
            </a:r>
          </a:p>
          <a:p>
            <a:r>
              <a:rPr lang="en-US" altLang="en-US" dirty="0"/>
              <a:t>They are essential for the well-being of most terrestrial ecosystems because they break down organic material and recycle vital nutrients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364812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07996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Fungi have radiated into a diverse set of lineages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07996"/>
            <a:ext cx="8229600" cy="4525963"/>
          </a:xfrm>
        </p:spPr>
        <p:txBody>
          <a:bodyPr/>
          <a:lstStyle/>
          <a:p>
            <a:r>
              <a:rPr lang="en-US" altLang="en-US" dirty="0"/>
              <a:t>Recent studies estimate fungal diversity at around 1.5 million species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038C88-6E1A-A908-B61A-1746B4799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376" y="2215992"/>
            <a:ext cx="4923079" cy="437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924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Chytrids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5364866" cy="4525963"/>
          </a:xfrm>
        </p:spPr>
        <p:txBody>
          <a:bodyPr>
            <a:normAutofit fontScale="77500" lnSpcReduction="20000"/>
          </a:bodyPr>
          <a:lstStyle/>
          <a:p>
            <a:r>
              <a:rPr lang="en-US" altLang="en-US" b="1" dirty="0" err="1"/>
              <a:t>Chytrids</a:t>
            </a:r>
            <a:r>
              <a:rPr lang="en-US" altLang="en-US" dirty="0"/>
              <a:t> (phylum </a:t>
            </a:r>
            <a:r>
              <a:rPr lang="en-US" altLang="en-US" dirty="0" err="1"/>
              <a:t>Chytridiomycota</a:t>
            </a:r>
            <a:r>
              <a:rPr lang="en-US" altLang="en-US" dirty="0"/>
              <a:t>) are found in terrestrial, freshwater, and marine habitats including hydrothermal vents</a:t>
            </a:r>
          </a:p>
          <a:p>
            <a:r>
              <a:rPr lang="en-US" altLang="en-US" dirty="0"/>
              <a:t>They can be decomposers, parasites, or </a:t>
            </a:r>
            <a:r>
              <a:rPr lang="en-US" altLang="en-US" dirty="0" err="1"/>
              <a:t>mutualists</a:t>
            </a:r>
            <a:endParaRPr lang="en-US" altLang="en-US" dirty="0"/>
          </a:p>
          <a:p>
            <a:r>
              <a:rPr lang="en-US" altLang="en-US" dirty="0"/>
              <a:t>Molecular evidence supports the hypothesis that </a:t>
            </a:r>
            <a:r>
              <a:rPr lang="en-US" altLang="en-US" dirty="0" err="1"/>
              <a:t>chytrids</a:t>
            </a:r>
            <a:r>
              <a:rPr lang="en-US" altLang="en-US" dirty="0"/>
              <a:t> diverged early in fungal evolution</a:t>
            </a:r>
          </a:p>
          <a:p>
            <a:r>
              <a:rPr lang="en-US" altLang="en-US" dirty="0" err="1"/>
              <a:t>Chytrids</a:t>
            </a:r>
            <a:r>
              <a:rPr lang="en-US" altLang="en-US" dirty="0"/>
              <a:t> are unique among fungi in having flagellated spores, called </a:t>
            </a:r>
            <a:r>
              <a:rPr lang="en-US" altLang="en-US" b="1" dirty="0"/>
              <a:t>zoospores</a:t>
            </a:r>
            <a:endParaRPr lang="en-US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053687-AD4E-C37F-3300-C94F6AA8D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7842" y="4064421"/>
            <a:ext cx="3276600" cy="1752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1E76AA-BECC-713B-1852-FE4315BD4D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7842" y="1099595"/>
            <a:ext cx="3269270" cy="256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7827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140370" cy="1143000"/>
          </a:xfrm>
        </p:spPr>
        <p:txBody>
          <a:bodyPr/>
          <a:lstStyle/>
          <a:p>
            <a:r>
              <a:rPr lang="en-US" altLang="en-US" dirty="0"/>
              <a:t>Zygomycetes</a:t>
            </a:r>
          </a:p>
        </p:txBody>
      </p:sp>
      <p:sp>
        <p:nvSpPr>
          <p:cNvPr id="14643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6470349" cy="4525963"/>
          </a:xfrm>
        </p:spPr>
        <p:txBody>
          <a:bodyPr>
            <a:normAutofit fontScale="85000" lnSpcReduction="10000"/>
          </a:bodyPr>
          <a:lstStyle/>
          <a:p>
            <a:r>
              <a:rPr lang="en-US" altLang="en-US" dirty="0"/>
              <a:t>The </a:t>
            </a:r>
            <a:r>
              <a:rPr lang="en-US" altLang="en-US" b="1" dirty="0"/>
              <a:t>zygomycetes</a:t>
            </a:r>
            <a:r>
              <a:rPr lang="en-US" altLang="en-US" dirty="0"/>
              <a:t> (phylum Zygomycota) include fast-growing molds, parasites, and commensal symbionts</a:t>
            </a:r>
          </a:p>
          <a:p>
            <a:r>
              <a:rPr lang="en-US" altLang="en-US" dirty="0"/>
              <a:t>The life cycle of black bread mold (</a:t>
            </a:r>
            <a:r>
              <a:rPr lang="en-US" altLang="en-US" i="1" dirty="0"/>
              <a:t>Rhizopus </a:t>
            </a:r>
            <a:r>
              <a:rPr lang="en-US" altLang="en-US" i="1" dirty="0" err="1"/>
              <a:t>stolonifer</a:t>
            </a:r>
            <a:r>
              <a:rPr lang="en-US" altLang="en-US" dirty="0"/>
              <a:t>) is fairly typical of the phylum</a:t>
            </a:r>
          </a:p>
          <a:p>
            <a:r>
              <a:rPr lang="en-US" altLang="en-US" dirty="0"/>
              <a:t>Its hyphae are </a:t>
            </a:r>
            <a:r>
              <a:rPr lang="en-US" altLang="en-US" dirty="0" err="1"/>
              <a:t>coenocytic</a:t>
            </a:r>
            <a:r>
              <a:rPr lang="en-US" altLang="en-US" dirty="0"/>
              <a:t> </a:t>
            </a:r>
          </a:p>
          <a:p>
            <a:r>
              <a:rPr lang="en-US" altLang="en-US" dirty="0"/>
              <a:t>Asexual sporangia produce haploid spores</a:t>
            </a:r>
          </a:p>
          <a:p>
            <a:r>
              <a:rPr lang="en-US" altLang="en-US" dirty="0"/>
              <a:t>Some zygomycetes, such as </a:t>
            </a:r>
            <a:r>
              <a:rPr lang="en-US" altLang="en-US" i="1" dirty="0"/>
              <a:t>Pilobolus,</a:t>
            </a:r>
            <a:br>
              <a:rPr lang="en-US" altLang="en-US" i="1" dirty="0"/>
            </a:br>
            <a:r>
              <a:rPr lang="en-US" altLang="en-US" dirty="0"/>
              <a:t> can actually </a:t>
            </a:r>
            <a:r>
              <a:rPr lang="ja-JP" altLang="en-US"/>
              <a:t>“</a:t>
            </a:r>
            <a:r>
              <a:rPr lang="en-US" altLang="ja-JP" dirty="0"/>
              <a:t>aim</a:t>
            </a:r>
            <a:r>
              <a:rPr lang="ja-JP" altLang="en-US"/>
              <a:t>”</a:t>
            </a:r>
            <a:r>
              <a:rPr lang="en-US" altLang="ja-JP" dirty="0"/>
              <a:t> and shoot their sporangia toward bright light</a:t>
            </a:r>
            <a:endParaRPr lang="en-US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2EEAEA-6EA7-1B08-60CE-24077C6D2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8222" y="4508696"/>
            <a:ext cx="2085152" cy="17593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982D02D-91CB-37AE-10EE-D82EDCF73E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7550" y="0"/>
            <a:ext cx="2121408" cy="11643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AFB9DC-8071-76D6-7A38-56FFC8FB07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7550" y="1221486"/>
            <a:ext cx="2346497" cy="3287210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C9196B9-ED27-42AD-C858-2B5B53E4DC61}"/>
              </a:ext>
            </a:extLst>
          </p:cNvPr>
          <p:cNvCxnSpPr>
            <a:cxnSpLocks/>
          </p:cNvCxnSpPr>
          <p:nvPr/>
        </p:nvCxnSpPr>
        <p:spPr>
          <a:xfrm flipV="1">
            <a:off x="6162805" y="4942390"/>
            <a:ext cx="1731129" cy="143177"/>
          </a:xfrm>
          <a:prstGeom prst="straightConnector1">
            <a:avLst/>
          </a:prstGeom>
          <a:ln w="60325"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53776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379"/>
            <a:ext cx="8229600" cy="457199"/>
          </a:xfrm>
        </p:spPr>
        <p:txBody>
          <a:bodyPr>
            <a:normAutofit fontScale="90000"/>
          </a:bodyPr>
          <a:lstStyle/>
          <a:p>
            <a:r>
              <a:rPr lang="en-US" altLang="en-US" dirty="0" err="1"/>
              <a:t>Glomeromycetes</a:t>
            </a:r>
            <a:endParaRPr lang="en-US" altLang="en-US" dirty="0"/>
          </a:p>
        </p:txBody>
      </p:sp>
      <p:sp>
        <p:nvSpPr>
          <p:cNvPr id="158723" name="Rectangle 3"/>
          <p:cNvSpPr>
            <a:spLocks noGrp="1" noChangeArrowheads="1"/>
          </p:cNvSpPr>
          <p:nvPr>
            <p:ph idx="1"/>
          </p:nvPr>
        </p:nvSpPr>
        <p:spPr>
          <a:xfrm>
            <a:off x="4457306" y="1612900"/>
            <a:ext cx="4496193" cy="4525963"/>
          </a:xfrm>
        </p:spPr>
        <p:txBody>
          <a:bodyPr>
            <a:normAutofit/>
          </a:bodyPr>
          <a:lstStyle/>
          <a:p>
            <a:r>
              <a:rPr lang="en-US" altLang="en-US" dirty="0"/>
              <a:t>The </a:t>
            </a:r>
            <a:r>
              <a:rPr lang="en-US" altLang="en-US" b="1" dirty="0" err="1"/>
              <a:t>glomeromycetes</a:t>
            </a:r>
            <a:r>
              <a:rPr lang="en-US" altLang="en-US" b="1" dirty="0"/>
              <a:t> </a:t>
            </a:r>
            <a:r>
              <a:rPr lang="en-US" altLang="en-US" dirty="0"/>
              <a:t>(phylum </a:t>
            </a:r>
            <a:r>
              <a:rPr lang="en-US" altLang="en-US" dirty="0" err="1"/>
              <a:t>Glomeromycota</a:t>
            </a:r>
            <a:r>
              <a:rPr lang="en-US" altLang="en-US" dirty="0"/>
              <a:t>) were once considered zygomycetes</a:t>
            </a:r>
          </a:p>
          <a:p>
            <a:r>
              <a:rPr lang="en-US" altLang="en-US" dirty="0"/>
              <a:t>Nearly all species of </a:t>
            </a:r>
            <a:r>
              <a:rPr lang="en-US" altLang="en-US" dirty="0" err="1"/>
              <a:t>glomeromycetes</a:t>
            </a:r>
            <a:r>
              <a:rPr lang="en-US" altLang="en-US" dirty="0"/>
              <a:t> form arbuscular mycorrhizae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D2770D-4BC0-85C8-8F1C-E29254252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59904"/>
            <a:ext cx="4190607" cy="299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137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54DC97-5744-64A6-C05B-DC9D8D39F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1569" y="4632640"/>
            <a:ext cx="2189705" cy="2307431"/>
          </a:xfrm>
          <a:prstGeom prst="rect">
            <a:avLst/>
          </a:prstGeom>
        </p:spPr>
      </p:pic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42179"/>
            <a:ext cx="6056334" cy="606252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Ascomycetes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6284369" cy="4525963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b="1" dirty="0" err="1"/>
              <a:t>Ascomycetes</a:t>
            </a:r>
            <a:r>
              <a:rPr lang="en-US" altLang="en-US" b="1" dirty="0"/>
              <a:t> </a:t>
            </a:r>
            <a:r>
              <a:rPr lang="en-US" altLang="en-US" dirty="0"/>
              <a:t>(phylum Ascomycota) live in marine, freshwater, and terrestrial habitats</a:t>
            </a:r>
          </a:p>
          <a:p>
            <a:r>
              <a:rPr lang="en-US" altLang="en-US" dirty="0" err="1"/>
              <a:t>Ascomycetes</a:t>
            </a:r>
            <a:r>
              <a:rPr lang="en-US" altLang="en-US" dirty="0"/>
              <a:t> produce sexual spores in saclike </a:t>
            </a:r>
            <a:r>
              <a:rPr lang="en-US" altLang="en-US" b="1" dirty="0" err="1"/>
              <a:t>asci</a:t>
            </a:r>
            <a:r>
              <a:rPr lang="en-US" altLang="en-US" b="1" dirty="0"/>
              <a:t> </a:t>
            </a:r>
            <a:r>
              <a:rPr lang="en-US" altLang="en-US" dirty="0"/>
              <a:t>contained in fruiting bodies called </a:t>
            </a:r>
            <a:r>
              <a:rPr lang="en-US" altLang="en-US" b="1" dirty="0" err="1"/>
              <a:t>ascocarps</a:t>
            </a:r>
            <a:endParaRPr lang="en-US" altLang="en-US" b="1" dirty="0"/>
          </a:p>
          <a:p>
            <a:r>
              <a:rPr lang="en-US" altLang="en-US" dirty="0" err="1"/>
              <a:t>Ascomycetes</a:t>
            </a:r>
            <a:r>
              <a:rPr lang="en-US" altLang="en-US" dirty="0"/>
              <a:t> are commonly called sac fungi</a:t>
            </a:r>
          </a:p>
          <a:p>
            <a:r>
              <a:rPr lang="en-US" altLang="en-US" dirty="0" err="1"/>
              <a:t>Ascomycetes</a:t>
            </a:r>
            <a:r>
              <a:rPr lang="en-US" altLang="en-US" dirty="0"/>
              <a:t> vary in size and complexity from unicellular yeasts to elaborate cup fungi and morels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FE10CD-F916-B661-9BD7-7E8C4339C5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1569" y="-8732"/>
            <a:ext cx="2402431" cy="516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5218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idx="1"/>
          </p:nvPr>
        </p:nvSpPr>
        <p:spPr>
          <a:xfrm>
            <a:off x="152400" y="660400"/>
            <a:ext cx="4902200" cy="5829696"/>
          </a:xfrm>
        </p:spPr>
        <p:txBody>
          <a:bodyPr>
            <a:normAutofit fontScale="92500"/>
          </a:bodyPr>
          <a:lstStyle/>
          <a:p>
            <a:r>
              <a:rPr lang="en-US" altLang="en-US" dirty="0"/>
              <a:t>Ascomycetes include plant pathogens, decomposers, and symbionts </a:t>
            </a:r>
          </a:p>
          <a:p>
            <a:r>
              <a:rPr lang="en-US" altLang="en-US" dirty="0"/>
              <a:t>More than 25% of all ascomycete species form symbiotic associations with green algae or cyanobacteria called lichens</a:t>
            </a:r>
          </a:p>
          <a:p>
            <a:r>
              <a:rPr lang="en-US" altLang="en-US" dirty="0"/>
              <a:t>Ascomycetes reproduce asexually by enormous numbers of asexual spores called </a:t>
            </a:r>
            <a:r>
              <a:rPr lang="en-US" altLang="en-US" b="1" dirty="0"/>
              <a:t>conidia</a:t>
            </a:r>
          </a:p>
          <a:p>
            <a:endParaRPr lang="en-US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10C5E8-575F-DED9-87F7-F1A535CE1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4600" y="1631950"/>
            <a:ext cx="4127500" cy="334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5263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244258" y="119648"/>
            <a:ext cx="5605397" cy="614710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Basidiomycetes</a:t>
            </a:r>
          </a:p>
        </p:txBody>
      </p:sp>
      <p:sp>
        <p:nvSpPr>
          <p:cNvPr id="175107" name="Rectangle 3"/>
          <p:cNvSpPr>
            <a:spLocks noGrp="1" noChangeArrowheads="1"/>
          </p:cNvSpPr>
          <p:nvPr>
            <p:ph idx="1"/>
          </p:nvPr>
        </p:nvSpPr>
        <p:spPr>
          <a:xfrm>
            <a:off x="230141" y="889348"/>
            <a:ext cx="5605396" cy="5803552"/>
          </a:xfrm>
        </p:spPr>
        <p:txBody>
          <a:bodyPr>
            <a:normAutofit fontScale="77500" lnSpcReduction="20000"/>
          </a:bodyPr>
          <a:lstStyle/>
          <a:p>
            <a:r>
              <a:rPr lang="en-US" altLang="en-US" b="1" dirty="0" err="1"/>
              <a:t>Basidiomycetes</a:t>
            </a:r>
            <a:r>
              <a:rPr lang="en-US" altLang="en-US" dirty="0"/>
              <a:t> (phylum </a:t>
            </a:r>
            <a:r>
              <a:rPr lang="en-US" altLang="en-US" dirty="0" err="1"/>
              <a:t>Basidiomycota</a:t>
            </a:r>
            <a:r>
              <a:rPr lang="en-US" altLang="en-US" dirty="0"/>
              <a:t>) include mushrooms, puffballs, and shelf fungi</a:t>
            </a:r>
          </a:p>
          <a:p>
            <a:r>
              <a:rPr lang="en-US" altLang="en-US" dirty="0"/>
              <a:t>Some </a:t>
            </a:r>
            <a:r>
              <a:rPr lang="en-US" altLang="en-US" dirty="0" err="1"/>
              <a:t>basidiomycetes</a:t>
            </a:r>
            <a:r>
              <a:rPr lang="en-US" altLang="en-US" dirty="0"/>
              <a:t> form </a:t>
            </a:r>
            <a:r>
              <a:rPr lang="en-US" altLang="en-US" dirty="0" err="1"/>
              <a:t>mycorrhizae</a:t>
            </a:r>
            <a:r>
              <a:rPr lang="en-US" altLang="en-US" dirty="0"/>
              <a:t>, and others are plant parasites</a:t>
            </a:r>
          </a:p>
          <a:p>
            <a:r>
              <a:rPr lang="en-US" altLang="en-US" dirty="0"/>
              <a:t>The phylum is defined by a </a:t>
            </a:r>
            <a:r>
              <a:rPr lang="en-US" altLang="en-US" dirty="0" err="1"/>
              <a:t>clublike</a:t>
            </a:r>
            <a:r>
              <a:rPr lang="en-US" altLang="en-US" dirty="0"/>
              <a:t> structure called a </a:t>
            </a:r>
            <a:r>
              <a:rPr lang="en-US" altLang="en-US" b="1" dirty="0" err="1"/>
              <a:t>basidium</a:t>
            </a:r>
            <a:r>
              <a:rPr lang="en-US" altLang="en-US" dirty="0"/>
              <a:t>, a transient diploid stage in the life cycle</a:t>
            </a:r>
          </a:p>
          <a:p>
            <a:r>
              <a:rPr lang="en-US" altLang="en-US" dirty="0"/>
              <a:t>Many basidiomycetes are decomposers of wood</a:t>
            </a:r>
          </a:p>
          <a:p>
            <a:r>
              <a:rPr lang="en-US" altLang="en-US" dirty="0"/>
              <a:t>The mycelium can reproduce sexually by producing fruiting bodies called </a:t>
            </a:r>
            <a:r>
              <a:rPr lang="en-US" altLang="en-US" b="1" dirty="0"/>
              <a:t>basidiocarps</a:t>
            </a:r>
          </a:p>
          <a:p>
            <a:r>
              <a:rPr lang="en-US" altLang="en-US" dirty="0"/>
              <a:t>White mushrooms found in the supermarket are examples of basidiocarps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D3204D-7778-9220-2E0A-29E7971F1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5537" y="3858016"/>
            <a:ext cx="3219564" cy="24130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36D90F-F82A-FCA4-F283-BBD9D749BA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9655" y="856019"/>
            <a:ext cx="3205445" cy="257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451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363537"/>
            <a:ext cx="8229600" cy="4525963"/>
          </a:xfrm>
        </p:spPr>
        <p:txBody>
          <a:bodyPr/>
          <a:lstStyle/>
          <a:p>
            <a:r>
              <a:rPr lang="en-US" altLang="en-US" dirty="0" err="1"/>
              <a:t>Basidiomycetes</a:t>
            </a:r>
            <a:r>
              <a:rPr lang="en-US" altLang="en-US" dirty="0"/>
              <a:t> can produce mushrooms within a few hours</a:t>
            </a:r>
          </a:p>
          <a:p>
            <a:r>
              <a:rPr lang="en-US" altLang="en-US" dirty="0"/>
              <a:t>Some species produce rings of mushrooms called </a:t>
            </a:r>
            <a:r>
              <a:rPr lang="ja-JP" altLang="en-US" dirty="0"/>
              <a:t>“</a:t>
            </a:r>
            <a:r>
              <a:rPr lang="en-US" altLang="ja-JP" dirty="0"/>
              <a:t>fairy rings</a:t>
            </a:r>
            <a:r>
              <a:rPr lang="ja-JP" altLang="en-US" dirty="0"/>
              <a:t>”</a:t>
            </a:r>
            <a:r>
              <a:rPr lang="en-US" altLang="ja-JP" dirty="0"/>
              <a:t> that appear literally overnight</a:t>
            </a:r>
          </a:p>
          <a:p>
            <a:endParaRPr lang="en-US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8B55EE-D6CB-BA0D-1C43-5D2DC82A63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8488" y="3429000"/>
            <a:ext cx="5907024" cy="298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5791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569660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Fungi play key roles in nutrient cycling, ecological interactions, and human welfare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Fungi interact with other organisms as decomposers, </a:t>
            </a:r>
            <a:r>
              <a:rPr lang="en-US" dirty="0" err="1"/>
              <a:t>mutualists</a:t>
            </a:r>
            <a:r>
              <a:rPr lang="en-US" dirty="0"/>
              <a:t>, and pathogens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1540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Fungi as Decomposers</a:t>
            </a:r>
            <a:endParaRPr lang="en-US" altLang="en-US" dirty="0"/>
          </a:p>
        </p:txBody>
      </p:sp>
      <p:sp>
        <p:nvSpPr>
          <p:cNvPr id="1894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Fungi are efficient decomposers of organic material including cellulose and lignin</a:t>
            </a:r>
          </a:p>
          <a:p>
            <a:r>
              <a:rPr lang="en-US" altLang="en-US"/>
              <a:t>They perform essential recycling of chemical elements between the living and nonliving world</a:t>
            </a:r>
          </a:p>
          <a:p>
            <a:r>
              <a:rPr lang="en-US" altLang="en-US"/>
              <a:t>Without these critical decomposers, life as we know it would cease</a:t>
            </a:r>
          </a:p>
        </p:txBody>
      </p:sp>
    </p:spTree>
    <p:extLst>
      <p:ext uri="{BB962C8B-B14F-4D97-AF65-F5344CB8AC3E}">
        <p14:creationId xmlns:p14="http://schemas.microsoft.com/office/powerpoint/2010/main" val="3947581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9C80CC9-1DAC-28B1-B678-47D94707C872}"/>
              </a:ext>
            </a:extLst>
          </p:cNvPr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45361" y="731837"/>
            <a:ext cx="3883152" cy="5657088"/>
          </a:xfrm>
          <a:prstGeom prst="rect">
            <a:avLst/>
          </a:prstGeom>
        </p:spPr>
      </p:pic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07996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Fungi are heterotrophs that feed by absorption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idx="1"/>
          </p:nvPr>
        </p:nvSpPr>
        <p:spPr>
          <a:xfrm>
            <a:off x="162046" y="1600200"/>
            <a:ext cx="4783315" cy="4904772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dirty="0"/>
              <a:t>Despite their diversity, fungi share key traits, most importantly the way in which they derive nutrition</a:t>
            </a:r>
          </a:p>
          <a:p>
            <a:r>
              <a:rPr lang="en-US" altLang="en-US" dirty="0"/>
              <a:t>Fungi are </a:t>
            </a:r>
            <a:r>
              <a:rPr lang="en-US" altLang="en-US" b="1" dirty="0"/>
              <a:t>heterotrophs</a:t>
            </a:r>
            <a:r>
              <a:rPr lang="en-US" altLang="en-US" dirty="0"/>
              <a:t> that absorb nutrients from outside of their bodies</a:t>
            </a:r>
          </a:p>
          <a:p>
            <a:r>
              <a:rPr lang="en-US" altLang="en-US" dirty="0"/>
              <a:t>Fungi use enzymes to break down a large variety of complex molecules into smaller organic compounds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799911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Fungi as Mutualists</a:t>
            </a:r>
          </a:p>
        </p:txBody>
      </p:sp>
      <p:sp>
        <p:nvSpPr>
          <p:cNvPr id="1904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Fungi form mutualistic relationships with plants, algae, cyanobacteria, and animals</a:t>
            </a:r>
          </a:p>
          <a:p>
            <a:r>
              <a:rPr lang="en-US" altLang="en-US"/>
              <a:t>Mutualistic fungi absorb nutrients from the host organism and reciprocate with actions that benefit the host</a:t>
            </a:r>
          </a:p>
        </p:txBody>
      </p:sp>
    </p:spTree>
    <p:extLst>
      <p:ext uri="{BB962C8B-B14F-4D97-AF65-F5344CB8AC3E}">
        <p14:creationId xmlns:p14="http://schemas.microsoft.com/office/powerpoint/2010/main" val="9944504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i="1"/>
              <a:t>Fungus-Animal Mutualisms</a:t>
            </a:r>
            <a:endParaRPr lang="en-US" altLang="en-US"/>
          </a:p>
        </p:txBody>
      </p:sp>
      <p:sp>
        <p:nvSpPr>
          <p:cNvPr id="1935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1"/>
            <a:ext cx="8229600" cy="2170134"/>
          </a:xfrm>
        </p:spPr>
        <p:txBody>
          <a:bodyPr>
            <a:normAutofit fontScale="85000" lnSpcReduction="10000"/>
          </a:bodyPr>
          <a:lstStyle/>
          <a:p>
            <a:r>
              <a:rPr lang="en-US" altLang="en-US" dirty="0"/>
              <a:t>Some fungi share their digestive services with animals</a:t>
            </a:r>
          </a:p>
          <a:p>
            <a:r>
              <a:rPr lang="en-US" altLang="en-US" dirty="0"/>
              <a:t>These fungi help break down plant material in the guts of cows and other grazing mammals</a:t>
            </a:r>
          </a:p>
          <a:p>
            <a:r>
              <a:rPr lang="en-US" altLang="en-US" dirty="0"/>
              <a:t>Many species of ants use the digestive power of fungi by raising them in </a:t>
            </a:r>
            <a:r>
              <a:rPr lang="ja-JP" altLang="en-US"/>
              <a:t>“</a:t>
            </a:r>
            <a:r>
              <a:rPr lang="en-US" altLang="ja-JP" dirty="0"/>
              <a:t>farms</a:t>
            </a:r>
            <a:r>
              <a:rPr lang="ja-JP" altLang="en-US"/>
              <a:t>”</a:t>
            </a:r>
            <a:endParaRPr lang="en-US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60B76E-2B2F-05AA-03CF-5372B07F0C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935" y="3892672"/>
            <a:ext cx="4754129" cy="296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1647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51872"/>
          </a:xfrm>
        </p:spPr>
        <p:txBody>
          <a:bodyPr>
            <a:normAutofit fontScale="90000"/>
          </a:bodyPr>
          <a:lstStyle/>
          <a:p>
            <a:r>
              <a:rPr lang="en-US" altLang="en-US" i="1" dirty="0"/>
              <a:t>Lichens</a:t>
            </a:r>
            <a:endParaRPr lang="en-US" altLang="en-US" dirty="0"/>
          </a:p>
        </p:txBody>
      </p:sp>
      <p:sp>
        <p:nvSpPr>
          <p:cNvPr id="1955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52396"/>
            <a:ext cx="8229600" cy="3069520"/>
          </a:xfrm>
        </p:spPr>
        <p:txBody>
          <a:bodyPr>
            <a:normAutofit lnSpcReduction="10000"/>
          </a:bodyPr>
          <a:lstStyle/>
          <a:p>
            <a:r>
              <a:rPr lang="en-US" altLang="en-US" dirty="0"/>
              <a:t>A </a:t>
            </a:r>
            <a:r>
              <a:rPr lang="en-US" altLang="en-US" b="1" dirty="0"/>
              <a:t>lichen </a:t>
            </a:r>
            <a:r>
              <a:rPr lang="en-US" altLang="en-US" dirty="0"/>
              <a:t>is a symbiotic association between a photosynthetic microorganism and a fungus</a:t>
            </a:r>
          </a:p>
          <a:p>
            <a:r>
              <a:rPr lang="en-US" altLang="en-US" dirty="0"/>
              <a:t>The photosynthetic component is green algae or cyanobacteria</a:t>
            </a:r>
          </a:p>
          <a:p>
            <a:r>
              <a:rPr lang="en-US" altLang="en-US" dirty="0"/>
              <a:t>The fungal component is most often an ascomycete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AE5426-9170-40EA-8430-5936218D40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5439" y="4271140"/>
            <a:ext cx="3412527" cy="25996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138E3C-7358-657A-8090-FBDDB8CE40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5232" y="4258848"/>
            <a:ext cx="3412527" cy="26217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F4E376-70FB-C2EE-F711-4ABA08643A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0104" y="4283900"/>
            <a:ext cx="2615751" cy="257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8515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0FC55BE8-8D3F-ABEC-AF1B-3A9F02E078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5960" y="3555930"/>
            <a:ext cx="5533199" cy="3302070"/>
          </a:xfrm>
          <a:prstGeom prst="rect">
            <a:avLst/>
          </a:prstGeom>
        </p:spPr>
      </p:pic>
      <p:sp>
        <p:nvSpPr>
          <p:cNvPr id="153601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711199"/>
            <a:ext cx="8521700" cy="3124201"/>
          </a:xfrm>
        </p:spPr>
        <p:txBody>
          <a:bodyPr>
            <a:normAutofit fontScale="77500" lnSpcReduction="20000"/>
          </a:bodyPr>
          <a:lstStyle/>
          <a:p>
            <a:r>
              <a:rPr lang="en-US" altLang="en-US" dirty="0"/>
              <a:t>Millions of photosynthetic cells are held in a mass of fungal hyphae</a:t>
            </a:r>
          </a:p>
          <a:p>
            <a:r>
              <a:rPr lang="en-US" altLang="en-US" dirty="0"/>
              <a:t>Algae or cyanobacteria occupy an inner layer below the lichen surface</a:t>
            </a:r>
          </a:p>
          <a:p>
            <a:r>
              <a:rPr lang="en-US" altLang="en-US" dirty="0"/>
              <a:t>The symbioses are so complete that lichens are given scientific names</a:t>
            </a:r>
          </a:p>
          <a:p>
            <a:r>
              <a:rPr lang="en-US" altLang="en-US" dirty="0"/>
              <a:t>The algae provide carbon compounds, cyanobacteria also provide organic nitrogen, and fungi provide the environment for growth</a:t>
            </a:r>
          </a:p>
          <a:p>
            <a:endParaRPr lang="en-US" altLang="en-US" dirty="0"/>
          </a:p>
        </p:txBody>
      </p:sp>
      <p:sp>
        <p:nvSpPr>
          <p:cNvPr id="64" name="Rectangle 2">
            <a:extLst>
              <a:ext uri="{FF2B5EF4-FFF2-40B4-BE49-F238E27FC236}">
                <a16:creationId xmlns:a16="http://schemas.microsoft.com/office/drawing/2014/main" id="{51EF0304-D456-923D-FCD2-D6CFB4E2F953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274638"/>
            <a:ext cx="8229600" cy="451872"/>
          </a:xfrm>
          <a:prstGeom prst="rect">
            <a:avLst/>
          </a:prstGeom>
        </p:spPr>
        <p:txBody>
          <a:bodyPr>
            <a:normAutofit fontScale="6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i="1"/>
              <a:t>Lichens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228403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>
          <a:xfrm>
            <a:off x="2555310" y="274638"/>
            <a:ext cx="6131490" cy="727444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Fungi as Parasites</a:t>
            </a:r>
          </a:p>
        </p:txBody>
      </p:sp>
      <p:sp>
        <p:nvSpPr>
          <p:cNvPr id="205827" name="Rectangle 3"/>
          <p:cNvSpPr>
            <a:spLocks noGrp="1" noChangeArrowheads="1"/>
          </p:cNvSpPr>
          <p:nvPr>
            <p:ph idx="1"/>
          </p:nvPr>
        </p:nvSpPr>
        <p:spPr>
          <a:xfrm>
            <a:off x="2285512" y="1600200"/>
            <a:ext cx="6401287" cy="4525963"/>
          </a:xfrm>
        </p:spPr>
        <p:txBody>
          <a:bodyPr/>
          <a:lstStyle/>
          <a:p>
            <a:r>
              <a:rPr lang="en-US" altLang="en-US" dirty="0"/>
              <a:t>About 30% of known fungal species are parasites or pathogens, mostly on or in plants</a:t>
            </a:r>
          </a:p>
          <a:p>
            <a:r>
              <a:rPr lang="en-US" altLang="en-US" dirty="0"/>
              <a:t>Each year, 10% to 50% of the world</a:t>
            </a:r>
            <a:r>
              <a:rPr lang="ja-JP" altLang="en-US"/>
              <a:t>’</a:t>
            </a:r>
            <a:r>
              <a:rPr lang="en-US" altLang="ja-JP" dirty="0"/>
              <a:t>s fruit harvest is lost due to fungi</a:t>
            </a:r>
          </a:p>
          <a:p>
            <a:r>
              <a:rPr lang="en-US" altLang="en-US" dirty="0"/>
              <a:t>Some fungi that attack food crops are toxic to humans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B6B9BF-14B5-37B7-68F6-418EB9CE1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31837"/>
            <a:ext cx="2285513" cy="24794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EF3FB5-4EC2-7D8A-22EB-0F162E14F1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3281818"/>
            <a:ext cx="2138610" cy="357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0754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596900"/>
            <a:ext cx="8229600" cy="5529263"/>
          </a:xfrm>
        </p:spPr>
        <p:txBody>
          <a:bodyPr>
            <a:normAutofit fontScale="85000" lnSpcReduction="20000"/>
          </a:bodyPr>
          <a:lstStyle/>
          <a:p>
            <a:r>
              <a:rPr lang="en-US" altLang="en-US" dirty="0"/>
              <a:t>The general term for a fungal infection in animals is </a:t>
            </a:r>
            <a:r>
              <a:rPr lang="en-US" altLang="en-US" b="1" dirty="0"/>
              <a:t>mycosis</a:t>
            </a:r>
          </a:p>
          <a:p>
            <a:r>
              <a:rPr lang="en-US" altLang="en-US" dirty="0"/>
              <a:t>Ringworm and athlete</a:t>
            </a:r>
            <a:r>
              <a:rPr lang="ja-JP" altLang="en-US" dirty="0"/>
              <a:t>’</a:t>
            </a:r>
            <a:r>
              <a:rPr lang="en-US" altLang="ja-JP" dirty="0"/>
              <a:t>s foot are examples of human mycoses</a:t>
            </a:r>
          </a:p>
          <a:p>
            <a:r>
              <a:rPr lang="en-US" altLang="en-US" dirty="0"/>
              <a:t>Systemic mycoses spread through the body</a:t>
            </a:r>
          </a:p>
          <a:p>
            <a:pPr lvl="1"/>
            <a:r>
              <a:rPr lang="en-US" altLang="en-US" dirty="0"/>
              <a:t>For example, </a:t>
            </a:r>
            <a:r>
              <a:rPr lang="en-US" altLang="en-US" dirty="0" err="1"/>
              <a:t>coccidioidomycosis</a:t>
            </a:r>
            <a:r>
              <a:rPr lang="en-US" altLang="en-US" dirty="0"/>
              <a:t> produces tuberculosis-like symptoms</a:t>
            </a:r>
          </a:p>
          <a:p>
            <a:r>
              <a:rPr lang="en-US" altLang="en-US" dirty="0"/>
              <a:t>Some mycoses are opportunistic</a:t>
            </a:r>
          </a:p>
          <a:p>
            <a:pPr lvl="1"/>
            <a:r>
              <a:rPr lang="en-US" altLang="en-US" dirty="0"/>
              <a:t>For example, </a:t>
            </a:r>
            <a:r>
              <a:rPr lang="en-US" altLang="en-US" i="1" dirty="0"/>
              <a:t>Candida albicans</a:t>
            </a:r>
            <a:r>
              <a:rPr lang="en-US" altLang="en-US" dirty="0"/>
              <a:t>, which causes yeast infections</a:t>
            </a:r>
          </a:p>
          <a:p>
            <a:endParaRPr lang="en-US" altLang="en-US" dirty="0"/>
          </a:p>
          <a:p>
            <a:r>
              <a:rPr lang="en-US" altLang="en-US" dirty="0"/>
              <a:t>The chytrid </a:t>
            </a:r>
            <a:r>
              <a:rPr lang="en-US" altLang="en-US" i="1" dirty="0"/>
              <a:t>Batrachochytrium dendrobatidis</a:t>
            </a:r>
            <a:r>
              <a:rPr lang="en-US" altLang="en-US" dirty="0"/>
              <a:t> has been implicated in the decline or extinction of about 200 species of amphibians worldwide</a:t>
            </a:r>
          </a:p>
          <a:p>
            <a:pPr lvl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963182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Practical Uses of Fungi</a:t>
            </a:r>
          </a:p>
        </p:txBody>
      </p:sp>
      <p:sp>
        <p:nvSpPr>
          <p:cNvPr id="2160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Humans eat many fungi and use others to make cheeses, alcoholic beverages, and bread</a:t>
            </a:r>
          </a:p>
          <a:p>
            <a:r>
              <a:rPr lang="en-US" altLang="en-US"/>
              <a:t>Some fungi are used to produce antibiotics for the treatment of bacterial infections</a:t>
            </a:r>
          </a:p>
          <a:p>
            <a:pPr lvl="1"/>
            <a:r>
              <a:rPr lang="en-US" altLang="en-US"/>
              <a:t>For example, the ascomycete </a:t>
            </a:r>
            <a:r>
              <a:rPr lang="en-US" altLang="en-US" i="1"/>
              <a:t>Penicillium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05904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4400" y="213360"/>
            <a:ext cx="7315200" cy="6431280"/>
          </a:xfrm>
          <a:prstGeom prst="rect">
            <a:avLst/>
          </a:prstGeom>
        </p:spPr>
      </p:pic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1070842" y="328715"/>
            <a:ext cx="1654299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Fungal Phylum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1070842" y="720827"/>
            <a:ext cx="1821011" cy="546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00"/>
              </a:lnSpc>
            </a:pPr>
            <a:r>
              <a:rPr lang="en-US" sz="18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Chytridiomycota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  <a:p>
            <a:pPr>
              <a:lnSpc>
                <a:spcPts val="22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</a:t>
            </a:r>
            <a:r>
              <a:rPr lang="en-US" sz="18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chytrids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)</a:t>
            </a: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1070842" y="1395515"/>
            <a:ext cx="1603003" cy="546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Zygomycota</a:t>
            </a:r>
          </a:p>
          <a:p>
            <a:pPr>
              <a:lnSpc>
                <a:spcPts val="22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(zygomycetes)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4398242" y="328715"/>
            <a:ext cx="2628925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Distinguishing Features</a:t>
            </a: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3260005" y="720827"/>
            <a:ext cx="2026196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Flagellated spores</a:t>
            </a: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3260005" y="1395515"/>
            <a:ext cx="2949525" cy="56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Resistant zygosporangium</a:t>
            </a:r>
          </a:p>
          <a:p>
            <a:pPr>
              <a:lnSpc>
                <a:spcPts val="22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as sexual stage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070842" y="2462315"/>
            <a:ext cx="2000548" cy="82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Glomeromycota</a:t>
            </a:r>
          </a:p>
          <a:p>
            <a:pPr>
              <a:lnSpc>
                <a:spcPts val="22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(arbuscular</a:t>
            </a:r>
          </a:p>
          <a:p>
            <a:pPr>
              <a:lnSpc>
                <a:spcPts val="22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mycorrhizal fungi)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260005" y="2462315"/>
            <a:ext cx="2641749" cy="56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Arbuscular mycorrhizae</a:t>
            </a:r>
          </a:p>
          <a:p>
            <a:pPr>
              <a:lnSpc>
                <a:spcPts val="22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formed with plants</a:t>
            </a:r>
          </a:p>
        </p:txBody>
      </p:sp>
      <p:sp>
        <p:nvSpPr>
          <p:cNvPr id="14" name="TextBox 16"/>
          <p:cNvSpPr txBox="1">
            <a:spLocks noChangeArrowheads="1"/>
          </p:cNvSpPr>
          <p:nvPr/>
        </p:nvSpPr>
        <p:spPr bwMode="auto">
          <a:xfrm>
            <a:off x="1070842" y="3613252"/>
            <a:ext cx="1603003" cy="56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Ascomycota</a:t>
            </a:r>
          </a:p>
          <a:p>
            <a:pPr>
              <a:lnSpc>
                <a:spcPts val="22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(ascomycetes)</a:t>
            </a:r>
          </a:p>
        </p:txBody>
      </p:sp>
      <p:sp>
        <p:nvSpPr>
          <p:cNvPr id="15" name="TextBox 18"/>
          <p:cNvSpPr txBox="1">
            <a:spLocks noChangeArrowheads="1"/>
          </p:cNvSpPr>
          <p:nvPr/>
        </p:nvSpPr>
        <p:spPr bwMode="auto">
          <a:xfrm>
            <a:off x="3260005" y="3613252"/>
            <a:ext cx="3064942" cy="1410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Sexual spores (ascospores)</a:t>
            </a:r>
          </a:p>
          <a:p>
            <a:pPr>
              <a:lnSpc>
                <a:spcPts val="22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borne internally in sacs</a:t>
            </a:r>
          </a:p>
          <a:p>
            <a:pPr>
              <a:lnSpc>
                <a:spcPts val="22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called asci; vast numbers</a:t>
            </a:r>
          </a:p>
          <a:p>
            <a:pPr>
              <a:lnSpc>
                <a:spcPts val="22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of asexual spores (conidia)</a:t>
            </a:r>
          </a:p>
          <a:p>
            <a:pPr>
              <a:lnSpc>
                <a:spcPts val="22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produced</a:t>
            </a:r>
          </a:p>
        </p:txBody>
      </p:sp>
      <p:sp>
        <p:nvSpPr>
          <p:cNvPr id="16" name="TextBox 23"/>
          <p:cNvSpPr txBox="1">
            <a:spLocks noChangeArrowheads="1"/>
          </p:cNvSpPr>
          <p:nvPr/>
        </p:nvSpPr>
        <p:spPr bwMode="auto">
          <a:xfrm>
            <a:off x="3252067" y="5210277"/>
            <a:ext cx="2680221" cy="1346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1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Elaborate fruiting body</a:t>
            </a:r>
          </a:p>
          <a:p>
            <a:pPr>
              <a:lnSpc>
                <a:spcPts val="21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</a:t>
            </a:r>
            <a:r>
              <a:rPr lang="en-US" sz="18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basidiocarp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) containing</a:t>
            </a:r>
          </a:p>
          <a:p>
            <a:pPr>
              <a:lnSpc>
                <a:spcPts val="21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many </a:t>
            </a:r>
            <a:r>
              <a:rPr lang="en-US" sz="18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basidia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that</a:t>
            </a:r>
          </a:p>
          <a:p>
            <a:pPr>
              <a:lnSpc>
                <a:spcPts val="21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produce sexual spores</a:t>
            </a:r>
          </a:p>
          <a:p>
            <a:pPr>
              <a:lnSpc>
                <a:spcPts val="21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</a:t>
            </a:r>
            <a:r>
              <a:rPr lang="en-US" sz="18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basidiospores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)</a:t>
            </a:r>
          </a:p>
        </p:txBody>
      </p:sp>
      <p:sp>
        <p:nvSpPr>
          <p:cNvPr id="17" name="TextBox 28"/>
          <p:cNvSpPr txBox="1">
            <a:spLocks noChangeArrowheads="1"/>
          </p:cNvSpPr>
          <p:nvPr/>
        </p:nvSpPr>
        <p:spPr bwMode="auto">
          <a:xfrm>
            <a:off x="1070842" y="5213452"/>
            <a:ext cx="1885131" cy="56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Basidiomycota</a:t>
            </a:r>
          </a:p>
          <a:p>
            <a:pPr>
              <a:lnSpc>
                <a:spcPts val="22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(basidiomycetes)</a:t>
            </a:r>
          </a:p>
        </p:txBody>
      </p:sp>
    </p:spTree>
    <p:extLst>
      <p:ext uri="{BB962C8B-B14F-4D97-AF65-F5344CB8AC3E}">
        <p14:creationId xmlns:p14="http://schemas.microsoft.com/office/powerpoint/2010/main" val="36303449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-2" y="439857"/>
            <a:ext cx="8737601" cy="59482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Before next class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Read sections:</a:t>
            </a:r>
          </a:p>
          <a:p>
            <a:pPr marL="1371600" lvl="2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Ch13.4 (fungi) – if you haven’t already...</a:t>
            </a:r>
          </a:p>
          <a:p>
            <a:pPr marL="1371600" lvl="2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Ch14 (all of it) – we’ll talk about Plants next week</a:t>
            </a:r>
          </a:p>
          <a:p>
            <a:pPr lvl="2" algn="l"/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2244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idx="1"/>
          </p:nvPr>
        </p:nvSpPr>
        <p:spPr>
          <a:xfrm>
            <a:off x="3987800" y="338204"/>
            <a:ext cx="4699000" cy="5787960"/>
          </a:xfrm>
        </p:spPr>
        <p:txBody>
          <a:bodyPr>
            <a:normAutofit fontScale="92500"/>
          </a:bodyPr>
          <a:lstStyle/>
          <a:p>
            <a:r>
              <a:rPr lang="en-US" altLang="en-US" dirty="0"/>
              <a:t>Fungi exhibit diverse lifestyles: </a:t>
            </a:r>
            <a:r>
              <a:rPr lang="en-US" altLang="en-US" b="1" dirty="0"/>
              <a:t>decomposers</a:t>
            </a:r>
            <a:r>
              <a:rPr lang="en-US" altLang="en-US" dirty="0"/>
              <a:t>, </a:t>
            </a:r>
            <a:r>
              <a:rPr lang="en-US" altLang="en-US" b="1" dirty="0"/>
              <a:t>parasites</a:t>
            </a:r>
            <a:r>
              <a:rPr lang="en-US" altLang="en-US" dirty="0"/>
              <a:t>, and </a:t>
            </a:r>
            <a:r>
              <a:rPr lang="en-US" altLang="en-US" b="1" dirty="0" err="1"/>
              <a:t>mutualists</a:t>
            </a:r>
            <a:endParaRPr lang="en-US" altLang="en-US" b="1" dirty="0"/>
          </a:p>
          <a:p>
            <a:pPr lvl="1"/>
            <a:r>
              <a:rPr lang="en-US" altLang="en-US" i="1" dirty="0"/>
              <a:t>Decomposers</a:t>
            </a:r>
            <a:r>
              <a:rPr lang="en-US" altLang="en-US" dirty="0"/>
              <a:t> break down and absorb nutrients from nonliving organic material</a:t>
            </a:r>
          </a:p>
          <a:p>
            <a:pPr lvl="1"/>
            <a:r>
              <a:rPr lang="en-US" altLang="en-US" i="1" dirty="0"/>
              <a:t>Parasitic</a:t>
            </a:r>
            <a:r>
              <a:rPr lang="en-US" altLang="en-US" dirty="0"/>
              <a:t> fungi absorb nutrients from living hosts</a:t>
            </a:r>
          </a:p>
          <a:p>
            <a:pPr lvl="1"/>
            <a:r>
              <a:rPr lang="en-US" altLang="en-US" i="1" dirty="0"/>
              <a:t>Mutualistic</a:t>
            </a:r>
            <a:r>
              <a:rPr lang="en-US" altLang="en-US" dirty="0"/>
              <a:t> fungi absorb nutrients from hosts and reciprocate with actions that benefit the host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F3AB5C-0330-5DFB-A58F-EF8FF10B51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400"/>
            <a:ext cx="39878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817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53AB143-E088-D79C-161E-990FFF9390E9}"/>
              </a:ext>
            </a:extLst>
          </p:cNvPr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17183" y="731837"/>
            <a:ext cx="6169152" cy="2670048"/>
          </a:xfrm>
          <a:prstGeom prst="rect">
            <a:avLst/>
          </a:prstGeom>
        </p:spPr>
      </p:pic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157666" y="274638"/>
            <a:ext cx="4996226" cy="544759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Fungal Body Structure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idx="1"/>
          </p:nvPr>
        </p:nvSpPr>
        <p:spPr>
          <a:xfrm>
            <a:off x="157666" y="1600200"/>
            <a:ext cx="4996226" cy="4525963"/>
          </a:xfrm>
        </p:spPr>
        <p:txBody>
          <a:bodyPr/>
          <a:lstStyle/>
          <a:p>
            <a:r>
              <a:rPr lang="en-US" altLang="en-US" dirty="0"/>
              <a:t>The most common body structures are multicellular filaments and single cells (</a:t>
            </a:r>
            <a:r>
              <a:rPr lang="en-US" altLang="en-US" b="1" dirty="0"/>
              <a:t>yeasts</a:t>
            </a:r>
            <a:r>
              <a:rPr lang="en-US" altLang="en-US" dirty="0"/>
              <a:t>)</a:t>
            </a:r>
          </a:p>
          <a:p>
            <a:r>
              <a:rPr lang="en-US" altLang="en-US" dirty="0"/>
              <a:t>Some species grow as either filaments or yeasts; others grow as both</a:t>
            </a:r>
          </a:p>
          <a:p>
            <a:endParaRPr lang="en-US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49590F-2C0C-0F48-7F03-3AB69ECBD34A}"/>
              </a:ext>
            </a:extLst>
          </p:cNvPr>
          <p:cNvPicPr>
            <a:picLocks noChangeAspect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32021" y="2837866"/>
            <a:ext cx="3654314" cy="374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2058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3"/>
          <p:cNvSpPr>
            <a:spLocks noGrp="1" noChangeArrowheads="1"/>
          </p:cNvSpPr>
          <p:nvPr>
            <p:ph idx="1"/>
          </p:nvPr>
        </p:nvSpPr>
        <p:spPr>
          <a:xfrm>
            <a:off x="5347504" y="497712"/>
            <a:ext cx="3339296" cy="6220588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dirty="0"/>
              <a:t>The morphology of multicellular fungi enhances their ability to absorb nutrients </a:t>
            </a:r>
          </a:p>
          <a:p>
            <a:r>
              <a:rPr lang="en-US" altLang="en-US" dirty="0"/>
              <a:t>The body of fungi form networks of branched </a:t>
            </a:r>
            <a:r>
              <a:rPr lang="en-US" altLang="en-US" b="1" dirty="0"/>
              <a:t>hyphae</a:t>
            </a:r>
            <a:r>
              <a:rPr lang="en-US" altLang="en-US" dirty="0"/>
              <a:t> adapted for absorption</a:t>
            </a:r>
          </a:p>
          <a:p>
            <a:r>
              <a:rPr lang="en-US" altLang="en-US" dirty="0"/>
              <a:t>Hyphae have tubular cell walls strengthened with </a:t>
            </a:r>
            <a:r>
              <a:rPr lang="en-US" altLang="en-US" b="1" dirty="0"/>
              <a:t>chitin</a:t>
            </a:r>
            <a:endParaRPr lang="en-US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D9659A-F844-7CC6-2C1D-2581C3D6A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374" y="869950"/>
            <a:ext cx="4876800" cy="511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6104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41791"/>
            <a:ext cx="8229600" cy="2844478"/>
          </a:xfrm>
        </p:spPr>
        <p:txBody>
          <a:bodyPr/>
          <a:lstStyle/>
          <a:p>
            <a:r>
              <a:rPr lang="en-US" altLang="en-US" dirty="0"/>
              <a:t>Fungal hyphae form an interwoven mass called a </a:t>
            </a:r>
            <a:r>
              <a:rPr lang="en-US" altLang="en-US" b="1" dirty="0"/>
              <a:t>mycelium</a:t>
            </a:r>
          </a:p>
          <a:p>
            <a:r>
              <a:rPr lang="en-US" altLang="en-US" dirty="0"/>
              <a:t>The structure of a mycelium maximizes surface-to-volume ratio, making feeding very efficient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6F0EF8-57BE-B976-6BB0-1E9121707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701" y="2806993"/>
            <a:ext cx="6685758" cy="395969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EED28F5-8919-166F-105A-AADECD48B385}"/>
              </a:ext>
            </a:extLst>
          </p:cNvPr>
          <p:cNvSpPr/>
          <p:nvPr/>
        </p:nvSpPr>
        <p:spPr>
          <a:xfrm>
            <a:off x="4572000" y="2582871"/>
            <a:ext cx="4406798" cy="10620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0064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382492"/>
            <a:ext cx="8229600" cy="4525963"/>
          </a:xfrm>
        </p:spPr>
        <p:txBody>
          <a:bodyPr/>
          <a:lstStyle/>
          <a:p>
            <a:r>
              <a:rPr lang="en-US" altLang="en-US" dirty="0"/>
              <a:t>Most fungi have hyphae divided into cells by </a:t>
            </a:r>
            <a:r>
              <a:rPr lang="en-US" altLang="en-US" b="1" dirty="0"/>
              <a:t>septa</a:t>
            </a:r>
            <a:r>
              <a:rPr lang="en-US" altLang="en-US" dirty="0"/>
              <a:t>, with pores allowing cell-to-cell movement of organelles</a:t>
            </a:r>
          </a:p>
          <a:p>
            <a:r>
              <a:rPr lang="en-US" altLang="en-US" b="1" dirty="0" err="1"/>
              <a:t>Coenocytic</a:t>
            </a:r>
            <a:r>
              <a:rPr lang="en-US" altLang="en-US" b="1" dirty="0"/>
              <a:t> fungi </a:t>
            </a:r>
            <a:r>
              <a:rPr lang="en-US" altLang="en-US" dirty="0"/>
              <a:t>lack septa and have a continuous cytoplasmic mass with hundreds or thousands of nuclei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3D6AF1-093A-1606-B155-51A2D7C37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900" y="3460655"/>
            <a:ext cx="71882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8191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46331"/>
          </a:xfrm>
        </p:spPr>
        <p:txBody>
          <a:bodyPr>
            <a:normAutofit fontScale="90000"/>
          </a:bodyPr>
          <a:lstStyle/>
          <a:p>
            <a:r>
              <a:rPr lang="en-US" altLang="en-US"/>
              <a:t>Specialized Hyphae in Mycorrhizal Fungi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idx="1"/>
          </p:nvPr>
        </p:nvSpPr>
        <p:spPr>
          <a:xfrm>
            <a:off x="177801" y="841524"/>
            <a:ext cx="4394200" cy="5479832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dirty="0"/>
              <a:t>Some fungi have specialized hyphae for feeding on live animals</a:t>
            </a:r>
          </a:p>
          <a:p>
            <a:r>
              <a:rPr lang="en-US" altLang="en-US" dirty="0"/>
              <a:t>Others have specialized </a:t>
            </a:r>
            <a:r>
              <a:rPr lang="en-US" altLang="en-US" i="1" dirty="0"/>
              <a:t>non-branching</a:t>
            </a:r>
            <a:r>
              <a:rPr lang="en-US" altLang="en-US" dirty="0"/>
              <a:t> hyphae called </a:t>
            </a:r>
            <a:r>
              <a:rPr lang="en-US" altLang="en-US" b="1" dirty="0"/>
              <a:t>haustoria </a:t>
            </a:r>
            <a:r>
              <a:rPr lang="en-US" altLang="en-US" dirty="0"/>
              <a:t>that allow them to extract nutrients from plants</a:t>
            </a:r>
          </a:p>
          <a:p>
            <a:r>
              <a:rPr lang="en-US" altLang="en-US" dirty="0"/>
              <a:t>Mutualistic fungi have </a:t>
            </a:r>
            <a:r>
              <a:rPr lang="en-US" altLang="en-US" i="1" dirty="0"/>
              <a:t>branching</a:t>
            </a:r>
            <a:r>
              <a:rPr lang="en-US" altLang="en-US" dirty="0"/>
              <a:t> hyphae such as </a:t>
            </a:r>
            <a:r>
              <a:rPr lang="en-US" altLang="en-US" b="1" dirty="0" err="1"/>
              <a:t>arbuscules</a:t>
            </a:r>
            <a:r>
              <a:rPr lang="en-US" altLang="en-US" dirty="0"/>
              <a:t> that they use to exchange nutrients with plant hosts</a:t>
            </a:r>
          </a:p>
          <a:p>
            <a:endParaRPr lang="en-US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7B27C6-D59D-7A27-5AC0-545BFF2EF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9792" y="673904"/>
            <a:ext cx="4294208" cy="581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83367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3123</TotalTime>
  <Words>1820</Words>
  <Application>Microsoft Macintosh PowerPoint</Application>
  <PresentationFormat>On-screen Show (4:3)</PresentationFormat>
  <Paragraphs>310</Paragraphs>
  <Slides>38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Arial</vt:lpstr>
      <vt:lpstr>Calibri</vt:lpstr>
      <vt:lpstr>Times</vt:lpstr>
      <vt:lpstr>Times New Roman</vt:lpstr>
      <vt:lpstr>Wingdings</vt:lpstr>
      <vt:lpstr>1_Office Theme</vt:lpstr>
      <vt:lpstr>BIO10  Dr. Bradley Fungi</vt:lpstr>
      <vt:lpstr>Fungi &amp; Plants: Hidden Networks</vt:lpstr>
      <vt:lpstr>Fungi are heterotrophs that feed by absorption</vt:lpstr>
      <vt:lpstr>PowerPoint Presentation</vt:lpstr>
      <vt:lpstr>Fungal Body Structure</vt:lpstr>
      <vt:lpstr>PowerPoint Presentation</vt:lpstr>
      <vt:lpstr>PowerPoint Presentation</vt:lpstr>
      <vt:lpstr>PowerPoint Presentation</vt:lpstr>
      <vt:lpstr>Specialized Hyphae in Mycorrhizal Fungi</vt:lpstr>
      <vt:lpstr>PowerPoint Presentation</vt:lpstr>
      <vt:lpstr>Fungi produce spores through sexual or asexual life cycles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ancestor of fungi was an aquatic, single-celled, flagellated protist</vt:lpstr>
      <vt:lpstr>Fungi have radiated into a diverse set of lineages</vt:lpstr>
      <vt:lpstr>Chytrids</vt:lpstr>
      <vt:lpstr>Zygomycetes</vt:lpstr>
      <vt:lpstr>Glomeromycetes</vt:lpstr>
      <vt:lpstr>Ascomycetes</vt:lpstr>
      <vt:lpstr>PowerPoint Presentation</vt:lpstr>
      <vt:lpstr>Basidiomycetes</vt:lpstr>
      <vt:lpstr>PowerPoint Presentation</vt:lpstr>
      <vt:lpstr>Fungi play key roles in nutrient cycling, ecological interactions, and human welfare</vt:lpstr>
      <vt:lpstr>Fungi as Decomposers</vt:lpstr>
      <vt:lpstr>Fungi as Mutualists</vt:lpstr>
      <vt:lpstr>Fungus-Animal Mutualisms</vt:lpstr>
      <vt:lpstr>Lichens</vt:lpstr>
      <vt:lpstr>PowerPoint Presentation</vt:lpstr>
      <vt:lpstr>Fungi as Parasites</vt:lpstr>
      <vt:lpstr>PowerPoint Presentation</vt:lpstr>
      <vt:lpstr>Practical Uses of Fungi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Biolog</dc:title>
  <dc:subject/>
  <dc:creator>pwb</dc:creator>
  <cp:keywords/>
  <dc:description/>
  <cp:lastModifiedBy>Bradley, Paul</cp:lastModifiedBy>
  <cp:revision>91</cp:revision>
  <dcterms:created xsi:type="dcterms:W3CDTF">2019-09-29T23:47:42Z</dcterms:created>
  <dcterms:modified xsi:type="dcterms:W3CDTF">2022-04-20T22:24:48Z</dcterms:modified>
  <cp:category/>
</cp:coreProperties>
</file>