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1093" r:id="rId3"/>
    <p:sldId id="505" r:id="rId4"/>
    <p:sldId id="508" r:id="rId5"/>
    <p:sldId id="509" r:id="rId6"/>
    <p:sldId id="510" r:id="rId7"/>
    <p:sldId id="512" r:id="rId8"/>
    <p:sldId id="681" r:id="rId9"/>
    <p:sldId id="682" r:id="rId10"/>
    <p:sldId id="535" r:id="rId11"/>
    <p:sldId id="536" r:id="rId12"/>
    <p:sldId id="695" r:id="rId13"/>
    <p:sldId id="546" r:id="rId14"/>
    <p:sldId id="552" r:id="rId15"/>
    <p:sldId id="559" r:id="rId16"/>
    <p:sldId id="564" r:id="rId17"/>
    <p:sldId id="568" r:id="rId18"/>
    <p:sldId id="575" r:id="rId19"/>
    <p:sldId id="576" r:id="rId20"/>
    <p:sldId id="584" r:id="rId21"/>
    <p:sldId id="587" r:id="rId22"/>
    <p:sldId id="598" r:id="rId23"/>
    <p:sldId id="610" r:id="rId24"/>
    <p:sldId id="611" r:id="rId25"/>
    <p:sldId id="616" r:id="rId26"/>
    <p:sldId id="619" r:id="rId27"/>
    <p:sldId id="621" r:id="rId28"/>
    <p:sldId id="627" r:id="rId29"/>
    <p:sldId id="628" r:id="rId30"/>
    <p:sldId id="629" r:id="rId31"/>
    <p:sldId id="640" r:id="rId32"/>
    <p:sldId id="644" r:id="rId33"/>
    <p:sldId id="1091" r:id="rId34"/>
    <p:sldId id="651" r:id="rId35"/>
    <p:sldId id="659" r:id="rId36"/>
    <p:sldId id="660" r:id="rId37"/>
    <p:sldId id="664" r:id="rId38"/>
    <p:sldId id="765" r:id="rId39"/>
    <p:sldId id="109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46"/>
    <p:restoredTop sz="95728"/>
  </p:normalViewPr>
  <p:slideViewPr>
    <p:cSldViewPr snapToGrid="0" snapToObjects="1">
      <p:cViewPr varScale="1">
        <p:scale>
          <a:sx n="120" d="100"/>
          <a:sy n="120" d="100"/>
        </p:scale>
        <p:origin x="184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94E-5A9A-CA46-A6DF-80C6BA4FEAA5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103D9-43F4-1046-9535-9EC555D8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3AAF6FD9-E62D-4A69-A108-DC82D6A108F9}" type="slidenum">
              <a:rPr lang="en-US" sz="1200">
                <a:latin typeface="Arial" panose="020B0604020202020204" pitchFamily="34" charset="0"/>
              </a:rPr>
              <a:pPr/>
              <a:t>10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937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F80DF373-D986-4670-A06B-E7B9EEB840B7}" type="slidenum">
              <a:rPr lang="en-US" sz="1200">
                <a:latin typeface="Arial" panose="020B0604020202020204" pitchFamily="34" charset="0"/>
              </a:rPr>
              <a:pPr/>
              <a:t>11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688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15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463494AB-3E09-414E-876F-1AF482132C0F}" type="slidenum">
              <a:rPr lang="en-US" sz="1200">
                <a:latin typeface="Arial" panose="020B0604020202020204" pitchFamily="34" charset="0"/>
              </a:rPr>
              <a:pPr/>
              <a:t>13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452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1495BB00-E7E2-4D0B-A951-C8F717822B8B}" type="slidenum">
              <a:rPr lang="en-US" sz="1200">
                <a:latin typeface="Arial" panose="020B0604020202020204" pitchFamily="34" charset="0"/>
              </a:rPr>
              <a:pPr/>
              <a:t>14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400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74F074E6-577A-4061-ABD4-F13807EBDCF2}" type="slidenum">
              <a:rPr lang="en-US" sz="1200">
                <a:latin typeface="Arial" panose="020B0604020202020204" pitchFamily="34" charset="0"/>
              </a:rPr>
              <a:pPr/>
              <a:t>15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4241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67193613-78F5-4AC7-815B-6FF5DEF98491}" type="slidenum">
              <a:rPr lang="en-US" sz="1200">
                <a:latin typeface="Arial" panose="020B0604020202020204" pitchFamily="34" charset="0"/>
              </a:rPr>
              <a:pPr/>
              <a:t>16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433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C20C5D24-F713-4650-B856-55BE44050408}" type="slidenum">
              <a:rPr lang="en-US" sz="1200">
                <a:latin typeface="Arial" panose="020B0604020202020204" pitchFamily="34" charset="0"/>
              </a:rPr>
              <a:pPr/>
              <a:t>17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048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F1505A8D-9296-4347-B807-BCCBF7A7D1EB}" type="slidenum">
              <a:rPr lang="en-US" sz="1200">
                <a:latin typeface="Arial" panose="020B0604020202020204" pitchFamily="34" charset="0"/>
              </a:rPr>
              <a:pPr/>
              <a:t>18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927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4472B961-99BD-4007-8841-EFB6BD8C1F7A}" type="slidenum">
              <a:rPr lang="en-US" sz="1200">
                <a:latin typeface="Arial" panose="020B0604020202020204" pitchFamily="34" charset="0"/>
              </a:rPr>
              <a:pPr/>
              <a:t>19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331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2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CCDED80B-E769-4BF8-92F6-21F8979A1C27}" type="slidenum">
              <a:rPr lang="en-US" sz="1200">
                <a:latin typeface="Arial" panose="020B0604020202020204" pitchFamily="34" charset="0"/>
              </a:rPr>
              <a:pPr/>
              <a:t>20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807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4FDD4E7B-210B-44C5-B480-6763CCFF71A0}" type="slidenum">
              <a:rPr lang="en-US" sz="1200">
                <a:latin typeface="Arial" panose="020B0604020202020204" pitchFamily="34" charset="0"/>
              </a:rPr>
              <a:pPr/>
              <a:t>21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020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C05FE651-1E6B-4590-A3F6-6C465212BFF1}" type="slidenum">
              <a:rPr lang="en-US" sz="1200">
                <a:latin typeface="Arial" panose="020B0604020202020204" pitchFamily="34" charset="0"/>
              </a:rPr>
              <a:pPr/>
              <a:t>22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917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72CD1AF0-D627-4556-ABBB-D645662E7564}" type="slidenum">
              <a:rPr lang="en-US" sz="1200">
                <a:latin typeface="Arial" panose="020B0604020202020204" pitchFamily="34" charset="0"/>
              </a:rPr>
              <a:pPr/>
              <a:t>23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4572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B51E146F-5D4C-4698-98EB-83D2FFAE08F3}" type="slidenum">
              <a:rPr lang="en-US" sz="1200">
                <a:latin typeface="Arial" panose="020B0604020202020204" pitchFamily="34" charset="0"/>
              </a:rPr>
              <a:pPr/>
              <a:t>24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3634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FCAEDFD4-D47B-4E71-BB82-BD4E5A4F58BF}" type="slidenum">
              <a:rPr lang="en-US" sz="1200">
                <a:latin typeface="Arial" panose="020B0604020202020204" pitchFamily="34" charset="0"/>
              </a:rPr>
              <a:pPr/>
              <a:t>25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6654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F251BA02-FB6D-4A3B-A2AE-FF32314AF248}" type="slidenum">
              <a:rPr lang="en-US" sz="1200">
                <a:latin typeface="Arial" panose="020B0604020202020204" pitchFamily="34" charset="0"/>
              </a:rPr>
              <a:pPr/>
              <a:t>26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8448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678A05C8-E056-4B51-B03F-F1501E4AE4DE}" type="slidenum">
              <a:rPr lang="en-US" sz="1200">
                <a:latin typeface="Arial" panose="020B0604020202020204" pitchFamily="34" charset="0"/>
              </a:rPr>
              <a:pPr/>
              <a:t>27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5029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BDCF649E-A49D-4EF4-A85B-C196403330D4}" type="slidenum">
              <a:rPr lang="en-US" sz="1200">
                <a:latin typeface="Arial" panose="020B0604020202020204" pitchFamily="34" charset="0"/>
              </a:rPr>
              <a:pPr/>
              <a:t>28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100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854C8841-DD8F-4AB2-9093-1CFE89DBB90F}" type="slidenum">
              <a:rPr lang="en-US" sz="1200">
                <a:latin typeface="Arial" panose="020B0604020202020204" pitchFamily="34" charset="0"/>
              </a:rPr>
              <a:pPr/>
              <a:t>29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8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C73CD3BC-C44F-4B2A-8BF9-0BE85A72F918}" type="slidenum">
              <a:rPr lang="en-US" sz="1200">
                <a:latin typeface="Arial" panose="020B0604020202020204" pitchFamily="34" charset="0"/>
              </a:rPr>
              <a:pPr/>
              <a:t>3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793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A225C04D-E5A5-4286-9AF8-A17EA7B8656E}" type="slidenum">
              <a:rPr lang="en-US" sz="1200">
                <a:latin typeface="Arial" panose="020B0604020202020204" pitchFamily="34" charset="0"/>
              </a:rPr>
              <a:pPr/>
              <a:t>30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067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351E53DE-5FBD-4B51-8E44-466B981E53D3}" type="slidenum">
              <a:rPr lang="en-US" sz="1200">
                <a:latin typeface="Arial" panose="020B0604020202020204" pitchFamily="34" charset="0"/>
              </a:rPr>
              <a:pPr/>
              <a:t>31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455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5D3435CC-EB33-4F85-A772-DAC98C51A606}" type="slidenum">
              <a:rPr lang="en-US" sz="1200">
                <a:latin typeface="Arial" panose="020B0604020202020204" pitchFamily="34" charset="0"/>
              </a:rPr>
              <a:pPr/>
              <a:t>32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4787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5D3435CC-EB33-4F85-A772-DAC98C51A606}" type="slidenum">
              <a:rPr lang="en-US" sz="1200">
                <a:latin typeface="Arial" panose="020B0604020202020204" pitchFamily="34" charset="0"/>
              </a:rPr>
              <a:pPr/>
              <a:t>33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248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50C21793-9646-4E83-B0DD-22EB1213779F}" type="slidenum">
              <a:rPr lang="en-US" sz="1200">
                <a:latin typeface="Arial" panose="020B0604020202020204" pitchFamily="34" charset="0"/>
              </a:rPr>
              <a:pPr/>
              <a:t>34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2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BDB82D72-8AFA-47DC-96BD-F54E0C4796C6}" type="slidenum">
              <a:rPr lang="en-US" sz="1200">
                <a:latin typeface="Arial" panose="020B0604020202020204" pitchFamily="34" charset="0"/>
              </a:rPr>
              <a:pPr/>
              <a:t>35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05517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95444018-CA10-4684-9AF7-E521284D44E0}" type="slidenum">
              <a:rPr lang="en-US" sz="1200">
                <a:latin typeface="Arial" panose="020B0604020202020204" pitchFamily="34" charset="0"/>
              </a:rPr>
              <a:pPr/>
              <a:t>36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8220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DFAF8171-A341-41F5-94F8-45D710D0073B}" type="slidenum">
              <a:rPr lang="en-US" sz="1200">
                <a:latin typeface="Arial" panose="020B0604020202020204" pitchFamily="34" charset="0"/>
              </a:rPr>
              <a:pPr/>
              <a:t>37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5734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26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3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7BDAF8A8-3E90-4D01-B51C-6DD5794D4E21}" type="slidenum">
              <a:rPr lang="en-US" sz="1200">
                <a:latin typeface="Arial" panose="020B0604020202020204" pitchFamily="34" charset="0"/>
              </a:rPr>
              <a:pPr/>
              <a:t>4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468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8E151DC4-F52F-4373-8C31-4E6C6E7D6930}" type="slidenum">
              <a:rPr lang="en-US" sz="1200">
                <a:latin typeface="Arial" panose="020B0604020202020204" pitchFamily="34" charset="0"/>
              </a:rPr>
              <a:pPr/>
              <a:t>5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73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BB7FBD34-1090-4B07-A071-9E333BE6DF36}" type="slidenum">
              <a:rPr lang="en-US" sz="1200">
                <a:latin typeface="Arial" panose="020B0604020202020204" pitchFamily="34" charset="0"/>
              </a:rPr>
              <a:pPr/>
              <a:t>6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19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23" charset="-128"/>
              </a:defRPr>
            </a:lvl9pPr>
          </a:lstStyle>
          <a:p>
            <a:fld id="{E81B4719-AE0F-4966-AA2D-FCECB47CF9AA}" type="slidenum">
              <a:rPr lang="en-US" sz="1200">
                <a:latin typeface="Arial" panose="020B0604020202020204" pitchFamily="34" charset="0"/>
              </a:rPr>
              <a:pPr/>
              <a:t>7</a:t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882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60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76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8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16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7496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4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08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3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05Trichomonas-U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10Diatom-U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12SeaPalm-U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21dRedAlgae-U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rajesh.ACEPRO\Desktop\18-Oct\Chapter%2028\Unlabeled\28_22bChlorophytes-U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01_UnicellularOrgs-U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27SymbioticProtist-U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C:\Documents%20and%20Settings\rajesh.ACEPRO\Desktop\18-Oct\Chapter%2028\Unlabeled\28_UN06_Summary_C2_C5-U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18-Oct\Chapter%2028\Unlabeled\28_01aUnicellularOrgs-U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4D08A5-5AC5-6FB2-733C-6DFB97530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387011"/>
            <a:ext cx="9037245" cy="6037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067" y="111055"/>
            <a:ext cx="4229100" cy="1559652"/>
          </a:xfrm>
        </p:spPr>
        <p:txBody>
          <a:bodyPr>
            <a:norm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</a:rPr>
              <a:t>BIO10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877" y="5345295"/>
            <a:ext cx="2772731" cy="107936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Dr. Bradley</a:t>
            </a:r>
          </a:p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Protists</a:t>
            </a:r>
          </a:p>
        </p:txBody>
      </p:sp>
    </p:spTree>
    <p:extLst>
      <p:ext uri="{BB962C8B-B14F-4D97-AF65-F5344CB8AC3E}">
        <p14:creationId xmlns:p14="http://schemas.microsoft.com/office/powerpoint/2010/main" val="298237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Endosymbiosis in Eukaryotic Evolution</a:t>
            </a:r>
            <a:endParaRPr lang="en-US" dirty="0"/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There is now considerable evidence that much protist diversity has its origins in endosymbiosis</a:t>
            </a:r>
          </a:p>
          <a:p>
            <a:r>
              <a:rPr lang="en-US" b="1"/>
              <a:t>Endosymbiosis</a:t>
            </a:r>
            <a:r>
              <a:rPr lang="en-US"/>
              <a:t> is a relationship between two species in which one organism lives inside the cell or cells of the other organism (the host)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4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22032"/>
            <a:ext cx="8229600" cy="57041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Mitochondria and plastids are derived from prokaryotes that were engulfed by the ancestors of early eukaryotic cells</a:t>
            </a:r>
          </a:p>
          <a:p>
            <a:endParaRPr lang="en-US" dirty="0"/>
          </a:p>
          <a:p>
            <a:r>
              <a:rPr lang="en-US" dirty="0"/>
              <a:t>Mitochondria evolved earlier by endosymbiosis of a heterotrophic prokaryote</a:t>
            </a:r>
          </a:p>
          <a:p>
            <a:endParaRPr lang="en-US" dirty="0"/>
          </a:p>
          <a:p>
            <a:r>
              <a:rPr lang="en-US" dirty="0"/>
              <a:t>Plastids evolved later by endosymbiosis of a photosynthetic prokaryote</a:t>
            </a:r>
          </a:p>
          <a:p>
            <a:endParaRPr lang="en-US" dirty="0"/>
          </a:p>
          <a:p>
            <a:r>
              <a:rPr lang="en-US" dirty="0"/>
              <a:t>The plastid-bearing lineage of protists evolved into two lineages of photosynthetic protists, red and green </a:t>
            </a:r>
            <a:r>
              <a:rPr lang="en-US" b="1" dirty="0"/>
              <a:t>algae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20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12EF2D-EDA7-BDDF-2D99-42D518E6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330" y="214306"/>
            <a:ext cx="5702678" cy="32765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2678C8-4F56-44BD-062E-18D28754B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954" y="3429000"/>
            <a:ext cx="5501053" cy="32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1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9879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Excavates have modified mitochondria and a unique flagella</a:t>
            </a:r>
          </a:p>
        </p:txBody>
      </p:sp>
      <p:sp>
        <p:nvSpPr>
          <p:cNvPr id="50177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20246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clade </a:t>
            </a:r>
            <a:r>
              <a:rPr lang="en-US" b="1" dirty="0" err="1"/>
              <a:t>Excavata</a:t>
            </a:r>
            <a:r>
              <a:rPr lang="en-US" b="1" dirty="0"/>
              <a:t> </a:t>
            </a:r>
            <a:r>
              <a:rPr lang="en-US" dirty="0"/>
              <a:t>is characterized by its cytoskeleton</a:t>
            </a:r>
          </a:p>
          <a:p>
            <a:r>
              <a:rPr lang="en-US" dirty="0"/>
              <a:t>Some members have an </a:t>
            </a:r>
            <a:r>
              <a:rPr lang="ja-JP" altLang="en-US"/>
              <a:t>“</a:t>
            </a:r>
            <a:r>
              <a:rPr lang="en-US" altLang="ja-JP" dirty="0"/>
              <a:t>excavated</a:t>
            </a:r>
            <a:r>
              <a:rPr lang="ja-JP" altLang="en-US"/>
              <a:t>”</a:t>
            </a:r>
            <a:r>
              <a:rPr lang="en-US" altLang="ja-JP" dirty="0"/>
              <a:t> feeding groove on one side of the body</a:t>
            </a:r>
          </a:p>
          <a:p>
            <a:r>
              <a:rPr lang="en-US" dirty="0"/>
              <a:t>The excavates include three groups but we will focus on the </a:t>
            </a:r>
            <a:r>
              <a:rPr lang="en-US" i="1" dirty="0"/>
              <a:t>euglenozoans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D504B-EE7A-C591-9B7E-92AF3444F591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576008"/>
            <a:ext cx="8229600" cy="3176016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236F29-AD50-FA81-BAEB-5502FC08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97" y="3822579"/>
            <a:ext cx="114454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Flagella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3290E6-B468-37BC-0261-CA19D6622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247" y="5951416"/>
            <a:ext cx="160460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Undulating</a:t>
            </a:r>
          </a:p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membrane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DD6E34B-FF86-EF7D-9EDD-2D85F55A0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334" y="6253041"/>
            <a:ext cx="70852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5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4DC1FB-455B-82C2-9CA2-B6DFDC5F3C67}"/>
              </a:ext>
            </a:extLst>
          </p:cNvPr>
          <p:cNvGrpSpPr/>
          <p:nvPr/>
        </p:nvGrpSpPr>
        <p:grpSpPr>
          <a:xfrm rot="5400000">
            <a:off x="7113270" y="5561066"/>
            <a:ext cx="173736" cy="1335024"/>
            <a:chOff x="3814924" y="4519893"/>
            <a:chExt cx="153047" cy="105328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CA90B02-0BEC-2A37-7051-38284B1C39BC}"/>
                </a:ext>
              </a:extLst>
            </p:cNvPr>
            <p:cNvSpPr/>
            <p:nvPr/>
          </p:nvSpPr>
          <p:spPr>
            <a:xfrm>
              <a:off x="3814924" y="4519893"/>
              <a:ext cx="153047" cy="40944"/>
            </a:xfrm>
            <a:custGeom>
              <a:avLst/>
              <a:gdLst>
                <a:gd name="connsiteX0" fmla="*/ 142811 w 153047"/>
                <a:gd name="connsiteY0" fmla="*/ 10236 h 40944"/>
                <a:gd name="connsiteX1" fmla="*/ 10236 w 153047"/>
                <a:gd name="connsiteY1" fmla="*/ 10236 h 409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3047" h="40944">
                  <a:moveTo>
                    <a:pt x="142811" y="10236"/>
                  </a:moveTo>
                  <a:lnTo>
                    <a:pt x="10236" y="10236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96C5D23-1434-8B92-6649-3FE7C2D2A304}"/>
                </a:ext>
              </a:extLst>
            </p:cNvPr>
            <p:cNvSpPr/>
            <p:nvPr/>
          </p:nvSpPr>
          <p:spPr>
            <a:xfrm>
              <a:off x="3814924" y="5532234"/>
              <a:ext cx="153047" cy="40944"/>
            </a:xfrm>
            <a:custGeom>
              <a:avLst/>
              <a:gdLst>
                <a:gd name="connsiteX0" fmla="*/ 142811 w 153047"/>
                <a:gd name="connsiteY0" fmla="*/ 10236 h 40944"/>
                <a:gd name="connsiteX1" fmla="*/ 10236 w 153047"/>
                <a:gd name="connsiteY1" fmla="*/ 10236 h 409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3047" h="40944">
                  <a:moveTo>
                    <a:pt x="142811" y="10236"/>
                  </a:moveTo>
                  <a:lnTo>
                    <a:pt x="10236" y="10236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2105AF2-E2C8-3193-03CC-F701844A98F1}"/>
                </a:ext>
              </a:extLst>
            </p:cNvPr>
            <p:cNvSpPr/>
            <p:nvPr/>
          </p:nvSpPr>
          <p:spPr>
            <a:xfrm>
              <a:off x="3881222" y="4523031"/>
              <a:ext cx="40944" cy="1029677"/>
            </a:xfrm>
            <a:custGeom>
              <a:avLst/>
              <a:gdLst>
                <a:gd name="connsiteX0" fmla="*/ 10236 w 40944"/>
                <a:gd name="connsiteY0" fmla="*/ 10236 h 1029677"/>
                <a:gd name="connsiteX1" fmla="*/ 10236 w 40944"/>
                <a:gd name="connsiteY1" fmla="*/ 1019441 h 102967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0944" h="1029677">
                  <a:moveTo>
                    <a:pt x="10236" y="10236"/>
                  </a:moveTo>
                  <a:lnTo>
                    <a:pt x="10236" y="1019441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7DCC15A7-CB8A-176F-9BB3-B552CE672D9A}"/>
              </a:ext>
            </a:extLst>
          </p:cNvPr>
          <p:cNvSpPr/>
          <p:nvPr/>
        </p:nvSpPr>
        <p:spPr>
          <a:xfrm>
            <a:off x="2045234" y="4008341"/>
            <a:ext cx="1115683" cy="186169"/>
          </a:xfrm>
          <a:custGeom>
            <a:avLst/>
            <a:gdLst>
              <a:gd name="connsiteX0" fmla="*/ 1109333 w 1115683"/>
              <a:gd name="connsiteY0" fmla="*/ 6350 h 186169"/>
              <a:gd name="connsiteX1" fmla="*/ 6349 w 1115683"/>
              <a:gd name="connsiteY1" fmla="*/ 6350 h 186169"/>
              <a:gd name="connsiteX2" fmla="*/ 651498 w 1115683"/>
              <a:gd name="connsiteY2" fmla="*/ 179819 h 1861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115683" h="186169">
                <a:moveTo>
                  <a:pt x="1109333" y="6350"/>
                </a:moveTo>
                <a:lnTo>
                  <a:pt x="6349" y="6350"/>
                </a:lnTo>
                <a:lnTo>
                  <a:pt x="651498" y="179819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CDCBF59-3A82-9655-57E7-9521403C3376}"/>
              </a:ext>
            </a:extLst>
          </p:cNvPr>
          <p:cNvSpPr/>
          <p:nvPr/>
        </p:nvSpPr>
        <p:spPr>
          <a:xfrm>
            <a:off x="2726818" y="6099904"/>
            <a:ext cx="923201" cy="25400"/>
          </a:xfrm>
          <a:custGeom>
            <a:avLst/>
            <a:gdLst>
              <a:gd name="connsiteX0" fmla="*/ 6350 w 923201"/>
              <a:gd name="connsiteY0" fmla="*/ 6350 h 25400"/>
              <a:gd name="connsiteX1" fmla="*/ 916851 w 92320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23201" h="25400">
                <a:moveTo>
                  <a:pt x="6350" y="6350"/>
                </a:moveTo>
                <a:lnTo>
                  <a:pt x="916851" y="63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A146E8-CB04-66E5-160C-B13E916F3F12}"/>
              </a:ext>
            </a:extLst>
          </p:cNvPr>
          <p:cNvSpPr/>
          <p:nvPr/>
        </p:nvSpPr>
        <p:spPr>
          <a:xfrm>
            <a:off x="2045233" y="4008340"/>
            <a:ext cx="1115683" cy="186169"/>
          </a:xfrm>
          <a:custGeom>
            <a:avLst/>
            <a:gdLst>
              <a:gd name="connsiteX0" fmla="*/ 1109333 w 1115683"/>
              <a:gd name="connsiteY0" fmla="*/ 6350 h 186169"/>
              <a:gd name="connsiteX1" fmla="*/ 6349 w 1115683"/>
              <a:gd name="connsiteY1" fmla="*/ 6350 h 186169"/>
              <a:gd name="connsiteX2" fmla="*/ 651498 w 1115683"/>
              <a:gd name="connsiteY2" fmla="*/ 179819 h 1861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115683" h="186169">
                <a:moveTo>
                  <a:pt x="1109333" y="6350"/>
                </a:moveTo>
                <a:lnTo>
                  <a:pt x="6349" y="6350"/>
                </a:lnTo>
                <a:lnTo>
                  <a:pt x="651498" y="179819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3D1728D-D65E-CD2A-AE15-100BD25128C9}"/>
              </a:ext>
            </a:extLst>
          </p:cNvPr>
          <p:cNvSpPr/>
          <p:nvPr/>
        </p:nvSpPr>
        <p:spPr>
          <a:xfrm>
            <a:off x="2726817" y="6099903"/>
            <a:ext cx="923201" cy="25400"/>
          </a:xfrm>
          <a:custGeom>
            <a:avLst/>
            <a:gdLst>
              <a:gd name="connsiteX0" fmla="*/ 6350 w 923201"/>
              <a:gd name="connsiteY0" fmla="*/ 6350 h 25400"/>
              <a:gd name="connsiteX1" fmla="*/ 916851 w 92320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23201" h="25400">
                <a:moveTo>
                  <a:pt x="6350" y="6350"/>
                </a:moveTo>
                <a:lnTo>
                  <a:pt x="916851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6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/>
              <a:t>Euglenozoans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248139" y="1471246"/>
            <a:ext cx="4891151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Euglenozoa</a:t>
            </a:r>
            <a:r>
              <a:rPr lang="en-US" dirty="0"/>
              <a:t> is a diverse clade that includes predatory heterotrophs, photosynthetic autotrophs, mixotrophs, and parasites</a:t>
            </a:r>
          </a:p>
          <a:p>
            <a:r>
              <a:rPr lang="en-US" dirty="0"/>
              <a:t>The main feature distinguishing them as a clade is a spiral or crystalline rod inside their flagella</a:t>
            </a:r>
          </a:p>
          <a:p>
            <a:r>
              <a:rPr lang="en-US" dirty="0"/>
              <a:t>This clade includes the </a:t>
            </a:r>
            <a:r>
              <a:rPr lang="en-US" b="1" dirty="0" err="1"/>
              <a:t>euglenids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215A9-572D-9C0F-099A-BCC8057EA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51" y="2051538"/>
            <a:ext cx="3535787" cy="22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7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2232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Euglenids</a:t>
            </a:r>
            <a:r>
              <a:rPr lang="en-US" dirty="0"/>
              <a:t> (example of a Euglenozoan)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22324"/>
            <a:ext cx="3065585" cy="593016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Euglenids</a:t>
            </a:r>
            <a:r>
              <a:rPr lang="en-US" dirty="0"/>
              <a:t> have one or two flagella that emerge from a pocket at one end of the cell</a:t>
            </a:r>
          </a:p>
          <a:p>
            <a:r>
              <a:rPr lang="en-US" dirty="0"/>
              <a:t>Some species are mixotrophs; they can be autotrophic or heterotrophic depending on environmental conditions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8600" y="5486400"/>
            <a:ext cx="853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D1300D"/>
              </a:buClr>
              <a:buFont typeface="Times" charset="0"/>
              <a:buNone/>
              <a:defRPr/>
            </a:pPr>
            <a:endParaRPr lang="en-US" sz="1200" dirty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E2FD9-0806-B062-9ED1-97E0013E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185" y="1574042"/>
            <a:ext cx="5680808" cy="37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7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SAR </a:t>
            </a:r>
            <a:r>
              <a:rPr lang="en-US" altLang="ja-JP" dirty="0"/>
              <a:t>is a highly diverse group of protists defined by DNA similarities</a:t>
            </a:r>
            <a:endParaRPr lang="en-US" dirty="0"/>
          </a:p>
        </p:txBody>
      </p:sp>
      <p:sp>
        <p:nvSpPr>
          <p:cNvPr id="7680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SAR </a:t>
            </a:r>
            <a:r>
              <a:rPr lang="en-US" altLang="ja-JP" dirty="0"/>
              <a:t>is a monophyletic supergroup named for the first letters of its three major clades:</a:t>
            </a:r>
          </a:p>
          <a:p>
            <a:pPr lvl="1"/>
            <a:r>
              <a:rPr lang="en-US" altLang="ja-JP" u="sng" dirty="0" err="1"/>
              <a:t>S</a:t>
            </a:r>
            <a:r>
              <a:rPr lang="en-US" altLang="ja-JP" dirty="0" err="1"/>
              <a:t>tramenopiles</a:t>
            </a:r>
            <a:endParaRPr lang="en-US" altLang="ja-JP" dirty="0"/>
          </a:p>
          <a:p>
            <a:pPr lvl="1"/>
            <a:r>
              <a:rPr lang="en-US" altLang="ja-JP" u="sng" dirty="0"/>
              <a:t>A</a:t>
            </a:r>
            <a:r>
              <a:rPr lang="en-US" altLang="ja-JP" dirty="0"/>
              <a:t>lveolates</a:t>
            </a:r>
          </a:p>
          <a:p>
            <a:pPr lvl="1"/>
            <a:r>
              <a:rPr lang="en-US" altLang="ja-JP" u="sng" dirty="0" err="1"/>
              <a:t>R</a:t>
            </a:r>
            <a:r>
              <a:rPr lang="en-US" altLang="ja-JP" dirty="0" err="1"/>
              <a:t>hizarians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dirty="0"/>
              <a:t>This group is one of the most controversial of the four </a:t>
            </a:r>
            <a:r>
              <a:rPr lang="en-US" dirty="0" err="1"/>
              <a:t>supergroups</a:t>
            </a:r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1775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Diatoms (example of a </a:t>
            </a:r>
            <a:r>
              <a:rPr lang="en-US" altLang="ja-JP" dirty="0" err="1"/>
              <a:t>Stramenopile</a:t>
            </a:r>
            <a:r>
              <a:rPr lang="en-US" altLang="ja-JP" dirty="0"/>
              <a:t> [SAR]</a:t>
            </a:r>
            <a:r>
              <a:rPr lang="en-US" dirty="0"/>
              <a:t>)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3815862" y="1600200"/>
            <a:ext cx="4870938" cy="4983162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Diatoms</a:t>
            </a:r>
            <a:r>
              <a:rPr lang="en-US" dirty="0"/>
              <a:t> are unicellular algae with a unique two-part, glass-like wall of silicon dioxide</a:t>
            </a:r>
          </a:p>
          <a:p>
            <a:r>
              <a:rPr lang="en-US" dirty="0"/>
              <a:t>Diatoms are a major component of phytoplankton and are highly diverse</a:t>
            </a:r>
          </a:p>
          <a:p>
            <a:endParaRPr lang="en-US" dirty="0"/>
          </a:p>
          <a:p>
            <a:r>
              <a:rPr lang="en-US" dirty="0"/>
              <a:t>After a diatom </a:t>
            </a:r>
            <a:r>
              <a:rPr lang="en-US" b="1" i="1" dirty="0"/>
              <a:t>bloom</a:t>
            </a:r>
            <a:r>
              <a:rPr lang="en-US" dirty="0"/>
              <a:t>, many dead individuals fall to the ocean floor, where decomposition is slow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/>
              <a:t>© 2017 Pearson Education, Inc.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5EF42-ADCB-5B02-83BE-637B2699AE82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662" y="2153295"/>
            <a:ext cx="3505200" cy="4309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3CBCB-ED11-BC26-043C-0E559FDEF3F0}"/>
              </a:ext>
            </a:extLst>
          </p:cNvPr>
          <p:cNvSpPr txBox="1"/>
          <p:nvPr/>
        </p:nvSpPr>
        <p:spPr>
          <a:xfrm>
            <a:off x="2315488" y="5709082"/>
            <a:ext cx="256480" cy="6588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40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8C40DC-B5E0-4197-454F-B22BA336BE3A}"/>
              </a:ext>
            </a:extLst>
          </p:cNvPr>
          <p:cNvGrpSpPr/>
          <p:nvPr/>
        </p:nvGrpSpPr>
        <p:grpSpPr>
          <a:xfrm>
            <a:off x="2201859" y="5729837"/>
            <a:ext cx="146304" cy="630936"/>
            <a:chOff x="3814924" y="4519893"/>
            <a:chExt cx="153047" cy="105328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35E3D47-59C2-D538-0DF6-963018EA49CA}"/>
                </a:ext>
              </a:extLst>
            </p:cNvPr>
            <p:cNvSpPr/>
            <p:nvPr/>
          </p:nvSpPr>
          <p:spPr>
            <a:xfrm>
              <a:off x="3814924" y="4519893"/>
              <a:ext cx="153047" cy="40944"/>
            </a:xfrm>
            <a:custGeom>
              <a:avLst/>
              <a:gdLst>
                <a:gd name="connsiteX0" fmla="*/ 142811 w 153047"/>
                <a:gd name="connsiteY0" fmla="*/ 10236 h 40944"/>
                <a:gd name="connsiteX1" fmla="*/ 10236 w 153047"/>
                <a:gd name="connsiteY1" fmla="*/ 10236 h 409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3047" h="40944">
                  <a:moveTo>
                    <a:pt x="142811" y="10236"/>
                  </a:moveTo>
                  <a:lnTo>
                    <a:pt x="10236" y="1023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7B204D42-BB4E-E6C5-B3A0-F677D9EBF620}"/>
                </a:ext>
              </a:extLst>
            </p:cNvPr>
            <p:cNvSpPr/>
            <p:nvPr/>
          </p:nvSpPr>
          <p:spPr>
            <a:xfrm>
              <a:off x="3814924" y="5532234"/>
              <a:ext cx="153047" cy="40944"/>
            </a:xfrm>
            <a:custGeom>
              <a:avLst/>
              <a:gdLst>
                <a:gd name="connsiteX0" fmla="*/ 142811 w 153047"/>
                <a:gd name="connsiteY0" fmla="*/ 10236 h 40944"/>
                <a:gd name="connsiteX1" fmla="*/ 10236 w 153047"/>
                <a:gd name="connsiteY1" fmla="*/ 10236 h 409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3047" h="40944">
                  <a:moveTo>
                    <a:pt x="142811" y="10236"/>
                  </a:moveTo>
                  <a:lnTo>
                    <a:pt x="10236" y="1023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8867FCC-ED2D-4633-833A-B40DB3037A6B}"/>
                </a:ext>
              </a:extLst>
            </p:cNvPr>
            <p:cNvSpPr/>
            <p:nvPr/>
          </p:nvSpPr>
          <p:spPr>
            <a:xfrm>
              <a:off x="3881222" y="4523031"/>
              <a:ext cx="40944" cy="1029677"/>
            </a:xfrm>
            <a:custGeom>
              <a:avLst/>
              <a:gdLst>
                <a:gd name="connsiteX0" fmla="*/ 10236 w 40944"/>
                <a:gd name="connsiteY0" fmla="*/ 10236 h 1029677"/>
                <a:gd name="connsiteX1" fmla="*/ 10236 w 40944"/>
                <a:gd name="connsiteY1" fmla="*/ 1019441 h 102967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0944" h="1029677">
                  <a:moveTo>
                    <a:pt x="10236" y="10236"/>
                  </a:moveTo>
                  <a:lnTo>
                    <a:pt x="10236" y="101944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78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601EE3-4A42-4EFF-8F93-59CABA5C0C99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1239" y="965835"/>
            <a:ext cx="5980176" cy="5620512"/>
          </a:xfrm>
          <a:prstGeom prst="rect">
            <a:avLst/>
          </a:prstGeom>
        </p:spPr>
      </p:pic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66575" y="80169"/>
            <a:ext cx="9077425" cy="963185"/>
          </a:xfrm>
        </p:spPr>
        <p:txBody>
          <a:bodyPr>
            <a:noAutofit/>
          </a:bodyPr>
          <a:lstStyle/>
          <a:p>
            <a:r>
              <a:rPr lang="en-US" sz="3600" dirty="0"/>
              <a:t>Brown Algae (example of a </a:t>
            </a:r>
            <a:r>
              <a:rPr lang="en-US" altLang="ja-JP" sz="3600" dirty="0" err="1"/>
              <a:t>Stramenopile</a:t>
            </a:r>
            <a:r>
              <a:rPr lang="en-US" altLang="ja-JP" sz="3600" dirty="0"/>
              <a:t> [SAR]</a:t>
            </a:r>
            <a:r>
              <a:rPr lang="en-US" sz="3600" dirty="0"/>
              <a:t>)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Brown algae </a:t>
            </a:r>
            <a:r>
              <a:rPr lang="en-US" dirty="0"/>
              <a:t>are the largest and most complex algae</a:t>
            </a:r>
          </a:p>
          <a:p>
            <a:r>
              <a:rPr lang="en-US" dirty="0"/>
              <a:t>All are multicellular, and most are marine</a:t>
            </a:r>
          </a:p>
          <a:p>
            <a:r>
              <a:rPr lang="en-US" dirty="0"/>
              <a:t>Brown algae include many species commonly called </a:t>
            </a:r>
            <a:r>
              <a:rPr lang="ja-JP" altLang="en-US"/>
              <a:t>“</a:t>
            </a:r>
            <a:r>
              <a:rPr lang="en-US" altLang="ja-JP" dirty="0"/>
              <a:t>seaweeds</a:t>
            </a:r>
            <a:r>
              <a:rPr lang="ja-JP" altLang="en-US"/>
              <a:t>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6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6DF0A-88C0-8F4B-15C0-66D23630E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1246"/>
            <a:ext cx="4913321" cy="4525964"/>
          </a:xfrm>
          <a:prstGeom prst="rect">
            <a:avLst/>
          </a:prstGeom>
        </p:spPr>
      </p:pic>
      <p:sp>
        <p:nvSpPr>
          <p:cNvPr id="99329" name="Rectangle 2"/>
          <p:cNvSpPr>
            <a:spLocks noGrp="1" noChangeArrowheads="1"/>
          </p:cNvSpPr>
          <p:nvPr>
            <p:ph idx="1"/>
          </p:nvPr>
        </p:nvSpPr>
        <p:spPr>
          <a:xfrm>
            <a:off x="4913321" y="1471246"/>
            <a:ext cx="4101725" cy="45259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Brown algal seaweeds have plantlike structures: the rootlike </a:t>
            </a:r>
            <a:r>
              <a:rPr lang="en-US" b="1" dirty="0"/>
              <a:t>holdfast</a:t>
            </a:r>
            <a:r>
              <a:rPr lang="en-US" dirty="0"/>
              <a:t>, which anchors the alga, and a stemlike </a:t>
            </a:r>
            <a:r>
              <a:rPr lang="en-US" b="1" dirty="0"/>
              <a:t>stipe</a:t>
            </a:r>
            <a:r>
              <a:rPr lang="en-US" dirty="0"/>
              <a:t>, which supports the leaflike </a:t>
            </a:r>
            <a:r>
              <a:rPr lang="en-US" b="1" dirty="0"/>
              <a:t>blades</a:t>
            </a:r>
          </a:p>
          <a:p>
            <a:r>
              <a:rPr lang="en-US" dirty="0"/>
              <a:t>Some have gas-filled, bubble-shaped floats to keep their photosynthetic structures near the water surface</a:t>
            </a:r>
          </a:p>
          <a:p>
            <a:r>
              <a:rPr lang="en-US" dirty="0"/>
              <a:t>However, unlike plants, brown algae lack true tissues and organs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2E255E4-8F01-155D-F5BC-8CC51BF6AD7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3797"/>
            <a:ext cx="9015046" cy="75699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Brown Algae (example of a </a:t>
            </a:r>
            <a:r>
              <a:rPr lang="en-US" altLang="ja-JP" sz="3600" dirty="0" err="1"/>
              <a:t>Stramenopile</a:t>
            </a:r>
            <a:r>
              <a:rPr lang="en-US" altLang="ja-JP" sz="3600" dirty="0"/>
              <a:t> [SAR]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776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2" y="439857"/>
            <a:ext cx="8737601" cy="594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Before next class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Read sections: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Ch13.3 (protists)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Ch13.4 (fungi) – which we will talk about next...</a:t>
            </a:r>
          </a:p>
          <a:p>
            <a:pPr lvl="2"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9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376858" y="-1"/>
            <a:ext cx="8229600" cy="995607"/>
          </a:xfrm>
        </p:spPr>
        <p:txBody>
          <a:bodyPr/>
          <a:lstStyle/>
          <a:p>
            <a:r>
              <a:rPr lang="en-US" dirty="0"/>
              <a:t>Alveolates [SAR]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5606"/>
            <a:ext cx="8229600" cy="4525963"/>
          </a:xfrm>
        </p:spPr>
        <p:txBody>
          <a:bodyPr/>
          <a:lstStyle/>
          <a:p>
            <a:r>
              <a:rPr lang="en-US" b="1" dirty="0"/>
              <a:t>Alveolates</a:t>
            </a:r>
            <a:r>
              <a:rPr lang="en-US" dirty="0"/>
              <a:t> have membrane-enclosed sacs (alveoli) just under the plasma membrane</a:t>
            </a:r>
          </a:p>
          <a:p>
            <a:r>
              <a:rPr lang="en-US" dirty="0"/>
              <a:t>The alveolates include</a:t>
            </a:r>
          </a:p>
          <a:p>
            <a:pPr lvl="1"/>
            <a:r>
              <a:rPr lang="en-US" dirty="0"/>
              <a:t>Dinoflagellates</a:t>
            </a:r>
          </a:p>
          <a:p>
            <a:pPr lvl="1"/>
            <a:r>
              <a:rPr lang="en-US" dirty="0"/>
              <a:t>Ciliates</a:t>
            </a:r>
          </a:p>
          <a:p>
            <a:pPr lvl="1"/>
            <a:r>
              <a:rPr lang="en-US" dirty="0"/>
              <a:t>Apicomplexans</a:t>
            </a:r>
          </a:p>
          <a:p>
            <a:pPr lvl="2"/>
            <a:r>
              <a:rPr lang="en-US" dirty="0"/>
              <a:t>But we will not </a:t>
            </a:r>
            <a:br>
              <a:rPr lang="en-US" dirty="0"/>
            </a:br>
            <a:r>
              <a:rPr lang="en-US" dirty="0"/>
              <a:t>focus on these...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04F1B-82FB-5052-FC21-FEA4DA516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855" y="2866292"/>
            <a:ext cx="4993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44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721"/>
            <a:ext cx="9144000" cy="711556"/>
          </a:xfrm>
        </p:spPr>
        <p:txBody>
          <a:bodyPr>
            <a:normAutofit/>
          </a:bodyPr>
          <a:lstStyle/>
          <a:p>
            <a:r>
              <a:rPr lang="en-US" sz="3600" dirty="0"/>
              <a:t>Dinoflagellates (example of a Alveolate</a:t>
            </a:r>
            <a:r>
              <a:rPr lang="en-US" altLang="ja-JP" sz="3600" dirty="0"/>
              <a:t> [SAR]</a:t>
            </a:r>
            <a:r>
              <a:rPr lang="en-US" sz="3600" dirty="0"/>
              <a:t>)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idx="1"/>
          </p:nvPr>
        </p:nvSpPr>
        <p:spPr>
          <a:xfrm>
            <a:off x="4149969" y="926122"/>
            <a:ext cx="4994031" cy="565052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Dinoflagellates</a:t>
            </a:r>
            <a:r>
              <a:rPr lang="en-US" dirty="0"/>
              <a:t> have two flagella, and each cell is reinforced by cellulose plates</a:t>
            </a:r>
          </a:p>
          <a:p>
            <a:r>
              <a:rPr lang="en-US" dirty="0"/>
              <a:t>They are abundant components of both marine and freshwater phytoplankton</a:t>
            </a:r>
          </a:p>
          <a:p>
            <a:r>
              <a:rPr lang="en-US" dirty="0"/>
              <a:t>They are a diverse group of aquatic phototrophs, mixotrophs, and heterotrophs</a:t>
            </a:r>
          </a:p>
          <a:p>
            <a:r>
              <a:rPr lang="en-US" dirty="0"/>
              <a:t>Toxic </a:t>
            </a:r>
            <a:r>
              <a:rPr lang="ja-JP" altLang="en-US"/>
              <a:t>“</a:t>
            </a:r>
            <a:r>
              <a:rPr lang="en-US" altLang="ja-JP" dirty="0"/>
              <a:t>red tides</a:t>
            </a:r>
            <a:r>
              <a:rPr lang="ja-JP" altLang="en-US"/>
              <a:t>”</a:t>
            </a:r>
            <a:r>
              <a:rPr lang="en-US" altLang="ja-JP" dirty="0"/>
              <a:t> are caused by dinoflagellate blooms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89F4F-AE6E-F5E3-14AF-945496DD4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648"/>
            <a:ext cx="3608759" cy="41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76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721"/>
            <a:ext cx="8229600" cy="663208"/>
          </a:xfrm>
        </p:spPr>
        <p:txBody>
          <a:bodyPr>
            <a:normAutofit fontScale="90000"/>
          </a:bodyPr>
          <a:lstStyle/>
          <a:p>
            <a:r>
              <a:rPr lang="en-US" dirty="0"/>
              <a:t>Ciliates (example of a Alveolate</a:t>
            </a:r>
            <a:r>
              <a:rPr lang="en-US" altLang="ja-JP" dirty="0"/>
              <a:t> [SAR]</a:t>
            </a:r>
            <a:r>
              <a:rPr lang="en-US" dirty="0"/>
              <a:t>)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9130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/>
              <a:t>Ciliates</a:t>
            </a:r>
            <a:r>
              <a:rPr lang="en-US" sz="2800" dirty="0"/>
              <a:t>, a large varied group of protists, are named for their use of cilia to move and feed</a:t>
            </a:r>
          </a:p>
          <a:p>
            <a:r>
              <a:rPr lang="en-US" sz="2800" dirty="0"/>
              <a:t>Most ciliates are predators of bacteria or other protists</a:t>
            </a:r>
          </a:p>
          <a:p>
            <a:r>
              <a:rPr lang="en-US" sz="2800" dirty="0"/>
              <a:t>A distinctive feature is the presence of two types of nuclei: tiny micronuclei and large macronuclei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0F5D3-9246-52E7-D27E-B83CE1616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3994383"/>
            <a:ext cx="6662127" cy="28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90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Rhizarians</a:t>
            </a:r>
            <a:r>
              <a:rPr lang="en-US" dirty="0"/>
              <a:t> [SAR]</a:t>
            </a:r>
          </a:p>
        </p:txBody>
      </p:sp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731837"/>
            <a:ext cx="8229600" cy="4525963"/>
          </a:xfrm>
        </p:spPr>
        <p:txBody>
          <a:bodyPr/>
          <a:lstStyle/>
          <a:p>
            <a:r>
              <a:rPr lang="en-US" dirty="0"/>
              <a:t>Many species of </a:t>
            </a:r>
            <a:r>
              <a:rPr lang="en-US" b="1" dirty="0" err="1"/>
              <a:t>rhizarians</a:t>
            </a:r>
            <a:r>
              <a:rPr lang="en-US" b="1" dirty="0"/>
              <a:t> </a:t>
            </a:r>
            <a:r>
              <a:rPr lang="en-US" dirty="0"/>
              <a:t>are </a:t>
            </a:r>
            <a:r>
              <a:rPr lang="en-US" b="1" dirty="0"/>
              <a:t>amoebas</a:t>
            </a:r>
          </a:p>
          <a:p>
            <a:r>
              <a:rPr lang="en-US" dirty="0"/>
              <a:t>Amoebas are protists that move and feed by </a:t>
            </a:r>
            <a:r>
              <a:rPr lang="en-US" b="1" dirty="0"/>
              <a:t>pseudopodia</a:t>
            </a:r>
            <a:r>
              <a:rPr lang="en-US" dirty="0"/>
              <a:t>, extensions of the cell surface</a:t>
            </a:r>
          </a:p>
          <a:p>
            <a:r>
              <a:rPr lang="en-US" dirty="0" err="1"/>
              <a:t>Rhizarian</a:t>
            </a:r>
            <a:r>
              <a:rPr lang="en-US" dirty="0"/>
              <a:t> amoebas differ from amoebas in other clades by having threadlike pseudopodia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90050-1509-8047-7368-5968AE34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237" y="3788072"/>
            <a:ext cx="4726763" cy="29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03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7"/>
            <a:ext cx="9144000" cy="438249"/>
          </a:xfrm>
        </p:spPr>
        <p:txBody>
          <a:bodyPr>
            <a:normAutofit fontScale="90000"/>
          </a:bodyPr>
          <a:lstStyle/>
          <a:p>
            <a:r>
              <a:rPr lang="en-US" dirty="0"/>
              <a:t>Radiolarians (example of a </a:t>
            </a:r>
            <a:r>
              <a:rPr lang="en-US" dirty="0" err="1"/>
              <a:t>Rhizarian</a:t>
            </a:r>
            <a:r>
              <a:rPr lang="en-US" dirty="0"/>
              <a:t> [SAR])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5753"/>
            <a:ext cx="4114800" cy="538760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Radiolarians</a:t>
            </a:r>
            <a:r>
              <a:rPr lang="en-US" dirty="0"/>
              <a:t>, mostly marine protists, have delicate, symmetrical internal skeletons generally made of silica</a:t>
            </a:r>
          </a:p>
          <a:p>
            <a:r>
              <a:rPr lang="en-US" dirty="0"/>
              <a:t>Pseudopodia reinforced by microtubules radiate from the central body of radiolarians</a:t>
            </a:r>
          </a:p>
          <a:p>
            <a:r>
              <a:rPr lang="en-US" dirty="0"/>
              <a:t>Cytoplasm covering the microtubules engulf prey that become attached to the pseudopodia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15940-C55F-BC9E-20E8-039F4F5DD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87" y="2263265"/>
            <a:ext cx="4209474" cy="30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2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66575" y="0"/>
            <a:ext cx="9077425" cy="780439"/>
          </a:xfrm>
        </p:spPr>
        <p:txBody>
          <a:bodyPr>
            <a:normAutofit fontScale="90000"/>
          </a:bodyPr>
          <a:lstStyle/>
          <a:p>
            <a:r>
              <a:rPr lang="en-US" dirty="0"/>
              <a:t>Cercozoans (example of a </a:t>
            </a:r>
            <a:r>
              <a:rPr lang="en-US" dirty="0" err="1"/>
              <a:t>Rhizarian</a:t>
            </a:r>
            <a:r>
              <a:rPr lang="en-US" dirty="0"/>
              <a:t> [SAR])</a:t>
            </a:r>
          </a:p>
        </p:txBody>
      </p:sp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147647"/>
            <a:ext cx="8229600" cy="359312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Cercozoans</a:t>
            </a:r>
            <a:r>
              <a:rPr lang="en-US" dirty="0"/>
              <a:t> are a large group of amoeboid and flagellated protists with threadlike pseudopodia</a:t>
            </a:r>
          </a:p>
          <a:p>
            <a:r>
              <a:rPr lang="en-US" dirty="0"/>
              <a:t>They are common in marine, freshwater, and soil ecosystems</a:t>
            </a:r>
          </a:p>
          <a:p>
            <a:r>
              <a:rPr lang="en-US" dirty="0"/>
              <a:t>Most are heterotrophs, including parasites and predators</a:t>
            </a:r>
          </a:p>
          <a:p>
            <a:r>
              <a:rPr lang="en-US" i="1" dirty="0" err="1"/>
              <a:t>Paulinella</a:t>
            </a:r>
            <a:r>
              <a:rPr lang="en-US" i="1" dirty="0"/>
              <a:t> </a:t>
            </a:r>
            <a:r>
              <a:rPr lang="en-US" i="1" dirty="0" err="1"/>
              <a:t>chromatophora</a:t>
            </a:r>
            <a:r>
              <a:rPr lang="en-US" dirty="0"/>
              <a:t> is a cercozoan autotroph with a unique photosynthetic structure called a chromatophore</a:t>
            </a:r>
          </a:p>
          <a:p>
            <a:r>
              <a:rPr lang="en-US" dirty="0"/>
              <a:t>This structure evolved from a different cyanobacterium than the plastids of other photosynthetic eukaryotes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E8E57-A968-3527-A701-16B5FE1D5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410" y="659424"/>
            <a:ext cx="3481754" cy="23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Archaeplastida (Red algae and green algae) are the closest relatives of plants</a:t>
            </a:r>
          </a:p>
        </p:txBody>
      </p:sp>
      <p:sp>
        <p:nvSpPr>
          <p:cNvPr id="1464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30923"/>
            <a:ext cx="4677020" cy="55400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Plastids arose when a heterotrophic protist acquired a bacterial endosymbiont</a:t>
            </a:r>
          </a:p>
          <a:p>
            <a:r>
              <a:rPr lang="en-US" dirty="0"/>
              <a:t>The photosynthetic descendants of this ancient protist evolved into red algae and green algae</a:t>
            </a:r>
          </a:p>
          <a:p>
            <a:r>
              <a:rPr lang="en-US" dirty="0"/>
              <a:t>Plants are descended from the green algae</a:t>
            </a:r>
          </a:p>
          <a:p>
            <a:r>
              <a:rPr lang="en-US" b="1" dirty="0"/>
              <a:t>Archaeplastida</a:t>
            </a:r>
            <a:r>
              <a:rPr lang="en-US" dirty="0"/>
              <a:t> is the supergroup that includes red algae, green algae, and plants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7631E-B26B-FE2F-2FFF-8138DD06D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012" y="1230922"/>
            <a:ext cx="3239907" cy="53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82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75138" y="-61827"/>
            <a:ext cx="8229600" cy="1143000"/>
          </a:xfrm>
        </p:spPr>
        <p:txBody>
          <a:bodyPr/>
          <a:lstStyle/>
          <a:p>
            <a:r>
              <a:rPr lang="en-US" dirty="0"/>
              <a:t>Red Algae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9953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Red algae </a:t>
            </a:r>
            <a:r>
              <a:rPr lang="en-US" dirty="0"/>
              <a:t>are reddish in color due to an accessory pigment called phycoerythrin, which masks the green of chlorophyll</a:t>
            </a:r>
          </a:p>
          <a:p>
            <a:r>
              <a:rPr lang="en-US" dirty="0"/>
              <a:t>The color varies from greenish-red in shallow water to dark red or almost black in deep water</a:t>
            </a:r>
          </a:p>
          <a:p>
            <a:r>
              <a:rPr lang="en-US" dirty="0"/>
              <a:t>Red algae are usually multicellular; the largest are seaweeds</a:t>
            </a:r>
          </a:p>
          <a:p>
            <a:r>
              <a:rPr lang="en-US" dirty="0"/>
              <a:t>Red algae are the most abundant large algae in coastal waters of the tropics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60310-30B5-E0CA-52DC-820A7F6CDE45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5066" y="1840992"/>
            <a:ext cx="2980944" cy="3176016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B342C4C5-273D-5A8D-568F-86FE05D9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3166" y="4723185"/>
            <a:ext cx="61555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Nori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23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865"/>
            <a:ext cx="8229600" cy="745270"/>
          </a:xfrm>
        </p:spPr>
        <p:txBody>
          <a:bodyPr>
            <a:normAutofit fontScale="90000"/>
          </a:bodyPr>
          <a:lstStyle/>
          <a:p>
            <a:r>
              <a:rPr lang="en-US" dirty="0"/>
              <a:t>Green Algae</a:t>
            </a:r>
          </a:p>
        </p:txBody>
      </p:sp>
      <p:sp>
        <p:nvSpPr>
          <p:cNvPr id="1546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58837"/>
            <a:ext cx="8229600" cy="30527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Green algae </a:t>
            </a:r>
            <a:r>
              <a:rPr lang="en-US" dirty="0"/>
              <a:t>are named for their grass-green chloroplasts</a:t>
            </a:r>
          </a:p>
          <a:p>
            <a:r>
              <a:rPr lang="en-US" dirty="0"/>
              <a:t>Plants and green algae are closely related</a:t>
            </a:r>
          </a:p>
          <a:p>
            <a:r>
              <a:rPr lang="en-US" dirty="0"/>
              <a:t>Green algae are a paraphyletic group</a:t>
            </a:r>
          </a:p>
          <a:p>
            <a:r>
              <a:rPr lang="en-US" dirty="0"/>
              <a:t>The two main groups are the charophytes and the chlorophytes </a:t>
            </a:r>
          </a:p>
          <a:p>
            <a:r>
              <a:rPr lang="en-US" dirty="0"/>
              <a:t>Charophytes are most closely related to plants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55E27-24C6-554C-AB46-43EDD52D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3911600"/>
            <a:ext cx="44958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44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00257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Most chlorophytes live in fresh water, although many are marine</a:t>
            </a:r>
          </a:p>
          <a:p>
            <a:r>
              <a:rPr lang="en-US" dirty="0"/>
              <a:t>Other chlorophytes live in damp soil, as symbionts in lichens, or in environments exposed to intense visible and ultraviolet radiation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D0E5C-20C3-7AA3-EA2F-EA74F05DA8F8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3889" y="1959722"/>
            <a:ext cx="3852672" cy="3633216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6D2BCF67-01F6-5A62-5B86-72B9AD29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032" y="2828443"/>
            <a:ext cx="702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Arial"/>
              </a:rPr>
              <a:t>2 cm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3C5A79E-A1E7-F5D3-5775-8C41F777A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844" y="5161819"/>
            <a:ext cx="21800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i="1" dirty="0">
                <a:solidFill>
                  <a:srgbClr val="000000"/>
                </a:solidFill>
                <a:latin typeface="Arial"/>
              </a:rPr>
              <a:t>Ulva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, or sea lettuce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533B56-901A-518A-39BB-8870C1B31668}"/>
              </a:ext>
            </a:extLst>
          </p:cNvPr>
          <p:cNvGrpSpPr/>
          <p:nvPr/>
        </p:nvGrpSpPr>
        <p:grpSpPr>
          <a:xfrm rot="5400000">
            <a:off x="5438591" y="2984207"/>
            <a:ext cx="100584" cy="451867"/>
            <a:chOff x="3814924" y="4519893"/>
            <a:chExt cx="153047" cy="105328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D9EFBE-AE37-347C-5E76-553F3B4A95E2}"/>
                </a:ext>
              </a:extLst>
            </p:cNvPr>
            <p:cNvSpPr/>
            <p:nvPr/>
          </p:nvSpPr>
          <p:spPr>
            <a:xfrm>
              <a:off x="3814924" y="4519893"/>
              <a:ext cx="153047" cy="40944"/>
            </a:xfrm>
            <a:custGeom>
              <a:avLst/>
              <a:gdLst>
                <a:gd name="connsiteX0" fmla="*/ 142811 w 153047"/>
                <a:gd name="connsiteY0" fmla="*/ 10236 h 40944"/>
                <a:gd name="connsiteX1" fmla="*/ 10236 w 153047"/>
                <a:gd name="connsiteY1" fmla="*/ 10236 h 409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3047" h="40944">
                  <a:moveTo>
                    <a:pt x="142811" y="10236"/>
                  </a:moveTo>
                  <a:lnTo>
                    <a:pt x="10236" y="10236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6FE7281-4367-FC0C-D411-E0FF5F9E6E8B}"/>
                </a:ext>
              </a:extLst>
            </p:cNvPr>
            <p:cNvSpPr/>
            <p:nvPr/>
          </p:nvSpPr>
          <p:spPr>
            <a:xfrm>
              <a:off x="3814924" y="5532234"/>
              <a:ext cx="153047" cy="40944"/>
            </a:xfrm>
            <a:custGeom>
              <a:avLst/>
              <a:gdLst>
                <a:gd name="connsiteX0" fmla="*/ 142811 w 153047"/>
                <a:gd name="connsiteY0" fmla="*/ 10236 h 40944"/>
                <a:gd name="connsiteX1" fmla="*/ 10236 w 153047"/>
                <a:gd name="connsiteY1" fmla="*/ 10236 h 409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3047" h="40944">
                  <a:moveTo>
                    <a:pt x="142811" y="10236"/>
                  </a:moveTo>
                  <a:lnTo>
                    <a:pt x="10236" y="10236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EED20F4-8258-8177-8DF4-5E1DBEBF3AE6}"/>
                </a:ext>
              </a:extLst>
            </p:cNvPr>
            <p:cNvSpPr/>
            <p:nvPr/>
          </p:nvSpPr>
          <p:spPr>
            <a:xfrm>
              <a:off x="3881222" y="4523031"/>
              <a:ext cx="40944" cy="1029677"/>
            </a:xfrm>
            <a:custGeom>
              <a:avLst/>
              <a:gdLst>
                <a:gd name="connsiteX0" fmla="*/ 10236 w 40944"/>
                <a:gd name="connsiteY0" fmla="*/ 10236 h 1029677"/>
                <a:gd name="connsiteX1" fmla="*/ 10236 w 40944"/>
                <a:gd name="connsiteY1" fmla="*/ 1019441 h 102967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0944" h="1029677">
                  <a:moveTo>
                    <a:pt x="10236" y="10236"/>
                  </a:moveTo>
                  <a:lnTo>
                    <a:pt x="10236" y="1019441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F8CC4B0F-8762-3A92-745F-1735C0A7862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1865"/>
            <a:ext cx="8229600" cy="74527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Green Algae</a:t>
            </a:r>
          </a:p>
        </p:txBody>
      </p:sp>
    </p:spTree>
    <p:extLst>
      <p:ext uri="{BB962C8B-B14F-4D97-AF65-F5344CB8AC3E}">
        <p14:creationId xmlns:p14="http://schemas.microsoft.com/office/powerpoint/2010/main" val="145691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Protists: Living Small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3856892" cy="54403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Even a low-power microscope can reveal a great variety of organisms in a drop of pond water</a:t>
            </a:r>
          </a:p>
          <a:p>
            <a:r>
              <a:rPr lang="en-US" b="1" dirty="0" err="1"/>
              <a:t>Protist</a:t>
            </a:r>
            <a:r>
              <a:rPr lang="en-US" dirty="0"/>
              <a:t> is the informal name of the group of mostly unicellular eukaryotes</a:t>
            </a:r>
          </a:p>
          <a:p>
            <a:r>
              <a:rPr lang="en-US" dirty="0"/>
              <a:t>Advances in eukaryotic systematics have caused the classification of </a:t>
            </a:r>
            <a:r>
              <a:rPr lang="en-US" dirty="0" err="1"/>
              <a:t>protists</a:t>
            </a:r>
            <a:r>
              <a:rPr lang="en-US" dirty="0"/>
              <a:t> to change significantly</a:t>
            </a:r>
          </a:p>
          <a:p>
            <a:r>
              <a:rPr lang="en-US" dirty="0" err="1"/>
              <a:t>Protists</a:t>
            </a:r>
            <a:r>
              <a:rPr lang="en-US" dirty="0"/>
              <a:t> constitute a polyphyletic group, and Protista is no longer a kingdom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7D0AA-EDE7-3286-105A-7158437AF319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0736" y="1969476"/>
            <a:ext cx="4607041" cy="40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idx="1"/>
          </p:nvPr>
        </p:nvSpPr>
        <p:spPr>
          <a:xfrm>
            <a:off x="66575" y="1424353"/>
            <a:ext cx="3668691" cy="52784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Larger size and greater complexity evolved in green algae by</a:t>
            </a:r>
          </a:p>
          <a:p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formation of colonies from individual cells (e.g., </a:t>
            </a:r>
            <a:r>
              <a:rPr lang="en-US" i="1" dirty="0" err="1"/>
              <a:t>Zygnema</a:t>
            </a:r>
            <a:r>
              <a:rPr lang="en-US" dirty="0"/>
              <a:t>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formation of true multicellular bodies by cell division and differentiation (e.g., </a:t>
            </a:r>
            <a:r>
              <a:rPr lang="en-US" i="1" dirty="0" err="1"/>
              <a:t>Ulva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repeated division of nuclei with no cytoplasmic division (e.g., </a:t>
            </a:r>
            <a:r>
              <a:rPr lang="en-US" i="1" dirty="0" err="1"/>
              <a:t>Caulerpa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1C89F-4BB3-CA1F-1887-A869F5C0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266" y="2562613"/>
            <a:ext cx="5143500" cy="41402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AEF1D5F-A892-D7A0-EBB7-8C83E59F422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1865"/>
            <a:ext cx="8229600" cy="74527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Green Algae</a:t>
            </a:r>
          </a:p>
        </p:txBody>
      </p:sp>
    </p:spTree>
    <p:extLst>
      <p:ext uri="{BB962C8B-B14F-4D97-AF65-F5344CB8AC3E}">
        <p14:creationId xmlns:p14="http://schemas.microsoft.com/office/powerpoint/2010/main" val="179270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Autofit/>
          </a:bodyPr>
          <a:lstStyle/>
          <a:p>
            <a:r>
              <a:rPr lang="en-US" sz="3200" dirty="0" err="1"/>
              <a:t>Unikonts</a:t>
            </a:r>
            <a:r>
              <a:rPr lang="en-US" sz="3200" dirty="0"/>
              <a:t> are closely related to fungi and animals</a:t>
            </a:r>
          </a:p>
        </p:txBody>
      </p:sp>
      <p:sp>
        <p:nvSpPr>
          <p:cNvPr id="16691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supergroup </a:t>
            </a:r>
            <a:r>
              <a:rPr lang="en-US" b="1" dirty="0" err="1"/>
              <a:t>Unikonta</a:t>
            </a:r>
            <a:r>
              <a:rPr lang="en-US" dirty="0"/>
              <a:t> includes:</a:t>
            </a:r>
          </a:p>
          <a:p>
            <a:pPr lvl="1"/>
            <a:r>
              <a:rPr lang="en-US" dirty="0"/>
              <a:t>Animals</a:t>
            </a:r>
          </a:p>
          <a:p>
            <a:pPr lvl="1"/>
            <a:r>
              <a:rPr lang="en-US" dirty="0"/>
              <a:t>Fungi</a:t>
            </a:r>
          </a:p>
          <a:p>
            <a:pPr lvl="1"/>
            <a:r>
              <a:rPr lang="en-US" dirty="0"/>
              <a:t>some protists</a:t>
            </a:r>
          </a:p>
          <a:p>
            <a:r>
              <a:rPr lang="en-US" dirty="0"/>
              <a:t>This group includes two clades: the amoebozoans and the </a:t>
            </a:r>
            <a:r>
              <a:rPr lang="en-US" dirty="0" err="1"/>
              <a:t>opisthokonts</a:t>
            </a:r>
            <a:r>
              <a:rPr lang="en-US" dirty="0"/>
              <a:t> (animals, fungi, and related protists)</a:t>
            </a:r>
          </a:p>
          <a:p>
            <a:r>
              <a:rPr lang="en-US" dirty="0"/>
              <a:t>The root of the eukaryotic tree remains controversial</a:t>
            </a:r>
          </a:p>
          <a:p>
            <a:pPr lvl="1"/>
            <a:r>
              <a:rPr lang="en-US" dirty="0"/>
              <a:t>It is unclear whether </a:t>
            </a:r>
            <a:r>
              <a:rPr lang="en-US" dirty="0" err="1"/>
              <a:t>unikonts</a:t>
            </a:r>
            <a:r>
              <a:rPr lang="en-US" dirty="0"/>
              <a:t> separated from other eukaryotes relatively early or late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69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Slime Molds (example of a </a:t>
            </a:r>
            <a:r>
              <a:rPr lang="en-US" dirty="0" err="1"/>
              <a:t>Unikont</a:t>
            </a:r>
            <a:r>
              <a:rPr lang="en-US" dirty="0"/>
              <a:t>)</a:t>
            </a:r>
          </a:p>
        </p:txBody>
      </p:sp>
      <p:sp>
        <p:nvSpPr>
          <p:cNvPr id="1751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Slime molds, or mycetozoans, were once thought to be fungi due to their spore-producing fruiting bodies</a:t>
            </a:r>
          </a:p>
          <a:p>
            <a:r>
              <a:rPr lang="en-US" dirty="0"/>
              <a:t>This resemblance between slime molds and fungi is a result of convergent evolution</a:t>
            </a:r>
          </a:p>
          <a:p>
            <a:r>
              <a:rPr lang="en-US" dirty="0"/>
              <a:t>Slime molds include two lineages, plasmodial slime molds and cellular slime molds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/>
              <a:t>© 2017 Pearson Education, Inc.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5FCB2-1329-29D9-BBE1-1922D8623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905" y="2433392"/>
            <a:ext cx="3390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6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idx="1"/>
          </p:nvPr>
        </p:nvSpPr>
        <p:spPr>
          <a:xfrm>
            <a:off x="445477" y="785448"/>
            <a:ext cx="4876800" cy="58799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Plasmodial Slime Molds</a:t>
            </a:r>
          </a:p>
          <a:p>
            <a:r>
              <a:rPr lang="en-US" dirty="0"/>
              <a:t>Many species of plasmodial slime molds are brightly pigmented, usually yellow or orange</a:t>
            </a:r>
          </a:p>
          <a:p>
            <a:r>
              <a:rPr lang="en-US" dirty="0"/>
              <a:t>They form a unicellular feeding mass called a plasmodium (not to be confused with malarial </a:t>
            </a:r>
            <a:r>
              <a:rPr lang="en-US" i="1" dirty="0"/>
              <a:t>Plasmodium</a:t>
            </a:r>
            <a:r>
              <a:rPr lang="en-US" dirty="0"/>
              <a:t>)</a:t>
            </a:r>
          </a:p>
          <a:p>
            <a:r>
              <a:rPr lang="en-US" dirty="0"/>
              <a:t>The plasmodium is undivided by plasma membranes and contains many diploid nuclei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5FCB2-1329-29D9-BBE1-1922D8623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905" y="2433392"/>
            <a:ext cx="3390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56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"/>
          <p:cNvSpPr>
            <a:spLocks noGrp="1" noChangeArrowheads="1"/>
          </p:cNvSpPr>
          <p:nvPr>
            <p:ph idx="1"/>
          </p:nvPr>
        </p:nvSpPr>
        <p:spPr>
          <a:xfrm>
            <a:off x="375138" y="684497"/>
            <a:ext cx="5205046" cy="5738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Cellular Slime Molds</a:t>
            </a:r>
          </a:p>
          <a:p>
            <a:r>
              <a:rPr lang="en-US" dirty="0"/>
              <a:t>Cellular slime molds form multicellular aggregates in which cells are separated by their membranes</a:t>
            </a:r>
          </a:p>
          <a:p>
            <a:r>
              <a:rPr lang="en-US" dirty="0"/>
              <a:t>Cells feed individually but can aggregate to migrate and form a fruiting 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DA510-EDEB-1A10-AD5D-B751FFAF9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99" y="435057"/>
            <a:ext cx="2331916" cy="59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26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Protists play key roles in ecological communities</a:t>
            </a:r>
          </a:p>
        </p:txBody>
      </p:sp>
      <p:sp>
        <p:nvSpPr>
          <p:cNvPr id="1935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Protists are found in diverse aquatic and moist terrestrial environments</a:t>
            </a:r>
          </a:p>
          <a:p>
            <a:r>
              <a:rPr lang="en-US"/>
              <a:t>Protists play two key roles in their habitats: that of symbiont and that of producer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28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9E1A4-F661-C555-4DC3-FF3259E0AE2B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7938" y="1740558"/>
            <a:ext cx="5166126" cy="4666321"/>
          </a:xfrm>
          <a:prstGeom prst="rect">
            <a:avLst/>
          </a:prstGeom>
        </p:spPr>
      </p:pic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Symbiotic Protists</a:t>
            </a:r>
            <a:endParaRPr lang="en-US" dirty="0"/>
          </a:p>
        </p:txBody>
      </p:sp>
      <p:sp>
        <p:nvSpPr>
          <p:cNvPr id="195586" name="Rectangle 3"/>
          <p:cNvSpPr>
            <a:spLocks noGrp="1" noChangeArrowheads="1"/>
          </p:cNvSpPr>
          <p:nvPr>
            <p:ph idx="1"/>
          </p:nvPr>
        </p:nvSpPr>
        <p:spPr>
          <a:xfrm>
            <a:off x="149646" y="1740558"/>
            <a:ext cx="3938954" cy="4525963"/>
          </a:xfrm>
        </p:spPr>
        <p:txBody>
          <a:bodyPr/>
          <a:lstStyle/>
          <a:p>
            <a:r>
              <a:rPr lang="en-US" dirty="0"/>
              <a:t>Some protist symbionts benefit their hosts</a:t>
            </a:r>
          </a:p>
          <a:p>
            <a:pPr lvl="1"/>
            <a:r>
              <a:rPr lang="en-US" dirty="0"/>
              <a:t>Dinoflagellates nourish coral polyps that build reefs</a:t>
            </a:r>
          </a:p>
          <a:p>
            <a:pPr lvl="1"/>
            <a:r>
              <a:rPr lang="en-US" dirty="0"/>
              <a:t>Wood-digesting protists inhabit the gut of termites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23FD9-960F-67AA-CA0E-C5E74963760F}"/>
              </a:ext>
            </a:extLst>
          </p:cNvPr>
          <p:cNvSpPr txBox="1"/>
          <p:nvPr/>
        </p:nvSpPr>
        <p:spPr>
          <a:xfrm>
            <a:off x="4809216" y="5343191"/>
            <a:ext cx="363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organism lives in the gut of termites and certain cockroaches and enable the hosts to digest wood.</a:t>
            </a:r>
          </a:p>
        </p:txBody>
      </p:sp>
    </p:spTree>
    <p:extLst>
      <p:ext uri="{BB962C8B-B14F-4D97-AF65-F5344CB8AC3E}">
        <p14:creationId xmlns:p14="http://schemas.microsoft.com/office/powerpoint/2010/main" val="917409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3785"/>
            <a:ext cx="8229600" cy="638052"/>
          </a:xfrm>
        </p:spPr>
        <p:txBody>
          <a:bodyPr>
            <a:normAutofit fontScale="90000"/>
          </a:bodyPr>
          <a:lstStyle/>
          <a:p>
            <a:r>
              <a:rPr lang="en-US" dirty="0"/>
              <a:t>Photosynthetic </a:t>
            </a:r>
            <a:r>
              <a:rPr lang="en-US" dirty="0" err="1"/>
              <a:t>Protists</a:t>
            </a:r>
            <a:endParaRPr lang="en-US" dirty="0"/>
          </a:p>
        </p:txBody>
      </p:sp>
      <p:sp>
        <p:nvSpPr>
          <p:cNvPr id="203778" name="Rectangle 3"/>
          <p:cNvSpPr>
            <a:spLocks noGrp="1" noChangeArrowheads="1"/>
          </p:cNvSpPr>
          <p:nvPr>
            <p:ph idx="1"/>
          </p:nvPr>
        </p:nvSpPr>
        <p:spPr>
          <a:xfrm>
            <a:off x="220784" y="1201615"/>
            <a:ext cx="4677508" cy="522263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Many protists are important </a:t>
            </a:r>
            <a:r>
              <a:rPr lang="en-US" b="1" dirty="0"/>
              <a:t>producers </a:t>
            </a:r>
            <a:r>
              <a:rPr lang="en-US" dirty="0"/>
              <a:t>that obtain energy from the sun to convert CO</a:t>
            </a:r>
            <a:r>
              <a:rPr lang="en-US" baseline="-25000" dirty="0"/>
              <a:t>2</a:t>
            </a:r>
            <a:r>
              <a:rPr lang="en-US" dirty="0"/>
              <a:t> to organic compounds</a:t>
            </a:r>
          </a:p>
          <a:p>
            <a:r>
              <a:rPr lang="en-US" dirty="0"/>
              <a:t>In aquatic communities, photosynthetic protists and prokaryotes are the main producers</a:t>
            </a:r>
          </a:p>
          <a:p>
            <a:r>
              <a:rPr lang="en-US" dirty="0"/>
              <a:t>Photosynthetic protists are limited by nutrients; populations can explode when limiting nutrients are added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0D2F2-F4FF-F52E-A0A6-20FE3C2C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08" y="1933536"/>
            <a:ext cx="4396350" cy="347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56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7014" y="257064"/>
            <a:ext cx="5297424" cy="6266688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290886" y="846931"/>
            <a:ext cx="945772" cy="2400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0" b="1" dirty="0" err="1">
                <a:solidFill>
                  <a:srgbClr val="000000"/>
                </a:solidFill>
                <a:latin typeface="Arial Black" pitchFamily="34" charset="0"/>
              </a:rPr>
              <a:t>Diplomonads</a:t>
            </a:r>
            <a:r>
              <a:rPr lang="en-US" sz="780" b="1" dirty="0">
                <a:solidFill>
                  <a:srgbClr val="000000"/>
                </a:solidFill>
                <a:latin typeface="Arial Black" pitchFamily="34" charset="0"/>
              </a:rPr>
              <a:t> and</a:t>
            </a:r>
          </a:p>
          <a:p>
            <a:r>
              <a:rPr lang="en-US" sz="780" b="1" dirty="0" err="1">
                <a:solidFill>
                  <a:srgbClr val="000000"/>
                </a:solidFill>
                <a:latin typeface="Arial Black" pitchFamily="34" charset="0"/>
              </a:rPr>
              <a:t>parabasalids</a:t>
            </a:r>
            <a:endParaRPr lang="en-US" sz="78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283743" y="1192224"/>
            <a:ext cx="761427" cy="1200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0" b="1" dirty="0" err="1">
                <a:solidFill>
                  <a:srgbClr val="000000"/>
                </a:solidFill>
                <a:latin typeface="Arial Black" pitchFamily="34" charset="0"/>
              </a:rPr>
              <a:t>Euglenozoans</a:t>
            </a:r>
            <a:endParaRPr lang="en-US" sz="78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86128" y="1844674"/>
            <a:ext cx="793487" cy="1200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0" b="1" dirty="0" err="1">
                <a:solidFill>
                  <a:srgbClr val="000000"/>
                </a:solidFill>
                <a:latin typeface="Arial Black" pitchFamily="34" charset="0"/>
              </a:rPr>
              <a:t>Stramenopiles</a:t>
            </a:r>
            <a:endParaRPr lang="en-US" sz="78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288509" y="2478062"/>
            <a:ext cx="581891" cy="1200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0" b="1" dirty="0" err="1">
                <a:solidFill>
                  <a:srgbClr val="000000"/>
                </a:solidFill>
                <a:latin typeface="Arial Black" pitchFamily="34" charset="0"/>
              </a:rPr>
              <a:t>Alveolates</a:t>
            </a:r>
            <a:endParaRPr lang="en-US" sz="78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90890" y="3111450"/>
            <a:ext cx="58830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latin typeface="Arial Black" pitchFamily="34" charset="0"/>
              </a:rPr>
              <a:t>Rhizarians</a:t>
            </a:r>
            <a:endParaRPr lang="en-US" sz="78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86859" y="3761579"/>
            <a:ext cx="561051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Arial Black" pitchFamily="34" charset="0"/>
              </a:rPr>
              <a:t>Red algae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286859" y="4109245"/>
            <a:ext cx="6796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Arial Black" pitchFamily="34" charset="0"/>
              </a:rPr>
              <a:t>Green algae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002508" y="977480"/>
            <a:ext cx="50013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cs typeface="Arial" pitchFamily="34" charset="0"/>
              </a:rPr>
              <a:t>Excavata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022594" y="1926375"/>
            <a:ext cx="698909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“SAR” Clade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005203" y="3871656"/>
            <a:ext cx="82715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cs typeface="Arial" pitchFamily="34" charset="0"/>
              </a:rPr>
              <a:t>Archaeplastida</a:t>
            </a:r>
            <a:endParaRPr lang="en-US" sz="9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012153" y="5524098"/>
            <a:ext cx="49372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cs typeface="Arial" pitchFamily="34" charset="0"/>
              </a:rPr>
              <a:t>Unikonta</a:t>
            </a:r>
            <a:endParaRPr lang="en-US" sz="9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565726" y="846931"/>
            <a:ext cx="1101264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Modified mitochondria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553711" y="1187462"/>
            <a:ext cx="1152560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Spiral or crystalline rod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inside flagella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555333" y="1838723"/>
            <a:ext cx="1253548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Hairy and smooth flagella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9336" y="2473317"/>
            <a:ext cx="125515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Membrane-enclosed sacs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(alveoli) beneath plasma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membrane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560958" y="3100768"/>
            <a:ext cx="1213474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Amoebas with threadlike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pseudopodia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57818" y="3763934"/>
            <a:ext cx="1250342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Phycoerythrin</a:t>
            </a:r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 (</a:t>
            </a:r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photosyn</a:t>
            </a:r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-</a:t>
            </a:r>
          </a:p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thetic</a:t>
            </a:r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 pigment)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556196" y="4109245"/>
            <a:ext cx="1138132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Plant-type chloroplasts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550233" y="5381027"/>
            <a:ext cx="113172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Amoebas </a:t>
            </a:r>
            <a:r>
              <a:rPr lang="en-US" sz="800" b="1">
                <a:solidFill>
                  <a:srgbClr val="000000"/>
                </a:solidFill>
                <a:cs typeface="Arial" pitchFamily="34" charset="0"/>
              </a:rPr>
              <a:t>with lobe-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shaped or tube-shaped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pseudopodia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981696" y="5937090"/>
            <a:ext cx="915315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Choanoflagellates</a:t>
            </a:r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nucleariids</a:t>
            </a:r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animals,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fungi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76934" y="5378446"/>
            <a:ext cx="1138132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Amoeba, </a:t>
            </a:r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Dictyostelium</a:t>
            </a: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981700" y="4761574"/>
            <a:ext cx="716543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Mosses, ferns,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conifers,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flowering</a:t>
            </a:r>
          </a:p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plants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979320" y="4105554"/>
            <a:ext cx="857607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Chlamydomonas</a:t>
            </a:r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Ulva</a:t>
            </a: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979320" y="3763934"/>
            <a:ext cx="452047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Porphyra</a:t>
            </a: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979319" y="3101224"/>
            <a:ext cx="5722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Globigerina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974554" y="2467787"/>
            <a:ext cx="64120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Pfiesteria</a:t>
            </a:r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Plasmodium,</a:t>
            </a:r>
          </a:p>
          <a:p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Paramecium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979319" y="1838113"/>
            <a:ext cx="69570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Phytophthora</a:t>
            </a:r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Laminaria</a:t>
            </a: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76941" y="1187010"/>
            <a:ext cx="703719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Trypanosoma</a:t>
            </a:r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Euglena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972182" y="843157"/>
            <a:ext cx="646011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i="1" dirty="0">
                <a:solidFill>
                  <a:srgbClr val="000000"/>
                </a:solidFill>
                <a:cs typeface="Arial" pitchFamily="34" charset="0"/>
              </a:rPr>
              <a:t>Giardia,</a:t>
            </a:r>
          </a:p>
          <a:p>
            <a:r>
              <a:rPr lang="en-US" sz="800" b="1" i="1" dirty="0" err="1">
                <a:solidFill>
                  <a:srgbClr val="000000"/>
                </a:solidFill>
                <a:cs typeface="Arial" pitchFamily="34" charset="0"/>
              </a:rPr>
              <a:t>Trichomonas</a:t>
            </a: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281497" y="4647987"/>
            <a:ext cx="352661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Arial Black" pitchFamily="34" charset="0"/>
              </a:rPr>
              <a:t>Plants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293267" y="5383208"/>
            <a:ext cx="785471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Amoebozoans</a:t>
            </a:r>
            <a:endParaRPr lang="en-US" sz="800" b="1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287983" y="6003407"/>
            <a:ext cx="746999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Opisthokonts</a:t>
            </a:r>
            <a:endParaRPr lang="en-US" sz="800" b="1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350419" y="5524098"/>
            <a:ext cx="607539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Slime molds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3356018" y="567193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Tubulinids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362201" y="5817775"/>
            <a:ext cx="612347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Entamoebas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362434" y="3252099"/>
            <a:ext cx="618759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Radiolarians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365652" y="3390408"/>
            <a:ext cx="371897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Forams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369454" y="3524347"/>
            <a:ext cx="58349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Cercozoans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366348" y="2619629"/>
            <a:ext cx="7325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Dinoflagellates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367074" y="2768420"/>
            <a:ext cx="761427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Apicomplexans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363271" y="2911474"/>
            <a:ext cx="367088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Ciliates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364582" y="1984802"/>
            <a:ext cx="405560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Diatoms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3364598" y="2132440"/>
            <a:ext cx="64761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Golden algae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364614" y="2280078"/>
            <a:ext cx="612347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Brown algae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364582" y="1332703"/>
            <a:ext cx="708527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Kinetoplastids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367150" y="1482722"/>
            <a:ext cx="492122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Euglenids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296641" y="446875"/>
            <a:ext cx="581891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Eukaryote</a:t>
            </a:r>
          </a:p>
          <a:p>
            <a:pPr algn="ctr"/>
            <a:r>
              <a:rPr lang="en-US" sz="800" b="1" dirty="0" err="1">
                <a:solidFill>
                  <a:srgbClr val="000000"/>
                </a:solidFill>
                <a:cs typeface="Arial" pitchFamily="34" charset="0"/>
              </a:rPr>
              <a:t>Supergroup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523751" y="588227"/>
            <a:ext cx="66845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Major Groups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734193" y="469207"/>
            <a:ext cx="920124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Key Morphological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Characteristics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6113779" y="584271"/>
            <a:ext cx="907300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Specific Examples</a:t>
            </a:r>
          </a:p>
        </p:txBody>
      </p:sp>
    </p:spTree>
    <p:extLst>
      <p:ext uri="{BB962C8B-B14F-4D97-AF65-F5344CB8AC3E}">
        <p14:creationId xmlns:p14="http://schemas.microsoft.com/office/powerpoint/2010/main" val="3701077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2" y="439857"/>
            <a:ext cx="8737601" cy="594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Before next class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Read sections: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Ch13.3 (protists)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Ch13.4 (fungi) – which we will talk about next...</a:t>
            </a:r>
          </a:p>
          <a:p>
            <a:pPr lvl="2"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4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Autofit/>
          </a:bodyPr>
          <a:lstStyle/>
          <a:p>
            <a:r>
              <a:rPr lang="en-US" sz="3600" dirty="0"/>
              <a:t>Most eukaryotes are single-celled organisms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07995"/>
            <a:ext cx="8229600" cy="23210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Protists are eukaryotes</a:t>
            </a:r>
          </a:p>
          <a:p>
            <a:r>
              <a:rPr lang="en-US" dirty="0"/>
              <a:t>Eukaryotic cells have organelles and are more complex than prokaryotic cells</a:t>
            </a:r>
          </a:p>
          <a:p>
            <a:r>
              <a:rPr lang="en-US" dirty="0"/>
              <a:t>It is important to bear in mind that</a:t>
            </a:r>
          </a:p>
          <a:p>
            <a:pPr lvl="1"/>
            <a:r>
              <a:rPr lang="en-US" dirty="0"/>
              <a:t>Most eukaryotes are protists</a:t>
            </a:r>
          </a:p>
          <a:p>
            <a:pPr lvl="1"/>
            <a:r>
              <a:rPr lang="en-US" dirty="0"/>
              <a:t>Most protists are unicellular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314D6-F50D-9818-2A38-A537FD5EF94A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04" y="3715512"/>
            <a:ext cx="8546592" cy="30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2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0612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Structural and Functional Diversity in Protists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1889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Protists exhibit more structural and functional diversity than any other group of eukaryotes</a:t>
            </a:r>
          </a:p>
          <a:p>
            <a:r>
              <a:rPr lang="en-US" dirty="0"/>
              <a:t>Though most protists are unicellular, there are some colonial and multicellular species</a:t>
            </a:r>
          </a:p>
          <a:p>
            <a:r>
              <a:rPr lang="en-US" dirty="0"/>
              <a:t>Single-celled protists can be very complex, as all biological functions are carried out by organelles in each individual cell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5089D-6797-E033-80A8-8CCE13832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758" y="2081081"/>
            <a:ext cx="3428042" cy="31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idx="1"/>
          </p:nvPr>
        </p:nvSpPr>
        <p:spPr>
          <a:xfrm>
            <a:off x="297712" y="497413"/>
            <a:ext cx="8346558" cy="558441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Protists, the most nutritionally diverse of all eukaryotes, include</a:t>
            </a:r>
          </a:p>
          <a:p>
            <a:pPr lvl="1"/>
            <a:r>
              <a:rPr lang="en-US" dirty="0"/>
              <a:t>Photoautotrophs, which contain chloroplasts</a:t>
            </a:r>
          </a:p>
          <a:p>
            <a:pPr lvl="1"/>
            <a:r>
              <a:rPr lang="en-US" dirty="0"/>
              <a:t>Heterotrophs, which absorb organic molecules or ingest larger food particles</a:t>
            </a:r>
          </a:p>
          <a:p>
            <a:pPr lvl="1"/>
            <a:r>
              <a:rPr lang="en-US" b="1" dirty="0"/>
              <a:t>Mixotrophs</a:t>
            </a:r>
            <a:r>
              <a:rPr lang="en-US" dirty="0"/>
              <a:t>, which combine photosynthesis and heterotrophic nutrition</a:t>
            </a:r>
          </a:p>
        </p:txBody>
      </p:sp>
    </p:spTree>
    <p:extLst>
      <p:ext uri="{BB962C8B-B14F-4D97-AF65-F5344CB8AC3E}">
        <p14:creationId xmlns:p14="http://schemas.microsoft.com/office/powerpoint/2010/main" val="124680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619500" cy="1811216"/>
          </a:xfrm>
        </p:spPr>
        <p:txBody>
          <a:bodyPr>
            <a:normAutofit fontScale="90000"/>
          </a:bodyPr>
          <a:lstStyle/>
          <a:p>
            <a:r>
              <a:rPr lang="en-US" dirty="0"/>
              <a:t>Four Supergroups of Eukaryotes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14299" y="2532185"/>
            <a:ext cx="3812931" cy="3880338"/>
          </a:xfrm>
        </p:spPr>
        <p:txBody>
          <a:bodyPr/>
          <a:lstStyle/>
          <a:p>
            <a:r>
              <a:rPr lang="en-US" dirty="0"/>
              <a:t>Our understanding of the evolutionary relationships among protist groups continues to change rapidly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FFBF2-C54C-4F98-244A-56D22B56D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09550"/>
            <a:ext cx="4953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6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49FE4B-540D-AB38-F92A-837FF43E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70" y="4277458"/>
            <a:ext cx="2574588" cy="2258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1BD1E-9A9D-5928-0968-CE0041F9A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6" y="1617784"/>
            <a:ext cx="5820114" cy="4719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A829F-9A4F-FFEC-A050-1FBC4E919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438" y="314358"/>
            <a:ext cx="2518028" cy="2484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0BB9B-5457-EF57-FE51-26D95B163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438" y="2775141"/>
            <a:ext cx="2518028" cy="181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ED97CE1-7A2C-9F99-7E01-F09AF635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3" y="1261696"/>
            <a:ext cx="5728482" cy="43346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896BE63-CC29-1009-18D4-2C7281EC5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609" y="761511"/>
            <a:ext cx="2523236" cy="233875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F5D7D69-C16F-ABA9-86F1-F0D51A4CC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610" y="3209698"/>
            <a:ext cx="2523236" cy="20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9317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1726</Words>
  <Application>Microsoft Macintosh PowerPoint</Application>
  <PresentationFormat>On-screen Show (4:3)</PresentationFormat>
  <Paragraphs>282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Times</vt:lpstr>
      <vt:lpstr>Times New Roman</vt:lpstr>
      <vt:lpstr>1_Office Theme</vt:lpstr>
      <vt:lpstr>BIO10</vt:lpstr>
      <vt:lpstr>PowerPoint Presentation</vt:lpstr>
      <vt:lpstr>Protists: Living Small</vt:lpstr>
      <vt:lpstr>Most eukaryotes are single-celled organisms</vt:lpstr>
      <vt:lpstr>Structural and Functional Diversity in Protists</vt:lpstr>
      <vt:lpstr>PowerPoint Presentation</vt:lpstr>
      <vt:lpstr>Four Supergroups of Eukaryotes</vt:lpstr>
      <vt:lpstr>PowerPoint Presentation</vt:lpstr>
      <vt:lpstr>PowerPoint Presentation</vt:lpstr>
      <vt:lpstr>Endosymbiosis in Eukaryotic Evolution</vt:lpstr>
      <vt:lpstr>PowerPoint Presentation</vt:lpstr>
      <vt:lpstr>PowerPoint Presentation</vt:lpstr>
      <vt:lpstr>Excavates have modified mitochondria and a unique flagella</vt:lpstr>
      <vt:lpstr>Euglenozoans</vt:lpstr>
      <vt:lpstr>Euglenids (example of a Euglenozoan)</vt:lpstr>
      <vt:lpstr>SAR is a highly diverse group of protists defined by DNA similarities</vt:lpstr>
      <vt:lpstr>Diatoms (example of a Stramenopile [SAR])</vt:lpstr>
      <vt:lpstr>Brown Algae (example of a Stramenopile [SAR])</vt:lpstr>
      <vt:lpstr>PowerPoint Presentation</vt:lpstr>
      <vt:lpstr>Alveolates [SAR]</vt:lpstr>
      <vt:lpstr>Dinoflagellates (example of a Alveolate [SAR])</vt:lpstr>
      <vt:lpstr>Ciliates (example of a Alveolate [SAR])</vt:lpstr>
      <vt:lpstr>Rhizarians [SAR]</vt:lpstr>
      <vt:lpstr>Radiolarians (example of a Rhizarian [SAR])</vt:lpstr>
      <vt:lpstr>Cercozoans (example of a Rhizarian [SAR])</vt:lpstr>
      <vt:lpstr>Archaeplastida (Red algae and green algae) are the closest relatives of plants</vt:lpstr>
      <vt:lpstr>Red Algae</vt:lpstr>
      <vt:lpstr>Green Algae</vt:lpstr>
      <vt:lpstr>PowerPoint Presentation</vt:lpstr>
      <vt:lpstr>PowerPoint Presentation</vt:lpstr>
      <vt:lpstr>Unikonts are closely related to fungi and animals</vt:lpstr>
      <vt:lpstr>Slime Molds (example of a Unikont)</vt:lpstr>
      <vt:lpstr>PowerPoint Presentation</vt:lpstr>
      <vt:lpstr>PowerPoint Presentation</vt:lpstr>
      <vt:lpstr>Protists play key roles in ecological communities</vt:lpstr>
      <vt:lpstr>Symbiotic Protists</vt:lpstr>
      <vt:lpstr>Photosynthetic Protists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</dc:title>
  <dc:subject/>
  <dc:creator>pwb</dc:creator>
  <cp:keywords/>
  <dc:description/>
  <cp:lastModifiedBy>Bradley, Paul</cp:lastModifiedBy>
  <cp:revision>83</cp:revision>
  <dcterms:created xsi:type="dcterms:W3CDTF">2019-09-29T23:47:42Z</dcterms:created>
  <dcterms:modified xsi:type="dcterms:W3CDTF">2022-04-18T19:30:25Z</dcterms:modified>
  <cp:category/>
</cp:coreProperties>
</file>