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1094" r:id="rId2"/>
    <p:sldId id="1095" r:id="rId3"/>
    <p:sldId id="1010" r:id="rId4"/>
    <p:sldId id="771" r:id="rId5"/>
    <p:sldId id="546" r:id="rId6"/>
    <p:sldId id="776" r:id="rId7"/>
    <p:sldId id="777" r:id="rId8"/>
    <p:sldId id="944" r:id="rId9"/>
    <p:sldId id="592" r:id="rId10"/>
    <p:sldId id="593" r:id="rId11"/>
    <p:sldId id="594" r:id="rId12"/>
    <p:sldId id="595" r:id="rId13"/>
    <p:sldId id="596" r:id="rId14"/>
    <p:sldId id="690" r:id="rId15"/>
    <p:sldId id="597" r:id="rId16"/>
    <p:sldId id="598" r:id="rId17"/>
    <p:sldId id="692" r:id="rId18"/>
    <p:sldId id="993" r:id="rId19"/>
    <p:sldId id="997" r:id="rId20"/>
    <p:sldId id="998" r:id="rId21"/>
    <p:sldId id="999" r:id="rId22"/>
    <p:sldId id="985" r:id="rId23"/>
    <p:sldId id="784" r:id="rId24"/>
    <p:sldId id="638" r:id="rId25"/>
    <p:sldId id="1000" r:id="rId26"/>
    <p:sldId id="831" r:id="rId27"/>
    <p:sldId id="832" r:id="rId28"/>
    <p:sldId id="1096" r:id="rId29"/>
    <p:sldId id="1097" r:id="rId30"/>
    <p:sldId id="605" r:id="rId31"/>
    <p:sldId id="701" r:id="rId32"/>
    <p:sldId id="990" r:id="rId33"/>
    <p:sldId id="785" r:id="rId34"/>
    <p:sldId id="945" r:id="rId35"/>
    <p:sldId id="698" r:id="rId36"/>
    <p:sldId id="1001" r:id="rId37"/>
    <p:sldId id="1002" r:id="rId38"/>
    <p:sldId id="730" r:id="rId39"/>
    <p:sldId id="786" r:id="rId40"/>
    <p:sldId id="1098" r:id="rId41"/>
    <p:sldId id="1100" r:id="rId42"/>
    <p:sldId id="1099" r:id="rId43"/>
    <p:sldId id="110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56"/>
    <p:restoredTop sz="92417" autoAdjust="0"/>
  </p:normalViewPr>
  <p:slideViewPr>
    <p:cSldViewPr snapToGrid="0" snapToObjects="1">
      <p:cViewPr varScale="1">
        <p:scale>
          <a:sx n="106" d="100"/>
          <a:sy n="106" d="100"/>
        </p:scale>
        <p:origin x="6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92882-1C39-1C49-B3F0-56F89C64DC97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D7021-0566-DD45-8175-79E5EFAA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/>
              <a:buNone/>
            </a:pPr>
            <a:r>
              <a:rPr 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up on slide 28</a:t>
            </a:r>
            <a:r>
              <a:rPr lang="en-US" sz="7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7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friday</a:t>
            </a: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37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0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4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96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55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Thursdays’ </a:t>
            </a:r>
            <a:r>
              <a:rPr lang="en-US"/>
              <a:t>class finished here on 2/16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10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79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48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6149E8C-04B8-A146-AD64-D2785E8E44CD}" type="slidenum">
              <a:rPr lang="en-US" sz="1200">
                <a:solidFill>
                  <a:prstClr val="black"/>
                </a:solidFill>
              </a:rPr>
              <a:pPr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ヒラギノ角ゴ Pro W3" charset="0"/>
              </a:rPr>
              <a:t>Figure 1.14 Classifying life.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6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build</a:t>
            </a:r>
            <a:r>
              <a:rPr lang="en-US" baseline="0" dirty="0"/>
              <a:t> a phylogeny!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36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8874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2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34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7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Biologists avoid defining polyphyletic groups and instead reclassify organisms if evidence suggests they are polyphyletic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theme is</a:t>
            </a:r>
            <a:r>
              <a:rPr lang="en-US" baseline="0" dirty="0"/>
              <a:t> the set of unifying levels of biological organization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23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65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1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8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E3700-EB5E-3B4A-BF8D-D7CB016D11D8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2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8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1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3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/>
              <a:t>4/13/22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_10xCheetahBottleneck_X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85" y="0"/>
            <a:ext cx="9891115" cy="654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9163" y="2075803"/>
            <a:ext cx="2437189" cy="9002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BIO10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9601" y="3881997"/>
            <a:ext cx="3036315" cy="136975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</a:rPr>
              <a:t>Evolution </a:t>
            </a:r>
          </a:p>
          <a:p>
            <a:r>
              <a:rPr lang="en-US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</a:rPr>
              <a:t>Part 2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FF"/>
              </a:solidFill>
            </a:endParaRPr>
          </a:p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</a:rPr>
              <a:t>Dr. Bradley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01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Screen Shot 2013-10-02 at 6.2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28600"/>
            <a:ext cx="431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228600" y="76200"/>
            <a:ext cx="441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Who is the closest relative to E?</a:t>
            </a: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228600" y="1219200"/>
            <a:ext cx="4419600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D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8600" y="1828800"/>
            <a:ext cx="441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Who is the closest relative to A?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28600" y="2971800"/>
            <a:ext cx="3581400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All are equally unrelated to A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2362200"/>
            <a:ext cx="685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5562600"/>
            <a:ext cx="685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5150" y="2906713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32675" y="2309813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10388" y="609600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27913" y="5497513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296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creen Shot 2013-10-02 at 6.26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28600"/>
            <a:ext cx="80899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3429000" y="2133600"/>
            <a:ext cx="441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How do these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trees differ?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429000" y="3276600"/>
            <a:ext cx="3581400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They are all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the same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3300" y="2636143"/>
            <a:ext cx="817034" cy="640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39000" y="2636143"/>
            <a:ext cx="817034" cy="640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3276600" y="3276600"/>
            <a:ext cx="441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How do these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trees differ?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88900" y="4419600"/>
            <a:ext cx="8902700" cy="1778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(a) &amp; (b) are the same, but (c) hypothesizes that </a:t>
            </a:r>
            <a:b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C &amp; B are more closely related than C &amp; 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2702"/>
            <a:ext cx="7239000" cy="273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3276600" y="3276600"/>
            <a:ext cx="441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How do these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trees differ?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276600" y="4419600"/>
            <a:ext cx="3581400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They are both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the same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2044700" y="-12700"/>
            <a:ext cx="685800" cy="762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6667500" y="-12701"/>
            <a:ext cx="685800" cy="762001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B</a:t>
            </a:r>
          </a:p>
        </p:txBody>
      </p:sp>
      <p:pic>
        <p:nvPicPr>
          <p:cNvPr id="2" name="Picture 1" descr="tre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92150"/>
            <a:ext cx="4445000" cy="2527300"/>
          </a:xfrm>
          <a:prstGeom prst="rect">
            <a:avLst/>
          </a:prstGeom>
        </p:spPr>
      </p:pic>
      <p:pic>
        <p:nvPicPr>
          <p:cNvPr id="3" name="Picture 2" descr="tre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692150"/>
            <a:ext cx="4445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True or False?</a:t>
            </a:r>
            <a:br>
              <a:rPr lang="en-US" sz="3600" dirty="0"/>
            </a:br>
            <a:r>
              <a:rPr lang="en-US" sz="3600" dirty="0"/>
              <a:t>Lizards are more closely related to salamanders than lizards are to humans.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False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True or False?</a:t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>Lizards are more closely related to salamanders than lizards are to humans.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False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739900" y="596900"/>
            <a:ext cx="3632200" cy="1409700"/>
          </a:xfrm>
          <a:custGeom>
            <a:avLst/>
            <a:gdLst>
              <a:gd name="connsiteX0" fmla="*/ 3619500 w 3632200"/>
              <a:gd name="connsiteY0" fmla="*/ 0 h 1473200"/>
              <a:gd name="connsiteX1" fmla="*/ 12700 w 3632200"/>
              <a:gd name="connsiteY1" fmla="*/ 0 h 1473200"/>
              <a:gd name="connsiteX2" fmla="*/ 0 w 3632200"/>
              <a:gd name="connsiteY2" fmla="*/ 1473200 h 1473200"/>
              <a:gd name="connsiteX3" fmla="*/ 1231900 w 3632200"/>
              <a:gd name="connsiteY3" fmla="*/ 1473200 h 1473200"/>
              <a:gd name="connsiteX4" fmla="*/ 1244600 w 3632200"/>
              <a:gd name="connsiteY4" fmla="*/ 812800 h 1473200"/>
              <a:gd name="connsiteX5" fmla="*/ 3632200 w 3632200"/>
              <a:gd name="connsiteY5" fmla="*/ 850900 h 1473200"/>
              <a:gd name="connsiteX6" fmla="*/ 3632200 w 3632200"/>
              <a:gd name="connsiteY6" fmla="*/ 8509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2200" h="1473200">
                <a:moveTo>
                  <a:pt x="3619500" y="0"/>
                </a:moveTo>
                <a:lnTo>
                  <a:pt x="12700" y="0"/>
                </a:lnTo>
                <a:lnTo>
                  <a:pt x="0" y="1473200"/>
                </a:lnTo>
                <a:lnTo>
                  <a:pt x="1231900" y="1473200"/>
                </a:lnTo>
                <a:lnTo>
                  <a:pt x="1244600" y="812800"/>
                </a:lnTo>
                <a:lnTo>
                  <a:pt x="3632200" y="850900"/>
                </a:lnTo>
                <a:lnTo>
                  <a:pt x="3632200" y="850900"/>
                </a:lnTo>
              </a:path>
            </a:pathLst>
          </a:custGeom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933700" y="1435100"/>
            <a:ext cx="2425700" cy="1701800"/>
          </a:xfrm>
          <a:custGeom>
            <a:avLst/>
            <a:gdLst>
              <a:gd name="connsiteX0" fmla="*/ 2425700 w 2425700"/>
              <a:gd name="connsiteY0" fmla="*/ 1701800 h 1701800"/>
              <a:gd name="connsiteX1" fmla="*/ 1244600 w 2425700"/>
              <a:gd name="connsiteY1" fmla="*/ 1651000 h 1701800"/>
              <a:gd name="connsiteX2" fmla="*/ 1219200 w 2425700"/>
              <a:gd name="connsiteY2" fmla="*/ 1231900 h 1701800"/>
              <a:gd name="connsiteX3" fmla="*/ 0 w 2425700"/>
              <a:gd name="connsiteY3" fmla="*/ 1231900 h 1701800"/>
              <a:gd name="connsiteX4" fmla="*/ 0 w 2425700"/>
              <a:gd name="connsiteY4" fmla="*/ 0 h 1701800"/>
              <a:gd name="connsiteX5" fmla="*/ 2413000 w 2425700"/>
              <a:gd name="connsiteY5" fmla="*/ 12700 h 1701800"/>
              <a:gd name="connsiteX6" fmla="*/ 2413000 w 2425700"/>
              <a:gd name="connsiteY6" fmla="*/ 12700 h 170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5700" h="1701800">
                <a:moveTo>
                  <a:pt x="2425700" y="1701800"/>
                </a:moveTo>
                <a:lnTo>
                  <a:pt x="1244600" y="1651000"/>
                </a:lnTo>
                <a:lnTo>
                  <a:pt x="1219200" y="1231900"/>
                </a:lnTo>
                <a:lnTo>
                  <a:pt x="0" y="1231900"/>
                </a:lnTo>
                <a:lnTo>
                  <a:pt x="0" y="0"/>
                </a:lnTo>
                <a:lnTo>
                  <a:pt x="2413000" y="12700"/>
                </a:lnTo>
                <a:lnTo>
                  <a:pt x="2413000" y="12700"/>
                </a:lnTo>
              </a:path>
            </a:pathLst>
          </a:cu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530350" y="1079500"/>
            <a:ext cx="419100" cy="355600"/>
          </a:xfrm>
          <a:prstGeom prst="star5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>
            <a:off x="2755900" y="1854200"/>
            <a:ext cx="406400" cy="342900"/>
          </a:xfrm>
          <a:prstGeom prst="moon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True or False?</a:t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>Salamanders are as closely related to humans as salamanders are to lizards.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True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True or False?</a:t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>Salamanders are as closely related to humans as </a:t>
            </a:r>
            <a:r>
              <a:rPr lang="en-US" sz="3600" dirty="0"/>
              <a:t>salamanders</a:t>
            </a:r>
            <a:r>
              <a:rPr lang="en-US" sz="3600" dirty="0">
                <a:latin typeface="+mj-lt"/>
                <a:ea typeface="+mj-ea"/>
                <a:cs typeface="+mj-cs"/>
              </a:rPr>
              <a:t> are to lizards.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True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727200" y="592667"/>
            <a:ext cx="3606800" cy="2556933"/>
          </a:xfrm>
          <a:custGeom>
            <a:avLst/>
            <a:gdLst>
              <a:gd name="connsiteX0" fmla="*/ 3606800 w 3606800"/>
              <a:gd name="connsiteY0" fmla="*/ 0 h 2556933"/>
              <a:gd name="connsiteX1" fmla="*/ 16933 w 3606800"/>
              <a:gd name="connsiteY1" fmla="*/ 0 h 2556933"/>
              <a:gd name="connsiteX2" fmla="*/ 0 w 3606800"/>
              <a:gd name="connsiteY2" fmla="*/ 1439333 h 2556933"/>
              <a:gd name="connsiteX3" fmla="*/ 1236133 w 3606800"/>
              <a:gd name="connsiteY3" fmla="*/ 1439333 h 2556933"/>
              <a:gd name="connsiteX4" fmla="*/ 1219200 w 3606800"/>
              <a:gd name="connsiteY4" fmla="*/ 2065866 h 2556933"/>
              <a:gd name="connsiteX5" fmla="*/ 2455333 w 3606800"/>
              <a:gd name="connsiteY5" fmla="*/ 2116666 h 2556933"/>
              <a:gd name="connsiteX6" fmla="*/ 2472267 w 3606800"/>
              <a:gd name="connsiteY6" fmla="*/ 2556933 h 2556933"/>
              <a:gd name="connsiteX7" fmla="*/ 3606800 w 3606800"/>
              <a:gd name="connsiteY7" fmla="*/ 2506133 h 255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6800" h="2556933">
                <a:moveTo>
                  <a:pt x="3606800" y="0"/>
                </a:moveTo>
                <a:lnTo>
                  <a:pt x="16933" y="0"/>
                </a:lnTo>
                <a:lnTo>
                  <a:pt x="0" y="1439333"/>
                </a:lnTo>
                <a:lnTo>
                  <a:pt x="1236133" y="1439333"/>
                </a:lnTo>
                <a:lnTo>
                  <a:pt x="1219200" y="2065866"/>
                </a:lnTo>
                <a:lnTo>
                  <a:pt x="2455333" y="2116666"/>
                </a:lnTo>
                <a:lnTo>
                  <a:pt x="2472267" y="2556933"/>
                </a:lnTo>
                <a:lnTo>
                  <a:pt x="3606800" y="2506133"/>
                </a:lnTo>
              </a:path>
            </a:pathLst>
          </a:custGeom>
          <a:noFill/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676401" y="457201"/>
            <a:ext cx="3640667" cy="1524000"/>
          </a:xfrm>
          <a:custGeom>
            <a:avLst/>
            <a:gdLst>
              <a:gd name="connsiteX0" fmla="*/ 3572934 w 3640667"/>
              <a:gd name="connsiteY0" fmla="*/ 897466 h 1524000"/>
              <a:gd name="connsiteX1" fmla="*/ 1202267 w 3640667"/>
              <a:gd name="connsiteY1" fmla="*/ 948266 h 1524000"/>
              <a:gd name="connsiteX2" fmla="*/ 1185334 w 3640667"/>
              <a:gd name="connsiteY2" fmla="*/ 1490133 h 1524000"/>
              <a:gd name="connsiteX3" fmla="*/ 0 w 3640667"/>
              <a:gd name="connsiteY3" fmla="*/ 1524000 h 1524000"/>
              <a:gd name="connsiteX4" fmla="*/ 16934 w 3640667"/>
              <a:gd name="connsiteY4" fmla="*/ 33866 h 1524000"/>
              <a:gd name="connsiteX5" fmla="*/ 3640667 w 3640667"/>
              <a:gd name="connsiteY5" fmla="*/ 16933 h 1524000"/>
              <a:gd name="connsiteX6" fmla="*/ 3623734 w 3640667"/>
              <a:gd name="connsiteY6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0667" h="1524000">
                <a:moveTo>
                  <a:pt x="3572934" y="897466"/>
                </a:moveTo>
                <a:lnTo>
                  <a:pt x="1202267" y="948266"/>
                </a:lnTo>
                <a:lnTo>
                  <a:pt x="1185334" y="1490133"/>
                </a:lnTo>
                <a:lnTo>
                  <a:pt x="0" y="1524000"/>
                </a:lnTo>
                <a:lnTo>
                  <a:pt x="16934" y="33866"/>
                </a:lnTo>
                <a:lnTo>
                  <a:pt x="3640667" y="16933"/>
                </a:lnTo>
                <a:lnTo>
                  <a:pt x="3623734" y="0"/>
                </a:lnTo>
              </a:path>
            </a:pathLst>
          </a:cu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>
            <a:off x="1543050" y="1316568"/>
            <a:ext cx="406400" cy="342900"/>
          </a:xfrm>
          <a:prstGeom prst="moon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530350" y="944036"/>
            <a:ext cx="419100" cy="355600"/>
          </a:xfrm>
          <a:prstGeom prst="star5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True or False?</a:t>
            </a:r>
            <a:br>
              <a:rPr lang="en-US" sz="3600" dirty="0"/>
            </a:br>
            <a:r>
              <a:rPr lang="en-US" sz="3600" dirty="0"/>
              <a:t>Salamanders are equally related to lizards as salamanders are to humans.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True or False?</a:t>
            </a:r>
            <a:br>
              <a:rPr lang="en-US" sz="3600" dirty="0"/>
            </a:br>
            <a:r>
              <a:rPr lang="en-US" sz="3600" dirty="0"/>
              <a:t>Salamanders are equally related to lizards as salamanders are to humans.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True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76CD34B4-3DDF-3446-90C9-A024DFB9C035}"/>
              </a:ext>
            </a:extLst>
          </p:cNvPr>
          <p:cNvSpPr/>
          <p:nvPr/>
        </p:nvSpPr>
        <p:spPr>
          <a:xfrm>
            <a:off x="1530350" y="1079500"/>
            <a:ext cx="419100" cy="355600"/>
          </a:xfrm>
          <a:prstGeom prst="star5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36409C3-ADAE-5042-BD71-DD76CE23879D}"/>
              </a:ext>
            </a:extLst>
          </p:cNvPr>
          <p:cNvSpPr/>
          <p:nvPr/>
        </p:nvSpPr>
        <p:spPr>
          <a:xfrm>
            <a:off x="1727200" y="592667"/>
            <a:ext cx="3606800" cy="2556933"/>
          </a:xfrm>
          <a:custGeom>
            <a:avLst/>
            <a:gdLst>
              <a:gd name="connsiteX0" fmla="*/ 3606800 w 3606800"/>
              <a:gd name="connsiteY0" fmla="*/ 0 h 2556933"/>
              <a:gd name="connsiteX1" fmla="*/ 16933 w 3606800"/>
              <a:gd name="connsiteY1" fmla="*/ 0 h 2556933"/>
              <a:gd name="connsiteX2" fmla="*/ 0 w 3606800"/>
              <a:gd name="connsiteY2" fmla="*/ 1439333 h 2556933"/>
              <a:gd name="connsiteX3" fmla="*/ 1236133 w 3606800"/>
              <a:gd name="connsiteY3" fmla="*/ 1439333 h 2556933"/>
              <a:gd name="connsiteX4" fmla="*/ 1219200 w 3606800"/>
              <a:gd name="connsiteY4" fmla="*/ 2065866 h 2556933"/>
              <a:gd name="connsiteX5" fmla="*/ 2455333 w 3606800"/>
              <a:gd name="connsiteY5" fmla="*/ 2116666 h 2556933"/>
              <a:gd name="connsiteX6" fmla="*/ 2472267 w 3606800"/>
              <a:gd name="connsiteY6" fmla="*/ 2556933 h 2556933"/>
              <a:gd name="connsiteX7" fmla="*/ 3606800 w 3606800"/>
              <a:gd name="connsiteY7" fmla="*/ 2506133 h 255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6800" h="2556933">
                <a:moveTo>
                  <a:pt x="3606800" y="0"/>
                </a:moveTo>
                <a:lnTo>
                  <a:pt x="16933" y="0"/>
                </a:lnTo>
                <a:lnTo>
                  <a:pt x="0" y="1439333"/>
                </a:lnTo>
                <a:lnTo>
                  <a:pt x="1236133" y="1439333"/>
                </a:lnTo>
                <a:lnTo>
                  <a:pt x="1219200" y="2065866"/>
                </a:lnTo>
                <a:lnTo>
                  <a:pt x="2455333" y="2116666"/>
                </a:lnTo>
                <a:lnTo>
                  <a:pt x="2472267" y="2556933"/>
                </a:lnTo>
                <a:lnTo>
                  <a:pt x="3606800" y="2506133"/>
                </a:lnTo>
              </a:path>
            </a:pathLst>
          </a:custGeom>
          <a:noFill/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8B4354C-FE42-F143-A65F-80544EEB2AF4}"/>
              </a:ext>
            </a:extLst>
          </p:cNvPr>
          <p:cNvSpPr/>
          <p:nvPr/>
        </p:nvSpPr>
        <p:spPr>
          <a:xfrm>
            <a:off x="1676401" y="457201"/>
            <a:ext cx="3640667" cy="1524000"/>
          </a:xfrm>
          <a:custGeom>
            <a:avLst/>
            <a:gdLst>
              <a:gd name="connsiteX0" fmla="*/ 3572934 w 3640667"/>
              <a:gd name="connsiteY0" fmla="*/ 897466 h 1524000"/>
              <a:gd name="connsiteX1" fmla="*/ 1202267 w 3640667"/>
              <a:gd name="connsiteY1" fmla="*/ 948266 h 1524000"/>
              <a:gd name="connsiteX2" fmla="*/ 1185334 w 3640667"/>
              <a:gd name="connsiteY2" fmla="*/ 1490133 h 1524000"/>
              <a:gd name="connsiteX3" fmla="*/ 0 w 3640667"/>
              <a:gd name="connsiteY3" fmla="*/ 1524000 h 1524000"/>
              <a:gd name="connsiteX4" fmla="*/ 16934 w 3640667"/>
              <a:gd name="connsiteY4" fmla="*/ 33866 h 1524000"/>
              <a:gd name="connsiteX5" fmla="*/ 3640667 w 3640667"/>
              <a:gd name="connsiteY5" fmla="*/ 16933 h 1524000"/>
              <a:gd name="connsiteX6" fmla="*/ 3623734 w 3640667"/>
              <a:gd name="connsiteY6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0667" h="1524000">
                <a:moveTo>
                  <a:pt x="3572934" y="897466"/>
                </a:moveTo>
                <a:lnTo>
                  <a:pt x="1202267" y="948266"/>
                </a:lnTo>
                <a:lnTo>
                  <a:pt x="1185334" y="1490133"/>
                </a:lnTo>
                <a:lnTo>
                  <a:pt x="0" y="1524000"/>
                </a:lnTo>
                <a:lnTo>
                  <a:pt x="16934" y="33866"/>
                </a:lnTo>
                <a:lnTo>
                  <a:pt x="3640667" y="16933"/>
                </a:lnTo>
                <a:lnTo>
                  <a:pt x="3623734" y="0"/>
                </a:lnTo>
              </a:path>
            </a:pathLst>
          </a:cu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>
            <a:extLst>
              <a:ext uri="{FF2B5EF4-FFF2-40B4-BE49-F238E27FC236}">
                <a16:creationId xmlns:a16="http://schemas.microsoft.com/office/drawing/2014/main" id="{972F0005-1EF1-FC48-AF98-E50D6684598D}"/>
              </a:ext>
            </a:extLst>
          </p:cNvPr>
          <p:cNvSpPr/>
          <p:nvPr/>
        </p:nvSpPr>
        <p:spPr>
          <a:xfrm>
            <a:off x="1543050" y="1316568"/>
            <a:ext cx="406400" cy="342900"/>
          </a:xfrm>
          <a:prstGeom prst="moon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5A9E36CF-DDF8-8C4E-AD22-EC2DBF4F1A0C}"/>
              </a:ext>
            </a:extLst>
          </p:cNvPr>
          <p:cNvSpPr/>
          <p:nvPr/>
        </p:nvSpPr>
        <p:spPr>
          <a:xfrm>
            <a:off x="1502275" y="1015330"/>
            <a:ext cx="419100" cy="355600"/>
          </a:xfrm>
          <a:prstGeom prst="star5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1" descr="01_14ClassifyingLif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79" y="20540"/>
            <a:ext cx="7993063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49536" y="20540"/>
            <a:ext cx="638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Species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2820986" y="1220690"/>
            <a:ext cx="542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i="1">
                <a:solidFill>
                  <a:prstClr val="black"/>
                </a:solidFill>
              </a:rPr>
              <a:t>Ursus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189286" y="1919190"/>
            <a:ext cx="682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Ursidae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0" name="Text Box 8"/>
          <p:cNvSpPr txBox="1">
            <a:spLocks noChangeArrowheads="1"/>
          </p:cNvSpPr>
          <p:nvPr/>
        </p:nvSpPr>
        <p:spPr bwMode="auto">
          <a:xfrm>
            <a:off x="3538536" y="2649440"/>
            <a:ext cx="974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Carnivora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4065586" y="3424140"/>
            <a:ext cx="974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Mammalia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1017586" y="458690"/>
            <a:ext cx="18700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i="1">
                <a:solidFill>
                  <a:prstClr val="black"/>
                </a:solidFill>
              </a:rPr>
              <a:t>Ursus americanus</a:t>
            </a:r>
            <a:br>
              <a:rPr lang="en-US" sz="1400" b="1">
                <a:solidFill>
                  <a:prstClr val="black"/>
                </a:solidFill>
              </a:rPr>
            </a:br>
            <a:r>
              <a:rPr lang="en-US" sz="1400" b="1">
                <a:solidFill>
                  <a:prstClr val="black"/>
                </a:solidFill>
              </a:rPr>
              <a:t>(American black bear)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4694236" y="4205190"/>
            <a:ext cx="974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Chordata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4" name="Text Box 12"/>
          <p:cNvSpPr txBox="1">
            <a:spLocks noChangeArrowheads="1"/>
          </p:cNvSpPr>
          <p:nvPr/>
        </p:nvSpPr>
        <p:spPr bwMode="auto">
          <a:xfrm>
            <a:off x="5335586" y="5037040"/>
            <a:ext cx="974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Animalia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5" name="Text Box 13"/>
          <p:cNvSpPr txBox="1">
            <a:spLocks noChangeArrowheads="1"/>
          </p:cNvSpPr>
          <p:nvPr/>
        </p:nvSpPr>
        <p:spPr bwMode="auto">
          <a:xfrm>
            <a:off x="6015036" y="5913340"/>
            <a:ext cx="9747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Eukarya</a:t>
            </a:r>
            <a:endParaRPr lang="en-US" sz="1400" b="1" i="1">
              <a:solidFill>
                <a:prstClr val="black"/>
              </a:solidFill>
            </a:endParaRPr>
          </a:p>
        </p:txBody>
      </p:sp>
      <p:sp>
        <p:nvSpPr>
          <p:cNvPr id="77836" name="Text Box 14"/>
          <p:cNvSpPr txBox="1">
            <a:spLocks noChangeArrowheads="1"/>
          </p:cNvSpPr>
          <p:nvPr/>
        </p:nvSpPr>
        <p:spPr bwMode="auto">
          <a:xfrm>
            <a:off x="3436936" y="26890"/>
            <a:ext cx="638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Genus</a:t>
            </a:r>
          </a:p>
        </p:txBody>
      </p:sp>
      <p:sp>
        <p:nvSpPr>
          <p:cNvPr id="77837" name="Text Box 15"/>
          <p:cNvSpPr txBox="1">
            <a:spLocks noChangeArrowheads="1"/>
          </p:cNvSpPr>
          <p:nvPr/>
        </p:nvSpPr>
        <p:spPr bwMode="auto">
          <a:xfrm>
            <a:off x="4135436" y="26890"/>
            <a:ext cx="638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Family</a:t>
            </a:r>
          </a:p>
        </p:txBody>
      </p:sp>
      <p:sp>
        <p:nvSpPr>
          <p:cNvPr id="77838" name="Text Box 16"/>
          <p:cNvSpPr txBox="1">
            <a:spLocks noChangeArrowheads="1"/>
          </p:cNvSpPr>
          <p:nvPr/>
        </p:nvSpPr>
        <p:spPr bwMode="auto">
          <a:xfrm>
            <a:off x="4935536" y="26890"/>
            <a:ext cx="638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Order</a:t>
            </a:r>
          </a:p>
        </p:txBody>
      </p:sp>
      <p:sp>
        <p:nvSpPr>
          <p:cNvPr id="77839" name="Text Box 17"/>
          <p:cNvSpPr txBox="1">
            <a:spLocks noChangeArrowheads="1"/>
          </p:cNvSpPr>
          <p:nvPr/>
        </p:nvSpPr>
        <p:spPr bwMode="auto">
          <a:xfrm>
            <a:off x="5729286" y="26890"/>
            <a:ext cx="638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Class</a:t>
            </a:r>
          </a:p>
        </p:txBody>
      </p:sp>
      <p:sp>
        <p:nvSpPr>
          <p:cNvPr id="77840" name="Text Box 18"/>
          <p:cNvSpPr txBox="1">
            <a:spLocks noChangeArrowheads="1"/>
          </p:cNvSpPr>
          <p:nvPr/>
        </p:nvSpPr>
        <p:spPr bwMode="auto">
          <a:xfrm>
            <a:off x="6478586" y="26890"/>
            <a:ext cx="638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Phylum</a:t>
            </a:r>
          </a:p>
        </p:txBody>
      </p:sp>
      <p:sp>
        <p:nvSpPr>
          <p:cNvPr id="77841" name="Text Box 19"/>
          <p:cNvSpPr txBox="1">
            <a:spLocks noChangeArrowheads="1"/>
          </p:cNvSpPr>
          <p:nvPr/>
        </p:nvSpPr>
        <p:spPr bwMode="auto">
          <a:xfrm>
            <a:off x="7272336" y="26890"/>
            <a:ext cx="809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Kingdom</a:t>
            </a:r>
          </a:p>
        </p:txBody>
      </p:sp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8218486" y="26890"/>
            <a:ext cx="809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>
                <a:solidFill>
                  <a:prstClr val="black"/>
                </a:solidFill>
              </a:rPr>
              <a:t>Domain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0" y="3613450"/>
            <a:ext cx="4687936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Linnaeus tried to find order within the diversity of life </a:t>
            </a:r>
          </a:p>
          <a:p>
            <a:pPr marL="627062" indent="-3429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Sought to define and classify species based on structural differences</a:t>
            </a:r>
          </a:p>
          <a:p>
            <a:pPr marL="627062" indent="-3429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Didn’t know or understand species to be related to each other as we do today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38" y="950255"/>
            <a:ext cx="1811109" cy="2300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195" y="3185263"/>
            <a:ext cx="1453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err="1">
                <a:solidFill>
                  <a:prstClr val="black"/>
                </a:solidFill>
                <a:latin typeface="Calibri"/>
              </a:rPr>
              <a:t>Carolus</a:t>
            </a:r>
            <a:r>
              <a:rPr lang="en-US" sz="1400" b="1" i="1">
                <a:solidFill>
                  <a:prstClr val="black"/>
                </a:solidFill>
                <a:latin typeface="Calibri"/>
              </a:rPr>
              <a:t> Linnaeus</a:t>
            </a:r>
          </a:p>
        </p:txBody>
      </p:sp>
    </p:spTree>
    <p:extLst>
      <p:ext uri="{BB962C8B-B14F-4D97-AF65-F5344CB8AC3E}">
        <p14:creationId xmlns:p14="http://schemas.microsoft.com/office/powerpoint/2010/main" val="25038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True or False?</a:t>
            </a:r>
            <a:br>
              <a:rPr lang="en-US" sz="3600" dirty="0"/>
            </a:br>
            <a:r>
              <a:rPr lang="en-US" sz="3600" dirty="0"/>
              <a:t>Goats are equally related to humans as goats are to lizards.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8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68300" y="3467100"/>
            <a:ext cx="8470900" cy="3098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True or False?</a:t>
            </a:r>
            <a:br>
              <a:rPr lang="en-US" sz="3600" dirty="0"/>
            </a:br>
            <a:r>
              <a:rPr lang="en-US" sz="3600" dirty="0"/>
              <a:t>Goats are equally related to humans as goats are to lizards.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6"/>
                </a:solidFill>
              </a:rPr>
              <a:t>False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3850"/>
            <a:ext cx="6451600" cy="2933700"/>
          </a:xfrm>
          <a:prstGeom prst="rect">
            <a:avLst/>
          </a:prstGeom>
        </p:spPr>
      </p:pic>
      <p:sp>
        <p:nvSpPr>
          <p:cNvPr id="5" name="Moon 4">
            <a:extLst>
              <a:ext uri="{FF2B5EF4-FFF2-40B4-BE49-F238E27FC236}">
                <a16:creationId xmlns:a16="http://schemas.microsoft.com/office/drawing/2014/main" id="{53FCF95E-ED37-B84A-A046-F752ADFCD08A}"/>
              </a:ext>
            </a:extLst>
          </p:cNvPr>
          <p:cNvSpPr/>
          <p:nvPr/>
        </p:nvSpPr>
        <p:spPr>
          <a:xfrm>
            <a:off x="3963377" y="2522415"/>
            <a:ext cx="406400" cy="342900"/>
          </a:xfrm>
          <a:prstGeom prst="moon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A5640FF2-5169-3647-8633-1ECCC13EBD6D}"/>
              </a:ext>
            </a:extLst>
          </p:cNvPr>
          <p:cNvSpPr/>
          <p:nvPr/>
        </p:nvSpPr>
        <p:spPr>
          <a:xfrm>
            <a:off x="2726104" y="1888392"/>
            <a:ext cx="419100" cy="355600"/>
          </a:xfrm>
          <a:prstGeom prst="star5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5100" y="270929"/>
            <a:ext cx="8737600" cy="175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400" b="1" dirty="0"/>
              <a:t>Carl Linnaeus grouped organisms by how </a:t>
            </a:r>
            <a:r>
              <a:rPr lang="en-US" altLang="en-US" sz="2400" b="1" i="1" dirty="0">
                <a:solidFill>
                  <a:schemeClr val="accent6"/>
                </a:solidFill>
              </a:rPr>
              <a:t>similarly they appear</a:t>
            </a:r>
          </a:p>
          <a:p>
            <a:r>
              <a:rPr lang="en-US" altLang="en-US" sz="2400" dirty="0">
                <a:solidFill>
                  <a:srgbClr val="FFFFFF"/>
                </a:solidFill>
              </a:rPr>
              <a:t>A </a:t>
            </a:r>
            <a:r>
              <a:rPr lang="en-US" altLang="en-US" sz="2400" b="1" dirty="0">
                <a:solidFill>
                  <a:srgbClr val="FFFFFF"/>
                </a:solidFill>
              </a:rPr>
              <a:t>clade</a:t>
            </a:r>
            <a:r>
              <a:rPr lang="en-US" altLang="en-US" sz="2400" dirty="0">
                <a:solidFill>
                  <a:srgbClr val="FFFFFF"/>
                </a:solidFill>
              </a:rPr>
              <a:t> is a group of species that includes an ancestral species and all its descendants</a:t>
            </a:r>
          </a:p>
          <a:p>
            <a:r>
              <a:rPr lang="en-US" altLang="en-US" sz="2400" dirty="0">
                <a:solidFill>
                  <a:srgbClr val="FFFFFF"/>
                </a:solidFill>
              </a:rPr>
              <a:t>Clades can be nested in larger clades</a:t>
            </a:r>
          </a:p>
        </p:txBody>
      </p:sp>
      <p:pic>
        <p:nvPicPr>
          <p:cNvPr id="5" name="Picture 4" descr="P51_MMCPT-189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1350959"/>
            <a:ext cx="4683961" cy="4683961"/>
          </a:xfrm>
          <a:prstGeom prst="rect">
            <a:avLst/>
          </a:prstGeom>
        </p:spPr>
      </p:pic>
      <p:pic>
        <p:nvPicPr>
          <p:cNvPr id="2" name="Picture 1" descr="ungu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7244"/>
            <a:ext cx="4213500" cy="3050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85C5E9-7A24-AB4D-935C-1930ABBC0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64" y="4116717"/>
            <a:ext cx="2470354" cy="247035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CB0CC-5754-024B-BF13-74569D95BB26}"/>
              </a:ext>
            </a:extLst>
          </p:cNvPr>
          <p:cNvSpPr txBox="1">
            <a:spLocks/>
          </p:cNvSpPr>
          <p:nvPr/>
        </p:nvSpPr>
        <p:spPr>
          <a:xfrm>
            <a:off x="1550647" y="949923"/>
            <a:ext cx="2466940" cy="401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“Marine Mammals”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A4C280-976C-7C4F-93FD-FAB29B81C58C}"/>
              </a:ext>
            </a:extLst>
          </p:cNvPr>
          <p:cNvSpPr txBox="1">
            <a:spLocks/>
          </p:cNvSpPr>
          <p:nvPr/>
        </p:nvSpPr>
        <p:spPr>
          <a:xfrm>
            <a:off x="6730149" y="6502056"/>
            <a:ext cx="1582528" cy="61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Carnivores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A4C77D-9BF7-254D-A1BA-33F7EC508E66}"/>
              </a:ext>
            </a:extLst>
          </p:cNvPr>
          <p:cNvSpPr txBox="1">
            <a:spLocks/>
          </p:cNvSpPr>
          <p:nvPr/>
        </p:nvSpPr>
        <p:spPr>
          <a:xfrm>
            <a:off x="7725682" y="3811542"/>
            <a:ext cx="1614231" cy="47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Ungulates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41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5100" y="270929"/>
            <a:ext cx="8737600" cy="175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400" b="1" dirty="0"/>
              <a:t>Carl Linnaeus grouped organisms by how </a:t>
            </a:r>
            <a:r>
              <a:rPr lang="en-US" altLang="en-US" sz="2400" b="1" i="1" dirty="0">
                <a:solidFill>
                  <a:schemeClr val="accent6"/>
                </a:solidFill>
              </a:rPr>
              <a:t>similarly they appear</a:t>
            </a:r>
          </a:p>
          <a:p>
            <a:r>
              <a:rPr lang="en-US" altLang="en-US" sz="2400" dirty="0">
                <a:solidFill>
                  <a:srgbClr val="FFFFFF"/>
                </a:solidFill>
              </a:rPr>
              <a:t>A </a:t>
            </a:r>
            <a:r>
              <a:rPr lang="en-US" altLang="en-US" sz="2400" b="1" dirty="0">
                <a:solidFill>
                  <a:srgbClr val="FFFFFF"/>
                </a:solidFill>
              </a:rPr>
              <a:t>clade</a:t>
            </a:r>
            <a:r>
              <a:rPr lang="en-US" altLang="en-US" sz="2400" dirty="0">
                <a:solidFill>
                  <a:srgbClr val="FFFFFF"/>
                </a:solidFill>
              </a:rPr>
              <a:t> is a group of species that includes an ancestral species and all its descendants</a:t>
            </a:r>
          </a:p>
          <a:p>
            <a:r>
              <a:rPr lang="en-US" altLang="en-US" sz="2400" dirty="0">
                <a:solidFill>
                  <a:srgbClr val="FFFFFF"/>
                </a:solidFill>
              </a:rPr>
              <a:t>Clades can be nested in larger clades</a:t>
            </a:r>
          </a:p>
        </p:txBody>
      </p:sp>
      <p:pic>
        <p:nvPicPr>
          <p:cNvPr id="5" name="Picture 4" descr="P51_MMCPT-189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1350959"/>
            <a:ext cx="4683961" cy="4683961"/>
          </a:xfrm>
          <a:prstGeom prst="rect">
            <a:avLst/>
          </a:prstGeom>
        </p:spPr>
      </p:pic>
      <p:pic>
        <p:nvPicPr>
          <p:cNvPr id="2" name="Picture 1" descr="ungu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7244"/>
            <a:ext cx="4213500" cy="3050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85C5E9-7A24-AB4D-935C-1930ABBC0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64" y="4116717"/>
            <a:ext cx="2470354" cy="24703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F64B0C-ADE4-4B43-A316-1F19D2642503}"/>
              </a:ext>
            </a:extLst>
          </p:cNvPr>
          <p:cNvSpPr txBox="1">
            <a:spLocks/>
          </p:cNvSpPr>
          <p:nvPr/>
        </p:nvSpPr>
        <p:spPr>
          <a:xfrm>
            <a:off x="856281" y="6025939"/>
            <a:ext cx="3391254" cy="561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Whales &amp; Seals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CB0CC-5754-024B-BF13-74569D95BB26}"/>
              </a:ext>
            </a:extLst>
          </p:cNvPr>
          <p:cNvSpPr txBox="1">
            <a:spLocks/>
          </p:cNvSpPr>
          <p:nvPr/>
        </p:nvSpPr>
        <p:spPr>
          <a:xfrm>
            <a:off x="1550647" y="949923"/>
            <a:ext cx="2466940" cy="401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“Marine Mammals”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A4C280-976C-7C4F-93FD-FAB29B81C58C}"/>
              </a:ext>
            </a:extLst>
          </p:cNvPr>
          <p:cNvSpPr txBox="1">
            <a:spLocks/>
          </p:cNvSpPr>
          <p:nvPr/>
        </p:nvSpPr>
        <p:spPr>
          <a:xfrm>
            <a:off x="6730149" y="6502056"/>
            <a:ext cx="1582528" cy="61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Carnivores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A4C77D-9BF7-254D-A1BA-33F7EC508E66}"/>
              </a:ext>
            </a:extLst>
          </p:cNvPr>
          <p:cNvSpPr txBox="1">
            <a:spLocks/>
          </p:cNvSpPr>
          <p:nvPr/>
        </p:nvSpPr>
        <p:spPr>
          <a:xfrm>
            <a:off x="7725682" y="3811542"/>
            <a:ext cx="1614231" cy="47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dirty="0"/>
              <a:t>Ungulates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FA7BB5-66D0-174D-9B93-654D98C01CEB}"/>
              </a:ext>
            </a:extLst>
          </p:cNvPr>
          <p:cNvSpPr/>
          <p:nvPr/>
        </p:nvSpPr>
        <p:spPr>
          <a:xfrm>
            <a:off x="4572000" y="865978"/>
            <a:ext cx="4572000" cy="322947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9A749-9657-A74F-A098-15A1E66C9A81}"/>
              </a:ext>
            </a:extLst>
          </p:cNvPr>
          <p:cNvSpPr/>
          <p:nvPr/>
        </p:nvSpPr>
        <p:spPr>
          <a:xfrm>
            <a:off x="856280" y="865978"/>
            <a:ext cx="3586657" cy="5636078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8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_11ParaPolyphylEx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210312"/>
            <a:ext cx="6821424" cy="6437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258" y="419456"/>
            <a:ext cx="1472606" cy="109414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Common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ancestor of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even-toed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ungulates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6437" y="177328"/>
            <a:ext cx="2281920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Paraphyletic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7231" y="6296958"/>
            <a:ext cx="2281920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Polyphyletic 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9966" y="899173"/>
            <a:ext cx="1965484" cy="5955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Other even-toed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ungulates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9966" y="1883423"/>
            <a:ext cx="204803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Hippopotamuses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9966" y="2874023"/>
            <a:ext cx="133048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Cetaceans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9966" y="3864623"/>
            <a:ext cx="80978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9966" y="4842523"/>
            <a:ext cx="84788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Bears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9966" y="5833123"/>
            <a:ext cx="1368584" cy="5955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Other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carnivores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165350" y="6280150"/>
            <a:ext cx="2070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3200400" y="3636433"/>
            <a:ext cx="711200" cy="264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2320925" y="1397000"/>
            <a:ext cx="346075" cy="409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295650" y="536575"/>
            <a:ext cx="2120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371975" y="536575"/>
            <a:ext cx="0" cy="314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DF4F65-E208-4848-9089-A8B928838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99" y="62818"/>
            <a:ext cx="8814001" cy="40922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en-US" sz="2400" b="1" dirty="0"/>
              <a:t>Phylogenetics groups organisms by how </a:t>
            </a:r>
            <a:r>
              <a:rPr lang="en-US" altLang="en-US" sz="2400" b="1" i="1" dirty="0">
                <a:solidFill>
                  <a:schemeClr val="accent6"/>
                </a:solidFill>
              </a:rPr>
              <a:t>closely related they are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D8662EC-F97B-7242-90AE-CC6755CF9D95}"/>
              </a:ext>
            </a:extLst>
          </p:cNvPr>
          <p:cNvSpPr txBox="1">
            <a:spLocks/>
          </p:cNvSpPr>
          <p:nvPr/>
        </p:nvSpPr>
        <p:spPr>
          <a:xfrm>
            <a:off x="0" y="6391254"/>
            <a:ext cx="9143999" cy="4092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1600" b="1" dirty="0"/>
              <a:t>Linnaeus wouldn’t have grouped bears and seals together (or whales and elk...) but phylogenetics does</a:t>
            </a:r>
            <a:endParaRPr lang="en-US" altLang="en-US" sz="16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5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_11ParaPolyphylEx-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210312"/>
            <a:ext cx="6821424" cy="6437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258" y="419456"/>
            <a:ext cx="1472606" cy="109414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Common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ancestor of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even-toed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ungulates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6437" y="177328"/>
            <a:ext cx="2281920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Paraphyletic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7231" y="6296958"/>
            <a:ext cx="2281920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Polyphyletic 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9966" y="899173"/>
            <a:ext cx="1965484" cy="5955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Other even-toed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ungulates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9966" y="1883423"/>
            <a:ext cx="204803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Hippopotamuses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9966" y="2874023"/>
            <a:ext cx="133048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Cetaceans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9966" y="3864623"/>
            <a:ext cx="80978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Seals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9966" y="4842523"/>
            <a:ext cx="847884" cy="3462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Bears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9966" y="5833123"/>
            <a:ext cx="1368584" cy="5955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Other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carnivores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165350" y="6280150"/>
            <a:ext cx="2070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3200400" y="3636433"/>
            <a:ext cx="711200" cy="264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2320925" y="1397000"/>
            <a:ext cx="346075" cy="409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295650" y="536575"/>
            <a:ext cx="2120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371975" y="536575"/>
            <a:ext cx="0" cy="314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DF4F65-E208-4848-9089-A8B928838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99" y="62818"/>
            <a:ext cx="8814001" cy="40922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en-US" sz="2400" b="1" dirty="0"/>
              <a:t>Phylogenetics groups organisms by how </a:t>
            </a:r>
            <a:r>
              <a:rPr lang="en-US" altLang="en-US" sz="2400" b="1" i="1" dirty="0">
                <a:solidFill>
                  <a:schemeClr val="accent6"/>
                </a:solidFill>
              </a:rPr>
              <a:t>closely related they are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D8662EC-F97B-7242-90AE-CC6755CF9D95}"/>
              </a:ext>
            </a:extLst>
          </p:cNvPr>
          <p:cNvSpPr txBox="1">
            <a:spLocks/>
          </p:cNvSpPr>
          <p:nvPr/>
        </p:nvSpPr>
        <p:spPr>
          <a:xfrm>
            <a:off x="0" y="6391254"/>
            <a:ext cx="9143999" cy="4092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1600" b="1" dirty="0"/>
              <a:t>Linnaeus wouldn’t have grouped bears and seals together (or whales and elk...) but phylogenetics does</a:t>
            </a:r>
            <a:endParaRPr lang="en-US" altLang="en-US" sz="1600" b="1" i="1" dirty="0">
              <a:solidFill>
                <a:schemeClr val="accent6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7419D30-E636-3743-8734-3512B9DBE8E9}"/>
              </a:ext>
            </a:extLst>
          </p:cNvPr>
          <p:cNvSpPr txBox="1">
            <a:spLocks/>
          </p:cNvSpPr>
          <p:nvPr/>
        </p:nvSpPr>
        <p:spPr>
          <a:xfrm rot="5400000">
            <a:off x="7484301" y="1607403"/>
            <a:ext cx="1922232" cy="4092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i="1" dirty="0" err="1">
                <a:solidFill>
                  <a:schemeClr val="accent6"/>
                </a:solidFill>
              </a:rPr>
              <a:t>Artiodactyla</a:t>
            </a:r>
            <a:endParaRPr lang="en-US" altLang="en-US" sz="2400" b="1" i="1" dirty="0">
              <a:solidFill>
                <a:schemeClr val="accent6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912B33-C61D-3940-A132-B2CCB8681213}"/>
              </a:ext>
            </a:extLst>
          </p:cNvPr>
          <p:cNvSpPr txBox="1">
            <a:spLocks/>
          </p:cNvSpPr>
          <p:nvPr/>
        </p:nvSpPr>
        <p:spPr>
          <a:xfrm rot="5400000">
            <a:off x="7484301" y="4794277"/>
            <a:ext cx="1922232" cy="4092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en-US" sz="2400" b="1" i="1" dirty="0">
                <a:solidFill>
                  <a:schemeClr val="accent6"/>
                </a:solidFill>
              </a:rPr>
              <a:t>Carnivora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C13CBC-A51C-6646-A5B6-82B399F6C6F0}"/>
              </a:ext>
            </a:extLst>
          </p:cNvPr>
          <p:cNvCxnSpPr/>
          <p:nvPr/>
        </p:nvCxnSpPr>
        <p:spPr>
          <a:xfrm>
            <a:off x="8135815" y="850900"/>
            <a:ext cx="0" cy="2369372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338E92-4B7B-0C44-B817-680C66C7BD91}"/>
              </a:ext>
            </a:extLst>
          </p:cNvPr>
          <p:cNvCxnSpPr/>
          <p:nvPr/>
        </p:nvCxnSpPr>
        <p:spPr>
          <a:xfrm>
            <a:off x="8135815" y="3772547"/>
            <a:ext cx="0" cy="2369372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72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7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Homologies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219700"/>
            <a:ext cx="8737600" cy="1414463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/>
              <a:t>Phenotypic and genetic similarities due to shared ancestry are called </a:t>
            </a:r>
            <a:r>
              <a:rPr lang="en-US" altLang="en-US" b="1" dirty="0"/>
              <a:t>homologies</a:t>
            </a:r>
          </a:p>
          <a:p>
            <a:r>
              <a:rPr lang="en-US" altLang="en-US" dirty="0"/>
              <a:t>Organisms with similar morphologies or DNA sequences are likely to be more closely related than organisms with different structures or sequences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40" y="1167476"/>
            <a:ext cx="6709160" cy="38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0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76"/>
            <a:ext cx="8229600" cy="813724"/>
          </a:xfrm>
        </p:spPr>
        <p:txBody>
          <a:bodyPr>
            <a:normAutofit/>
          </a:bodyPr>
          <a:lstStyle/>
          <a:p>
            <a:r>
              <a:rPr lang="en-US" dirty="0"/>
              <a:t>Analogies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724400"/>
            <a:ext cx="8737600" cy="1909763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/>
              <a:t>When constructing a phylogeny, </a:t>
            </a:r>
            <a:r>
              <a:rPr lang="en-US" altLang="en-US" dirty="0" err="1"/>
              <a:t>systematists</a:t>
            </a:r>
            <a:r>
              <a:rPr lang="en-US" altLang="en-US" dirty="0"/>
              <a:t> need to distinguish whether a similarity is the result of </a:t>
            </a:r>
            <a:r>
              <a:rPr lang="en-US" altLang="en-US" b="1" i="1" dirty="0"/>
              <a:t>homology</a:t>
            </a:r>
            <a:r>
              <a:rPr lang="en-US" altLang="en-US" dirty="0"/>
              <a:t> or </a:t>
            </a:r>
            <a:r>
              <a:rPr lang="en-US" altLang="en-US" b="1" i="1" dirty="0"/>
              <a:t>analogy</a:t>
            </a:r>
          </a:p>
          <a:p>
            <a:r>
              <a:rPr lang="en-US" altLang="en-US" b="1" dirty="0"/>
              <a:t>Homology</a:t>
            </a:r>
            <a:r>
              <a:rPr lang="en-US" altLang="en-US" dirty="0"/>
              <a:t> is similarity due to shared ancestry</a:t>
            </a:r>
          </a:p>
          <a:p>
            <a:r>
              <a:rPr lang="en-US" altLang="en-US" b="1" dirty="0"/>
              <a:t>Analogy</a:t>
            </a:r>
            <a:r>
              <a:rPr lang="en-US" altLang="en-US" dirty="0"/>
              <a:t> is similarity due to convergent evolution</a:t>
            </a:r>
          </a:p>
          <a:p>
            <a:pPr lvl="1"/>
            <a:r>
              <a:rPr lang="en-US" altLang="en-US" b="1" dirty="0"/>
              <a:t>Convergent evolution </a:t>
            </a:r>
            <a:r>
              <a:rPr lang="en-US" altLang="en-US" dirty="0"/>
              <a:t>occurs when similar environmental pressures and natural selection produce similar (analogous) adaptations in organisms from different evolutionary lineages</a:t>
            </a:r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568" y="1028701"/>
            <a:ext cx="4022632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77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724400"/>
            <a:ext cx="8737600" cy="19097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Homology can be distinguished from analogy by comparing fossil evidence and the degree of complexity</a:t>
            </a:r>
          </a:p>
          <a:p>
            <a:r>
              <a:rPr lang="en-US" altLang="en-US" dirty="0"/>
              <a:t>The more elements that are similar in two complex structures, the more likely it is that they are homologous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34" y="88900"/>
            <a:ext cx="6926666" cy="45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6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5-11-17 at 11.39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01" y="2229405"/>
            <a:ext cx="3441700" cy="1629746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3501" y="5575301"/>
            <a:ext cx="3200400" cy="11557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en-US" b="1" dirty="0"/>
              <a:t>Homology</a:t>
            </a:r>
            <a:r>
              <a:rPr lang="en-US" altLang="en-US" dirty="0"/>
              <a:t> is similarity due to shared ancestry</a:t>
            </a:r>
          </a:p>
          <a:p>
            <a:pPr marL="0" indent="0">
              <a:buNone/>
            </a:pPr>
            <a:r>
              <a:rPr lang="en-US" altLang="en-US" b="1" dirty="0"/>
              <a:t>Analogy</a:t>
            </a:r>
            <a:r>
              <a:rPr lang="en-US" altLang="en-US" dirty="0"/>
              <a:t> is similarity due to convergent evolution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07901" y="5994399"/>
            <a:ext cx="2857500" cy="736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altLang="en-US" sz="2000" dirty="0"/>
              <a:t>What shared traits are examples of each?</a:t>
            </a:r>
          </a:p>
          <a:p>
            <a:pPr marL="0" indent="0">
              <a:buFont typeface="Arial"/>
              <a:buNone/>
            </a:pPr>
            <a:endParaRPr lang="en-US" altLang="en-US" sz="1800" dirty="0"/>
          </a:p>
        </p:txBody>
      </p:sp>
      <p:pic>
        <p:nvPicPr>
          <p:cNvPr id="7" name="Picture 6" descr="Screen Shot 2015-11-17 at 11.26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13" y="1402293"/>
            <a:ext cx="2769329" cy="2210857"/>
          </a:xfrm>
          <a:prstGeom prst="rect">
            <a:avLst/>
          </a:prstGeom>
        </p:spPr>
      </p:pic>
      <p:pic>
        <p:nvPicPr>
          <p:cNvPr id="8" name="Picture 7" descr="Screen Shot 2015-11-17 at 11.26.1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08" y="0"/>
            <a:ext cx="2080986" cy="2362200"/>
          </a:xfrm>
          <a:prstGeom prst="rect">
            <a:avLst/>
          </a:prstGeom>
        </p:spPr>
      </p:pic>
      <p:pic>
        <p:nvPicPr>
          <p:cNvPr id="9" name="Picture 8" descr="Screen Shot 2015-11-17 at 11.28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01" y="0"/>
            <a:ext cx="3124200" cy="2229405"/>
          </a:xfrm>
          <a:prstGeom prst="rect">
            <a:avLst/>
          </a:prstGeom>
        </p:spPr>
      </p:pic>
      <p:pic>
        <p:nvPicPr>
          <p:cNvPr id="10" name="Picture 9" descr="Screen Shot 2015-11-17 at 11.27.2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99" y="3519548"/>
            <a:ext cx="3216718" cy="1961736"/>
          </a:xfrm>
          <a:prstGeom prst="rect">
            <a:avLst/>
          </a:prstGeom>
        </p:spPr>
      </p:pic>
      <p:pic>
        <p:nvPicPr>
          <p:cNvPr id="11" name="Picture 10" descr="Screen Shot 2015-11-17 at 11.30.5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19" y="3519548"/>
            <a:ext cx="3424583" cy="2474851"/>
          </a:xfrm>
          <a:prstGeom prst="rect">
            <a:avLst/>
          </a:prstGeom>
        </p:spPr>
      </p:pic>
      <p:pic>
        <p:nvPicPr>
          <p:cNvPr id="12" name="Picture 11" descr="Screen Shot 2015-11-17 at 11.31.24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2" y="0"/>
            <a:ext cx="1226859" cy="2229405"/>
          </a:xfrm>
          <a:prstGeom prst="rect">
            <a:avLst/>
          </a:prstGeom>
        </p:spPr>
      </p:pic>
      <p:pic>
        <p:nvPicPr>
          <p:cNvPr id="14" name="Picture 13" descr="Screen Shot 2015-11-17 at 11.34.13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02" y="3727450"/>
            <a:ext cx="2502699" cy="1866900"/>
          </a:xfrm>
          <a:prstGeom prst="rect">
            <a:avLst/>
          </a:prstGeom>
        </p:spPr>
      </p:pic>
      <p:pic>
        <p:nvPicPr>
          <p:cNvPr id="15" name="Picture 14" descr="Screen Shot 2015-11-17 at 11.39.12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78" y="0"/>
            <a:ext cx="2758664" cy="1615153"/>
          </a:xfrm>
          <a:prstGeom prst="rect">
            <a:avLst/>
          </a:prstGeom>
        </p:spPr>
      </p:pic>
      <p:pic>
        <p:nvPicPr>
          <p:cNvPr id="18" name="Picture 17" descr="Screen Shot 2015-11-17 at 12.28.17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599" y="2362200"/>
            <a:ext cx="2034277" cy="11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9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30"/>
            <a:ext cx="8229600" cy="1143000"/>
          </a:xfrm>
        </p:spPr>
        <p:txBody>
          <a:bodyPr/>
          <a:lstStyle/>
          <a:p>
            <a:r>
              <a:rPr lang="en-US" dirty="0"/>
              <a:t>Phylogenetic Trees</a:t>
            </a:r>
          </a:p>
        </p:txBody>
      </p:sp>
      <p:sp>
        <p:nvSpPr>
          <p:cNvPr id="5" name="Figure Legend">
            <a:extLst>
              <a:ext uri="{FF2B5EF4-FFF2-40B4-BE49-F238E27FC236}">
                <a16:creationId xmlns:a16="http://schemas.microsoft.com/office/drawing/2014/main" id="{17C24D33-B5CD-2443-828B-0924F1BE3472}"/>
              </a:ext>
            </a:extLst>
          </p:cNvPr>
          <p:cNvSpPr txBox="1">
            <a:spLocks/>
          </p:cNvSpPr>
          <p:nvPr/>
        </p:nvSpPr>
        <p:spPr>
          <a:xfrm>
            <a:off x="457200" y="4843982"/>
            <a:ext cx="8062912" cy="18616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tree shows the separation of living organisms into three domains: Bacteria, Archaea, and Eukarya. </a:t>
            </a:r>
          </a:p>
          <a:p>
            <a:r>
              <a:rPr lang="en-US" sz="2000" dirty="0"/>
              <a:t>Bacteria and Archaea are organisms without a nucleus or other organelles surrounded by a membrane and, therefore, are prokaryotes.</a:t>
            </a:r>
          </a:p>
        </p:txBody>
      </p:sp>
      <p:pic>
        <p:nvPicPr>
          <p:cNvPr id="8" name="Figure" descr="This phylogenetic tree shows that the three domains of life, bacteria, archaea and eukarya, all arose from a common ancestor.">
            <a:extLst>
              <a:ext uri="{FF2B5EF4-FFF2-40B4-BE49-F238E27FC236}">
                <a16:creationId xmlns:a16="http://schemas.microsoft.com/office/drawing/2014/main" id="{53AD485D-E827-0240-9DC4-711E07C62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48" r="-27748"/>
          <a:stretch>
            <a:fillRect/>
          </a:stretch>
        </p:blipFill>
        <p:spPr>
          <a:xfrm>
            <a:off x="457199" y="1122386"/>
            <a:ext cx="8062913" cy="35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9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Phylogenetic Groupings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00" y="4815086"/>
            <a:ext cx="8699500" cy="1819077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 </a:t>
            </a:r>
            <a:r>
              <a:rPr lang="en-US" altLang="en-US" sz="2400" b="1" dirty="0"/>
              <a:t>shared ancestral character </a:t>
            </a:r>
            <a:r>
              <a:rPr lang="en-US" altLang="en-US" sz="2400" dirty="0"/>
              <a:t>is a character that originated in an ancestor of the taxon</a:t>
            </a:r>
          </a:p>
          <a:p>
            <a:r>
              <a:rPr lang="en-US" altLang="en-US" sz="2400" dirty="0"/>
              <a:t>A </a:t>
            </a:r>
            <a:r>
              <a:rPr lang="en-US" altLang="en-US" sz="2400" b="1" dirty="0"/>
              <a:t>shared derived character </a:t>
            </a:r>
            <a:r>
              <a:rPr lang="en-US" altLang="en-US" sz="2400" dirty="0"/>
              <a:t>is an evolutionary novelty unique to a particular clade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068587"/>
            <a:ext cx="85979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54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Phylogenetic Tree of Birds &amp; Relatives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119387"/>
            <a:ext cx="4343400" cy="26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22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Phylogenetic Tree of Birds &amp; Relatives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5100" y="1208287"/>
            <a:ext cx="3721100" cy="5425877"/>
          </a:xfrm>
        </p:spPr>
        <p:txBody>
          <a:bodyPr>
            <a:normAutofit fontScale="92500"/>
          </a:bodyPr>
          <a:lstStyle/>
          <a:p>
            <a:r>
              <a:rPr lang="en-US" altLang="en-US" sz="2400" b="1" dirty="0"/>
              <a:t>Parsimony </a:t>
            </a:r>
            <a:r>
              <a:rPr lang="en-US" altLang="en-US" sz="2400" dirty="0"/>
              <a:t>assumes that the tree that requires the fewest evolutionary events (appearances of shared derived characters) is the most likely</a:t>
            </a:r>
          </a:p>
          <a:p>
            <a:r>
              <a:rPr lang="en-US" altLang="en-US" sz="2400" dirty="0"/>
              <a:t>The best hypotheses for phylogenetic trees fit the most data: morphological, molecular, and fossil</a:t>
            </a:r>
          </a:p>
          <a:p>
            <a:r>
              <a:rPr lang="en-US" altLang="en-US" sz="2400" dirty="0"/>
              <a:t>We can predict features of an ancestor from features of its descendants</a:t>
            </a:r>
          </a:p>
          <a:p>
            <a:endParaRPr lang="en-US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FB0CD-864C-C549-826C-1B322460F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119387"/>
            <a:ext cx="4343400" cy="26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3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Phylogenetic Tree of Birds &amp; Relatives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119387"/>
            <a:ext cx="4343400" cy="267286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5100" y="1208287"/>
            <a:ext cx="3721100" cy="5425877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Birds and crocodiles share several features: four-chambered hearts, song, nest building, and brooding</a:t>
            </a:r>
          </a:p>
          <a:p>
            <a:endParaRPr lang="en-US" altLang="en-US" sz="2400" dirty="0"/>
          </a:p>
          <a:p>
            <a:r>
              <a:rPr lang="en-US" altLang="en-US" sz="2400" dirty="0">
                <a:solidFill>
                  <a:schemeClr val="accent6"/>
                </a:solidFill>
              </a:rPr>
              <a:t>Where is the most likely place on this phylogeny for theses traits to appear? </a:t>
            </a:r>
          </a:p>
          <a:p>
            <a:endParaRPr lang="en-US" altLang="en-US" sz="2400" dirty="0">
              <a:solidFill>
                <a:schemeClr val="accent6"/>
              </a:solidFill>
            </a:endParaRPr>
          </a:p>
          <a:p>
            <a:r>
              <a:rPr lang="en-US" altLang="en-US" sz="2400" dirty="0">
                <a:solidFill>
                  <a:schemeClr val="accent6"/>
                </a:solidFill>
              </a:rPr>
              <a:t>What is the most parsimonious explanation for how these traits evolved?</a:t>
            </a:r>
          </a:p>
        </p:txBody>
      </p:sp>
    </p:spTree>
    <p:extLst>
      <p:ext uri="{BB962C8B-B14F-4D97-AF65-F5344CB8AC3E}">
        <p14:creationId xmlns:p14="http://schemas.microsoft.com/office/powerpoint/2010/main" val="3143198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Phylogenetic Tree of Birds &amp; Relatives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119387"/>
            <a:ext cx="4343400" cy="2672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035199"/>
            <a:ext cx="5003800" cy="27266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74FB2C-5028-F54B-A649-D4F5618A9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208287"/>
            <a:ext cx="3721100" cy="5425877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Birds and crocodiles share several features: four-chambered hearts, song, nest building, and brooding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The fossil record confirms that the common ancestor of all dinosaurs, birds, and crocodiles had most of these traits</a:t>
            </a:r>
          </a:p>
          <a:p>
            <a:r>
              <a:rPr lang="en-US" altLang="en-US" sz="2400" dirty="0"/>
              <a:t>Singing songs isn’t supported yet but likely due to parsimony</a:t>
            </a:r>
          </a:p>
        </p:txBody>
      </p:sp>
    </p:spTree>
    <p:extLst>
      <p:ext uri="{BB962C8B-B14F-4D97-AF65-F5344CB8AC3E}">
        <p14:creationId xmlns:p14="http://schemas.microsoft.com/office/powerpoint/2010/main" val="3907865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Clades &amp; Cladistics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876800"/>
            <a:ext cx="8737600" cy="175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400" b="1" dirty="0"/>
              <a:t>Cladistics groups organisms by common descent</a:t>
            </a:r>
          </a:p>
          <a:p>
            <a:r>
              <a:rPr lang="en-US" altLang="en-US" sz="2400" dirty="0"/>
              <a:t>A </a:t>
            </a:r>
            <a:r>
              <a:rPr lang="en-US" altLang="en-US" sz="2400" b="1" dirty="0"/>
              <a:t>clade</a:t>
            </a:r>
            <a:r>
              <a:rPr lang="en-US" altLang="en-US" sz="2400" dirty="0"/>
              <a:t> is a group of species that includes an ancestral species and all its descendants</a:t>
            </a:r>
          </a:p>
          <a:p>
            <a:r>
              <a:rPr lang="en-US" altLang="en-US" sz="2400" dirty="0"/>
              <a:t>Clades can be nested in larger clades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046130"/>
            <a:ext cx="5359400" cy="37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8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Clades &amp; Cladistics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208287"/>
            <a:ext cx="8661400" cy="3289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876800"/>
            <a:ext cx="8737600" cy="175736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 valid clade is </a:t>
            </a:r>
            <a:r>
              <a:rPr lang="en-US" altLang="en-US" sz="2400" b="1" dirty="0"/>
              <a:t>monophyletic</a:t>
            </a:r>
            <a:r>
              <a:rPr lang="en-US" altLang="en-US" sz="2400" dirty="0"/>
              <a:t>, signifying that it consists of the ancestor species and all its descendants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12800" y="1841500"/>
            <a:ext cx="1219200" cy="11176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95700" y="2921000"/>
            <a:ext cx="1308100" cy="12954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80200" y="1689100"/>
            <a:ext cx="1219200" cy="16129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88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Clades &amp; Cladistics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208287"/>
            <a:ext cx="8661400" cy="3289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876800"/>
            <a:ext cx="8737600" cy="175736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 </a:t>
            </a:r>
            <a:r>
              <a:rPr lang="en-US" altLang="en-US" sz="2400" b="1" dirty="0"/>
              <a:t>paraphyletic </a:t>
            </a:r>
            <a:r>
              <a:rPr lang="en-US" altLang="en-US" sz="2400" dirty="0"/>
              <a:t>grouping consists of an ancestral species and some, but not all, of the descendants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12800" y="1841500"/>
            <a:ext cx="1219200" cy="11176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95700" y="2921000"/>
            <a:ext cx="1308100" cy="12954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80200" y="1689100"/>
            <a:ext cx="1219200" cy="16129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3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Clades &amp; Cladistics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208287"/>
            <a:ext cx="8661400" cy="3289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876800"/>
            <a:ext cx="8737600" cy="175736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 </a:t>
            </a:r>
            <a:r>
              <a:rPr lang="en-US" altLang="en-US" sz="2400" b="1" dirty="0"/>
              <a:t>polyphyletic </a:t>
            </a:r>
            <a:r>
              <a:rPr lang="en-US" altLang="en-US" sz="2400" dirty="0"/>
              <a:t>grouping includes distantly related species but does not include their most recent common ancestor</a:t>
            </a:r>
          </a:p>
          <a:p>
            <a:pPr lvl="1"/>
            <a:r>
              <a:rPr lang="en-US" altLang="en-US" sz="2000" dirty="0"/>
              <a:t>Polyphyletic groups are distinguished from paraphyletic groups by the fact that they do not include the most recent common ancestor</a:t>
            </a:r>
          </a:p>
          <a:p>
            <a:endParaRPr lang="en-US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12800" y="1841500"/>
            <a:ext cx="1219200" cy="11176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95700" y="2921000"/>
            <a:ext cx="1308100" cy="12954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80200" y="1689100"/>
            <a:ext cx="1219200" cy="1612900"/>
          </a:xfrm>
          <a:prstGeom prst="rect">
            <a:avLst/>
          </a:prstGeom>
          <a:solidFill>
            <a:srgbClr val="F79646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06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550" y="4089400"/>
            <a:ext cx="7397750" cy="20343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Is the circled taxon monophyletic?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5 at 8.0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8503"/>
            <a:ext cx="2984500" cy="24130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946400" y="1242218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 Snakes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09900" y="17859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Lizards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009900" y="23701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Fish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009900" y="2903536"/>
            <a:ext cx="197485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Prokaryotes</a:t>
            </a:r>
          </a:p>
        </p:txBody>
      </p:sp>
      <p:sp>
        <p:nvSpPr>
          <p:cNvPr id="9" name="Oval 8"/>
          <p:cNvSpPr/>
          <p:nvPr/>
        </p:nvSpPr>
        <p:spPr>
          <a:xfrm>
            <a:off x="1905000" y="1138503"/>
            <a:ext cx="2705100" cy="1231633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0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To Read Phylogenetic Trees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3009900" cy="5376863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 phylogenetic tree represents </a:t>
            </a:r>
            <a:r>
              <a:rPr lang="en-US" altLang="en-US" dirty="0">
                <a:solidFill>
                  <a:schemeClr val="accent6"/>
                </a:solidFill>
              </a:rPr>
              <a:t>a hypothesis about evolutionary relationships</a:t>
            </a:r>
          </a:p>
          <a:p>
            <a:r>
              <a:rPr lang="en-US" altLang="en-US" dirty="0"/>
              <a:t>Each </a:t>
            </a:r>
            <a:r>
              <a:rPr lang="en-US" altLang="en-US" b="1" dirty="0"/>
              <a:t>branch point </a:t>
            </a:r>
            <a:r>
              <a:rPr lang="en-US" altLang="en-US" dirty="0"/>
              <a:t>represents the divergence of two species</a:t>
            </a:r>
          </a:p>
          <a:p>
            <a:endParaRPr lang="en-US" altLang="en-US" dirty="0"/>
          </a:p>
        </p:txBody>
      </p:sp>
      <p:pic>
        <p:nvPicPr>
          <p:cNvPr id="3" name="Picture 2" descr="mrcatre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2501900"/>
            <a:ext cx="56261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29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550" y="4089400"/>
            <a:ext cx="7397750" cy="20343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Is the circled taxon monophyletic?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5 at 8.0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8503"/>
            <a:ext cx="2984500" cy="24130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946400" y="1242218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 Snakes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09900" y="17859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Lizards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009900" y="23701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Fish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009900" y="2903536"/>
            <a:ext cx="197485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Prokaryotes</a:t>
            </a:r>
          </a:p>
        </p:txBody>
      </p:sp>
      <p:sp>
        <p:nvSpPr>
          <p:cNvPr id="9" name="Oval 8"/>
          <p:cNvSpPr/>
          <p:nvPr/>
        </p:nvSpPr>
        <p:spPr>
          <a:xfrm>
            <a:off x="1905000" y="1138503"/>
            <a:ext cx="2705100" cy="1231633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14D45F-6C31-9A42-9168-BEAD5B266E75}"/>
              </a:ext>
            </a:extLst>
          </p:cNvPr>
          <p:cNvCxnSpPr/>
          <p:nvPr/>
        </p:nvCxnSpPr>
        <p:spPr>
          <a:xfrm>
            <a:off x="994887" y="2403410"/>
            <a:ext cx="0" cy="43706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67EC7-19F6-6240-A2ED-33B32476F50B}"/>
              </a:ext>
            </a:extLst>
          </p:cNvPr>
          <p:cNvCxnSpPr/>
          <p:nvPr/>
        </p:nvCxnSpPr>
        <p:spPr>
          <a:xfrm>
            <a:off x="1462601" y="1893654"/>
            <a:ext cx="0" cy="43706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FF03E-9765-324E-A9F3-4648B4A1D3AD}"/>
              </a:ext>
            </a:extLst>
          </p:cNvPr>
          <p:cNvCxnSpPr/>
          <p:nvPr/>
        </p:nvCxnSpPr>
        <p:spPr>
          <a:xfrm>
            <a:off x="1977611" y="1525792"/>
            <a:ext cx="0" cy="43706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721FDFB-7A75-7744-A6CC-37573CB21DD9}"/>
              </a:ext>
            </a:extLst>
          </p:cNvPr>
          <p:cNvSpPr txBox="1">
            <a:spLocks/>
          </p:cNvSpPr>
          <p:nvPr/>
        </p:nvSpPr>
        <p:spPr>
          <a:xfrm>
            <a:off x="732997" y="2122735"/>
            <a:ext cx="3593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F8C28B-2AE2-BE45-9096-E9E0102671C9}"/>
              </a:ext>
            </a:extLst>
          </p:cNvPr>
          <p:cNvSpPr txBox="1">
            <a:spLocks/>
          </p:cNvSpPr>
          <p:nvPr/>
        </p:nvSpPr>
        <p:spPr>
          <a:xfrm>
            <a:off x="1198220" y="1601363"/>
            <a:ext cx="3593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A264C7-0A49-EA43-A0BE-81BF227374D2}"/>
              </a:ext>
            </a:extLst>
          </p:cNvPr>
          <p:cNvSpPr txBox="1">
            <a:spLocks/>
          </p:cNvSpPr>
          <p:nvPr/>
        </p:nvSpPr>
        <p:spPr>
          <a:xfrm>
            <a:off x="1727607" y="1216355"/>
            <a:ext cx="3593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29794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550" y="4089400"/>
            <a:ext cx="7397750" cy="20343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Is the circled taxon monophyletic?</a:t>
            </a:r>
          </a:p>
          <a:p>
            <a:pPr>
              <a:buFont typeface="Wingdings" charset="2"/>
              <a:buChar char="§"/>
            </a:pPr>
            <a:r>
              <a:rPr lang="en-US" dirty="0"/>
              <a:t>What taxon is circled above?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5 at 8.0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8503"/>
            <a:ext cx="2984500" cy="24130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946400" y="1242218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 Snakes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09900" y="17859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Lizards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009900" y="23701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Fish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009900" y="2903536"/>
            <a:ext cx="197485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Prokaryotes</a:t>
            </a:r>
          </a:p>
        </p:txBody>
      </p:sp>
      <p:sp>
        <p:nvSpPr>
          <p:cNvPr id="9" name="Oval 8"/>
          <p:cNvSpPr/>
          <p:nvPr/>
        </p:nvSpPr>
        <p:spPr>
          <a:xfrm>
            <a:off x="1905000" y="1138503"/>
            <a:ext cx="2705100" cy="1231633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14D45F-6C31-9A42-9168-BEAD5B266E75}"/>
              </a:ext>
            </a:extLst>
          </p:cNvPr>
          <p:cNvCxnSpPr/>
          <p:nvPr/>
        </p:nvCxnSpPr>
        <p:spPr>
          <a:xfrm>
            <a:off x="994887" y="2403410"/>
            <a:ext cx="0" cy="43706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67EC7-19F6-6240-A2ED-33B32476F50B}"/>
              </a:ext>
            </a:extLst>
          </p:cNvPr>
          <p:cNvCxnSpPr/>
          <p:nvPr/>
        </p:nvCxnSpPr>
        <p:spPr>
          <a:xfrm>
            <a:off x="1462601" y="1893654"/>
            <a:ext cx="0" cy="43706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FF03E-9765-324E-A9F3-4648B4A1D3AD}"/>
              </a:ext>
            </a:extLst>
          </p:cNvPr>
          <p:cNvCxnSpPr/>
          <p:nvPr/>
        </p:nvCxnSpPr>
        <p:spPr>
          <a:xfrm>
            <a:off x="1977611" y="1525792"/>
            <a:ext cx="0" cy="437062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721FDFB-7A75-7744-A6CC-37573CB21DD9}"/>
              </a:ext>
            </a:extLst>
          </p:cNvPr>
          <p:cNvSpPr txBox="1">
            <a:spLocks/>
          </p:cNvSpPr>
          <p:nvPr/>
        </p:nvSpPr>
        <p:spPr>
          <a:xfrm>
            <a:off x="732997" y="2122735"/>
            <a:ext cx="3593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F8C28B-2AE2-BE45-9096-E9E0102671C9}"/>
              </a:ext>
            </a:extLst>
          </p:cNvPr>
          <p:cNvSpPr txBox="1">
            <a:spLocks/>
          </p:cNvSpPr>
          <p:nvPr/>
        </p:nvSpPr>
        <p:spPr>
          <a:xfrm>
            <a:off x="1198220" y="1601363"/>
            <a:ext cx="3593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A264C7-0A49-EA43-A0BE-81BF227374D2}"/>
              </a:ext>
            </a:extLst>
          </p:cNvPr>
          <p:cNvSpPr txBox="1">
            <a:spLocks/>
          </p:cNvSpPr>
          <p:nvPr/>
        </p:nvSpPr>
        <p:spPr>
          <a:xfrm>
            <a:off x="1727607" y="1216355"/>
            <a:ext cx="3593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89451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550" y="4089400"/>
            <a:ext cx="7397750" cy="20343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Is the circled taxon monophyletic?</a:t>
            </a:r>
          </a:p>
          <a:p>
            <a:pPr>
              <a:buFont typeface="Wingdings" charset="2"/>
              <a:buChar char="§"/>
            </a:pPr>
            <a:r>
              <a:rPr lang="en-US" dirty="0"/>
              <a:t>What taxon is circled above?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5 at 8.0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8503"/>
            <a:ext cx="2984500" cy="24130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946400" y="1242218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 Snakes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09900" y="17859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Lizards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009900" y="23701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Fish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009900" y="2903536"/>
            <a:ext cx="197485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Prokaryotes</a:t>
            </a:r>
          </a:p>
        </p:txBody>
      </p:sp>
      <p:sp>
        <p:nvSpPr>
          <p:cNvPr id="9" name="Oval 8"/>
          <p:cNvSpPr/>
          <p:nvPr/>
        </p:nvSpPr>
        <p:spPr>
          <a:xfrm>
            <a:off x="1905000" y="1138503"/>
            <a:ext cx="2705100" cy="1231633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39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550" y="4089400"/>
            <a:ext cx="7397750" cy="20343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Is the circled taxon monophyletic?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5 at 8.0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8503"/>
            <a:ext cx="2984500" cy="2413000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946400" y="1242218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 Snakes</a:t>
            </a: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09900" y="17859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Lizards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009900" y="2370136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Fish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009900" y="2903536"/>
            <a:ext cx="1974850" cy="381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Prokaryotes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E2F7D7-6D12-7B41-A414-757FB3CBCBF2}"/>
              </a:ext>
            </a:extLst>
          </p:cNvPr>
          <p:cNvSpPr/>
          <p:nvPr/>
        </p:nvSpPr>
        <p:spPr>
          <a:xfrm>
            <a:off x="276724" y="2263191"/>
            <a:ext cx="4813300" cy="1143000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1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To Read Phylogenetic Trees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1604930"/>
            <a:ext cx="5359400" cy="377987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3009900" cy="5376863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b="1" dirty="0"/>
              <a:t>Sister taxa </a:t>
            </a:r>
            <a:r>
              <a:rPr lang="en-US" altLang="en-US" dirty="0"/>
              <a:t>are groups that share an immediate common ancestor</a:t>
            </a:r>
          </a:p>
          <a:p>
            <a:r>
              <a:rPr lang="en-US" altLang="en-US" dirty="0"/>
              <a:t>A </a:t>
            </a:r>
            <a:r>
              <a:rPr lang="en-US" altLang="en-US" b="1" dirty="0"/>
              <a:t>rooted</a:t>
            </a:r>
            <a:r>
              <a:rPr lang="en-US" altLang="en-US" dirty="0"/>
              <a:t> tree includes a branch to represent the last common ancestor of all taxa in the tree</a:t>
            </a:r>
          </a:p>
          <a:p>
            <a:r>
              <a:rPr lang="en-US" altLang="en-US" dirty="0"/>
              <a:t>A </a:t>
            </a:r>
            <a:r>
              <a:rPr lang="en-US" altLang="en-US" b="1" dirty="0"/>
              <a:t>basal taxon </a:t>
            </a:r>
            <a:r>
              <a:rPr lang="en-US" altLang="en-US" dirty="0"/>
              <a:t>diverges early in the history of a group and originates near the common ancestor of the group</a:t>
            </a:r>
          </a:p>
          <a:p>
            <a:r>
              <a:rPr lang="en-US" altLang="en-US" dirty="0"/>
              <a:t>A </a:t>
            </a:r>
            <a:r>
              <a:rPr lang="en-US" altLang="en-US" b="1" dirty="0"/>
              <a:t>polytomy</a:t>
            </a:r>
            <a:r>
              <a:rPr lang="en-US" altLang="en-US" dirty="0"/>
              <a:t> is a branch from which more than two groups emerge 	</a:t>
            </a:r>
          </a:p>
          <a:p>
            <a:pPr lvl="1"/>
            <a:r>
              <a:rPr lang="en-US" altLang="en-US" dirty="0"/>
              <a:t>Where the evidence of the order of lineage splitting isn’t clear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711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To Read Phylogenetic Trees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3009900" cy="5376863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Phylogenetic trees show patterns of descent, not phenotypic similarity</a:t>
            </a:r>
          </a:p>
          <a:p>
            <a:r>
              <a:rPr lang="en-US" altLang="en-US" sz="2400" dirty="0"/>
              <a:t>It should not be assumed that a taxon evolved from the taxon next to it</a:t>
            </a:r>
          </a:p>
          <a:p>
            <a:r>
              <a:rPr lang="en-US" altLang="en-US" sz="2400" dirty="0"/>
              <a:t>Tree branches can be rotated around a branch point without changing the evolutionary relationships</a:t>
            </a:r>
          </a:p>
          <a:p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6" name="Picture 5" descr="mrcatrees.gif">
            <a:extLst>
              <a:ext uri="{FF2B5EF4-FFF2-40B4-BE49-F238E27FC236}">
                <a16:creationId xmlns:a16="http://schemas.microsoft.com/office/drawing/2014/main" id="{1557A5FE-A29D-0341-845B-3F71CAE95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2501900"/>
            <a:ext cx="56261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9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To Read Phylogenetic Trees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3009900" cy="5376863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>
                <a:solidFill>
                  <a:srgbClr val="FFFFFF"/>
                </a:solidFill>
              </a:rPr>
              <a:t>Phylogenetic trees show patterns of descent, not phenotypic similarity</a:t>
            </a:r>
          </a:p>
          <a:p>
            <a:r>
              <a:rPr lang="en-US" altLang="en-US" sz="2400" dirty="0"/>
              <a:t>It should not be assumed that a taxon evolved from the taxon next to it</a:t>
            </a:r>
          </a:p>
          <a:p>
            <a:r>
              <a:rPr lang="en-US" altLang="en-US" sz="2400" dirty="0"/>
              <a:t>Tree branches can be rotated around a branch point without changing the evolutionary relationships</a:t>
            </a:r>
          </a:p>
          <a:p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3" name="Picture 2" descr="equivalenttre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208287"/>
            <a:ext cx="7569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To Read Phylogenetic Trees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3009900" cy="5376863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>
                <a:solidFill>
                  <a:srgbClr val="FFFFFF"/>
                </a:solidFill>
              </a:rPr>
              <a:t>Phylogenetic trees show patterns of descent, not phenotypic similarity</a:t>
            </a:r>
          </a:p>
          <a:p>
            <a:r>
              <a:rPr lang="en-US" altLang="en-US" sz="2400" dirty="0"/>
              <a:t>It should not be assumed that a taxon evolved from the taxon next to it</a:t>
            </a:r>
          </a:p>
          <a:p>
            <a:r>
              <a:rPr lang="en-US" altLang="en-US" sz="2400" dirty="0"/>
              <a:t>Tree branches can be rotated around a branch point without changing the evolutionary relationships</a:t>
            </a:r>
          </a:p>
          <a:p>
            <a:endParaRPr lang="en-US" altLang="en-US" sz="2400" dirty="0"/>
          </a:p>
          <a:p>
            <a:endParaRPr lang="en-US" altLang="en-US" sz="2400" dirty="0"/>
          </a:p>
        </p:txBody>
      </p:sp>
      <p:pic>
        <p:nvPicPr>
          <p:cNvPr id="3" name="Picture 2" descr="equivalenttre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208287"/>
            <a:ext cx="7569200" cy="1714500"/>
          </a:xfrm>
          <a:prstGeom prst="rect">
            <a:avLst/>
          </a:prstGeom>
        </p:spPr>
      </p:pic>
      <p:pic>
        <p:nvPicPr>
          <p:cNvPr id="6" name="Picture 5" descr="12052_2008_35_Fig10_HTML.gif">
            <a:extLst>
              <a:ext uri="{FF2B5EF4-FFF2-40B4-BE49-F238E27FC236}">
                <a16:creationId xmlns:a16="http://schemas.microsoft.com/office/drawing/2014/main" id="{D70B46E8-4269-8245-8FC1-E777B9347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20" y="3222420"/>
            <a:ext cx="2285688" cy="31121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6A0832-C76C-AA46-8DD3-45C87A62DC81}"/>
              </a:ext>
            </a:extLst>
          </p:cNvPr>
          <p:cNvSpPr txBox="1">
            <a:spLocks/>
          </p:cNvSpPr>
          <p:nvPr/>
        </p:nvSpPr>
        <p:spPr>
          <a:xfrm>
            <a:off x="6595672" y="3732551"/>
            <a:ext cx="2548328" cy="18834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Both of these trees to the left show exactly the same hypothetical relationship</a:t>
            </a:r>
          </a:p>
        </p:txBody>
      </p:sp>
    </p:spTree>
    <p:extLst>
      <p:ext uri="{BB962C8B-B14F-4D97-AF65-F5344CB8AC3E}">
        <p14:creationId xmlns:p14="http://schemas.microsoft.com/office/powerpoint/2010/main" val="1675737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Screen Shot 2013-10-02 at 6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3276600" y="2616200"/>
            <a:ext cx="441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How do these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trees differ?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276600" y="3759200"/>
            <a:ext cx="3581400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They are all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the same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219200" y="-76200"/>
            <a:ext cx="685800" cy="762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419600" y="-4763"/>
            <a:ext cx="685800" cy="762001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B</a:t>
            </a: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7467600" y="-14288"/>
            <a:ext cx="685800" cy="762001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79646"/>
                </a:solidFill>
                <a:latin typeface="+mj-lt"/>
                <a:ea typeface="+mj-ea"/>
                <a:cs typeface="+mj-cs"/>
              </a:rPr>
              <a:t>C</a:t>
            </a: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2222500" y="5016500"/>
            <a:ext cx="5295900" cy="17145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A, B, C, D, &amp; E all share a common ancestor and thus are related.  E&amp;A are related but not as closely as E&amp;B, or E&amp;C or E&amp;D.  E&amp;B are related but not as closely as E&amp;C, and E&amp;D.  E&amp;C are related but not as closely as E&amp;D.</a:t>
            </a:r>
          </a:p>
        </p:txBody>
      </p:sp>
    </p:spTree>
    <p:extLst>
      <p:ext uri="{BB962C8B-B14F-4D97-AF65-F5344CB8AC3E}">
        <p14:creationId xmlns:p14="http://schemas.microsoft.com/office/powerpoint/2010/main" val="219589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14721</TotalTime>
  <Words>1458</Words>
  <Application>Microsoft Macintosh PowerPoint</Application>
  <PresentationFormat>On-screen Show (4:3)</PresentationFormat>
  <Paragraphs>253</Paragraphs>
  <Slides>43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Office Theme</vt:lpstr>
      <vt:lpstr>BIO10</vt:lpstr>
      <vt:lpstr>PowerPoint Presentation</vt:lpstr>
      <vt:lpstr>Phylogenetic Trees</vt:lpstr>
      <vt:lpstr>How To Read Phylogenetic Trees</vt:lpstr>
      <vt:lpstr>How To Read Phylogenetic Trees</vt:lpstr>
      <vt:lpstr>How To Read Phylogenetic Trees</vt:lpstr>
      <vt:lpstr>How To Read Phylogenetic Trees</vt:lpstr>
      <vt:lpstr>How To Read Phylogenetic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Homologies</vt:lpstr>
      <vt:lpstr>Analogies</vt:lpstr>
      <vt:lpstr>PowerPoint Presentation</vt:lpstr>
      <vt:lpstr>PowerPoint Presentation</vt:lpstr>
      <vt:lpstr>Examples of Phylogenetic Groupings</vt:lpstr>
      <vt:lpstr>Phylogenetic Tree of Birds &amp; Relatives</vt:lpstr>
      <vt:lpstr>Phylogenetic Tree of Birds &amp; Relatives</vt:lpstr>
      <vt:lpstr>Phylogenetic Tree of Birds &amp; Relatives</vt:lpstr>
      <vt:lpstr>Phylogenetic Tree of Birds &amp; Relatives</vt:lpstr>
      <vt:lpstr>Clades &amp; Cladistics</vt:lpstr>
      <vt:lpstr>Clades &amp; Cladistics</vt:lpstr>
      <vt:lpstr>Clades &amp; Cladistics</vt:lpstr>
      <vt:lpstr>Clades &amp; Cladistics</vt:lpstr>
      <vt:lpstr>Review</vt:lpstr>
      <vt:lpstr>Review</vt:lpstr>
      <vt:lpstr>Review</vt:lpstr>
      <vt:lpstr>Review</vt:lpstr>
      <vt:lpstr>Review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BIOL190: Introduction to Evolution</dc:title>
  <dc:subject/>
  <dc:creator>pwb</dc:creator>
  <cp:keywords/>
  <dc:description/>
  <cp:lastModifiedBy>Bradley, Paul</cp:lastModifiedBy>
  <cp:revision>443</cp:revision>
  <cp:lastPrinted>2015-09-17T20:38:21Z</cp:lastPrinted>
  <dcterms:created xsi:type="dcterms:W3CDTF">2015-09-02T18:00:13Z</dcterms:created>
  <dcterms:modified xsi:type="dcterms:W3CDTF">2022-04-13T21:59:55Z</dcterms:modified>
  <cp:category/>
</cp:coreProperties>
</file>