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1078" r:id="rId3"/>
    <p:sldId id="1076" r:id="rId4"/>
    <p:sldId id="955" r:id="rId5"/>
    <p:sldId id="956" r:id="rId6"/>
    <p:sldId id="931" r:id="rId7"/>
    <p:sldId id="916" r:id="rId8"/>
    <p:sldId id="731" r:id="rId9"/>
    <p:sldId id="917" r:id="rId10"/>
    <p:sldId id="276" r:id="rId11"/>
    <p:sldId id="304" r:id="rId12"/>
    <p:sldId id="279" r:id="rId13"/>
    <p:sldId id="298" r:id="rId14"/>
    <p:sldId id="289" r:id="rId15"/>
    <p:sldId id="278" r:id="rId16"/>
    <p:sldId id="290" r:id="rId17"/>
    <p:sldId id="296" r:id="rId18"/>
    <p:sldId id="295" r:id="rId19"/>
    <p:sldId id="1068" r:id="rId20"/>
    <p:sldId id="1069" r:id="rId21"/>
    <p:sldId id="1070" r:id="rId22"/>
    <p:sldId id="1071" r:id="rId23"/>
    <p:sldId id="1072" r:id="rId24"/>
    <p:sldId id="1081" r:id="rId25"/>
    <p:sldId id="835" r:id="rId26"/>
    <p:sldId id="808" r:id="rId27"/>
    <p:sldId id="810" r:id="rId28"/>
    <p:sldId id="1042" r:id="rId29"/>
    <p:sldId id="1043" r:id="rId30"/>
    <p:sldId id="657" r:id="rId31"/>
    <p:sldId id="658" r:id="rId32"/>
    <p:sldId id="571" r:id="rId33"/>
    <p:sldId id="585" r:id="rId34"/>
    <p:sldId id="548" r:id="rId35"/>
    <p:sldId id="1055" r:id="rId36"/>
    <p:sldId id="1056" r:id="rId37"/>
    <p:sldId id="1057" r:id="rId38"/>
    <p:sldId id="572" r:id="rId39"/>
    <p:sldId id="586" r:id="rId40"/>
    <p:sldId id="560" r:id="rId41"/>
    <p:sldId id="1058" r:id="rId42"/>
    <p:sldId id="770" r:id="rId43"/>
    <p:sldId id="728" r:id="rId44"/>
    <p:sldId id="1059" r:id="rId45"/>
    <p:sldId id="833" r:id="rId46"/>
    <p:sldId id="714" r:id="rId47"/>
    <p:sldId id="1065" r:id="rId48"/>
    <p:sldId id="683" r:id="rId49"/>
    <p:sldId id="615" r:id="rId50"/>
    <p:sldId id="761" r:id="rId51"/>
    <p:sldId id="851" r:id="rId52"/>
    <p:sldId id="686" r:id="rId53"/>
    <p:sldId id="821" r:id="rId54"/>
    <p:sldId id="660" r:id="rId55"/>
    <p:sldId id="575" r:id="rId56"/>
    <p:sldId id="1004" r:id="rId57"/>
    <p:sldId id="621" r:id="rId58"/>
    <p:sldId id="792" r:id="rId59"/>
    <p:sldId id="1006" r:id="rId60"/>
    <p:sldId id="845" r:id="rId61"/>
    <p:sldId id="625" r:id="rId62"/>
    <p:sldId id="745" r:id="rId63"/>
    <p:sldId id="1038" r:id="rId64"/>
    <p:sldId id="1039" r:id="rId65"/>
    <p:sldId id="1040" r:id="rId66"/>
    <p:sldId id="739" r:id="rId67"/>
    <p:sldId id="1041" r:id="rId68"/>
    <p:sldId id="630" r:id="rId69"/>
    <p:sldId id="1073" r:id="rId70"/>
    <p:sldId id="743" r:id="rId71"/>
    <p:sldId id="741" r:id="rId72"/>
    <p:sldId id="773" r:id="rId73"/>
    <p:sldId id="818" r:id="rId74"/>
    <p:sldId id="807" r:id="rId75"/>
    <p:sldId id="827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511"/>
    <p:restoredTop sz="77628" autoAdjust="0"/>
  </p:normalViewPr>
  <p:slideViewPr>
    <p:cSldViewPr snapToGrid="0" snapToObjects="1">
      <p:cViewPr varScale="1">
        <p:scale>
          <a:sx n="88" d="100"/>
          <a:sy n="88" d="100"/>
        </p:scale>
        <p:origin x="8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92882-1C39-1C49-B3F0-56F89C64DC97}" type="datetimeFigureOut">
              <a:rPr lang="en-US" smtClean="0"/>
              <a:t>4/6/22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D7021-0566-DD45-8175-79E5EFAAB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/>
              <a:buNone/>
            </a:pPr>
            <a:endParaRPr lang="en-US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8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9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81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19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08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20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95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21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37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22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58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23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232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834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88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457200" indent="-457200" algn="l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66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001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30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29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31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324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457200" indent="-457200" algn="l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60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457200" indent="-457200" algn="l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92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36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457200" indent="-457200" algn="l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0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37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457200" indent="-457200" algn="l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909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40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457200" indent="-457200" algn="l">
              <a:buFont typeface="Arial"/>
              <a:buChar char="•"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17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44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83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45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23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indent="0" algn="l">
              <a:buFont typeface="Arial"/>
              <a:buNone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4500" y="453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20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144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42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803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640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71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15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71682-26D9-47D2-BBC8-72A6A2BD0B0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80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C11D27-D542-0540-AFFF-90F47E29FE20}" type="slidenum">
              <a:rPr kumimoji="0" lang="en-US">
                <a:latin typeface="Times New Roman" charset="0"/>
              </a:rPr>
              <a:pPr algn="r"/>
              <a:t>73</a:t>
            </a:fld>
            <a:endParaRPr kumimoji="0" lang="en-US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88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218619EF-01A5-D745-9114-3EFCFC7D6E42}" type="slidenum">
              <a:rPr lang="en-US" altLang="en-US" sz="1200"/>
              <a:pPr eaLnBrk="1" hangingPunct="1"/>
              <a:t>75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15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6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3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2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53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1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2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8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3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2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47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1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3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06BE-F3C9-0B4F-BD82-E748C01D6D25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0D46-5B4A-2C4F-9BFC-EFCE14D1D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_10xCheetahBottleneck_X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5085" y="0"/>
            <a:ext cx="9891115" cy="654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9163" y="2075803"/>
            <a:ext cx="2437189" cy="900200"/>
          </a:xfrm>
        </p:spPr>
        <p:txBody>
          <a:bodyPr>
            <a:normAutofit/>
          </a:bodyPr>
          <a:lstStyle/>
          <a:p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</a:rPr>
              <a:t>BIO10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9601" y="3881997"/>
            <a:ext cx="3036315" cy="1369755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</a:rPr>
              <a:t>Evolution </a:t>
            </a:r>
          </a:p>
          <a:p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</a:rPr>
              <a:t>Part 1</a:t>
            </a:r>
          </a:p>
          <a:p>
            <a:r>
              <a:rPr lang="en-US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FF"/>
                </a:solidFill>
              </a:rPr>
              <a:t>Dr. Bradley</a:t>
            </a: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37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01554" y="0"/>
            <a:ext cx="3142445" cy="4069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Darwin was influenced by </a:t>
            </a:r>
            <a:r>
              <a:rPr lang="en-US" sz="2000" i="1" dirty="0"/>
              <a:t>Thomas </a:t>
            </a:r>
          </a:p>
          <a:p>
            <a:r>
              <a:rPr lang="en-US" sz="2000" i="1" dirty="0"/>
              <a:t>Malthus </a:t>
            </a:r>
            <a:r>
              <a:rPr lang="en-US" sz="2000" dirty="0"/>
              <a:t>who pointed out that in nature species tend to                                            </a:t>
            </a:r>
            <a:r>
              <a:rPr lang="en-US" sz="2000" b="1" dirty="0"/>
              <a:t>produce more offspring than can be supported by the                                       environment </a:t>
            </a:r>
            <a:r>
              <a:rPr lang="en-US" sz="2000" dirty="0"/>
              <a:t>leading to </a:t>
            </a:r>
            <a:r>
              <a:rPr lang="en-US" sz="2000" b="1" dirty="0"/>
              <a:t>competition for limited </a:t>
            </a:r>
          </a:p>
          <a:p>
            <a:r>
              <a:rPr lang="en-US" sz="2000" b="1" dirty="0"/>
              <a:t>resources</a:t>
            </a:r>
            <a:r>
              <a:rPr lang="en-US" sz="2000" dirty="0"/>
              <a:t> between individuals within a population</a:t>
            </a:r>
          </a:p>
          <a:p>
            <a:endParaRPr lang="en-US" sz="1600" dirty="0"/>
          </a:p>
          <a:p>
            <a:r>
              <a:rPr lang="en-US" sz="2000" dirty="0"/>
              <a:t>They also realized that there was </a:t>
            </a:r>
            <a:r>
              <a:rPr lang="en-US" sz="2000" b="1" dirty="0"/>
              <a:t>phenotypic variation </a:t>
            </a:r>
          </a:p>
          <a:p>
            <a:r>
              <a:rPr lang="en-US" sz="2000" b="1" i="1" dirty="0"/>
              <a:t>within</a:t>
            </a:r>
            <a:r>
              <a:rPr lang="en-US" sz="2000" b="1" dirty="0"/>
              <a:t> individuals of population, </a:t>
            </a:r>
            <a:r>
              <a:rPr lang="en-US" sz="2000" dirty="0"/>
              <a:t>not just among species</a:t>
            </a:r>
            <a:endParaRPr lang="en-US" sz="2000" b="1" dirty="0"/>
          </a:p>
          <a:p>
            <a:endParaRPr lang="en-US" dirty="0"/>
          </a:p>
          <a:p>
            <a:r>
              <a:rPr lang="en-US" sz="2000" dirty="0"/>
              <a:t>Darwin then concluded that those individuals with the                                                       most </a:t>
            </a:r>
            <a:r>
              <a:rPr lang="en-US" sz="2000" b="1" dirty="0"/>
              <a:t>advantageous traits </a:t>
            </a:r>
            <a:r>
              <a:rPr lang="en-US" sz="2000" dirty="0"/>
              <a:t>would have a greater chance                                                         of surviving and thus would </a:t>
            </a:r>
            <a:r>
              <a:rPr lang="en-US" sz="2000" b="1" dirty="0"/>
              <a:t>produce more progeny</a:t>
            </a:r>
          </a:p>
          <a:p>
            <a:endParaRPr lang="en-US" sz="1600" dirty="0"/>
          </a:p>
          <a:p>
            <a:r>
              <a:rPr lang="en-US" sz="2000" dirty="0"/>
              <a:t>These progeny would </a:t>
            </a:r>
            <a:r>
              <a:rPr lang="en-US" sz="2000" b="1" dirty="0"/>
              <a:t>inherit</a:t>
            </a:r>
            <a:r>
              <a:rPr lang="en-US" sz="2000" dirty="0"/>
              <a:t> the advantageous traits </a:t>
            </a:r>
            <a:br>
              <a:rPr lang="en-US" sz="2000" dirty="0"/>
            </a:br>
            <a:r>
              <a:rPr lang="en-US" sz="2000" dirty="0"/>
              <a:t>from their parents</a:t>
            </a:r>
          </a:p>
          <a:p>
            <a:endParaRPr lang="en-US" sz="1600" dirty="0"/>
          </a:p>
          <a:p>
            <a:r>
              <a:rPr lang="en-US" sz="2000" dirty="0"/>
              <a:t>Therefore, the </a:t>
            </a:r>
            <a:r>
              <a:rPr lang="en-US" sz="2000" b="1" dirty="0"/>
              <a:t>frequency</a:t>
            </a:r>
            <a:r>
              <a:rPr lang="en-US" sz="2000" dirty="0"/>
              <a:t> of favorable traits within a population would increase with every new generation</a:t>
            </a:r>
          </a:p>
          <a:p>
            <a:endParaRPr lang="en-US" sz="1600" dirty="0"/>
          </a:p>
          <a:p>
            <a:r>
              <a:rPr lang="en-US" sz="2000" dirty="0"/>
              <a:t>Thus, </a:t>
            </a:r>
            <a:r>
              <a:rPr lang="en-US" sz="2000" b="1" dirty="0"/>
              <a:t>species do not need to possess an inner drive to evolve</a:t>
            </a:r>
          </a:p>
          <a:p>
            <a:endParaRPr lang="en-US" sz="1600" dirty="0"/>
          </a:p>
          <a:p>
            <a:r>
              <a:rPr lang="en-US" sz="2000" dirty="0"/>
              <a:t>Instead, Darwin proposed that all species are constantly subjected to “</a:t>
            </a:r>
            <a:r>
              <a:rPr lang="en-US" sz="2000" b="1" i="1" dirty="0"/>
              <a:t>natural selection</a:t>
            </a:r>
            <a:r>
              <a:rPr lang="en-US" sz="2000" dirty="0"/>
              <a:t>” by the environment and therefore </a:t>
            </a:r>
            <a:r>
              <a:rPr lang="en-US" sz="2000" b="1" i="1" dirty="0"/>
              <a:t>must be evolving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34319" y="3671667"/>
            <a:ext cx="708848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000"/>
              <a:t>p473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2F7F65-A730-DF4B-AD3B-215FB321E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311" y="-38101"/>
            <a:ext cx="3198689" cy="42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5C5C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16"/>
            <a:ext cx="8229600" cy="1143000"/>
          </a:xfrm>
        </p:spPr>
        <p:txBody>
          <a:bodyPr/>
          <a:lstStyle/>
          <a:p>
            <a:r>
              <a:rPr lang="en-US" dirty="0"/>
              <a:t>Descent with Modification</a:t>
            </a:r>
          </a:p>
        </p:txBody>
      </p:sp>
      <p:pic>
        <p:nvPicPr>
          <p:cNvPr id="3" name="Picture 2" descr="Origin_of_Species_title_p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005" y="1308100"/>
            <a:ext cx="3235794" cy="5194300"/>
          </a:xfrm>
          <a:prstGeom prst="rect">
            <a:avLst/>
          </a:prstGeom>
        </p:spPr>
      </p:pic>
      <p:pic>
        <p:nvPicPr>
          <p:cNvPr id="4" name="Picture 3" descr="Darwin_tre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769" y="1308100"/>
            <a:ext cx="3266030" cy="554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185439">
            <a:off x="1356042" y="5042282"/>
            <a:ext cx="705876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How do we know all life has a shared ancestry?</a:t>
            </a:r>
          </a:p>
        </p:txBody>
      </p:sp>
    </p:spTree>
    <p:extLst>
      <p:ext uri="{BB962C8B-B14F-4D97-AF65-F5344CB8AC3E}">
        <p14:creationId xmlns:p14="http://schemas.microsoft.com/office/powerpoint/2010/main" val="2543620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31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Mechanism of Genetic Inheritance &amp; DNA as the </a:t>
            </a:r>
            <a:r>
              <a:rPr lang="en-US" sz="3600" dirty="0">
                <a:solidFill>
                  <a:srgbClr val="000000"/>
                </a:solidFill>
              </a:rPr>
              <a:t>Unifying Language of Life</a:t>
            </a:r>
            <a:endParaRPr lang="en-US" sz="3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752600"/>
            <a:ext cx="4851598" cy="3949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78" y="1765300"/>
            <a:ext cx="5445222" cy="39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56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97"/>
            <a:ext cx="9266106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Unity Underlying Diversity: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Shared Traits Across Domains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643" y="1360355"/>
            <a:ext cx="6097148" cy="52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Unity Underlying Diversity: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Genetic Homologies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362" y="1248748"/>
            <a:ext cx="6469063" cy="52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22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Unity Underlying Diversity: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/>
              <a:t>Structural Homologies</a:t>
            </a:r>
          </a:p>
        </p:txBody>
      </p:sp>
      <p:pic>
        <p:nvPicPr>
          <p:cNvPr id="4" name="Picture 6" descr="s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17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81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Unity Underlying Diversity: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/>
              <a:t>Structural Homologies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39" y="1388039"/>
            <a:ext cx="8195061" cy="471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55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97" b="-4608"/>
          <a:stretch/>
        </p:blipFill>
        <p:spPr>
          <a:xfrm>
            <a:off x="25864" y="1704911"/>
            <a:ext cx="9118136" cy="390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996" y="5454236"/>
            <a:ext cx="3415004" cy="14037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98097F-BFF9-5E47-8417-F91B6CEA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8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Unity Underlying Diversity: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/>
              <a:t>Vestigial Structures</a:t>
            </a:r>
          </a:p>
        </p:txBody>
      </p:sp>
    </p:spTree>
    <p:extLst>
      <p:ext uri="{BB962C8B-B14F-4D97-AF65-F5344CB8AC3E}">
        <p14:creationId xmlns:p14="http://schemas.microsoft.com/office/powerpoint/2010/main" val="3682857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9172" y="231189"/>
            <a:ext cx="7492265" cy="2861018"/>
            <a:chOff x="1389172" y="231189"/>
            <a:chExt cx="7492265" cy="2861018"/>
          </a:xfrm>
        </p:grpSpPr>
        <p:pic>
          <p:nvPicPr>
            <p:cNvPr id="6" name="Picture 5" descr="22_16_HomologousEmbryos-U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784" y="245892"/>
              <a:ext cx="4980653" cy="283161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62873" y="2834206"/>
              <a:ext cx="1725738" cy="258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Chick embryo (LM)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 flipH="1">
              <a:off x="4743859" y="2017390"/>
              <a:ext cx="776047" cy="46780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Freeform 8"/>
            <p:cNvSpPr/>
            <p:nvPr/>
          </p:nvSpPr>
          <p:spPr bwMode="auto">
            <a:xfrm>
              <a:off x="4464830" y="754888"/>
              <a:ext cx="1057982" cy="219811"/>
            </a:xfrm>
            <a:custGeom>
              <a:avLst/>
              <a:gdLst>
                <a:gd name="connsiteX0" fmla="*/ 106680 w 1386840"/>
                <a:gd name="connsiteY0" fmla="*/ 0 h 297180"/>
                <a:gd name="connsiteX1" fmla="*/ 1386840 w 1386840"/>
                <a:gd name="connsiteY1" fmla="*/ 297180 h 297180"/>
                <a:gd name="connsiteX2" fmla="*/ 0 w 1386840"/>
                <a:gd name="connsiteY2" fmla="*/ 163830 h 2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6840" h="297180">
                  <a:moveTo>
                    <a:pt x="106680" y="0"/>
                  </a:moveTo>
                  <a:lnTo>
                    <a:pt x="1386840" y="297180"/>
                  </a:lnTo>
                  <a:lnTo>
                    <a:pt x="0" y="16383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93778" y="856735"/>
              <a:ext cx="1089836" cy="447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Pharyngeal</a:t>
              </a:r>
            </a:p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arches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93778" y="1901544"/>
              <a:ext cx="933307" cy="447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Post-anal</a:t>
              </a:r>
            </a:p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tail</a:t>
              </a: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6830007" y="974699"/>
              <a:ext cx="1057845" cy="78486"/>
            </a:xfrm>
            <a:custGeom>
              <a:avLst/>
              <a:gdLst>
                <a:gd name="connsiteX0" fmla="*/ 1558485 w 1735358"/>
                <a:gd name="connsiteY0" fmla="*/ 0 h 156850"/>
                <a:gd name="connsiteX1" fmla="*/ 0 w 1735358"/>
                <a:gd name="connsiteY1" fmla="*/ 63408 h 156850"/>
                <a:gd name="connsiteX2" fmla="*/ 1735358 w 1735358"/>
                <a:gd name="connsiteY2" fmla="*/ 156850 h 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5358" h="156850">
                  <a:moveTo>
                    <a:pt x="1558485" y="0"/>
                  </a:moveTo>
                  <a:lnTo>
                    <a:pt x="0" y="63408"/>
                  </a:lnTo>
                  <a:lnTo>
                    <a:pt x="1735358" y="156850"/>
                  </a:lnTo>
                </a:path>
              </a:pathLst>
            </a:cu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flipH="1">
              <a:off x="6401060" y="1416039"/>
              <a:ext cx="1568260" cy="5998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6401059" y="1416039"/>
              <a:ext cx="1568260" cy="5998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Freeform 14"/>
            <p:cNvSpPr/>
            <p:nvPr/>
          </p:nvSpPr>
          <p:spPr bwMode="auto">
            <a:xfrm>
              <a:off x="6661691" y="974699"/>
              <a:ext cx="1226162" cy="78486"/>
            </a:xfrm>
            <a:custGeom>
              <a:avLst/>
              <a:gdLst>
                <a:gd name="connsiteX0" fmla="*/ 1558485 w 1735358"/>
                <a:gd name="connsiteY0" fmla="*/ 0 h 156850"/>
                <a:gd name="connsiteX1" fmla="*/ 0 w 1735358"/>
                <a:gd name="connsiteY1" fmla="*/ 63408 h 156850"/>
                <a:gd name="connsiteX2" fmla="*/ 1735358 w 1735358"/>
                <a:gd name="connsiteY2" fmla="*/ 156850 h 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5358" h="156850">
                  <a:moveTo>
                    <a:pt x="1558485" y="0"/>
                  </a:moveTo>
                  <a:lnTo>
                    <a:pt x="0" y="63408"/>
                  </a:lnTo>
                  <a:lnTo>
                    <a:pt x="1735358" y="15685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61691" y="2826854"/>
              <a:ext cx="1422462" cy="258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Human embryo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89172" y="231189"/>
              <a:ext cx="338476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Developmental similarities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between highly diverged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organisms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979" y="3193351"/>
            <a:ext cx="8565492" cy="3624394"/>
            <a:chOff x="93979" y="3193351"/>
            <a:chExt cx="8565492" cy="3624394"/>
          </a:xfrm>
        </p:grpSpPr>
        <p:pic>
          <p:nvPicPr>
            <p:cNvPr id="18" name="Picture 17" descr="22_18_ConvergentEvolu-U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79" y="3193351"/>
              <a:ext cx="5168485" cy="362439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9998" y="4295915"/>
              <a:ext cx="77475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Sugar</a:t>
              </a:r>
            </a:p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glider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95437" y="6499196"/>
              <a:ext cx="934871" cy="318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Flying squirrel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72883" y="5153513"/>
              <a:ext cx="784189" cy="318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AUSTRALIA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79279" y="4503466"/>
              <a:ext cx="686406" cy="575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NORTH</a:t>
              </a:r>
            </a:p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Arial" panose="020B0604020202020204" pitchFamily="34" charset="0"/>
                </a:rPr>
                <a:t>AMERICA</a:t>
              </a: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 flipV="1">
              <a:off x="2830722" y="4426571"/>
              <a:ext cx="382461" cy="171991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2830722" y="4429358"/>
              <a:ext cx="382461" cy="17199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" name="Group 24"/>
            <p:cNvGrpSpPr/>
            <p:nvPr/>
          </p:nvGrpSpPr>
          <p:grpSpPr>
            <a:xfrm>
              <a:off x="1312981" y="5324989"/>
              <a:ext cx="495827" cy="266986"/>
              <a:chOff x="2687947" y="3940491"/>
              <a:chExt cx="575598" cy="279856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 flipV="1">
                <a:off x="2687947" y="3940491"/>
                <a:ext cx="575598" cy="275393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V="1">
                <a:off x="2687947" y="3944954"/>
                <a:ext cx="575598" cy="27539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5319112" y="4120195"/>
              <a:ext cx="334035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Convergent evolution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suggests that the products of natural selection are </a:t>
              </a: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random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33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48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Niche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19150" y="1219200"/>
            <a:ext cx="7504113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populations relationship to habitat and individuals of the population behave in that habitat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Allows for:</a:t>
            </a:r>
          </a:p>
          <a:p>
            <a:pPr lvl="1"/>
            <a:r>
              <a:rPr lang="en-US" b="1" i="1" dirty="0">
                <a:latin typeface="Arial" charset="0"/>
                <a:ea typeface="ＭＳ Ｐゴシック" charset="0"/>
                <a:cs typeface="ＭＳ Ｐゴシック" charset="0"/>
              </a:rPr>
              <a:t>Ecological Equivalents</a:t>
            </a:r>
          </a:p>
          <a:p>
            <a:pPr lvl="1"/>
            <a:r>
              <a:rPr lang="en-US" b="1" i="1" dirty="0">
                <a:latin typeface="Arial" charset="0"/>
                <a:ea typeface="ＭＳ Ｐゴシック" charset="0"/>
                <a:cs typeface="ＭＳ Ｐゴシック" charset="0"/>
              </a:rPr>
              <a:t>Empty Niches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74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E7F411-B027-8C48-B380-3B61931B0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26"/>
            <a:ext cx="9144000" cy="584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8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52_10_ConvergentEvolu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8" y="3472583"/>
            <a:ext cx="8546592" cy="291998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48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Ecological Equivalents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19943" y="899374"/>
            <a:ext cx="7504113" cy="2303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or more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distantly related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species with very similar niche characteristics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Occur in two completely different locations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 Example of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convergent evolution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756222" y="6067342"/>
            <a:ext cx="1252000" cy="33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i="1" dirty="0">
                <a:solidFill>
                  <a:srgbClr val="000000"/>
                </a:solidFill>
                <a:latin typeface="Arial" charset="0"/>
              </a:rPr>
              <a:t>Cereus</a:t>
            </a:r>
            <a:r>
              <a:rPr lang="en-US" sz="1700" dirty="0">
                <a:solidFill>
                  <a:srgbClr val="000000"/>
                </a:solidFill>
                <a:latin typeface="Arial" charset="0"/>
              </a:rPr>
              <a:t> sp.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506795" y="5820821"/>
            <a:ext cx="1286835" cy="52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700" i="1" dirty="0">
                <a:solidFill>
                  <a:srgbClr val="000000"/>
                </a:solidFill>
                <a:latin typeface="Arial" charset="0"/>
              </a:rPr>
              <a:t>Euphorbia</a:t>
            </a:r>
            <a:br>
              <a:rPr lang="en-US" sz="17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700" i="1" dirty="0" err="1">
                <a:solidFill>
                  <a:srgbClr val="000000"/>
                </a:solidFill>
                <a:latin typeface="Arial" charset="0"/>
              </a:rPr>
              <a:t>canariensis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7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48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Ecological Equivalents</a:t>
            </a:r>
          </a:p>
        </p:txBody>
      </p:sp>
      <p:pic>
        <p:nvPicPr>
          <p:cNvPr id="2" name="Picture 1" descr="rat-kangouro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50" y="3671209"/>
            <a:ext cx="3817501" cy="2475591"/>
          </a:xfrm>
          <a:prstGeom prst="rect">
            <a:avLst/>
          </a:prstGeom>
        </p:spPr>
      </p:pic>
      <p:pic>
        <p:nvPicPr>
          <p:cNvPr id="3" name="Picture 2" descr="a8f284c51f7651cb58746761c369acf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822" y="3683000"/>
            <a:ext cx="2256841" cy="24638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31850" y="5499101"/>
            <a:ext cx="1911350" cy="4275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dirty="0"/>
              <a:t>Kangaroo Rat (North America)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253622" y="5444068"/>
            <a:ext cx="1172578" cy="4275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1800" dirty="0" err="1"/>
              <a:t>Jeroba</a:t>
            </a:r>
            <a:endParaRPr lang="en-US" altLang="en-US" sz="1800" dirty="0"/>
          </a:p>
          <a:p>
            <a:pPr marL="0" indent="0" algn="ctr">
              <a:buNone/>
            </a:pPr>
            <a:r>
              <a:rPr lang="en-US" altLang="en-US" sz="1800" dirty="0"/>
              <a:t>(Africa)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B637F03-F8A2-0644-9EC3-7906910755E8}"/>
              </a:ext>
            </a:extLst>
          </p:cNvPr>
          <p:cNvSpPr txBox="1">
            <a:spLocks noChangeArrowheads="1"/>
          </p:cNvSpPr>
          <p:nvPr/>
        </p:nvSpPr>
        <p:spPr>
          <a:xfrm>
            <a:off x="831850" y="1103836"/>
            <a:ext cx="7504113" cy="2303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or more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distantly related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species with very similar niche characteristics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Occur in two completely different locations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 Example of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convergent evolution</a:t>
            </a:r>
          </a:p>
        </p:txBody>
      </p:sp>
    </p:spTree>
    <p:extLst>
      <p:ext uri="{BB962C8B-B14F-4D97-AF65-F5344CB8AC3E}">
        <p14:creationId xmlns:p14="http://schemas.microsoft.com/office/powerpoint/2010/main" val="3440000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48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Ecological Equivalents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854" y="1219200"/>
            <a:ext cx="5542746" cy="5118100"/>
          </a:xfrm>
          <a:prstGeom prst="rect">
            <a:avLst/>
          </a:prstGeom>
        </p:spPr>
      </p:pic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670854" y="1217806"/>
            <a:ext cx="1252000" cy="33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err="1">
                <a:solidFill>
                  <a:srgbClr val="000000"/>
                </a:solidFill>
                <a:latin typeface="Arial" charset="0"/>
              </a:rPr>
              <a:t>Placentals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025100" y="1071966"/>
            <a:ext cx="1252000" cy="33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700" dirty="0" err="1">
                <a:solidFill>
                  <a:srgbClr val="000000"/>
                </a:solidFill>
                <a:latin typeface="Arial" charset="0"/>
              </a:rPr>
              <a:t>Marsupals</a:t>
            </a:r>
            <a:endParaRPr lang="en-US" sz="17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08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48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Empty Niches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19150" y="1219200"/>
            <a:ext cx="7504113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When a suitable species for a niche does not occur within a location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Perhaps because it never dispersed there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Perhaps because it was yet unable to evolve there</a:t>
            </a:r>
          </a:p>
        </p:txBody>
      </p:sp>
    </p:spTree>
    <p:extLst>
      <p:ext uri="{BB962C8B-B14F-4D97-AF65-F5344CB8AC3E}">
        <p14:creationId xmlns:p14="http://schemas.microsoft.com/office/powerpoint/2010/main" val="109843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EC89193-AFBD-D54E-B9D9-CBD80011FFF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48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Evolution &amp; Population Genetics</a:t>
            </a:r>
          </a:p>
        </p:txBody>
      </p:sp>
    </p:spTree>
    <p:extLst>
      <p:ext uri="{BB962C8B-B14F-4D97-AF65-F5344CB8AC3E}">
        <p14:creationId xmlns:p14="http://schemas.microsoft.com/office/powerpoint/2010/main" val="1799320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09273"/>
            <a:ext cx="8405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prstClr val="black"/>
                </a:solidFill>
              </a:rPr>
              <a:t>What is phenotypic plasticity?</a:t>
            </a:r>
          </a:p>
          <a:p>
            <a:pPr algn="ctr" defTabSz="914400"/>
            <a:endParaRPr lang="en-US" b="1" dirty="0">
              <a:solidFill>
                <a:prstClr val="black"/>
              </a:solidFill>
            </a:endParaRPr>
          </a:p>
          <a:p>
            <a:pPr algn="ctr"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Phenotypic plasticity: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the ability of a single genotype to produce multiple phenotypes.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185339"/>
            <a:ext cx="840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Calibri"/>
              </a:rPr>
              <a:t>Example: Phenotype of body size.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9FCBA-F27B-644A-B625-4E6472311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50" y="1968392"/>
            <a:ext cx="6642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00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C58C0-EAF0-D243-B4CC-3F854CE40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94124" y="1433177"/>
            <a:ext cx="5808428" cy="2737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BB0370-DC10-624C-89C9-D9EFBB215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52" y="4255028"/>
            <a:ext cx="6409573" cy="2139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BF363D-9FFE-884D-BA2B-8DB845D3CDFC}"/>
              </a:ext>
            </a:extLst>
          </p:cNvPr>
          <p:cNvSpPr txBox="1"/>
          <p:nvPr/>
        </p:nvSpPr>
        <p:spPr>
          <a:xfrm>
            <a:off x="381000" y="209273"/>
            <a:ext cx="84051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prstClr val="black"/>
                </a:solidFill>
              </a:rPr>
              <a:t>What is phenotypic plasticity?</a:t>
            </a:r>
          </a:p>
          <a:p>
            <a:pPr algn="ctr" defTabSz="914400"/>
            <a:endParaRPr lang="en-US" b="1" dirty="0">
              <a:solidFill>
                <a:prstClr val="black"/>
              </a:solidFill>
            </a:endParaRPr>
          </a:p>
          <a:p>
            <a:pPr algn="ctr"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Phenotypic plasticity: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the ability of a single genotype to produce multiple phenotypes.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2F7E3-4F86-D141-8133-A5432E622D6B}"/>
              </a:ext>
            </a:extLst>
          </p:cNvPr>
          <p:cNvSpPr txBox="1"/>
          <p:nvPr/>
        </p:nvSpPr>
        <p:spPr>
          <a:xfrm>
            <a:off x="533400" y="6342803"/>
            <a:ext cx="840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Calibri"/>
              </a:rPr>
              <a:t>Example: Phenotype flower color changing with pH of soil.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757635-5EE2-FB4C-A00D-3D7A5A887889}"/>
              </a:ext>
            </a:extLst>
          </p:cNvPr>
          <p:cNvSpPr txBox="1"/>
          <p:nvPr/>
        </p:nvSpPr>
        <p:spPr>
          <a:xfrm>
            <a:off x="1840675" y="1479069"/>
            <a:ext cx="5714375" cy="640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Phenotypic plasticity: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the ability of a single genotype to produce multiple phenotypes.</a:t>
            </a:r>
          </a:p>
        </p:txBody>
      </p:sp>
    </p:spTree>
    <p:extLst>
      <p:ext uri="{BB962C8B-B14F-4D97-AF65-F5344CB8AC3E}">
        <p14:creationId xmlns:p14="http://schemas.microsoft.com/office/powerpoint/2010/main" val="2606271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C58C0-EAF0-D243-B4CC-3F854CE40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94124" y="1433177"/>
            <a:ext cx="5808428" cy="2737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BB0370-DC10-624C-89C9-D9EFBB215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52" y="4255028"/>
            <a:ext cx="6409573" cy="2139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52F7E3-4F86-D141-8133-A5432E622D6B}"/>
              </a:ext>
            </a:extLst>
          </p:cNvPr>
          <p:cNvSpPr txBox="1"/>
          <p:nvPr/>
        </p:nvSpPr>
        <p:spPr>
          <a:xfrm>
            <a:off x="533400" y="6342803"/>
            <a:ext cx="840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>
                <a:solidFill>
                  <a:prstClr val="black"/>
                </a:solidFill>
                <a:latin typeface="Calibri"/>
              </a:rPr>
              <a:t>Example: Phenotype flower color changing with pH of soil.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7F538-5C7C-E54D-B018-F37829C0D6A2}"/>
              </a:ext>
            </a:extLst>
          </p:cNvPr>
          <p:cNvSpPr txBox="1"/>
          <p:nvPr/>
        </p:nvSpPr>
        <p:spPr>
          <a:xfrm>
            <a:off x="381000" y="209273"/>
            <a:ext cx="8405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</a:rPr>
              <a:t>How can phenotypic plasticity slow down the speed of evolution?</a:t>
            </a:r>
          </a:p>
          <a:p>
            <a:pPr defTabSz="914400"/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5C00BA-9C9B-2C44-9A16-FC140DBD5C38}"/>
              </a:ext>
            </a:extLst>
          </p:cNvPr>
          <p:cNvSpPr txBox="1"/>
          <p:nvPr/>
        </p:nvSpPr>
        <p:spPr>
          <a:xfrm>
            <a:off x="1946365" y="3128629"/>
            <a:ext cx="540351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chemeClr val="bg1"/>
                </a:solidFill>
                <a:latin typeface="Calibri"/>
              </a:rPr>
              <a:t>What would happen to a population of Hydrangeas if pollinators would only visit purple flowers?  Would the population evolve to have more purple flowers?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0425D-2867-6E4E-A233-ABCBC249EDB8}"/>
              </a:ext>
            </a:extLst>
          </p:cNvPr>
          <p:cNvSpPr txBox="1"/>
          <p:nvPr/>
        </p:nvSpPr>
        <p:spPr>
          <a:xfrm>
            <a:off x="1840675" y="1479069"/>
            <a:ext cx="5714375" cy="6407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Phenotypic plasticity: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the ability of a single genotype to produce multiple phenotypes.</a:t>
            </a:r>
          </a:p>
        </p:txBody>
      </p:sp>
    </p:spTree>
    <p:extLst>
      <p:ext uri="{BB962C8B-B14F-4D97-AF65-F5344CB8AC3E}">
        <p14:creationId xmlns:p14="http://schemas.microsoft.com/office/powerpoint/2010/main" val="1302859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What Are Populations?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population</a:t>
            </a:r>
            <a:r>
              <a:rPr lang="en-US" dirty="0"/>
              <a:t> is a localized group of individuals capable of interbreeding and producing fertile offspring</a:t>
            </a:r>
          </a:p>
          <a:p>
            <a:r>
              <a:rPr lang="en-US" dirty="0"/>
              <a:t>A </a:t>
            </a:r>
            <a:r>
              <a:rPr lang="en-US" b="1" dirty="0"/>
              <a:t>gene pool </a:t>
            </a:r>
            <a:r>
              <a:rPr lang="en-US" dirty="0"/>
              <a:t>consists of all the alleles for all loci in a population</a:t>
            </a:r>
          </a:p>
        </p:txBody>
      </p:sp>
    </p:spTree>
    <p:extLst>
      <p:ext uri="{BB962C8B-B14F-4D97-AF65-F5344CB8AC3E}">
        <p14:creationId xmlns:p14="http://schemas.microsoft.com/office/powerpoint/2010/main" val="237721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Causes of Microevolution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Mutation</a:t>
            </a:r>
          </a:p>
          <a:p>
            <a:r>
              <a:rPr lang="en-US" dirty="0">
                <a:solidFill>
                  <a:srgbClr val="8064A2"/>
                </a:solidFill>
              </a:rPr>
              <a:t>Gene Flow </a:t>
            </a:r>
          </a:p>
          <a:p>
            <a:r>
              <a:rPr lang="en-US" dirty="0">
                <a:solidFill>
                  <a:schemeClr val="accent2"/>
                </a:solidFill>
              </a:rPr>
              <a:t>Genetic</a:t>
            </a:r>
            <a:r>
              <a:rPr lang="en-US" dirty="0">
                <a:solidFill>
                  <a:srgbClr val="C0504D"/>
                </a:solidFill>
              </a:rPr>
              <a:t> Drift </a:t>
            </a:r>
            <a:r>
              <a:rPr lang="en-US" dirty="0"/>
              <a:t>(non random sampling)</a:t>
            </a:r>
          </a:p>
          <a:p>
            <a:pPr lvl="1"/>
            <a:r>
              <a:rPr lang="en-US" dirty="0">
                <a:solidFill>
                  <a:srgbClr val="77933C"/>
                </a:solidFill>
              </a:rPr>
              <a:t>Demographic Bottlenecks </a:t>
            </a:r>
          </a:p>
          <a:p>
            <a:pPr lvl="1"/>
            <a:r>
              <a:rPr lang="en-US" dirty="0">
                <a:solidFill>
                  <a:srgbClr val="948A54"/>
                </a:solidFill>
              </a:rPr>
              <a:t>Founder Effects </a:t>
            </a:r>
            <a:r>
              <a:rPr lang="en-US" dirty="0"/>
              <a:t>(in new populations)</a:t>
            </a:r>
          </a:p>
          <a:p>
            <a:r>
              <a:rPr lang="en-US" dirty="0"/>
              <a:t>Selection</a:t>
            </a:r>
          </a:p>
          <a:p>
            <a:pPr lvl="1"/>
            <a:r>
              <a:rPr lang="en-US" dirty="0"/>
              <a:t>Natural</a:t>
            </a:r>
          </a:p>
          <a:p>
            <a:pPr lvl="1"/>
            <a:r>
              <a:rPr lang="en-US" dirty="0"/>
              <a:t>Artificial</a:t>
            </a:r>
          </a:p>
          <a:p>
            <a:pPr lvl="1"/>
            <a:r>
              <a:rPr lang="en-US" dirty="0"/>
              <a:t>Sexual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91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01FCF-8790-7647-AC89-9C17B112E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24" y="677484"/>
            <a:ext cx="8308552" cy="55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6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98704" y="1138503"/>
            <a:ext cx="8546592" cy="5440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Change in nucleotide sequence in the DNA</a:t>
            </a:r>
          </a:p>
          <a:p>
            <a:pPr marL="457200" indent="-457200" algn="l"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Can result in creation of new alleles</a:t>
            </a:r>
          </a:p>
          <a:p>
            <a:pPr marL="457200" indent="-457200" algn="l"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Only those that occur in cells that undergo meiosis (occurring in the germ line) will be passed on to offspring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44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Causes of Microevolution: 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3562025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98704" y="948003"/>
            <a:ext cx="8546592" cy="5440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Unpredictable process</a:t>
            </a:r>
          </a:p>
          <a:p>
            <a:pPr marL="457200" indent="-457200" algn="l"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Typically deleterious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Some new alleles are beneficial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But new alleles are </a:t>
            </a:r>
            <a:r>
              <a:rPr lang="en-US" b="1" i="1" dirty="0">
                <a:solidFill>
                  <a:srgbClr val="000000"/>
                </a:solidFill>
              </a:rPr>
              <a:t>usually</a:t>
            </a:r>
            <a:r>
              <a:rPr lang="en-US" dirty="0">
                <a:solidFill>
                  <a:srgbClr val="000000"/>
                </a:solidFill>
              </a:rPr>
              <a:t> deleterious</a:t>
            </a:r>
          </a:p>
          <a:p>
            <a:pPr marL="1371600" lvl="2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But only if they are displayed</a:t>
            </a:r>
          </a:p>
          <a:p>
            <a:pPr marL="1371600" lvl="2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Recessive deleterious traits can hide in heterozygotes within the population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-44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Causes of Microevolution: </a:t>
            </a:r>
          </a:p>
          <a:p>
            <a:r>
              <a:rPr lang="en-US" dirty="0">
                <a:solidFill>
                  <a:srgbClr val="558ED5"/>
                </a:solidFill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3032461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60"/>
            <a:ext cx="9144000" cy="773640"/>
          </a:xfrm>
        </p:spPr>
        <p:txBody>
          <a:bodyPr>
            <a:noAutofit/>
          </a:bodyPr>
          <a:lstStyle/>
          <a:p>
            <a:r>
              <a:rPr lang="en-US" sz="3600" dirty="0"/>
              <a:t>Causes of Microevolution: </a:t>
            </a:r>
            <a:r>
              <a:rPr lang="en-US" sz="3600" dirty="0">
                <a:solidFill>
                  <a:schemeClr val="accent4"/>
                </a:solidFill>
              </a:rPr>
              <a:t>Gene Flow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799" y="656099"/>
            <a:ext cx="5957157" cy="45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11299" y="4965700"/>
            <a:ext cx="1104900" cy="2667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9144000" cy="1905000"/>
          </a:xfrm>
        </p:spPr>
        <p:txBody>
          <a:bodyPr>
            <a:normAutofit/>
          </a:bodyPr>
          <a:lstStyle/>
          <a:p>
            <a:r>
              <a:rPr lang="en-US" sz="2000" dirty="0"/>
              <a:t>Movement of alleles into or out of a population (into or out of a gene pool...)</a:t>
            </a:r>
          </a:p>
          <a:p>
            <a:pPr lvl="1"/>
            <a:r>
              <a:rPr lang="en-US" sz="1800" dirty="0"/>
              <a:t>Caused by immigration and emigration of individuals</a:t>
            </a:r>
          </a:p>
          <a:p>
            <a:pPr lvl="1"/>
            <a:r>
              <a:rPr lang="en-US" sz="1800" dirty="0"/>
              <a:t>Caused by movement of gametes (for example, pollen)</a:t>
            </a:r>
          </a:p>
          <a:p>
            <a:r>
              <a:rPr lang="en-US" sz="2000" dirty="0"/>
              <a:t>Gene flow tends to reduce variation among/between populations over time</a:t>
            </a:r>
          </a:p>
          <a:p>
            <a:r>
              <a:rPr lang="en-US" sz="2000" dirty="0"/>
              <a:t>Can increase or decrease the fitness of a population over time</a:t>
            </a:r>
          </a:p>
        </p:txBody>
      </p:sp>
    </p:spTree>
    <p:extLst>
      <p:ext uri="{BB962C8B-B14F-4D97-AF65-F5344CB8AC3E}">
        <p14:creationId xmlns:p14="http://schemas.microsoft.com/office/powerpoint/2010/main" val="1850071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6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Causes of Microevolution: </a:t>
            </a:r>
            <a:br>
              <a:rPr lang="en-US" dirty="0"/>
            </a:br>
            <a:r>
              <a:rPr lang="en-US" dirty="0">
                <a:solidFill>
                  <a:schemeClr val="accent2"/>
                </a:solidFill>
              </a:rPr>
              <a:t>Genetic</a:t>
            </a:r>
            <a:r>
              <a:rPr lang="en-US" dirty="0">
                <a:solidFill>
                  <a:srgbClr val="C0504D"/>
                </a:solidFill>
              </a:rPr>
              <a:t> Drift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Genetic drift </a:t>
            </a:r>
            <a:r>
              <a:rPr lang="en-US" dirty="0"/>
              <a:t>describes how allele frequencies fluctuate unpredictably from one generation to the next due to chance events</a:t>
            </a:r>
          </a:p>
          <a:p>
            <a:pPr lvl="1"/>
            <a:r>
              <a:rPr lang="en-US" dirty="0"/>
              <a:t>i.e. how they “drift” from what would be expected from one generation to the next</a:t>
            </a:r>
          </a:p>
          <a:p>
            <a:r>
              <a:rPr lang="en-US" dirty="0"/>
              <a:t>Genetic drift tends to reduce genetic variation through losses of alleles</a:t>
            </a:r>
          </a:p>
          <a:p>
            <a:pPr lvl="1"/>
            <a:r>
              <a:rPr lang="en-US" dirty="0"/>
              <a:t>Primarily a problem faced by small populations</a:t>
            </a:r>
          </a:p>
          <a:p>
            <a:pPr lvl="2"/>
            <a:r>
              <a:rPr lang="en-US" dirty="0"/>
              <a:t>The smaller a sample, the greater the chance of random deviation from a predicted result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41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-44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504D"/>
                </a:solidFill>
              </a:rPr>
              <a:t>Genetic Drift in Small Populations</a:t>
            </a:r>
          </a:p>
        </p:txBody>
      </p:sp>
      <p:pic>
        <p:nvPicPr>
          <p:cNvPr id="5" name="Picture 4" descr="23_09GeneticDrift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1262622"/>
            <a:ext cx="8546592" cy="4181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422298" y="19935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304948" y="29396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365148" y="27237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99998" y="39620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768248" y="23935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911248" y="23491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031898" y="37016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219098" y="34095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441348" y="41842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45998" y="32635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BF8586-ED56-5342-A38D-7646F1612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022" y="1001888"/>
            <a:ext cx="4317578" cy="56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-44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504D"/>
                </a:solidFill>
              </a:rPr>
              <a:t>Genetic Drift in Small Populations</a:t>
            </a:r>
          </a:p>
        </p:txBody>
      </p:sp>
      <p:pic>
        <p:nvPicPr>
          <p:cNvPr id="5" name="Picture 4" descr="23_09GeneticDrift_1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1262622"/>
            <a:ext cx="8546592" cy="4181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307238" y="4528444"/>
            <a:ext cx="2829662" cy="91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Generation 1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(frequency of </a:t>
            </a:r>
            <a:r>
              <a:rPr lang="en-US" sz="1800" i="1" dirty="0">
                <a:latin typeface="Arial" charset="0"/>
              </a:rPr>
              <a:t>C</a:t>
            </a:r>
            <a:r>
              <a:rPr lang="en-US" sz="1800" i="1" baseline="30000" dirty="0">
                <a:latin typeface="Arial" charset="0"/>
              </a:rPr>
              <a:t>R</a:t>
            </a:r>
            <a:r>
              <a:rPr lang="en-US" sz="1800" dirty="0">
                <a:latin typeface="Arial" charset="0"/>
              </a:rPr>
              <a:t>)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0.7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q</a:t>
            </a:r>
            <a:r>
              <a:rPr lang="en-US" sz="1800" dirty="0">
                <a:latin typeface="Arial" charset="0"/>
              </a:rPr>
              <a:t> (frequency of </a:t>
            </a:r>
            <a:r>
              <a:rPr lang="en-US" sz="1800" i="1" dirty="0">
                <a:latin typeface="Arial" charset="0"/>
              </a:rPr>
              <a:t>C</a:t>
            </a:r>
            <a:r>
              <a:rPr lang="en-US" sz="1800" i="1" baseline="30000" dirty="0">
                <a:latin typeface="Arial" charset="0"/>
              </a:rPr>
              <a:t>W</a:t>
            </a:r>
            <a:r>
              <a:rPr lang="en-US" sz="1800" dirty="0">
                <a:latin typeface="Arial" charset="0"/>
              </a:rPr>
              <a:t>)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0.3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422298" y="19935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304948" y="29396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1365148" y="27237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99998" y="39620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768248" y="23935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1911248" y="23491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031898" y="37016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1219098" y="34095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441348" y="41842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45998" y="32635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AB61E8-694F-8747-871F-E615F079A2E4}"/>
              </a:ext>
            </a:extLst>
          </p:cNvPr>
          <p:cNvSpPr txBox="1"/>
          <p:nvPr/>
        </p:nvSpPr>
        <p:spPr>
          <a:xfrm>
            <a:off x="473347" y="757002"/>
            <a:ext cx="2390503" cy="652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Individuals highlighted in yellow reproduce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425050-B71C-ED44-B69B-D808A8C5D2B4}"/>
              </a:ext>
            </a:extLst>
          </p:cNvPr>
          <p:cNvCxnSpPr>
            <a:cxnSpLocks/>
          </p:cNvCxnSpPr>
          <p:nvPr/>
        </p:nvCxnSpPr>
        <p:spPr>
          <a:xfrm>
            <a:off x="1882724" y="1351041"/>
            <a:ext cx="149174" cy="47470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8E37B3-5142-C846-A874-2FB152C3FC0B}"/>
              </a:ext>
            </a:extLst>
          </p:cNvPr>
          <p:cNvCxnSpPr>
            <a:cxnSpLocks/>
          </p:cNvCxnSpPr>
          <p:nvPr/>
        </p:nvCxnSpPr>
        <p:spPr>
          <a:xfrm flipH="1">
            <a:off x="917422" y="1351041"/>
            <a:ext cx="965302" cy="62602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477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-44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504D"/>
                </a:solidFill>
              </a:rPr>
              <a:t>Genetic Drift in Small Populations</a:t>
            </a:r>
          </a:p>
        </p:txBody>
      </p:sp>
      <p:pic>
        <p:nvPicPr>
          <p:cNvPr id="19" name="Picture 18" descr="23_09GeneticDrift_2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1262622"/>
            <a:ext cx="8546592" cy="4181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07238" y="4528444"/>
            <a:ext cx="2829662" cy="91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Generation 1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(frequency of </a:t>
            </a:r>
            <a:r>
              <a:rPr lang="en-US" sz="1800" i="1" dirty="0">
                <a:latin typeface="Arial" charset="0"/>
              </a:rPr>
              <a:t>C</a:t>
            </a:r>
            <a:r>
              <a:rPr lang="en-US" sz="1800" i="1" baseline="30000" dirty="0">
                <a:latin typeface="Arial" charset="0"/>
              </a:rPr>
              <a:t>R</a:t>
            </a:r>
            <a:r>
              <a:rPr lang="en-US" sz="1800" dirty="0">
                <a:latin typeface="Arial" charset="0"/>
              </a:rPr>
              <a:t>)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0.7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q</a:t>
            </a:r>
            <a:r>
              <a:rPr lang="en-US" sz="1800" dirty="0">
                <a:latin typeface="Arial" charset="0"/>
              </a:rPr>
              <a:t> (frequency of </a:t>
            </a:r>
            <a:r>
              <a:rPr lang="en-US" sz="1800" i="1" dirty="0">
                <a:latin typeface="Arial" charset="0"/>
              </a:rPr>
              <a:t>C</a:t>
            </a:r>
            <a:r>
              <a:rPr lang="en-US" sz="1800" i="1" baseline="30000" dirty="0">
                <a:latin typeface="Arial" charset="0"/>
              </a:rPr>
              <a:t>W</a:t>
            </a:r>
            <a:r>
              <a:rPr lang="en-US" sz="1800" dirty="0">
                <a:latin typeface="Arial" charset="0"/>
              </a:rPr>
              <a:t>)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0.3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812438" y="4539027"/>
            <a:ext cx="1508862" cy="90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Generation 2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0.5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q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0.5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400448" y="20358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251348" y="30709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559198" y="28296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3663848" y="37821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835298" y="22517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4978298" y="23787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940198" y="38519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4121048" y="33757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336948" y="41948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3543198" y="29756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580538" y="1237027"/>
            <a:ext cx="1058012" cy="85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5 plants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leave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offspring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422298" y="19935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1365148" y="27237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799998" y="39620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768248" y="23935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1911248" y="23491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2031898" y="37016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1219098" y="34095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1441348" y="41842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545998" y="32635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2304948" y="29396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384550" y="5441950"/>
            <a:ext cx="1295400" cy="46801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701902" y="5867400"/>
            <a:ext cx="342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Microevolution: Change in frequency of p &amp; q alleles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3022600" y="5441950"/>
            <a:ext cx="361950" cy="46801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517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-44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504D"/>
                </a:solidFill>
              </a:rPr>
              <a:t>Genetic Drift in Small Populations</a:t>
            </a:r>
          </a:p>
        </p:txBody>
      </p:sp>
      <p:pic>
        <p:nvPicPr>
          <p:cNvPr id="44" name="Picture 43" descr="23_09GeneticDrift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1262622"/>
            <a:ext cx="8546592" cy="4181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3812438" y="4539027"/>
            <a:ext cx="1508862" cy="90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Generation 2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0.5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q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0.5</a:t>
            </a:r>
          </a:p>
        </p:txBody>
      </p:sp>
      <p:sp>
        <p:nvSpPr>
          <p:cNvPr id="47" name="Text Box 31"/>
          <p:cNvSpPr txBox="1">
            <a:spLocks noChangeArrowheads="1"/>
          </p:cNvSpPr>
          <p:nvPr/>
        </p:nvSpPr>
        <p:spPr bwMode="auto">
          <a:xfrm>
            <a:off x="2580538" y="1237027"/>
            <a:ext cx="1058012" cy="85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5 plants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leave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offspring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6815988" y="4532677"/>
            <a:ext cx="1508862" cy="90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Generation 3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1.0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q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0.0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7353198" y="20422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8216798" y="35598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6622948" y="24867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577738" y="1256077"/>
            <a:ext cx="1058012" cy="85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2 plants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leave</a:t>
            </a:r>
            <a:br>
              <a:rPr lang="en-US" sz="18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offspring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8153298" y="25946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7435748" y="27407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6470548" y="33503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56" name="Text Box 31"/>
          <p:cNvSpPr txBox="1">
            <a:spLocks noChangeArrowheads="1"/>
          </p:cNvSpPr>
          <p:nvPr/>
        </p:nvSpPr>
        <p:spPr bwMode="auto">
          <a:xfrm>
            <a:off x="7061098" y="32550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57" name="Text Box 31"/>
          <p:cNvSpPr txBox="1">
            <a:spLocks noChangeArrowheads="1"/>
          </p:cNvSpPr>
          <p:nvPr/>
        </p:nvSpPr>
        <p:spPr bwMode="auto">
          <a:xfrm>
            <a:off x="7772298" y="33185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58" name="Text Box 31"/>
          <p:cNvSpPr txBox="1">
            <a:spLocks noChangeArrowheads="1"/>
          </p:cNvSpPr>
          <p:nvPr/>
        </p:nvSpPr>
        <p:spPr bwMode="auto">
          <a:xfrm>
            <a:off x="6965848" y="40297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59" name="Text Box 31"/>
          <p:cNvSpPr txBox="1">
            <a:spLocks noChangeArrowheads="1"/>
          </p:cNvSpPr>
          <p:nvPr/>
        </p:nvSpPr>
        <p:spPr bwMode="auto">
          <a:xfrm>
            <a:off x="7632598" y="42139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307238" y="4528444"/>
            <a:ext cx="2829662" cy="91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Arial" charset="0"/>
              </a:rPr>
              <a:t>Generation 1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 (frequency of </a:t>
            </a:r>
            <a:r>
              <a:rPr lang="en-US" sz="1800" i="1" dirty="0">
                <a:latin typeface="Arial" charset="0"/>
              </a:rPr>
              <a:t>C</a:t>
            </a:r>
            <a:r>
              <a:rPr lang="en-US" sz="1800" i="1" baseline="30000" dirty="0">
                <a:latin typeface="Arial" charset="0"/>
              </a:rPr>
              <a:t>R</a:t>
            </a:r>
            <a:r>
              <a:rPr lang="en-US" sz="1800" dirty="0">
                <a:latin typeface="Arial" charset="0"/>
              </a:rPr>
              <a:t>)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0.7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q</a:t>
            </a:r>
            <a:r>
              <a:rPr lang="en-US" sz="1800" dirty="0">
                <a:latin typeface="Arial" charset="0"/>
              </a:rPr>
              <a:t> (frequency of </a:t>
            </a:r>
            <a:r>
              <a:rPr lang="en-US" sz="1800" i="1" dirty="0">
                <a:latin typeface="Arial" charset="0"/>
              </a:rPr>
              <a:t>C</a:t>
            </a:r>
            <a:r>
              <a:rPr lang="en-US" sz="1800" i="1" baseline="30000" dirty="0">
                <a:latin typeface="Arial" charset="0"/>
              </a:rPr>
              <a:t>W</a:t>
            </a:r>
            <a:r>
              <a:rPr lang="en-US" sz="1800" dirty="0">
                <a:latin typeface="Arial" charset="0"/>
              </a:rPr>
              <a:t>) </a:t>
            </a:r>
            <a:r>
              <a:rPr lang="en-US" sz="1800" dirty="0">
                <a:latin typeface="Symbol" charset="2"/>
                <a:cs typeface="Symbol" charset="2"/>
              </a:rPr>
              <a:t>=</a:t>
            </a:r>
            <a:r>
              <a:rPr lang="en-US" sz="1800" dirty="0">
                <a:latin typeface="Arial" charset="0"/>
              </a:rPr>
              <a:t> 0.3</a:t>
            </a: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4400448" y="20358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5251348" y="30709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63" name="Text Box 31"/>
          <p:cNvSpPr txBox="1">
            <a:spLocks noChangeArrowheads="1"/>
          </p:cNvSpPr>
          <p:nvPr/>
        </p:nvSpPr>
        <p:spPr bwMode="auto">
          <a:xfrm>
            <a:off x="4559198" y="28296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64" name="Text Box 31"/>
          <p:cNvSpPr txBox="1">
            <a:spLocks noChangeArrowheads="1"/>
          </p:cNvSpPr>
          <p:nvPr/>
        </p:nvSpPr>
        <p:spPr bwMode="auto">
          <a:xfrm>
            <a:off x="3663848" y="37821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65" name="Text Box 31"/>
          <p:cNvSpPr txBox="1">
            <a:spLocks noChangeArrowheads="1"/>
          </p:cNvSpPr>
          <p:nvPr/>
        </p:nvSpPr>
        <p:spPr bwMode="auto">
          <a:xfrm>
            <a:off x="3835298" y="22517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4978298" y="23787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4940198" y="38519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4121048" y="337570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4336948" y="41948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70" name="Text Box 31"/>
          <p:cNvSpPr txBox="1">
            <a:spLocks noChangeArrowheads="1"/>
          </p:cNvSpPr>
          <p:nvPr/>
        </p:nvSpPr>
        <p:spPr bwMode="auto">
          <a:xfrm>
            <a:off x="3543198" y="2975658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71" name="Text Box 31"/>
          <p:cNvSpPr txBox="1">
            <a:spLocks noChangeArrowheads="1"/>
          </p:cNvSpPr>
          <p:nvPr/>
        </p:nvSpPr>
        <p:spPr bwMode="auto">
          <a:xfrm>
            <a:off x="1422298" y="19935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72" name="Text Box 31"/>
          <p:cNvSpPr txBox="1">
            <a:spLocks noChangeArrowheads="1"/>
          </p:cNvSpPr>
          <p:nvPr/>
        </p:nvSpPr>
        <p:spPr bwMode="auto">
          <a:xfrm>
            <a:off x="1365148" y="27237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73" name="Text Box 31"/>
          <p:cNvSpPr txBox="1">
            <a:spLocks noChangeArrowheads="1"/>
          </p:cNvSpPr>
          <p:nvPr/>
        </p:nvSpPr>
        <p:spPr bwMode="auto">
          <a:xfrm>
            <a:off x="799998" y="39620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74" name="Text Box 31"/>
          <p:cNvSpPr txBox="1">
            <a:spLocks noChangeArrowheads="1"/>
          </p:cNvSpPr>
          <p:nvPr/>
        </p:nvSpPr>
        <p:spPr bwMode="auto">
          <a:xfrm>
            <a:off x="768248" y="23935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sp>
        <p:nvSpPr>
          <p:cNvPr id="75" name="Text Box 31"/>
          <p:cNvSpPr txBox="1">
            <a:spLocks noChangeArrowheads="1"/>
          </p:cNvSpPr>
          <p:nvPr/>
        </p:nvSpPr>
        <p:spPr bwMode="auto">
          <a:xfrm>
            <a:off x="1911248" y="23491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76" name="Text Box 31"/>
          <p:cNvSpPr txBox="1">
            <a:spLocks noChangeArrowheads="1"/>
          </p:cNvSpPr>
          <p:nvPr/>
        </p:nvSpPr>
        <p:spPr bwMode="auto">
          <a:xfrm>
            <a:off x="2031898" y="37016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77" name="Text Box 31"/>
          <p:cNvSpPr txBox="1">
            <a:spLocks noChangeArrowheads="1"/>
          </p:cNvSpPr>
          <p:nvPr/>
        </p:nvSpPr>
        <p:spPr bwMode="auto">
          <a:xfrm>
            <a:off x="1219098" y="34095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78" name="Text Box 31"/>
          <p:cNvSpPr txBox="1">
            <a:spLocks noChangeArrowheads="1"/>
          </p:cNvSpPr>
          <p:nvPr/>
        </p:nvSpPr>
        <p:spPr bwMode="auto">
          <a:xfrm>
            <a:off x="1441348" y="41842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79" name="Text Box 31"/>
          <p:cNvSpPr txBox="1">
            <a:spLocks noChangeArrowheads="1"/>
          </p:cNvSpPr>
          <p:nvPr/>
        </p:nvSpPr>
        <p:spPr bwMode="auto">
          <a:xfrm>
            <a:off x="545998" y="326352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W</a:t>
            </a:r>
          </a:p>
        </p:txBody>
      </p:sp>
      <p:sp>
        <p:nvSpPr>
          <p:cNvPr id="80" name="Text Box 31"/>
          <p:cNvSpPr txBox="1">
            <a:spLocks noChangeArrowheads="1"/>
          </p:cNvSpPr>
          <p:nvPr/>
        </p:nvSpPr>
        <p:spPr bwMode="auto">
          <a:xfrm>
            <a:off x="2304948" y="2939675"/>
            <a:ext cx="558902" cy="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  <a:r>
              <a:rPr lang="en-US" sz="1200" i="1" dirty="0">
                <a:latin typeface="Arial" charset="0"/>
              </a:rPr>
              <a:t>C</a:t>
            </a:r>
            <a:r>
              <a:rPr lang="en-US" sz="1200" i="1" baseline="30000" dirty="0">
                <a:latin typeface="Arial" charset="0"/>
              </a:rPr>
              <a:t>R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470548" y="3900410"/>
            <a:ext cx="335178" cy="154789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87900" y="5405735"/>
            <a:ext cx="3428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Gene Fixation: all individuals in a population are homozygous for the same allele (this is not good)</a:t>
            </a:r>
          </a:p>
        </p:txBody>
      </p:sp>
    </p:spTree>
    <p:extLst>
      <p:ext uri="{BB962C8B-B14F-4D97-AF65-F5344CB8AC3E}">
        <p14:creationId xmlns:p14="http://schemas.microsoft.com/office/powerpoint/2010/main" val="17235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Genetic drift leads to a </a:t>
            </a:r>
            <a:r>
              <a:rPr lang="en-US" i="1" dirty="0"/>
              <a:t>loss</a:t>
            </a:r>
            <a:r>
              <a:rPr lang="en-US" dirty="0"/>
              <a:t> of genetic variation within populations</a:t>
            </a:r>
          </a:p>
          <a:p>
            <a:r>
              <a:rPr lang="en-US" dirty="0"/>
              <a:t>Genetic drift can cause </a:t>
            </a:r>
            <a:r>
              <a:rPr lang="en-US" i="1" dirty="0"/>
              <a:t>deleterious or beneficial </a:t>
            </a:r>
            <a:r>
              <a:rPr lang="en-US" dirty="0"/>
              <a:t>alleles to become fixed</a:t>
            </a:r>
          </a:p>
          <a:p>
            <a:pPr lvl="1"/>
            <a:r>
              <a:rPr lang="en-US" dirty="0"/>
              <a:t>But fixed alleles limit ability of population to adapt to a changing environment </a:t>
            </a:r>
          </a:p>
          <a:p>
            <a:r>
              <a:rPr lang="en-US" dirty="0"/>
              <a:t>Two examples of Genetic Drift:</a:t>
            </a:r>
          </a:p>
          <a:p>
            <a:pPr lvl="1"/>
            <a:r>
              <a:rPr lang="en-US" dirty="0"/>
              <a:t>Demographic Bottlenecks and Founder Effects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9460"/>
            <a:ext cx="9144000" cy="86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Causes of Microevolution: </a:t>
            </a:r>
          </a:p>
          <a:p>
            <a:r>
              <a:rPr lang="en-US" dirty="0">
                <a:solidFill>
                  <a:srgbClr val="C0504D"/>
                </a:solidFill>
              </a:rPr>
              <a:t>Genetic Drift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4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Dramatic decrease in size of population</a:t>
            </a:r>
          </a:p>
          <a:p>
            <a:pPr lvl="1"/>
            <a:r>
              <a:rPr lang="en-US" dirty="0"/>
              <a:t>Can be caused by a flood, fire, storm, or some </a:t>
            </a:r>
            <a:r>
              <a:rPr lang="en-US"/>
              <a:t>other “chance” event</a:t>
            </a:r>
            <a:endParaRPr lang="en-US" dirty="0"/>
          </a:p>
          <a:p>
            <a:pPr lvl="1"/>
            <a:r>
              <a:rPr lang="en-US" dirty="0"/>
              <a:t>Survival of event potentially tied to luck not fitness</a:t>
            </a:r>
          </a:p>
          <a:p>
            <a:r>
              <a:rPr lang="en-US" dirty="0"/>
              <a:t>By chance alone some alleles might be overrepresented among the survivors</a:t>
            </a:r>
          </a:p>
          <a:p>
            <a:r>
              <a:rPr lang="en-US" dirty="0"/>
              <a:t>Some alleles might be lost altogether among the survivors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9460"/>
            <a:ext cx="9144000" cy="86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Causes of Microevolution: </a:t>
            </a:r>
          </a:p>
          <a:p>
            <a:r>
              <a:rPr lang="en-US" dirty="0">
                <a:solidFill>
                  <a:srgbClr val="77933C"/>
                </a:solidFill>
              </a:rPr>
              <a:t>Genetic Drift (Demographic Bottlenecks)</a:t>
            </a:r>
          </a:p>
        </p:txBody>
      </p:sp>
    </p:spTree>
    <p:extLst>
      <p:ext uri="{BB962C8B-B14F-4D97-AF65-F5344CB8AC3E}">
        <p14:creationId xmlns:p14="http://schemas.microsoft.com/office/powerpoint/2010/main" val="3513186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20444" y="435322"/>
            <a:ext cx="4623555" cy="3478005"/>
          </a:xfrm>
          <a:prstGeom prst="rect">
            <a:avLst/>
          </a:prstGeom>
        </p:spPr>
      </p:pic>
      <p:pic>
        <p:nvPicPr>
          <p:cNvPr id="5" name="Picture 4" descr="Screen Shot 2015-10-20 at 12.55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445" y="3563631"/>
            <a:ext cx="4623555" cy="279438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8796" y="5113222"/>
            <a:ext cx="4501648" cy="1366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Proposed </a:t>
            </a:r>
            <a:r>
              <a:rPr lang="en-US" sz="2800" b="1" dirty="0">
                <a:solidFill>
                  <a:srgbClr val="000000"/>
                </a:solidFill>
              </a:rPr>
              <a:t>Gradualism &amp; Uniformitarianism</a:t>
            </a:r>
            <a:r>
              <a:rPr lang="en-US" sz="2800" dirty="0">
                <a:solidFill>
                  <a:srgbClr val="000000"/>
                </a:solidFill>
              </a:rPr>
              <a:t> to explain geologic formations</a:t>
            </a:r>
            <a:endParaRPr lang="en-US" sz="2800" i="1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4497"/>
            <a:ext cx="434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James Hutton</a:t>
            </a:r>
          </a:p>
        </p:txBody>
      </p:sp>
      <p:pic>
        <p:nvPicPr>
          <p:cNvPr id="7" name="Picture 6" descr="800px-Sir_Henry_Raeburn_-_James_Hutton,_1726_-_1797._Geologist_-_Google_Art_Projec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11" y="1379803"/>
            <a:ext cx="3081689" cy="36710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5054" y="6483290"/>
            <a:ext cx="4350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79646"/>
                </a:solidFill>
              </a:rPr>
              <a:t>Ideas floating around in Darwin’s head...</a:t>
            </a:r>
          </a:p>
        </p:txBody>
      </p:sp>
    </p:spTree>
    <p:extLst>
      <p:ext uri="{BB962C8B-B14F-4D97-AF65-F5344CB8AC3E}">
        <p14:creationId xmlns:p14="http://schemas.microsoft.com/office/powerpoint/2010/main" val="132140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3_10BottleneckEffect_3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741414"/>
            <a:ext cx="8546592" cy="5224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878" y="3060890"/>
            <a:ext cx="1485900" cy="279400"/>
          </a:xfrm>
          <a:prstGeom prst="rect">
            <a:avLst/>
          </a:prstGeom>
        </p:spPr>
      </p:pic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81838" y="5201544"/>
            <a:ext cx="1673962" cy="86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Arial" charset="0"/>
              </a:rPr>
              <a:t>Original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population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571138" y="5201544"/>
            <a:ext cx="2067662" cy="80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Arial" charset="0"/>
              </a:rPr>
              <a:t>Bottlenecking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event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7190638" y="5214244"/>
            <a:ext cx="1673962" cy="86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Arial" charset="0"/>
              </a:rPr>
              <a:t>Surviving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population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9144" y="1593671"/>
            <a:ext cx="2133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Complete loss of the gold allele and an overrepresentation of the blue allele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58100" y="2857500"/>
            <a:ext cx="324773" cy="102065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97766" y="876300"/>
            <a:ext cx="213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≈49% blue alleles</a:t>
            </a:r>
          </a:p>
          <a:p>
            <a:r>
              <a:rPr lang="en-US" dirty="0">
                <a:solidFill>
                  <a:srgbClr val="FF6600"/>
                </a:solidFill>
              </a:rPr>
              <a:t>≈49% white alleles</a:t>
            </a:r>
          </a:p>
          <a:p>
            <a:r>
              <a:rPr lang="en-US" dirty="0">
                <a:solidFill>
                  <a:srgbClr val="FF6600"/>
                </a:solidFill>
              </a:rPr>
              <a:t>≈2% yellow alleles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803400" y="1825030"/>
            <a:ext cx="152400" cy="9816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97300" y="3632200"/>
            <a:ext cx="495300" cy="1434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57400" y="3124390"/>
            <a:ext cx="173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6600"/>
                </a:solidFill>
              </a:rPr>
              <a:t>Only the lucky make it through the bottleneck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9460"/>
            <a:ext cx="9144000" cy="86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Causes of Microevolution: </a:t>
            </a:r>
          </a:p>
          <a:p>
            <a:r>
              <a:rPr lang="en-US" dirty="0">
                <a:solidFill>
                  <a:srgbClr val="77933C"/>
                </a:solidFill>
              </a:rPr>
              <a:t>Genetic Drift (Demographic Bottlenecks)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0720" y="6138902"/>
            <a:ext cx="616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A non-random sampling event caused the surviving population to not be representative of the original population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35379" y="6007100"/>
            <a:ext cx="405341" cy="2667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4" idx="2"/>
          </p:cNvCxnSpPr>
          <p:nvPr/>
        </p:nvCxnSpPr>
        <p:spPr>
          <a:xfrm flipV="1">
            <a:off x="7658100" y="6083300"/>
            <a:ext cx="369519" cy="20955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9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990600"/>
            <a:ext cx="4533900" cy="557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Imagine a conference for scientists and eye doctors studying colorblindness that is held one year on a cruise ship</a:t>
            </a:r>
          </a:p>
          <a:p>
            <a:r>
              <a:rPr lang="en-US" dirty="0"/>
              <a:t>Population on ship is representative of USA</a:t>
            </a:r>
          </a:p>
          <a:p>
            <a:pPr marL="800100" lvl="2" indent="0">
              <a:buNone/>
            </a:pPr>
            <a:r>
              <a:rPr lang="en-US" dirty="0"/>
              <a:t>≈8% of males </a:t>
            </a:r>
          </a:p>
          <a:p>
            <a:pPr marL="800100" lvl="2" indent="0">
              <a:buNone/>
            </a:pPr>
            <a:r>
              <a:rPr lang="en-US" dirty="0"/>
              <a:t>≈0.05% of females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32400" y="1231900"/>
            <a:ext cx="3721100" cy="1536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/>
              <a:t>Colorblind people in the USA:</a:t>
            </a:r>
            <a:br>
              <a:rPr lang="en-US" sz="2000" dirty="0"/>
            </a:br>
            <a:r>
              <a:rPr lang="en-US" sz="2000" dirty="0"/>
              <a:t> ≈8% of males (2/25)</a:t>
            </a:r>
          </a:p>
          <a:p>
            <a:pPr marL="0" indent="0">
              <a:buFont typeface="Arial"/>
              <a:buNone/>
            </a:pPr>
            <a:r>
              <a:rPr lang="en-US" sz="2000" dirty="0"/>
              <a:t> ≈0.05% of females (0.00125/25)</a:t>
            </a:r>
          </a:p>
          <a:p>
            <a:pPr marL="0" indent="0">
              <a:buNone/>
            </a:pPr>
            <a:r>
              <a:rPr lang="en-US" sz="2000" dirty="0"/>
              <a:t>≈4% of population</a:t>
            </a:r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sz="2000" dirty="0"/>
          </a:p>
        </p:txBody>
      </p:sp>
      <p:pic>
        <p:nvPicPr>
          <p:cNvPr id="9" name="Picture 8" descr="300px-Ishihara_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0" y="2622550"/>
            <a:ext cx="3486150" cy="348615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9460"/>
            <a:ext cx="9144000" cy="86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Causes of Microevolution: </a:t>
            </a:r>
          </a:p>
          <a:p>
            <a:r>
              <a:rPr lang="en-US" dirty="0">
                <a:solidFill>
                  <a:srgbClr val="948A54"/>
                </a:solidFill>
              </a:rPr>
              <a:t>Genetic Drift (Founder Effects)</a:t>
            </a:r>
          </a:p>
        </p:txBody>
      </p:sp>
    </p:spTree>
    <p:extLst>
      <p:ext uri="{BB962C8B-B14F-4D97-AF65-F5344CB8AC3E}">
        <p14:creationId xmlns:p14="http://schemas.microsoft.com/office/powerpoint/2010/main" val="1798874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32400" y="1231900"/>
            <a:ext cx="3721100" cy="1536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Colorblind people in the USA:</a:t>
            </a:r>
            <a:br>
              <a:rPr lang="en-US" sz="2000" dirty="0"/>
            </a:br>
            <a:r>
              <a:rPr lang="en-US" sz="2000" dirty="0"/>
              <a:t> ≈8% of males (2/25)</a:t>
            </a:r>
          </a:p>
          <a:p>
            <a:pPr marL="0" indent="0">
              <a:buNone/>
            </a:pPr>
            <a:r>
              <a:rPr lang="en-US" sz="2000" dirty="0"/>
              <a:t> ≈0.05% of females (0.00125/25)</a:t>
            </a:r>
          </a:p>
          <a:p>
            <a:pPr marL="0" indent="0">
              <a:buNone/>
            </a:pPr>
            <a:r>
              <a:rPr lang="en-US" sz="2000" dirty="0"/>
              <a:t>≈4% of population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</a:rPr>
              <a:t>Colorblind people on this island: ≈20% of population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990600"/>
            <a:ext cx="5003800" cy="557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Establishment of a new population by a small number of individuals</a:t>
            </a:r>
          </a:p>
          <a:p>
            <a:r>
              <a:rPr lang="en-US" dirty="0"/>
              <a:t>Imagine a shipwreck leading to the founding of an island population made up of 25 males and 25 females</a:t>
            </a:r>
          </a:p>
          <a:p>
            <a:pPr lvl="1"/>
            <a:r>
              <a:rPr lang="en-US" dirty="0"/>
              <a:t>Just due to chance</a:t>
            </a:r>
          </a:p>
          <a:p>
            <a:pPr lvl="2"/>
            <a:r>
              <a:rPr lang="en-US" dirty="0"/>
              <a:t>4/25 males are colorblind</a:t>
            </a:r>
          </a:p>
          <a:p>
            <a:pPr lvl="2"/>
            <a:r>
              <a:rPr lang="en-US" dirty="0"/>
              <a:t>1/25 females are colorblind</a:t>
            </a:r>
          </a:p>
        </p:txBody>
      </p:sp>
      <p:pic>
        <p:nvPicPr>
          <p:cNvPr id="4" name="Picture 3" descr="b409b9ecc57d009cdbb4862f972b97c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0" y="3657600"/>
            <a:ext cx="3632200" cy="221160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9460"/>
            <a:ext cx="9144000" cy="86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Causes of Microevolution: </a:t>
            </a:r>
          </a:p>
          <a:p>
            <a:r>
              <a:rPr lang="en-US" dirty="0">
                <a:solidFill>
                  <a:srgbClr val="948A54"/>
                </a:solidFill>
              </a:rPr>
              <a:t>Genetic Drift (Founder Effects)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2400" y="4700806"/>
            <a:ext cx="3632200" cy="1200329"/>
          </a:xfrm>
          <a:prstGeom prst="rect">
            <a:avLst/>
          </a:prstGeom>
          <a:solidFill>
            <a:schemeClr val="bg1">
              <a:alpha val="46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A non-random sampling event caused the surviving population to not be representative of the original population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929379" y="5194300"/>
            <a:ext cx="1468121" cy="2159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702300" y="3365501"/>
            <a:ext cx="1" cy="133530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768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Mutation</a:t>
            </a:r>
          </a:p>
          <a:p>
            <a:r>
              <a:rPr lang="en-US" dirty="0"/>
              <a:t>Gene Flow</a:t>
            </a:r>
          </a:p>
          <a:p>
            <a:r>
              <a:rPr lang="en-US" dirty="0"/>
              <a:t>Genetic Drift (non random sampling)</a:t>
            </a:r>
          </a:p>
          <a:p>
            <a:pPr lvl="1"/>
            <a:r>
              <a:rPr lang="en-US" dirty="0"/>
              <a:t>Demographic Bottlenecks</a:t>
            </a:r>
          </a:p>
          <a:p>
            <a:pPr lvl="1"/>
            <a:r>
              <a:rPr lang="en-US" dirty="0"/>
              <a:t>Founder Effects (in new populations)</a:t>
            </a:r>
          </a:p>
          <a:p>
            <a:r>
              <a:rPr lang="en-US" dirty="0"/>
              <a:t>Selection</a:t>
            </a:r>
          </a:p>
          <a:p>
            <a:pPr lvl="1"/>
            <a:r>
              <a:rPr lang="en-US" dirty="0"/>
              <a:t>Natural Selection</a:t>
            </a:r>
          </a:p>
          <a:p>
            <a:pPr lvl="1"/>
            <a:r>
              <a:rPr lang="en-US" dirty="0"/>
              <a:t>Artificial Selection</a:t>
            </a:r>
          </a:p>
          <a:p>
            <a:pPr lvl="1"/>
            <a:r>
              <a:rPr lang="en-US" dirty="0"/>
              <a:t>Sexual Selection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Causes of Microevolution (Summary)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7767" y="2440800"/>
            <a:ext cx="1608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Principally only </a:t>
            </a:r>
          </a:p>
          <a:p>
            <a:r>
              <a:rPr lang="en-US" dirty="0">
                <a:solidFill>
                  <a:srgbClr val="FF6600"/>
                </a:solidFill>
              </a:rPr>
              <a:t>affects small </a:t>
            </a:r>
          </a:p>
          <a:p>
            <a:r>
              <a:rPr lang="en-US" dirty="0">
                <a:solidFill>
                  <a:srgbClr val="FF6600"/>
                </a:solidFill>
              </a:rPr>
              <a:t>populations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7059111" y="1536700"/>
            <a:ext cx="316642" cy="2743200"/>
          </a:xfrm>
          <a:prstGeom prst="rightBrac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0555" y="5490456"/>
            <a:ext cx="4848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We aren’t going to talk about these in this section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4021646" y="5257799"/>
            <a:ext cx="266700" cy="791697"/>
          </a:xfrm>
          <a:prstGeom prst="rightBrac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4400" y="4711268"/>
            <a:ext cx="3039492" cy="452998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71492" y="4375140"/>
            <a:ext cx="3433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The only mechanism that regularly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causes Adaptive Evolution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030092" y="4730884"/>
            <a:ext cx="1054100" cy="1915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14400" y="5209673"/>
            <a:ext cx="3039492" cy="800100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21B27F-DDFD-8941-81BC-4742502FE0E1}"/>
              </a:ext>
            </a:extLst>
          </p:cNvPr>
          <p:cNvSpPr/>
          <p:nvPr/>
        </p:nvSpPr>
        <p:spPr>
          <a:xfrm>
            <a:off x="457199" y="1651000"/>
            <a:ext cx="6601911" cy="2514600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93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4" grpId="0"/>
      <p:bldP spid="15" grpId="0" animBg="1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98704" y="1138503"/>
            <a:ext cx="3917696" cy="5440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“Natural Selection is the only mechanism that </a:t>
            </a:r>
            <a:r>
              <a:rPr lang="en-US" i="1" dirty="0">
                <a:solidFill>
                  <a:srgbClr val="000000"/>
                </a:solidFill>
              </a:rPr>
              <a:t>consistently</a:t>
            </a:r>
            <a:r>
              <a:rPr lang="en-US" dirty="0">
                <a:solidFill>
                  <a:srgbClr val="000000"/>
                </a:solidFill>
              </a:rPr>
              <a:t> causes </a:t>
            </a:r>
            <a:r>
              <a:rPr lang="en-US" b="1" dirty="0">
                <a:solidFill>
                  <a:srgbClr val="000000"/>
                </a:solidFill>
              </a:rPr>
              <a:t>adaptive evolution</a:t>
            </a:r>
            <a:r>
              <a:rPr lang="en-US" dirty="0">
                <a:solidFill>
                  <a:srgbClr val="000000"/>
                </a:solidFill>
              </a:rPr>
              <a:t>”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4497"/>
            <a:ext cx="8229600" cy="918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Adaptive Evolution</a:t>
            </a:r>
          </a:p>
        </p:txBody>
      </p:sp>
      <p:pic>
        <p:nvPicPr>
          <p:cNvPr id="5" name="Picture 4" descr="01_UN11Test_Q15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00" y="1036902"/>
            <a:ext cx="4745064" cy="57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43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1138503"/>
            <a:ext cx="4216400" cy="5440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Wingdings" charset="2"/>
              <a:buChar char="§"/>
            </a:pPr>
            <a:r>
              <a:rPr lang="en-US" sz="2400" b="1" dirty="0">
                <a:solidFill>
                  <a:prstClr val="black"/>
                </a:solidFill>
              </a:rPr>
              <a:t>Adaptive evolution </a:t>
            </a:r>
            <a:r>
              <a:rPr lang="en-US" sz="2400" dirty="0">
                <a:solidFill>
                  <a:prstClr val="black"/>
                </a:solidFill>
              </a:rPr>
              <a:t>occurs as the match between a species and its environment increases</a:t>
            </a:r>
          </a:p>
          <a:p>
            <a:pPr marL="800100" lvl="1" indent="-342900" algn="l">
              <a:buFont typeface="Wingdings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Because the environment can change, adaptive evolution is a continuous process</a:t>
            </a:r>
          </a:p>
          <a:p>
            <a:pPr marL="800100" lvl="1" indent="-342900" algn="l">
              <a:buFont typeface="Wingdings" charset="2"/>
              <a:buChar char="§"/>
            </a:pPr>
            <a:endParaRPr lang="en-US" sz="2000" dirty="0">
              <a:solidFill>
                <a:prstClr val="black"/>
              </a:solidFill>
            </a:endParaRPr>
          </a:p>
          <a:p>
            <a:pPr marL="342900" lvl="0" indent="-342900" algn="l">
              <a:buFont typeface="Wingdings" charset="2"/>
              <a:buChar char="§"/>
            </a:pPr>
            <a:r>
              <a:rPr lang="en-US" sz="2400" b="1" dirty="0">
                <a:solidFill>
                  <a:prstClr val="black"/>
                </a:solidFill>
              </a:rPr>
              <a:t>Other types of evolution </a:t>
            </a:r>
            <a:r>
              <a:rPr lang="en-US" sz="2400" dirty="0">
                <a:solidFill>
                  <a:prstClr val="black"/>
                </a:solidFill>
              </a:rPr>
              <a:t>do not </a:t>
            </a:r>
            <a:r>
              <a:rPr lang="en-US" sz="2400" i="1" dirty="0">
                <a:solidFill>
                  <a:prstClr val="black"/>
                </a:solidFill>
              </a:rPr>
              <a:t>consistently</a:t>
            </a:r>
            <a:r>
              <a:rPr lang="en-US" sz="2400" dirty="0">
                <a:solidFill>
                  <a:prstClr val="black"/>
                </a:solidFill>
              </a:rPr>
              <a:t> lead to adaptive evolution </a:t>
            </a:r>
          </a:p>
          <a:p>
            <a:pPr marL="800100" lvl="1" indent="-342900" algn="l">
              <a:buFont typeface="Wingdings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They can </a:t>
            </a:r>
            <a:r>
              <a:rPr lang="en-US" sz="2000" i="1" dirty="0">
                <a:solidFill>
                  <a:prstClr val="black"/>
                </a:solidFill>
              </a:rPr>
              <a:t>increase or decrease </a:t>
            </a:r>
            <a:r>
              <a:rPr lang="en-US" sz="2000" dirty="0">
                <a:solidFill>
                  <a:prstClr val="black"/>
                </a:solidFill>
              </a:rPr>
              <a:t>the match between an organism and its environment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4497"/>
            <a:ext cx="8229600" cy="918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Adaptive Evolution</a:t>
            </a:r>
          </a:p>
        </p:txBody>
      </p:sp>
      <p:pic>
        <p:nvPicPr>
          <p:cNvPr id="8" name="Picture 7" descr="32307056897_cf0c11585a_b.jpg">
            <a:extLst>
              <a:ext uri="{FF2B5EF4-FFF2-40B4-BE49-F238E27FC236}">
                <a16:creationId xmlns:a16="http://schemas.microsoft.com/office/drawing/2014/main" id="{F354D993-7181-C04C-AA42-825B1673D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1" y="1036902"/>
            <a:ext cx="3817964" cy="57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20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Types of Selection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Natural Selection </a:t>
            </a:r>
          </a:p>
          <a:p>
            <a:pPr lvl="1"/>
            <a:r>
              <a:rPr lang="en-US" dirty="0"/>
              <a:t>Four main types</a:t>
            </a:r>
          </a:p>
          <a:p>
            <a:pPr lvl="2"/>
            <a:r>
              <a:rPr lang="en-US" dirty="0"/>
              <a:t>Directional Selection</a:t>
            </a:r>
          </a:p>
          <a:p>
            <a:pPr lvl="2"/>
            <a:r>
              <a:rPr lang="en-US" dirty="0"/>
              <a:t>Stabilizing Selection</a:t>
            </a:r>
          </a:p>
          <a:p>
            <a:pPr lvl="2"/>
            <a:r>
              <a:rPr lang="en-US" dirty="0"/>
              <a:t>Disruptive Selection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Sexual Selection</a:t>
            </a:r>
          </a:p>
          <a:p>
            <a:r>
              <a:rPr lang="en-US" dirty="0"/>
              <a:t>Artificial Selection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0348" y="2831095"/>
            <a:ext cx="2477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Tends to reduce genetic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variation in a population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1320" y="3393524"/>
            <a:ext cx="2072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Tends to preserve genetic variation in a population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5524500" y="3674071"/>
            <a:ext cx="266700" cy="346386"/>
          </a:xfrm>
          <a:prstGeom prst="rightBrac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5524500" y="2768601"/>
            <a:ext cx="266700" cy="798730"/>
          </a:xfrm>
          <a:prstGeom prst="rightBrac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3500" y="2657928"/>
            <a:ext cx="4102100" cy="1536700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38692" y="1266760"/>
            <a:ext cx="3433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The only mechanism that regularly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causes Adaptive Evolution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08392" y="1622504"/>
            <a:ext cx="1054100" cy="1915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53023" y="4561925"/>
            <a:ext cx="3952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Regularly causes </a:t>
            </a:r>
            <a:r>
              <a:rPr lang="en-US" i="1" dirty="0">
                <a:solidFill>
                  <a:srgbClr val="FF6600"/>
                </a:solidFill>
              </a:rPr>
              <a:t>maladaptive</a:t>
            </a:r>
            <a:r>
              <a:rPr lang="en-US" dirty="0">
                <a:solidFill>
                  <a:srgbClr val="FF6600"/>
                </a:solidFill>
              </a:rPr>
              <a:t> evolution, </a:t>
            </a:r>
          </a:p>
          <a:p>
            <a:r>
              <a:rPr lang="en-US" dirty="0">
                <a:solidFill>
                  <a:srgbClr val="FF6600"/>
                </a:solidFill>
              </a:rPr>
              <a:t>selecting for phenotypes less well </a:t>
            </a:r>
          </a:p>
          <a:p>
            <a:r>
              <a:rPr lang="en-US" dirty="0">
                <a:solidFill>
                  <a:srgbClr val="FF6600"/>
                </a:solidFill>
              </a:rPr>
              <a:t>matched to the environment</a:t>
            </a:r>
          </a:p>
        </p:txBody>
      </p:sp>
      <p:sp>
        <p:nvSpPr>
          <p:cNvPr id="17" name="Right Brace 16"/>
          <p:cNvSpPr/>
          <p:nvPr/>
        </p:nvSpPr>
        <p:spPr>
          <a:xfrm>
            <a:off x="4088775" y="4528458"/>
            <a:ext cx="266700" cy="1008063"/>
          </a:xfrm>
          <a:prstGeom prst="rightBrac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C0B30E-BD61-6944-8631-23B7AC52EAB6}"/>
              </a:ext>
            </a:extLst>
          </p:cNvPr>
          <p:cNvSpPr/>
          <p:nvPr/>
        </p:nvSpPr>
        <p:spPr>
          <a:xfrm>
            <a:off x="457200" y="4541158"/>
            <a:ext cx="3564446" cy="956797"/>
          </a:xfrm>
          <a:prstGeom prst="rect">
            <a:avLst/>
          </a:prstGeom>
          <a:solidFill>
            <a:schemeClr val="accent6">
              <a:alpha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Three of the Types of Natural Selection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10502"/>
            <a:ext cx="6858000" cy="48711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5994399"/>
            <a:ext cx="20447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favors individuals at one extreme end of the phenotypic range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80100" y="6019799"/>
            <a:ext cx="20447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favors intermediate variants and acts against extreme phenotypes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6000" y="6019799"/>
            <a:ext cx="20447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</a:rPr>
              <a:t>favors individuals at both extremes of the phenotypic range</a:t>
            </a:r>
          </a:p>
        </p:txBody>
      </p:sp>
      <p:pic>
        <p:nvPicPr>
          <p:cNvPr id="8" name="Picture 7" descr="Screen Shot 2016-11-14 at 10.11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702" y="5145609"/>
            <a:ext cx="2269064" cy="469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90999" y="5145609"/>
            <a:ext cx="431800" cy="4699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6-11-14 at 10.11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35" y="5164666"/>
            <a:ext cx="2269064" cy="469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0967" y="5164666"/>
            <a:ext cx="918633" cy="4699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6-11-14 at 10.11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1" y="5166783"/>
            <a:ext cx="2269064" cy="469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83765" y="5156196"/>
            <a:ext cx="1062567" cy="4699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56964" y="5166783"/>
            <a:ext cx="1367366" cy="4699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85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Vocab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/>
              <a:t>Speciation</a:t>
            </a:r>
            <a:r>
              <a:rPr lang="en-US" dirty="0"/>
              <a:t> – an evolutionary process when one species splits into two or more species</a:t>
            </a:r>
          </a:p>
          <a:p>
            <a:endParaRPr lang="en-US" dirty="0"/>
          </a:p>
          <a:p>
            <a:r>
              <a:rPr lang="en-US" altLang="en-US" b="1" dirty="0"/>
              <a:t>Hybrids </a:t>
            </a:r>
            <a:r>
              <a:rPr lang="en-US" altLang="en-US" dirty="0"/>
              <a:t>– the offspring of crosses between different species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50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Biological Species Concept (BSC)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8503"/>
            <a:ext cx="8229600" cy="25190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800" dirty="0"/>
              <a:t>Defined as </a:t>
            </a:r>
          </a:p>
          <a:p>
            <a:pPr lvl="1">
              <a:buFont typeface="Wingdings" charset="2"/>
              <a:buChar char="§"/>
            </a:pPr>
            <a:r>
              <a:rPr lang="en-US" sz="2400" i="1" dirty="0"/>
              <a:t>a group of populations where</a:t>
            </a:r>
          </a:p>
          <a:p>
            <a:pPr lvl="2">
              <a:buFont typeface="Wingdings" charset="2"/>
              <a:buChar char="§"/>
            </a:pPr>
            <a:r>
              <a:rPr lang="en-US" sz="2000" i="1" dirty="0"/>
              <a:t>1) whose members have the potential to interbreed in nature and produce viable, fertile offspring</a:t>
            </a:r>
          </a:p>
          <a:p>
            <a:pPr lvl="2">
              <a:buFont typeface="Wingdings" charset="2"/>
              <a:buChar char="§"/>
            </a:pPr>
            <a:r>
              <a:rPr lang="en-US" sz="2000" i="1" dirty="0"/>
              <a:t>2) whose members do not breed successfully with members of other populations</a:t>
            </a:r>
          </a:p>
        </p:txBody>
      </p:sp>
      <p:pic>
        <p:nvPicPr>
          <p:cNvPr id="4" name="Picture 3" descr="24_02a_BioSpeciesConcept-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452" y="3623678"/>
            <a:ext cx="6149848" cy="32292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78100" y="3683582"/>
            <a:ext cx="1930400" cy="254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/>
              <a:t>Eastern meadowlark</a:t>
            </a:r>
          </a:p>
          <a:p>
            <a:pPr marL="0" indent="0" algn="ctr">
              <a:buFont typeface="Arial"/>
              <a:buNone/>
            </a:pP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76900" y="3683582"/>
            <a:ext cx="1930400" cy="254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/>
              <a:t>Western meadowlark</a:t>
            </a:r>
          </a:p>
          <a:p>
            <a:pPr marL="0" indent="0" algn="ctr">
              <a:buFont typeface="Arial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6937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98704" y="5313516"/>
            <a:ext cx="8845296" cy="1366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Popularized </a:t>
            </a:r>
            <a:r>
              <a:rPr lang="en-US" sz="2800" b="1" dirty="0">
                <a:solidFill>
                  <a:srgbClr val="000000"/>
                </a:solidFill>
              </a:rPr>
              <a:t>Uniformitarianism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Greatly influenced Darwin’s thinking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Suggested Earth was much older than previously believed to be</a:t>
            </a:r>
          </a:p>
          <a:p>
            <a:pPr marL="457200" indent="-457200" algn="l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0876" y="-4497"/>
            <a:ext cx="43703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Charles Lyell</a:t>
            </a:r>
          </a:p>
        </p:txBody>
      </p:sp>
      <p:pic>
        <p:nvPicPr>
          <p:cNvPr id="5" name="Picture 4" descr="22_02x03Lyell_X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76" y="972838"/>
            <a:ext cx="3283204" cy="4245523"/>
          </a:xfrm>
          <a:prstGeom prst="rect">
            <a:avLst/>
          </a:prstGeom>
        </p:spPr>
      </p:pic>
      <p:pic>
        <p:nvPicPr>
          <p:cNvPr id="8" name="Picture 7" descr="32723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540" y="449031"/>
            <a:ext cx="3499160" cy="2624370"/>
          </a:xfrm>
          <a:prstGeom prst="rect">
            <a:avLst/>
          </a:prstGeom>
        </p:spPr>
      </p:pic>
      <p:pic>
        <p:nvPicPr>
          <p:cNvPr id="2" name="Picture 1" descr="Screen Shot 2016-02-02 at 12.40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540" y="3073400"/>
            <a:ext cx="3499160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8277" y="42511"/>
            <a:ext cx="4350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79646"/>
                </a:solidFill>
              </a:rPr>
              <a:t>Ideas floating around in Darwin’s head...</a:t>
            </a:r>
          </a:p>
        </p:txBody>
      </p:sp>
    </p:spTree>
    <p:extLst>
      <p:ext uri="{BB962C8B-B14F-4D97-AF65-F5344CB8AC3E}">
        <p14:creationId xmlns:p14="http://schemas.microsoft.com/office/powerpoint/2010/main" val="20064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dirty="0"/>
              <a:t>Biological Species Concept (BSC)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8503"/>
            <a:ext cx="8229600" cy="25190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/>
              <a:t>Gene flow between populations holds a species together genetically</a:t>
            </a:r>
          </a:p>
          <a:p>
            <a:pPr>
              <a:buFont typeface="Wingdings" charset="2"/>
              <a:buChar char="§"/>
            </a:pPr>
            <a:endParaRPr lang="en-US" sz="2400" dirty="0"/>
          </a:p>
          <a:p>
            <a:pPr>
              <a:buFont typeface="Wingdings" charset="2"/>
              <a:buChar char="§"/>
            </a:pPr>
            <a:r>
              <a:rPr lang="en-US" sz="2400" dirty="0"/>
              <a:t>Lack of possible gene flow between species defines boundaries of a species</a:t>
            </a:r>
          </a:p>
          <a:p>
            <a:pPr>
              <a:buFont typeface="Wingdings" charset="2"/>
              <a:buChar char="§"/>
            </a:pPr>
            <a:endParaRPr lang="en-US" sz="2400" dirty="0"/>
          </a:p>
        </p:txBody>
      </p:sp>
      <p:pic>
        <p:nvPicPr>
          <p:cNvPr id="4" name="Picture 3" descr="24_02a_BioSpeciesConcept-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452" y="3623678"/>
            <a:ext cx="6149848" cy="32292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78100" y="3683582"/>
            <a:ext cx="1930400" cy="254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/>
              <a:t>Eastern meadowlark</a:t>
            </a:r>
          </a:p>
          <a:p>
            <a:pPr marL="0" indent="0" algn="ctr">
              <a:buFont typeface="Arial"/>
              <a:buNone/>
            </a:pPr>
            <a:endParaRPr lang="en-US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76900" y="3683582"/>
            <a:ext cx="1930400" cy="25458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/>
              <a:t>Western meadowlark</a:t>
            </a:r>
          </a:p>
          <a:p>
            <a:pPr marL="0" indent="0" algn="ctr">
              <a:buFont typeface="Arial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7987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-4498"/>
            <a:ext cx="8229600" cy="6303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So What Causes Speciation </a:t>
            </a:r>
          </a:p>
          <a:p>
            <a:r>
              <a:rPr lang="en-US" dirty="0"/>
              <a:t>(when using the Biological Species Concept to determine a species)?</a:t>
            </a:r>
          </a:p>
          <a:p>
            <a:endParaRPr lang="en-US" dirty="0"/>
          </a:p>
          <a:p>
            <a:r>
              <a:rPr lang="en-US" b="1" dirty="0"/>
              <a:t>Reproductive Isolation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7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/>
          <a:lstStyle/>
          <a:p>
            <a:r>
              <a:rPr lang="en-US" b="1" dirty="0"/>
              <a:t>Reproductive Isolation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8504"/>
            <a:ext cx="8013700" cy="4987660"/>
          </a:xfrm>
        </p:spPr>
        <p:txBody>
          <a:bodyPr>
            <a:normAutofit/>
          </a:bodyPr>
          <a:lstStyle/>
          <a:p>
            <a:pPr marL="350838" indent="-350838"/>
            <a:r>
              <a:rPr lang="en-US" altLang="en-US" sz="2800" b="1" dirty="0"/>
              <a:t>Reproductive isolation </a:t>
            </a:r>
            <a:r>
              <a:rPr lang="en-US" altLang="en-US" sz="2800" dirty="0"/>
              <a:t>is the existence of biological factors (“</a:t>
            </a:r>
            <a:r>
              <a:rPr lang="en-US" altLang="en-US" sz="2800" i="1" dirty="0"/>
              <a:t>barriers</a:t>
            </a:r>
            <a:r>
              <a:rPr lang="en-US" altLang="en-US" sz="2800" dirty="0"/>
              <a:t>”) that impede two species from producing viable, fertile offspring</a:t>
            </a:r>
          </a:p>
          <a:p>
            <a:pPr marL="350838" indent="-350838"/>
            <a:endParaRPr lang="en-US" altLang="en-US" sz="2800" dirty="0"/>
          </a:p>
          <a:p>
            <a:pPr marL="350838" indent="-350838"/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64592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Speciation: the origin of new species from existing species</a:t>
            </a:r>
          </a:p>
        </p:txBody>
      </p:sp>
      <p:pic>
        <p:nvPicPr>
          <p:cNvPr id="4" name="Picture 3" descr="34_42PrimatePhylogeny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50" y="1475237"/>
            <a:ext cx="6464300" cy="53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137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Vocab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Allopatric – separate non-overlapping areas</a:t>
            </a:r>
          </a:p>
          <a:p>
            <a:r>
              <a:rPr lang="en-US" dirty="0"/>
              <a:t>Sympatric – within the same geographical area, without separation</a:t>
            </a:r>
          </a:p>
          <a:p>
            <a:endParaRPr lang="en-US" dirty="0"/>
          </a:p>
        </p:txBody>
      </p:sp>
      <p:sp>
        <p:nvSpPr>
          <p:cNvPr id="3" name="Donut 2"/>
          <p:cNvSpPr/>
          <p:nvPr/>
        </p:nvSpPr>
        <p:spPr>
          <a:xfrm>
            <a:off x="2387600" y="3746501"/>
            <a:ext cx="2008632" cy="2009647"/>
          </a:xfrm>
          <a:prstGeom prst="donut">
            <a:avLst>
              <a:gd name="adj" fmla="val 3687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229616" y="3746501"/>
            <a:ext cx="2008632" cy="2009647"/>
          </a:xfrm>
          <a:prstGeom prst="donut">
            <a:avLst>
              <a:gd name="adj" fmla="val 3687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045200" y="3746501"/>
            <a:ext cx="2008632" cy="2009647"/>
          </a:xfrm>
          <a:prstGeom prst="donut">
            <a:avLst>
              <a:gd name="adj" fmla="val 3687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4839716" y="3746501"/>
            <a:ext cx="2008632" cy="2009647"/>
          </a:xfrm>
          <a:prstGeom prst="donut">
            <a:avLst>
              <a:gd name="adj" fmla="val 3687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5800" y="3987800"/>
            <a:ext cx="1371600" cy="1539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18200" y="5914993"/>
            <a:ext cx="1206500" cy="422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/>
              <a:t>Sympatric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49298" y="6041993"/>
            <a:ext cx="1206500" cy="422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/>
              <a:t>Allopatric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02300" y="4152901"/>
            <a:ext cx="1498600" cy="130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/>
              <a:t>Range of Species A</a:t>
            </a:r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/>
              <a:t>&amp;</a:t>
            </a:r>
          </a:p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/>
              <a:t>Range of Species B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641600" y="4317999"/>
            <a:ext cx="1498600" cy="939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/>
              <a:t>Range of Species B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4317999"/>
            <a:ext cx="1498600" cy="939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800" dirty="0"/>
              <a:t>Range of Species A</a:t>
            </a:r>
          </a:p>
        </p:txBody>
      </p:sp>
    </p:spTree>
    <p:extLst>
      <p:ext uri="{BB962C8B-B14F-4D97-AF65-F5344CB8AC3E}">
        <p14:creationId xmlns:p14="http://schemas.microsoft.com/office/powerpoint/2010/main" val="30650466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Speciation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34217" y="4835460"/>
            <a:ext cx="25527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/>
              <a:t>speciation takes place in geographically overlapping populations (without separation)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469" y="1025460"/>
            <a:ext cx="4744998" cy="37465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11600" y="4835460"/>
            <a:ext cx="2552700" cy="2022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gene flow is interrupted or reduced when a population is divided by a physical barrier into geographically isolated subpopulations (separate an non-overlapping)</a:t>
            </a:r>
          </a:p>
          <a:p>
            <a:pPr marL="0" indent="0">
              <a:buFont typeface="Arial"/>
              <a:buNone/>
            </a:pPr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 rot="5400000">
            <a:off x="4775200" y="3794060"/>
            <a:ext cx="1054100" cy="3461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BARRIER</a:t>
            </a:r>
          </a:p>
        </p:txBody>
      </p:sp>
    </p:spTree>
    <p:extLst>
      <p:ext uri="{BB962C8B-B14F-4D97-AF65-F5344CB8AC3E}">
        <p14:creationId xmlns:p14="http://schemas.microsoft.com/office/powerpoint/2010/main" val="12509399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Allopatric Speciation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34217" y="4835460"/>
            <a:ext cx="25527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speciation takes place in geographically overlapping populations (without separation)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469" y="1025460"/>
            <a:ext cx="4744998" cy="37465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 rot="5400000">
            <a:off x="4775200" y="3794060"/>
            <a:ext cx="1054100" cy="3461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BARRIER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11600" y="4835460"/>
            <a:ext cx="2552700" cy="2022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gene flow is interrupted or reduced when a population is divided by a physical barrier into geographically isolated subpopulations (separate an non-overlapping)</a:t>
            </a:r>
          </a:p>
          <a:p>
            <a:pPr marL="0" indent="0">
              <a:buFont typeface="Arial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2850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Example of Allopatric Speciation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58901"/>
            <a:ext cx="8051800" cy="270510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Reproductive isolation may arise as a by-product of genetic divergence</a:t>
            </a:r>
          </a:p>
          <a:p>
            <a:pPr lvl="1"/>
            <a:r>
              <a:rPr lang="en-US" altLang="en-US" dirty="0"/>
              <a:t>For example, isolated populations of </a:t>
            </a:r>
            <a:r>
              <a:rPr lang="en-US" altLang="en-US" dirty="0" err="1"/>
              <a:t>mosquitofish</a:t>
            </a:r>
            <a:r>
              <a:rPr lang="en-US" altLang="en-US" dirty="0"/>
              <a:t> have evolved reproductive isolation as a result of selection under different levels of predation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64" y="4455276"/>
            <a:ext cx="5283200" cy="1996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41676-135D-CF4C-A328-0E5F99BC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663" y="4268820"/>
            <a:ext cx="3000673" cy="23692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9FC590-27AE-ED46-9C3B-21FE37B62470}"/>
              </a:ext>
            </a:extLst>
          </p:cNvPr>
          <p:cNvCxnSpPr>
            <a:cxnSpLocks/>
          </p:cNvCxnSpPr>
          <p:nvPr/>
        </p:nvCxnSpPr>
        <p:spPr>
          <a:xfrm flipH="1">
            <a:off x="7539880" y="5304029"/>
            <a:ext cx="1236688" cy="139510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E0873B-D045-3342-B7B1-1775C4E09D3B}"/>
              </a:ext>
            </a:extLst>
          </p:cNvPr>
          <p:cNvCxnSpPr>
            <a:cxnSpLocks/>
          </p:cNvCxnSpPr>
          <p:nvPr/>
        </p:nvCxnSpPr>
        <p:spPr>
          <a:xfrm>
            <a:off x="7450112" y="5499099"/>
            <a:ext cx="1416224" cy="11389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4708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Allopatric</a:t>
            </a:r>
            <a:r>
              <a:rPr lang="en-US" dirty="0"/>
              <a:t> speciation: important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effectiveness of a geographic barrier to impede or eliminate gene flow depends on the locomotion and other characteristics of individuals </a:t>
            </a:r>
          </a:p>
        </p:txBody>
      </p:sp>
      <p:pic>
        <p:nvPicPr>
          <p:cNvPr id="5" name="Content Placeholder 4" descr="osprey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712" b="-24712"/>
          <a:stretch>
            <a:fillRect/>
          </a:stretch>
        </p:blipFill>
        <p:spPr>
          <a:xfrm>
            <a:off x="5327851" y="1152987"/>
            <a:ext cx="2971055" cy="3329591"/>
          </a:xfrm>
        </p:spPr>
      </p:pic>
      <p:pic>
        <p:nvPicPr>
          <p:cNvPr id="6" name="Picture 5" descr="799px-Wiki-Pandion_haliaetus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372" y="4482579"/>
            <a:ext cx="4384980" cy="1948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DF597-3415-4F4E-BDFC-B76E66FB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243" y="4635092"/>
            <a:ext cx="2477800" cy="19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0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Evolutionarily – </a:t>
            </a:r>
            <a:br>
              <a:rPr lang="en-US" dirty="0"/>
            </a:br>
            <a:r>
              <a:rPr lang="en-US" dirty="0"/>
              <a:t>what starts the process of speciation?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769" y="1698560"/>
            <a:ext cx="4744998" cy="3746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5467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Speciation is initiated by a barrier to gene flow...</a:t>
            </a:r>
          </a:p>
        </p:txBody>
      </p:sp>
    </p:spTree>
    <p:extLst>
      <p:ext uri="{BB962C8B-B14F-4D97-AF65-F5344CB8AC3E}">
        <p14:creationId xmlns:p14="http://schemas.microsoft.com/office/powerpoint/2010/main" val="147925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IMG0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6300" y="0"/>
            <a:ext cx="57277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600px-micky-first-lit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300" y="3760828"/>
            <a:ext cx="5727700" cy="31311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83872D-20FB-4C45-B663-414457EF2710}"/>
              </a:ext>
            </a:extLst>
          </p:cNvPr>
          <p:cNvSpPr txBox="1">
            <a:spLocks/>
          </p:cNvSpPr>
          <p:nvPr/>
        </p:nvSpPr>
        <p:spPr>
          <a:xfrm>
            <a:off x="298704" y="4068418"/>
            <a:ext cx="2921000" cy="26117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i="1" dirty="0">
                <a:solidFill>
                  <a:srgbClr val="000000"/>
                </a:solidFill>
              </a:rPr>
              <a:t>Can you imagine how many kittens or salamanders there would be covering the earth if  every single offspring survived and reproduced ?  </a:t>
            </a:r>
          </a:p>
          <a:p>
            <a:pPr algn="l"/>
            <a:endParaRPr lang="en-US" sz="2400" i="1" dirty="0">
              <a:solidFill>
                <a:srgbClr val="000000"/>
              </a:solidFill>
            </a:endParaRPr>
          </a:p>
          <a:p>
            <a:pPr algn="l"/>
            <a:r>
              <a:rPr lang="en-US" sz="2400" i="1" dirty="0">
                <a:solidFill>
                  <a:srgbClr val="000000"/>
                </a:solidFill>
              </a:rPr>
              <a:t>Part of life is the drive to produce as many offspring as you can, and this usually means more offspring than could possibly survive.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9" name="Picture 8" descr="220px-Thomas_Robert_Malthus.jpg">
            <a:extLst>
              <a:ext uri="{FF2B5EF4-FFF2-40B4-BE49-F238E27FC236}">
                <a16:creationId xmlns:a16="http://schemas.microsoft.com/office/drawing/2014/main" id="{7EB42A80-7843-304B-81CF-6A3E09D24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4" y="177801"/>
            <a:ext cx="2921000" cy="37043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DB6B47-B667-CA4F-A03F-864E40703C98}"/>
              </a:ext>
            </a:extLst>
          </p:cNvPr>
          <p:cNvSpPr/>
          <p:nvPr/>
        </p:nvSpPr>
        <p:spPr>
          <a:xfrm>
            <a:off x="196574" y="3482348"/>
            <a:ext cx="1889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Thomas  Malthus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52C20-7E35-0148-BE42-AB9A5C35E8EB}"/>
              </a:ext>
            </a:extLst>
          </p:cNvPr>
          <p:cNvSpPr txBox="1"/>
          <p:nvPr/>
        </p:nvSpPr>
        <p:spPr>
          <a:xfrm>
            <a:off x="4105027" y="84224"/>
            <a:ext cx="43502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79646"/>
                </a:solidFill>
              </a:rPr>
              <a:t>Ideas floating around in Darwin’s head...</a:t>
            </a:r>
          </a:p>
        </p:txBody>
      </p:sp>
    </p:spTree>
    <p:extLst>
      <p:ext uri="{BB962C8B-B14F-4D97-AF65-F5344CB8AC3E}">
        <p14:creationId xmlns:p14="http://schemas.microsoft.com/office/powerpoint/2010/main" val="122245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Speciation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769" y="1698560"/>
            <a:ext cx="4744998" cy="3746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98919" y="2117660"/>
            <a:ext cx="2044700" cy="86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6"/>
                </a:solidFill>
              </a:rPr>
              <a:t>What caused 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a “barrier to gene flow” here?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37100" y="2908300"/>
            <a:ext cx="543019" cy="876300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E48541-DC84-4446-B61B-3FD6157250EC}"/>
              </a:ext>
            </a:extLst>
          </p:cNvPr>
          <p:cNvSpPr txBox="1">
            <a:spLocks/>
          </p:cNvSpPr>
          <p:nvPr/>
        </p:nvSpPr>
        <p:spPr>
          <a:xfrm rot="5400000">
            <a:off x="4873719" y="4480780"/>
            <a:ext cx="1054100" cy="3461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BARRIER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4DF9DD-D5BF-1B4A-A875-F8666BACAD8B}"/>
              </a:ext>
            </a:extLst>
          </p:cNvPr>
          <p:cNvSpPr txBox="1">
            <a:spLocks/>
          </p:cNvSpPr>
          <p:nvPr/>
        </p:nvSpPr>
        <p:spPr>
          <a:xfrm rot="5400000">
            <a:off x="7129239" y="4437380"/>
            <a:ext cx="1054100" cy="346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“BARRIER”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1735EC-B85B-904F-A9F0-92D336C2164D}"/>
              </a:ext>
            </a:extLst>
          </p:cNvPr>
          <p:cNvSpPr txBox="1">
            <a:spLocks/>
          </p:cNvSpPr>
          <p:nvPr/>
        </p:nvSpPr>
        <p:spPr>
          <a:xfrm>
            <a:off x="7202431" y="716435"/>
            <a:ext cx="2044700" cy="86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6"/>
                </a:solidFill>
              </a:rPr>
              <a:t>What caused 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a “barrier to gene flow” here?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73D34E-AC2E-D34A-B935-FD77F5D562E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7694753" y="1583275"/>
            <a:ext cx="530028" cy="2269555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68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Sympatric Speciation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4669" cy="49403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Takes place in geographically overlapping populations</a:t>
            </a:r>
          </a:p>
          <a:p>
            <a:r>
              <a:rPr lang="en-US" altLang="en-US" dirty="0"/>
              <a:t>Sympatric speciation can occur if gene flow is reduced by factors including</a:t>
            </a:r>
          </a:p>
          <a:p>
            <a:pPr lvl="1"/>
            <a:r>
              <a:rPr lang="en-US" altLang="en-US" dirty="0"/>
              <a:t>Primarily </a:t>
            </a:r>
            <a:r>
              <a:rPr lang="en-US" altLang="en-US" b="1" dirty="0"/>
              <a:t>Habitat differentiation </a:t>
            </a:r>
            <a:r>
              <a:rPr lang="en-US" altLang="en-US" dirty="0"/>
              <a:t>and </a:t>
            </a:r>
            <a:r>
              <a:rPr lang="en-US" altLang="en-US" b="1" dirty="0"/>
              <a:t>polyploidy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769" y="1698560"/>
            <a:ext cx="4744998" cy="3746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43004D-6341-924A-B155-B6CA4A38E66A}"/>
              </a:ext>
            </a:extLst>
          </p:cNvPr>
          <p:cNvSpPr txBox="1">
            <a:spLocks/>
          </p:cNvSpPr>
          <p:nvPr/>
        </p:nvSpPr>
        <p:spPr>
          <a:xfrm rot="5400000">
            <a:off x="7129239" y="4437380"/>
            <a:ext cx="1054100" cy="346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/>
              <a:t>“BARRIER”</a:t>
            </a:r>
          </a:p>
        </p:txBody>
      </p:sp>
    </p:spTree>
    <p:extLst>
      <p:ext uri="{BB962C8B-B14F-4D97-AF65-F5344CB8AC3E}">
        <p14:creationId xmlns:p14="http://schemas.microsoft.com/office/powerpoint/2010/main" val="32675505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Habitat Differentiation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60800" y="1278190"/>
            <a:ext cx="4826000" cy="5362640"/>
          </a:xfrm>
        </p:spPr>
        <p:txBody>
          <a:bodyPr>
            <a:normAutofit/>
          </a:bodyPr>
          <a:lstStyle/>
          <a:p>
            <a:r>
              <a:rPr lang="en-US" altLang="en-US" b="1" dirty="0"/>
              <a:t>Within the same location</a:t>
            </a:r>
          </a:p>
          <a:p>
            <a:pPr lvl="1"/>
            <a:r>
              <a:rPr lang="en-US" altLang="en-US" dirty="0"/>
              <a:t>When a subpopulation exploits a habitat or resource not utilized by the parent population</a:t>
            </a:r>
          </a:p>
          <a:p>
            <a:pPr lvl="1"/>
            <a:r>
              <a:rPr lang="en-US" altLang="en-US" dirty="0"/>
              <a:t>May result in habitat isolation (prezygotic barrier) resulting in sympatric speciation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638300"/>
            <a:ext cx="3378200" cy="38989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5C75A4-3E56-FE4A-82C7-7AC216570730}"/>
              </a:ext>
            </a:extLst>
          </p:cNvPr>
          <p:cNvSpPr txBox="1">
            <a:spLocks/>
          </p:cNvSpPr>
          <p:nvPr/>
        </p:nvSpPr>
        <p:spPr>
          <a:xfrm>
            <a:off x="692150" y="6272544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958B83-A0D2-474B-8C11-16C052B6D720}"/>
              </a:ext>
            </a:extLst>
          </p:cNvPr>
          <p:cNvSpPr txBox="1">
            <a:spLocks/>
          </p:cNvSpPr>
          <p:nvPr/>
        </p:nvSpPr>
        <p:spPr>
          <a:xfrm>
            <a:off x="2826322" y="5840650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60BE32-C8DC-3447-ADBA-7320B3D0069C}"/>
              </a:ext>
            </a:extLst>
          </p:cNvPr>
          <p:cNvSpPr txBox="1">
            <a:spLocks/>
          </p:cNvSpPr>
          <p:nvPr/>
        </p:nvSpPr>
        <p:spPr>
          <a:xfrm>
            <a:off x="177800" y="1135518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F08A64-EF9E-BD4B-80A5-F801A7B64B98}"/>
              </a:ext>
            </a:extLst>
          </p:cNvPr>
          <p:cNvSpPr txBox="1">
            <a:spLocks/>
          </p:cNvSpPr>
          <p:nvPr/>
        </p:nvSpPr>
        <p:spPr>
          <a:xfrm>
            <a:off x="5596266" y="819384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E722A9-21D8-B343-9786-9E2433D9A51F}"/>
              </a:ext>
            </a:extLst>
          </p:cNvPr>
          <p:cNvSpPr txBox="1">
            <a:spLocks/>
          </p:cNvSpPr>
          <p:nvPr/>
        </p:nvSpPr>
        <p:spPr>
          <a:xfrm>
            <a:off x="6334728" y="-13822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0325D8-4326-3840-9355-43CC50426052}"/>
              </a:ext>
            </a:extLst>
          </p:cNvPr>
          <p:cNvSpPr txBox="1">
            <a:spLocks/>
          </p:cNvSpPr>
          <p:nvPr/>
        </p:nvSpPr>
        <p:spPr>
          <a:xfrm>
            <a:off x="6096000" y="5312161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D785E9-3CAB-B841-9F5F-8EFBC386E198}"/>
              </a:ext>
            </a:extLst>
          </p:cNvPr>
          <p:cNvSpPr txBox="1">
            <a:spLocks/>
          </p:cNvSpPr>
          <p:nvPr/>
        </p:nvSpPr>
        <p:spPr>
          <a:xfrm>
            <a:off x="136658" y="5633589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543C7C6-B00C-0D4D-82E0-27AD830B4281}"/>
              </a:ext>
            </a:extLst>
          </p:cNvPr>
          <p:cNvSpPr txBox="1">
            <a:spLocks/>
          </p:cNvSpPr>
          <p:nvPr/>
        </p:nvSpPr>
        <p:spPr>
          <a:xfrm>
            <a:off x="3070358" y="5312161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21A5F7-30DE-BA48-B1FA-F686C9BF7B05}"/>
              </a:ext>
            </a:extLst>
          </p:cNvPr>
          <p:cNvSpPr txBox="1">
            <a:spLocks/>
          </p:cNvSpPr>
          <p:nvPr/>
        </p:nvSpPr>
        <p:spPr>
          <a:xfrm>
            <a:off x="6057900" y="5826582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21F05B-B3E6-E84B-89DA-E676F7DBD83D}"/>
              </a:ext>
            </a:extLst>
          </p:cNvPr>
          <p:cNvSpPr txBox="1">
            <a:spLocks/>
          </p:cNvSpPr>
          <p:nvPr/>
        </p:nvSpPr>
        <p:spPr>
          <a:xfrm>
            <a:off x="4929464" y="6304111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0A69C52-B373-2C4F-8BC5-E8F0A5AAF620}"/>
              </a:ext>
            </a:extLst>
          </p:cNvPr>
          <p:cNvSpPr txBox="1">
            <a:spLocks/>
          </p:cNvSpPr>
          <p:nvPr/>
        </p:nvSpPr>
        <p:spPr>
          <a:xfrm>
            <a:off x="-75415" y="-38837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C55C912-ADE2-6B48-8835-1EFCB8089460}"/>
              </a:ext>
            </a:extLst>
          </p:cNvPr>
          <p:cNvSpPr txBox="1">
            <a:spLocks/>
          </p:cNvSpPr>
          <p:nvPr/>
        </p:nvSpPr>
        <p:spPr>
          <a:xfrm>
            <a:off x="1072799" y="729352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7323324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Habitat Differentiation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60800" y="1278190"/>
            <a:ext cx="4826000" cy="5362640"/>
          </a:xfrm>
        </p:spPr>
        <p:txBody>
          <a:bodyPr>
            <a:normAutofit/>
          </a:bodyPr>
          <a:lstStyle/>
          <a:p>
            <a:r>
              <a:rPr lang="en-US" altLang="en-US" b="1" dirty="0"/>
              <a:t>Within the same location</a:t>
            </a:r>
          </a:p>
          <a:p>
            <a:pPr lvl="1"/>
            <a:r>
              <a:rPr lang="en-US" altLang="en-US" dirty="0"/>
              <a:t>When a subpopulation exploits a habitat or resource not utilized by the parent population</a:t>
            </a:r>
          </a:p>
          <a:p>
            <a:pPr lvl="1"/>
            <a:r>
              <a:rPr lang="en-US" altLang="en-US" dirty="0"/>
              <a:t>May result in habitat isolation (prezygotic barrier) resulting in sympatric speciation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638300"/>
            <a:ext cx="3378200" cy="38989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5C75A4-3E56-FE4A-82C7-7AC216570730}"/>
              </a:ext>
            </a:extLst>
          </p:cNvPr>
          <p:cNvSpPr txBox="1">
            <a:spLocks/>
          </p:cNvSpPr>
          <p:nvPr/>
        </p:nvSpPr>
        <p:spPr>
          <a:xfrm>
            <a:off x="692150" y="6272544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847068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6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Habitat Differentiation in the Apple Maggot Fly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60800" y="1536700"/>
            <a:ext cx="4826000" cy="49784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Ancestral lineage consumed and reproduced near hawthorn berries</a:t>
            </a:r>
          </a:p>
          <a:p>
            <a:r>
              <a:rPr lang="en-US" altLang="en-US" dirty="0"/>
              <a:t>Upon introduction of apple trees to North America, some individuals consumed and reproduced near apple trees</a:t>
            </a:r>
          </a:p>
          <a:p>
            <a:r>
              <a:rPr lang="en-US" altLang="en-US" dirty="0"/>
              <a:t>Now considered two subspecies on path towards speciation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638300"/>
            <a:ext cx="3378200" cy="38989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0CE57A-CC0F-8B47-B4BD-51301BB06C66}"/>
              </a:ext>
            </a:extLst>
          </p:cNvPr>
          <p:cNvSpPr txBox="1">
            <a:spLocks/>
          </p:cNvSpPr>
          <p:nvPr/>
        </p:nvSpPr>
        <p:spPr>
          <a:xfrm>
            <a:off x="692150" y="6272544"/>
            <a:ext cx="2933700" cy="575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800" b="1" dirty="0"/>
              <a:t>Habitat ≠ location</a:t>
            </a:r>
            <a:endParaRPr lang="en-US" alt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910167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i="1" dirty="0"/>
              <a:t>Polyploidy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52460"/>
            <a:ext cx="8534400" cy="5388040"/>
          </a:xfrm>
        </p:spPr>
        <p:txBody>
          <a:bodyPr>
            <a:normAutofit/>
          </a:bodyPr>
          <a:lstStyle/>
          <a:p>
            <a:r>
              <a:rPr lang="en-US" altLang="en-US" dirty="0"/>
              <a:t>Two different types cause sympatric speciation</a:t>
            </a:r>
          </a:p>
          <a:p>
            <a:pPr lvl="1"/>
            <a:r>
              <a:rPr lang="en-US" altLang="en-US" dirty="0"/>
              <a:t>Both are most common in plants</a:t>
            </a:r>
          </a:p>
          <a:p>
            <a:pPr lvl="1"/>
            <a:r>
              <a:rPr lang="en-US" altLang="en-US" dirty="0"/>
              <a:t>Both are most common in organisms that can undergo </a:t>
            </a:r>
            <a:r>
              <a:rPr lang="en-US" altLang="en-US" i="1" dirty="0"/>
              <a:t>sexual or asexual reproduction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117752" y="3327400"/>
            <a:ext cx="1994248" cy="321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22552" y="3327400"/>
            <a:ext cx="1994248" cy="723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36852" y="5664200"/>
            <a:ext cx="1879948" cy="876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27352" y="5930900"/>
            <a:ext cx="2362548" cy="698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12000" y="3606800"/>
            <a:ext cx="1606296" cy="2273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65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b="1" i="1" dirty="0" err="1">
                <a:solidFill>
                  <a:schemeClr val="accent6"/>
                </a:solidFill>
              </a:rPr>
              <a:t>Auto</a:t>
            </a:r>
            <a:r>
              <a:rPr lang="en-US" b="1" dirty="0" err="1"/>
              <a:t>polyploidy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52460"/>
            <a:ext cx="3584669" cy="538804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a new species with more than two chromosome sets, </a:t>
            </a:r>
            <a:r>
              <a:rPr lang="en-US" altLang="en-US" i="1" dirty="0"/>
              <a:t>derived from a single species</a:t>
            </a:r>
          </a:p>
          <a:p>
            <a:endParaRPr lang="en-US" altLang="en-US" dirty="0"/>
          </a:p>
          <a:p>
            <a:endParaRPr lang="en-US" altLang="en-US" dirty="0"/>
          </a:p>
          <a:p>
            <a:pPr lvl="1"/>
            <a:r>
              <a:rPr lang="en-US" altLang="en-US" dirty="0"/>
              <a:t>4n individual cannot reproduce with 2n individual</a:t>
            </a:r>
          </a:p>
          <a:p>
            <a:pPr lvl="1"/>
            <a:r>
              <a:rPr lang="en-US" altLang="en-US" dirty="0"/>
              <a:t>4n individual can asexually reproduce</a:t>
            </a:r>
          </a:p>
          <a:p>
            <a:pPr lvl="1"/>
            <a:r>
              <a:rPr lang="en-US" altLang="en-US" dirty="0"/>
              <a:t>4n individual can sexually reproduce with other 4n individuals</a:t>
            </a:r>
          </a:p>
          <a:p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452" y="1282700"/>
            <a:ext cx="3378547" cy="5257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6300E-B69D-944B-9766-14FA217DC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794" y="1152460"/>
            <a:ext cx="1368658" cy="136865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584350-7DBC-FD4E-86A9-CEF9D3DD12D6}"/>
              </a:ext>
            </a:extLst>
          </p:cNvPr>
          <p:cNvSpPr txBox="1">
            <a:spLocks/>
          </p:cNvSpPr>
          <p:nvPr/>
        </p:nvSpPr>
        <p:spPr>
          <a:xfrm>
            <a:off x="3490159" y="2521118"/>
            <a:ext cx="1760714" cy="1227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en-US" sz="1600" dirty="0"/>
              <a:t>Examples:</a:t>
            </a:r>
          </a:p>
          <a:p>
            <a:pPr marL="457200" lvl="1" indent="0">
              <a:buFont typeface="Arial"/>
              <a:buNone/>
            </a:pPr>
            <a:r>
              <a:rPr lang="en-US" altLang="en-US" sz="1400" dirty="0"/>
              <a:t>Many species of watermelons, bananas, apples, etc.</a:t>
            </a:r>
          </a:p>
          <a:p>
            <a:pPr marL="0" indent="0">
              <a:buFont typeface="Arial"/>
              <a:buNone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768919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b="1" i="1" dirty="0" err="1">
                <a:solidFill>
                  <a:srgbClr val="F79646"/>
                </a:solidFill>
              </a:rPr>
              <a:t>Allo</a:t>
            </a:r>
            <a:r>
              <a:rPr lang="en-US" b="1" dirty="0" err="1"/>
              <a:t>polyploidy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52460"/>
            <a:ext cx="3584669" cy="538804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a species with multiple sets of chromosomes </a:t>
            </a:r>
            <a:r>
              <a:rPr lang="en-US" altLang="en-US" i="1" dirty="0"/>
              <a:t>derived from different species</a:t>
            </a:r>
          </a:p>
          <a:p>
            <a:endParaRPr lang="en-US" altLang="en-US" dirty="0"/>
          </a:p>
          <a:p>
            <a:r>
              <a:rPr lang="en-US" altLang="en-US" dirty="0"/>
              <a:t>Sterile hybrid cannot sexually reproduce</a:t>
            </a:r>
          </a:p>
          <a:p>
            <a:r>
              <a:rPr lang="en-US" altLang="en-US" dirty="0"/>
              <a:t>But can asexually reproduce</a:t>
            </a:r>
          </a:p>
          <a:p>
            <a:r>
              <a:rPr lang="en-US" altLang="en-US" dirty="0"/>
              <a:t>Asexual reproduction can result in errors resulting in diploid state which can reproduce asexually or sexually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00" y="1257300"/>
            <a:ext cx="4656600" cy="505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71719E-3E38-CD44-8AB4-88F278EDE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869" y="3598720"/>
            <a:ext cx="1516405" cy="11358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EB5066-AB5B-904C-BFC2-E071DDE9A486}"/>
              </a:ext>
            </a:extLst>
          </p:cNvPr>
          <p:cNvSpPr txBox="1">
            <a:spLocks/>
          </p:cNvSpPr>
          <p:nvPr/>
        </p:nvSpPr>
        <p:spPr>
          <a:xfrm>
            <a:off x="3851381" y="4734560"/>
            <a:ext cx="2057400" cy="1339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en-US" sz="1600" dirty="0"/>
              <a:t>Examples:</a:t>
            </a:r>
          </a:p>
          <a:p>
            <a:pPr marL="457200" lvl="1" indent="0">
              <a:buFont typeface="Arial"/>
              <a:buNone/>
            </a:pPr>
            <a:r>
              <a:rPr lang="en-US" altLang="en-US" sz="1400" dirty="0"/>
              <a:t>Many species of wheat, cotton, peanuts, African clawed frog.</a:t>
            </a:r>
          </a:p>
          <a:p>
            <a:pPr marL="0" indent="0">
              <a:buFont typeface="Arial"/>
              <a:buNone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135355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60"/>
            <a:ext cx="8229600" cy="1143000"/>
          </a:xfrm>
        </p:spPr>
        <p:txBody>
          <a:bodyPr/>
          <a:lstStyle/>
          <a:p>
            <a:r>
              <a:rPr lang="en-US" dirty="0"/>
              <a:t>Summary of Speciation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52460"/>
            <a:ext cx="3962400" cy="533724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In </a:t>
            </a:r>
            <a:r>
              <a:rPr lang="en-US" altLang="en-US" sz="2400" i="1" dirty="0"/>
              <a:t>allopatric</a:t>
            </a:r>
            <a:r>
              <a:rPr lang="en-US" altLang="en-US" sz="2400" dirty="0"/>
              <a:t> speciation, </a:t>
            </a:r>
            <a:r>
              <a:rPr lang="en-US" altLang="en-US" sz="2400" b="1" dirty="0"/>
              <a:t>geographic isolation restricts gene flow </a:t>
            </a:r>
            <a:r>
              <a:rPr lang="en-US" altLang="en-US" sz="2400" dirty="0"/>
              <a:t>between populations</a:t>
            </a:r>
          </a:p>
          <a:p>
            <a:r>
              <a:rPr lang="en-US" altLang="en-US" sz="2400" b="1" dirty="0"/>
              <a:t>Reproductive isolation </a:t>
            </a:r>
            <a:r>
              <a:rPr lang="en-US" altLang="en-US" sz="2400" dirty="0"/>
              <a:t>may then arise by natural selection, genetic drift, or sexual selection in the isolated populations</a:t>
            </a:r>
          </a:p>
          <a:p>
            <a:pPr lvl="1"/>
            <a:r>
              <a:rPr lang="en-US" altLang="en-US" sz="2000" dirty="0"/>
              <a:t>Even if contact is restored between populations, interbreeding is prevented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08500" y="1152460"/>
            <a:ext cx="4445000" cy="5362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In </a:t>
            </a:r>
            <a:r>
              <a:rPr lang="en-US" altLang="en-US" sz="2400" i="1" dirty="0"/>
              <a:t>sympatric</a:t>
            </a:r>
            <a:r>
              <a:rPr lang="en-US" altLang="en-US" sz="2400" dirty="0"/>
              <a:t> speciation, </a:t>
            </a:r>
            <a:r>
              <a:rPr lang="en-US" altLang="en-US" sz="2400" b="1" dirty="0"/>
              <a:t>a reproductive barrier isolates a subset of a population restricting gene </a:t>
            </a:r>
            <a:r>
              <a:rPr lang="en-US" altLang="en-US" sz="2400" dirty="0"/>
              <a:t>flow without geographic separation from the parent species</a:t>
            </a:r>
          </a:p>
          <a:p>
            <a:r>
              <a:rPr lang="en-US" altLang="en-US" sz="2400" dirty="0"/>
              <a:t>Sympatric speciation can result from polyploidy, natural selection, sexual selection, or habitat differentiation</a:t>
            </a:r>
          </a:p>
          <a:p>
            <a:endParaRPr lang="en-US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8258120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27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Adaptive Radiation</a:t>
            </a:r>
          </a:p>
        </p:txBody>
      </p:sp>
    </p:spTree>
    <p:extLst>
      <p:ext uri="{BB962C8B-B14F-4D97-AF65-F5344CB8AC3E}">
        <p14:creationId xmlns:p14="http://schemas.microsoft.com/office/powerpoint/2010/main" val="30650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16300" cy="1143000"/>
          </a:xfrm>
        </p:spPr>
        <p:txBody>
          <a:bodyPr/>
          <a:lstStyle/>
          <a:p>
            <a:r>
              <a:rPr lang="en-US" dirty="0"/>
              <a:t>Fitness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" y="1295399"/>
            <a:ext cx="3862177" cy="5041901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i="1" dirty="0"/>
              <a:t>Darwin observed that individuals that are </a:t>
            </a:r>
            <a:r>
              <a:rPr lang="en-US" sz="2800" b="1" i="1" dirty="0"/>
              <a:t>more well suited </a:t>
            </a:r>
            <a:r>
              <a:rPr lang="en-US" sz="2800" i="1" dirty="0"/>
              <a:t>to their environment (more well matched) tend to </a:t>
            </a:r>
            <a:r>
              <a:rPr lang="en-US" sz="2800" b="1" i="1" dirty="0"/>
              <a:t>leave more offspring </a:t>
            </a:r>
            <a:r>
              <a:rPr lang="en-US" sz="2800" i="1" dirty="0"/>
              <a:t>(more fit)</a:t>
            </a:r>
          </a:p>
        </p:txBody>
      </p:sp>
      <p:pic>
        <p:nvPicPr>
          <p:cNvPr id="8" name="Picture 7" descr="Screen Shot 2017-09-18 at 8.41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177" y="468207"/>
            <a:ext cx="4425725" cy="4129193"/>
          </a:xfrm>
          <a:prstGeom prst="rect">
            <a:avLst/>
          </a:prstGeom>
        </p:spPr>
      </p:pic>
      <p:pic>
        <p:nvPicPr>
          <p:cNvPr id="9" name="Picture 8" descr="01_02bPropertiesOfLife-U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34" y="3550887"/>
            <a:ext cx="2319866" cy="33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83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27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Resources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787400"/>
            <a:ext cx="876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Resource: </a:t>
            </a:r>
            <a:r>
              <a:rPr lang="en-US" sz="2400" dirty="0"/>
              <a:t>anything an organism consumes or uses that causes an increase in population when it becomes more available.</a:t>
            </a:r>
          </a:p>
          <a:p>
            <a:endParaRPr lang="en-US" sz="1200" dirty="0"/>
          </a:p>
          <a:p>
            <a:r>
              <a:rPr lang="en-US" sz="2400" dirty="0"/>
              <a:t>Resources for plants can include sunlight, water, and soil nutrients.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44406" y="2286000"/>
            <a:ext cx="6113409" cy="438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" y="2299394"/>
            <a:ext cx="2438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Resources for animals can include food, water, and space for nesting or refuge.</a:t>
            </a:r>
          </a:p>
        </p:txBody>
      </p:sp>
    </p:spTree>
    <p:extLst>
      <p:ext uri="{BB962C8B-B14F-4D97-AF65-F5344CB8AC3E}">
        <p14:creationId xmlns:p14="http://schemas.microsoft.com/office/powerpoint/2010/main" val="18551481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48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Competition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19150" y="1219200"/>
            <a:ext cx="7504113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 interaction between individuals in which each is harmed by their shared use of a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resource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altLang="en-US" dirty="0"/>
              <a:t>In </a:t>
            </a:r>
            <a:r>
              <a:rPr lang="en-US" altLang="en-US" b="1" dirty="0"/>
              <a:t>competition </a:t>
            </a:r>
            <a:r>
              <a:rPr lang="en-US" altLang="en-US" dirty="0"/>
              <a:t>(</a:t>
            </a:r>
            <a:r>
              <a:rPr lang="en-US" altLang="en-US" dirty="0">
                <a:sym typeface="Symbol"/>
              </a:rPr>
              <a:t>-</a:t>
            </a:r>
            <a:r>
              <a:rPr lang="en-US" altLang="en-US" dirty="0"/>
              <a:t>/</a:t>
            </a:r>
            <a:r>
              <a:rPr lang="en-US" altLang="en-US" dirty="0">
                <a:sym typeface="Symbol"/>
              </a:rPr>
              <a:t>-</a:t>
            </a:r>
            <a:r>
              <a:rPr lang="en-US" altLang="en-US" dirty="0"/>
              <a:t> interaction), both parties are harmed by competing for a resource in limited supply</a:t>
            </a:r>
          </a:p>
          <a:p>
            <a:pPr lvl="1"/>
            <a:r>
              <a:rPr lang="en-US" altLang="en-US" dirty="0"/>
              <a:t>Both parties are harmed</a:t>
            </a:r>
            <a:endParaRPr lang="en-US" altLang="en-US" b="1" dirty="0"/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950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381000"/>
            <a:ext cx="8775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Competitive exclusion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1304" y="700416"/>
            <a:ext cx="886016" cy="37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7600" y="468670"/>
            <a:ext cx="1016105" cy="46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679" y="1408302"/>
            <a:ext cx="452663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</a:t>
            </a:r>
          </a:p>
          <a:p>
            <a:r>
              <a:rPr lang="en-US" sz="2400" dirty="0" err="1"/>
              <a:t>Gause</a:t>
            </a:r>
            <a:r>
              <a:rPr lang="en-US" sz="2400" dirty="0"/>
              <a:t> grew two species of </a:t>
            </a:r>
            <a:r>
              <a:rPr lang="en-US" sz="2400" i="1" dirty="0"/>
              <a:t>Paramecium</a:t>
            </a:r>
            <a:r>
              <a:rPr lang="en-US" sz="2400" dirty="0"/>
              <a:t> alone or together with a limited amount of bacteria as a resource.</a:t>
            </a:r>
          </a:p>
          <a:p>
            <a:endParaRPr lang="en-US" sz="1200" dirty="0"/>
          </a:p>
          <a:p>
            <a:r>
              <a:rPr lang="en-US" sz="2400" dirty="0"/>
              <a:t>When the two species of </a:t>
            </a:r>
            <a:r>
              <a:rPr lang="en-US" sz="2400" i="1" dirty="0"/>
              <a:t>Paramecium </a:t>
            </a:r>
            <a:r>
              <a:rPr lang="en-US" sz="2400" dirty="0"/>
              <a:t>were grown separately, both grew rapidly and reached carrying capacity.</a:t>
            </a:r>
          </a:p>
          <a:p>
            <a:endParaRPr lang="en-US" sz="1400" dirty="0"/>
          </a:p>
          <a:p>
            <a:r>
              <a:rPr lang="en-US" sz="2400" dirty="0"/>
              <a:t>When grown together, </a:t>
            </a:r>
            <a:r>
              <a:rPr lang="en-US" sz="2400" i="1" dirty="0"/>
              <a:t>P. </a:t>
            </a:r>
            <a:r>
              <a:rPr lang="en-US" sz="2400" i="1" dirty="0" err="1"/>
              <a:t>aurelia</a:t>
            </a:r>
            <a:r>
              <a:rPr lang="en-US" sz="2400" i="1" dirty="0"/>
              <a:t> </a:t>
            </a:r>
            <a:r>
              <a:rPr lang="en-US" sz="2400" dirty="0"/>
              <a:t>was the superior competitor and drove </a:t>
            </a:r>
            <a:r>
              <a:rPr lang="en-US" sz="2400" i="1" dirty="0"/>
              <a:t>P. </a:t>
            </a:r>
            <a:r>
              <a:rPr lang="en-US" sz="2400" i="1" dirty="0" err="1"/>
              <a:t>caudatum</a:t>
            </a:r>
            <a:r>
              <a:rPr lang="en-US" sz="2400" i="1" dirty="0"/>
              <a:t> </a:t>
            </a:r>
            <a:r>
              <a:rPr lang="en-US" sz="2400" dirty="0"/>
              <a:t>to extinction.</a:t>
            </a:r>
          </a:p>
        </p:txBody>
      </p:sp>
      <p:pic>
        <p:nvPicPr>
          <p:cNvPr id="8" name="Picture 2" descr="figure_16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1134" y="1333500"/>
            <a:ext cx="2952571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0784" y="4872485"/>
            <a:ext cx="886016" cy="37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5652" y="6158602"/>
            <a:ext cx="1016105" cy="46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9043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48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Character Displacement: Avoiding Biotic Stress of Competition</a:t>
            </a:r>
          </a:p>
        </p:txBody>
      </p:sp>
      <p:pic>
        <p:nvPicPr>
          <p:cNvPr id="7" name="Picture 4" descr="Z:\Media and Supplements\Ecology 3e\Figure JPEGs\jpeg_trimmed\Ecology3e-Fig-12-19-0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19" y="1219200"/>
            <a:ext cx="6132362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6197600" y="1854200"/>
            <a:ext cx="10160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048500" y="1460504"/>
            <a:ext cx="1638300" cy="56938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517525" algn="l"/>
              </a:tabLst>
            </a:pPr>
            <a:r>
              <a:rPr lang="en-US" sz="1400" b="1" dirty="0">
                <a:latin typeface="Arial" charset="0"/>
                <a:ea typeface="ＭＳ Ｐゴシック" charset="0"/>
                <a:cs typeface="ＭＳ Ｐゴシック" charset="0"/>
              </a:rPr>
              <a:t>Coexistence w/ ongoing competition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197600" y="3352800"/>
            <a:ext cx="10160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7073900" y="3169708"/>
            <a:ext cx="1638300" cy="56938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517525" algn="l"/>
              </a:tabLst>
            </a:pPr>
            <a:r>
              <a:rPr lang="en-US" sz="1400" b="1" dirty="0">
                <a:latin typeface="Arial" charset="0"/>
                <a:ea typeface="ＭＳ Ｐゴシック" charset="0"/>
                <a:cs typeface="ＭＳ Ｐゴシック" charset="0"/>
              </a:rPr>
              <a:t>No competition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172200" y="4826000"/>
            <a:ext cx="10160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048500" y="4642908"/>
            <a:ext cx="1638300" cy="56938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517525" algn="l"/>
              </a:tabLst>
            </a:pPr>
            <a:r>
              <a:rPr lang="en-US" sz="1400" b="1" dirty="0">
                <a:latin typeface="Arial" charset="0"/>
                <a:ea typeface="ＭＳ Ｐゴシック" charset="0"/>
                <a:cs typeface="ＭＳ Ｐゴシック" charset="0"/>
              </a:rPr>
              <a:t>No competition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97719" y="2783416"/>
            <a:ext cx="2570881" cy="288078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517525" algn="l"/>
              </a:tabLst>
            </a:pP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What are the potential outcomes of prolonged character displacement within a population over evolutionary time?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82600" y="6095472"/>
            <a:ext cx="8229600" cy="83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charset="0"/>
                <a:ea typeface="ＭＳ Ｐゴシック" charset="0"/>
              </a:rPr>
              <a:t>Competition Between Closely Related Species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" y="2771780"/>
            <a:ext cx="2667000" cy="2028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85800" y="2222500"/>
            <a:ext cx="2349500" cy="218440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89200" y="2260600"/>
            <a:ext cx="546100" cy="69850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5607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Ten species of Darwin’s Finches from Isla Santa Cruz, each with different bill size and feeding habits. </a:t>
            </a:r>
          </a:p>
        </p:txBody>
      </p:sp>
      <p:pic>
        <p:nvPicPr>
          <p:cNvPr id="4" name="Content Placeholder 3" descr="Darwins_finches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1" r="-271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C2074-4122-904C-AA5B-3C185E458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172" y="4354130"/>
            <a:ext cx="2319656" cy="180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92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0"/>
          <p:cNvSpPr>
            <a:spLocks noChangeArrowheads="1"/>
          </p:cNvSpPr>
          <p:nvPr/>
        </p:nvSpPr>
        <p:spPr bwMode="auto">
          <a:xfrm>
            <a:off x="673100" y="1793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44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8435" name="Rectangle 31"/>
          <p:cNvSpPr>
            <a:spLocks noChangeArrowheads="1"/>
          </p:cNvSpPr>
          <p:nvPr/>
        </p:nvSpPr>
        <p:spPr bwMode="auto">
          <a:xfrm>
            <a:off x="673100" y="762000"/>
            <a:ext cx="77724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CC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660066"/>
                </a:solidFill>
                <a:latin typeface="Calibri"/>
                <a:cs typeface="Calibri"/>
              </a:rPr>
              <a:t>“Adaptive radiation strictly speaking refers to more or less </a:t>
            </a:r>
            <a:r>
              <a:rPr lang="en-US" altLang="en-US" sz="2800" b="1" dirty="0">
                <a:solidFill>
                  <a:srgbClr val="660066"/>
                </a:solidFill>
                <a:latin typeface="Calibri"/>
                <a:cs typeface="Calibri"/>
              </a:rPr>
              <a:t>simultaneous divergence of numerous lines</a:t>
            </a:r>
            <a:r>
              <a:rPr lang="en-US" altLang="en-US" sz="2800" dirty="0">
                <a:solidFill>
                  <a:srgbClr val="660066"/>
                </a:solidFill>
                <a:latin typeface="Calibri"/>
                <a:cs typeface="Calibri"/>
              </a:rPr>
              <a:t> from much the </a:t>
            </a:r>
            <a:r>
              <a:rPr lang="en-US" altLang="en-US" sz="2800" b="1" dirty="0">
                <a:solidFill>
                  <a:srgbClr val="660066"/>
                </a:solidFill>
                <a:latin typeface="Calibri"/>
                <a:cs typeface="Calibri"/>
              </a:rPr>
              <a:t>same adaptive type </a:t>
            </a:r>
            <a:r>
              <a:rPr lang="en-US" altLang="en-US" sz="2800" dirty="0">
                <a:solidFill>
                  <a:srgbClr val="660066"/>
                </a:solidFill>
                <a:latin typeface="Calibri"/>
                <a:cs typeface="Calibri"/>
              </a:rPr>
              <a:t>into </a:t>
            </a:r>
            <a:r>
              <a:rPr lang="en-US" altLang="en-US" sz="2800" b="1" dirty="0">
                <a:solidFill>
                  <a:srgbClr val="660066"/>
                </a:solidFill>
                <a:latin typeface="Calibri"/>
                <a:cs typeface="Calibri"/>
              </a:rPr>
              <a:t>different, also diverging adaptive zones</a:t>
            </a:r>
            <a:r>
              <a:rPr lang="en-US" altLang="en-US" sz="2800" dirty="0">
                <a:solidFill>
                  <a:srgbClr val="660066"/>
                </a:solidFill>
                <a:latin typeface="Calibri"/>
                <a:cs typeface="Calibri"/>
              </a:rPr>
              <a:t>.”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Calibri"/>
                <a:cs typeface="Calibri"/>
              </a:rPr>
              <a:t>			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chemeClr val="tx1"/>
                </a:solidFill>
                <a:latin typeface="Calibri"/>
                <a:cs typeface="Calibri"/>
              </a:rPr>
              <a:t>		</a:t>
            </a:r>
          </a:p>
        </p:txBody>
      </p:sp>
      <p:sp>
        <p:nvSpPr>
          <p:cNvPr id="18436" name="Rectangle 3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/>
                <a:cs typeface="Calibri"/>
              </a:rPr>
              <a:t>Adaptive Radiation</a:t>
            </a:r>
          </a:p>
        </p:txBody>
      </p:sp>
      <p:pic>
        <p:nvPicPr>
          <p:cNvPr id="6" name="Content Placeholder 3" descr="galapago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777" r="-24777"/>
          <a:stretch>
            <a:fillRect/>
          </a:stretch>
        </p:blipFill>
        <p:spPr>
          <a:xfrm>
            <a:off x="-251023" y="3826260"/>
            <a:ext cx="5343723" cy="2938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900" y="3826260"/>
            <a:ext cx="3771900" cy="29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0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40300" cy="1143000"/>
          </a:xfrm>
        </p:spPr>
        <p:txBody>
          <a:bodyPr/>
          <a:lstStyle/>
          <a:p>
            <a:r>
              <a:rPr lang="en-US" dirty="0"/>
              <a:t>Heredity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295399"/>
            <a:ext cx="4940300" cy="5041901"/>
          </a:xfrm>
        </p:spPr>
        <p:txBody>
          <a:bodyPr>
            <a:normAutofit/>
          </a:bodyPr>
          <a:lstStyle/>
          <a:p>
            <a:r>
              <a:rPr lang="en-US" dirty="0"/>
              <a:t>Offspring </a:t>
            </a:r>
            <a:r>
              <a:rPr lang="en-US" i="1" dirty="0"/>
              <a:t>tend</a:t>
            </a:r>
            <a:r>
              <a:rPr lang="en-US" dirty="0"/>
              <a:t> to resemble the parents</a:t>
            </a:r>
          </a:p>
          <a:p>
            <a:r>
              <a:rPr lang="en-US" i="1" dirty="0"/>
              <a:t>Offspring vary in how much they look like the parents</a:t>
            </a:r>
          </a:p>
        </p:txBody>
      </p:sp>
      <p:pic>
        <p:nvPicPr>
          <p:cNvPr id="8" name="Picture 7" descr="163560-049-884F4D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053" y="4711700"/>
            <a:ext cx="4125278" cy="2324100"/>
          </a:xfrm>
          <a:prstGeom prst="rect">
            <a:avLst/>
          </a:prstGeom>
        </p:spPr>
      </p:pic>
      <p:pic>
        <p:nvPicPr>
          <p:cNvPr id="10" name="Picture 9" descr="Screen Shot 2018-02-09 at 8.52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053" y="0"/>
            <a:ext cx="4113947" cy="4711700"/>
          </a:xfrm>
          <a:prstGeom prst="rect">
            <a:avLst/>
          </a:prstGeom>
        </p:spPr>
      </p:pic>
      <p:pic>
        <p:nvPicPr>
          <p:cNvPr id="7" name="Picture 6" descr="KLc5va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4246778"/>
            <a:ext cx="3251200" cy="229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88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Four Things are Necessary for Evolution by Natural Selection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111067" cy="3035300"/>
          </a:xfrm>
        </p:spPr>
        <p:txBody>
          <a:bodyPr>
            <a:normAutofit fontScale="85000" lnSpcReduction="20000"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dirty="0"/>
              <a:t>More individuals are born than can survive so there is competition for survival and reproduction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Individuals vary in traits (variation)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Those traits are heritable (heritable variation)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Individuals with some traits causes those individuals to experience higher survival and reproductive success (fitness)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Over generations, the proportion of individuals with fit/adaptive traits increases in the population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1" y="4367013"/>
            <a:ext cx="8559800" cy="398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2100" y="7061201"/>
            <a:ext cx="8559801" cy="1608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5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14538</TotalTime>
  <Words>2857</Words>
  <Application>Microsoft Macintosh PowerPoint</Application>
  <PresentationFormat>On-screen Show (4:3)</PresentationFormat>
  <Paragraphs>508</Paragraphs>
  <Slides>75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Symbol</vt:lpstr>
      <vt:lpstr>Times</vt:lpstr>
      <vt:lpstr>Times New Roman</vt:lpstr>
      <vt:lpstr>Wingdings</vt:lpstr>
      <vt:lpstr>Office Theme</vt:lpstr>
      <vt:lpstr>BIO10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Fitness</vt:lpstr>
      <vt:lpstr>Heredity</vt:lpstr>
      <vt:lpstr>Four Things are Necessary for Evolution by Natural Selection</vt:lpstr>
      <vt:lpstr>PowerPoint Presentation</vt:lpstr>
      <vt:lpstr>Descent with Modification</vt:lpstr>
      <vt:lpstr>Mechanism of Genetic Inheritance &amp; DNA as the Unifying Language of Life</vt:lpstr>
      <vt:lpstr>Unity Underlying Diversity:  Shared Traits Across Domains</vt:lpstr>
      <vt:lpstr>Unity Underlying Diversity:  Genetic Homologies</vt:lpstr>
      <vt:lpstr>Unity Underlying Diversity:  Structural Homologies</vt:lpstr>
      <vt:lpstr>Unity Underlying Diversity:  Structural Homologies</vt:lpstr>
      <vt:lpstr>Unity Underlying Diversity:  Vestigial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Populations?</vt:lpstr>
      <vt:lpstr>Causes of Microevolution</vt:lpstr>
      <vt:lpstr>PowerPoint Presentation</vt:lpstr>
      <vt:lpstr>PowerPoint Presentation</vt:lpstr>
      <vt:lpstr>Causes of Microevolution: Gene Flow</vt:lpstr>
      <vt:lpstr>Causes of Microevolution:  Genetic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Causes of Microevolution (Summary)</vt:lpstr>
      <vt:lpstr>PowerPoint Presentation</vt:lpstr>
      <vt:lpstr>PowerPoint Presentation</vt:lpstr>
      <vt:lpstr>Types of Selection</vt:lpstr>
      <vt:lpstr>Three of the Types of Natural Selection</vt:lpstr>
      <vt:lpstr>Vocab</vt:lpstr>
      <vt:lpstr>Biological Species Concept (BSC)</vt:lpstr>
      <vt:lpstr>Biological Species Concept (BSC)</vt:lpstr>
      <vt:lpstr>PowerPoint Presentation</vt:lpstr>
      <vt:lpstr>Reproductive Isolation</vt:lpstr>
      <vt:lpstr>Speciation: the origin of new species from existing species</vt:lpstr>
      <vt:lpstr>Vocab</vt:lpstr>
      <vt:lpstr>Speciation</vt:lpstr>
      <vt:lpstr>Allopatric Speciation</vt:lpstr>
      <vt:lpstr>Example of Allopatric Speciation</vt:lpstr>
      <vt:lpstr>Allopatric speciation: important considerations</vt:lpstr>
      <vt:lpstr>Evolutionarily –  what starts the process of speciation?</vt:lpstr>
      <vt:lpstr>Speciation</vt:lpstr>
      <vt:lpstr>Sympatric Speciation</vt:lpstr>
      <vt:lpstr>Habitat Differentiation</vt:lpstr>
      <vt:lpstr>Habitat Differentiation</vt:lpstr>
      <vt:lpstr>Habitat Differentiation in the Apple Maggot Fly</vt:lpstr>
      <vt:lpstr>Polyploidy</vt:lpstr>
      <vt:lpstr>Autopolyploidy</vt:lpstr>
      <vt:lpstr>Allopolyploidy</vt:lpstr>
      <vt:lpstr>Summary of Speciation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 species of Darwin’s Finches from Isla Santa Cruz, each with different bill size and feeding habits. </vt:lpstr>
      <vt:lpstr>Adaptive Radiation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BIOL190: Introduction to Evolution</dc:title>
  <dc:subject/>
  <dc:creator>pwb</dc:creator>
  <cp:keywords/>
  <dc:description/>
  <cp:lastModifiedBy>Bradley, Paul</cp:lastModifiedBy>
  <cp:revision>439</cp:revision>
  <cp:lastPrinted>2015-09-17T20:38:21Z</cp:lastPrinted>
  <dcterms:created xsi:type="dcterms:W3CDTF">2015-09-02T18:00:13Z</dcterms:created>
  <dcterms:modified xsi:type="dcterms:W3CDTF">2022-04-06T23:19:48Z</dcterms:modified>
  <cp:category/>
</cp:coreProperties>
</file>