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811" r:id="rId3"/>
    <p:sldId id="767" r:id="rId4"/>
    <p:sldId id="570" r:id="rId5"/>
    <p:sldId id="916" r:id="rId6"/>
    <p:sldId id="710" r:id="rId7"/>
    <p:sldId id="977" r:id="rId8"/>
    <p:sldId id="731" r:id="rId9"/>
    <p:sldId id="917" r:id="rId10"/>
    <p:sldId id="715" r:id="rId11"/>
    <p:sldId id="716" r:id="rId12"/>
    <p:sldId id="717" r:id="rId13"/>
    <p:sldId id="718" r:id="rId14"/>
    <p:sldId id="71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/>
    <p:restoredTop sz="92449" autoAdjust="0"/>
  </p:normalViewPr>
  <p:slideViewPr>
    <p:cSldViewPr snapToGrid="0" snapToObjects="1">
      <p:cViewPr varScale="1">
        <p:scale>
          <a:sx n="118" d="100"/>
          <a:sy n="118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92882-1C39-1C49-B3F0-56F89C64DC97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7021-0566-DD45-8175-79E5EFAAB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/>
              <a:buNone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up on slide 28</a:t>
            </a:r>
            <a:r>
              <a:rPr lang="en-US" sz="7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7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friday</a:t>
            </a:r>
            <a:endParaRPr lang="en-US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339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D7021-0566-DD45-8175-79E5EFAAB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4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06BE-F3C9-0B4F-BD82-E748C01D6D25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_10xCheetahBottleneck_X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085" y="0"/>
            <a:ext cx="9891115" cy="654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9163" y="2075803"/>
            <a:ext cx="2437189" cy="9002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BIO10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9601" y="3881997"/>
            <a:ext cx="3036315" cy="1369755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Evolution Lab</a:t>
            </a:r>
          </a:p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</a:rPr>
              <a:t>Dr. Bradley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37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Natural Selection: </a:t>
            </a:r>
            <a:br>
              <a:rPr lang="en-US" dirty="0"/>
            </a:br>
            <a:r>
              <a:rPr lang="en-US" dirty="0"/>
              <a:t>Directional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10502"/>
            <a:ext cx="6858000" cy="4871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9943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one extreme end of the phenotypic range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01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intermediate variants and acts against extreme phenotypes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0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both extremes of the phenotypic 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8400" y="3365500"/>
            <a:ext cx="24765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3600" y="3708399"/>
            <a:ext cx="4673600" cy="30246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11-14 at 10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35" y="5164666"/>
            <a:ext cx="2269064" cy="469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0967" y="5164666"/>
            <a:ext cx="918633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3365499"/>
            <a:ext cx="4673600" cy="349250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5499" y="3035299"/>
            <a:ext cx="2438400" cy="736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Natural Selection: </a:t>
            </a:r>
            <a:br>
              <a:rPr lang="en-US" dirty="0"/>
            </a:br>
            <a:r>
              <a:rPr lang="en-US" dirty="0"/>
              <a:t>Directional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10502"/>
            <a:ext cx="6858000" cy="4871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9943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one extreme end of the phenotypic range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01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intermediate variants and acts against extreme phenotypes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0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both extremes of the phenotypic 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8400" y="3365500"/>
            <a:ext cx="24765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3600" y="3708399"/>
            <a:ext cx="4673600" cy="30246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11-14 at 10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35" y="5164666"/>
            <a:ext cx="2269064" cy="469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0967" y="5164666"/>
            <a:ext cx="918633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Natural Selection: </a:t>
            </a:r>
            <a:br>
              <a:rPr lang="en-US" dirty="0"/>
            </a:br>
            <a:r>
              <a:rPr lang="en-US" dirty="0"/>
              <a:t>Stabilizing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10502"/>
            <a:ext cx="6858000" cy="4871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9943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one extreme end of the phenotypic range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01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intermediate variants and acts against extreme phenotypes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0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both extremes of the phenotypic 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7100" y="3327399"/>
            <a:ext cx="37465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7100" y="3733800"/>
            <a:ext cx="4673600" cy="30246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8300" y="3098799"/>
            <a:ext cx="26289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6-11-14 at 10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1" y="5166783"/>
            <a:ext cx="2269064" cy="469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78967" y="5156196"/>
            <a:ext cx="1367366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56964" y="5166783"/>
            <a:ext cx="1367366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Natural Selection: </a:t>
            </a:r>
            <a:br>
              <a:rPr lang="en-US" dirty="0"/>
            </a:br>
            <a:r>
              <a:rPr lang="en-US" dirty="0"/>
              <a:t>Disruptive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10502"/>
            <a:ext cx="6858000" cy="4871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9943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one extreme end of the phenotypic range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01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intermediate variants and acts against extreme phenotypes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0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both extremes of the phenotypic 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7100" y="3327399"/>
            <a:ext cx="27305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8300" y="3733800"/>
            <a:ext cx="2832100" cy="30246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8300" y="3098799"/>
            <a:ext cx="26289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9500" y="3479799"/>
            <a:ext cx="2235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0700" y="3708399"/>
            <a:ext cx="2832100" cy="30246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3327400"/>
            <a:ext cx="30988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6-11-14 at 10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2" y="5145609"/>
            <a:ext cx="2269064" cy="469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90999" y="5145609"/>
            <a:ext cx="431800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of the Types of Natural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10502"/>
            <a:ext cx="6858000" cy="4871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9943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one extreme end of the phenotypic range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01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intermediate variants and acts against extreme phenotypes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6000" y="6019799"/>
            <a:ext cx="204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favors individuals at both extremes of the phenotypic range</a:t>
            </a:r>
          </a:p>
        </p:txBody>
      </p:sp>
      <p:pic>
        <p:nvPicPr>
          <p:cNvPr id="8" name="Picture 7" descr="Screen Shot 2016-11-14 at 10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2" y="5145609"/>
            <a:ext cx="2269064" cy="469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0999" y="5145609"/>
            <a:ext cx="431800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6-11-14 at 10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35" y="5164666"/>
            <a:ext cx="2269064" cy="469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0967" y="5164666"/>
            <a:ext cx="918633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6-11-14 at 10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1" y="5166783"/>
            <a:ext cx="2269064" cy="469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83765" y="5156196"/>
            <a:ext cx="1062567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6964" y="5166783"/>
            <a:ext cx="1367366" cy="4699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6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09183"/>
            <a:ext cx="7594599" cy="57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0" y="63500"/>
            <a:ext cx="4241800" cy="1143000"/>
          </a:xfrm>
        </p:spPr>
        <p:txBody>
          <a:bodyPr>
            <a:normAutofit/>
          </a:bodyPr>
          <a:lstStyle/>
          <a:p>
            <a:r>
              <a:rPr lang="en-US" dirty="0"/>
              <a:t>Evolution is...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1400" y="1165159"/>
            <a:ext cx="3975100" cy="42167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Darwin used a phrase made up of only three words to define evolution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Decent with Modification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Individuals hatched in 1978 were decedents of individuals hatched in 1976 but the decedents looked like modified forms with bigger beaks.</a:t>
            </a:r>
          </a:p>
        </p:txBody>
      </p:sp>
    </p:spTree>
    <p:extLst>
      <p:ext uri="{BB962C8B-B14F-4D97-AF65-F5344CB8AC3E}">
        <p14:creationId xmlns:p14="http://schemas.microsoft.com/office/powerpoint/2010/main" val="283844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09183"/>
            <a:ext cx="7594599" cy="572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0" y="63500"/>
            <a:ext cx="4241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Microevolution is…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1400" y="1165159"/>
            <a:ext cx="3975100" cy="417754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504D"/>
                </a:solidFill>
              </a:rPr>
              <a:t>Change in allele frequency of a </a:t>
            </a:r>
            <a:r>
              <a:rPr lang="en-US" b="1" i="1" dirty="0">
                <a:solidFill>
                  <a:srgbClr val="C0504D"/>
                </a:solidFill>
              </a:rPr>
              <a:t>population</a:t>
            </a:r>
            <a:r>
              <a:rPr lang="en-US" b="1" dirty="0">
                <a:solidFill>
                  <a:srgbClr val="C0504D"/>
                </a:solidFill>
              </a:rPr>
              <a:t> over time</a:t>
            </a:r>
          </a:p>
          <a:p>
            <a:pPr marL="0" indent="0" algn="ctr">
              <a:buNone/>
            </a:pPr>
            <a:endParaRPr lang="en-US" b="1" dirty="0">
              <a:solidFill>
                <a:srgbClr val="C0504D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504D"/>
                </a:solidFill>
              </a:rPr>
              <a:t>Between 1976 and 1978 the proportion of the big-beak allele increased in the </a:t>
            </a:r>
            <a:r>
              <a:rPr lang="en-US" b="1" i="1" dirty="0">
                <a:solidFill>
                  <a:srgbClr val="C0504D"/>
                </a:solidFill>
              </a:rPr>
              <a:t>gene-pool</a:t>
            </a:r>
            <a:r>
              <a:rPr lang="en-US" b="1" dirty="0">
                <a:solidFill>
                  <a:srgbClr val="C0504D"/>
                </a:solidFill>
              </a:rPr>
              <a:t> and the proportion of the small-beak allele decreased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838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CDE25B3-0914-1F40-A191-8B783CCE8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98" y="2567589"/>
            <a:ext cx="4868345" cy="366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0"/>
            <a:ext cx="8229600" cy="1143000"/>
          </a:xfrm>
        </p:spPr>
        <p:txBody>
          <a:bodyPr/>
          <a:lstStyle/>
          <a:p>
            <a:r>
              <a:rPr lang="en-US" dirty="0"/>
              <a:t>What is Frequency?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07971" y="1152460"/>
            <a:ext cx="4778828" cy="49737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often something appears.</a:t>
            </a:r>
          </a:p>
          <a:p>
            <a:pPr lvl="1"/>
            <a:r>
              <a:rPr lang="en-US" dirty="0"/>
              <a:t>Proportion</a:t>
            </a:r>
          </a:p>
          <a:p>
            <a:pPr lvl="1"/>
            <a:r>
              <a:rPr lang="en-US" dirty="0"/>
              <a:t>Fraction</a:t>
            </a:r>
          </a:p>
          <a:p>
            <a:pPr lvl="1"/>
            <a:r>
              <a:rPr lang="en-US" dirty="0"/>
              <a:t>Ratio</a:t>
            </a:r>
          </a:p>
          <a:p>
            <a:pPr lvl="1"/>
            <a:r>
              <a:rPr lang="en-US" dirty="0"/>
              <a:t>Odds</a:t>
            </a:r>
          </a:p>
          <a:p>
            <a:pPr lvl="1"/>
            <a:r>
              <a:rPr lang="en-US" dirty="0"/>
              <a:t>Prevalence</a:t>
            </a:r>
          </a:p>
          <a:p>
            <a:pPr lvl="1"/>
            <a:endParaRPr lang="en-US" dirty="0"/>
          </a:p>
          <a:p>
            <a:r>
              <a:rPr lang="en-US" dirty="0"/>
              <a:t>By convention we often refer to alleles as having frequencies of p and q which have to add up to 100% or 1.0.</a:t>
            </a:r>
          </a:p>
          <a:p>
            <a:pPr lvl="1"/>
            <a:r>
              <a:rPr lang="en-US" dirty="0"/>
              <a:t>Example: p = 0.3 &amp; q =  0.7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16300" cy="1143000"/>
          </a:xfrm>
        </p:spPr>
        <p:txBody>
          <a:bodyPr/>
          <a:lstStyle/>
          <a:p>
            <a:r>
              <a:rPr lang="en-US" dirty="0"/>
              <a:t>Fitness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295399"/>
            <a:ext cx="3862177" cy="5041901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i="1" dirty="0"/>
              <a:t>Darwin observed that individuals that are </a:t>
            </a:r>
            <a:r>
              <a:rPr lang="en-US" sz="2800" b="1" i="1" dirty="0"/>
              <a:t>more well suited </a:t>
            </a:r>
            <a:r>
              <a:rPr lang="en-US" sz="2800" i="1" dirty="0"/>
              <a:t>to their environment (more well matched) tend to </a:t>
            </a:r>
            <a:r>
              <a:rPr lang="en-US" sz="2800" b="1" i="1" dirty="0"/>
              <a:t>leave more offspring </a:t>
            </a:r>
            <a:r>
              <a:rPr lang="en-US" sz="2800" i="1" dirty="0"/>
              <a:t>(more fit)</a:t>
            </a:r>
          </a:p>
        </p:txBody>
      </p:sp>
      <p:pic>
        <p:nvPicPr>
          <p:cNvPr id="8" name="Picture 7" descr="Screen Shot 2017-09-18 at 8.4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177" y="468207"/>
            <a:ext cx="4425725" cy="4129193"/>
          </a:xfrm>
          <a:prstGeom prst="rect">
            <a:avLst/>
          </a:prstGeom>
        </p:spPr>
      </p:pic>
      <p:pic>
        <p:nvPicPr>
          <p:cNvPr id="9" name="Picture 8" descr="01_02bPropertiesOfLife-U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34" y="3550887"/>
            <a:ext cx="2319866" cy="33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1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8704" y="1138503"/>
            <a:ext cx="3917696" cy="544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“Natural Selection is the only mechanism that </a:t>
            </a:r>
            <a:r>
              <a:rPr lang="en-US" i="1" dirty="0">
                <a:solidFill>
                  <a:srgbClr val="000000"/>
                </a:solidFill>
              </a:rPr>
              <a:t>consistently</a:t>
            </a:r>
            <a:r>
              <a:rPr lang="en-US" dirty="0">
                <a:solidFill>
                  <a:srgbClr val="000000"/>
                </a:solidFill>
              </a:rPr>
              <a:t> causes </a:t>
            </a:r>
            <a:r>
              <a:rPr lang="en-US" b="1" dirty="0">
                <a:solidFill>
                  <a:srgbClr val="000000"/>
                </a:solidFill>
              </a:rPr>
              <a:t>adaptive evolution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4497"/>
            <a:ext cx="8229600" cy="918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Adaptive Evolution</a:t>
            </a:r>
          </a:p>
        </p:txBody>
      </p:sp>
      <p:pic>
        <p:nvPicPr>
          <p:cNvPr id="5" name="Picture 4" descr="01_UN11Test_Q15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00" y="1036902"/>
            <a:ext cx="4745064" cy="57194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E298B5-58BD-AA43-85C7-A5DDF9337319}"/>
              </a:ext>
            </a:extLst>
          </p:cNvPr>
          <p:cNvSpPr txBox="1">
            <a:spLocks/>
          </p:cNvSpPr>
          <p:nvPr/>
        </p:nvSpPr>
        <p:spPr>
          <a:xfrm>
            <a:off x="182536" y="5655649"/>
            <a:ext cx="3838713" cy="102455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is it about the environment that makes this phenotype “fit?”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4A313-D507-3E4C-A179-DB42C418A08D}"/>
              </a:ext>
            </a:extLst>
          </p:cNvPr>
          <p:cNvSpPr txBox="1">
            <a:spLocks/>
          </p:cNvSpPr>
          <p:nvPr/>
        </p:nvSpPr>
        <p:spPr>
          <a:xfrm>
            <a:off x="4332568" y="5821098"/>
            <a:ext cx="4354232" cy="1036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Would this phenotype be fit if the environment were different?</a:t>
            </a:r>
          </a:p>
        </p:txBody>
      </p:sp>
    </p:spTree>
    <p:extLst>
      <p:ext uri="{BB962C8B-B14F-4D97-AF65-F5344CB8AC3E}">
        <p14:creationId xmlns:p14="http://schemas.microsoft.com/office/powerpoint/2010/main" val="50087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determines if a phenotype is fit?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Would this phenotype be fit if the environment were different?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1BF99F-D0FE-0540-92BC-5F23523C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13" y="822643"/>
            <a:ext cx="4114800" cy="51370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33056" y="4872029"/>
            <a:ext cx="3838713" cy="102455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is it about the environment that makes this phenotype “fit?” </a:t>
            </a:r>
          </a:p>
        </p:txBody>
      </p:sp>
    </p:spTree>
    <p:extLst>
      <p:ext uri="{BB962C8B-B14F-4D97-AF65-F5344CB8AC3E}">
        <p14:creationId xmlns:p14="http://schemas.microsoft.com/office/powerpoint/2010/main" val="157811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40300" cy="1143000"/>
          </a:xfrm>
        </p:spPr>
        <p:txBody>
          <a:bodyPr/>
          <a:lstStyle/>
          <a:p>
            <a:r>
              <a:rPr lang="en-US" dirty="0"/>
              <a:t>Heredity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95399"/>
            <a:ext cx="4940300" cy="5041901"/>
          </a:xfrm>
        </p:spPr>
        <p:txBody>
          <a:bodyPr>
            <a:normAutofit/>
          </a:bodyPr>
          <a:lstStyle/>
          <a:p>
            <a:r>
              <a:rPr lang="en-US" dirty="0"/>
              <a:t>Offspring </a:t>
            </a:r>
            <a:r>
              <a:rPr lang="en-US" i="1" dirty="0"/>
              <a:t>tend</a:t>
            </a:r>
            <a:r>
              <a:rPr lang="en-US" dirty="0"/>
              <a:t> to resemble the parents</a:t>
            </a:r>
          </a:p>
          <a:p>
            <a:r>
              <a:rPr lang="en-US" i="1" dirty="0"/>
              <a:t>Offspring vary in how much they look like the parents</a:t>
            </a:r>
          </a:p>
        </p:txBody>
      </p:sp>
      <p:pic>
        <p:nvPicPr>
          <p:cNvPr id="8" name="Picture 7" descr="163560-049-884F4D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053" y="4711700"/>
            <a:ext cx="4125278" cy="2324100"/>
          </a:xfrm>
          <a:prstGeom prst="rect">
            <a:avLst/>
          </a:prstGeom>
        </p:spPr>
      </p:pic>
      <p:pic>
        <p:nvPicPr>
          <p:cNvPr id="10" name="Picture 9" descr="Screen Shot 2018-02-09 at 8.52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053" y="0"/>
            <a:ext cx="4113947" cy="4711700"/>
          </a:xfrm>
          <a:prstGeom prst="rect">
            <a:avLst/>
          </a:prstGeom>
        </p:spPr>
      </p:pic>
      <p:pic>
        <p:nvPicPr>
          <p:cNvPr id="7" name="Picture 6" descr="KLc5va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4246778"/>
            <a:ext cx="3251200" cy="22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Things are Necessary for Evolution by Natural Selection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11067" cy="3035300"/>
          </a:xfrm>
        </p:spPr>
        <p:txBody>
          <a:bodyPr>
            <a:normAutofit fontScale="850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More individuals are born than can survive so there is competition for survival and reproduction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Individuals vary in traits (variation)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Those traits are heritable (heritable variation)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Individuals with some traits causes those individuals to experience higher survival and reproductive success (fitness)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Over generations, the proportion of individuals with fit/adaptive traits increases in the population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1" y="4367013"/>
            <a:ext cx="8559800" cy="398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2100" y="7061201"/>
            <a:ext cx="8559801" cy="1608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14472</TotalTime>
  <Words>511</Words>
  <Application>Microsoft Macintosh PowerPoint</Application>
  <PresentationFormat>On-screen Show (4:3)</PresentationFormat>
  <Paragraphs>80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Office Theme</vt:lpstr>
      <vt:lpstr>BIO10</vt:lpstr>
      <vt:lpstr>Evolution is...</vt:lpstr>
      <vt:lpstr>Microevolution is…</vt:lpstr>
      <vt:lpstr>What is Frequency?</vt:lpstr>
      <vt:lpstr>Fitness</vt:lpstr>
      <vt:lpstr>PowerPoint Presentation</vt:lpstr>
      <vt:lpstr>What determines if a phenotype is fit?</vt:lpstr>
      <vt:lpstr>Heredity</vt:lpstr>
      <vt:lpstr>Four Things are Necessary for Evolution by Natural Selection</vt:lpstr>
      <vt:lpstr>Types of Natural Selection:  Directional Selection</vt:lpstr>
      <vt:lpstr>Types of Natural Selection:  Directional Selection</vt:lpstr>
      <vt:lpstr>Types of Natural Selection:  Stabilizing Selection</vt:lpstr>
      <vt:lpstr>Types of Natural Selection:  Disruptive Selection</vt:lpstr>
      <vt:lpstr>Three of the Types of Natural Selection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BIOL190: Introduction to Evolution</dc:title>
  <dc:subject/>
  <dc:creator>pwb</dc:creator>
  <cp:keywords/>
  <dc:description/>
  <cp:lastModifiedBy>Bradley, Paul</cp:lastModifiedBy>
  <cp:revision>430</cp:revision>
  <cp:lastPrinted>2015-09-17T20:38:21Z</cp:lastPrinted>
  <dcterms:created xsi:type="dcterms:W3CDTF">2015-09-02T18:00:13Z</dcterms:created>
  <dcterms:modified xsi:type="dcterms:W3CDTF">2022-04-05T00:42:01Z</dcterms:modified>
  <cp:category/>
</cp:coreProperties>
</file>