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737" r:id="rId3"/>
    <p:sldMasterId id="2147483760" r:id="rId4"/>
  </p:sldMasterIdLst>
  <p:notesMasterIdLst>
    <p:notesMasterId r:id="rId131"/>
  </p:notesMasterIdLst>
  <p:sldIdLst>
    <p:sldId id="1298" r:id="rId5"/>
    <p:sldId id="1251" r:id="rId6"/>
    <p:sldId id="1264" r:id="rId7"/>
    <p:sldId id="1257" r:id="rId8"/>
    <p:sldId id="1266" r:id="rId9"/>
    <p:sldId id="1256" r:id="rId10"/>
    <p:sldId id="1258" r:id="rId11"/>
    <p:sldId id="1259" r:id="rId12"/>
    <p:sldId id="1267" r:id="rId13"/>
    <p:sldId id="1261" r:id="rId14"/>
    <p:sldId id="1211" r:id="rId15"/>
    <p:sldId id="1262" r:id="rId16"/>
    <p:sldId id="1263" r:id="rId17"/>
    <p:sldId id="1269" r:id="rId18"/>
    <p:sldId id="1275" r:id="rId19"/>
    <p:sldId id="1213" r:id="rId20"/>
    <p:sldId id="1271" r:id="rId21"/>
    <p:sldId id="1273" r:id="rId22"/>
    <p:sldId id="1142" r:id="rId23"/>
    <p:sldId id="1255" r:id="rId24"/>
    <p:sldId id="1277" r:id="rId25"/>
    <p:sldId id="1278" r:id="rId26"/>
    <p:sldId id="1265" r:id="rId27"/>
    <p:sldId id="1280" r:id="rId28"/>
    <p:sldId id="1282" r:id="rId29"/>
    <p:sldId id="1283" r:id="rId30"/>
    <p:sldId id="1284" r:id="rId31"/>
    <p:sldId id="1285" r:id="rId32"/>
    <p:sldId id="1286" r:id="rId33"/>
    <p:sldId id="1287" r:id="rId34"/>
    <p:sldId id="1272" r:id="rId35"/>
    <p:sldId id="1289" r:id="rId36"/>
    <p:sldId id="1290" r:id="rId37"/>
    <p:sldId id="1291" r:id="rId38"/>
    <p:sldId id="1292" r:id="rId39"/>
    <p:sldId id="1293" r:id="rId40"/>
    <p:sldId id="1216" r:id="rId41"/>
    <p:sldId id="966" r:id="rId42"/>
    <p:sldId id="392" r:id="rId43"/>
    <p:sldId id="393" r:id="rId44"/>
    <p:sldId id="394" r:id="rId45"/>
    <p:sldId id="395" r:id="rId46"/>
    <p:sldId id="397" r:id="rId47"/>
    <p:sldId id="1104" r:id="rId48"/>
    <p:sldId id="1105" r:id="rId49"/>
    <p:sldId id="1108" r:id="rId50"/>
    <p:sldId id="545" r:id="rId51"/>
    <p:sldId id="425" r:id="rId52"/>
    <p:sldId id="403" r:id="rId53"/>
    <p:sldId id="1106" r:id="rId54"/>
    <p:sldId id="914" r:id="rId55"/>
    <p:sldId id="344" r:id="rId56"/>
    <p:sldId id="345" r:id="rId57"/>
    <p:sldId id="272" r:id="rId58"/>
    <p:sldId id="1111" r:id="rId59"/>
    <p:sldId id="288" r:id="rId60"/>
    <p:sldId id="289" r:id="rId61"/>
    <p:sldId id="590" r:id="rId62"/>
    <p:sldId id="723" r:id="rId63"/>
    <p:sldId id="591" r:id="rId64"/>
    <p:sldId id="499" r:id="rId65"/>
    <p:sldId id="273" r:id="rId66"/>
    <p:sldId id="274" r:id="rId67"/>
    <p:sldId id="275" r:id="rId68"/>
    <p:sldId id="329" r:id="rId69"/>
    <p:sldId id="444" r:id="rId70"/>
    <p:sldId id="373" r:id="rId71"/>
    <p:sldId id="362" r:id="rId72"/>
    <p:sldId id="363" r:id="rId73"/>
    <p:sldId id="374" r:id="rId74"/>
    <p:sldId id="293" r:id="rId75"/>
    <p:sldId id="367" r:id="rId76"/>
    <p:sldId id="369" r:id="rId77"/>
    <p:sldId id="975" r:id="rId78"/>
    <p:sldId id="455" r:id="rId79"/>
    <p:sldId id="458" r:id="rId80"/>
    <p:sldId id="934" r:id="rId81"/>
    <p:sldId id="1294" r:id="rId82"/>
    <p:sldId id="932" r:id="rId83"/>
    <p:sldId id="933" r:id="rId84"/>
    <p:sldId id="589" r:id="rId85"/>
    <p:sldId id="459" r:id="rId86"/>
    <p:sldId id="583" r:id="rId87"/>
    <p:sldId id="462" r:id="rId88"/>
    <p:sldId id="465" r:id="rId89"/>
    <p:sldId id="468" r:id="rId90"/>
    <p:sldId id="469" r:id="rId91"/>
    <p:sldId id="368" r:id="rId92"/>
    <p:sldId id="1000" r:id="rId93"/>
    <p:sldId id="1001" r:id="rId94"/>
    <p:sldId id="256" r:id="rId95"/>
    <p:sldId id="515" r:id="rId96"/>
    <p:sldId id="489" r:id="rId97"/>
    <p:sldId id="820" r:id="rId98"/>
    <p:sldId id="654" r:id="rId99"/>
    <p:sldId id="575" r:id="rId100"/>
    <p:sldId id="577" r:id="rId101"/>
    <p:sldId id="578" r:id="rId102"/>
    <p:sldId id="580" r:id="rId103"/>
    <p:sldId id="627" r:id="rId104"/>
    <p:sldId id="597" r:id="rId105"/>
    <p:sldId id="805" r:id="rId106"/>
    <p:sldId id="599" r:id="rId107"/>
    <p:sldId id="601" r:id="rId108"/>
    <p:sldId id="602" r:id="rId109"/>
    <p:sldId id="603" r:id="rId110"/>
    <p:sldId id="607" r:id="rId111"/>
    <p:sldId id="609" r:id="rId112"/>
    <p:sldId id="610" r:id="rId113"/>
    <p:sldId id="615" r:id="rId114"/>
    <p:sldId id="613" r:id="rId115"/>
    <p:sldId id="549" r:id="rId116"/>
    <p:sldId id="614" r:id="rId117"/>
    <p:sldId id="616" r:id="rId118"/>
    <p:sldId id="442" r:id="rId119"/>
    <p:sldId id="1295" r:id="rId120"/>
    <p:sldId id="964" r:id="rId121"/>
    <p:sldId id="965" r:id="rId122"/>
    <p:sldId id="416" r:id="rId123"/>
    <p:sldId id="319" r:id="rId124"/>
    <p:sldId id="320" r:id="rId125"/>
    <p:sldId id="970" r:id="rId126"/>
    <p:sldId id="321" r:id="rId127"/>
    <p:sldId id="323" r:id="rId128"/>
    <p:sldId id="324" r:id="rId129"/>
    <p:sldId id="325" r:id="rId1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4"/>
    <p:restoredTop sz="88095" autoAdjust="0"/>
  </p:normalViewPr>
  <p:slideViewPr>
    <p:cSldViewPr snapToGrid="0" snapToObjects="1">
      <p:cViewPr varScale="1">
        <p:scale>
          <a:sx n="112" d="100"/>
          <a:sy n="112" d="100"/>
        </p:scale>
        <p:origin x="584"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592882-1C39-1C49-B3F0-56F89C64DC97}" type="datetimeFigureOut">
              <a:rPr lang="en-US" smtClean="0"/>
              <a:t>3/30/22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D7021-0566-DD45-8175-79E5EFAAB228}" type="slidenum">
              <a:rPr lang="en-US" smtClean="0"/>
              <a:t>‹#›</a:t>
            </a:fld>
            <a:endParaRPr lang="en-US"/>
          </a:p>
        </p:txBody>
      </p:sp>
    </p:spTree>
    <p:extLst>
      <p:ext uri="{BB962C8B-B14F-4D97-AF65-F5344CB8AC3E}">
        <p14:creationId xmlns:p14="http://schemas.microsoft.com/office/powerpoint/2010/main" val="4706271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D7021-0566-DD45-8175-79E5EFAAB228}" type="slidenum">
              <a:rPr lang="en-US" smtClean="0"/>
              <a:t>1</a:t>
            </a:fld>
            <a:endParaRPr lang="en-US"/>
          </a:p>
        </p:txBody>
      </p:sp>
    </p:spTree>
    <p:extLst>
      <p:ext uri="{BB962C8B-B14F-4D97-AF65-F5344CB8AC3E}">
        <p14:creationId xmlns:p14="http://schemas.microsoft.com/office/powerpoint/2010/main" val="2127490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10</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1909638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103</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104</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33B75E-551A-C34B-8A90-916D06393212}" type="slidenum">
              <a:rPr lang="en-US" smtClean="0"/>
              <a:pPr>
                <a:defRPr/>
              </a:pPr>
              <a:t>105</a:t>
            </a:fld>
            <a:endParaRPr lang="en-US"/>
          </a:p>
        </p:txBody>
      </p:sp>
    </p:spTree>
    <p:extLst>
      <p:ext uri="{BB962C8B-B14F-4D97-AF65-F5344CB8AC3E}">
        <p14:creationId xmlns:p14="http://schemas.microsoft.com/office/powerpoint/2010/main" val="23716121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33B75E-551A-C34B-8A90-916D06393212}" type="slidenum">
              <a:rPr lang="en-US" smtClean="0"/>
              <a:pPr>
                <a:defRPr/>
              </a:pPr>
              <a:t>106</a:t>
            </a:fld>
            <a:endParaRPr lang="en-US"/>
          </a:p>
        </p:txBody>
      </p:sp>
    </p:spTree>
    <p:extLst>
      <p:ext uri="{BB962C8B-B14F-4D97-AF65-F5344CB8AC3E}">
        <p14:creationId xmlns:p14="http://schemas.microsoft.com/office/powerpoint/2010/main" val="237161211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pPr>
              <a:defRPr/>
            </a:pPr>
            <a:fld id="{AD33B75E-551A-C34B-8A90-916D06393212}" type="slidenum">
              <a:rPr lang="en-US" smtClean="0"/>
              <a:pPr>
                <a:defRPr/>
              </a:pPr>
              <a:t>107</a:t>
            </a:fld>
            <a:endParaRPr lang="en-US"/>
          </a:p>
        </p:txBody>
      </p:sp>
    </p:spTree>
    <p:extLst>
      <p:ext uri="{BB962C8B-B14F-4D97-AF65-F5344CB8AC3E}">
        <p14:creationId xmlns:p14="http://schemas.microsoft.com/office/powerpoint/2010/main" val="237161211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957CC8-6916-4659-8D61-C81A523E1943}" type="slidenum">
              <a:rPr lang="en-US" altLang="en-US" smtClean="0"/>
              <a:pPr/>
              <a:t>108</a:t>
            </a:fld>
            <a:endParaRPr lang="en-US" altLang="en-US"/>
          </a:p>
        </p:txBody>
      </p:sp>
    </p:spTree>
    <p:extLst>
      <p:ext uri="{BB962C8B-B14F-4D97-AF65-F5344CB8AC3E}">
        <p14:creationId xmlns:p14="http://schemas.microsoft.com/office/powerpoint/2010/main" val="24021260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rPr>
              <a:t>Figure 13.10b A comparison of mitosis and meiosis (part 2: mitosis vs. meiosis table)</a:t>
            </a:r>
          </a:p>
          <a:p>
            <a:endParaRPr lang="en-US">
              <a:latin typeface="Arial"/>
            </a:endParaRPr>
          </a:p>
        </p:txBody>
      </p:sp>
    </p:spTree>
    <p:extLst>
      <p:ext uri="{BB962C8B-B14F-4D97-AF65-F5344CB8AC3E}">
        <p14:creationId xmlns:p14="http://schemas.microsoft.com/office/powerpoint/2010/main" val="16501146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110</a:t>
            </a:fld>
            <a:endParaRPr lang="en-US"/>
          </a:p>
        </p:txBody>
      </p:sp>
    </p:spTree>
    <p:extLst>
      <p:ext uri="{BB962C8B-B14F-4D97-AF65-F5344CB8AC3E}">
        <p14:creationId xmlns:p14="http://schemas.microsoft.com/office/powerpoint/2010/main" val="20478541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957CC8-6916-4659-8D61-C81A523E1943}" type="slidenum">
              <a:rPr lang="en-US" altLang="en-US" smtClean="0"/>
              <a:pPr/>
              <a:t>111</a:t>
            </a:fld>
            <a:endParaRPr lang="en-US" altLang="en-US"/>
          </a:p>
        </p:txBody>
      </p:sp>
    </p:spTree>
    <p:extLst>
      <p:ext uri="{BB962C8B-B14F-4D97-AF65-F5344CB8AC3E}">
        <p14:creationId xmlns:p14="http://schemas.microsoft.com/office/powerpoint/2010/main" val="23294378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D33B75E-551A-C34B-8A90-916D06393212}" type="slidenum">
              <a:rPr lang="en-US" smtClean="0"/>
              <a:pPr>
                <a:defRPr/>
              </a:pPr>
              <a:t>112</a:t>
            </a:fld>
            <a:endParaRPr lang="en-US"/>
          </a:p>
        </p:txBody>
      </p:sp>
    </p:spTree>
    <p:extLst>
      <p:ext uri="{BB962C8B-B14F-4D97-AF65-F5344CB8AC3E}">
        <p14:creationId xmlns:p14="http://schemas.microsoft.com/office/powerpoint/2010/main" val="2371612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11</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467417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957CC8-6916-4659-8D61-C81A523E1943}" type="slidenum">
              <a:rPr lang="en-US" altLang="en-US" smtClean="0"/>
              <a:pPr/>
              <a:t>113</a:t>
            </a:fld>
            <a:endParaRPr lang="en-US" altLang="en-US"/>
          </a:p>
        </p:txBody>
      </p:sp>
    </p:spTree>
    <p:extLst>
      <p:ext uri="{BB962C8B-B14F-4D97-AF65-F5344CB8AC3E}">
        <p14:creationId xmlns:p14="http://schemas.microsoft.com/office/powerpoint/2010/main" val="232943786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114</a:t>
            </a:fld>
            <a:endParaRPr lang="en-US"/>
          </a:p>
        </p:txBody>
      </p:sp>
    </p:spTree>
    <p:extLst>
      <p:ext uri="{BB962C8B-B14F-4D97-AF65-F5344CB8AC3E}">
        <p14:creationId xmlns:p14="http://schemas.microsoft.com/office/powerpoint/2010/main" val="20478541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115</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sz="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116</a:t>
            </a:fld>
            <a:endParaRPr lang="en-US"/>
          </a:p>
        </p:txBody>
      </p:sp>
    </p:spTree>
    <p:extLst>
      <p:ext uri="{BB962C8B-B14F-4D97-AF65-F5344CB8AC3E}">
        <p14:creationId xmlns:p14="http://schemas.microsoft.com/office/powerpoint/2010/main" val="23712617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117</a:t>
            </a:fld>
            <a:endParaRPr lang="en-US">
              <a:solidFill>
                <a:prstClr val="black"/>
              </a:solidFill>
              <a:latin typeface="Calibri"/>
            </a:endParaRPr>
          </a:p>
        </p:txBody>
      </p:sp>
    </p:spTree>
    <p:extLst>
      <p:ext uri="{BB962C8B-B14F-4D97-AF65-F5344CB8AC3E}">
        <p14:creationId xmlns:p14="http://schemas.microsoft.com/office/powerpoint/2010/main" val="3220254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118</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solidFill>
                <a:prstClr val="black"/>
              </a:solidFill>
              <a:latin typeface="Calibri"/>
            </a:endParaRPr>
          </a:p>
        </p:txBody>
      </p:sp>
    </p:spTree>
    <p:extLst>
      <p:ext uri="{BB962C8B-B14F-4D97-AF65-F5344CB8AC3E}">
        <p14:creationId xmlns:p14="http://schemas.microsoft.com/office/powerpoint/2010/main" val="97204692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119</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solidFill>
                <a:prstClr val="black"/>
              </a:solidFill>
              <a:latin typeface="Calibri"/>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120</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solidFill>
                <a:prstClr val="black"/>
              </a:solidFill>
              <a:latin typeface="Calibri"/>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121</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solidFill>
                <a:prstClr val="black"/>
              </a:solidFill>
              <a:latin typeface="Calibri"/>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122</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solidFill>
                <a:prstClr val="black"/>
              </a:solidFill>
              <a:latin typeface="Calibri"/>
            </a:endParaRPr>
          </a:p>
        </p:txBody>
      </p:sp>
    </p:spTree>
    <p:extLst>
      <p:ext uri="{BB962C8B-B14F-4D97-AF65-F5344CB8AC3E}">
        <p14:creationId xmlns:p14="http://schemas.microsoft.com/office/powerpoint/2010/main" val="4230534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12</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8372910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123</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solidFill>
                <a:prstClr val="black"/>
              </a:solidFill>
              <a:latin typeface="Calibri"/>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124</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solidFill>
                <a:prstClr val="black"/>
              </a:solidFill>
              <a:latin typeface="Calibri"/>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125</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457200" indent="-457200" algn="l">
              <a:buFont typeface="Arial"/>
              <a:buChar char="•"/>
            </a:pPr>
            <a:endParaRPr lang="en-US" sz="1200" b="1" dirty="0">
              <a:solidFill>
                <a:srgbClr val="000000"/>
              </a:solidFill>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solidFill>
                <a:prstClr val="black"/>
              </a:solidFill>
              <a:latin typeface="Calibri"/>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126</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457200" indent="-457200" algn="l">
              <a:buFont typeface="Arial"/>
              <a:buChar char="•"/>
            </a:pPr>
            <a:endParaRPr lang="en-US" sz="1200" b="1" dirty="0">
              <a:solidFill>
                <a:srgbClr val="000000"/>
              </a:solidFill>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13</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650315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14</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flow of hydrogen ions through ATP synthase is called chemiosmosis, because the ions move from an area of high to low concentration through a semi-permeable structure.</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049692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15</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49978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16</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72910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17</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881937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18</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624521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D7021-0566-DD45-8175-79E5EFAAB228}" type="slidenum">
              <a:rPr lang="en-US" smtClean="0"/>
              <a:t>19</a:t>
            </a:fld>
            <a:endParaRPr lang="en-US"/>
          </a:p>
        </p:txBody>
      </p:sp>
    </p:spTree>
    <p:extLst>
      <p:ext uri="{BB962C8B-B14F-4D97-AF65-F5344CB8AC3E}">
        <p14:creationId xmlns:p14="http://schemas.microsoft.com/office/powerpoint/2010/main" val="2097376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D7021-0566-DD45-8175-79E5EFAAB228}" type="slidenum">
              <a:rPr lang="en-US" smtClean="0"/>
              <a:t>2</a:t>
            </a:fld>
            <a:endParaRPr lang="en-US"/>
          </a:p>
        </p:txBody>
      </p:sp>
    </p:spTree>
    <p:extLst>
      <p:ext uri="{BB962C8B-B14F-4D97-AF65-F5344CB8AC3E}">
        <p14:creationId xmlns:p14="http://schemas.microsoft.com/office/powerpoint/2010/main" val="2031148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20</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353267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21</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246015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22</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71887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23</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96686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24</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36460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25</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40133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26</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643240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27</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901753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28</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281990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29</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38592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3</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140584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30</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039613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31</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133386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32</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883446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33</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566311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34</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243219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35</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91863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36</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253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37</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772776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36780374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39</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4</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44250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40</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41</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endParaRPr lang="en-US" sz="1200" kern="1200" dirty="0">
              <a:solidFill>
                <a:schemeClr val="tx1"/>
              </a:solidFill>
              <a:effectLst/>
              <a:latin typeface="+mn-lt"/>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42</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047854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25095448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2030083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13655302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47</a:t>
            </a:fld>
            <a:endParaRPr lang="en-US"/>
          </a:p>
        </p:txBody>
      </p:sp>
    </p:spTree>
    <p:extLst>
      <p:ext uri="{BB962C8B-B14F-4D97-AF65-F5344CB8AC3E}">
        <p14:creationId xmlns:p14="http://schemas.microsoft.com/office/powerpoint/2010/main" val="20478541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48</a:t>
            </a:fld>
            <a:endParaRPr lang="en-US"/>
          </a:p>
        </p:txBody>
      </p:sp>
    </p:spTree>
    <p:extLst>
      <p:ext uri="{BB962C8B-B14F-4D97-AF65-F5344CB8AC3E}">
        <p14:creationId xmlns:p14="http://schemas.microsoft.com/office/powerpoint/2010/main" val="23677492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49</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730240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5</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4135440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50</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82621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51</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226607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97D11E0F-1694-1F4E-A579-882C1BCF463D}" type="slidenum">
              <a:rPr lang="en-US" altLang="en-US" sz="1200">
                <a:solidFill>
                  <a:prstClr val="black"/>
                </a:solidFill>
                <a:latin typeface="Calibri" charset="0"/>
              </a:rPr>
              <a:pPr/>
              <a:t>52</a:t>
            </a:fld>
            <a:endParaRPr lang="en-US" altLang="en-US" sz="1200">
              <a:solidFill>
                <a:prstClr val="black"/>
              </a:solidFill>
              <a:latin typeface="Calibri" charset="0"/>
            </a:endParaRPr>
          </a:p>
        </p:txBody>
      </p:sp>
      <p:sp>
        <p:nvSpPr>
          <p:cNvPr id="491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r" defTabSz="914400" eaLnBrk="0" fontAlgn="base" hangingPunct="0">
              <a:spcBef>
                <a:spcPct val="0"/>
              </a:spcBef>
              <a:spcAft>
                <a:spcPct val="0"/>
              </a:spcAft>
            </a:pPr>
            <a:fld id="{1F5F9278-B0D4-EF49-A76D-A24CA9375AF6}" type="slidenum">
              <a:rPr lang="en-US" altLang="en-US" sz="1200">
                <a:solidFill>
                  <a:prstClr val="black"/>
                </a:solidFill>
                <a:latin typeface="Times New Roman" charset="0"/>
                <a:sym typeface="Symbol" charset="2"/>
              </a:rPr>
              <a:pPr algn="r" defTabSz="914400" eaLnBrk="0" fontAlgn="base" hangingPunct="0">
                <a:spcBef>
                  <a:spcPct val="0"/>
                </a:spcBef>
                <a:spcAft>
                  <a:spcPct val="0"/>
                </a:spcAft>
              </a:pPr>
              <a:t>52</a:t>
            </a:fld>
            <a:endParaRPr lang="en-US" altLang="en-US" sz="1200">
              <a:solidFill>
                <a:prstClr val="black"/>
              </a:solidFill>
              <a:latin typeface="Times New Roman" charset="0"/>
              <a:sym typeface="Symbol" charset="2"/>
            </a:endParaRPr>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charset="0"/>
              <a:ea typeface="ヒラギノ角ゴ Pro W3" charset="-128"/>
            </a:endParaRPr>
          </a:p>
        </p:txBody>
      </p:sp>
    </p:spTree>
    <p:extLst>
      <p:ext uri="{BB962C8B-B14F-4D97-AF65-F5344CB8AC3E}">
        <p14:creationId xmlns:p14="http://schemas.microsoft.com/office/powerpoint/2010/main" val="11914542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B52288C9-DF6E-D941-B1F5-F1F679336C3B}" type="slidenum">
              <a:rPr lang="en-US" altLang="en-US" sz="1200">
                <a:solidFill>
                  <a:prstClr val="black"/>
                </a:solidFill>
                <a:latin typeface="Calibri" charset="0"/>
              </a:rPr>
              <a:pPr/>
              <a:t>53</a:t>
            </a:fld>
            <a:endParaRPr lang="en-US" altLang="en-US" sz="1200">
              <a:solidFill>
                <a:prstClr val="black"/>
              </a:solidFill>
              <a:latin typeface="Calibri" charset="0"/>
            </a:endParaRPr>
          </a:p>
        </p:txBody>
      </p:sp>
      <p:sp>
        <p:nvSpPr>
          <p:cNvPr id="512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r" defTabSz="914400" eaLnBrk="0" fontAlgn="base" hangingPunct="0">
              <a:spcBef>
                <a:spcPct val="0"/>
              </a:spcBef>
              <a:spcAft>
                <a:spcPct val="0"/>
              </a:spcAft>
            </a:pPr>
            <a:fld id="{69803698-2B50-1242-9403-EFC86C2243E7}" type="slidenum">
              <a:rPr lang="en-US" altLang="en-US" sz="1200">
                <a:solidFill>
                  <a:prstClr val="black"/>
                </a:solidFill>
                <a:latin typeface="Times New Roman" charset="0"/>
                <a:sym typeface="Symbol" charset="2"/>
              </a:rPr>
              <a:pPr algn="r" defTabSz="914400" eaLnBrk="0" fontAlgn="base" hangingPunct="0">
                <a:spcBef>
                  <a:spcPct val="0"/>
                </a:spcBef>
                <a:spcAft>
                  <a:spcPct val="0"/>
                </a:spcAft>
              </a:pPr>
              <a:t>53</a:t>
            </a:fld>
            <a:endParaRPr lang="en-US" altLang="en-US" sz="1200">
              <a:solidFill>
                <a:prstClr val="black"/>
              </a:solidFill>
              <a:latin typeface="Times New Roman" charset="0"/>
              <a:sym typeface="Symbol" charset="2"/>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charset="0"/>
              <a:ea typeface="ヒラギノ角ゴ Pro W3" charset="-128"/>
            </a:endParaRPr>
          </a:p>
        </p:txBody>
      </p:sp>
    </p:spTree>
    <p:extLst>
      <p:ext uri="{BB962C8B-B14F-4D97-AF65-F5344CB8AC3E}">
        <p14:creationId xmlns:p14="http://schemas.microsoft.com/office/powerpoint/2010/main" val="16343408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54</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D7021-0566-DD45-8175-79E5EFAAB228}" type="slidenum">
              <a:rPr lang="en-US" smtClean="0"/>
              <a:t>55</a:t>
            </a:fld>
            <a:endParaRPr lang="en-US"/>
          </a:p>
        </p:txBody>
      </p:sp>
    </p:spTree>
    <p:extLst>
      <p:ext uri="{BB962C8B-B14F-4D97-AF65-F5344CB8AC3E}">
        <p14:creationId xmlns:p14="http://schemas.microsoft.com/office/powerpoint/2010/main" val="1147325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56</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886615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57</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51137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58</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endParaRPr>
          </a:p>
        </p:txBody>
      </p:sp>
    </p:spTree>
    <p:extLst>
      <p:ext uri="{BB962C8B-B14F-4D97-AF65-F5344CB8AC3E}">
        <p14:creationId xmlns:p14="http://schemas.microsoft.com/office/powerpoint/2010/main" val="2805759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6</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7927225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60</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61</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62</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63</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64</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65</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66</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729981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D635D50A-36E1-774A-9F57-92E10B7A3D23}" type="slidenum">
              <a:rPr lang="en-US" altLang="en-US" sz="1200">
                <a:solidFill>
                  <a:prstClr val="black"/>
                </a:solidFill>
                <a:latin typeface="Calibri" charset="0"/>
              </a:rPr>
              <a:pPr/>
              <a:t>67</a:t>
            </a:fld>
            <a:endParaRPr lang="en-US" altLang="en-US" sz="1200">
              <a:solidFill>
                <a:prstClr val="black"/>
              </a:solidFill>
              <a:latin typeface="Calibri" charset="0"/>
            </a:endParaRPr>
          </a:p>
        </p:txBody>
      </p:sp>
      <p:sp>
        <p:nvSpPr>
          <p:cNvPr id="798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r" defTabSz="914400" eaLnBrk="0" fontAlgn="base" hangingPunct="0">
              <a:spcBef>
                <a:spcPct val="0"/>
              </a:spcBef>
              <a:spcAft>
                <a:spcPct val="0"/>
              </a:spcAft>
            </a:pPr>
            <a:fld id="{A9E7E4E2-F5D5-B64A-967C-5A2B6287BFD3}" type="slidenum">
              <a:rPr lang="en-US" altLang="en-US" sz="1200">
                <a:solidFill>
                  <a:prstClr val="black"/>
                </a:solidFill>
                <a:latin typeface="Times New Roman" charset="0"/>
                <a:sym typeface="Symbol" charset="2"/>
              </a:rPr>
              <a:pPr algn="r" defTabSz="914400" eaLnBrk="0" fontAlgn="base" hangingPunct="0">
                <a:spcBef>
                  <a:spcPct val="0"/>
                </a:spcBef>
                <a:spcAft>
                  <a:spcPct val="0"/>
                </a:spcAft>
              </a:pPr>
              <a:t>67</a:t>
            </a:fld>
            <a:endParaRPr lang="en-US" altLang="en-US" sz="1200">
              <a:solidFill>
                <a:prstClr val="black"/>
              </a:solidFill>
              <a:latin typeface="Times New Roman" charset="0"/>
              <a:sym typeface="Symbol" charset="2"/>
            </a:endParaRPr>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charset="0"/>
              <a:ea typeface="ヒラギノ角ゴ Pro W3" charset="-128"/>
            </a:endParaRPr>
          </a:p>
        </p:txBody>
      </p:sp>
    </p:spTree>
    <p:extLst>
      <p:ext uri="{BB962C8B-B14F-4D97-AF65-F5344CB8AC3E}">
        <p14:creationId xmlns:p14="http://schemas.microsoft.com/office/powerpoint/2010/main" val="7617334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68</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69</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7</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8150672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B56FBA6B-6322-1948-848E-DD576D48DD9A}" type="slidenum">
              <a:rPr lang="en-US" altLang="en-US" sz="1200">
                <a:solidFill>
                  <a:prstClr val="black"/>
                </a:solidFill>
                <a:latin typeface="Calibri" charset="0"/>
              </a:rPr>
              <a:pPr/>
              <a:t>70</a:t>
            </a:fld>
            <a:endParaRPr lang="en-US" altLang="en-US" sz="1200">
              <a:solidFill>
                <a:prstClr val="black"/>
              </a:solidFill>
              <a:latin typeface="Calibri" charset="0"/>
            </a:endParaRPr>
          </a:p>
        </p:txBody>
      </p:sp>
      <p:sp>
        <p:nvSpPr>
          <p:cNvPr id="81922" name="Rectangle 2"/>
          <p:cNvSpPr>
            <a:spLocks noGrp="1" noRot="1" noChangeAspect="1" noChangeArrowheads="1" noTextEdit="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New Roman" charset="0"/>
                <a:ea typeface="ヒラギノ角ゴ Pro W3" charset="-128"/>
              </a:rPr>
              <a:t>Figure 17.14 Translation: the basic concept.</a:t>
            </a:r>
          </a:p>
        </p:txBody>
      </p:sp>
    </p:spTree>
    <p:extLst>
      <p:ext uri="{BB962C8B-B14F-4D97-AF65-F5344CB8AC3E}">
        <p14:creationId xmlns:p14="http://schemas.microsoft.com/office/powerpoint/2010/main" val="13038222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71</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72</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41026580-E2FD-B045-91C6-6FDA52E62E05}" type="slidenum">
              <a:rPr lang="en-US" altLang="en-US" sz="1200">
                <a:latin typeface="Calibri" charset="0"/>
              </a:rPr>
              <a:pPr/>
              <a:t>73</a:t>
            </a:fld>
            <a:endParaRPr lang="en-US" altLang="en-US" sz="1200">
              <a:latin typeface="Calibri" charset="0"/>
            </a:endParaRPr>
          </a:p>
        </p:txBody>
      </p:sp>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latin typeface="Times New Roman" charset="0"/>
              <a:ea typeface="ヒラギノ角ゴ Pro W3" charset="-128"/>
            </a:endParaRPr>
          </a:p>
        </p:txBody>
      </p:sp>
    </p:spTree>
    <p:extLst>
      <p:ext uri="{BB962C8B-B14F-4D97-AF65-F5344CB8AC3E}">
        <p14:creationId xmlns:p14="http://schemas.microsoft.com/office/powerpoint/2010/main" val="4178923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a:buNone/>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74</a:t>
            </a:fld>
            <a:endParaRPr lang="en-US"/>
          </a:p>
        </p:txBody>
      </p:sp>
    </p:spTree>
    <p:extLst>
      <p:ext uri="{BB962C8B-B14F-4D97-AF65-F5344CB8AC3E}">
        <p14:creationId xmlns:p14="http://schemas.microsoft.com/office/powerpoint/2010/main" val="77595905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E966871D-2CBD-C24D-BA51-14B9521E0182}" type="slidenum">
              <a:rPr lang="en-US" altLang="x-none" sz="1200" b="0">
                <a:solidFill>
                  <a:prstClr val="black"/>
                </a:solidFill>
                <a:latin typeface="Calibri" charset="0"/>
              </a:rPr>
              <a:pPr/>
              <a:t>75</a:t>
            </a:fld>
            <a:endParaRPr lang="en-US" altLang="x-none" sz="1200" b="0">
              <a:solidFill>
                <a:prstClr val="black"/>
              </a:solidFill>
              <a:latin typeface="Calibri" charset="0"/>
            </a:endParaRPr>
          </a:p>
        </p:txBody>
      </p:sp>
      <p:sp>
        <p:nvSpPr>
          <p:cNvPr id="11266" name="Rectangle 2"/>
          <p:cNvSpPr>
            <a:spLocks noGrp="1" noRot="1" noChangeAspect="1" noChangeArrowheads="1"/>
          </p:cNvSpPr>
          <p:nvPr>
            <p:ph type="sldImg"/>
          </p:nvPr>
        </p:nvSpPr>
        <p:spPr>
          <a:ln/>
        </p:spPr>
      </p:sp>
      <p:sp>
        <p:nvSpPr>
          <p:cNvPr id="11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x-none" altLang="x-none">
              <a:latin typeface="Calibri" charset="0"/>
              <a:ea typeface="ＭＳ Ｐゴシック" charset="-128"/>
            </a:endParaRPr>
          </a:p>
        </p:txBody>
      </p:sp>
    </p:spTree>
    <p:extLst>
      <p:ext uri="{BB962C8B-B14F-4D97-AF65-F5344CB8AC3E}">
        <p14:creationId xmlns:p14="http://schemas.microsoft.com/office/powerpoint/2010/main" val="574042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F80872E1-26CA-BA4A-93BE-95887C746862}" type="slidenum">
              <a:rPr lang="en-US" altLang="x-none" sz="1200" b="0">
                <a:solidFill>
                  <a:prstClr val="black"/>
                </a:solidFill>
                <a:latin typeface="Calibri" charset="0"/>
              </a:rPr>
              <a:pPr/>
              <a:t>76</a:t>
            </a:fld>
            <a:endParaRPr lang="en-US" altLang="x-none" sz="1200" b="0">
              <a:solidFill>
                <a:prstClr val="black"/>
              </a:solidFill>
              <a:latin typeface="Calibri" charset="0"/>
            </a:endParaRPr>
          </a:p>
        </p:txBody>
      </p:sp>
      <p:sp>
        <p:nvSpPr>
          <p:cNvPr id="15362" name="Rectangle 2"/>
          <p:cNvSpPr>
            <a:spLocks noGrp="1" noRot="1" noChangeAspect="1" noChangeArrowheads="1"/>
          </p:cNvSpPr>
          <p:nvPr>
            <p:ph type="sldImg"/>
          </p:nvPr>
        </p:nvSpPr>
        <p:spPr>
          <a:ln/>
        </p:spPr>
      </p:sp>
      <p:sp>
        <p:nvSpPr>
          <p:cNvPr id="15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x-none" altLang="x-none">
              <a:latin typeface="Calibri" charset="0"/>
              <a:ea typeface="ＭＳ Ｐゴシック" charset="-128"/>
            </a:endParaRPr>
          </a:p>
        </p:txBody>
      </p:sp>
    </p:spTree>
    <p:extLst>
      <p:ext uri="{BB962C8B-B14F-4D97-AF65-F5344CB8AC3E}">
        <p14:creationId xmlns:p14="http://schemas.microsoft.com/office/powerpoint/2010/main" val="313338811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Regular" charset="0"/>
            </a:endParaRPr>
          </a:p>
        </p:txBody>
      </p:sp>
    </p:spTree>
    <p:extLst>
      <p:ext uri="{BB962C8B-B14F-4D97-AF65-F5344CB8AC3E}">
        <p14:creationId xmlns:p14="http://schemas.microsoft.com/office/powerpoint/2010/main" val="22434366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78</a:t>
            </a:fld>
            <a:endParaRPr lang="en-US"/>
          </a:p>
        </p:txBody>
      </p:sp>
    </p:spTree>
    <p:extLst>
      <p:ext uri="{BB962C8B-B14F-4D97-AF65-F5344CB8AC3E}">
        <p14:creationId xmlns:p14="http://schemas.microsoft.com/office/powerpoint/2010/main" val="20478541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79</a:t>
            </a:fld>
            <a:endParaRPr lang="en-US"/>
          </a:p>
        </p:txBody>
      </p:sp>
    </p:spTree>
    <p:extLst>
      <p:ext uri="{BB962C8B-B14F-4D97-AF65-F5344CB8AC3E}">
        <p14:creationId xmlns:p14="http://schemas.microsoft.com/office/powerpoint/2010/main" val="3789100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8</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6432400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80</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450095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Regular" charset="0"/>
              </a:rPr>
              <a:t>Figure 16.12 Origins of replication in E. coli and eukaryotes</a:t>
            </a:r>
          </a:p>
          <a:p>
            <a:endParaRPr lang="en-US" dirty="0">
              <a:latin typeface="Calibri Regular" charset="0"/>
            </a:endParaRPr>
          </a:p>
        </p:txBody>
      </p:sp>
    </p:spTree>
    <p:extLst>
      <p:ext uri="{BB962C8B-B14F-4D97-AF65-F5344CB8AC3E}">
        <p14:creationId xmlns:p14="http://schemas.microsoft.com/office/powerpoint/2010/main" val="4196217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D6737A9F-496A-9246-9DDB-D34A8F86C0C2}" type="slidenum">
              <a:rPr lang="en-US" altLang="x-none" sz="1200" b="0">
                <a:solidFill>
                  <a:prstClr val="black"/>
                </a:solidFill>
                <a:latin typeface="Calibri" charset="0"/>
              </a:rPr>
              <a:pPr/>
              <a:t>82</a:t>
            </a:fld>
            <a:endParaRPr lang="en-US" altLang="x-none" sz="1200" b="0">
              <a:solidFill>
                <a:prstClr val="black"/>
              </a:solidFill>
              <a:latin typeface="Calibri" charset="0"/>
            </a:endParaRPr>
          </a:p>
        </p:txBody>
      </p:sp>
      <p:sp>
        <p:nvSpPr>
          <p:cNvPr id="17410" name="Rectangle 2"/>
          <p:cNvSpPr>
            <a:spLocks noGrp="1" noRot="1" noChangeAspect="1" noChangeArrowheads="1"/>
          </p:cNvSpPr>
          <p:nvPr>
            <p:ph type="sldImg"/>
          </p:nvPr>
        </p:nvSpPr>
        <p:spPr>
          <a:ln/>
        </p:spPr>
      </p:sp>
      <p:sp>
        <p:nvSpPr>
          <p:cNvPr id="17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x-none">
                <a:solidFill>
                  <a:srgbClr val="034694"/>
                </a:solidFill>
                <a:latin typeface="Calibri" charset="0"/>
                <a:ea typeface="ＭＳ Ｐゴシック" charset="-128"/>
              </a:rPr>
              <a:t>Figure 12.4 Chromosome duplication and distribution during cell division</a:t>
            </a:r>
          </a:p>
        </p:txBody>
      </p:sp>
    </p:spTree>
    <p:extLst>
      <p:ext uri="{BB962C8B-B14F-4D97-AF65-F5344CB8AC3E}">
        <p14:creationId xmlns:p14="http://schemas.microsoft.com/office/powerpoint/2010/main" val="22379908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83</a:t>
            </a:fld>
            <a:endParaRPr lang="en-US"/>
          </a:p>
        </p:txBody>
      </p:sp>
    </p:spTree>
    <p:extLst>
      <p:ext uri="{BB962C8B-B14F-4D97-AF65-F5344CB8AC3E}">
        <p14:creationId xmlns:p14="http://schemas.microsoft.com/office/powerpoint/2010/main" val="27851841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10BEC5AE-CC2D-2B4A-8BEC-06503CF773F5}" type="slidenum">
              <a:rPr lang="en-US" altLang="x-none" sz="1200" b="0">
                <a:solidFill>
                  <a:prstClr val="black"/>
                </a:solidFill>
                <a:latin typeface="Calibri" charset="0"/>
              </a:rPr>
              <a:pPr/>
              <a:t>84</a:t>
            </a:fld>
            <a:endParaRPr lang="en-US" altLang="x-none" sz="1200" b="0">
              <a:solidFill>
                <a:prstClr val="black"/>
              </a:solidFill>
              <a:latin typeface="Calibri" charset="0"/>
            </a:endParaRPr>
          </a:p>
        </p:txBody>
      </p:sp>
      <p:sp>
        <p:nvSpPr>
          <p:cNvPr id="23554" name="Rectangle 2"/>
          <p:cNvSpPr>
            <a:spLocks noGrp="1" noRot="1" noChangeAspect="1" noChangeArrowheads="1"/>
          </p:cNvSpPr>
          <p:nvPr>
            <p:ph type="sldImg"/>
          </p:nvPr>
        </p:nvSpPr>
        <p:spPr>
          <a:ln/>
        </p:spPr>
      </p:sp>
      <p:sp>
        <p:nvSpPr>
          <p:cNvPr id="23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tLang="x-none">
                <a:solidFill>
                  <a:srgbClr val="034694"/>
                </a:solidFill>
                <a:latin typeface="Calibri" charset="0"/>
                <a:ea typeface="ＭＳ Ｐゴシック" charset="-128"/>
              </a:rPr>
              <a:t>Figure 12.6 The mitotic division of an animal cell</a:t>
            </a:r>
          </a:p>
        </p:txBody>
      </p:sp>
    </p:spTree>
    <p:extLst>
      <p:ext uri="{BB962C8B-B14F-4D97-AF65-F5344CB8AC3E}">
        <p14:creationId xmlns:p14="http://schemas.microsoft.com/office/powerpoint/2010/main" val="20423197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179C0125-53A1-824A-B93E-6E2E487A290A}" type="slidenum">
              <a:rPr lang="en-US" altLang="x-none" sz="1200" b="0">
                <a:solidFill>
                  <a:prstClr val="black"/>
                </a:solidFill>
                <a:latin typeface="Calibri" charset="0"/>
              </a:rPr>
              <a:pPr/>
              <a:t>85</a:t>
            </a:fld>
            <a:endParaRPr lang="en-US" altLang="x-none" sz="1200" b="0">
              <a:solidFill>
                <a:prstClr val="black"/>
              </a:solidFill>
              <a:latin typeface="Calibri" charset="0"/>
            </a:endParaRPr>
          </a:p>
        </p:txBody>
      </p:sp>
      <p:sp>
        <p:nvSpPr>
          <p:cNvPr id="25602" name="Rectangle 2"/>
          <p:cNvSpPr>
            <a:spLocks noGrp="1" noRot="1" noChangeAspect="1" noChangeArrowheads="1"/>
          </p:cNvSpPr>
          <p:nvPr>
            <p:ph type="sldImg"/>
          </p:nvPr>
        </p:nvSpPr>
        <p:spPr>
          <a:ln/>
        </p:spPr>
      </p:sp>
      <p:sp>
        <p:nvSpPr>
          <p:cNvPr id="25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lvl="0"/>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4497553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AEEF6ABC-FDD0-1342-BEC5-83E852E62581}" type="slidenum">
              <a:rPr lang="en-US" altLang="x-none" sz="1200" b="0">
                <a:solidFill>
                  <a:prstClr val="black"/>
                </a:solidFill>
                <a:latin typeface="Calibri" charset="0"/>
              </a:rPr>
              <a:pPr/>
              <a:t>86</a:t>
            </a:fld>
            <a:endParaRPr lang="en-US" altLang="x-none" sz="1200" b="0">
              <a:solidFill>
                <a:prstClr val="black"/>
              </a:solidFill>
              <a:latin typeface="Calibri" charset="0"/>
            </a:endParaRPr>
          </a:p>
        </p:txBody>
      </p:sp>
      <p:sp>
        <p:nvSpPr>
          <p:cNvPr id="27650" name="Rectangle 2"/>
          <p:cNvSpPr>
            <a:spLocks noGrp="1" noRot="1" noChangeAspect="1" noChangeArrowheads="1"/>
          </p:cNvSpPr>
          <p:nvPr>
            <p:ph type="sldImg"/>
          </p:nvPr>
        </p:nvSpPr>
        <p:spPr>
          <a:ln/>
        </p:spPr>
      </p:sp>
      <p:sp>
        <p:nvSpPr>
          <p:cNvPr id="27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lvl="0"/>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304526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fld id="{8948D04B-15C7-4144-B173-E319410116E7}" type="slidenum">
              <a:rPr lang="en-US" altLang="x-none" sz="1200" b="0">
                <a:solidFill>
                  <a:prstClr val="black"/>
                </a:solidFill>
                <a:latin typeface="Calibri" charset="0"/>
              </a:rPr>
              <a:pPr/>
              <a:t>87</a:t>
            </a:fld>
            <a:endParaRPr lang="en-US" altLang="x-none" sz="1200" b="0">
              <a:solidFill>
                <a:prstClr val="black"/>
              </a:solidFill>
              <a:latin typeface="Calibri" charset="0"/>
            </a:endParaRPr>
          </a:p>
        </p:txBody>
      </p:sp>
      <p:sp>
        <p:nvSpPr>
          <p:cNvPr id="29698" name="Rectangle 2"/>
          <p:cNvSpPr>
            <a:spLocks noGrp="1" noRot="1" noChangeAspect="1" noChangeArrowheads="1"/>
          </p:cNvSpPr>
          <p:nvPr>
            <p:ph type="sldImg"/>
          </p:nvPr>
        </p:nvSpPr>
        <p:spPr>
          <a:ln/>
        </p:spPr>
      </p:sp>
      <p:sp>
        <p:nvSpPr>
          <p:cNvPr id="29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x-none" altLang="x-none">
              <a:latin typeface="Calibri" charset="0"/>
              <a:ea typeface="ＭＳ Ｐゴシック" charset="-128"/>
            </a:endParaRPr>
          </a:p>
        </p:txBody>
      </p:sp>
    </p:spTree>
    <p:extLst>
      <p:ext uri="{BB962C8B-B14F-4D97-AF65-F5344CB8AC3E}">
        <p14:creationId xmlns:p14="http://schemas.microsoft.com/office/powerpoint/2010/main" val="496281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88</a:t>
            </a:fld>
            <a:endParaRPr lang="en-US"/>
          </a:p>
        </p:txBody>
      </p:sp>
    </p:spTree>
    <p:extLst>
      <p:ext uri="{BB962C8B-B14F-4D97-AF65-F5344CB8AC3E}">
        <p14:creationId xmlns:p14="http://schemas.microsoft.com/office/powerpoint/2010/main" val="20478541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90</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1732583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fld id="{214283DF-4A7C-054D-8CED-E5AB14228421}" type="slidenum">
              <a:rPr lang="en-US" altLang="en-US" sz="1200"/>
              <a:pPr/>
              <a:t>9</a:t>
            </a:fld>
            <a:endParaRPr lang="en-US" alt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charset="0"/>
              </a:rPr>
              <a:t>FIGURE 3-29 Mitochondria: the cell's all-purpose energy converters.</a:t>
            </a:r>
            <a:r>
              <a:rPr lang="en-US" altLang="en-US">
                <a:latin typeface="Arial" charset="0"/>
              </a:rPr>
              <a:t> </a:t>
            </a:r>
          </a:p>
        </p:txBody>
      </p:sp>
    </p:spTree>
    <p:extLst>
      <p:ext uri="{BB962C8B-B14F-4D97-AF65-F5344CB8AC3E}">
        <p14:creationId xmlns:p14="http://schemas.microsoft.com/office/powerpoint/2010/main" val="25201141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sz="7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91</a:t>
            </a:fld>
            <a:endParaRPr lang="en-US"/>
          </a:p>
        </p:txBody>
      </p:sp>
    </p:spTree>
    <p:extLst>
      <p:ext uri="{BB962C8B-B14F-4D97-AF65-F5344CB8AC3E}">
        <p14:creationId xmlns:p14="http://schemas.microsoft.com/office/powerpoint/2010/main" val="23712617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25" charset="-128"/>
              </a:defRPr>
            </a:lvl1pPr>
            <a:lvl2pPr marL="742950" indent="-285750">
              <a:defRPr sz="2400">
                <a:solidFill>
                  <a:schemeClr val="tx1"/>
                </a:solidFill>
                <a:latin typeface="Arial" panose="020B0604020202020204" pitchFamily="34" charset="0"/>
                <a:ea typeface="ヒラギノ角ゴ Pro W3" pitchFamily="125" charset="-128"/>
              </a:defRPr>
            </a:lvl2pPr>
            <a:lvl3pPr marL="1143000" indent="-228600">
              <a:defRPr sz="2400">
                <a:solidFill>
                  <a:schemeClr val="tx1"/>
                </a:solidFill>
                <a:latin typeface="Arial" panose="020B0604020202020204" pitchFamily="34" charset="0"/>
                <a:ea typeface="ヒラギノ角ゴ Pro W3" pitchFamily="125" charset="-128"/>
              </a:defRPr>
            </a:lvl3pPr>
            <a:lvl4pPr marL="1600200" indent="-228600">
              <a:defRPr sz="2400">
                <a:solidFill>
                  <a:schemeClr val="tx1"/>
                </a:solidFill>
                <a:latin typeface="Arial" panose="020B0604020202020204" pitchFamily="34" charset="0"/>
                <a:ea typeface="ヒラギノ角ゴ Pro W3" pitchFamily="125" charset="-128"/>
              </a:defRPr>
            </a:lvl4pPr>
            <a:lvl5pPr marL="2057400" indent="-228600">
              <a:defRPr sz="2400">
                <a:solidFill>
                  <a:schemeClr val="tx1"/>
                </a:solidFill>
                <a:latin typeface="Arial" panose="020B0604020202020204"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25" charset="-128"/>
              </a:defRPr>
            </a:lvl9pPr>
          </a:lstStyle>
          <a:p>
            <a:fld id="{DF8FA662-6905-4F45-814C-EC3F21756070}" type="slidenum">
              <a:rPr lang="en-US" sz="1200"/>
              <a:pPr/>
              <a:t>93</a:t>
            </a:fld>
            <a:endParaRPr lang="en-US" sz="1200" dirty="0"/>
          </a:p>
        </p:txBody>
      </p:sp>
      <p:sp>
        <p:nvSpPr>
          <p:cNvPr id="144387" name="Rectangle 2"/>
          <p:cNvSpPr>
            <a:spLocks noGrp="1" noRot="1" noChangeAspect="1" noChangeArrowheads="1" noTextEdit="1"/>
          </p:cNvSpPr>
          <p:nvPr>
            <p:ph type="sldImg"/>
          </p:nvPr>
        </p:nvSpPr>
        <p:spPr>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CA" dirty="0">
              <a:latin typeface="Times New Roman" panose="02020603050405020304" pitchFamily="18" charset="0"/>
              <a:ea typeface="ヒラギノ角ゴ Pro W3" pitchFamily="125" charset="-128"/>
            </a:endParaRPr>
          </a:p>
        </p:txBody>
      </p:sp>
    </p:spTree>
    <p:extLst>
      <p:ext uri="{BB962C8B-B14F-4D97-AF65-F5344CB8AC3E}">
        <p14:creationId xmlns:p14="http://schemas.microsoft.com/office/powerpoint/2010/main" val="378668474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95</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457200" indent="-457200" algn="l">
              <a:buFont typeface="Arial"/>
              <a:buChar char="•"/>
            </a:pPr>
            <a:endParaRPr lang="en-US" sz="1200" b="1" dirty="0">
              <a:solidFill>
                <a:srgbClr val="000000"/>
              </a:solidFill>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96</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97</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98</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99</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100</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101</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1"/>
            <a:endParaRPr lang="en-US" dirty="0"/>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102</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9106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6706BE-F3C9-0B4F-BD82-E748C01D6D25}" type="datetimeFigureOut">
              <a:rPr lang="en-US" smtClean="0"/>
              <a:t>3/30/22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213205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t>3/30/22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3878121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t>3/30/22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3190587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b="0" i="0">
                <a:latin typeface="Calibri Regular" charset="0"/>
                <a:cs typeface="Calibri Regular" charset="0"/>
              </a:defRPr>
            </a:lvl1pPr>
          </a:lstStyle>
          <a:p>
            <a:r>
              <a:rPr lang="en-US" dirty="0"/>
              <a:t>Click to edit Master title style</a:t>
            </a:r>
          </a:p>
        </p:txBody>
      </p:sp>
      <p:sp>
        <p:nvSpPr>
          <p:cNvPr id="5" name="Content Placeholder 4"/>
          <p:cNvSpPr>
            <a:spLocks noGrp="1"/>
          </p:cNvSpPr>
          <p:nvPr>
            <p:ph sz="quarter" idx="10"/>
          </p:nvPr>
        </p:nvSpPr>
        <p:spPr>
          <a:xfrm>
            <a:off x="304800" y="2743200"/>
            <a:ext cx="4800600" cy="457200"/>
          </a:xfrm>
        </p:spPr>
        <p:txBody>
          <a:bodyPr/>
          <a:lstStyle/>
          <a:p>
            <a:pPr lvl="0"/>
            <a:endParaRPr lang="en-US" dirty="0"/>
          </a:p>
        </p:txBody>
      </p:sp>
      <p:sp>
        <p:nvSpPr>
          <p:cNvPr id="7" name="Content Placeholder 6"/>
          <p:cNvSpPr>
            <a:spLocks noGrp="1"/>
          </p:cNvSpPr>
          <p:nvPr>
            <p:ph sz="quarter" idx="11"/>
          </p:nvPr>
        </p:nvSpPr>
        <p:spPr>
          <a:xfrm>
            <a:off x="304800" y="5486400"/>
            <a:ext cx="5486400" cy="457200"/>
          </a:xfrm>
        </p:spPr>
        <p:txBody>
          <a:bodyPr/>
          <a:lstStyle/>
          <a:p>
            <a:pPr lvl="0"/>
            <a:endParaRPr lang="en-US" dirty="0"/>
          </a:p>
        </p:txBody>
      </p:sp>
    </p:spTree>
    <p:extLst>
      <p:ext uri="{BB962C8B-B14F-4D97-AF65-F5344CB8AC3E}">
        <p14:creationId xmlns:p14="http://schemas.microsoft.com/office/powerpoint/2010/main" val="2317235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prstGeom prst="rect">
            <a:avLst/>
          </a:prstGeom>
        </p:spPr>
        <p:txBody>
          <a:bodyPr/>
          <a:lstStyle>
            <a:lvl1pPr algn="l">
              <a:defRPr sz="3000" b="0" i="0">
                <a:latin typeface="Calibri Regular" charset="0"/>
                <a:cs typeface="Calibri Regular" charset="0"/>
              </a:defRPr>
            </a:lvl1pPr>
          </a:lstStyle>
          <a:p>
            <a:r>
              <a:rPr lang="en-US" dirty="0"/>
              <a:t>Click to edit Master title style</a:t>
            </a:r>
          </a:p>
        </p:txBody>
      </p:sp>
      <p:sp>
        <p:nvSpPr>
          <p:cNvPr id="4" name="Content Placeholder 3"/>
          <p:cNvSpPr>
            <a:spLocks noGrp="1"/>
          </p:cNvSpPr>
          <p:nvPr>
            <p:ph sz="quarter" idx="10"/>
          </p:nvPr>
        </p:nvSpPr>
        <p:spPr>
          <a:xfrm>
            <a:off x="228600" y="533400"/>
            <a:ext cx="2057400" cy="304800"/>
          </a:xfrm>
        </p:spPr>
        <p:txBody>
          <a:bodyPr/>
          <a:lstStyle/>
          <a:p>
            <a:pPr lvl="0"/>
            <a:r>
              <a:rPr lang="en-US" dirty="0"/>
              <a:t>Edit Master text styles</a:t>
            </a:r>
          </a:p>
        </p:txBody>
      </p:sp>
      <p:sp>
        <p:nvSpPr>
          <p:cNvPr id="6" name="Content Placeholder 5"/>
          <p:cNvSpPr>
            <a:spLocks noGrp="1"/>
          </p:cNvSpPr>
          <p:nvPr>
            <p:ph sz="quarter" idx="11"/>
          </p:nvPr>
        </p:nvSpPr>
        <p:spPr>
          <a:xfrm>
            <a:off x="381000" y="1028049"/>
            <a:ext cx="1752600" cy="572152"/>
          </a:xfrm>
        </p:spPr>
        <p:txBody>
          <a:bodyPr/>
          <a:lstStyle/>
          <a:p>
            <a:pPr lvl="0"/>
            <a:r>
              <a:rPr lang="en-US" dirty="0"/>
              <a:t>Edit Master text styles</a:t>
            </a:r>
          </a:p>
        </p:txBody>
      </p:sp>
      <p:sp>
        <p:nvSpPr>
          <p:cNvPr id="8" name="Content Placeholder 7"/>
          <p:cNvSpPr>
            <a:spLocks noGrp="1"/>
          </p:cNvSpPr>
          <p:nvPr>
            <p:ph sz="quarter" idx="12"/>
          </p:nvPr>
        </p:nvSpPr>
        <p:spPr>
          <a:xfrm>
            <a:off x="2286000" y="1028700"/>
            <a:ext cx="1325563" cy="571500"/>
          </a:xfrm>
        </p:spPr>
        <p:txBody>
          <a:bodyPr/>
          <a:lstStyle/>
          <a:p>
            <a:pPr lvl="0"/>
            <a:r>
              <a:rPr lang="en-US" dirty="0"/>
              <a:t>Edit Master text</a:t>
            </a:r>
          </a:p>
        </p:txBody>
      </p:sp>
      <p:sp>
        <p:nvSpPr>
          <p:cNvPr id="10" name="Content Placeholder 9"/>
          <p:cNvSpPr>
            <a:spLocks noGrp="1"/>
          </p:cNvSpPr>
          <p:nvPr>
            <p:ph sz="quarter" idx="13"/>
          </p:nvPr>
        </p:nvSpPr>
        <p:spPr>
          <a:xfrm>
            <a:off x="3962400" y="1028700"/>
            <a:ext cx="1905000" cy="571500"/>
          </a:xfrm>
        </p:spPr>
        <p:txBody>
          <a:bodyPr/>
          <a:lstStyle/>
          <a:p>
            <a:pPr lvl="0"/>
            <a:r>
              <a:rPr lang="en-US" dirty="0"/>
              <a:t>Edit Master text styles</a:t>
            </a:r>
          </a:p>
        </p:txBody>
      </p:sp>
      <p:sp>
        <p:nvSpPr>
          <p:cNvPr id="12" name="Content Placeholder 11"/>
          <p:cNvSpPr>
            <a:spLocks noGrp="1"/>
          </p:cNvSpPr>
          <p:nvPr>
            <p:ph sz="quarter" idx="14"/>
          </p:nvPr>
        </p:nvSpPr>
        <p:spPr>
          <a:xfrm>
            <a:off x="6172200" y="1028700"/>
            <a:ext cx="2209800" cy="571500"/>
          </a:xfrm>
        </p:spPr>
        <p:txBody>
          <a:bodyPr/>
          <a:lstStyle/>
          <a:p>
            <a:pPr lvl="0"/>
            <a:r>
              <a:rPr lang="en-US" dirty="0"/>
              <a:t>Edit Master text styles</a:t>
            </a:r>
          </a:p>
        </p:txBody>
      </p:sp>
      <p:sp>
        <p:nvSpPr>
          <p:cNvPr id="14" name="Content Placeholder 13"/>
          <p:cNvSpPr>
            <a:spLocks noGrp="1"/>
          </p:cNvSpPr>
          <p:nvPr>
            <p:ph sz="quarter" idx="15"/>
          </p:nvPr>
        </p:nvSpPr>
        <p:spPr>
          <a:xfrm>
            <a:off x="228600" y="2667000"/>
            <a:ext cx="2286000" cy="381000"/>
          </a:xfrm>
        </p:spPr>
        <p:txBody>
          <a:bodyPr/>
          <a:lstStyle/>
          <a:p>
            <a:pPr lvl="0"/>
            <a:r>
              <a:rPr lang="en-US" dirty="0"/>
              <a:t>Edit Master text styles</a:t>
            </a:r>
          </a:p>
        </p:txBody>
      </p:sp>
      <p:sp>
        <p:nvSpPr>
          <p:cNvPr id="16" name="Content Placeholder 15"/>
          <p:cNvSpPr>
            <a:spLocks noGrp="1"/>
          </p:cNvSpPr>
          <p:nvPr>
            <p:ph sz="quarter" idx="16"/>
          </p:nvPr>
        </p:nvSpPr>
        <p:spPr>
          <a:xfrm>
            <a:off x="381000" y="3581400"/>
            <a:ext cx="2133600" cy="457200"/>
          </a:xfrm>
        </p:spPr>
        <p:txBody>
          <a:bodyPr/>
          <a:lstStyle/>
          <a:p>
            <a:pPr lvl="0"/>
            <a:r>
              <a:rPr lang="en-US" dirty="0"/>
              <a:t>Edit Master text styles</a:t>
            </a:r>
          </a:p>
        </p:txBody>
      </p:sp>
      <p:sp>
        <p:nvSpPr>
          <p:cNvPr id="18" name="Content Placeholder 17"/>
          <p:cNvSpPr>
            <a:spLocks noGrp="1"/>
          </p:cNvSpPr>
          <p:nvPr>
            <p:ph sz="quarter" idx="17"/>
          </p:nvPr>
        </p:nvSpPr>
        <p:spPr>
          <a:xfrm>
            <a:off x="2667000" y="3581400"/>
            <a:ext cx="2247900" cy="457200"/>
          </a:xfrm>
        </p:spPr>
        <p:txBody>
          <a:bodyPr/>
          <a:lstStyle/>
          <a:p>
            <a:pPr lvl="0"/>
            <a:r>
              <a:rPr lang="en-US" dirty="0"/>
              <a:t>Edit Master text styles</a:t>
            </a:r>
          </a:p>
        </p:txBody>
      </p:sp>
      <p:sp>
        <p:nvSpPr>
          <p:cNvPr id="20" name="Content Placeholder 19"/>
          <p:cNvSpPr>
            <a:spLocks noGrp="1"/>
          </p:cNvSpPr>
          <p:nvPr>
            <p:ph sz="quarter" idx="18"/>
          </p:nvPr>
        </p:nvSpPr>
        <p:spPr>
          <a:xfrm>
            <a:off x="5181600" y="3581400"/>
            <a:ext cx="1676400" cy="457200"/>
          </a:xfrm>
        </p:spPr>
        <p:txBody>
          <a:bodyPr/>
          <a:lstStyle/>
          <a:p>
            <a:pPr lvl="0"/>
            <a:r>
              <a:rPr lang="en-US" dirty="0"/>
              <a:t>Edit Master text styles</a:t>
            </a:r>
          </a:p>
        </p:txBody>
      </p:sp>
      <p:sp>
        <p:nvSpPr>
          <p:cNvPr id="22" name="Content Placeholder 21"/>
          <p:cNvSpPr>
            <a:spLocks noGrp="1"/>
          </p:cNvSpPr>
          <p:nvPr>
            <p:ph sz="quarter" idx="19"/>
          </p:nvPr>
        </p:nvSpPr>
        <p:spPr>
          <a:xfrm>
            <a:off x="7124700" y="3581400"/>
            <a:ext cx="1828800" cy="457200"/>
          </a:xfrm>
        </p:spPr>
        <p:txBody>
          <a:bodyPr/>
          <a:lstStyle/>
          <a:p>
            <a:pPr lvl="0"/>
            <a:r>
              <a:rPr lang="en-US" dirty="0"/>
              <a:t>Edit Master text styles</a:t>
            </a:r>
          </a:p>
        </p:txBody>
      </p:sp>
      <p:sp>
        <p:nvSpPr>
          <p:cNvPr id="24" name="Content Placeholder 23"/>
          <p:cNvSpPr>
            <a:spLocks noGrp="1"/>
          </p:cNvSpPr>
          <p:nvPr>
            <p:ph sz="quarter" idx="20"/>
          </p:nvPr>
        </p:nvSpPr>
        <p:spPr>
          <a:xfrm>
            <a:off x="5029200" y="5638800"/>
            <a:ext cx="1752600" cy="609600"/>
          </a:xfrm>
        </p:spPr>
        <p:txBody>
          <a:bodyPr/>
          <a:lstStyle/>
          <a:p>
            <a:pPr lvl="0"/>
            <a:r>
              <a:rPr lang="en-US" dirty="0"/>
              <a:t>Edit Master text styles</a:t>
            </a:r>
          </a:p>
        </p:txBody>
      </p:sp>
      <p:sp>
        <p:nvSpPr>
          <p:cNvPr id="26" name="Content Placeholder 25"/>
          <p:cNvSpPr>
            <a:spLocks noGrp="1"/>
          </p:cNvSpPr>
          <p:nvPr>
            <p:ph sz="quarter" idx="21"/>
          </p:nvPr>
        </p:nvSpPr>
        <p:spPr>
          <a:xfrm>
            <a:off x="2514600" y="6248400"/>
            <a:ext cx="2400300" cy="381000"/>
          </a:xfrm>
        </p:spPr>
        <p:txBody>
          <a:bodyPr/>
          <a:lstStyle/>
          <a:p>
            <a:pPr lvl="0"/>
            <a:r>
              <a:rPr lang="en-US" dirty="0"/>
              <a:t>Edit Master text styles</a:t>
            </a:r>
          </a:p>
        </p:txBody>
      </p:sp>
    </p:spTree>
    <p:extLst>
      <p:ext uri="{BB962C8B-B14F-4D97-AF65-F5344CB8AC3E}">
        <p14:creationId xmlns:p14="http://schemas.microsoft.com/office/powerpoint/2010/main" val="89708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dirty="0"/>
              <a:t>© 2017 Pearson Education, Inc.</a:t>
            </a:r>
          </a:p>
        </p:txBody>
      </p:sp>
    </p:spTree>
    <p:extLst>
      <p:ext uri="{BB962C8B-B14F-4D97-AF65-F5344CB8AC3E}">
        <p14:creationId xmlns:p14="http://schemas.microsoft.com/office/powerpoint/2010/main" val="215213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6827225" y="6019800"/>
            <a:ext cx="2164375" cy="738664"/>
          </a:xfrm>
          <a:prstGeom prst="rect">
            <a:avLst/>
          </a:prstGeom>
          <a:noFill/>
        </p:spPr>
        <p:txBody>
          <a:bodyPr wrap="none" rtlCol="0">
            <a:spAutoFit/>
          </a:bodyPr>
          <a:lstStyle/>
          <a:p>
            <a:pPr algn="r" defTabSz="914400" eaLnBrk="0" fontAlgn="base" hangingPunct="0">
              <a:spcBef>
                <a:spcPct val="0"/>
              </a:spcBef>
              <a:spcAft>
                <a:spcPct val="0"/>
              </a:spcAft>
              <a:defRPr/>
            </a:pPr>
            <a:r>
              <a:rPr lang="en-US" sz="1400">
                <a:solidFill>
                  <a:srgbClr val="000000"/>
                </a:solidFill>
                <a:latin typeface="Arial" panose="020B0604020202020204" pitchFamily="34" charset="0"/>
                <a:ea typeface="ヒラギノ角ゴ Pro W3" charset="-128"/>
                <a:cs typeface="Arial"/>
              </a:rPr>
              <a:t>Lecture Presentations by</a:t>
            </a:r>
            <a:br>
              <a:rPr lang="en-US" sz="1400">
                <a:solidFill>
                  <a:srgbClr val="000000"/>
                </a:solidFill>
                <a:latin typeface="Arial" panose="020B0604020202020204" pitchFamily="34" charset="0"/>
                <a:ea typeface="ヒラギノ角ゴ Pro W3" charset="-128"/>
                <a:cs typeface="Arial"/>
              </a:rPr>
            </a:br>
            <a:r>
              <a:rPr lang="en-US" sz="1400">
                <a:solidFill>
                  <a:srgbClr val="000000"/>
                </a:solidFill>
                <a:latin typeface="Arial" panose="020B0604020202020204" pitchFamily="34" charset="0"/>
                <a:ea typeface="ヒラギノ角ゴ Pro W3" charset="-128"/>
                <a:cs typeface="Arial"/>
              </a:rPr>
              <a:t>Nicole </a:t>
            </a:r>
            <a:r>
              <a:rPr lang="en-US" sz="1400" err="1">
                <a:solidFill>
                  <a:srgbClr val="000000"/>
                </a:solidFill>
                <a:latin typeface="Arial" panose="020B0604020202020204" pitchFamily="34" charset="0"/>
                <a:ea typeface="ヒラギノ角ゴ Pro W3" charset="-128"/>
                <a:cs typeface="Arial"/>
              </a:rPr>
              <a:t>Tunbridge</a:t>
            </a:r>
            <a:r>
              <a:rPr lang="en-US" sz="1400">
                <a:solidFill>
                  <a:srgbClr val="000000"/>
                </a:solidFill>
                <a:latin typeface="Arial" panose="020B0604020202020204" pitchFamily="34" charset="0"/>
                <a:ea typeface="ヒラギノ角ゴ Pro W3" charset="-128"/>
                <a:cs typeface="Arial"/>
              </a:rPr>
              <a:t> and</a:t>
            </a:r>
          </a:p>
          <a:p>
            <a:pPr algn="r" defTabSz="914400" eaLnBrk="0" fontAlgn="base" hangingPunct="0">
              <a:spcBef>
                <a:spcPct val="0"/>
              </a:spcBef>
              <a:spcAft>
                <a:spcPct val="0"/>
              </a:spcAft>
            </a:pPr>
            <a:r>
              <a:rPr lang="en-US" sz="1400">
                <a:solidFill>
                  <a:srgbClr val="000000"/>
                </a:solidFill>
                <a:latin typeface="Arial" panose="020B0604020202020204" pitchFamily="34" charset="0"/>
                <a:ea typeface="ヒラギノ角ゴ Pro W3" charset="-128"/>
                <a:cs typeface="Arial"/>
              </a:rPr>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algn="ctr" defTabSz="914400" eaLnBrk="0" fontAlgn="base" hangingPunct="0">
              <a:spcBef>
                <a:spcPct val="0"/>
              </a:spcBef>
              <a:spcAft>
                <a:spcPct val="0"/>
              </a:spcAft>
              <a:defRPr/>
            </a:pPr>
            <a:r>
              <a:rPr lang="en-US" sz="4000" b="1">
                <a:solidFill>
                  <a:srgbClr val="DF4A2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Chapter 25</a:t>
            </a:r>
            <a:br>
              <a:rPr lang="en-US" sz="3200" b="1">
                <a:solidFill>
                  <a:srgbClr val="DF4A20"/>
                </a:solidFill>
                <a:latin typeface="Arial" panose="020B0604020202020204" pitchFamily="34" charset="0"/>
                <a:ea typeface="ヒラギノ角ゴ Pro W3" charset="-128"/>
                <a:cs typeface="Arial"/>
              </a:rPr>
            </a:br>
            <a:br>
              <a:rPr lang="en-US" sz="3600">
                <a:solidFill>
                  <a:srgbClr val="000000"/>
                </a:solidFill>
                <a:latin typeface="Arial" panose="020B0604020202020204" pitchFamily="34" charset="0"/>
                <a:ea typeface="ヒラギノ角ゴ Pro W3" charset="-128"/>
                <a:cs typeface="Arial"/>
              </a:rPr>
            </a:br>
            <a:r>
              <a:rPr lang="en-US" sz="4000" b="1">
                <a:solidFill>
                  <a:srgbClr val="00000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The History of Life on Earth</a:t>
            </a:r>
          </a:p>
        </p:txBody>
      </p:sp>
    </p:spTree>
    <p:extLst>
      <p:ext uri="{BB962C8B-B14F-4D97-AF65-F5344CB8AC3E}">
        <p14:creationId xmlns:p14="http://schemas.microsoft.com/office/powerpoint/2010/main" val="4048999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Tree>
    <p:extLst>
      <p:ext uri="{BB962C8B-B14F-4D97-AF65-F5344CB8AC3E}">
        <p14:creationId xmlns:p14="http://schemas.microsoft.com/office/powerpoint/2010/main" val="2971953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Tree>
    <p:extLst>
      <p:ext uri="{BB962C8B-B14F-4D97-AF65-F5344CB8AC3E}">
        <p14:creationId xmlns:p14="http://schemas.microsoft.com/office/powerpoint/2010/main" val="24405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Tree>
    <p:extLst>
      <p:ext uri="{BB962C8B-B14F-4D97-AF65-F5344CB8AC3E}">
        <p14:creationId xmlns:p14="http://schemas.microsoft.com/office/powerpoint/2010/main" val="727359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Tree>
    <p:extLst>
      <p:ext uri="{BB962C8B-B14F-4D97-AF65-F5344CB8AC3E}">
        <p14:creationId xmlns:p14="http://schemas.microsoft.com/office/powerpoint/2010/main" val="154566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t>3/30/22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3526139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cs typeface="Arial"/>
              </a:rPr>
              <a:t>© 2017 Pearson Education, Inc.</a:t>
            </a:r>
          </a:p>
        </p:txBody>
      </p:sp>
    </p:spTree>
    <p:extLst>
      <p:ext uri="{BB962C8B-B14F-4D97-AF65-F5344CB8AC3E}">
        <p14:creationId xmlns:p14="http://schemas.microsoft.com/office/powerpoint/2010/main" val="1190743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6827225" y="6019800"/>
            <a:ext cx="2164375" cy="738664"/>
          </a:xfrm>
          <a:prstGeom prst="rect">
            <a:avLst/>
          </a:prstGeom>
          <a:noFill/>
        </p:spPr>
        <p:txBody>
          <a:bodyPr wrap="none" rtlCol="0">
            <a:spAutoFit/>
          </a:bodyPr>
          <a:lstStyle/>
          <a:p>
            <a:pPr algn="r" defTabSz="914400" eaLnBrk="0" fontAlgn="base" hangingPunct="0">
              <a:spcBef>
                <a:spcPct val="0"/>
              </a:spcBef>
              <a:spcAft>
                <a:spcPct val="0"/>
              </a:spcAft>
              <a:defRPr/>
            </a:pPr>
            <a:r>
              <a:rPr lang="en-US" sz="1400">
                <a:solidFill>
                  <a:srgbClr val="000000"/>
                </a:solidFill>
                <a:latin typeface="Arial" panose="020B0604020202020204" pitchFamily="34" charset="0"/>
                <a:ea typeface="ヒラギノ角ゴ Pro W3" charset="-128"/>
                <a:cs typeface="Arial"/>
              </a:rPr>
              <a:t>Lecture Presentations by</a:t>
            </a:r>
            <a:br>
              <a:rPr lang="en-US" sz="1400">
                <a:solidFill>
                  <a:srgbClr val="000000"/>
                </a:solidFill>
                <a:latin typeface="Arial" panose="020B0604020202020204" pitchFamily="34" charset="0"/>
                <a:ea typeface="ヒラギノ角ゴ Pro W3" charset="-128"/>
                <a:cs typeface="Arial"/>
              </a:rPr>
            </a:br>
            <a:r>
              <a:rPr lang="en-US" sz="1400">
                <a:solidFill>
                  <a:srgbClr val="000000"/>
                </a:solidFill>
                <a:latin typeface="Arial" panose="020B0604020202020204" pitchFamily="34" charset="0"/>
                <a:ea typeface="ヒラギノ角ゴ Pro W3" charset="-128"/>
                <a:cs typeface="Arial"/>
              </a:rPr>
              <a:t>Nicole </a:t>
            </a:r>
            <a:r>
              <a:rPr lang="en-US" sz="1400" err="1">
                <a:solidFill>
                  <a:srgbClr val="000000"/>
                </a:solidFill>
                <a:latin typeface="Arial" panose="020B0604020202020204" pitchFamily="34" charset="0"/>
                <a:ea typeface="ヒラギノ角ゴ Pro W3" charset="-128"/>
                <a:cs typeface="Arial"/>
              </a:rPr>
              <a:t>Tunbridge</a:t>
            </a:r>
            <a:r>
              <a:rPr lang="en-US" sz="1400">
                <a:solidFill>
                  <a:srgbClr val="000000"/>
                </a:solidFill>
                <a:latin typeface="Arial" panose="020B0604020202020204" pitchFamily="34" charset="0"/>
                <a:ea typeface="ヒラギノ角ゴ Pro W3" charset="-128"/>
                <a:cs typeface="Arial"/>
              </a:rPr>
              <a:t> and</a:t>
            </a:r>
          </a:p>
          <a:p>
            <a:pPr algn="r" defTabSz="914400" eaLnBrk="0" fontAlgn="base" hangingPunct="0">
              <a:spcBef>
                <a:spcPct val="0"/>
              </a:spcBef>
              <a:spcAft>
                <a:spcPct val="0"/>
              </a:spcAft>
            </a:pPr>
            <a:r>
              <a:rPr lang="en-US" sz="1400">
                <a:solidFill>
                  <a:srgbClr val="000000"/>
                </a:solidFill>
                <a:latin typeface="Arial" panose="020B0604020202020204" pitchFamily="34" charset="0"/>
                <a:ea typeface="ヒラギノ角ゴ Pro W3" charset="-128"/>
                <a:cs typeface="Arial"/>
              </a:rPr>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algn="ctr" defTabSz="914400" eaLnBrk="0" fontAlgn="base" hangingPunct="0">
              <a:spcBef>
                <a:spcPct val="0"/>
              </a:spcBef>
              <a:spcAft>
                <a:spcPct val="0"/>
              </a:spcAft>
              <a:defRPr/>
            </a:pPr>
            <a:r>
              <a:rPr lang="en-US" sz="4000" b="1">
                <a:solidFill>
                  <a:srgbClr val="DF4A2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Chapter 25</a:t>
            </a:r>
            <a:br>
              <a:rPr lang="en-US" sz="3200" b="1">
                <a:solidFill>
                  <a:srgbClr val="DF4A20"/>
                </a:solidFill>
                <a:latin typeface="Arial" panose="020B0604020202020204" pitchFamily="34" charset="0"/>
                <a:ea typeface="ヒラギノ角ゴ Pro W3" charset="-128"/>
                <a:cs typeface="Arial"/>
              </a:rPr>
            </a:br>
            <a:br>
              <a:rPr lang="en-US" sz="3600">
                <a:solidFill>
                  <a:srgbClr val="000000"/>
                </a:solidFill>
                <a:latin typeface="Arial" panose="020B0604020202020204" pitchFamily="34" charset="0"/>
                <a:ea typeface="ヒラギノ角ゴ Pro W3" charset="-128"/>
                <a:cs typeface="Arial"/>
              </a:rPr>
            </a:br>
            <a:r>
              <a:rPr lang="en-US" sz="4000" b="1">
                <a:solidFill>
                  <a:srgbClr val="000000"/>
                </a:solidFill>
                <a:effectLst>
                  <a:outerShdw blurRad="38100" dist="38100" dir="2700000" algn="tl">
                    <a:srgbClr val="000000">
                      <a:alpha val="43137"/>
                    </a:srgbClr>
                  </a:outerShdw>
                </a:effectLst>
                <a:latin typeface="Arial" panose="020B0604020202020204" pitchFamily="34" charset="0"/>
                <a:ea typeface="ヒラギノ角ゴ Pro W3" charset="-128"/>
                <a:cs typeface="Arial"/>
              </a:rPr>
              <a:t>The History of Life on Earth</a:t>
            </a:r>
          </a:p>
        </p:txBody>
      </p:sp>
    </p:spTree>
    <p:extLst>
      <p:ext uri="{BB962C8B-B14F-4D97-AF65-F5344CB8AC3E}">
        <p14:creationId xmlns:p14="http://schemas.microsoft.com/office/powerpoint/2010/main" val="1959055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Tree>
    <p:extLst>
      <p:ext uri="{BB962C8B-B14F-4D97-AF65-F5344CB8AC3E}">
        <p14:creationId xmlns:p14="http://schemas.microsoft.com/office/powerpoint/2010/main" val="2764719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Tree>
    <p:extLst>
      <p:ext uri="{BB962C8B-B14F-4D97-AF65-F5344CB8AC3E}">
        <p14:creationId xmlns:p14="http://schemas.microsoft.com/office/powerpoint/2010/main" val="258890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Tree>
    <p:extLst>
      <p:ext uri="{BB962C8B-B14F-4D97-AF65-F5344CB8AC3E}">
        <p14:creationId xmlns:p14="http://schemas.microsoft.com/office/powerpoint/2010/main" val="4241158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Tree>
    <p:extLst>
      <p:ext uri="{BB962C8B-B14F-4D97-AF65-F5344CB8AC3E}">
        <p14:creationId xmlns:p14="http://schemas.microsoft.com/office/powerpoint/2010/main" val="2175593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solidFill>
                  <a:srgbClr val="000000"/>
                </a:solidFill>
                <a:latin typeface="Tahoma"/>
                <a:ea typeface="Arial"/>
                <a:cs typeface="Arial"/>
              </a:rPr>
              <a:t>© 2017 Pearson Education, Inc.</a:t>
            </a:r>
          </a:p>
        </p:txBody>
      </p:sp>
    </p:spTree>
    <p:extLst>
      <p:ext uri="{BB962C8B-B14F-4D97-AF65-F5344CB8AC3E}">
        <p14:creationId xmlns:p14="http://schemas.microsoft.com/office/powerpoint/2010/main" val="958542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rgbClr val="F2B30C"/>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a:ext>
            </a:extLst>
          </a:blip>
          <a:srcRect t="-1" b="-1"/>
          <a:stretch/>
        </p:blipFill>
        <p:spPr>
          <a:xfrm>
            <a:off x="152400" y="152400"/>
            <a:ext cx="4495800" cy="6356360"/>
          </a:xfrm>
          <a:prstGeom prst="rect">
            <a:avLst/>
          </a:prstGeom>
        </p:spPr>
      </p:pic>
      <p:sp>
        <p:nvSpPr>
          <p:cNvPr id="13" name="TextBox 12"/>
          <p:cNvSpPr txBox="1"/>
          <p:nvPr/>
        </p:nvSpPr>
        <p:spPr>
          <a:xfrm>
            <a:off x="6827225" y="6019800"/>
            <a:ext cx="2164375" cy="738664"/>
          </a:xfrm>
          <a:prstGeom prst="rect">
            <a:avLst/>
          </a:prstGeom>
          <a:noFill/>
        </p:spPr>
        <p:txBody>
          <a:bodyPr wrap="none" rtlCol="0">
            <a:spAutoFit/>
          </a:bodyPr>
          <a:lstStyle/>
          <a:p>
            <a:pPr marL="0" marR="0" indent="0" algn="r" defTabSz="914400" rtl="0" eaLnBrk="0" fontAlgn="base" latinLnBrk="0" hangingPunct="0">
              <a:lnSpc>
                <a:spcPct val="100000"/>
              </a:lnSpc>
              <a:spcBef>
                <a:spcPct val="0"/>
              </a:spcBef>
              <a:spcAft>
                <a:spcPct val="0"/>
              </a:spcAft>
              <a:buClrTx/>
              <a:buSzTx/>
              <a:buFontTx/>
              <a:buNone/>
              <a:tabLst/>
              <a:defRPr/>
            </a:pPr>
            <a:r>
              <a:rPr lang="en-US" sz="1400"/>
              <a:t>Lecture</a:t>
            </a:r>
            <a:r>
              <a:rPr lang="en-US" sz="1400" baseline="0"/>
              <a:t> Presentations by</a:t>
            </a:r>
            <a:br>
              <a:rPr lang="en-US" sz="1400" baseline="0"/>
            </a:br>
            <a:r>
              <a:rPr lang="en-US" sz="1400" baseline="0"/>
              <a:t>Nicole </a:t>
            </a:r>
            <a:r>
              <a:rPr lang="en-US" sz="1400" baseline="0" err="1"/>
              <a:t>Tunbridge</a:t>
            </a:r>
            <a:r>
              <a:rPr lang="en-US" sz="1400" baseline="0"/>
              <a:t> and</a:t>
            </a:r>
            <a:endParaRPr lang="en-US" sz="1400"/>
          </a:p>
          <a:p>
            <a:pPr algn="r"/>
            <a:r>
              <a:rPr lang="en-US" sz="1400" baseline="0"/>
              <a:t>Kathleen Fitzpatrick</a:t>
            </a:r>
          </a:p>
        </p:txBody>
      </p:sp>
      <p:sp>
        <p:nvSpPr>
          <p:cNvPr id="7" name="Footer Placeholder 2"/>
          <p:cNvSpPr>
            <a:spLocks noGrp="1"/>
          </p:cNvSpPr>
          <p:nvPr>
            <p:ph type="ftr" sz="quarter" idx="3"/>
          </p:nvPr>
        </p:nvSpPr>
        <p:spPr>
          <a:xfrm>
            <a:off x="0" y="6490096"/>
            <a:ext cx="3086100" cy="365125"/>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
        <p:nvSpPr>
          <p:cNvPr id="6" name="Rectangle 5"/>
          <p:cNvSpPr/>
          <p:nvPr userDrawn="1"/>
        </p:nvSpPr>
        <p:spPr>
          <a:xfrm>
            <a:off x="4876800" y="152400"/>
            <a:ext cx="4114800" cy="5791200"/>
          </a:xfrm>
          <a:prstGeom prst="rect">
            <a:avLst/>
          </a:prstGeom>
        </p:spPr>
        <p:txBody>
          <a:bodyPr wrap="square" anchor="ctr">
            <a:noAutofit/>
          </a:bodyPr>
          <a:lstStyle/>
          <a:p>
            <a:pPr marL="0" marR="0" indent="0" algn="ctr" defTabSz="914400" rtl="0" eaLnBrk="0" fontAlgn="base" latinLnBrk="0" hangingPunct="0">
              <a:lnSpc>
                <a:spcPct val="100000"/>
              </a:lnSpc>
              <a:spcBef>
                <a:spcPct val="0"/>
              </a:spcBef>
              <a:spcAft>
                <a:spcPct val="0"/>
              </a:spcAft>
              <a:buClrTx/>
              <a:buSzTx/>
              <a:buFontTx/>
              <a:buNone/>
              <a:tabLst/>
              <a:defRPr/>
            </a:pPr>
            <a:r>
              <a:rPr lang="en-US" sz="4000" b="1">
                <a:solidFill>
                  <a:srgbClr val="DF4A20"/>
                </a:solidFill>
                <a:effectLst>
                  <a:outerShdw blurRad="38100" dist="38100" dir="2700000" algn="tl">
                    <a:srgbClr val="000000">
                      <a:alpha val="43137"/>
                    </a:srgbClr>
                  </a:outerShdw>
                </a:effectLst>
              </a:rPr>
              <a:t>Chapter 25</a:t>
            </a:r>
            <a:br>
              <a:rPr lang="en-US" sz="3200" b="1">
                <a:solidFill>
                  <a:srgbClr val="DF4A20"/>
                </a:solidFill>
              </a:rPr>
            </a:br>
            <a:br>
              <a:rPr lang="en-US" sz="3600"/>
            </a:br>
            <a:r>
              <a:rPr lang="en-US" sz="4000" b="1" kern="1200">
                <a:solidFill>
                  <a:schemeClr val="tx1"/>
                </a:solidFill>
                <a:effectLst>
                  <a:outerShdw blurRad="38100" dist="38100" dir="2700000" algn="tl">
                    <a:srgbClr val="000000">
                      <a:alpha val="43137"/>
                    </a:srgbClr>
                  </a:outerShdw>
                </a:effectLst>
                <a:latin typeface="Arial" panose="020B0604020202020204" pitchFamily="34" charset="0"/>
                <a:ea typeface="ヒラギノ角ゴ Pro W3" charset="-128"/>
                <a:cs typeface="+mn-cs"/>
              </a:rPr>
              <a:t>The History of Life on Earth</a:t>
            </a:r>
            <a:endParaRPr lang="en-US" sz="40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473843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 and 2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3796234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3 line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152400" y="1752600"/>
            <a:ext cx="8839199" cy="4737496"/>
          </a:xfrm>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2504568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6706BE-F3C9-0B4F-BD82-E748C01D6D25}" type="datetimeFigureOut">
              <a:rPr lang="en-US" smtClean="0"/>
              <a:t>3/30/22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840513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o Title with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347472" indent="-347472">
              <a:buClr>
                <a:srgbClr val="DF4A20"/>
              </a:buClr>
              <a:defRPr/>
            </a:lvl1pPr>
            <a:lvl2pPr marL="740664" indent="-283464">
              <a:buClr>
                <a:srgbClr val="DF4A20"/>
              </a:buClr>
              <a:defRPr/>
            </a:lvl2pPr>
            <a:lvl3pPr marL="1143000" indent="-228600">
              <a:buClr>
                <a:srgbClr val="DF4A20"/>
              </a:buClr>
              <a:defRPr/>
            </a:lvl3pPr>
            <a:lvl4pPr marL="1600200" indent="-228600">
              <a:buClr>
                <a:srgbClr val="DF4A20"/>
              </a:buClr>
              <a:defRPr/>
            </a:lvl4pPr>
            <a:lvl5pPr marL="2057400" indent="-228600">
              <a:buClr>
                <a:srgbClr val="DF4A2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2189819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2414833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1999009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6706BE-F3C9-0B4F-BD82-E748C01D6D25}" type="datetimeFigureOut">
              <a:rPr lang="en-US" smtClean="0"/>
              <a:t>3/30/22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274992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6706BE-F3C9-0B4F-BD82-E748C01D6D25}" type="datetimeFigureOut">
              <a:rPr lang="en-US" smtClean="0"/>
              <a:t>3/30/22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1933547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6706BE-F3C9-0B4F-BD82-E748C01D6D25}" type="datetimeFigureOut">
              <a:rPr lang="en-US" smtClean="0"/>
              <a:t>3/30/22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1563819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706BE-F3C9-0B4F-BD82-E748C01D6D25}" type="datetimeFigureOut">
              <a:rPr lang="en-US" smtClean="0"/>
              <a:t>3/30/22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2131116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706BE-F3C9-0B4F-BD82-E748C01D6D25}" type="datetimeFigureOut">
              <a:rPr lang="en-US" smtClean="0"/>
              <a:t>3/30/22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14066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706BE-F3C9-0B4F-BD82-E748C01D6D25}" type="datetimeFigureOut">
              <a:rPr lang="en-US" smtClean="0"/>
              <a:t>3/30/22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DD0D46-5B4A-2C4F-9BFC-EFCE14D1DDE1}" type="slidenum">
              <a:rPr lang="en-US" smtClean="0"/>
              <a:t>‹#›</a:t>
            </a:fld>
            <a:endParaRPr lang="en-US"/>
          </a:p>
        </p:txBody>
      </p:sp>
    </p:spTree>
    <p:extLst>
      <p:ext uri="{BB962C8B-B14F-4D97-AF65-F5344CB8AC3E}">
        <p14:creationId xmlns:p14="http://schemas.microsoft.com/office/powerpoint/2010/main" val="537238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706BE-F3C9-0B4F-BD82-E748C01D6D25}" type="datetimeFigureOut">
              <a:rPr lang="en-US" smtClean="0"/>
              <a:t>3/30/22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D0D46-5B4A-2C4F-9BFC-EFCE14D1DDE1}" type="slidenum">
              <a:rPr lang="en-US" smtClean="0"/>
              <a:t>‹#›</a:t>
            </a:fld>
            <a:endParaRPr lang="en-US"/>
          </a:p>
        </p:txBody>
      </p:sp>
    </p:spTree>
    <p:extLst>
      <p:ext uri="{BB962C8B-B14F-4D97-AF65-F5344CB8AC3E}">
        <p14:creationId xmlns:p14="http://schemas.microsoft.com/office/powerpoint/2010/main" val="4184465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7" r:id="rId12"/>
    <p:sldLayoutId id="2147483768" r:id="rId13"/>
    <p:sldLayoutId id="2147483769"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13716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91440" rIns="228600" bIns="91440" numCol="1" anchor="t" anchorCtr="0" compatLnSpc="1">
            <a:prstTxWarp prst="textNoShape">
              <a:avLst/>
            </a:prstTxWarp>
            <a:spAutoFit/>
          </a:bodyPr>
          <a:lstStyle/>
          <a:p>
            <a:pPr lvl="0"/>
            <a:r>
              <a:rPr lang="en-US"/>
              <a:t>Click to edit Master title style</a:t>
            </a:r>
            <a:endParaRPr lang="en-US" dirty="0"/>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pPr defTabSz="914400" eaLnBrk="0" fontAlgn="base" hangingPunct="0">
              <a:spcBef>
                <a:spcPct val="0"/>
              </a:spcBef>
              <a:spcAft>
                <a:spcPct val="0"/>
              </a:spcAft>
            </a:pPr>
            <a:r>
              <a:rPr lang="en-US">
                <a:solidFill>
                  <a:srgbClr val="000000"/>
                </a:solidFill>
                <a:latin typeface="Arial" panose="020B0604020202020204" pitchFamily="34" charset="0"/>
                <a:ea typeface="ヒラギノ角ゴ Pro W3" charset="-128"/>
                <a:cs typeface="Arial"/>
              </a:rPr>
              <a:t>© 2017 Pearson Education, Inc.</a:t>
            </a:r>
          </a:p>
        </p:txBody>
      </p:sp>
    </p:spTree>
    <p:extLst>
      <p:ext uri="{BB962C8B-B14F-4D97-AF65-F5344CB8AC3E}">
        <p14:creationId xmlns:p14="http://schemas.microsoft.com/office/powerpoint/2010/main" val="11460071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sldNum="0" hdr="0" dt="0"/>
  <p:txStyles>
    <p:titleStyle>
      <a:lvl1pPr marL="0" indent="-450850" algn="l" rtl="0" eaLnBrk="1" fontAlgn="base" hangingPunct="1">
        <a:lnSpc>
          <a:spcPct val="90000"/>
        </a:lnSpc>
        <a:spcBef>
          <a:spcPct val="0"/>
        </a:spcBef>
        <a:spcAft>
          <a:spcPct val="0"/>
        </a:spcAft>
        <a:defRPr sz="3000" b="1">
          <a:solidFill>
            <a:schemeClr val="tx1"/>
          </a:solidFill>
          <a:latin typeface="Arial"/>
          <a:ea typeface="Arial" panose="020B0604020202020204" pitchFamily="34"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a:solidFill>
            <a:schemeClr val="tx1"/>
          </a:solidFill>
          <a:latin typeface="Arial" charset="0"/>
          <a:ea typeface="Arial" panose="020B0604020202020204" pitchFamily="34" charset="0"/>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13716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91440" rIns="228600" bIns="91440" numCol="1" anchor="t" anchorCtr="0" compatLnSpc="1">
            <a:prstTxWarp prst="textNoShape">
              <a:avLst/>
            </a:prstTxWarp>
            <a:spAutoFit/>
          </a:bodyPr>
          <a:lstStyle/>
          <a:p>
            <a:pPr lvl="0"/>
            <a:r>
              <a:rPr lang="en-US"/>
              <a:t>Click to edit Master title style</a:t>
            </a:r>
            <a:endParaRPr lang="en-US" dirty="0"/>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pPr defTabSz="914400" eaLnBrk="0" fontAlgn="base" hangingPunct="0">
              <a:spcBef>
                <a:spcPct val="0"/>
              </a:spcBef>
              <a:spcAft>
                <a:spcPct val="0"/>
              </a:spcAft>
            </a:pPr>
            <a:r>
              <a:rPr lang="en-US">
                <a:solidFill>
                  <a:srgbClr val="000000"/>
                </a:solidFill>
                <a:latin typeface="Arial" panose="020B0604020202020204" pitchFamily="34" charset="0"/>
                <a:ea typeface="ヒラギノ角ゴ Pro W3" charset="-128"/>
                <a:cs typeface="Arial"/>
              </a:rPr>
              <a:t>© 2017 Pearson Education, Inc.</a:t>
            </a:r>
          </a:p>
        </p:txBody>
      </p:sp>
    </p:spTree>
    <p:extLst>
      <p:ext uri="{BB962C8B-B14F-4D97-AF65-F5344CB8AC3E}">
        <p14:creationId xmlns:p14="http://schemas.microsoft.com/office/powerpoint/2010/main" val="295182676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Lst>
  <p:hf sldNum="0" hdr="0" dt="0"/>
  <p:txStyles>
    <p:titleStyle>
      <a:lvl1pPr marL="0" indent="-450850" algn="l" rtl="0" eaLnBrk="1" fontAlgn="base" hangingPunct="1">
        <a:lnSpc>
          <a:spcPct val="90000"/>
        </a:lnSpc>
        <a:spcBef>
          <a:spcPct val="0"/>
        </a:spcBef>
        <a:spcAft>
          <a:spcPct val="0"/>
        </a:spcAft>
        <a:defRPr sz="3000" b="1">
          <a:solidFill>
            <a:schemeClr val="tx1"/>
          </a:solidFill>
          <a:latin typeface="Arial"/>
          <a:ea typeface="Arial" panose="020B0604020202020204" pitchFamily="34"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a:solidFill>
            <a:schemeClr val="tx1"/>
          </a:solidFill>
          <a:latin typeface="Arial" charset="0"/>
          <a:ea typeface="Arial" panose="020B0604020202020204" pitchFamily="34" charset="0"/>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8"/>
          <p:cNvSpPr>
            <a:spLocks noGrp="1" noChangeArrowheads="1"/>
          </p:cNvSpPr>
          <p:nvPr>
            <p:ph type="body" idx="1"/>
          </p:nvPr>
        </p:nvSpPr>
        <p:spPr bwMode="auto">
          <a:xfrm>
            <a:off x="152400" y="1272910"/>
            <a:ext cx="8839199" cy="521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13716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6" name="Rectangle 7"/>
          <p:cNvSpPr>
            <a:spLocks noGrp="1" noChangeArrowheads="1"/>
          </p:cNvSpPr>
          <p:nvPr>
            <p:ph type="title"/>
          </p:nvPr>
        </p:nvSpPr>
        <p:spPr bwMode="auto">
          <a:xfrm>
            <a:off x="0" y="0"/>
            <a:ext cx="9144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82880" tIns="91440" rIns="228600" bIns="91440" numCol="1" anchor="t" anchorCtr="0" compatLnSpc="1">
            <a:prstTxWarp prst="textNoShape">
              <a:avLst/>
            </a:prstTxWarp>
            <a:spAutoFit/>
          </a:bodyPr>
          <a:lstStyle/>
          <a:p>
            <a:pPr lvl="0"/>
            <a:r>
              <a:rPr lang="en-US"/>
              <a:t>Click to edit Master title style</a:t>
            </a:r>
            <a:endParaRPr lang="en-US" dirty="0"/>
          </a:p>
        </p:txBody>
      </p:sp>
      <p:sp>
        <p:nvSpPr>
          <p:cNvPr id="3" name="Footer Placeholder 2"/>
          <p:cNvSpPr>
            <a:spLocks noGrp="1"/>
          </p:cNvSpPr>
          <p:nvPr>
            <p:ph type="ftr" sz="quarter" idx="3"/>
          </p:nvPr>
        </p:nvSpPr>
        <p:spPr>
          <a:xfrm>
            <a:off x="66575" y="6586347"/>
            <a:ext cx="3086100" cy="232932"/>
          </a:xfrm>
          <a:prstGeom prst="rect">
            <a:avLst/>
          </a:prstGeom>
        </p:spPr>
        <p:txBody>
          <a:bodyPr vert="horz" lIns="91440" tIns="45720" rIns="91440" bIns="45720" rtlCol="0" anchor="ctr"/>
          <a:lstStyle>
            <a:lvl1pPr algn="l">
              <a:defRPr sz="900">
                <a:solidFill>
                  <a:schemeClr val="tx1"/>
                </a:solidFill>
              </a:defRPr>
            </a:lvl1pPr>
          </a:lstStyle>
          <a:p>
            <a:r>
              <a:rPr lang="en-US"/>
              <a:t>© 2017 Pearson Education, Inc.</a:t>
            </a:r>
          </a:p>
        </p:txBody>
      </p:sp>
    </p:spTree>
    <p:extLst>
      <p:ext uri="{BB962C8B-B14F-4D97-AF65-F5344CB8AC3E}">
        <p14:creationId xmlns:p14="http://schemas.microsoft.com/office/powerpoint/2010/main" val="283156031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Lst>
  <p:hf sldNum="0" hdr="0" dt="0"/>
  <p:txStyles>
    <p:titleStyle>
      <a:lvl1pPr marL="0" indent="-450850" algn="l" rtl="0" eaLnBrk="1" fontAlgn="base" hangingPunct="1">
        <a:lnSpc>
          <a:spcPct val="90000"/>
        </a:lnSpc>
        <a:spcBef>
          <a:spcPct val="0"/>
        </a:spcBef>
        <a:spcAft>
          <a:spcPct val="0"/>
        </a:spcAft>
        <a:defRPr sz="3000" b="1">
          <a:solidFill>
            <a:schemeClr val="tx1"/>
          </a:solidFill>
          <a:latin typeface="Arial"/>
          <a:ea typeface="Arial" panose="020B0604020202020204" pitchFamily="34" charset="0"/>
          <a:cs typeface="Arial"/>
        </a:defRPr>
      </a:lvl1pPr>
      <a:lvl2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2pPr>
      <a:lvl3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3pPr>
      <a:lvl4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4pPr>
      <a:lvl5pPr marL="450850" indent="-450850" algn="l" rtl="0" eaLnBrk="1" fontAlgn="base" hangingPunct="1">
        <a:lnSpc>
          <a:spcPct val="90000"/>
        </a:lnSpc>
        <a:spcBef>
          <a:spcPct val="0"/>
        </a:spcBef>
        <a:spcAft>
          <a:spcPct val="0"/>
        </a:spcAft>
        <a:defRPr sz="3200" b="1">
          <a:solidFill>
            <a:srgbClr val="9D002D"/>
          </a:solidFill>
          <a:latin typeface="Times New Roman" charset="0"/>
          <a:ea typeface="Geneva" charset="0"/>
          <a:cs typeface="Arial" charset="0"/>
        </a:defRPr>
      </a:lvl5pPr>
      <a:lvl6pPr marL="9080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6pPr>
      <a:lvl7pPr marL="13652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7pPr>
      <a:lvl8pPr marL="18224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8pPr>
      <a:lvl9pPr marL="2279650" indent="-450850" algn="l" rtl="0" eaLnBrk="1" fontAlgn="base" hangingPunct="1">
        <a:lnSpc>
          <a:spcPct val="90000"/>
        </a:lnSpc>
        <a:spcBef>
          <a:spcPct val="0"/>
        </a:spcBef>
        <a:spcAft>
          <a:spcPct val="0"/>
        </a:spcAft>
        <a:defRPr sz="3000" b="1">
          <a:solidFill>
            <a:schemeClr val="tx2"/>
          </a:solidFill>
          <a:latin typeface="Times New Roman" charset="0"/>
          <a:ea typeface="Arial" charset="0"/>
          <a:cs typeface="Arial" charset="0"/>
        </a:defRPr>
      </a:lvl9pPr>
    </p:titleStyle>
    <p:bodyStyle>
      <a:lvl1pPr marL="347472" indent="-347472" algn="l" rtl="0" eaLnBrk="1" fontAlgn="base" hangingPunct="1">
        <a:spcBef>
          <a:spcPts val="600"/>
        </a:spcBef>
        <a:spcAft>
          <a:spcPts val="600"/>
        </a:spcAft>
        <a:buClr>
          <a:srgbClr val="DF4A20"/>
        </a:buClr>
        <a:buFont typeface="Wingdings" charset="2"/>
        <a:buChar char="§"/>
        <a:defRPr sz="2800">
          <a:solidFill>
            <a:schemeClr val="tx1"/>
          </a:solidFill>
          <a:latin typeface="Arial" charset="0"/>
          <a:ea typeface="Arial" panose="020B0604020202020204" pitchFamily="34" charset="0"/>
          <a:cs typeface="+mn-cs"/>
        </a:defRPr>
      </a:lvl1pPr>
      <a:lvl2pPr marL="740664" indent="-283464" algn="l" rtl="0" eaLnBrk="1" fontAlgn="base" hangingPunct="1">
        <a:spcBef>
          <a:spcPts val="600"/>
        </a:spcBef>
        <a:spcAft>
          <a:spcPts val="600"/>
        </a:spcAft>
        <a:buClr>
          <a:srgbClr val="DF4A20"/>
        </a:buClr>
        <a:buFont typeface="Wingdings" charset="2"/>
        <a:buChar char="§"/>
        <a:defRPr sz="2600">
          <a:solidFill>
            <a:schemeClr val="tx1"/>
          </a:solidFill>
          <a:latin typeface="Arial" charset="0"/>
          <a:ea typeface="+mn-ea"/>
          <a:cs typeface="+mn-cs"/>
        </a:defRPr>
      </a:lvl2pPr>
      <a:lvl3pPr marL="1143000" indent="-228600" algn="l" rtl="0" eaLnBrk="1" fontAlgn="base" hangingPunct="1">
        <a:spcBef>
          <a:spcPts val="600"/>
        </a:spcBef>
        <a:spcAft>
          <a:spcPts val="600"/>
        </a:spcAft>
        <a:buClr>
          <a:srgbClr val="DF4A20"/>
        </a:buClr>
        <a:buFont typeface="Wingdings" charset="2"/>
        <a:buChar char="§"/>
        <a:defRPr sz="2400">
          <a:solidFill>
            <a:schemeClr val="tx1"/>
          </a:solidFill>
          <a:latin typeface="Arial" charset="0"/>
          <a:ea typeface="+mn-ea"/>
          <a:cs typeface="+mn-cs"/>
        </a:defRPr>
      </a:lvl3pPr>
      <a:lvl4pPr marL="16002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4pPr>
      <a:lvl5pPr marL="2057400" indent="-228600" algn="l" rtl="0" eaLnBrk="1" fontAlgn="base" hangingPunct="1">
        <a:spcBef>
          <a:spcPts val="600"/>
        </a:spcBef>
        <a:spcAft>
          <a:spcPts val="600"/>
        </a:spcAft>
        <a:buClr>
          <a:srgbClr val="DF4A20"/>
        </a:buClr>
        <a:buFont typeface="Wingdings" charset="2"/>
        <a:buChar char="§"/>
        <a:defRPr sz="2200">
          <a:solidFill>
            <a:schemeClr val="tx1"/>
          </a:solidFill>
          <a:latin typeface="Arial" charset="0"/>
          <a:ea typeface="+mn-ea"/>
          <a:cs typeface="+mn-cs"/>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openxmlformats.org/officeDocument/2006/relationships/image" Target="file:///D:\Manjubharkavi\Production\September\12-Sep\11E%20Ch%2013%20LE\JPEG%20FILES\Unlabeled\13_10b_MitosisVMeiosis-U.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118.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4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file:///C:\Documents%20and%20Settings\rajesh.ACEPRO\Desktop\20-Oct\JPEG%20FILES\Unlabeled\18_08bEukTranscription_3-U.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0.emf"/></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82.png"/></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file:///D:\Manjubharkavi\Production\September\12-Sep\11E%20Ch%2013%20LE\JPEG%20FILES\Unlabeled\13_02aAsexualReproduct-U.jpg"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8451" y="1477599"/>
            <a:ext cx="8420100" cy="1470025"/>
          </a:xfrm>
        </p:spPr>
        <p:txBody>
          <a:bodyPr/>
          <a:lstStyle/>
          <a:p>
            <a:r>
              <a:rPr lang="en-US" dirty="0"/>
              <a:t>BIO10: Introduction </a:t>
            </a:r>
            <a:br>
              <a:rPr lang="en-US" dirty="0"/>
            </a:br>
            <a:r>
              <a:rPr lang="en-US" dirty="0"/>
              <a:t>to Principles of Biology</a:t>
            </a:r>
          </a:p>
        </p:txBody>
      </p:sp>
      <p:sp>
        <p:nvSpPr>
          <p:cNvPr id="3" name="Subtitle 2"/>
          <p:cNvSpPr>
            <a:spLocks noGrp="1"/>
          </p:cNvSpPr>
          <p:nvPr>
            <p:ph type="subTitle" idx="1"/>
          </p:nvPr>
        </p:nvSpPr>
        <p:spPr>
          <a:xfrm>
            <a:off x="222251" y="5135672"/>
            <a:ext cx="4562692" cy="1127342"/>
          </a:xfrm>
        </p:spPr>
        <p:txBody>
          <a:bodyPr>
            <a:normAutofit/>
          </a:bodyPr>
          <a:lstStyle/>
          <a:p>
            <a:r>
              <a:rPr lang="en-US" sz="2800" dirty="0">
                <a:solidFill>
                  <a:schemeClr val="tx1"/>
                </a:solidFill>
              </a:rPr>
              <a:t>Midterm 2 Lecture Review</a:t>
            </a:r>
          </a:p>
          <a:p>
            <a:endParaRPr lang="en-US" sz="28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86739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gure" descr="A graphic shows pyruvate becoming a two-carbon acetyl group by removing one molecule of carbon dioxide. The two-carbon acetyl group is picked up by coenzyme A to become acetyl CoA. The acetyl CoA then enters the citric acid cycle. Three NADH, one FADH2, one ATP, and two carbon dioxide molecules are produced during this cycle.">
            <a:extLst>
              <a:ext uri="{FF2B5EF4-FFF2-40B4-BE49-F238E27FC236}">
                <a16:creationId xmlns:a16="http://schemas.microsoft.com/office/drawing/2014/main" id="{90354983-8D4D-1F4B-965B-BAC4D9C1151C}"/>
              </a:ext>
            </a:extLst>
          </p:cNvPr>
          <p:cNvPicPr>
            <a:picLocks noChangeAspect="1"/>
          </p:cNvPicPr>
          <p:nvPr/>
        </p:nvPicPr>
        <p:blipFill>
          <a:blip r:embed="rId3" cstate="print">
            <a:extLst>
              <a:ext uri="{28A0092B-C50C-407E-A947-70E740481C1C}">
                <a14:useLocalDpi xmlns:a14="http://schemas.microsoft.com/office/drawing/2010/main"/>
              </a:ext>
            </a:extLst>
          </a:blip>
          <a:srcRect t="-2459" b="-2459"/>
          <a:stretch>
            <a:fillRect/>
          </a:stretch>
        </p:blipFill>
        <p:spPr>
          <a:xfrm>
            <a:off x="769715" y="3050123"/>
            <a:ext cx="8062913" cy="3500071"/>
          </a:xfrm>
          <a:prstGeom prst="rect">
            <a:avLst/>
          </a:prstGeom>
        </p:spPr>
      </p:pic>
      <p:sp>
        <p:nvSpPr>
          <p:cNvPr id="4099" name="Rectangle 3"/>
          <p:cNvSpPr>
            <a:spLocks noGrp="1" noChangeArrowheads="1"/>
          </p:cNvSpPr>
          <p:nvPr>
            <p:ph idx="1"/>
          </p:nvPr>
        </p:nvSpPr>
        <p:spPr>
          <a:xfrm>
            <a:off x="127321" y="6413744"/>
            <a:ext cx="9016679" cy="392926"/>
          </a:xfrm>
        </p:spPr>
        <p:txBody>
          <a:bodyPr>
            <a:normAutofit/>
          </a:bodyPr>
          <a:lstStyle/>
          <a:p>
            <a:pPr marL="0" indent="0" algn="ctr">
              <a:buNone/>
            </a:pPr>
            <a:r>
              <a:rPr lang="en-US" sz="1800" dirty="0"/>
              <a:t>Pyruvate is converted into </a:t>
            </a:r>
            <a:r>
              <a:rPr lang="en-US" sz="1800" b="1" dirty="0"/>
              <a:t>acetyl-CoA</a:t>
            </a:r>
            <a:r>
              <a:rPr lang="en-US" sz="1800" dirty="0"/>
              <a:t> before entering the citric acid cycle.</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Citric Acid Cycle (Krebs Cycle)</a:t>
            </a:r>
          </a:p>
        </p:txBody>
      </p:sp>
      <p:sp>
        <p:nvSpPr>
          <p:cNvPr id="6" name="Rectangle 3">
            <a:extLst>
              <a:ext uri="{FF2B5EF4-FFF2-40B4-BE49-F238E27FC236}">
                <a16:creationId xmlns:a16="http://schemas.microsoft.com/office/drawing/2014/main" id="{6A3EE97D-A07E-A243-AB65-5B856BCB9806}"/>
              </a:ext>
            </a:extLst>
          </p:cNvPr>
          <p:cNvSpPr txBox="1">
            <a:spLocks noChangeArrowheads="1"/>
          </p:cNvSpPr>
          <p:nvPr/>
        </p:nvSpPr>
        <p:spPr>
          <a:xfrm>
            <a:off x="127322" y="766801"/>
            <a:ext cx="9016679" cy="2763477"/>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Pyruvate produced at the end of glycolysis are transported into mitochondria, where </a:t>
            </a:r>
            <a:r>
              <a:rPr lang="en-US" b="1" dirty="0"/>
              <a:t>cellular respiration </a:t>
            </a:r>
            <a:r>
              <a:rPr lang="en-US" dirty="0"/>
              <a:t>occurs. </a:t>
            </a:r>
          </a:p>
          <a:p>
            <a:r>
              <a:rPr lang="en-US" dirty="0"/>
              <a:t>If oxygen is available, </a:t>
            </a:r>
            <a:r>
              <a:rPr lang="en-US" b="1" dirty="0"/>
              <a:t>aerobic respiration </a:t>
            </a:r>
            <a:r>
              <a:rPr lang="en-US" dirty="0"/>
              <a:t>will go forward. </a:t>
            </a:r>
          </a:p>
          <a:p>
            <a:pPr lvl="1"/>
            <a:r>
              <a:rPr lang="en-US" dirty="0"/>
              <a:t>pyruvate will be transformed into a two-carbon acetyl group (by removing a molecule of carbon dioxide) that will be picked up by a carrier compound called </a:t>
            </a:r>
            <a:r>
              <a:rPr lang="en-US" b="1" dirty="0"/>
              <a:t>coenzyme A (CoA). </a:t>
            </a:r>
          </a:p>
          <a:p>
            <a:pPr lvl="1"/>
            <a:r>
              <a:rPr lang="en-US" dirty="0"/>
              <a:t>The resulting compound is called </a:t>
            </a:r>
            <a:r>
              <a:rPr lang="en-US" b="1" dirty="0"/>
              <a:t>acetyl CoA</a:t>
            </a:r>
            <a:r>
              <a:rPr lang="en-US" dirty="0"/>
              <a:t> and its major function is to deliver the acetyl group derived from pyruvate to the next pathway in glucose catabolism.</a:t>
            </a:r>
          </a:p>
          <a:p>
            <a:endParaRPr lang="en-US" dirty="0"/>
          </a:p>
        </p:txBody>
      </p:sp>
    </p:spTree>
    <p:extLst>
      <p:ext uri="{BB962C8B-B14F-4D97-AF65-F5344CB8AC3E}">
        <p14:creationId xmlns:p14="http://schemas.microsoft.com/office/powerpoint/2010/main" val="38745974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 y="439856"/>
            <a:ext cx="3988446" cy="6418143"/>
          </a:xfrm>
          <a:prstGeom prst="rect">
            <a:avLst/>
          </a:prstGeom>
        </p:spPr>
        <p:txBody>
          <a:bodyPr vert="horz" lIns="91440" tIns="45720" rIns="91440" bIns="45720" rtlCol="0">
            <a:normAutofit fontScale="6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a:solidFill>
                  <a:srgbClr val="000000"/>
                </a:solidFill>
              </a:rPr>
              <a:t>Meiosis reduces the number of chromosome sets from diploid to haploid</a:t>
            </a:r>
          </a:p>
          <a:p>
            <a:pPr marL="457200" indent="-457200" algn="l">
              <a:buFont typeface="Arial"/>
              <a:buChar char="•"/>
            </a:pPr>
            <a:endParaRPr lang="en-US" dirty="0">
              <a:solidFill>
                <a:srgbClr val="000000"/>
              </a:solidFill>
            </a:endParaRPr>
          </a:p>
          <a:p>
            <a:pPr marL="457200" indent="-457200" algn="l">
              <a:buFont typeface="Arial"/>
              <a:buChar char="•"/>
            </a:pPr>
            <a:r>
              <a:rPr lang="en-US" dirty="0">
                <a:solidFill>
                  <a:srgbClr val="000000"/>
                </a:solidFill>
              </a:rPr>
              <a:t>The </a:t>
            </a:r>
            <a:r>
              <a:rPr lang="en-US" b="1" dirty="0">
                <a:solidFill>
                  <a:srgbClr val="000000"/>
                </a:solidFill>
              </a:rPr>
              <a:t>two cell divisions (Meiosis I and Meiosis II) </a:t>
            </a:r>
          </a:p>
          <a:p>
            <a:pPr marL="457200" indent="-457200" algn="l">
              <a:buFont typeface="Arial"/>
              <a:buChar char="•"/>
            </a:pPr>
            <a:endParaRPr lang="en-US" dirty="0">
              <a:solidFill>
                <a:srgbClr val="000000"/>
              </a:solidFill>
            </a:endParaRPr>
          </a:p>
          <a:p>
            <a:pPr marL="457200" indent="-457200" algn="l">
              <a:buFont typeface="Arial"/>
              <a:buChar char="•"/>
            </a:pPr>
            <a:r>
              <a:rPr lang="en-US" dirty="0">
                <a:solidFill>
                  <a:srgbClr val="000000"/>
                </a:solidFill>
              </a:rPr>
              <a:t>The two cell divisions result in four daughter cells, rather than the two daughter cells in mitosis</a:t>
            </a:r>
          </a:p>
          <a:p>
            <a:pPr marL="457200" indent="-457200" algn="l">
              <a:buFont typeface="Arial"/>
              <a:buChar char="•"/>
            </a:pPr>
            <a:endParaRPr lang="en-US" dirty="0">
              <a:solidFill>
                <a:srgbClr val="000000"/>
              </a:solidFill>
            </a:endParaRPr>
          </a:p>
          <a:p>
            <a:pPr marL="457200" indent="-457200" algn="l">
              <a:buFont typeface="Arial"/>
              <a:buChar char="•"/>
            </a:pPr>
            <a:r>
              <a:rPr lang="en-US" dirty="0">
                <a:solidFill>
                  <a:srgbClr val="000000"/>
                </a:solidFill>
              </a:rPr>
              <a:t>Each daughter cell has only half as many chromosomes as the parent cell</a:t>
            </a:r>
          </a:p>
          <a:p>
            <a:pPr marL="914400" lvl="1" indent="-457200" algn="l">
              <a:buFont typeface="Arial"/>
              <a:buChar char="•"/>
            </a:pPr>
            <a:r>
              <a:rPr lang="en-US" dirty="0">
                <a:solidFill>
                  <a:srgbClr val="000000"/>
                </a:solidFill>
              </a:rPr>
              <a:t>And thus each daughter cell is genetically unique from the parental cell</a:t>
            </a:r>
          </a:p>
          <a:p>
            <a:pPr algn="l"/>
            <a:endParaRPr lang="en-US" dirty="0">
              <a:solidFill>
                <a:srgbClr val="000000"/>
              </a:solidFill>
            </a:endParaRPr>
          </a:p>
          <a:p>
            <a:pPr marL="457200" indent="-457200" algn="l">
              <a:buFont typeface="Arial"/>
              <a:buChar char="•"/>
            </a:pPr>
            <a:r>
              <a:rPr lang="en-US" dirty="0">
                <a:solidFill>
                  <a:srgbClr val="000000"/>
                </a:solidFill>
              </a:rPr>
              <a:t>The chromatids are sorted into four haploid daughter cells</a:t>
            </a:r>
          </a:p>
          <a:p>
            <a:pPr marL="457200" indent="-457200" algn="l">
              <a:buFont typeface="Arial"/>
              <a:buChar char="•"/>
            </a:pPr>
            <a:endParaRPr lang="en-US" dirty="0">
              <a:solidFill>
                <a:srgbClr val="000000"/>
              </a:solidFill>
            </a:endParaRPr>
          </a:p>
        </p:txBody>
      </p:sp>
      <p:pic>
        <p:nvPicPr>
          <p:cNvPr id="8" name="Picture 7" descr="13_07_MeiosisOverview-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988445" y="129101"/>
            <a:ext cx="4962144" cy="6437376"/>
          </a:xfrm>
          <a:prstGeom prst="rect">
            <a:avLst/>
          </a:prstGeom>
        </p:spPr>
      </p:pic>
      <p:sp>
        <p:nvSpPr>
          <p:cNvPr id="9" name="Text Box 31"/>
          <p:cNvSpPr txBox="1">
            <a:spLocks noChangeArrowheads="1"/>
          </p:cNvSpPr>
          <p:nvPr/>
        </p:nvSpPr>
        <p:spPr bwMode="auto">
          <a:xfrm flipH="1">
            <a:off x="4150767" y="192187"/>
            <a:ext cx="916417" cy="247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solidFill>
                  <a:schemeClr val="bg1"/>
                </a:solidFill>
                <a:latin typeface="Arial" charset="0"/>
              </a:rPr>
              <a:t>Interphase</a:t>
            </a:r>
          </a:p>
        </p:txBody>
      </p:sp>
      <p:sp>
        <p:nvSpPr>
          <p:cNvPr id="12" name="Text Box 31"/>
          <p:cNvSpPr txBox="1">
            <a:spLocks noChangeArrowheads="1"/>
          </p:cNvSpPr>
          <p:nvPr/>
        </p:nvSpPr>
        <p:spPr bwMode="auto">
          <a:xfrm flipH="1">
            <a:off x="4140342" y="3266578"/>
            <a:ext cx="916417" cy="247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solidFill>
                  <a:schemeClr val="bg1"/>
                </a:solidFill>
                <a:latin typeface="Arial" charset="0"/>
              </a:rPr>
              <a:t>Meiosis </a:t>
            </a:r>
            <a:r>
              <a:rPr lang="en-US" sz="1400" dirty="0">
                <a:solidFill>
                  <a:schemeClr val="bg1"/>
                </a:solidFill>
                <a:latin typeface="Times"/>
                <a:cs typeface="Times"/>
              </a:rPr>
              <a:t>I</a:t>
            </a:r>
          </a:p>
        </p:txBody>
      </p:sp>
      <p:sp>
        <p:nvSpPr>
          <p:cNvPr id="13" name="Text Box 31"/>
          <p:cNvSpPr txBox="1">
            <a:spLocks noChangeArrowheads="1"/>
          </p:cNvSpPr>
          <p:nvPr/>
        </p:nvSpPr>
        <p:spPr bwMode="auto">
          <a:xfrm flipH="1">
            <a:off x="4140771" y="4897847"/>
            <a:ext cx="916417" cy="2476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solidFill>
                  <a:schemeClr val="bg1"/>
                </a:solidFill>
                <a:latin typeface="Arial" charset="0"/>
              </a:rPr>
              <a:t>Meiosis </a:t>
            </a:r>
            <a:r>
              <a:rPr lang="en-US" sz="1400" dirty="0">
                <a:solidFill>
                  <a:schemeClr val="bg1"/>
                </a:solidFill>
                <a:latin typeface="Times"/>
                <a:cs typeface="Times"/>
              </a:rPr>
              <a:t>II</a:t>
            </a:r>
          </a:p>
        </p:txBody>
      </p:sp>
      <p:sp>
        <p:nvSpPr>
          <p:cNvPr id="14" name="Text Box 31"/>
          <p:cNvSpPr txBox="1">
            <a:spLocks noChangeArrowheads="1"/>
          </p:cNvSpPr>
          <p:nvPr/>
        </p:nvSpPr>
        <p:spPr bwMode="auto">
          <a:xfrm flipH="1">
            <a:off x="4227182" y="474854"/>
            <a:ext cx="1241637" cy="996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latin typeface="Arial" charset="0"/>
              </a:rPr>
              <a:t>Pair of</a:t>
            </a:r>
          </a:p>
          <a:p>
            <a:pPr>
              <a:lnSpc>
                <a:spcPct val="90000"/>
              </a:lnSpc>
            </a:pPr>
            <a:r>
              <a:rPr lang="en-US" sz="1400" dirty="0">
                <a:latin typeface="Arial" charset="0"/>
              </a:rPr>
              <a:t>homologous</a:t>
            </a:r>
          </a:p>
          <a:p>
            <a:pPr>
              <a:lnSpc>
                <a:spcPct val="90000"/>
              </a:lnSpc>
            </a:pPr>
            <a:r>
              <a:rPr lang="en-US" sz="1400" dirty="0">
                <a:latin typeface="Arial" charset="0"/>
              </a:rPr>
              <a:t>chromosomes</a:t>
            </a:r>
          </a:p>
          <a:p>
            <a:pPr>
              <a:lnSpc>
                <a:spcPct val="90000"/>
              </a:lnSpc>
            </a:pPr>
            <a:r>
              <a:rPr lang="en-US" sz="1400" dirty="0">
                <a:latin typeface="Arial" charset="0"/>
              </a:rPr>
              <a:t>in diploid</a:t>
            </a:r>
          </a:p>
          <a:p>
            <a:pPr>
              <a:lnSpc>
                <a:spcPct val="90000"/>
              </a:lnSpc>
            </a:pPr>
            <a:r>
              <a:rPr lang="en-US" sz="1400" dirty="0">
                <a:latin typeface="Arial" charset="0"/>
              </a:rPr>
              <a:t>parent cell</a:t>
            </a:r>
          </a:p>
        </p:txBody>
      </p:sp>
      <p:sp>
        <p:nvSpPr>
          <p:cNvPr id="15" name="Text Box 31"/>
          <p:cNvSpPr txBox="1">
            <a:spLocks noChangeArrowheads="1"/>
          </p:cNvSpPr>
          <p:nvPr/>
        </p:nvSpPr>
        <p:spPr bwMode="auto">
          <a:xfrm flipH="1">
            <a:off x="4227611" y="1658532"/>
            <a:ext cx="1501729" cy="6050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latin typeface="Arial" charset="0"/>
              </a:rPr>
              <a:t>Pair of duplicated</a:t>
            </a:r>
          </a:p>
          <a:p>
            <a:pPr>
              <a:lnSpc>
                <a:spcPct val="90000"/>
              </a:lnSpc>
            </a:pPr>
            <a:r>
              <a:rPr lang="en-US" sz="1400" dirty="0">
                <a:latin typeface="Arial" charset="0"/>
              </a:rPr>
              <a:t>homologous</a:t>
            </a:r>
          </a:p>
          <a:p>
            <a:pPr>
              <a:lnSpc>
                <a:spcPct val="90000"/>
              </a:lnSpc>
            </a:pPr>
            <a:r>
              <a:rPr lang="en-US" sz="1400" dirty="0">
                <a:latin typeface="Arial" charset="0"/>
              </a:rPr>
              <a:t>chromosomes</a:t>
            </a:r>
          </a:p>
        </p:txBody>
      </p:sp>
      <p:sp>
        <p:nvSpPr>
          <p:cNvPr id="16" name="Text Box 31"/>
          <p:cNvSpPr txBox="1">
            <a:spLocks noChangeArrowheads="1"/>
          </p:cNvSpPr>
          <p:nvPr/>
        </p:nvSpPr>
        <p:spPr bwMode="auto">
          <a:xfrm flipH="1">
            <a:off x="6920085" y="1517831"/>
            <a:ext cx="1316765" cy="409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latin typeface="Arial" charset="0"/>
              </a:rPr>
              <a:t>Chromosomes</a:t>
            </a:r>
          </a:p>
          <a:p>
            <a:pPr>
              <a:lnSpc>
                <a:spcPct val="90000"/>
              </a:lnSpc>
            </a:pPr>
            <a:r>
              <a:rPr lang="en-US" sz="1400" dirty="0">
                <a:latin typeface="Arial" charset="0"/>
              </a:rPr>
              <a:t>duplicate</a:t>
            </a:r>
          </a:p>
        </p:txBody>
      </p:sp>
      <p:sp>
        <p:nvSpPr>
          <p:cNvPr id="17" name="Text Box 31"/>
          <p:cNvSpPr txBox="1">
            <a:spLocks noChangeArrowheads="1"/>
          </p:cNvSpPr>
          <p:nvPr/>
        </p:nvSpPr>
        <p:spPr bwMode="auto">
          <a:xfrm flipH="1">
            <a:off x="7181034" y="2560386"/>
            <a:ext cx="1370611" cy="582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latin typeface="Arial" charset="0"/>
              </a:rPr>
              <a:t>Diploid cell with</a:t>
            </a:r>
          </a:p>
          <a:p>
            <a:pPr>
              <a:lnSpc>
                <a:spcPct val="90000"/>
              </a:lnSpc>
            </a:pPr>
            <a:r>
              <a:rPr lang="en-US" sz="1400" dirty="0">
                <a:latin typeface="Arial" charset="0"/>
              </a:rPr>
              <a:t>duplicated</a:t>
            </a:r>
          </a:p>
          <a:p>
            <a:pPr>
              <a:lnSpc>
                <a:spcPct val="90000"/>
              </a:lnSpc>
            </a:pPr>
            <a:r>
              <a:rPr lang="en-US" sz="1400" dirty="0">
                <a:latin typeface="Arial" charset="0"/>
              </a:rPr>
              <a:t>chromosomes</a:t>
            </a:r>
          </a:p>
        </p:txBody>
      </p:sp>
      <p:sp>
        <p:nvSpPr>
          <p:cNvPr id="18" name="Text Box 31"/>
          <p:cNvSpPr txBox="1">
            <a:spLocks noChangeArrowheads="1"/>
          </p:cNvSpPr>
          <p:nvPr/>
        </p:nvSpPr>
        <p:spPr bwMode="auto">
          <a:xfrm flipH="1">
            <a:off x="4847633" y="2517387"/>
            <a:ext cx="979401" cy="397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latin typeface="Arial" charset="0"/>
              </a:rPr>
              <a:t>Sister</a:t>
            </a:r>
          </a:p>
          <a:p>
            <a:pPr>
              <a:lnSpc>
                <a:spcPct val="90000"/>
              </a:lnSpc>
            </a:pPr>
            <a:r>
              <a:rPr lang="en-US" sz="1400" dirty="0">
                <a:latin typeface="Arial" charset="0"/>
              </a:rPr>
              <a:t>chromatids</a:t>
            </a:r>
          </a:p>
        </p:txBody>
      </p:sp>
      <p:sp>
        <p:nvSpPr>
          <p:cNvPr id="19" name="Text Box 31"/>
          <p:cNvSpPr txBox="1">
            <a:spLocks noChangeArrowheads="1"/>
          </p:cNvSpPr>
          <p:nvPr/>
        </p:nvSpPr>
        <p:spPr bwMode="auto">
          <a:xfrm flipH="1">
            <a:off x="5995519" y="3775724"/>
            <a:ext cx="1261203" cy="625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latin typeface="Arial" charset="0"/>
              </a:rPr>
              <a:t>Homologous</a:t>
            </a:r>
          </a:p>
          <a:p>
            <a:pPr>
              <a:lnSpc>
                <a:spcPct val="90000"/>
              </a:lnSpc>
            </a:pPr>
            <a:r>
              <a:rPr lang="en-US" sz="1400" dirty="0">
                <a:latin typeface="Arial" charset="0"/>
              </a:rPr>
              <a:t>chromosomes</a:t>
            </a:r>
          </a:p>
          <a:p>
            <a:pPr>
              <a:lnSpc>
                <a:spcPct val="90000"/>
              </a:lnSpc>
            </a:pPr>
            <a:r>
              <a:rPr lang="en-US" sz="1400" dirty="0">
                <a:latin typeface="Arial" charset="0"/>
              </a:rPr>
              <a:t>separate</a:t>
            </a:r>
          </a:p>
        </p:txBody>
      </p:sp>
      <p:sp>
        <p:nvSpPr>
          <p:cNvPr id="20" name="Text Box 31"/>
          <p:cNvSpPr txBox="1">
            <a:spLocks noChangeArrowheads="1"/>
          </p:cNvSpPr>
          <p:nvPr/>
        </p:nvSpPr>
        <p:spPr bwMode="auto">
          <a:xfrm flipH="1">
            <a:off x="5575777" y="4428811"/>
            <a:ext cx="2216016" cy="40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latin typeface="Arial" charset="0"/>
              </a:rPr>
              <a:t>Haploid cells with</a:t>
            </a:r>
          </a:p>
          <a:p>
            <a:pPr>
              <a:lnSpc>
                <a:spcPct val="90000"/>
              </a:lnSpc>
            </a:pPr>
            <a:r>
              <a:rPr lang="en-US" sz="1400" dirty="0">
                <a:latin typeface="Arial" charset="0"/>
              </a:rPr>
              <a:t>duplicated chromosomes</a:t>
            </a:r>
          </a:p>
        </p:txBody>
      </p:sp>
      <p:sp>
        <p:nvSpPr>
          <p:cNvPr id="21" name="Text Box 31"/>
          <p:cNvSpPr txBox="1">
            <a:spLocks noChangeArrowheads="1"/>
          </p:cNvSpPr>
          <p:nvPr/>
        </p:nvSpPr>
        <p:spPr bwMode="auto">
          <a:xfrm flipH="1">
            <a:off x="5999552" y="5221690"/>
            <a:ext cx="1553431" cy="396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latin typeface="Arial" charset="0"/>
              </a:rPr>
              <a:t>Sister chromatids</a:t>
            </a:r>
          </a:p>
          <a:p>
            <a:pPr>
              <a:lnSpc>
                <a:spcPct val="90000"/>
              </a:lnSpc>
            </a:pPr>
            <a:r>
              <a:rPr lang="en-US" sz="1400" dirty="0">
                <a:latin typeface="Arial" charset="0"/>
              </a:rPr>
              <a:t>separate</a:t>
            </a:r>
          </a:p>
        </p:txBody>
      </p:sp>
      <p:sp>
        <p:nvSpPr>
          <p:cNvPr id="22" name="Text Box 31"/>
          <p:cNvSpPr txBox="1">
            <a:spLocks noChangeArrowheads="1"/>
          </p:cNvSpPr>
          <p:nvPr/>
        </p:nvSpPr>
        <p:spPr bwMode="auto">
          <a:xfrm flipH="1">
            <a:off x="4512843" y="6320369"/>
            <a:ext cx="3941107" cy="222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400" dirty="0">
                <a:latin typeface="Arial" charset="0"/>
              </a:rPr>
              <a:t>Haploid cells with unduplicated chromosomes</a:t>
            </a:r>
          </a:p>
        </p:txBody>
      </p:sp>
      <p:grpSp>
        <p:nvGrpSpPr>
          <p:cNvPr id="23" name="Group 22"/>
          <p:cNvGrpSpPr/>
          <p:nvPr/>
        </p:nvGrpSpPr>
        <p:grpSpPr>
          <a:xfrm>
            <a:off x="6390646" y="3561486"/>
            <a:ext cx="224367" cy="233119"/>
            <a:chOff x="5427570" y="327780"/>
            <a:chExt cx="224367" cy="233119"/>
          </a:xfrm>
        </p:grpSpPr>
        <p:sp>
          <p:nvSpPr>
            <p:cNvPr id="24" name="Oval 23"/>
            <p:cNvSpPr/>
            <p:nvPr/>
          </p:nvSpPr>
          <p:spPr bwMode="auto">
            <a:xfrm>
              <a:off x="5436038" y="338650"/>
              <a:ext cx="211666" cy="211666"/>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25" name="Text Box 31"/>
            <p:cNvSpPr txBox="1">
              <a:spLocks noChangeArrowheads="1"/>
            </p:cNvSpPr>
            <p:nvPr/>
          </p:nvSpPr>
          <p:spPr bwMode="auto">
            <a:xfrm>
              <a:off x="5427570" y="327780"/>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400" dirty="0">
                  <a:solidFill>
                    <a:schemeClr val="bg1"/>
                  </a:solidFill>
                  <a:latin typeface="Arial" charset="0"/>
                </a:rPr>
                <a:t>1</a:t>
              </a:r>
            </a:p>
          </p:txBody>
        </p:sp>
      </p:grpSp>
      <p:grpSp>
        <p:nvGrpSpPr>
          <p:cNvPr id="26" name="Group 25"/>
          <p:cNvGrpSpPr/>
          <p:nvPr/>
        </p:nvGrpSpPr>
        <p:grpSpPr>
          <a:xfrm>
            <a:off x="5740645" y="5195650"/>
            <a:ext cx="224367" cy="233119"/>
            <a:chOff x="5427570" y="327780"/>
            <a:chExt cx="224367" cy="233119"/>
          </a:xfrm>
        </p:grpSpPr>
        <p:sp>
          <p:nvSpPr>
            <p:cNvPr id="27" name="Oval 26"/>
            <p:cNvSpPr/>
            <p:nvPr/>
          </p:nvSpPr>
          <p:spPr bwMode="auto">
            <a:xfrm>
              <a:off x="5436038" y="338650"/>
              <a:ext cx="211666" cy="211666"/>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28" name="Text Box 31"/>
            <p:cNvSpPr txBox="1">
              <a:spLocks noChangeArrowheads="1"/>
            </p:cNvSpPr>
            <p:nvPr/>
          </p:nvSpPr>
          <p:spPr bwMode="auto">
            <a:xfrm>
              <a:off x="5427570" y="327780"/>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400" dirty="0">
                  <a:solidFill>
                    <a:schemeClr val="bg1"/>
                  </a:solidFill>
                  <a:latin typeface="Arial" charset="0"/>
                </a:rPr>
                <a:t>2</a:t>
              </a:r>
            </a:p>
          </p:txBody>
        </p:sp>
      </p:grpSp>
      <p:cxnSp>
        <p:nvCxnSpPr>
          <p:cNvPr id="29" name="Straight Connector 28"/>
          <p:cNvCxnSpPr/>
          <p:nvPr/>
        </p:nvCxnSpPr>
        <p:spPr bwMode="auto">
          <a:xfrm flipV="1">
            <a:off x="5504317" y="852239"/>
            <a:ext cx="796925" cy="1746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Straight Connector 29"/>
          <p:cNvCxnSpPr/>
          <p:nvPr/>
        </p:nvCxnSpPr>
        <p:spPr bwMode="auto">
          <a:xfrm flipH="1" flipV="1">
            <a:off x="5497967" y="1026864"/>
            <a:ext cx="1193800" cy="26035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H="1" flipV="1">
            <a:off x="5491617" y="1976189"/>
            <a:ext cx="1158875" cy="2444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Straight Connector 31"/>
          <p:cNvCxnSpPr/>
          <p:nvPr/>
        </p:nvCxnSpPr>
        <p:spPr bwMode="auto">
          <a:xfrm flipH="1" flipV="1">
            <a:off x="5485267" y="1973014"/>
            <a:ext cx="879475" cy="25082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flipH="1">
            <a:off x="5396367" y="2630239"/>
            <a:ext cx="936625"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flipH="1" flipV="1">
            <a:off x="5390018" y="2633414"/>
            <a:ext cx="1025524" cy="15875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215367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Meiosis I &amp; Meiosis II</a:t>
            </a:r>
          </a:p>
        </p:txBody>
      </p:sp>
      <p:pic>
        <p:nvPicPr>
          <p:cNvPr id="8" name="Picture 7" descr="13_08_Meiosis-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8704" y="1103376"/>
            <a:ext cx="8546592" cy="4651248"/>
          </a:xfrm>
          <a:prstGeom prst="rect">
            <a:avLst/>
          </a:prstGeom>
        </p:spPr>
      </p:pic>
      <p:sp>
        <p:nvSpPr>
          <p:cNvPr id="9" name="Text Box 31"/>
          <p:cNvSpPr txBox="1">
            <a:spLocks noChangeArrowheads="1"/>
          </p:cNvSpPr>
          <p:nvPr/>
        </p:nvSpPr>
        <p:spPr bwMode="auto">
          <a:xfrm flipH="1">
            <a:off x="1253258" y="1177084"/>
            <a:ext cx="2366242" cy="38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ct val="90000"/>
              </a:lnSpc>
            </a:pPr>
            <a:r>
              <a:rPr lang="en-US" sz="1400" dirty="0">
                <a:solidFill>
                  <a:schemeClr val="bg1"/>
                </a:solidFill>
                <a:latin typeface="Arial" charset="0"/>
              </a:rPr>
              <a:t>MEIOSIS </a:t>
            </a:r>
            <a:r>
              <a:rPr lang="en-US" sz="1400" dirty="0">
                <a:solidFill>
                  <a:schemeClr val="bg1"/>
                </a:solidFill>
                <a:latin typeface="Times"/>
                <a:cs typeface="Times"/>
              </a:rPr>
              <a:t>I</a:t>
            </a:r>
            <a:r>
              <a:rPr lang="en-US" sz="1400" dirty="0">
                <a:solidFill>
                  <a:schemeClr val="bg1"/>
                </a:solidFill>
                <a:latin typeface="Arial"/>
                <a:cs typeface="Arial"/>
              </a:rPr>
              <a:t>: Separates</a:t>
            </a:r>
          </a:p>
          <a:p>
            <a:pPr algn="ctr">
              <a:lnSpc>
                <a:spcPct val="90000"/>
              </a:lnSpc>
            </a:pPr>
            <a:r>
              <a:rPr lang="en-US" sz="1400" dirty="0">
                <a:solidFill>
                  <a:schemeClr val="bg1"/>
                </a:solidFill>
                <a:latin typeface="Arial"/>
                <a:cs typeface="Arial"/>
              </a:rPr>
              <a:t>homologous chromosomes</a:t>
            </a:r>
          </a:p>
        </p:txBody>
      </p:sp>
      <p:sp>
        <p:nvSpPr>
          <p:cNvPr id="12" name="Text Box 31"/>
          <p:cNvSpPr txBox="1">
            <a:spLocks noChangeArrowheads="1"/>
          </p:cNvSpPr>
          <p:nvPr/>
        </p:nvSpPr>
        <p:spPr bwMode="auto">
          <a:xfrm flipH="1">
            <a:off x="519833" y="1831134"/>
            <a:ext cx="766042" cy="184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150" dirty="0">
                <a:solidFill>
                  <a:schemeClr val="bg1"/>
                </a:solidFill>
                <a:latin typeface="Arial" charset="0"/>
              </a:rPr>
              <a:t>Prophase </a:t>
            </a:r>
            <a:r>
              <a:rPr lang="en-US" sz="1150" dirty="0">
                <a:solidFill>
                  <a:schemeClr val="bg1"/>
                </a:solidFill>
                <a:latin typeface="Times"/>
                <a:cs typeface="Times"/>
              </a:rPr>
              <a:t>I</a:t>
            </a:r>
          </a:p>
        </p:txBody>
      </p:sp>
      <p:sp>
        <p:nvSpPr>
          <p:cNvPr id="13" name="Text Box 31"/>
          <p:cNvSpPr txBox="1">
            <a:spLocks noChangeArrowheads="1"/>
          </p:cNvSpPr>
          <p:nvPr/>
        </p:nvSpPr>
        <p:spPr bwMode="auto">
          <a:xfrm flipH="1">
            <a:off x="1529482" y="1834309"/>
            <a:ext cx="896217" cy="184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150" dirty="0">
                <a:solidFill>
                  <a:schemeClr val="bg1"/>
                </a:solidFill>
                <a:latin typeface="Arial" charset="0"/>
              </a:rPr>
              <a:t>Metaphase </a:t>
            </a:r>
            <a:r>
              <a:rPr lang="en-US" sz="1150" dirty="0">
                <a:solidFill>
                  <a:schemeClr val="bg1"/>
                </a:solidFill>
                <a:latin typeface="Times"/>
                <a:cs typeface="Times"/>
              </a:rPr>
              <a:t>I</a:t>
            </a:r>
          </a:p>
        </p:txBody>
      </p:sp>
      <p:sp>
        <p:nvSpPr>
          <p:cNvPr id="14" name="Text Box 31"/>
          <p:cNvSpPr txBox="1">
            <a:spLocks noChangeArrowheads="1"/>
          </p:cNvSpPr>
          <p:nvPr/>
        </p:nvSpPr>
        <p:spPr bwMode="auto">
          <a:xfrm flipH="1">
            <a:off x="2577232" y="1831135"/>
            <a:ext cx="851768" cy="1818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150" dirty="0">
                <a:solidFill>
                  <a:schemeClr val="bg1"/>
                </a:solidFill>
                <a:latin typeface="Arial" charset="0"/>
              </a:rPr>
              <a:t>Anaphase </a:t>
            </a:r>
            <a:r>
              <a:rPr lang="en-US" sz="1150" dirty="0">
                <a:solidFill>
                  <a:schemeClr val="bg1"/>
                </a:solidFill>
                <a:latin typeface="Times"/>
                <a:cs typeface="Times"/>
              </a:rPr>
              <a:t>I</a:t>
            </a:r>
          </a:p>
        </p:txBody>
      </p:sp>
      <p:sp>
        <p:nvSpPr>
          <p:cNvPr id="15" name="Text Box 31"/>
          <p:cNvSpPr txBox="1">
            <a:spLocks noChangeArrowheads="1"/>
          </p:cNvSpPr>
          <p:nvPr/>
        </p:nvSpPr>
        <p:spPr bwMode="auto">
          <a:xfrm flipH="1">
            <a:off x="3583707" y="1675559"/>
            <a:ext cx="832718" cy="480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ct val="90000"/>
              </a:lnSpc>
            </a:pPr>
            <a:r>
              <a:rPr lang="en-US" sz="1150" dirty="0" err="1">
                <a:solidFill>
                  <a:schemeClr val="bg1"/>
                </a:solidFill>
                <a:latin typeface="Arial" charset="0"/>
              </a:rPr>
              <a:t>Telophase</a:t>
            </a:r>
            <a:r>
              <a:rPr lang="en-US" sz="1150" dirty="0">
                <a:solidFill>
                  <a:schemeClr val="bg1"/>
                </a:solidFill>
                <a:latin typeface="Arial" charset="0"/>
              </a:rPr>
              <a:t> </a:t>
            </a:r>
            <a:r>
              <a:rPr lang="en-US" sz="1150" dirty="0">
                <a:solidFill>
                  <a:schemeClr val="bg1"/>
                </a:solidFill>
                <a:latin typeface="Times"/>
                <a:cs typeface="Times"/>
              </a:rPr>
              <a:t>I</a:t>
            </a:r>
          </a:p>
          <a:p>
            <a:pPr algn="ctr">
              <a:lnSpc>
                <a:spcPct val="90000"/>
              </a:lnSpc>
            </a:pPr>
            <a:r>
              <a:rPr lang="en-US" sz="1150" dirty="0">
                <a:solidFill>
                  <a:schemeClr val="bg1"/>
                </a:solidFill>
                <a:latin typeface="Arial"/>
                <a:cs typeface="Arial"/>
              </a:rPr>
              <a:t>and</a:t>
            </a:r>
          </a:p>
          <a:p>
            <a:pPr algn="ctr">
              <a:lnSpc>
                <a:spcPct val="90000"/>
              </a:lnSpc>
            </a:pPr>
            <a:r>
              <a:rPr lang="en-US" sz="1150" dirty="0">
                <a:solidFill>
                  <a:schemeClr val="bg1"/>
                </a:solidFill>
                <a:latin typeface="Arial"/>
                <a:cs typeface="Arial"/>
              </a:rPr>
              <a:t>Cytokinesis</a:t>
            </a:r>
          </a:p>
        </p:txBody>
      </p:sp>
      <p:sp>
        <p:nvSpPr>
          <p:cNvPr id="16" name="Text Box 31"/>
          <p:cNvSpPr txBox="1">
            <a:spLocks noChangeArrowheads="1"/>
          </p:cNvSpPr>
          <p:nvPr/>
        </p:nvSpPr>
        <p:spPr bwMode="auto">
          <a:xfrm flipH="1">
            <a:off x="4682255" y="1834310"/>
            <a:ext cx="813669" cy="184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150" dirty="0">
                <a:solidFill>
                  <a:schemeClr val="bg1"/>
                </a:solidFill>
                <a:latin typeface="Arial" charset="0"/>
              </a:rPr>
              <a:t>Prophase </a:t>
            </a:r>
            <a:r>
              <a:rPr lang="en-US" sz="1150" dirty="0">
                <a:solidFill>
                  <a:schemeClr val="bg1"/>
                </a:solidFill>
                <a:latin typeface="Times"/>
                <a:cs typeface="Times"/>
              </a:rPr>
              <a:t>II</a:t>
            </a:r>
          </a:p>
        </p:txBody>
      </p:sp>
      <p:sp>
        <p:nvSpPr>
          <p:cNvPr id="17" name="Text Box 31"/>
          <p:cNvSpPr txBox="1">
            <a:spLocks noChangeArrowheads="1"/>
          </p:cNvSpPr>
          <p:nvPr/>
        </p:nvSpPr>
        <p:spPr bwMode="auto">
          <a:xfrm flipH="1">
            <a:off x="5672854" y="1834310"/>
            <a:ext cx="915270" cy="165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150" dirty="0">
                <a:solidFill>
                  <a:schemeClr val="bg1"/>
                </a:solidFill>
                <a:latin typeface="Arial" charset="0"/>
              </a:rPr>
              <a:t>Metaphase </a:t>
            </a:r>
            <a:r>
              <a:rPr lang="en-US" sz="1150" dirty="0">
                <a:solidFill>
                  <a:schemeClr val="bg1"/>
                </a:solidFill>
                <a:latin typeface="Times"/>
                <a:cs typeface="Times"/>
              </a:rPr>
              <a:t>II</a:t>
            </a:r>
          </a:p>
        </p:txBody>
      </p:sp>
      <p:sp>
        <p:nvSpPr>
          <p:cNvPr id="18" name="Text Box 31"/>
          <p:cNvSpPr txBox="1">
            <a:spLocks noChangeArrowheads="1"/>
          </p:cNvSpPr>
          <p:nvPr/>
        </p:nvSpPr>
        <p:spPr bwMode="auto">
          <a:xfrm flipH="1">
            <a:off x="6707904" y="1834310"/>
            <a:ext cx="915270" cy="165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150" dirty="0">
                <a:solidFill>
                  <a:schemeClr val="bg1"/>
                </a:solidFill>
                <a:latin typeface="Arial" charset="0"/>
              </a:rPr>
              <a:t>Anaphase </a:t>
            </a:r>
            <a:r>
              <a:rPr lang="en-US" sz="1150" dirty="0">
                <a:solidFill>
                  <a:schemeClr val="bg1"/>
                </a:solidFill>
                <a:latin typeface="Times"/>
                <a:cs typeface="Times"/>
              </a:rPr>
              <a:t>II</a:t>
            </a:r>
          </a:p>
        </p:txBody>
      </p:sp>
      <p:sp>
        <p:nvSpPr>
          <p:cNvPr id="19" name="Text Box 31"/>
          <p:cNvSpPr txBox="1">
            <a:spLocks noChangeArrowheads="1"/>
          </p:cNvSpPr>
          <p:nvPr/>
        </p:nvSpPr>
        <p:spPr bwMode="auto">
          <a:xfrm flipH="1">
            <a:off x="7746129" y="1681910"/>
            <a:ext cx="899396" cy="470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ct val="90000"/>
              </a:lnSpc>
            </a:pPr>
            <a:r>
              <a:rPr lang="en-US" sz="1150" dirty="0" err="1">
                <a:solidFill>
                  <a:schemeClr val="bg1"/>
                </a:solidFill>
                <a:latin typeface="Arial" charset="0"/>
              </a:rPr>
              <a:t>Telophase</a:t>
            </a:r>
            <a:r>
              <a:rPr lang="en-US" sz="1150" dirty="0">
                <a:solidFill>
                  <a:schemeClr val="bg1"/>
                </a:solidFill>
                <a:latin typeface="Arial" charset="0"/>
              </a:rPr>
              <a:t> </a:t>
            </a:r>
            <a:r>
              <a:rPr lang="en-US" sz="1150" dirty="0">
                <a:solidFill>
                  <a:schemeClr val="bg1"/>
                </a:solidFill>
                <a:latin typeface="Times"/>
                <a:cs typeface="Times"/>
              </a:rPr>
              <a:t>II</a:t>
            </a:r>
          </a:p>
          <a:p>
            <a:pPr algn="ctr">
              <a:lnSpc>
                <a:spcPct val="90000"/>
              </a:lnSpc>
            </a:pPr>
            <a:r>
              <a:rPr lang="en-US" sz="1150" dirty="0">
                <a:solidFill>
                  <a:schemeClr val="bg1"/>
                </a:solidFill>
                <a:latin typeface="Arial"/>
                <a:cs typeface="Arial"/>
              </a:rPr>
              <a:t>and</a:t>
            </a:r>
          </a:p>
          <a:p>
            <a:pPr algn="ctr">
              <a:lnSpc>
                <a:spcPct val="90000"/>
              </a:lnSpc>
            </a:pPr>
            <a:r>
              <a:rPr lang="en-US" sz="1150" dirty="0">
                <a:solidFill>
                  <a:schemeClr val="bg1"/>
                </a:solidFill>
                <a:latin typeface="Arial"/>
                <a:cs typeface="Arial"/>
              </a:rPr>
              <a:t>Cytokinesis</a:t>
            </a:r>
          </a:p>
        </p:txBody>
      </p:sp>
      <p:sp>
        <p:nvSpPr>
          <p:cNvPr id="20" name="Text Box 31"/>
          <p:cNvSpPr txBox="1">
            <a:spLocks noChangeArrowheads="1"/>
          </p:cNvSpPr>
          <p:nvPr/>
        </p:nvSpPr>
        <p:spPr bwMode="auto">
          <a:xfrm flipH="1">
            <a:off x="5699590" y="1167781"/>
            <a:ext cx="1919432" cy="368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ct val="90000"/>
              </a:lnSpc>
            </a:pPr>
            <a:r>
              <a:rPr lang="en-US" sz="1400" dirty="0">
                <a:solidFill>
                  <a:schemeClr val="bg1"/>
                </a:solidFill>
                <a:latin typeface="Arial" charset="0"/>
              </a:rPr>
              <a:t>MEIOSIS </a:t>
            </a:r>
            <a:r>
              <a:rPr lang="en-US" sz="1400" dirty="0">
                <a:solidFill>
                  <a:schemeClr val="bg1"/>
                </a:solidFill>
                <a:latin typeface="Times"/>
                <a:cs typeface="Times"/>
              </a:rPr>
              <a:t>II</a:t>
            </a:r>
            <a:r>
              <a:rPr lang="en-US" sz="1400" dirty="0">
                <a:solidFill>
                  <a:schemeClr val="bg1"/>
                </a:solidFill>
                <a:latin typeface="Arial"/>
                <a:cs typeface="Arial"/>
              </a:rPr>
              <a:t>: Separates</a:t>
            </a:r>
          </a:p>
          <a:p>
            <a:pPr algn="ctr">
              <a:lnSpc>
                <a:spcPct val="90000"/>
              </a:lnSpc>
            </a:pPr>
            <a:r>
              <a:rPr lang="en-US" sz="1400" dirty="0">
                <a:solidFill>
                  <a:schemeClr val="bg1"/>
                </a:solidFill>
                <a:latin typeface="Arial"/>
                <a:cs typeface="Arial"/>
              </a:rPr>
              <a:t>sister chromatids</a:t>
            </a:r>
          </a:p>
        </p:txBody>
      </p:sp>
    </p:spTree>
    <p:extLst>
      <p:ext uri="{BB962C8B-B14F-4D97-AF65-F5344CB8AC3E}">
        <p14:creationId xmlns:p14="http://schemas.microsoft.com/office/powerpoint/2010/main" val="14436878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4217" y="190500"/>
            <a:ext cx="6096000" cy="6477000"/>
          </a:xfrm>
          <a:prstGeom prst="rect">
            <a:avLst/>
          </a:prstGeom>
        </p:spPr>
      </p:pic>
      <p:sp>
        <p:nvSpPr>
          <p:cNvPr id="4" name="Content Placeholder 2"/>
          <p:cNvSpPr txBox="1">
            <a:spLocks/>
          </p:cNvSpPr>
          <p:nvPr/>
        </p:nvSpPr>
        <p:spPr>
          <a:xfrm>
            <a:off x="6045200" y="0"/>
            <a:ext cx="3098799" cy="666749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en-US" sz="1600" b="1" dirty="0">
                <a:solidFill>
                  <a:srgbClr val="000000"/>
                </a:solidFill>
              </a:rPr>
              <a:t>Prophase I</a:t>
            </a:r>
          </a:p>
          <a:p>
            <a:pPr marL="91440" indent="-91440" algn="l">
              <a:spcBef>
                <a:spcPts val="0"/>
              </a:spcBef>
              <a:buFont typeface="Arial"/>
              <a:buChar char="•"/>
            </a:pPr>
            <a:r>
              <a:rPr lang="en-US" sz="1600" dirty="0">
                <a:solidFill>
                  <a:srgbClr val="000000"/>
                </a:solidFill>
              </a:rPr>
              <a:t>Each chromosome pairs with its homolog and </a:t>
            </a:r>
            <a:r>
              <a:rPr lang="en-US" sz="1600" i="1" dirty="0">
                <a:solidFill>
                  <a:srgbClr val="000000"/>
                </a:solidFill>
              </a:rPr>
              <a:t>crossing over </a:t>
            </a:r>
            <a:r>
              <a:rPr lang="en-US" sz="1600" dirty="0">
                <a:solidFill>
                  <a:srgbClr val="000000"/>
                </a:solidFill>
              </a:rPr>
              <a:t>occurs</a:t>
            </a:r>
          </a:p>
          <a:p>
            <a:pPr algn="l">
              <a:spcBef>
                <a:spcPts val="0"/>
              </a:spcBef>
            </a:pPr>
            <a:r>
              <a:rPr lang="en-US" sz="1600" b="1" dirty="0">
                <a:solidFill>
                  <a:srgbClr val="000000"/>
                </a:solidFill>
              </a:rPr>
              <a:t>Metaphase I</a:t>
            </a:r>
          </a:p>
          <a:p>
            <a:pPr marL="91440" indent="-91440" algn="l">
              <a:spcBef>
                <a:spcPts val="0"/>
              </a:spcBef>
              <a:buFont typeface="Arial"/>
              <a:buChar char="•"/>
            </a:pPr>
            <a:r>
              <a:rPr lang="en-US" sz="1600" dirty="0">
                <a:solidFill>
                  <a:srgbClr val="000000"/>
                </a:solidFill>
              </a:rPr>
              <a:t>Pairs of homologs line up at the metaphase plate, with one chromosome facing each pole</a:t>
            </a:r>
          </a:p>
          <a:p>
            <a:pPr algn="l">
              <a:spcBef>
                <a:spcPts val="0"/>
              </a:spcBef>
            </a:pPr>
            <a:r>
              <a:rPr lang="en-US" sz="1600" b="1" dirty="0">
                <a:solidFill>
                  <a:srgbClr val="000000"/>
                </a:solidFill>
              </a:rPr>
              <a:t>Anaphase </a:t>
            </a:r>
            <a:r>
              <a:rPr lang="en-US" sz="1600" dirty="0">
                <a:solidFill>
                  <a:srgbClr val="000000"/>
                </a:solidFill>
              </a:rPr>
              <a:t>I</a:t>
            </a:r>
          </a:p>
          <a:p>
            <a:pPr marL="91440" indent="-91440" algn="l">
              <a:spcBef>
                <a:spcPts val="0"/>
              </a:spcBef>
              <a:buFont typeface="Arial"/>
              <a:buChar char="•"/>
            </a:pPr>
            <a:r>
              <a:rPr lang="en-US" sz="1600" dirty="0">
                <a:solidFill>
                  <a:srgbClr val="000000"/>
                </a:solidFill>
              </a:rPr>
              <a:t>Pairs of homologous chromosomes separate</a:t>
            </a:r>
          </a:p>
          <a:p>
            <a:pPr marL="91440" indent="-91440" algn="l">
              <a:spcBef>
                <a:spcPts val="0"/>
              </a:spcBef>
              <a:buFont typeface="Arial"/>
              <a:buChar char="•"/>
            </a:pPr>
            <a:r>
              <a:rPr lang="en-US" sz="1600" dirty="0">
                <a:solidFill>
                  <a:srgbClr val="000000"/>
                </a:solidFill>
              </a:rPr>
              <a:t>One chromosome of each pair moves toward opposite poles, guided by the spindle apparatus</a:t>
            </a:r>
          </a:p>
          <a:p>
            <a:pPr marL="91440" indent="-91440" algn="l">
              <a:spcBef>
                <a:spcPts val="0"/>
              </a:spcBef>
              <a:buFont typeface="Arial"/>
              <a:buChar char="•"/>
            </a:pPr>
            <a:r>
              <a:rPr lang="en-US" sz="1600" dirty="0">
                <a:solidFill>
                  <a:srgbClr val="000000"/>
                </a:solidFill>
              </a:rPr>
              <a:t>Sister chromatids remain attached at the centromere and move as one unit toward the pole</a:t>
            </a:r>
          </a:p>
          <a:p>
            <a:pPr algn="l">
              <a:spcBef>
                <a:spcPts val="0"/>
              </a:spcBef>
            </a:pPr>
            <a:r>
              <a:rPr lang="en-US" sz="1600" b="1" dirty="0" err="1">
                <a:solidFill>
                  <a:srgbClr val="000000"/>
                </a:solidFill>
              </a:rPr>
              <a:t>Telophase</a:t>
            </a:r>
            <a:r>
              <a:rPr lang="en-US" sz="1600" b="1" dirty="0">
                <a:solidFill>
                  <a:srgbClr val="000000"/>
                </a:solidFill>
              </a:rPr>
              <a:t> I and Cytokinesis</a:t>
            </a:r>
          </a:p>
          <a:p>
            <a:pPr marL="91440" indent="-91440" algn="l">
              <a:spcBef>
                <a:spcPts val="0"/>
              </a:spcBef>
              <a:buFont typeface="Arial"/>
              <a:buChar char="•"/>
            </a:pPr>
            <a:r>
              <a:rPr lang="en-US" sz="1600" dirty="0">
                <a:solidFill>
                  <a:srgbClr val="000000"/>
                </a:solidFill>
              </a:rPr>
              <a:t>Each half of the</a:t>
            </a:r>
            <a:br>
              <a:rPr lang="en-US" sz="1600" dirty="0">
                <a:solidFill>
                  <a:srgbClr val="000000"/>
                </a:solidFill>
              </a:rPr>
            </a:br>
            <a:r>
              <a:rPr lang="en-US" sz="1600" dirty="0">
                <a:solidFill>
                  <a:srgbClr val="000000"/>
                </a:solidFill>
              </a:rPr>
              <a:t>cell has a </a:t>
            </a:r>
            <a:r>
              <a:rPr lang="en-US" sz="1600" i="1" dirty="0">
                <a:solidFill>
                  <a:srgbClr val="000000"/>
                </a:solidFill>
              </a:rPr>
              <a:t>haploid</a:t>
            </a:r>
            <a:r>
              <a:rPr lang="en-US" sz="1600" dirty="0">
                <a:solidFill>
                  <a:srgbClr val="000000"/>
                </a:solidFill>
              </a:rPr>
              <a:t> set of chromosomes; each chromosome still consists of two sister chromatids</a:t>
            </a:r>
          </a:p>
          <a:p>
            <a:pPr marL="91440" indent="-91440" algn="l">
              <a:spcBef>
                <a:spcPts val="0"/>
              </a:spcBef>
              <a:buFont typeface="Arial"/>
              <a:buChar char="•"/>
            </a:pPr>
            <a:r>
              <a:rPr lang="en-US" sz="1600" dirty="0">
                <a:solidFill>
                  <a:srgbClr val="000000"/>
                </a:solidFill>
              </a:rPr>
              <a:t>Cytokinesis occurs forming two haploid daughter cells</a:t>
            </a:r>
          </a:p>
        </p:txBody>
      </p:sp>
    </p:spTree>
    <p:extLst>
      <p:ext uri="{BB962C8B-B14F-4D97-AF65-F5344CB8AC3E}">
        <p14:creationId xmlns:p14="http://schemas.microsoft.com/office/powerpoint/2010/main" val="8682269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190216" y="139700"/>
            <a:ext cx="2953783" cy="666749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400" b="1" dirty="0">
                <a:solidFill>
                  <a:srgbClr val="000000"/>
                </a:solidFill>
              </a:rPr>
              <a:t>Prophase II</a:t>
            </a:r>
          </a:p>
          <a:p>
            <a:pPr marL="91440" indent="-91440" algn="l">
              <a:buFont typeface="Arial"/>
              <a:buChar char="•"/>
            </a:pPr>
            <a:r>
              <a:rPr lang="en-US" sz="1400" dirty="0">
                <a:solidFill>
                  <a:srgbClr val="000000"/>
                </a:solidFill>
              </a:rPr>
              <a:t>A spindle apparatus forms</a:t>
            </a:r>
          </a:p>
          <a:p>
            <a:pPr marL="91440" indent="-91440" algn="l">
              <a:buFont typeface="Arial"/>
              <a:buChar char="•"/>
            </a:pPr>
            <a:r>
              <a:rPr lang="en-US" sz="1400" dirty="0">
                <a:solidFill>
                  <a:srgbClr val="000000"/>
                </a:solidFill>
              </a:rPr>
              <a:t>Chromosomes (each still composed of two chromatids) move toward the metaphase plate</a:t>
            </a:r>
          </a:p>
          <a:p>
            <a:pPr algn="l"/>
            <a:r>
              <a:rPr lang="en-US" sz="1400" b="1" dirty="0">
                <a:solidFill>
                  <a:srgbClr val="000000"/>
                </a:solidFill>
              </a:rPr>
              <a:t>Metaphase II</a:t>
            </a:r>
          </a:p>
          <a:p>
            <a:pPr marL="91440" indent="-91440" algn="l">
              <a:buFont typeface="Arial"/>
              <a:buChar char="•"/>
            </a:pPr>
            <a:r>
              <a:rPr lang="en-US" sz="1400" dirty="0">
                <a:solidFill>
                  <a:srgbClr val="000000"/>
                </a:solidFill>
              </a:rPr>
              <a:t>The sister chromatids are arranged at the metaphase plate</a:t>
            </a:r>
          </a:p>
          <a:p>
            <a:pPr marL="91440" indent="-91440" algn="l">
              <a:buFont typeface="Arial"/>
              <a:buChar char="•"/>
            </a:pPr>
            <a:r>
              <a:rPr lang="en-US" sz="1400" dirty="0">
                <a:solidFill>
                  <a:srgbClr val="000000"/>
                </a:solidFill>
              </a:rPr>
              <a:t>Because of crossing over in meiosis I, the two sister chromatids of each chromosome are no longer genetically identical</a:t>
            </a:r>
          </a:p>
          <a:p>
            <a:pPr marL="91440" indent="-91440" algn="l">
              <a:buFont typeface="Arial"/>
              <a:buChar char="•"/>
            </a:pPr>
            <a:r>
              <a:rPr lang="en-US" sz="1400" dirty="0">
                <a:solidFill>
                  <a:srgbClr val="000000"/>
                </a:solidFill>
              </a:rPr>
              <a:t>The kinetochores of sister chromatids attach to microtubules extending from the poles</a:t>
            </a:r>
          </a:p>
          <a:p>
            <a:pPr algn="l"/>
            <a:r>
              <a:rPr lang="en-US" sz="1400" b="1" dirty="0">
                <a:solidFill>
                  <a:srgbClr val="000000"/>
                </a:solidFill>
              </a:rPr>
              <a:t>Anaphase II</a:t>
            </a:r>
          </a:p>
          <a:p>
            <a:pPr marL="91440" indent="-91440" algn="l">
              <a:buFont typeface="Arial"/>
              <a:buChar char="•"/>
            </a:pPr>
            <a:r>
              <a:rPr lang="en-US" sz="1400" dirty="0">
                <a:solidFill>
                  <a:srgbClr val="000000"/>
                </a:solidFill>
              </a:rPr>
              <a:t>The sister chromatids separate</a:t>
            </a:r>
          </a:p>
          <a:p>
            <a:pPr marL="91440" indent="-91440" algn="l">
              <a:buFont typeface="Arial"/>
              <a:buChar char="•"/>
            </a:pPr>
            <a:r>
              <a:rPr lang="en-US" sz="1400" dirty="0">
                <a:solidFill>
                  <a:srgbClr val="000000"/>
                </a:solidFill>
              </a:rPr>
              <a:t>The sister chromatids of each chromosome now move as individual chromosomes toward opposite poles</a:t>
            </a:r>
          </a:p>
          <a:p>
            <a:pPr algn="l"/>
            <a:r>
              <a:rPr lang="en-US" sz="1400" b="1" dirty="0" err="1">
                <a:solidFill>
                  <a:srgbClr val="000000"/>
                </a:solidFill>
              </a:rPr>
              <a:t>Telophase</a:t>
            </a:r>
            <a:r>
              <a:rPr lang="en-US" sz="1400" b="1" dirty="0">
                <a:solidFill>
                  <a:srgbClr val="000000"/>
                </a:solidFill>
              </a:rPr>
              <a:t> II and Cytokinesis</a:t>
            </a:r>
          </a:p>
          <a:p>
            <a:pPr marL="91440" indent="-91440" algn="l">
              <a:buFont typeface="Arial"/>
              <a:buChar char="•"/>
            </a:pPr>
            <a:r>
              <a:rPr lang="en-US" sz="1400" dirty="0">
                <a:solidFill>
                  <a:srgbClr val="000000"/>
                </a:solidFill>
              </a:rPr>
              <a:t>The chromosomes arrive at opposite poles</a:t>
            </a:r>
          </a:p>
          <a:p>
            <a:pPr marL="91440" indent="-91440" algn="l">
              <a:buFont typeface="Arial"/>
              <a:buChar char="•"/>
            </a:pPr>
            <a:r>
              <a:rPr lang="en-US" sz="1400" dirty="0">
                <a:solidFill>
                  <a:srgbClr val="000000"/>
                </a:solidFill>
              </a:rPr>
              <a:t>Nuclei form, and the chromosomes begin </a:t>
            </a:r>
            <a:r>
              <a:rPr lang="en-US" sz="1400" dirty="0" err="1">
                <a:solidFill>
                  <a:srgbClr val="000000"/>
                </a:solidFill>
              </a:rPr>
              <a:t>decondensing</a:t>
            </a:r>
            <a:endParaRPr lang="en-US" sz="1400" dirty="0">
              <a:solidFill>
                <a:srgbClr val="000000"/>
              </a:solidFill>
            </a:endParaRPr>
          </a:p>
          <a:p>
            <a:pPr marL="91440" indent="-91440" algn="l">
              <a:buFont typeface="Arial"/>
              <a:buChar char="•"/>
            </a:pPr>
            <a:r>
              <a:rPr lang="en-US" sz="1400" dirty="0">
                <a:solidFill>
                  <a:srgbClr val="000000"/>
                </a:solidFill>
              </a:rPr>
              <a:t>Cytokinesis separates the cytoplasm</a:t>
            </a:r>
          </a:p>
          <a:p>
            <a:pPr algn="l"/>
            <a:endParaRPr lang="en-US" sz="1400" dirty="0">
              <a:solidFill>
                <a:srgbClr val="000000"/>
              </a:solidFill>
            </a:endParaRPr>
          </a:p>
        </p:txBody>
      </p:sp>
      <p:pic>
        <p:nvPicPr>
          <p:cNvPr id="3" name="Picture 2"/>
          <p:cNvPicPr>
            <a:picLocks noChangeAspect="1"/>
          </p:cNvPicPr>
          <p:nvPr/>
        </p:nvPicPr>
        <p:blipFill>
          <a:blip r:embed="rId3"/>
          <a:stretch>
            <a:fillRect/>
          </a:stretch>
        </p:blipFill>
        <p:spPr>
          <a:xfrm>
            <a:off x="111149" y="715441"/>
            <a:ext cx="6146800" cy="5257800"/>
          </a:xfrm>
          <a:prstGeom prst="rect">
            <a:avLst/>
          </a:prstGeom>
        </p:spPr>
      </p:pic>
      <p:sp>
        <p:nvSpPr>
          <p:cNvPr id="15" name="Content Placeholder 2"/>
          <p:cNvSpPr txBox="1">
            <a:spLocks/>
          </p:cNvSpPr>
          <p:nvPr/>
        </p:nvSpPr>
        <p:spPr>
          <a:xfrm>
            <a:off x="111149" y="5854700"/>
            <a:ext cx="6079068" cy="81279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US" sz="1400" dirty="0">
                <a:solidFill>
                  <a:srgbClr val="000000"/>
                </a:solidFill>
              </a:rPr>
              <a:t>At the end of meiosis, there are four daughter cells, each with a haploid set of chromosomes</a:t>
            </a:r>
          </a:p>
          <a:p>
            <a:pPr marL="342900" indent="-342900" algn="l">
              <a:buFont typeface="Arial"/>
              <a:buChar char="•"/>
            </a:pPr>
            <a:r>
              <a:rPr lang="en-US" sz="1400" dirty="0">
                <a:solidFill>
                  <a:srgbClr val="000000"/>
                </a:solidFill>
              </a:rPr>
              <a:t>Each daughter cell is genetically distinct from the others and from the parent cell</a:t>
            </a:r>
          </a:p>
          <a:p>
            <a:pPr marL="91440" indent="-91440" algn="l">
              <a:buFont typeface="Arial"/>
              <a:buChar char="•"/>
            </a:pPr>
            <a:endParaRPr lang="en-US" sz="1400" dirty="0">
              <a:solidFill>
                <a:srgbClr val="000000"/>
              </a:solidFill>
            </a:endParaRPr>
          </a:p>
          <a:p>
            <a:pPr marL="91440" indent="-91440" algn="l">
              <a:buFont typeface="Arial"/>
              <a:buChar char="•"/>
            </a:pPr>
            <a:endParaRPr lang="en-US" sz="1400" dirty="0">
              <a:solidFill>
                <a:srgbClr val="000000"/>
              </a:solidFill>
            </a:endParaRPr>
          </a:p>
          <a:p>
            <a:pPr marL="91440" indent="-91440" algn="l">
              <a:buFont typeface="Arial"/>
              <a:buChar char="•"/>
            </a:pPr>
            <a:endParaRPr lang="en-US" sz="1400" dirty="0">
              <a:solidFill>
                <a:srgbClr val="000000"/>
              </a:solidFill>
            </a:endParaRPr>
          </a:p>
          <a:p>
            <a:pPr marL="91440" indent="-91440" algn="l">
              <a:buFont typeface="Arial"/>
              <a:buChar char="•"/>
            </a:pPr>
            <a:endParaRPr lang="en-US" sz="1400" dirty="0">
              <a:solidFill>
                <a:srgbClr val="000000"/>
              </a:solidFill>
            </a:endParaRPr>
          </a:p>
          <a:p>
            <a:pPr marL="91440" indent="-91440" algn="l">
              <a:buFont typeface="Arial"/>
              <a:buChar char="•"/>
            </a:pPr>
            <a:endParaRPr lang="en-US" sz="1400" dirty="0">
              <a:solidFill>
                <a:srgbClr val="000000"/>
              </a:solidFill>
            </a:endParaRPr>
          </a:p>
        </p:txBody>
      </p:sp>
    </p:spTree>
    <p:extLst>
      <p:ext uri="{BB962C8B-B14F-4D97-AF65-F5344CB8AC3E}">
        <p14:creationId xmlns:p14="http://schemas.microsoft.com/office/powerpoint/2010/main" val="11709997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88768" y="1218027"/>
            <a:ext cx="3887932" cy="53394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a:solidFill>
                  <a:srgbClr val="000000"/>
                </a:solidFill>
              </a:rPr>
              <a:t>Crossing over combines DNA inherited from each parent</a:t>
            </a:r>
          </a:p>
          <a:p>
            <a:pPr marL="457200" indent="-457200" algn="l">
              <a:buFont typeface="Arial"/>
              <a:buChar char="•"/>
            </a:pPr>
            <a:r>
              <a:rPr lang="en-US" sz="2400" dirty="0">
                <a:solidFill>
                  <a:srgbClr val="000000"/>
                </a:solidFill>
              </a:rPr>
              <a:t>Contributes to genetic variation by combining DNA from two parents into a single chromosome</a:t>
            </a:r>
          </a:p>
          <a:p>
            <a:pPr marL="457200" indent="-457200" algn="l">
              <a:buFont typeface="Arial"/>
              <a:buChar char="•"/>
            </a:pPr>
            <a:r>
              <a:rPr lang="en-US" sz="2400" dirty="0">
                <a:solidFill>
                  <a:srgbClr val="000000"/>
                </a:solidFill>
              </a:rPr>
              <a:t>In humans an average of one to three crossover events occurs per chromosome</a:t>
            </a:r>
          </a:p>
        </p:txBody>
      </p:sp>
      <p:sp>
        <p:nvSpPr>
          <p:cNvPr id="2" name="TextBox 1"/>
          <p:cNvSpPr txBox="1"/>
          <p:nvPr/>
        </p:nvSpPr>
        <p:spPr>
          <a:xfrm>
            <a:off x="10820400" y="7061200"/>
            <a:ext cx="184666" cy="369332"/>
          </a:xfrm>
          <a:prstGeom prst="rect">
            <a:avLst/>
          </a:prstGeom>
          <a:noFill/>
        </p:spPr>
        <p:txBody>
          <a:bodyPr wrap="none" rtlCol="0">
            <a:spAutoFit/>
          </a:bodyPr>
          <a:lstStyle/>
          <a:p>
            <a:endParaRPr lang="en-US" dirty="0"/>
          </a:p>
        </p:txBody>
      </p:sp>
      <p:pic>
        <p:nvPicPr>
          <p:cNvPr id="5" name="Picture 4"/>
          <p:cNvPicPr>
            <a:picLocks noChangeAspect="1"/>
          </p:cNvPicPr>
          <p:nvPr/>
        </p:nvPicPr>
        <p:blipFill>
          <a:blip r:embed="rId3"/>
          <a:stretch>
            <a:fillRect/>
          </a:stretch>
        </p:blipFill>
        <p:spPr>
          <a:xfrm>
            <a:off x="4389622" y="1219200"/>
            <a:ext cx="4652776" cy="5338230"/>
          </a:xfrm>
          <a:prstGeom prst="rect">
            <a:avLst/>
          </a:prstGeom>
        </p:spPr>
      </p:pic>
      <p:sp>
        <p:nvSpPr>
          <p:cNvPr id="6" name="Title 1"/>
          <p:cNvSpPr txBox="1">
            <a:spLocks/>
          </p:cNvSpPr>
          <p:nvPr/>
        </p:nvSpPr>
        <p:spPr>
          <a:xfrm>
            <a:off x="0" y="-139170"/>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t>Crossing Over</a:t>
            </a:r>
          </a:p>
        </p:txBody>
      </p:sp>
    </p:spTree>
    <p:extLst>
      <p:ext uri="{BB962C8B-B14F-4D97-AF65-F5344CB8AC3E}">
        <p14:creationId xmlns:p14="http://schemas.microsoft.com/office/powerpoint/2010/main" val="21926306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622300" y="-1778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Crossing Over in Meiosis I</a:t>
            </a:r>
          </a:p>
        </p:txBody>
      </p:sp>
      <p:pic>
        <p:nvPicPr>
          <p:cNvPr id="2" name="Picture 1"/>
          <p:cNvPicPr>
            <a:picLocks noChangeAspect="1"/>
          </p:cNvPicPr>
          <p:nvPr/>
        </p:nvPicPr>
        <p:blipFill>
          <a:blip r:embed="rId3"/>
          <a:stretch>
            <a:fillRect/>
          </a:stretch>
        </p:blipFill>
        <p:spPr>
          <a:xfrm>
            <a:off x="2027518" y="952500"/>
            <a:ext cx="5871882" cy="5715000"/>
          </a:xfrm>
          <a:prstGeom prst="rect">
            <a:avLst/>
          </a:prstGeom>
        </p:spPr>
      </p:pic>
    </p:spTree>
    <p:extLst>
      <p:ext uri="{BB962C8B-B14F-4D97-AF65-F5344CB8AC3E}">
        <p14:creationId xmlns:p14="http://schemas.microsoft.com/office/powerpoint/2010/main" val="35727906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_09bCrossOverSynapsis-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22120" y="1121156"/>
            <a:ext cx="6156960" cy="5657088"/>
          </a:xfrm>
          <a:prstGeom prst="rect">
            <a:avLst/>
          </a:prstGeom>
        </p:spPr>
      </p:pic>
      <p:sp>
        <p:nvSpPr>
          <p:cNvPr id="5" name="Text Box 31"/>
          <p:cNvSpPr txBox="1">
            <a:spLocks noChangeArrowheads="1"/>
          </p:cNvSpPr>
          <p:nvPr/>
        </p:nvSpPr>
        <p:spPr bwMode="auto">
          <a:xfrm flipH="1">
            <a:off x="1953033" y="1444126"/>
            <a:ext cx="1563430" cy="370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dirty="0">
                <a:latin typeface="Arial"/>
                <a:cs typeface="Arial"/>
              </a:rPr>
              <a:t>Crossover</a:t>
            </a:r>
          </a:p>
        </p:txBody>
      </p:sp>
      <p:grpSp>
        <p:nvGrpSpPr>
          <p:cNvPr id="6" name="Group 5"/>
          <p:cNvGrpSpPr/>
          <p:nvPr/>
        </p:nvGrpSpPr>
        <p:grpSpPr>
          <a:xfrm>
            <a:off x="1789251" y="3429130"/>
            <a:ext cx="365509" cy="378153"/>
            <a:chOff x="5427570" y="320252"/>
            <a:chExt cx="224367" cy="233119"/>
          </a:xfrm>
        </p:grpSpPr>
        <p:sp>
          <p:nvSpPr>
            <p:cNvPr id="7" name="Oval 6"/>
            <p:cNvSpPr/>
            <p:nvPr/>
          </p:nvSpPr>
          <p:spPr bwMode="auto">
            <a:xfrm>
              <a:off x="5436038" y="338650"/>
              <a:ext cx="211666" cy="211666"/>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tx1"/>
                </a:solidFill>
                <a:effectLst/>
                <a:latin typeface="Times" pitchFamily="84" charset="0"/>
              </a:endParaRPr>
            </a:p>
          </p:txBody>
        </p:sp>
        <p:sp>
          <p:nvSpPr>
            <p:cNvPr id="8" name="Text Box 31"/>
            <p:cNvSpPr txBox="1">
              <a:spLocks noChangeArrowheads="1"/>
            </p:cNvSpPr>
            <p:nvPr/>
          </p:nvSpPr>
          <p:spPr bwMode="auto">
            <a:xfrm>
              <a:off x="5427570" y="320252"/>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dirty="0">
                  <a:solidFill>
                    <a:schemeClr val="bg1"/>
                  </a:solidFill>
                  <a:latin typeface="Arial" charset="0"/>
                </a:rPr>
                <a:t>3</a:t>
              </a:r>
            </a:p>
          </p:txBody>
        </p:sp>
      </p:grpSp>
      <p:grpSp>
        <p:nvGrpSpPr>
          <p:cNvPr id="9" name="Group 8"/>
          <p:cNvGrpSpPr/>
          <p:nvPr/>
        </p:nvGrpSpPr>
        <p:grpSpPr>
          <a:xfrm>
            <a:off x="1782792" y="6332961"/>
            <a:ext cx="365509" cy="378153"/>
            <a:chOff x="5427570" y="320252"/>
            <a:chExt cx="224367" cy="233119"/>
          </a:xfrm>
        </p:grpSpPr>
        <p:sp>
          <p:nvSpPr>
            <p:cNvPr id="10" name="Oval 9"/>
            <p:cNvSpPr/>
            <p:nvPr/>
          </p:nvSpPr>
          <p:spPr bwMode="auto">
            <a:xfrm>
              <a:off x="5436038" y="338650"/>
              <a:ext cx="211666" cy="211666"/>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tx1"/>
                </a:solidFill>
                <a:effectLst/>
                <a:latin typeface="Times" pitchFamily="84" charset="0"/>
              </a:endParaRPr>
            </a:p>
          </p:txBody>
        </p:sp>
        <p:sp>
          <p:nvSpPr>
            <p:cNvPr id="11" name="Text Box 31"/>
            <p:cNvSpPr txBox="1">
              <a:spLocks noChangeArrowheads="1"/>
            </p:cNvSpPr>
            <p:nvPr/>
          </p:nvSpPr>
          <p:spPr bwMode="auto">
            <a:xfrm>
              <a:off x="5427570" y="320252"/>
              <a:ext cx="224367" cy="233119"/>
            </a:xfrm>
            <a:prstGeom prst="rect">
              <a:avLst/>
            </a:prstGeom>
            <a:noFill/>
            <a:ln w="6350" cmpd="sng">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dirty="0">
                  <a:solidFill>
                    <a:schemeClr val="bg1"/>
                  </a:solidFill>
                  <a:latin typeface="Arial" charset="0"/>
                </a:rPr>
                <a:t>4</a:t>
              </a:r>
            </a:p>
          </p:txBody>
        </p:sp>
      </p:grpSp>
      <p:sp>
        <p:nvSpPr>
          <p:cNvPr id="12" name="Text Box 31"/>
          <p:cNvSpPr txBox="1">
            <a:spLocks noChangeArrowheads="1"/>
          </p:cNvSpPr>
          <p:nvPr/>
        </p:nvSpPr>
        <p:spPr bwMode="auto">
          <a:xfrm flipH="1">
            <a:off x="4253822" y="1442214"/>
            <a:ext cx="1563430" cy="370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dirty="0">
                <a:latin typeface="Arial"/>
                <a:cs typeface="Arial"/>
              </a:rPr>
              <a:t>Crossover</a:t>
            </a:r>
          </a:p>
        </p:txBody>
      </p:sp>
      <p:sp>
        <p:nvSpPr>
          <p:cNvPr id="13" name="Text Box 31"/>
          <p:cNvSpPr txBox="1">
            <a:spLocks noChangeArrowheads="1"/>
          </p:cNvSpPr>
          <p:nvPr/>
        </p:nvSpPr>
        <p:spPr bwMode="auto">
          <a:xfrm flipH="1">
            <a:off x="3017486" y="4229795"/>
            <a:ext cx="1563430" cy="370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dirty="0" err="1">
                <a:latin typeface="Arial"/>
                <a:cs typeface="Arial"/>
              </a:rPr>
              <a:t>Chiasmata</a:t>
            </a:r>
            <a:endParaRPr lang="en-US" dirty="0">
              <a:latin typeface="Arial"/>
              <a:cs typeface="Arial"/>
            </a:endParaRPr>
          </a:p>
        </p:txBody>
      </p:sp>
      <p:cxnSp>
        <p:nvCxnSpPr>
          <p:cNvPr id="15" name="Straight Connector 14"/>
          <p:cNvCxnSpPr>
            <a:endCxn id="5" idx="2"/>
          </p:cNvCxnSpPr>
          <p:nvPr/>
        </p:nvCxnSpPr>
        <p:spPr bwMode="auto">
          <a:xfrm flipV="1">
            <a:off x="2700867" y="1799167"/>
            <a:ext cx="0" cy="7789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6" name="Oval 15"/>
          <p:cNvSpPr/>
          <p:nvPr/>
        </p:nvSpPr>
        <p:spPr bwMode="auto">
          <a:xfrm>
            <a:off x="2468033" y="2573866"/>
            <a:ext cx="465667" cy="465667"/>
          </a:xfrm>
          <a:prstGeom prst="ellipse">
            <a:avLst/>
          </a:prstGeom>
          <a:noFill/>
          <a:ln w="12700" cap="flat" cmpd="sng" algn="ctr">
            <a:solidFill>
              <a:schemeClr val="tx1"/>
            </a:solidFill>
            <a:prstDash val="solid"/>
            <a:round/>
            <a:headEnd type="none" w="med" len="med"/>
            <a:tailEnd type="triangle" w="med" len="med"/>
          </a:ln>
          <a:effectLst/>
        </p:spPr>
        <p:txBody>
          <a:bodyPr rtlCol="0" anchor="ctr"/>
          <a:lstStyle/>
          <a:p>
            <a:pPr algn="ctr"/>
            <a:endParaRPr lang="en-US"/>
          </a:p>
        </p:txBody>
      </p:sp>
      <p:cxnSp>
        <p:nvCxnSpPr>
          <p:cNvPr id="17" name="Straight Connector 16"/>
          <p:cNvCxnSpPr/>
          <p:nvPr/>
        </p:nvCxnSpPr>
        <p:spPr bwMode="auto">
          <a:xfrm flipV="1">
            <a:off x="5003800" y="1807633"/>
            <a:ext cx="0" cy="778933"/>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8" name="Oval 17"/>
          <p:cNvSpPr/>
          <p:nvPr/>
        </p:nvSpPr>
        <p:spPr bwMode="auto">
          <a:xfrm>
            <a:off x="4770966" y="2582332"/>
            <a:ext cx="465667" cy="465667"/>
          </a:xfrm>
          <a:prstGeom prst="ellipse">
            <a:avLst/>
          </a:prstGeom>
          <a:noFill/>
          <a:ln w="12700" cap="flat" cmpd="sng" algn="ctr">
            <a:solidFill>
              <a:schemeClr val="tx1"/>
            </a:solidFill>
            <a:prstDash val="solid"/>
            <a:round/>
            <a:headEnd type="none" w="med" len="med"/>
            <a:tailEnd type="triangle" w="med" len="med"/>
          </a:ln>
          <a:effectLst/>
        </p:spPr>
        <p:txBody>
          <a:bodyPr rtlCol="0" anchor="ctr"/>
          <a:lstStyle/>
          <a:p>
            <a:pPr algn="ctr"/>
            <a:endParaRPr lang="en-US"/>
          </a:p>
        </p:txBody>
      </p:sp>
      <p:sp>
        <p:nvSpPr>
          <p:cNvPr id="19" name="Oval 18"/>
          <p:cNvSpPr/>
          <p:nvPr/>
        </p:nvSpPr>
        <p:spPr bwMode="auto">
          <a:xfrm>
            <a:off x="4340225" y="4902200"/>
            <a:ext cx="1184275" cy="1184275"/>
          </a:xfrm>
          <a:prstGeom prst="ellipse">
            <a:avLst/>
          </a:prstGeom>
          <a:noFill/>
          <a:ln w="12700" cap="flat" cmpd="sng" algn="ctr">
            <a:solidFill>
              <a:schemeClr val="tx1"/>
            </a:solidFill>
            <a:prstDash val="solid"/>
            <a:round/>
            <a:headEnd type="none" w="med" len="med"/>
            <a:tailEnd type="triangle" w="med" len="med"/>
          </a:ln>
          <a:effectLst/>
        </p:spPr>
        <p:txBody>
          <a:bodyPr rtlCol="0" anchor="ctr"/>
          <a:lstStyle/>
          <a:p>
            <a:pPr algn="ctr"/>
            <a:endParaRPr lang="en-US"/>
          </a:p>
        </p:txBody>
      </p:sp>
      <p:cxnSp>
        <p:nvCxnSpPr>
          <p:cNvPr id="21" name="Straight Connector 20"/>
          <p:cNvCxnSpPr>
            <a:endCxn id="19" idx="1"/>
          </p:cNvCxnSpPr>
          <p:nvPr/>
        </p:nvCxnSpPr>
        <p:spPr bwMode="auto">
          <a:xfrm>
            <a:off x="3489325" y="4578350"/>
            <a:ext cx="987425" cy="5365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2" name="Oval 21"/>
          <p:cNvSpPr/>
          <p:nvPr/>
        </p:nvSpPr>
        <p:spPr bwMode="auto">
          <a:xfrm>
            <a:off x="2800350" y="4911725"/>
            <a:ext cx="1184275" cy="1184275"/>
          </a:xfrm>
          <a:prstGeom prst="ellipse">
            <a:avLst/>
          </a:prstGeom>
          <a:noFill/>
          <a:ln w="12700" cap="flat" cmpd="sng" algn="ctr">
            <a:solidFill>
              <a:schemeClr val="tx1"/>
            </a:solidFill>
            <a:prstDash val="solid"/>
            <a:round/>
            <a:headEnd type="none" w="med" len="med"/>
            <a:tailEnd type="triangle" w="med" len="med"/>
          </a:ln>
          <a:effectLst/>
        </p:spPr>
        <p:txBody>
          <a:bodyPr rtlCol="0" anchor="ctr"/>
          <a:lstStyle/>
          <a:p>
            <a:pPr algn="ctr"/>
            <a:endParaRPr lang="en-US"/>
          </a:p>
        </p:txBody>
      </p:sp>
      <p:cxnSp>
        <p:nvCxnSpPr>
          <p:cNvPr id="24" name="Straight Connector 23"/>
          <p:cNvCxnSpPr/>
          <p:nvPr/>
        </p:nvCxnSpPr>
        <p:spPr bwMode="auto">
          <a:xfrm flipH="1" flipV="1">
            <a:off x="3352800" y="4581525"/>
            <a:ext cx="60325" cy="3333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0" name="Title 1"/>
          <p:cNvSpPr txBox="1">
            <a:spLocks/>
          </p:cNvSpPr>
          <p:nvPr/>
        </p:nvSpPr>
        <p:spPr>
          <a:xfrm>
            <a:off x="622300" y="-1778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Crossing Over in Meiosis I</a:t>
            </a:r>
          </a:p>
        </p:txBody>
      </p:sp>
      <p:sp>
        <p:nvSpPr>
          <p:cNvPr id="23" name="Content Placeholder 2"/>
          <p:cNvSpPr txBox="1">
            <a:spLocks/>
          </p:cNvSpPr>
          <p:nvPr/>
        </p:nvSpPr>
        <p:spPr>
          <a:xfrm>
            <a:off x="6515100" y="4381606"/>
            <a:ext cx="2628899" cy="204469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dirty="0">
                <a:solidFill>
                  <a:srgbClr val="000000"/>
                </a:solidFill>
              </a:rPr>
              <a:t>Crossing over results in each chromosome being a mix of genetic material from maternal and paternal genomes</a:t>
            </a:r>
          </a:p>
        </p:txBody>
      </p:sp>
    </p:spTree>
    <p:extLst>
      <p:ext uri="{BB962C8B-B14F-4D97-AF65-F5344CB8AC3E}">
        <p14:creationId xmlns:p14="http://schemas.microsoft.com/office/powerpoint/2010/main" val="29595288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_10a_MitosisVMeiosis-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8704" y="259080"/>
            <a:ext cx="8546592" cy="6339840"/>
          </a:xfrm>
          <a:prstGeom prst="rect">
            <a:avLst/>
          </a:prstGeom>
        </p:spPr>
      </p:pic>
      <p:sp>
        <p:nvSpPr>
          <p:cNvPr id="5" name="Text Box 31"/>
          <p:cNvSpPr txBox="1">
            <a:spLocks noChangeArrowheads="1"/>
          </p:cNvSpPr>
          <p:nvPr/>
        </p:nvSpPr>
        <p:spPr bwMode="auto">
          <a:xfrm flipH="1">
            <a:off x="2014204" y="329916"/>
            <a:ext cx="798846" cy="2288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solidFill>
                  <a:schemeClr val="bg1"/>
                </a:solidFill>
                <a:latin typeface="Arial"/>
                <a:cs typeface="Arial"/>
              </a:rPr>
              <a:t>MITOSIS</a:t>
            </a:r>
          </a:p>
        </p:txBody>
      </p:sp>
      <p:sp>
        <p:nvSpPr>
          <p:cNvPr id="6" name="Text Box 31"/>
          <p:cNvSpPr txBox="1">
            <a:spLocks noChangeArrowheads="1"/>
          </p:cNvSpPr>
          <p:nvPr/>
        </p:nvSpPr>
        <p:spPr bwMode="auto">
          <a:xfrm flipH="1">
            <a:off x="6332204" y="342616"/>
            <a:ext cx="805196" cy="190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solidFill>
                  <a:schemeClr val="bg1"/>
                </a:solidFill>
                <a:latin typeface="Arial"/>
                <a:cs typeface="Arial"/>
              </a:rPr>
              <a:t>MEIOSIS</a:t>
            </a:r>
          </a:p>
        </p:txBody>
      </p:sp>
      <p:sp>
        <p:nvSpPr>
          <p:cNvPr id="7" name="Text Box 31"/>
          <p:cNvSpPr txBox="1">
            <a:spLocks noChangeArrowheads="1"/>
          </p:cNvSpPr>
          <p:nvPr/>
        </p:nvSpPr>
        <p:spPr bwMode="auto">
          <a:xfrm flipH="1">
            <a:off x="338694" y="1194526"/>
            <a:ext cx="895738" cy="2298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Prophase</a:t>
            </a:r>
          </a:p>
        </p:txBody>
      </p:sp>
      <p:sp>
        <p:nvSpPr>
          <p:cNvPr id="8" name="Text Box 31"/>
          <p:cNvSpPr txBox="1">
            <a:spLocks noChangeArrowheads="1"/>
          </p:cNvSpPr>
          <p:nvPr/>
        </p:nvSpPr>
        <p:spPr bwMode="auto">
          <a:xfrm flipH="1">
            <a:off x="669136" y="1928566"/>
            <a:ext cx="1206251" cy="46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Duplicated</a:t>
            </a:r>
          </a:p>
          <a:p>
            <a:r>
              <a:rPr lang="en-US" sz="1500" dirty="0">
                <a:latin typeface="Arial"/>
                <a:cs typeface="Arial"/>
              </a:rPr>
              <a:t>chromosome</a:t>
            </a:r>
          </a:p>
        </p:txBody>
      </p:sp>
      <p:sp>
        <p:nvSpPr>
          <p:cNvPr id="9" name="Text Box 31"/>
          <p:cNvSpPr txBox="1">
            <a:spLocks noChangeArrowheads="1"/>
          </p:cNvSpPr>
          <p:nvPr/>
        </p:nvSpPr>
        <p:spPr bwMode="auto">
          <a:xfrm flipH="1">
            <a:off x="346755" y="2888140"/>
            <a:ext cx="1018243" cy="233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Metaphase</a:t>
            </a:r>
          </a:p>
        </p:txBody>
      </p:sp>
      <p:sp>
        <p:nvSpPr>
          <p:cNvPr id="10" name="Text Box 31"/>
          <p:cNvSpPr txBox="1">
            <a:spLocks noChangeArrowheads="1"/>
          </p:cNvSpPr>
          <p:nvPr/>
        </p:nvSpPr>
        <p:spPr bwMode="auto">
          <a:xfrm flipH="1">
            <a:off x="344852" y="4108855"/>
            <a:ext cx="972668" cy="461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Anaphase</a:t>
            </a:r>
          </a:p>
          <a:p>
            <a:r>
              <a:rPr lang="en-US" sz="1500" dirty="0" err="1">
                <a:latin typeface="Arial"/>
                <a:cs typeface="Arial"/>
              </a:rPr>
              <a:t>Telophase</a:t>
            </a:r>
            <a:endParaRPr lang="en-US" sz="1500" dirty="0">
              <a:latin typeface="Arial"/>
              <a:cs typeface="Arial"/>
            </a:endParaRPr>
          </a:p>
        </p:txBody>
      </p:sp>
      <p:sp>
        <p:nvSpPr>
          <p:cNvPr id="11" name="Text Box 31"/>
          <p:cNvSpPr txBox="1">
            <a:spLocks noChangeArrowheads="1"/>
          </p:cNvSpPr>
          <p:nvPr/>
        </p:nvSpPr>
        <p:spPr bwMode="auto">
          <a:xfrm flipH="1">
            <a:off x="1197555" y="5626328"/>
            <a:ext cx="226789" cy="26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2</a:t>
            </a:r>
            <a:r>
              <a:rPr lang="en-US" sz="1500" i="1" dirty="0">
                <a:latin typeface="Arial"/>
                <a:cs typeface="Arial"/>
              </a:rPr>
              <a:t>n</a:t>
            </a:r>
          </a:p>
        </p:txBody>
      </p:sp>
      <p:sp>
        <p:nvSpPr>
          <p:cNvPr id="12" name="Text Box 31"/>
          <p:cNvSpPr txBox="1">
            <a:spLocks noChangeArrowheads="1"/>
          </p:cNvSpPr>
          <p:nvPr/>
        </p:nvSpPr>
        <p:spPr bwMode="auto">
          <a:xfrm flipH="1">
            <a:off x="3142257" y="5636285"/>
            <a:ext cx="226789" cy="2612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2</a:t>
            </a:r>
            <a:r>
              <a:rPr lang="en-US" sz="1500" i="1" dirty="0">
                <a:latin typeface="Arial"/>
                <a:cs typeface="Arial"/>
              </a:rPr>
              <a:t>n</a:t>
            </a:r>
          </a:p>
        </p:txBody>
      </p:sp>
      <p:sp>
        <p:nvSpPr>
          <p:cNvPr id="13" name="Text Box 31"/>
          <p:cNvSpPr txBox="1">
            <a:spLocks noChangeArrowheads="1"/>
          </p:cNvSpPr>
          <p:nvPr/>
        </p:nvSpPr>
        <p:spPr bwMode="auto">
          <a:xfrm flipH="1">
            <a:off x="1601120" y="5839990"/>
            <a:ext cx="1354396" cy="4611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500" dirty="0">
                <a:latin typeface="Arial"/>
                <a:cs typeface="Arial"/>
              </a:rPr>
              <a:t>Daughter cells</a:t>
            </a:r>
          </a:p>
          <a:p>
            <a:pPr algn="ctr"/>
            <a:r>
              <a:rPr lang="en-US" sz="1500" dirty="0">
                <a:latin typeface="Arial"/>
                <a:cs typeface="Arial"/>
              </a:rPr>
              <a:t>of mitosis</a:t>
            </a:r>
          </a:p>
        </p:txBody>
      </p:sp>
      <p:sp>
        <p:nvSpPr>
          <p:cNvPr id="14" name="Text Box 31"/>
          <p:cNvSpPr txBox="1">
            <a:spLocks noChangeArrowheads="1"/>
          </p:cNvSpPr>
          <p:nvPr/>
        </p:nvSpPr>
        <p:spPr bwMode="auto">
          <a:xfrm flipH="1">
            <a:off x="3082909" y="4045679"/>
            <a:ext cx="1047692" cy="702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Sister</a:t>
            </a:r>
          </a:p>
          <a:p>
            <a:r>
              <a:rPr lang="en-US" sz="1500" dirty="0">
                <a:latin typeface="Arial"/>
                <a:cs typeface="Arial"/>
              </a:rPr>
              <a:t>chromatids</a:t>
            </a:r>
          </a:p>
          <a:p>
            <a:r>
              <a:rPr lang="en-US" sz="1500" dirty="0">
                <a:latin typeface="Arial"/>
                <a:cs typeface="Arial"/>
              </a:rPr>
              <a:t>separate.</a:t>
            </a:r>
          </a:p>
        </p:txBody>
      </p:sp>
      <p:sp>
        <p:nvSpPr>
          <p:cNvPr id="15" name="Text Box 31"/>
          <p:cNvSpPr txBox="1">
            <a:spLocks noChangeArrowheads="1"/>
          </p:cNvSpPr>
          <p:nvPr/>
        </p:nvSpPr>
        <p:spPr bwMode="auto">
          <a:xfrm flipH="1">
            <a:off x="3033527" y="2749917"/>
            <a:ext cx="1346335" cy="739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Individual</a:t>
            </a:r>
          </a:p>
          <a:p>
            <a:r>
              <a:rPr lang="en-US" sz="1500" dirty="0">
                <a:latin typeface="Arial"/>
                <a:cs typeface="Arial"/>
              </a:rPr>
              <a:t>chromosomes</a:t>
            </a:r>
          </a:p>
          <a:p>
            <a:r>
              <a:rPr lang="en-US" sz="1500" dirty="0">
                <a:latin typeface="Arial"/>
                <a:cs typeface="Arial"/>
              </a:rPr>
              <a:t>line up.</a:t>
            </a:r>
          </a:p>
        </p:txBody>
      </p:sp>
      <p:sp>
        <p:nvSpPr>
          <p:cNvPr id="16" name="Text Box 31"/>
          <p:cNvSpPr txBox="1">
            <a:spLocks noChangeArrowheads="1"/>
          </p:cNvSpPr>
          <p:nvPr/>
        </p:nvSpPr>
        <p:spPr bwMode="auto">
          <a:xfrm flipH="1">
            <a:off x="2841709" y="1679687"/>
            <a:ext cx="1300761" cy="480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500" dirty="0">
                <a:latin typeface="Arial"/>
                <a:cs typeface="Arial"/>
              </a:rPr>
              <a:t>Chromosome</a:t>
            </a:r>
          </a:p>
          <a:p>
            <a:pPr algn="ctr"/>
            <a:r>
              <a:rPr lang="en-US" sz="1500" dirty="0">
                <a:latin typeface="Arial"/>
                <a:cs typeface="Arial"/>
              </a:rPr>
              <a:t>duplication</a:t>
            </a:r>
          </a:p>
        </p:txBody>
      </p:sp>
      <p:sp>
        <p:nvSpPr>
          <p:cNvPr id="17" name="Text Box 31"/>
          <p:cNvSpPr txBox="1">
            <a:spLocks noChangeArrowheads="1"/>
          </p:cNvSpPr>
          <p:nvPr/>
        </p:nvSpPr>
        <p:spPr bwMode="auto">
          <a:xfrm flipH="1">
            <a:off x="4988193" y="1677774"/>
            <a:ext cx="1300761" cy="480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500" dirty="0">
                <a:latin typeface="Arial"/>
                <a:cs typeface="Arial"/>
              </a:rPr>
              <a:t>Chromosome</a:t>
            </a:r>
          </a:p>
          <a:p>
            <a:pPr algn="ctr"/>
            <a:r>
              <a:rPr lang="en-US" sz="1500" dirty="0">
                <a:latin typeface="Arial"/>
                <a:cs typeface="Arial"/>
              </a:rPr>
              <a:t>duplication</a:t>
            </a:r>
          </a:p>
        </p:txBody>
      </p:sp>
      <p:sp>
        <p:nvSpPr>
          <p:cNvPr id="18" name="Text Box 31"/>
          <p:cNvSpPr txBox="1">
            <a:spLocks noChangeArrowheads="1"/>
          </p:cNvSpPr>
          <p:nvPr/>
        </p:nvSpPr>
        <p:spPr bwMode="auto">
          <a:xfrm flipH="1">
            <a:off x="4279828" y="2025836"/>
            <a:ext cx="562945" cy="241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2</a:t>
            </a:r>
            <a:r>
              <a:rPr lang="en-US" sz="1500" i="1" dirty="0">
                <a:latin typeface="Arial"/>
                <a:cs typeface="Arial"/>
              </a:rPr>
              <a:t>n </a:t>
            </a:r>
            <a:r>
              <a:rPr lang="en-US" sz="1500" dirty="0">
                <a:latin typeface="Arial"/>
                <a:cs typeface="Arial"/>
              </a:rPr>
              <a:t>= 6</a:t>
            </a:r>
          </a:p>
        </p:txBody>
      </p:sp>
      <p:sp>
        <p:nvSpPr>
          <p:cNvPr id="19" name="Text Box 31"/>
          <p:cNvSpPr txBox="1">
            <a:spLocks noChangeArrowheads="1"/>
          </p:cNvSpPr>
          <p:nvPr/>
        </p:nvSpPr>
        <p:spPr bwMode="auto">
          <a:xfrm flipH="1">
            <a:off x="4107943" y="773728"/>
            <a:ext cx="995961" cy="235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Parent cell</a:t>
            </a:r>
          </a:p>
        </p:txBody>
      </p:sp>
      <p:sp>
        <p:nvSpPr>
          <p:cNvPr id="20" name="Text Box 31"/>
          <p:cNvSpPr txBox="1">
            <a:spLocks noChangeArrowheads="1"/>
          </p:cNvSpPr>
          <p:nvPr/>
        </p:nvSpPr>
        <p:spPr bwMode="auto">
          <a:xfrm flipH="1">
            <a:off x="6076384" y="843037"/>
            <a:ext cx="855430" cy="23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err="1">
                <a:latin typeface="Arial"/>
                <a:cs typeface="Arial"/>
              </a:rPr>
              <a:t>Chiasma</a:t>
            </a:r>
            <a:endParaRPr lang="en-US" sz="1500" dirty="0">
              <a:latin typeface="Arial"/>
              <a:cs typeface="Arial"/>
            </a:endParaRPr>
          </a:p>
        </p:txBody>
      </p:sp>
      <p:sp>
        <p:nvSpPr>
          <p:cNvPr id="21" name="Text Box 31"/>
          <p:cNvSpPr txBox="1">
            <a:spLocks noChangeArrowheads="1"/>
          </p:cNvSpPr>
          <p:nvPr/>
        </p:nvSpPr>
        <p:spPr bwMode="auto">
          <a:xfrm flipH="1">
            <a:off x="7831173" y="781773"/>
            <a:ext cx="952290" cy="227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MEIOSIS </a:t>
            </a:r>
            <a:r>
              <a:rPr lang="en-US" sz="1500" dirty="0">
                <a:latin typeface="Times"/>
                <a:cs typeface="Times"/>
              </a:rPr>
              <a:t>I</a:t>
            </a:r>
          </a:p>
        </p:txBody>
      </p:sp>
      <p:sp>
        <p:nvSpPr>
          <p:cNvPr id="22" name="Text Box 31"/>
          <p:cNvSpPr txBox="1">
            <a:spLocks noChangeArrowheads="1"/>
          </p:cNvSpPr>
          <p:nvPr/>
        </p:nvSpPr>
        <p:spPr bwMode="auto">
          <a:xfrm flipH="1">
            <a:off x="7805529" y="1195317"/>
            <a:ext cx="1037281" cy="229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Prophase </a:t>
            </a:r>
            <a:r>
              <a:rPr lang="en-US" sz="1500" dirty="0">
                <a:latin typeface="Times"/>
                <a:cs typeface="Times"/>
              </a:rPr>
              <a:t>I</a:t>
            </a:r>
          </a:p>
        </p:txBody>
      </p:sp>
      <p:sp>
        <p:nvSpPr>
          <p:cNvPr id="23" name="Text Box 31"/>
          <p:cNvSpPr txBox="1">
            <a:spLocks noChangeArrowheads="1"/>
          </p:cNvSpPr>
          <p:nvPr/>
        </p:nvSpPr>
        <p:spPr bwMode="auto">
          <a:xfrm flipH="1">
            <a:off x="7530626" y="1490159"/>
            <a:ext cx="1193489" cy="70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Homologous</a:t>
            </a:r>
          </a:p>
          <a:p>
            <a:r>
              <a:rPr lang="en-US" sz="1500" dirty="0">
                <a:latin typeface="Arial"/>
                <a:cs typeface="Arial"/>
              </a:rPr>
              <a:t>chromosome</a:t>
            </a:r>
          </a:p>
          <a:p>
            <a:r>
              <a:rPr lang="en-US" sz="1500" dirty="0">
                <a:latin typeface="Arial"/>
                <a:cs typeface="Arial"/>
              </a:rPr>
              <a:t>pair</a:t>
            </a:r>
            <a:endParaRPr lang="en-US" sz="1500" dirty="0">
              <a:latin typeface="Times"/>
              <a:cs typeface="Times"/>
            </a:endParaRPr>
          </a:p>
        </p:txBody>
      </p:sp>
      <p:sp>
        <p:nvSpPr>
          <p:cNvPr id="25" name="Text Box 31"/>
          <p:cNvSpPr txBox="1">
            <a:spLocks noChangeArrowheads="1"/>
          </p:cNvSpPr>
          <p:nvPr/>
        </p:nvSpPr>
        <p:spPr bwMode="auto">
          <a:xfrm flipH="1">
            <a:off x="7673061" y="2867100"/>
            <a:ext cx="1157880" cy="254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Metaphase </a:t>
            </a:r>
            <a:r>
              <a:rPr lang="en-US" sz="1500" dirty="0">
                <a:latin typeface="Times"/>
                <a:cs typeface="Times"/>
              </a:rPr>
              <a:t>I</a:t>
            </a:r>
          </a:p>
        </p:txBody>
      </p:sp>
      <p:sp>
        <p:nvSpPr>
          <p:cNvPr id="26" name="Text Box 31"/>
          <p:cNvSpPr txBox="1">
            <a:spLocks noChangeArrowheads="1"/>
          </p:cNvSpPr>
          <p:nvPr/>
        </p:nvSpPr>
        <p:spPr bwMode="auto">
          <a:xfrm flipH="1">
            <a:off x="7754244" y="3767322"/>
            <a:ext cx="1157880" cy="254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Anaphase </a:t>
            </a:r>
            <a:r>
              <a:rPr lang="en-US" sz="1500" dirty="0">
                <a:latin typeface="Times"/>
                <a:cs typeface="Times"/>
              </a:rPr>
              <a:t>I</a:t>
            </a:r>
          </a:p>
        </p:txBody>
      </p:sp>
      <p:sp>
        <p:nvSpPr>
          <p:cNvPr id="27" name="Text Box 31"/>
          <p:cNvSpPr txBox="1">
            <a:spLocks noChangeArrowheads="1"/>
          </p:cNvSpPr>
          <p:nvPr/>
        </p:nvSpPr>
        <p:spPr bwMode="auto">
          <a:xfrm flipH="1">
            <a:off x="7740471" y="3979073"/>
            <a:ext cx="1157880" cy="2547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err="1">
                <a:latin typeface="Arial"/>
                <a:cs typeface="Arial"/>
              </a:rPr>
              <a:t>Telophase</a:t>
            </a:r>
            <a:r>
              <a:rPr lang="en-US" sz="1500" dirty="0">
                <a:latin typeface="Arial"/>
                <a:cs typeface="Arial"/>
              </a:rPr>
              <a:t> </a:t>
            </a:r>
            <a:r>
              <a:rPr lang="en-US" sz="1500" dirty="0">
                <a:latin typeface="Times"/>
                <a:cs typeface="Times"/>
              </a:rPr>
              <a:t>I</a:t>
            </a:r>
          </a:p>
        </p:txBody>
      </p:sp>
      <p:sp>
        <p:nvSpPr>
          <p:cNvPr id="28" name="Text Box 31"/>
          <p:cNvSpPr txBox="1">
            <a:spLocks noChangeArrowheads="1"/>
          </p:cNvSpPr>
          <p:nvPr/>
        </p:nvSpPr>
        <p:spPr bwMode="auto">
          <a:xfrm flipH="1">
            <a:off x="7880998" y="5318491"/>
            <a:ext cx="973679" cy="474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500" dirty="0">
                <a:latin typeface="Arial"/>
                <a:cs typeface="Arial"/>
              </a:rPr>
              <a:t>MEIOSIS</a:t>
            </a:r>
          </a:p>
          <a:p>
            <a:pPr algn="ctr"/>
            <a:r>
              <a:rPr lang="en-US" sz="1500" dirty="0">
                <a:latin typeface="Arial"/>
                <a:cs typeface="Arial"/>
              </a:rPr>
              <a:t> </a:t>
            </a:r>
            <a:r>
              <a:rPr lang="en-US" sz="1500" dirty="0">
                <a:latin typeface="Times"/>
                <a:cs typeface="Times"/>
              </a:rPr>
              <a:t>II</a:t>
            </a:r>
          </a:p>
        </p:txBody>
      </p:sp>
      <p:sp>
        <p:nvSpPr>
          <p:cNvPr id="29" name="Text Box 31"/>
          <p:cNvSpPr txBox="1">
            <a:spLocks noChangeArrowheads="1"/>
          </p:cNvSpPr>
          <p:nvPr/>
        </p:nvSpPr>
        <p:spPr bwMode="auto">
          <a:xfrm flipH="1">
            <a:off x="4775216" y="2756549"/>
            <a:ext cx="1318926" cy="964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Pairs of</a:t>
            </a:r>
          </a:p>
          <a:p>
            <a:r>
              <a:rPr lang="en-US" sz="1500" dirty="0">
                <a:latin typeface="Arial"/>
                <a:cs typeface="Arial"/>
              </a:rPr>
              <a:t>homologous</a:t>
            </a:r>
          </a:p>
          <a:p>
            <a:r>
              <a:rPr lang="en-US" sz="1500" dirty="0">
                <a:latin typeface="Arial"/>
                <a:cs typeface="Arial"/>
              </a:rPr>
              <a:t>chromosomes</a:t>
            </a:r>
          </a:p>
          <a:p>
            <a:r>
              <a:rPr lang="en-US" sz="1500" dirty="0">
                <a:latin typeface="Arial"/>
                <a:cs typeface="Arial"/>
              </a:rPr>
              <a:t>line up.</a:t>
            </a:r>
            <a:endParaRPr lang="en-US" sz="1500" dirty="0">
              <a:latin typeface="Times"/>
              <a:cs typeface="Times"/>
            </a:endParaRPr>
          </a:p>
        </p:txBody>
      </p:sp>
      <p:sp>
        <p:nvSpPr>
          <p:cNvPr id="30" name="Text Box 31"/>
          <p:cNvSpPr txBox="1">
            <a:spLocks noChangeArrowheads="1"/>
          </p:cNvSpPr>
          <p:nvPr/>
        </p:nvSpPr>
        <p:spPr bwMode="auto">
          <a:xfrm flipH="1">
            <a:off x="4771642" y="4045220"/>
            <a:ext cx="1032834" cy="488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Homologs</a:t>
            </a:r>
          </a:p>
          <a:p>
            <a:r>
              <a:rPr lang="en-US" sz="1500" dirty="0">
                <a:latin typeface="Arial"/>
                <a:cs typeface="Arial"/>
              </a:rPr>
              <a:t>separate.</a:t>
            </a:r>
            <a:endParaRPr lang="en-US" sz="1500" dirty="0">
              <a:latin typeface="Times"/>
              <a:cs typeface="Times"/>
            </a:endParaRPr>
          </a:p>
        </p:txBody>
      </p:sp>
      <p:sp>
        <p:nvSpPr>
          <p:cNvPr id="31" name="Text Box 31"/>
          <p:cNvSpPr txBox="1">
            <a:spLocks noChangeArrowheads="1"/>
          </p:cNvSpPr>
          <p:nvPr/>
        </p:nvSpPr>
        <p:spPr bwMode="auto">
          <a:xfrm flipH="1">
            <a:off x="4790350" y="5322748"/>
            <a:ext cx="913857" cy="9155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Sister</a:t>
            </a:r>
          </a:p>
          <a:p>
            <a:r>
              <a:rPr lang="en-US" sz="1500" dirty="0" err="1">
                <a:latin typeface="Arial"/>
                <a:cs typeface="Arial"/>
              </a:rPr>
              <a:t>chroma</a:t>
            </a:r>
            <a:r>
              <a:rPr lang="en-US" sz="1500" dirty="0">
                <a:latin typeface="Arial"/>
                <a:cs typeface="Arial"/>
              </a:rPr>
              <a:t>-</a:t>
            </a:r>
          </a:p>
          <a:p>
            <a:r>
              <a:rPr lang="en-US" sz="1500" dirty="0" err="1">
                <a:latin typeface="Arial"/>
                <a:cs typeface="Arial"/>
              </a:rPr>
              <a:t>tids</a:t>
            </a:r>
            <a:endParaRPr lang="en-US" sz="1500" dirty="0">
              <a:latin typeface="Arial"/>
              <a:cs typeface="Arial"/>
            </a:endParaRPr>
          </a:p>
          <a:p>
            <a:r>
              <a:rPr lang="en-US" sz="1500" dirty="0">
                <a:latin typeface="Arial"/>
                <a:cs typeface="Arial"/>
              </a:rPr>
              <a:t>separate.</a:t>
            </a:r>
            <a:endParaRPr lang="en-US" sz="1500" dirty="0">
              <a:latin typeface="Times"/>
              <a:cs typeface="Times"/>
            </a:endParaRPr>
          </a:p>
        </p:txBody>
      </p:sp>
      <p:sp>
        <p:nvSpPr>
          <p:cNvPr id="32" name="Text Box 31"/>
          <p:cNvSpPr txBox="1">
            <a:spLocks noChangeArrowheads="1"/>
          </p:cNvSpPr>
          <p:nvPr/>
        </p:nvSpPr>
        <p:spPr bwMode="auto">
          <a:xfrm flipH="1">
            <a:off x="5655775" y="6310641"/>
            <a:ext cx="2544022" cy="228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dirty="0">
                <a:latin typeface="Arial"/>
                <a:cs typeface="Arial"/>
              </a:rPr>
              <a:t>Daughter cells of meiosis </a:t>
            </a:r>
            <a:r>
              <a:rPr lang="en-US" sz="1500" dirty="0">
                <a:latin typeface="Times"/>
                <a:cs typeface="Times"/>
              </a:rPr>
              <a:t>II</a:t>
            </a:r>
          </a:p>
        </p:txBody>
      </p:sp>
      <p:sp>
        <p:nvSpPr>
          <p:cNvPr id="33" name="Text Box 31"/>
          <p:cNvSpPr txBox="1">
            <a:spLocks noChangeArrowheads="1"/>
          </p:cNvSpPr>
          <p:nvPr/>
        </p:nvSpPr>
        <p:spPr bwMode="auto">
          <a:xfrm flipH="1">
            <a:off x="6398650" y="4925735"/>
            <a:ext cx="965571" cy="75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500" dirty="0">
                <a:latin typeface="Arial"/>
                <a:cs typeface="Arial"/>
              </a:rPr>
              <a:t>Daughter</a:t>
            </a:r>
          </a:p>
          <a:p>
            <a:pPr algn="ctr"/>
            <a:r>
              <a:rPr lang="en-US" sz="1500" dirty="0">
                <a:latin typeface="Arial"/>
                <a:cs typeface="Arial"/>
              </a:rPr>
              <a:t>cells of </a:t>
            </a:r>
          </a:p>
          <a:p>
            <a:pPr algn="ctr"/>
            <a:r>
              <a:rPr lang="en-US" sz="1500" dirty="0">
                <a:latin typeface="Arial"/>
                <a:cs typeface="Arial"/>
              </a:rPr>
              <a:t>meiosis </a:t>
            </a:r>
            <a:r>
              <a:rPr lang="en-US" sz="1500" dirty="0">
                <a:latin typeface="Times"/>
                <a:cs typeface="Times"/>
              </a:rPr>
              <a:t>I</a:t>
            </a:r>
          </a:p>
        </p:txBody>
      </p:sp>
      <p:sp>
        <p:nvSpPr>
          <p:cNvPr id="24" name="Left Brace 23"/>
          <p:cNvSpPr/>
          <p:nvPr/>
        </p:nvSpPr>
        <p:spPr bwMode="auto">
          <a:xfrm rot="1657608">
            <a:off x="2193924" y="1673226"/>
            <a:ext cx="82550" cy="155575"/>
          </a:xfrm>
          <a:prstGeom prst="leftBrace">
            <a:avLst>
              <a:gd name="adj1" fmla="val 29762"/>
              <a:gd name="adj2" fmla="val 50000"/>
            </a:avLst>
          </a:prstGeom>
          <a:noFill/>
          <a:ln w="12700" cap="flat" cmpd="sng" algn="ctr">
            <a:solidFill>
              <a:schemeClr val="tx1"/>
            </a:solidFill>
            <a:prstDash val="solid"/>
            <a:round/>
            <a:headEnd type="none" w="med" len="med"/>
            <a:tailEnd type="none" w="med" len="med"/>
          </a:ln>
          <a:effectLst/>
        </p:spPr>
        <p:txBody>
          <a:bodyPr rtlCol="0" anchor="ctr"/>
          <a:lstStyle/>
          <a:p>
            <a:pPr algn="ctr"/>
            <a:endParaRPr lang="en-US"/>
          </a:p>
        </p:txBody>
      </p:sp>
      <p:cxnSp>
        <p:nvCxnSpPr>
          <p:cNvPr id="35" name="Straight Connector 34"/>
          <p:cNvCxnSpPr>
            <a:stCxn id="24" idx="1"/>
          </p:cNvCxnSpPr>
          <p:nvPr/>
        </p:nvCxnSpPr>
        <p:spPr bwMode="auto">
          <a:xfrm flipH="1">
            <a:off x="1749425" y="1731874"/>
            <a:ext cx="449205" cy="27155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36" name="Text Box 31"/>
          <p:cNvSpPr txBox="1">
            <a:spLocks noChangeArrowheads="1"/>
          </p:cNvSpPr>
          <p:nvPr/>
        </p:nvSpPr>
        <p:spPr bwMode="auto">
          <a:xfrm flipH="1">
            <a:off x="6049286" y="6046843"/>
            <a:ext cx="167408" cy="258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i="1" dirty="0">
                <a:latin typeface="Arial"/>
                <a:cs typeface="Arial"/>
              </a:rPr>
              <a:t>n</a:t>
            </a:r>
            <a:endParaRPr lang="en-US" sz="1500" i="1" dirty="0">
              <a:latin typeface="Times"/>
              <a:cs typeface="Times"/>
            </a:endParaRPr>
          </a:p>
        </p:txBody>
      </p:sp>
      <p:sp>
        <p:nvSpPr>
          <p:cNvPr id="37" name="Text Box 31"/>
          <p:cNvSpPr txBox="1">
            <a:spLocks noChangeArrowheads="1"/>
          </p:cNvSpPr>
          <p:nvPr/>
        </p:nvSpPr>
        <p:spPr bwMode="auto">
          <a:xfrm flipH="1">
            <a:off x="6636186" y="6043284"/>
            <a:ext cx="167408" cy="258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i="1" dirty="0">
                <a:latin typeface="Arial"/>
                <a:cs typeface="Arial"/>
              </a:rPr>
              <a:t>n</a:t>
            </a:r>
            <a:endParaRPr lang="en-US" sz="1500" i="1" dirty="0">
              <a:latin typeface="Times"/>
              <a:cs typeface="Times"/>
            </a:endParaRPr>
          </a:p>
        </p:txBody>
      </p:sp>
      <p:sp>
        <p:nvSpPr>
          <p:cNvPr id="38" name="Text Box 31"/>
          <p:cNvSpPr txBox="1">
            <a:spLocks noChangeArrowheads="1"/>
          </p:cNvSpPr>
          <p:nvPr/>
        </p:nvSpPr>
        <p:spPr bwMode="auto">
          <a:xfrm flipH="1">
            <a:off x="7579599" y="6028585"/>
            <a:ext cx="167408" cy="258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i="1" dirty="0">
                <a:latin typeface="Arial"/>
                <a:cs typeface="Arial"/>
              </a:rPr>
              <a:t>n</a:t>
            </a:r>
            <a:endParaRPr lang="en-US" sz="1500" i="1" dirty="0">
              <a:latin typeface="Times"/>
              <a:cs typeface="Times"/>
            </a:endParaRPr>
          </a:p>
        </p:txBody>
      </p:sp>
      <p:sp>
        <p:nvSpPr>
          <p:cNvPr id="39" name="Text Box 31"/>
          <p:cNvSpPr txBox="1">
            <a:spLocks noChangeArrowheads="1"/>
          </p:cNvSpPr>
          <p:nvPr/>
        </p:nvSpPr>
        <p:spPr bwMode="auto">
          <a:xfrm flipH="1">
            <a:off x="8155358" y="6036167"/>
            <a:ext cx="167408" cy="258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500" i="1" dirty="0">
                <a:latin typeface="Arial"/>
                <a:cs typeface="Arial"/>
              </a:rPr>
              <a:t>n</a:t>
            </a:r>
            <a:endParaRPr lang="en-US" sz="1500" i="1" dirty="0">
              <a:latin typeface="Times"/>
              <a:cs typeface="Times"/>
            </a:endParaRPr>
          </a:p>
        </p:txBody>
      </p:sp>
      <p:sp>
        <p:nvSpPr>
          <p:cNvPr id="40" name="Left Brace 39"/>
          <p:cNvSpPr/>
          <p:nvPr/>
        </p:nvSpPr>
        <p:spPr bwMode="auto">
          <a:xfrm rot="6751845">
            <a:off x="7084945" y="1397055"/>
            <a:ext cx="82550" cy="194795"/>
          </a:xfrm>
          <a:prstGeom prst="leftBrace">
            <a:avLst>
              <a:gd name="adj1" fmla="val 29762"/>
              <a:gd name="adj2" fmla="val 50000"/>
            </a:avLst>
          </a:prstGeom>
          <a:noFill/>
          <a:ln w="12700" cap="flat" cmpd="sng" algn="ctr">
            <a:solidFill>
              <a:schemeClr val="tx1"/>
            </a:solidFill>
            <a:prstDash val="solid"/>
            <a:round/>
            <a:headEnd type="none" w="med" len="med"/>
            <a:tailEnd type="none" w="med" len="med"/>
          </a:ln>
          <a:effectLst/>
        </p:spPr>
        <p:txBody>
          <a:bodyPr rtlCol="0" anchor="ctr"/>
          <a:lstStyle/>
          <a:p>
            <a:pPr algn="ctr"/>
            <a:endParaRPr lang="en-US"/>
          </a:p>
        </p:txBody>
      </p:sp>
      <p:cxnSp>
        <p:nvCxnSpPr>
          <p:cNvPr id="42" name="Straight Connector 41"/>
          <p:cNvCxnSpPr>
            <a:stCxn id="40" idx="1"/>
          </p:cNvCxnSpPr>
          <p:nvPr/>
        </p:nvCxnSpPr>
        <p:spPr bwMode="auto">
          <a:xfrm>
            <a:off x="7142035" y="1456328"/>
            <a:ext cx="347790" cy="9624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44" name="Straight Connector 43"/>
          <p:cNvCxnSpPr/>
          <p:nvPr/>
        </p:nvCxnSpPr>
        <p:spPr bwMode="auto">
          <a:xfrm flipH="1" flipV="1">
            <a:off x="6448425" y="1079500"/>
            <a:ext cx="288925" cy="53975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 name="Right Bracket 1"/>
          <p:cNvSpPr/>
          <p:nvPr/>
        </p:nvSpPr>
        <p:spPr>
          <a:xfrm>
            <a:off x="8724115" y="773728"/>
            <a:ext cx="280185" cy="3974346"/>
          </a:xfrm>
          <a:prstGeom prst="rightBracket">
            <a:avLst/>
          </a:prstGeom>
          <a:ln w="38100" cmpd="sng">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154070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Three events are </a:t>
            </a:r>
            <a:r>
              <a:rPr lang="en-US" b="1" dirty="0"/>
              <a:t>unique</a:t>
            </a:r>
            <a:r>
              <a:rPr lang="en-US" dirty="0"/>
              <a:t> to meiosis, and all three occur in meiosis </a:t>
            </a:r>
            <a:r>
              <a:rPr lang="en-US" dirty="0">
                <a:latin typeface="+mj-lt"/>
              </a:rPr>
              <a:t>I</a:t>
            </a:r>
          </a:p>
          <a:p>
            <a:pPr marL="971550" lvl="1" indent="-514350">
              <a:buFont typeface="+mj-lt"/>
              <a:buAutoNum type="arabicPeriod"/>
            </a:pPr>
            <a:r>
              <a:rPr lang="en-US" dirty="0"/>
              <a:t>Synapsis and crossing over in prophase </a:t>
            </a:r>
            <a:r>
              <a:rPr lang="en-US" dirty="0">
                <a:latin typeface="+mj-lt"/>
              </a:rPr>
              <a:t>I</a:t>
            </a:r>
            <a:r>
              <a:rPr lang="en-US" dirty="0"/>
              <a:t>: Homologous chromosomes physically connect and exchange genetic information</a:t>
            </a:r>
          </a:p>
          <a:p>
            <a:pPr marL="971550" lvl="1" indent="-514350">
              <a:buFont typeface="+mj-lt"/>
              <a:buAutoNum type="arabicPeriod"/>
            </a:pPr>
            <a:r>
              <a:rPr lang="en-US" dirty="0"/>
              <a:t>Homologous pairs at the metaphase plate</a:t>
            </a:r>
          </a:p>
          <a:p>
            <a:pPr marL="971550" lvl="1" indent="-514350">
              <a:buFont typeface="+mj-lt"/>
              <a:buAutoNum type="arabicPeriod"/>
            </a:pPr>
            <a:r>
              <a:rPr lang="en-US" dirty="0"/>
              <a:t>Separation of homologs during anaphase </a:t>
            </a:r>
            <a:r>
              <a:rPr lang="en-US" dirty="0">
                <a:latin typeface="+mj-lt"/>
              </a:rPr>
              <a:t>I</a:t>
            </a:r>
          </a:p>
        </p:txBody>
      </p:sp>
      <p:sp>
        <p:nvSpPr>
          <p:cNvPr id="6" name="Footer Placeholder 5"/>
          <p:cNvSpPr>
            <a:spLocks noGrp="1"/>
          </p:cNvSpPr>
          <p:nvPr>
            <p:ph type="ftr" sz="quarter" idx="3"/>
          </p:nvPr>
        </p:nvSpPr>
        <p:spPr/>
        <p:txBody>
          <a:bodyPr/>
          <a:lstStyle/>
          <a:p>
            <a:r>
              <a:rPr lang="en-US"/>
              <a:t>© 2017 Pearson Education, Inc.</a:t>
            </a:r>
            <a:endParaRPr lang="en-US" dirty="0"/>
          </a:p>
        </p:txBody>
      </p:sp>
    </p:spTree>
    <p:extLst>
      <p:ext uri="{BB962C8B-B14F-4D97-AF65-F5344CB8AC3E}">
        <p14:creationId xmlns:p14="http://schemas.microsoft.com/office/powerpoint/2010/main" val="8930853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r:link="rId4" cstate="print">
            <a:extLst>
              <a:ext uri="{28A0092B-C50C-407E-A947-70E740481C1C}">
                <a14:useLocalDpi xmlns:a14="http://schemas.microsoft.com/office/drawing/2010/main"/>
              </a:ext>
            </a:extLst>
          </a:blip>
          <a:srcRect/>
          <a:stretch>
            <a:fillRect/>
          </a:stretch>
        </p:blipFill>
        <p:spPr>
          <a:xfrm>
            <a:off x="304800" y="533400"/>
            <a:ext cx="8546592" cy="5766816"/>
          </a:xfrm>
          <a:prstGeom prst="rect">
            <a:avLst/>
          </a:prstGeom>
        </p:spPr>
      </p:pic>
    </p:spTree>
    <p:extLst>
      <p:ext uri="{BB962C8B-B14F-4D97-AF65-F5344CB8AC3E}">
        <p14:creationId xmlns:p14="http://schemas.microsoft.com/office/powerpoint/2010/main" val="335418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gure" descr="A graphic shows pyruvate becoming a two-carbon acetyl group by removing one molecule of carbon dioxide. The two-carbon acetyl group is picked up by coenzyme A to become acetyl CoA. The acetyl CoA then enters the citric acid cycle. Three NADH, one FADH2, one ATP, and two carbon dioxide molecules are produced during this cycle.">
            <a:extLst>
              <a:ext uri="{FF2B5EF4-FFF2-40B4-BE49-F238E27FC236}">
                <a16:creationId xmlns:a16="http://schemas.microsoft.com/office/drawing/2014/main" id="{90354983-8D4D-1F4B-965B-BAC4D9C1151C}"/>
              </a:ext>
            </a:extLst>
          </p:cNvPr>
          <p:cNvPicPr>
            <a:picLocks noChangeAspect="1"/>
          </p:cNvPicPr>
          <p:nvPr/>
        </p:nvPicPr>
        <p:blipFill>
          <a:blip r:embed="rId3" cstate="print">
            <a:extLst>
              <a:ext uri="{28A0092B-C50C-407E-A947-70E740481C1C}">
                <a14:useLocalDpi xmlns:a14="http://schemas.microsoft.com/office/drawing/2010/main"/>
              </a:ext>
            </a:extLst>
          </a:blip>
          <a:srcRect t="-2459" b="-2459"/>
          <a:stretch>
            <a:fillRect/>
          </a:stretch>
        </p:blipFill>
        <p:spPr>
          <a:xfrm>
            <a:off x="769715" y="3050123"/>
            <a:ext cx="8062913" cy="3500071"/>
          </a:xfrm>
          <a:prstGeom prst="rect">
            <a:avLst/>
          </a:prstGeom>
        </p:spPr>
      </p:pic>
      <p:sp>
        <p:nvSpPr>
          <p:cNvPr id="4099" name="Rectangle 3"/>
          <p:cNvSpPr>
            <a:spLocks noGrp="1" noChangeArrowheads="1"/>
          </p:cNvSpPr>
          <p:nvPr>
            <p:ph idx="1"/>
          </p:nvPr>
        </p:nvSpPr>
        <p:spPr>
          <a:xfrm>
            <a:off x="127321" y="6413744"/>
            <a:ext cx="9016679" cy="392926"/>
          </a:xfrm>
        </p:spPr>
        <p:txBody>
          <a:bodyPr>
            <a:normAutofit/>
          </a:bodyPr>
          <a:lstStyle/>
          <a:p>
            <a:pPr marL="0" indent="0" algn="ctr">
              <a:buNone/>
            </a:pPr>
            <a:r>
              <a:rPr lang="en-US" sz="1800" dirty="0"/>
              <a:t>Pyruvate is converted into </a:t>
            </a:r>
            <a:r>
              <a:rPr lang="en-US" sz="1800" b="1" dirty="0"/>
              <a:t>acetyl-CoA</a:t>
            </a:r>
            <a:r>
              <a:rPr lang="en-US" sz="1800" dirty="0"/>
              <a:t> before entering the citric acid cycle.</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Citric Acid Cycle (Krebs Cycle)</a:t>
            </a:r>
          </a:p>
        </p:txBody>
      </p:sp>
      <p:sp>
        <p:nvSpPr>
          <p:cNvPr id="6" name="Rectangle 3">
            <a:extLst>
              <a:ext uri="{FF2B5EF4-FFF2-40B4-BE49-F238E27FC236}">
                <a16:creationId xmlns:a16="http://schemas.microsoft.com/office/drawing/2014/main" id="{6A3EE97D-A07E-A243-AB65-5B856BCB9806}"/>
              </a:ext>
            </a:extLst>
          </p:cNvPr>
          <p:cNvSpPr txBox="1">
            <a:spLocks noChangeArrowheads="1"/>
          </p:cNvSpPr>
          <p:nvPr/>
        </p:nvSpPr>
        <p:spPr>
          <a:xfrm>
            <a:off x="127322" y="766801"/>
            <a:ext cx="9016679" cy="248935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a:t>
            </a:r>
            <a:r>
              <a:rPr lang="en-US" b="1" dirty="0"/>
              <a:t>citric acid cycle </a:t>
            </a:r>
            <a:r>
              <a:rPr lang="en-US" dirty="0"/>
              <a:t>is a closed loop:</a:t>
            </a:r>
          </a:p>
          <a:p>
            <a:pPr lvl="1"/>
            <a:r>
              <a:rPr lang="en-US" dirty="0"/>
              <a:t>The last part of the pathway regenerates the compound used in the first step. The eight steps of the cycle are a series of chemical reactions that produces </a:t>
            </a:r>
          </a:p>
          <a:p>
            <a:pPr lvl="2"/>
            <a:r>
              <a:rPr lang="en-US" dirty="0"/>
              <a:t>two carbon dioxide molecules</a:t>
            </a:r>
          </a:p>
          <a:p>
            <a:pPr lvl="2"/>
            <a:r>
              <a:rPr lang="en-US" dirty="0"/>
              <a:t>one ATP molecule (or an equivalent)</a:t>
            </a:r>
          </a:p>
          <a:p>
            <a:pPr lvl="2"/>
            <a:r>
              <a:rPr lang="en-US" dirty="0"/>
              <a:t>reduced forms (NADH and FADH</a:t>
            </a:r>
            <a:r>
              <a:rPr lang="en-US" baseline="-25000" dirty="0"/>
              <a:t>2</a:t>
            </a:r>
            <a:r>
              <a:rPr lang="en-US" dirty="0"/>
              <a:t>) of NAD+ and FAD+.</a:t>
            </a:r>
          </a:p>
        </p:txBody>
      </p:sp>
    </p:spTree>
    <p:extLst>
      <p:ext uri="{BB962C8B-B14F-4D97-AF65-F5344CB8AC3E}">
        <p14:creationId xmlns:p14="http://schemas.microsoft.com/office/powerpoint/2010/main" val="2761300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a:bodyPr>
          <a:lstStyle/>
          <a:p>
            <a:r>
              <a:rPr lang="en-US" dirty="0"/>
              <a:t>Where Does Variation Come From?</a:t>
            </a:r>
          </a:p>
        </p:txBody>
      </p:sp>
      <p:sp>
        <p:nvSpPr>
          <p:cNvPr id="37" name="Content Placeholder 2"/>
          <p:cNvSpPr txBox="1">
            <a:spLocks/>
          </p:cNvSpPr>
          <p:nvPr/>
        </p:nvSpPr>
        <p:spPr>
          <a:xfrm>
            <a:off x="584200" y="1128082"/>
            <a:ext cx="8335962" cy="5218478"/>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Mutations</a:t>
            </a:r>
            <a:r>
              <a:rPr lang="en-US" dirty="0"/>
              <a:t> (changes in an organism’s DNA) are the </a:t>
            </a:r>
            <a:r>
              <a:rPr lang="en-US" i="1" dirty="0"/>
              <a:t>original source </a:t>
            </a:r>
            <a:r>
              <a:rPr lang="en-US" dirty="0"/>
              <a:t>of genetic diversity</a:t>
            </a:r>
          </a:p>
          <a:p>
            <a:endParaRPr lang="en-US" dirty="0"/>
          </a:p>
          <a:p>
            <a:r>
              <a:rPr lang="en-US" dirty="0"/>
              <a:t>But the behavior of chromosomes during meiosis and fertilization is responsible for most of the variation that arises in each generation</a:t>
            </a:r>
          </a:p>
          <a:p>
            <a:r>
              <a:rPr lang="en-US" dirty="0"/>
              <a:t>Three mechanisms contribute to genetic variation</a:t>
            </a:r>
          </a:p>
          <a:p>
            <a:pPr lvl="1"/>
            <a:r>
              <a:rPr lang="en-US" i="1" dirty="0"/>
              <a:t>Crossing over (we just covered this)</a:t>
            </a:r>
          </a:p>
          <a:p>
            <a:pPr lvl="1"/>
            <a:r>
              <a:rPr lang="en-US" b="1" dirty="0"/>
              <a:t>Independent assortment of chromosomes</a:t>
            </a:r>
          </a:p>
          <a:p>
            <a:pPr lvl="1"/>
            <a:r>
              <a:rPr lang="en-US" dirty="0"/>
              <a:t>Random fertilization</a:t>
            </a:r>
          </a:p>
          <a:p>
            <a:endParaRPr lang="en-US" dirty="0"/>
          </a:p>
        </p:txBody>
      </p:sp>
    </p:spTree>
    <p:extLst>
      <p:ext uri="{BB962C8B-B14F-4D97-AF65-F5344CB8AC3E}">
        <p14:creationId xmlns:p14="http://schemas.microsoft.com/office/powerpoint/2010/main" val="3339879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normAutofit fontScale="90000"/>
          </a:bodyPr>
          <a:lstStyle/>
          <a:p>
            <a:r>
              <a:rPr lang="en-US" i="1" dirty="0"/>
              <a:t>Independent Assortment of Chromosomes</a:t>
            </a:r>
            <a:endParaRPr lang="en-US" dirty="0"/>
          </a:p>
        </p:txBody>
      </p:sp>
      <p:sp>
        <p:nvSpPr>
          <p:cNvPr id="3" name="Content Placeholder 2"/>
          <p:cNvSpPr>
            <a:spLocks noGrp="1"/>
          </p:cNvSpPr>
          <p:nvPr>
            <p:ph idx="1"/>
          </p:nvPr>
        </p:nvSpPr>
        <p:spPr/>
        <p:txBody>
          <a:bodyPr>
            <a:normAutofit/>
          </a:bodyPr>
          <a:lstStyle/>
          <a:p>
            <a:r>
              <a:rPr lang="en-US" dirty="0"/>
              <a:t>Homologous pairs of chromosomes orient randomly at metaphase </a:t>
            </a:r>
            <a:r>
              <a:rPr lang="en-US" dirty="0">
                <a:latin typeface="+mj-lt"/>
              </a:rPr>
              <a:t>I</a:t>
            </a:r>
            <a:r>
              <a:rPr lang="en-US" dirty="0"/>
              <a:t> of meiosis</a:t>
            </a:r>
          </a:p>
          <a:p>
            <a:r>
              <a:rPr lang="en-US" dirty="0"/>
              <a:t>In independent assortment, each pair of chromosomes sorts maternal and paternal homologs into daughter cells independently of the other pairs</a:t>
            </a:r>
          </a:p>
          <a:p>
            <a:endParaRPr lang="en-US" dirty="0"/>
          </a:p>
        </p:txBody>
      </p:sp>
      <p:sp>
        <p:nvSpPr>
          <p:cNvPr id="6" name="Footer Placeholder 5"/>
          <p:cNvSpPr>
            <a:spLocks noGrp="1"/>
          </p:cNvSpPr>
          <p:nvPr>
            <p:ph type="ftr" sz="quarter" idx="4294967295"/>
          </p:nvPr>
        </p:nvSpPr>
        <p:spPr>
          <a:xfrm>
            <a:off x="66575" y="6586347"/>
            <a:ext cx="3086100" cy="232932"/>
          </a:xfrm>
          <a:prstGeom prst="rect">
            <a:avLst/>
          </a:prstGeom>
        </p:spPr>
        <p:txBody>
          <a:bodyPr/>
          <a:lstStyle/>
          <a:p>
            <a:r>
              <a:rPr lang="en-US"/>
              <a:t>© 2017 Pearson Education, Inc.</a:t>
            </a:r>
            <a:endParaRPr lang="en-US" dirty="0"/>
          </a:p>
        </p:txBody>
      </p:sp>
    </p:spTree>
    <p:extLst>
      <p:ext uri="{BB962C8B-B14F-4D97-AF65-F5344CB8AC3E}">
        <p14:creationId xmlns:p14="http://schemas.microsoft.com/office/powerpoint/2010/main" val="368515526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_11IndependentAssort_3-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8704" y="902208"/>
            <a:ext cx="8546592" cy="5053584"/>
          </a:xfrm>
          <a:prstGeom prst="rect">
            <a:avLst/>
          </a:prstGeom>
        </p:spPr>
      </p:pic>
      <p:sp>
        <p:nvSpPr>
          <p:cNvPr id="11" name="Text Box 31"/>
          <p:cNvSpPr txBox="1">
            <a:spLocks noChangeArrowheads="1"/>
          </p:cNvSpPr>
          <p:nvPr/>
        </p:nvSpPr>
        <p:spPr bwMode="auto">
          <a:xfrm flipH="1">
            <a:off x="1325119" y="933325"/>
            <a:ext cx="1348727" cy="314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a:cs typeface="Arial"/>
              </a:rPr>
              <a:t>Possibility 1</a:t>
            </a:r>
          </a:p>
        </p:txBody>
      </p:sp>
      <p:sp>
        <p:nvSpPr>
          <p:cNvPr id="12" name="Text Box 31"/>
          <p:cNvSpPr txBox="1">
            <a:spLocks noChangeArrowheads="1"/>
          </p:cNvSpPr>
          <p:nvPr/>
        </p:nvSpPr>
        <p:spPr bwMode="auto">
          <a:xfrm flipH="1">
            <a:off x="6468700" y="907486"/>
            <a:ext cx="1348727" cy="314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a:cs typeface="Arial"/>
              </a:rPr>
              <a:t>Possibility 2</a:t>
            </a:r>
          </a:p>
        </p:txBody>
      </p:sp>
      <p:sp>
        <p:nvSpPr>
          <p:cNvPr id="13" name="Text Box 31"/>
          <p:cNvSpPr txBox="1">
            <a:spLocks noChangeArrowheads="1"/>
          </p:cNvSpPr>
          <p:nvPr/>
        </p:nvSpPr>
        <p:spPr bwMode="auto">
          <a:xfrm flipH="1">
            <a:off x="3390200" y="1483202"/>
            <a:ext cx="2269442" cy="10455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800" dirty="0">
                <a:solidFill>
                  <a:srgbClr val="000000"/>
                </a:solidFill>
                <a:latin typeface="Arial"/>
                <a:cs typeface="Arial"/>
              </a:rPr>
              <a:t>Two equally probable</a:t>
            </a:r>
          </a:p>
          <a:p>
            <a:pPr algn="ctr"/>
            <a:r>
              <a:rPr lang="en-US" sz="1800" dirty="0">
                <a:solidFill>
                  <a:srgbClr val="000000"/>
                </a:solidFill>
                <a:latin typeface="Arial"/>
                <a:cs typeface="Arial"/>
              </a:rPr>
              <a:t>arrangements of</a:t>
            </a:r>
          </a:p>
          <a:p>
            <a:pPr algn="ctr"/>
            <a:r>
              <a:rPr lang="en-US" sz="1800" dirty="0">
                <a:solidFill>
                  <a:srgbClr val="000000"/>
                </a:solidFill>
                <a:latin typeface="Arial"/>
                <a:cs typeface="Arial"/>
              </a:rPr>
              <a:t>chromosomes at</a:t>
            </a:r>
          </a:p>
          <a:p>
            <a:pPr algn="ctr"/>
            <a:r>
              <a:rPr lang="en-US" sz="1800" dirty="0">
                <a:solidFill>
                  <a:srgbClr val="000000"/>
                </a:solidFill>
                <a:latin typeface="Arial"/>
                <a:cs typeface="Arial"/>
              </a:rPr>
              <a:t>metaphase </a:t>
            </a:r>
            <a:r>
              <a:rPr lang="en-US" sz="1800" dirty="0">
                <a:solidFill>
                  <a:srgbClr val="000000"/>
                </a:solidFill>
                <a:latin typeface="Times"/>
                <a:cs typeface="Times"/>
              </a:rPr>
              <a:t>I</a:t>
            </a:r>
          </a:p>
        </p:txBody>
      </p:sp>
      <p:sp>
        <p:nvSpPr>
          <p:cNvPr id="14" name="Text Box 31"/>
          <p:cNvSpPr txBox="1">
            <a:spLocks noChangeArrowheads="1"/>
          </p:cNvSpPr>
          <p:nvPr/>
        </p:nvSpPr>
        <p:spPr bwMode="auto">
          <a:xfrm flipH="1">
            <a:off x="3832267" y="3685345"/>
            <a:ext cx="1526568" cy="29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a:cs typeface="Arial"/>
              </a:rPr>
              <a:t>Metaphase </a:t>
            </a:r>
            <a:r>
              <a:rPr lang="en-US" sz="1800" dirty="0">
                <a:solidFill>
                  <a:srgbClr val="000000"/>
                </a:solidFill>
                <a:latin typeface="Times"/>
                <a:cs typeface="Times"/>
              </a:rPr>
              <a:t>II</a:t>
            </a:r>
          </a:p>
        </p:txBody>
      </p:sp>
      <p:sp>
        <p:nvSpPr>
          <p:cNvPr id="15" name="Text Box 31"/>
          <p:cNvSpPr txBox="1">
            <a:spLocks noChangeArrowheads="1"/>
          </p:cNvSpPr>
          <p:nvPr/>
        </p:nvSpPr>
        <p:spPr bwMode="auto">
          <a:xfrm flipH="1">
            <a:off x="3999382" y="5010992"/>
            <a:ext cx="1136632" cy="547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800" dirty="0">
                <a:solidFill>
                  <a:srgbClr val="000000"/>
                </a:solidFill>
                <a:latin typeface="Arial"/>
                <a:cs typeface="Arial"/>
              </a:rPr>
              <a:t>Daughter</a:t>
            </a:r>
          </a:p>
          <a:p>
            <a:pPr algn="ctr"/>
            <a:r>
              <a:rPr lang="en-US" sz="1800" dirty="0">
                <a:solidFill>
                  <a:srgbClr val="000000"/>
                </a:solidFill>
                <a:latin typeface="Arial"/>
                <a:cs typeface="Arial"/>
              </a:rPr>
              <a:t>cells</a:t>
            </a:r>
            <a:endParaRPr lang="en-US" sz="1800" dirty="0">
              <a:solidFill>
                <a:srgbClr val="000000"/>
              </a:solidFill>
              <a:latin typeface="Times"/>
              <a:cs typeface="Times"/>
            </a:endParaRPr>
          </a:p>
        </p:txBody>
      </p:sp>
      <p:sp>
        <p:nvSpPr>
          <p:cNvPr id="16" name="Text Box 31"/>
          <p:cNvSpPr txBox="1">
            <a:spLocks noChangeArrowheads="1"/>
          </p:cNvSpPr>
          <p:nvPr/>
        </p:nvSpPr>
        <p:spPr bwMode="auto">
          <a:xfrm flipH="1">
            <a:off x="341550" y="5653547"/>
            <a:ext cx="1674976" cy="272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a:cs typeface="Arial"/>
              </a:rPr>
              <a:t>Combination 1</a:t>
            </a:r>
            <a:endParaRPr lang="en-US" sz="1800" dirty="0">
              <a:solidFill>
                <a:srgbClr val="000000"/>
              </a:solidFill>
              <a:latin typeface="Times"/>
              <a:cs typeface="Times"/>
            </a:endParaRPr>
          </a:p>
        </p:txBody>
      </p:sp>
      <p:sp>
        <p:nvSpPr>
          <p:cNvPr id="17" name="Text Box 31"/>
          <p:cNvSpPr txBox="1">
            <a:spLocks noChangeArrowheads="1"/>
          </p:cNvSpPr>
          <p:nvPr/>
        </p:nvSpPr>
        <p:spPr bwMode="auto">
          <a:xfrm flipH="1">
            <a:off x="2042553" y="5661128"/>
            <a:ext cx="1674976" cy="272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a:cs typeface="Arial"/>
              </a:rPr>
              <a:t>Combination 2</a:t>
            </a:r>
            <a:endParaRPr lang="en-US" sz="1800" dirty="0">
              <a:solidFill>
                <a:srgbClr val="000000"/>
              </a:solidFill>
              <a:latin typeface="Times"/>
              <a:cs typeface="Times"/>
            </a:endParaRPr>
          </a:p>
        </p:txBody>
      </p:sp>
      <p:sp>
        <p:nvSpPr>
          <p:cNvPr id="18" name="Text Box 31"/>
          <p:cNvSpPr txBox="1">
            <a:spLocks noChangeArrowheads="1"/>
          </p:cNvSpPr>
          <p:nvPr/>
        </p:nvSpPr>
        <p:spPr bwMode="auto">
          <a:xfrm flipH="1">
            <a:off x="5526121" y="5657569"/>
            <a:ext cx="1674976" cy="272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a:cs typeface="Arial"/>
              </a:rPr>
              <a:t>Combination 3</a:t>
            </a:r>
            <a:endParaRPr lang="en-US" sz="1800" dirty="0">
              <a:solidFill>
                <a:srgbClr val="000000"/>
              </a:solidFill>
              <a:latin typeface="Times"/>
              <a:cs typeface="Times"/>
            </a:endParaRPr>
          </a:p>
        </p:txBody>
      </p:sp>
      <p:sp>
        <p:nvSpPr>
          <p:cNvPr id="19" name="Text Box 31"/>
          <p:cNvSpPr txBox="1">
            <a:spLocks noChangeArrowheads="1"/>
          </p:cNvSpPr>
          <p:nvPr/>
        </p:nvSpPr>
        <p:spPr bwMode="auto">
          <a:xfrm flipH="1">
            <a:off x="7182560" y="5654010"/>
            <a:ext cx="1674976" cy="272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800" dirty="0">
                <a:solidFill>
                  <a:srgbClr val="000000"/>
                </a:solidFill>
                <a:latin typeface="Arial"/>
                <a:cs typeface="Arial"/>
              </a:rPr>
              <a:t>Combination 4</a:t>
            </a:r>
            <a:endParaRPr lang="en-US" sz="1800" dirty="0">
              <a:solidFill>
                <a:srgbClr val="000000"/>
              </a:solidFill>
              <a:latin typeface="Times"/>
              <a:cs typeface="Times"/>
            </a:endParaRPr>
          </a:p>
        </p:txBody>
      </p:sp>
      <p:sp>
        <p:nvSpPr>
          <p:cNvPr id="20" name="Right Brace 19"/>
          <p:cNvSpPr/>
          <p:nvPr/>
        </p:nvSpPr>
        <p:spPr bwMode="auto">
          <a:xfrm rot="5400000">
            <a:off x="1023808" y="4826341"/>
            <a:ext cx="241970" cy="1587493"/>
          </a:xfrm>
          <a:prstGeom prst="rightBrace">
            <a:avLst>
              <a:gd name="adj1" fmla="val 34256"/>
              <a:gd name="adj2" fmla="val 50000"/>
            </a:avLst>
          </a:prstGeom>
          <a:noFill/>
          <a:ln w="12700"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21" name="Right Brace 20"/>
          <p:cNvSpPr/>
          <p:nvPr/>
        </p:nvSpPr>
        <p:spPr bwMode="auto">
          <a:xfrm rot="5400000">
            <a:off x="2687508" y="4826342"/>
            <a:ext cx="241970" cy="1587493"/>
          </a:xfrm>
          <a:prstGeom prst="rightBrace">
            <a:avLst>
              <a:gd name="adj1" fmla="val 34256"/>
              <a:gd name="adj2" fmla="val 50000"/>
            </a:avLst>
          </a:prstGeom>
          <a:noFill/>
          <a:ln w="12700"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22" name="Right Brace 21"/>
          <p:cNvSpPr/>
          <p:nvPr/>
        </p:nvSpPr>
        <p:spPr bwMode="auto">
          <a:xfrm rot="5400000">
            <a:off x="6183185" y="4816819"/>
            <a:ext cx="241970" cy="1587493"/>
          </a:xfrm>
          <a:prstGeom prst="rightBrace">
            <a:avLst>
              <a:gd name="adj1" fmla="val 34256"/>
              <a:gd name="adj2" fmla="val 50000"/>
            </a:avLst>
          </a:prstGeom>
          <a:noFill/>
          <a:ln w="12700"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23" name="Right Brace 22"/>
          <p:cNvSpPr/>
          <p:nvPr/>
        </p:nvSpPr>
        <p:spPr bwMode="auto">
          <a:xfrm rot="5400000">
            <a:off x="7843710" y="4813645"/>
            <a:ext cx="241970" cy="1587493"/>
          </a:xfrm>
          <a:prstGeom prst="rightBrace">
            <a:avLst>
              <a:gd name="adj1" fmla="val 34256"/>
              <a:gd name="adj2" fmla="val 50000"/>
            </a:avLst>
          </a:prstGeom>
          <a:noFill/>
          <a:ln w="12700"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24" name="Title 1"/>
          <p:cNvSpPr txBox="1">
            <a:spLocks/>
          </p:cNvSpPr>
          <p:nvPr/>
        </p:nvSpPr>
        <p:spPr>
          <a:xfrm>
            <a:off x="0" y="-139170"/>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t>Independent Assortment of Chromosomes</a:t>
            </a:r>
          </a:p>
        </p:txBody>
      </p:sp>
    </p:spTree>
    <p:extLst>
      <p:ext uri="{BB962C8B-B14F-4D97-AF65-F5344CB8AC3E}">
        <p14:creationId xmlns:p14="http://schemas.microsoft.com/office/powerpoint/2010/main" val="362009475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6331"/>
          </a:xfrm>
        </p:spPr>
        <p:txBody>
          <a:bodyPr>
            <a:normAutofit fontScale="90000"/>
          </a:bodyPr>
          <a:lstStyle/>
          <a:p>
            <a:r>
              <a:rPr lang="en-US" i="1" dirty="0"/>
              <a:t>Independent Assortment of Chromosomes</a:t>
            </a:r>
            <a:endParaRPr lang="en-US" dirty="0"/>
          </a:p>
        </p:txBody>
      </p:sp>
      <p:sp>
        <p:nvSpPr>
          <p:cNvPr id="3" name="Content Placeholder 2"/>
          <p:cNvSpPr>
            <a:spLocks noGrp="1"/>
          </p:cNvSpPr>
          <p:nvPr>
            <p:ph idx="1"/>
          </p:nvPr>
        </p:nvSpPr>
        <p:spPr/>
        <p:txBody>
          <a:bodyPr>
            <a:normAutofit/>
          </a:bodyPr>
          <a:lstStyle/>
          <a:p>
            <a:r>
              <a:rPr lang="en-US" dirty="0"/>
              <a:t>The number of combinations possible when chromosomes assort independently into gametes is 2</a:t>
            </a:r>
            <a:r>
              <a:rPr lang="en-US" i="1" baseline="30000" dirty="0"/>
              <a:t>n</a:t>
            </a:r>
            <a:r>
              <a:rPr lang="en-US" dirty="0"/>
              <a:t>, where </a:t>
            </a:r>
            <a:r>
              <a:rPr lang="en-US" i="1" dirty="0"/>
              <a:t>n</a:t>
            </a:r>
            <a:r>
              <a:rPr lang="en-US" dirty="0"/>
              <a:t> is the haploid number</a:t>
            </a:r>
          </a:p>
          <a:p>
            <a:endParaRPr lang="en-US" dirty="0"/>
          </a:p>
          <a:p>
            <a:r>
              <a:rPr lang="en-US" dirty="0"/>
              <a:t>For humans (</a:t>
            </a:r>
            <a:r>
              <a:rPr lang="en-US" i="1" dirty="0"/>
              <a:t>n</a:t>
            </a:r>
            <a:r>
              <a:rPr lang="en-US" dirty="0"/>
              <a:t> = 23), there are more than </a:t>
            </a:r>
            <a:br>
              <a:rPr lang="en-US" dirty="0"/>
            </a:br>
            <a:r>
              <a:rPr lang="en-US" dirty="0"/>
              <a:t>8 million (2</a:t>
            </a:r>
            <a:r>
              <a:rPr lang="en-US" baseline="30000" dirty="0"/>
              <a:t>23</a:t>
            </a:r>
            <a:r>
              <a:rPr lang="en-US" dirty="0"/>
              <a:t>) possible combinations of how chromosomes can be lined up at the metaphase plate during Meiosis I</a:t>
            </a:r>
          </a:p>
          <a:p>
            <a:endParaRPr lang="en-US" dirty="0"/>
          </a:p>
        </p:txBody>
      </p:sp>
      <p:sp>
        <p:nvSpPr>
          <p:cNvPr id="6" name="Footer Placeholder 5"/>
          <p:cNvSpPr>
            <a:spLocks noGrp="1"/>
          </p:cNvSpPr>
          <p:nvPr>
            <p:ph type="ftr" sz="quarter" idx="4294967295"/>
          </p:nvPr>
        </p:nvSpPr>
        <p:spPr>
          <a:xfrm>
            <a:off x="66575" y="6586347"/>
            <a:ext cx="3086100" cy="232932"/>
          </a:xfrm>
          <a:prstGeom prst="rect">
            <a:avLst/>
          </a:prstGeom>
        </p:spPr>
        <p:txBody>
          <a:bodyPr/>
          <a:lstStyle/>
          <a:p>
            <a:r>
              <a:rPr lang="en-US"/>
              <a:t>© 2017 Pearson Education, Inc.</a:t>
            </a:r>
            <a:endParaRPr lang="en-US" dirty="0"/>
          </a:p>
        </p:txBody>
      </p:sp>
    </p:spTree>
    <p:extLst>
      <p:ext uri="{BB962C8B-B14F-4D97-AF65-F5344CB8AC3E}">
        <p14:creationId xmlns:p14="http://schemas.microsoft.com/office/powerpoint/2010/main" val="38855453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a:bodyPr>
          <a:lstStyle/>
          <a:p>
            <a:r>
              <a:rPr lang="en-US" dirty="0"/>
              <a:t>Where Does Variation Come From?</a:t>
            </a:r>
          </a:p>
        </p:txBody>
      </p:sp>
      <p:sp>
        <p:nvSpPr>
          <p:cNvPr id="37" name="Content Placeholder 2"/>
          <p:cNvSpPr txBox="1">
            <a:spLocks/>
          </p:cNvSpPr>
          <p:nvPr/>
        </p:nvSpPr>
        <p:spPr>
          <a:xfrm>
            <a:off x="584200" y="1128082"/>
            <a:ext cx="8335962" cy="5218478"/>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Mutations</a:t>
            </a:r>
            <a:r>
              <a:rPr lang="en-US" dirty="0"/>
              <a:t> (changes in an organism’s DNA) are the </a:t>
            </a:r>
            <a:r>
              <a:rPr lang="en-US" i="1" dirty="0"/>
              <a:t>original source </a:t>
            </a:r>
            <a:r>
              <a:rPr lang="en-US" dirty="0"/>
              <a:t>of genetic diversity</a:t>
            </a:r>
          </a:p>
          <a:p>
            <a:endParaRPr lang="en-US" dirty="0"/>
          </a:p>
          <a:p>
            <a:r>
              <a:rPr lang="en-US" dirty="0"/>
              <a:t>But the behavior of chromosomes during meiosis and fertilization is responsible for most of the variation that arises in each generation</a:t>
            </a:r>
          </a:p>
          <a:p>
            <a:r>
              <a:rPr lang="en-US" dirty="0"/>
              <a:t>Three mechanisms contribute to genetic variation</a:t>
            </a:r>
          </a:p>
          <a:p>
            <a:pPr lvl="1"/>
            <a:r>
              <a:rPr lang="en-US" i="1" dirty="0"/>
              <a:t>Crossing over</a:t>
            </a:r>
          </a:p>
          <a:p>
            <a:pPr lvl="1"/>
            <a:r>
              <a:rPr lang="en-US" i="1" dirty="0"/>
              <a:t>Independent assortment of chromosomes</a:t>
            </a:r>
          </a:p>
          <a:p>
            <a:pPr lvl="1"/>
            <a:r>
              <a:rPr lang="en-US" b="1" dirty="0"/>
              <a:t>Random fertilization</a:t>
            </a:r>
          </a:p>
          <a:p>
            <a:endParaRPr lang="en-US" dirty="0"/>
          </a:p>
        </p:txBody>
      </p:sp>
    </p:spTree>
    <p:extLst>
      <p:ext uri="{BB962C8B-B14F-4D97-AF65-F5344CB8AC3E}">
        <p14:creationId xmlns:p14="http://schemas.microsoft.com/office/powerpoint/2010/main" val="128855366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3_01aFamilyResemblance-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0899" y="3314700"/>
            <a:ext cx="5012267" cy="3158836"/>
          </a:xfrm>
          <a:prstGeom prst="rect">
            <a:avLst/>
          </a:prstGeom>
        </p:spPr>
      </p:pic>
      <p:sp>
        <p:nvSpPr>
          <p:cNvPr id="4" name="Content Placeholder 2"/>
          <p:cNvSpPr txBox="1">
            <a:spLocks/>
          </p:cNvSpPr>
          <p:nvPr/>
        </p:nvSpPr>
        <p:spPr>
          <a:xfrm>
            <a:off x="-27132" y="1320800"/>
            <a:ext cx="9171132" cy="19939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Random fertilization adds to genetic variation because any sperm can fuse with any ovum (unfertilized egg)</a:t>
            </a:r>
          </a:p>
          <a:p>
            <a:pPr marL="457200" indent="-457200" algn="l">
              <a:buFont typeface="Arial"/>
              <a:buChar char="•"/>
            </a:pPr>
            <a:r>
              <a:rPr lang="en-US" sz="2000" dirty="0">
                <a:solidFill>
                  <a:srgbClr val="000000"/>
                </a:solidFill>
              </a:rPr>
              <a:t>The fusion of two gametes (each with more than 8 million possible chromosome combinations from independent assortment) produces a zygote with any of about </a:t>
            </a:r>
            <a:r>
              <a:rPr lang="en-US" sz="2000" dirty="0">
                <a:solidFill>
                  <a:schemeClr val="accent6"/>
                </a:solidFill>
              </a:rPr>
              <a:t>70 trillion diploid combinations</a:t>
            </a:r>
          </a:p>
        </p:txBody>
      </p:sp>
      <p:sp>
        <p:nvSpPr>
          <p:cNvPr id="7" name="Title 1"/>
          <p:cNvSpPr txBox="1">
            <a:spLocks/>
          </p:cNvSpPr>
          <p:nvPr/>
        </p:nvSpPr>
        <p:spPr>
          <a:xfrm>
            <a:off x="457200" y="513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Random Fertilization</a:t>
            </a:r>
          </a:p>
        </p:txBody>
      </p:sp>
      <p:sp>
        <p:nvSpPr>
          <p:cNvPr id="2" name="Rectangle 1"/>
          <p:cNvSpPr/>
          <p:nvPr/>
        </p:nvSpPr>
        <p:spPr>
          <a:xfrm>
            <a:off x="3035300" y="3349199"/>
            <a:ext cx="3602566" cy="830997"/>
          </a:xfrm>
          <a:prstGeom prst="rect">
            <a:avLst/>
          </a:prstGeom>
        </p:spPr>
        <p:txBody>
          <a:bodyPr wrap="square">
            <a:spAutoFit/>
          </a:bodyPr>
          <a:lstStyle/>
          <a:p>
            <a:pPr lvl="1"/>
            <a:r>
              <a:rPr lang="en-US" sz="1600" dirty="0">
                <a:solidFill>
                  <a:schemeClr val="bg1"/>
                </a:solidFill>
              </a:rPr>
              <a:t>i.e. From the same parents, you could have 70 trillion siblings and each would be genetically unique</a:t>
            </a:r>
          </a:p>
        </p:txBody>
      </p:sp>
    </p:spTree>
    <p:extLst>
      <p:ext uri="{BB962C8B-B14F-4D97-AF65-F5344CB8AC3E}">
        <p14:creationId xmlns:p14="http://schemas.microsoft.com/office/powerpoint/2010/main" val="5010191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3_01_WhooperSwan-U.jpg">
            <a:extLst>
              <a:ext uri="{FF2B5EF4-FFF2-40B4-BE49-F238E27FC236}">
                <a16:creationId xmlns:a16="http://schemas.microsoft.com/office/drawing/2014/main" id="{3E04A4CF-C68E-6040-AA44-33C4F49ABF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187" y="480233"/>
            <a:ext cx="9300583" cy="5937248"/>
          </a:xfrm>
          <a:prstGeom prst="rect">
            <a:avLst/>
          </a:prstGeom>
        </p:spPr>
      </p:pic>
      <p:sp>
        <p:nvSpPr>
          <p:cNvPr id="2" name="Title 1"/>
          <p:cNvSpPr>
            <a:spLocks noGrp="1"/>
          </p:cNvSpPr>
          <p:nvPr>
            <p:ph type="ctrTitle"/>
          </p:nvPr>
        </p:nvSpPr>
        <p:spPr>
          <a:xfrm>
            <a:off x="2237113" y="111055"/>
            <a:ext cx="4229100" cy="1559652"/>
          </a:xfrm>
        </p:spPr>
        <p:txBody>
          <a:bodyPr>
            <a:normAutofit/>
          </a:bodyPr>
          <a:lstStyle/>
          <a:p>
            <a:r>
              <a:rPr lang="en-US" b="1" dirty="0">
                <a:ln w="18415" cmpd="sng">
                  <a:solidFill>
                    <a:srgbClr val="FFFFFF"/>
                  </a:solidFill>
                  <a:prstDash val="solid"/>
                </a:ln>
                <a:solidFill>
                  <a:srgbClr val="FFFFFF"/>
                </a:solidFill>
              </a:rPr>
              <a:t>BIO10</a:t>
            </a:r>
          </a:p>
        </p:txBody>
      </p:sp>
      <p:sp>
        <p:nvSpPr>
          <p:cNvPr id="3" name="Subtitle 2"/>
          <p:cNvSpPr>
            <a:spLocks noGrp="1"/>
          </p:cNvSpPr>
          <p:nvPr>
            <p:ph type="subTitle" idx="1"/>
          </p:nvPr>
        </p:nvSpPr>
        <p:spPr>
          <a:xfrm>
            <a:off x="1968194" y="5298402"/>
            <a:ext cx="4766937" cy="1079365"/>
          </a:xfrm>
        </p:spPr>
        <p:txBody>
          <a:bodyPr>
            <a:normAutofit fontScale="92500" lnSpcReduction="10000"/>
          </a:bodyPr>
          <a:lstStyle/>
          <a:p>
            <a:r>
              <a:rPr lang="en-US" b="1" dirty="0">
                <a:ln w="18415" cmpd="sng">
                  <a:solidFill>
                    <a:srgbClr val="FFFFFF"/>
                  </a:solidFill>
                  <a:prstDash val="solid"/>
                </a:ln>
                <a:solidFill>
                  <a:schemeClr val="bg1"/>
                </a:solidFill>
              </a:rPr>
              <a:t>Dr. Bradley</a:t>
            </a:r>
          </a:p>
          <a:p>
            <a:r>
              <a:rPr lang="en-US" b="1" dirty="0">
                <a:ln w="18415" cmpd="sng">
                  <a:solidFill>
                    <a:srgbClr val="FFFFFF"/>
                  </a:solidFill>
                  <a:prstDash val="solid"/>
                </a:ln>
                <a:solidFill>
                  <a:schemeClr val="bg1"/>
                </a:solidFill>
              </a:rPr>
              <a:t>Genetics</a:t>
            </a:r>
          </a:p>
          <a:p>
            <a:endParaRPr lang="en-US" b="1" dirty="0">
              <a:ln w="18415" cmpd="sng">
                <a:solidFill>
                  <a:srgbClr val="FFFFFF"/>
                </a:solidFill>
                <a:prstDash val="solid"/>
              </a:ln>
              <a:solidFill>
                <a:schemeClr val="bg1"/>
              </a:solidFill>
            </a:endParaRPr>
          </a:p>
          <a:p>
            <a:endParaRPr lang="en-US" b="1" dirty="0">
              <a:ln w="18415" cmpd="sng">
                <a:solidFill>
                  <a:srgbClr val="FFFFFF"/>
                </a:solidFill>
                <a:prstDash val="solid"/>
              </a:ln>
              <a:solidFill>
                <a:schemeClr val="bg1"/>
              </a:solidFill>
            </a:endParaRPr>
          </a:p>
          <a:p>
            <a:endParaRPr lang="en-US" b="1" dirty="0">
              <a:ln w="18415" cmpd="sng">
                <a:solidFill>
                  <a:srgbClr val="FFFFFF"/>
                </a:solidFill>
                <a:prstDash val="solid"/>
              </a:ln>
              <a:solidFill>
                <a:schemeClr val="bg1"/>
              </a:solidFill>
            </a:endParaRPr>
          </a:p>
          <a:p>
            <a:endParaRPr lang="en-US" b="1" dirty="0">
              <a:ln w="18415" cmpd="sng">
                <a:solidFill>
                  <a:srgbClr val="FFFFFF"/>
                </a:solidFill>
                <a:prstDash val="solid"/>
              </a:ln>
              <a:solidFill>
                <a:schemeClr val="bg1"/>
              </a:solidFill>
            </a:endParaRPr>
          </a:p>
        </p:txBody>
      </p:sp>
    </p:spTree>
    <p:extLst>
      <p:ext uri="{BB962C8B-B14F-4D97-AF65-F5344CB8AC3E}">
        <p14:creationId xmlns:p14="http://schemas.microsoft.com/office/powerpoint/2010/main" val="24568463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6"/>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61067" y="1458692"/>
            <a:ext cx="3717861" cy="2820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TextBox 8"/>
          <p:cNvSpPr txBox="1">
            <a:spLocks noChangeArrowheads="1"/>
          </p:cNvSpPr>
          <p:nvPr/>
        </p:nvSpPr>
        <p:spPr bwMode="auto">
          <a:xfrm>
            <a:off x="-79512" y="578431"/>
            <a:ext cx="42897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algn="ctr"/>
            <a:r>
              <a:rPr lang="en-US" altLang="en-US" sz="2800" b="1" i="1" dirty="0">
                <a:solidFill>
                  <a:prstClr val="black"/>
                </a:solidFill>
                <a:latin typeface="Calibri" charset="0"/>
              </a:rPr>
              <a:t>Discrete traits</a:t>
            </a:r>
            <a:br>
              <a:rPr lang="en-US" altLang="en-US" sz="2800" b="1" i="1" dirty="0">
                <a:solidFill>
                  <a:prstClr val="black"/>
                </a:solidFill>
                <a:latin typeface="Calibri" charset="0"/>
              </a:rPr>
            </a:br>
            <a:r>
              <a:rPr lang="en-US" altLang="en-US" sz="2800" b="1" i="1" dirty="0">
                <a:solidFill>
                  <a:prstClr val="black"/>
                </a:solidFill>
                <a:latin typeface="Calibri" charset="0"/>
              </a:rPr>
              <a:t>(or discontinuous variation)</a:t>
            </a:r>
          </a:p>
        </p:txBody>
      </p:sp>
      <p:sp>
        <p:nvSpPr>
          <p:cNvPr id="10243" name="TextBox 9"/>
          <p:cNvSpPr txBox="1">
            <a:spLocks noChangeArrowheads="1"/>
          </p:cNvSpPr>
          <p:nvPr/>
        </p:nvSpPr>
        <p:spPr bwMode="auto">
          <a:xfrm>
            <a:off x="5177846" y="578431"/>
            <a:ext cx="3871316"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128"/>
              </a:defRPr>
            </a:lvl1pPr>
            <a:lvl2pPr marL="742950" indent="-285750">
              <a:defRPr sz="2400">
                <a:solidFill>
                  <a:schemeClr val="tx1"/>
                </a:solidFill>
                <a:latin typeface="Comic Sans MS" charset="0"/>
                <a:ea typeface="ＭＳ Ｐゴシック" charset="-128"/>
              </a:defRPr>
            </a:lvl2pPr>
            <a:lvl3pPr marL="1143000" indent="-228600">
              <a:defRPr sz="2400">
                <a:solidFill>
                  <a:schemeClr val="tx1"/>
                </a:solidFill>
                <a:latin typeface="Comic Sans MS" charset="0"/>
                <a:ea typeface="ＭＳ Ｐゴシック" charset="-128"/>
              </a:defRPr>
            </a:lvl3pPr>
            <a:lvl4pPr marL="1600200" indent="-228600">
              <a:defRPr sz="2400">
                <a:solidFill>
                  <a:schemeClr val="tx1"/>
                </a:solidFill>
                <a:latin typeface="Comic Sans MS" charset="0"/>
                <a:ea typeface="ＭＳ Ｐゴシック" charset="-128"/>
              </a:defRPr>
            </a:lvl4pPr>
            <a:lvl5pPr marL="2057400" indent="-228600">
              <a:defRPr sz="2400">
                <a:solidFill>
                  <a:schemeClr val="tx1"/>
                </a:solidFill>
                <a:latin typeface="Comic Sans MS" charset="0"/>
                <a:ea typeface="ＭＳ Ｐゴシック" charset="-128"/>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128"/>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128"/>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128"/>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128"/>
              </a:defRPr>
            </a:lvl9pPr>
          </a:lstStyle>
          <a:p>
            <a:pPr algn="ctr"/>
            <a:r>
              <a:rPr lang="en-US" altLang="en-US" sz="2800" b="1" i="1" dirty="0">
                <a:solidFill>
                  <a:prstClr val="black"/>
                </a:solidFill>
                <a:latin typeface="Calibri" charset="0"/>
              </a:rPr>
              <a:t>Quantitative traits</a:t>
            </a:r>
            <a:br>
              <a:rPr lang="en-US" altLang="en-US" sz="2800" b="1" i="1" dirty="0">
                <a:solidFill>
                  <a:prstClr val="black"/>
                </a:solidFill>
                <a:latin typeface="Calibri" charset="0"/>
              </a:rPr>
            </a:br>
            <a:r>
              <a:rPr lang="en-US" altLang="en-US" sz="2800" b="1" i="1" dirty="0">
                <a:solidFill>
                  <a:prstClr val="black"/>
                </a:solidFill>
                <a:latin typeface="Calibri" charset="0"/>
              </a:rPr>
              <a:t>(or continuous variation)</a:t>
            </a:r>
          </a:p>
        </p:txBody>
      </p:sp>
      <p:pic>
        <p:nvPicPr>
          <p:cNvPr id="10245" name="Picture 14" descr="14_15baPedigreeAnalysis-U.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27042" y="1441531"/>
            <a:ext cx="1761825" cy="2865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 name="Picture 15" descr="14_15bbPedigreeAnalysis-U.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1607708" y="1443912"/>
            <a:ext cx="1697519" cy="2920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109744" y="4654031"/>
            <a:ext cx="3919417" cy="134269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rgbClr val="000000"/>
                </a:solidFill>
                <a:latin typeface="Calibri"/>
              </a:rPr>
              <a:t>Traits that are distinct and discontinuous which do not have intermediate forms or versions, like earlobe-type or blood-type status </a:t>
            </a:r>
          </a:p>
        </p:txBody>
      </p:sp>
      <p:sp>
        <p:nvSpPr>
          <p:cNvPr id="8" name="Content Placeholder 2"/>
          <p:cNvSpPr txBox="1">
            <a:spLocks/>
          </p:cNvSpPr>
          <p:nvPr/>
        </p:nvSpPr>
        <p:spPr>
          <a:xfrm>
            <a:off x="5213987" y="4806431"/>
            <a:ext cx="3919417" cy="134269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rgbClr val="000000"/>
                </a:solidFill>
                <a:latin typeface="Calibri"/>
              </a:rPr>
              <a:t>Traits that can blend from one intermediate forms or version to another like height or skin color</a:t>
            </a:r>
          </a:p>
        </p:txBody>
      </p:sp>
      <p:pic>
        <p:nvPicPr>
          <p:cNvPr id="2" name="Picture 1" descr="Screen Shot 2019-09-26 at 9.08.42 A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16426" y="1487251"/>
            <a:ext cx="1409375" cy="2820163"/>
          </a:xfrm>
          <a:prstGeom prst="rect">
            <a:avLst/>
          </a:prstGeom>
        </p:spPr>
      </p:pic>
      <p:cxnSp>
        <p:nvCxnSpPr>
          <p:cNvPr id="4" name="Straight Connector 3"/>
          <p:cNvCxnSpPr/>
          <p:nvPr/>
        </p:nvCxnSpPr>
        <p:spPr>
          <a:xfrm>
            <a:off x="4788693" y="578431"/>
            <a:ext cx="0" cy="557069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D2EF62BA-DF3C-5549-ADD6-FF74BC04906A}"/>
              </a:ext>
            </a:extLst>
          </p:cNvPr>
          <p:cNvSpPr/>
          <p:nvPr/>
        </p:nvSpPr>
        <p:spPr>
          <a:xfrm>
            <a:off x="1" y="498201"/>
            <a:ext cx="4210188" cy="989049"/>
          </a:xfrm>
          <a:prstGeom prst="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Content Placeholder 2">
            <a:extLst>
              <a:ext uri="{FF2B5EF4-FFF2-40B4-BE49-F238E27FC236}">
                <a16:creationId xmlns:a16="http://schemas.microsoft.com/office/drawing/2014/main" id="{EC0D2E3F-D9C1-CC48-83CE-D6457980A0F2}"/>
              </a:ext>
            </a:extLst>
          </p:cNvPr>
          <p:cNvSpPr txBox="1">
            <a:spLocks/>
          </p:cNvSpPr>
          <p:nvPr/>
        </p:nvSpPr>
        <p:spPr>
          <a:xfrm>
            <a:off x="70268" y="8831"/>
            <a:ext cx="4253647" cy="134269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dirty="0">
                <a:solidFill>
                  <a:srgbClr val="000000"/>
                </a:solidFill>
                <a:latin typeface="Calibri"/>
              </a:rPr>
              <a:t>We are going to talk about these in detail next – Mendel’s peas</a:t>
            </a:r>
          </a:p>
        </p:txBody>
      </p:sp>
    </p:spTree>
    <p:extLst>
      <p:ext uri="{BB962C8B-B14F-4D97-AF65-F5344CB8AC3E}">
        <p14:creationId xmlns:p14="http://schemas.microsoft.com/office/powerpoint/2010/main" val="3761445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199" y="-4497"/>
            <a:ext cx="4319543"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Gregor’s Experiment</a:t>
            </a:r>
          </a:p>
        </p:txBody>
      </p:sp>
      <p:pic>
        <p:nvPicPr>
          <p:cNvPr id="9" name="Picture 8"/>
          <p:cNvPicPr>
            <a:picLocks noChangeAspect="1"/>
          </p:cNvPicPr>
          <p:nvPr/>
        </p:nvPicPr>
        <p:blipFill>
          <a:blip r:embed="rId3"/>
          <a:stretch>
            <a:fillRect/>
          </a:stretch>
        </p:blipFill>
        <p:spPr>
          <a:xfrm>
            <a:off x="4411456" y="1455264"/>
            <a:ext cx="4546600" cy="4564535"/>
          </a:xfrm>
          <a:prstGeom prst="rect">
            <a:avLst/>
          </a:prstGeom>
        </p:spPr>
      </p:pic>
      <p:sp>
        <p:nvSpPr>
          <p:cNvPr id="4" name="Content Placeholder 2">
            <a:extLst>
              <a:ext uri="{FF2B5EF4-FFF2-40B4-BE49-F238E27FC236}">
                <a16:creationId xmlns:a16="http://schemas.microsoft.com/office/drawing/2014/main" id="{F24CD909-CC0C-9B48-83D4-1E2C31BE3030}"/>
              </a:ext>
            </a:extLst>
          </p:cNvPr>
          <p:cNvSpPr txBox="1">
            <a:spLocks/>
          </p:cNvSpPr>
          <p:nvPr/>
        </p:nvSpPr>
        <p:spPr>
          <a:xfrm>
            <a:off x="88900" y="1302864"/>
            <a:ext cx="4140200" cy="5385804"/>
          </a:xfrm>
          <a:prstGeom prst="rect">
            <a:avLst/>
          </a:prstGeom>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sz="2400" b="1" dirty="0">
                <a:solidFill>
                  <a:srgbClr val="000000"/>
                </a:solidFill>
              </a:rPr>
              <a:t>True breeding plants:</a:t>
            </a:r>
          </a:p>
          <a:p>
            <a:pPr marL="800100" lvl="1" indent="-342900" algn="l">
              <a:buFont typeface="Arial" panose="020B0604020202020204" pitchFamily="34" charset="0"/>
              <a:buChar char="•"/>
            </a:pPr>
            <a:r>
              <a:rPr lang="en-US" sz="2000" dirty="0">
                <a:solidFill>
                  <a:srgbClr val="000000"/>
                </a:solidFill>
              </a:rPr>
              <a:t>These are plants that always produce offspring that look like the parent.</a:t>
            </a:r>
          </a:p>
          <a:p>
            <a:pPr marL="342900" indent="-342900" algn="l">
              <a:buFont typeface="Arial" panose="020B0604020202020204" pitchFamily="34" charset="0"/>
              <a:buChar char="•"/>
            </a:pPr>
            <a:r>
              <a:rPr lang="en-US" sz="2400" b="1" dirty="0">
                <a:solidFill>
                  <a:srgbClr val="000000"/>
                </a:solidFill>
              </a:rPr>
              <a:t>Hybrids:</a:t>
            </a:r>
          </a:p>
          <a:p>
            <a:pPr marL="800100" lvl="1" indent="-342900" algn="l">
              <a:buFont typeface="Arial" panose="020B0604020202020204" pitchFamily="34" charset="0"/>
              <a:buChar char="•"/>
            </a:pPr>
            <a:r>
              <a:rPr lang="en-US" sz="2000" dirty="0">
                <a:solidFill>
                  <a:srgbClr val="000000"/>
                </a:solidFill>
              </a:rPr>
              <a:t>The offspring of a mating between two true-breeding individuals </a:t>
            </a:r>
            <a:r>
              <a:rPr lang="en-US" sz="2000" i="1" dirty="0">
                <a:solidFill>
                  <a:srgbClr val="000000"/>
                </a:solidFill>
              </a:rPr>
              <a:t>that have different traits</a:t>
            </a:r>
            <a:r>
              <a:rPr lang="en-US" sz="2000" dirty="0">
                <a:solidFill>
                  <a:srgbClr val="000000"/>
                </a:solidFill>
              </a:rPr>
              <a:t>. </a:t>
            </a:r>
          </a:p>
          <a:p>
            <a:pPr marL="800100" lvl="1" indent="-342900" algn="l">
              <a:buFont typeface="Arial" panose="020B0604020202020204" pitchFamily="34" charset="0"/>
              <a:buChar char="•"/>
            </a:pPr>
            <a:endParaRPr lang="en-US" sz="2000" dirty="0">
              <a:solidFill>
                <a:srgbClr val="000000"/>
              </a:solidFill>
            </a:endParaRPr>
          </a:p>
          <a:p>
            <a:pPr marL="342900" indent="-342900" algn="l">
              <a:buFont typeface="Arial" panose="020B0604020202020204" pitchFamily="34" charset="0"/>
              <a:buChar char="•"/>
            </a:pPr>
            <a:r>
              <a:rPr lang="en-US" sz="2400" b="1" dirty="0">
                <a:solidFill>
                  <a:srgbClr val="000000"/>
                </a:solidFill>
              </a:rPr>
              <a:t>P Generation (true breeding):</a:t>
            </a:r>
          </a:p>
          <a:p>
            <a:pPr marL="800100" lvl="1" indent="-342900" algn="l">
              <a:buFont typeface="Arial" panose="020B0604020202020204" pitchFamily="34" charset="0"/>
              <a:buChar char="•"/>
            </a:pPr>
            <a:r>
              <a:rPr lang="en-US" sz="2000" dirty="0">
                <a:solidFill>
                  <a:srgbClr val="000000"/>
                </a:solidFill>
              </a:rPr>
              <a:t>Plants used in first-generation crosses were called P, or parental generation.</a:t>
            </a:r>
          </a:p>
          <a:p>
            <a:pPr marL="342900" indent="-342900" algn="l">
              <a:buFont typeface="Arial" panose="020B0604020202020204" pitchFamily="34" charset="0"/>
              <a:buChar char="•"/>
            </a:pPr>
            <a:r>
              <a:rPr lang="en-US" sz="2400" b="1" dirty="0">
                <a:solidFill>
                  <a:srgbClr val="000000"/>
                </a:solidFill>
              </a:rPr>
              <a:t>F1 Generation (hybrids):</a:t>
            </a:r>
          </a:p>
          <a:p>
            <a:pPr marL="800100" lvl="1" indent="-342900" algn="l">
              <a:buFont typeface="Arial" panose="020B0604020202020204" pitchFamily="34" charset="0"/>
              <a:buChar char="•"/>
            </a:pPr>
            <a:r>
              <a:rPr lang="en-US" sz="2000" dirty="0">
                <a:solidFill>
                  <a:srgbClr val="000000"/>
                </a:solidFill>
              </a:rPr>
              <a:t>These offspring were called the F1, or the first filial (filial = daughter or son), generation. </a:t>
            </a:r>
          </a:p>
          <a:p>
            <a:pPr marL="342900" indent="-342900" algn="l">
              <a:buFont typeface="Arial" panose="020B0604020202020204" pitchFamily="34" charset="0"/>
              <a:buChar char="•"/>
            </a:pPr>
            <a:r>
              <a:rPr lang="en-US" sz="2400" b="1" dirty="0">
                <a:solidFill>
                  <a:srgbClr val="000000"/>
                </a:solidFill>
              </a:rPr>
              <a:t>F2 Generation:</a:t>
            </a:r>
          </a:p>
          <a:p>
            <a:pPr marL="800100" lvl="1" indent="-342900" algn="l">
              <a:buFont typeface="Arial" panose="020B0604020202020204" pitchFamily="34" charset="0"/>
              <a:buChar char="•"/>
            </a:pPr>
            <a:r>
              <a:rPr lang="en-US" sz="2000" dirty="0">
                <a:solidFill>
                  <a:srgbClr val="000000"/>
                </a:solidFill>
              </a:rPr>
              <a:t>F1 plants that mated with other F1 plants produced the F2, or second filial, generation. </a:t>
            </a:r>
          </a:p>
        </p:txBody>
      </p:sp>
    </p:spTree>
    <p:extLst>
      <p:ext uri="{BB962C8B-B14F-4D97-AF65-F5344CB8AC3E}">
        <p14:creationId xmlns:p14="http://schemas.microsoft.com/office/powerpoint/2010/main" val="2889610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497"/>
            <a:ext cx="3911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First Concept</a:t>
            </a:r>
          </a:p>
        </p:txBody>
      </p:sp>
      <p:sp>
        <p:nvSpPr>
          <p:cNvPr id="6" name="Title 1"/>
          <p:cNvSpPr txBox="1">
            <a:spLocks/>
          </p:cNvSpPr>
          <p:nvPr/>
        </p:nvSpPr>
        <p:spPr>
          <a:xfrm>
            <a:off x="0" y="1138503"/>
            <a:ext cx="4521200" cy="5719497"/>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571500" indent="-571500" algn="l">
              <a:buFont typeface="Arial"/>
              <a:buChar char="•"/>
            </a:pPr>
            <a:r>
              <a:rPr lang="en-US" dirty="0">
                <a:solidFill>
                  <a:prstClr val="black"/>
                </a:solidFill>
                <a:latin typeface="Calibri"/>
                <a:ea typeface="ヒラギノ角ゴ Pro W3" charset="0"/>
              </a:rPr>
              <a:t>Alternative versions of genes (alleles) account for variations in inherited characters</a:t>
            </a:r>
          </a:p>
          <a:p>
            <a:pPr marL="571500" indent="-571500" algn="l">
              <a:buFont typeface="Arial"/>
              <a:buChar char="•"/>
            </a:pPr>
            <a:endParaRPr lang="en-US" dirty="0">
              <a:solidFill>
                <a:prstClr val="black"/>
              </a:solidFill>
              <a:latin typeface="Calibri"/>
              <a:ea typeface="ヒラギノ角ゴ Pro W3" charset="0"/>
            </a:endParaRPr>
          </a:p>
          <a:p>
            <a:pPr marL="571500" indent="-571500" algn="l">
              <a:buFont typeface="Arial"/>
              <a:buChar char="•"/>
            </a:pPr>
            <a:r>
              <a:rPr lang="en-US" dirty="0">
                <a:solidFill>
                  <a:prstClr val="black"/>
                </a:solidFill>
                <a:latin typeface="Calibri"/>
                <a:ea typeface="ヒラギノ角ゴ Pro W3" charset="0"/>
              </a:rPr>
              <a:t>For example, the gene for flower color in pea plants exists in two versions (alleles)</a:t>
            </a:r>
          </a:p>
          <a:p>
            <a:pPr marL="1028700" lvl="1" indent="-571500">
              <a:buFont typeface="Arial"/>
              <a:buChar char="•"/>
            </a:pPr>
            <a:r>
              <a:rPr lang="en-US" sz="3600" dirty="0">
                <a:solidFill>
                  <a:prstClr val="black"/>
                </a:solidFill>
                <a:latin typeface="Calibri"/>
                <a:ea typeface="ヒラギノ角ゴ Pro W3" charset="0"/>
              </a:rPr>
              <a:t>One for purple flowers</a:t>
            </a:r>
          </a:p>
          <a:p>
            <a:pPr marL="1028700" lvl="1" indent="-571500">
              <a:buFont typeface="Arial"/>
              <a:buChar char="•"/>
            </a:pPr>
            <a:r>
              <a:rPr lang="en-US" sz="3600" dirty="0">
                <a:solidFill>
                  <a:prstClr val="black"/>
                </a:solidFill>
                <a:latin typeface="Calibri"/>
                <a:ea typeface="ヒラギノ角ゴ Pro W3" charset="0"/>
              </a:rPr>
              <a:t>One for white flowers</a:t>
            </a:r>
          </a:p>
        </p:txBody>
      </p:sp>
      <p:pic>
        <p:nvPicPr>
          <p:cNvPr id="9" name="Picture 8"/>
          <p:cNvPicPr>
            <a:picLocks noChangeAspect="1"/>
          </p:cNvPicPr>
          <p:nvPr/>
        </p:nvPicPr>
        <p:blipFill>
          <a:blip r:embed="rId3"/>
          <a:stretch>
            <a:fillRect/>
          </a:stretch>
        </p:blipFill>
        <p:spPr>
          <a:xfrm>
            <a:off x="4411456" y="1455264"/>
            <a:ext cx="4546600" cy="4564535"/>
          </a:xfrm>
          <a:prstGeom prst="rect">
            <a:avLst/>
          </a:prstGeom>
        </p:spPr>
      </p:pic>
    </p:spTree>
    <p:extLst>
      <p:ext uri="{BB962C8B-B14F-4D97-AF65-F5344CB8AC3E}">
        <p14:creationId xmlns:p14="http://schemas.microsoft.com/office/powerpoint/2010/main" val="1439046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gure" descr="A graphic shows pyruvate becoming a two-carbon acetyl group by removing one molecule of carbon dioxide. The two-carbon acetyl group is picked up by coenzyme A to become acetyl CoA. The acetyl CoA then enters the citric acid cycle. Three NADH, one FADH2, one ATP, and two carbon dioxide molecules are produced during this cycle.">
            <a:extLst>
              <a:ext uri="{FF2B5EF4-FFF2-40B4-BE49-F238E27FC236}">
                <a16:creationId xmlns:a16="http://schemas.microsoft.com/office/drawing/2014/main" id="{90354983-8D4D-1F4B-965B-BAC4D9C1151C}"/>
              </a:ext>
            </a:extLst>
          </p:cNvPr>
          <p:cNvPicPr>
            <a:picLocks noChangeAspect="1"/>
          </p:cNvPicPr>
          <p:nvPr/>
        </p:nvPicPr>
        <p:blipFill>
          <a:blip r:embed="rId3" cstate="print">
            <a:extLst>
              <a:ext uri="{28A0092B-C50C-407E-A947-70E740481C1C}">
                <a14:useLocalDpi xmlns:a14="http://schemas.microsoft.com/office/drawing/2010/main"/>
              </a:ext>
            </a:extLst>
          </a:blip>
          <a:srcRect t="-2459" b="-2459"/>
          <a:stretch>
            <a:fillRect/>
          </a:stretch>
        </p:blipFill>
        <p:spPr>
          <a:xfrm>
            <a:off x="769715" y="3050123"/>
            <a:ext cx="8062913" cy="3500071"/>
          </a:xfrm>
          <a:prstGeom prst="rect">
            <a:avLst/>
          </a:prstGeom>
        </p:spPr>
      </p:pic>
      <p:sp>
        <p:nvSpPr>
          <p:cNvPr id="4099" name="Rectangle 3"/>
          <p:cNvSpPr>
            <a:spLocks noGrp="1" noChangeArrowheads="1"/>
          </p:cNvSpPr>
          <p:nvPr>
            <p:ph idx="1"/>
          </p:nvPr>
        </p:nvSpPr>
        <p:spPr>
          <a:xfrm>
            <a:off x="127321" y="6413744"/>
            <a:ext cx="9016679" cy="392926"/>
          </a:xfrm>
        </p:spPr>
        <p:txBody>
          <a:bodyPr>
            <a:normAutofit/>
          </a:bodyPr>
          <a:lstStyle/>
          <a:p>
            <a:pPr marL="0" indent="0" algn="ctr">
              <a:buNone/>
            </a:pPr>
            <a:r>
              <a:rPr lang="en-US" sz="1800" dirty="0"/>
              <a:t>Pyruvate is converted into </a:t>
            </a:r>
            <a:r>
              <a:rPr lang="en-US" sz="1800" b="1" dirty="0"/>
              <a:t>acetyl-CoA</a:t>
            </a:r>
            <a:r>
              <a:rPr lang="en-US" sz="1800" dirty="0"/>
              <a:t> before entering the citric acid cycle.</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Citric Acid Cycle (Krebs Cycle)</a:t>
            </a:r>
          </a:p>
        </p:txBody>
      </p:sp>
      <p:sp>
        <p:nvSpPr>
          <p:cNvPr id="6" name="Rectangle 3">
            <a:extLst>
              <a:ext uri="{FF2B5EF4-FFF2-40B4-BE49-F238E27FC236}">
                <a16:creationId xmlns:a16="http://schemas.microsoft.com/office/drawing/2014/main" id="{6A3EE97D-A07E-A243-AB65-5B856BCB9806}"/>
              </a:ext>
            </a:extLst>
          </p:cNvPr>
          <p:cNvSpPr txBox="1">
            <a:spLocks noChangeArrowheads="1"/>
          </p:cNvSpPr>
          <p:nvPr/>
        </p:nvSpPr>
        <p:spPr>
          <a:xfrm>
            <a:off x="127322" y="766802"/>
            <a:ext cx="9016679" cy="2444750"/>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Two carbon atoms come into the citric acid cycle from each acetyl group. </a:t>
            </a:r>
          </a:p>
          <a:p>
            <a:r>
              <a:rPr lang="en-US" dirty="0"/>
              <a:t>Two carbon dioxide molecules are released on each turn of the cycle.</a:t>
            </a:r>
          </a:p>
          <a:p>
            <a:r>
              <a:rPr lang="en-US" dirty="0"/>
              <a:t>It takes two turns of the cycle to process the equivalent of one glucose molecule. </a:t>
            </a:r>
          </a:p>
          <a:p>
            <a:r>
              <a:rPr lang="en-US" dirty="0"/>
              <a:t>Each turn of the cycle forms three high-energy NADH molecules and one high-energy FADH</a:t>
            </a:r>
            <a:r>
              <a:rPr lang="en-US" baseline="-25000" dirty="0"/>
              <a:t>2</a:t>
            </a:r>
            <a:r>
              <a:rPr lang="en-US" dirty="0"/>
              <a:t> molecule. </a:t>
            </a:r>
          </a:p>
          <a:p>
            <a:r>
              <a:rPr lang="en-US" dirty="0"/>
              <a:t>These high-energy carriers will connect with the last portion of aerobic respiration to produce ATP molecules. </a:t>
            </a:r>
          </a:p>
          <a:p>
            <a:r>
              <a:rPr lang="en-US" dirty="0"/>
              <a:t>One ATP (or an equivalent) is also made in each cycle. </a:t>
            </a:r>
          </a:p>
        </p:txBody>
      </p:sp>
    </p:spTree>
    <p:extLst>
      <p:ext uri="{BB962C8B-B14F-4D97-AF65-F5344CB8AC3E}">
        <p14:creationId xmlns:p14="http://schemas.microsoft.com/office/powerpoint/2010/main" val="23080699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8900" y="1302864"/>
            <a:ext cx="4140200" cy="5385804"/>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400" dirty="0">
                <a:solidFill>
                  <a:srgbClr val="000000"/>
                </a:solidFill>
                <a:latin typeface="Calibri"/>
              </a:rPr>
              <a:t>For each character, an organism has two alleles</a:t>
            </a:r>
          </a:p>
          <a:p>
            <a:pPr lvl="1" algn="l">
              <a:buFont typeface="Wingdings" charset="2"/>
              <a:buChar char="§"/>
            </a:pPr>
            <a:r>
              <a:rPr lang="en-US" sz="2000" dirty="0">
                <a:solidFill>
                  <a:srgbClr val="000000"/>
                </a:solidFill>
                <a:latin typeface="Calibri"/>
              </a:rPr>
              <a:t>One inherited from each parent</a:t>
            </a:r>
          </a:p>
          <a:p>
            <a:pPr algn="l"/>
            <a:endParaRPr lang="en-US" sz="2400" dirty="0">
              <a:solidFill>
                <a:srgbClr val="000000"/>
              </a:solidFill>
              <a:latin typeface="Calibri"/>
            </a:endParaRPr>
          </a:p>
          <a:p>
            <a:pPr algn="l">
              <a:buFont typeface="Wingdings" charset="2"/>
              <a:buChar char="§"/>
            </a:pPr>
            <a:r>
              <a:rPr lang="en-US" sz="2400" dirty="0">
                <a:solidFill>
                  <a:srgbClr val="000000"/>
                </a:solidFill>
                <a:latin typeface="Calibri"/>
              </a:rPr>
              <a:t>The two alleles may be identical, as in the true-breeding plants of Mendel’s P generation</a:t>
            </a:r>
          </a:p>
          <a:p>
            <a:pPr lvl="1" algn="l">
              <a:buFont typeface="Wingdings" charset="2"/>
              <a:buChar char="§"/>
            </a:pPr>
            <a:r>
              <a:rPr lang="en-US" sz="2000" dirty="0">
                <a:solidFill>
                  <a:srgbClr val="000000"/>
                </a:solidFill>
                <a:latin typeface="Calibri"/>
              </a:rPr>
              <a:t>These individuals are homozygous</a:t>
            </a:r>
          </a:p>
          <a:p>
            <a:pPr algn="l">
              <a:buFont typeface="Wingdings" charset="2"/>
              <a:buChar char="§"/>
            </a:pPr>
            <a:endParaRPr lang="en-US" sz="2400" dirty="0">
              <a:solidFill>
                <a:srgbClr val="000000"/>
              </a:solidFill>
              <a:latin typeface="Calibri"/>
            </a:endParaRPr>
          </a:p>
          <a:p>
            <a:pPr algn="l">
              <a:buFont typeface="Wingdings" charset="2"/>
              <a:buChar char="§"/>
            </a:pPr>
            <a:r>
              <a:rPr lang="en-US" sz="2400" dirty="0">
                <a:solidFill>
                  <a:srgbClr val="000000"/>
                </a:solidFill>
                <a:latin typeface="Calibri"/>
              </a:rPr>
              <a:t>Alternatively, the two alleles may differ, as in the F</a:t>
            </a:r>
            <a:r>
              <a:rPr lang="en-US" sz="2400" baseline="-25000" dirty="0">
                <a:solidFill>
                  <a:srgbClr val="000000"/>
                </a:solidFill>
                <a:latin typeface="Calibri"/>
              </a:rPr>
              <a:t>1</a:t>
            </a:r>
            <a:r>
              <a:rPr lang="en-US" sz="2400" dirty="0">
                <a:solidFill>
                  <a:srgbClr val="000000"/>
                </a:solidFill>
                <a:latin typeface="Calibri"/>
              </a:rPr>
              <a:t> hybrids</a:t>
            </a:r>
          </a:p>
          <a:p>
            <a:pPr lvl="1" algn="l">
              <a:buFont typeface="Wingdings" charset="2"/>
              <a:buChar char="§"/>
            </a:pPr>
            <a:r>
              <a:rPr lang="en-US" sz="2000" dirty="0">
                <a:solidFill>
                  <a:srgbClr val="000000"/>
                </a:solidFill>
                <a:latin typeface="Calibri"/>
              </a:rPr>
              <a:t>These individuals are heterozygous</a:t>
            </a:r>
          </a:p>
          <a:p>
            <a:pPr algn="l">
              <a:buFont typeface="Wingdings" charset="2"/>
              <a:buChar char="§"/>
            </a:pPr>
            <a:endParaRPr lang="en-US" sz="2400" dirty="0">
              <a:solidFill>
                <a:srgbClr val="000000"/>
              </a:solidFill>
              <a:latin typeface="Calibri"/>
            </a:endParaRPr>
          </a:p>
          <a:p>
            <a:pPr algn="l">
              <a:buFont typeface="Wingdings" charset="2"/>
              <a:buChar char="§"/>
            </a:pPr>
            <a:endParaRPr lang="en-US" sz="2400" dirty="0">
              <a:solidFill>
                <a:srgbClr val="000000"/>
              </a:solidFill>
              <a:latin typeface="Calibri"/>
            </a:endParaRPr>
          </a:p>
        </p:txBody>
      </p:sp>
      <p:sp>
        <p:nvSpPr>
          <p:cNvPr id="6" name="Title 1"/>
          <p:cNvSpPr txBox="1">
            <a:spLocks/>
          </p:cNvSpPr>
          <p:nvPr/>
        </p:nvSpPr>
        <p:spPr>
          <a:xfrm>
            <a:off x="457200" y="-4497"/>
            <a:ext cx="406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Second Concept</a:t>
            </a:r>
          </a:p>
        </p:txBody>
      </p:sp>
      <p:pic>
        <p:nvPicPr>
          <p:cNvPr id="9" name="Picture 8"/>
          <p:cNvPicPr>
            <a:picLocks noChangeAspect="1"/>
          </p:cNvPicPr>
          <p:nvPr/>
        </p:nvPicPr>
        <p:blipFill>
          <a:blip r:embed="rId3"/>
          <a:stretch>
            <a:fillRect/>
          </a:stretch>
        </p:blipFill>
        <p:spPr>
          <a:xfrm>
            <a:off x="4411456" y="1455264"/>
            <a:ext cx="4546600" cy="4564535"/>
          </a:xfrm>
          <a:prstGeom prst="rect">
            <a:avLst/>
          </a:prstGeom>
        </p:spPr>
      </p:pic>
    </p:spTree>
    <p:extLst>
      <p:ext uri="{BB962C8B-B14F-4D97-AF65-F5344CB8AC3E}">
        <p14:creationId xmlns:p14="http://schemas.microsoft.com/office/powerpoint/2010/main" val="21083663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8900" y="1302864"/>
            <a:ext cx="4140200" cy="538580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400" dirty="0">
                <a:solidFill>
                  <a:srgbClr val="000000"/>
                </a:solidFill>
                <a:latin typeface="Calibri"/>
              </a:rPr>
              <a:t>If the two alleles differ, then one (</a:t>
            </a:r>
            <a:r>
              <a:rPr lang="en-US" sz="2400" b="1" dirty="0">
                <a:solidFill>
                  <a:srgbClr val="000000"/>
                </a:solidFill>
                <a:latin typeface="Calibri"/>
              </a:rPr>
              <a:t>the dominant allele</a:t>
            </a:r>
            <a:r>
              <a:rPr lang="en-US" sz="2400" dirty="0">
                <a:solidFill>
                  <a:srgbClr val="000000"/>
                </a:solidFill>
                <a:latin typeface="Calibri"/>
              </a:rPr>
              <a:t>) determines the organism’s appearance, and the other (</a:t>
            </a:r>
            <a:r>
              <a:rPr lang="en-US" sz="2400" b="1" dirty="0">
                <a:solidFill>
                  <a:srgbClr val="000000"/>
                </a:solidFill>
                <a:latin typeface="Calibri"/>
              </a:rPr>
              <a:t>the recessive allele</a:t>
            </a:r>
            <a:r>
              <a:rPr lang="en-US" sz="2400" dirty="0">
                <a:solidFill>
                  <a:srgbClr val="000000"/>
                </a:solidFill>
                <a:latin typeface="Calibri"/>
              </a:rPr>
              <a:t>) has no noticeable effect on appearance</a:t>
            </a:r>
          </a:p>
          <a:p>
            <a:pPr algn="l">
              <a:buFont typeface="Wingdings" charset="2"/>
              <a:buChar char="§"/>
            </a:pPr>
            <a:endParaRPr lang="en-US" sz="2400" dirty="0">
              <a:solidFill>
                <a:srgbClr val="000000"/>
              </a:solidFill>
              <a:latin typeface="Calibri"/>
            </a:endParaRPr>
          </a:p>
          <a:p>
            <a:pPr algn="l">
              <a:buFont typeface="Wingdings" charset="2"/>
              <a:buChar char="§"/>
            </a:pPr>
            <a:r>
              <a:rPr lang="en-US" sz="2400" dirty="0">
                <a:solidFill>
                  <a:srgbClr val="000000"/>
                </a:solidFill>
                <a:latin typeface="Calibri"/>
              </a:rPr>
              <a:t>The F</a:t>
            </a:r>
            <a:r>
              <a:rPr lang="en-US" sz="2400" baseline="-25000" dirty="0">
                <a:solidFill>
                  <a:srgbClr val="000000"/>
                </a:solidFill>
                <a:latin typeface="Calibri"/>
              </a:rPr>
              <a:t>1</a:t>
            </a:r>
            <a:r>
              <a:rPr lang="en-US" sz="2400" dirty="0">
                <a:solidFill>
                  <a:srgbClr val="000000"/>
                </a:solidFill>
                <a:latin typeface="Calibri"/>
              </a:rPr>
              <a:t> plants had purple flowers because the allele for that trait is dominant</a:t>
            </a:r>
          </a:p>
          <a:p>
            <a:pPr algn="l">
              <a:buFont typeface="Wingdings" charset="2"/>
              <a:buChar char="§"/>
            </a:pPr>
            <a:endParaRPr lang="en-US" sz="2400" dirty="0">
              <a:solidFill>
                <a:srgbClr val="000000"/>
              </a:solidFill>
              <a:latin typeface="Calibri"/>
            </a:endParaRPr>
          </a:p>
          <a:p>
            <a:pPr algn="l">
              <a:buFont typeface="Wingdings" charset="2"/>
              <a:buChar char="§"/>
            </a:pPr>
            <a:endParaRPr lang="en-US" sz="2400" dirty="0">
              <a:solidFill>
                <a:srgbClr val="000000"/>
              </a:solidFill>
              <a:latin typeface="Calibri"/>
            </a:endParaRPr>
          </a:p>
        </p:txBody>
      </p:sp>
      <p:sp>
        <p:nvSpPr>
          <p:cNvPr id="6" name="Title 1"/>
          <p:cNvSpPr txBox="1">
            <a:spLocks/>
          </p:cNvSpPr>
          <p:nvPr/>
        </p:nvSpPr>
        <p:spPr>
          <a:xfrm>
            <a:off x="457200" y="-4497"/>
            <a:ext cx="40767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Third Concept</a:t>
            </a:r>
          </a:p>
        </p:txBody>
      </p:sp>
      <p:pic>
        <p:nvPicPr>
          <p:cNvPr id="9" name="Picture 8"/>
          <p:cNvPicPr>
            <a:picLocks noChangeAspect="1"/>
          </p:cNvPicPr>
          <p:nvPr/>
        </p:nvPicPr>
        <p:blipFill>
          <a:blip r:embed="rId3"/>
          <a:stretch>
            <a:fillRect/>
          </a:stretch>
        </p:blipFill>
        <p:spPr>
          <a:xfrm>
            <a:off x="4411456" y="1455264"/>
            <a:ext cx="4546600" cy="4564535"/>
          </a:xfrm>
          <a:prstGeom prst="rect">
            <a:avLst/>
          </a:prstGeom>
        </p:spPr>
      </p:pic>
    </p:spTree>
    <p:extLst>
      <p:ext uri="{BB962C8B-B14F-4D97-AF65-F5344CB8AC3E}">
        <p14:creationId xmlns:p14="http://schemas.microsoft.com/office/powerpoint/2010/main" val="3628231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8899" y="4638574"/>
            <a:ext cx="8949997" cy="2050094"/>
          </a:xfrm>
          <a:prstGeom prst="rect">
            <a:avLst/>
          </a:prstGeom>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US" sz="2400" dirty="0">
                <a:solidFill>
                  <a:srgbClr val="000000"/>
                </a:solidFill>
              </a:rPr>
              <a:t>Phenotypes are physical expressions of traits that are transmitted by alleles. </a:t>
            </a:r>
          </a:p>
          <a:p>
            <a:pPr marL="342900" indent="-342900" algn="l">
              <a:buFont typeface="Arial" panose="020B0604020202020204" pitchFamily="34" charset="0"/>
              <a:buChar char="•"/>
            </a:pPr>
            <a:r>
              <a:rPr lang="en-US" sz="2400" dirty="0">
                <a:solidFill>
                  <a:srgbClr val="000000"/>
                </a:solidFill>
              </a:rPr>
              <a:t>Capital letters typically represent </a:t>
            </a:r>
            <a:r>
              <a:rPr lang="en-US" sz="2400" b="1" dirty="0">
                <a:solidFill>
                  <a:srgbClr val="000000"/>
                </a:solidFill>
              </a:rPr>
              <a:t>dominant</a:t>
            </a:r>
            <a:r>
              <a:rPr lang="en-US" sz="2400" dirty="0">
                <a:solidFill>
                  <a:srgbClr val="000000"/>
                </a:solidFill>
              </a:rPr>
              <a:t> alleles and lowercase letters represent </a:t>
            </a:r>
            <a:r>
              <a:rPr lang="en-US" sz="2400" b="1" dirty="0">
                <a:solidFill>
                  <a:srgbClr val="000000"/>
                </a:solidFill>
              </a:rPr>
              <a:t>recessive</a:t>
            </a:r>
            <a:r>
              <a:rPr lang="en-US" sz="2400" dirty="0">
                <a:solidFill>
                  <a:srgbClr val="000000"/>
                </a:solidFill>
              </a:rPr>
              <a:t> alleles. </a:t>
            </a:r>
          </a:p>
          <a:p>
            <a:pPr marL="342900" indent="-342900" algn="l">
              <a:buFont typeface="Arial" panose="020B0604020202020204" pitchFamily="34" charset="0"/>
              <a:buChar char="•"/>
            </a:pPr>
            <a:endParaRPr lang="en-US" sz="2400" dirty="0">
              <a:solidFill>
                <a:srgbClr val="000000"/>
              </a:solidFill>
            </a:endParaRPr>
          </a:p>
          <a:p>
            <a:pPr marL="342900" indent="-342900" algn="l">
              <a:buFont typeface="Arial" panose="020B0604020202020204" pitchFamily="34" charset="0"/>
              <a:buChar char="•"/>
            </a:pPr>
            <a:r>
              <a:rPr lang="en-US" sz="2400" dirty="0">
                <a:solidFill>
                  <a:srgbClr val="000000"/>
                </a:solidFill>
              </a:rPr>
              <a:t>The phenotypic ratios are the ratios of visible characteristics. </a:t>
            </a:r>
          </a:p>
          <a:p>
            <a:pPr marL="342900" indent="-342900" algn="l">
              <a:buFont typeface="Arial" panose="020B0604020202020204" pitchFamily="34" charset="0"/>
              <a:buChar char="•"/>
            </a:pPr>
            <a:r>
              <a:rPr lang="en-US" sz="2400" dirty="0">
                <a:solidFill>
                  <a:srgbClr val="000000"/>
                </a:solidFill>
              </a:rPr>
              <a:t>The genotypic ratios are the ratios of gene combinations in the offspring, and these are not always distinguishable in the phenotypes.</a:t>
            </a:r>
          </a:p>
        </p:txBody>
      </p:sp>
      <p:sp>
        <p:nvSpPr>
          <p:cNvPr id="6"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Phenotype &amp; Genotype</a:t>
            </a:r>
          </a:p>
        </p:txBody>
      </p:sp>
      <p:pic>
        <p:nvPicPr>
          <p:cNvPr id="7" name="Figure" descr="A graphic with 2 columns, the first with the heading “Phenotype” and the second with the heading “Genotype.” In the phenotype column, one yellow pea plant cross-fertilizes with one green pea plant. The first generation of offspring is 100 percent yellow pea plants. After self-fertilization of these yellow pea offspring, 75 percent of the second generation offspring have yellow peas and 25 percent have green peas. The genotype column shows the first generation offspring as 100 percent Yy, and the second generation as 25 percent YY, 50 percent Yy, and 25 percent yy.">
            <a:extLst>
              <a:ext uri="{FF2B5EF4-FFF2-40B4-BE49-F238E27FC236}">
                <a16:creationId xmlns:a16="http://schemas.microsoft.com/office/drawing/2014/main" id="{FF7C073F-7404-9B48-8396-EFFA6CFD8D87}"/>
              </a:ext>
            </a:extLst>
          </p:cNvPr>
          <p:cNvPicPr>
            <a:picLocks noChangeAspect="1"/>
          </p:cNvPicPr>
          <p:nvPr/>
        </p:nvPicPr>
        <p:blipFill>
          <a:blip r:embed="rId3" cstate="print">
            <a:extLst>
              <a:ext uri="{28A0092B-C50C-407E-A947-70E740481C1C}">
                <a14:useLocalDpi xmlns:a14="http://schemas.microsoft.com/office/drawing/2010/main"/>
              </a:ext>
            </a:extLst>
          </a:blip>
          <a:srcRect l="-28756" r="-28756"/>
          <a:stretch>
            <a:fillRect/>
          </a:stretch>
        </p:blipFill>
        <p:spPr>
          <a:xfrm>
            <a:off x="457200" y="1138503"/>
            <a:ext cx="8062913" cy="3500071"/>
          </a:xfrm>
          <a:prstGeom prst="rect">
            <a:avLst/>
          </a:prstGeom>
        </p:spPr>
      </p:pic>
    </p:spTree>
    <p:extLst>
      <p:ext uri="{BB962C8B-B14F-4D97-AF65-F5344CB8AC3E}">
        <p14:creationId xmlns:p14="http://schemas.microsoft.com/office/powerpoint/2010/main" val="39168043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8900" y="1003300"/>
            <a:ext cx="4368800" cy="568536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400" b="1" dirty="0">
                <a:solidFill>
                  <a:srgbClr val="000000"/>
                </a:solidFill>
                <a:latin typeface="Calibri"/>
              </a:rPr>
              <a:t>Law of Segregation</a:t>
            </a:r>
          </a:p>
          <a:p>
            <a:pPr algn="l">
              <a:buFont typeface="Wingdings" charset="2"/>
              <a:buChar char="§"/>
            </a:pPr>
            <a:endParaRPr lang="en-US" sz="2400" dirty="0">
              <a:solidFill>
                <a:srgbClr val="000000"/>
              </a:solidFill>
              <a:latin typeface="Calibri"/>
            </a:endParaRPr>
          </a:p>
          <a:p>
            <a:pPr algn="l">
              <a:buFont typeface="Wingdings" charset="2"/>
              <a:buChar char="§"/>
            </a:pPr>
            <a:r>
              <a:rPr lang="en-US" sz="2000" dirty="0">
                <a:solidFill>
                  <a:srgbClr val="000000"/>
                </a:solidFill>
                <a:latin typeface="Calibri"/>
              </a:rPr>
              <a:t>The two alleles for a heritable character separate (segregate) during gamete formation and end up in different gametes</a:t>
            </a:r>
            <a:endParaRPr lang="en-US" sz="2000" b="1" dirty="0">
              <a:solidFill>
                <a:srgbClr val="000000"/>
              </a:solidFill>
              <a:latin typeface="Calibri"/>
            </a:endParaRPr>
          </a:p>
          <a:p>
            <a:pPr lvl="1" algn="l">
              <a:buFont typeface="Wingdings" charset="2"/>
              <a:buChar char="§"/>
            </a:pPr>
            <a:r>
              <a:rPr lang="en-US" sz="1600" dirty="0">
                <a:solidFill>
                  <a:srgbClr val="000000"/>
                </a:solidFill>
                <a:latin typeface="Calibri"/>
              </a:rPr>
              <a:t>Thus, an egg or a sperm gets only one of the two alleles that are present in the organism</a:t>
            </a:r>
          </a:p>
          <a:p>
            <a:pPr lvl="1" algn="l">
              <a:buFont typeface="Wingdings" charset="2"/>
              <a:buChar char="§"/>
            </a:pPr>
            <a:endParaRPr lang="en-US" sz="1600" dirty="0">
              <a:solidFill>
                <a:srgbClr val="000000"/>
              </a:solidFill>
              <a:latin typeface="Calibri"/>
            </a:endParaRPr>
          </a:p>
          <a:p>
            <a:pPr algn="l">
              <a:buFont typeface="Wingdings" charset="2"/>
              <a:buChar char="§"/>
            </a:pPr>
            <a:r>
              <a:rPr lang="en-US" sz="2000" dirty="0">
                <a:solidFill>
                  <a:srgbClr val="000000"/>
                </a:solidFill>
                <a:latin typeface="Calibri"/>
              </a:rPr>
              <a:t>Possible combinations of sperm and egg can be shown using a </a:t>
            </a:r>
            <a:r>
              <a:rPr lang="en-US" sz="2000" b="1" dirty="0">
                <a:solidFill>
                  <a:srgbClr val="000000"/>
                </a:solidFill>
                <a:latin typeface="Calibri"/>
              </a:rPr>
              <a:t>Punnett square</a:t>
            </a:r>
          </a:p>
          <a:p>
            <a:pPr lvl="1" algn="l">
              <a:buFont typeface="Wingdings" charset="2"/>
              <a:buChar char="§"/>
            </a:pPr>
            <a:r>
              <a:rPr lang="en-US" sz="1600" dirty="0">
                <a:solidFill>
                  <a:srgbClr val="000000"/>
                </a:solidFill>
                <a:latin typeface="Calibri"/>
              </a:rPr>
              <a:t>A capital letter represents a dominant allele, and a lowercase letter represents a recessive allele</a:t>
            </a:r>
          </a:p>
          <a:p>
            <a:pPr algn="l">
              <a:buFont typeface="Wingdings" charset="2"/>
              <a:buChar char="§"/>
            </a:pPr>
            <a:endParaRPr lang="en-US" sz="2400" dirty="0">
              <a:solidFill>
                <a:srgbClr val="000000"/>
              </a:solidFill>
              <a:latin typeface="Calibri"/>
            </a:endParaRPr>
          </a:p>
          <a:p>
            <a:pPr algn="l">
              <a:buFont typeface="Wingdings" charset="2"/>
              <a:buChar char="§"/>
            </a:pPr>
            <a:endParaRPr lang="en-US" sz="2400" dirty="0">
              <a:solidFill>
                <a:srgbClr val="000000"/>
              </a:solidFill>
              <a:latin typeface="Calibri"/>
            </a:endParaRPr>
          </a:p>
        </p:txBody>
      </p:sp>
      <p:sp>
        <p:nvSpPr>
          <p:cNvPr id="6" name="Title 1"/>
          <p:cNvSpPr txBox="1">
            <a:spLocks/>
          </p:cNvSpPr>
          <p:nvPr/>
        </p:nvSpPr>
        <p:spPr>
          <a:xfrm>
            <a:off x="228600" y="-4497"/>
            <a:ext cx="38608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Fourth Concept</a:t>
            </a:r>
          </a:p>
        </p:txBody>
      </p:sp>
      <p:pic>
        <p:nvPicPr>
          <p:cNvPr id="2" name="Picture 1"/>
          <p:cNvPicPr>
            <a:picLocks noChangeAspect="1"/>
          </p:cNvPicPr>
          <p:nvPr/>
        </p:nvPicPr>
        <p:blipFill>
          <a:blip r:embed="rId3"/>
          <a:stretch>
            <a:fillRect/>
          </a:stretch>
        </p:blipFill>
        <p:spPr>
          <a:xfrm>
            <a:off x="4572000" y="203200"/>
            <a:ext cx="4470400" cy="6451600"/>
          </a:xfrm>
          <a:prstGeom prst="rect">
            <a:avLst/>
          </a:prstGeom>
        </p:spPr>
      </p:pic>
    </p:spTree>
    <p:extLst>
      <p:ext uri="{BB962C8B-B14F-4D97-AF65-F5344CB8AC3E}">
        <p14:creationId xmlns:p14="http://schemas.microsoft.com/office/powerpoint/2010/main" val="8588747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14_T01_PeaCharacters-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7112" y="146810"/>
            <a:ext cx="3846576" cy="6437376"/>
          </a:xfrm>
          <a:prstGeom prst="rect">
            <a:avLst/>
          </a:prstGeom>
        </p:spPr>
      </p:pic>
      <p:sp>
        <p:nvSpPr>
          <p:cNvPr id="3" name="Rectangle 2"/>
          <p:cNvSpPr/>
          <p:nvPr/>
        </p:nvSpPr>
        <p:spPr>
          <a:xfrm>
            <a:off x="8407400" y="711200"/>
            <a:ext cx="526288" cy="4991100"/>
          </a:xfrm>
          <a:prstGeom prst="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Content Placeholder 2"/>
          <p:cNvSpPr txBox="1">
            <a:spLocks/>
          </p:cNvSpPr>
          <p:nvPr/>
        </p:nvSpPr>
        <p:spPr>
          <a:xfrm>
            <a:off x="266700" y="711200"/>
            <a:ext cx="4102100" cy="577426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400" dirty="0">
                <a:solidFill>
                  <a:srgbClr val="000000"/>
                </a:solidFill>
                <a:latin typeface="Calibri"/>
              </a:rPr>
              <a:t>Mendel observed the same pattern of inheritance in six other pea plant characters, each represented by two traits</a:t>
            </a:r>
          </a:p>
          <a:p>
            <a:pPr algn="l">
              <a:buFont typeface="Wingdings" charset="2"/>
              <a:buChar char="§"/>
            </a:pPr>
            <a:endParaRPr lang="en-US" sz="2400" dirty="0">
              <a:solidFill>
                <a:srgbClr val="000000"/>
              </a:solidFill>
              <a:latin typeface="Calibri"/>
            </a:endParaRPr>
          </a:p>
          <a:p>
            <a:pPr algn="l">
              <a:buFont typeface="Wingdings" charset="2"/>
              <a:buChar char="§"/>
            </a:pPr>
            <a:r>
              <a:rPr lang="en-US" sz="2400" dirty="0">
                <a:solidFill>
                  <a:srgbClr val="000000"/>
                </a:solidFill>
                <a:latin typeface="Calibri"/>
              </a:rPr>
              <a:t>Mendel developed a hypothesis to explain the 3:1 inheritance pattern he observed in F</a:t>
            </a:r>
            <a:r>
              <a:rPr lang="en-US" sz="2400" baseline="-25000" dirty="0">
                <a:solidFill>
                  <a:srgbClr val="000000"/>
                </a:solidFill>
                <a:latin typeface="Calibri"/>
              </a:rPr>
              <a:t>2</a:t>
            </a:r>
            <a:r>
              <a:rPr lang="en-US" sz="2400" dirty="0">
                <a:solidFill>
                  <a:srgbClr val="000000"/>
                </a:solidFill>
                <a:latin typeface="Calibri"/>
              </a:rPr>
              <a:t> offspring using </a:t>
            </a:r>
            <a:r>
              <a:rPr lang="en-US" sz="2400" i="1" dirty="0">
                <a:solidFill>
                  <a:srgbClr val="000000"/>
                </a:solidFill>
                <a:latin typeface="Calibri"/>
              </a:rPr>
              <a:t>four related concepts</a:t>
            </a:r>
          </a:p>
          <a:p>
            <a:pPr algn="l">
              <a:buFont typeface="Wingdings" charset="2"/>
              <a:buChar char="§"/>
            </a:pPr>
            <a:endParaRPr lang="en-US" sz="2400" dirty="0">
              <a:solidFill>
                <a:srgbClr val="000000"/>
              </a:solidFill>
              <a:latin typeface="Calibri"/>
            </a:endParaRPr>
          </a:p>
        </p:txBody>
      </p:sp>
    </p:spTree>
    <p:extLst>
      <p:ext uri="{BB962C8B-B14F-4D97-AF65-F5344CB8AC3E}">
        <p14:creationId xmlns:p14="http://schemas.microsoft.com/office/powerpoint/2010/main" val="1653123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31754" y="1371600"/>
            <a:ext cx="4769952" cy="4051300"/>
          </a:xfrm>
          <a:prstGeom prst="rect">
            <a:avLst/>
          </a:prstGeom>
        </p:spPr>
      </p:pic>
      <p:sp>
        <p:nvSpPr>
          <p:cNvPr id="6" name="Content Placeholder 2"/>
          <p:cNvSpPr txBox="1">
            <a:spLocks/>
          </p:cNvSpPr>
          <p:nvPr/>
        </p:nvSpPr>
        <p:spPr>
          <a:xfrm>
            <a:off x="88900" y="2425701"/>
            <a:ext cx="3842853" cy="13589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200" b="1" dirty="0">
                <a:solidFill>
                  <a:srgbClr val="000000"/>
                </a:solidFill>
                <a:latin typeface="Calibri"/>
              </a:rPr>
              <a:t>Complete dominance </a:t>
            </a:r>
          </a:p>
          <a:p>
            <a:pPr lvl="1" algn="l">
              <a:buFont typeface="Wingdings" charset="2"/>
              <a:buChar char="§"/>
            </a:pPr>
            <a:r>
              <a:rPr lang="en-US" sz="1800" dirty="0">
                <a:solidFill>
                  <a:srgbClr val="000000"/>
                </a:solidFill>
                <a:latin typeface="Calibri"/>
              </a:rPr>
              <a:t> occurs when phenotypes of the heterozygote and dominant homozygote are identical</a:t>
            </a:r>
          </a:p>
        </p:txBody>
      </p:sp>
      <p:sp>
        <p:nvSpPr>
          <p:cNvPr id="4"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Types of Dominance</a:t>
            </a:r>
          </a:p>
        </p:txBody>
      </p:sp>
    </p:spTree>
    <p:extLst>
      <p:ext uri="{BB962C8B-B14F-4D97-AF65-F5344CB8AC3E}">
        <p14:creationId xmlns:p14="http://schemas.microsoft.com/office/powerpoint/2010/main" val="7360384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47022" y="1001888"/>
            <a:ext cx="4317578" cy="5652911"/>
          </a:xfrm>
          <a:prstGeom prst="rect">
            <a:avLst/>
          </a:prstGeom>
        </p:spPr>
      </p:pic>
      <p:sp>
        <p:nvSpPr>
          <p:cNvPr id="5" name="Content Placeholder 2"/>
          <p:cNvSpPr txBox="1">
            <a:spLocks/>
          </p:cNvSpPr>
          <p:nvPr/>
        </p:nvSpPr>
        <p:spPr>
          <a:xfrm>
            <a:off x="266700" y="2222500"/>
            <a:ext cx="3577167" cy="21844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600" b="1" dirty="0">
                <a:solidFill>
                  <a:srgbClr val="000000"/>
                </a:solidFill>
                <a:latin typeface="Calibri"/>
              </a:rPr>
              <a:t>Incomplete dominance</a:t>
            </a:r>
          </a:p>
          <a:p>
            <a:pPr lvl="1" algn="l">
              <a:buFont typeface="Wingdings" charset="2"/>
              <a:buChar char="§"/>
            </a:pPr>
            <a:r>
              <a:rPr lang="en-US" sz="2200" dirty="0">
                <a:solidFill>
                  <a:srgbClr val="000000"/>
                </a:solidFill>
                <a:latin typeface="Calibri"/>
              </a:rPr>
              <a:t>the phenotype of F</a:t>
            </a:r>
            <a:r>
              <a:rPr lang="en-US" sz="2200" baseline="-25000" dirty="0">
                <a:solidFill>
                  <a:srgbClr val="000000"/>
                </a:solidFill>
                <a:latin typeface="Calibri"/>
              </a:rPr>
              <a:t>1</a:t>
            </a:r>
            <a:r>
              <a:rPr lang="en-US" sz="2200" dirty="0">
                <a:solidFill>
                  <a:srgbClr val="000000"/>
                </a:solidFill>
                <a:latin typeface="Calibri"/>
              </a:rPr>
              <a:t> hybrids is somewhere between the phenotypes of the two parental varieties</a:t>
            </a:r>
          </a:p>
        </p:txBody>
      </p:sp>
      <p:sp>
        <p:nvSpPr>
          <p:cNvPr id="4"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Types of Dominance</a:t>
            </a:r>
          </a:p>
        </p:txBody>
      </p:sp>
    </p:spTree>
    <p:extLst>
      <p:ext uri="{BB962C8B-B14F-4D97-AF65-F5344CB8AC3E}">
        <p14:creationId xmlns:p14="http://schemas.microsoft.com/office/powerpoint/2010/main" val="380872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127321" y="6413744"/>
            <a:ext cx="9016679" cy="392926"/>
          </a:xfrm>
        </p:spPr>
        <p:txBody>
          <a:bodyPr>
            <a:normAutofit/>
          </a:bodyPr>
          <a:lstStyle/>
          <a:p>
            <a:pPr marL="0" indent="0" algn="ctr">
              <a:buNone/>
            </a:pPr>
            <a:r>
              <a:rPr lang="en-US" sz="1800" dirty="0"/>
              <a:t>Pyruvate is converted into </a:t>
            </a:r>
            <a:r>
              <a:rPr lang="en-US" sz="1800" b="1" dirty="0"/>
              <a:t>acetyl-CoA</a:t>
            </a:r>
            <a:r>
              <a:rPr lang="en-US" sz="1800" dirty="0"/>
              <a:t> before entering the citric acid cycle.</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Oxidative Phosphorylation</a:t>
            </a:r>
          </a:p>
        </p:txBody>
      </p:sp>
      <p:sp>
        <p:nvSpPr>
          <p:cNvPr id="6" name="Rectangle 3">
            <a:extLst>
              <a:ext uri="{FF2B5EF4-FFF2-40B4-BE49-F238E27FC236}">
                <a16:creationId xmlns:a16="http://schemas.microsoft.com/office/drawing/2014/main" id="{6A3EE97D-A07E-A243-AB65-5B856BCB9806}"/>
              </a:ext>
            </a:extLst>
          </p:cNvPr>
          <p:cNvSpPr txBox="1">
            <a:spLocks noChangeArrowheads="1"/>
          </p:cNvSpPr>
          <p:nvPr/>
        </p:nvSpPr>
        <p:spPr>
          <a:xfrm>
            <a:off x="127322" y="766801"/>
            <a:ext cx="9016679" cy="525485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Most of the ATP generated from a process that begins with passing electrons through a series of chemical reactions to a final electron acceptor, oxygen. </a:t>
            </a:r>
          </a:p>
          <a:p>
            <a:r>
              <a:rPr lang="en-US" dirty="0"/>
              <a:t>These reactions take place in the </a:t>
            </a:r>
            <a:r>
              <a:rPr lang="en-US" i="1" dirty="0"/>
              <a:t>inner membrane of the mitochondria </a:t>
            </a:r>
            <a:r>
              <a:rPr lang="en-US" dirty="0"/>
              <a:t>of </a:t>
            </a:r>
            <a:r>
              <a:rPr lang="en-US" i="1" dirty="0"/>
              <a:t>eukaryotic</a:t>
            </a:r>
            <a:r>
              <a:rPr lang="en-US" dirty="0"/>
              <a:t> organisms and on the </a:t>
            </a:r>
            <a:r>
              <a:rPr lang="en-US" i="1" dirty="0"/>
              <a:t>inner part of the cell membrane </a:t>
            </a:r>
            <a:r>
              <a:rPr lang="en-US" dirty="0"/>
              <a:t>of </a:t>
            </a:r>
            <a:r>
              <a:rPr lang="en-US" i="1" dirty="0"/>
              <a:t>prokaryotic</a:t>
            </a:r>
            <a:r>
              <a:rPr lang="en-US" dirty="0"/>
              <a:t> organisms. </a:t>
            </a:r>
          </a:p>
          <a:p>
            <a:r>
              <a:rPr lang="en-US" dirty="0"/>
              <a:t>The energy of the electrons is harvested and used to generate an electrochemical gradient across the inner mitochondrial membrane. </a:t>
            </a:r>
          </a:p>
          <a:p>
            <a:r>
              <a:rPr lang="en-US" dirty="0"/>
              <a:t>The potential energy of this gradient is used to generate ATP. </a:t>
            </a:r>
          </a:p>
          <a:p>
            <a:pPr marL="0" indent="0">
              <a:buNone/>
            </a:pPr>
            <a:endParaRPr lang="en-US" dirty="0"/>
          </a:p>
        </p:txBody>
      </p:sp>
    </p:spTree>
    <p:extLst>
      <p:ext uri="{BB962C8B-B14F-4D97-AF65-F5344CB8AC3E}">
        <p14:creationId xmlns:p14="http://schemas.microsoft.com/office/powerpoint/2010/main" val="4243476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127321" y="6413744"/>
            <a:ext cx="9016679" cy="392926"/>
          </a:xfrm>
        </p:spPr>
        <p:txBody>
          <a:bodyPr>
            <a:normAutofit fontScale="92500"/>
          </a:bodyPr>
          <a:lstStyle/>
          <a:p>
            <a:pPr marL="0" indent="0" algn="ctr">
              <a:buNone/>
            </a:pPr>
            <a:r>
              <a:rPr lang="en-US" sz="1800" b="1" dirty="0"/>
              <a:t>ATP synthase </a:t>
            </a:r>
            <a:r>
              <a:rPr lang="en-US" sz="1800" dirty="0"/>
              <a:t>is a complex, molecular machine that uses an H</a:t>
            </a:r>
            <a:r>
              <a:rPr lang="en-US" sz="1800" baseline="30000" dirty="0"/>
              <a:t>+</a:t>
            </a:r>
            <a:r>
              <a:rPr lang="en-US" sz="1800" dirty="0"/>
              <a:t> gradient to regenerate ATP from ADP.</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Oxidative Phosphorylation</a:t>
            </a:r>
          </a:p>
        </p:txBody>
      </p:sp>
      <p:pic>
        <p:nvPicPr>
          <p:cNvPr id="8" name="Picture 3" descr="06_10aOxidativePhosphory-L">
            <a:extLst>
              <a:ext uri="{FF2B5EF4-FFF2-40B4-BE49-F238E27FC236}">
                <a16:creationId xmlns:a16="http://schemas.microsoft.com/office/drawing/2014/main" id="{25F30A11-5F6E-AE4D-8235-2BF58B3BE4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863" y="828675"/>
            <a:ext cx="8548687"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495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89302A-27B8-1C41-8D15-677F44FB2BD7}"/>
              </a:ext>
            </a:extLst>
          </p:cNvPr>
          <p:cNvPicPr>
            <a:picLocks noChangeAspect="1"/>
          </p:cNvPicPr>
          <p:nvPr/>
        </p:nvPicPr>
        <p:blipFill>
          <a:blip r:embed="rId3"/>
          <a:stretch>
            <a:fillRect/>
          </a:stretch>
        </p:blipFill>
        <p:spPr>
          <a:xfrm>
            <a:off x="304800" y="762000"/>
            <a:ext cx="8534400" cy="5334000"/>
          </a:xfrm>
          <a:prstGeom prst="rect">
            <a:avLst/>
          </a:prstGeom>
        </p:spPr>
      </p:pic>
    </p:spTree>
    <p:extLst>
      <p:ext uri="{BB962C8B-B14F-4D97-AF65-F5344CB8AC3E}">
        <p14:creationId xmlns:p14="http://schemas.microsoft.com/office/powerpoint/2010/main" val="3585881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4572001" y="766801"/>
            <a:ext cx="4572000" cy="5938760"/>
          </a:xfrm>
        </p:spPr>
        <p:txBody>
          <a:bodyPr>
            <a:normAutofit lnSpcReduction="10000"/>
          </a:bodyPr>
          <a:lstStyle/>
          <a:p>
            <a:r>
              <a:rPr lang="en-US" dirty="0"/>
              <a:t>If aerobic respiration does not occur, NADH must be </a:t>
            </a:r>
            <a:r>
              <a:rPr lang="en-US" dirty="0" err="1"/>
              <a:t>reoxidized</a:t>
            </a:r>
            <a:r>
              <a:rPr lang="en-US" dirty="0"/>
              <a:t> to NAD+ for reuse as an electron carrier for glycolysis to continue. </a:t>
            </a:r>
          </a:p>
          <a:p>
            <a:r>
              <a:rPr lang="en-US" dirty="0"/>
              <a:t>Processes that use an organic molecule to regenerate NAD+ from NADH are collectively referred to as fermentation. </a:t>
            </a:r>
            <a:endParaRPr lang="en-US" sz="2400" dirty="0"/>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Lactic Acid Fermentation</a:t>
            </a:r>
          </a:p>
        </p:txBody>
      </p:sp>
      <p:pic>
        <p:nvPicPr>
          <p:cNvPr id="5" name="Figure" descr="A graphic shows glucose undergoing glycolysis to become two pyruvate molecules, which then undergo fermentation to become two lactate molecules. During glycolysis, two NAD+ are converted into two high-energy NADH molecules, but during fermentation, these two NADH molecules are reoxidized to become two NAD+ again. NAD+ can then be used in glycolysis.">
            <a:extLst>
              <a:ext uri="{FF2B5EF4-FFF2-40B4-BE49-F238E27FC236}">
                <a16:creationId xmlns:a16="http://schemas.microsoft.com/office/drawing/2014/main" id="{8D3B5F08-783D-514D-9878-D42D24BF7E26}"/>
              </a:ext>
            </a:extLst>
          </p:cNvPr>
          <p:cNvPicPr>
            <a:picLocks noChangeAspect="1"/>
          </p:cNvPicPr>
          <p:nvPr/>
        </p:nvPicPr>
        <p:blipFill>
          <a:blip r:embed="rId3" cstate="print">
            <a:extLst>
              <a:ext uri="{28A0092B-C50C-407E-A947-70E740481C1C}">
                <a14:useLocalDpi xmlns:a14="http://schemas.microsoft.com/office/drawing/2010/main"/>
              </a:ext>
            </a:extLst>
          </a:blip>
          <a:srcRect t="-890" b="-890"/>
          <a:stretch>
            <a:fillRect/>
          </a:stretch>
        </p:blipFill>
        <p:spPr>
          <a:xfrm>
            <a:off x="206817" y="1108074"/>
            <a:ext cx="4030663" cy="5256213"/>
          </a:xfrm>
          <a:prstGeom prst="rect">
            <a:avLst/>
          </a:prstGeom>
        </p:spPr>
      </p:pic>
    </p:spTree>
    <p:extLst>
      <p:ext uri="{BB962C8B-B14F-4D97-AF65-F5344CB8AC3E}">
        <p14:creationId xmlns:p14="http://schemas.microsoft.com/office/powerpoint/2010/main" val="3483325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277792" y="766801"/>
            <a:ext cx="8866209" cy="2902374"/>
          </a:xfrm>
        </p:spPr>
        <p:txBody>
          <a:bodyPr>
            <a:normAutofit fontScale="70000" lnSpcReduction="20000"/>
          </a:bodyPr>
          <a:lstStyle/>
          <a:p>
            <a:r>
              <a:rPr lang="en-US" dirty="0"/>
              <a:t>Another fermentation process is alcohol fermentation which produces ethanol.</a:t>
            </a:r>
          </a:p>
          <a:p>
            <a:r>
              <a:rPr lang="en-US" dirty="0"/>
              <a:t>In the first reaction, a carboxyl group is removed from pyruvic acid, releasing carbon dioxide as a gas. The loss of carbon dioxide reduces the molecule by one carbon atom, making acetaldehyde. </a:t>
            </a:r>
          </a:p>
          <a:p>
            <a:r>
              <a:rPr lang="en-US" dirty="0"/>
              <a:t>The second reaction removes an electron from NADH, forming NAD+ and producing ethanol from the acetaldehyde, which accepts the electron.</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Alcohol Fermentation</a:t>
            </a:r>
          </a:p>
        </p:txBody>
      </p:sp>
      <p:pic>
        <p:nvPicPr>
          <p:cNvPr id="6" name="Figure" descr="Graphic showing the alcohol fermentation reaction in an equation.">
            <a:extLst>
              <a:ext uri="{FF2B5EF4-FFF2-40B4-BE49-F238E27FC236}">
                <a16:creationId xmlns:a16="http://schemas.microsoft.com/office/drawing/2014/main" id="{61CD8DBB-E0B5-C141-BFD1-7D9C3020BDEA}"/>
              </a:ext>
            </a:extLst>
          </p:cNvPr>
          <p:cNvPicPr>
            <a:picLocks noChangeAspect="1"/>
          </p:cNvPicPr>
          <p:nvPr/>
        </p:nvPicPr>
        <p:blipFill>
          <a:blip r:embed="rId3" cstate="print">
            <a:extLst>
              <a:ext uri="{28A0092B-C50C-407E-A947-70E740481C1C}">
                <a14:useLocalDpi xmlns:a14="http://schemas.microsoft.com/office/drawing/2010/main"/>
              </a:ext>
            </a:extLst>
          </a:blip>
          <a:srcRect t="-12144" b="-12144"/>
          <a:stretch>
            <a:fillRect/>
          </a:stretch>
        </p:blipFill>
        <p:spPr>
          <a:xfrm>
            <a:off x="457200" y="3429000"/>
            <a:ext cx="8062913" cy="3500071"/>
          </a:xfrm>
          <a:prstGeom prst="rect">
            <a:avLst/>
          </a:prstGeom>
        </p:spPr>
      </p:pic>
    </p:spTree>
    <p:extLst>
      <p:ext uri="{BB962C8B-B14F-4D97-AF65-F5344CB8AC3E}">
        <p14:creationId xmlns:p14="http://schemas.microsoft.com/office/powerpoint/2010/main" val="3443510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descr="06_13abLacticAcidAlcohol-L">
            <a:extLst>
              <a:ext uri="{FF2B5EF4-FFF2-40B4-BE49-F238E27FC236}">
                <a16:creationId xmlns:a16="http://schemas.microsoft.com/office/drawing/2014/main" id="{6C6D8786-1C23-CB41-8083-BE9BFD4C18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2063517" y="1326994"/>
            <a:ext cx="4792275" cy="5378605"/>
          </a:xfrm>
          <a:prstGeom prst="rect">
            <a:avLst/>
          </a:prstGeom>
        </p:spPr>
      </p:pic>
      <p:sp>
        <p:nvSpPr>
          <p:cNvPr id="18" name="Title 1">
            <a:extLst>
              <a:ext uri="{FF2B5EF4-FFF2-40B4-BE49-F238E27FC236}">
                <a16:creationId xmlns:a16="http://schemas.microsoft.com/office/drawing/2014/main" id="{1B46B94F-D4E5-6D43-9B76-FCD7D970B560}"/>
              </a:ext>
            </a:extLst>
          </p:cNvPr>
          <p:cNvSpPr>
            <a:spLocks noGrp="1"/>
          </p:cNvSpPr>
          <p:nvPr>
            <p:ph type="title"/>
          </p:nvPr>
        </p:nvSpPr>
        <p:spPr>
          <a:xfrm>
            <a:off x="457200" y="51330"/>
            <a:ext cx="8229600" cy="683188"/>
          </a:xfrm>
        </p:spPr>
        <p:txBody>
          <a:bodyPr>
            <a:normAutofit fontScale="90000"/>
          </a:bodyPr>
          <a:lstStyle/>
          <a:p>
            <a:r>
              <a:rPr lang="en-US" dirty="0"/>
              <a:t>Fermentation Comparison </a:t>
            </a:r>
          </a:p>
        </p:txBody>
      </p:sp>
    </p:spTree>
    <p:extLst>
      <p:ext uri="{BB962C8B-B14F-4D97-AF65-F5344CB8AC3E}">
        <p14:creationId xmlns:p14="http://schemas.microsoft.com/office/powerpoint/2010/main" val="765909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B34977-FAA2-D044-A8D8-BE32DB3DB3BC}"/>
              </a:ext>
            </a:extLst>
          </p:cNvPr>
          <p:cNvPicPr>
            <a:picLocks noChangeAspect="1"/>
          </p:cNvPicPr>
          <p:nvPr/>
        </p:nvPicPr>
        <p:blipFill>
          <a:blip r:embed="rId3"/>
          <a:stretch>
            <a:fillRect/>
          </a:stretch>
        </p:blipFill>
        <p:spPr>
          <a:xfrm>
            <a:off x="222251" y="594986"/>
            <a:ext cx="8450580" cy="5633720"/>
          </a:xfrm>
          <a:prstGeom prst="rect">
            <a:avLst/>
          </a:prstGeom>
        </p:spPr>
      </p:pic>
      <p:sp>
        <p:nvSpPr>
          <p:cNvPr id="2" name="Title 1"/>
          <p:cNvSpPr>
            <a:spLocks noGrp="1"/>
          </p:cNvSpPr>
          <p:nvPr>
            <p:ph type="ctrTitle"/>
          </p:nvPr>
        </p:nvSpPr>
        <p:spPr>
          <a:xfrm>
            <a:off x="222251" y="1941821"/>
            <a:ext cx="5599429" cy="1470025"/>
          </a:xfrm>
        </p:spPr>
        <p:txBody>
          <a:bodyPr/>
          <a:lstStyle/>
          <a:p>
            <a:r>
              <a:rPr lang="en-US" dirty="0">
                <a:solidFill>
                  <a:schemeClr val="bg1"/>
                </a:solidFill>
              </a:rPr>
              <a:t>BIO10: Introduction </a:t>
            </a:r>
            <a:br>
              <a:rPr lang="en-US" dirty="0">
                <a:solidFill>
                  <a:schemeClr val="bg1"/>
                </a:solidFill>
              </a:rPr>
            </a:br>
            <a:r>
              <a:rPr lang="en-US" dirty="0">
                <a:solidFill>
                  <a:schemeClr val="bg1"/>
                </a:solidFill>
              </a:rPr>
              <a:t>to Principles of Biology</a:t>
            </a:r>
          </a:p>
        </p:txBody>
      </p:sp>
      <p:sp>
        <p:nvSpPr>
          <p:cNvPr id="3" name="Subtitle 2"/>
          <p:cNvSpPr>
            <a:spLocks noGrp="1"/>
          </p:cNvSpPr>
          <p:nvPr>
            <p:ph type="subTitle" idx="1"/>
          </p:nvPr>
        </p:nvSpPr>
        <p:spPr>
          <a:xfrm>
            <a:off x="6146800" y="5135672"/>
            <a:ext cx="2526031" cy="1127342"/>
          </a:xfrm>
        </p:spPr>
        <p:txBody>
          <a:bodyPr>
            <a:normAutofit/>
          </a:bodyPr>
          <a:lstStyle/>
          <a:p>
            <a:r>
              <a:rPr lang="en-US" sz="2800" dirty="0">
                <a:solidFill>
                  <a:schemeClr val="bg1"/>
                </a:solidFill>
              </a:rPr>
              <a:t>Dr. Paul Bradley</a:t>
            </a:r>
          </a:p>
          <a:p>
            <a:r>
              <a:rPr lang="en-US" sz="2800" dirty="0">
                <a:solidFill>
                  <a:schemeClr val="bg1"/>
                </a:solidFill>
              </a:rPr>
              <a:t>Photosynthesis</a:t>
            </a:r>
            <a:endParaRPr lang="en-US" sz="2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05496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gure" descr="In this photo, a hummingbird drinks from a feeder.">
            <a:extLst>
              <a:ext uri="{FF2B5EF4-FFF2-40B4-BE49-F238E27FC236}">
                <a16:creationId xmlns:a16="http://schemas.microsoft.com/office/drawing/2014/main" id="{78E3C7B8-D0FE-3D45-985E-8603A92B0BC5}"/>
              </a:ext>
            </a:extLst>
          </p:cNvPr>
          <p:cNvPicPr>
            <a:picLocks noChangeAspect="1"/>
          </p:cNvPicPr>
          <p:nvPr/>
        </p:nvPicPr>
        <p:blipFill>
          <a:blip r:embed="rId3" cstate="print">
            <a:extLst>
              <a:ext uri="{28A0092B-C50C-407E-A947-70E740481C1C}">
                <a14:useLocalDpi xmlns:a14="http://schemas.microsoft.com/office/drawing/2010/main"/>
              </a:ext>
            </a:extLst>
          </a:blip>
          <a:srcRect l="-12227" r="-12227"/>
          <a:stretch>
            <a:fillRect/>
          </a:stretch>
        </p:blipFill>
        <p:spPr>
          <a:xfrm>
            <a:off x="-1058451" y="1385432"/>
            <a:ext cx="11236203" cy="4877581"/>
          </a:xfrm>
          <a:prstGeom prst="rect">
            <a:avLst/>
          </a:prstGeom>
        </p:spPr>
      </p:pic>
      <p:sp>
        <p:nvSpPr>
          <p:cNvPr id="2" name="Title 1"/>
          <p:cNvSpPr>
            <a:spLocks noGrp="1"/>
          </p:cNvSpPr>
          <p:nvPr>
            <p:ph type="ctrTitle"/>
          </p:nvPr>
        </p:nvSpPr>
        <p:spPr>
          <a:xfrm>
            <a:off x="-1058451" y="1477599"/>
            <a:ext cx="8420100" cy="1470025"/>
          </a:xfrm>
        </p:spPr>
        <p:txBody>
          <a:bodyPr/>
          <a:lstStyle/>
          <a:p>
            <a:r>
              <a:rPr lang="en-US" dirty="0"/>
              <a:t>BIO10: Introduction </a:t>
            </a:r>
            <a:br>
              <a:rPr lang="en-US" dirty="0"/>
            </a:br>
            <a:r>
              <a:rPr lang="en-US" dirty="0"/>
              <a:t>to Principles of Biology</a:t>
            </a:r>
          </a:p>
        </p:txBody>
      </p:sp>
      <p:sp>
        <p:nvSpPr>
          <p:cNvPr id="3" name="Subtitle 2"/>
          <p:cNvSpPr>
            <a:spLocks noGrp="1"/>
          </p:cNvSpPr>
          <p:nvPr>
            <p:ph type="subTitle" idx="1"/>
          </p:nvPr>
        </p:nvSpPr>
        <p:spPr>
          <a:xfrm>
            <a:off x="222251" y="5135672"/>
            <a:ext cx="4562692" cy="1127342"/>
          </a:xfrm>
        </p:spPr>
        <p:txBody>
          <a:bodyPr>
            <a:normAutofit fontScale="85000" lnSpcReduction="20000"/>
          </a:bodyPr>
          <a:lstStyle/>
          <a:p>
            <a:r>
              <a:rPr lang="en-US" sz="2800" dirty="0">
                <a:solidFill>
                  <a:schemeClr val="bg1"/>
                </a:solidFill>
              </a:rPr>
              <a:t>Dr. Paul Bradley</a:t>
            </a:r>
          </a:p>
          <a:p>
            <a:r>
              <a:rPr lang="en-US" sz="2800" dirty="0">
                <a:solidFill>
                  <a:schemeClr val="bg1"/>
                </a:solidFill>
              </a:rPr>
              <a:t>Energy &amp; Membrane Transport</a:t>
            </a:r>
          </a:p>
          <a:p>
            <a:r>
              <a:rPr lang="en-US" sz="2800" dirty="0">
                <a:solidFill>
                  <a:schemeClr val="bg1"/>
                </a:solidFill>
              </a:rPr>
              <a:t>Part 2</a:t>
            </a:r>
          </a:p>
          <a:p>
            <a:endParaRPr lang="en-US" sz="2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69861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Photosynthesis</a:t>
            </a:r>
          </a:p>
        </p:txBody>
      </p:sp>
      <p:sp>
        <p:nvSpPr>
          <p:cNvPr id="5" name="Rectangle 3">
            <a:extLst>
              <a:ext uri="{FF2B5EF4-FFF2-40B4-BE49-F238E27FC236}">
                <a16:creationId xmlns:a16="http://schemas.microsoft.com/office/drawing/2014/main" id="{1CAFD09E-AA95-A84B-99E1-CDBFB6245E7D}"/>
              </a:ext>
            </a:extLst>
          </p:cNvPr>
          <p:cNvSpPr>
            <a:spLocks noGrp="1" noChangeArrowheads="1"/>
          </p:cNvSpPr>
          <p:nvPr>
            <p:ph idx="1"/>
          </p:nvPr>
        </p:nvSpPr>
        <p:spPr>
          <a:xfrm>
            <a:off x="180622" y="6123482"/>
            <a:ext cx="4391378" cy="683188"/>
          </a:xfrm>
        </p:spPr>
        <p:txBody>
          <a:bodyPr>
            <a:normAutofit fontScale="77500" lnSpcReduction="20000"/>
          </a:bodyPr>
          <a:lstStyle/>
          <a:p>
            <a:pPr marL="0" indent="0" algn="ctr">
              <a:buNone/>
            </a:pPr>
            <a:r>
              <a:rPr lang="en-US" sz="2000" dirty="0"/>
              <a:t>Photosynthesis uses solar energy, carbon dioxide, and water to release oxygen and to </a:t>
            </a:r>
            <a:r>
              <a:rPr lang="hu-HU" sz="2000" dirty="0" err="1"/>
              <a:t>produce</a:t>
            </a:r>
            <a:r>
              <a:rPr lang="hu-HU" sz="2000" dirty="0"/>
              <a:t> </a:t>
            </a:r>
            <a:r>
              <a:rPr lang="hu-HU" sz="2000" dirty="0" err="1"/>
              <a:t>energy-storing</a:t>
            </a:r>
            <a:r>
              <a:rPr lang="hu-HU" sz="2000" dirty="0"/>
              <a:t> </a:t>
            </a:r>
            <a:r>
              <a:rPr lang="hu-HU" sz="2000" dirty="0" err="1"/>
              <a:t>sugar</a:t>
            </a:r>
            <a:r>
              <a:rPr lang="hu-HU" sz="2000" dirty="0"/>
              <a:t> </a:t>
            </a:r>
            <a:r>
              <a:rPr lang="hu-HU" sz="2000" dirty="0" err="1"/>
              <a:t>molecules</a:t>
            </a:r>
            <a:r>
              <a:rPr lang="hu-HU" sz="2000" dirty="0"/>
              <a:t>.</a:t>
            </a:r>
            <a:endParaRPr lang="en-US" sz="2000" dirty="0"/>
          </a:p>
        </p:txBody>
      </p:sp>
      <p:pic>
        <p:nvPicPr>
          <p:cNvPr id="6" name="Figure" descr="This photo shows a tree. Arrows indicate that the tree uses carbon dioxide, water, and sunlight to make sugars and release oxygen.">
            <a:extLst>
              <a:ext uri="{FF2B5EF4-FFF2-40B4-BE49-F238E27FC236}">
                <a16:creationId xmlns:a16="http://schemas.microsoft.com/office/drawing/2014/main" id="{2C79BADC-2899-E348-8A7B-C6CC4E95AB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106" y="912550"/>
            <a:ext cx="3776410" cy="5032900"/>
          </a:xfrm>
          <a:prstGeom prst="rect">
            <a:avLst/>
          </a:prstGeom>
        </p:spPr>
      </p:pic>
      <p:sp>
        <p:nvSpPr>
          <p:cNvPr id="8" name="Rectangle 3">
            <a:extLst>
              <a:ext uri="{FF2B5EF4-FFF2-40B4-BE49-F238E27FC236}">
                <a16:creationId xmlns:a16="http://schemas.microsoft.com/office/drawing/2014/main" id="{363F9907-E223-184E-94D5-BF5CD34BEC2C}"/>
              </a:ext>
            </a:extLst>
          </p:cNvPr>
          <p:cNvSpPr txBox="1">
            <a:spLocks noChangeArrowheads="1"/>
          </p:cNvSpPr>
          <p:nvPr/>
        </p:nvSpPr>
        <p:spPr>
          <a:xfrm>
            <a:off x="4405745" y="912550"/>
            <a:ext cx="4557633" cy="573763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Requires:</a:t>
            </a:r>
          </a:p>
          <a:p>
            <a:pPr lvl="1"/>
            <a:r>
              <a:rPr lang="en-US" dirty="0"/>
              <a:t>Sunlight</a:t>
            </a:r>
          </a:p>
          <a:p>
            <a:pPr lvl="1"/>
            <a:r>
              <a:rPr lang="en-US" dirty="0"/>
              <a:t>carbon dioxide</a:t>
            </a:r>
          </a:p>
          <a:p>
            <a:pPr lvl="1"/>
            <a:r>
              <a:rPr lang="en-US" dirty="0"/>
              <a:t>water </a:t>
            </a:r>
          </a:p>
          <a:p>
            <a:pPr lvl="1"/>
            <a:endParaRPr lang="en-US" dirty="0"/>
          </a:p>
          <a:p>
            <a:r>
              <a:rPr lang="en-US" dirty="0"/>
              <a:t>Releases </a:t>
            </a:r>
          </a:p>
          <a:p>
            <a:pPr lvl="1"/>
            <a:r>
              <a:rPr lang="en-US" dirty="0"/>
              <a:t>Oxygen</a:t>
            </a:r>
          </a:p>
          <a:p>
            <a:pPr lvl="1"/>
            <a:endParaRPr lang="en-US" dirty="0"/>
          </a:p>
          <a:p>
            <a:r>
              <a:rPr lang="en-US" dirty="0"/>
              <a:t>Produces </a:t>
            </a:r>
          </a:p>
          <a:p>
            <a:pPr lvl="1"/>
            <a:r>
              <a:rPr lang="en-US" dirty="0"/>
              <a:t>carbohydrates like glucose</a:t>
            </a:r>
          </a:p>
        </p:txBody>
      </p:sp>
    </p:spTree>
    <p:extLst>
      <p:ext uri="{BB962C8B-B14F-4D97-AF65-F5344CB8AC3E}">
        <p14:creationId xmlns:p14="http://schemas.microsoft.com/office/powerpoint/2010/main" val="1401786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Photosynthesis</a:t>
            </a:r>
          </a:p>
        </p:txBody>
      </p:sp>
      <p:sp>
        <p:nvSpPr>
          <p:cNvPr id="5" name="Rectangle 3">
            <a:extLst>
              <a:ext uri="{FF2B5EF4-FFF2-40B4-BE49-F238E27FC236}">
                <a16:creationId xmlns:a16="http://schemas.microsoft.com/office/drawing/2014/main" id="{1CAFD09E-AA95-A84B-99E1-CDBFB6245E7D}"/>
              </a:ext>
            </a:extLst>
          </p:cNvPr>
          <p:cNvSpPr>
            <a:spLocks noGrp="1" noChangeArrowheads="1"/>
          </p:cNvSpPr>
          <p:nvPr>
            <p:ph idx="1"/>
          </p:nvPr>
        </p:nvSpPr>
        <p:spPr>
          <a:xfrm>
            <a:off x="168746" y="4354059"/>
            <a:ext cx="8339491" cy="683188"/>
          </a:xfrm>
        </p:spPr>
        <p:txBody>
          <a:bodyPr>
            <a:normAutofit fontScale="92500"/>
          </a:bodyPr>
          <a:lstStyle/>
          <a:p>
            <a:pPr marL="0" indent="0" algn="ctr">
              <a:buNone/>
            </a:pPr>
            <a:r>
              <a:rPr lang="en-US" sz="2000" dirty="0"/>
              <a:t>The process of photosynthesis can be represented by an equation, wherein carbon dioxide and water produce sugar and oxygen using energy from sunlight.</a:t>
            </a:r>
          </a:p>
          <a:p>
            <a:pPr marL="0" indent="0" algn="ctr">
              <a:buNone/>
            </a:pPr>
            <a:endParaRPr lang="en-US" sz="2000" dirty="0"/>
          </a:p>
        </p:txBody>
      </p:sp>
      <p:pic>
        <p:nvPicPr>
          <p:cNvPr id="8" name="Figure" descr="The photosynthesis equation is shown. According to this equation, six carbon dioxide molecules and six water molecules produce one sugar molecule and one oxygen molecule. The sugar molecule is made of 6 carbons, 12 hydrogens, and 6 oxygens. Sunlight is used as an energy source.">
            <a:extLst>
              <a:ext uri="{FF2B5EF4-FFF2-40B4-BE49-F238E27FC236}">
                <a16:creationId xmlns:a16="http://schemas.microsoft.com/office/drawing/2014/main" id="{889D48B4-DFE0-7D43-96CF-AFEA91D9BC4F}"/>
              </a:ext>
            </a:extLst>
          </p:cNvPr>
          <p:cNvPicPr>
            <a:picLocks noChangeAspect="1"/>
          </p:cNvPicPr>
          <p:nvPr/>
        </p:nvPicPr>
        <p:blipFill>
          <a:blip r:embed="rId3" cstate="print">
            <a:extLst>
              <a:ext uri="{28A0092B-C50C-407E-A947-70E740481C1C}">
                <a14:useLocalDpi xmlns:a14="http://schemas.microsoft.com/office/drawing/2010/main"/>
              </a:ext>
            </a:extLst>
          </a:blip>
          <a:srcRect t="-33814" b="-33814"/>
          <a:stretch>
            <a:fillRect/>
          </a:stretch>
        </p:blipFill>
        <p:spPr>
          <a:xfrm>
            <a:off x="445324" y="1287794"/>
            <a:ext cx="8062913" cy="3500071"/>
          </a:xfrm>
          <a:prstGeom prst="rect">
            <a:avLst/>
          </a:prstGeom>
        </p:spPr>
      </p:pic>
    </p:spTree>
    <p:extLst>
      <p:ext uri="{BB962C8B-B14F-4D97-AF65-F5344CB8AC3E}">
        <p14:creationId xmlns:p14="http://schemas.microsoft.com/office/powerpoint/2010/main" val="3153767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Photosynthesis</a:t>
            </a:r>
          </a:p>
        </p:txBody>
      </p:sp>
      <p:sp>
        <p:nvSpPr>
          <p:cNvPr id="5" name="Rectangle 3">
            <a:extLst>
              <a:ext uri="{FF2B5EF4-FFF2-40B4-BE49-F238E27FC236}">
                <a16:creationId xmlns:a16="http://schemas.microsoft.com/office/drawing/2014/main" id="{1CAFD09E-AA95-A84B-99E1-CDBFB6245E7D}"/>
              </a:ext>
            </a:extLst>
          </p:cNvPr>
          <p:cNvSpPr>
            <a:spLocks noGrp="1" noChangeArrowheads="1"/>
          </p:cNvSpPr>
          <p:nvPr>
            <p:ph idx="1"/>
          </p:nvPr>
        </p:nvSpPr>
        <p:spPr>
          <a:xfrm>
            <a:off x="5147733" y="6123482"/>
            <a:ext cx="3996267" cy="683188"/>
          </a:xfrm>
        </p:spPr>
        <p:txBody>
          <a:bodyPr>
            <a:normAutofit fontScale="70000" lnSpcReduction="20000"/>
          </a:bodyPr>
          <a:lstStyle/>
          <a:p>
            <a:pPr marL="0" indent="0" algn="ctr">
              <a:buNone/>
            </a:pPr>
            <a:r>
              <a:rPr lang="en-US" sz="2000" dirty="0"/>
              <a:t>Not all cells of a leaf carry out photosynthesis. Cells within the middle layer of a leaf have chloroplasts, which contain the photosynthetic apparatus.</a:t>
            </a:r>
          </a:p>
        </p:txBody>
      </p:sp>
      <p:pic>
        <p:nvPicPr>
          <p:cNvPr id="6" name="Figure" descr="The upper part of this illustration shows a leaf cross-section. In the cross-section, the mesophyll is sandwiched between an upper epidermis and a lower epidermis. The mesophyll has an upper part with rectangular cells aligned in a row, and a lower part with oval-shaped cells. An opening called a stomata exists in the lower epidermis. The middle part of this illustration shows a plant cell with a prominent central vacuole, a nucleus, ribosomes, mitochondria, and chloroplasts. The lower part of this illustration shows the chloroplast, which has pancake-like stacks of membranes inside.">
            <a:extLst>
              <a:ext uri="{FF2B5EF4-FFF2-40B4-BE49-F238E27FC236}">
                <a16:creationId xmlns:a16="http://schemas.microsoft.com/office/drawing/2014/main" id="{8D166555-C493-AD4A-AC17-67E686EA06A5}"/>
              </a:ext>
            </a:extLst>
          </p:cNvPr>
          <p:cNvPicPr>
            <a:picLocks noChangeAspect="1"/>
          </p:cNvPicPr>
          <p:nvPr/>
        </p:nvPicPr>
        <p:blipFill>
          <a:blip r:embed="rId3" cstate="print">
            <a:extLst>
              <a:ext uri="{28A0092B-C50C-407E-A947-70E740481C1C}">
                <a14:useLocalDpi xmlns:a14="http://schemas.microsoft.com/office/drawing/2010/main"/>
              </a:ext>
            </a:extLst>
          </a:blip>
          <a:srcRect l="-1630" r="-1630"/>
          <a:stretch>
            <a:fillRect/>
          </a:stretch>
        </p:blipFill>
        <p:spPr>
          <a:xfrm>
            <a:off x="4782961" y="734518"/>
            <a:ext cx="4030663" cy="5256213"/>
          </a:xfrm>
          <a:prstGeom prst="rect">
            <a:avLst/>
          </a:prstGeom>
        </p:spPr>
      </p:pic>
      <p:sp>
        <p:nvSpPr>
          <p:cNvPr id="10" name="Rectangle 3">
            <a:extLst>
              <a:ext uri="{FF2B5EF4-FFF2-40B4-BE49-F238E27FC236}">
                <a16:creationId xmlns:a16="http://schemas.microsoft.com/office/drawing/2014/main" id="{DF5B06C3-F921-B348-BAE8-57EE588B4C81}"/>
              </a:ext>
            </a:extLst>
          </p:cNvPr>
          <p:cNvSpPr txBox="1">
            <a:spLocks noChangeArrowheads="1"/>
          </p:cNvSpPr>
          <p:nvPr/>
        </p:nvSpPr>
        <p:spPr>
          <a:xfrm>
            <a:off x="-1" y="786132"/>
            <a:ext cx="4987637" cy="602053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In plants, photosynthesis takes place primarily in leaves, which consist of many layers of cells and have differentiated top and bottom sides. </a:t>
            </a:r>
          </a:p>
          <a:p>
            <a:r>
              <a:rPr lang="en-US" sz="1600" dirty="0"/>
              <a:t>The process of photosynthesis occurs in a middle layer called the mesophyll. </a:t>
            </a:r>
          </a:p>
          <a:p>
            <a:r>
              <a:rPr lang="en-US" sz="1600" dirty="0"/>
              <a:t>The gas exchange of carbon dioxide and oxygen occurs through small, regulated openings called </a:t>
            </a:r>
            <a:r>
              <a:rPr lang="en-US" sz="1600" b="1" dirty="0"/>
              <a:t>stomata</a:t>
            </a:r>
            <a:r>
              <a:rPr lang="en-US" sz="1600" dirty="0"/>
              <a:t>.</a:t>
            </a:r>
          </a:p>
          <a:p>
            <a:pPr lvl="1"/>
            <a:r>
              <a:rPr lang="en-US" sz="1400" dirty="0"/>
              <a:t>Usually found on the bottom of the leaf</a:t>
            </a:r>
          </a:p>
          <a:p>
            <a:pPr lvl="1"/>
            <a:endParaRPr lang="en-US" sz="1400" dirty="0"/>
          </a:p>
          <a:p>
            <a:r>
              <a:rPr lang="en-US" sz="1600" dirty="0"/>
              <a:t>In all autotrophic eukaryotes, photosynthesis takes place inside an organelle called a chloroplast. </a:t>
            </a:r>
          </a:p>
          <a:p>
            <a:pPr lvl="1"/>
            <a:r>
              <a:rPr lang="en-US" sz="1400" dirty="0"/>
              <a:t>Chloroplasts have a double (inner and outer) membrane.</a:t>
            </a:r>
          </a:p>
          <a:p>
            <a:pPr lvl="1"/>
            <a:r>
              <a:rPr lang="en-US" sz="1400" dirty="0"/>
              <a:t>Within the chloroplast is a third membrane that forms stacked, disc-shaped structures called </a:t>
            </a:r>
            <a:r>
              <a:rPr lang="en-US" sz="1400" b="1" dirty="0"/>
              <a:t>thylakoids</a:t>
            </a:r>
            <a:r>
              <a:rPr lang="en-US" sz="1400" dirty="0"/>
              <a:t>. </a:t>
            </a:r>
          </a:p>
          <a:p>
            <a:pPr lvl="1"/>
            <a:r>
              <a:rPr lang="en-US" sz="1400" dirty="0"/>
              <a:t>Embedded in the thylakoid membrane are molecules of </a:t>
            </a:r>
            <a:r>
              <a:rPr lang="en-US" sz="1400" b="1" dirty="0"/>
              <a:t>chlorophyll</a:t>
            </a:r>
            <a:r>
              <a:rPr lang="en-US" sz="1400" dirty="0"/>
              <a:t>, a pigment (a molecule that absorbs light) through which the entire process of photosynthesis begins. </a:t>
            </a:r>
          </a:p>
          <a:p>
            <a:pPr lvl="1"/>
            <a:r>
              <a:rPr lang="en-US" sz="1400" dirty="0"/>
              <a:t>The thylakoid membrane encloses an internal space called the </a:t>
            </a:r>
            <a:r>
              <a:rPr lang="en-US" sz="1400" b="1" dirty="0"/>
              <a:t>thylakoid space</a:t>
            </a:r>
            <a:r>
              <a:rPr lang="en-US" sz="1400" dirty="0"/>
              <a:t>. </a:t>
            </a:r>
          </a:p>
          <a:p>
            <a:pPr lvl="1"/>
            <a:r>
              <a:rPr lang="en-US" sz="1400" dirty="0"/>
              <a:t>A stack of thylakoids is called a </a:t>
            </a:r>
            <a:r>
              <a:rPr lang="en-US" sz="1400" b="1" dirty="0"/>
              <a:t>granum</a:t>
            </a:r>
            <a:r>
              <a:rPr lang="en-US" sz="1400" dirty="0"/>
              <a:t>, and the space surrounding the granum is called </a:t>
            </a:r>
            <a:r>
              <a:rPr lang="en-US" sz="1400" b="1" dirty="0"/>
              <a:t>stroma</a:t>
            </a:r>
            <a:r>
              <a:rPr lang="en-US" sz="1400" dirty="0"/>
              <a:t> (not to be confused with stomata, the openings on the leaves).</a:t>
            </a:r>
          </a:p>
          <a:p>
            <a:endParaRPr lang="en-US" sz="1600" dirty="0"/>
          </a:p>
        </p:txBody>
      </p:sp>
    </p:spTree>
    <p:extLst>
      <p:ext uri="{BB962C8B-B14F-4D97-AF65-F5344CB8AC3E}">
        <p14:creationId xmlns:p14="http://schemas.microsoft.com/office/powerpoint/2010/main" val="3768726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Photosynthesis</a:t>
            </a:r>
          </a:p>
        </p:txBody>
      </p:sp>
      <p:sp>
        <p:nvSpPr>
          <p:cNvPr id="10" name="Rectangle 3">
            <a:extLst>
              <a:ext uri="{FF2B5EF4-FFF2-40B4-BE49-F238E27FC236}">
                <a16:creationId xmlns:a16="http://schemas.microsoft.com/office/drawing/2014/main" id="{DF5B06C3-F921-B348-BAE8-57EE588B4C81}"/>
              </a:ext>
            </a:extLst>
          </p:cNvPr>
          <p:cNvSpPr txBox="1">
            <a:spLocks noChangeArrowheads="1"/>
          </p:cNvSpPr>
          <p:nvPr/>
        </p:nvSpPr>
        <p:spPr>
          <a:xfrm>
            <a:off x="-1" y="786132"/>
            <a:ext cx="4987637" cy="6020538"/>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Photosynthesis takes place in two stages</a:t>
            </a:r>
          </a:p>
          <a:p>
            <a:pPr lvl="1"/>
            <a:r>
              <a:rPr lang="en-US" dirty="0"/>
              <a:t>The </a:t>
            </a:r>
            <a:r>
              <a:rPr lang="en-US" b="1" dirty="0"/>
              <a:t>light reactions </a:t>
            </a:r>
            <a:r>
              <a:rPr lang="en-US" dirty="0"/>
              <a:t>and the </a:t>
            </a:r>
            <a:r>
              <a:rPr lang="en-US" b="1" dirty="0"/>
              <a:t>Calvin cycle</a:t>
            </a:r>
            <a:r>
              <a:rPr lang="en-US" dirty="0"/>
              <a:t>. </a:t>
            </a:r>
          </a:p>
          <a:p>
            <a:endParaRPr lang="en-US" dirty="0"/>
          </a:p>
          <a:p>
            <a:r>
              <a:rPr lang="en-US" b="1" dirty="0"/>
              <a:t>Light reactions (or light-dependent reactions) </a:t>
            </a:r>
            <a:r>
              <a:rPr lang="en-US" dirty="0"/>
              <a:t>take place at the thylakoid membrane, chlorophyll </a:t>
            </a:r>
            <a:r>
              <a:rPr lang="en-US" i="1" dirty="0"/>
              <a:t>absorbs energy from sunlight </a:t>
            </a:r>
            <a:r>
              <a:rPr lang="en-US" dirty="0"/>
              <a:t>and then </a:t>
            </a:r>
            <a:r>
              <a:rPr lang="en-US" i="1" dirty="0"/>
              <a:t>converts it into chemical energy </a:t>
            </a:r>
            <a:r>
              <a:rPr lang="en-US" dirty="0"/>
              <a:t>with the use of water </a:t>
            </a:r>
          </a:p>
          <a:p>
            <a:pPr marL="0" indent="0">
              <a:buNone/>
            </a:pPr>
            <a:endParaRPr lang="en-US" dirty="0"/>
          </a:p>
          <a:p>
            <a:r>
              <a:rPr lang="en-US" b="1" dirty="0"/>
              <a:t>Calvin cycle </a:t>
            </a:r>
            <a:r>
              <a:rPr lang="en-US" dirty="0"/>
              <a:t>takes place in the stroma, the chemical energy derived from the light-dependent reactions drives both the </a:t>
            </a:r>
            <a:r>
              <a:rPr lang="en-US" i="1" dirty="0"/>
              <a:t>capture of carbon</a:t>
            </a:r>
            <a:r>
              <a:rPr lang="en-US" dirty="0"/>
              <a:t> in carbon dioxide molecules and the subsequent </a:t>
            </a:r>
            <a:r>
              <a:rPr lang="en-US" i="1" dirty="0"/>
              <a:t>assembly of sugar molecules </a:t>
            </a:r>
          </a:p>
          <a:p>
            <a:endParaRPr lang="en-US" dirty="0"/>
          </a:p>
          <a:p>
            <a:r>
              <a:rPr lang="en-US" dirty="0"/>
              <a:t>The two reactions use carrier molecules to transport the energy from one to the other. </a:t>
            </a:r>
          </a:p>
          <a:p>
            <a:pPr lvl="1"/>
            <a:r>
              <a:rPr lang="en-US" dirty="0"/>
              <a:t>The carriers that move energy from the light-dependent reactions to the Calvin cycle reactions can be thought of as “full” because they bring energy. </a:t>
            </a:r>
          </a:p>
          <a:p>
            <a:pPr lvl="1"/>
            <a:r>
              <a:rPr lang="en-US" dirty="0"/>
              <a:t>After the energy is released, the “empty” energy carriers return to the light-dependent reactions to obtain more energy.</a:t>
            </a:r>
          </a:p>
        </p:txBody>
      </p:sp>
      <p:pic>
        <p:nvPicPr>
          <p:cNvPr id="4" name="Picture 3">
            <a:extLst>
              <a:ext uri="{FF2B5EF4-FFF2-40B4-BE49-F238E27FC236}">
                <a16:creationId xmlns:a16="http://schemas.microsoft.com/office/drawing/2014/main" id="{D719ABE1-C063-2B4D-A6C6-EC5EA086B3DA}"/>
              </a:ext>
            </a:extLst>
          </p:cNvPr>
          <p:cNvPicPr>
            <a:picLocks noChangeAspect="1"/>
          </p:cNvPicPr>
          <p:nvPr/>
        </p:nvPicPr>
        <p:blipFill>
          <a:blip r:embed="rId3"/>
          <a:stretch>
            <a:fillRect/>
          </a:stretch>
        </p:blipFill>
        <p:spPr>
          <a:xfrm>
            <a:off x="4953382" y="2375065"/>
            <a:ext cx="4190618" cy="2672278"/>
          </a:xfrm>
          <a:prstGeom prst="rect">
            <a:avLst/>
          </a:prstGeom>
        </p:spPr>
      </p:pic>
    </p:spTree>
    <p:extLst>
      <p:ext uri="{BB962C8B-B14F-4D97-AF65-F5344CB8AC3E}">
        <p14:creationId xmlns:p14="http://schemas.microsoft.com/office/powerpoint/2010/main" val="41965664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Light Waves</a:t>
            </a:r>
          </a:p>
        </p:txBody>
      </p:sp>
      <p:pic>
        <p:nvPicPr>
          <p:cNvPr id="8" name="Figure" descr="This illustration shows two waves. The distance between the crests (shown as the uppermost part, in contrast to the trough at the bottom) is the wavelength.">
            <a:extLst>
              <a:ext uri="{FF2B5EF4-FFF2-40B4-BE49-F238E27FC236}">
                <a16:creationId xmlns:a16="http://schemas.microsoft.com/office/drawing/2014/main" id="{175BA404-0C01-614C-AAF1-B17146049CAD}"/>
              </a:ext>
            </a:extLst>
          </p:cNvPr>
          <p:cNvPicPr>
            <a:picLocks noChangeAspect="1"/>
          </p:cNvPicPr>
          <p:nvPr/>
        </p:nvPicPr>
        <p:blipFill>
          <a:blip r:embed="rId3" cstate="print">
            <a:extLst>
              <a:ext uri="{28A0092B-C50C-407E-A947-70E740481C1C}">
                <a14:useLocalDpi xmlns:a14="http://schemas.microsoft.com/office/drawing/2010/main"/>
              </a:ext>
            </a:extLst>
          </a:blip>
          <a:srcRect l="-26647" r="-26647"/>
          <a:stretch>
            <a:fillRect/>
          </a:stretch>
        </p:blipFill>
        <p:spPr>
          <a:xfrm>
            <a:off x="540542" y="2806630"/>
            <a:ext cx="8062913" cy="3500071"/>
          </a:xfrm>
          <a:prstGeom prst="rect">
            <a:avLst/>
          </a:prstGeom>
        </p:spPr>
      </p:pic>
      <p:sp>
        <p:nvSpPr>
          <p:cNvPr id="9" name="Rectangle 3">
            <a:extLst>
              <a:ext uri="{FF2B5EF4-FFF2-40B4-BE49-F238E27FC236}">
                <a16:creationId xmlns:a16="http://schemas.microsoft.com/office/drawing/2014/main" id="{0B2C8FDA-EEB5-F347-B40F-39C2052D6BE7}"/>
              </a:ext>
            </a:extLst>
          </p:cNvPr>
          <p:cNvSpPr txBox="1">
            <a:spLocks noChangeArrowheads="1"/>
          </p:cNvSpPr>
          <p:nvPr/>
        </p:nvSpPr>
        <p:spPr>
          <a:xfrm>
            <a:off x="-1" y="786132"/>
            <a:ext cx="8603456" cy="1747365"/>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manner in which solar energy travels can be described and measured as waves. </a:t>
            </a:r>
          </a:p>
          <a:p>
            <a:r>
              <a:rPr lang="en-US" dirty="0"/>
              <a:t>The amount of energy of a wave can be determined by measuring its wavelength</a:t>
            </a:r>
          </a:p>
          <a:p>
            <a:pPr lvl="1"/>
            <a:r>
              <a:rPr lang="en-US" dirty="0"/>
              <a:t>the distance between two consecutive, similar points in a series of waves, such as from crest to crest or trough to trough </a:t>
            </a:r>
          </a:p>
          <a:p>
            <a:endParaRPr lang="en-US" dirty="0"/>
          </a:p>
          <a:p>
            <a:endParaRPr lang="en-US" dirty="0"/>
          </a:p>
        </p:txBody>
      </p:sp>
    </p:spTree>
    <p:extLst>
      <p:ext uri="{BB962C8B-B14F-4D97-AF65-F5344CB8AC3E}">
        <p14:creationId xmlns:p14="http://schemas.microsoft.com/office/powerpoint/2010/main" val="4219748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Pigments</a:t>
            </a:r>
          </a:p>
        </p:txBody>
      </p:sp>
      <p:sp>
        <p:nvSpPr>
          <p:cNvPr id="9" name="Rectangle 3">
            <a:extLst>
              <a:ext uri="{FF2B5EF4-FFF2-40B4-BE49-F238E27FC236}">
                <a16:creationId xmlns:a16="http://schemas.microsoft.com/office/drawing/2014/main" id="{B71DE20E-A151-2341-82C9-F0695F9BF86F}"/>
              </a:ext>
            </a:extLst>
          </p:cNvPr>
          <p:cNvSpPr txBox="1">
            <a:spLocks noChangeArrowheads="1"/>
          </p:cNvSpPr>
          <p:nvPr/>
        </p:nvSpPr>
        <p:spPr>
          <a:xfrm>
            <a:off x="-1" y="786131"/>
            <a:ext cx="9144001" cy="2520467"/>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Different kinds of pigments exist, and each absorbs only certain wavelengths (colors) of visible light. Pigments reflect the color of the wavelengths that they cannot absorb.</a:t>
            </a:r>
          </a:p>
          <a:p>
            <a:r>
              <a:rPr lang="en-US" dirty="0"/>
              <a:t>All photosynthetic organisms contain a pigment called </a:t>
            </a:r>
            <a:r>
              <a:rPr lang="en-US" b="1" dirty="0"/>
              <a:t>chlorophyll a</a:t>
            </a:r>
            <a:r>
              <a:rPr lang="en-US" dirty="0"/>
              <a:t>, which humans see as the common green color associated with plants. </a:t>
            </a:r>
          </a:p>
          <a:p>
            <a:pPr lvl="1"/>
            <a:r>
              <a:rPr lang="en-US" dirty="0"/>
              <a:t>Chlorophyll a absorbs wavelengths from either end of the visible spectrum (blue and red), but not from green. </a:t>
            </a:r>
          </a:p>
          <a:p>
            <a:pPr lvl="1"/>
            <a:r>
              <a:rPr lang="en-US" dirty="0"/>
              <a:t>Because green is reflected, chlorophyll appears green.</a:t>
            </a:r>
          </a:p>
          <a:p>
            <a:r>
              <a:rPr lang="en-US" dirty="0"/>
              <a:t>Other pigment types include </a:t>
            </a:r>
            <a:r>
              <a:rPr lang="en-US" b="1" dirty="0"/>
              <a:t>chlorophyll b</a:t>
            </a:r>
            <a:r>
              <a:rPr lang="en-US" dirty="0"/>
              <a:t> (which absorbs blue and red-orange light) and the </a:t>
            </a:r>
            <a:r>
              <a:rPr lang="en-US" b="1" dirty="0"/>
              <a:t>carotenoids</a:t>
            </a:r>
            <a:r>
              <a:rPr lang="en-US" dirty="0"/>
              <a:t>. </a:t>
            </a:r>
          </a:p>
          <a:p>
            <a:pPr lvl="1"/>
            <a:r>
              <a:rPr lang="en-US" dirty="0"/>
              <a:t>Each type of pigment can be identified by the specific pattern of wavelengths it absorbs from visible light, which is its absorption spectrum.</a:t>
            </a:r>
          </a:p>
        </p:txBody>
      </p:sp>
      <p:pic>
        <p:nvPicPr>
          <p:cNvPr id="2" name="Picture 1">
            <a:extLst>
              <a:ext uri="{FF2B5EF4-FFF2-40B4-BE49-F238E27FC236}">
                <a16:creationId xmlns:a16="http://schemas.microsoft.com/office/drawing/2014/main" id="{EC3C735D-EB28-0948-9350-FD310AE9CB17}"/>
              </a:ext>
            </a:extLst>
          </p:cNvPr>
          <p:cNvPicPr>
            <a:picLocks noChangeAspect="1"/>
          </p:cNvPicPr>
          <p:nvPr/>
        </p:nvPicPr>
        <p:blipFill>
          <a:blip r:embed="rId3"/>
          <a:stretch>
            <a:fillRect/>
          </a:stretch>
        </p:blipFill>
        <p:spPr>
          <a:xfrm>
            <a:off x="5655310" y="2631440"/>
            <a:ext cx="3342554" cy="3783330"/>
          </a:xfrm>
          <a:prstGeom prst="rect">
            <a:avLst/>
          </a:prstGeom>
        </p:spPr>
      </p:pic>
      <p:pic>
        <p:nvPicPr>
          <p:cNvPr id="25" name="Picture 2" descr="figure_04_14_01">
            <a:extLst>
              <a:ext uri="{FF2B5EF4-FFF2-40B4-BE49-F238E27FC236}">
                <a16:creationId xmlns:a16="http://schemas.microsoft.com/office/drawing/2014/main" id="{65C280AB-65FF-9A49-B550-39245A45975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794000"/>
            <a:ext cx="5521138" cy="375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5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127322" y="1178560"/>
            <a:ext cx="4912038" cy="5090160"/>
          </a:xfrm>
        </p:spPr>
        <p:txBody>
          <a:bodyPr>
            <a:normAutofit/>
          </a:bodyPr>
          <a:lstStyle/>
          <a:p>
            <a:r>
              <a:rPr lang="en-US" sz="2400" dirty="0"/>
              <a:t>Similar (but different!) player to NAD+ / NADH utilized in cellular respiration</a:t>
            </a:r>
          </a:p>
          <a:p>
            <a:r>
              <a:rPr lang="en-US" sz="2400" dirty="0"/>
              <a:t>A cofactor used in anabolic reactions, such as the Calvin cycle, which require NADPH as a reducing agent or “hydrogen source”</a:t>
            </a:r>
          </a:p>
          <a:p>
            <a:endParaRPr lang="en-US" sz="2400" dirty="0"/>
          </a:p>
          <a:p>
            <a:r>
              <a:rPr lang="en-US" sz="2400" dirty="0"/>
              <a:t>NADP+ differs from NAD+ by the presence of an additional phosphate group</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NADP+ / NADPH</a:t>
            </a:r>
          </a:p>
        </p:txBody>
      </p:sp>
      <p:pic>
        <p:nvPicPr>
          <p:cNvPr id="3" name="Picture 2">
            <a:extLst>
              <a:ext uri="{FF2B5EF4-FFF2-40B4-BE49-F238E27FC236}">
                <a16:creationId xmlns:a16="http://schemas.microsoft.com/office/drawing/2014/main" id="{B6B6E8B9-EFDE-F44A-91A3-FD66CB3A136F}"/>
              </a:ext>
            </a:extLst>
          </p:cNvPr>
          <p:cNvPicPr>
            <a:picLocks noChangeAspect="1"/>
          </p:cNvPicPr>
          <p:nvPr/>
        </p:nvPicPr>
        <p:blipFill>
          <a:blip r:embed="rId3"/>
          <a:stretch>
            <a:fillRect/>
          </a:stretch>
        </p:blipFill>
        <p:spPr>
          <a:xfrm>
            <a:off x="5545422" y="1566660"/>
            <a:ext cx="3471256" cy="4600460"/>
          </a:xfrm>
          <a:prstGeom prst="rect">
            <a:avLst/>
          </a:prstGeom>
        </p:spPr>
      </p:pic>
    </p:spTree>
    <p:extLst>
      <p:ext uri="{BB962C8B-B14F-4D97-AF65-F5344CB8AC3E}">
        <p14:creationId xmlns:p14="http://schemas.microsoft.com/office/powerpoint/2010/main" val="2777466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Two Stages of Photosynthesis</a:t>
            </a:r>
          </a:p>
        </p:txBody>
      </p:sp>
      <p:sp>
        <p:nvSpPr>
          <p:cNvPr id="9" name="Rectangle 3">
            <a:extLst>
              <a:ext uri="{FF2B5EF4-FFF2-40B4-BE49-F238E27FC236}">
                <a16:creationId xmlns:a16="http://schemas.microsoft.com/office/drawing/2014/main" id="{B71DE20E-A151-2341-82C9-F0695F9BF86F}"/>
              </a:ext>
            </a:extLst>
          </p:cNvPr>
          <p:cNvSpPr txBox="1">
            <a:spLocks noChangeArrowheads="1"/>
          </p:cNvSpPr>
          <p:nvPr/>
        </p:nvSpPr>
        <p:spPr>
          <a:xfrm>
            <a:off x="-1" y="786132"/>
            <a:ext cx="9144001" cy="1281494"/>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Light Reactions (or light-dependent reactions)</a:t>
            </a:r>
          </a:p>
          <a:p>
            <a:pPr lvl="1"/>
            <a:r>
              <a:rPr lang="en-US" dirty="0"/>
              <a:t>Convert light energy into chemical energy used by the Calvin cycle </a:t>
            </a:r>
          </a:p>
          <a:p>
            <a:r>
              <a:rPr lang="en-US" dirty="0"/>
              <a:t>Calvin Cycle</a:t>
            </a:r>
          </a:p>
          <a:p>
            <a:pPr lvl="1"/>
            <a:r>
              <a:rPr lang="en-US" dirty="0"/>
              <a:t>Make sugar molecules</a:t>
            </a:r>
          </a:p>
        </p:txBody>
      </p:sp>
      <p:pic>
        <p:nvPicPr>
          <p:cNvPr id="6" name="Picture 5">
            <a:extLst>
              <a:ext uri="{FF2B5EF4-FFF2-40B4-BE49-F238E27FC236}">
                <a16:creationId xmlns:a16="http://schemas.microsoft.com/office/drawing/2014/main" id="{1888088D-6732-5448-A64A-7433FBDE3160}"/>
              </a:ext>
            </a:extLst>
          </p:cNvPr>
          <p:cNvPicPr>
            <a:picLocks noChangeAspect="1"/>
          </p:cNvPicPr>
          <p:nvPr/>
        </p:nvPicPr>
        <p:blipFill>
          <a:blip r:embed="rId3"/>
          <a:stretch>
            <a:fillRect/>
          </a:stretch>
        </p:blipFill>
        <p:spPr>
          <a:xfrm>
            <a:off x="1581088" y="2067626"/>
            <a:ext cx="5981822" cy="4586360"/>
          </a:xfrm>
          <a:prstGeom prst="rect">
            <a:avLst/>
          </a:prstGeom>
        </p:spPr>
      </p:pic>
    </p:spTree>
    <p:extLst>
      <p:ext uri="{BB962C8B-B14F-4D97-AF65-F5344CB8AC3E}">
        <p14:creationId xmlns:p14="http://schemas.microsoft.com/office/powerpoint/2010/main" val="3502799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Figure" descr="This illustration shows photosystem II, which has a light-harvesting complex surrounding the reaction center. Chlorophyll molecules&amp;nbsp;are found in the light-harvesting complex. In the reaction center, an excited electron is passed to the primary electron acceptor. A molecule of water is split, releasing one oxygen, two protons, and an electron. The electron replaces the one donated to the primary electron acceptor.">
            <a:extLst>
              <a:ext uri="{FF2B5EF4-FFF2-40B4-BE49-F238E27FC236}">
                <a16:creationId xmlns:a16="http://schemas.microsoft.com/office/drawing/2014/main" id="{A4B04453-2758-1D4A-8C7B-1DE18F7E48A5}"/>
              </a:ext>
            </a:extLst>
          </p:cNvPr>
          <p:cNvPicPr>
            <a:picLocks noChangeAspect="1"/>
          </p:cNvPicPr>
          <p:nvPr/>
        </p:nvPicPr>
        <p:blipFill>
          <a:blip r:embed="rId3" cstate="print">
            <a:extLst>
              <a:ext uri="{28A0092B-C50C-407E-A947-70E740481C1C}">
                <a14:useLocalDpi xmlns:a14="http://schemas.microsoft.com/office/drawing/2010/main"/>
              </a:ext>
            </a:extLst>
          </a:blip>
          <a:srcRect l="-47329" r="-47329"/>
          <a:stretch>
            <a:fillRect/>
          </a:stretch>
        </p:blipFill>
        <p:spPr>
          <a:xfrm>
            <a:off x="1960880" y="1401072"/>
            <a:ext cx="9343242" cy="4055856"/>
          </a:xfrm>
          <a:prstGeom prst="rect">
            <a:avLst/>
          </a:prstGeom>
        </p:spPr>
      </p:pic>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Light Reaction</a:t>
            </a:r>
          </a:p>
        </p:txBody>
      </p:sp>
      <p:sp>
        <p:nvSpPr>
          <p:cNvPr id="9" name="Rectangle 3">
            <a:extLst>
              <a:ext uri="{FF2B5EF4-FFF2-40B4-BE49-F238E27FC236}">
                <a16:creationId xmlns:a16="http://schemas.microsoft.com/office/drawing/2014/main" id="{B71DE20E-A151-2341-82C9-F0695F9BF86F}"/>
              </a:ext>
            </a:extLst>
          </p:cNvPr>
          <p:cNvSpPr txBox="1">
            <a:spLocks noChangeArrowheads="1"/>
          </p:cNvSpPr>
          <p:nvPr/>
        </p:nvSpPr>
        <p:spPr>
          <a:xfrm>
            <a:off x="-1" y="786132"/>
            <a:ext cx="4175761" cy="602053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The light-dependent reactions begin in a grouping of pigment molecules and proteins called a </a:t>
            </a:r>
            <a:r>
              <a:rPr lang="en-US" sz="1600" b="1" dirty="0"/>
              <a:t>photosystem</a:t>
            </a:r>
          </a:p>
          <a:p>
            <a:pPr lvl="1"/>
            <a:r>
              <a:rPr lang="en-US" sz="1400" dirty="0"/>
              <a:t>exist in the membranes of thylakoids</a:t>
            </a:r>
          </a:p>
          <a:p>
            <a:pPr lvl="1"/>
            <a:endParaRPr lang="en-US" sz="1400" dirty="0"/>
          </a:p>
          <a:p>
            <a:r>
              <a:rPr lang="en-US" sz="1600" dirty="0"/>
              <a:t>A pigment molecule absorbs one photon which travels until it reaches a molecule of chlorophyll</a:t>
            </a:r>
          </a:p>
          <a:p>
            <a:pPr lvl="1"/>
            <a:r>
              <a:rPr lang="en-US" sz="1400" dirty="0"/>
              <a:t>Causes an electron in the chlorophyll to become “excited” </a:t>
            </a:r>
          </a:p>
          <a:p>
            <a:pPr lvl="1"/>
            <a:endParaRPr lang="en-US" sz="1400" dirty="0"/>
          </a:p>
          <a:p>
            <a:r>
              <a:rPr lang="en-US" sz="1600" dirty="0"/>
              <a:t>The energy given to the electron allows it to break free from the chlorophyll molecule</a:t>
            </a:r>
          </a:p>
          <a:p>
            <a:pPr lvl="1"/>
            <a:r>
              <a:rPr lang="en-US" sz="1400" dirty="0"/>
              <a:t>Chlorophyll is therefore said to “donate” an electron</a:t>
            </a:r>
          </a:p>
          <a:p>
            <a:endParaRPr lang="en-US" sz="1600" dirty="0"/>
          </a:p>
          <a:p>
            <a:r>
              <a:rPr lang="en-US" sz="1600" dirty="0"/>
              <a:t>For every two donated electrons in the chlorophyll, a molecule of water is split</a:t>
            </a:r>
          </a:p>
          <a:p>
            <a:pPr marL="0" indent="0">
              <a:buNone/>
            </a:pPr>
            <a:endParaRPr lang="en-US" sz="1600" dirty="0"/>
          </a:p>
          <a:p>
            <a:r>
              <a:rPr lang="en-US" sz="1600" dirty="0"/>
              <a:t>This split of water releases two electrons AND results in the formation of oxygen (O</a:t>
            </a:r>
            <a:r>
              <a:rPr lang="en-US" sz="1600" baseline="-25000" dirty="0"/>
              <a:t>2</a:t>
            </a:r>
            <a:r>
              <a:rPr lang="en-US" sz="1600" dirty="0"/>
              <a:t>) and hydrogen ions (H+) in the thylakoid space</a:t>
            </a:r>
          </a:p>
          <a:p>
            <a:pPr lvl="1"/>
            <a:r>
              <a:rPr lang="en-US" sz="1400" dirty="0"/>
              <a:t>The replacing of the electrons enables chlorophyll to respond to another photon</a:t>
            </a:r>
          </a:p>
        </p:txBody>
      </p:sp>
    </p:spTree>
    <p:extLst>
      <p:ext uri="{BB962C8B-B14F-4D97-AF65-F5344CB8AC3E}">
        <p14:creationId xmlns:p14="http://schemas.microsoft.com/office/powerpoint/2010/main" val="2728812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gure" descr="This illustration shows the components involved in the light reactions. Photosystem II uses light to excite an electron, which is passed on to the chloroplast electron transport chain. The electron is then passed on to photosystem I and to NADP+ reductase, which makes NADPH. This process forms an electrochemical gradient that is used by ATP synthase enzyme to make ATP.">
            <a:extLst>
              <a:ext uri="{FF2B5EF4-FFF2-40B4-BE49-F238E27FC236}">
                <a16:creationId xmlns:a16="http://schemas.microsoft.com/office/drawing/2014/main" id="{BFB7D6CB-E4DF-C844-9183-49103F66AA41}"/>
              </a:ext>
            </a:extLst>
          </p:cNvPr>
          <p:cNvPicPr>
            <a:picLocks noChangeAspect="1"/>
          </p:cNvPicPr>
          <p:nvPr/>
        </p:nvPicPr>
        <p:blipFill>
          <a:blip r:embed="rId3" cstate="print">
            <a:extLst>
              <a:ext uri="{28A0092B-C50C-407E-A947-70E740481C1C}">
                <a14:useLocalDpi xmlns:a14="http://schemas.microsoft.com/office/drawing/2010/main"/>
              </a:ext>
            </a:extLst>
          </a:blip>
          <a:srcRect l="-18965" r="-18965"/>
          <a:stretch>
            <a:fillRect/>
          </a:stretch>
        </p:blipFill>
        <p:spPr>
          <a:xfrm>
            <a:off x="319475" y="3172051"/>
            <a:ext cx="8062913" cy="3500071"/>
          </a:xfrm>
          <a:prstGeom prst="rect">
            <a:avLst/>
          </a:prstGeom>
        </p:spPr>
      </p:pic>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Light Reaction</a:t>
            </a:r>
          </a:p>
        </p:txBody>
      </p:sp>
      <p:sp>
        <p:nvSpPr>
          <p:cNvPr id="9" name="Rectangle 3">
            <a:extLst>
              <a:ext uri="{FF2B5EF4-FFF2-40B4-BE49-F238E27FC236}">
                <a16:creationId xmlns:a16="http://schemas.microsoft.com/office/drawing/2014/main" id="{7B48A119-800D-E948-B906-20A0A8A618EE}"/>
              </a:ext>
            </a:extLst>
          </p:cNvPr>
          <p:cNvSpPr txBox="1">
            <a:spLocks noChangeArrowheads="1"/>
          </p:cNvSpPr>
          <p:nvPr/>
        </p:nvSpPr>
        <p:spPr>
          <a:xfrm>
            <a:off x="-1" y="786131"/>
            <a:ext cx="9144001" cy="2385919"/>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 eukaryotes and some prokaryotes, two photosystems exist. </a:t>
            </a:r>
          </a:p>
          <a:p>
            <a:pPr lvl="1"/>
            <a:r>
              <a:rPr lang="en-US" dirty="0"/>
              <a:t>The first is called </a:t>
            </a:r>
            <a:r>
              <a:rPr lang="en-US" b="1" dirty="0"/>
              <a:t>photosystem II </a:t>
            </a:r>
            <a:r>
              <a:rPr lang="en-US" dirty="0"/>
              <a:t>(discovered and named second but used first)</a:t>
            </a:r>
          </a:p>
          <a:p>
            <a:r>
              <a:rPr lang="en-US" dirty="0"/>
              <a:t>Photosystem II transfers the free electron from earlier in the reaction to the first in a series of proteins inside the thylakoid membrane called the </a:t>
            </a:r>
            <a:r>
              <a:rPr lang="en-US" b="1" dirty="0"/>
              <a:t>electron transport chain</a:t>
            </a:r>
            <a:endParaRPr lang="en-US" dirty="0"/>
          </a:p>
          <a:p>
            <a:r>
              <a:rPr lang="en-US" dirty="0"/>
              <a:t>As the electron passes along these proteins, energy from the electron fuels membrane pumps that actively move hydrogen ions (H+) against their concentration gradient </a:t>
            </a:r>
            <a:r>
              <a:rPr lang="en-US" i="1" dirty="0"/>
              <a:t>from the stroma into the thylakoid space</a:t>
            </a:r>
          </a:p>
          <a:p>
            <a:r>
              <a:rPr lang="en-US" dirty="0"/>
              <a:t>The electron is then accepted by a pigment molecule in the next photosystem, which is called </a:t>
            </a:r>
            <a:r>
              <a:rPr lang="en-US" b="1" dirty="0"/>
              <a:t>photosystem I </a:t>
            </a:r>
            <a:r>
              <a:rPr lang="en-US" dirty="0"/>
              <a:t>(discovered first but used second)</a:t>
            </a:r>
          </a:p>
        </p:txBody>
      </p:sp>
    </p:spTree>
    <p:extLst>
      <p:ext uri="{BB962C8B-B14F-4D97-AF65-F5344CB8AC3E}">
        <p14:creationId xmlns:p14="http://schemas.microsoft.com/office/powerpoint/2010/main" val="3654770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144966" y="766801"/>
            <a:ext cx="8999035" cy="2189527"/>
          </a:xfrm>
        </p:spPr>
        <p:txBody>
          <a:bodyPr>
            <a:normAutofit fontScale="77500" lnSpcReduction="20000"/>
          </a:bodyPr>
          <a:lstStyle/>
          <a:p>
            <a:r>
              <a:rPr lang="en-US" dirty="0"/>
              <a:t>Functioning like a rechargeable battery, ATP is used to power the majority of energy-requiring cellular reactions.</a:t>
            </a:r>
          </a:p>
          <a:p>
            <a:r>
              <a:rPr lang="en-US" dirty="0"/>
              <a:t>When ATP is broken down, </a:t>
            </a:r>
            <a:r>
              <a:rPr lang="en-US" i="1" dirty="0"/>
              <a:t>usually by the removal of its terminal phosphate group</a:t>
            </a:r>
            <a:r>
              <a:rPr lang="en-US" dirty="0"/>
              <a:t>, energy is released. </a:t>
            </a:r>
          </a:p>
          <a:p>
            <a:r>
              <a:rPr lang="en-US" dirty="0"/>
              <a:t>This energy is used to do work by the cell, usually by the binding of the released phosphate to another molecule, thus activating it. </a:t>
            </a:r>
          </a:p>
          <a:p>
            <a:endParaRPr lang="en-US" dirty="0"/>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ATP</a:t>
            </a:r>
          </a:p>
        </p:txBody>
      </p:sp>
      <p:pic>
        <p:nvPicPr>
          <p:cNvPr id="11" name="Figure" descr="This illustration shows the molecular structure of ATP. This molecule is an adenine nucleotide with ribose and a string of three phosphate groups attached to it. The phosphate groups are named alpha, beta, and gamma in order of increasing distance from the ribose sugar to which they are attached.">
            <a:extLst>
              <a:ext uri="{FF2B5EF4-FFF2-40B4-BE49-F238E27FC236}">
                <a16:creationId xmlns:a16="http://schemas.microsoft.com/office/drawing/2014/main" id="{41B63962-A01C-084A-A9FC-2D4C73F51E86}"/>
              </a:ext>
            </a:extLst>
          </p:cNvPr>
          <p:cNvPicPr>
            <a:picLocks noChangeAspect="1"/>
          </p:cNvPicPr>
          <p:nvPr/>
        </p:nvPicPr>
        <p:blipFill>
          <a:blip r:embed="rId3" cstate="print">
            <a:extLst>
              <a:ext uri="{28A0092B-C50C-407E-A947-70E740481C1C}">
                <a14:useLocalDpi xmlns:a14="http://schemas.microsoft.com/office/drawing/2010/main"/>
              </a:ext>
            </a:extLst>
          </a:blip>
          <a:srcRect l="-18029" r="-18029"/>
          <a:stretch>
            <a:fillRect/>
          </a:stretch>
        </p:blipFill>
        <p:spPr>
          <a:xfrm>
            <a:off x="1101144" y="3429000"/>
            <a:ext cx="7243438" cy="3144341"/>
          </a:xfrm>
          <a:prstGeom prst="rect">
            <a:avLst/>
          </a:prstGeom>
        </p:spPr>
      </p:pic>
    </p:spTree>
    <p:extLst>
      <p:ext uri="{BB962C8B-B14F-4D97-AF65-F5344CB8AC3E}">
        <p14:creationId xmlns:p14="http://schemas.microsoft.com/office/powerpoint/2010/main" val="12465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Autofit/>
          </a:bodyPr>
          <a:lstStyle/>
          <a:p>
            <a:r>
              <a:rPr lang="en-US" sz="3600" dirty="0"/>
              <a:t>Making Chemical Energy (ATP &amp; NADPH)</a:t>
            </a:r>
          </a:p>
        </p:txBody>
      </p:sp>
      <p:sp>
        <p:nvSpPr>
          <p:cNvPr id="9" name="Rectangle 3">
            <a:extLst>
              <a:ext uri="{FF2B5EF4-FFF2-40B4-BE49-F238E27FC236}">
                <a16:creationId xmlns:a16="http://schemas.microsoft.com/office/drawing/2014/main" id="{7B48A119-800D-E948-B906-20A0A8A618EE}"/>
              </a:ext>
            </a:extLst>
          </p:cNvPr>
          <p:cNvSpPr txBox="1">
            <a:spLocks noChangeArrowheads="1"/>
          </p:cNvSpPr>
          <p:nvPr/>
        </p:nvSpPr>
        <p:spPr>
          <a:xfrm>
            <a:off x="-1" y="786131"/>
            <a:ext cx="9144001" cy="2465069"/>
          </a:xfrm>
          <a:prstGeom prst="rect">
            <a:avLst/>
          </a:prstGeom>
        </p:spPr>
        <p:txBody>
          <a:bodyPr vert="horz" lIns="91440" tIns="45720" rIns="91440" bIns="45720"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buildup of hydrogen ions in the thylakoid space forms an electrochemical gradient because of the difference in the concentration of protons (H+) and the difference in the charge across the membrane that they create. </a:t>
            </a:r>
          </a:p>
          <a:p>
            <a:r>
              <a:rPr lang="en-US" dirty="0"/>
              <a:t>This potential energy is harvested and stored as chemical energy in ATP through chemiosmosis</a:t>
            </a:r>
          </a:p>
          <a:p>
            <a:pPr lvl="1"/>
            <a:r>
              <a:rPr lang="en-US" dirty="0"/>
              <a:t>via the transmembrane enzyme </a:t>
            </a:r>
            <a:r>
              <a:rPr lang="en-US" b="1" dirty="0"/>
              <a:t>ATP synthase</a:t>
            </a:r>
            <a:r>
              <a:rPr lang="en-US" dirty="0"/>
              <a:t>, </a:t>
            </a:r>
            <a:r>
              <a:rPr lang="en-US" i="1" dirty="0"/>
              <a:t>just as in the mitochondrion</a:t>
            </a:r>
            <a:endParaRPr lang="en-US" dirty="0"/>
          </a:p>
          <a:p>
            <a:endParaRPr lang="en-US" dirty="0"/>
          </a:p>
          <a:p>
            <a:r>
              <a:rPr lang="en-US" dirty="0"/>
              <a:t>The energy generated by the hydrogen ion stream allows ATP synthase to attach a third phosphate to ADP, which forms a molecule of ATP via photophosphorylation. </a:t>
            </a:r>
          </a:p>
        </p:txBody>
      </p:sp>
      <p:pic>
        <p:nvPicPr>
          <p:cNvPr id="8" name="Figure" descr="This illustration shows the components involved in the light reactions. Photosystem II uses light to excite an electron, which is passed on to the chloroplast electron transport chain. The electron is then passed on to photosystem I and to NADP+ reductase, which makes NADPH. This process forms an electrochemical gradient that is used by ATP synthase enzyme to make ATP.">
            <a:extLst>
              <a:ext uri="{FF2B5EF4-FFF2-40B4-BE49-F238E27FC236}">
                <a16:creationId xmlns:a16="http://schemas.microsoft.com/office/drawing/2014/main" id="{0E1612A5-B497-EA46-8F4B-B53A20FFCE93}"/>
              </a:ext>
            </a:extLst>
          </p:cNvPr>
          <p:cNvPicPr>
            <a:picLocks noChangeAspect="1"/>
          </p:cNvPicPr>
          <p:nvPr/>
        </p:nvPicPr>
        <p:blipFill>
          <a:blip r:embed="rId3" cstate="print">
            <a:extLst>
              <a:ext uri="{28A0092B-C50C-407E-A947-70E740481C1C}">
                <a14:useLocalDpi xmlns:a14="http://schemas.microsoft.com/office/drawing/2010/main"/>
              </a:ext>
            </a:extLst>
          </a:blip>
          <a:srcRect l="-18965" r="-18965"/>
          <a:stretch>
            <a:fillRect/>
          </a:stretch>
        </p:blipFill>
        <p:spPr>
          <a:xfrm>
            <a:off x="319475" y="3172051"/>
            <a:ext cx="8062913" cy="3500071"/>
          </a:xfrm>
          <a:prstGeom prst="rect">
            <a:avLst/>
          </a:prstGeom>
        </p:spPr>
      </p:pic>
    </p:spTree>
    <p:extLst>
      <p:ext uri="{BB962C8B-B14F-4D97-AF65-F5344CB8AC3E}">
        <p14:creationId xmlns:p14="http://schemas.microsoft.com/office/powerpoint/2010/main" val="2806375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gure" descr="This illustration shows the components involved in the light reactions. Photosystem II uses light to excite an electron, which is passed on to the chloroplast electron transport chain. The electron is then passed on to photosystem I and to NADP+ reductase, which makes NADPH. This process forms an electrochemical gradient that is used by ATP synthase enzyme to make ATP.">
            <a:extLst>
              <a:ext uri="{FF2B5EF4-FFF2-40B4-BE49-F238E27FC236}">
                <a16:creationId xmlns:a16="http://schemas.microsoft.com/office/drawing/2014/main" id="{1E876A54-3D58-AC4F-91F3-B942C91460D8}"/>
              </a:ext>
            </a:extLst>
          </p:cNvPr>
          <p:cNvPicPr>
            <a:picLocks noChangeAspect="1"/>
          </p:cNvPicPr>
          <p:nvPr/>
        </p:nvPicPr>
        <p:blipFill>
          <a:blip r:embed="rId3" cstate="print">
            <a:extLst>
              <a:ext uri="{28A0092B-C50C-407E-A947-70E740481C1C}">
                <a14:useLocalDpi xmlns:a14="http://schemas.microsoft.com/office/drawing/2010/main"/>
              </a:ext>
            </a:extLst>
          </a:blip>
          <a:srcRect l="-18965" r="-18965"/>
          <a:stretch>
            <a:fillRect/>
          </a:stretch>
        </p:blipFill>
        <p:spPr>
          <a:xfrm>
            <a:off x="319475" y="3172051"/>
            <a:ext cx="8062913" cy="3500071"/>
          </a:xfrm>
          <a:prstGeom prst="rect">
            <a:avLst/>
          </a:prstGeom>
        </p:spPr>
      </p:pic>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Making NADPH</a:t>
            </a:r>
          </a:p>
        </p:txBody>
      </p:sp>
      <p:sp>
        <p:nvSpPr>
          <p:cNvPr id="9" name="Rectangle 3">
            <a:extLst>
              <a:ext uri="{FF2B5EF4-FFF2-40B4-BE49-F238E27FC236}">
                <a16:creationId xmlns:a16="http://schemas.microsoft.com/office/drawing/2014/main" id="{7B48A119-800D-E948-B906-20A0A8A618EE}"/>
              </a:ext>
            </a:extLst>
          </p:cNvPr>
          <p:cNvSpPr txBox="1">
            <a:spLocks noChangeArrowheads="1"/>
          </p:cNvSpPr>
          <p:nvPr/>
        </p:nvSpPr>
        <p:spPr>
          <a:xfrm>
            <a:off x="-1" y="786131"/>
            <a:ext cx="9144001" cy="2769869"/>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remaining function of the light-dependent reaction is to generate the other energy-carrier molecule, NADPH</a:t>
            </a:r>
          </a:p>
          <a:p>
            <a:r>
              <a:rPr lang="en-US" dirty="0"/>
              <a:t>As the electron from the electron transport chain arrives at photosystem I, it is reenergized with another photon captured by chlorophyll</a:t>
            </a:r>
          </a:p>
          <a:p>
            <a:r>
              <a:rPr lang="en-US" dirty="0"/>
              <a:t>The energy from this electron drives the formation of NADPH from NADP+ and a hydrogen ion (H+)</a:t>
            </a:r>
          </a:p>
          <a:p>
            <a:endParaRPr lang="en-US" dirty="0"/>
          </a:p>
          <a:p>
            <a:r>
              <a:rPr lang="en-US" dirty="0"/>
              <a:t>Now that the solar energy is stored in energy carriers (ATP &amp; NADPH), it can be used to make a sugar molecule...</a:t>
            </a:r>
          </a:p>
        </p:txBody>
      </p:sp>
    </p:spTree>
    <p:extLst>
      <p:ext uri="{BB962C8B-B14F-4D97-AF65-F5344CB8AC3E}">
        <p14:creationId xmlns:p14="http://schemas.microsoft.com/office/powerpoint/2010/main" val="2926331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Figure" descr="This illustration shows that ATP and NADPH produced in the light reactions are used in the Calvin cycle to make sugar.">
            <a:extLst>
              <a:ext uri="{FF2B5EF4-FFF2-40B4-BE49-F238E27FC236}">
                <a16:creationId xmlns:a16="http://schemas.microsoft.com/office/drawing/2014/main" id="{4CDC3DE2-3D8F-BC46-B8D8-1519B22A2D77}"/>
              </a:ext>
            </a:extLst>
          </p:cNvPr>
          <p:cNvPicPr>
            <a:picLocks noChangeAspect="1"/>
          </p:cNvPicPr>
          <p:nvPr/>
        </p:nvPicPr>
        <p:blipFill>
          <a:blip r:embed="rId3" cstate="print">
            <a:extLst>
              <a:ext uri="{28A0092B-C50C-407E-A947-70E740481C1C}">
                <a14:useLocalDpi xmlns:a14="http://schemas.microsoft.com/office/drawing/2010/main"/>
              </a:ext>
            </a:extLst>
          </a:blip>
          <a:srcRect l="-55392" r="-55392"/>
          <a:stretch>
            <a:fillRect/>
          </a:stretch>
        </p:blipFill>
        <p:spPr>
          <a:xfrm>
            <a:off x="3991950" y="3429000"/>
            <a:ext cx="6351860" cy="2757311"/>
          </a:xfrm>
          <a:prstGeom prst="rect">
            <a:avLst/>
          </a:prstGeom>
        </p:spPr>
      </p:pic>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Calvin Cycle</a:t>
            </a:r>
          </a:p>
        </p:txBody>
      </p:sp>
      <p:sp>
        <p:nvSpPr>
          <p:cNvPr id="5" name="Rectangle 3">
            <a:extLst>
              <a:ext uri="{FF2B5EF4-FFF2-40B4-BE49-F238E27FC236}">
                <a16:creationId xmlns:a16="http://schemas.microsoft.com/office/drawing/2014/main" id="{1CAFD09E-AA95-A84B-99E1-CDBFB6245E7D}"/>
              </a:ext>
            </a:extLst>
          </p:cNvPr>
          <p:cNvSpPr>
            <a:spLocks noGrp="1" noChangeArrowheads="1"/>
          </p:cNvSpPr>
          <p:nvPr>
            <p:ph idx="1"/>
          </p:nvPr>
        </p:nvSpPr>
        <p:spPr>
          <a:xfrm>
            <a:off x="5191760" y="6286042"/>
            <a:ext cx="3952240" cy="571958"/>
          </a:xfrm>
        </p:spPr>
        <p:txBody>
          <a:bodyPr>
            <a:normAutofit fontScale="55000" lnSpcReduction="20000"/>
          </a:bodyPr>
          <a:lstStyle/>
          <a:p>
            <a:pPr marL="0" indent="0" algn="ctr">
              <a:buNone/>
            </a:pPr>
            <a:r>
              <a:rPr lang="en-US" sz="2000" dirty="0"/>
              <a:t>Light-dependent reactions harness energy from the sun to produce ATP and NADPH. These energy-carrying molecules travel into the stroma where the </a:t>
            </a:r>
            <a:r>
              <a:rPr lang="en-US" sz="2000" b="1" dirty="0"/>
              <a:t>Calvin cycle </a:t>
            </a:r>
            <a:r>
              <a:rPr lang="en-US" sz="2000" dirty="0"/>
              <a:t>reactions take place.</a:t>
            </a:r>
          </a:p>
          <a:p>
            <a:pPr marL="0" indent="0" algn="ctr">
              <a:buNone/>
            </a:pPr>
            <a:endParaRPr lang="en-US" sz="2000" dirty="0"/>
          </a:p>
        </p:txBody>
      </p:sp>
      <p:sp>
        <p:nvSpPr>
          <p:cNvPr id="9" name="Rectangle 3">
            <a:extLst>
              <a:ext uri="{FF2B5EF4-FFF2-40B4-BE49-F238E27FC236}">
                <a16:creationId xmlns:a16="http://schemas.microsoft.com/office/drawing/2014/main" id="{4CC58619-832C-8A45-8046-7BD23C8CE4EA}"/>
              </a:ext>
            </a:extLst>
          </p:cNvPr>
          <p:cNvSpPr txBox="1">
            <a:spLocks noChangeArrowheads="1"/>
          </p:cNvSpPr>
          <p:nvPr/>
        </p:nvSpPr>
        <p:spPr>
          <a:xfrm>
            <a:off x="0" y="754441"/>
            <a:ext cx="9144001" cy="2222439"/>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After the energy from the sun is converted and packaged into ATP and NADPH, the cell has the fuel needed to build food in the form of carbohydrate molecules like glucose. </a:t>
            </a:r>
          </a:p>
          <a:p>
            <a:r>
              <a:rPr lang="en-US" dirty="0"/>
              <a:t>In plants, carbon dioxide (CO</a:t>
            </a:r>
            <a:r>
              <a:rPr lang="en-US" baseline="-25000" dirty="0"/>
              <a:t>2</a:t>
            </a:r>
            <a:r>
              <a:rPr lang="en-US" dirty="0"/>
              <a:t>) enters the chloroplast through the stomata and </a:t>
            </a:r>
            <a:r>
              <a:rPr lang="en-US" i="1" dirty="0"/>
              <a:t>diffuses into the stroma </a:t>
            </a:r>
            <a:r>
              <a:rPr lang="en-US" dirty="0"/>
              <a:t>of the chloroplast—the site of the Calvin cycle reactions where sugar is synthesized. </a:t>
            </a:r>
          </a:p>
          <a:p>
            <a:endParaRPr lang="en-US" dirty="0"/>
          </a:p>
        </p:txBody>
      </p:sp>
      <p:pic>
        <p:nvPicPr>
          <p:cNvPr id="3" name="Picture 2">
            <a:extLst>
              <a:ext uri="{FF2B5EF4-FFF2-40B4-BE49-F238E27FC236}">
                <a16:creationId xmlns:a16="http://schemas.microsoft.com/office/drawing/2014/main" id="{140287DC-B848-974B-86DC-FA281F6713D0}"/>
              </a:ext>
            </a:extLst>
          </p:cNvPr>
          <p:cNvPicPr>
            <a:picLocks noChangeAspect="1"/>
          </p:cNvPicPr>
          <p:nvPr/>
        </p:nvPicPr>
        <p:blipFill>
          <a:blip r:embed="rId4"/>
          <a:stretch>
            <a:fillRect/>
          </a:stretch>
        </p:blipFill>
        <p:spPr>
          <a:xfrm>
            <a:off x="457200" y="2996803"/>
            <a:ext cx="4372973" cy="3600847"/>
          </a:xfrm>
          <a:prstGeom prst="rect">
            <a:avLst/>
          </a:prstGeom>
        </p:spPr>
      </p:pic>
    </p:spTree>
    <p:extLst>
      <p:ext uri="{BB962C8B-B14F-4D97-AF65-F5344CB8AC3E}">
        <p14:creationId xmlns:p14="http://schemas.microsoft.com/office/powerpoint/2010/main" val="2993201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Calvin Cycle</a:t>
            </a:r>
          </a:p>
        </p:txBody>
      </p:sp>
      <p:sp>
        <p:nvSpPr>
          <p:cNvPr id="5" name="Rectangle 3">
            <a:extLst>
              <a:ext uri="{FF2B5EF4-FFF2-40B4-BE49-F238E27FC236}">
                <a16:creationId xmlns:a16="http://schemas.microsoft.com/office/drawing/2014/main" id="{1CAFD09E-AA95-A84B-99E1-CDBFB6245E7D}"/>
              </a:ext>
            </a:extLst>
          </p:cNvPr>
          <p:cNvSpPr>
            <a:spLocks noGrp="1" noChangeArrowheads="1"/>
          </p:cNvSpPr>
          <p:nvPr>
            <p:ph idx="1"/>
          </p:nvPr>
        </p:nvSpPr>
        <p:spPr>
          <a:xfrm>
            <a:off x="2073228" y="6254324"/>
            <a:ext cx="5269089" cy="631858"/>
          </a:xfrm>
        </p:spPr>
        <p:txBody>
          <a:bodyPr>
            <a:normAutofit fontScale="55000" lnSpcReduction="20000"/>
          </a:bodyPr>
          <a:lstStyle/>
          <a:p>
            <a:pPr marL="0" indent="0" algn="ctr">
              <a:buNone/>
            </a:pPr>
            <a:r>
              <a:rPr lang="en-US" sz="2000" dirty="0"/>
              <a:t>The Calvin cycle has three stages. In stage 1, the enzyme </a:t>
            </a:r>
            <a:r>
              <a:rPr lang="en-US" sz="2000" dirty="0" err="1"/>
              <a:t>RuBisCO</a:t>
            </a:r>
            <a:r>
              <a:rPr lang="en-US" sz="2000" dirty="0"/>
              <a:t> incorporates carbon dioxide into an organic molecule. In stage 2, the organic molecule is reduced. In stage 3, RuBP, the molecule that starts the cycle, is regenerated so that the cycle can continue.</a:t>
            </a:r>
          </a:p>
        </p:txBody>
      </p:sp>
      <p:pic>
        <p:nvPicPr>
          <p:cNvPr id="6" name="Figure" descr="This illustration shows a circular cycle with three stages. Three molecules of carbon dioxide enter the cycle. In the first stage, the enzyme RuBisCO incorporates the carbon dioxide into an organic molecule. Six ATP molecules are converted into six ADP molecules. In the second stage, the organic molecule is reduced. Six NADPH molecules are converted into six NADP+ ions and one hydrogen ion. Sugar is produced. In stage three, RuBP is regenerated, and three ATP molecules are converted into three ADP molecules. RuBP then starts the cycle again.">
            <a:extLst>
              <a:ext uri="{FF2B5EF4-FFF2-40B4-BE49-F238E27FC236}">
                <a16:creationId xmlns:a16="http://schemas.microsoft.com/office/drawing/2014/main" id="{B297C975-939B-7041-ABDB-D56DA78A4AFE}"/>
              </a:ext>
            </a:extLst>
          </p:cNvPr>
          <p:cNvPicPr>
            <a:picLocks noChangeAspect="1"/>
          </p:cNvPicPr>
          <p:nvPr/>
        </p:nvPicPr>
        <p:blipFill>
          <a:blip r:embed="rId3" cstate="print">
            <a:extLst>
              <a:ext uri="{28A0092B-C50C-407E-A947-70E740481C1C}">
                <a14:useLocalDpi xmlns:a14="http://schemas.microsoft.com/office/drawing/2010/main"/>
              </a:ext>
            </a:extLst>
          </a:blip>
          <a:srcRect l="-46033" r="-46033"/>
          <a:stretch>
            <a:fillRect/>
          </a:stretch>
        </p:blipFill>
        <p:spPr>
          <a:xfrm>
            <a:off x="540543" y="2722952"/>
            <a:ext cx="8062913" cy="3500071"/>
          </a:xfrm>
          <a:prstGeom prst="rect">
            <a:avLst/>
          </a:prstGeom>
        </p:spPr>
      </p:pic>
      <p:sp>
        <p:nvSpPr>
          <p:cNvPr id="9" name="Rectangle 3">
            <a:extLst>
              <a:ext uri="{FF2B5EF4-FFF2-40B4-BE49-F238E27FC236}">
                <a16:creationId xmlns:a16="http://schemas.microsoft.com/office/drawing/2014/main" id="{DEA9C09C-61B3-F846-B21B-4106B70F9EDF}"/>
              </a:ext>
            </a:extLst>
          </p:cNvPr>
          <p:cNvSpPr txBox="1">
            <a:spLocks noChangeArrowheads="1"/>
          </p:cNvSpPr>
          <p:nvPr/>
        </p:nvSpPr>
        <p:spPr>
          <a:xfrm>
            <a:off x="-1" y="786131"/>
            <a:ext cx="9144001" cy="2036581"/>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a:t>
            </a:r>
            <a:r>
              <a:rPr lang="en-US" b="1" dirty="0"/>
              <a:t>Calvin cycle </a:t>
            </a:r>
            <a:r>
              <a:rPr lang="en-US" dirty="0"/>
              <a:t>reactions can be organized into three basic stages: </a:t>
            </a:r>
          </a:p>
          <a:p>
            <a:pPr lvl="1"/>
            <a:r>
              <a:rPr lang="en-US" dirty="0"/>
              <a:t>Fixation</a:t>
            </a:r>
          </a:p>
          <a:p>
            <a:pPr lvl="1"/>
            <a:r>
              <a:rPr lang="en-US" dirty="0"/>
              <a:t>Reduction</a:t>
            </a:r>
          </a:p>
          <a:p>
            <a:pPr lvl="1"/>
            <a:r>
              <a:rPr lang="en-US" dirty="0"/>
              <a:t>Regeneration</a:t>
            </a:r>
          </a:p>
          <a:p>
            <a:r>
              <a:rPr lang="en-US" dirty="0"/>
              <a:t>Two other chemicals are present to initiate the Calvin cycle: </a:t>
            </a:r>
          </a:p>
          <a:p>
            <a:pPr lvl="1"/>
            <a:r>
              <a:rPr lang="en-US" dirty="0"/>
              <a:t>an enzyme abbreviated </a:t>
            </a:r>
            <a:r>
              <a:rPr lang="en-US" b="1" dirty="0" err="1"/>
              <a:t>RuBisCO</a:t>
            </a:r>
            <a:endParaRPr lang="en-US" dirty="0"/>
          </a:p>
          <a:p>
            <a:pPr lvl="1"/>
            <a:r>
              <a:rPr lang="en-US" dirty="0"/>
              <a:t>ribulose bisphosphate (</a:t>
            </a:r>
            <a:r>
              <a:rPr lang="en-US" b="1" dirty="0"/>
              <a:t>RuBP</a:t>
            </a:r>
            <a:r>
              <a:rPr lang="en-US" dirty="0"/>
              <a:t>)</a:t>
            </a:r>
          </a:p>
        </p:txBody>
      </p:sp>
    </p:spTree>
    <p:extLst>
      <p:ext uri="{BB962C8B-B14F-4D97-AF65-F5344CB8AC3E}">
        <p14:creationId xmlns:p14="http://schemas.microsoft.com/office/powerpoint/2010/main" val="3799822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Calvin Cycle - Fixation</a:t>
            </a:r>
          </a:p>
        </p:txBody>
      </p:sp>
      <p:sp>
        <p:nvSpPr>
          <p:cNvPr id="5" name="Rectangle 3">
            <a:extLst>
              <a:ext uri="{FF2B5EF4-FFF2-40B4-BE49-F238E27FC236}">
                <a16:creationId xmlns:a16="http://schemas.microsoft.com/office/drawing/2014/main" id="{1CAFD09E-AA95-A84B-99E1-CDBFB6245E7D}"/>
              </a:ext>
            </a:extLst>
          </p:cNvPr>
          <p:cNvSpPr>
            <a:spLocks noGrp="1" noChangeArrowheads="1"/>
          </p:cNvSpPr>
          <p:nvPr>
            <p:ph idx="1"/>
          </p:nvPr>
        </p:nvSpPr>
        <p:spPr>
          <a:xfrm>
            <a:off x="2073228" y="6254324"/>
            <a:ext cx="5269089" cy="631858"/>
          </a:xfrm>
        </p:spPr>
        <p:txBody>
          <a:bodyPr>
            <a:normAutofit fontScale="55000" lnSpcReduction="20000"/>
          </a:bodyPr>
          <a:lstStyle/>
          <a:p>
            <a:pPr marL="0" indent="0" algn="ctr">
              <a:buNone/>
            </a:pPr>
            <a:r>
              <a:rPr lang="en-US" sz="2000" dirty="0"/>
              <a:t>The Calvin cycle has three stages. In stage 1, the enzyme </a:t>
            </a:r>
            <a:r>
              <a:rPr lang="en-US" sz="2000" dirty="0" err="1"/>
              <a:t>RuBisCO</a:t>
            </a:r>
            <a:r>
              <a:rPr lang="en-US" sz="2000" dirty="0"/>
              <a:t> incorporates carbon dioxide into an organic molecule. In stage 2, the organic molecule is reduced. In stage 3, RuBP, the molecule that starts the cycle, is regenerated so that the cycle can continue.</a:t>
            </a:r>
          </a:p>
        </p:txBody>
      </p:sp>
      <p:pic>
        <p:nvPicPr>
          <p:cNvPr id="6" name="Figure" descr="This illustration shows a circular cycle with three stages. Three molecules of carbon dioxide enter the cycle. In the first stage, the enzyme RuBisCO incorporates the carbon dioxide into an organic molecule. Six ATP molecules are converted into six ADP molecules. In the second stage, the organic molecule is reduced. Six NADPH molecules are converted into six NADP+ ions and one hydrogen ion. Sugar is produced. In stage three, RuBP is regenerated, and three ATP molecules are converted into three ADP molecules. RuBP then starts the cycle again.">
            <a:extLst>
              <a:ext uri="{FF2B5EF4-FFF2-40B4-BE49-F238E27FC236}">
                <a16:creationId xmlns:a16="http://schemas.microsoft.com/office/drawing/2014/main" id="{B297C975-939B-7041-ABDB-D56DA78A4AFE}"/>
              </a:ext>
            </a:extLst>
          </p:cNvPr>
          <p:cNvPicPr>
            <a:picLocks noChangeAspect="1"/>
          </p:cNvPicPr>
          <p:nvPr/>
        </p:nvPicPr>
        <p:blipFill>
          <a:blip r:embed="rId3" cstate="print">
            <a:extLst>
              <a:ext uri="{28A0092B-C50C-407E-A947-70E740481C1C}">
                <a14:useLocalDpi xmlns:a14="http://schemas.microsoft.com/office/drawing/2010/main"/>
              </a:ext>
            </a:extLst>
          </a:blip>
          <a:srcRect l="-46033" r="-46033"/>
          <a:stretch>
            <a:fillRect/>
          </a:stretch>
        </p:blipFill>
        <p:spPr>
          <a:xfrm>
            <a:off x="540543" y="2722952"/>
            <a:ext cx="8062913" cy="3500071"/>
          </a:xfrm>
          <a:prstGeom prst="rect">
            <a:avLst/>
          </a:prstGeom>
        </p:spPr>
      </p:pic>
      <p:sp>
        <p:nvSpPr>
          <p:cNvPr id="9" name="Rectangle 3">
            <a:extLst>
              <a:ext uri="{FF2B5EF4-FFF2-40B4-BE49-F238E27FC236}">
                <a16:creationId xmlns:a16="http://schemas.microsoft.com/office/drawing/2014/main" id="{DEA9C09C-61B3-F846-B21B-4106B70F9EDF}"/>
              </a:ext>
            </a:extLst>
          </p:cNvPr>
          <p:cNvSpPr txBox="1">
            <a:spLocks noChangeArrowheads="1"/>
          </p:cNvSpPr>
          <p:nvPr/>
        </p:nvSpPr>
        <p:spPr>
          <a:xfrm>
            <a:off x="-1" y="735331"/>
            <a:ext cx="9144001" cy="198762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err="1"/>
              <a:t>RuBisCO</a:t>
            </a:r>
            <a:r>
              <a:rPr lang="en-US" dirty="0"/>
              <a:t> catalyzes a reaction between CO</a:t>
            </a:r>
            <a:r>
              <a:rPr lang="en-US" baseline="-25000" dirty="0"/>
              <a:t>2</a:t>
            </a:r>
            <a:r>
              <a:rPr lang="en-US" dirty="0"/>
              <a:t> and RuBP</a:t>
            </a:r>
          </a:p>
          <a:p>
            <a:pPr lvl="1"/>
            <a:r>
              <a:rPr lang="en-US" dirty="0"/>
              <a:t>forms a six-carbon compound that is immediately converted into two three-carbon compounds</a:t>
            </a:r>
          </a:p>
          <a:p>
            <a:pPr lvl="1"/>
            <a:r>
              <a:rPr lang="en-US" dirty="0"/>
              <a:t>This process is called carbon fixation, because CO</a:t>
            </a:r>
            <a:r>
              <a:rPr lang="en-US" baseline="-25000" dirty="0"/>
              <a:t>2</a:t>
            </a:r>
            <a:r>
              <a:rPr lang="en-US" dirty="0"/>
              <a:t> is “fixed” from its inorganic form into organic molecules</a:t>
            </a:r>
          </a:p>
        </p:txBody>
      </p:sp>
    </p:spTree>
    <p:extLst>
      <p:ext uri="{BB962C8B-B14F-4D97-AF65-F5344CB8AC3E}">
        <p14:creationId xmlns:p14="http://schemas.microsoft.com/office/powerpoint/2010/main" val="1612527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Calvin Cycle - Reduction</a:t>
            </a:r>
          </a:p>
        </p:txBody>
      </p:sp>
      <p:sp>
        <p:nvSpPr>
          <p:cNvPr id="5" name="Rectangle 3">
            <a:extLst>
              <a:ext uri="{FF2B5EF4-FFF2-40B4-BE49-F238E27FC236}">
                <a16:creationId xmlns:a16="http://schemas.microsoft.com/office/drawing/2014/main" id="{1CAFD09E-AA95-A84B-99E1-CDBFB6245E7D}"/>
              </a:ext>
            </a:extLst>
          </p:cNvPr>
          <p:cNvSpPr>
            <a:spLocks noGrp="1" noChangeArrowheads="1"/>
          </p:cNvSpPr>
          <p:nvPr>
            <p:ph idx="1"/>
          </p:nvPr>
        </p:nvSpPr>
        <p:spPr>
          <a:xfrm>
            <a:off x="2073228" y="6254324"/>
            <a:ext cx="5269089" cy="631858"/>
          </a:xfrm>
        </p:spPr>
        <p:txBody>
          <a:bodyPr>
            <a:normAutofit fontScale="55000" lnSpcReduction="20000"/>
          </a:bodyPr>
          <a:lstStyle/>
          <a:p>
            <a:pPr marL="0" indent="0" algn="ctr">
              <a:buNone/>
            </a:pPr>
            <a:r>
              <a:rPr lang="en-US" sz="2000" dirty="0"/>
              <a:t>The Calvin cycle has three stages. In stage 1, the enzyme </a:t>
            </a:r>
            <a:r>
              <a:rPr lang="en-US" sz="2000" dirty="0" err="1"/>
              <a:t>RuBisCO</a:t>
            </a:r>
            <a:r>
              <a:rPr lang="en-US" sz="2000" dirty="0"/>
              <a:t> incorporates carbon dioxide into an organic molecule. In stage 2, the organic molecule is reduced. In stage 3, RuBP, the molecule that starts the cycle, is regenerated so that the cycle can continue.</a:t>
            </a:r>
          </a:p>
        </p:txBody>
      </p:sp>
      <p:pic>
        <p:nvPicPr>
          <p:cNvPr id="6" name="Figure" descr="This illustration shows a circular cycle with three stages. Three molecules of carbon dioxide enter the cycle. In the first stage, the enzyme RuBisCO incorporates the carbon dioxide into an organic molecule. Six ATP molecules are converted into six ADP molecules. In the second stage, the organic molecule is reduced. Six NADPH molecules are converted into six NADP+ ions and one hydrogen ion. Sugar is produced. In stage three, RuBP is regenerated, and three ATP molecules are converted into three ADP molecules. RuBP then starts the cycle again.">
            <a:extLst>
              <a:ext uri="{FF2B5EF4-FFF2-40B4-BE49-F238E27FC236}">
                <a16:creationId xmlns:a16="http://schemas.microsoft.com/office/drawing/2014/main" id="{B297C975-939B-7041-ABDB-D56DA78A4AFE}"/>
              </a:ext>
            </a:extLst>
          </p:cNvPr>
          <p:cNvPicPr>
            <a:picLocks noChangeAspect="1"/>
          </p:cNvPicPr>
          <p:nvPr/>
        </p:nvPicPr>
        <p:blipFill>
          <a:blip r:embed="rId3" cstate="print">
            <a:extLst>
              <a:ext uri="{28A0092B-C50C-407E-A947-70E740481C1C}">
                <a14:useLocalDpi xmlns:a14="http://schemas.microsoft.com/office/drawing/2010/main"/>
              </a:ext>
            </a:extLst>
          </a:blip>
          <a:srcRect l="-46033" r="-46033"/>
          <a:stretch>
            <a:fillRect/>
          </a:stretch>
        </p:blipFill>
        <p:spPr>
          <a:xfrm>
            <a:off x="540543" y="2722952"/>
            <a:ext cx="8062913" cy="3500071"/>
          </a:xfrm>
          <a:prstGeom prst="rect">
            <a:avLst/>
          </a:prstGeom>
        </p:spPr>
      </p:pic>
      <p:sp>
        <p:nvSpPr>
          <p:cNvPr id="9" name="Rectangle 3">
            <a:extLst>
              <a:ext uri="{FF2B5EF4-FFF2-40B4-BE49-F238E27FC236}">
                <a16:creationId xmlns:a16="http://schemas.microsoft.com/office/drawing/2014/main" id="{DEA9C09C-61B3-F846-B21B-4106B70F9EDF}"/>
              </a:ext>
            </a:extLst>
          </p:cNvPr>
          <p:cNvSpPr txBox="1">
            <a:spLocks noChangeArrowheads="1"/>
          </p:cNvSpPr>
          <p:nvPr/>
        </p:nvSpPr>
        <p:spPr>
          <a:xfrm>
            <a:off x="-1" y="735331"/>
            <a:ext cx="9144001" cy="183514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ATP and NADPH use their stored energy to convert the three-carbon compound, </a:t>
            </a:r>
            <a:r>
              <a:rPr lang="en-US" b="1" dirty="0"/>
              <a:t>3-PGA</a:t>
            </a:r>
            <a:r>
              <a:rPr lang="en-US" dirty="0"/>
              <a:t>, into another three-carbon compound called </a:t>
            </a:r>
            <a:r>
              <a:rPr lang="en-US" b="1" dirty="0"/>
              <a:t>G3P</a:t>
            </a:r>
            <a:r>
              <a:rPr lang="en-US" dirty="0"/>
              <a:t>. </a:t>
            </a:r>
          </a:p>
          <a:p>
            <a:pPr lvl="1"/>
            <a:r>
              <a:rPr lang="en-US" dirty="0"/>
              <a:t>The molecules of ADP and NAD+, resulting from the reaction, return to the light-dependent reactions to be re-energized</a:t>
            </a:r>
          </a:p>
        </p:txBody>
      </p:sp>
    </p:spTree>
    <p:extLst>
      <p:ext uri="{BB962C8B-B14F-4D97-AF65-F5344CB8AC3E}">
        <p14:creationId xmlns:p14="http://schemas.microsoft.com/office/powerpoint/2010/main" val="2249083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Calvin Cycle - Regeneration</a:t>
            </a:r>
          </a:p>
        </p:txBody>
      </p:sp>
      <p:sp>
        <p:nvSpPr>
          <p:cNvPr id="5" name="Rectangle 3">
            <a:extLst>
              <a:ext uri="{FF2B5EF4-FFF2-40B4-BE49-F238E27FC236}">
                <a16:creationId xmlns:a16="http://schemas.microsoft.com/office/drawing/2014/main" id="{1CAFD09E-AA95-A84B-99E1-CDBFB6245E7D}"/>
              </a:ext>
            </a:extLst>
          </p:cNvPr>
          <p:cNvSpPr>
            <a:spLocks noGrp="1" noChangeArrowheads="1"/>
          </p:cNvSpPr>
          <p:nvPr>
            <p:ph idx="1"/>
          </p:nvPr>
        </p:nvSpPr>
        <p:spPr>
          <a:xfrm>
            <a:off x="2073228" y="6254324"/>
            <a:ext cx="5269089" cy="631858"/>
          </a:xfrm>
        </p:spPr>
        <p:txBody>
          <a:bodyPr>
            <a:normAutofit fontScale="55000" lnSpcReduction="20000"/>
          </a:bodyPr>
          <a:lstStyle/>
          <a:p>
            <a:pPr marL="0" indent="0" algn="ctr">
              <a:buNone/>
            </a:pPr>
            <a:r>
              <a:rPr lang="en-US" sz="2000" dirty="0"/>
              <a:t>The Calvin cycle has three stages. In stage 1, the enzyme </a:t>
            </a:r>
            <a:r>
              <a:rPr lang="en-US" sz="2000" dirty="0" err="1"/>
              <a:t>RuBisCO</a:t>
            </a:r>
            <a:r>
              <a:rPr lang="en-US" sz="2000" dirty="0"/>
              <a:t> incorporates carbon dioxide into an organic molecule. In stage 2, the organic molecule is reduced. In stage 3, RuBP, the molecule that starts the cycle, is regenerated so that the cycle can continue.</a:t>
            </a:r>
          </a:p>
        </p:txBody>
      </p:sp>
      <p:pic>
        <p:nvPicPr>
          <p:cNvPr id="6" name="Figure" descr="This illustration shows a circular cycle with three stages. Three molecules of carbon dioxide enter the cycle. In the first stage, the enzyme RuBisCO incorporates the carbon dioxide into an organic molecule. Six ATP molecules are converted into six ADP molecules. In the second stage, the organic molecule is reduced. Six NADPH molecules are converted into six NADP+ ions and one hydrogen ion. Sugar is produced. In stage three, RuBP is regenerated, and three ATP molecules are converted into three ADP molecules. RuBP then starts the cycle again.">
            <a:extLst>
              <a:ext uri="{FF2B5EF4-FFF2-40B4-BE49-F238E27FC236}">
                <a16:creationId xmlns:a16="http://schemas.microsoft.com/office/drawing/2014/main" id="{B297C975-939B-7041-ABDB-D56DA78A4AFE}"/>
              </a:ext>
            </a:extLst>
          </p:cNvPr>
          <p:cNvPicPr>
            <a:picLocks noChangeAspect="1"/>
          </p:cNvPicPr>
          <p:nvPr/>
        </p:nvPicPr>
        <p:blipFill>
          <a:blip r:embed="rId3" cstate="print">
            <a:extLst>
              <a:ext uri="{28A0092B-C50C-407E-A947-70E740481C1C}">
                <a14:useLocalDpi xmlns:a14="http://schemas.microsoft.com/office/drawing/2010/main"/>
              </a:ext>
            </a:extLst>
          </a:blip>
          <a:srcRect l="-46033" r="-46033"/>
          <a:stretch>
            <a:fillRect/>
          </a:stretch>
        </p:blipFill>
        <p:spPr>
          <a:xfrm>
            <a:off x="540543" y="2722952"/>
            <a:ext cx="8062913" cy="3500071"/>
          </a:xfrm>
          <a:prstGeom prst="rect">
            <a:avLst/>
          </a:prstGeom>
        </p:spPr>
      </p:pic>
      <p:sp>
        <p:nvSpPr>
          <p:cNvPr id="9" name="Rectangle 3">
            <a:extLst>
              <a:ext uri="{FF2B5EF4-FFF2-40B4-BE49-F238E27FC236}">
                <a16:creationId xmlns:a16="http://schemas.microsoft.com/office/drawing/2014/main" id="{DEA9C09C-61B3-F846-B21B-4106B70F9EDF}"/>
              </a:ext>
            </a:extLst>
          </p:cNvPr>
          <p:cNvSpPr txBox="1">
            <a:spLocks noChangeArrowheads="1"/>
          </p:cNvSpPr>
          <p:nvPr/>
        </p:nvSpPr>
        <p:spPr>
          <a:xfrm>
            <a:off x="-1" y="786131"/>
            <a:ext cx="9144001" cy="2036581"/>
          </a:xfrm>
          <a:prstGeom prst="rect">
            <a:avLst/>
          </a:prstGeom>
        </p:spPr>
        <p:txBody>
          <a:bodyPr vert="horz" lIns="91440" tIns="45720" rIns="91440" bIns="45720" rtlCol="0">
            <a:normAutofit fontScale="4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One of the G3P molecules leaves the Calvin cycle to contribute to the formation of glucose (C</a:t>
            </a:r>
            <a:r>
              <a:rPr lang="en-US" baseline="-25000" dirty="0"/>
              <a:t>6</a:t>
            </a:r>
            <a:r>
              <a:rPr lang="en-US" dirty="0"/>
              <a:t>H</a:t>
            </a:r>
            <a:r>
              <a:rPr lang="en-US" baseline="-25000" dirty="0"/>
              <a:t>12</a:t>
            </a:r>
            <a:r>
              <a:rPr lang="en-US" dirty="0"/>
              <a:t>O</a:t>
            </a:r>
            <a:r>
              <a:rPr lang="en-US" baseline="-25000" dirty="0"/>
              <a:t>6</a:t>
            </a:r>
            <a:r>
              <a:rPr lang="en-US" dirty="0"/>
              <a:t>) </a:t>
            </a:r>
          </a:p>
          <a:p>
            <a:endParaRPr lang="en-US" dirty="0"/>
          </a:p>
          <a:p>
            <a:r>
              <a:rPr lang="en-US" dirty="0"/>
              <a:t>The remaining G3P molecules regenerate RuBP, which enables the system to prepare for the carbon-fixation step</a:t>
            </a:r>
          </a:p>
          <a:p>
            <a:pPr lvl="1"/>
            <a:r>
              <a:rPr lang="en-US" dirty="0"/>
              <a:t>ATP is also used in the regeneration of RuBP</a:t>
            </a:r>
          </a:p>
          <a:p>
            <a:endParaRPr lang="en-US" dirty="0"/>
          </a:p>
          <a:p>
            <a:r>
              <a:rPr lang="en-US" dirty="0"/>
              <a:t>In summary, it takes six turns of the Calvin cycle to fix six carbon atoms from CO</a:t>
            </a:r>
            <a:r>
              <a:rPr lang="en-US" baseline="-25000" dirty="0"/>
              <a:t>2 </a:t>
            </a:r>
            <a:r>
              <a:rPr lang="en-US" dirty="0"/>
              <a:t>to make glucose. </a:t>
            </a:r>
          </a:p>
          <a:p>
            <a:pPr lvl="1"/>
            <a:r>
              <a:rPr lang="en-US" dirty="0"/>
              <a:t>These six turns require energy input from 12 ATP molecules and 12 NADPH molecules </a:t>
            </a:r>
            <a:r>
              <a:rPr lang="en-US" i="1" dirty="0"/>
              <a:t>in the reduction step </a:t>
            </a:r>
            <a:r>
              <a:rPr lang="en-US" dirty="0"/>
              <a:t>and 6 ATP molecules </a:t>
            </a:r>
            <a:r>
              <a:rPr lang="en-US" i="1" dirty="0"/>
              <a:t>in the regeneration step</a:t>
            </a:r>
          </a:p>
          <a:p>
            <a:endParaRPr lang="en-US" dirty="0"/>
          </a:p>
        </p:txBody>
      </p:sp>
    </p:spTree>
    <p:extLst>
      <p:ext uri="{BB962C8B-B14F-4D97-AF65-F5344CB8AC3E}">
        <p14:creationId xmlns:p14="http://schemas.microsoft.com/office/powerpoint/2010/main" val="3198877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gure" descr="This photograph shows a giraffe eating leaves from a tree. Labels indicate that the giraffe consumes oxygen and releases carbon dioxide, whereas the tree consumes carbon dioxide and releases oxygen.">
            <a:extLst>
              <a:ext uri="{FF2B5EF4-FFF2-40B4-BE49-F238E27FC236}">
                <a16:creationId xmlns:a16="http://schemas.microsoft.com/office/drawing/2014/main" id="{1ADBC993-43A5-274C-8FD4-602E80797698}"/>
              </a:ext>
            </a:extLst>
          </p:cNvPr>
          <p:cNvPicPr>
            <a:picLocks noChangeAspect="1"/>
          </p:cNvPicPr>
          <p:nvPr/>
        </p:nvPicPr>
        <p:blipFill>
          <a:blip r:embed="rId3" cstate="print">
            <a:extLst>
              <a:ext uri="{28A0092B-C50C-407E-A947-70E740481C1C}">
                <a14:useLocalDpi xmlns:a14="http://schemas.microsoft.com/office/drawing/2010/main"/>
              </a:ext>
            </a:extLst>
          </a:blip>
          <a:srcRect l="-46033" r="-46033"/>
          <a:stretch>
            <a:fillRect/>
          </a:stretch>
        </p:blipFill>
        <p:spPr>
          <a:xfrm>
            <a:off x="2961861" y="1901868"/>
            <a:ext cx="8062913" cy="3500071"/>
          </a:xfrm>
          <a:prstGeom prst="rect">
            <a:avLst/>
          </a:prstGeom>
        </p:spPr>
      </p:pic>
      <p:sp>
        <p:nvSpPr>
          <p:cNvPr id="4099" name="Rectangle 3"/>
          <p:cNvSpPr>
            <a:spLocks noGrp="1" noChangeArrowheads="1"/>
          </p:cNvSpPr>
          <p:nvPr>
            <p:ph idx="1"/>
          </p:nvPr>
        </p:nvSpPr>
        <p:spPr>
          <a:xfrm>
            <a:off x="81024" y="774556"/>
            <a:ext cx="4729516" cy="6032114"/>
          </a:xfrm>
        </p:spPr>
        <p:txBody>
          <a:bodyPr>
            <a:normAutofit fontScale="92500" lnSpcReduction="20000"/>
          </a:bodyPr>
          <a:lstStyle/>
          <a:p>
            <a:r>
              <a:rPr lang="en-US" dirty="0"/>
              <a:t>The overall reaction for photosynthesis:</a:t>
            </a:r>
          </a:p>
          <a:p>
            <a:pPr marL="0" indent="0" algn="ctr">
              <a:buNone/>
            </a:pPr>
            <a:r>
              <a:rPr lang="en-US" sz="2400" dirty="0"/>
              <a:t>6 CO</a:t>
            </a:r>
            <a:r>
              <a:rPr lang="en-US" sz="2400" baseline="-25000" dirty="0"/>
              <a:t>2</a:t>
            </a:r>
            <a:r>
              <a:rPr lang="en-US" sz="2400" dirty="0"/>
              <a:t> + 6 H</a:t>
            </a:r>
            <a:r>
              <a:rPr lang="en-US" sz="2400" baseline="-25000" dirty="0"/>
              <a:t>2</a:t>
            </a:r>
            <a:r>
              <a:rPr lang="en-US" sz="2400" dirty="0"/>
              <a:t>O → C</a:t>
            </a:r>
            <a:r>
              <a:rPr lang="en-US" sz="2400" baseline="-25000" dirty="0"/>
              <a:t>6</a:t>
            </a:r>
            <a:r>
              <a:rPr lang="en-US" sz="2400" dirty="0"/>
              <a:t>H</a:t>
            </a:r>
            <a:r>
              <a:rPr lang="en-US" sz="2400" baseline="-25000" dirty="0"/>
              <a:t>12</a:t>
            </a:r>
            <a:r>
              <a:rPr lang="en-US" sz="2400" dirty="0"/>
              <a:t>O</a:t>
            </a:r>
            <a:r>
              <a:rPr lang="en-US" sz="2400" baseline="-25000" dirty="0"/>
              <a:t>6</a:t>
            </a:r>
            <a:r>
              <a:rPr lang="en-US" sz="2400" dirty="0"/>
              <a:t> + 6 O</a:t>
            </a:r>
            <a:r>
              <a:rPr lang="en-US" sz="2400" baseline="-25000" dirty="0"/>
              <a:t>2</a:t>
            </a:r>
          </a:p>
          <a:p>
            <a:endParaRPr lang="en-US" dirty="0"/>
          </a:p>
          <a:p>
            <a:r>
              <a:rPr lang="en-US" dirty="0"/>
              <a:t>The overall reaction for cellular respiration:</a:t>
            </a:r>
          </a:p>
          <a:p>
            <a:pPr marL="0" indent="0" algn="ctr">
              <a:buNone/>
            </a:pPr>
            <a:r>
              <a:rPr lang="en-US" sz="2600" dirty="0"/>
              <a:t>6 O</a:t>
            </a:r>
            <a:r>
              <a:rPr lang="en-US" sz="2600" baseline="-25000" dirty="0"/>
              <a:t>2 </a:t>
            </a:r>
            <a:r>
              <a:rPr lang="en-US" sz="2600" dirty="0"/>
              <a:t>+ C</a:t>
            </a:r>
            <a:r>
              <a:rPr lang="en-US" sz="2600" baseline="-25000" dirty="0"/>
              <a:t>6</a:t>
            </a:r>
            <a:r>
              <a:rPr lang="en-US" sz="2600" dirty="0"/>
              <a:t>H</a:t>
            </a:r>
            <a:r>
              <a:rPr lang="en-US" sz="2600" baseline="-25000" dirty="0"/>
              <a:t>12</a:t>
            </a:r>
            <a:r>
              <a:rPr lang="en-US" sz="2600" dirty="0"/>
              <a:t>O</a:t>
            </a:r>
            <a:r>
              <a:rPr lang="en-US" sz="2600" baseline="-25000" dirty="0"/>
              <a:t>6</a:t>
            </a:r>
            <a:r>
              <a:rPr lang="en-US" sz="2600" dirty="0"/>
              <a:t> → 6 CO</a:t>
            </a:r>
            <a:r>
              <a:rPr lang="en-US" sz="2600" baseline="-25000" dirty="0"/>
              <a:t>2 </a:t>
            </a:r>
            <a:r>
              <a:rPr lang="en-US" sz="2600" dirty="0"/>
              <a:t>+ 6 H</a:t>
            </a:r>
            <a:r>
              <a:rPr lang="en-US" sz="2600" baseline="-25000" dirty="0"/>
              <a:t>2</a:t>
            </a:r>
            <a:r>
              <a:rPr lang="en-US" sz="2600" dirty="0"/>
              <a:t>O</a:t>
            </a:r>
          </a:p>
          <a:p>
            <a:endParaRPr lang="en-US" dirty="0"/>
          </a:p>
          <a:p>
            <a:r>
              <a:rPr lang="en-US" dirty="0"/>
              <a:t>These two processes are reciprocals of each other</a:t>
            </a:r>
          </a:p>
          <a:p>
            <a:pPr lvl="1"/>
            <a:r>
              <a:rPr lang="en-US" dirty="0"/>
              <a:t>Photosynthesis produces oxygen as a byproduct</a:t>
            </a:r>
          </a:p>
          <a:p>
            <a:pPr lvl="1"/>
            <a:r>
              <a:rPr lang="en-US" dirty="0"/>
              <a:t>Respiration produces carbon dioxide as a byproduct.</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The Energy Cycle</a:t>
            </a:r>
          </a:p>
        </p:txBody>
      </p:sp>
    </p:spTree>
    <p:extLst>
      <p:ext uri="{BB962C8B-B14F-4D97-AF65-F5344CB8AC3E}">
        <p14:creationId xmlns:p14="http://schemas.microsoft.com/office/powerpoint/2010/main" val="2901275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01_AlbinoAnimals-L.jpg">
            <a:extLst>
              <a:ext uri="{FF2B5EF4-FFF2-40B4-BE49-F238E27FC236}">
                <a16:creationId xmlns:a16="http://schemas.microsoft.com/office/drawing/2014/main" id="{82DF6D5D-8D51-7C4D-86E5-0B37F9A969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3467" y="0"/>
            <a:ext cx="10949527" cy="6997700"/>
          </a:xfrm>
          <a:prstGeom prst="rect">
            <a:avLst/>
          </a:prstGeom>
        </p:spPr>
      </p:pic>
      <p:sp>
        <p:nvSpPr>
          <p:cNvPr id="2" name="Title 1"/>
          <p:cNvSpPr>
            <a:spLocks noGrp="1"/>
          </p:cNvSpPr>
          <p:nvPr>
            <p:ph type="ctrTitle"/>
          </p:nvPr>
        </p:nvSpPr>
        <p:spPr>
          <a:xfrm>
            <a:off x="406400" y="633683"/>
            <a:ext cx="8420100" cy="434633"/>
          </a:xfrm>
        </p:spPr>
        <p:txBody>
          <a:bodyPr>
            <a:normAutofit fontScale="90000"/>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BIO10</a:t>
            </a:r>
          </a:p>
        </p:txBody>
      </p:sp>
      <p:sp>
        <p:nvSpPr>
          <p:cNvPr id="5" name="Subtitle 2">
            <a:extLst>
              <a:ext uri="{FF2B5EF4-FFF2-40B4-BE49-F238E27FC236}">
                <a16:creationId xmlns:a16="http://schemas.microsoft.com/office/drawing/2014/main" id="{06BA7DB6-D0ED-234C-B1BF-F9219C63DEC6}"/>
              </a:ext>
            </a:extLst>
          </p:cNvPr>
          <p:cNvSpPr txBox="1">
            <a:spLocks/>
          </p:cNvSpPr>
          <p:nvPr/>
        </p:nvSpPr>
        <p:spPr>
          <a:xfrm>
            <a:off x="2860023" y="2327822"/>
            <a:ext cx="3423954" cy="22023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a:solidFill>
                  <a:schemeClr val="bg1"/>
                </a:solidFill>
              </a:rPr>
              <a:t>Dr. Paul Bradley</a:t>
            </a:r>
          </a:p>
          <a:p>
            <a:r>
              <a:rPr lang="en-US" sz="3800" dirty="0">
                <a:solidFill>
                  <a:schemeClr val="bg1"/>
                </a:solidFill>
              </a:rPr>
              <a:t>Protein Synthesis</a:t>
            </a:r>
            <a:endParaRPr lang="en-US" sz="2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11498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2"/>
          <p:cNvSpPr txBox="1">
            <a:spLocks/>
          </p:cNvSpPr>
          <p:nvPr/>
        </p:nvSpPr>
        <p:spPr>
          <a:xfrm>
            <a:off x="203200" y="1194330"/>
            <a:ext cx="4483099" cy="515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a:solidFill>
                  <a:prstClr val="black"/>
                </a:solidFill>
                <a:latin typeface="Calibri"/>
              </a:rPr>
              <a:t>Nucleic Acids make up </a:t>
            </a:r>
            <a:r>
              <a:rPr lang="en-US" b="1" dirty="0">
                <a:solidFill>
                  <a:prstClr val="black"/>
                </a:solidFill>
                <a:latin typeface="Calibri"/>
              </a:rPr>
              <a:t>genes</a:t>
            </a:r>
          </a:p>
          <a:p>
            <a:pPr marL="457200" indent="-457200" algn="l">
              <a:buFont typeface="Arial"/>
              <a:buChar char="•"/>
            </a:pPr>
            <a:endParaRPr lang="en-US" dirty="0">
              <a:solidFill>
                <a:srgbClr val="000000"/>
              </a:solidFill>
              <a:latin typeface="Calibri"/>
            </a:endParaRPr>
          </a:p>
          <a:p>
            <a:pPr marL="457200" indent="-457200" algn="l">
              <a:buFont typeface="Arial"/>
              <a:buChar char="•"/>
            </a:pPr>
            <a:r>
              <a:rPr lang="en-US" dirty="0">
                <a:solidFill>
                  <a:srgbClr val="000000"/>
                </a:solidFill>
                <a:latin typeface="Calibri"/>
              </a:rPr>
              <a:t>There are two types of nucleic acids</a:t>
            </a:r>
          </a:p>
          <a:p>
            <a:pPr marL="914400" lvl="1" indent="-457200" algn="l">
              <a:buFont typeface="Arial"/>
              <a:buChar char="•"/>
            </a:pPr>
            <a:r>
              <a:rPr lang="en-US" b="1" dirty="0">
                <a:solidFill>
                  <a:srgbClr val="000000"/>
                </a:solidFill>
                <a:latin typeface="Calibri"/>
              </a:rPr>
              <a:t>Deoxyribonucleic acid (DNA)</a:t>
            </a:r>
          </a:p>
          <a:p>
            <a:pPr marL="914400" lvl="1" indent="-457200" algn="l">
              <a:buFont typeface="Arial"/>
              <a:buChar char="•"/>
            </a:pPr>
            <a:r>
              <a:rPr lang="en-US" b="1" dirty="0">
                <a:solidFill>
                  <a:srgbClr val="000000"/>
                </a:solidFill>
                <a:latin typeface="Calibri"/>
              </a:rPr>
              <a:t>Ribonucleic acid (RNA)</a:t>
            </a:r>
          </a:p>
          <a:p>
            <a:pPr algn="l"/>
            <a:endParaRPr lang="en-US" dirty="0">
              <a:solidFill>
                <a:srgbClr val="000000"/>
              </a:solidFill>
              <a:latin typeface="Calibri"/>
            </a:endParaRPr>
          </a:p>
        </p:txBody>
      </p:sp>
      <p:sp>
        <p:nvSpPr>
          <p:cNvPr id="41" name="Title 1"/>
          <p:cNvSpPr txBox="1">
            <a:spLocks/>
          </p:cNvSpPr>
          <p:nvPr/>
        </p:nvSpPr>
        <p:spPr>
          <a:xfrm>
            <a:off x="457200" y="513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Nucleic Acids</a:t>
            </a:r>
          </a:p>
        </p:txBody>
      </p:sp>
      <p:pic>
        <p:nvPicPr>
          <p:cNvPr id="2" name="Picture 1"/>
          <p:cNvPicPr>
            <a:picLocks noChangeAspect="1"/>
          </p:cNvPicPr>
          <p:nvPr/>
        </p:nvPicPr>
        <p:blipFill>
          <a:blip r:embed="rId3"/>
          <a:stretch>
            <a:fillRect/>
          </a:stretch>
        </p:blipFill>
        <p:spPr>
          <a:xfrm>
            <a:off x="4797321" y="1226548"/>
            <a:ext cx="4198949" cy="4577395"/>
          </a:xfrm>
          <a:prstGeom prst="rect">
            <a:avLst/>
          </a:prstGeom>
        </p:spPr>
      </p:pic>
    </p:spTree>
    <p:extLst>
      <p:ext uri="{BB962C8B-B14F-4D97-AF65-F5344CB8AC3E}">
        <p14:creationId xmlns:p14="http://schemas.microsoft.com/office/powerpoint/2010/main" val="2273562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144966" y="766801"/>
            <a:ext cx="8999035" cy="2753767"/>
          </a:xfrm>
        </p:spPr>
        <p:txBody>
          <a:bodyPr>
            <a:normAutofit fontScale="55000" lnSpcReduction="20000"/>
          </a:bodyPr>
          <a:lstStyle/>
          <a:p>
            <a:r>
              <a:rPr lang="en-US" dirty="0"/>
              <a:t>At the heart of ATP is a molecule of adenosine monophosphate (</a:t>
            </a:r>
            <a:r>
              <a:rPr lang="en-US" b="1" dirty="0"/>
              <a:t>AMP</a:t>
            </a:r>
            <a:r>
              <a:rPr lang="en-US" dirty="0"/>
              <a:t>), which is composed of an adenine molecule bonded to both a ribose molecule and a single phosphate group. </a:t>
            </a:r>
          </a:p>
          <a:p>
            <a:r>
              <a:rPr lang="en-US" dirty="0"/>
              <a:t>Ribose is a five-carbon sugar found in RNA and AMP is one of the nucleotides in RNA. </a:t>
            </a:r>
          </a:p>
          <a:p>
            <a:r>
              <a:rPr lang="en-US" dirty="0"/>
              <a:t>The addition of a second phosphate group to this core molecule results in adenosine diphosphate (</a:t>
            </a:r>
            <a:r>
              <a:rPr lang="en-US" b="1" dirty="0"/>
              <a:t>ADP</a:t>
            </a:r>
            <a:r>
              <a:rPr lang="en-US" dirty="0"/>
              <a:t>).</a:t>
            </a:r>
          </a:p>
          <a:p>
            <a:r>
              <a:rPr lang="en-US" dirty="0"/>
              <a:t>The addition of a third phosphate group forms adenosine triphosphate (</a:t>
            </a:r>
            <a:r>
              <a:rPr lang="en-US" b="1" dirty="0"/>
              <a:t>ATP</a:t>
            </a:r>
            <a:r>
              <a:rPr lang="en-US" dirty="0"/>
              <a:t>).</a:t>
            </a:r>
          </a:p>
          <a:p>
            <a:r>
              <a:rPr lang="en-US" dirty="0"/>
              <a:t>The addition of a phosphate group to a molecule requires a high amount of energy and results in a high-energy bond. Phosphate groups are negatively charged and thus repel one another when they are arranged in series, as they are in ADP and ATP. This repulsion makes the ADP and ATP molecules inherently unstable. </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ATP</a:t>
            </a:r>
          </a:p>
        </p:txBody>
      </p:sp>
      <p:grpSp>
        <p:nvGrpSpPr>
          <p:cNvPr id="5" name="Group 7">
            <a:extLst>
              <a:ext uri="{FF2B5EF4-FFF2-40B4-BE49-F238E27FC236}">
                <a16:creationId xmlns:a16="http://schemas.microsoft.com/office/drawing/2014/main" id="{B647BE47-4BB0-814B-8C51-37182387D323}"/>
              </a:ext>
            </a:extLst>
          </p:cNvPr>
          <p:cNvGrpSpPr/>
          <p:nvPr/>
        </p:nvGrpSpPr>
        <p:grpSpPr>
          <a:xfrm>
            <a:off x="2364059" y="3388657"/>
            <a:ext cx="4627757" cy="3276561"/>
            <a:chOff x="231012" y="990601"/>
            <a:chExt cx="7693788" cy="5791199"/>
          </a:xfrm>
        </p:grpSpPr>
        <p:sp>
          <p:nvSpPr>
            <p:cNvPr id="8" name="Rectangle 7">
              <a:extLst>
                <a:ext uri="{FF2B5EF4-FFF2-40B4-BE49-F238E27FC236}">
                  <a16:creationId xmlns:a16="http://schemas.microsoft.com/office/drawing/2014/main" id="{5970F6FC-1B8F-C948-A6E4-7C3C89842B89}"/>
                </a:ext>
              </a:extLst>
            </p:cNvPr>
            <p:cNvSpPr/>
            <p:nvPr/>
          </p:nvSpPr>
          <p:spPr>
            <a:xfrm>
              <a:off x="231012" y="990601"/>
              <a:ext cx="7693788" cy="57911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figure_04_07.jpg">
              <a:extLst>
                <a:ext uri="{FF2B5EF4-FFF2-40B4-BE49-F238E27FC236}">
                  <a16:creationId xmlns:a16="http://schemas.microsoft.com/office/drawing/2014/main" id="{C97607B9-BC28-EF4C-94A2-F952F61E96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1012" y="990601"/>
              <a:ext cx="7693788" cy="4253566"/>
            </a:xfrm>
            <a:prstGeom prst="rect">
              <a:avLst/>
            </a:prstGeom>
          </p:spPr>
        </p:pic>
        <p:pic>
          <p:nvPicPr>
            <p:cNvPr id="10" name="Picture 9" descr="figure_04_08.jpg">
              <a:extLst>
                <a:ext uri="{FF2B5EF4-FFF2-40B4-BE49-F238E27FC236}">
                  <a16:creationId xmlns:a16="http://schemas.microsoft.com/office/drawing/2014/main" id="{22076620-B972-434D-A24A-1597D18F983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065842" y="4057865"/>
              <a:ext cx="3554158" cy="2723935"/>
            </a:xfrm>
            <a:prstGeom prst="rect">
              <a:avLst/>
            </a:prstGeom>
          </p:spPr>
        </p:pic>
      </p:grpSp>
    </p:spTree>
    <p:extLst>
      <p:ext uri="{BB962C8B-B14F-4D97-AF65-F5344CB8AC3E}">
        <p14:creationId xmlns:p14="http://schemas.microsoft.com/office/powerpoint/2010/main" val="4283090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txBox="1">
            <a:spLocks/>
          </p:cNvSpPr>
          <p:nvPr/>
        </p:nvSpPr>
        <p:spPr>
          <a:xfrm>
            <a:off x="457200" y="513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Nucleic Acids</a:t>
            </a:r>
          </a:p>
        </p:txBody>
      </p:sp>
      <p:sp>
        <p:nvSpPr>
          <p:cNvPr id="5" name="Content Placeholder 2"/>
          <p:cNvSpPr txBox="1">
            <a:spLocks/>
          </p:cNvSpPr>
          <p:nvPr/>
        </p:nvSpPr>
        <p:spPr>
          <a:xfrm>
            <a:off x="420913" y="1140950"/>
            <a:ext cx="6221187" cy="507365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a:solidFill>
                  <a:srgbClr val="000000"/>
                </a:solidFill>
                <a:latin typeface="Calibri"/>
              </a:rPr>
              <a:t>Nucleic acids are made up of </a:t>
            </a:r>
            <a:r>
              <a:rPr lang="en-US" b="1" dirty="0">
                <a:solidFill>
                  <a:srgbClr val="000000"/>
                </a:solidFill>
                <a:latin typeface="Calibri"/>
              </a:rPr>
              <a:t>polynucleotides</a:t>
            </a:r>
          </a:p>
          <a:p>
            <a:pPr marL="914400" lvl="1" indent="-457200" algn="l">
              <a:buFont typeface="Arial"/>
              <a:buChar char="•"/>
            </a:pPr>
            <a:r>
              <a:rPr lang="en-US" dirty="0">
                <a:solidFill>
                  <a:srgbClr val="000000"/>
                </a:solidFill>
                <a:latin typeface="Calibri"/>
              </a:rPr>
              <a:t>Each polynucleotide is made of </a:t>
            </a:r>
            <a:r>
              <a:rPr lang="en-US" b="1" dirty="0">
                <a:solidFill>
                  <a:srgbClr val="000000"/>
                </a:solidFill>
                <a:latin typeface="Calibri"/>
              </a:rPr>
              <a:t>nucleotides</a:t>
            </a:r>
          </a:p>
          <a:p>
            <a:pPr marL="914400" lvl="1" indent="-457200" algn="l">
              <a:buFont typeface="Arial"/>
              <a:buChar char="•"/>
            </a:pPr>
            <a:r>
              <a:rPr lang="en-US" dirty="0">
                <a:solidFill>
                  <a:srgbClr val="000000"/>
                </a:solidFill>
                <a:latin typeface="Calibri"/>
              </a:rPr>
              <a:t>Each nucleotide is made up of </a:t>
            </a:r>
          </a:p>
          <a:p>
            <a:pPr marL="1371600" lvl="2" indent="-457200" algn="l">
              <a:buFont typeface="Arial"/>
              <a:buChar char="•"/>
            </a:pPr>
            <a:r>
              <a:rPr lang="en-US" dirty="0">
                <a:solidFill>
                  <a:srgbClr val="000000"/>
                </a:solidFill>
                <a:latin typeface="Calibri"/>
              </a:rPr>
              <a:t>a pentose sugar (</a:t>
            </a:r>
            <a:r>
              <a:rPr lang="en-US" dirty="0" err="1">
                <a:solidFill>
                  <a:srgbClr val="000000"/>
                </a:solidFill>
                <a:latin typeface="Calibri"/>
              </a:rPr>
              <a:t>deoxyribose</a:t>
            </a:r>
            <a:r>
              <a:rPr lang="en-US" dirty="0">
                <a:solidFill>
                  <a:srgbClr val="000000"/>
                </a:solidFill>
                <a:latin typeface="Calibri"/>
              </a:rPr>
              <a:t> </a:t>
            </a:r>
            <a:r>
              <a:rPr lang="en-US" i="1" dirty="0">
                <a:solidFill>
                  <a:srgbClr val="000000"/>
                </a:solidFill>
                <a:latin typeface="Calibri"/>
              </a:rPr>
              <a:t>in DNA</a:t>
            </a:r>
            <a:r>
              <a:rPr lang="en-US" dirty="0">
                <a:solidFill>
                  <a:srgbClr val="000000"/>
                </a:solidFill>
                <a:latin typeface="Calibri"/>
              </a:rPr>
              <a:t>)</a:t>
            </a:r>
          </a:p>
          <a:p>
            <a:pPr marL="1371600" lvl="2" indent="-457200" algn="l">
              <a:buFont typeface="Arial"/>
              <a:buChar char="•"/>
            </a:pPr>
            <a:r>
              <a:rPr lang="en-US" dirty="0">
                <a:solidFill>
                  <a:srgbClr val="000000"/>
                </a:solidFill>
                <a:latin typeface="Calibri"/>
              </a:rPr>
              <a:t>one or more phosphate groups</a:t>
            </a:r>
          </a:p>
          <a:p>
            <a:pPr marL="1371600" lvl="2" indent="-457200" algn="l">
              <a:buFont typeface="Arial"/>
              <a:buChar char="•"/>
            </a:pPr>
            <a:r>
              <a:rPr lang="en-US" dirty="0">
                <a:solidFill>
                  <a:srgbClr val="000000"/>
                </a:solidFill>
                <a:latin typeface="Calibri"/>
              </a:rPr>
              <a:t>a nitrogenous base </a:t>
            </a:r>
          </a:p>
          <a:p>
            <a:pPr marL="1828800" lvl="3" indent="-457200" algn="l">
              <a:buFont typeface="Arial"/>
              <a:buChar char="•"/>
            </a:pPr>
            <a:r>
              <a:rPr lang="en-US" dirty="0">
                <a:solidFill>
                  <a:srgbClr val="000000"/>
                </a:solidFill>
                <a:latin typeface="Calibri"/>
              </a:rPr>
              <a:t>Adenine (</a:t>
            </a:r>
            <a:r>
              <a:rPr lang="en-US" i="1" dirty="0">
                <a:solidFill>
                  <a:srgbClr val="000000"/>
                </a:solidFill>
                <a:latin typeface="Calibri"/>
              </a:rPr>
              <a:t>in DNA and RNA)</a:t>
            </a:r>
            <a:endParaRPr lang="en-US" dirty="0">
              <a:solidFill>
                <a:srgbClr val="000000"/>
              </a:solidFill>
              <a:latin typeface="Calibri"/>
            </a:endParaRPr>
          </a:p>
          <a:p>
            <a:pPr marL="1828800" lvl="3" indent="-457200" algn="l">
              <a:buFont typeface="Arial"/>
              <a:buChar char="•"/>
            </a:pPr>
            <a:r>
              <a:rPr lang="en-US" dirty="0">
                <a:solidFill>
                  <a:srgbClr val="000000"/>
                </a:solidFill>
                <a:latin typeface="Calibri"/>
              </a:rPr>
              <a:t>Cytosine (</a:t>
            </a:r>
            <a:r>
              <a:rPr lang="en-US" i="1" dirty="0">
                <a:solidFill>
                  <a:srgbClr val="000000"/>
                </a:solidFill>
                <a:latin typeface="Calibri"/>
              </a:rPr>
              <a:t>in DNA and RNA)</a:t>
            </a:r>
          </a:p>
          <a:p>
            <a:pPr marL="1828800" lvl="3" indent="-457200" algn="l">
              <a:buFont typeface="Arial"/>
              <a:buChar char="•"/>
            </a:pPr>
            <a:r>
              <a:rPr lang="en-US" dirty="0">
                <a:solidFill>
                  <a:srgbClr val="000000"/>
                </a:solidFill>
                <a:latin typeface="Calibri"/>
              </a:rPr>
              <a:t>Guanine (</a:t>
            </a:r>
            <a:r>
              <a:rPr lang="en-US" i="1" dirty="0">
                <a:solidFill>
                  <a:srgbClr val="000000"/>
                </a:solidFill>
                <a:latin typeface="Calibri"/>
              </a:rPr>
              <a:t>in DNA and RNA)</a:t>
            </a:r>
            <a:endParaRPr lang="en-US" dirty="0">
              <a:solidFill>
                <a:srgbClr val="000000"/>
              </a:solidFill>
              <a:latin typeface="Calibri"/>
            </a:endParaRPr>
          </a:p>
          <a:p>
            <a:pPr marL="1828800" lvl="3" indent="-457200" algn="l">
              <a:buFont typeface="Arial"/>
              <a:buChar char="•"/>
            </a:pPr>
            <a:r>
              <a:rPr lang="en-US" dirty="0">
                <a:solidFill>
                  <a:srgbClr val="000000"/>
                </a:solidFill>
                <a:latin typeface="Calibri"/>
              </a:rPr>
              <a:t>Thymine (</a:t>
            </a:r>
            <a:r>
              <a:rPr lang="en-US" i="1" dirty="0">
                <a:solidFill>
                  <a:srgbClr val="000000"/>
                </a:solidFill>
                <a:latin typeface="Calibri"/>
              </a:rPr>
              <a:t>in DNA)</a:t>
            </a:r>
            <a:endParaRPr lang="en-US" dirty="0">
              <a:solidFill>
                <a:srgbClr val="000000"/>
              </a:solidFill>
              <a:latin typeface="Calibri"/>
            </a:endParaRPr>
          </a:p>
          <a:p>
            <a:pPr marL="1828800" lvl="3" indent="-457200" algn="l">
              <a:buFont typeface="Arial"/>
              <a:buChar char="•"/>
            </a:pPr>
            <a:r>
              <a:rPr lang="en-US" dirty="0">
                <a:solidFill>
                  <a:srgbClr val="000000"/>
                </a:solidFill>
                <a:latin typeface="Calibri"/>
              </a:rPr>
              <a:t>Uracil </a:t>
            </a:r>
            <a:r>
              <a:rPr lang="en-US" i="1" dirty="0">
                <a:solidFill>
                  <a:srgbClr val="000000"/>
                </a:solidFill>
                <a:latin typeface="Calibri"/>
              </a:rPr>
              <a:t>(in RNA)</a:t>
            </a:r>
          </a:p>
        </p:txBody>
      </p:sp>
      <p:pic>
        <p:nvPicPr>
          <p:cNvPr id="2" name="Picture 1" descr="2000px-DNA_structure_and_bases.sv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42100" y="1410230"/>
            <a:ext cx="2133300" cy="4343400"/>
          </a:xfrm>
          <a:prstGeom prst="rect">
            <a:avLst/>
          </a:prstGeom>
        </p:spPr>
      </p:pic>
    </p:spTree>
    <p:extLst>
      <p:ext uri="{BB962C8B-B14F-4D97-AF65-F5344CB8AC3E}">
        <p14:creationId xmlns:p14="http://schemas.microsoft.com/office/powerpoint/2010/main" val="713238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16425" y="1194855"/>
            <a:ext cx="4600575" cy="5214788"/>
          </a:xfrm>
          <a:prstGeom prst="rect">
            <a:avLst/>
          </a:prstGeom>
        </p:spPr>
      </p:pic>
      <p:pic>
        <p:nvPicPr>
          <p:cNvPr id="2" name="Picture 1"/>
          <p:cNvPicPr>
            <a:picLocks noChangeAspect="1"/>
          </p:cNvPicPr>
          <p:nvPr/>
        </p:nvPicPr>
        <p:blipFill>
          <a:blip r:embed="rId4"/>
          <a:stretch>
            <a:fillRect/>
          </a:stretch>
        </p:blipFill>
        <p:spPr>
          <a:xfrm>
            <a:off x="335143" y="2635946"/>
            <a:ext cx="3911047" cy="2405953"/>
          </a:xfrm>
          <a:prstGeom prst="rect">
            <a:avLst/>
          </a:prstGeom>
        </p:spPr>
      </p:pic>
      <p:sp>
        <p:nvSpPr>
          <p:cNvPr id="4" name="Content Placeholder 2"/>
          <p:cNvSpPr txBox="1">
            <a:spLocks/>
          </p:cNvSpPr>
          <p:nvPr/>
        </p:nvSpPr>
        <p:spPr>
          <a:xfrm>
            <a:off x="243113" y="1194855"/>
            <a:ext cx="4544787" cy="115279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1800" dirty="0">
                <a:solidFill>
                  <a:srgbClr val="000000"/>
                </a:solidFill>
                <a:latin typeface="Calibri"/>
              </a:rPr>
              <a:t>a nitrogenous base</a:t>
            </a:r>
          </a:p>
          <a:p>
            <a:pPr marL="457200" indent="-457200" algn="l">
              <a:buFont typeface="Arial"/>
              <a:buChar char="•"/>
            </a:pPr>
            <a:r>
              <a:rPr lang="en-US" sz="1800" dirty="0">
                <a:solidFill>
                  <a:srgbClr val="000000"/>
                </a:solidFill>
                <a:latin typeface="Calibri"/>
              </a:rPr>
              <a:t>a pentose sugar</a:t>
            </a:r>
          </a:p>
          <a:p>
            <a:pPr marL="457200" indent="-457200" algn="l">
              <a:buFont typeface="Arial"/>
              <a:buChar char="•"/>
            </a:pPr>
            <a:r>
              <a:rPr lang="en-US" sz="1800" dirty="0">
                <a:solidFill>
                  <a:srgbClr val="000000"/>
                </a:solidFill>
                <a:latin typeface="Calibri"/>
              </a:rPr>
              <a:t>one or more phosphate groups (not shown here)</a:t>
            </a:r>
          </a:p>
        </p:txBody>
      </p:sp>
      <p:sp>
        <p:nvSpPr>
          <p:cNvPr id="6" name="Oval 5"/>
          <p:cNvSpPr/>
          <p:nvPr/>
        </p:nvSpPr>
        <p:spPr>
          <a:xfrm>
            <a:off x="5994400" y="3898900"/>
            <a:ext cx="1409700" cy="4191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Oval 6"/>
          <p:cNvSpPr/>
          <p:nvPr/>
        </p:nvSpPr>
        <p:spPr>
          <a:xfrm>
            <a:off x="5499101" y="1485900"/>
            <a:ext cx="2413000" cy="400746"/>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itle 1"/>
          <p:cNvSpPr txBox="1">
            <a:spLocks/>
          </p:cNvSpPr>
          <p:nvPr/>
        </p:nvSpPr>
        <p:spPr>
          <a:xfrm>
            <a:off x="457200" y="513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Nucleotides</a:t>
            </a:r>
          </a:p>
        </p:txBody>
      </p:sp>
    </p:spTree>
    <p:extLst>
      <p:ext uri="{BB962C8B-B14F-4D97-AF65-F5344CB8AC3E}">
        <p14:creationId xmlns:p14="http://schemas.microsoft.com/office/powerpoint/2010/main" val="3215548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03200"/>
            <a:ext cx="6604000" cy="6451600"/>
          </a:xfrm>
          <a:prstGeom prst="rect">
            <a:avLst/>
          </a:prstGeom>
        </p:spPr>
      </p:pic>
      <p:cxnSp>
        <p:nvCxnSpPr>
          <p:cNvPr id="4" name="Straight Arrow Connector 3"/>
          <p:cNvCxnSpPr/>
          <p:nvPr/>
        </p:nvCxnSpPr>
        <p:spPr>
          <a:xfrm>
            <a:off x="1104900" y="3270250"/>
            <a:ext cx="762000" cy="0"/>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Rectangle 3"/>
          <p:cNvSpPr txBox="1">
            <a:spLocks noChangeArrowheads="1"/>
          </p:cNvSpPr>
          <p:nvPr/>
        </p:nvSpPr>
        <p:spPr>
          <a:xfrm>
            <a:off x="139700" y="2988204"/>
            <a:ext cx="1130300" cy="564092"/>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tabLst>
                <a:tab pos="517525" algn="l"/>
              </a:tabLst>
            </a:pPr>
            <a:r>
              <a:rPr lang="en-US" sz="1400" dirty="0">
                <a:solidFill>
                  <a:srgbClr val="F79646"/>
                </a:solidFill>
                <a:latin typeface="Arial" charset="0"/>
                <a:ea typeface="ＭＳ Ｐゴシック" charset="0"/>
                <a:cs typeface="ＭＳ Ｐゴシック" charset="0"/>
              </a:rPr>
              <a:t>Exterior Side</a:t>
            </a:r>
          </a:p>
        </p:txBody>
      </p:sp>
      <p:cxnSp>
        <p:nvCxnSpPr>
          <p:cNvPr id="8" name="Straight Arrow Connector 7"/>
          <p:cNvCxnSpPr/>
          <p:nvPr/>
        </p:nvCxnSpPr>
        <p:spPr>
          <a:xfrm flipH="1">
            <a:off x="7493000" y="3140604"/>
            <a:ext cx="558800" cy="0"/>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3"/>
          <p:cNvSpPr txBox="1">
            <a:spLocks noChangeArrowheads="1"/>
          </p:cNvSpPr>
          <p:nvPr/>
        </p:nvSpPr>
        <p:spPr>
          <a:xfrm>
            <a:off x="7937500" y="2821516"/>
            <a:ext cx="1130300" cy="564092"/>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tabLst>
                <a:tab pos="517525" algn="l"/>
              </a:tabLst>
            </a:pPr>
            <a:r>
              <a:rPr lang="en-US" sz="1400" dirty="0">
                <a:solidFill>
                  <a:srgbClr val="F79646"/>
                </a:solidFill>
                <a:latin typeface="Arial" charset="0"/>
                <a:ea typeface="ＭＳ Ｐゴシック" charset="0"/>
                <a:cs typeface="ＭＳ Ｐゴシック" charset="0"/>
              </a:rPr>
              <a:t>Interior Side</a:t>
            </a:r>
          </a:p>
        </p:txBody>
      </p:sp>
    </p:spTree>
    <p:extLst>
      <p:ext uri="{BB962C8B-B14F-4D97-AF65-F5344CB8AC3E}">
        <p14:creationId xmlns:p14="http://schemas.microsoft.com/office/powerpoint/2010/main" val="1334427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9900" y="855546"/>
            <a:ext cx="4439801" cy="5422900"/>
          </a:xfrm>
          <a:prstGeom prst="rect">
            <a:avLst/>
          </a:prstGeom>
        </p:spPr>
      </p:pic>
      <p:sp>
        <p:nvSpPr>
          <p:cNvPr id="5" name="Title 1"/>
          <p:cNvSpPr txBox="1">
            <a:spLocks/>
          </p:cNvSpPr>
          <p:nvPr/>
        </p:nvSpPr>
        <p:spPr>
          <a:xfrm>
            <a:off x="4953000" y="167962"/>
            <a:ext cx="42037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Base Pairing</a:t>
            </a:r>
          </a:p>
        </p:txBody>
      </p:sp>
      <p:sp>
        <p:nvSpPr>
          <p:cNvPr id="6" name="Content Placeholder 2"/>
          <p:cNvSpPr txBox="1">
            <a:spLocks/>
          </p:cNvSpPr>
          <p:nvPr/>
        </p:nvSpPr>
        <p:spPr>
          <a:xfrm>
            <a:off x="4953000" y="2344515"/>
            <a:ext cx="4085942" cy="2647468"/>
          </a:xfrm>
          <a:prstGeom prst="rect">
            <a:avLst/>
          </a:prstGeom>
          <a:solidFill>
            <a:schemeClr val="bg1"/>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1440" indent="-91440" algn="l">
              <a:spcBef>
                <a:spcPts val="600"/>
              </a:spcBef>
              <a:buFont typeface="Arial"/>
              <a:buChar char="•"/>
            </a:pPr>
            <a:r>
              <a:rPr lang="en-US" sz="2000" dirty="0">
                <a:solidFill>
                  <a:srgbClr val="000000"/>
                </a:solidFill>
                <a:latin typeface="Calibri"/>
              </a:rPr>
              <a:t>Watson &amp; Crick determined that </a:t>
            </a:r>
          </a:p>
          <a:p>
            <a:pPr marL="548640" lvl="1" indent="-91440" algn="l">
              <a:spcBef>
                <a:spcPts val="600"/>
              </a:spcBef>
              <a:buFont typeface="Arial"/>
              <a:buChar char="•"/>
            </a:pPr>
            <a:r>
              <a:rPr lang="en-US" sz="1800" dirty="0">
                <a:solidFill>
                  <a:srgbClr val="000000"/>
                </a:solidFill>
                <a:latin typeface="Calibri"/>
              </a:rPr>
              <a:t> adenine (A) paired only with thymine (T)</a:t>
            </a:r>
          </a:p>
          <a:p>
            <a:pPr marL="548640" lvl="1" indent="-91440" algn="l">
              <a:spcBef>
                <a:spcPts val="600"/>
              </a:spcBef>
              <a:buFont typeface="Arial"/>
              <a:buChar char="•"/>
            </a:pPr>
            <a:r>
              <a:rPr lang="en-US" sz="1800" dirty="0">
                <a:solidFill>
                  <a:srgbClr val="000000"/>
                </a:solidFill>
                <a:latin typeface="Calibri"/>
              </a:rPr>
              <a:t> guanine (G) paired only with cytosine (C)</a:t>
            </a:r>
          </a:p>
          <a:p>
            <a:pPr marL="548640" lvl="1" indent="-91440" algn="l">
              <a:spcBef>
                <a:spcPts val="600"/>
              </a:spcBef>
              <a:buFont typeface="Arial"/>
              <a:buChar char="•"/>
            </a:pPr>
            <a:endParaRPr lang="en-US" sz="1800" dirty="0">
              <a:solidFill>
                <a:srgbClr val="000000"/>
              </a:solidFill>
              <a:latin typeface="Calibri"/>
            </a:endParaRPr>
          </a:p>
          <a:p>
            <a:pPr marL="91440" indent="-91440" algn="l">
              <a:spcBef>
                <a:spcPts val="600"/>
              </a:spcBef>
              <a:buFont typeface="Arial"/>
              <a:buChar char="•"/>
            </a:pPr>
            <a:r>
              <a:rPr lang="en-US" sz="2000" dirty="0">
                <a:solidFill>
                  <a:srgbClr val="000000"/>
                </a:solidFill>
                <a:latin typeface="Calibri"/>
              </a:rPr>
              <a:t>Thus in any organism the amount of A = T, and the amount of G = C</a:t>
            </a:r>
          </a:p>
        </p:txBody>
      </p:sp>
    </p:spTree>
    <p:extLst>
      <p:ext uri="{BB962C8B-B14F-4D97-AF65-F5344CB8AC3E}">
        <p14:creationId xmlns:p14="http://schemas.microsoft.com/office/powerpoint/2010/main" val="38502644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73168" y="93518"/>
            <a:ext cx="42037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RNA vs DNA</a:t>
            </a:r>
          </a:p>
        </p:txBody>
      </p:sp>
      <p:sp>
        <p:nvSpPr>
          <p:cNvPr id="6" name="Content Placeholder 2"/>
          <p:cNvSpPr txBox="1">
            <a:spLocks/>
          </p:cNvSpPr>
          <p:nvPr/>
        </p:nvSpPr>
        <p:spPr>
          <a:xfrm>
            <a:off x="637309" y="4765963"/>
            <a:ext cx="7675418" cy="1427019"/>
          </a:xfrm>
          <a:prstGeom prst="rect">
            <a:avLst/>
          </a:prstGeom>
          <a:solidFill>
            <a:schemeClr val="bg1"/>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chemeClr val="tx1"/>
                </a:solidFill>
              </a:rPr>
              <a:t>The difference between the ribose found in RNA and the deoxyribose found in DNA is that ribose has a hydroxyl group at the 2' carbon.</a:t>
            </a:r>
          </a:p>
        </p:txBody>
      </p:sp>
      <p:pic>
        <p:nvPicPr>
          <p:cNvPr id="7" name="Figure" descr="A figure showing the structure of ribose and deoxyribose sugars. In ribose, the OH at the 2' position is highlighted in red. In deoxyribose, the H at the 2' position is highlighted in red.">
            <a:extLst>
              <a:ext uri="{FF2B5EF4-FFF2-40B4-BE49-F238E27FC236}">
                <a16:creationId xmlns:a16="http://schemas.microsoft.com/office/drawing/2014/main" id="{AC22DEA2-2B19-984D-BABD-9CF047FB60FD}"/>
              </a:ext>
            </a:extLst>
          </p:cNvPr>
          <p:cNvPicPr>
            <a:picLocks noChangeAspect="1"/>
          </p:cNvPicPr>
          <p:nvPr/>
        </p:nvPicPr>
        <p:blipFill>
          <a:blip r:embed="rId3" cstate="print">
            <a:extLst>
              <a:ext uri="{28A0092B-C50C-407E-A947-70E740481C1C}">
                <a14:useLocalDpi xmlns:a14="http://schemas.microsoft.com/office/drawing/2010/main"/>
              </a:ext>
            </a:extLst>
          </a:blip>
          <a:srcRect t="-13481" b="-13481"/>
          <a:stretch>
            <a:fillRect/>
          </a:stretch>
        </p:blipFill>
        <p:spPr>
          <a:xfrm>
            <a:off x="457199" y="1122386"/>
            <a:ext cx="8062913" cy="3500071"/>
          </a:xfrm>
          <a:prstGeom prst="rect">
            <a:avLst/>
          </a:prstGeom>
        </p:spPr>
      </p:pic>
    </p:spTree>
    <p:extLst>
      <p:ext uri="{BB962C8B-B14F-4D97-AF65-F5344CB8AC3E}">
        <p14:creationId xmlns:p14="http://schemas.microsoft.com/office/powerpoint/2010/main" val="3164998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18875" y="93518"/>
            <a:ext cx="593955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Eukaryotic vs Prokaryotic</a:t>
            </a:r>
          </a:p>
        </p:txBody>
      </p:sp>
      <p:sp>
        <p:nvSpPr>
          <p:cNvPr id="6" name="Content Placeholder 2"/>
          <p:cNvSpPr txBox="1">
            <a:spLocks/>
          </p:cNvSpPr>
          <p:nvPr/>
        </p:nvSpPr>
        <p:spPr>
          <a:xfrm>
            <a:off x="637309" y="4765963"/>
            <a:ext cx="7675418" cy="1427019"/>
          </a:xfrm>
          <a:prstGeom prst="rect">
            <a:avLst/>
          </a:prstGeom>
          <a:solidFill>
            <a:schemeClr val="bg1"/>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chemeClr val="tx1"/>
                </a:solidFill>
              </a:rPr>
              <a:t>A eukaryote contains a well-defined nucleus, whereas in prokaryotes, the chromosome lies in the cytoplasm in an area called the nucleoid.</a:t>
            </a:r>
          </a:p>
        </p:txBody>
      </p:sp>
      <p:pic>
        <p:nvPicPr>
          <p:cNvPr id="8" name="Figure" descr="Illustration shows a eukaryotic cell, which has a membrane-bound nucleus containing chromatin and a nucleolus, and a prokaryotic cell, which has DNA contained in an area of the cytoplasm called the nucleoid. The prokaryotic cell is much smaller than the eukaryotic cell.">
            <a:extLst>
              <a:ext uri="{FF2B5EF4-FFF2-40B4-BE49-F238E27FC236}">
                <a16:creationId xmlns:a16="http://schemas.microsoft.com/office/drawing/2014/main" id="{CD7B6068-4677-664F-8166-DAADBF93064D}"/>
              </a:ext>
            </a:extLst>
          </p:cNvPr>
          <p:cNvPicPr>
            <a:picLocks noChangeAspect="1"/>
          </p:cNvPicPr>
          <p:nvPr/>
        </p:nvPicPr>
        <p:blipFill>
          <a:blip r:embed="rId3" cstate="print">
            <a:extLst>
              <a:ext uri="{28A0092B-C50C-407E-A947-70E740481C1C}">
                <a14:useLocalDpi xmlns:a14="http://schemas.microsoft.com/office/drawing/2010/main"/>
              </a:ext>
            </a:extLst>
          </a:blip>
          <a:srcRect l="-6871" r="-6871"/>
          <a:stretch>
            <a:fillRect/>
          </a:stretch>
        </p:blipFill>
        <p:spPr>
          <a:xfrm>
            <a:off x="457199" y="1122386"/>
            <a:ext cx="8062913" cy="3500071"/>
          </a:xfrm>
          <a:prstGeom prst="rect">
            <a:avLst/>
          </a:prstGeom>
        </p:spPr>
      </p:pic>
    </p:spTree>
    <p:extLst>
      <p:ext uri="{BB962C8B-B14F-4D97-AF65-F5344CB8AC3E}">
        <p14:creationId xmlns:p14="http://schemas.microsoft.com/office/powerpoint/2010/main" val="3774249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18875" y="93518"/>
            <a:ext cx="593955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How DNA is Packaged</a:t>
            </a:r>
          </a:p>
        </p:txBody>
      </p:sp>
      <p:pic>
        <p:nvPicPr>
          <p:cNvPr id="7" name="Figure" descr="Illustration shows levels of organization of eukaryotic chromosomes, starting with the DNA double helix, which wraps around histone proteins. The entire DNA molecule wraps around many clusters of histone proteins, forming a structure that looks like beads on a string. The chromatin is further condensed by wrapping around a protein core. The result is a compact chromosome, shown in duplicated form.">
            <a:extLst>
              <a:ext uri="{FF2B5EF4-FFF2-40B4-BE49-F238E27FC236}">
                <a16:creationId xmlns:a16="http://schemas.microsoft.com/office/drawing/2014/main" id="{79BBF3F7-83A1-4147-8C6C-557FF3041640}"/>
              </a:ext>
            </a:extLst>
          </p:cNvPr>
          <p:cNvPicPr>
            <a:picLocks noChangeAspect="1"/>
          </p:cNvPicPr>
          <p:nvPr/>
        </p:nvPicPr>
        <p:blipFill>
          <a:blip r:embed="rId3" cstate="print">
            <a:extLst>
              <a:ext uri="{28A0092B-C50C-407E-A947-70E740481C1C}">
                <a14:useLocalDpi xmlns:a14="http://schemas.microsoft.com/office/drawing/2010/main"/>
              </a:ext>
            </a:extLst>
          </a:blip>
          <a:srcRect l="-11696" r="-11696"/>
          <a:stretch>
            <a:fillRect/>
          </a:stretch>
        </p:blipFill>
        <p:spPr>
          <a:xfrm>
            <a:off x="457200" y="1108075"/>
            <a:ext cx="4032250" cy="5256213"/>
          </a:xfrm>
          <a:prstGeom prst="rect">
            <a:avLst/>
          </a:prstGeom>
        </p:spPr>
      </p:pic>
    </p:spTree>
    <p:extLst>
      <p:ext uri="{BB962C8B-B14F-4D97-AF65-F5344CB8AC3E}">
        <p14:creationId xmlns:p14="http://schemas.microsoft.com/office/powerpoint/2010/main" val="4021590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6_22_ChromatinPacking-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8704" y="1451102"/>
            <a:ext cx="8546592" cy="3816096"/>
          </a:xfrm>
          <a:prstGeom prst="rect">
            <a:avLst/>
          </a:prstGeom>
        </p:spPr>
      </p:pic>
      <p:sp>
        <p:nvSpPr>
          <p:cNvPr id="2" name="Rectangle 1"/>
          <p:cNvSpPr/>
          <p:nvPr/>
        </p:nvSpPr>
        <p:spPr>
          <a:xfrm>
            <a:off x="298704" y="1451102"/>
            <a:ext cx="1631696" cy="9872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826004" y="1109853"/>
            <a:ext cx="1631696" cy="9872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96104" y="1262253"/>
            <a:ext cx="1631696" cy="9872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242304" y="1603502"/>
            <a:ext cx="1745996" cy="148259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927100" y="3276601"/>
            <a:ext cx="0" cy="431798"/>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3"/>
          <p:cNvSpPr txBox="1">
            <a:spLocks noChangeArrowheads="1"/>
          </p:cNvSpPr>
          <p:nvPr/>
        </p:nvSpPr>
        <p:spPr>
          <a:xfrm>
            <a:off x="355600" y="3667654"/>
            <a:ext cx="1130300" cy="564092"/>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tabLst>
                <a:tab pos="517525" algn="l"/>
              </a:tabLst>
            </a:pPr>
            <a:r>
              <a:rPr lang="en-US" sz="1400" dirty="0">
                <a:solidFill>
                  <a:srgbClr val="F79646"/>
                </a:solidFill>
                <a:latin typeface="Arial" charset="0"/>
                <a:ea typeface="ＭＳ Ｐゴシック" charset="0"/>
                <a:cs typeface="ＭＳ Ｐゴシック" charset="0"/>
              </a:rPr>
              <a:t>DNA Molecule</a:t>
            </a:r>
          </a:p>
        </p:txBody>
      </p:sp>
      <p:cxnSp>
        <p:nvCxnSpPr>
          <p:cNvPr id="13" name="Straight Arrow Connector 12"/>
          <p:cNvCxnSpPr/>
          <p:nvPr/>
        </p:nvCxnSpPr>
        <p:spPr>
          <a:xfrm flipV="1">
            <a:off x="1930400" y="3340100"/>
            <a:ext cx="0" cy="431798"/>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3"/>
          <p:cNvSpPr txBox="1">
            <a:spLocks noChangeArrowheads="1"/>
          </p:cNvSpPr>
          <p:nvPr/>
        </p:nvSpPr>
        <p:spPr>
          <a:xfrm>
            <a:off x="1358900" y="3731153"/>
            <a:ext cx="1130300" cy="564092"/>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tabLst>
                <a:tab pos="517525" algn="l"/>
              </a:tabLst>
            </a:pPr>
            <a:r>
              <a:rPr lang="en-US" sz="1400" dirty="0">
                <a:solidFill>
                  <a:srgbClr val="F79646"/>
                </a:solidFill>
                <a:latin typeface="Arial" charset="0"/>
                <a:ea typeface="ＭＳ Ｐゴシック" charset="0"/>
                <a:cs typeface="ＭＳ Ｐゴシック" charset="0"/>
              </a:rPr>
              <a:t>Histone Protein</a:t>
            </a:r>
          </a:p>
        </p:txBody>
      </p:sp>
      <p:cxnSp>
        <p:nvCxnSpPr>
          <p:cNvPr id="15" name="Straight Arrow Connector 14"/>
          <p:cNvCxnSpPr/>
          <p:nvPr/>
        </p:nvCxnSpPr>
        <p:spPr>
          <a:xfrm flipV="1">
            <a:off x="3263900" y="3146955"/>
            <a:ext cx="0" cy="431798"/>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3"/>
          <p:cNvSpPr txBox="1">
            <a:spLocks noChangeArrowheads="1"/>
          </p:cNvSpPr>
          <p:nvPr/>
        </p:nvSpPr>
        <p:spPr>
          <a:xfrm>
            <a:off x="2616200" y="3538008"/>
            <a:ext cx="1295400" cy="564092"/>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tabLst>
                <a:tab pos="517525" algn="l"/>
              </a:tabLst>
            </a:pPr>
            <a:r>
              <a:rPr lang="en-US" sz="1400" dirty="0">
                <a:solidFill>
                  <a:srgbClr val="F79646"/>
                </a:solidFill>
                <a:latin typeface="Arial" charset="0"/>
                <a:ea typeface="ＭＳ Ｐゴシック" charset="0"/>
                <a:cs typeface="ＭＳ Ｐゴシック" charset="0"/>
              </a:rPr>
              <a:t>Nucleosome</a:t>
            </a:r>
          </a:p>
        </p:txBody>
      </p:sp>
      <p:cxnSp>
        <p:nvCxnSpPr>
          <p:cNvPr id="17" name="Straight Arrow Connector 16"/>
          <p:cNvCxnSpPr/>
          <p:nvPr/>
        </p:nvCxnSpPr>
        <p:spPr>
          <a:xfrm flipV="1">
            <a:off x="5410200" y="3317346"/>
            <a:ext cx="0" cy="431798"/>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Rectangle 3"/>
          <p:cNvSpPr txBox="1">
            <a:spLocks noChangeArrowheads="1"/>
          </p:cNvSpPr>
          <p:nvPr/>
        </p:nvSpPr>
        <p:spPr>
          <a:xfrm>
            <a:off x="4762500" y="3708399"/>
            <a:ext cx="1295400" cy="564092"/>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tabLst>
                <a:tab pos="517525" algn="l"/>
              </a:tabLst>
            </a:pPr>
            <a:r>
              <a:rPr lang="en-US" sz="1400" dirty="0">
                <a:solidFill>
                  <a:srgbClr val="F79646"/>
                </a:solidFill>
                <a:latin typeface="Arial" charset="0"/>
                <a:ea typeface="ＭＳ Ｐゴシック" charset="0"/>
                <a:cs typeface="ＭＳ Ｐゴシック" charset="0"/>
              </a:rPr>
              <a:t>Chromatin</a:t>
            </a:r>
          </a:p>
        </p:txBody>
      </p:sp>
      <p:cxnSp>
        <p:nvCxnSpPr>
          <p:cNvPr id="19" name="Straight Arrow Connector 18"/>
          <p:cNvCxnSpPr/>
          <p:nvPr/>
        </p:nvCxnSpPr>
        <p:spPr>
          <a:xfrm flipV="1">
            <a:off x="8102600" y="3853392"/>
            <a:ext cx="0" cy="431798"/>
          </a:xfrm>
          <a:prstGeom prst="straightConnector1">
            <a:avLst/>
          </a:prstGeom>
          <a:ln w="3810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Rectangle 3"/>
          <p:cNvSpPr txBox="1">
            <a:spLocks noChangeArrowheads="1"/>
          </p:cNvSpPr>
          <p:nvPr/>
        </p:nvSpPr>
        <p:spPr>
          <a:xfrm>
            <a:off x="7454900" y="4244445"/>
            <a:ext cx="1295400" cy="564092"/>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tabLst>
                <a:tab pos="517525" algn="l"/>
              </a:tabLst>
            </a:pPr>
            <a:r>
              <a:rPr lang="en-US" sz="1400" dirty="0">
                <a:solidFill>
                  <a:srgbClr val="F79646"/>
                </a:solidFill>
                <a:latin typeface="Arial" charset="0"/>
                <a:ea typeface="ＭＳ Ｐゴシック" charset="0"/>
                <a:cs typeface="ＭＳ Ｐゴシック" charset="0"/>
              </a:rPr>
              <a:t>Chromosome</a:t>
            </a:r>
          </a:p>
        </p:txBody>
      </p:sp>
    </p:spTree>
    <p:extLst>
      <p:ext uri="{BB962C8B-B14F-4D97-AF65-F5344CB8AC3E}">
        <p14:creationId xmlns:p14="http://schemas.microsoft.com/office/powerpoint/2010/main" val="4086069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178105">
            <a:off x="262582" y="793558"/>
            <a:ext cx="8106345" cy="2965623"/>
          </a:xfrm>
          <a:prstGeom prst="rect">
            <a:avLst/>
          </a:prstGeom>
        </p:spPr>
      </p:pic>
      <p:pic>
        <p:nvPicPr>
          <p:cNvPr id="3" name="Picture 2" descr="5f0c458a23c9e0fae4139948a3e190a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9445" y="2768600"/>
            <a:ext cx="4530369" cy="3784600"/>
          </a:xfrm>
          <a:prstGeom prst="rect">
            <a:avLst/>
          </a:prstGeom>
        </p:spPr>
      </p:pic>
      <p:pic>
        <p:nvPicPr>
          <p:cNvPr id="5" name="Picture 4" descr="Diagram_of_a_gene_on_a_chromosome_CRUK_020.sv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95089" y="4026054"/>
            <a:ext cx="2510583" cy="2254734"/>
          </a:xfrm>
          <a:prstGeom prst="rect">
            <a:avLst/>
          </a:prstGeom>
        </p:spPr>
      </p:pic>
    </p:spTree>
    <p:extLst>
      <p:ext uri="{BB962C8B-B14F-4D97-AF65-F5344CB8AC3E}">
        <p14:creationId xmlns:p14="http://schemas.microsoft.com/office/powerpoint/2010/main" val="1891512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8664"/>
          </a:xfrm>
        </p:spPr>
        <p:txBody>
          <a:bodyPr/>
          <a:lstStyle/>
          <a:p>
            <a:pPr>
              <a:lnSpc>
                <a:spcPct val="100000"/>
              </a:lnSpc>
            </a:pPr>
            <a:r>
              <a:rPr lang="en-US" sz="3600"/>
              <a:t>Base </a:t>
            </a:r>
            <a:r>
              <a:rPr lang="en-US" sz="3600" dirty="0"/>
              <a:t>Pairing to a Template Strand</a:t>
            </a:r>
          </a:p>
        </p:txBody>
      </p:sp>
      <p:sp>
        <p:nvSpPr>
          <p:cNvPr id="4099" name="Rectangle 3"/>
          <p:cNvSpPr>
            <a:spLocks noGrp="1" noChangeArrowheads="1"/>
          </p:cNvSpPr>
          <p:nvPr>
            <p:ph idx="4294967295"/>
          </p:nvPr>
        </p:nvSpPr>
        <p:spPr>
          <a:xfrm>
            <a:off x="152400" y="980557"/>
            <a:ext cx="8991600" cy="2155825"/>
          </a:xfrm>
        </p:spPr>
        <p:txBody>
          <a:bodyPr>
            <a:normAutofit/>
          </a:bodyPr>
          <a:lstStyle/>
          <a:p>
            <a:pPr marL="0" indent="0">
              <a:buNone/>
            </a:pPr>
            <a:r>
              <a:rPr lang="en-US" sz="2400" dirty="0"/>
              <a:t>Watson and Crick’</a:t>
            </a:r>
            <a:r>
              <a:rPr lang="en-US" altLang="ja-JP" sz="2400" dirty="0"/>
              <a:t>s </a:t>
            </a:r>
            <a:r>
              <a:rPr lang="en-US" altLang="ja-JP" sz="2400" b="1" i="1" dirty="0"/>
              <a:t>semiconservative model </a:t>
            </a:r>
            <a:r>
              <a:rPr lang="en-US" altLang="ja-JP" sz="2400" dirty="0"/>
              <a:t>of replication predicts that each daughter molecule will have one old strand (</a:t>
            </a:r>
            <a:r>
              <a:rPr lang="ja-JP" altLang="en-US" sz="2400" dirty="0"/>
              <a:t>“</a:t>
            </a:r>
            <a:r>
              <a:rPr lang="en-US" altLang="ja-JP" sz="2400" dirty="0"/>
              <a:t>conserved</a:t>
            </a:r>
            <a:r>
              <a:rPr lang="ja-JP" altLang="en-US" sz="2400" dirty="0"/>
              <a:t>”</a:t>
            </a:r>
            <a:r>
              <a:rPr lang="en-US" altLang="ja-JP" sz="2400" dirty="0"/>
              <a:t> from the parent molecule) and one newly made strand</a:t>
            </a:r>
          </a:p>
        </p:txBody>
      </p:sp>
      <p:sp>
        <p:nvSpPr>
          <p:cNvPr id="4" name="Content Placeholder 3"/>
          <p:cNvSpPr txBox="1">
            <a:spLocks/>
          </p:cNvSpPr>
          <p:nvPr/>
        </p:nvSpPr>
        <p:spPr>
          <a:xfrm>
            <a:off x="365915" y="5727199"/>
            <a:ext cx="1591279" cy="582645"/>
          </a:xfrm>
          <a:prstGeom prst="rect">
            <a:avLst/>
          </a:prstGeom>
        </p:spPr>
        <p:txBody>
          <a:bodyPr/>
          <a:lst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293688" indent="-293688">
              <a:buClrTx/>
              <a:buFont typeface="+mj-lt"/>
              <a:buAutoNum type="alphaLcParenR"/>
            </a:pPr>
            <a:r>
              <a:rPr lang="en-US" sz="1800" kern="0">
                <a:solidFill>
                  <a:srgbClr val="000000"/>
                </a:solidFill>
              </a:rPr>
              <a:t>Parental</a:t>
            </a:r>
            <a:br>
              <a:rPr lang="en-US" sz="1800" kern="0">
                <a:solidFill>
                  <a:srgbClr val="000000"/>
                </a:solidFill>
              </a:rPr>
            </a:br>
            <a:r>
              <a:rPr lang="en-US" sz="1800" kern="0">
                <a:solidFill>
                  <a:srgbClr val="000000"/>
                </a:solidFill>
              </a:rPr>
              <a:t>molecule</a:t>
            </a:r>
            <a:endParaRPr lang="en-US" sz="1800" kern="0" dirty="0">
              <a:solidFill>
                <a:srgbClr val="000000"/>
              </a:solidFill>
            </a:endParaRPr>
          </a:p>
        </p:txBody>
      </p:sp>
      <p:pic>
        <p:nvPicPr>
          <p:cNvPr id="5" name="Picture 4" descr="There are two strands, with complementary base pairs. On one strand pairs with T on the other strand, while C on one strand pairs with G on the other strand."/>
          <p:cNvPicPr>
            <a:picLocks noChangeAspect="1"/>
          </p:cNvPicPr>
          <p:nvPr/>
        </p:nvPicPr>
        <p:blipFill>
          <a:blip r:embed="rId3"/>
          <a:stretch>
            <a:fillRect/>
          </a:stretch>
        </p:blipFill>
        <p:spPr>
          <a:xfrm>
            <a:off x="458570" y="3277141"/>
            <a:ext cx="1552575" cy="2276475"/>
          </a:xfrm>
          <a:prstGeom prst="rect">
            <a:avLst/>
          </a:prstGeom>
        </p:spPr>
      </p:pic>
      <p:sp>
        <p:nvSpPr>
          <p:cNvPr id="6" name="Content Placeholder 5"/>
          <p:cNvSpPr txBox="1">
            <a:spLocks/>
          </p:cNvSpPr>
          <p:nvPr/>
        </p:nvSpPr>
        <p:spPr>
          <a:xfrm>
            <a:off x="2668655" y="5734129"/>
            <a:ext cx="2512171" cy="921327"/>
          </a:xfrm>
          <a:prstGeom prst="rect">
            <a:avLst/>
          </a:prstGeom>
        </p:spPr>
        <p:txBody>
          <a:bodyPr/>
          <a:lst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293688" indent="-293688">
              <a:spcBef>
                <a:spcPts val="0"/>
              </a:spcBef>
              <a:spcAft>
                <a:spcPts val="0"/>
              </a:spcAft>
              <a:buClrTx/>
              <a:buFont typeface="+mj-lt"/>
              <a:buAutoNum type="alphaLcParenR" startAt="2"/>
            </a:pPr>
            <a:r>
              <a:rPr lang="en-US" sz="1800" kern="0">
                <a:solidFill>
                  <a:srgbClr val="000000"/>
                </a:solidFill>
              </a:rPr>
              <a:t>Separation of</a:t>
            </a:r>
            <a:br>
              <a:rPr lang="en-US" sz="1800" kern="0">
                <a:solidFill>
                  <a:srgbClr val="000000"/>
                </a:solidFill>
              </a:rPr>
            </a:br>
            <a:r>
              <a:rPr lang="en-US" sz="1800" kern="0">
                <a:solidFill>
                  <a:srgbClr val="000000"/>
                </a:solidFill>
              </a:rPr>
              <a:t>parental strands</a:t>
            </a:r>
            <a:br>
              <a:rPr lang="en-US" sz="1800" kern="0">
                <a:solidFill>
                  <a:srgbClr val="000000"/>
                </a:solidFill>
              </a:rPr>
            </a:br>
            <a:r>
              <a:rPr lang="en-US" sz="1800" kern="0">
                <a:solidFill>
                  <a:srgbClr val="000000"/>
                </a:solidFill>
              </a:rPr>
              <a:t>into templates</a:t>
            </a:r>
            <a:endParaRPr lang="en-US" sz="1800" kern="0" dirty="0">
              <a:solidFill>
                <a:srgbClr val="000000"/>
              </a:solidFill>
            </a:endParaRPr>
          </a:p>
        </p:txBody>
      </p:sp>
      <p:pic>
        <p:nvPicPr>
          <p:cNvPr id="7" name="Picture 6" descr="The two strands of DNA separate, into two molecules."/>
          <p:cNvPicPr>
            <a:picLocks noChangeAspect="1"/>
          </p:cNvPicPr>
          <p:nvPr/>
        </p:nvPicPr>
        <p:blipFill>
          <a:blip r:embed="rId4"/>
          <a:stretch>
            <a:fillRect/>
          </a:stretch>
        </p:blipFill>
        <p:spPr>
          <a:xfrm>
            <a:off x="2682176" y="3207000"/>
            <a:ext cx="2381250" cy="2324100"/>
          </a:xfrm>
          <a:prstGeom prst="rect">
            <a:avLst/>
          </a:prstGeom>
        </p:spPr>
      </p:pic>
      <p:sp>
        <p:nvSpPr>
          <p:cNvPr id="8" name="Content Placeholder 7"/>
          <p:cNvSpPr txBox="1">
            <a:spLocks/>
          </p:cNvSpPr>
          <p:nvPr/>
        </p:nvSpPr>
        <p:spPr>
          <a:xfrm>
            <a:off x="5894606" y="5735952"/>
            <a:ext cx="3128212" cy="922020"/>
          </a:xfrm>
          <a:prstGeom prst="rect">
            <a:avLst/>
          </a:prstGeom>
        </p:spPr>
        <p:txBody>
          <a:bodyPr/>
          <a:lst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293688" indent="-293688">
              <a:spcBef>
                <a:spcPts val="0"/>
              </a:spcBef>
              <a:spcAft>
                <a:spcPts val="0"/>
              </a:spcAft>
              <a:buClrTx/>
              <a:buFont typeface="+mj-lt"/>
              <a:buAutoNum type="alphaLcParenR" startAt="3"/>
            </a:pPr>
            <a:r>
              <a:rPr lang="en-US" sz="1800" kern="0">
                <a:solidFill>
                  <a:srgbClr val="000000"/>
                </a:solidFill>
              </a:rPr>
              <a:t>Formation of new</a:t>
            </a:r>
            <a:br>
              <a:rPr lang="en-US" sz="1800" kern="0">
                <a:solidFill>
                  <a:srgbClr val="000000"/>
                </a:solidFill>
              </a:rPr>
            </a:br>
            <a:r>
              <a:rPr lang="en-US" sz="1800" kern="0">
                <a:solidFill>
                  <a:srgbClr val="000000"/>
                </a:solidFill>
              </a:rPr>
              <a:t>strands complementary</a:t>
            </a:r>
            <a:br>
              <a:rPr lang="en-US" sz="1800" kern="0">
                <a:solidFill>
                  <a:srgbClr val="000000"/>
                </a:solidFill>
              </a:rPr>
            </a:br>
            <a:r>
              <a:rPr lang="en-US" sz="1800" kern="0">
                <a:solidFill>
                  <a:srgbClr val="000000"/>
                </a:solidFill>
              </a:rPr>
              <a:t>to template strands</a:t>
            </a:r>
            <a:endParaRPr lang="en-US" sz="1800" kern="0" dirty="0">
              <a:solidFill>
                <a:srgbClr val="000000"/>
              </a:solidFill>
            </a:endParaRPr>
          </a:p>
        </p:txBody>
      </p:sp>
      <p:pic>
        <p:nvPicPr>
          <p:cNvPr id="9" name="Picture 8" descr="Each strand from the original parent molecule has a new strand, with complementary base pairs. There are now two molecule of DNA with the same structure and sequence as the original parent DNA molecule."/>
          <p:cNvPicPr>
            <a:picLocks noChangeAspect="1"/>
          </p:cNvPicPr>
          <p:nvPr/>
        </p:nvPicPr>
        <p:blipFill>
          <a:blip r:embed="rId5"/>
          <a:stretch>
            <a:fillRect/>
          </a:stretch>
        </p:blipFill>
        <p:spPr>
          <a:xfrm>
            <a:off x="5616377" y="3261094"/>
            <a:ext cx="3209925" cy="2286000"/>
          </a:xfrm>
          <a:prstGeom prst="rect">
            <a:avLst/>
          </a:prstGeom>
        </p:spPr>
      </p:pic>
    </p:spTree>
    <p:extLst>
      <p:ext uri="{BB962C8B-B14F-4D97-AF65-F5344CB8AC3E}">
        <p14:creationId xmlns:p14="http://schemas.microsoft.com/office/powerpoint/2010/main" val="3860626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89302A-27B8-1C41-8D15-677F44FB2BD7}"/>
              </a:ext>
            </a:extLst>
          </p:cNvPr>
          <p:cNvPicPr>
            <a:picLocks noChangeAspect="1"/>
          </p:cNvPicPr>
          <p:nvPr/>
        </p:nvPicPr>
        <p:blipFill>
          <a:blip r:embed="rId3"/>
          <a:stretch>
            <a:fillRect/>
          </a:stretch>
        </p:blipFill>
        <p:spPr>
          <a:xfrm>
            <a:off x="304800" y="762000"/>
            <a:ext cx="8534400" cy="5334000"/>
          </a:xfrm>
          <a:prstGeom prst="rect">
            <a:avLst/>
          </a:prstGeom>
        </p:spPr>
      </p:pic>
    </p:spTree>
    <p:extLst>
      <p:ext uri="{BB962C8B-B14F-4D97-AF65-F5344CB8AC3E}">
        <p14:creationId xmlns:p14="http://schemas.microsoft.com/office/powerpoint/2010/main" val="4014488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 y="76200"/>
            <a:ext cx="9144000" cy="738664"/>
          </a:xfrm>
        </p:spPr>
        <p:txBody>
          <a:bodyPr/>
          <a:lstStyle/>
          <a:p>
            <a:pPr>
              <a:lnSpc>
                <a:spcPct val="100000"/>
              </a:lnSpc>
            </a:pPr>
            <a:r>
              <a:rPr lang="en-US" sz="3600" dirty="0"/>
              <a:t>Synthesizing a New DNA Strand</a:t>
            </a:r>
          </a:p>
        </p:txBody>
      </p:sp>
      <p:sp>
        <p:nvSpPr>
          <p:cNvPr id="4099" name="Rectangle 3"/>
          <p:cNvSpPr>
            <a:spLocks noGrp="1" noChangeArrowheads="1"/>
          </p:cNvSpPr>
          <p:nvPr>
            <p:ph idx="4294967295"/>
          </p:nvPr>
        </p:nvSpPr>
        <p:spPr>
          <a:xfrm>
            <a:off x="152446" y="990600"/>
            <a:ext cx="8839200" cy="2879725"/>
          </a:xfrm>
        </p:spPr>
        <p:txBody>
          <a:bodyPr/>
          <a:lstStyle/>
          <a:p>
            <a:pPr marL="0" indent="0">
              <a:buNone/>
            </a:pPr>
            <a:r>
              <a:rPr lang="en-US" dirty="0"/>
              <a:t>Enzymes called </a:t>
            </a:r>
            <a:r>
              <a:rPr lang="en-US" b="1" i="1" dirty="0"/>
              <a:t>DNA polymerases </a:t>
            </a:r>
            <a:r>
              <a:rPr lang="en-US" dirty="0"/>
              <a:t>catalyze the synthesis of new DNA at a replication fork</a:t>
            </a:r>
          </a:p>
        </p:txBody>
      </p:sp>
      <p:pic>
        <p:nvPicPr>
          <p:cNvPr id="5" name="Picture 4" descr="Illustration shows a replication bubble. Helicase unwinds the helix. An RNA primer starts the synthesis, and DNA polymerase extends the DNA strand from the RNA primer. DNA synthesis occurs only in the 5' to 3' direction. On the leading strand, DNA synthesis occurs continuously. On the lagging strand, DNA synthesis restarts many times as the helix unwinds, resulting in many short fragments called Okazaki fragments.">
            <a:extLst>
              <a:ext uri="{FF2B5EF4-FFF2-40B4-BE49-F238E27FC236}">
                <a16:creationId xmlns:a16="http://schemas.microsoft.com/office/drawing/2014/main" id="{7CA953CF-F0F8-6842-B58C-D4E3EE463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201" y="2322439"/>
            <a:ext cx="8311597" cy="3447243"/>
          </a:xfrm>
          <a:prstGeom prst="rect">
            <a:avLst/>
          </a:prstGeom>
        </p:spPr>
      </p:pic>
    </p:spTree>
    <p:extLst>
      <p:ext uri="{BB962C8B-B14F-4D97-AF65-F5344CB8AC3E}">
        <p14:creationId xmlns:p14="http://schemas.microsoft.com/office/powerpoint/2010/main" val="249242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txBox="1">
            <a:spLocks/>
          </p:cNvSpPr>
          <p:nvPr/>
        </p:nvSpPr>
        <p:spPr>
          <a:xfrm>
            <a:off x="4696319" y="957131"/>
            <a:ext cx="4025900" cy="526626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600" dirty="0">
                <a:solidFill>
                  <a:srgbClr val="000000"/>
                </a:solidFill>
              </a:rPr>
              <a:t>The two chromosomes in each pair are called </a:t>
            </a:r>
            <a:r>
              <a:rPr lang="en-US" sz="2600" b="1" dirty="0">
                <a:solidFill>
                  <a:srgbClr val="000000"/>
                </a:solidFill>
              </a:rPr>
              <a:t>homologous chromosomes, </a:t>
            </a:r>
            <a:r>
              <a:rPr lang="en-US" sz="2600" dirty="0">
                <a:solidFill>
                  <a:srgbClr val="000000"/>
                </a:solidFill>
              </a:rPr>
              <a:t>or</a:t>
            </a:r>
            <a:r>
              <a:rPr lang="en-US" sz="2600" b="1" dirty="0">
                <a:solidFill>
                  <a:srgbClr val="000000"/>
                </a:solidFill>
              </a:rPr>
              <a:t> homologs</a:t>
            </a:r>
          </a:p>
          <a:p>
            <a:pPr algn="l">
              <a:buFont typeface="Wingdings" charset="2"/>
              <a:buChar char="§"/>
            </a:pPr>
            <a:endParaRPr lang="en-US" sz="2600" b="1" dirty="0">
              <a:solidFill>
                <a:srgbClr val="000000"/>
              </a:solidFill>
            </a:endParaRPr>
          </a:p>
          <a:p>
            <a:pPr algn="l">
              <a:buFont typeface="Wingdings" charset="2"/>
              <a:buChar char="§"/>
            </a:pPr>
            <a:r>
              <a:rPr lang="en-US" sz="2600" dirty="0">
                <a:solidFill>
                  <a:srgbClr val="000000"/>
                </a:solidFill>
              </a:rPr>
              <a:t>Chromosomes in a </a:t>
            </a:r>
            <a:r>
              <a:rPr lang="en-US" sz="2600" b="1" dirty="0">
                <a:solidFill>
                  <a:srgbClr val="000000"/>
                </a:solidFill>
              </a:rPr>
              <a:t>homologous pair </a:t>
            </a:r>
            <a:r>
              <a:rPr lang="en-US" sz="2600" dirty="0">
                <a:solidFill>
                  <a:srgbClr val="000000"/>
                </a:solidFill>
              </a:rPr>
              <a:t>are the same length and shape and carry genes controlling the </a:t>
            </a:r>
            <a:r>
              <a:rPr lang="en-US" sz="2600" i="1" dirty="0">
                <a:solidFill>
                  <a:schemeClr val="accent6">
                    <a:lumMod val="75000"/>
                  </a:schemeClr>
                </a:solidFill>
              </a:rPr>
              <a:t>same inherited characters</a:t>
            </a:r>
          </a:p>
          <a:p>
            <a:pPr lvl="1" algn="l">
              <a:buFont typeface="Wingdings" charset="2"/>
              <a:buChar char="§"/>
            </a:pPr>
            <a:r>
              <a:rPr lang="en-US" sz="2200" i="1" dirty="0">
                <a:solidFill>
                  <a:srgbClr val="FF0000"/>
                </a:solidFill>
              </a:rPr>
              <a:t>But not necessarily the same traits (alleles)</a:t>
            </a:r>
          </a:p>
        </p:txBody>
      </p:sp>
      <p:pic>
        <p:nvPicPr>
          <p:cNvPr id="3" name="Picture 2" descr="13_03bKaryotypePrep-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 y="543621"/>
            <a:ext cx="4559808" cy="5181600"/>
          </a:xfrm>
          <a:prstGeom prst="rect">
            <a:avLst/>
          </a:prstGeom>
        </p:spPr>
      </p:pic>
      <p:sp>
        <p:nvSpPr>
          <p:cNvPr id="4"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Karyotype</a:t>
            </a:r>
          </a:p>
        </p:txBody>
      </p:sp>
      <p:sp>
        <p:nvSpPr>
          <p:cNvPr id="5" name="Content Placeholder 2"/>
          <p:cNvSpPr txBox="1">
            <a:spLocks/>
          </p:cNvSpPr>
          <p:nvPr/>
        </p:nvSpPr>
        <p:spPr>
          <a:xfrm>
            <a:off x="427312" y="5918200"/>
            <a:ext cx="8792888" cy="791633"/>
          </a:xfrm>
          <a:prstGeom prst="rect">
            <a:avLst/>
          </a:prstGeom>
          <a:solidFill>
            <a:schemeClr val="bg1"/>
          </a:solidFill>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600" b="1" dirty="0">
                <a:solidFill>
                  <a:srgbClr val="000000"/>
                </a:solidFill>
              </a:rPr>
              <a:t>Genes</a:t>
            </a:r>
            <a:r>
              <a:rPr lang="en-US" sz="2600" dirty="0">
                <a:solidFill>
                  <a:srgbClr val="000000"/>
                </a:solidFill>
              </a:rPr>
              <a:t> are the units of heredity and are made up of segments of DNA</a:t>
            </a:r>
          </a:p>
          <a:p>
            <a:pPr algn="l">
              <a:buFont typeface="Wingdings" charset="2"/>
              <a:buChar char="§"/>
            </a:pPr>
            <a:r>
              <a:rPr lang="en-US" sz="2600" dirty="0">
                <a:solidFill>
                  <a:srgbClr val="000000"/>
                </a:solidFill>
              </a:rPr>
              <a:t>A gene’s specific position along a chromosome is called the </a:t>
            </a:r>
            <a:r>
              <a:rPr lang="en-US" sz="2600" b="1" dirty="0">
                <a:solidFill>
                  <a:srgbClr val="000000"/>
                </a:solidFill>
              </a:rPr>
              <a:t>locus</a:t>
            </a:r>
          </a:p>
        </p:txBody>
      </p:sp>
    </p:spTree>
    <p:extLst>
      <p:ext uri="{BB962C8B-B14F-4D97-AF65-F5344CB8AC3E}">
        <p14:creationId xmlns:p14="http://schemas.microsoft.com/office/powerpoint/2010/main" val="3183829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idx="4294967295"/>
          </p:nvPr>
        </p:nvSpPr>
        <p:spPr>
          <a:xfrm>
            <a:off x="-12700" y="0"/>
            <a:ext cx="8991600" cy="646331"/>
          </a:xfrm>
        </p:spPr>
        <p:txBody>
          <a:bodyPr anchor="t">
            <a:spAutoFit/>
          </a:bodyPr>
          <a:lstStyle/>
          <a:p>
            <a:pPr eaLnBrk="1" hangingPunct="1"/>
            <a:r>
              <a:rPr lang="en-US" altLang="en-US" sz="3600" b="0" dirty="0">
                <a:latin typeface="Calibri" charset="0"/>
              </a:rPr>
              <a:t>The Flow of Genetic </a:t>
            </a:r>
            <a:r>
              <a:rPr lang="en-US" altLang="en-US" sz="3200" b="0" dirty="0">
                <a:latin typeface="Calibri" charset="0"/>
              </a:rPr>
              <a:t>Information in the Cell</a:t>
            </a:r>
          </a:p>
        </p:txBody>
      </p:sp>
      <p:sp>
        <p:nvSpPr>
          <p:cNvPr id="18434" name="Rectangle 3"/>
          <p:cNvSpPr>
            <a:spLocks noGrp="1" noChangeArrowheads="1"/>
          </p:cNvSpPr>
          <p:nvPr>
            <p:ph type="body" idx="4294967295"/>
          </p:nvPr>
        </p:nvSpPr>
        <p:spPr>
          <a:xfrm>
            <a:off x="76200" y="823913"/>
            <a:ext cx="8534400" cy="5331460"/>
          </a:xfrm>
        </p:spPr>
        <p:txBody>
          <a:bodyPr>
            <a:spAutoFit/>
          </a:bodyPr>
          <a:lstStyle/>
          <a:p>
            <a:pPr marL="0" indent="0" eaLnBrk="1" hangingPunct="1">
              <a:lnSpc>
                <a:spcPct val="95000"/>
              </a:lnSpc>
              <a:buFont typeface="Times" charset="0"/>
              <a:buNone/>
            </a:pPr>
            <a:r>
              <a:rPr lang="en-US" altLang="en-US" sz="2800" dirty="0">
                <a:latin typeface="Calibri" charset="0"/>
              </a:rPr>
              <a:t>The information content of DNA is in the form of specific nucleotide sequences</a:t>
            </a:r>
          </a:p>
          <a:p>
            <a:pPr marL="0" indent="0" eaLnBrk="1" hangingPunct="1">
              <a:lnSpc>
                <a:spcPct val="95000"/>
              </a:lnSpc>
              <a:buFont typeface="Times" charset="0"/>
              <a:buNone/>
            </a:pPr>
            <a:endParaRPr lang="en-US" altLang="en-US" sz="900" dirty="0">
              <a:latin typeface="Calibri" charset="0"/>
            </a:endParaRPr>
          </a:p>
          <a:p>
            <a:pPr marL="0" indent="0" eaLnBrk="1" hangingPunct="1">
              <a:lnSpc>
                <a:spcPct val="95000"/>
              </a:lnSpc>
              <a:buFont typeface="Times" charset="0"/>
              <a:buNone/>
            </a:pPr>
            <a:r>
              <a:rPr lang="en-US" altLang="en-US" sz="2800" dirty="0">
                <a:latin typeface="Calibri" charset="0"/>
              </a:rPr>
              <a:t>The DNA inherited by an organism                                      leads to specific traits by dictating                                                the synthesis of proteins</a:t>
            </a:r>
          </a:p>
          <a:p>
            <a:pPr marL="0" indent="0" eaLnBrk="1" hangingPunct="1">
              <a:lnSpc>
                <a:spcPct val="95000"/>
              </a:lnSpc>
              <a:buFont typeface="Times" charset="0"/>
              <a:buNone/>
            </a:pPr>
            <a:endParaRPr lang="en-US" altLang="en-US" sz="900" dirty="0">
              <a:latin typeface="Calibri" charset="0"/>
            </a:endParaRPr>
          </a:p>
          <a:p>
            <a:pPr marL="0" indent="0" eaLnBrk="1" hangingPunct="1">
              <a:lnSpc>
                <a:spcPct val="95000"/>
              </a:lnSpc>
              <a:buFont typeface="Times" charset="0"/>
              <a:buNone/>
            </a:pPr>
            <a:r>
              <a:rPr lang="en-US" altLang="en-US" sz="2800" dirty="0">
                <a:latin typeface="Calibri" charset="0"/>
              </a:rPr>
              <a:t>Proteins are the links between                                    </a:t>
            </a:r>
            <a:r>
              <a:rPr lang="en-US" altLang="en-US" sz="2800" b="1" i="1" dirty="0">
                <a:latin typeface="Calibri" charset="0"/>
              </a:rPr>
              <a:t>genotype</a:t>
            </a:r>
            <a:r>
              <a:rPr lang="en-US" altLang="en-US" sz="2800" dirty="0">
                <a:latin typeface="Calibri" charset="0"/>
              </a:rPr>
              <a:t> and </a:t>
            </a:r>
            <a:r>
              <a:rPr lang="en-US" altLang="en-US" sz="2800" b="1" i="1" dirty="0">
                <a:latin typeface="Calibri" charset="0"/>
              </a:rPr>
              <a:t>phenotype</a:t>
            </a:r>
          </a:p>
          <a:p>
            <a:pPr marL="0" indent="0" eaLnBrk="1" hangingPunct="1">
              <a:lnSpc>
                <a:spcPct val="95000"/>
              </a:lnSpc>
              <a:buFont typeface="Times" charset="0"/>
              <a:buNone/>
            </a:pPr>
            <a:endParaRPr lang="en-US" altLang="en-US" sz="900" dirty="0">
              <a:latin typeface="Calibri" charset="0"/>
            </a:endParaRPr>
          </a:p>
          <a:p>
            <a:pPr marL="0" indent="0" eaLnBrk="1" hangingPunct="1">
              <a:lnSpc>
                <a:spcPct val="95000"/>
              </a:lnSpc>
              <a:buFont typeface="Times" charset="0"/>
              <a:buNone/>
            </a:pPr>
            <a:r>
              <a:rPr lang="en-US" altLang="en-US" sz="2800" b="1" dirty="0">
                <a:latin typeface="Calibri" charset="0"/>
              </a:rPr>
              <a:t>Gene expression</a:t>
            </a:r>
            <a:r>
              <a:rPr lang="en-US" altLang="en-US" sz="2800" dirty="0">
                <a:latin typeface="Calibri" charset="0"/>
              </a:rPr>
              <a:t>, is the process                                                  by which DNA directs protein                                       synthesis through </a:t>
            </a:r>
            <a:r>
              <a:rPr lang="en-US" altLang="en-US" sz="2800" b="1" i="1" dirty="0">
                <a:latin typeface="Calibri" charset="0"/>
              </a:rPr>
              <a:t>transcription</a:t>
            </a:r>
            <a:r>
              <a:rPr lang="en-US" altLang="en-US" sz="2800" dirty="0">
                <a:latin typeface="Calibri" charset="0"/>
              </a:rPr>
              <a:t>                                                 and </a:t>
            </a:r>
            <a:r>
              <a:rPr lang="en-US" altLang="en-US" sz="2800" b="1" i="1" dirty="0">
                <a:latin typeface="Calibri" charset="0"/>
              </a:rPr>
              <a:t>translation</a:t>
            </a:r>
          </a:p>
        </p:txBody>
      </p:sp>
      <p:pic>
        <p:nvPicPr>
          <p:cNvPr id="2" name="Picture 1" descr="Screen Shot 2018-09-28 at 8.33.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5900" y="2598479"/>
            <a:ext cx="3683000" cy="2451100"/>
          </a:xfrm>
          <a:prstGeom prst="rect">
            <a:avLst/>
          </a:prstGeom>
        </p:spPr>
      </p:pic>
    </p:spTree>
    <p:extLst>
      <p:ext uri="{BB962C8B-B14F-4D97-AF65-F5344CB8AC3E}">
        <p14:creationId xmlns:p14="http://schemas.microsoft.com/office/powerpoint/2010/main" val="1130469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idx="4294967295"/>
          </p:nvPr>
        </p:nvSpPr>
        <p:spPr>
          <a:xfrm>
            <a:off x="0" y="0"/>
            <a:ext cx="9067800" cy="646331"/>
          </a:xfrm>
        </p:spPr>
        <p:txBody>
          <a:bodyPr wrap="square" anchor="t">
            <a:spAutoFit/>
          </a:bodyPr>
          <a:lstStyle/>
          <a:p>
            <a:pPr eaLnBrk="1" hangingPunct="1"/>
            <a:r>
              <a:rPr lang="en-US" altLang="en-US" sz="3600" b="0" dirty="0">
                <a:latin typeface="Calibri" charset="0"/>
              </a:rPr>
              <a:t>Basic Principles of Transcription and Translation</a:t>
            </a:r>
          </a:p>
        </p:txBody>
      </p:sp>
      <p:sp>
        <p:nvSpPr>
          <p:cNvPr id="20482" name="Rectangle 3"/>
          <p:cNvSpPr>
            <a:spLocks noGrp="1" noChangeArrowheads="1"/>
          </p:cNvSpPr>
          <p:nvPr>
            <p:ph type="body" idx="4294967295"/>
          </p:nvPr>
        </p:nvSpPr>
        <p:spPr>
          <a:xfrm>
            <a:off x="228600" y="914400"/>
            <a:ext cx="8839200" cy="3231654"/>
          </a:xfrm>
        </p:spPr>
        <p:txBody>
          <a:bodyPr>
            <a:spAutoFit/>
          </a:bodyPr>
          <a:lstStyle/>
          <a:p>
            <a:pPr marL="0" indent="0" eaLnBrk="1" hangingPunct="1">
              <a:buFont typeface="Times" charset="0"/>
              <a:buNone/>
            </a:pPr>
            <a:r>
              <a:rPr lang="en-US" altLang="en-US" sz="2400" dirty="0">
                <a:latin typeface="Calibri" charset="0"/>
              </a:rPr>
              <a:t>Transcription</a:t>
            </a:r>
            <a:r>
              <a:rPr lang="en-US" altLang="en-US" sz="2400" b="1" dirty="0">
                <a:latin typeface="Calibri" charset="0"/>
              </a:rPr>
              <a:t> </a:t>
            </a:r>
            <a:r>
              <a:rPr lang="en-US" altLang="en-US" sz="2400" dirty="0">
                <a:latin typeface="Calibri" charset="0"/>
              </a:rPr>
              <a:t>is the synthesis of RNA by the enzyme </a:t>
            </a:r>
            <a:r>
              <a:rPr lang="en-US" altLang="en-US" sz="2400" b="1" i="1" dirty="0">
                <a:latin typeface="Calibri" charset="0"/>
              </a:rPr>
              <a:t>RNA polymerase</a:t>
            </a:r>
            <a:r>
              <a:rPr lang="en-US" altLang="en-US" sz="2400" b="1" dirty="0">
                <a:latin typeface="Calibri" charset="0"/>
              </a:rPr>
              <a:t> </a:t>
            </a:r>
            <a:r>
              <a:rPr lang="en-US" altLang="en-US" sz="2400" dirty="0">
                <a:latin typeface="Calibri" charset="0"/>
              </a:rPr>
              <a:t>using information coded within DNA </a:t>
            </a:r>
            <a:endParaRPr lang="en-US" altLang="en-US" sz="2400" b="1" dirty="0">
              <a:latin typeface="Calibri" charset="0"/>
            </a:endParaRPr>
          </a:p>
          <a:p>
            <a:pPr marL="0" indent="0" eaLnBrk="1" hangingPunct="1">
              <a:buFont typeface="Times" charset="0"/>
              <a:buNone/>
            </a:pPr>
            <a:endParaRPr lang="en-US" altLang="en-US" sz="600" dirty="0">
              <a:latin typeface="Calibri" charset="0"/>
            </a:endParaRPr>
          </a:p>
          <a:p>
            <a:pPr marL="0" indent="0" eaLnBrk="1" hangingPunct="1">
              <a:buFont typeface="Times" charset="0"/>
              <a:buNone/>
            </a:pPr>
            <a:r>
              <a:rPr lang="en-US" altLang="en-US" sz="2400" dirty="0">
                <a:latin typeface="Calibri" charset="0"/>
              </a:rPr>
              <a:t>Transcription of a gene produces a </a:t>
            </a:r>
            <a:r>
              <a:rPr lang="en-US" altLang="en-US" sz="2400" b="1" i="1" dirty="0">
                <a:latin typeface="Calibri" charset="0"/>
              </a:rPr>
              <a:t>messenger RNA </a:t>
            </a:r>
            <a:r>
              <a:rPr lang="en-US" altLang="en-US" sz="2400" b="1" dirty="0">
                <a:latin typeface="Calibri" charset="0"/>
              </a:rPr>
              <a:t>(</a:t>
            </a:r>
            <a:r>
              <a:rPr lang="en-US" altLang="en-US" sz="2400" b="1" i="1" dirty="0">
                <a:latin typeface="Calibri" charset="0"/>
              </a:rPr>
              <a:t>mRNA</a:t>
            </a:r>
            <a:r>
              <a:rPr lang="en-US" altLang="en-US" sz="2400" b="1" dirty="0">
                <a:latin typeface="Calibri" charset="0"/>
              </a:rPr>
              <a:t>)</a:t>
            </a:r>
          </a:p>
          <a:p>
            <a:pPr marL="0" indent="0" eaLnBrk="1" hangingPunct="1">
              <a:buFont typeface="Times" charset="0"/>
              <a:buNone/>
            </a:pPr>
            <a:endParaRPr lang="en-US" altLang="en-US" sz="600" b="1" dirty="0">
              <a:latin typeface="Calibri" charset="0"/>
            </a:endParaRPr>
          </a:p>
          <a:p>
            <a:pPr marL="0" indent="0" eaLnBrk="1" hangingPunct="1">
              <a:buFont typeface="Times" charset="0"/>
              <a:buNone/>
            </a:pPr>
            <a:r>
              <a:rPr lang="en-US" altLang="en-US" sz="2400" b="1" i="1" dirty="0">
                <a:latin typeface="Calibri" charset="0"/>
              </a:rPr>
              <a:t>Translation</a:t>
            </a:r>
            <a:r>
              <a:rPr lang="en-US" altLang="en-US" sz="2400" b="1" dirty="0">
                <a:latin typeface="Calibri" charset="0"/>
              </a:rPr>
              <a:t> </a:t>
            </a:r>
            <a:r>
              <a:rPr lang="en-US" altLang="en-US" sz="2400" dirty="0">
                <a:latin typeface="Calibri" charset="0"/>
              </a:rPr>
              <a:t>is the synthesis of a </a:t>
            </a:r>
            <a:r>
              <a:rPr lang="en-US" altLang="en-US" sz="2400" b="1" i="1" dirty="0">
                <a:latin typeface="Calibri" charset="0"/>
              </a:rPr>
              <a:t>polypeptide</a:t>
            </a:r>
            <a:r>
              <a:rPr lang="en-US" altLang="en-US" sz="2400" dirty="0">
                <a:latin typeface="Calibri" charset="0"/>
              </a:rPr>
              <a:t>, using information coded within the mRNA</a:t>
            </a:r>
          </a:p>
          <a:p>
            <a:pPr marL="0" indent="0" eaLnBrk="1" hangingPunct="1">
              <a:buFont typeface="Times" charset="0"/>
              <a:buNone/>
            </a:pPr>
            <a:endParaRPr lang="en-US" altLang="en-US" sz="600" dirty="0">
              <a:latin typeface="Calibri" charset="0"/>
            </a:endParaRPr>
          </a:p>
          <a:p>
            <a:pPr marL="0" indent="0" eaLnBrk="1" hangingPunct="1">
              <a:buFont typeface="Times" charset="0"/>
              <a:buNone/>
            </a:pPr>
            <a:r>
              <a:rPr lang="en-US" altLang="en-US" sz="2400" b="1" i="1" dirty="0">
                <a:latin typeface="Calibri" charset="0"/>
              </a:rPr>
              <a:t>Ribosomes</a:t>
            </a:r>
            <a:r>
              <a:rPr lang="en-US" altLang="en-US" sz="2400" b="1" dirty="0">
                <a:latin typeface="Calibri" charset="0"/>
              </a:rPr>
              <a:t> </a:t>
            </a:r>
            <a:r>
              <a:rPr lang="en-US" altLang="en-US" sz="2400" dirty="0">
                <a:latin typeface="Calibri" charset="0"/>
              </a:rPr>
              <a:t>are huge protein/RNA enzyme complexes that carry out translation</a:t>
            </a:r>
          </a:p>
        </p:txBody>
      </p:sp>
      <p:grpSp>
        <p:nvGrpSpPr>
          <p:cNvPr id="50179" name="Group 4"/>
          <p:cNvGrpSpPr>
            <a:grpSpLocks/>
          </p:cNvGrpSpPr>
          <p:nvPr/>
        </p:nvGrpSpPr>
        <p:grpSpPr bwMode="auto">
          <a:xfrm>
            <a:off x="259556" y="4414123"/>
            <a:ext cx="8548688" cy="857250"/>
            <a:chOff x="304800" y="3886200"/>
            <a:chExt cx="8548688" cy="857956"/>
          </a:xfrm>
        </p:grpSpPr>
        <p:pic>
          <p:nvPicPr>
            <p:cNvPr id="50181" name="Picture 3" descr="17_UN01CentralDogma-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3886200"/>
              <a:ext cx="8548688" cy="8579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82" name="Text Box 4"/>
            <p:cNvSpPr txBox="1">
              <a:spLocks noChangeArrowheads="1"/>
            </p:cNvSpPr>
            <p:nvPr/>
          </p:nvSpPr>
          <p:spPr bwMode="auto">
            <a:xfrm>
              <a:off x="915988" y="4157887"/>
              <a:ext cx="669925" cy="305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2200" b="1">
                  <a:solidFill>
                    <a:srgbClr val="000000"/>
                  </a:solidFill>
                </a:rPr>
                <a:t>DNA</a:t>
              </a:r>
            </a:p>
          </p:txBody>
        </p:sp>
        <p:sp>
          <p:nvSpPr>
            <p:cNvPr id="50183" name="Text Box 5"/>
            <p:cNvSpPr txBox="1">
              <a:spLocks noChangeArrowheads="1"/>
            </p:cNvSpPr>
            <p:nvPr/>
          </p:nvSpPr>
          <p:spPr bwMode="auto">
            <a:xfrm>
              <a:off x="4273550" y="4151531"/>
              <a:ext cx="669925" cy="3050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2200" b="1">
                  <a:solidFill>
                    <a:srgbClr val="000000"/>
                  </a:solidFill>
                </a:rPr>
                <a:t>RNA</a:t>
              </a:r>
            </a:p>
          </p:txBody>
        </p:sp>
        <p:sp>
          <p:nvSpPr>
            <p:cNvPr id="50184" name="Text Box 6"/>
            <p:cNvSpPr txBox="1">
              <a:spLocks noChangeArrowheads="1"/>
            </p:cNvSpPr>
            <p:nvPr/>
          </p:nvSpPr>
          <p:spPr bwMode="auto">
            <a:xfrm>
              <a:off x="7464425" y="4165830"/>
              <a:ext cx="950913" cy="279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2200" b="1">
                  <a:solidFill>
                    <a:srgbClr val="000000"/>
                  </a:solidFill>
                </a:rPr>
                <a:t>Protein</a:t>
              </a:r>
            </a:p>
          </p:txBody>
        </p:sp>
      </p:grpSp>
      <p:sp>
        <p:nvSpPr>
          <p:cNvPr id="20484" name="Rectangle 1"/>
          <p:cNvSpPr>
            <a:spLocks noChangeArrowheads="1"/>
          </p:cNvSpPr>
          <p:nvPr/>
        </p:nvSpPr>
        <p:spPr bwMode="auto">
          <a:xfrm>
            <a:off x="395288" y="5791200"/>
            <a:ext cx="8458200" cy="954088"/>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0838" indent="-350838">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fontAlgn="base">
              <a:spcBef>
                <a:spcPct val="0"/>
              </a:spcBef>
              <a:spcAft>
                <a:spcPct val="0"/>
              </a:spcAft>
              <a:buClrTx/>
              <a:buFontTx/>
              <a:buNone/>
            </a:pPr>
            <a:r>
              <a:rPr lang="en-US" altLang="en-US" b="1" dirty="0">
                <a:solidFill>
                  <a:srgbClr val="000000"/>
                </a:solidFill>
              </a:rPr>
              <a:t>C</a:t>
            </a:r>
            <a:r>
              <a:rPr lang="en-US" altLang="en-US" b="1" i="1" dirty="0">
                <a:solidFill>
                  <a:srgbClr val="000000"/>
                </a:solidFill>
              </a:rPr>
              <a:t>entral dogma </a:t>
            </a:r>
            <a:r>
              <a:rPr lang="en-US" altLang="en-US" dirty="0">
                <a:solidFill>
                  <a:srgbClr val="000000"/>
                </a:solidFill>
              </a:rPr>
              <a:t>is the concept that cells are governed by information flow:  </a:t>
            </a:r>
            <a:r>
              <a:rPr lang="en-US" altLang="en-US" b="1" dirty="0">
                <a:solidFill>
                  <a:srgbClr val="000000"/>
                </a:solidFill>
              </a:rPr>
              <a:t>DNA </a:t>
            </a:r>
            <a:r>
              <a:rPr lang="en-US" altLang="en-US" b="1" dirty="0">
                <a:solidFill>
                  <a:srgbClr val="000000"/>
                </a:solidFill>
                <a:latin typeface="Symbol" charset="2"/>
                <a:sym typeface="Symbol" charset="2"/>
              </a:rPr>
              <a:t></a:t>
            </a:r>
            <a:r>
              <a:rPr lang="en-US" altLang="en-US" b="1" dirty="0">
                <a:solidFill>
                  <a:srgbClr val="000000"/>
                </a:solidFill>
              </a:rPr>
              <a:t>RNA </a:t>
            </a:r>
            <a:r>
              <a:rPr lang="en-US" altLang="en-US" b="1" dirty="0">
                <a:solidFill>
                  <a:srgbClr val="000000"/>
                </a:solidFill>
                <a:latin typeface="Symbol" charset="2"/>
                <a:sym typeface="Symbol" charset="2"/>
              </a:rPr>
              <a:t></a:t>
            </a:r>
            <a:r>
              <a:rPr lang="en-US" altLang="en-US" b="1" dirty="0">
                <a:solidFill>
                  <a:srgbClr val="000000"/>
                </a:solidFill>
              </a:rPr>
              <a:t>protein</a:t>
            </a:r>
          </a:p>
        </p:txBody>
      </p:sp>
    </p:spTree>
    <p:extLst>
      <p:ext uri="{BB962C8B-B14F-4D97-AF65-F5344CB8AC3E}">
        <p14:creationId xmlns:p14="http://schemas.microsoft.com/office/powerpoint/2010/main" val="36293477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Bridge Between Genes and Proteins</a:t>
            </a:r>
          </a:p>
        </p:txBody>
      </p:sp>
      <p:pic>
        <p:nvPicPr>
          <p:cNvPr id="3" name="Picture 2"/>
          <p:cNvPicPr>
            <a:picLocks noChangeAspect="1"/>
          </p:cNvPicPr>
          <p:nvPr/>
        </p:nvPicPr>
        <p:blipFill>
          <a:blip r:embed="rId3"/>
          <a:stretch>
            <a:fillRect/>
          </a:stretch>
        </p:blipFill>
        <p:spPr>
          <a:xfrm>
            <a:off x="292100" y="1447800"/>
            <a:ext cx="8559800" cy="5232400"/>
          </a:xfrm>
          <a:prstGeom prst="rect">
            <a:avLst/>
          </a:prstGeom>
        </p:spPr>
      </p:pic>
      <p:sp>
        <p:nvSpPr>
          <p:cNvPr id="4" name="Content Placeholder 2"/>
          <p:cNvSpPr txBox="1">
            <a:spLocks/>
          </p:cNvSpPr>
          <p:nvPr/>
        </p:nvSpPr>
        <p:spPr>
          <a:xfrm>
            <a:off x="0" y="914400"/>
            <a:ext cx="4737100" cy="2933700"/>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800" b="1" dirty="0">
                <a:solidFill>
                  <a:srgbClr val="000000"/>
                </a:solidFill>
              </a:rPr>
              <a:t>Messenger RNA (mRNA)</a:t>
            </a:r>
            <a:r>
              <a:rPr lang="en-US" sz="2800" dirty="0">
                <a:solidFill>
                  <a:srgbClr val="000000"/>
                </a:solidFill>
              </a:rPr>
              <a:t> is the bridge between genes and the proteins for which they code</a:t>
            </a:r>
          </a:p>
          <a:p>
            <a:pPr marL="457200" indent="-457200" algn="l">
              <a:buFont typeface="Arial"/>
              <a:buChar char="•"/>
            </a:pPr>
            <a:r>
              <a:rPr lang="en-US" sz="2800" dirty="0">
                <a:solidFill>
                  <a:srgbClr val="000000"/>
                </a:solidFill>
              </a:rPr>
              <a:t>In eukaryotes, the nuclear envelop separates the processes of transcription and translation</a:t>
            </a:r>
          </a:p>
          <a:p>
            <a:pPr marL="914400" lvl="1" indent="-457200" algn="l">
              <a:buFont typeface="Arial"/>
              <a:buChar char="•"/>
            </a:pPr>
            <a:r>
              <a:rPr lang="en-US" sz="2400" dirty="0">
                <a:solidFill>
                  <a:srgbClr val="000000"/>
                </a:solidFill>
              </a:rPr>
              <a:t>mRNA undergoes </a:t>
            </a:r>
            <a:r>
              <a:rPr lang="en-US" sz="2400" i="1" dirty="0">
                <a:solidFill>
                  <a:srgbClr val="000000"/>
                </a:solidFill>
              </a:rPr>
              <a:t>processing</a:t>
            </a:r>
            <a:r>
              <a:rPr lang="en-US" sz="2400" dirty="0">
                <a:solidFill>
                  <a:srgbClr val="000000"/>
                </a:solidFill>
              </a:rPr>
              <a:t> before leaving the nucleus</a:t>
            </a:r>
          </a:p>
          <a:p>
            <a:pPr marL="457200" indent="-457200" algn="l">
              <a:buFont typeface="Arial"/>
              <a:buChar char="•"/>
            </a:pPr>
            <a:endParaRPr lang="en-US" sz="2800" dirty="0">
              <a:solidFill>
                <a:srgbClr val="000000"/>
              </a:solidFill>
            </a:endParaRPr>
          </a:p>
        </p:txBody>
      </p:sp>
    </p:spTree>
    <p:extLst>
      <p:ext uri="{BB962C8B-B14F-4D97-AF65-F5344CB8AC3E}">
        <p14:creationId xmlns:p14="http://schemas.microsoft.com/office/powerpoint/2010/main" val="1450288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DF266-0BE2-D74C-89EB-55633247F976}"/>
              </a:ext>
            </a:extLst>
          </p:cNvPr>
          <p:cNvPicPr>
            <a:picLocks noChangeAspect="1"/>
          </p:cNvPicPr>
          <p:nvPr/>
        </p:nvPicPr>
        <p:blipFill>
          <a:blip r:embed="rId3"/>
          <a:stretch>
            <a:fillRect/>
          </a:stretch>
        </p:blipFill>
        <p:spPr>
          <a:xfrm>
            <a:off x="690914" y="4363319"/>
            <a:ext cx="7911523" cy="4702897"/>
          </a:xfrm>
          <a:prstGeom prst="rect">
            <a:avLst/>
          </a:prstGeom>
        </p:spPr>
      </p:pic>
      <p:sp>
        <p:nvSpPr>
          <p:cNvPr id="9" name="TextBox 8"/>
          <p:cNvSpPr txBox="1"/>
          <p:nvPr/>
        </p:nvSpPr>
        <p:spPr>
          <a:xfrm>
            <a:off x="152400" y="143232"/>
            <a:ext cx="8988552" cy="2585323"/>
          </a:xfrm>
          <a:prstGeom prst="rect">
            <a:avLst/>
          </a:prstGeom>
          <a:noFill/>
        </p:spPr>
        <p:txBody>
          <a:bodyPr wrap="square" rtlCol="0">
            <a:spAutoFit/>
          </a:bodyPr>
          <a:lstStyle/>
          <a:p>
            <a:r>
              <a:rPr lang="en-US" sz="2400" dirty="0">
                <a:latin typeface="Calibri" charset="0"/>
                <a:ea typeface="Calibri" charset="0"/>
                <a:cs typeface="Calibri" charset="0"/>
              </a:rPr>
              <a:t>It’s important to realize that gene regulatory protein binding to DNA is </a:t>
            </a:r>
            <a:r>
              <a:rPr lang="en-US" sz="2400" i="1" dirty="0">
                <a:latin typeface="Calibri" charset="0"/>
                <a:ea typeface="Calibri" charset="0"/>
                <a:cs typeface="Calibri" charset="0"/>
              </a:rPr>
              <a:t>sequence specific</a:t>
            </a:r>
          </a:p>
          <a:p>
            <a:endParaRPr lang="en-US" dirty="0">
              <a:latin typeface="Calibri" charset="0"/>
              <a:ea typeface="Calibri" charset="0"/>
              <a:cs typeface="Calibri" charset="0"/>
            </a:endParaRPr>
          </a:p>
          <a:p>
            <a:r>
              <a:rPr lang="en-US" sz="2400" dirty="0">
                <a:latin typeface="Calibri" charset="0"/>
                <a:ea typeface="Calibri" charset="0"/>
                <a:cs typeface="Calibri" charset="0"/>
              </a:rPr>
              <a:t>Therefore, these proteins bind to discrete sites along the DNA</a:t>
            </a:r>
          </a:p>
          <a:p>
            <a:endParaRPr lang="en-US" sz="2400" dirty="0">
              <a:latin typeface="Calibri" charset="0"/>
              <a:ea typeface="Calibri" charset="0"/>
              <a:cs typeface="Calibri" charset="0"/>
            </a:endParaRPr>
          </a:p>
          <a:p>
            <a:r>
              <a:rPr lang="en-US" sz="2400" dirty="0">
                <a:latin typeface="Calibri" charset="0"/>
                <a:ea typeface="Calibri" charset="0"/>
                <a:cs typeface="Calibri" charset="0"/>
              </a:rPr>
              <a:t>For instance, RNA polymerase binds to a specific DNA sequence that represents a </a:t>
            </a:r>
            <a:r>
              <a:rPr lang="en-US" sz="2400" b="1" dirty="0">
                <a:latin typeface="Calibri" charset="0"/>
                <a:ea typeface="Calibri" charset="0"/>
                <a:cs typeface="Calibri" charset="0"/>
              </a:rPr>
              <a:t>promoter</a:t>
            </a:r>
            <a:r>
              <a:rPr lang="en-US" sz="2400" dirty="0">
                <a:latin typeface="Calibri" charset="0"/>
                <a:ea typeface="Calibri" charset="0"/>
                <a:cs typeface="Calibri" charset="0"/>
              </a:rPr>
              <a:t> </a:t>
            </a:r>
          </a:p>
        </p:txBody>
      </p:sp>
      <p:sp>
        <p:nvSpPr>
          <p:cNvPr id="109" name="TextBox 108"/>
          <p:cNvSpPr txBox="1"/>
          <p:nvPr/>
        </p:nvSpPr>
        <p:spPr>
          <a:xfrm>
            <a:off x="155448" y="2908280"/>
            <a:ext cx="8725316" cy="830997"/>
          </a:xfrm>
          <a:prstGeom prst="rect">
            <a:avLst/>
          </a:prstGeom>
          <a:noFill/>
        </p:spPr>
        <p:txBody>
          <a:bodyPr wrap="square" rtlCol="0">
            <a:spAutoFit/>
          </a:bodyPr>
          <a:lstStyle/>
          <a:p>
            <a:r>
              <a:rPr lang="en-US" sz="2400" dirty="0">
                <a:latin typeface="Calibri" charset="0"/>
                <a:ea typeface="Calibri" charset="0"/>
                <a:cs typeface="Calibri" charset="0"/>
              </a:rPr>
              <a:t>This positions the RNA polymerase at the start of a gene and points the enzyme in the right direction</a:t>
            </a:r>
          </a:p>
        </p:txBody>
      </p:sp>
    </p:spTree>
    <p:extLst>
      <p:ext uri="{BB962C8B-B14F-4D97-AF65-F5344CB8AC3E}">
        <p14:creationId xmlns:p14="http://schemas.microsoft.com/office/powerpoint/2010/main" val="56812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Three Stages of Transcription</a:t>
            </a:r>
          </a:p>
        </p:txBody>
      </p:sp>
      <p:sp>
        <p:nvSpPr>
          <p:cNvPr id="4" name="Content Placeholder 2"/>
          <p:cNvSpPr txBox="1">
            <a:spLocks/>
          </p:cNvSpPr>
          <p:nvPr/>
        </p:nvSpPr>
        <p:spPr>
          <a:xfrm>
            <a:off x="0" y="1193800"/>
            <a:ext cx="3387823" cy="52451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1800" b="1" dirty="0">
                <a:solidFill>
                  <a:srgbClr val="000000"/>
                </a:solidFill>
              </a:rPr>
              <a:t>RNA polymerase</a:t>
            </a:r>
            <a:r>
              <a:rPr lang="en-US" sz="1800" dirty="0">
                <a:solidFill>
                  <a:srgbClr val="000000"/>
                </a:solidFill>
              </a:rPr>
              <a:t> attaches to and pries apart DNA strands at the </a:t>
            </a:r>
            <a:r>
              <a:rPr lang="en-US" sz="1800" b="1" dirty="0">
                <a:solidFill>
                  <a:srgbClr val="000000"/>
                </a:solidFill>
              </a:rPr>
              <a:t>promoter</a:t>
            </a:r>
            <a:r>
              <a:rPr lang="en-US" sz="1800" dirty="0">
                <a:solidFill>
                  <a:srgbClr val="000000"/>
                </a:solidFill>
              </a:rPr>
              <a:t> and joins together the RNA nucleotides to perform mRNA synthesis</a:t>
            </a:r>
          </a:p>
          <a:p>
            <a:pPr algn="l"/>
            <a:endParaRPr lang="en-US" sz="1800" dirty="0">
              <a:solidFill>
                <a:srgbClr val="000000"/>
              </a:solidFill>
            </a:endParaRPr>
          </a:p>
          <a:p>
            <a:pPr marL="457200" indent="-457200" algn="l">
              <a:buFont typeface="Arial"/>
              <a:buChar char="•"/>
            </a:pPr>
            <a:r>
              <a:rPr lang="en-US" sz="1800" dirty="0">
                <a:solidFill>
                  <a:srgbClr val="000000"/>
                </a:solidFill>
              </a:rPr>
              <a:t>Reads the </a:t>
            </a:r>
            <a:r>
              <a:rPr lang="en-US" sz="1800" b="1" dirty="0">
                <a:solidFill>
                  <a:srgbClr val="000000"/>
                </a:solidFill>
              </a:rPr>
              <a:t>DNA template strand </a:t>
            </a:r>
            <a:r>
              <a:rPr lang="en-US" sz="1800" dirty="0">
                <a:solidFill>
                  <a:srgbClr val="000000"/>
                </a:solidFill>
              </a:rPr>
              <a:t>from the 3′ → 5′ direction</a:t>
            </a:r>
          </a:p>
          <a:p>
            <a:pPr marL="457200" indent="-457200" algn="l">
              <a:buFont typeface="Arial"/>
              <a:buChar char="•"/>
            </a:pPr>
            <a:endParaRPr lang="en-US" sz="1800" dirty="0">
              <a:solidFill>
                <a:srgbClr val="000000"/>
              </a:solidFill>
            </a:endParaRPr>
          </a:p>
          <a:p>
            <a:pPr marL="457200" indent="-457200" algn="l">
              <a:buFont typeface="Arial"/>
              <a:buChar char="•"/>
            </a:pPr>
            <a:r>
              <a:rPr lang="en-US" sz="1800" dirty="0">
                <a:solidFill>
                  <a:srgbClr val="000000"/>
                </a:solidFill>
              </a:rPr>
              <a:t>The RNA is complementary to the DNA template strand</a:t>
            </a:r>
          </a:p>
          <a:p>
            <a:pPr marL="914400" lvl="1" indent="-457200" algn="l">
              <a:buFont typeface="Arial"/>
              <a:buChar char="•"/>
            </a:pPr>
            <a:r>
              <a:rPr lang="en-US" sz="1400" dirty="0">
                <a:solidFill>
                  <a:srgbClr val="000000"/>
                </a:solidFill>
              </a:rPr>
              <a:t>except that </a:t>
            </a:r>
            <a:r>
              <a:rPr lang="en-US" sz="1400" i="1" dirty="0">
                <a:solidFill>
                  <a:srgbClr val="000000"/>
                </a:solidFill>
              </a:rPr>
              <a:t>uracil substitutes for thymine</a:t>
            </a:r>
          </a:p>
          <a:p>
            <a:pPr algn="l"/>
            <a:endParaRPr lang="en-US" sz="1800" dirty="0">
              <a:solidFill>
                <a:srgbClr val="000000"/>
              </a:solidFill>
            </a:endParaRPr>
          </a:p>
          <a:p>
            <a:pPr marL="457200" indent="-457200" algn="l">
              <a:buFont typeface="Arial"/>
              <a:buChar char="•"/>
            </a:pPr>
            <a:r>
              <a:rPr lang="en-US" sz="1800" dirty="0">
                <a:solidFill>
                  <a:srgbClr val="000000"/>
                </a:solidFill>
              </a:rPr>
              <a:t>The </a:t>
            </a:r>
            <a:r>
              <a:rPr lang="en-US" sz="1800" b="1" dirty="0">
                <a:solidFill>
                  <a:srgbClr val="000000"/>
                </a:solidFill>
              </a:rPr>
              <a:t>transcription unit </a:t>
            </a:r>
            <a:r>
              <a:rPr lang="en-US" sz="1800" dirty="0">
                <a:solidFill>
                  <a:srgbClr val="000000"/>
                </a:solidFill>
              </a:rPr>
              <a:t>is the stretch of DNA that is transcribed</a:t>
            </a:r>
          </a:p>
          <a:p>
            <a:pPr marL="457200" indent="-457200" algn="l">
              <a:buFont typeface="Arial"/>
              <a:buChar char="•"/>
            </a:pPr>
            <a:endParaRPr lang="en-US" sz="1800" dirty="0">
              <a:solidFill>
                <a:srgbClr val="000000"/>
              </a:solidFill>
            </a:endParaRPr>
          </a:p>
          <a:p>
            <a:pPr marL="457200" indent="-457200" algn="l">
              <a:buFont typeface="Arial"/>
              <a:buChar char="•"/>
            </a:pPr>
            <a:endParaRPr lang="en-US" sz="1800" i="1" dirty="0">
              <a:solidFill>
                <a:srgbClr val="000000"/>
              </a:solidFill>
            </a:endParaRPr>
          </a:p>
        </p:txBody>
      </p:sp>
      <p:pic>
        <p:nvPicPr>
          <p:cNvPr id="2" name="Picture 1"/>
          <p:cNvPicPr>
            <a:picLocks noChangeAspect="1"/>
          </p:cNvPicPr>
          <p:nvPr/>
        </p:nvPicPr>
        <p:blipFill>
          <a:blip r:embed="rId3"/>
          <a:stretch>
            <a:fillRect/>
          </a:stretch>
        </p:blipFill>
        <p:spPr>
          <a:xfrm>
            <a:off x="3387823" y="1193800"/>
            <a:ext cx="5680038" cy="4876800"/>
          </a:xfrm>
          <a:prstGeom prst="rect">
            <a:avLst/>
          </a:prstGeom>
        </p:spPr>
      </p:pic>
      <p:sp>
        <p:nvSpPr>
          <p:cNvPr id="7" name="Oval 6"/>
          <p:cNvSpPr/>
          <p:nvPr/>
        </p:nvSpPr>
        <p:spPr>
          <a:xfrm>
            <a:off x="4724401" y="17649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394701" y="17903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346701" y="43049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048501" y="40890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346702" y="54860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8089902" y="54733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53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RNA Polymerase</a:t>
            </a:r>
          </a:p>
        </p:txBody>
      </p:sp>
      <p:sp>
        <p:nvSpPr>
          <p:cNvPr id="4" name="Content Placeholder 2"/>
          <p:cNvSpPr txBox="1">
            <a:spLocks/>
          </p:cNvSpPr>
          <p:nvPr/>
        </p:nvSpPr>
        <p:spPr>
          <a:xfrm>
            <a:off x="0" y="1943100"/>
            <a:ext cx="3387823" cy="44958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As RNA polymerase moves along the DNA, it untwists the double helix, 10 to 20 bases at a time</a:t>
            </a:r>
          </a:p>
          <a:p>
            <a:pPr algn="l"/>
            <a:endParaRPr lang="en-US" sz="2000" dirty="0">
              <a:solidFill>
                <a:srgbClr val="000000"/>
              </a:solidFill>
            </a:endParaRPr>
          </a:p>
          <a:p>
            <a:pPr marL="457200" indent="-457200" algn="l">
              <a:buFont typeface="Arial"/>
              <a:buChar char="•"/>
            </a:pPr>
            <a:r>
              <a:rPr lang="en-US" sz="2000" dirty="0">
                <a:solidFill>
                  <a:srgbClr val="000000"/>
                </a:solidFill>
              </a:rPr>
              <a:t>Nucleotides are added to the 3′ end of the</a:t>
            </a:r>
            <a:br>
              <a:rPr lang="en-US" sz="2000" dirty="0">
                <a:solidFill>
                  <a:srgbClr val="000000"/>
                </a:solidFill>
              </a:rPr>
            </a:br>
            <a:r>
              <a:rPr lang="en-US" sz="2000" dirty="0">
                <a:solidFill>
                  <a:srgbClr val="000000"/>
                </a:solidFill>
              </a:rPr>
              <a:t>growing mRNA molecule</a:t>
            </a:r>
          </a:p>
        </p:txBody>
      </p:sp>
      <p:pic>
        <p:nvPicPr>
          <p:cNvPr id="3" name="Picture 2"/>
          <p:cNvPicPr>
            <a:picLocks noChangeAspect="1"/>
          </p:cNvPicPr>
          <p:nvPr/>
        </p:nvPicPr>
        <p:blipFill>
          <a:blip r:embed="rId3"/>
          <a:stretch>
            <a:fillRect/>
          </a:stretch>
        </p:blipFill>
        <p:spPr>
          <a:xfrm>
            <a:off x="3755877" y="1549400"/>
            <a:ext cx="5223023" cy="4470400"/>
          </a:xfrm>
          <a:prstGeom prst="rect">
            <a:avLst/>
          </a:prstGeom>
        </p:spPr>
      </p:pic>
      <p:sp>
        <p:nvSpPr>
          <p:cNvPr id="5" name="Oval 4"/>
          <p:cNvSpPr/>
          <p:nvPr/>
        </p:nvSpPr>
        <p:spPr>
          <a:xfrm>
            <a:off x="3743177" y="4792981"/>
            <a:ext cx="381000" cy="386079"/>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654277" y="3091181"/>
            <a:ext cx="381000" cy="386079"/>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892800" y="3284220"/>
            <a:ext cx="749300" cy="386079"/>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623300" y="3091181"/>
            <a:ext cx="381000" cy="386079"/>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747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mRNA Processing in </a:t>
            </a:r>
            <a:r>
              <a:rPr lang="en-US" b="1" dirty="0">
                <a:solidFill>
                  <a:srgbClr val="F79646"/>
                </a:solidFill>
              </a:rPr>
              <a:t>Eukaryotes</a:t>
            </a:r>
          </a:p>
        </p:txBody>
      </p:sp>
      <p:pic>
        <p:nvPicPr>
          <p:cNvPr id="3" name="Picture 2"/>
          <p:cNvPicPr>
            <a:picLocks noChangeAspect="1"/>
          </p:cNvPicPr>
          <p:nvPr/>
        </p:nvPicPr>
        <p:blipFill>
          <a:blip r:embed="rId3"/>
          <a:stretch>
            <a:fillRect/>
          </a:stretch>
        </p:blipFill>
        <p:spPr>
          <a:xfrm>
            <a:off x="4041000" y="965200"/>
            <a:ext cx="4252100" cy="5346700"/>
          </a:xfrm>
          <a:prstGeom prst="rect">
            <a:avLst/>
          </a:prstGeom>
        </p:spPr>
      </p:pic>
      <p:sp>
        <p:nvSpPr>
          <p:cNvPr id="20" name="Content Placeholder 2"/>
          <p:cNvSpPr txBox="1">
            <a:spLocks/>
          </p:cNvSpPr>
          <p:nvPr/>
        </p:nvSpPr>
        <p:spPr>
          <a:xfrm>
            <a:off x="177800" y="1181101"/>
            <a:ext cx="3581400" cy="537750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800" dirty="0">
                <a:solidFill>
                  <a:schemeClr val="tx1"/>
                </a:solidFill>
              </a:rPr>
              <a:t>Enzymes in the eukaryotic nucleus modify pre-mRNA before it reaches the cytoplasm</a:t>
            </a:r>
          </a:p>
          <a:p>
            <a:pPr marL="457200" indent="-457200" algn="l">
              <a:buFont typeface="Arial"/>
              <a:buChar char="•"/>
            </a:pPr>
            <a:r>
              <a:rPr lang="en-US" sz="2800" dirty="0">
                <a:solidFill>
                  <a:schemeClr val="tx1"/>
                </a:solidFill>
              </a:rPr>
              <a:t>Both ends of the primary transcript are usually altered</a:t>
            </a:r>
          </a:p>
          <a:p>
            <a:pPr marL="457200" indent="-457200" algn="l">
              <a:buFont typeface="Arial"/>
              <a:buChar char="•"/>
            </a:pPr>
            <a:r>
              <a:rPr lang="en-US" sz="2800" dirty="0">
                <a:solidFill>
                  <a:schemeClr val="tx1"/>
                </a:solidFill>
              </a:rPr>
              <a:t>Interior sections of the molecule are cut out, and the remaining parts spliced together</a:t>
            </a:r>
          </a:p>
        </p:txBody>
      </p:sp>
    </p:spTree>
    <p:extLst>
      <p:ext uri="{BB962C8B-B14F-4D97-AF65-F5344CB8AC3E}">
        <p14:creationId xmlns:p14="http://schemas.microsoft.com/office/powerpoint/2010/main" val="297033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r:link="rId4" cstate="print">
            <a:extLst>
              <a:ext uri="{28A0092B-C50C-407E-A947-70E740481C1C}">
                <a14:useLocalDpi xmlns:a14="http://schemas.microsoft.com/office/drawing/2010/main"/>
              </a:ext>
            </a:extLst>
          </a:blip>
          <a:srcRect/>
          <a:stretch>
            <a:fillRect/>
          </a:stretch>
        </p:blipFill>
        <p:spPr>
          <a:xfrm>
            <a:off x="298704" y="902208"/>
            <a:ext cx="8546592" cy="5053584"/>
          </a:xfrm>
          <a:prstGeom prst="rect">
            <a:avLst/>
          </a:prstGeom>
        </p:spPr>
      </p:pic>
      <p:sp>
        <p:nvSpPr>
          <p:cNvPr id="7" name="TextBox 3"/>
          <p:cNvSpPr txBox="1">
            <a:spLocks noChangeArrowheads="1"/>
          </p:cNvSpPr>
          <p:nvPr/>
        </p:nvSpPr>
        <p:spPr bwMode="auto">
          <a:xfrm>
            <a:off x="2482013" y="904060"/>
            <a:ext cx="1462002" cy="512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Transcription</a:t>
            </a:r>
          </a:p>
          <a:p>
            <a:pPr algn="ctr">
              <a:lnSpc>
                <a:spcPts val="2000"/>
              </a:lnSpc>
            </a:pPr>
            <a:r>
              <a:rPr lang="en-US" sz="1800" b="1" dirty="0">
                <a:solidFill>
                  <a:srgbClr val="000000"/>
                </a:solidFill>
                <a:latin typeface="Arial"/>
                <a:ea typeface="ＭＳ Ｐゴシック" charset="0"/>
              </a:rPr>
              <a:t>start site</a:t>
            </a:r>
          </a:p>
        </p:txBody>
      </p:sp>
      <p:sp>
        <p:nvSpPr>
          <p:cNvPr id="8" name="TextBox 5"/>
          <p:cNvSpPr txBox="1">
            <a:spLocks noChangeArrowheads="1"/>
          </p:cNvSpPr>
          <p:nvPr/>
        </p:nvSpPr>
        <p:spPr bwMode="auto">
          <a:xfrm>
            <a:off x="319839" y="1737499"/>
            <a:ext cx="50013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DNA</a:t>
            </a:r>
          </a:p>
        </p:txBody>
      </p:sp>
      <p:sp>
        <p:nvSpPr>
          <p:cNvPr id="9" name="TextBox 6"/>
          <p:cNvSpPr txBox="1">
            <a:spLocks noChangeArrowheads="1"/>
          </p:cNvSpPr>
          <p:nvPr/>
        </p:nvSpPr>
        <p:spPr bwMode="auto">
          <a:xfrm>
            <a:off x="2094664" y="2270899"/>
            <a:ext cx="102592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Promoter</a:t>
            </a:r>
          </a:p>
        </p:txBody>
      </p:sp>
      <p:sp>
        <p:nvSpPr>
          <p:cNvPr id="10" name="TextBox 7"/>
          <p:cNvSpPr txBox="1">
            <a:spLocks noChangeArrowheads="1"/>
          </p:cNvSpPr>
          <p:nvPr/>
        </p:nvSpPr>
        <p:spPr bwMode="auto">
          <a:xfrm>
            <a:off x="865939" y="2767787"/>
            <a:ext cx="142346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Primary RNA</a:t>
            </a:r>
          </a:p>
          <a:p>
            <a:pPr>
              <a:lnSpc>
                <a:spcPts val="2000"/>
              </a:lnSpc>
            </a:pPr>
            <a:r>
              <a:rPr lang="en-US" sz="1800" b="1" dirty="0">
                <a:solidFill>
                  <a:srgbClr val="000000"/>
                </a:solidFill>
                <a:latin typeface="Arial"/>
                <a:ea typeface="ＭＳ Ｐゴシック" charset="0"/>
              </a:rPr>
              <a:t>transcript</a:t>
            </a:r>
          </a:p>
          <a:p>
            <a:pPr>
              <a:lnSpc>
                <a:spcPts val="2000"/>
              </a:lnSpc>
            </a:pPr>
            <a:r>
              <a:rPr lang="en-US" sz="1800" b="1" dirty="0">
                <a:solidFill>
                  <a:srgbClr val="000000"/>
                </a:solidFill>
                <a:latin typeface="Arial"/>
                <a:ea typeface="ＭＳ Ｐゴシック" charset="0"/>
              </a:rPr>
              <a:t>(pre-mRNA)</a:t>
            </a:r>
          </a:p>
        </p:txBody>
      </p:sp>
      <p:sp>
        <p:nvSpPr>
          <p:cNvPr id="11" name="TextBox 8"/>
          <p:cNvSpPr txBox="1">
            <a:spLocks noChangeArrowheads="1"/>
          </p:cNvSpPr>
          <p:nvPr/>
        </p:nvSpPr>
        <p:spPr bwMode="auto">
          <a:xfrm>
            <a:off x="2348664" y="3001149"/>
            <a:ext cx="184346" cy="256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5′</a:t>
            </a:r>
          </a:p>
        </p:txBody>
      </p:sp>
      <p:sp>
        <p:nvSpPr>
          <p:cNvPr id="12" name="TextBox 11"/>
          <p:cNvSpPr txBox="1">
            <a:spLocks noChangeArrowheads="1"/>
          </p:cNvSpPr>
          <p:nvPr/>
        </p:nvSpPr>
        <p:spPr bwMode="auto">
          <a:xfrm>
            <a:off x="3064626" y="2820174"/>
            <a:ext cx="5001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dirty="0">
                <a:solidFill>
                  <a:srgbClr val="000000"/>
                </a:solidFill>
                <a:latin typeface="Arial"/>
                <a:ea typeface="ＭＳ Ｐゴシック" charset="0"/>
              </a:rPr>
              <a:t>Exon</a:t>
            </a:r>
          </a:p>
        </p:txBody>
      </p:sp>
      <p:sp>
        <p:nvSpPr>
          <p:cNvPr id="13" name="TextBox 12"/>
          <p:cNvSpPr txBox="1">
            <a:spLocks noChangeArrowheads="1"/>
          </p:cNvSpPr>
          <p:nvPr/>
        </p:nvSpPr>
        <p:spPr bwMode="auto">
          <a:xfrm>
            <a:off x="4021888" y="2820174"/>
            <a:ext cx="58189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14" name="TextBox 13"/>
          <p:cNvSpPr txBox="1">
            <a:spLocks noChangeArrowheads="1"/>
          </p:cNvSpPr>
          <p:nvPr/>
        </p:nvSpPr>
        <p:spPr bwMode="auto">
          <a:xfrm>
            <a:off x="3412289" y="1585099"/>
            <a:ext cx="5001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15" name="TextBox 14"/>
          <p:cNvSpPr txBox="1">
            <a:spLocks noChangeArrowheads="1"/>
          </p:cNvSpPr>
          <p:nvPr/>
        </p:nvSpPr>
        <p:spPr bwMode="auto">
          <a:xfrm>
            <a:off x="4391776" y="1585099"/>
            <a:ext cx="58189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16" name="TextBox 15"/>
          <p:cNvSpPr txBox="1">
            <a:spLocks noChangeArrowheads="1"/>
          </p:cNvSpPr>
          <p:nvPr/>
        </p:nvSpPr>
        <p:spPr bwMode="auto">
          <a:xfrm>
            <a:off x="5239501" y="1585099"/>
            <a:ext cx="5001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17" name="TextBox 16"/>
          <p:cNvSpPr txBox="1">
            <a:spLocks noChangeArrowheads="1"/>
          </p:cNvSpPr>
          <p:nvPr/>
        </p:nvSpPr>
        <p:spPr bwMode="auto">
          <a:xfrm>
            <a:off x="6723814" y="913586"/>
            <a:ext cx="1453347" cy="512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Poly-A signal</a:t>
            </a:r>
          </a:p>
          <a:p>
            <a:pPr algn="ctr">
              <a:lnSpc>
                <a:spcPts val="2000"/>
              </a:lnSpc>
            </a:pPr>
            <a:r>
              <a:rPr lang="en-US" sz="1800" b="1" dirty="0">
                <a:solidFill>
                  <a:srgbClr val="000000"/>
                </a:solidFill>
                <a:latin typeface="Arial"/>
                <a:ea typeface="ＭＳ Ｐゴシック" charset="0"/>
              </a:rPr>
              <a:t>sequence</a:t>
            </a:r>
          </a:p>
        </p:txBody>
      </p:sp>
      <p:sp>
        <p:nvSpPr>
          <p:cNvPr id="18" name="TextBox 18"/>
          <p:cNvSpPr txBox="1">
            <a:spLocks noChangeArrowheads="1"/>
          </p:cNvSpPr>
          <p:nvPr/>
        </p:nvSpPr>
        <p:spPr bwMode="auto">
          <a:xfrm>
            <a:off x="6196764" y="1585099"/>
            <a:ext cx="58189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19" name="TextBox 19"/>
          <p:cNvSpPr txBox="1">
            <a:spLocks noChangeArrowheads="1"/>
          </p:cNvSpPr>
          <p:nvPr/>
        </p:nvSpPr>
        <p:spPr bwMode="auto">
          <a:xfrm>
            <a:off x="7001626" y="1585099"/>
            <a:ext cx="5001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20" name="TextBox 20"/>
          <p:cNvSpPr txBox="1">
            <a:spLocks noChangeArrowheads="1"/>
          </p:cNvSpPr>
          <p:nvPr/>
        </p:nvSpPr>
        <p:spPr bwMode="auto">
          <a:xfrm>
            <a:off x="5204576" y="2288362"/>
            <a:ext cx="146200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Transcription</a:t>
            </a:r>
          </a:p>
        </p:txBody>
      </p:sp>
      <p:sp>
        <p:nvSpPr>
          <p:cNvPr id="21" name="TextBox 21"/>
          <p:cNvSpPr txBox="1">
            <a:spLocks noChangeArrowheads="1"/>
          </p:cNvSpPr>
          <p:nvPr/>
        </p:nvSpPr>
        <p:spPr bwMode="auto">
          <a:xfrm>
            <a:off x="6791304" y="2194737"/>
            <a:ext cx="795089" cy="512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 Poly-A</a:t>
            </a:r>
          </a:p>
          <a:p>
            <a:pPr algn="ctr">
              <a:lnSpc>
                <a:spcPts val="2000"/>
              </a:lnSpc>
            </a:pPr>
            <a:r>
              <a:rPr lang="en-US" sz="1800" b="1" dirty="0">
                <a:solidFill>
                  <a:srgbClr val="000000"/>
                </a:solidFill>
                <a:latin typeface="Arial"/>
                <a:ea typeface="ＭＳ Ｐゴシック" charset="0"/>
              </a:rPr>
              <a:t> signal</a:t>
            </a:r>
          </a:p>
        </p:txBody>
      </p:sp>
      <p:sp>
        <p:nvSpPr>
          <p:cNvPr id="22" name="TextBox 22"/>
          <p:cNvSpPr txBox="1">
            <a:spLocks noChangeArrowheads="1"/>
          </p:cNvSpPr>
          <p:nvPr/>
        </p:nvSpPr>
        <p:spPr bwMode="auto">
          <a:xfrm>
            <a:off x="4918826" y="2820174"/>
            <a:ext cx="5001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23" name="TextBox 23"/>
          <p:cNvSpPr txBox="1">
            <a:spLocks noChangeArrowheads="1"/>
          </p:cNvSpPr>
          <p:nvPr/>
        </p:nvSpPr>
        <p:spPr bwMode="auto">
          <a:xfrm>
            <a:off x="5849101" y="2820174"/>
            <a:ext cx="58189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24" name="TextBox 24"/>
          <p:cNvSpPr txBox="1">
            <a:spLocks noChangeArrowheads="1"/>
          </p:cNvSpPr>
          <p:nvPr/>
        </p:nvSpPr>
        <p:spPr bwMode="auto">
          <a:xfrm>
            <a:off x="6673014" y="2822556"/>
            <a:ext cx="500137"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25" name="TextBox 25"/>
          <p:cNvSpPr txBox="1">
            <a:spLocks noChangeArrowheads="1"/>
          </p:cNvSpPr>
          <p:nvPr/>
        </p:nvSpPr>
        <p:spPr bwMode="auto">
          <a:xfrm>
            <a:off x="5206164" y="3391674"/>
            <a:ext cx="178677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RNA processing</a:t>
            </a:r>
          </a:p>
        </p:txBody>
      </p:sp>
      <p:sp>
        <p:nvSpPr>
          <p:cNvPr id="26" name="TextBox 26"/>
          <p:cNvSpPr txBox="1">
            <a:spLocks noChangeArrowheads="1"/>
          </p:cNvSpPr>
          <p:nvPr/>
        </p:nvSpPr>
        <p:spPr bwMode="auto">
          <a:xfrm>
            <a:off x="7690601" y="2635231"/>
            <a:ext cx="1133324" cy="10259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Cleaved 3′</a:t>
            </a:r>
          </a:p>
          <a:p>
            <a:pPr>
              <a:lnSpc>
                <a:spcPts val="2000"/>
              </a:lnSpc>
            </a:pPr>
            <a:r>
              <a:rPr lang="en-US" sz="1800" b="1" dirty="0">
                <a:solidFill>
                  <a:srgbClr val="000000"/>
                </a:solidFill>
                <a:latin typeface="Arial"/>
                <a:ea typeface="ＭＳ Ｐゴシック" charset="0"/>
              </a:rPr>
              <a:t>end of</a:t>
            </a:r>
          </a:p>
          <a:p>
            <a:pPr>
              <a:lnSpc>
                <a:spcPts val="2000"/>
              </a:lnSpc>
            </a:pPr>
            <a:r>
              <a:rPr lang="en-US" sz="1800" b="1" dirty="0">
                <a:solidFill>
                  <a:srgbClr val="000000"/>
                </a:solidFill>
                <a:latin typeface="Arial"/>
                <a:ea typeface="ＭＳ Ｐゴシック" charset="0"/>
              </a:rPr>
              <a:t>primary</a:t>
            </a:r>
          </a:p>
          <a:p>
            <a:pPr>
              <a:lnSpc>
                <a:spcPts val="2000"/>
              </a:lnSpc>
            </a:pPr>
            <a:r>
              <a:rPr lang="en-US" sz="1800" b="1" dirty="0">
                <a:solidFill>
                  <a:srgbClr val="000000"/>
                </a:solidFill>
                <a:latin typeface="Arial"/>
                <a:ea typeface="ＭＳ Ｐゴシック" charset="0"/>
              </a:rPr>
              <a:t>transcript</a:t>
            </a:r>
          </a:p>
        </p:txBody>
      </p:sp>
      <p:sp>
        <p:nvSpPr>
          <p:cNvPr id="27" name="TextBox 30"/>
          <p:cNvSpPr txBox="1">
            <a:spLocks noChangeArrowheads="1"/>
          </p:cNvSpPr>
          <p:nvPr/>
        </p:nvSpPr>
        <p:spPr bwMode="auto">
          <a:xfrm>
            <a:off x="1977189" y="3925074"/>
            <a:ext cx="1218282"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a:solidFill>
                  <a:srgbClr val="000000"/>
                </a:solidFill>
                <a:latin typeface="Arial"/>
                <a:ea typeface="ＭＳ Ｐゴシック" charset="0"/>
              </a:rPr>
              <a:t>Intron RNA</a:t>
            </a:r>
          </a:p>
        </p:txBody>
      </p:sp>
      <p:sp>
        <p:nvSpPr>
          <p:cNvPr id="28" name="TextBox 31"/>
          <p:cNvSpPr txBox="1">
            <a:spLocks noChangeArrowheads="1"/>
          </p:cNvSpPr>
          <p:nvPr/>
        </p:nvSpPr>
        <p:spPr bwMode="auto">
          <a:xfrm>
            <a:off x="3961564" y="4598174"/>
            <a:ext cx="180818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a:solidFill>
                  <a:srgbClr val="000000"/>
                </a:solidFill>
                <a:latin typeface="Arial"/>
                <a:ea typeface="ＭＳ Ｐゴシック" charset="0"/>
              </a:rPr>
              <a:t>Coding segment</a:t>
            </a:r>
          </a:p>
        </p:txBody>
      </p:sp>
      <p:sp>
        <p:nvSpPr>
          <p:cNvPr id="29" name="TextBox 32"/>
          <p:cNvSpPr txBox="1">
            <a:spLocks noChangeArrowheads="1"/>
          </p:cNvSpPr>
          <p:nvPr/>
        </p:nvSpPr>
        <p:spPr bwMode="auto">
          <a:xfrm>
            <a:off x="865939" y="5010924"/>
            <a:ext cx="70532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a:solidFill>
                  <a:srgbClr val="000000"/>
                </a:solidFill>
                <a:latin typeface="Arial"/>
                <a:ea typeface="ＭＳ Ｐゴシック" charset="0"/>
              </a:rPr>
              <a:t>mRNA</a:t>
            </a:r>
          </a:p>
        </p:txBody>
      </p:sp>
      <p:sp>
        <p:nvSpPr>
          <p:cNvPr id="30" name="TextBox 33"/>
          <p:cNvSpPr txBox="1">
            <a:spLocks noChangeArrowheads="1"/>
          </p:cNvSpPr>
          <p:nvPr/>
        </p:nvSpPr>
        <p:spPr bwMode="auto">
          <a:xfrm>
            <a:off x="2026401" y="5082362"/>
            <a:ext cx="12022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b="1">
                <a:solidFill>
                  <a:srgbClr val="000000"/>
                </a:solidFill>
                <a:latin typeface="Arial"/>
                <a:ea typeface="ＭＳ Ｐゴシック" charset="0"/>
              </a:rPr>
              <a:t>G</a:t>
            </a:r>
          </a:p>
        </p:txBody>
      </p:sp>
      <p:sp>
        <p:nvSpPr>
          <p:cNvPr id="31" name="TextBox 34"/>
          <p:cNvSpPr txBox="1">
            <a:spLocks noChangeArrowheads="1"/>
          </p:cNvSpPr>
          <p:nvPr/>
        </p:nvSpPr>
        <p:spPr bwMode="auto">
          <a:xfrm>
            <a:off x="2314236" y="5072495"/>
            <a:ext cx="10259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b="1" dirty="0">
                <a:solidFill>
                  <a:srgbClr val="000000"/>
                </a:solidFill>
                <a:latin typeface="Arial"/>
                <a:ea typeface="ＭＳ Ｐゴシック" charset="0"/>
              </a:rPr>
              <a:t>P</a:t>
            </a:r>
          </a:p>
        </p:txBody>
      </p:sp>
      <p:sp>
        <p:nvSpPr>
          <p:cNvPr id="32" name="TextBox 35"/>
          <p:cNvSpPr txBox="1">
            <a:spLocks noChangeArrowheads="1"/>
          </p:cNvSpPr>
          <p:nvPr/>
        </p:nvSpPr>
        <p:spPr bwMode="auto">
          <a:xfrm>
            <a:off x="2602367" y="5072495"/>
            <a:ext cx="10259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b="1" dirty="0">
                <a:solidFill>
                  <a:srgbClr val="000000"/>
                </a:solidFill>
                <a:latin typeface="Arial"/>
                <a:ea typeface="ＭＳ Ｐゴシック" charset="0"/>
              </a:rPr>
              <a:t>P</a:t>
            </a:r>
          </a:p>
        </p:txBody>
      </p:sp>
      <p:sp>
        <p:nvSpPr>
          <p:cNvPr id="33" name="TextBox 36"/>
          <p:cNvSpPr txBox="1">
            <a:spLocks noChangeArrowheads="1"/>
          </p:cNvSpPr>
          <p:nvPr/>
        </p:nvSpPr>
        <p:spPr bwMode="auto">
          <a:xfrm>
            <a:off x="2892880" y="5072495"/>
            <a:ext cx="102592"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b="1">
                <a:solidFill>
                  <a:srgbClr val="000000"/>
                </a:solidFill>
                <a:latin typeface="Arial"/>
                <a:ea typeface="ＭＳ Ｐゴシック" charset="0"/>
              </a:rPr>
              <a:t>P</a:t>
            </a:r>
          </a:p>
        </p:txBody>
      </p:sp>
      <p:sp>
        <p:nvSpPr>
          <p:cNvPr id="34" name="TextBox 37"/>
          <p:cNvSpPr txBox="1">
            <a:spLocks noChangeArrowheads="1"/>
          </p:cNvSpPr>
          <p:nvPr/>
        </p:nvSpPr>
        <p:spPr bwMode="auto">
          <a:xfrm>
            <a:off x="6954001" y="5086331"/>
            <a:ext cx="779059"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b="1" dirty="0">
                <a:solidFill>
                  <a:srgbClr val="000000"/>
                </a:solidFill>
                <a:latin typeface="Arial"/>
                <a:ea typeface="ＭＳ Ｐゴシック" charset="0"/>
              </a:rPr>
              <a:t>AAA</a:t>
            </a:r>
            <a:r>
              <a:rPr lang="en-US" sz="1200" b="1" dirty="0">
                <a:solidFill>
                  <a:srgbClr val="000000"/>
                </a:solidFill>
                <a:latin typeface="Times New Roman" pitchFamily="18" charset="0"/>
                <a:ea typeface="ＭＳ Ｐゴシック" charset="0"/>
                <a:cs typeface="Times New Roman" pitchFamily="18" charset="0"/>
              </a:rPr>
              <a:t>···</a:t>
            </a:r>
            <a:r>
              <a:rPr lang="en-US" sz="1200" b="1" dirty="0">
                <a:solidFill>
                  <a:srgbClr val="000000"/>
                </a:solidFill>
                <a:latin typeface="Arial"/>
                <a:ea typeface="ＭＳ Ｐゴシック" charset="0"/>
              </a:rPr>
              <a:t>AAA</a:t>
            </a:r>
          </a:p>
        </p:txBody>
      </p:sp>
      <p:sp>
        <p:nvSpPr>
          <p:cNvPr id="35" name="TextBox 38"/>
          <p:cNvSpPr txBox="1">
            <a:spLocks noChangeArrowheads="1"/>
          </p:cNvSpPr>
          <p:nvPr/>
        </p:nvSpPr>
        <p:spPr bwMode="auto">
          <a:xfrm>
            <a:off x="7838239" y="5022037"/>
            <a:ext cx="18434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a:solidFill>
                  <a:srgbClr val="000000"/>
                </a:solidFill>
                <a:latin typeface="Arial"/>
                <a:ea typeface="ＭＳ Ｐゴシック" charset="0"/>
              </a:rPr>
              <a:t>3′</a:t>
            </a:r>
          </a:p>
        </p:txBody>
      </p:sp>
      <p:sp>
        <p:nvSpPr>
          <p:cNvPr id="36" name="TextBox 39"/>
          <p:cNvSpPr txBox="1">
            <a:spLocks noChangeArrowheads="1"/>
          </p:cNvSpPr>
          <p:nvPr/>
        </p:nvSpPr>
        <p:spPr bwMode="auto">
          <a:xfrm>
            <a:off x="2186739" y="5468124"/>
            <a:ext cx="684483" cy="256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5′ Cap</a:t>
            </a:r>
          </a:p>
        </p:txBody>
      </p:sp>
      <p:sp>
        <p:nvSpPr>
          <p:cNvPr id="37" name="TextBox 41"/>
          <p:cNvSpPr txBox="1">
            <a:spLocks noChangeArrowheads="1"/>
          </p:cNvSpPr>
          <p:nvPr/>
        </p:nvSpPr>
        <p:spPr bwMode="auto">
          <a:xfrm>
            <a:off x="4124270" y="5385574"/>
            <a:ext cx="692497" cy="512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Start</a:t>
            </a:r>
          </a:p>
          <a:p>
            <a:pPr algn="ctr">
              <a:lnSpc>
                <a:spcPts val="2000"/>
              </a:lnSpc>
            </a:pPr>
            <a:r>
              <a:rPr lang="en-US" sz="1800" b="1" dirty="0">
                <a:solidFill>
                  <a:srgbClr val="000000"/>
                </a:solidFill>
                <a:latin typeface="Arial"/>
                <a:ea typeface="ＭＳ Ｐゴシック" charset="0"/>
              </a:rPr>
              <a:t>codon</a:t>
            </a:r>
          </a:p>
        </p:txBody>
      </p:sp>
      <p:sp>
        <p:nvSpPr>
          <p:cNvPr id="38" name="TextBox 43"/>
          <p:cNvSpPr txBox="1">
            <a:spLocks noChangeArrowheads="1"/>
          </p:cNvSpPr>
          <p:nvPr/>
        </p:nvSpPr>
        <p:spPr bwMode="auto">
          <a:xfrm>
            <a:off x="6130089" y="5437962"/>
            <a:ext cx="72295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3′ UTR</a:t>
            </a:r>
          </a:p>
        </p:txBody>
      </p:sp>
      <p:sp>
        <p:nvSpPr>
          <p:cNvPr id="39" name="TextBox 44"/>
          <p:cNvSpPr txBox="1">
            <a:spLocks noChangeArrowheads="1"/>
          </p:cNvSpPr>
          <p:nvPr/>
        </p:nvSpPr>
        <p:spPr bwMode="auto">
          <a:xfrm>
            <a:off x="6994644" y="5455305"/>
            <a:ext cx="730969" cy="512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Poly-A</a:t>
            </a:r>
          </a:p>
          <a:p>
            <a:pPr algn="ctr">
              <a:lnSpc>
                <a:spcPts val="2000"/>
              </a:lnSpc>
            </a:pPr>
            <a:r>
              <a:rPr lang="en-US" sz="1800" b="1" dirty="0">
                <a:solidFill>
                  <a:srgbClr val="000000"/>
                </a:solidFill>
                <a:latin typeface="Arial"/>
                <a:ea typeface="ＭＳ Ｐゴシック" charset="0"/>
              </a:rPr>
              <a:t>tail</a:t>
            </a:r>
          </a:p>
        </p:txBody>
      </p:sp>
      <p:sp>
        <p:nvSpPr>
          <p:cNvPr id="40" name="TextBox 39"/>
          <p:cNvSpPr txBox="1">
            <a:spLocks noChangeArrowheads="1"/>
          </p:cNvSpPr>
          <p:nvPr/>
        </p:nvSpPr>
        <p:spPr bwMode="auto">
          <a:xfrm>
            <a:off x="3064475" y="5468124"/>
            <a:ext cx="722955" cy="256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5′ UTR</a:t>
            </a:r>
          </a:p>
        </p:txBody>
      </p:sp>
      <p:sp>
        <p:nvSpPr>
          <p:cNvPr id="41" name="TextBox 41"/>
          <p:cNvSpPr txBox="1">
            <a:spLocks noChangeArrowheads="1"/>
          </p:cNvSpPr>
          <p:nvPr/>
        </p:nvSpPr>
        <p:spPr bwMode="auto">
          <a:xfrm>
            <a:off x="4959643" y="5385573"/>
            <a:ext cx="692497" cy="512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Stop</a:t>
            </a:r>
          </a:p>
          <a:p>
            <a:pPr algn="ctr">
              <a:lnSpc>
                <a:spcPts val="2000"/>
              </a:lnSpc>
            </a:pPr>
            <a:r>
              <a:rPr lang="en-US" sz="1800" b="1" dirty="0">
                <a:solidFill>
                  <a:srgbClr val="000000"/>
                </a:solidFill>
                <a:latin typeface="Arial"/>
                <a:ea typeface="ＭＳ Ｐゴシック" charset="0"/>
              </a:rPr>
              <a:t>codon</a:t>
            </a:r>
          </a:p>
        </p:txBody>
      </p:sp>
      <p:sp>
        <p:nvSpPr>
          <p:cNvPr id="56" name="Freeform 55"/>
          <p:cNvSpPr/>
          <p:nvPr/>
        </p:nvSpPr>
        <p:spPr>
          <a:xfrm>
            <a:off x="5570507" y="5230632"/>
            <a:ext cx="454101" cy="276314"/>
          </a:xfrm>
          <a:custGeom>
            <a:avLst/>
            <a:gdLst>
              <a:gd name="connsiteX0" fmla="*/ 6350 w 454101"/>
              <a:gd name="connsiteY0" fmla="*/ 269964 h 276314"/>
              <a:gd name="connsiteX1" fmla="*/ 447750 w 454101"/>
              <a:gd name="connsiteY1" fmla="*/ 6350 h 276314"/>
            </a:gdLst>
            <a:ahLst/>
            <a:cxnLst>
              <a:cxn ang="0">
                <a:pos x="connsiteX0" y="connsiteY0"/>
              </a:cxn>
              <a:cxn ang="1">
                <a:pos x="connsiteX1" y="connsiteY1"/>
              </a:cxn>
            </a:cxnLst>
            <a:rect l="l" t="t" r="r" b="b"/>
            <a:pathLst>
              <a:path w="454101" h="276314">
                <a:moveTo>
                  <a:pt x="6350" y="269964"/>
                </a:moveTo>
                <a:lnTo>
                  <a:pt x="447750" y="6350"/>
                </a:ln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57" name="Freeform 3"/>
          <p:cNvSpPr/>
          <p:nvPr/>
        </p:nvSpPr>
        <p:spPr>
          <a:xfrm>
            <a:off x="3693091" y="5230632"/>
            <a:ext cx="504278" cy="252933"/>
          </a:xfrm>
          <a:custGeom>
            <a:avLst/>
            <a:gdLst>
              <a:gd name="connsiteX0" fmla="*/ 497928 w 504278"/>
              <a:gd name="connsiteY0" fmla="*/ 246583 h 252933"/>
              <a:gd name="connsiteX1" fmla="*/ 6350 w 504278"/>
              <a:gd name="connsiteY1" fmla="*/ 6350 h 252933"/>
            </a:gdLst>
            <a:ahLst/>
            <a:cxnLst>
              <a:cxn ang="0">
                <a:pos x="connsiteX0" y="connsiteY0"/>
              </a:cxn>
              <a:cxn ang="1">
                <a:pos x="connsiteX1" y="connsiteY1"/>
              </a:cxn>
            </a:cxnLst>
            <a:rect l="l" t="t" r="r" b="b"/>
            <a:pathLst>
              <a:path w="504278" h="252933">
                <a:moveTo>
                  <a:pt x="497928" y="246583"/>
                </a:moveTo>
                <a:lnTo>
                  <a:pt x="6350" y="6350"/>
                </a:ln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58" name="Freeform 3"/>
          <p:cNvSpPr/>
          <p:nvPr/>
        </p:nvSpPr>
        <p:spPr>
          <a:xfrm>
            <a:off x="7222192" y="2711410"/>
            <a:ext cx="25400" cy="381228"/>
          </a:xfrm>
          <a:custGeom>
            <a:avLst/>
            <a:gdLst>
              <a:gd name="connsiteX0" fmla="*/ 6350 w 25400"/>
              <a:gd name="connsiteY0" fmla="*/ 6350 h 381228"/>
              <a:gd name="connsiteX1" fmla="*/ 6350 w 25400"/>
              <a:gd name="connsiteY1" fmla="*/ 374878 h 381228"/>
            </a:gdLst>
            <a:ahLst/>
            <a:cxnLst>
              <a:cxn ang="0">
                <a:pos x="connsiteX0" y="connsiteY0"/>
              </a:cxn>
              <a:cxn ang="1">
                <a:pos x="connsiteX1" y="connsiteY1"/>
              </a:cxn>
            </a:cxnLst>
            <a:rect l="l" t="t" r="r" b="b"/>
            <a:pathLst>
              <a:path w="25400" h="381228">
                <a:moveTo>
                  <a:pt x="6350" y="6350"/>
                </a:moveTo>
                <a:lnTo>
                  <a:pt x="6350" y="374878"/>
                </a:ln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59" name="Freeform 3"/>
          <p:cNvSpPr/>
          <p:nvPr/>
        </p:nvSpPr>
        <p:spPr>
          <a:xfrm>
            <a:off x="3208256" y="3878133"/>
            <a:ext cx="707466" cy="386029"/>
          </a:xfrm>
          <a:custGeom>
            <a:avLst/>
            <a:gdLst>
              <a:gd name="connsiteX0" fmla="*/ 504113 w 707466"/>
              <a:gd name="connsiteY0" fmla="*/ 6350 h 386029"/>
              <a:gd name="connsiteX1" fmla="*/ 6350 w 707466"/>
              <a:gd name="connsiteY1" fmla="*/ 192989 h 386029"/>
              <a:gd name="connsiteX2" fmla="*/ 701116 w 707466"/>
              <a:gd name="connsiteY2" fmla="*/ 379679 h 386029"/>
            </a:gdLst>
            <a:ahLst/>
            <a:cxnLst>
              <a:cxn ang="0">
                <a:pos x="connsiteX0" y="connsiteY0"/>
              </a:cxn>
              <a:cxn ang="1">
                <a:pos x="connsiteX1" y="connsiteY1"/>
              </a:cxn>
              <a:cxn ang="2">
                <a:pos x="connsiteX2" y="connsiteY2"/>
              </a:cxn>
            </a:cxnLst>
            <a:rect l="l" t="t" r="r" b="b"/>
            <a:pathLst>
              <a:path w="707466" h="386029">
                <a:moveTo>
                  <a:pt x="504113" y="6350"/>
                </a:moveTo>
                <a:lnTo>
                  <a:pt x="6350" y="192989"/>
                </a:lnTo>
                <a:lnTo>
                  <a:pt x="701116" y="379679"/>
                </a:ln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0" name="Freeform 3"/>
          <p:cNvSpPr/>
          <p:nvPr/>
        </p:nvSpPr>
        <p:spPr>
          <a:xfrm>
            <a:off x="3672034" y="4866993"/>
            <a:ext cx="2366606" cy="170789"/>
          </a:xfrm>
          <a:custGeom>
            <a:avLst/>
            <a:gdLst>
              <a:gd name="connsiteX0" fmla="*/ 2360256 w 2366606"/>
              <a:gd name="connsiteY0" fmla="*/ 164439 h 170789"/>
              <a:gd name="connsiteX1" fmla="*/ 2295855 w 2366606"/>
              <a:gd name="connsiteY1" fmla="*/ 69608 h 170789"/>
              <a:gd name="connsiteX2" fmla="*/ 1259306 w 2366606"/>
              <a:gd name="connsiteY2" fmla="*/ 69608 h 170789"/>
              <a:gd name="connsiteX3" fmla="*/ 1182865 w 2366606"/>
              <a:gd name="connsiteY3" fmla="*/ 6350 h 170789"/>
              <a:gd name="connsiteX4" fmla="*/ 1106360 w 2366606"/>
              <a:gd name="connsiteY4" fmla="*/ 69608 h 170789"/>
              <a:gd name="connsiteX5" fmla="*/ 70751 w 2366606"/>
              <a:gd name="connsiteY5" fmla="*/ 69608 h 170789"/>
              <a:gd name="connsiteX6" fmla="*/ 6350 w 2366606"/>
              <a:gd name="connsiteY6" fmla="*/ 164439 h 17078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366606" h="170789">
                <a:moveTo>
                  <a:pt x="2360256" y="164439"/>
                </a:moveTo>
                <a:cubicBezTo>
                  <a:pt x="2360256" y="164439"/>
                  <a:pt x="2352420" y="69608"/>
                  <a:pt x="2295855" y="69608"/>
                </a:cubicBezTo>
                <a:cubicBezTo>
                  <a:pt x="2262657" y="69608"/>
                  <a:pt x="1351686" y="69608"/>
                  <a:pt x="1259306" y="69608"/>
                </a:cubicBezTo>
                <a:cubicBezTo>
                  <a:pt x="1215047" y="69608"/>
                  <a:pt x="1182865" y="6350"/>
                  <a:pt x="1182865" y="6350"/>
                </a:cubicBezTo>
                <a:cubicBezTo>
                  <a:pt x="1182865" y="6350"/>
                  <a:pt x="1150645" y="69608"/>
                  <a:pt x="1106360" y="69608"/>
                </a:cubicBezTo>
                <a:cubicBezTo>
                  <a:pt x="1062126" y="69608"/>
                  <a:pt x="127025" y="69608"/>
                  <a:pt x="70751" y="69608"/>
                </a:cubicBezTo>
                <a:cubicBezTo>
                  <a:pt x="14363" y="69608"/>
                  <a:pt x="6350" y="164439"/>
                  <a:pt x="6350" y="164439"/>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1" name="Freeform 3"/>
          <p:cNvSpPr/>
          <p:nvPr/>
        </p:nvSpPr>
        <p:spPr>
          <a:xfrm>
            <a:off x="1985589" y="5272796"/>
            <a:ext cx="1068019" cy="170802"/>
          </a:xfrm>
          <a:custGeom>
            <a:avLst/>
            <a:gdLst>
              <a:gd name="connsiteX0" fmla="*/ 1061669 w 1068019"/>
              <a:gd name="connsiteY0" fmla="*/ 6350 h 170802"/>
              <a:gd name="connsiteX1" fmla="*/ 998435 w 1068019"/>
              <a:gd name="connsiteY1" fmla="*/ 101206 h 170802"/>
              <a:gd name="connsiteX2" fmla="*/ 618972 w 1068019"/>
              <a:gd name="connsiteY2" fmla="*/ 101206 h 170802"/>
              <a:gd name="connsiteX3" fmla="*/ 543890 w 1068019"/>
              <a:gd name="connsiteY3" fmla="*/ 164452 h 170802"/>
              <a:gd name="connsiteX4" fmla="*/ 468782 w 1068019"/>
              <a:gd name="connsiteY4" fmla="*/ 101206 h 170802"/>
              <a:gd name="connsiteX5" fmla="*/ 69576 w 1068019"/>
              <a:gd name="connsiteY5" fmla="*/ 101206 h 170802"/>
              <a:gd name="connsiteX6" fmla="*/ 6350 w 1068019"/>
              <a:gd name="connsiteY6" fmla="*/ 6350 h 17080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1068019" h="170802">
                <a:moveTo>
                  <a:pt x="1061669" y="6350"/>
                </a:moveTo>
                <a:cubicBezTo>
                  <a:pt x="1061669" y="6350"/>
                  <a:pt x="1053998" y="101206"/>
                  <a:pt x="998435" y="101206"/>
                </a:cubicBezTo>
                <a:cubicBezTo>
                  <a:pt x="943102" y="101206"/>
                  <a:pt x="662470" y="101206"/>
                  <a:pt x="618972" y="101206"/>
                </a:cubicBezTo>
                <a:cubicBezTo>
                  <a:pt x="575513" y="101206"/>
                  <a:pt x="543890" y="164452"/>
                  <a:pt x="543890" y="164452"/>
                </a:cubicBezTo>
                <a:cubicBezTo>
                  <a:pt x="543890" y="164452"/>
                  <a:pt x="512279" y="101206"/>
                  <a:pt x="468782" y="101206"/>
                </a:cubicBezTo>
                <a:cubicBezTo>
                  <a:pt x="425310" y="101206"/>
                  <a:pt x="124928" y="101206"/>
                  <a:pt x="69576" y="101206"/>
                </a:cubicBezTo>
                <a:cubicBezTo>
                  <a:pt x="14250" y="101206"/>
                  <a:pt x="6350" y="6350"/>
                  <a:pt x="6350" y="6350"/>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2" name="Freeform 3"/>
          <p:cNvSpPr/>
          <p:nvPr/>
        </p:nvSpPr>
        <p:spPr>
          <a:xfrm>
            <a:off x="3166066" y="5272796"/>
            <a:ext cx="519976" cy="170802"/>
          </a:xfrm>
          <a:custGeom>
            <a:avLst/>
            <a:gdLst>
              <a:gd name="connsiteX0" fmla="*/ 513626 w 519976"/>
              <a:gd name="connsiteY0" fmla="*/ 6350 h 170802"/>
              <a:gd name="connsiteX1" fmla="*/ 450380 w 519976"/>
              <a:gd name="connsiteY1" fmla="*/ 101206 h 170802"/>
              <a:gd name="connsiteX2" fmla="*/ 334416 w 519976"/>
              <a:gd name="connsiteY2" fmla="*/ 101206 h 170802"/>
              <a:gd name="connsiteX3" fmla="*/ 259334 w 519976"/>
              <a:gd name="connsiteY3" fmla="*/ 164452 h 170802"/>
              <a:gd name="connsiteX4" fmla="*/ 184213 w 519976"/>
              <a:gd name="connsiteY4" fmla="*/ 101206 h 170802"/>
              <a:gd name="connsiteX5" fmla="*/ 69608 w 519976"/>
              <a:gd name="connsiteY5" fmla="*/ 101206 h 170802"/>
              <a:gd name="connsiteX6" fmla="*/ 6350 w 519976"/>
              <a:gd name="connsiteY6" fmla="*/ 6350 h 17080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519976" h="170802">
                <a:moveTo>
                  <a:pt x="513626" y="6350"/>
                </a:moveTo>
                <a:cubicBezTo>
                  <a:pt x="513626" y="6350"/>
                  <a:pt x="505942" y="101206"/>
                  <a:pt x="450380" y="101206"/>
                </a:cubicBezTo>
                <a:cubicBezTo>
                  <a:pt x="395046" y="101206"/>
                  <a:pt x="377926" y="101206"/>
                  <a:pt x="334416" y="101206"/>
                </a:cubicBezTo>
                <a:cubicBezTo>
                  <a:pt x="290957" y="101206"/>
                  <a:pt x="259334" y="164452"/>
                  <a:pt x="259334" y="164452"/>
                </a:cubicBezTo>
                <a:cubicBezTo>
                  <a:pt x="259334" y="164452"/>
                  <a:pt x="227723" y="101206"/>
                  <a:pt x="184213" y="101206"/>
                </a:cubicBezTo>
                <a:cubicBezTo>
                  <a:pt x="140741" y="101206"/>
                  <a:pt x="124942" y="101206"/>
                  <a:pt x="69608" y="101206"/>
                </a:cubicBezTo>
                <a:cubicBezTo>
                  <a:pt x="14274" y="101206"/>
                  <a:pt x="6350" y="6350"/>
                  <a:pt x="6350" y="6350"/>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3" name="Freeform 3"/>
          <p:cNvSpPr/>
          <p:nvPr/>
        </p:nvSpPr>
        <p:spPr>
          <a:xfrm>
            <a:off x="6027681" y="5272796"/>
            <a:ext cx="876096" cy="170802"/>
          </a:xfrm>
          <a:custGeom>
            <a:avLst/>
            <a:gdLst>
              <a:gd name="connsiteX0" fmla="*/ 869746 w 876096"/>
              <a:gd name="connsiteY0" fmla="*/ 6350 h 170802"/>
              <a:gd name="connsiteX1" fmla="*/ 806500 w 876096"/>
              <a:gd name="connsiteY1" fmla="*/ 101206 h 170802"/>
              <a:gd name="connsiteX2" fmla="*/ 530237 w 876096"/>
              <a:gd name="connsiteY2" fmla="*/ 101206 h 170802"/>
              <a:gd name="connsiteX3" fmla="*/ 455167 w 876096"/>
              <a:gd name="connsiteY3" fmla="*/ 164452 h 170802"/>
              <a:gd name="connsiteX4" fmla="*/ 380098 w 876096"/>
              <a:gd name="connsiteY4" fmla="*/ 101206 h 170802"/>
              <a:gd name="connsiteX5" fmla="*/ 69646 w 876096"/>
              <a:gd name="connsiteY5" fmla="*/ 101206 h 170802"/>
              <a:gd name="connsiteX6" fmla="*/ 6350 w 876096"/>
              <a:gd name="connsiteY6" fmla="*/ 6350 h 17080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876096" h="170802">
                <a:moveTo>
                  <a:pt x="869746" y="6350"/>
                </a:moveTo>
                <a:cubicBezTo>
                  <a:pt x="869746" y="6350"/>
                  <a:pt x="862063" y="101206"/>
                  <a:pt x="806500" y="101206"/>
                </a:cubicBezTo>
                <a:cubicBezTo>
                  <a:pt x="751179" y="101206"/>
                  <a:pt x="573747" y="101206"/>
                  <a:pt x="530237" y="101206"/>
                </a:cubicBezTo>
                <a:cubicBezTo>
                  <a:pt x="486816" y="101206"/>
                  <a:pt x="455167" y="164452"/>
                  <a:pt x="455167" y="164452"/>
                </a:cubicBezTo>
                <a:cubicBezTo>
                  <a:pt x="455167" y="164452"/>
                  <a:pt x="423532" y="101206"/>
                  <a:pt x="380098" y="101206"/>
                </a:cubicBezTo>
                <a:cubicBezTo>
                  <a:pt x="336575" y="101206"/>
                  <a:pt x="124955" y="101206"/>
                  <a:pt x="69646" y="101206"/>
                </a:cubicBezTo>
                <a:cubicBezTo>
                  <a:pt x="14274" y="101206"/>
                  <a:pt x="6350" y="6350"/>
                  <a:pt x="6350" y="6350"/>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4" name="Freeform 3"/>
          <p:cNvSpPr/>
          <p:nvPr/>
        </p:nvSpPr>
        <p:spPr>
          <a:xfrm>
            <a:off x="6913455" y="5272796"/>
            <a:ext cx="863384" cy="170802"/>
          </a:xfrm>
          <a:custGeom>
            <a:avLst/>
            <a:gdLst>
              <a:gd name="connsiteX0" fmla="*/ 857034 w 863384"/>
              <a:gd name="connsiteY0" fmla="*/ 6350 h 170802"/>
              <a:gd name="connsiteX1" fmla="*/ 793775 w 863384"/>
              <a:gd name="connsiteY1" fmla="*/ 101206 h 170802"/>
              <a:gd name="connsiteX2" fmla="*/ 529399 w 863384"/>
              <a:gd name="connsiteY2" fmla="*/ 101206 h 170802"/>
              <a:gd name="connsiteX3" fmla="*/ 454291 w 863384"/>
              <a:gd name="connsiteY3" fmla="*/ 164452 h 170802"/>
              <a:gd name="connsiteX4" fmla="*/ 379222 w 863384"/>
              <a:gd name="connsiteY4" fmla="*/ 101206 h 170802"/>
              <a:gd name="connsiteX5" fmla="*/ 69596 w 863384"/>
              <a:gd name="connsiteY5" fmla="*/ 101206 h 170802"/>
              <a:gd name="connsiteX6" fmla="*/ 6350 w 863384"/>
              <a:gd name="connsiteY6" fmla="*/ 6350 h 17080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863384" h="170802">
                <a:moveTo>
                  <a:pt x="857034" y="6350"/>
                </a:moveTo>
                <a:cubicBezTo>
                  <a:pt x="857034" y="6350"/>
                  <a:pt x="849388" y="101206"/>
                  <a:pt x="793775" y="101206"/>
                </a:cubicBezTo>
                <a:cubicBezTo>
                  <a:pt x="738504" y="101206"/>
                  <a:pt x="572858" y="101206"/>
                  <a:pt x="529399" y="101206"/>
                </a:cubicBezTo>
                <a:cubicBezTo>
                  <a:pt x="485927" y="101206"/>
                  <a:pt x="454291" y="164452"/>
                  <a:pt x="454291" y="164452"/>
                </a:cubicBezTo>
                <a:cubicBezTo>
                  <a:pt x="454291" y="164452"/>
                  <a:pt x="422681" y="101206"/>
                  <a:pt x="379222" y="101206"/>
                </a:cubicBezTo>
                <a:cubicBezTo>
                  <a:pt x="335699" y="101206"/>
                  <a:pt x="124929" y="101206"/>
                  <a:pt x="69596" y="101206"/>
                </a:cubicBezTo>
                <a:cubicBezTo>
                  <a:pt x="14274" y="101206"/>
                  <a:pt x="6350" y="6350"/>
                  <a:pt x="6350" y="6350"/>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5" name="Freeform 64"/>
          <p:cNvSpPr/>
          <p:nvPr/>
        </p:nvSpPr>
        <p:spPr>
          <a:xfrm>
            <a:off x="7556686" y="1389208"/>
            <a:ext cx="38100" cy="508558"/>
          </a:xfrm>
          <a:custGeom>
            <a:avLst/>
            <a:gdLst>
              <a:gd name="connsiteX0" fmla="*/ 10909 w 38100"/>
              <a:gd name="connsiteY0" fmla="*/ 9525 h 508558"/>
              <a:gd name="connsiteX1" fmla="*/ 9525 w 38100"/>
              <a:gd name="connsiteY1" fmla="*/ 499033 h 508558"/>
            </a:gdLst>
            <a:ahLst/>
            <a:cxnLst>
              <a:cxn ang="0">
                <a:pos x="connsiteX0" y="connsiteY0"/>
              </a:cxn>
              <a:cxn ang="1">
                <a:pos x="connsiteX1" y="connsiteY1"/>
              </a:cxn>
            </a:cxnLst>
            <a:rect l="l" t="t" r="r" b="b"/>
            <a:pathLst>
              <a:path w="38100" h="508558">
                <a:moveTo>
                  <a:pt x="10909" y="9525"/>
                </a:moveTo>
                <a:lnTo>
                  <a:pt x="9525" y="499033"/>
                </a:ln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66" name="Freeform 3"/>
          <p:cNvSpPr/>
          <p:nvPr/>
        </p:nvSpPr>
        <p:spPr>
          <a:xfrm>
            <a:off x="2936708" y="1390318"/>
            <a:ext cx="38100" cy="507453"/>
          </a:xfrm>
          <a:custGeom>
            <a:avLst/>
            <a:gdLst>
              <a:gd name="connsiteX0" fmla="*/ 9525 w 38100"/>
              <a:gd name="connsiteY0" fmla="*/ 9525 h 507453"/>
              <a:gd name="connsiteX1" fmla="*/ 9525 w 38100"/>
              <a:gd name="connsiteY1" fmla="*/ 497928 h 507453"/>
            </a:gdLst>
            <a:ahLst/>
            <a:cxnLst>
              <a:cxn ang="0">
                <a:pos x="connsiteX0" y="connsiteY0"/>
              </a:cxn>
              <a:cxn ang="1">
                <a:pos x="connsiteX1" y="connsiteY1"/>
              </a:cxn>
            </a:cxnLst>
            <a:rect l="l" t="t" r="r" b="b"/>
            <a:pathLst>
              <a:path w="38100" h="507453">
                <a:moveTo>
                  <a:pt x="9525" y="9525"/>
                </a:moveTo>
                <a:lnTo>
                  <a:pt x="9525" y="497928"/>
                </a:ln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68" name="Freeform 3"/>
          <p:cNvSpPr/>
          <p:nvPr/>
        </p:nvSpPr>
        <p:spPr>
          <a:xfrm>
            <a:off x="2247237" y="2112648"/>
            <a:ext cx="716013" cy="177152"/>
          </a:xfrm>
          <a:custGeom>
            <a:avLst/>
            <a:gdLst>
              <a:gd name="connsiteX0" fmla="*/ 706488 w 716013"/>
              <a:gd name="connsiteY0" fmla="*/ 9525 h 177152"/>
              <a:gd name="connsiteX1" fmla="*/ 643254 w 716013"/>
              <a:gd name="connsiteY1" fmla="*/ 104381 h 177152"/>
              <a:gd name="connsiteX2" fmla="*/ 421906 w 716013"/>
              <a:gd name="connsiteY2" fmla="*/ 104381 h 177152"/>
              <a:gd name="connsiteX3" fmla="*/ 346824 w 716013"/>
              <a:gd name="connsiteY3" fmla="*/ 167627 h 177152"/>
              <a:gd name="connsiteX4" fmla="*/ 271716 w 716013"/>
              <a:gd name="connsiteY4" fmla="*/ 104381 h 177152"/>
              <a:gd name="connsiteX5" fmla="*/ 72783 w 716013"/>
              <a:gd name="connsiteY5" fmla="*/ 104381 h 177152"/>
              <a:gd name="connsiteX6" fmla="*/ 9525 w 716013"/>
              <a:gd name="connsiteY6" fmla="*/ 9525 h 17715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716013" h="177152">
                <a:moveTo>
                  <a:pt x="706488" y="9525"/>
                </a:moveTo>
                <a:cubicBezTo>
                  <a:pt x="706488" y="9525"/>
                  <a:pt x="698817" y="104381"/>
                  <a:pt x="643254" y="104381"/>
                </a:cubicBezTo>
                <a:lnTo>
                  <a:pt x="421906" y="104381"/>
                </a:lnTo>
                <a:cubicBezTo>
                  <a:pt x="378447" y="104381"/>
                  <a:pt x="346824" y="167627"/>
                  <a:pt x="346824" y="167627"/>
                </a:cubicBezTo>
                <a:cubicBezTo>
                  <a:pt x="346824" y="167627"/>
                  <a:pt x="315188" y="104381"/>
                  <a:pt x="271716" y="104381"/>
                </a:cubicBezTo>
                <a:lnTo>
                  <a:pt x="72783" y="104381"/>
                </a:lnTo>
                <a:cubicBezTo>
                  <a:pt x="17437" y="104381"/>
                  <a:pt x="9525" y="9525"/>
                  <a:pt x="9525" y="9525"/>
                </a:cubicBez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54" name="Freeform 53"/>
          <p:cNvSpPr/>
          <p:nvPr/>
        </p:nvSpPr>
        <p:spPr>
          <a:xfrm>
            <a:off x="2152650" y="5172076"/>
            <a:ext cx="121444" cy="0"/>
          </a:xfrm>
          <a:custGeom>
            <a:avLst/>
            <a:gdLst>
              <a:gd name="connsiteX0" fmla="*/ 0 w 121444"/>
              <a:gd name="connsiteY0" fmla="*/ 0 h 0"/>
              <a:gd name="connsiteX1" fmla="*/ 121444 w 121444"/>
              <a:gd name="connsiteY1" fmla="*/ 0 h 0"/>
            </a:gdLst>
            <a:ahLst/>
            <a:cxnLst>
              <a:cxn ang="0">
                <a:pos x="connsiteX0" y="connsiteY0"/>
              </a:cxn>
              <a:cxn ang="0">
                <a:pos x="connsiteX1" y="connsiteY1"/>
              </a:cxn>
            </a:cxnLst>
            <a:rect l="l" t="t" r="r" b="b"/>
            <a:pathLst>
              <a:path w="121444">
                <a:moveTo>
                  <a:pt x="0" y="0"/>
                </a:moveTo>
                <a:lnTo>
                  <a:pt x="12144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55" name="Freeform 54"/>
          <p:cNvSpPr/>
          <p:nvPr/>
        </p:nvSpPr>
        <p:spPr>
          <a:xfrm>
            <a:off x="2455069" y="5172076"/>
            <a:ext cx="111919" cy="0"/>
          </a:xfrm>
          <a:custGeom>
            <a:avLst/>
            <a:gdLst>
              <a:gd name="connsiteX0" fmla="*/ 0 w 111919"/>
              <a:gd name="connsiteY0" fmla="*/ 0 h 0"/>
              <a:gd name="connsiteX1" fmla="*/ 111919 w 111919"/>
              <a:gd name="connsiteY1" fmla="*/ 0 h 0"/>
            </a:gdLst>
            <a:ahLst/>
            <a:cxnLst>
              <a:cxn ang="0">
                <a:pos x="connsiteX0" y="connsiteY0"/>
              </a:cxn>
              <a:cxn ang="0">
                <a:pos x="connsiteX1" y="connsiteY1"/>
              </a:cxn>
            </a:cxnLst>
            <a:rect l="l" t="t" r="r" b="b"/>
            <a:pathLst>
              <a:path w="111919">
                <a:moveTo>
                  <a:pt x="0" y="0"/>
                </a:moveTo>
                <a:lnTo>
                  <a:pt x="111919"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69" name="Freeform 68"/>
          <p:cNvSpPr/>
          <p:nvPr/>
        </p:nvSpPr>
        <p:spPr>
          <a:xfrm>
            <a:off x="2750344" y="5172076"/>
            <a:ext cx="107156" cy="0"/>
          </a:xfrm>
          <a:custGeom>
            <a:avLst/>
            <a:gdLst>
              <a:gd name="connsiteX0" fmla="*/ 0 w 107156"/>
              <a:gd name="connsiteY0" fmla="*/ 0 h 0"/>
              <a:gd name="connsiteX1" fmla="*/ 107156 w 107156"/>
              <a:gd name="connsiteY1" fmla="*/ 0 h 0"/>
            </a:gdLst>
            <a:ahLst/>
            <a:cxnLst>
              <a:cxn ang="0">
                <a:pos x="connsiteX0" y="connsiteY0"/>
              </a:cxn>
              <a:cxn ang="0">
                <a:pos x="connsiteX1" y="connsiteY1"/>
              </a:cxn>
            </a:cxnLst>
            <a:rect l="l" t="t" r="r" b="b"/>
            <a:pathLst>
              <a:path w="107156">
                <a:moveTo>
                  <a:pt x="0" y="0"/>
                </a:moveTo>
                <a:lnTo>
                  <a:pt x="107156"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70" name="Freeform 69"/>
          <p:cNvSpPr/>
          <p:nvPr/>
        </p:nvSpPr>
        <p:spPr>
          <a:xfrm>
            <a:off x="3033713" y="5172076"/>
            <a:ext cx="133350" cy="0"/>
          </a:xfrm>
          <a:custGeom>
            <a:avLst/>
            <a:gdLst>
              <a:gd name="connsiteX0" fmla="*/ 0 w 133350"/>
              <a:gd name="connsiteY0" fmla="*/ 0 h 0"/>
              <a:gd name="connsiteX1" fmla="*/ 133350 w 133350"/>
              <a:gd name="connsiteY1" fmla="*/ 0 h 0"/>
            </a:gdLst>
            <a:ahLst/>
            <a:cxnLst>
              <a:cxn ang="0">
                <a:pos x="connsiteX0" y="connsiteY0"/>
              </a:cxn>
              <a:cxn ang="0">
                <a:pos x="connsiteX1" y="connsiteY1"/>
              </a:cxn>
            </a:cxnLst>
            <a:rect l="l" t="t" r="r" b="b"/>
            <a:pathLst>
              <a:path w="133350">
                <a:moveTo>
                  <a:pt x="0" y="0"/>
                </a:moveTo>
                <a:lnTo>
                  <a:pt x="13335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71" name="Title 1"/>
          <p:cNvSpPr>
            <a:spLocks noGrp="1"/>
          </p:cNvSpPr>
          <p:nvPr>
            <p:ph type="title"/>
          </p:nvPr>
        </p:nvSpPr>
        <p:spPr>
          <a:xfrm>
            <a:off x="0" y="0"/>
            <a:ext cx="9144000" cy="901700"/>
          </a:xfrm>
        </p:spPr>
        <p:txBody>
          <a:bodyPr/>
          <a:lstStyle/>
          <a:p>
            <a:r>
              <a:rPr lang="en-US" sz="3600" i="1" dirty="0"/>
              <a:t>Typical </a:t>
            </a:r>
            <a:r>
              <a:rPr lang="en-US" sz="3600" b="1" i="1" dirty="0">
                <a:solidFill>
                  <a:schemeClr val="accent6"/>
                </a:solidFill>
              </a:rPr>
              <a:t>Eukaryotic</a:t>
            </a:r>
            <a:r>
              <a:rPr lang="en-US" sz="3600" i="1" dirty="0">
                <a:solidFill>
                  <a:schemeClr val="accent6"/>
                </a:solidFill>
              </a:rPr>
              <a:t> </a:t>
            </a:r>
            <a:r>
              <a:rPr lang="en-US" sz="3600" i="1" dirty="0"/>
              <a:t>Gene and Its Transcript</a:t>
            </a:r>
          </a:p>
        </p:txBody>
      </p:sp>
    </p:spTree>
    <p:extLst>
      <p:ext uri="{BB962C8B-B14F-4D97-AF65-F5344CB8AC3E}">
        <p14:creationId xmlns:p14="http://schemas.microsoft.com/office/powerpoint/2010/main" val="312025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4572001" y="766801"/>
            <a:ext cx="4572000" cy="5938760"/>
          </a:xfrm>
        </p:spPr>
        <p:txBody>
          <a:bodyPr>
            <a:normAutofit fontScale="92500" lnSpcReduction="10000"/>
          </a:bodyPr>
          <a:lstStyle/>
          <a:p>
            <a:r>
              <a:rPr lang="en-US" sz="1600" dirty="0"/>
              <a:t>Nearly all of the energy used by living things comes to them in the bonds of the sugar such as glucose.</a:t>
            </a:r>
          </a:p>
          <a:p>
            <a:endParaRPr lang="en-US" sz="1600" dirty="0"/>
          </a:p>
          <a:p>
            <a:r>
              <a:rPr lang="en-US" sz="1600" b="1" dirty="0"/>
              <a:t>Glycolysis</a:t>
            </a:r>
            <a:r>
              <a:rPr lang="en-US" sz="1600" dirty="0"/>
              <a:t> is the first step in the breakdown of glucose to extract energy. </a:t>
            </a:r>
          </a:p>
          <a:p>
            <a:pPr lvl="1"/>
            <a:r>
              <a:rPr lang="en-US" sz="1400" dirty="0"/>
              <a:t>takes place in the cytoplasm of most prokaryotic and all eukaryotic cells.</a:t>
            </a:r>
          </a:p>
          <a:p>
            <a:pPr lvl="1"/>
            <a:r>
              <a:rPr lang="en-US" sz="1400" dirty="0"/>
              <a:t>begins with the six-carbon, ring-shaped structure of a single glucose molecule and ends with two molecules of a three-carbon sugar called </a:t>
            </a:r>
            <a:r>
              <a:rPr lang="en-US" sz="1400" b="1" dirty="0"/>
              <a:t>pyruvate</a:t>
            </a:r>
            <a:r>
              <a:rPr lang="en-US" sz="1400" dirty="0"/>
              <a:t>. </a:t>
            </a:r>
          </a:p>
          <a:p>
            <a:endParaRPr lang="en-US" sz="1600" dirty="0"/>
          </a:p>
          <a:p>
            <a:r>
              <a:rPr lang="en-US" sz="1600" dirty="0"/>
              <a:t>Glycolysis consists of </a:t>
            </a:r>
            <a:r>
              <a:rPr lang="en-US" sz="1600" i="1" dirty="0"/>
              <a:t>two distinct phases</a:t>
            </a:r>
            <a:r>
              <a:rPr lang="en-US" sz="1600" dirty="0"/>
              <a:t>. </a:t>
            </a:r>
          </a:p>
          <a:p>
            <a:endParaRPr lang="en-US" sz="1600" dirty="0"/>
          </a:p>
          <a:p>
            <a:r>
              <a:rPr lang="en-US" sz="1600" dirty="0"/>
              <a:t>In the </a:t>
            </a:r>
            <a:r>
              <a:rPr lang="en-US" sz="1600" b="1" dirty="0"/>
              <a:t>first part </a:t>
            </a:r>
            <a:r>
              <a:rPr lang="en-US" sz="1600" dirty="0"/>
              <a:t>of the glycolysis pathway, energy is used to make adjustments so that the six-carbon sugar molecule can be split evenly into two three-carbon pyruvate molecules. </a:t>
            </a:r>
          </a:p>
          <a:p>
            <a:endParaRPr lang="en-US" sz="1600" dirty="0"/>
          </a:p>
          <a:p>
            <a:r>
              <a:rPr lang="en-US" sz="1600" dirty="0"/>
              <a:t>In the </a:t>
            </a:r>
            <a:r>
              <a:rPr lang="en-US" sz="1600" b="1" dirty="0"/>
              <a:t>second part </a:t>
            </a:r>
            <a:r>
              <a:rPr lang="en-US" sz="1600" dirty="0"/>
              <a:t>of glycolysis, ATP and nicotinamide-adenine dinucleotide (NADH) are produced.</a:t>
            </a:r>
          </a:p>
          <a:p>
            <a:endParaRPr lang="en-US" sz="1600" dirty="0"/>
          </a:p>
          <a:p>
            <a:r>
              <a:rPr lang="en-US" sz="1600" dirty="0"/>
              <a:t>If the cell cannot catabolize the pyruvate molecules further, it will harvest only two ATP molecules from one molecule of glucose. </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Glycolysis</a:t>
            </a:r>
          </a:p>
        </p:txBody>
      </p:sp>
      <p:sp>
        <p:nvSpPr>
          <p:cNvPr id="5" name="Rectangle 3">
            <a:extLst>
              <a:ext uri="{FF2B5EF4-FFF2-40B4-BE49-F238E27FC236}">
                <a16:creationId xmlns:a16="http://schemas.microsoft.com/office/drawing/2014/main" id="{C24616A4-952F-A84D-8941-DF7A2602D39D}"/>
              </a:ext>
            </a:extLst>
          </p:cNvPr>
          <p:cNvSpPr txBox="1">
            <a:spLocks noChangeArrowheads="1"/>
          </p:cNvSpPr>
          <p:nvPr/>
        </p:nvSpPr>
        <p:spPr>
          <a:xfrm>
            <a:off x="187325" y="6278862"/>
            <a:ext cx="4572000" cy="5605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a:solidFill>
                  <a:srgbClr val="000000"/>
                </a:solidFill>
              </a:rPr>
              <a:t>In glycolysis, a glucose molecule is converted into two pyruvate molecules</a:t>
            </a:r>
            <a:r>
              <a:rPr lang="en-US" sz="1400" dirty="0"/>
              <a:t>.</a:t>
            </a:r>
          </a:p>
        </p:txBody>
      </p:sp>
      <p:pic>
        <p:nvPicPr>
          <p:cNvPr id="9" name="Picture 3" descr="figure_04_29">
            <a:extLst>
              <a:ext uri="{FF2B5EF4-FFF2-40B4-BE49-F238E27FC236}">
                <a16:creationId xmlns:a16="http://schemas.microsoft.com/office/drawing/2014/main" id="{5B594BFE-7801-2C41-89CF-8CC43F1B5D1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325" y="1383295"/>
            <a:ext cx="4347141" cy="422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831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mRNA Processing</a:t>
            </a:r>
          </a:p>
        </p:txBody>
      </p:sp>
      <p:pic>
        <p:nvPicPr>
          <p:cNvPr id="2" name="Picture 1"/>
          <p:cNvPicPr>
            <a:picLocks noChangeAspect="1"/>
          </p:cNvPicPr>
          <p:nvPr/>
        </p:nvPicPr>
        <p:blipFill>
          <a:blip r:embed="rId3"/>
          <a:stretch>
            <a:fillRect/>
          </a:stretch>
        </p:blipFill>
        <p:spPr>
          <a:xfrm>
            <a:off x="914400" y="994000"/>
            <a:ext cx="7150100" cy="2168300"/>
          </a:xfrm>
          <a:prstGeom prst="rect">
            <a:avLst/>
          </a:prstGeom>
        </p:spPr>
      </p:pic>
      <p:pic>
        <p:nvPicPr>
          <p:cNvPr id="5" name="Picture 4"/>
          <p:cNvPicPr>
            <a:picLocks noChangeAspect="1"/>
          </p:cNvPicPr>
          <p:nvPr/>
        </p:nvPicPr>
        <p:blipFill>
          <a:blip r:embed="rId4"/>
          <a:stretch>
            <a:fillRect/>
          </a:stretch>
        </p:blipFill>
        <p:spPr>
          <a:xfrm>
            <a:off x="977900" y="3479800"/>
            <a:ext cx="7150100" cy="2768808"/>
          </a:xfrm>
          <a:prstGeom prst="rect">
            <a:avLst/>
          </a:prstGeom>
        </p:spPr>
      </p:pic>
    </p:spTree>
    <p:extLst>
      <p:ext uri="{BB962C8B-B14F-4D97-AF65-F5344CB8AC3E}">
        <p14:creationId xmlns:p14="http://schemas.microsoft.com/office/powerpoint/2010/main" val="37111901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_13AltRNASplicing-U.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8704" y="1048004"/>
            <a:ext cx="8546592" cy="5479498"/>
          </a:xfrm>
          <a:prstGeom prst="rect">
            <a:avLst/>
          </a:prstGeom>
        </p:spPr>
      </p:pic>
      <p:sp>
        <p:nvSpPr>
          <p:cNvPr id="3" name="Text Box 31"/>
          <p:cNvSpPr txBox="1">
            <a:spLocks noChangeArrowheads="1"/>
          </p:cNvSpPr>
          <p:nvPr/>
        </p:nvSpPr>
        <p:spPr bwMode="auto">
          <a:xfrm>
            <a:off x="4172990" y="1035796"/>
            <a:ext cx="1407539" cy="275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latin typeface="Arial" charset="0"/>
              </a:rPr>
              <a:t>Exons</a:t>
            </a:r>
          </a:p>
        </p:txBody>
      </p:sp>
      <p:sp>
        <p:nvSpPr>
          <p:cNvPr id="4" name="Text Box 31"/>
          <p:cNvSpPr txBox="1">
            <a:spLocks noChangeArrowheads="1"/>
          </p:cNvSpPr>
          <p:nvPr/>
        </p:nvSpPr>
        <p:spPr bwMode="auto">
          <a:xfrm>
            <a:off x="3897906" y="5465032"/>
            <a:ext cx="1782249" cy="304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RNA splicing</a:t>
            </a:r>
          </a:p>
        </p:txBody>
      </p:sp>
      <p:cxnSp>
        <p:nvCxnSpPr>
          <p:cNvPr id="5" name="Straight Connector 4"/>
          <p:cNvCxnSpPr/>
          <p:nvPr/>
        </p:nvCxnSpPr>
        <p:spPr bwMode="auto">
          <a:xfrm flipV="1">
            <a:off x="2219652" y="1370931"/>
            <a:ext cx="2350900" cy="84536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 name="Straight Connector 5"/>
          <p:cNvCxnSpPr/>
          <p:nvPr/>
        </p:nvCxnSpPr>
        <p:spPr bwMode="auto">
          <a:xfrm>
            <a:off x="4566692" y="1370931"/>
            <a:ext cx="2559355" cy="84536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 name="Straight Connector 6"/>
          <p:cNvCxnSpPr/>
          <p:nvPr/>
        </p:nvCxnSpPr>
        <p:spPr bwMode="auto">
          <a:xfrm>
            <a:off x="4566692" y="1370931"/>
            <a:ext cx="911022" cy="84150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Connector 7"/>
          <p:cNvCxnSpPr/>
          <p:nvPr/>
        </p:nvCxnSpPr>
        <p:spPr bwMode="auto">
          <a:xfrm>
            <a:off x="4566692" y="1378651"/>
            <a:ext cx="0" cy="83378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Right Brace 8"/>
          <p:cNvSpPr/>
          <p:nvPr/>
        </p:nvSpPr>
        <p:spPr bwMode="auto">
          <a:xfrm rot="5400000">
            <a:off x="4618817" y="-49682"/>
            <a:ext cx="303026" cy="5568412"/>
          </a:xfrm>
          <a:prstGeom prst="rightBrace">
            <a:avLst>
              <a:gd name="adj1" fmla="val 24637"/>
              <a:gd name="adj2" fmla="val 50000"/>
            </a:avLst>
          </a:prstGeom>
          <a:noFill/>
          <a:ln w="12700"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10" name="Text Box 31"/>
          <p:cNvSpPr txBox="1">
            <a:spLocks noChangeArrowheads="1"/>
          </p:cNvSpPr>
          <p:nvPr/>
        </p:nvSpPr>
        <p:spPr bwMode="auto">
          <a:xfrm>
            <a:off x="2151514" y="4463422"/>
            <a:ext cx="6923213" cy="304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852488" algn="l"/>
                <a:tab pos="2305050" algn="l"/>
                <a:tab pos="3232150" algn="l"/>
                <a:tab pos="4887913" algn="l"/>
              </a:tabLst>
            </a:pPr>
            <a:r>
              <a:rPr lang="en-US" sz="1900" dirty="0">
                <a:solidFill>
                  <a:schemeClr val="bg1"/>
                </a:solidFill>
                <a:latin typeface="Arial" charset="0"/>
              </a:rPr>
              <a:t>1	2	3	4	5</a:t>
            </a:r>
          </a:p>
        </p:txBody>
      </p:sp>
      <p:sp>
        <p:nvSpPr>
          <p:cNvPr id="11" name="Text Box 31"/>
          <p:cNvSpPr txBox="1">
            <a:spLocks noChangeArrowheads="1"/>
          </p:cNvSpPr>
          <p:nvPr/>
        </p:nvSpPr>
        <p:spPr bwMode="auto">
          <a:xfrm>
            <a:off x="2162006" y="2206874"/>
            <a:ext cx="6920418" cy="304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852488" algn="l"/>
                <a:tab pos="2287588" algn="l"/>
                <a:tab pos="3208338" algn="l"/>
                <a:tab pos="4879975" algn="l"/>
              </a:tabLst>
            </a:pPr>
            <a:r>
              <a:rPr lang="en-US" sz="1900" dirty="0">
                <a:solidFill>
                  <a:schemeClr val="bg1"/>
                </a:solidFill>
                <a:latin typeface="Arial" charset="0"/>
              </a:rPr>
              <a:t>1	2	3	4	5</a:t>
            </a:r>
          </a:p>
        </p:txBody>
      </p:sp>
      <p:sp>
        <p:nvSpPr>
          <p:cNvPr id="12" name="Text Box 31"/>
          <p:cNvSpPr txBox="1">
            <a:spLocks noChangeArrowheads="1"/>
          </p:cNvSpPr>
          <p:nvPr/>
        </p:nvSpPr>
        <p:spPr bwMode="auto">
          <a:xfrm>
            <a:off x="1561693" y="6086635"/>
            <a:ext cx="2598422" cy="304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536575" algn="l"/>
                <a:tab pos="1004888" algn="l"/>
                <a:tab pos="1600200" algn="l"/>
                <a:tab pos="2332038" algn="l"/>
                <a:tab pos="3208338" algn="l"/>
                <a:tab pos="3257550" algn="l"/>
              </a:tabLst>
            </a:pPr>
            <a:r>
              <a:rPr lang="en-US" sz="1900" dirty="0">
                <a:solidFill>
                  <a:schemeClr val="bg1"/>
                </a:solidFill>
                <a:latin typeface="Arial" charset="0"/>
              </a:rPr>
              <a:t>1	2	3	5</a:t>
            </a:r>
          </a:p>
        </p:txBody>
      </p:sp>
      <p:sp>
        <p:nvSpPr>
          <p:cNvPr id="13" name="Text Box 31"/>
          <p:cNvSpPr txBox="1">
            <a:spLocks noChangeArrowheads="1"/>
          </p:cNvSpPr>
          <p:nvPr/>
        </p:nvSpPr>
        <p:spPr bwMode="auto">
          <a:xfrm>
            <a:off x="5650448" y="6087672"/>
            <a:ext cx="2814783" cy="304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544513" algn="l"/>
                <a:tab pos="1069975" algn="l"/>
                <a:tab pos="1774825" algn="l"/>
                <a:tab pos="2332038" algn="l"/>
                <a:tab pos="3208338" algn="l"/>
                <a:tab pos="3257550" algn="l"/>
              </a:tabLst>
            </a:pPr>
            <a:r>
              <a:rPr lang="en-US" sz="1900" dirty="0">
                <a:solidFill>
                  <a:schemeClr val="bg1"/>
                </a:solidFill>
                <a:latin typeface="Arial" charset="0"/>
              </a:rPr>
              <a:t>1	2	4	5</a:t>
            </a:r>
          </a:p>
        </p:txBody>
      </p:sp>
      <p:sp>
        <p:nvSpPr>
          <p:cNvPr id="14" name="Text Box 31"/>
          <p:cNvSpPr txBox="1">
            <a:spLocks noChangeArrowheads="1"/>
          </p:cNvSpPr>
          <p:nvPr/>
        </p:nvSpPr>
        <p:spPr bwMode="auto">
          <a:xfrm>
            <a:off x="4535909" y="6020022"/>
            <a:ext cx="474228" cy="304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OR</a:t>
            </a:r>
          </a:p>
        </p:txBody>
      </p:sp>
      <p:sp>
        <p:nvSpPr>
          <p:cNvPr id="15" name="Text Box 31"/>
          <p:cNvSpPr txBox="1">
            <a:spLocks noChangeArrowheads="1"/>
          </p:cNvSpPr>
          <p:nvPr/>
        </p:nvSpPr>
        <p:spPr bwMode="auto">
          <a:xfrm>
            <a:off x="3690887" y="2850078"/>
            <a:ext cx="2294278" cy="304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Troponin T gene</a:t>
            </a:r>
          </a:p>
        </p:txBody>
      </p:sp>
      <p:sp>
        <p:nvSpPr>
          <p:cNvPr id="16" name="Text Box 31"/>
          <p:cNvSpPr txBox="1">
            <a:spLocks noChangeArrowheads="1"/>
          </p:cNvSpPr>
          <p:nvPr/>
        </p:nvSpPr>
        <p:spPr bwMode="auto">
          <a:xfrm>
            <a:off x="325794" y="2210577"/>
            <a:ext cx="714234" cy="304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DNA</a:t>
            </a:r>
          </a:p>
        </p:txBody>
      </p:sp>
      <p:sp>
        <p:nvSpPr>
          <p:cNvPr id="17" name="Text Box 31"/>
          <p:cNvSpPr txBox="1">
            <a:spLocks noChangeArrowheads="1"/>
          </p:cNvSpPr>
          <p:nvPr/>
        </p:nvSpPr>
        <p:spPr bwMode="auto">
          <a:xfrm>
            <a:off x="330792" y="4160541"/>
            <a:ext cx="1414255" cy="963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Primary</a:t>
            </a:r>
            <a:br>
              <a:rPr lang="en-US" sz="2000" dirty="0">
                <a:latin typeface="Arial" charset="0"/>
              </a:rPr>
            </a:br>
            <a:r>
              <a:rPr lang="en-US" sz="2000" dirty="0">
                <a:latin typeface="Arial" charset="0"/>
              </a:rPr>
              <a:t>RNA</a:t>
            </a:r>
            <a:br>
              <a:rPr lang="en-US" sz="2000" dirty="0">
                <a:latin typeface="Arial" charset="0"/>
              </a:rPr>
            </a:br>
            <a:r>
              <a:rPr lang="en-US" sz="2000" dirty="0">
                <a:latin typeface="Arial" charset="0"/>
              </a:rPr>
              <a:t>transcript</a:t>
            </a:r>
          </a:p>
        </p:txBody>
      </p:sp>
      <p:sp>
        <p:nvSpPr>
          <p:cNvPr id="18" name="Text Box 31"/>
          <p:cNvSpPr txBox="1">
            <a:spLocks noChangeArrowheads="1"/>
          </p:cNvSpPr>
          <p:nvPr/>
        </p:nvSpPr>
        <p:spPr bwMode="auto">
          <a:xfrm>
            <a:off x="350793" y="6100507"/>
            <a:ext cx="909242" cy="303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mRNA</a:t>
            </a:r>
          </a:p>
        </p:txBody>
      </p:sp>
      <p:sp>
        <p:nvSpPr>
          <p:cNvPr id="19" name="Title 1"/>
          <p:cNvSpPr txBox="1">
            <a:spLocks/>
          </p:cNvSpPr>
          <p:nvPr/>
        </p:nvSpPr>
        <p:spPr>
          <a:xfrm>
            <a:off x="482600" y="-156897"/>
            <a:ext cx="8204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t>Alternative mRNA Splicing</a:t>
            </a:r>
          </a:p>
        </p:txBody>
      </p:sp>
    </p:spTree>
    <p:extLst>
      <p:ext uri="{BB962C8B-B14F-4D97-AF65-F5344CB8AC3E}">
        <p14:creationId xmlns:p14="http://schemas.microsoft.com/office/powerpoint/2010/main" val="2246371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Transcription &amp; Translation</a:t>
            </a:r>
          </a:p>
        </p:txBody>
      </p:sp>
      <p:sp>
        <p:nvSpPr>
          <p:cNvPr id="4" name="Content Placeholder 2"/>
          <p:cNvSpPr txBox="1">
            <a:spLocks/>
          </p:cNvSpPr>
          <p:nvPr/>
        </p:nvSpPr>
        <p:spPr>
          <a:xfrm>
            <a:off x="0" y="647700"/>
            <a:ext cx="3387823" cy="5791200"/>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800" b="1" dirty="0">
                <a:solidFill>
                  <a:srgbClr val="000000"/>
                </a:solidFill>
              </a:rPr>
              <a:t>Transcription</a:t>
            </a:r>
            <a:r>
              <a:rPr lang="en-US" sz="2800" dirty="0">
                <a:solidFill>
                  <a:srgbClr val="000000"/>
                </a:solidFill>
              </a:rPr>
              <a:t> is the synthesis of RNA using information in DNA</a:t>
            </a:r>
          </a:p>
          <a:p>
            <a:pPr marL="914400" lvl="1" indent="-457200" algn="l">
              <a:buFont typeface="Arial"/>
              <a:buChar char="•"/>
            </a:pPr>
            <a:r>
              <a:rPr lang="en-US" sz="2400" dirty="0">
                <a:solidFill>
                  <a:srgbClr val="000000"/>
                </a:solidFill>
              </a:rPr>
              <a:t>produces </a:t>
            </a:r>
            <a:r>
              <a:rPr lang="en-US" sz="2400" b="1" dirty="0">
                <a:solidFill>
                  <a:srgbClr val="000000"/>
                </a:solidFill>
              </a:rPr>
              <a:t>messenger RNA (mRNA)</a:t>
            </a:r>
          </a:p>
          <a:p>
            <a:pPr marL="457200" indent="-457200" algn="l">
              <a:buFont typeface="Arial"/>
              <a:buChar char="•"/>
            </a:pPr>
            <a:r>
              <a:rPr lang="en-US" sz="2800" b="1" dirty="0">
                <a:solidFill>
                  <a:schemeClr val="bg1"/>
                </a:solidFill>
              </a:rPr>
              <a:t>Translation</a:t>
            </a:r>
            <a:r>
              <a:rPr lang="en-US" sz="2800" dirty="0">
                <a:solidFill>
                  <a:schemeClr val="bg1"/>
                </a:solidFill>
              </a:rPr>
              <a:t> is the synthesis of a polypeptide, using information in the mRNA</a:t>
            </a:r>
          </a:p>
          <a:p>
            <a:pPr marL="457200" indent="-457200" algn="l">
              <a:buFont typeface="Arial"/>
              <a:buChar char="•"/>
            </a:pPr>
            <a:r>
              <a:rPr lang="en-US" sz="2800" b="1" dirty="0">
                <a:solidFill>
                  <a:schemeClr val="bg1"/>
                </a:solidFill>
              </a:rPr>
              <a:t>Ribosomes</a:t>
            </a:r>
            <a:r>
              <a:rPr lang="en-US" sz="2800" dirty="0">
                <a:solidFill>
                  <a:schemeClr val="bg1"/>
                </a:solidFill>
              </a:rPr>
              <a:t> are the sites of translation</a:t>
            </a:r>
          </a:p>
        </p:txBody>
      </p:sp>
      <p:pic>
        <p:nvPicPr>
          <p:cNvPr id="2" name="Picture 1"/>
          <p:cNvPicPr>
            <a:picLocks noChangeAspect="1"/>
          </p:cNvPicPr>
          <p:nvPr/>
        </p:nvPicPr>
        <p:blipFill>
          <a:blip r:embed="rId3"/>
          <a:stretch>
            <a:fillRect/>
          </a:stretch>
        </p:blipFill>
        <p:spPr>
          <a:xfrm>
            <a:off x="3387823" y="1371600"/>
            <a:ext cx="5514876" cy="4140200"/>
          </a:xfrm>
          <a:prstGeom prst="rect">
            <a:avLst/>
          </a:prstGeom>
        </p:spPr>
      </p:pic>
      <p:sp>
        <p:nvSpPr>
          <p:cNvPr id="3" name="Rectangle 2"/>
          <p:cNvSpPr/>
          <p:nvPr/>
        </p:nvSpPr>
        <p:spPr>
          <a:xfrm>
            <a:off x="3387822" y="3810000"/>
            <a:ext cx="5298977" cy="196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086100" y="1168400"/>
            <a:ext cx="6426200" cy="10795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483100" y="165024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547099" y="161138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45000" y="361798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508999" y="357912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289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Transcription &amp; Translation</a:t>
            </a:r>
          </a:p>
        </p:txBody>
      </p:sp>
      <p:sp>
        <p:nvSpPr>
          <p:cNvPr id="4" name="Content Placeholder 2"/>
          <p:cNvSpPr txBox="1">
            <a:spLocks/>
          </p:cNvSpPr>
          <p:nvPr/>
        </p:nvSpPr>
        <p:spPr>
          <a:xfrm>
            <a:off x="0" y="647700"/>
            <a:ext cx="3387823" cy="5791200"/>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800" b="1" dirty="0">
                <a:solidFill>
                  <a:srgbClr val="FFFFFF"/>
                </a:solidFill>
              </a:rPr>
              <a:t>Transcription</a:t>
            </a:r>
            <a:r>
              <a:rPr lang="en-US" sz="2800" dirty="0">
                <a:solidFill>
                  <a:srgbClr val="FFFFFF"/>
                </a:solidFill>
              </a:rPr>
              <a:t> is the synthesis of RNA using information in DNA</a:t>
            </a:r>
          </a:p>
          <a:p>
            <a:pPr marL="914400" lvl="1" indent="-457200" algn="l">
              <a:buFont typeface="Arial"/>
              <a:buChar char="•"/>
            </a:pPr>
            <a:r>
              <a:rPr lang="en-US" sz="2400" dirty="0">
                <a:solidFill>
                  <a:srgbClr val="FFFFFF"/>
                </a:solidFill>
              </a:rPr>
              <a:t>produces </a:t>
            </a:r>
            <a:r>
              <a:rPr lang="en-US" sz="2400" b="1" dirty="0">
                <a:solidFill>
                  <a:srgbClr val="FFFFFF"/>
                </a:solidFill>
              </a:rPr>
              <a:t>messenger RNA (mRNA)</a:t>
            </a:r>
          </a:p>
          <a:p>
            <a:pPr marL="457200" indent="-457200" algn="l">
              <a:buFont typeface="Arial"/>
              <a:buChar char="•"/>
            </a:pPr>
            <a:r>
              <a:rPr lang="en-US" sz="2800" b="1" dirty="0">
                <a:solidFill>
                  <a:srgbClr val="000000"/>
                </a:solidFill>
              </a:rPr>
              <a:t>Translation</a:t>
            </a:r>
            <a:r>
              <a:rPr lang="en-US" sz="2800" dirty="0">
                <a:solidFill>
                  <a:srgbClr val="000000"/>
                </a:solidFill>
              </a:rPr>
              <a:t> is the synthesis of a polypeptide, using information in the mRNA</a:t>
            </a:r>
          </a:p>
          <a:p>
            <a:pPr marL="457200" indent="-457200" algn="l">
              <a:buFont typeface="Arial"/>
              <a:buChar char="•"/>
            </a:pPr>
            <a:r>
              <a:rPr lang="en-US" sz="2800" b="1" dirty="0">
                <a:solidFill>
                  <a:srgbClr val="FFFFFF"/>
                </a:solidFill>
              </a:rPr>
              <a:t>Ribosomes</a:t>
            </a:r>
            <a:r>
              <a:rPr lang="en-US" sz="2800" dirty="0">
                <a:solidFill>
                  <a:srgbClr val="FFFFFF"/>
                </a:solidFill>
              </a:rPr>
              <a:t> are the sites of translation</a:t>
            </a:r>
          </a:p>
        </p:txBody>
      </p:sp>
      <p:pic>
        <p:nvPicPr>
          <p:cNvPr id="2" name="Picture 1"/>
          <p:cNvPicPr>
            <a:picLocks noChangeAspect="1"/>
          </p:cNvPicPr>
          <p:nvPr/>
        </p:nvPicPr>
        <p:blipFill>
          <a:blip r:embed="rId3"/>
          <a:stretch>
            <a:fillRect/>
          </a:stretch>
        </p:blipFill>
        <p:spPr>
          <a:xfrm>
            <a:off x="3387823" y="1371600"/>
            <a:ext cx="5514876" cy="4140200"/>
          </a:xfrm>
          <a:prstGeom prst="rect">
            <a:avLst/>
          </a:prstGeom>
        </p:spPr>
      </p:pic>
      <p:sp>
        <p:nvSpPr>
          <p:cNvPr id="5" name="Rectangle 4"/>
          <p:cNvSpPr/>
          <p:nvPr/>
        </p:nvSpPr>
        <p:spPr>
          <a:xfrm>
            <a:off x="3425923" y="1130300"/>
            <a:ext cx="5387877" cy="196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235423" y="1574800"/>
            <a:ext cx="1692177" cy="196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445000" y="361798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508999" y="357912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203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Triplet Code</a:t>
            </a:r>
          </a:p>
        </p:txBody>
      </p:sp>
      <p:sp>
        <p:nvSpPr>
          <p:cNvPr id="4" name="Content Placeholder 2"/>
          <p:cNvSpPr txBox="1">
            <a:spLocks/>
          </p:cNvSpPr>
          <p:nvPr/>
        </p:nvSpPr>
        <p:spPr>
          <a:xfrm>
            <a:off x="0" y="647700"/>
            <a:ext cx="3387823" cy="5791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The flow of information from gene to protein is based on a </a:t>
            </a:r>
            <a:r>
              <a:rPr lang="en-US" sz="2000" b="1" dirty="0">
                <a:solidFill>
                  <a:srgbClr val="000000"/>
                </a:solidFill>
              </a:rPr>
              <a:t>triplet code</a:t>
            </a:r>
            <a:r>
              <a:rPr lang="en-US" sz="2000" dirty="0">
                <a:solidFill>
                  <a:srgbClr val="000000"/>
                </a:solidFill>
              </a:rPr>
              <a:t>: a series of </a:t>
            </a:r>
            <a:r>
              <a:rPr lang="en-US" sz="2000" dirty="0" err="1">
                <a:solidFill>
                  <a:srgbClr val="000000"/>
                </a:solidFill>
              </a:rPr>
              <a:t>nonoverlapping</a:t>
            </a:r>
            <a:r>
              <a:rPr lang="en-US" sz="2000" dirty="0">
                <a:solidFill>
                  <a:srgbClr val="000000"/>
                </a:solidFill>
              </a:rPr>
              <a:t>, three-nucleotide “words”</a:t>
            </a:r>
          </a:p>
          <a:p>
            <a:pPr marL="457200" indent="-457200" algn="l">
              <a:buFont typeface="Arial"/>
              <a:buChar char="•"/>
            </a:pPr>
            <a:endParaRPr lang="en-US" sz="2000" dirty="0">
              <a:solidFill>
                <a:srgbClr val="000000"/>
              </a:solidFill>
            </a:endParaRPr>
          </a:p>
          <a:p>
            <a:pPr marL="457200" indent="-457200" algn="l">
              <a:buFont typeface="Arial"/>
              <a:buChar char="•"/>
            </a:pPr>
            <a:r>
              <a:rPr lang="en-US" sz="2000" dirty="0">
                <a:solidFill>
                  <a:srgbClr val="000000"/>
                </a:solidFill>
              </a:rPr>
              <a:t>The “words” of a gene are </a:t>
            </a:r>
            <a:r>
              <a:rPr lang="en-US" sz="2000" b="1" dirty="0">
                <a:solidFill>
                  <a:srgbClr val="000000"/>
                </a:solidFill>
              </a:rPr>
              <a:t>transcribed</a:t>
            </a:r>
            <a:r>
              <a:rPr lang="en-US" sz="2000" dirty="0">
                <a:solidFill>
                  <a:srgbClr val="000000"/>
                </a:solidFill>
              </a:rPr>
              <a:t> into complementary </a:t>
            </a:r>
            <a:r>
              <a:rPr lang="en-US" sz="2000" dirty="0" err="1">
                <a:solidFill>
                  <a:srgbClr val="000000"/>
                </a:solidFill>
              </a:rPr>
              <a:t>nonoverlapping</a:t>
            </a:r>
            <a:r>
              <a:rPr lang="en-US" sz="2000" dirty="0">
                <a:solidFill>
                  <a:srgbClr val="000000"/>
                </a:solidFill>
              </a:rPr>
              <a:t> three-nucleotide words of mRNA</a:t>
            </a:r>
          </a:p>
          <a:p>
            <a:pPr marL="457200" indent="-457200" algn="l">
              <a:buFont typeface="Arial"/>
              <a:buChar char="•"/>
            </a:pPr>
            <a:endParaRPr lang="en-US" sz="2000" dirty="0">
              <a:solidFill>
                <a:srgbClr val="000000"/>
              </a:solidFill>
            </a:endParaRPr>
          </a:p>
          <a:p>
            <a:pPr marL="457200" indent="-457200" algn="l">
              <a:buFont typeface="Arial"/>
              <a:buChar char="•"/>
            </a:pPr>
            <a:r>
              <a:rPr lang="en-US" sz="2000" dirty="0">
                <a:solidFill>
                  <a:srgbClr val="000000"/>
                </a:solidFill>
              </a:rPr>
              <a:t>These “words” are then </a:t>
            </a:r>
            <a:r>
              <a:rPr lang="en-US" sz="2000" b="1" dirty="0">
                <a:solidFill>
                  <a:srgbClr val="000000"/>
                </a:solidFill>
              </a:rPr>
              <a:t>translated</a:t>
            </a:r>
            <a:r>
              <a:rPr lang="en-US" sz="2000" dirty="0">
                <a:solidFill>
                  <a:srgbClr val="000000"/>
                </a:solidFill>
              </a:rPr>
              <a:t> into a chain of amino acids, forming a polypeptide</a:t>
            </a:r>
          </a:p>
        </p:txBody>
      </p:sp>
      <p:pic>
        <p:nvPicPr>
          <p:cNvPr id="2" name="Picture 1"/>
          <p:cNvPicPr>
            <a:picLocks noChangeAspect="1"/>
          </p:cNvPicPr>
          <p:nvPr/>
        </p:nvPicPr>
        <p:blipFill>
          <a:blip r:embed="rId3"/>
          <a:stretch>
            <a:fillRect/>
          </a:stretch>
        </p:blipFill>
        <p:spPr>
          <a:xfrm>
            <a:off x="3387823" y="1371600"/>
            <a:ext cx="5514876" cy="4140200"/>
          </a:xfrm>
          <a:prstGeom prst="rect">
            <a:avLst/>
          </a:prstGeom>
        </p:spPr>
      </p:pic>
      <p:sp>
        <p:nvSpPr>
          <p:cNvPr id="7" name="Oval 6"/>
          <p:cNvSpPr/>
          <p:nvPr/>
        </p:nvSpPr>
        <p:spPr>
          <a:xfrm>
            <a:off x="4851398" y="1662180"/>
            <a:ext cx="952502"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851398" y="3414780"/>
            <a:ext cx="952502"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778500" y="1662180"/>
            <a:ext cx="787398"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778501" y="3414780"/>
            <a:ext cx="906781"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565898" y="1662180"/>
            <a:ext cx="952502"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692902" y="3414780"/>
            <a:ext cx="787398"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493000" y="1662180"/>
            <a:ext cx="952502"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493000" y="3414780"/>
            <a:ext cx="952502"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747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Codons</a:t>
            </a:r>
          </a:p>
        </p:txBody>
      </p:sp>
      <p:pic>
        <p:nvPicPr>
          <p:cNvPr id="3" name="Picture 2"/>
          <p:cNvPicPr>
            <a:picLocks noChangeAspect="1"/>
          </p:cNvPicPr>
          <p:nvPr/>
        </p:nvPicPr>
        <p:blipFill>
          <a:blip r:embed="rId3"/>
          <a:stretch>
            <a:fillRect/>
          </a:stretch>
        </p:blipFill>
        <p:spPr>
          <a:xfrm>
            <a:off x="4222650" y="927100"/>
            <a:ext cx="4794349" cy="5245100"/>
          </a:xfrm>
          <a:prstGeom prst="rect">
            <a:avLst/>
          </a:prstGeom>
        </p:spPr>
      </p:pic>
      <p:sp>
        <p:nvSpPr>
          <p:cNvPr id="7" name="Content Placeholder 2">
            <a:extLst>
              <a:ext uri="{FF2B5EF4-FFF2-40B4-BE49-F238E27FC236}">
                <a16:creationId xmlns:a16="http://schemas.microsoft.com/office/drawing/2014/main" id="{BB4EB140-A294-2340-9DFF-DB40B05F90F5}"/>
              </a:ext>
            </a:extLst>
          </p:cNvPr>
          <p:cNvSpPr txBox="1">
            <a:spLocks/>
          </p:cNvSpPr>
          <p:nvPr/>
        </p:nvSpPr>
        <p:spPr>
          <a:xfrm>
            <a:off x="0" y="647700"/>
            <a:ext cx="4114800" cy="57912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Each </a:t>
            </a:r>
            <a:r>
              <a:rPr lang="en-US" sz="2000" b="1" dirty="0">
                <a:solidFill>
                  <a:srgbClr val="000000"/>
                </a:solidFill>
              </a:rPr>
              <a:t>codon</a:t>
            </a:r>
            <a:r>
              <a:rPr lang="en-US" sz="2000" dirty="0">
                <a:solidFill>
                  <a:srgbClr val="000000"/>
                </a:solidFill>
              </a:rPr>
              <a:t> specifies the amino acid (one of 20) to be placed at the corresponding position along a polypeptide</a:t>
            </a:r>
          </a:p>
          <a:p>
            <a:pPr marL="457200" indent="-457200" algn="l">
              <a:buFont typeface="Arial"/>
              <a:buChar char="•"/>
            </a:pPr>
            <a:endParaRPr lang="en-US" sz="2000" dirty="0">
              <a:solidFill>
                <a:srgbClr val="000000"/>
              </a:solidFill>
            </a:endParaRPr>
          </a:p>
          <a:p>
            <a:pPr marL="457200" indent="-457200" algn="l">
              <a:buFont typeface="Arial"/>
              <a:buChar char="•"/>
            </a:pPr>
            <a:r>
              <a:rPr lang="en-US" sz="2000" dirty="0">
                <a:solidFill>
                  <a:srgbClr val="000000"/>
                </a:solidFill>
              </a:rPr>
              <a:t>64 Codons (4</a:t>
            </a:r>
            <a:r>
              <a:rPr lang="en-US" sz="2000" baseline="30000" dirty="0">
                <a:solidFill>
                  <a:srgbClr val="000000"/>
                </a:solidFill>
              </a:rPr>
              <a:t>3</a:t>
            </a:r>
            <a:r>
              <a:rPr lang="en-US" sz="2000" dirty="0">
                <a:solidFill>
                  <a:srgbClr val="000000"/>
                </a:solidFill>
              </a:rPr>
              <a:t> = 64)</a:t>
            </a:r>
          </a:p>
          <a:p>
            <a:pPr marL="914400" lvl="1" indent="-457200" algn="l">
              <a:buFont typeface="Arial"/>
              <a:buChar char="•"/>
            </a:pPr>
            <a:r>
              <a:rPr lang="en-US" sz="1600" dirty="0">
                <a:solidFill>
                  <a:srgbClr val="000000"/>
                </a:solidFill>
              </a:rPr>
              <a:t>61 codons code for amino acids</a:t>
            </a:r>
          </a:p>
          <a:p>
            <a:pPr marL="914400" lvl="1" indent="-457200" algn="l">
              <a:buFont typeface="Arial"/>
              <a:buChar char="•"/>
            </a:pPr>
            <a:r>
              <a:rPr lang="en-US" sz="1600" dirty="0">
                <a:solidFill>
                  <a:srgbClr val="000000"/>
                </a:solidFill>
              </a:rPr>
              <a:t>1 codon is the “start codon” </a:t>
            </a:r>
            <a:r>
              <a:rPr lang="en-US" sz="1600" i="1" dirty="0">
                <a:solidFill>
                  <a:srgbClr val="000000"/>
                </a:solidFill>
              </a:rPr>
              <a:t>when it isn’t in the middle of a gene</a:t>
            </a:r>
          </a:p>
          <a:p>
            <a:pPr marL="914400" lvl="1" indent="-457200" algn="l">
              <a:buFont typeface="Arial"/>
              <a:buChar char="•"/>
            </a:pPr>
            <a:r>
              <a:rPr lang="en-US" sz="1600" dirty="0">
                <a:solidFill>
                  <a:srgbClr val="000000"/>
                </a:solidFill>
              </a:rPr>
              <a:t>3 codons are “stop” codons to end translation</a:t>
            </a:r>
          </a:p>
          <a:p>
            <a:pPr marL="457200" indent="-457200" algn="l">
              <a:buFont typeface="Arial"/>
              <a:buChar char="•"/>
            </a:pPr>
            <a:endParaRPr lang="en-US" sz="2000" dirty="0">
              <a:solidFill>
                <a:srgbClr val="000000"/>
              </a:solidFill>
            </a:endParaRPr>
          </a:p>
          <a:p>
            <a:pPr marL="342900" indent="-342900" algn="l">
              <a:buFont typeface="Arial"/>
              <a:buChar char="•"/>
            </a:pPr>
            <a:r>
              <a:rPr lang="en-US" sz="2000" dirty="0">
                <a:solidFill>
                  <a:srgbClr val="000000"/>
                </a:solidFill>
              </a:rPr>
              <a:t>The genetic code </a:t>
            </a:r>
            <a:r>
              <a:rPr lang="en-US" sz="2000" b="1" dirty="0">
                <a:solidFill>
                  <a:srgbClr val="000000"/>
                </a:solidFill>
              </a:rPr>
              <a:t>is</a:t>
            </a:r>
            <a:r>
              <a:rPr lang="en-US" sz="2000" dirty="0">
                <a:solidFill>
                  <a:srgbClr val="000000"/>
                </a:solidFill>
              </a:rPr>
              <a:t> </a:t>
            </a:r>
            <a:r>
              <a:rPr lang="en-US" sz="2000" b="1" dirty="0">
                <a:solidFill>
                  <a:srgbClr val="000000"/>
                </a:solidFill>
              </a:rPr>
              <a:t>redundant</a:t>
            </a:r>
          </a:p>
          <a:p>
            <a:pPr marL="800100" lvl="1" indent="-342900" algn="l">
              <a:buFont typeface="Arial"/>
              <a:buChar char="•"/>
            </a:pPr>
            <a:r>
              <a:rPr lang="en-US" sz="1600" dirty="0">
                <a:solidFill>
                  <a:srgbClr val="000000"/>
                </a:solidFill>
              </a:rPr>
              <a:t>more than one codon may specify a particular amino acid </a:t>
            </a:r>
          </a:p>
          <a:p>
            <a:pPr marL="342900" indent="-342900" algn="l">
              <a:buFont typeface="Arial"/>
              <a:buChar char="•"/>
            </a:pPr>
            <a:r>
              <a:rPr lang="en-US" sz="2000" dirty="0">
                <a:solidFill>
                  <a:srgbClr val="000000"/>
                </a:solidFill>
              </a:rPr>
              <a:t>But the genetic code </a:t>
            </a:r>
            <a:r>
              <a:rPr lang="en-US" sz="2000" b="1" dirty="0">
                <a:solidFill>
                  <a:srgbClr val="000000"/>
                </a:solidFill>
              </a:rPr>
              <a:t>is not ambiguous</a:t>
            </a:r>
          </a:p>
          <a:p>
            <a:pPr marL="800100" lvl="1" indent="-342900" algn="l">
              <a:buFont typeface="Arial"/>
              <a:buChar char="•"/>
            </a:pPr>
            <a:r>
              <a:rPr lang="en-US" sz="1600" dirty="0">
                <a:solidFill>
                  <a:srgbClr val="000000"/>
                </a:solidFill>
              </a:rPr>
              <a:t>no codon specifies more than one amino acid</a:t>
            </a:r>
          </a:p>
          <a:p>
            <a:pPr marL="457200" indent="-457200" algn="l">
              <a:buFont typeface="Arial"/>
              <a:buChar char="•"/>
            </a:pPr>
            <a:endParaRPr lang="en-US" sz="2000" dirty="0">
              <a:solidFill>
                <a:srgbClr val="000000"/>
              </a:solidFill>
            </a:endParaRPr>
          </a:p>
        </p:txBody>
      </p:sp>
    </p:spTree>
    <p:extLst>
      <p:ext uri="{BB962C8B-B14F-4D97-AF65-F5344CB8AC3E}">
        <p14:creationId xmlns:p14="http://schemas.microsoft.com/office/powerpoint/2010/main" val="35104713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2-26 at 8.25.40 AM.png">
            <a:extLst>
              <a:ext uri="{FF2B5EF4-FFF2-40B4-BE49-F238E27FC236}">
                <a16:creationId xmlns:a16="http://schemas.microsoft.com/office/drawing/2014/main" id="{36CC1099-19C2-D34F-8758-A796C63A04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61276" y="1299897"/>
            <a:ext cx="5382723" cy="5139003"/>
          </a:xfrm>
          <a:prstGeom prst="rect">
            <a:avLst/>
          </a:prstGeom>
        </p:spPr>
      </p:pic>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Codons</a:t>
            </a:r>
          </a:p>
        </p:txBody>
      </p:sp>
      <p:sp>
        <p:nvSpPr>
          <p:cNvPr id="7" name="Content Placeholder 2">
            <a:extLst>
              <a:ext uri="{FF2B5EF4-FFF2-40B4-BE49-F238E27FC236}">
                <a16:creationId xmlns:a16="http://schemas.microsoft.com/office/drawing/2014/main" id="{1276EFF4-2D35-2340-9C97-6FC25FCFF469}"/>
              </a:ext>
            </a:extLst>
          </p:cNvPr>
          <p:cNvSpPr txBox="1">
            <a:spLocks/>
          </p:cNvSpPr>
          <p:nvPr/>
        </p:nvSpPr>
        <p:spPr>
          <a:xfrm>
            <a:off x="0" y="647700"/>
            <a:ext cx="4114800" cy="57912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Each </a:t>
            </a:r>
            <a:r>
              <a:rPr lang="en-US" sz="2000" b="1" dirty="0">
                <a:solidFill>
                  <a:srgbClr val="000000"/>
                </a:solidFill>
              </a:rPr>
              <a:t>codon</a:t>
            </a:r>
            <a:r>
              <a:rPr lang="en-US" sz="2000" dirty="0">
                <a:solidFill>
                  <a:srgbClr val="000000"/>
                </a:solidFill>
              </a:rPr>
              <a:t> specifies the amino acid (one of 20) to be placed at the corresponding position along a polypeptide</a:t>
            </a:r>
          </a:p>
          <a:p>
            <a:pPr marL="457200" indent="-457200" algn="l">
              <a:buFont typeface="Arial"/>
              <a:buChar char="•"/>
            </a:pPr>
            <a:endParaRPr lang="en-US" sz="2000" dirty="0">
              <a:solidFill>
                <a:srgbClr val="000000"/>
              </a:solidFill>
            </a:endParaRPr>
          </a:p>
          <a:p>
            <a:pPr marL="457200" indent="-457200" algn="l">
              <a:buFont typeface="Arial"/>
              <a:buChar char="•"/>
            </a:pPr>
            <a:r>
              <a:rPr lang="en-US" sz="2000" dirty="0">
                <a:solidFill>
                  <a:srgbClr val="000000"/>
                </a:solidFill>
              </a:rPr>
              <a:t>64 Codons (4</a:t>
            </a:r>
            <a:r>
              <a:rPr lang="en-US" sz="2000" baseline="30000" dirty="0">
                <a:solidFill>
                  <a:srgbClr val="000000"/>
                </a:solidFill>
              </a:rPr>
              <a:t>3</a:t>
            </a:r>
            <a:r>
              <a:rPr lang="en-US" sz="2000" dirty="0">
                <a:solidFill>
                  <a:srgbClr val="000000"/>
                </a:solidFill>
              </a:rPr>
              <a:t> = 64)</a:t>
            </a:r>
          </a:p>
          <a:p>
            <a:pPr marL="914400" lvl="1" indent="-457200" algn="l">
              <a:buFont typeface="Arial"/>
              <a:buChar char="•"/>
            </a:pPr>
            <a:r>
              <a:rPr lang="en-US" sz="1600" dirty="0">
                <a:solidFill>
                  <a:srgbClr val="000000"/>
                </a:solidFill>
              </a:rPr>
              <a:t>61 codons code for amino acids</a:t>
            </a:r>
          </a:p>
          <a:p>
            <a:pPr marL="914400" lvl="1" indent="-457200" algn="l">
              <a:buFont typeface="Arial"/>
              <a:buChar char="•"/>
            </a:pPr>
            <a:r>
              <a:rPr lang="en-US" sz="1600" dirty="0">
                <a:solidFill>
                  <a:srgbClr val="000000"/>
                </a:solidFill>
              </a:rPr>
              <a:t>1 codon is the “start codon” </a:t>
            </a:r>
            <a:r>
              <a:rPr lang="en-US" sz="1600" i="1" dirty="0">
                <a:solidFill>
                  <a:srgbClr val="000000"/>
                </a:solidFill>
              </a:rPr>
              <a:t>when it isn’t in the middle of a gene</a:t>
            </a:r>
          </a:p>
          <a:p>
            <a:pPr marL="914400" lvl="1" indent="-457200" algn="l">
              <a:buFont typeface="Arial"/>
              <a:buChar char="•"/>
            </a:pPr>
            <a:r>
              <a:rPr lang="en-US" sz="1600" dirty="0">
                <a:solidFill>
                  <a:srgbClr val="000000"/>
                </a:solidFill>
              </a:rPr>
              <a:t>3 codons are “stop” codons to end translation</a:t>
            </a:r>
          </a:p>
          <a:p>
            <a:pPr marL="457200" indent="-457200" algn="l">
              <a:buFont typeface="Arial"/>
              <a:buChar char="•"/>
            </a:pPr>
            <a:endParaRPr lang="en-US" sz="2000" dirty="0">
              <a:solidFill>
                <a:srgbClr val="000000"/>
              </a:solidFill>
            </a:endParaRPr>
          </a:p>
          <a:p>
            <a:pPr marL="342900" indent="-342900" algn="l">
              <a:buFont typeface="Arial"/>
              <a:buChar char="•"/>
            </a:pPr>
            <a:r>
              <a:rPr lang="en-US" sz="2000" dirty="0">
                <a:solidFill>
                  <a:srgbClr val="000000"/>
                </a:solidFill>
              </a:rPr>
              <a:t>The genetic code </a:t>
            </a:r>
            <a:r>
              <a:rPr lang="en-US" sz="2000" b="1" dirty="0">
                <a:solidFill>
                  <a:srgbClr val="000000"/>
                </a:solidFill>
              </a:rPr>
              <a:t>is</a:t>
            </a:r>
            <a:r>
              <a:rPr lang="en-US" sz="2000" dirty="0">
                <a:solidFill>
                  <a:srgbClr val="000000"/>
                </a:solidFill>
              </a:rPr>
              <a:t> </a:t>
            </a:r>
            <a:r>
              <a:rPr lang="en-US" sz="2000" b="1" dirty="0">
                <a:solidFill>
                  <a:srgbClr val="000000"/>
                </a:solidFill>
              </a:rPr>
              <a:t>redundant</a:t>
            </a:r>
          </a:p>
          <a:p>
            <a:pPr marL="800100" lvl="1" indent="-342900" algn="l">
              <a:buFont typeface="Arial"/>
              <a:buChar char="•"/>
            </a:pPr>
            <a:r>
              <a:rPr lang="en-US" sz="1600" dirty="0">
                <a:solidFill>
                  <a:srgbClr val="000000"/>
                </a:solidFill>
              </a:rPr>
              <a:t>more than one codon may specify a particular amino acid </a:t>
            </a:r>
          </a:p>
          <a:p>
            <a:pPr marL="342900" indent="-342900" algn="l">
              <a:buFont typeface="Arial"/>
              <a:buChar char="•"/>
            </a:pPr>
            <a:r>
              <a:rPr lang="en-US" sz="2000" dirty="0">
                <a:solidFill>
                  <a:srgbClr val="000000"/>
                </a:solidFill>
              </a:rPr>
              <a:t>But the genetic code </a:t>
            </a:r>
            <a:r>
              <a:rPr lang="en-US" sz="2000" b="1" dirty="0">
                <a:solidFill>
                  <a:srgbClr val="000000"/>
                </a:solidFill>
              </a:rPr>
              <a:t>is not ambiguous</a:t>
            </a:r>
          </a:p>
          <a:p>
            <a:pPr marL="800100" lvl="1" indent="-342900" algn="l">
              <a:buFont typeface="Arial"/>
              <a:buChar char="•"/>
            </a:pPr>
            <a:r>
              <a:rPr lang="en-US" sz="1600" dirty="0">
                <a:solidFill>
                  <a:srgbClr val="000000"/>
                </a:solidFill>
              </a:rPr>
              <a:t>no codon specifies more than one amino acid</a:t>
            </a:r>
          </a:p>
          <a:p>
            <a:pPr marL="457200" indent="-457200" algn="l">
              <a:buFont typeface="Arial"/>
              <a:buChar char="•"/>
            </a:pPr>
            <a:endParaRPr lang="en-US" sz="2000" dirty="0">
              <a:solidFill>
                <a:srgbClr val="000000"/>
              </a:solidFill>
            </a:endParaRPr>
          </a:p>
        </p:txBody>
      </p:sp>
    </p:spTree>
    <p:extLst>
      <p:ext uri="{BB962C8B-B14F-4D97-AF65-F5344CB8AC3E}">
        <p14:creationId xmlns:p14="http://schemas.microsoft.com/office/powerpoint/2010/main" val="2449697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txBox="1">
            <a:spLocks noChangeArrowheads="1"/>
          </p:cNvSpPr>
          <p:nvPr/>
        </p:nvSpPr>
        <p:spPr bwMode="auto">
          <a:xfrm>
            <a:off x="393031" y="4105108"/>
            <a:ext cx="8534400" cy="23083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spAutoFit/>
          </a:bodyP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fontAlgn="base">
              <a:spcAft>
                <a:spcPct val="0"/>
              </a:spcAft>
              <a:buFontTx/>
              <a:buNone/>
            </a:pPr>
            <a:r>
              <a:rPr lang="en-US" altLang="en-US" dirty="0">
                <a:solidFill>
                  <a:srgbClr val="000000"/>
                </a:solidFill>
              </a:rPr>
              <a:t>A cell translates an mRNA message into protein with the help of </a:t>
            </a:r>
            <a:r>
              <a:rPr lang="en-US" altLang="en-US" b="1" i="1" dirty="0">
                <a:solidFill>
                  <a:srgbClr val="000000"/>
                </a:solidFill>
              </a:rPr>
              <a:t>transfer RNA </a:t>
            </a:r>
            <a:r>
              <a:rPr lang="en-US" altLang="en-US" b="1" dirty="0">
                <a:solidFill>
                  <a:srgbClr val="000000"/>
                </a:solidFill>
              </a:rPr>
              <a:t>(</a:t>
            </a:r>
            <a:r>
              <a:rPr lang="en-US" altLang="en-US" b="1" i="1" dirty="0">
                <a:solidFill>
                  <a:srgbClr val="000000"/>
                </a:solidFill>
              </a:rPr>
              <a:t>tRNA</a:t>
            </a:r>
            <a:r>
              <a:rPr lang="en-US" altLang="en-US" b="1" dirty="0">
                <a:solidFill>
                  <a:srgbClr val="000000"/>
                </a:solidFill>
              </a:rPr>
              <a:t>) and Ribosomes</a:t>
            </a:r>
          </a:p>
          <a:p>
            <a:pPr defTabSz="914400" fontAlgn="base">
              <a:spcAft>
                <a:spcPct val="0"/>
              </a:spcAft>
              <a:buFontTx/>
              <a:buNone/>
            </a:pPr>
            <a:endParaRPr lang="en-US" altLang="en-US" sz="1000" b="1" dirty="0">
              <a:solidFill>
                <a:srgbClr val="000000"/>
              </a:solidFill>
            </a:endParaRPr>
          </a:p>
          <a:p>
            <a:pPr defTabSz="914400" fontAlgn="base">
              <a:spcAft>
                <a:spcPct val="0"/>
              </a:spcAft>
              <a:buFontTx/>
              <a:buNone/>
            </a:pPr>
            <a:r>
              <a:rPr lang="en-US" altLang="en-US" b="1" dirty="0">
                <a:solidFill>
                  <a:srgbClr val="000000"/>
                </a:solidFill>
              </a:rPr>
              <a:t>tRNAs</a:t>
            </a:r>
            <a:r>
              <a:rPr lang="en-US" altLang="en-US" dirty="0">
                <a:solidFill>
                  <a:srgbClr val="000000"/>
                </a:solidFill>
              </a:rPr>
              <a:t> transfer amino acids to the growing polypeptide that</a:t>
            </a:r>
            <a:r>
              <a:rPr lang="ja-JP" altLang="en-US">
                <a:solidFill>
                  <a:srgbClr val="000000"/>
                </a:solidFill>
              </a:rPr>
              <a:t>’</a:t>
            </a:r>
            <a:r>
              <a:rPr lang="en-US" altLang="ja-JP" dirty="0">
                <a:solidFill>
                  <a:srgbClr val="000000"/>
                </a:solidFill>
              </a:rPr>
              <a:t>s being synthesize by a </a:t>
            </a:r>
            <a:r>
              <a:rPr lang="en-US" altLang="ja-JP" b="1" dirty="0">
                <a:solidFill>
                  <a:srgbClr val="000000"/>
                </a:solidFill>
              </a:rPr>
              <a:t>ribosome</a:t>
            </a:r>
          </a:p>
          <a:p>
            <a:pPr defTabSz="914400" fontAlgn="base">
              <a:spcAft>
                <a:spcPct val="0"/>
              </a:spcAft>
              <a:buFontTx/>
              <a:buNone/>
            </a:pPr>
            <a:endParaRPr lang="en-US" altLang="en-US" sz="1200" dirty="0">
              <a:solidFill>
                <a:srgbClr val="000000"/>
              </a:solidFill>
            </a:endParaRPr>
          </a:p>
        </p:txBody>
      </p:sp>
      <p:pic>
        <p:nvPicPr>
          <p:cNvPr id="6" name="Picture 5">
            <a:extLst>
              <a:ext uri="{FF2B5EF4-FFF2-40B4-BE49-F238E27FC236}">
                <a16:creationId xmlns:a16="http://schemas.microsoft.com/office/drawing/2014/main" id="{C5ACB3D5-95A2-3546-9DA1-CC776E0ACA5A}"/>
              </a:ext>
            </a:extLst>
          </p:cNvPr>
          <p:cNvPicPr>
            <a:picLocks noChangeAspect="1"/>
          </p:cNvPicPr>
          <p:nvPr/>
        </p:nvPicPr>
        <p:blipFill>
          <a:blip r:embed="rId3"/>
          <a:stretch>
            <a:fillRect/>
          </a:stretch>
        </p:blipFill>
        <p:spPr>
          <a:xfrm>
            <a:off x="1679338" y="-120316"/>
            <a:ext cx="5514876" cy="4140200"/>
          </a:xfrm>
          <a:prstGeom prst="rect">
            <a:avLst/>
          </a:prstGeom>
        </p:spPr>
      </p:pic>
      <p:sp>
        <p:nvSpPr>
          <p:cNvPr id="7" name="Rectangle 6">
            <a:extLst>
              <a:ext uri="{FF2B5EF4-FFF2-40B4-BE49-F238E27FC236}">
                <a16:creationId xmlns:a16="http://schemas.microsoft.com/office/drawing/2014/main" id="{23D5E398-58B9-F84E-8D54-EF9824C41063}"/>
              </a:ext>
            </a:extLst>
          </p:cNvPr>
          <p:cNvSpPr/>
          <p:nvPr/>
        </p:nvSpPr>
        <p:spPr>
          <a:xfrm>
            <a:off x="1679338" y="32084"/>
            <a:ext cx="5387877" cy="196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849" name="Rectangle 2"/>
          <p:cNvSpPr>
            <a:spLocks noGrp="1" noChangeArrowheads="1"/>
          </p:cNvSpPr>
          <p:nvPr>
            <p:ph type="title" idx="4294967295"/>
          </p:nvPr>
        </p:nvSpPr>
        <p:spPr>
          <a:xfrm>
            <a:off x="76200" y="152400"/>
            <a:ext cx="8610600" cy="1077218"/>
          </a:xfrm>
        </p:spPr>
        <p:txBody>
          <a:bodyPr anchor="t">
            <a:spAutoFit/>
          </a:bodyPr>
          <a:lstStyle/>
          <a:p>
            <a:pPr marL="57150" indent="-4763" eaLnBrk="1" hangingPunct="1"/>
            <a:r>
              <a:rPr lang="en-US" altLang="en-US" sz="3200" dirty="0">
                <a:latin typeface="Calibri" charset="0"/>
              </a:rPr>
              <a:t>Translation is the RNA-directed synthesis of a polypeptide: </a:t>
            </a:r>
            <a:r>
              <a:rPr lang="en-US" altLang="en-US" sz="3200" i="1" dirty="0">
                <a:latin typeface="Calibri" charset="0"/>
              </a:rPr>
              <a:t>a closer look</a:t>
            </a:r>
          </a:p>
        </p:txBody>
      </p:sp>
    </p:spTree>
    <p:extLst>
      <p:ext uri="{BB962C8B-B14F-4D97-AF65-F5344CB8AC3E}">
        <p14:creationId xmlns:p14="http://schemas.microsoft.com/office/powerpoint/2010/main" val="15910489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Ribosomes</a:t>
            </a:r>
          </a:p>
        </p:txBody>
      </p:sp>
      <p:pic>
        <p:nvPicPr>
          <p:cNvPr id="3" name="Picture 2"/>
          <p:cNvPicPr>
            <a:picLocks noChangeAspect="1"/>
          </p:cNvPicPr>
          <p:nvPr/>
        </p:nvPicPr>
        <p:blipFill>
          <a:blip r:embed="rId3"/>
          <a:stretch>
            <a:fillRect/>
          </a:stretch>
        </p:blipFill>
        <p:spPr>
          <a:xfrm>
            <a:off x="1311602" y="1422400"/>
            <a:ext cx="7006897" cy="4762500"/>
          </a:xfrm>
          <a:prstGeom prst="rect">
            <a:avLst/>
          </a:prstGeom>
        </p:spPr>
      </p:pic>
    </p:spTree>
    <p:extLst>
      <p:ext uri="{BB962C8B-B14F-4D97-AF65-F5344CB8AC3E}">
        <p14:creationId xmlns:p14="http://schemas.microsoft.com/office/powerpoint/2010/main" val="3933287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Ribosomes</a:t>
            </a:r>
          </a:p>
        </p:txBody>
      </p:sp>
      <p:pic>
        <p:nvPicPr>
          <p:cNvPr id="4" name="Picture 3"/>
          <p:cNvPicPr>
            <a:picLocks noChangeAspect="1"/>
          </p:cNvPicPr>
          <p:nvPr/>
        </p:nvPicPr>
        <p:blipFill>
          <a:blip r:embed="rId3"/>
          <a:stretch>
            <a:fillRect/>
          </a:stretch>
        </p:blipFill>
        <p:spPr>
          <a:xfrm>
            <a:off x="1382210" y="1138502"/>
            <a:ext cx="6250490" cy="5338497"/>
          </a:xfrm>
          <a:prstGeom prst="rect">
            <a:avLst/>
          </a:prstGeom>
        </p:spPr>
      </p:pic>
      <p:sp>
        <p:nvSpPr>
          <p:cNvPr id="8" name="Rectangle 7"/>
          <p:cNvSpPr/>
          <p:nvPr/>
        </p:nvSpPr>
        <p:spPr>
          <a:xfrm>
            <a:off x="5905500" y="4035920"/>
            <a:ext cx="1221751" cy="369332"/>
          </a:xfrm>
          <a:prstGeom prst="rect">
            <a:avLst/>
          </a:prstGeom>
        </p:spPr>
        <p:txBody>
          <a:bodyPr wrap="square">
            <a:spAutoFit/>
          </a:bodyPr>
          <a:lstStyle/>
          <a:p>
            <a:pPr algn="r"/>
            <a:r>
              <a:rPr lang="en-US" b="1" dirty="0"/>
              <a:t>Anticodon</a:t>
            </a:r>
          </a:p>
        </p:txBody>
      </p:sp>
      <p:cxnSp>
        <p:nvCxnSpPr>
          <p:cNvPr id="9" name="Straight Arrow Connector 8"/>
          <p:cNvCxnSpPr/>
          <p:nvPr/>
        </p:nvCxnSpPr>
        <p:spPr>
          <a:xfrm flipH="1">
            <a:off x="4953002" y="4254500"/>
            <a:ext cx="1041398" cy="295225"/>
          </a:xfrm>
          <a:prstGeom prst="straightConnector1">
            <a:avLst/>
          </a:prstGeom>
          <a:ln w="127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0979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116169" y="3615960"/>
            <a:ext cx="9016679" cy="3190710"/>
          </a:xfrm>
        </p:spPr>
        <p:txBody>
          <a:bodyPr>
            <a:normAutofit fontScale="92500" lnSpcReduction="10000"/>
          </a:bodyPr>
          <a:lstStyle/>
          <a:p>
            <a:r>
              <a:rPr lang="en-US" sz="2400" dirty="0"/>
              <a:t>Pyruvate (or Pyruvic acid) can be converted </a:t>
            </a:r>
          </a:p>
          <a:p>
            <a:pPr lvl="1"/>
            <a:r>
              <a:rPr lang="en-US" sz="2000" dirty="0"/>
              <a:t>back to a carbohydrate (such as glucose) via </a:t>
            </a:r>
            <a:r>
              <a:rPr lang="en-US" sz="2000" b="1" dirty="0"/>
              <a:t>gluconeogenesis</a:t>
            </a:r>
            <a:r>
              <a:rPr lang="en-US" sz="2000" b="1" i="1" dirty="0"/>
              <a:t>.</a:t>
            </a:r>
          </a:p>
          <a:p>
            <a:pPr lvl="1"/>
            <a:r>
              <a:rPr lang="en-US" sz="2000" dirty="0"/>
              <a:t>or to fatty acids through a reaction with </a:t>
            </a:r>
            <a:r>
              <a:rPr lang="en-US" sz="2000" b="1" dirty="0"/>
              <a:t>acetyl-CoA</a:t>
            </a:r>
            <a:r>
              <a:rPr lang="en-US" sz="2000" dirty="0"/>
              <a:t>. </a:t>
            </a:r>
          </a:p>
          <a:p>
            <a:pPr lvl="1"/>
            <a:r>
              <a:rPr lang="en-US" sz="2000" dirty="0"/>
              <a:t>can also be used to construct the amino acid alanine.</a:t>
            </a:r>
          </a:p>
          <a:p>
            <a:pPr lvl="1"/>
            <a:r>
              <a:rPr lang="en-US" sz="2000" dirty="0"/>
              <a:t>can be converted into ethanol or lactic acid via fermentation.</a:t>
            </a:r>
          </a:p>
          <a:p>
            <a:endParaRPr lang="en-US" sz="2400" dirty="0"/>
          </a:p>
          <a:p>
            <a:r>
              <a:rPr lang="en-US" sz="2400" dirty="0"/>
              <a:t>Pyruvate supplies energy to cells through the </a:t>
            </a:r>
            <a:r>
              <a:rPr lang="en-US" sz="2400" b="1" dirty="0"/>
              <a:t>citric acid cycle </a:t>
            </a:r>
            <a:r>
              <a:rPr lang="en-US" sz="2400" dirty="0"/>
              <a:t>(also known as the </a:t>
            </a:r>
            <a:r>
              <a:rPr lang="en-US" sz="2400" b="1" dirty="0"/>
              <a:t>Krebs cycle</a:t>
            </a:r>
            <a:r>
              <a:rPr lang="en-US" sz="2400" dirty="0"/>
              <a:t>) when oxygen is present (aerobic respiration)</a:t>
            </a:r>
          </a:p>
          <a:p>
            <a:pPr lvl="1"/>
            <a:r>
              <a:rPr lang="en-US" sz="2000" dirty="0"/>
              <a:t>Or can </a:t>
            </a:r>
            <a:r>
              <a:rPr lang="en-US" sz="2000" b="1" dirty="0"/>
              <a:t>ferments</a:t>
            </a:r>
            <a:r>
              <a:rPr lang="en-US" sz="2000" dirty="0"/>
              <a:t> to produce </a:t>
            </a:r>
            <a:r>
              <a:rPr lang="en-US" sz="2000" b="1" dirty="0"/>
              <a:t>lactate</a:t>
            </a:r>
            <a:r>
              <a:rPr lang="en-US" sz="2000" dirty="0"/>
              <a:t> (lactic acid) when oxygen is lacking.</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Pyruvate</a:t>
            </a:r>
          </a:p>
        </p:txBody>
      </p:sp>
      <p:pic>
        <p:nvPicPr>
          <p:cNvPr id="2" name="Picture 1">
            <a:extLst>
              <a:ext uri="{FF2B5EF4-FFF2-40B4-BE49-F238E27FC236}">
                <a16:creationId xmlns:a16="http://schemas.microsoft.com/office/drawing/2014/main" id="{109BA22C-768C-004B-8377-ACC574EDCA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21718" y="613317"/>
            <a:ext cx="3805582" cy="2643150"/>
          </a:xfrm>
          <a:prstGeom prst="rect">
            <a:avLst/>
          </a:prstGeom>
        </p:spPr>
      </p:pic>
    </p:spTree>
    <p:extLst>
      <p:ext uri="{BB962C8B-B14F-4D97-AF65-F5344CB8AC3E}">
        <p14:creationId xmlns:p14="http://schemas.microsoft.com/office/powerpoint/2010/main" val="2413394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1"/>
          <p:cNvGrpSpPr>
            <a:grpSpLocks/>
          </p:cNvGrpSpPr>
          <p:nvPr/>
        </p:nvGrpSpPr>
        <p:grpSpPr bwMode="auto">
          <a:xfrm>
            <a:off x="4038600" y="152400"/>
            <a:ext cx="5045075" cy="6454775"/>
            <a:chOff x="4111625" y="152400"/>
            <a:chExt cx="5045075" cy="6454775"/>
          </a:xfrm>
        </p:grpSpPr>
        <p:pic>
          <p:nvPicPr>
            <p:cNvPr id="80899" name="Picture 3" descr="17_14Translation-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11625" y="152400"/>
              <a:ext cx="4883150" cy="645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4479925" y="1774825"/>
              <a:ext cx="1330325" cy="26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Polypeptide</a:t>
              </a:r>
            </a:p>
          </p:txBody>
        </p:sp>
        <p:sp>
          <p:nvSpPr>
            <p:cNvPr id="80901" name="Line 5"/>
            <p:cNvSpPr>
              <a:spLocks noChangeShapeType="1"/>
            </p:cNvSpPr>
            <p:nvPr/>
          </p:nvSpPr>
          <p:spPr bwMode="auto">
            <a:xfrm>
              <a:off x="5734050" y="2028825"/>
              <a:ext cx="76200" cy="2159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02" name="Line 6"/>
            <p:cNvSpPr>
              <a:spLocks noChangeShapeType="1"/>
            </p:cNvSpPr>
            <p:nvPr/>
          </p:nvSpPr>
          <p:spPr bwMode="auto">
            <a:xfrm>
              <a:off x="7219950" y="2117725"/>
              <a:ext cx="520700" cy="431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03" name="Line 7"/>
            <p:cNvSpPr>
              <a:spLocks noChangeShapeType="1"/>
            </p:cNvSpPr>
            <p:nvPr/>
          </p:nvSpPr>
          <p:spPr bwMode="auto">
            <a:xfrm flipV="1">
              <a:off x="7785100" y="1800225"/>
              <a:ext cx="317500" cy="1587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04" name="Line 8"/>
            <p:cNvSpPr>
              <a:spLocks noChangeShapeType="1"/>
            </p:cNvSpPr>
            <p:nvPr/>
          </p:nvSpPr>
          <p:spPr bwMode="auto">
            <a:xfrm flipV="1">
              <a:off x="7975600" y="1793875"/>
              <a:ext cx="133350" cy="4127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05" name="Line 9"/>
            <p:cNvSpPr>
              <a:spLocks noChangeShapeType="1"/>
            </p:cNvSpPr>
            <p:nvPr/>
          </p:nvSpPr>
          <p:spPr bwMode="auto">
            <a:xfrm flipH="1">
              <a:off x="7004050" y="3336925"/>
              <a:ext cx="120650" cy="3492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06" name="Text Box 10"/>
            <p:cNvSpPr txBox="1">
              <a:spLocks noChangeArrowheads="1"/>
            </p:cNvSpPr>
            <p:nvPr/>
          </p:nvSpPr>
          <p:spPr bwMode="auto">
            <a:xfrm>
              <a:off x="6556375" y="3076575"/>
              <a:ext cx="11207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Ribosome</a:t>
              </a:r>
            </a:p>
          </p:txBody>
        </p:sp>
        <p:sp>
          <p:nvSpPr>
            <p:cNvPr id="80907" name="Text Box 11"/>
            <p:cNvSpPr txBox="1">
              <a:spLocks noChangeArrowheads="1"/>
            </p:cNvSpPr>
            <p:nvPr/>
          </p:nvSpPr>
          <p:spPr bwMode="auto">
            <a:xfrm rot="-1328009">
              <a:off x="6003925" y="3400425"/>
              <a:ext cx="3079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400" b="1">
                  <a:solidFill>
                    <a:srgbClr val="FFFFFF"/>
                  </a:solidFill>
                </a:rPr>
                <a:t>Trp</a:t>
              </a:r>
            </a:p>
          </p:txBody>
        </p:sp>
        <p:sp>
          <p:nvSpPr>
            <p:cNvPr id="80908" name="Text Box 12"/>
            <p:cNvSpPr txBox="1">
              <a:spLocks noChangeArrowheads="1"/>
            </p:cNvSpPr>
            <p:nvPr/>
          </p:nvSpPr>
          <p:spPr bwMode="auto">
            <a:xfrm rot="-863733">
              <a:off x="6092825" y="3825875"/>
              <a:ext cx="3079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400" b="1">
                  <a:solidFill>
                    <a:srgbClr val="FFFFFF"/>
                  </a:solidFill>
                </a:rPr>
                <a:t>Phe</a:t>
              </a:r>
            </a:p>
          </p:txBody>
        </p:sp>
        <p:sp>
          <p:nvSpPr>
            <p:cNvPr id="80909" name="Text Box 13"/>
            <p:cNvSpPr txBox="1">
              <a:spLocks noChangeArrowheads="1"/>
            </p:cNvSpPr>
            <p:nvPr/>
          </p:nvSpPr>
          <p:spPr bwMode="auto">
            <a:xfrm rot="-460799">
              <a:off x="7826375" y="3806825"/>
              <a:ext cx="3079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400" b="1">
                  <a:solidFill>
                    <a:srgbClr val="FFFFFF"/>
                  </a:solidFill>
                </a:rPr>
                <a:t>Gly</a:t>
              </a:r>
            </a:p>
          </p:txBody>
        </p:sp>
        <p:sp>
          <p:nvSpPr>
            <p:cNvPr id="80910" name="Text Box 14"/>
            <p:cNvSpPr txBox="1">
              <a:spLocks noChangeArrowheads="1"/>
            </p:cNvSpPr>
            <p:nvPr/>
          </p:nvSpPr>
          <p:spPr bwMode="auto">
            <a:xfrm>
              <a:off x="7769225" y="2403475"/>
              <a:ext cx="126682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tRNA with</a:t>
              </a:r>
              <a:br>
                <a:rPr lang="en-US" altLang="en-US" sz="1800" b="1">
                  <a:solidFill>
                    <a:srgbClr val="000000"/>
                  </a:solidFill>
                </a:rPr>
              </a:br>
              <a:r>
                <a:rPr lang="en-US" altLang="en-US" sz="1800" b="1">
                  <a:solidFill>
                    <a:srgbClr val="000000"/>
                  </a:solidFill>
                </a:rPr>
                <a:t>amino acid</a:t>
              </a:r>
              <a:br>
                <a:rPr lang="en-US" altLang="en-US" sz="1800" b="1">
                  <a:solidFill>
                    <a:srgbClr val="000000"/>
                  </a:solidFill>
                </a:rPr>
              </a:br>
              <a:r>
                <a:rPr lang="en-US" altLang="en-US" sz="1800" b="1">
                  <a:solidFill>
                    <a:srgbClr val="000000"/>
                  </a:solidFill>
                </a:rPr>
                <a:t>attached</a:t>
              </a:r>
            </a:p>
          </p:txBody>
        </p:sp>
        <p:sp>
          <p:nvSpPr>
            <p:cNvPr id="80911" name="Text Box 15"/>
            <p:cNvSpPr txBox="1">
              <a:spLocks noChangeArrowheads="1"/>
            </p:cNvSpPr>
            <p:nvPr/>
          </p:nvSpPr>
          <p:spPr bwMode="auto">
            <a:xfrm>
              <a:off x="8118475" y="1558925"/>
              <a:ext cx="720725" cy="50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Amino</a:t>
              </a:r>
              <a:br>
                <a:rPr lang="en-US" altLang="en-US" sz="1800" b="1">
                  <a:solidFill>
                    <a:srgbClr val="000000"/>
                  </a:solidFill>
                </a:rPr>
              </a:br>
              <a:r>
                <a:rPr lang="en-US" altLang="en-US" sz="1800" b="1">
                  <a:solidFill>
                    <a:srgbClr val="000000"/>
                  </a:solidFill>
                </a:rPr>
                <a:t>acids</a:t>
              </a:r>
            </a:p>
          </p:txBody>
        </p:sp>
        <p:sp>
          <p:nvSpPr>
            <p:cNvPr id="80912" name="Text Box 16"/>
            <p:cNvSpPr txBox="1">
              <a:spLocks noChangeArrowheads="1"/>
            </p:cNvSpPr>
            <p:nvPr/>
          </p:nvSpPr>
          <p:spPr bwMode="auto">
            <a:xfrm>
              <a:off x="7756525" y="4524375"/>
              <a:ext cx="574675"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tRNA</a:t>
              </a:r>
            </a:p>
          </p:txBody>
        </p:sp>
        <p:sp>
          <p:nvSpPr>
            <p:cNvPr id="80913" name="Text Box 17"/>
            <p:cNvSpPr txBox="1">
              <a:spLocks noChangeArrowheads="1"/>
            </p:cNvSpPr>
            <p:nvPr/>
          </p:nvSpPr>
          <p:spPr bwMode="auto">
            <a:xfrm>
              <a:off x="7623175" y="5038725"/>
              <a:ext cx="1533525" cy="28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Anticodon</a:t>
              </a:r>
            </a:p>
          </p:txBody>
        </p:sp>
        <p:sp>
          <p:nvSpPr>
            <p:cNvPr id="80914" name="Line 18"/>
            <p:cNvSpPr>
              <a:spLocks noChangeShapeType="1"/>
            </p:cNvSpPr>
            <p:nvPr/>
          </p:nvSpPr>
          <p:spPr bwMode="auto">
            <a:xfrm flipV="1">
              <a:off x="7416800" y="4651375"/>
              <a:ext cx="273050" cy="635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15" name="Line 19"/>
            <p:cNvSpPr>
              <a:spLocks noChangeShapeType="1"/>
            </p:cNvSpPr>
            <p:nvPr/>
          </p:nvSpPr>
          <p:spPr bwMode="auto">
            <a:xfrm flipH="1" flipV="1">
              <a:off x="7080250" y="5165725"/>
              <a:ext cx="527050"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16" name="Text Box 20"/>
            <p:cNvSpPr txBox="1">
              <a:spLocks noChangeArrowheads="1"/>
            </p:cNvSpPr>
            <p:nvPr/>
          </p:nvSpPr>
          <p:spPr bwMode="auto">
            <a:xfrm>
              <a:off x="5851525" y="5927725"/>
              <a:ext cx="86677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Codons</a:t>
              </a:r>
            </a:p>
          </p:txBody>
        </p:sp>
        <p:sp>
          <p:nvSpPr>
            <p:cNvPr id="80917" name="Text Box 21"/>
            <p:cNvSpPr txBox="1">
              <a:spLocks noChangeArrowheads="1"/>
            </p:cNvSpPr>
            <p:nvPr/>
          </p:nvSpPr>
          <p:spPr bwMode="auto">
            <a:xfrm>
              <a:off x="5622925" y="554355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U</a:t>
              </a:r>
            </a:p>
          </p:txBody>
        </p:sp>
        <p:sp>
          <p:nvSpPr>
            <p:cNvPr id="80918" name="Text Box 22"/>
            <p:cNvSpPr txBox="1">
              <a:spLocks noChangeArrowheads="1"/>
            </p:cNvSpPr>
            <p:nvPr/>
          </p:nvSpPr>
          <p:spPr bwMode="auto">
            <a:xfrm>
              <a:off x="6070600" y="554355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U</a:t>
              </a:r>
            </a:p>
          </p:txBody>
        </p:sp>
        <p:sp>
          <p:nvSpPr>
            <p:cNvPr id="80919" name="Text Box 23"/>
            <p:cNvSpPr txBox="1">
              <a:spLocks noChangeArrowheads="1"/>
            </p:cNvSpPr>
            <p:nvPr/>
          </p:nvSpPr>
          <p:spPr bwMode="auto">
            <a:xfrm>
              <a:off x="6219825" y="554355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U</a:t>
              </a:r>
            </a:p>
          </p:txBody>
        </p:sp>
        <p:sp>
          <p:nvSpPr>
            <p:cNvPr id="80920" name="Text Box 24"/>
            <p:cNvSpPr txBox="1">
              <a:spLocks noChangeArrowheads="1"/>
            </p:cNvSpPr>
            <p:nvPr/>
          </p:nvSpPr>
          <p:spPr bwMode="auto">
            <a:xfrm>
              <a:off x="6375400" y="554355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U</a:t>
              </a:r>
            </a:p>
          </p:txBody>
        </p:sp>
        <p:sp>
          <p:nvSpPr>
            <p:cNvPr id="80921" name="Text Box 25"/>
            <p:cNvSpPr txBox="1">
              <a:spLocks noChangeArrowheads="1"/>
            </p:cNvSpPr>
            <p:nvPr/>
          </p:nvSpPr>
          <p:spPr bwMode="auto">
            <a:xfrm>
              <a:off x="5762625" y="554355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22" name="Text Box 26"/>
            <p:cNvSpPr txBox="1">
              <a:spLocks noChangeArrowheads="1"/>
            </p:cNvSpPr>
            <p:nvPr/>
          </p:nvSpPr>
          <p:spPr bwMode="auto">
            <a:xfrm>
              <a:off x="5918200" y="554355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23" name="Text Box 27"/>
            <p:cNvSpPr txBox="1">
              <a:spLocks noChangeArrowheads="1"/>
            </p:cNvSpPr>
            <p:nvPr/>
          </p:nvSpPr>
          <p:spPr bwMode="auto">
            <a:xfrm>
              <a:off x="6530975" y="554355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24" name="Text Box 28"/>
            <p:cNvSpPr txBox="1">
              <a:spLocks noChangeArrowheads="1"/>
            </p:cNvSpPr>
            <p:nvPr/>
          </p:nvSpPr>
          <p:spPr bwMode="auto">
            <a:xfrm>
              <a:off x="6683375" y="554355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25" name="Text Box 29"/>
            <p:cNvSpPr txBox="1">
              <a:spLocks noChangeArrowheads="1"/>
            </p:cNvSpPr>
            <p:nvPr/>
          </p:nvSpPr>
          <p:spPr bwMode="auto">
            <a:xfrm>
              <a:off x="6838950" y="554355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26" name="AutoShape 30"/>
            <p:cNvSpPr>
              <a:spLocks/>
            </p:cNvSpPr>
            <p:nvPr/>
          </p:nvSpPr>
          <p:spPr bwMode="auto">
            <a:xfrm rot="-5400000">
              <a:off x="5762625" y="5648325"/>
              <a:ext cx="123825" cy="352425"/>
            </a:xfrm>
            <a:prstGeom prst="leftBrace">
              <a:avLst>
                <a:gd name="adj1" fmla="val 23718"/>
                <a:gd name="adj2" fmla="val 5000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endParaRPr lang="en-US" altLang="en-US" sz="2400">
                <a:solidFill>
                  <a:srgbClr val="000000"/>
                </a:solidFill>
              </a:endParaRPr>
            </a:p>
          </p:txBody>
        </p:sp>
        <p:sp>
          <p:nvSpPr>
            <p:cNvPr id="80927" name="AutoShape 31"/>
            <p:cNvSpPr>
              <a:spLocks/>
            </p:cNvSpPr>
            <p:nvPr/>
          </p:nvSpPr>
          <p:spPr bwMode="auto">
            <a:xfrm rot="-5400000">
              <a:off x="6200775" y="5648325"/>
              <a:ext cx="123825" cy="352425"/>
            </a:xfrm>
            <a:prstGeom prst="leftBrace">
              <a:avLst>
                <a:gd name="adj1" fmla="val 23718"/>
                <a:gd name="adj2" fmla="val 5000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endParaRPr lang="en-US" altLang="en-US" sz="2400">
                <a:solidFill>
                  <a:srgbClr val="000000"/>
                </a:solidFill>
              </a:endParaRPr>
            </a:p>
          </p:txBody>
        </p:sp>
        <p:sp>
          <p:nvSpPr>
            <p:cNvPr id="80928" name="AutoShape 32"/>
            <p:cNvSpPr>
              <a:spLocks/>
            </p:cNvSpPr>
            <p:nvPr/>
          </p:nvSpPr>
          <p:spPr bwMode="auto">
            <a:xfrm rot="-5400000">
              <a:off x="6661150" y="5648325"/>
              <a:ext cx="123825" cy="352425"/>
            </a:xfrm>
            <a:prstGeom prst="leftBrace">
              <a:avLst>
                <a:gd name="adj1" fmla="val 23718"/>
                <a:gd name="adj2" fmla="val 5000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endParaRPr lang="en-US" altLang="en-US" sz="2400">
                <a:solidFill>
                  <a:srgbClr val="000000"/>
                </a:solidFill>
              </a:endParaRPr>
            </a:p>
          </p:txBody>
        </p:sp>
        <p:sp>
          <p:nvSpPr>
            <p:cNvPr id="80929" name="Text Box 33"/>
            <p:cNvSpPr txBox="1">
              <a:spLocks noChangeArrowheads="1"/>
            </p:cNvSpPr>
            <p:nvPr/>
          </p:nvSpPr>
          <p:spPr bwMode="auto">
            <a:xfrm rot="-1533598">
              <a:off x="5508625" y="5108575"/>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A</a:t>
              </a:r>
            </a:p>
          </p:txBody>
        </p:sp>
        <p:sp>
          <p:nvSpPr>
            <p:cNvPr id="80930" name="Text Box 34"/>
            <p:cNvSpPr txBox="1">
              <a:spLocks noChangeArrowheads="1"/>
            </p:cNvSpPr>
            <p:nvPr/>
          </p:nvSpPr>
          <p:spPr bwMode="auto">
            <a:xfrm rot="-1575164">
              <a:off x="5638800" y="5045075"/>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31" name="Text Box 35"/>
            <p:cNvSpPr txBox="1">
              <a:spLocks noChangeArrowheads="1"/>
            </p:cNvSpPr>
            <p:nvPr/>
          </p:nvSpPr>
          <p:spPr bwMode="auto">
            <a:xfrm rot="-1941370">
              <a:off x="5765800" y="499110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32" name="Text Box 36"/>
            <p:cNvSpPr txBox="1">
              <a:spLocks noChangeArrowheads="1"/>
            </p:cNvSpPr>
            <p:nvPr/>
          </p:nvSpPr>
          <p:spPr bwMode="auto">
            <a:xfrm rot="2141458">
              <a:off x="6778625" y="489585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33" name="Text Box 37"/>
            <p:cNvSpPr txBox="1">
              <a:spLocks noChangeArrowheads="1"/>
            </p:cNvSpPr>
            <p:nvPr/>
          </p:nvSpPr>
          <p:spPr bwMode="auto">
            <a:xfrm>
              <a:off x="6759575" y="5095875"/>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34" name="Text Box 38"/>
            <p:cNvSpPr txBox="1">
              <a:spLocks noChangeArrowheads="1"/>
            </p:cNvSpPr>
            <p:nvPr/>
          </p:nvSpPr>
          <p:spPr bwMode="auto">
            <a:xfrm>
              <a:off x="6845300" y="523240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35" name="Text Box 39"/>
            <p:cNvSpPr txBox="1">
              <a:spLocks noChangeArrowheads="1"/>
            </p:cNvSpPr>
            <p:nvPr/>
          </p:nvSpPr>
          <p:spPr bwMode="auto">
            <a:xfrm rot="9700">
              <a:off x="6076950" y="5349875"/>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A</a:t>
              </a:r>
            </a:p>
          </p:txBody>
        </p:sp>
        <p:sp>
          <p:nvSpPr>
            <p:cNvPr id="80936" name="Text Box 40"/>
            <p:cNvSpPr txBox="1">
              <a:spLocks noChangeArrowheads="1"/>
            </p:cNvSpPr>
            <p:nvPr/>
          </p:nvSpPr>
          <p:spPr bwMode="auto">
            <a:xfrm rot="9700">
              <a:off x="6226175" y="5349875"/>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A</a:t>
              </a:r>
            </a:p>
          </p:txBody>
        </p:sp>
        <p:sp>
          <p:nvSpPr>
            <p:cNvPr id="80937" name="Text Box 41"/>
            <p:cNvSpPr txBox="1">
              <a:spLocks noChangeArrowheads="1"/>
            </p:cNvSpPr>
            <p:nvPr/>
          </p:nvSpPr>
          <p:spPr bwMode="auto">
            <a:xfrm rot="9700">
              <a:off x="6378575" y="5349875"/>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A</a:t>
              </a:r>
            </a:p>
          </p:txBody>
        </p:sp>
        <p:sp>
          <p:nvSpPr>
            <p:cNvPr id="80938" name="Text Box 42"/>
            <p:cNvSpPr txBox="1">
              <a:spLocks noChangeArrowheads="1"/>
            </p:cNvSpPr>
            <p:nvPr/>
          </p:nvSpPr>
          <p:spPr bwMode="auto">
            <a:xfrm rot="2141458">
              <a:off x="6873875" y="4994275"/>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39" name="Text Box 43"/>
            <p:cNvSpPr txBox="1">
              <a:spLocks noChangeArrowheads="1"/>
            </p:cNvSpPr>
            <p:nvPr/>
          </p:nvSpPr>
          <p:spPr bwMode="auto">
            <a:xfrm rot="2141458">
              <a:off x="6985000" y="507365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40" name="Text Box 44"/>
            <p:cNvSpPr txBox="1">
              <a:spLocks noChangeArrowheads="1"/>
            </p:cNvSpPr>
            <p:nvPr/>
          </p:nvSpPr>
          <p:spPr bwMode="auto">
            <a:xfrm>
              <a:off x="6759575" y="509270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41" name="Text Box 45"/>
            <p:cNvSpPr txBox="1">
              <a:spLocks noChangeArrowheads="1"/>
            </p:cNvSpPr>
            <p:nvPr/>
          </p:nvSpPr>
          <p:spPr bwMode="auto">
            <a:xfrm>
              <a:off x="6848475" y="5232400"/>
              <a:ext cx="85725" cy="12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42" name="Text Box 46"/>
            <p:cNvSpPr txBox="1">
              <a:spLocks noChangeArrowheads="1"/>
            </p:cNvSpPr>
            <p:nvPr/>
          </p:nvSpPr>
          <p:spPr bwMode="auto">
            <a:xfrm>
              <a:off x="4251325" y="5927725"/>
              <a:ext cx="257175" cy="23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5</a:t>
              </a:r>
              <a:r>
                <a:rPr lang="en-US" altLang="en-US" sz="1800" b="1">
                  <a:solidFill>
                    <a:srgbClr val="000000"/>
                  </a:solidFill>
                  <a:sym typeface="Symbol" charset="2"/>
                </a:rPr>
                <a:t></a:t>
              </a:r>
              <a:endParaRPr lang="en-US" altLang="en-US" sz="1800" b="1">
                <a:solidFill>
                  <a:srgbClr val="000000"/>
                </a:solidFill>
              </a:endParaRPr>
            </a:p>
          </p:txBody>
        </p:sp>
        <p:sp>
          <p:nvSpPr>
            <p:cNvPr id="80943" name="Text Box 47"/>
            <p:cNvSpPr txBox="1">
              <a:spLocks noChangeArrowheads="1"/>
            </p:cNvSpPr>
            <p:nvPr/>
          </p:nvSpPr>
          <p:spPr bwMode="auto">
            <a:xfrm>
              <a:off x="8134350" y="6013450"/>
              <a:ext cx="257175" cy="23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3</a:t>
              </a:r>
              <a:r>
                <a:rPr lang="en-US" altLang="en-US" sz="1800" b="1">
                  <a:solidFill>
                    <a:srgbClr val="000000"/>
                  </a:solidFill>
                  <a:sym typeface="Symbol" charset="2"/>
                </a:rPr>
                <a:t></a:t>
              </a:r>
              <a:endParaRPr lang="en-US" altLang="en-US" sz="1800" b="1">
                <a:solidFill>
                  <a:srgbClr val="000000"/>
                </a:solidFill>
              </a:endParaRPr>
            </a:p>
          </p:txBody>
        </p:sp>
        <p:sp>
          <p:nvSpPr>
            <p:cNvPr id="80944" name="Text Box 48"/>
            <p:cNvSpPr txBox="1">
              <a:spLocks noChangeArrowheads="1"/>
            </p:cNvSpPr>
            <p:nvPr/>
          </p:nvSpPr>
          <p:spPr bwMode="auto">
            <a:xfrm>
              <a:off x="4589463" y="6332538"/>
              <a:ext cx="86677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mRNA</a:t>
              </a:r>
            </a:p>
          </p:txBody>
        </p:sp>
        <p:sp>
          <p:nvSpPr>
            <p:cNvPr id="80945" name="Line 49"/>
            <p:cNvSpPr>
              <a:spLocks noChangeShapeType="1"/>
            </p:cNvSpPr>
            <p:nvPr/>
          </p:nvSpPr>
          <p:spPr bwMode="auto">
            <a:xfrm>
              <a:off x="4691063" y="5913438"/>
              <a:ext cx="155575" cy="4191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grpSp>
      <p:sp>
        <p:nvSpPr>
          <p:cNvPr id="50178" name="Rectangle 2"/>
          <p:cNvSpPr>
            <a:spLocks noChangeArrowheads="1"/>
          </p:cNvSpPr>
          <p:nvPr/>
        </p:nvSpPr>
        <p:spPr bwMode="auto">
          <a:xfrm>
            <a:off x="0" y="312738"/>
            <a:ext cx="4038600" cy="434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60375">
              <a:spcBef>
                <a:spcPct val="20000"/>
              </a:spcBef>
              <a:buClr>
                <a:srgbClr val="D1300D"/>
              </a:buClr>
              <a:buFont typeface="Times" charset="0"/>
              <a:buChar char="•"/>
              <a:defRPr sz="2800">
                <a:solidFill>
                  <a:schemeClr val="tx1"/>
                </a:solidFill>
                <a:latin typeface="Calibri" charset="0"/>
                <a:ea typeface="ヒラギノ角ゴ Pro W3" charset="-128"/>
              </a:defRPr>
            </a:lvl1pPr>
            <a:lvl2pPr marL="460375">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fontAlgn="base">
              <a:spcBef>
                <a:spcPct val="0"/>
              </a:spcBef>
              <a:spcAft>
                <a:spcPct val="0"/>
              </a:spcAft>
              <a:buClrTx/>
              <a:buFontTx/>
              <a:buNone/>
            </a:pPr>
            <a:r>
              <a:rPr lang="en-US" altLang="en-US" b="1">
                <a:solidFill>
                  <a:srgbClr val="000000"/>
                </a:solidFill>
              </a:rPr>
              <a:t>Molecules of tRNA are not identical</a:t>
            </a:r>
          </a:p>
          <a:p>
            <a:pPr defTabSz="914400" fontAlgn="base">
              <a:spcBef>
                <a:spcPct val="0"/>
              </a:spcBef>
              <a:spcAft>
                <a:spcPct val="0"/>
              </a:spcAft>
              <a:buClrTx/>
              <a:buFontTx/>
              <a:buNone/>
            </a:pPr>
            <a:endParaRPr lang="en-US" altLang="en-US" sz="1200" b="1">
              <a:solidFill>
                <a:srgbClr val="000000"/>
              </a:solidFill>
            </a:endParaRPr>
          </a:p>
          <a:p>
            <a:pPr lvl="1" defTabSz="914400" fontAlgn="base">
              <a:spcBef>
                <a:spcPct val="0"/>
              </a:spcBef>
              <a:spcAft>
                <a:spcPct val="0"/>
              </a:spcAft>
              <a:buFontTx/>
              <a:buNone/>
            </a:pPr>
            <a:r>
              <a:rPr lang="en-US" altLang="en-US" sz="2800">
                <a:solidFill>
                  <a:srgbClr val="000000"/>
                </a:solidFill>
                <a:ea typeface="ＭＳ Ｐゴシック" charset="-128"/>
              </a:rPr>
              <a:t>Each carries a specific amino acid on one end</a:t>
            </a:r>
          </a:p>
          <a:p>
            <a:pPr lvl="1" defTabSz="914400" fontAlgn="base">
              <a:spcBef>
                <a:spcPct val="0"/>
              </a:spcBef>
              <a:spcAft>
                <a:spcPct val="0"/>
              </a:spcAft>
              <a:buFontTx/>
              <a:buNone/>
            </a:pPr>
            <a:endParaRPr lang="en-US" altLang="en-US" sz="1200">
              <a:solidFill>
                <a:srgbClr val="000000"/>
              </a:solidFill>
              <a:ea typeface="ＭＳ Ｐゴシック" charset="-128"/>
            </a:endParaRPr>
          </a:p>
          <a:p>
            <a:pPr lvl="1" defTabSz="914400" fontAlgn="base">
              <a:spcBef>
                <a:spcPct val="0"/>
              </a:spcBef>
              <a:spcAft>
                <a:spcPct val="0"/>
              </a:spcAft>
              <a:buFontTx/>
              <a:buNone/>
            </a:pPr>
            <a:r>
              <a:rPr lang="en-US" altLang="en-US" sz="2800">
                <a:solidFill>
                  <a:srgbClr val="000000"/>
                </a:solidFill>
                <a:ea typeface="ＭＳ Ｐゴシック" charset="-128"/>
              </a:rPr>
              <a:t>Each has an </a:t>
            </a:r>
            <a:r>
              <a:rPr lang="en-US" altLang="en-US" sz="2800" b="1" i="1">
                <a:solidFill>
                  <a:srgbClr val="000000"/>
                </a:solidFill>
                <a:ea typeface="ＭＳ Ｐゴシック" charset="-128"/>
              </a:rPr>
              <a:t>anticodon</a:t>
            </a:r>
            <a:r>
              <a:rPr lang="en-US" altLang="en-US" sz="2800" b="1">
                <a:solidFill>
                  <a:srgbClr val="000000"/>
                </a:solidFill>
                <a:ea typeface="ＭＳ Ｐゴシック" charset="-128"/>
              </a:rPr>
              <a:t> </a:t>
            </a:r>
            <a:r>
              <a:rPr lang="en-US" altLang="en-US" sz="2800">
                <a:solidFill>
                  <a:srgbClr val="000000"/>
                </a:solidFill>
                <a:ea typeface="ＭＳ Ｐゴシック" charset="-128"/>
              </a:rPr>
              <a:t>on the other end; the anticodon </a:t>
            </a:r>
            <a:r>
              <a:rPr lang="en-US" altLang="en-US" sz="2800" i="1">
                <a:solidFill>
                  <a:srgbClr val="000000"/>
                </a:solidFill>
                <a:ea typeface="ＭＳ Ｐゴシック" charset="-128"/>
              </a:rPr>
              <a:t>base-pairs</a:t>
            </a:r>
            <a:r>
              <a:rPr lang="en-US" altLang="en-US" sz="2800">
                <a:solidFill>
                  <a:srgbClr val="000000"/>
                </a:solidFill>
                <a:ea typeface="ＭＳ Ｐゴシック" charset="-128"/>
              </a:rPr>
              <a:t> with a complementary codon on mRNA</a:t>
            </a:r>
          </a:p>
        </p:txBody>
      </p:sp>
    </p:spTree>
    <p:extLst>
      <p:ext uri="{BB962C8B-B14F-4D97-AF65-F5344CB8AC3E}">
        <p14:creationId xmlns:p14="http://schemas.microsoft.com/office/powerpoint/2010/main" val="37945198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3"/>
          <a:stretch>
            <a:fillRect/>
          </a:stretch>
        </p:blipFill>
        <p:spPr>
          <a:xfrm>
            <a:off x="152400" y="203200"/>
            <a:ext cx="5994400" cy="6451600"/>
          </a:xfrm>
          <a:prstGeom prst="rect">
            <a:avLst/>
          </a:prstGeom>
        </p:spPr>
      </p:pic>
      <p:sp>
        <p:nvSpPr>
          <p:cNvPr id="4" name="Content Placeholder 2"/>
          <p:cNvSpPr txBox="1">
            <a:spLocks/>
          </p:cNvSpPr>
          <p:nvPr/>
        </p:nvSpPr>
        <p:spPr>
          <a:xfrm>
            <a:off x="5981700" y="1138502"/>
            <a:ext cx="2959100" cy="551629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a:solidFill>
                  <a:srgbClr val="000000"/>
                </a:solidFill>
              </a:rPr>
              <a:t>Process by which genetic information flows from mRNA to protein</a:t>
            </a:r>
          </a:p>
          <a:p>
            <a:pPr marL="457200" indent="-457200" algn="l">
              <a:buFont typeface="Arial"/>
              <a:buChar char="•"/>
            </a:pPr>
            <a:endParaRPr lang="en-US" sz="2400" dirty="0">
              <a:solidFill>
                <a:srgbClr val="000000"/>
              </a:solidFill>
            </a:endParaRPr>
          </a:p>
          <a:p>
            <a:pPr marL="457200" indent="-457200" algn="l">
              <a:buFont typeface="Arial"/>
              <a:buChar char="•"/>
            </a:pPr>
            <a:endParaRPr lang="en-US" sz="2400" dirty="0">
              <a:solidFill>
                <a:srgbClr val="000000"/>
              </a:solidFill>
            </a:endParaRPr>
          </a:p>
          <a:p>
            <a:pPr marL="457200" indent="-457200" algn="l">
              <a:buFont typeface="Arial"/>
              <a:buChar char="•"/>
            </a:pPr>
            <a:r>
              <a:rPr lang="en-US" sz="2400" b="1" dirty="0">
                <a:solidFill>
                  <a:srgbClr val="000000"/>
                </a:solidFill>
              </a:rPr>
              <a:t>Ribosomes</a:t>
            </a:r>
          </a:p>
          <a:p>
            <a:pPr marL="914400" lvl="1" indent="-457200" algn="l">
              <a:buFont typeface="Arial"/>
              <a:buChar char="•"/>
            </a:pPr>
            <a:r>
              <a:rPr lang="en-US" sz="1800" dirty="0">
                <a:solidFill>
                  <a:srgbClr val="000000"/>
                </a:solidFill>
              </a:rPr>
              <a:t>Translate an mRNA message into protein</a:t>
            </a:r>
          </a:p>
        </p:txBody>
      </p:sp>
      <p:sp>
        <p:nvSpPr>
          <p:cNvPr id="2" name="TextBox 1"/>
          <p:cNvSpPr txBox="1"/>
          <p:nvPr/>
        </p:nvSpPr>
        <p:spPr>
          <a:xfrm>
            <a:off x="10820400" y="7061200"/>
            <a:ext cx="184666" cy="369332"/>
          </a:xfrm>
          <a:prstGeom prst="rect">
            <a:avLst/>
          </a:prstGeom>
          <a:noFill/>
        </p:spPr>
        <p:txBody>
          <a:bodyPr wrap="none" rtlCol="0">
            <a:spAutoFit/>
          </a:bodyPr>
          <a:lstStyle/>
          <a:p>
            <a:endParaRPr lang="en-US" dirty="0"/>
          </a:p>
        </p:txBody>
      </p:sp>
      <p:sp>
        <p:nvSpPr>
          <p:cNvPr id="5" name="Title 1"/>
          <p:cNvSpPr txBox="1">
            <a:spLocks/>
          </p:cNvSpPr>
          <p:nvPr/>
        </p:nvSpPr>
        <p:spPr>
          <a:xfrm>
            <a:off x="5981700" y="-4497"/>
            <a:ext cx="31623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Translation</a:t>
            </a:r>
          </a:p>
        </p:txBody>
      </p:sp>
    </p:spTree>
    <p:extLst>
      <p:ext uri="{BB962C8B-B14F-4D97-AF65-F5344CB8AC3E}">
        <p14:creationId xmlns:p14="http://schemas.microsoft.com/office/powerpoint/2010/main" val="2182072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Ribosomes</a:t>
            </a:r>
          </a:p>
        </p:txBody>
      </p:sp>
      <p:pic>
        <p:nvPicPr>
          <p:cNvPr id="2" name="Picture 1"/>
          <p:cNvPicPr>
            <a:picLocks noChangeAspect="1"/>
          </p:cNvPicPr>
          <p:nvPr/>
        </p:nvPicPr>
        <p:blipFill>
          <a:blip r:embed="rId3"/>
          <a:stretch>
            <a:fillRect/>
          </a:stretch>
        </p:blipFill>
        <p:spPr>
          <a:xfrm>
            <a:off x="1397000" y="922603"/>
            <a:ext cx="6591300" cy="5248438"/>
          </a:xfrm>
          <a:prstGeom prst="rect">
            <a:avLst/>
          </a:prstGeom>
        </p:spPr>
      </p:pic>
      <p:sp>
        <p:nvSpPr>
          <p:cNvPr id="3" name="Rectangle 2"/>
          <p:cNvSpPr/>
          <p:nvPr/>
        </p:nvSpPr>
        <p:spPr>
          <a:xfrm>
            <a:off x="1739900" y="6151516"/>
            <a:ext cx="5880100" cy="646331"/>
          </a:xfrm>
          <a:prstGeom prst="rect">
            <a:avLst/>
          </a:prstGeom>
        </p:spPr>
        <p:txBody>
          <a:bodyPr wrap="square">
            <a:spAutoFit/>
          </a:bodyPr>
          <a:lstStyle/>
          <a:p>
            <a:pPr algn="ctr"/>
            <a:r>
              <a:rPr lang="en-US" dirty="0"/>
              <a:t>Translation proceeds along the mRNA in a 5′ </a:t>
            </a:r>
            <a:r>
              <a:rPr lang="en-US" dirty="0">
                <a:sym typeface="Symbol" charset="0"/>
              </a:rPr>
              <a:t>→</a:t>
            </a:r>
            <a:r>
              <a:rPr lang="en-US" dirty="0"/>
              <a:t> 3′ direction</a:t>
            </a:r>
          </a:p>
          <a:p>
            <a:pPr algn="ctr"/>
            <a:r>
              <a:rPr lang="en-US" i="1" dirty="0"/>
              <a:t>(Codons are read from the mRNA in the 5′ </a:t>
            </a:r>
            <a:r>
              <a:rPr lang="en-US" i="1" dirty="0">
                <a:sym typeface="Symbol" charset="0"/>
              </a:rPr>
              <a:t>→</a:t>
            </a:r>
            <a:r>
              <a:rPr lang="en-US" i="1" dirty="0"/>
              <a:t> 3′ direction) </a:t>
            </a:r>
          </a:p>
        </p:txBody>
      </p:sp>
    </p:spTree>
    <p:extLst>
      <p:ext uri="{BB962C8B-B14F-4D97-AF65-F5344CB8AC3E}">
        <p14:creationId xmlns:p14="http://schemas.microsoft.com/office/powerpoint/2010/main" val="6149773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
          <p:cNvGrpSpPr>
            <a:grpSpLocks/>
          </p:cNvGrpSpPr>
          <p:nvPr/>
        </p:nvGrpSpPr>
        <p:grpSpPr bwMode="auto">
          <a:xfrm>
            <a:off x="3429000" y="152400"/>
            <a:ext cx="5638800" cy="6629400"/>
            <a:chOff x="3695700" y="152400"/>
            <a:chExt cx="5448300" cy="6442075"/>
          </a:xfrm>
        </p:grpSpPr>
        <p:pic>
          <p:nvPicPr>
            <p:cNvPr id="83973" name="Picture 3" descr="17_21_Polyribosomes-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90950" y="152400"/>
              <a:ext cx="5353050" cy="644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4" name="Line 4"/>
            <p:cNvSpPr>
              <a:spLocks noChangeShapeType="1"/>
            </p:cNvSpPr>
            <p:nvPr/>
          </p:nvSpPr>
          <p:spPr bwMode="auto">
            <a:xfrm flipV="1">
              <a:off x="6048654" y="4391582"/>
              <a:ext cx="596675" cy="539925"/>
            </a:xfrm>
            <a:prstGeom prst="line">
              <a:avLst/>
            </a:prstGeom>
            <a:noFill/>
            <a:ln w="254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75" name="Line 5"/>
            <p:cNvSpPr>
              <a:spLocks noChangeShapeType="1"/>
            </p:cNvSpPr>
            <p:nvPr/>
          </p:nvSpPr>
          <p:spPr bwMode="auto">
            <a:xfrm flipV="1">
              <a:off x="6455129" y="4391582"/>
              <a:ext cx="184064" cy="779035"/>
            </a:xfrm>
            <a:prstGeom prst="line">
              <a:avLst/>
            </a:prstGeom>
            <a:noFill/>
            <a:ln w="254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76" name="Line 6"/>
            <p:cNvSpPr>
              <a:spLocks noChangeShapeType="1"/>
            </p:cNvSpPr>
            <p:nvPr/>
          </p:nvSpPr>
          <p:spPr bwMode="auto">
            <a:xfrm flipH="1" flipV="1">
              <a:off x="7306426" y="4860545"/>
              <a:ext cx="75160" cy="663336"/>
            </a:xfrm>
            <a:prstGeom prst="line">
              <a:avLst/>
            </a:prstGeom>
            <a:noFill/>
            <a:ln w="254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77" name="Text Box 7"/>
            <p:cNvSpPr txBox="1">
              <a:spLocks noChangeArrowheads="1"/>
            </p:cNvSpPr>
            <p:nvPr/>
          </p:nvSpPr>
          <p:spPr bwMode="auto">
            <a:xfrm>
              <a:off x="7627005" y="194052"/>
              <a:ext cx="1139664" cy="49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Completed</a:t>
              </a:r>
              <a:br>
                <a:rPr lang="en-US" altLang="en-US" sz="1600" b="1"/>
              </a:br>
              <a:r>
                <a:rPr lang="en-US" altLang="en-US" sz="1600" b="1"/>
                <a:t>polypeptide</a:t>
              </a:r>
            </a:p>
          </p:txBody>
        </p:sp>
        <p:sp>
          <p:nvSpPr>
            <p:cNvPr id="83978" name="Text Box 8"/>
            <p:cNvSpPr txBox="1">
              <a:spLocks noChangeArrowheads="1"/>
            </p:cNvSpPr>
            <p:nvPr/>
          </p:nvSpPr>
          <p:spPr bwMode="auto">
            <a:xfrm>
              <a:off x="3695700" y="1202940"/>
              <a:ext cx="1012353" cy="749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Incoming</a:t>
              </a:r>
              <a:br>
                <a:rPr lang="en-US" altLang="en-US" sz="1600" b="1"/>
              </a:br>
              <a:r>
                <a:rPr lang="en-US" altLang="en-US" sz="1600" b="1"/>
                <a:t>ribosomal</a:t>
              </a:r>
              <a:br>
                <a:rPr lang="en-US" altLang="en-US" sz="1600" b="1"/>
              </a:br>
              <a:r>
                <a:rPr lang="en-US" altLang="en-US" sz="1600" b="1"/>
                <a:t>subunits</a:t>
              </a:r>
            </a:p>
          </p:txBody>
        </p:sp>
        <p:sp>
          <p:nvSpPr>
            <p:cNvPr id="83979" name="Text Box 9"/>
            <p:cNvSpPr txBox="1">
              <a:spLocks noChangeArrowheads="1"/>
            </p:cNvSpPr>
            <p:nvPr/>
          </p:nvSpPr>
          <p:spPr bwMode="auto">
            <a:xfrm>
              <a:off x="4496379" y="2270449"/>
              <a:ext cx="733189" cy="7682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dirty="0"/>
                <a:t>Start of</a:t>
              </a:r>
              <a:br>
                <a:rPr lang="en-US" altLang="en-US" sz="1600" b="1" dirty="0"/>
              </a:br>
              <a:r>
                <a:rPr lang="en-US" altLang="en-US" sz="1600" b="1" dirty="0"/>
                <a:t>mRNA</a:t>
              </a:r>
              <a:br>
                <a:rPr lang="en-US" altLang="en-US" sz="1600" b="1" dirty="0"/>
              </a:br>
              <a:r>
                <a:rPr lang="en-US" altLang="en-US" sz="1600" b="1" dirty="0"/>
                <a:t>(5</a:t>
              </a:r>
              <a:r>
                <a:rPr lang="en-US" altLang="en-US" sz="1600" b="1" dirty="0">
                  <a:sym typeface="Symbol" charset="2"/>
                </a:rPr>
                <a:t> end)</a:t>
              </a:r>
              <a:endParaRPr lang="en-US" altLang="en-US" sz="1600" b="1" dirty="0"/>
            </a:p>
          </p:txBody>
        </p:sp>
        <p:sp>
          <p:nvSpPr>
            <p:cNvPr id="83980" name="Line 10"/>
            <p:cNvSpPr>
              <a:spLocks noChangeShapeType="1"/>
            </p:cNvSpPr>
            <p:nvPr/>
          </p:nvSpPr>
          <p:spPr bwMode="auto">
            <a:xfrm>
              <a:off x="4803153" y="1553119"/>
              <a:ext cx="0" cy="74201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1" name="Text Box 11"/>
            <p:cNvSpPr txBox="1">
              <a:spLocks noChangeArrowheads="1"/>
            </p:cNvSpPr>
            <p:nvPr/>
          </p:nvSpPr>
          <p:spPr bwMode="auto">
            <a:xfrm>
              <a:off x="7093219" y="2415457"/>
              <a:ext cx="733189" cy="769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End of</a:t>
              </a:r>
              <a:br>
                <a:rPr lang="en-US" altLang="en-US" sz="1600" b="1"/>
              </a:br>
              <a:r>
                <a:rPr lang="en-US" altLang="en-US" sz="1600" b="1"/>
                <a:t>mRNA</a:t>
              </a:r>
              <a:br>
                <a:rPr lang="en-US" altLang="en-US" sz="1600" b="1"/>
              </a:br>
              <a:r>
                <a:rPr lang="en-US" altLang="en-US" sz="1600" b="1"/>
                <a:t>(3</a:t>
              </a:r>
              <a:r>
                <a:rPr lang="en-US" altLang="en-US" sz="1600" b="1">
                  <a:sym typeface="Symbol" charset="2"/>
                </a:rPr>
                <a:t> end)</a:t>
              </a:r>
              <a:endParaRPr lang="en-US" altLang="en-US" sz="1600" b="1"/>
            </a:p>
          </p:txBody>
        </p:sp>
        <p:sp>
          <p:nvSpPr>
            <p:cNvPr id="83982" name="Text Box 12"/>
            <p:cNvSpPr txBox="1">
              <a:spLocks noChangeArrowheads="1"/>
            </p:cNvSpPr>
            <p:nvPr/>
          </p:nvSpPr>
          <p:spPr bwMode="auto">
            <a:xfrm>
              <a:off x="3701835" y="2981606"/>
              <a:ext cx="308308" cy="279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(a)</a:t>
              </a:r>
            </a:p>
          </p:txBody>
        </p:sp>
        <p:sp>
          <p:nvSpPr>
            <p:cNvPr id="83983" name="AutoShape 13"/>
            <p:cNvSpPr>
              <a:spLocks/>
            </p:cNvSpPr>
            <p:nvPr/>
          </p:nvSpPr>
          <p:spPr bwMode="auto">
            <a:xfrm rot="5812756">
              <a:off x="6147759" y="670586"/>
              <a:ext cx="209799" cy="2647457"/>
            </a:xfrm>
            <a:prstGeom prst="rightBrace">
              <a:avLst>
                <a:gd name="adj1" fmla="val 105275"/>
                <a:gd name="adj2" fmla="val 50000"/>
              </a:avLst>
            </a:pr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endParaRPr lang="en-US" altLang="en-US" sz="2400"/>
            </a:p>
          </p:txBody>
        </p:sp>
        <p:sp>
          <p:nvSpPr>
            <p:cNvPr id="83984" name="Text Box 14"/>
            <p:cNvSpPr txBox="1">
              <a:spLocks noChangeArrowheads="1"/>
            </p:cNvSpPr>
            <p:nvPr/>
          </p:nvSpPr>
          <p:spPr bwMode="auto">
            <a:xfrm rot="278803">
              <a:off x="5594629" y="2072990"/>
              <a:ext cx="1355940" cy="254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Polyribosome</a:t>
              </a:r>
            </a:p>
          </p:txBody>
        </p:sp>
        <p:sp>
          <p:nvSpPr>
            <p:cNvPr id="83985" name="Text Box 15"/>
            <p:cNvSpPr txBox="1">
              <a:spLocks noChangeArrowheads="1"/>
            </p:cNvSpPr>
            <p:nvPr/>
          </p:nvSpPr>
          <p:spPr bwMode="auto">
            <a:xfrm>
              <a:off x="6642261" y="4187953"/>
              <a:ext cx="1113588" cy="2097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dirty="0"/>
                <a:t>Ribosomes</a:t>
              </a:r>
            </a:p>
          </p:txBody>
        </p:sp>
        <p:sp>
          <p:nvSpPr>
            <p:cNvPr id="83986" name="Text Box 16"/>
            <p:cNvSpPr txBox="1">
              <a:spLocks noChangeArrowheads="1"/>
            </p:cNvSpPr>
            <p:nvPr/>
          </p:nvSpPr>
          <p:spPr bwMode="auto">
            <a:xfrm>
              <a:off x="7022661" y="4607551"/>
              <a:ext cx="1115122" cy="208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mRNA</a:t>
              </a:r>
            </a:p>
          </p:txBody>
        </p:sp>
        <p:sp>
          <p:nvSpPr>
            <p:cNvPr id="83987" name="Line 17"/>
            <p:cNvSpPr>
              <a:spLocks noChangeShapeType="1"/>
            </p:cNvSpPr>
            <p:nvPr/>
          </p:nvSpPr>
          <p:spPr bwMode="auto">
            <a:xfrm flipH="1">
              <a:off x="7547244" y="1965005"/>
              <a:ext cx="228546" cy="476676"/>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8" name="Line 18"/>
            <p:cNvSpPr>
              <a:spLocks noChangeShapeType="1"/>
            </p:cNvSpPr>
            <p:nvPr/>
          </p:nvSpPr>
          <p:spPr bwMode="auto">
            <a:xfrm flipV="1">
              <a:off x="6048654" y="4391582"/>
              <a:ext cx="596675" cy="539925"/>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9" name="Line 19"/>
            <p:cNvSpPr>
              <a:spLocks noChangeShapeType="1"/>
            </p:cNvSpPr>
            <p:nvPr/>
          </p:nvSpPr>
          <p:spPr bwMode="auto">
            <a:xfrm flipV="1">
              <a:off x="6455129" y="4391582"/>
              <a:ext cx="184064" cy="779035"/>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0" name="Line 20"/>
            <p:cNvSpPr>
              <a:spLocks noChangeShapeType="1"/>
            </p:cNvSpPr>
            <p:nvPr/>
          </p:nvSpPr>
          <p:spPr bwMode="auto">
            <a:xfrm flipH="1" flipV="1">
              <a:off x="7306426" y="4860545"/>
              <a:ext cx="75160" cy="663336"/>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1" name="Text Box 21"/>
            <p:cNvSpPr txBox="1">
              <a:spLocks noChangeArrowheads="1"/>
            </p:cNvSpPr>
            <p:nvPr/>
          </p:nvSpPr>
          <p:spPr bwMode="auto">
            <a:xfrm>
              <a:off x="3714106" y="6194931"/>
              <a:ext cx="308308" cy="279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(b)</a:t>
              </a:r>
            </a:p>
          </p:txBody>
        </p:sp>
        <p:sp>
          <p:nvSpPr>
            <p:cNvPr id="83992" name="Text Box 22"/>
            <p:cNvSpPr txBox="1">
              <a:spLocks noChangeArrowheads="1"/>
            </p:cNvSpPr>
            <p:nvPr/>
          </p:nvSpPr>
          <p:spPr bwMode="auto">
            <a:xfrm>
              <a:off x="8107105" y="6319885"/>
              <a:ext cx="960202" cy="194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0.1 </a:t>
              </a:r>
              <a:r>
                <a:rPr lang="en-US" altLang="en-US" sz="1600" b="1">
                  <a:sym typeface="Symbol" charset="2"/>
                </a:rPr>
                <a:t>m</a:t>
              </a:r>
              <a:endParaRPr lang="en-US" altLang="en-US" sz="1600" b="1"/>
            </a:p>
          </p:txBody>
        </p:sp>
        <p:grpSp>
          <p:nvGrpSpPr>
            <p:cNvPr id="83993" name="Group 23"/>
            <p:cNvGrpSpPr>
              <a:grpSpLocks/>
            </p:cNvGrpSpPr>
            <p:nvPr/>
          </p:nvGrpSpPr>
          <p:grpSpPr bwMode="auto">
            <a:xfrm>
              <a:off x="7896225" y="6243638"/>
              <a:ext cx="1066800" cy="109537"/>
              <a:chOff x="3864" y="3923"/>
              <a:chExt cx="672" cy="69"/>
            </a:xfrm>
          </p:grpSpPr>
          <p:sp>
            <p:nvSpPr>
              <p:cNvPr id="83995" name="Line 24"/>
              <p:cNvSpPr>
                <a:spLocks noChangeShapeType="1"/>
              </p:cNvSpPr>
              <p:nvPr/>
            </p:nvSpPr>
            <p:spPr bwMode="auto">
              <a:xfrm>
                <a:off x="3864" y="3955"/>
                <a:ext cx="67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6" name="Line 25"/>
              <p:cNvSpPr>
                <a:spLocks noChangeShapeType="1"/>
              </p:cNvSpPr>
              <p:nvPr/>
            </p:nvSpPr>
            <p:spPr bwMode="auto">
              <a:xfrm>
                <a:off x="3864" y="3923"/>
                <a:ext cx="0" cy="69"/>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7" name="Line 26"/>
              <p:cNvSpPr>
                <a:spLocks noChangeShapeType="1"/>
              </p:cNvSpPr>
              <p:nvPr/>
            </p:nvSpPr>
            <p:spPr bwMode="auto">
              <a:xfrm>
                <a:off x="4534" y="3923"/>
                <a:ext cx="0" cy="69"/>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83994" name="Text Box 27"/>
            <p:cNvSpPr txBox="1">
              <a:spLocks noChangeArrowheads="1"/>
            </p:cNvSpPr>
            <p:nvPr/>
          </p:nvSpPr>
          <p:spPr bwMode="auto">
            <a:xfrm>
              <a:off x="4984149" y="485611"/>
              <a:ext cx="1139665" cy="495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Growing</a:t>
              </a:r>
              <a:br>
                <a:rPr lang="en-US" altLang="en-US" sz="1600" b="1"/>
              </a:br>
              <a:r>
                <a:rPr lang="en-US" altLang="en-US" sz="1600" b="1"/>
                <a:t>polypeptides</a:t>
              </a:r>
            </a:p>
          </p:txBody>
        </p:sp>
      </p:grpSp>
      <p:sp>
        <p:nvSpPr>
          <p:cNvPr id="83970" name="Rectangle 2"/>
          <p:cNvSpPr>
            <a:spLocks noGrp="1" noChangeArrowheads="1"/>
          </p:cNvSpPr>
          <p:nvPr>
            <p:ph type="title" idx="4294967295"/>
          </p:nvPr>
        </p:nvSpPr>
        <p:spPr>
          <a:xfrm>
            <a:off x="152400" y="304800"/>
            <a:ext cx="3614738" cy="769441"/>
          </a:xfrm>
        </p:spPr>
        <p:txBody>
          <a:bodyPr wrap="square" anchor="t">
            <a:spAutoFit/>
          </a:bodyPr>
          <a:lstStyle/>
          <a:p>
            <a:pPr eaLnBrk="1" hangingPunct="1"/>
            <a:r>
              <a:rPr lang="en-US" altLang="en-US" i="1" dirty="0">
                <a:latin typeface="Calibri" charset="0"/>
              </a:rPr>
              <a:t>Polyribosomes</a:t>
            </a:r>
            <a:endParaRPr lang="en-US" altLang="en-US" dirty="0">
              <a:latin typeface="Calibri" charset="0"/>
            </a:endParaRPr>
          </a:p>
        </p:txBody>
      </p:sp>
      <p:sp>
        <p:nvSpPr>
          <p:cNvPr id="52227" name="Rectangle 3"/>
          <p:cNvSpPr txBox="1">
            <a:spLocks noChangeArrowheads="1"/>
          </p:cNvSpPr>
          <p:nvPr/>
        </p:nvSpPr>
        <p:spPr bwMode="auto">
          <a:xfrm>
            <a:off x="76200" y="1857375"/>
            <a:ext cx="3352800" cy="39338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spAutoFit/>
          </a:bodyP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eaLnBrk="1" hangingPunct="1">
              <a:buFontTx/>
              <a:buNone/>
            </a:pPr>
            <a:r>
              <a:rPr lang="en-US" altLang="en-US" sz="2400" dirty="0"/>
              <a:t>A number of ribosomes can translate a single mRNA simultaneously, forming a </a:t>
            </a:r>
            <a:r>
              <a:rPr lang="en-US" altLang="en-US" sz="2400" b="1" dirty="0"/>
              <a:t>polyribosome </a:t>
            </a:r>
            <a:r>
              <a:rPr lang="en-US" altLang="en-US" sz="2400" dirty="0"/>
              <a:t>(or </a:t>
            </a:r>
            <a:r>
              <a:rPr lang="en-US" altLang="en-US" sz="2400" b="1" dirty="0"/>
              <a:t>polysome</a:t>
            </a:r>
            <a:r>
              <a:rPr lang="en-US" altLang="en-US" sz="2400" dirty="0"/>
              <a:t>)</a:t>
            </a:r>
          </a:p>
          <a:p>
            <a:pPr eaLnBrk="1" hangingPunct="1">
              <a:buFontTx/>
              <a:buNone/>
            </a:pPr>
            <a:endParaRPr lang="en-US" altLang="en-US" sz="2400" dirty="0"/>
          </a:p>
          <a:p>
            <a:pPr eaLnBrk="1" hangingPunct="1">
              <a:buFontTx/>
              <a:buNone/>
            </a:pPr>
            <a:r>
              <a:rPr lang="en-US" altLang="en-US" sz="2400" dirty="0"/>
              <a:t>Polyribosomes enable a cell to make many copies of a polypeptide very quickly</a:t>
            </a:r>
          </a:p>
        </p:txBody>
      </p:sp>
    </p:spTree>
    <p:extLst>
      <p:ext uri="{BB962C8B-B14F-4D97-AF65-F5344CB8AC3E}">
        <p14:creationId xmlns:p14="http://schemas.microsoft.com/office/powerpoint/2010/main" val="14104266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_01_ChromosomesCellDiv-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673" y="305425"/>
            <a:ext cx="9612175" cy="6156728"/>
          </a:xfrm>
          <a:prstGeom prst="rect">
            <a:avLst/>
          </a:prstGeom>
        </p:spPr>
      </p:pic>
      <p:sp>
        <p:nvSpPr>
          <p:cNvPr id="2" name="Title 1"/>
          <p:cNvSpPr>
            <a:spLocks noGrp="1"/>
          </p:cNvSpPr>
          <p:nvPr>
            <p:ph type="ctrTitle"/>
          </p:nvPr>
        </p:nvSpPr>
        <p:spPr>
          <a:xfrm>
            <a:off x="406400" y="305426"/>
            <a:ext cx="8420100" cy="900200"/>
          </a:xfrm>
        </p:spPr>
        <p:txBody>
          <a:bodyPr>
            <a:norm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BIO10</a:t>
            </a:r>
          </a:p>
        </p:txBody>
      </p:sp>
      <p:sp>
        <p:nvSpPr>
          <p:cNvPr id="3" name="Subtitle 2"/>
          <p:cNvSpPr>
            <a:spLocks noGrp="1"/>
          </p:cNvSpPr>
          <p:nvPr>
            <p:ph type="subTitle" idx="1"/>
          </p:nvPr>
        </p:nvSpPr>
        <p:spPr>
          <a:xfrm>
            <a:off x="584200" y="2019400"/>
            <a:ext cx="7644600" cy="3847999"/>
          </a:xfrm>
        </p:spPr>
        <p:txBody>
          <a:bodyPr>
            <a:normAutofit/>
          </a:bodyPr>
          <a:lstStyle/>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Dr. Bradley</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Mitosis</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345270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90487" y="311151"/>
            <a:ext cx="8963025" cy="1098550"/>
          </a:xfrm>
        </p:spPr>
        <p:txBody>
          <a:bodyPr/>
          <a:lstStyle/>
          <a:p>
            <a:pPr marL="0" indent="0" eaLnBrk="1" hangingPunct="1"/>
            <a:r>
              <a:rPr lang="en-US" altLang="x-none" sz="3600" b="0" dirty="0">
                <a:solidFill>
                  <a:srgbClr val="000000"/>
                </a:solidFill>
                <a:latin typeface="Calibri"/>
                <a:ea typeface="ＭＳ Ｐゴシック" charset="-128"/>
                <a:cs typeface="Calibri"/>
              </a:rPr>
              <a:t>There </a:t>
            </a:r>
            <a:r>
              <a:rPr lang="en-US" altLang="x-none" sz="3600" b="0">
                <a:solidFill>
                  <a:srgbClr val="000000"/>
                </a:solidFill>
                <a:latin typeface="Calibri"/>
                <a:ea typeface="ＭＳ Ｐゴシック" charset="-128"/>
                <a:cs typeface="Calibri"/>
              </a:rPr>
              <a:t>are different </a:t>
            </a:r>
            <a:r>
              <a:rPr lang="en-US" altLang="x-none" sz="3600" b="0" dirty="0">
                <a:solidFill>
                  <a:srgbClr val="000000"/>
                </a:solidFill>
                <a:latin typeface="Calibri"/>
                <a:ea typeface="ＭＳ Ｐゴシック" charset="-128"/>
                <a:cs typeface="Calibri"/>
              </a:rPr>
              <a:t>forms of </a:t>
            </a:r>
            <a:r>
              <a:rPr lang="en-US" altLang="x-none" sz="3600" b="0">
                <a:solidFill>
                  <a:srgbClr val="000000"/>
                </a:solidFill>
                <a:latin typeface="Calibri"/>
                <a:ea typeface="ＭＳ Ｐゴシック" charset="-128"/>
                <a:cs typeface="Calibri"/>
              </a:rPr>
              <a:t>cell division</a:t>
            </a:r>
            <a:endParaRPr lang="en-US" altLang="x-none" sz="3600" b="0" dirty="0">
              <a:solidFill>
                <a:srgbClr val="000000"/>
              </a:solidFill>
              <a:latin typeface="Calibri"/>
              <a:ea typeface="ＭＳ Ｐゴシック" charset="-128"/>
              <a:cs typeface="Calibri"/>
            </a:endParaRPr>
          </a:p>
        </p:txBody>
      </p:sp>
      <p:sp>
        <p:nvSpPr>
          <p:cNvPr id="10243" name="Rectangle 3"/>
          <p:cNvSpPr>
            <a:spLocks noGrp="1" noChangeArrowheads="1"/>
          </p:cNvSpPr>
          <p:nvPr>
            <p:ph type="body" idx="1"/>
          </p:nvPr>
        </p:nvSpPr>
        <p:spPr>
          <a:xfrm>
            <a:off x="90487" y="1288256"/>
            <a:ext cx="8534400" cy="4967288"/>
          </a:xfrm>
        </p:spPr>
        <p:txBody>
          <a:bodyPr>
            <a:normAutofit lnSpcReduction="10000"/>
          </a:bodyPr>
          <a:lstStyle/>
          <a:p>
            <a:pPr marL="0" indent="0" eaLnBrk="1" hangingPunct="1">
              <a:buFontTx/>
              <a:buNone/>
              <a:defRPr/>
            </a:pPr>
            <a:r>
              <a:rPr lang="en-US" sz="3200" dirty="0">
                <a:solidFill>
                  <a:srgbClr val="EAA847"/>
                </a:solidFill>
                <a:latin typeface="Calibri"/>
                <a:cs typeface="Calibri"/>
              </a:rPr>
              <a:t>Mitosis:</a:t>
            </a:r>
          </a:p>
          <a:p>
            <a:pPr eaLnBrk="1" hangingPunct="1">
              <a:buFontTx/>
              <a:buNone/>
              <a:defRPr/>
            </a:pPr>
            <a:r>
              <a:rPr lang="en-US" sz="2400" dirty="0">
                <a:solidFill>
                  <a:srgbClr val="000000"/>
                </a:solidFill>
                <a:latin typeface="Calibri"/>
                <a:cs typeface="Calibri"/>
              </a:rPr>
              <a:t>A cell division results in diploid daughter cells with identical genetic information, DNA</a:t>
            </a:r>
          </a:p>
          <a:p>
            <a:pPr eaLnBrk="1" hangingPunct="1">
              <a:buFontTx/>
              <a:buNone/>
              <a:defRPr/>
            </a:pPr>
            <a:endParaRPr lang="en-US" sz="2400" dirty="0">
              <a:solidFill>
                <a:srgbClr val="000000"/>
              </a:solidFill>
              <a:latin typeface="Calibri"/>
              <a:cs typeface="Calibri"/>
            </a:endParaRPr>
          </a:p>
          <a:p>
            <a:pPr eaLnBrk="1" hangingPunct="1">
              <a:buFontTx/>
              <a:buNone/>
              <a:defRPr/>
            </a:pPr>
            <a:endParaRPr lang="en-US" sz="2400" dirty="0">
              <a:solidFill>
                <a:srgbClr val="000000"/>
              </a:solidFill>
              <a:latin typeface="Calibri"/>
              <a:cs typeface="Calibri"/>
            </a:endParaRPr>
          </a:p>
          <a:p>
            <a:pPr eaLnBrk="1" hangingPunct="1">
              <a:buFontTx/>
              <a:buNone/>
              <a:defRPr/>
            </a:pPr>
            <a:endParaRPr lang="en-US" sz="2400" dirty="0">
              <a:solidFill>
                <a:srgbClr val="000000"/>
              </a:solidFill>
              <a:latin typeface="Calibri"/>
              <a:cs typeface="Calibri"/>
            </a:endParaRPr>
          </a:p>
          <a:p>
            <a:pPr eaLnBrk="1" hangingPunct="1">
              <a:buFontTx/>
              <a:buNone/>
              <a:defRPr/>
            </a:pPr>
            <a:endParaRPr lang="en-US" sz="2400" dirty="0">
              <a:solidFill>
                <a:srgbClr val="000000"/>
              </a:solidFill>
              <a:latin typeface="Calibri"/>
              <a:cs typeface="Calibri"/>
            </a:endParaRPr>
          </a:p>
          <a:p>
            <a:pPr marL="0" indent="0" eaLnBrk="1" hangingPunct="1">
              <a:buFontTx/>
              <a:buNone/>
              <a:defRPr/>
            </a:pPr>
            <a:r>
              <a:rPr lang="en-US" sz="3200" dirty="0">
                <a:solidFill>
                  <a:srgbClr val="EAA847"/>
                </a:solidFill>
                <a:latin typeface="Calibri"/>
                <a:cs typeface="Calibri"/>
              </a:rPr>
              <a:t>Meiosis:</a:t>
            </a:r>
          </a:p>
          <a:p>
            <a:pPr eaLnBrk="1" hangingPunct="1">
              <a:buFontTx/>
              <a:buNone/>
              <a:defRPr/>
            </a:pPr>
            <a:r>
              <a:rPr lang="en-US" sz="2400" dirty="0">
                <a:solidFill>
                  <a:srgbClr val="000000"/>
                </a:solidFill>
                <a:latin typeface="Calibri"/>
                <a:cs typeface="Calibri"/>
              </a:rPr>
              <a:t>A special type of division produces haploid                              </a:t>
            </a:r>
            <a:r>
              <a:rPr lang="en-US" sz="2400" b="1" i="1" dirty="0">
                <a:solidFill>
                  <a:srgbClr val="000000"/>
                </a:solidFill>
                <a:latin typeface="Calibri"/>
                <a:cs typeface="Calibri"/>
              </a:rPr>
              <a:t>non-distinct </a:t>
            </a:r>
            <a:r>
              <a:rPr lang="en-US" sz="2400" dirty="0">
                <a:solidFill>
                  <a:srgbClr val="000000"/>
                </a:solidFill>
                <a:latin typeface="Calibri"/>
                <a:cs typeface="Calibri"/>
              </a:rPr>
              <a:t>daughter cells called gametes or germ</a:t>
            </a:r>
          </a:p>
          <a:p>
            <a:pPr eaLnBrk="1" hangingPunct="1">
              <a:buFontTx/>
              <a:buNone/>
              <a:defRPr/>
            </a:pPr>
            <a:r>
              <a:rPr lang="en-US" sz="2400" dirty="0">
                <a:solidFill>
                  <a:srgbClr val="000000"/>
                </a:solidFill>
                <a:latin typeface="Calibri"/>
                <a:cs typeface="Calibri"/>
              </a:rPr>
              <a:t>cells (sperm and egg cells)</a:t>
            </a:r>
          </a:p>
        </p:txBody>
      </p:sp>
      <p:sp>
        <p:nvSpPr>
          <p:cNvPr id="20484" name="Line 5"/>
          <p:cNvSpPr>
            <a:spLocks noChangeShapeType="1"/>
          </p:cNvSpPr>
          <p:nvPr/>
        </p:nvSpPr>
        <p:spPr bwMode="auto">
          <a:xfrm>
            <a:off x="304799" y="1066800"/>
            <a:ext cx="8534400" cy="0"/>
          </a:xfrm>
          <a:prstGeom prst="line">
            <a:avLst/>
          </a:prstGeom>
          <a:noFill/>
          <a:ln w="5080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defRPr/>
            </a:pPr>
            <a:endParaRPr lang="en-US" sz="2400">
              <a:ln w="6350" cmpd="sng">
                <a:solidFill>
                  <a:srgbClr val="000000"/>
                </a:solidFill>
              </a:ln>
              <a:solidFill>
                <a:srgbClr val="000000"/>
              </a:solidFill>
              <a:latin typeface="Calibri"/>
              <a:ea typeface="ＭＳ Ｐゴシック" charset="0"/>
              <a:cs typeface="Calibri"/>
            </a:endParaRPr>
          </a:p>
        </p:txBody>
      </p:sp>
      <p:pic>
        <p:nvPicPr>
          <p:cNvPr id="10244"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flipV="1">
            <a:off x="76200" y="2667000"/>
            <a:ext cx="9040346"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19800" y="4463424"/>
            <a:ext cx="2963797" cy="2165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006294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20638" y="0"/>
            <a:ext cx="9123362" cy="5262563"/>
          </a:xfrm>
        </p:spPr>
        <p:txBody>
          <a:bodyPr>
            <a:normAutofit/>
          </a:bodyPr>
          <a:lstStyle/>
          <a:p>
            <a:pPr eaLnBrk="1" hangingPunct="1">
              <a:spcBef>
                <a:spcPct val="20000"/>
              </a:spcBef>
              <a:defRPr/>
            </a:pPr>
            <a:r>
              <a:rPr lang="en-US" sz="2200" dirty="0">
                <a:solidFill>
                  <a:srgbClr val="000000"/>
                </a:solidFill>
              </a:rPr>
              <a:t>Every eukaryotic species has a characteristic number of chromosomes in each cell nucleus</a:t>
            </a:r>
          </a:p>
          <a:p>
            <a:pPr eaLnBrk="1" hangingPunct="1">
              <a:spcBef>
                <a:spcPct val="20000"/>
              </a:spcBef>
              <a:defRPr/>
            </a:pPr>
            <a:endParaRPr lang="en-US" sz="2200" dirty="0">
              <a:solidFill>
                <a:srgbClr val="000000"/>
              </a:solidFill>
            </a:endParaRPr>
          </a:p>
          <a:p>
            <a:pPr eaLnBrk="1" hangingPunct="1">
              <a:spcBef>
                <a:spcPct val="20000"/>
              </a:spcBef>
              <a:defRPr/>
            </a:pPr>
            <a:endParaRPr lang="en-US" sz="2200" dirty="0">
              <a:solidFill>
                <a:srgbClr val="000000"/>
              </a:solidFill>
            </a:endParaRPr>
          </a:p>
          <a:p>
            <a:pPr eaLnBrk="1" hangingPunct="1">
              <a:spcBef>
                <a:spcPct val="20000"/>
              </a:spcBef>
              <a:defRPr/>
            </a:pPr>
            <a:r>
              <a:rPr lang="en-US" sz="2200" b="1" i="1" dirty="0">
                <a:solidFill>
                  <a:srgbClr val="000000"/>
                </a:solidFill>
              </a:rPr>
              <a:t>Somatic cells </a:t>
            </a:r>
            <a:r>
              <a:rPr lang="en-US" sz="2200" dirty="0">
                <a:solidFill>
                  <a:srgbClr val="000000"/>
                </a:solidFill>
              </a:rPr>
              <a:t>(non-reproductive cells) have </a:t>
            </a:r>
            <a:r>
              <a:rPr lang="en-US" sz="2200" i="1" dirty="0">
                <a:solidFill>
                  <a:srgbClr val="000000"/>
                </a:solidFill>
              </a:rPr>
              <a:t>two sets </a:t>
            </a:r>
            <a:r>
              <a:rPr lang="en-US" sz="2200" dirty="0">
                <a:solidFill>
                  <a:srgbClr val="000000"/>
                </a:solidFill>
              </a:rPr>
              <a:t>of chromosomes</a:t>
            </a:r>
          </a:p>
          <a:p>
            <a:pPr eaLnBrk="1" hangingPunct="1">
              <a:spcBef>
                <a:spcPct val="20000"/>
              </a:spcBef>
              <a:defRPr/>
            </a:pPr>
            <a:r>
              <a:rPr lang="en-US" sz="2200" dirty="0">
                <a:solidFill>
                  <a:srgbClr val="000000"/>
                </a:solidFill>
              </a:rPr>
              <a:t>	These are duplicated via </a:t>
            </a:r>
            <a:r>
              <a:rPr lang="en-US" sz="2200" b="1" i="1" dirty="0">
                <a:solidFill>
                  <a:srgbClr val="000000"/>
                </a:solidFill>
              </a:rPr>
              <a:t>mitosis</a:t>
            </a:r>
          </a:p>
          <a:p>
            <a:pPr eaLnBrk="1" hangingPunct="1">
              <a:spcBef>
                <a:spcPct val="20000"/>
              </a:spcBef>
              <a:defRPr/>
            </a:pPr>
            <a:endParaRPr lang="en-US" sz="2200" dirty="0">
              <a:solidFill>
                <a:srgbClr val="000000"/>
              </a:solidFill>
            </a:endParaRPr>
          </a:p>
          <a:p>
            <a:pPr eaLnBrk="1" hangingPunct="1">
              <a:spcBef>
                <a:spcPct val="20000"/>
              </a:spcBef>
              <a:defRPr/>
            </a:pPr>
            <a:r>
              <a:rPr lang="en-US" sz="2200" b="1" i="1" dirty="0">
                <a:solidFill>
                  <a:srgbClr val="000000"/>
                </a:solidFill>
              </a:rPr>
              <a:t>Gametes or germ cells</a:t>
            </a:r>
            <a:r>
              <a:rPr lang="en-US" sz="2200" b="1" dirty="0">
                <a:solidFill>
                  <a:srgbClr val="000000"/>
                </a:solidFill>
              </a:rPr>
              <a:t> </a:t>
            </a:r>
            <a:r>
              <a:rPr lang="en-US" sz="2200" dirty="0">
                <a:solidFill>
                  <a:srgbClr val="000000"/>
                </a:solidFill>
              </a:rPr>
              <a:t>(reproductive cells: sperm and eggs) have half as many chromosomes as somatic cells</a:t>
            </a:r>
          </a:p>
          <a:p>
            <a:pPr eaLnBrk="1" hangingPunct="1">
              <a:spcBef>
                <a:spcPct val="20000"/>
              </a:spcBef>
              <a:defRPr/>
            </a:pPr>
            <a:r>
              <a:rPr lang="en-US" sz="2200" dirty="0">
                <a:solidFill>
                  <a:srgbClr val="000000"/>
                </a:solidFill>
              </a:rPr>
              <a:t>	These are duplicated via </a:t>
            </a:r>
            <a:r>
              <a:rPr lang="en-US" sz="2200" b="1" i="1" dirty="0">
                <a:solidFill>
                  <a:srgbClr val="000000"/>
                </a:solidFill>
              </a:rPr>
              <a:t>meiosis</a:t>
            </a:r>
          </a:p>
          <a:p>
            <a:pPr marL="0" indent="0" eaLnBrk="1" hangingPunct="1">
              <a:spcBef>
                <a:spcPct val="20000"/>
              </a:spcBef>
              <a:buFontTx/>
              <a:buNone/>
              <a:defRPr/>
            </a:pPr>
            <a:r>
              <a:rPr lang="en-US" sz="2200" dirty="0">
                <a:solidFill>
                  <a:srgbClr val="000000"/>
                </a:solidFill>
              </a:rPr>
              <a:t>     </a:t>
            </a:r>
          </a:p>
        </p:txBody>
      </p:sp>
    </p:spTree>
    <p:extLst>
      <p:ext uri="{BB962C8B-B14F-4D97-AF65-F5344CB8AC3E}">
        <p14:creationId xmlns:p14="http://schemas.microsoft.com/office/powerpoint/2010/main" val="6330968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6200" y="0"/>
            <a:ext cx="4114800" cy="5170647"/>
          </a:xfrm>
          <a:prstGeom prst="rect">
            <a:avLst/>
          </a:prstGeom>
          <a:noFill/>
        </p:spPr>
        <p:txBody>
          <a:bodyPr wrap="square" rtlCol="0">
            <a:spAutoFit/>
          </a:bodyPr>
          <a:lstStyle/>
          <a:p>
            <a:r>
              <a:rPr lang="en-US" dirty="0">
                <a:latin typeface="Calibri" charset="0"/>
                <a:ea typeface="Calibri" charset="0"/>
                <a:cs typeface="Calibri" charset="0"/>
              </a:rPr>
              <a:t>Most chromatin is loosely packed in the nucleus during interphase and condenses prior to mitosis</a:t>
            </a:r>
          </a:p>
          <a:p>
            <a:endParaRPr lang="en-US" sz="1400" dirty="0">
              <a:latin typeface="Calibri" charset="0"/>
              <a:ea typeface="Calibri" charset="0"/>
              <a:cs typeface="Calibri" charset="0"/>
            </a:endParaRPr>
          </a:p>
          <a:p>
            <a:r>
              <a:rPr lang="en-US" dirty="0">
                <a:latin typeface="Calibri" charset="0"/>
                <a:ea typeface="Calibri" charset="0"/>
                <a:cs typeface="Calibri" charset="0"/>
              </a:rPr>
              <a:t>Loosely packed chromatin is called </a:t>
            </a:r>
            <a:r>
              <a:rPr lang="en-US" b="1" dirty="0">
                <a:latin typeface="Calibri" charset="0"/>
                <a:ea typeface="Calibri" charset="0"/>
                <a:cs typeface="Calibri" charset="0"/>
              </a:rPr>
              <a:t>euchromatin</a:t>
            </a:r>
          </a:p>
          <a:p>
            <a:endParaRPr lang="en-US" sz="1400" b="1" dirty="0">
              <a:latin typeface="Calibri" charset="0"/>
              <a:ea typeface="Calibri" charset="0"/>
              <a:cs typeface="Calibri" charset="0"/>
            </a:endParaRPr>
          </a:p>
          <a:p>
            <a:r>
              <a:rPr lang="en-US" dirty="0">
                <a:latin typeface="Calibri" charset="0"/>
                <a:ea typeface="Calibri" charset="0"/>
                <a:cs typeface="Calibri" charset="0"/>
              </a:rPr>
              <a:t>During interphase a few regions of chromatin (centromeres and telomeres) are highly condensed into </a:t>
            </a:r>
            <a:r>
              <a:rPr lang="en-US" b="1" dirty="0">
                <a:latin typeface="Calibri" charset="0"/>
                <a:ea typeface="Calibri" charset="0"/>
                <a:cs typeface="Calibri" charset="0"/>
              </a:rPr>
              <a:t>heterochromatin</a:t>
            </a:r>
          </a:p>
          <a:p>
            <a:endParaRPr lang="en-US" sz="1400" b="1" dirty="0">
              <a:latin typeface="Calibri" charset="0"/>
              <a:ea typeface="Calibri" charset="0"/>
              <a:cs typeface="Calibri" charset="0"/>
            </a:endParaRPr>
          </a:p>
          <a:p>
            <a:r>
              <a:rPr lang="en-US" dirty="0">
                <a:latin typeface="Calibri" charset="0"/>
                <a:ea typeface="Calibri" charset="0"/>
                <a:cs typeface="Calibri" charset="0"/>
              </a:rPr>
              <a:t>Dense packing of the heterochromatin makes it difficult for the cell to </a:t>
            </a:r>
            <a:r>
              <a:rPr lang="en-US" b="1" dirty="0">
                <a:solidFill>
                  <a:srgbClr val="FF0000"/>
                </a:solidFill>
                <a:latin typeface="Calibri" charset="0"/>
                <a:ea typeface="Calibri" charset="0"/>
                <a:cs typeface="Calibri" charset="0"/>
              </a:rPr>
              <a:t>express genetic information</a:t>
            </a:r>
            <a:r>
              <a:rPr lang="en-US" dirty="0">
                <a:latin typeface="Calibri" charset="0"/>
                <a:ea typeface="Calibri" charset="0"/>
                <a:cs typeface="Calibri" charset="0"/>
              </a:rPr>
              <a:t> coded in these regions</a:t>
            </a:r>
          </a:p>
          <a:p>
            <a:endParaRPr lang="en-US" dirty="0">
              <a:latin typeface="Calibri" charset="0"/>
              <a:ea typeface="Calibri" charset="0"/>
              <a:cs typeface="Calibri" charset="0"/>
            </a:endParaRPr>
          </a:p>
          <a:p>
            <a:r>
              <a:rPr lang="en-US" b="1" dirty="0">
                <a:latin typeface="Calibri" charset="0"/>
                <a:ea typeface="Calibri" charset="0"/>
                <a:cs typeface="Calibri" charset="0"/>
              </a:rPr>
              <a:t>Karyotype</a:t>
            </a:r>
            <a:r>
              <a:rPr lang="en-US" dirty="0">
                <a:latin typeface="Calibri" charset="0"/>
                <a:ea typeface="Calibri" charset="0"/>
                <a:cs typeface="Calibri" charset="0"/>
              </a:rPr>
              <a:t>: organized picture of heterochromatin</a:t>
            </a:r>
          </a:p>
        </p:txBody>
      </p:sp>
      <p:pic>
        <p:nvPicPr>
          <p:cNvPr id="2" name="Picture 1" descr="Screen Shot 2018-10-15 at 8.41.1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40200" y="2908300"/>
            <a:ext cx="4902200" cy="3949700"/>
          </a:xfrm>
          <a:prstGeom prst="rect">
            <a:avLst/>
          </a:prstGeom>
        </p:spPr>
      </p:pic>
      <p:pic>
        <p:nvPicPr>
          <p:cNvPr id="4" name="Picture 3" descr="Screen Shot 2018-10-15 at 8.41.04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84750" y="342900"/>
            <a:ext cx="3289300" cy="2565400"/>
          </a:xfrm>
          <a:prstGeom prst="rect">
            <a:avLst/>
          </a:prstGeom>
        </p:spPr>
      </p:pic>
      <p:cxnSp>
        <p:nvCxnSpPr>
          <p:cNvPr id="7" name="Straight Arrow Connector 6"/>
          <p:cNvCxnSpPr/>
          <p:nvPr/>
        </p:nvCxnSpPr>
        <p:spPr>
          <a:xfrm>
            <a:off x="2806700" y="1447800"/>
            <a:ext cx="2004636" cy="100436"/>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930400" y="4929929"/>
            <a:ext cx="4356100" cy="1153371"/>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5354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normAutofit/>
          </a:bodyPr>
          <a:lstStyle/>
          <a:p>
            <a:r>
              <a:rPr lang="en-US" dirty="0"/>
              <a:t>Chromosomes</a:t>
            </a:r>
          </a:p>
        </p:txBody>
      </p:sp>
      <p:pic>
        <p:nvPicPr>
          <p:cNvPr id="23" name="Picture 22" descr="12_04CondensedChromosome-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1288" y="1275060"/>
            <a:ext cx="6821424" cy="2529840"/>
          </a:xfrm>
          <a:prstGeom prst="rect">
            <a:avLst/>
          </a:prstGeom>
        </p:spPr>
      </p:pic>
      <p:cxnSp>
        <p:nvCxnSpPr>
          <p:cNvPr id="24" name="Straight Connector 23"/>
          <p:cNvCxnSpPr/>
          <p:nvPr/>
        </p:nvCxnSpPr>
        <p:spPr bwMode="auto">
          <a:xfrm flipV="1">
            <a:off x="2474645" y="1827767"/>
            <a:ext cx="806125" cy="448676"/>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Straight Connector 24"/>
          <p:cNvCxnSpPr/>
          <p:nvPr/>
        </p:nvCxnSpPr>
        <p:spPr bwMode="auto">
          <a:xfrm>
            <a:off x="2467040" y="2272641"/>
            <a:ext cx="650223" cy="288978"/>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 name="Straight Connector 25"/>
          <p:cNvCxnSpPr/>
          <p:nvPr/>
        </p:nvCxnSpPr>
        <p:spPr bwMode="auto">
          <a:xfrm>
            <a:off x="4858797" y="2550212"/>
            <a:ext cx="79852" cy="950586"/>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 name="Text Box 31"/>
          <p:cNvSpPr txBox="1">
            <a:spLocks noChangeArrowheads="1"/>
          </p:cNvSpPr>
          <p:nvPr/>
        </p:nvSpPr>
        <p:spPr bwMode="auto">
          <a:xfrm>
            <a:off x="1171296" y="1869720"/>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Sister</a:t>
            </a:r>
            <a:br>
              <a:rPr lang="en-US" sz="1700" dirty="0">
                <a:latin typeface="Arial" charset="0"/>
              </a:rPr>
            </a:br>
            <a:r>
              <a:rPr lang="en-US" sz="1700" dirty="0">
                <a:latin typeface="Arial" charset="0"/>
              </a:rPr>
              <a:t>chromatids</a:t>
            </a:r>
          </a:p>
        </p:txBody>
      </p:sp>
      <p:cxnSp>
        <p:nvCxnSpPr>
          <p:cNvPr id="28" name="Straight Connector 27"/>
          <p:cNvCxnSpPr/>
          <p:nvPr/>
        </p:nvCxnSpPr>
        <p:spPr bwMode="auto">
          <a:xfrm flipV="1">
            <a:off x="2479213" y="1827582"/>
            <a:ext cx="806125" cy="44867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9" name="Straight Connector 28"/>
          <p:cNvCxnSpPr/>
          <p:nvPr/>
        </p:nvCxnSpPr>
        <p:spPr bwMode="auto">
          <a:xfrm>
            <a:off x="2471608" y="2272456"/>
            <a:ext cx="650223" cy="28897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 name="Straight Connector 29"/>
          <p:cNvCxnSpPr/>
          <p:nvPr/>
        </p:nvCxnSpPr>
        <p:spPr bwMode="auto">
          <a:xfrm>
            <a:off x="4858608" y="2550027"/>
            <a:ext cx="79852" cy="95058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1" name="Text Box 31"/>
          <p:cNvSpPr txBox="1">
            <a:spLocks noChangeArrowheads="1"/>
          </p:cNvSpPr>
          <p:nvPr/>
        </p:nvSpPr>
        <p:spPr bwMode="auto">
          <a:xfrm>
            <a:off x="4277922" y="3432488"/>
            <a:ext cx="1399176" cy="24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Centromere</a:t>
            </a:r>
          </a:p>
        </p:txBody>
      </p:sp>
      <p:grpSp>
        <p:nvGrpSpPr>
          <p:cNvPr id="32" name="Group 31"/>
          <p:cNvGrpSpPr/>
          <p:nvPr/>
        </p:nvGrpSpPr>
        <p:grpSpPr>
          <a:xfrm>
            <a:off x="7043841" y="3373369"/>
            <a:ext cx="761372" cy="153253"/>
            <a:chOff x="8276167" y="4567767"/>
            <a:chExt cx="509058" cy="100541"/>
          </a:xfrm>
          <a:solidFill>
            <a:schemeClr val="bg1"/>
          </a:solidFill>
        </p:grpSpPr>
        <p:cxnSp>
          <p:nvCxnSpPr>
            <p:cNvPr id="33" name="Straight Connector 32"/>
            <p:cNvCxnSpPr/>
            <p:nvPr/>
          </p:nvCxnSpPr>
          <p:spPr bwMode="auto">
            <a:xfrm>
              <a:off x="8276167" y="4618038"/>
              <a:ext cx="509058" cy="0"/>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4" name="Straight Connector 33"/>
            <p:cNvCxnSpPr/>
            <p:nvPr/>
          </p:nvCxnSpPr>
          <p:spPr bwMode="auto">
            <a:xfrm>
              <a:off x="8277437" y="4567767"/>
              <a:ext cx="0" cy="100541"/>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5" name="Straight Connector 34"/>
            <p:cNvCxnSpPr/>
            <p:nvPr/>
          </p:nvCxnSpPr>
          <p:spPr bwMode="auto">
            <a:xfrm>
              <a:off x="8784167" y="4567767"/>
              <a:ext cx="0" cy="100541"/>
            </a:xfrm>
            <a:prstGeom prst="line">
              <a:avLst/>
            </a:prstGeom>
            <a:gr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36" name="Text Box 31"/>
          <p:cNvSpPr txBox="1">
            <a:spLocks noChangeArrowheads="1"/>
          </p:cNvSpPr>
          <p:nvPr/>
        </p:nvSpPr>
        <p:spPr bwMode="auto">
          <a:xfrm>
            <a:off x="7059625" y="3513122"/>
            <a:ext cx="652513" cy="23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700" dirty="0">
                <a:latin typeface="Arial" charset="0"/>
              </a:rPr>
              <a:t>0.5 </a:t>
            </a:r>
            <a:r>
              <a:rPr lang="en-US" sz="1700" dirty="0" err="1">
                <a:latin typeface="Arial"/>
                <a:ea typeface="Lucida Grande"/>
                <a:cs typeface="Arial"/>
              </a:rPr>
              <a:t>μ</a:t>
            </a:r>
            <a:r>
              <a:rPr lang="en-US" sz="1700" dirty="0" err="1">
                <a:latin typeface="Arial" charset="0"/>
              </a:rPr>
              <a:t>m</a:t>
            </a:r>
            <a:endParaRPr lang="en-US" sz="1700" dirty="0">
              <a:latin typeface="Arial" charset="0"/>
            </a:endParaRPr>
          </a:p>
        </p:txBody>
      </p:sp>
      <p:sp>
        <p:nvSpPr>
          <p:cNvPr id="18" name="Content Placeholder 2"/>
          <p:cNvSpPr txBox="1">
            <a:spLocks/>
          </p:cNvSpPr>
          <p:nvPr/>
        </p:nvSpPr>
        <p:spPr>
          <a:xfrm>
            <a:off x="0" y="2903872"/>
            <a:ext cx="2689980" cy="93899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1440" algn="l">
              <a:spcBef>
                <a:spcPts val="0"/>
              </a:spcBef>
            </a:pPr>
            <a:r>
              <a:rPr lang="en-US" sz="2000" dirty="0">
                <a:solidFill>
                  <a:srgbClr val="000000"/>
                </a:solidFill>
              </a:rPr>
              <a:t>Each sister chromatid is attached along their lengths by proteins called </a:t>
            </a:r>
            <a:r>
              <a:rPr lang="en-US" sz="2000" b="1" dirty="0" err="1">
                <a:solidFill>
                  <a:srgbClr val="000000"/>
                </a:solidFill>
              </a:rPr>
              <a:t>cohesins</a:t>
            </a:r>
            <a:br>
              <a:rPr lang="en-US" sz="2000" dirty="0">
                <a:solidFill>
                  <a:srgbClr val="000000"/>
                </a:solidFill>
              </a:rPr>
            </a:br>
            <a:endParaRPr lang="en-US" sz="2000" dirty="0">
              <a:solidFill>
                <a:srgbClr val="000000"/>
              </a:solidFill>
            </a:endParaRPr>
          </a:p>
        </p:txBody>
      </p:sp>
      <p:sp>
        <p:nvSpPr>
          <p:cNvPr id="19" name="Content Placeholder 2"/>
          <p:cNvSpPr txBox="1">
            <a:spLocks/>
          </p:cNvSpPr>
          <p:nvPr/>
        </p:nvSpPr>
        <p:spPr>
          <a:xfrm>
            <a:off x="2419052" y="4368801"/>
            <a:ext cx="5528001" cy="55302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1440" algn="l">
              <a:spcBef>
                <a:spcPts val="0"/>
              </a:spcBef>
            </a:pPr>
            <a:r>
              <a:rPr lang="en-US" sz="2000" dirty="0">
                <a:solidFill>
                  <a:srgbClr val="000000"/>
                </a:solidFill>
              </a:rPr>
              <a:t>The narrow </a:t>
            </a:r>
            <a:r>
              <a:rPr lang="en-US" altLang="ja-JP" sz="2000" dirty="0">
                <a:solidFill>
                  <a:srgbClr val="000000"/>
                </a:solidFill>
              </a:rPr>
              <a:t>“waist” of the chromosome where the two chromatids are most closely attached</a:t>
            </a:r>
            <a:endParaRPr lang="en-US" sz="2000" dirty="0">
              <a:solidFill>
                <a:srgbClr val="000000"/>
              </a:solidFill>
            </a:endParaRPr>
          </a:p>
        </p:txBody>
      </p:sp>
      <p:cxnSp>
        <p:nvCxnSpPr>
          <p:cNvPr id="4" name="Straight Arrow Connector 3"/>
          <p:cNvCxnSpPr/>
          <p:nvPr/>
        </p:nvCxnSpPr>
        <p:spPr>
          <a:xfrm flipV="1">
            <a:off x="4667721" y="3804902"/>
            <a:ext cx="175219" cy="4114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155399" y="2519858"/>
            <a:ext cx="175219" cy="4114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83967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The Cell Cycle</a:t>
            </a:r>
          </a:p>
        </p:txBody>
      </p:sp>
      <p:pic>
        <p:nvPicPr>
          <p:cNvPr id="18" name="Picture 17"/>
          <p:cNvPicPr>
            <a:picLocks noChangeAspect="1"/>
          </p:cNvPicPr>
          <p:nvPr/>
        </p:nvPicPr>
        <p:blipFill>
          <a:blip r:embed="rId3"/>
          <a:stretch>
            <a:fillRect/>
          </a:stretch>
        </p:blipFill>
        <p:spPr>
          <a:xfrm>
            <a:off x="3322083" y="1607500"/>
            <a:ext cx="5706667" cy="3877824"/>
          </a:xfrm>
          <a:prstGeom prst="rect">
            <a:avLst/>
          </a:prstGeom>
        </p:spPr>
      </p:pic>
      <p:sp>
        <p:nvSpPr>
          <p:cNvPr id="5" name="Content Placeholder 2"/>
          <p:cNvSpPr txBox="1">
            <a:spLocks/>
          </p:cNvSpPr>
          <p:nvPr/>
        </p:nvSpPr>
        <p:spPr>
          <a:xfrm>
            <a:off x="3643746" y="5621867"/>
            <a:ext cx="5234209" cy="100978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400" dirty="0">
                <a:solidFill>
                  <a:srgbClr val="000000"/>
                </a:solidFill>
              </a:rPr>
              <a:t>“Duplication” ≠ doubling of chromosomes</a:t>
            </a:r>
          </a:p>
          <a:p>
            <a:pPr algn="l"/>
            <a:r>
              <a:rPr lang="en-US" sz="1400" dirty="0">
                <a:solidFill>
                  <a:srgbClr val="000000"/>
                </a:solidFill>
              </a:rPr>
              <a:t>“Duplication” = creating a sister chromatid after DNA (molecule) replication</a:t>
            </a:r>
          </a:p>
          <a:p>
            <a:pPr algn="l"/>
            <a:r>
              <a:rPr lang="en-US" sz="1400" dirty="0">
                <a:solidFill>
                  <a:srgbClr val="000000"/>
                </a:solidFill>
              </a:rPr>
              <a:t>“Duplication” = creating a second (identical) DNA molecule within a chromosome </a:t>
            </a:r>
          </a:p>
          <a:p>
            <a:pPr algn="l"/>
            <a:endParaRPr lang="en-US" sz="1400" dirty="0">
              <a:solidFill>
                <a:srgbClr val="000000"/>
              </a:solidFill>
            </a:endParaRPr>
          </a:p>
        </p:txBody>
      </p:sp>
      <p:cxnSp>
        <p:nvCxnSpPr>
          <p:cNvPr id="6" name="Straight Arrow Connector 5"/>
          <p:cNvCxnSpPr>
            <a:cxnSpLocks/>
          </p:cNvCxnSpPr>
          <p:nvPr/>
        </p:nvCxnSpPr>
        <p:spPr>
          <a:xfrm flipH="1" flipV="1">
            <a:off x="1811215" y="5485324"/>
            <a:ext cx="1726701" cy="682278"/>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Content Placeholder 2"/>
          <p:cNvSpPr>
            <a:spLocks noGrp="1"/>
          </p:cNvSpPr>
          <p:nvPr>
            <p:ph idx="1"/>
          </p:nvPr>
        </p:nvSpPr>
        <p:spPr>
          <a:xfrm>
            <a:off x="-1" y="983614"/>
            <a:ext cx="3537917" cy="5874385"/>
          </a:xfrm>
        </p:spPr>
        <p:txBody>
          <a:bodyPr>
            <a:normAutofit/>
          </a:bodyPr>
          <a:lstStyle/>
          <a:p>
            <a:r>
              <a:rPr lang="en-US" sz="2400" dirty="0">
                <a:solidFill>
                  <a:srgbClr val="000000"/>
                </a:solidFill>
              </a:rPr>
              <a:t>Interphase (about 90% of the cell cycle) can be divided into </a:t>
            </a:r>
            <a:r>
              <a:rPr lang="en-US" sz="2400" dirty="0" err="1">
                <a:solidFill>
                  <a:srgbClr val="000000"/>
                </a:solidFill>
              </a:rPr>
              <a:t>subphases</a:t>
            </a:r>
            <a:r>
              <a:rPr lang="en-US" sz="2400" dirty="0">
                <a:solidFill>
                  <a:srgbClr val="000000"/>
                </a:solidFill>
              </a:rPr>
              <a:t>	</a:t>
            </a:r>
            <a:br>
              <a:rPr lang="en-US" sz="2400" dirty="0">
                <a:solidFill>
                  <a:srgbClr val="000000"/>
                </a:solidFill>
              </a:rPr>
            </a:br>
            <a:endParaRPr lang="en-US" sz="2400" dirty="0">
              <a:solidFill>
                <a:srgbClr val="000000"/>
              </a:solidFill>
            </a:endParaRPr>
          </a:p>
          <a:p>
            <a:pPr lvl="1"/>
            <a:r>
              <a:rPr lang="en-US" sz="2000" b="1" dirty="0">
                <a:solidFill>
                  <a:srgbClr val="000000"/>
                </a:solidFill>
              </a:rPr>
              <a:t>G</a:t>
            </a:r>
            <a:r>
              <a:rPr lang="en-US" sz="2000" b="1" baseline="-25000" dirty="0">
                <a:solidFill>
                  <a:srgbClr val="000000"/>
                </a:solidFill>
              </a:rPr>
              <a:t>1</a:t>
            </a:r>
            <a:r>
              <a:rPr lang="en-US" sz="2000" b="1" dirty="0">
                <a:solidFill>
                  <a:srgbClr val="000000"/>
                </a:solidFill>
              </a:rPr>
              <a:t> phase</a:t>
            </a:r>
            <a:r>
              <a:rPr lang="en-US" sz="2000" dirty="0">
                <a:solidFill>
                  <a:srgbClr val="000000"/>
                </a:solidFill>
              </a:rPr>
              <a:t> (</a:t>
            </a:r>
            <a:r>
              <a:rPr lang="ja-JP" altLang="en-US" sz="2000">
                <a:solidFill>
                  <a:srgbClr val="000000"/>
                </a:solidFill>
              </a:rPr>
              <a:t>“</a:t>
            </a:r>
            <a:r>
              <a:rPr lang="en-US" altLang="ja-JP" sz="2000" dirty="0">
                <a:solidFill>
                  <a:srgbClr val="000000"/>
                </a:solidFill>
              </a:rPr>
              <a:t>first gap</a:t>
            </a:r>
            <a:r>
              <a:rPr lang="ja-JP" altLang="en-US" sz="2000" dirty="0">
                <a:solidFill>
                  <a:srgbClr val="000000"/>
                </a:solidFill>
              </a:rPr>
              <a:t>”</a:t>
            </a:r>
            <a:r>
              <a:rPr lang="en-US" altLang="ja-JP" sz="2000" dirty="0">
                <a:solidFill>
                  <a:srgbClr val="000000"/>
                </a:solidFill>
              </a:rPr>
              <a:t>)</a:t>
            </a:r>
          </a:p>
          <a:p>
            <a:pPr lvl="1"/>
            <a:r>
              <a:rPr lang="en-US" sz="2000" b="1" dirty="0">
                <a:solidFill>
                  <a:srgbClr val="000000"/>
                </a:solidFill>
              </a:rPr>
              <a:t>S phase</a:t>
            </a:r>
            <a:r>
              <a:rPr lang="en-US" sz="2000" dirty="0">
                <a:solidFill>
                  <a:srgbClr val="000000"/>
                </a:solidFill>
              </a:rPr>
              <a:t> (</a:t>
            </a:r>
            <a:r>
              <a:rPr lang="ja-JP" altLang="en-US" sz="2000" dirty="0">
                <a:solidFill>
                  <a:srgbClr val="000000"/>
                </a:solidFill>
              </a:rPr>
              <a:t>“</a:t>
            </a:r>
            <a:r>
              <a:rPr lang="en-US" altLang="ja-JP" sz="2000" dirty="0">
                <a:solidFill>
                  <a:srgbClr val="000000"/>
                </a:solidFill>
              </a:rPr>
              <a:t>synthesis</a:t>
            </a:r>
            <a:r>
              <a:rPr lang="ja-JP" altLang="en-US" sz="2000" dirty="0">
                <a:solidFill>
                  <a:srgbClr val="000000"/>
                </a:solidFill>
              </a:rPr>
              <a:t>”</a:t>
            </a:r>
            <a:r>
              <a:rPr lang="en-US" altLang="ja-JP" sz="2000" dirty="0">
                <a:solidFill>
                  <a:srgbClr val="000000"/>
                </a:solidFill>
              </a:rPr>
              <a:t>)</a:t>
            </a:r>
          </a:p>
          <a:p>
            <a:pPr lvl="1"/>
            <a:r>
              <a:rPr lang="en-US" sz="2000" b="1" dirty="0">
                <a:solidFill>
                  <a:srgbClr val="000000"/>
                </a:solidFill>
              </a:rPr>
              <a:t>G</a:t>
            </a:r>
            <a:r>
              <a:rPr lang="en-US" sz="2000" b="1" baseline="-25000" dirty="0">
                <a:solidFill>
                  <a:srgbClr val="000000"/>
                </a:solidFill>
              </a:rPr>
              <a:t>2</a:t>
            </a:r>
            <a:r>
              <a:rPr lang="en-US" sz="2000" b="1" dirty="0">
                <a:solidFill>
                  <a:srgbClr val="000000"/>
                </a:solidFill>
              </a:rPr>
              <a:t> phase</a:t>
            </a:r>
            <a:r>
              <a:rPr lang="en-US" sz="2000" dirty="0">
                <a:solidFill>
                  <a:srgbClr val="000000"/>
                </a:solidFill>
              </a:rPr>
              <a:t> (</a:t>
            </a:r>
            <a:r>
              <a:rPr lang="ja-JP" altLang="en-US" sz="2000" dirty="0">
                <a:solidFill>
                  <a:srgbClr val="000000"/>
                </a:solidFill>
              </a:rPr>
              <a:t>“</a:t>
            </a:r>
            <a:r>
              <a:rPr lang="en-US" altLang="ja-JP" sz="2000" dirty="0">
                <a:solidFill>
                  <a:srgbClr val="000000"/>
                </a:solidFill>
              </a:rPr>
              <a:t>second gap</a:t>
            </a:r>
            <a:r>
              <a:rPr lang="ja-JP" altLang="en-US" sz="2000" dirty="0">
                <a:solidFill>
                  <a:srgbClr val="000000"/>
                </a:solidFill>
              </a:rPr>
              <a:t>”</a:t>
            </a:r>
            <a:r>
              <a:rPr lang="en-US" altLang="ja-JP" sz="2000" dirty="0">
                <a:solidFill>
                  <a:srgbClr val="000000"/>
                </a:solidFill>
              </a:rPr>
              <a:t>)</a:t>
            </a:r>
            <a:br>
              <a:rPr lang="en-US" altLang="ja-JP" sz="2000" dirty="0">
                <a:solidFill>
                  <a:srgbClr val="000000"/>
                </a:solidFill>
              </a:rPr>
            </a:br>
            <a:endParaRPr lang="en-US" altLang="ja-JP" sz="2000" dirty="0">
              <a:solidFill>
                <a:srgbClr val="000000"/>
              </a:solidFill>
            </a:endParaRPr>
          </a:p>
          <a:p>
            <a:r>
              <a:rPr lang="en-US" sz="2400" dirty="0">
                <a:solidFill>
                  <a:srgbClr val="000000"/>
                </a:solidFill>
              </a:rPr>
              <a:t>The cell grows during all three phases, but chromosomes are </a:t>
            </a:r>
            <a:r>
              <a:rPr lang="en-US" sz="2400" i="1" dirty="0">
                <a:solidFill>
                  <a:srgbClr val="000000"/>
                </a:solidFill>
              </a:rPr>
              <a:t>duplicated</a:t>
            </a:r>
            <a:r>
              <a:rPr lang="en-US" sz="2400" dirty="0">
                <a:solidFill>
                  <a:srgbClr val="000000"/>
                </a:solidFill>
              </a:rPr>
              <a:t> only during the S phase </a:t>
            </a:r>
          </a:p>
        </p:txBody>
      </p:sp>
      <p:pic>
        <p:nvPicPr>
          <p:cNvPr id="7" name="Picture 6" descr="12_04CondensedChromosome-U.jpg">
            <a:extLst>
              <a:ext uri="{FF2B5EF4-FFF2-40B4-BE49-F238E27FC236}">
                <a16:creationId xmlns:a16="http://schemas.microsoft.com/office/drawing/2014/main" id="{20BCD368-974A-5246-8674-C9B9807A1E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71902" y="411447"/>
            <a:ext cx="2856848" cy="1059510"/>
          </a:xfrm>
          <a:prstGeom prst="rect">
            <a:avLst/>
          </a:prstGeom>
        </p:spPr>
      </p:pic>
      <p:cxnSp>
        <p:nvCxnSpPr>
          <p:cNvPr id="8" name="Straight Arrow Connector 7">
            <a:extLst>
              <a:ext uri="{FF2B5EF4-FFF2-40B4-BE49-F238E27FC236}">
                <a16:creationId xmlns:a16="http://schemas.microsoft.com/office/drawing/2014/main" id="{DDF47C9F-279E-9944-8A9A-A60AC9C0551A}"/>
              </a:ext>
            </a:extLst>
          </p:cNvPr>
          <p:cNvCxnSpPr>
            <a:cxnSpLocks/>
          </p:cNvCxnSpPr>
          <p:nvPr/>
        </p:nvCxnSpPr>
        <p:spPr>
          <a:xfrm flipH="1">
            <a:off x="5267617" y="1605812"/>
            <a:ext cx="2163697" cy="2798650"/>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Content Placeholder 2">
            <a:extLst>
              <a:ext uri="{FF2B5EF4-FFF2-40B4-BE49-F238E27FC236}">
                <a16:creationId xmlns:a16="http://schemas.microsoft.com/office/drawing/2014/main" id="{9B135533-3C68-784E-99A1-07F0143B06CA}"/>
              </a:ext>
            </a:extLst>
          </p:cNvPr>
          <p:cNvSpPr txBox="1">
            <a:spLocks/>
          </p:cNvSpPr>
          <p:nvPr/>
        </p:nvSpPr>
        <p:spPr>
          <a:xfrm>
            <a:off x="6558409" y="1174040"/>
            <a:ext cx="2694209" cy="1009787"/>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400" dirty="0">
                <a:solidFill>
                  <a:srgbClr val="000000"/>
                </a:solidFill>
              </a:rPr>
              <a:t>Chromosomes only look like this during a brief moment right here!</a:t>
            </a:r>
          </a:p>
        </p:txBody>
      </p:sp>
    </p:spTree>
    <p:extLst>
      <p:ext uri="{BB962C8B-B14F-4D97-AF65-F5344CB8AC3E}">
        <p14:creationId xmlns:p14="http://schemas.microsoft.com/office/powerpoint/2010/main" val="2346526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127322" y="766801"/>
            <a:ext cx="4667701" cy="6039869"/>
          </a:xfrm>
        </p:spPr>
        <p:txBody>
          <a:bodyPr>
            <a:normAutofit/>
          </a:bodyPr>
          <a:lstStyle/>
          <a:p>
            <a:r>
              <a:rPr lang="en-US" sz="2400" dirty="0"/>
              <a:t>NAD+ / NADH is a coenzyme central to metabolism and is found in all living cells.</a:t>
            </a:r>
          </a:p>
          <a:p>
            <a:r>
              <a:rPr lang="en-US" sz="2400" dirty="0"/>
              <a:t>Consists of two nucleotides joined through their phosphate groups. </a:t>
            </a:r>
          </a:p>
          <a:p>
            <a:r>
              <a:rPr lang="en-US" sz="2400" dirty="0"/>
              <a:t>Main function is carrying electrons from one reaction to another. </a:t>
            </a:r>
          </a:p>
        </p:txBody>
      </p:sp>
      <p:sp>
        <p:nvSpPr>
          <p:cNvPr id="7" name="Title 1">
            <a:extLst>
              <a:ext uri="{FF2B5EF4-FFF2-40B4-BE49-F238E27FC236}">
                <a16:creationId xmlns:a16="http://schemas.microsoft.com/office/drawing/2014/main" id="{AD3F6EA1-7356-D140-9521-9335825CA9A2}"/>
              </a:ext>
            </a:extLst>
          </p:cNvPr>
          <p:cNvSpPr>
            <a:spLocks noGrp="1"/>
          </p:cNvSpPr>
          <p:nvPr>
            <p:ph type="title"/>
          </p:nvPr>
        </p:nvSpPr>
        <p:spPr>
          <a:xfrm>
            <a:off x="457200" y="51330"/>
            <a:ext cx="8229600" cy="683188"/>
          </a:xfrm>
        </p:spPr>
        <p:txBody>
          <a:bodyPr>
            <a:normAutofit fontScale="90000"/>
          </a:bodyPr>
          <a:lstStyle/>
          <a:p>
            <a:r>
              <a:rPr lang="en-US" dirty="0"/>
              <a:t>NAD+ / NADH</a:t>
            </a:r>
          </a:p>
        </p:txBody>
      </p:sp>
      <p:pic>
        <p:nvPicPr>
          <p:cNvPr id="2" name="Picture 1">
            <a:extLst>
              <a:ext uri="{FF2B5EF4-FFF2-40B4-BE49-F238E27FC236}">
                <a16:creationId xmlns:a16="http://schemas.microsoft.com/office/drawing/2014/main" id="{2BCBF22E-0D0D-2A4C-8A4C-A6DDF9E798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75055" y="2407767"/>
            <a:ext cx="5868945" cy="4398903"/>
          </a:xfrm>
          <a:prstGeom prst="rect">
            <a:avLst/>
          </a:prstGeom>
        </p:spPr>
      </p:pic>
    </p:spTree>
    <p:extLst>
      <p:ext uri="{BB962C8B-B14F-4D97-AF65-F5344CB8AC3E}">
        <p14:creationId xmlns:p14="http://schemas.microsoft.com/office/powerpoint/2010/main" val="562854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12_04ChromosomeDuplicat-U">
            <a:extLst>
              <a:ext uri="{FF2B5EF4-FFF2-40B4-BE49-F238E27FC236}">
                <a16:creationId xmlns:a16="http://schemas.microsoft.com/office/drawing/2014/main" id="{8218EF62-B791-564E-B2F9-FEDE375E23C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3768" y="455612"/>
            <a:ext cx="7256463" cy="640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ontent Placeholder 2"/>
          <p:cNvSpPr txBox="1">
            <a:spLocks/>
          </p:cNvSpPr>
          <p:nvPr/>
        </p:nvSpPr>
        <p:spPr>
          <a:xfrm>
            <a:off x="2965614" y="636972"/>
            <a:ext cx="4335865" cy="6221028"/>
          </a:xfrm>
          <a:prstGeom prst="rect">
            <a:avLst/>
          </a:prstGeom>
          <a:solidFill>
            <a:schemeClr val="bg1"/>
          </a:solidFill>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a:solidFill>
                  <a:srgbClr val="000000"/>
                </a:solidFill>
              </a:rPr>
              <a:t>One Chromosome after “duplication”</a:t>
            </a:r>
          </a:p>
          <a:p>
            <a:pPr marL="457200" indent="-457200" algn="l">
              <a:buFont typeface="Arial"/>
              <a:buChar char="•"/>
            </a:pPr>
            <a:r>
              <a:rPr lang="en-US" dirty="0">
                <a:solidFill>
                  <a:srgbClr val="000000"/>
                </a:solidFill>
              </a:rPr>
              <a:t>Two Sister Chromatids</a:t>
            </a:r>
          </a:p>
          <a:p>
            <a:pPr marL="914400" lvl="1" indent="-457200" algn="l">
              <a:buFont typeface="Arial"/>
              <a:buChar char="•"/>
            </a:pPr>
            <a:r>
              <a:rPr lang="en-US" dirty="0">
                <a:solidFill>
                  <a:srgbClr val="000000"/>
                </a:solidFill>
              </a:rPr>
              <a:t>Each with one </a:t>
            </a:r>
            <a:r>
              <a:rPr lang="en-US" i="1" dirty="0">
                <a:solidFill>
                  <a:srgbClr val="000000"/>
                </a:solidFill>
              </a:rPr>
              <a:t>identical</a:t>
            </a:r>
            <a:r>
              <a:rPr lang="en-US" dirty="0">
                <a:solidFill>
                  <a:srgbClr val="000000"/>
                </a:solidFill>
              </a:rPr>
              <a:t> copy of a DNA molecule</a:t>
            </a:r>
          </a:p>
          <a:p>
            <a:pPr marL="914400" lvl="1" indent="-457200" algn="l">
              <a:buFont typeface="Arial"/>
              <a:buChar char="•"/>
            </a:pPr>
            <a:r>
              <a:rPr lang="en-US" dirty="0">
                <a:solidFill>
                  <a:srgbClr val="000000"/>
                </a:solidFill>
              </a:rPr>
              <a:t>Two entire DNA molecules total</a:t>
            </a:r>
          </a:p>
          <a:p>
            <a:pPr marL="457200" indent="-457200" algn="l">
              <a:buFont typeface="Arial"/>
              <a:buChar char="•"/>
            </a:pPr>
            <a:r>
              <a:rPr lang="en-US" dirty="0">
                <a:solidFill>
                  <a:srgbClr val="000000"/>
                </a:solidFill>
              </a:rPr>
              <a:t>Each replicated DNA molecule with genes for various traits, but each is identical to the other and each share genes in the same linear sequence</a:t>
            </a:r>
          </a:p>
        </p:txBody>
      </p:sp>
      <p:sp>
        <p:nvSpPr>
          <p:cNvPr id="2" name="TextBox 1"/>
          <p:cNvSpPr txBox="1"/>
          <p:nvPr/>
        </p:nvSpPr>
        <p:spPr>
          <a:xfrm>
            <a:off x="10821193" y="7380287"/>
            <a:ext cx="184666" cy="369332"/>
          </a:xfrm>
          <a:prstGeom prst="rect">
            <a:avLst/>
          </a:prstGeom>
          <a:noFill/>
        </p:spPr>
        <p:txBody>
          <a:bodyPr wrap="none" rtlCol="0">
            <a:spAutoFit/>
          </a:bodyPr>
          <a:lstStyle/>
          <a:p>
            <a:endParaRPr lang="en-US" dirty="0"/>
          </a:p>
        </p:txBody>
      </p:sp>
      <p:sp>
        <p:nvSpPr>
          <p:cNvPr id="6" name="Rectangle 5">
            <a:extLst>
              <a:ext uri="{FF2B5EF4-FFF2-40B4-BE49-F238E27FC236}">
                <a16:creationId xmlns:a16="http://schemas.microsoft.com/office/drawing/2014/main" id="{9ECA48FD-6C9D-AB4B-A723-40C38A693F5B}"/>
              </a:ext>
            </a:extLst>
          </p:cNvPr>
          <p:cNvSpPr/>
          <p:nvPr/>
        </p:nvSpPr>
        <p:spPr>
          <a:xfrm>
            <a:off x="7301479" y="636972"/>
            <a:ext cx="1291771" cy="6221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Brace 7">
            <a:extLst>
              <a:ext uri="{FF2B5EF4-FFF2-40B4-BE49-F238E27FC236}">
                <a16:creationId xmlns:a16="http://schemas.microsoft.com/office/drawing/2014/main" id="{EF39714A-761A-6042-936D-6FF2B6A97427}"/>
              </a:ext>
            </a:extLst>
          </p:cNvPr>
          <p:cNvSpPr/>
          <p:nvPr/>
        </p:nvSpPr>
        <p:spPr>
          <a:xfrm rot="16200000">
            <a:off x="1610075" y="137225"/>
            <a:ext cx="735775" cy="1735267"/>
          </a:xfrm>
          <a:prstGeom prst="rightBrace">
            <a:avLst/>
          </a:prstGeom>
          <a:ln>
            <a:solidFill>
              <a:schemeClr val="accent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18502554-6F4F-BD4F-ADEF-3F2AB8FACF55}"/>
              </a:ext>
            </a:extLst>
          </p:cNvPr>
          <p:cNvCxnSpPr>
            <a:cxnSpLocks/>
          </p:cNvCxnSpPr>
          <p:nvPr/>
        </p:nvCxnSpPr>
        <p:spPr>
          <a:xfrm flipH="1">
            <a:off x="1625325" y="2234973"/>
            <a:ext cx="1815354" cy="169210"/>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73574FD-DCC6-7F45-A40D-8E263024EC19}"/>
              </a:ext>
            </a:extLst>
          </p:cNvPr>
          <p:cNvCxnSpPr>
            <a:cxnSpLocks/>
          </p:cNvCxnSpPr>
          <p:nvPr/>
        </p:nvCxnSpPr>
        <p:spPr>
          <a:xfrm flipH="1">
            <a:off x="2250507" y="2271074"/>
            <a:ext cx="1190172" cy="314469"/>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799A394-8820-064E-A9B2-97B51E837649}"/>
              </a:ext>
            </a:extLst>
          </p:cNvPr>
          <p:cNvCxnSpPr>
            <a:cxnSpLocks/>
          </p:cNvCxnSpPr>
          <p:nvPr/>
        </p:nvCxnSpPr>
        <p:spPr>
          <a:xfrm flipH="1">
            <a:off x="1625325" y="1727169"/>
            <a:ext cx="1408954" cy="144947"/>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A616675-F089-DA48-B71C-DCC24DBC647B}"/>
              </a:ext>
            </a:extLst>
          </p:cNvPr>
          <p:cNvCxnSpPr>
            <a:cxnSpLocks/>
          </p:cNvCxnSpPr>
          <p:nvPr/>
        </p:nvCxnSpPr>
        <p:spPr>
          <a:xfrm flipH="1">
            <a:off x="2310519" y="1763270"/>
            <a:ext cx="723760" cy="290343"/>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E4BB8CA-FFFA-1343-9E81-EFB55DA4907A}"/>
              </a:ext>
            </a:extLst>
          </p:cNvPr>
          <p:cNvCxnSpPr>
            <a:cxnSpLocks/>
          </p:cNvCxnSpPr>
          <p:nvPr/>
        </p:nvCxnSpPr>
        <p:spPr>
          <a:xfrm flipH="1">
            <a:off x="1625325" y="3073799"/>
            <a:ext cx="1815358" cy="295661"/>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850C22F-4060-2A44-96FE-80792BA1342F}"/>
              </a:ext>
            </a:extLst>
          </p:cNvPr>
          <p:cNvCxnSpPr>
            <a:cxnSpLocks/>
          </p:cNvCxnSpPr>
          <p:nvPr/>
        </p:nvCxnSpPr>
        <p:spPr>
          <a:xfrm flipH="1">
            <a:off x="2250510" y="3109900"/>
            <a:ext cx="1190172" cy="314469"/>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E8C1BB76-B208-6F42-8410-DE31D085D951}"/>
              </a:ext>
            </a:extLst>
          </p:cNvPr>
          <p:cNvCxnSpPr>
            <a:cxnSpLocks/>
          </p:cNvCxnSpPr>
          <p:nvPr/>
        </p:nvCxnSpPr>
        <p:spPr>
          <a:xfrm flipH="1">
            <a:off x="1625325" y="3878470"/>
            <a:ext cx="1408954" cy="610625"/>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6DD8D906-0B9C-4B48-B0C2-142EB1818AF9}"/>
              </a:ext>
            </a:extLst>
          </p:cNvPr>
          <p:cNvCxnSpPr>
            <a:cxnSpLocks/>
          </p:cNvCxnSpPr>
          <p:nvPr/>
        </p:nvCxnSpPr>
        <p:spPr>
          <a:xfrm flipH="1">
            <a:off x="2310519" y="3914571"/>
            <a:ext cx="723760" cy="644766"/>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Curved Right Arrow 23">
            <a:extLst>
              <a:ext uri="{FF2B5EF4-FFF2-40B4-BE49-F238E27FC236}">
                <a16:creationId xmlns:a16="http://schemas.microsoft.com/office/drawing/2014/main" id="{1EDC7E6D-5DEE-5149-82A9-5469A3FBCE4E}"/>
              </a:ext>
            </a:extLst>
          </p:cNvPr>
          <p:cNvSpPr/>
          <p:nvPr/>
        </p:nvSpPr>
        <p:spPr>
          <a:xfrm rot="5400000">
            <a:off x="3312518" y="-1401322"/>
            <a:ext cx="579362" cy="3469091"/>
          </a:xfrm>
          <a:prstGeom prst="curvedRightArrow">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9140800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61685" y="1519112"/>
            <a:ext cx="3407744" cy="538288"/>
          </a:xfrm>
        </p:spPr>
        <p:txBody>
          <a:bodyPr>
            <a:noAutofit/>
          </a:bodyPr>
          <a:lstStyle/>
          <a:p>
            <a:pPr marL="228600" indent="-228600">
              <a:buFont typeface="+mj-lt"/>
              <a:buAutoNum type="alphaLcParenR"/>
            </a:pPr>
            <a:r>
              <a:rPr lang="en-US" sz="1400" b="1" dirty="0">
                <a:solidFill>
                  <a:srgbClr val="000000"/>
                </a:solidFill>
              </a:rPr>
              <a:t>Origin of replication in an </a:t>
            </a:r>
            <a:r>
              <a:rPr lang="en-US" sz="1400" b="1" i="1" dirty="0">
                <a:solidFill>
                  <a:srgbClr val="000000"/>
                </a:solidFill>
              </a:rPr>
              <a:t>E. coli </a:t>
            </a:r>
            <a:r>
              <a:rPr lang="en-US" sz="1400" b="1" dirty="0">
                <a:solidFill>
                  <a:srgbClr val="000000"/>
                </a:solidFill>
              </a:rPr>
              <a:t>cell</a:t>
            </a:r>
          </a:p>
        </p:txBody>
      </p:sp>
      <p:pic>
        <p:nvPicPr>
          <p:cNvPr id="57" name="Picture 56" descr="A circular, double stranded bacterial chromosome is shown. The origin of replication, a point in the chromosome, is highlighted. The double stranded DNA separates into two single strands beginning at the origin of replication. The original strands are labeled the parent (or template) strand. Using the parent strands as a template daughter (new) strands are made. The new DNA strands replicate in both directions from the origin of replication. The double strand divides into single strands, with the point where the strands divide labeled the replication fork. The section of duplicating DNA is labeled the replication bubble. The parental chromosomes continue to separate while new DNA is produced, until two daughter DNA bacterial chromosomes are produced. Each has one strand from the parental template, and one new strand from the daughter strand. There is a TEM of the bacterial chromosome, showing the separation of the chromosome and replication forks, with 0.5 µm scale is used for reference."/>
          <p:cNvPicPr>
            <a:picLocks noChangeAspect="1"/>
          </p:cNvPicPr>
          <p:nvPr/>
        </p:nvPicPr>
        <p:blipFill>
          <a:blip r:embed="rId3"/>
          <a:stretch>
            <a:fillRect/>
          </a:stretch>
        </p:blipFill>
        <p:spPr>
          <a:xfrm>
            <a:off x="443844" y="2170644"/>
            <a:ext cx="4409916" cy="4687356"/>
          </a:xfrm>
          <a:prstGeom prst="rect">
            <a:avLst/>
          </a:prstGeom>
        </p:spPr>
      </p:pic>
      <p:sp>
        <p:nvSpPr>
          <p:cNvPr id="4" name="Content Placeholder 3"/>
          <p:cNvSpPr>
            <a:spLocks noGrp="1"/>
          </p:cNvSpPr>
          <p:nvPr>
            <p:ph sz="quarter" idx="11"/>
          </p:nvPr>
        </p:nvSpPr>
        <p:spPr>
          <a:xfrm>
            <a:off x="5187584" y="1478281"/>
            <a:ext cx="3727816" cy="45719"/>
          </a:xfrm>
        </p:spPr>
        <p:txBody>
          <a:bodyPr>
            <a:noAutofit/>
          </a:bodyPr>
          <a:lstStyle/>
          <a:p>
            <a:pPr marL="228600" indent="-228600">
              <a:buFont typeface="+mj-lt"/>
              <a:buAutoNum type="alphaLcParenR" startAt="2"/>
            </a:pPr>
            <a:r>
              <a:rPr lang="en-US" sz="1400" b="1" dirty="0">
                <a:solidFill>
                  <a:srgbClr val="000000"/>
                </a:solidFill>
              </a:rPr>
              <a:t>Origins of replication in a eukaryotic cell</a:t>
            </a:r>
          </a:p>
        </p:txBody>
      </p:sp>
      <p:pic>
        <p:nvPicPr>
          <p:cNvPr id="58" name="Picture 57" descr="A Eukaryotic chromosome is shown, which is a single straight strand. There are multiple origins of replication along the length of the chromosome. The double stranded DNA molecule separates into two single strands at each origin of replication. At these points, daughter strands are produced. The section of chromosome where the parental strand has separated is labeled the bubble, and the point where the DNA is separating is labeled the replication fork. The double stranded parental DNA continues to separate, and the new daughter DNA continues to extend along the parental DNA. Finally, the parental DNA is completely separated and two daughter DNA molecules are formed. Each has one strand from the parental DNA molecule and one newly formed strand. A TEM of the eukaryotic chromosome shows the dividing double stranded DNA, with 0.5 µm scale is used for reference."/>
          <p:cNvPicPr>
            <a:picLocks noChangeAspect="1"/>
          </p:cNvPicPr>
          <p:nvPr/>
        </p:nvPicPr>
        <p:blipFill>
          <a:blip r:embed="rId4"/>
          <a:stretch>
            <a:fillRect/>
          </a:stretch>
        </p:blipFill>
        <p:spPr>
          <a:xfrm>
            <a:off x="5095755" y="2131758"/>
            <a:ext cx="3571729" cy="4686237"/>
          </a:xfrm>
          <a:prstGeom prst="rect">
            <a:avLst/>
          </a:prstGeom>
        </p:spPr>
      </p:pic>
      <p:sp>
        <p:nvSpPr>
          <p:cNvPr id="6" name="Rectangle 5"/>
          <p:cNvSpPr/>
          <p:nvPr/>
        </p:nvSpPr>
        <p:spPr>
          <a:xfrm>
            <a:off x="110836" y="0"/>
            <a:ext cx="9033164" cy="138499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rPr>
              <a:t>Replication begins at sites called </a:t>
            </a:r>
            <a:r>
              <a:rPr kumimoji="0" lang="en-US" sz="2800" b="1" i="1" u="none" strike="noStrike" kern="1200" cap="none" spc="0" normalizeH="0" baseline="0" noProof="0" dirty="0">
                <a:ln>
                  <a:noFill/>
                </a:ln>
                <a:solidFill>
                  <a:srgbClr val="000000"/>
                </a:solidFill>
                <a:effectLst/>
                <a:uLnTx/>
                <a:uFillTx/>
                <a:latin typeface="Calibri" charset="0"/>
                <a:ea typeface="Calibri" charset="0"/>
                <a:cs typeface="Calibri" charset="0"/>
              </a:rPr>
              <a:t>origins of replication</a:t>
            </a:r>
            <a:r>
              <a:rPr kumimoji="0" lang="en-US" sz="2800" b="0" i="0" u="none" strike="noStrike" kern="1200" cap="none" spc="0" normalizeH="0" baseline="0" noProof="0" dirty="0">
                <a:ln>
                  <a:noFill/>
                </a:ln>
                <a:solidFill>
                  <a:srgbClr val="000000"/>
                </a:solidFill>
                <a:effectLst/>
                <a:uLnTx/>
                <a:uFillTx/>
                <a:latin typeface="Calibri" charset="0"/>
                <a:ea typeface="Calibri" charset="0"/>
                <a:cs typeface="Calibri" charset="0"/>
              </a:rPr>
              <a:t>, where the two DNA strands </a:t>
            </a:r>
            <a:r>
              <a:rPr kumimoji="0" lang="en-US" sz="2800" b="0" i="0" u="none" strike="noStrike" kern="1200" cap="none" spc="0" normalizeH="0" baseline="0" noProof="0">
                <a:ln>
                  <a:noFill/>
                </a:ln>
                <a:solidFill>
                  <a:srgbClr val="000000"/>
                </a:solidFill>
                <a:effectLst/>
                <a:uLnTx/>
                <a:uFillTx/>
                <a:latin typeface="Calibri" charset="0"/>
                <a:ea typeface="Calibri" charset="0"/>
                <a:cs typeface="Calibri" charset="0"/>
              </a:rPr>
              <a:t>are separated, and</a:t>
            </a:r>
            <a:r>
              <a:rPr kumimoji="0" lang="en-US" altLang="ja-JP" sz="2800" b="0" i="0" u="none" strike="noStrike" kern="1200" cap="none" spc="0" normalizeH="0" baseline="0" noProof="0">
                <a:ln>
                  <a:noFill/>
                </a:ln>
                <a:solidFill>
                  <a:srgbClr val="000000"/>
                </a:solidFill>
                <a:effectLst/>
                <a:uLnTx/>
                <a:uFillTx/>
                <a:latin typeface="Calibri" charset="0"/>
                <a:ea typeface="Calibri" charset="0"/>
                <a:cs typeface="Calibri" charset="0"/>
              </a:rPr>
              <a:t> </a:t>
            </a:r>
            <a:r>
              <a:rPr kumimoji="0" lang="en-US" altLang="ja-JP" sz="2800" b="0" i="0" u="none" strike="noStrike" kern="1200" cap="none" spc="0" normalizeH="0" baseline="0" noProof="0" dirty="0">
                <a:ln>
                  <a:noFill/>
                </a:ln>
                <a:solidFill>
                  <a:srgbClr val="000000"/>
                </a:solidFill>
                <a:effectLst/>
                <a:uLnTx/>
                <a:uFillTx/>
                <a:latin typeface="Calibri" charset="0"/>
                <a:ea typeface="Calibri" charset="0"/>
                <a:cs typeface="Calibri" charset="0"/>
              </a:rPr>
              <a:t>then proceeds in </a:t>
            </a:r>
            <a:r>
              <a:rPr kumimoji="0" lang="en-US" altLang="ja-JP" sz="2800" b="1" i="1" u="none" strike="noStrike" kern="1200" cap="none" spc="0" normalizeH="0" baseline="0" noProof="0" dirty="0">
                <a:ln>
                  <a:noFill/>
                </a:ln>
                <a:solidFill>
                  <a:srgbClr val="000000"/>
                </a:solidFill>
                <a:effectLst/>
                <a:uLnTx/>
                <a:uFillTx/>
                <a:latin typeface="Calibri" charset="0"/>
                <a:ea typeface="Calibri" charset="0"/>
                <a:cs typeface="Calibri" charset="0"/>
              </a:rPr>
              <a:t>both directions</a:t>
            </a:r>
          </a:p>
        </p:txBody>
      </p:sp>
    </p:spTree>
    <p:extLst>
      <p:ext uri="{BB962C8B-B14F-4D97-AF65-F5344CB8AC3E}">
        <p14:creationId xmlns:p14="http://schemas.microsoft.com/office/powerpoint/2010/main" val="29927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dissolve">
                                      <p:cBhvr>
                                        <p:cTn id="13" dur="500"/>
                                        <p:tgtEl>
                                          <p:spTgt spid="4">
                                            <p:txEl>
                                              <p:pRg st="0" end="0"/>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dissolve">
                                      <p:cBhvr>
                                        <p:cTn id="1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5" descr="12_04ChromosomeDuplicat-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2975" y="136525"/>
            <a:ext cx="7256463" cy="640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59" name="Text Box 7"/>
          <p:cNvSpPr txBox="1">
            <a:spLocks noChangeArrowheads="1"/>
          </p:cNvSpPr>
          <p:nvPr/>
        </p:nvSpPr>
        <p:spPr bwMode="auto">
          <a:xfrm>
            <a:off x="2124075" y="165100"/>
            <a:ext cx="642938" cy="168275"/>
          </a:xfrm>
          <a:prstGeom prst="rect">
            <a:avLst/>
          </a:prstGeom>
          <a:noFill/>
          <a:ln w="9525">
            <a:noFill/>
            <a:miter lim="800000"/>
            <a:headEnd/>
            <a:tailEnd/>
          </a:ln>
          <a:effec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500">
                <a:solidFill>
                  <a:srgbClr val="000000"/>
                </a:solidFill>
                <a:latin typeface="Calibri" charset="0"/>
              </a:rPr>
              <a:t>0.5 µm</a:t>
            </a:r>
          </a:p>
        </p:txBody>
      </p:sp>
      <p:sp>
        <p:nvSpPr>
          <p:cNvPr id="433160" name="Line 8"/>
          <p:cNvSpPr>
            <a:spLocks noChangeShapeType="1"/>
          </p:cNvSpPr>
          <p:nvPr/>
        </p:nvSpPr>
        <p:spPr bwMode="auto">
          <a:xfrm>
            <a:off x="1897063" y="328613"/>
            <a:ext cx="1587" cy="115887"/>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61" name="Line 9"/>
          <p:cNvSpPr>
            <a:spLocks noChangeShapeType="1"/>
          </p:cNvSpPr>
          <p:nvPr/>
        </p:nvSpPr>
        <p:spPr bwMode="auto">
          <a:xfrm>
            <a:off x="2941638" y="333375"/>
            <a:ext cx="1587" cy="117475"/>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62" name="Line 10"/>
          <p:cNvSpPr>
            <a:spLocks noChangeShapeType="1"/>
          </p:cNvSpPr>
          <p:nvPr/>
        </p:nvSpPr>
        <p:spPr bwMode="auto">
          <a:xfrm flipV="1">
            <a:off x="1897063" y="398463"/>
            <a:ext cx="1044575" cy="0"/>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63" name="Text Box 11"/>
          <p:cNvSpPr txBox="1">
            <a:spLocks noChangeArrowheads="1"/>
          </p:cNvSpPr>
          <p:nvPr/>
        </p:nvSpPr>
        <p:spPr bwMode="auto">
          <a:xfrm>
            <a:off x="3686175" y="165100"/>
            <a:ext cx="1328738" cy="1809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Chromosomes</a:t>
            </a:r>
          </a:p>
        </p:txBody>
      </p:sp>
      <p:sp>
        <p:nvSpPr>
          <p:cNvPr id="433164" name="Text Box 12"/>
          <p:cNvSpPr txBox="1">
            <a:spLocks noChangeArrowheads="1"/>
          </p:cNvSpPr>
          <p:nvPr/>
        </p:nvSpPr>
        <p:spPr bwMode="auto">
          <a:xfrm>
            <a:off x="4549775" y="1676400"/>
            <a:ext cx="1398588" cy="803275"/>
          </a:xfrm>
          <a:prstGeom prst="rect">
            <a:avLst/>
          </a:prstGeom>
          <a:noFill/>
          <a:ln w="9525">
            <a:no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Chromosome</a:t>
            </a:r>
          </a:p>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“duplication”</a:t>
            </a:r>
          </a:p>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(including DNA</a:t>
            </a:r>
          </a:p>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synthesis)</a:t>
            </a:r>
          </a:p>
        </p:txBody>
      </p:sp>
      <p:sp>
        <p:nvSpPr>
          <p:cNvPr id="433165" name="Text Box 13"/>
          <p:cNvSpPr txBox="1">
            <a:spLocks noChangeArrowheads="1"/>
          </p:cNvSpPr>
          <p:nvPr/>
        </p:nvSpPr>
        <p:spPr bwMode="auto">
          <a:xfrm>
            <a:off x="3082925" y="1574800"/>
            <a:ext cx="1004888" cy="4222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Chromo-</a:t>
            </a:r>
          </a:p>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some arm</a:t>
            </a:r>
          </a:p>
        </p:txBody>
      </p:sp>
      <p:sp>
        <p:nvSpPr>
          <p:cNvPr id="433166" name="Text Box 14"/>
          <p:cNvSpPr txBox="1">
            <a:spLocks noChangeArrowheads="1"/>
          </p:cNvSpPr>
          <p:nvPr/>
        </p:nvSpPr>
        <p:spPr bwMode="auto">
          <a:xfrm>
            <a:off x="3089275" y="2476500"/>
            <a:ext cx="1093788" cy="1809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err="1">
                <a:solidFill>
                  <a:srgbClr val="000000"/>
                </a:solidFill>
                <a:latin typeface="Calibri"/>
                <a:ea typeface="Calibri"/>
                <a:cs typeface="Calibri"/>
              </a:rPr>
              <a:t>Centromere</a:t>
            </a:r>
            <a:endParaRPr lang="en-US" sz="1500" dirty="0">
              <a:solidFill>
                <a:srgbClr val="000000"/>
              </a:solidFill>
              <a:latin typeface="Calibri"/>
              <a:ea typeface="Calibri"/>
              <a:cs typeface="Calibri"/>
            </a:endParaRPr>
          </a:p>
        </p:txBody>
      </p:sp>
      <p:sp>
        <p:nvSpPr>
          <p:cNvPr id="433167" name="Text Box 15"/>
          <p:cNvSpPr txBox="1">
            <a:spLocks noChangeArrowheads="1"/>
          </p:cNvSpPr>
          <p:nvPr/>
        </p:nvSpPr>
        <p:spPr bwMode="auto">
          <a:xfrm>
            <a:off x="5248275" y="3327400"/>
            <a:ext cx="1417638" cy="37782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Sister</a:t>
            </a:r>
          </a:p>
          <a:p>
            <a:pPr defTabSz="914400" eaLnBrk="0" fontAlgn="base" hangingPunct="0">
              <a:lnSpc>
                <a:spcPct val="90000"/>
              </a:lnSpc>
              <a:spcBef>
                <a:spcPct val="0"/>
              </a:spcBef>
              <a:spcAft>
                <a:spcPct val="0"/>
              </a:spcAft>
              <a:defRPr/>
            </a:pPr>
            <a:r>
              <a:rPr lang="en-US" sz="1500" dirty="0" err="1">
                <a:solidFill>
                  <a:srgbClr val="000000"/>
                </a:solidFill>
                <a:latin typeface="Calibri"/>
                <a:ea typeface="Calibri"/>
                <a:cs typeface="Calibri"/>
              </a:rPr>
              <a:t>chromatids</a:t>
            </a:r>
            <a:endParaRPr lang="en-US" sz="1500" dirty="0">
              <a:solidFill>
                <a:srgbClr val="000000"/>
              </a:solidFill>
              <a:latin typeface="Calibri"/>
              <a:ea typeface="Calibri"/>
              <a:cs typeface="Calibri"/>
            </a:endParaRPr>
          </a:p>
        </p:txBody>
      </p:sp>
      <p:sp>
        <p:nvSpPr>
          <p:cNvPr id="433168" name="Text Box 16"/>
          <p:cNvSpPr txBox="1">
            <a:spLocks noChangeArrowheads="1"/>
          </p:cNvSpPr>
          <p:nvPr/>
        </p:nvSpPr>
        <p:spPr bwMode="auto">
          <a:xfrm>
            <a:off x="6765925" y="171450"/>
            <a:ext cx="1423988" cy="2063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DNA molecules</a:t>
            </a:r>
          </a:p>
        </p:txBody>
      </p:sp>
      <p:sp>
        <p:nvSpPr>
          <p:cNvPr id="433169" name="Text Box 17"/>
          <p:cNvSpPr txBox="1">
            <a:spLocks noChangeArrowheads="1"/>
          </p:cNvSpPr>
          <p:nvPr/>
        </p:nvSpPr>
        <p:spPr bwMode="auto">
          <a:xfrm>
            <a:off x="5026025" y="4559300"/>
            <a:ext cx="1614488" cy="37782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Separation of</a:t>
            </a:r>
          </a:p>
          <a:p>
            <a:pPr defTabSz="914400" eaLnBrk="0" fontAlgn="base" hangingPunct="0">
              <a:lnSpc>
                <a:spcPct val="90000"/>
              </a:lnSpc>
              <a:spcBef>
                <a:spcPct val="0"/>
              </a:spcBef>
              <a:spcAft>
                <a:spcPct val="0"/>
              </a:spcAft>
              <a:defRPr/>
            </a:pPr>
            <a:r>
              <a:rPr lang="en-US" sz="1500" dirty="0">
                <a:solidFill>
                  <a:srgbClr val="000000"/>
                </a:solidFill>
                <a:latin typeface="Calibri"/>
                <a:ea typeface="Calibri"/>
                <a:cs typeface="Calibri"/>
              </a:rPr>
              <a:t>sister </a:t>
            </a:r>
            <a:r>
              <a:rPr lang="en-US" sz="1500" dirty="0" err="1">
                <a:solidFill>
                  <a:srgbClr val="000000"/>
                </a:solidFill>
                <a:latin typeface="Calibri"/>
                <a:ea typeface="Calibri"/>
                <a:cs typeface="Calibri"/>
              </a:rPr>
              <a:t>chromatids</a:t>
            </a:r>
            <a:endParaRPr lang="en-US" sz="1500" dirty="0">
              <a:solidFill>
                <a:srgbClr val="000000"/>
              </a:solidFill>
              <a:latin typeface="Calibri"/>
              <a:ea typeface="Calibri"/>
              <a:cs typeface="Calibri"/>
            </a:endParaRPr>
          </a:p>
        </p:txBody>
      </p:sp>
      <p:sp>
        <p:nvSpPr>
          <p:cNvPr id="433170" name="Text Box 18"/>
          <p:cNvSpPr txBox="1">
            <a:spLocks noChangeArrowheads="1"/>
          </p:cNvSpPr>
          <p:nvPr/>
        </p:nvSpPr>
        <p:spPr bwMode="auto">
          <a:xfrm>
            <a:off x="5616575" y="5175250"/>
            <a:ext cx="1093788" cy="1809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dirty="0" err="1">
                <a:solidFill>
                  <a:srgbClr val="000000"/>
                </a:solidFill>
                <a:latin typeface="Calibri"/>
                <a:ea typeface="Calibri"/>
                <a:cs typeface="Calibri"/>
              </a:rPr>
              <a:t>Centromere</a:t>
            </a:r>
            <a:endParaRPr lang="en-US" sz="1500" dirty="0">
              <a:solidFill>
                <a:srgbClr val="000000"/>
              </a:solidFill>
              <a:latin typeface="Calibri"/>
              <a:ea typeface="Calibri"/>
              <a:cs typeface="Calibri"/>
            </a:endParaRPr>
          </a:p>
        </p:txBody>
      </p:sp>
      <p:sp>
        <p:nvSpPr>
          <p:cNvPr id="433171" name="Text Box 19"/>
          <p:cNvSpPr txBox="1">
            <a:spLocks noChangeArrowheads="1"/>
          </p:cNvSpPr>
          <p:nvPr/>
        </p:nvSpPr>
        <p:spPr bwMode="auto">
          <a:xfrm>
            <a:off x="1171575" y="6292850"/>
            <a:ext cx="1690688" cy="231775"/>
          </a:xfrm>
          <a:prstGeom prst="rect">
            <a:avLst/>
          </a:prstGeom>
          <a:noFill/>
          <a:ln w="9525">
            <a:solidFill>
              <a:srgbClr val="FFFFFF"/>
            </a:solidFill>
            <a:miter lim="800000"/>
            <a:headEnd/>
            <a:tailEnd/>
          </a:ln>
          <a:effectLst/>
        </p:spPr>
        <p:txBody>
          <a:bodyPr wrap="none" lIns="0" tIns="0" rIns="0" bIns="0"/>
          <a:lstStyle/>
          <a:p>
            <a:pPr defTabSz="914400" eaLnBrk="0" fontAlgn="base" hangingPunct="0">
              <a:lnSpc>
                <a:spcPct val="90000"/>
              </a:lnSpc>
              <a:spcBef>
                <a:spcPct val="0"/>
              </a:spcBef>
              <a:spcAft>
                <a:spcPct val="0"/>
              </a:spcAft>
              <a:defRPr/>
            </a:pPr>
            <a:r>
              <a:rPr lang="en-US" sz="1500" b="1" dirty="0">
                <a:solidFill>
                  <a:srgbClr val="000000"/>
                </a:solidFill>
                <a:latin typeface="Calibri"/>
                <a:ea typeface="Calibri"/>
                <a:cs typeface="Calibri"/>
              </a:rPr>
              <a:t>Sister </a:t>
            </a:r>
            <a:r>
              <a:rPr lang="en-US" sz="1500" b="1" dirty="0">
                <a:ln>
                  <a:solidFill>
                    <a:srgbClr val="FFFFFF"/>
                  </a:solidFill>
                </a:ln>
                <a:solidFill>
                  <a:srgbClr val="000000"/>
                </a:solidFill>
                <a:latin typeface="Calibri"/>
                <a:ea typeface="Calibri"/>
                <a:cs typeface="Calibri"/>
              </a:rPr>
              <a:t>chromatids</a:t>
            </a:r>
          </a:p>
        </p:txBody>
      </p:sp>
      <p:sp>
        <p:nvSpPr>
          <p:cNvPr id="433172" name="Line 20"/>
          <p:cNvSpPr>
            <a:spLocks noChangeShapeType="1"/>
          </p:cNvSpPr>
          <p:nvPr/>
        </p:nvSpPr>
        <p:spPr bwMode="auto">
          <a:xfrm>
            <a:off x="1692275" y="5451475"/>
            <a:ext cx="298450" cy="838200"/>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3" name="Line 21"/>
          <p:cNvSpPr>
            <a:spLocks noChangeShapeType="1"/>
          </p:cNvSpPr>
          <p:nvPr/>
        </p:nvSpPr>
        <p:spPr bwMode="auto">
          <a:xfrm flipH="1">
            <a:off x="1987550" y="5445125"/>
            <a:ext cx="393700" cy="841375"/>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4" name="Line 22"/>
          <p:cNvSpPr>
            <a:spLocks noChangeShapeType="1"/>
          </p:cNvSpPr>
          <p:nvPr/>
        </p:nvSpPr>
        <p:spPr bwMode="auto">
          <a:xfrm flipV="1">
            <a:off x="5067300" y="5346700"/>
            <a:ext cx="517525" cy="485775"/>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5" name="Line 23"/>
          <p:cNvSpPr>
            <a:spLocks noChangeShapeType="1"/>
          </p:cNvSpPr>
          <p:nvPr/>
        </p:nvSpPr>
        <p:spPr bwMode="auto">
          <a:xfrm>
            <a:off x="4445000" y="3438525"/>
            <a:ext cx="701675" cy="0"/>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6" name="Line 24"/>
          <p:cNvSpPr>
            <a:spLocks noChangeShapeType="1"/>
          </p:cNvSpPr>
          <p:nvPr/>
        </p:nvSpPr>
        <p:spPr bwMode="auto">
          <a:xfrm flipV="1">
            <a:off x="4314825" y="3438525"/>
            <a:ext cx="831850" cy="117475"/>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7" name="Line 25"/>
          <p:cNvSpPr>
            <a:spLocks noChangeShapeType="1"/>
          </p:cNvSpPr>
          <p:nvPr/>
        </p:nvSpPr>
        <p:spPr bwMode="auto">
          <a:xfrm flipV="1">
            <a:off x="1841500" y="2695575"/>
            <a:ext cx="1701800" cy="168275"/>
          </a:xfrm>
          <a:prstGeom prst="line">
            <a:avLst/>
          </a:prstGeom>
          <a:noFill/>
          <a:ln w="381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8" name="Line 26"/>
          <p:cNvSpPr>
            <a:spLocks noChangeShapeType="1"/>
          </p:cNvSpPr>
          <p:nvPr/>
        </p:nvSpPr>
        <p:spPr bwMode="auto">
          <a:xfrm flipH="1" flipV="1">
            <a:off x="3546475" y="2692400"/>
            <a:ext cx="825500" cy="635000"/>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79" name="Line 27"/>
          <p:cNvSpPr>
            <a:spLocks noChangeShapeType="1"/>
          </p:cNvSpPr>
          <p:nvPr/>
        </p:nvSpPr>
        <p:spPr bwMode="auto">
          <a:xfrm flipV="1">
            <a:off x="1841500" y="2692400"/>
            <a:ext cx="1711325" cy="171450"/>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80" name="AutoShape 28"/>
          <p:cNvSpPr>
            <a:spLocks/>
          </p:cNvSpPr>
          <p:nvPr/>
        </p:nvSpPr>
        <p:spPr bwMode="auto">
          <a:xfrm>
            <a:off x="4133850" y="901700"/>
            <a:ext cx="152400" cy="501650"/>
          </a:xfrm>
          <a:prstGeom prst="leftBrace">
            <a:avLst>
              <a:gd name="adj1" fmla="val 27431"/>
              <a:gd name="adj2" fmla="val 50000"/>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
        <p:nvSpPr>
          <p:cNvPr id="433181" name="Line 29"/>
          <p:cNvSpPr>
            <a:spLocks noChangeShapeType="1"/>
          </p:cNvSpPr>
          <p:nvPr/>
        </p:nvSpPr>
        <p:spPr bwMode="auto">
          <a:xfrm flipV="1">
            <a:off x="3898900" y="1149350"/>
            <a:ext cx="244475" cy="428625"/>
          </a:xfrm>
          <a:prstGeom prst="line">
            <a:avLst/>
          </a:prstGeom>
          <a:noFill/>
          <a:ln w="25400">
            <a:solidFill>
              <a:schemeClr val="accent4"/>
            </a:solidFill>
            <a:round/>
            <a:headEnd/>
            <a:tailEnd/>
          </a:ln>
          <a:effectLst/>
        </p:spPr>
        <p:txBody>
          <a:bodyPr wrap="none" anchor="ctr"/>
          <a:lstStyle/>
          <a:p>
            <a:pPr defTabSz="914400" eaLnBrk="0" fontAlgn="base" hangingPunct="0">
              <a:spcBef>
                <a:spcPct val="0"/>
              </a:spcBef>
              <a:spcAft>
                <a:spcPct val="0"/>
              </a:spcAft>
              <a:defRPr/>
            </a:pPr>
            <a:endParaRPr lang="en-US" sz="2400" dirty="0">
              <a:solidFill>
                <a:srgbClr val="000000"/>
              </a:solidFill>
              <a:latin typeface="Calibri"/>
              <a:ea typeface="Calibri"/>
              <a:cs typeface="Calibri"/>
            </a:endParaRPr>
          </a:p>
        </p:txBody>
      </p:sp>
    </p:spTree>
    <p:extLst>
      <p:ext uri="{BB962C8B-B14F-4D97-AF65-F5344CB8AC3E}">
        <p14:creationId xmlns:p14="http://schemas.microsoft.com/office/powerpoint/2010/main" val="24883767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Mitotic Phase</a:t>
            </a:r>
          </a:p>
        </p:txBody>
      </p:sp>
      <p:sp>
        <p:nvSpPr>
          <p:cNvPr id="17" name="Content Placeholder 2"/>
          <p:cNvSpPr>
            <a:spLocks noGrp="1"/>
          </p:cNvSpPr>
          <p:nvPr>
            <p:ph idx="1"/>
          </p:nvPr>
        </p:nvSpPr>
        <p:spPr>
          <a:xfrm>
            <a:off x="1943099" y="5626100"/>
            <a:ext cx="3322083" cy="1054099"/>
          </a:xfrm>
        </p:spPr>
        <p:txBody>
          <a:bodyPr>
            <a:normAutofit lnSpcReduction="10000"/>
          </a:bodyPr>
          <a:lstStyle/>
          <a:p>
            <a:pPr marL="0" indent="0">
              <a:buNone/>
            </a:pPr>
            <a:r>
              <a:rPr lang="en-US" dirty="0">
                <a:solidFill>
                  <a:srgbClr val="000000"/>
                </a:solidFill>
              </a:rPr>
              <a:t>Mitosis and then cytokinesis</a:t>
            </a:r>
          </a:p>
        </p:txBody>
      </p:sp>
      <p:pic>
        <p:nvPicPr>
          <p:cNvPr id="18" name="Picture 17"/>
          <p:cNvPicPr>
            <a:picLocks noChangeAspect="1"/>
          </p:cNvPicPr>
          <p:nvPr/>
        </p:nvPicPr>
        <p:blipFill>
          <a:blip r:embed="rId3"/>
          <a:stretch>
            <a:fillRect/>
          </a:stretch>
        </p:blipFill>
        <p:spPr>
          <a:xfrm>
            <a:off x="3322083" y="1607500"/>
            <a:ext cx="5706667" cy="3877824"/>
          </a:xfrm>
          <a:prstGeom prst="rect">
            <a:avLst/>
          </a:prstGeom>
        </p:spPr>
      </p:pic>
    </p:spTree>
    <p:extLst>
      <p:ext uri="{BB962C8B-B14F-4D97-AF65-F5344CB8AC3E}">
        <p14:creationId xmlns:p14="http://schemas.microsoft.com/office/powerpoint/2010/main" val="27225300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descr="12_06-MitoticDivision-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50" y="1143000"/>
            <a:ext cx="9124950" cy="38989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2590" name="TextBox 63"/>
          <p:cNvSpPr txBox="1">
            <a:spLocks noChangeArrowheads="1"/>
          </p:cNvSpPr>
          <p:nvPr/>
        </p:nvSpPr>
        <p:spPr bwMode="auto">
          <a:xfrm>
            <a:off x="76200" y="228600"/>
            <a:ext cx="90995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r>
              <a:rPr lang="en-US" altLang="x-none" sz="2800" b="0">
                <a:solidFill>
                  <a:srgbClr val="000000"/>
                </a:solidFill>
                <a:latin typeface="Calibri" charset="0"/>
              </a:rPr>
              <a:t>Mitosis is conventionally and </a:t>
            </a:r>
            <a:r>
              <a:rPr lang="en-US" altLang="x-none" sz="2800" b="0" i="1">
                <a:solidFill>
                  <a:srgbClr val="000000"/>
                </a:solidFill>
                <a:latin typeface="Calibri" charset="0"/>
              </a:rPr>
              <a:t>arbitrarily</a:t>
            </a:r>
            <a:r>
              <a:rPr lang="en-US" altLang="x-none" sz="2800" b="0">
                <a:solidFill>
                  <a:srgbClr val="000000"/>
                </a:solidFill>
                <a:latin typeface="Calibri" charset="0"/>
              </a:rPr>
              <a:t> divided into 5 phases</a:t>
            </a:r>
          </a:p>
        </p:txBody>
      </p:sp>
      <p:sp>
        <p:nvSpPr>
          <p:cNvPr id="64" name="Text Box 14"/>
          <p:cNvSpPr txBox="1">
            <a:spLocks noChangeArrowheads="1"/>
          </p:cNvSpPr>
          <p:nvPr/>
        </p:nvSpPr>
        <p:spPr bwMode="auto">
          <a:xfrm>
            <a:off x="3090863" y="2840038"/>
            <a:ext cx="1423987"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err="1">
                <a:solidFill>
                  <a:srgbClr val="000000"/>
                </a:solidFill>
                <a:latin typeface="Calibri" charset="0"/>
              </a:rPr>
              <a:t>Prometaphase</a:t>
            </a:r>
            <a:endParaRPr lang="en-US" altLang="x-none" sz="1500" dirty="0">
              <a:solidFill>
                <a:srgbClr val="000000"/>
              </a:solidFill>
              <a:latin typeface="Calibri" charset="0"/>
            </a:endParaRPr>
          </a:p>
        </p:txBody>
      </p:sp>
      <p:sp>
        <p:nvSpPr>
          <p:cNvPr id="65" name="Text Box 15"/>
          <p:cNvSpPr txBox="1">
            <a:spLocks noChangeArrowheads="1"/>
          </p:cNvSpPr>
          <p:nvPr/>
        </p:nvSpPr>
        <p:spPr bwMode="auto">
          <a:xfrm>
            <a:off x="1856581" y="2844800"/>
            <a:ext cx="9826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Prophase</a:t>
            </a:r>
          </a:p>
        </p:txBody>
      </p:sp>
      <p:sp>
        <p:nvSpPr>
          <p:cNvPr id="66" name="Text Box 16"/>
          <p:cNvSpPr txBox="1">
            <a:spLocks noChangeArrowheads="1"/>
          </p:cNvSpPr>
          <p:nvPr/>
        </p:nvSpPr>
        <p:spPr bwMode="auto">
          <a:xfrm>
            <a:off x="76994" y="2727325"/>
            <a:ext cx="1677987"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a:solidFill>
                  <a:srgbClr val="000000"/>
                </a:solidFill>
                <a:latin typeface="Calibri" charset="0"/>
              </a:rPr>
              <a:t>G</a:t>
            </a:r>
            <a:r>
              <a:rPr lang="en-US" altLang="x-none" sz="1500" baseline="-25000" dirty="0">
                <a:solidFill>
                  <a:srgbClr val="000000"/>
                </a:solidFill>
                <a:latin typeface="Calibri" charset="0"/>
              </a:rPr>
              <a:t>2</a:t>
            </a:r>
            <a:r>
              <a:rPr lang="en-US" altLang="x-none" sz="1500" dirty="0">
                <a:solidFill>
                  <a:srgbClr val="000000"/>
                </a:solidFill>
                <a:latin typeface="Calibri" charset="0"/>
              </a:rPr>
              <a:t> of</a:t>
            </a:r>
          </a:p>
          <a:p>
            <a:pPr algn="ctr" defTabSz="914400" fontAlgn="base">
              <a:lnSpc>
                <a:spcPct val="90000"/>
              </a:lnSpc>
              <a:spcBef>
                <a:spcPct val="0"/>
              </a:spcBef>
              <a:spcAft>
                <a:spcPct val="0"/>
              </a:spcAft>
            </a:pPr>
            <a:r>
              <a:rPr lang="en-US" altLang="x-none" sz="1500" dirty="0">
                <a:solidFill>
                  <a:srgbClr val="000000"/>
                </a:solidFill>
                <a:latin typeface="Calibri" charset="0"/>
              </a:rPr>
              <a:t>Interphase</a:t>
            </a:r>
          </a:p>
        </p:txBody>
      </p:sp>
      <p:sp>
        <p:nvSpPr>
          <p:cNvPr id="67" name="Text Box 46"/>
          <p:cNvSpPr txBox="1">
            <a:spLocks noChangeArrowheads="1"/>
          </p:cNvSpPr>
          <p:nvPr/>
        </p:nvSpPr>
        <p:spPr bwMode="auto">
          <a:xfrm>
            <a:off x="4776788" y="2860675"/>
            <a:ext cx="1062037"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a:solidFill>
                  <a:srgbClr val="000000"/>
                </a:solidFill>
                <a:latin typeface="Calibri" charset="0"/>
              </a:rPr>
              <a:t>Metaphase</a:t>
            </a:r>
          </a:p>
        </p:txBody>
      </p:sp>
      <p:sp>
        <p:nvSpPr>
          <p:cNvPr id="68" name="Text Box 47"/>
          <p:cNvSpPr txBox="1">
            <a:spLocks noChangeArrowheads="1"/>
          </p:cNvSpPr>
          <p:nvPr/>
        </p:nvSpPr>
        <p:spPr bwMode="auto">
          <a:xfrm>
            <a:off x="6392863" y="2763837"/>
            <a:ext cx="982662"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a:solidFill>
                  <a:srgbClr val="000000"/>
                </a:solidFill>
                <a:latin typeface="Calibri" charset="0"/>
              </a:rPr>
              <a:t>Anaphase</a:t>
            </a:r>
          </a:p>
        </p:txBody>
      </p:sp>
      <p:sp>
        <p:nvSpPr>
          <p:cNvPr id="69" name="Text Box 48"/>
          <p:cNvSpPr txBox="1">
            <a:spLocks noChangeArrowheads="1"/>
          </p:cNvSpPr>
          <p:nvPr/>
        </p:nvSpPr>
        <p:spPr bwMode="auto">
          <a:xfrm>
            <a:off x="7342981" y="2663825"/>
            <a:ext cx="1781969"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400" dirty="0" err="1">
                <a:solidFill>
                  <a:srgbClr val="000000"/>
                </a:solidFill>
                <a:latin typeface="Calibri" charset="0"/>
              </a:rPr>
              <a:t>Telophase</a:t>
            </a:r>
            <a:r>
              <a:rPr lang="en-US" altLang="x-none" sz="1400" dirty="0">
                <a:solidFill>
                  <a:srgbClr val="000000"/>
                </a:solidFill>
                <a:latin typeface="Calibri" charset="0"/>
              </a:rPr>
              <a:t> and </a:t>
            </a:r>
          </a:p>
          <a:p>
            <a:pPr algn="ctr" defTabSz="914400" fontAlgn="base">
              <a:lnSpc>
                <a:spcPct val="90000"/>
              </a:lnSpc>
              <a:spcBef>
                <a:spcPct val="0"/>
              </a:spcBef>
              <a:spcAft>
                <a:spcPct val="0"/>
              </a:spcAft>
            </a:pPr>
            <a:r>
              <a:rPr lang="en-US" altLang="x-none" sz="1400" dirty="0">
                <a:solidFill>
                  <a:srgbClr val="000000"/>
                </a:solidFill>
                <a:latin typeface="Calibri" charset="0"/>
              </a:rPr>
              <a:t>Cytokinesis</a:t>
            </a:r>
          </a:p>
        </p:txBody>
      </p:sp>
    </p:spTree>
    <p:extLst>
      <p:ext uri="{BB962C8B-B14F-4D97-AF65-F5344CB8AC3E}">
        <p14:creationId xmlns:p14="http://schemas.microsoft.com/office/powerpoint/2010/main" val="30063857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6" descr="12_06aMitoticDivision-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228600"/>
            <a:ext cx="8542338"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8" name="AutoShape 7"/>
          <p:cNvSpPr>
            <a:spLocks noChangeArrowheads="1"/>
          </p:cNvSpPr>
          <p:nvPr/>
        </p:nvSpPr>
        <p:spPr bwMode="auto">
          <a:xfrm>
            <a:off x="6894513" y="2828925"/>
            <a:ext cx="1530350" cy="2730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79" name="AutoShape 8"/>
          <p:cNvSpPr>
            <a:spLocks noChangeArrowheads="1"/>
          </p:cNvSpPr>
          <p:nvPr/>
        </p:nvSpPr>
        <p:spPr bwMode="auto">
          <a:xfrm>
            <a:off x="4068763" y="2835275"/>
            <a:ext cx="1085850" cy="2730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0" name="AutoShape 9"/>
          <p:cNvSpPr>
            <a:spLocks noChangeArrowheads="1"/>
          </p:cNvSpPr>
          <p:nvPr/>
        </p:nvSpPr>
        <p:spPr bwMode="auto">
          <a:xfrm>
            <a:off x="696913" y="2835275"/>
            <a:ext cx="1663700" cy="26670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1" name="Text Box 10"/>
          <p:cNvSpPr txBox="1">
            <a:spLocks noChangeArrowheads="1"/>
          </p:cNvSpPr>
          <p:nvPr/>
        </p:nvSpPr>
        <p:spPr bwMode="auto">
          <a:xfrm>
            <a:off x="4119563" y="2847975"/>
            <a:ext cx="9826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600">
                <a:solidFill>
                  <a:srgbClr val="000000"/>
                </a:solidFill>
                <a:latin typeface="Calibri" charset="0"/>
              </a:rPr>
              <a:t>Prophase</a:t>
            </a:r>
          </a:p>
        </p:txBody>
      </p:sp>
      <p:sp>
        <p:nvSpPr>
          <p:cNvPr id="24582" name="AutoShape 11"/>
          <p:cNvSpPr>
            <a:spLocks noChangeArrowheads="1"/>
          </p:cNvSpPr>
          <p:nvPr/>
        </p:nvSpPr>
        <p:spPr bwMode="auto">
          <a:xfrm>
            <a:off x="6900863" y="2835275"/>
            <a:ext cx="1517650" cy="26670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3" name="AutoShape 12"/>
          <p:cNvSpPr>
            <a:spLocks noChangeArrowheads="1"/>
          </p:cNvSpPr>
          <p:nvPr/>
        </p:nvSpPr>
        <p:spPr bwMode="auto">
          <a:xfrm>
            <a:off x="690563" y="2841625"/>
            <a:ext cx="1663700" cy="27940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4" name="Text Box 14"/>
          <p:cNvSpPr txBox="1">
            <a:spLocks noChangeArrowheads="1"/>
          </p:cNvSpPr>
          <p:nvPr/>
        </p:nvSpPr>
        <p:spPr bwMode="auto">
          <a:xfrm>
            <a:off x="6942138" y="2844800"/>
            <a:ext cx="1423987"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600">
                <a:solidFill>
                  <a:srgbClr val="000000"/>
                </a:solidFill>
                <a:latin typeface="Calibri" charset="0"/>
              </a:rPr>
              <a:t>Prometaphase</a:t>
            </a:r>
          </a:p>
        </p:txBody>
      </p:sp>
      <p:sp>
        <p:nvSpPr>
          <p:cNvPr id="24585" name="Text Box 15"/>
          <p:cNvSpPr txBox="1">
            <a:spLocks noChangeArrowheads="1"/>
          </p:cNvSpPr>
          <p:nvPr/>
        </p:nvSpPr>
        <p:spPr bwMode="auto">
          <a:xfrm>
            <a:off x="665163" y="2847975"/>
            <a:ext cx="1684337"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600">
                <a:solidFill>
                  <a:srgbClr val="000000"/>
                </a:solidFill>
                <a:latin typeface="Calibri" charset="0"/>
              </a:rPr>
              <a:t>G</a:t>
            </a:r>
            <a:r>
              <a:rPr lang="en-US" altLang="x-none" sz="1600" baseline="-25000">
                <a:solidFill>
                  <a:srgbClr val="000000"/>
                </a:solidFill>
                <a:latin typeface="Calibri" charset="0"/>
              </a:rPr>
              <a:t>2</a:t>
            </a:r>
            <a:r>
              <a:rPr lang="en-US" altLang="x-none" sz="1600">
                <a:solidFill>
                  <a:srgbClr val="000000"/>
                </a:solidFill>
                <a:latin typeface="Calibri" charset="0"/>
              </a:rPr>
              <a:t> of Interphase</a:t>
            </a:r>
          </a:p>
        </p:txBody>
      </p:sp>
      <p:pic>
        <p:nvPicPr>
          <p:cNvPr id="24586" name="Picture 9" descr="12_06bMitoticDivision-U"/>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2819400"/>
            <a:ext cx="8542338" cy="39258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4587" name="AutoShape 10"/>
          <p:cNvSpPr>
            <a:spLocks noChangeArrowheads="1"/>
          </p:cNvSpPr>
          <p:nvPr/>
        </p:nvSpPr>
        <p:spPr bwMode="auto">
          <a:xfrm>
            <a:off x="6570663" y="2887663"/>
            <a:ext cx="1447800" cy="2349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8" name="AutoShape 11"/>
          <p:cNvSpPr>
            <a:spLocks noChangeArrowheads="1"/>
          </p:cNvSpPr>
          <p:nvPr/>
        </p:nvSpPr>
        <p:spPr bwMode="auto">
          <a:xfrm>
            <a:off x="3884613" y="2887663"/>
            <a:ext cx="1047750" cy="22860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89" name="AutoShape 12"/>
          <p:cNvSpPr>
            <a:spLocks noChangeArrowheads="1"/>
          </p:cNvSpPr>
          <p:nvPr/>
        </p:nvSpPr>
        <p:spPr bwMode="auto">
          <a:xfrm>
            <a:off x="665163" y="2881313"/>
            <a:ext cx="1587500" cy="2349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590" name="Text Box 14"/>
          <p:cNvSpPr txBox="1">
            <a:spLocks noChangeArrowheads="1"/>
          </p:cNvSpPr>
          <p:nvPr/>
        </p:nvSpPr>
        <p:spPr bwMode="auto">
          <a:xfrm>
            <a:off x="6583363" y="2903538"/>
            <a:ext cx="1423987"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Prometaphase</a:t>
            </a:r>
          </a:p>
        </p:txBody>
      </p:sp>
      <p:sp>
        <p:nvSpPr>
          <p:cNvPr id="24591" name="Text Box 15"/>
          <p:cNvSpPr txBox="1">
            <a:spLocks noChangeArrowheads="1"/>
          </p:cNvSpPr>
          <p:nvPr/>
        </p:nvSpPr>
        <p:spPr bwMode="auto">
          <a:xfrm>
            <a:off x="3910013" y="2903538"/>
            <a:ext cx="982662"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Prophase</a:t>
            </a:r>
          </a:p>
        </p:txBody>
      </p:sp>
      <p:sp>
        <p:nvSpPr>
          <p:cNvPr id="24592" name="Text Box 16"/>
          <p:cNvSpPr txBox="1">
            <a:spLocks noChangeArrowheads="1"/>
          </p:cNvSpPr>
          <p:nvPr/>
        </p:nvSpPr>
        <p:spPr bwMode="auto">
          <a:xfrm>
            <a:off x="617538" y="2894013"/>
            <a:ext cx="1677987"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a:solidFill>
                  <a:srgbClr val="000000"/>
                </a:solidFill>
                <a:latin typeface="Calibri" charset="0"/>
              </a:rPr>
              <a:t>G</a:t>
            </a:r>
            <a:r>
              <a:rPr lang="en-US" altLang="x-none" sz="1500" baseline="-25000" dirty="0">
                <a:solidFill>
                  <a:srgbClr val="000000"/>
                </a:solidFill>
                <a:latin typeface="Calibri" charset="0"/>
              </a:rPr>
              <a:t>2</a:t>
            </a:r>
            <a:r>
              <a:rPr lang="en-US" altLang="x-none" sz="1500" dirty="0">
                <a:solidFill>
                  <a:srgbClr val="000000"/>
                </a:solidFill>
                <a:latin typeface="Calibri" charset="0"/>
              </a:rPr>
              <a:t> of Interphase</a:t>
            </a:r>
          </a:p>
        </p:txBody>
      </p:sp>
      <p:sp>
        <p:nvSpPr>
          <p:cNvPr id="24593" name="Text Box 17"/>
          <p:cNvSpPr txBox="1">
            <a:spLocks noChangeArrowheads="1"/>
          </p:cNvSpPr>
          <p:nvPr/>
        </p:nvSpPr>
        <p:spPr bwMode="auto">
          <a:xfrm>
            <a:off x="7231063" y="3252788"/>
            <a:ext cx="1439862"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r" defTabSz="914400" fontAlgn="base">
              <a:lnSpc>
                <a:spcPct val="90000"/>
              </a:lnSpc>
              <a:spcBef>
                <a:spcPct val="0"/>
              </a:spcBef>
              <a:spcAft>
                <a:spcPct val="0"/>
              </a:spcAft>
            </a:pPr>
            <a:r>
              <a:rPr lang="en-US" altLang="x-none" sz="1400">
                <a:solidFill>
                  <a:srgbClr val="000000"/>
                </a:solidFill>
                <a:latin typeface="Calibri" charset="0"/>
              </a:rPr>
              <a:t>Nonkinetochore</a:t>
            </a:r>
          </a:p>
          <a:p>
            <a:pPr algn="r" defTabSz="914400" fontAlgn="base">
              <a:lnSpc>
                <a:spcPct val="90000"/>
              </a:lnSpc>
              <a:spcBef>
                <a:spcPct val="0"/>
              </a:spcBef>
              <a:spcAft>
                <a:spcPct val="0"/>
              </a:spcAft>
            </a:pPr>
            <a:r>
              <a:rPr lang="en-US" altLang="x-none" sz="1400">
                <a:solidFill>
                  <a:srgbClr val="000000"/>
                </a:solidFill>
                <a:latin typeface="Calibri" charset="0"/>
              </a:rPr>
              <a:t>microtubules</a:t>
            </a:r>
          </a:p>
        </p:txBody>
      </p:sp>
      <p:sp>
        <p:nvSpPr>
          <p:cNvPr id="24594" name="Text Box 18"/>
          <p:cNvSpPr txBox="1">
            <a:spLocks noChangeArrowheads="1"/>
          </p:cNvSpPr>
          <p:nvPr/>
        </p:nvSpPr>
        <p:spPr bwMode="auto">
          <a:xfrm>
            <a:off x="6215063" y="3243263"/>
            <a:ext cx="900112"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Fragments</a:t>
            </a:r>
          </a:p>
          <a:p>
            <a:pPr defTabSz="914400" fontAlgn="base">
              <a:lnSpc>
                <a:spcPct val="90000"/>
              </a:lnSpc>
              <a:spcBef>
                <a:spcPct val="0"/>
              </a:spcBef>
              <a:spcAft>
                <a:spcPct val="0"/>
              </a:spcAft>
            </a:pPr>
            <a:r>
              <a:rPr lang="en-US" altLang="x-none" sz="1400">
                <a:solidFill>
                  <a:srgbClr val="000000"/>
                </a:solidFill>
                <a:latin typeface="Calibri" charset="0"/>
              </a:rPr>
              <a:t>of nuclear</a:t>
            </a:r>
          </a:p>
          <a:p>
            <a:pPr defTabSz="914400" fontAlgn="base">
              <a:lnSpc>
                <a:spcPct val="90000"/>
              </a:lnSpc>
              <a:spcBef>
                <a:spcPct val="0"/>
              </a:spcBef>
              <a:spcAft>
                <a:spcPct val="0"/>
              </a:spcAft>
            </a:pPr>
            <a:r>
              <a:rPr lang="en-US" altLang="x-none" sz="1400">
                <a:solidFill>
                  <a:srgbClr val="000000"/>
                </a:solidFill>
                <a:latin typeface="Calibri" charset="0"/>
              </a:rPr>
              <a:t>envelope</a:t>
            </a:r>
          </a:p>
        </p:txBody>
      </p:sp>
      <p:sp>
        <p:nvSpPr>
          <p:cNvPr id="24595" name="Line 19"/>
          <p:cNvSpPr>
            <a:spLocks noChangeShapeType="1"/>
          </p:cNvSpPr>
          <p:nvPr/>
        </p:nvSpPr>
        <p:spPr bwMode="auto">
          <a:xfrm flipH="1">
            <a:off x="6688138" y="3830638"/>
            <a:ext cx="28575" cy="8413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596" name="Line 20"/>
          <p:cNvSpPr>
            <a:spLocks noChangeShapeType="1"/>
          </p:cNvSpPr>
          <p:nvPr/>
        </p:nvSpPr>
        <p:spPr bwMode="auto">
          <a:xfrm>
            <a:off x="6716713" y="3836988"/>
            <a:ext cx="346075" cy="5842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597" name="Line 21"/>
          <p:cNvSpPr>
            <a:spLocks noChangeShapeType="1"/>
          </p:cNvSpPr>
          <p:nvPr/>
        </p:nvSpPr>
        <p:spPr bwMode="auto">
          <a:xfrm>
            <a:off x="8056563" y="3659188"/>
            <a:ext cx="127000" cy="11525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598" name="Line 22"/>
          <p:cNvSpPr>
            <a:spLocks noChangeShapeType="1"/>
          </p:cNvSpPr>
          <p:nvPr/>
        </p:nvSpPr>
        <p:spPr bwMode="auto">
          <a:xfrm flipV="1">
            <a:off x="7993063" y="3662363"/>
            <a:ext cx="63500" cy="8255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599" name="Text Box 23"/>
          <p:cNvSpPr txBox="1">
            <a:spLocks noChangeArrowheads="1"/>
          </p:cNvSpPr>
          <p:nvPr/>
        </p:nvSpPr>
        <p:spPr bwMode="auto">
          <a:xfrm>
            <a:off x="4310063" y="3249613"/>
            <a:ext cx="484187"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Aster</a:t>
            </a:r>
          </a:p>
        </p:txBody>
      </p:sp>
      <p:sp>
        <p:nvSpPr>
          <p:cNvPr id="24600" name="Text Box 24"/>
          <p:cNvSpPr txBox="1">
            <a:spLocks noChangeArrowheads="1"/>
          </p:cNvSpPr>
          <p:nvPr/>
        </p:nvSpPr>
        <p:spPr bwMode="auto">
          <a:xfrm>
            <a:off x="4954588" y="3246438"/>
            <a:ext cx="1004887"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Centromere</a:t>
            </a:r>
          </a:p>
        </p:txBody>
      </p:sp>
      <p:sp>
        <p:nvSpPr>
          <p:cNvPr id="24601" name="Line 25"/>
          <p:cNvSpPr>
            <a:spLocks noChangeShapeType="1"/>
          </p:cNvSpPr>
          <p:nvPr/>
        </p:nvSpPr>
        <p:spPr bwMode="auto">
          <a:xfrm flipH="1">
            <a:off x="4830763" y="3421063"/>
            <a:ext cx="466725" cy="14668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02" name="AutoShape 26"/>
          <p:cNvSpPr>
            <a:spLocks/>
          </p:cNvSpPr>
          <p:nvPr/>
        </p:nvSpPr>
        <p:spPr bwMode="auto">
          <a:xfrm rot="-5400000">
            <a:off x="4465638" y="3681413"/>
            <a:ext cx="152400" cy="463550"/>
          </a:xfrm>
          <a:prstGeom prst="rightBrace">
            <a:avLst>
              <a:gd name="adj1" fmla="val 25347"/>
              <a:gd name="adj2" fmla="val 50000"/>
            </a:avLst>
          </a:pr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4603" name="Line 27"/>
          <p:cNvSpPr>
            <a:spLocks noChangeShapeType="1"/>
          </p:cNvSpPr>
          <p:nvPr/>
        </p:nvSpPr>
        <p:spPr bwMode="auto">
          <a:xfrm>
            <a:off x="4538663" y="3427413"/>
            <a:ext cx="3175" cy="4254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04" name="Line 28"/>
          <p:cNvSpPr>
            <a:spLocks noChangeShapeType="1"/>
          </p:cNvSpPr>
          <p:nvPr/>
        </p:nvSpPr>
        <p:spPr bwMode="auto">
          <a:xfrm>
            <a:off x="3709988" y="3633788"/>
            <a:ext cx="415925" cy="5715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05" name="Text Box 29"/>
          <p:cNvSpPr txBox="1">
            <a:spLocks noChangeArrowheads="1"/>
          </p:cNvSpPr>
          <p:nvPr/>
        </p:nvSpPr>
        <p:spPr bwMode="auto">
          <a:xfrm>
            <a:off x="3138488" y="3243263"/>
            <a:ext cx="10652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Early mitotic</a:t>
            </a:r>
          </a:p>
          <a:p>
            <a:pPr defTabSz="914400" fontAlgn="base">
              <a:lnSpc>
                <a:spcPct val="90000"/>
              </a:lnSpc>
              <a:spcBef>
                <a:spcPct val="0"/>
              </a:spcBef>
              <a:spcAft>
                <a:spcPct val="0"/>
              </a:spcAft>
            </a:pPr>
            <a:r>
              <a:rPr lang="en-US" altLang="x-none" sz="1400">
                <a:solidFill>
                  <a:srgbClr val="000000"/>
                </a:solidFill>
                <a:latin typeface="Calibri" charset="0"/>
              </a:rPr>
              <a:t>spindle</a:t>
            </a:r>
          </a:p>
        </p:txBody>
      </p:sp>
      <p:sp>
        <p:nvSpPr>
          <p:cNvPr id="24606" name="Text Box 30"/>
          <p:cNvSpPr txBox="1">
            <a:spLocks noChangeArrowheads="1"/>
          </p:cNvSpPr>
          <p:nvPr/>
        </p:nvSpPr>
        <p:spPr bwMode="auto">
          <a:xfrm>
            <a:off x="1719263" y="3240088"/>
            <a:ext cx="1065212"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r" defTabSz="914400" fontAlgn="base">
              <a:lnSpc>
                <a:spcPct val="90000"/>
              </a:lnSpc>
              <a:spcBef>
                <a:spcPct val="0"/>
              </a:spcBef>
              <a:spcAft>
                <a:spcPct val="0"/>
              </a:spcAft>
            </a:pPr>
            <a:r>
              <a:rPr lang="en-US" altLang="x-none" sz="1400">
                <a:solidFill>
                  <a:srgbClr val="000000"/>
                </a:solidFill>
                <a:latin typeface="Calibri" charset="0"/>
              </a:rPr>
              <a:t>Chromatin</a:t>
            </a:r>
          </a:p>
          <a:p>
            <a:pPr algn="r" defTabSz="914400" fontAlgn="base">
              <a:lnSpc>
                <a:spcPct val="90000"/>
              </a:lnSpc>
              <a:spcBef>
                <a:spcPct val="0"/>
              </a:spcBef>
              <a:spcAft>
                <a:spcPct val="0"/>
              </a:spcAft>
            </a:pPr>
            <a:r>
              <a:rPr lang="en-US" altLang="x-none" sz="1400">
                <a:solidFill>
                  <a:srgbClr val="000000"/>
                </a:solidFill>
                <a:latin typeface="Calibri" charset="0"/>
              </a:rPr>
              <a:t>(duplicated)</a:t>
            </a:r>
          </a:p>
        </p:txBody>
      </p:sp>
      <p:sp>
        <p:nvSpPr>
          <p:cNvPr id="24607" name="Text Box 31"/>
          <p:cNvSpPr txBox="1">
            <a:spLocks noChangeArrowheads="1"/>
          </p:cNvSpPr>
          <p:nvPr/>
        </p:nvSpPr>
        <p:spPr bwMode="auto">
          <a:xfrm>
            <a:off x="407988" y="3243263"/>
            <a:ext cx="1303337"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Centrosomes</a:t>
            </a:r>
          </a:p>
          <a:p>
            <a:pPr defTabSz="914400" fontAlgn="base">
              <a:lnSpc>
                <a:spcPct val="90000"/>
              </a:lnSpc>
              <a:spcBef>
                <a:spcPct val="0"/>
              </a:spcBef>
              <a:spcAft>
                <a:spcPct val="0"/>
              </a:spcAft>
            </a:pPr>
            <a:r>
              <a:rPr lang="en-US" altLang="x-none" sz="1400">
                <a:solidFill>
                  <a:srgbClr val="000000"/>
                </a:solidFill>
                <a:latin typeface="Calibri" charset="0"/>
              </a:rPr>
              <a:t>(with centriole</a:t>
            </a:r>
          </a:p>
          <a:p>
            <a:pPr defTabSz="914400" fontAlgn="base">
              <a:lnSpc>
                <a:spcPct val="90000"/>
              </a:lnSpc>
              <a:spcBef>
                <a:spcPct val="0"/>
              </a:spcBef>
              <a:spcAft>
                <a:spcPct val="0"/>
              </a:spcAft>
            </a:pPr>
            <a:r>
              <a:rPr lang="en-US" altLang="x-none" sz="1400">
                <a:solidFill>
                  <a:srgbClr val="000000"/>
                </a:solidFill>
                <a:latin typeface="Calibri" charset="0"/>
              </a:rPr>
              <a:t>pairs)</a:t>
            </a:r>
          </a:p>
        </p:txBody>
      </p:sp>
      <p:sp>
        <p:nvSpPr>
          <p:cNvPr id="24608" name="Line 32"/>
          <p:cNvSpPr>
            <a:spLocks noChangeShapeType="1"/>
          </p:cNvSpPr>
          <p:nvPr/>
        </p:nvSpPr>
        <p:spPr bwMode="auto">
          <a:xfrm flipH="1">
            <a:off x="1468438" y="3665538"/>
            <a:ext cx="25400" cy="5334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09" name="Line 33"/>
          <p:cNvSpPr>
            <a:spLocks noChangeShapeType="1"/>
          </p:cNvSpPr>
          <p:nvPr/>
        </p:nvSpPr>
        <p:spPr bwMode="auto">
          <a:xfrm>
            <a:off x="1493838" y="3662363"/>
            <a:ext cx="209550" cy="5111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0" name="Line 34"/>
          <p:cNvSpPr>
            <a:spLocks noChangeShapeType="1"/>
          </p:cNvSpPr>
          <p:nvPr/>
        </p:nvSpPr>
        <p:spPr bwMode="auto">
          <a:xfrm flipH="1">
            <a:off x="1979613" y="3656013"/>
            <a:ext cx="476250" cy="11525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1" name="Text Box 35"/>
          <p:cNvSpPr txBox="1">
            <a:spLocks noChangeArrowheads="1"/>
          </p:cNvSpPr>
          <p:nvPr/>
        </p:nvSpPr>
        <p:spPr bwMode="auto">
          <a:xfrm>
            <a:off x="369888" y="6332538"/>
            <a:ext cx="862012"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r" defTabSz="914400" fontAlgn="base">
              <a:lnSpc>
                <a:spcPct val="90000"/>
              </a:lnSpc>
              <a:spcBef>
                <a:spcPct val="0"/>
              </a:spcBef>
              <a:spcAft>
                <a:spcPct val="0"/>
              </a:spcAft>
            </a:pPr>
            <a:r>
              <a:rPr lang="en-US" altLang="x-none" sz="1400">
                <a:solidFill>
                  <a:srgbClr val="000000"/>
                </a:solidFill>
                <a:latin typeface="Calibri" charset="0"/>
              </a:rPr>
              <a:t>Nucleolus</a:t>
            </a:r>
          </a:p>
        </p:txBody>
      </p:sp>
      <p:sp>
        <p:nvSpPr>
          <p:cNvPr id="24612" name="Text Box 36"/>
          <p:cNvSpPr txBox="1">
            <a:spLocks noChangeArrowheads="1"/>
          </p:cNvSpPr>
          <p:nvPr/>
        </p:nvSpPr>
        <p:spPr bwMode="auto">
          <a:xfrm>
            <a:off x="1370013" y="6326188"/>
            <a:ext cx="798512" cy="37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Nuclear</a:t>
            </a:r>
          </a:p>
          <a:p>
            <a:pPr defTabSz="914400" fontAlgn="base">
              <a:lnSpc>
                <a:spcPct val="90000"/>
              </a:lnSpc>
              <a:spcBef>
                <a:spcPct val="0"/>
              </a:spcBef>
              <a:spcAft>
                <a:spcPct val="0"/>
              </a:spcAft>
            </a:pPr>
            <a:r>
              <a:rPr lang="en-US" altLang="x-none" sz="1400">
                <a:solidFill>
                  <a:srgbClr val="000000"/>
                </a:solidFill>
                <a:latin typeface="Calibri" charset="0"/>
              </a:rPr>
              <a:t>envelope</a:t>
            </a:r>
          </a:p>
        </p:txBody>
      </p:sp>
      <p:sp>
        <p:nvSpPr>
          <p:cNvPr id="24613" name="Text Box 37"/>
          <p:cNvSpPr txBox="1">
            <a:spLocks noChangeArrowheads="1"/>
          </p:cNvSpPr>
          <p:nvPr/>
        </p:nvSpPr>
        <p:spPr bwMode="auto">
          <a:xfrm>
            <a:off x="2246313" y="6326188"/>
            <a:ext cx="935037" cy="38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400">
                <a:solidFill>
                  <a:srgbClr val="000000"/>
                </a:solidFill>
                <a:latin typeface="Calibri" charset="0"/>
              </a:rPr>
              <a:t>Plasma</a:t>
            </a:r>
          </a:p>
          <a:p>
            <a:pPr defTabSz="914400" fontAlgn="base">
              <a:lnSpc>
                <a:spcPct val="90000"/>
              </a:lnSpc>
              <a:spcBef>
                <a:spcPct val="0"/>
              </a:spcBef>
              <a:spcAft>
                <a:spcPct val="0"/>
              </a:spcAft>
            </a:pPr>
            <a:r>
              <a:rPr lang="en-US" altLang="x-none" sz="1400">
                <a:solidFill>
                  <a:srgbClr val="000000"/>
                </a:solidFill>
                <a:latin typeface="Calibri" charset="0"/>
              </a:rPr>
              <a:t>membrane</a:t>
            </a:r>
          </a:p>
        </p:txBody>
      </p:sp>
      <p:sp>
        <p:nvSpPr>
          <p:cNvPr id="24614" name="Line 38"/>
          <p:cNvSpPr>
            <a:spLocks noChangeShapeType="1"/>
          </p:cNvSpPr>
          <p:nvPr/>
        </p:nvSpPr>
        <p:spPr bwMode="auto">
          <a:xfrm flipV="1">
            <a:off x="941388" y="5008563"/>
            <a:ext cx="495300" cy="13017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5" name="Line 39"/>
          <p:cNvSpPr>
            <a:spLocks noChangeShapeType="1"/>
          </p:cNvSpPr>
          <p:nvPr/>
        </p:nvSpPr>
        <p:spPr bwMode="auto">
          <a:xfrm flipH="1" flipV="1">
            <a:off x="1585913" y="5805488"/>
            <a:ext cx="3175" cy="5016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6" name="Line 40"/>
          <p:cNvSpPr>
            <a:spLocks noChangeShapeType="1"/>
          </p:cNvSpPr>
          <p:nvPr/>
        </p:nvSpPr>
        <p:spPr bwMode="auto">
          <a:xfrm flipH="1" flipV="1">
            <a:off x="2100263" y="6043613"/>
            <a:ext cx="149225" cy="2698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7" name="Text Box 41"/>
          <p:cNvSpPr txBox="1">
            <a:spLocks noChangeArrowheads="1"/>
          </p:cNvSpPr>
          <p:nvPr/>
        </p:nvSpPr>
        <p:spPr bwMode="auto">
          <a:xfrm>
            <a:off x="3405188" y="6326188"/>
            <a:ext cx="2173287"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400">
                <a:solidFill>
                  <a:srgbClr val="000000"/>
                </a:solidFill>
                <a:latin typeface="Calibri" charset="0"/>
              </a:rPr>
              <a:t>Chromosome, consisting</a:t>
            </a:r>
          </a:p>
          <a:p>
            <a:pPr algn="ctr" defTabSz="914400" fontAlgn="base">
              <a:lnSpc>
                <a:spcPct val="90000"/>
              </a:lnSpc>
              <a:spcBef>
                <a:spcPct val="0"/>
              </a:spcBef>
              <a:spcAft>
                <a:spcPct val="0"/>
              </a:spcAft>
            </a:pPr>
            <a:r>
              <a:rPr lang="en-US" altLang="x-none" sz="1400">
                <a:solidFill>
                  <a:srgbClr val="000000"/>
                </a:solidFill>
                <a:latin typeface="Calibri" charset="0"/>
              </a:rPr>
              <a:t>of two sister chromatids</a:t>
            </a:r>
          </a:p>
        </p:txBody>
      </p:sp>
      <p:sp>
        <p:nvSpPr>
          <p:cNvPr id="24618" name="Line 42"/>
          <p:cNvSpPr>
            <a:spLocks noChangeShapeType="1"/>
          </p:cNvSpPr>
          <p:nvPr/>
        </p:nvSpPr>
        <p:spPr bwMode="auto">
          <a:xfrm>
            <a:off x="4148138" y="5329238"/>
            <a:ext cx="212725" cy="990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19" name="Line 43"/>
          <p:cNvSpPr>
            <a:spLocks noChangeShapeType="1"/>
          </p:cNvSpPr>
          <p:nvPr/>
        </p:nvSpPr>
        <p:spPr bwMode="auto">
          <a:xfrm>
            <a:off x="4256088" y="5316538"/>
            <a:ext cx="104775" cy="10064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20" name="Text Box 44"/>
          <p:cNvSpPr txBox="1">
            <a:spLocks noChangeArrowheads="1"/>
          </p:cNvSpPr>
          <p:nvPr/>
        </p:nvSpPr>
        <p:spPr bwMode="auto">
          <a:xfrm>
            <a:off x="6288088" y="6323013"/>
            <a:ext cx="1004887" cy="16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400">
                <a:solidFill>
                  <a:srgbClr val="000000"/>
                </a:solidFill>
                <a:latin typeface="Calibri" charset="0"/>
              </a:rPr>
              <a:t>Kinetochore</a:t>
            </a:r>
          </a:p>
        </p:txBody>
      </p:sp>
      <p:sp>
        <p:nvSpPr>
          <p:cNvPr id="24621" name="Line 45"/>
          <p:cNvSpPr>
            <a:spLocks noChangeShapeType="1"/>
          </p:cNvSpPr>
          <p:nvPr/>
        </p:nvSpPr>
        <p:spPr bwMode="auto">
          <a:xfrm flipH="1">
            <a:off x="6570663" y="5259388"/>
            <a:ext cx="660400" cy="10731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4622" name="Text Box 46"/>
          <p:cNvSpPr txBox="1">
            <a:spLocks noChangeArrowheads="1"/>
          </p:cNvSpPr>
          <p:nvPr/>
        </p:nvSpPr>
        <p:spPr bwMode="auto">
          <a:xfrm>
            <a:off x="7624763" y="6326188"/>
            <a:ext cx="1071562"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400">
                <a:solidFill>
                  <a:srgbClr val="000000"/>
                </a:solidFill>
                <a:latin typeface="Calibri" charset="0"/>
              </a:rPr>
              <a:t>Kinetochore</a:t>
            </a:r>
          </a:p>
          <a:p>
            <a:pPr algn="ctr" defTabSz="914400" fontAlgn="base">
              <a:lnSpc>
                <a:spcPct val="90000"/>
              </a:lnSpc>
              <a:spcBef>
                <a:spcPct val="0"/>
              </a:spcBef>
              <a:spcAft>
                <a:spcPct val="0"/>
              </a:spcAft>
            </a:pPr>
            <a:r>
              <a:rPr lang="en-US" altLang="x-none" sz="1400">
                <a:solidFill>
                  <a:srgbClr val="000000"/>
                </a:solidFill>
                <a:latin typeface="Calibri" charset="0"/>
              </a:rPr>
              <a:t>microtubule</a:t>
            </a:r>
          </a:p>
        </p:txBody>
      </p:sp>
      <p:sp>
        <p:nvSpPr>
          <p:cNvPr id="24623" name="Line 47"/>
          <p:cNvSpPr>
            <a:spLocks noChangeShapeType="1"/>
          </p:cNvSpPr>
          <p:nvPr/>
        </p:nvSpPr>
        <p:spPr bwMode="auto">
          <a:xfrm>
            <a:off x="7523163" y="5354638"/>
            <a:ext cx="422275" cy="9779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Tree>
    <p:extLst>
      <p:ext uri="{BB962C8B-B14F-4D97-AF65-F5344CB8AC3E}">
        <p14:creationId xmlns:p14="http://schemas.microsoft.com/office/powerpoint/2010/main" val="20045124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1" descr="12_06cMitoticDivision-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6200"/>
            <a:ext cx="8542338" cy="317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6" name="AutoShape 42"/>
          <p:cNvSpPr>
            <a:spLocks noChangeArrowheads="1"/>
          </p:cNvSpPr>
          <p:nvPr/>
        </p:nvSpPr>
        <p:spPr bwMode="auto">
          <a:xfrm>
            <a:off x="6203950" y="3225800"/>
            <a:ext cx="2654300" cy="273050"/>
          </a:xfrm>
          <a:prstGeom prst="roundRect">
            <a:avLst>
              <a:gd name="adj" fmla="val 16667"/>
            </a:avLst>
          </a:prstGeom>
          <a:solidFill>
            <a:schemeClr val="bg1"/>
          </a:solidFill>
          <a:ln w="9525">
            <a:solidFill>
              <a:srgbClr val="000000"/>
            </a:solidFill>
            <a:round/>
            <a:headEnd/>
            <a:tailEnd/>
          </a:ln>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27" name="AutoShape 43"/>
          <p:cNvSpPr>
            <a:spLocks noChangeArrowheads="1"/>
          </p:cNvSpPr>
          <p:nvPr/>
        </p:nvSpPr>
        <p:spPr bwMode="auto">
          <a:xfrm>
            <a:off x="4044950" y="3232150"/>
            <a:ext cx="1143000" cy="266700"/>
          </a:xfrm>
          <a:prstGeom prst="roundRect">
            <a:avLst>
              <a:gd name="adj" fmla="val 16667"/>
            </a:avLst>
          </a:prstGeom>
          <a:solidFill>
            <a:schemeClr val="bg1"/>
          </a:solidFill>
          <a:ln w="9525">
            <a:solidFill>
              <a:srgbClr val="000000"/>
            </a:solidFill>
            <a:round/>
            <a:headEnd/>
            <a:tailEnd/>
          </a:ln>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28" name="AutoShape 44"/>
          <p:cNvSpPr>
            <a:spLocks noChangeArrowheads="1"/>
          </p:cNvSpPr>
          <p:nvPr/>
        </p:nvSpPr>
        <p:spPr bwMode="auto">
          <a:xfrm>
            <a:off x="984250" y="3225800"/>
            <a:ext cx="1225550" cy="266700"/>
          </a:xfrm>
          <a:prstGeom prst="roundRect">
            <a:avLst>
              <a:gd name="adj" fmla="val 16667"/>
            </a:avLst>
          </a:prstGeom>
          <a:solidFill>
            <a:schemeClr val="bg1"/>
          </a:solidFill>
          <a:ln w="9525">
            <a:solidFill>
              <a:srgbClr val="000000"/>
            </a:solidFill>
            <a:round/>
            <a:headEnd/>
            <a:tailEnd/>
          </a:ln>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29" name="Text Box 46"/>
          <p:cNvSpPr txBox="1">
            <a:spLocks noChangeArrowheads="1"/>
          </p:cNvSpPr>
          <p:nvPr/>
        </p:nvSpPr>
        <p:spPr bwMode="auto">
          <a:xfrm>
            <a:off x="1076325" y="3254375"/>
            <a:ext cx="1062038" cy="177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Metaphase</a:t>
            </a:r>
          </a:p>
        </p:txBody>
      </p:sp>
      <p:sp>
        <p:nvSpPr>
          <p:cNvPr id="26630" name="Text Box 47"/>
          <p:cNvSpPr txBox="1">
            <a:spLocks noChangeArrowheads="1"/>
          </p:cNvSpPr>
          <p:nvPr/>
        </p:nvSpPr>
        <p:spPr bwMode="auto">
          <a:xfrm>
            <a:off x="4127500" y="3254375"/>
            <a:ext cx="982663" cy="1936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Anaphase</a:t>
            </a:r>
          </a:p>
        </p:txBody>
      </p:sp>
      <p:sp>
        <p:nvSpPr>
          <p:cNvPr id="26631" name="Text Box 48"/>
          <p:cNvSpPr txBox="1">
            <a:spLocks noChangeArrowheads="1"/>
          </p:cNvSpPr>
          <p:nvPr/>
        </p:nvSpPr>
        <p:spPr bwMode="auto">
          <a:xfrm>
            <a:off x="6302375" y="3257550"/>
            <a:ext cx="2455863" cy="2190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Telophase and Cytokinesis</a:t>
            </a:r>
          </a:p>
        </p:txBody>
      </p:sp>
      <p:pic>
        <p:nvPicPr>
          <p:cNvPr id="26632" name="Picture 41" descr="12_06dMitoticDivision-U"/>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04800" y="2667000"/>
            <a:ext cx="8542338" cy="3994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6633" name="AutoShape 42"/>
          <p:cNvSpPr>
            <a:spLocks noChangeArrowheads="1"/>
          </p:cNvSpPr>
          <p:nvPr/>
        </p:nvSpPr>
        <p:spPr bwMode="auto">
          <a:xfrm>
            <a:off x="6284913" y="2717800"/>
            <a:ext cx="2489200" cy="2476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34" name="AutoShape 43"/>
          <p:cNvSpPr>
            <a:spLocks noChangeArrowheads="1"/>
          </p:cNvSpPr>
          <p:nvPr/>
        </p:nvSpPr>
        <p:spPr bwMode="auto">
          <a:xfrm>
            <a:off x="4475163" y="2724150"/>
            <a:ext cx="1079500" cy="26035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35" name="AutoShape 44"/>
          <p:cNvSpPr>
            <a:spLocks noChangeArrowheads="1"/>
          </p:cNvSpPr>
          <p:nvPr/>
        </p:nvSpPr>
        <p:spPr bwMode="auto">
          <a:xfrm>
            <a:off x="1370013" y="2717800"/>
            <a:ext cx="1149350" cy="266700"/>
          </a:xfrm>
          <a:prstGeom prst="roundRect">
            <a:avLst>
              <a:gd name="adj" fmla="val 16667"/>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36" name="Text Box 46"/>
          <p:cNvSpPr txBox="1">
            <a:spLocks noChangeArrowheads="1"/>
          </p:cNvSpPr>
          <p:nvPr/>
        </p:nvSpPr>
        <p:spPr bwMode="auto">
          <a:xfrm>
            <a:off x="1411288" y="2752725"/>
            <a:ext cx="1062037"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dirty="0">
                <a:solidFill>
                  <a:srgbClr val="000000"/>
                </a:solidFill>
                <a:latin typeface="Calibri" charset="0"/>
              </a:rPr>
              <a:t>Metaphase</a:t>
            </a:r>
          </a:p>
        </p:txBody>
      </p:sp>
      <p:sp>
        <p:nvSpPr>
          <p:cNvPr id="26637" name="Text Box 47"/>
          <p:cNvSpPr txBox="1">
            <a:spLocks noChangeArrowheads="1"/>
          </p:cNvSpPr>
          <p:nvPr/>
        </p:nvSpPr>
        <p:spPr bwMode="auto">
          <a:xfrm>
            <a:off x="4525963" y="2752725"/>
            <a:ext cx="982662"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500">
                <a:solidFill>
                  <a:srgbClr val="000000"/>
                </a:solidFill>
                <a:latin typeface="Calibri" charset="0"/>
              </a:rPr>
              <a:t>Anaphase</a:t>
            </a:r>
          </a:p>
        </p:txBody>
      </p:sp>
      <p:sp>
        <p:nvSpPr>
          <p:cNvPr id="26638" name="Text Box 48"/>
          <p:cNvSpPr txBox="1">
            <a:spLocks noChangeArrowheads="1"/>
          </p:cNvSpPr>
          <p:nvPr/>
        </p:nvSpPr>
        <p:spPr bwMode="auto">
          <a:xfrm>
            <a:off x="6332538" y="2746375"/>
            <a:ext cx="2389187" cy="17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ctr" defTabSz="914400" fontAlgn="base">
              <a:lnSpc>
                <a:spcPct val="90000"/>
              </a:lnSpc>
              <a:spcBef>
                <a:spcPct val="0"/>
              </a:spcBef>
              <a:spcAft>
                <a:spcPct val="0"/>
              </a:spcAft>
            </a:pPr>
            <a:r>
              <a:rPr lang="en-US" altLang="x-none" sz="1400">
                <a:solidFill>
                  <a:srgbClr val="000000"/>
                </a:solidFill>
                <a:latin typeface="Calibri" charset="0"/>
              </a:rPr>
              <a:t>Telophase and Cytokinesis</a:t>
            </a:r>
          </a:p>
        </p:txBody>
      </p:sp>
      <p:sp>
        <p:nvSpPr>
          <p:cNvPr id="26639" name="Text Box 49"/>
          <p:cNvSpPr txBox="1">
            <a:spLocks noChangeArrowheads="1"/>
          </p:cNvSpPr>
          <p:nvPr/>
        </p:nvSpPr>
        <p:spPr bwMode="auto">
          <a:xfrm>
            <a:off x="6500813" y="3086100"/>
            <a:ext cx="823912"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400">
                <a:solidFill>
                  <a:srgbClr val="000000"/>
                </a:solidFill>
                <a:latin typeface="Calibri" charset="0"/>
              </a:rPr>
              <a:t>Cleavage</a:t>
            </a:r>
          </a:p>
          <a:p>
            <a:pPr defTabSz="914400" fontAlgn="base">
              <a:spcBef>
                <a:spcPct val="0"/>
              </a:spcBef>
              <a:spcAft>
                <a:spcPct val="0"/>
              </a:spcAft>
            </a:pPr>
            <a:r>
              <a:rPr lang="en-US" altLang="x-none" sz="1400">
                <a:solidFill>
                  <a:srgbClr val="000000"/>
                </a:solidFill>
                <a:latin typeface="Calibri" charset="0"/>
              </a:rPr>
              <a:t>furrow</a:t>
            </a:r>
          </a:p>
        </p:txBody>
      </p:sp>
      <p:sp>
        <p:nvSpPr>
          <p:cNvPr id="26640" name="Text Box 50"/>
          <p:cNvSpPr txBox="1">
            <a:spLocks noChangeArrowheads="1"/>
          </p:cNvSpPr>
          <p:nvPr/>
        </p:nvSpPr>
        <p:spPr bwMode="auto">
          <a:xfrm>
            <a:off x="7948613" y="3082925"/>
            <a:ext cx="887412" cy="38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400">
                <a:solidFill>
                  <a:srgbClr val="000000"/>
                </a:solidFill>
                <a:latin typeface="Calibri" charset="0"/>
              </a:rPr>
              <a:t>Nucleolus</a:t>
            </a:r>
          </a:p>
          <a:p>
            <a:pPr defTabSz="914400" fontAlgn="base">
              <a:spcBef>
                <a:spcPct val="0"/>
              </a:spcBef>
              <a:spcAft>
                <a:spcPct val="0"/>
              </a:spcAft>
            </a:pPr>
            <a:r>
              <a:rPr lang="en-US" altLang="x-none" sz="1400">
                <a:solidFill>
                  <a:srgbClr val="000000"/>
                </a:solidFill>
                <a:latin typeface="Calibri" charset="0"/>
              </a:rPr>
              <a:t>forming</a:t>
            </a:r>
          </a:p>
        </p:txBody>
      </p:sp>
      <p:sp>
        <p:nvSpPr>
          <p:cNvPr id="26641" name="Line 51"/>
          <p:cNvSpPr>
            <a:spLocks noChangeShapeType="1"/>
          </p:cNvSpPr>
          <p:nvPr/>
        </p:nvSpPr>
        <p:spPr bwMode="auto">
          <a:xfrm flipH="1">
            <a:off x="7773988" y="3517900"/>
            <a:ext cx="355600" cy="6223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42" name="Line 52"/>
          <p:cNvSpPr>
            <a:spLocks noChangeShapeType="1"/>
          </p:cNvSpPr>
          <p:nvPr/>
        </p:nvSpPr>
        <p:spPr bwMode="auto">
          <a:xfrm>
            <a:off x="6681788" y="3517900"/>
            <a:ext cx="279400" cy="13335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43" name="Text Box 53"/>
          <p:cNvSpPr txBox="1">
            <a:spLocks noChangeArrowheads="1"/>
          </p:cNvSpPr>
          <p:nvPr/>
        </p:nvSpPr>
        <p:spPr bwMode="auto">
          <a:xfrm>
            <a:off x="1931988" y="3086100"/>
            <a:ext cx="995362" cy="37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algn="r" defTabSz="914400" fontAlgn="base">
              <a:spcBef>
                <a:spcPct val="0"/>
              </a:spcBef>
              <a:spcAft>
                <a:spcPct val="0"/>
              </a:spcAft>
            </a:pPr>
            <a:r>
              <a:rPr lang="en-US" altLang="x-none" sz="1400">
                <a:solidFill>
                  <a:srgbClr val="000000"/>
                </a:solidFill>
                <a:latin typeface="Calibri" charset="0"/>
              </a:rPr>
              <a:t>Metaphase</a:t>
            </a:r>
          </a:p>
          <a:p>
            <a:pPr algn="r" defTabSz="914400" fontAlgn="base">
              <a:spcBef>
                <a:spcPct val="0"/>
              </a:spcBef>
              <a:spcAft>
                <a:spcPct val="0"/>
              </a:spcAft>
            </a:pPr>
            <a:r>
              <a:rPr lang="en-US" altLang="x-none" sz="1400">
                <a:solidFill>
                  <a:srgbClr val="000000"/>
                </a:solidFill>
                <a:latin typeface="Calibri" charset="0"/>
              </a:rPr>
              <a:t>plate</a:t>
            </a:r>
          </a:p>
        </p:txBody>
      </p:sp>
      <p:sp>
        <p:nvSpPr>
          <p:cNvPr id="26644" name="Line 54"/>
          <p:cNvSpPr>
            <a:spLocks noChangeShapeType="1"/>
          </p:cNvSpPr>
          <p:nvPr/>
        </p:nvSpPr>
        <p:spPr bwMode="auto">
          <a:xfrm>
            <a:off x="2919413" y="3498850"/>
            <a:ext cx="314325" cy="11303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45" name="Text Box 55"/>
          <p:cNvSpPr txBox="1">
            <a:spLocks noChangeArrowheads="1"/>
          </p:cNvSpPr>
          <p:nvPr/>
        </p:nvSpPr>
        <p:spPr bwMode="auto">
          <a:xfrm>
            <a:off x="1843088" y="6051550"/>
            <a:ext cx="1414462" cy="42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300">
                <a:solidFill>
                  <a:srgbClr val="000000"/>
                </a:solidFill>
                <a:latin typeface="Calibri" charset="0"/>
              </a:rPr>
              <a:t>Centrosome at</a:t>
            </a:r>
          </a:p>
          <a:p>
            <a:pPr defTabSz="914400" fontAlgn="base">
              <a:spcBef>
                <a:spcPct val="0"/>
              </a:spcBef>
              <a:spcAft>
                <a:spcPct val="0"/>
              </a:spcAft>
            </a:pPr>
            <a:r>
              <a:rPr lang="en-US" altLang="x-none" sz="1300">
                <a:solidFill>
                  <a:srgbClr val="000000"/>
                </a:solidFill>
                <a:latin typeface="Calibri" charset="0"/>
              </a:rPr>
              <a:t>one spindle pole</a:t>
            </a:r>
          </a:p>
        </p:txBody>
      </p:sp>
      <p:sp>
        <p:nvSpPr>
          <p:cNvPr id="26646" name="Text Box 56"/>
          <p:cNvSpPr txBox="1">
            <a:spLocks noChangeArrowheads="1"/>
          </p:cNvSpPr>
          <p:nvPr/>
        </p:nvSpPr>
        <p:spPr bwMode="auto">
          <a:xfrm>
            <a:off x="715963" y="6083300"/>
            <a:ext cx="608012" cy="20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400">
                <a:solidFill>
                  <a:srgbClr val="000000"/>
                </a:solidFill>
                <a:latin typeface="Calibri" charset="0"/>
              </a:rPr>
              <a:t>Spindle</a:t>
            </a:r>
          </a:p>
        </p:txBody>
      </p:sp>
      <p:sp>
        <p:nvSpPr>
          <p:cNvPr id="26647" name="Text Box 57"/>
          <p:cNvSpPr txBox="1">
            <a:spLocks noChangeArrowheads="1"/>
          </p:cNvSpPr>
          <p:nvPr/>
        </p:nvSpPr>
        <p:spPr bwMode="auto">
          <a:xfrm>
            <a:off x="3770313" y="5892800"/>
            <a:ext cx="1243012"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400">
                <a:solidFill>
                  <a:srgbClr val="000000"/>
                </a:solidFill>
                <a:latin typeface="Calibri" charset="0"/>
              </a:rPr>
              <a:t>Daughter</a:t>
            </a:r>
          </a:p>
          <a:p>
            <a:pPr defTabSz="914400" fontAlgn="base">
              <a:spcBef>
                <a:spcPct val="0"/>
              </a:spcBef>
              <a:spcAft>
                <a:spcPct val="0"/>
              </a:spcAft>
            </a:pPr>
            <a:r>
              <a:rPr lang="en-US" altLang="x-none" sz="1400">
                <a:solidFill>
                  <a:srgbClr val="000000"/>
                </a:solidFill>
                <a:latin typeface="Calibri" charset="0"/>
              </a:rPr>
              <a:t>chromosomes</a:t>
            </a:r>
          </a:p>
        </p:txBody>
      </p:sp>
      <p:sp>
        <p:nvSpPr>
          <p:cNvPr id="26648" name="Text Box 58"/>
          <p:cNvSpPr txBox="1">
            <a:spLocks noChangeArrowheads="1"/>
          </p:cNvSpPr>
          <p:nvPr/>
        </p:nvSpPr>
        <p:spPr bwMode="auto">
          <a:xfrm>
            <a:off x="6399213" y="5949950"/>
            <a:ext cx="76041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spcBef>
                <a:spcPct val="0"/>
              </a:spcBef>
              <a:spcAft>
                <a:spcPct val="0"/>
              </a:spcAft>
            </a:pPr>
            <a:r>
              <a:rPr lang="en-US" altLang="x-none" sz="1400">
                <a:solidFill>
                  <a:srgbClr val="000000"/>
                </a:solidFill>
                <a:latin typeface="Calibri" charset="0"/>
              </a:rPr>
              <a:t>Nuclear</a:t>
            </a:r>
          </a:p>
          <a:p>
            <a:pPr defTabSz="914400" fontAlgn="base">
              <a:spcBef>
                <a:spcPct val="0"/>
              </a:spcBef>
              <a:spcAft>
                <a:spcPct val="0"/>
              </a:spcAft>
            </a:pPr>
            <a:r>
              <a:rPr lang="en-US" altLang="x-none" sz="1400">
                <a:solidFill>
                  <a:srgbClr val="000000"/>
                </a:solidFill>
                <a:latin typeface="Calibri" charset="0"/>
              </a:rPr>
              <a:t>envelope</a:t>
            </a:r>
          </a:p>
          <a:p>
            <a:pPr defTabSz="914400" fontAlgn="base">
              <a:spcBef>
                <a:spcPct val="0"/>
              </a:spcBef>
              <a:spcAft>
                <a:spcPct val="0"/>
              </a:spcAft>
            </a:pPr>
            <a:r>
              <a:rPr lang="en-US" altLang="x-none" sz="1400">
                <a:solidFill>
                  <a:srgbClr val="000000"/>
                </a:solidFill>
                <a:latin typeface="Calibri" charset="0"/>
              </a:rPr>
              <a:t>forming</a:t>
            </a:r>
          </a:p>
        </p:txBody>
      </p:sp>
      <p:sp>
        <p:nvSpPr>
          <p:cNvPr id="26649" name="Line 59"/>
          <p:cNvSpPr>
            <a:spLocks noChangeShapeType="1"/>
          </p:cNvSpPr>
          <p:nvPr/>
        </p:nvSpPr>
        <p:spPr bwMode="auto">
          <a:xfrm flipH="1">
            <a:off x="6942138" y="5486400"/>
            <a:ext cx="149225" cy="5016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0" name="Line 60"/>
          <p:cNvSpPr>
            <a:spLocks noChangeShapeType="1"/>
          </p:cNvSpPr>
          <p:nvPr/>
        </p:nvSpPr>
        <p:spPr bwMode="auto">
          <a:xfrm flipH="1">
            <a:off x="6945313" y="5699125"/>
            <a:ext cx="390525" cy="2794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1" name="Line 61"/>
          <p:cNvSpPr>
            <a:spLocks noChangeShapeType="1"/>
          </p:cNvSpPr>
          <p:nvPr/>
        </p:nvSpPr>
        <p:spPr bwMode="auto">
          <a:xfrm>
            <a:off x="3944938" y="4349750"/>
            <a:ext cx="50800" cy="15843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2" name="Line 62"/>
          <p:cNvSpPr>
            <a:spLocks noChangeShapeType="1"/>
          </p:cNvSpPr>
          <p:nvPr/>
        </p:nvSpPr>
        <p:spPr bwMode="auto">
          <a:xfrm flipH="1">
            <a:off x="3995738" y="4943475"/>
            <a:ext cx="34925" cy="9874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3" name="Line 63"/>
          <p:cNvSpPr>
            <a:spLocks noChangeShapeType="1"/>
          </p:cNvSpPr>
          <p:nvPr/>
        </p:nvSpPr>
        <p:spPr bwMode="auto">
          <a:xfrm>
            <a:off x="2259013" y="5683250"/>
            <a:ext cx="146050" cy="4064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4" name="AutoShape 64"/>
          <p:cNvSpPr>
            <a:spLocks/>
          </p:cNvSpPr>
          <p:nvPr/>
        </p:nvSpPr>
        <p:spPr bwMode="auto">
          <a:xfrm rot="-348600">
            <a:off x="796925" y="3735388"/>
            <a:ext cx="134938" cy="2193925"/>
          </a:xfrm>
          <a:prstGeom prst="leftBrace">
            <a:avLst>
              <a:gd name="adj1" fmla="val 135490"/>
              <a:gd name="adj2" fmla="val 56523"/>
            </a:avLst>
          </a:prstGeom>
          <a:noFill/>
          <a:ln w="254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eaLnBrk="1" fontAlgn="base" hangingPunct="1">
              <a:spcBef>
                <a:spcPct val="0"/>
              </a:spcBef>
              <a:spcAft>
                <a:spcPct val="0"/>
              </a:spcAft>
            </a:pPr>
            <a:endParaRPr lang="x-none" altLang="x-none">
              <a:solidFill>
                <a:srgbClr val="000000"/>
              </a:solidFill>
              <a:latin typeface="Calibri" charset="0"/>
            </a:endParaRPr>
          </a:p>
        </p:txBody>
      </p:sp>
      <p:sp>
        <p:nvSpPr>
          <p:cNvPr id="26655" name="Line 65"/>
          <p:cNvSpPr>
            <a:spLocks noChangeShapeType="1"/>
          </p:cNvSpPr>
          <p:nvPr/>
        </p:nvSpPr>
        <p:spPr bwMode="auto">
          <a:xfrm>
            <a:off x="820738" y="4979988"/>
            <a:ext cx="11112" cy="11080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6656" name="Line 66"/>
          <p:cNvSpPr>
            <a:spLocks noChangeShapeType="1"/>
          </p:cNvSpPr>
          <p:nvPr/>
        </p:nvSpPr>
        <p:spPr bwMode="auto">
          <a:xfrm flipV="1">
            <a:off x="673100" y="4595813"/>
            <a:ext cx="2740025" cy="338137"/>
          </a:xfrm>
          <a:prstGeom prst="line">
            <a:avLst/>
          </a:prstGeom>
          <a:noFill/>
          <a:ln w="12700">
            <a:solidFill>
              <a:srgbClr val="000000"/>
            </a:solidFill>
            <a:prstDash val="dash"/>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Tree>
    <p:extLst>
      <p:ext uri="{BB962C8B-B14F-4D97-AF65-F5344CB8AC3E}">
        <p14:creationId xmlns:p14="http://schemas.microsoft.com/office/powerpoint/2010/main" val="4050911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US" altLang="x-none">
                <a:solidFill>
                  <a:srgbClr val="000000"/>
                </a:solidFill>
                <a:latin typeface="Calibri" charset="0"/>
                <a:ea typeface="ＭＳ Ｐゴシック" charset="-128"/>
              </a:rPr>
              <a:t>Cytokinesis: </a:t>
            </a:r>
            <a:r>
              <a:rPr lang="en-US" altLang="x-none" i="1">
                <a:solidFill>
                  <a:srgbClr val="000000"/>
                </a:solidFill>
                <a:latin typeface="Calibri" charset="0"/>
                <a:ea typeface="ＭＳ Ｐゴシック" charset="-128"/>
              </a:rPr>
              <a:t>A Closer Look</a:t>
            </a:r>
          </a:p>
        </p:txBody>
      </p:sp>
      <p:sp>
        <p:nvSpPr>
          <p:cNvPr id="28674" name="Rectangle 3"/>
          <p:cNvSpPr>
            <a:spLocks noGrp="1" noChangeArrowheads="1"/>
          </p:cNvSpPr>
          <p:nvPr>
            <p:ph type="body" idx="1"/>
          </p:nvPr>
        </p:nvSpPr>
        <p:spPr>
          <a:xfrm>
            <a:off x="0" y="1096470"/>
            <a:ext cx="8991600" cy="1439863"/>
          </a:xfrm>
        </p:spPr>
        <p:txBody>
          <a:bodyPr/>
          <a:lstStyle/>
          <a:p>
            <a:pPr eaLnBrk="1" hangingPunct="1"/>
            <a:r>
              <a:rPr lang="en-US" altLang="x-none" sz="2400" dirty="0">
                <a:solidFill>
                  <a:srgbClr val="000000"/>
                </a:solidFill>
                <a:latin typeface="Calibri" charset="0"/>
                <a:ea typeface="ＭＳ Ｐゴシック" charset="-128"/>
              </a:rPr>
              <a:t>In animal cells, cytokinesis occurs by a process known as </a:t>
            </a:r>
            <a:r>
              <a:rPr lang="en-US" altLang="x-none" sz="2400" b="1" dirty="0">
                <a:solidFill>
                  <a:srgbClr val="000000"/>
                </a:solidFill>
                <a:latin typeface="Calibri" charset="0"/>
                <a:ea typeface="ＭＳ Ｐゴシック" charset="-128"/>
              </a:rPr>
              <a:t>cleavage</a:t>
            </a:r>
            <a:r>
              <a:rPr lang="en-US" altLang="x-none" sz="2400" dirty="0">
                <a:solidFill>
                  <a:srgbClr val="000000"/>
                </a:solidFill>
                <a:latin typeface="Calibri" charset="0"/>
                <a:ea typeface="ＭＳ Ｐゴシック" charset="-128"/>
              </a:rPr>
              <a:t>, forming a </a:t>
            </a:r>
            <a:r>
              <a:rPr lang="en-US" altLang="x-none" sz="2400" b="1" dirty="0">
                <a:solidFill>
                  <a:srgbClr val="000000"/>
                </a:solidFill>
                <a:latin typeface="Calibri" charset="0"/>
                <a:ea typeface="ＭＳ Ｐゴシック" charset="-128"/>
              </a:rPr>
              <a:t>cleavage furrow</a:t>
            </a:r>
          </a:p>
          <a:p>
            <a:pPr eaLnBrk="1" hangingPunct="1"/>
            <a:r>
              <a:rPr lang="en-US" altLang="x-none" sz="2400" dirty="0">
                <a:solidFill>
                  <a:srgbClr val="000000"/>
                </a:solidFill>
                <a:latin typeface="Calibri" charset="0"/>
                <a:ea typeface="ＭＳ Ｐゴシック" charset="-128"/>
              </a:rPr>
              <a:t>In plant cells, a </a:t>
            </a:r>
            <a:r>
              <a:rPr lang="en-US" altLang="x-none" sz="2400" b="1" dirty="0">
                <a:solidFill>
                  <a:srgbClr val="000000"/>
                </a:solidFill>
                <a:latin typeface="Calibri" charset="0"/>
                <a:ea typeface="ＭＳ Ｐゴシック" charset="-128"/>
              </a:rPr>
              <a:t>cell plate </a:t>
            </a:r>
            <a:r>
              <a:rPr lang="en-US" altLang="x-none" sz="2400" dirty="0">
                <a:solidFill>
                  <a:srgbClr val="000000"/>
                </a:solidFill>
                <a:latin typeface="Calibri" charset="0"/>
                <a:ea typeface="ＭＳ Ｐゴシック" charset="-128"/>
              </a:rPr>
              <a:t>forms during cytokinesis</a:t>
            </a:r>
          </a:p>
        </p:txBody>
      </p:sp>
      <p:sp>
        <p:nvSpPr>
          <p:cNvPr id="28675" name="Line 21"/>
          <p:cNvSpPr>
            <a:spLocks noChangeShapeType="1"/>
          </p:cNvSpPr>
          <p:nvPr/>
        </p:nvSpPr>
        <p:spPr bwMode="auto">
          <a:xfrm>
            <a:off x="304800" y="478972"/>
            <a:ext cx="8534400" cy="0"/>
          </a:xfrm>
          <a:prstGeom prst="line">
            <a:avLst/>
          </a:prstGeom>
          <a:noFill/>
          <a:ln w="5080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grpSp>
        <p:nvGrpSpPr>
          <p:cNvPr id="28676" name="Group 8"/>
          <p:cNvGrpSpPr>
            <a:grpSpLocks/>
          </p:cNvGrpSpPr>
          <p:nvPr/>
        </p:nvGrpSpPr>
        <p:grpSpPr bwMode="auto">
          <a:xfrm>
            <a:off x="1905000" y="2362200"/>
            <a:ext cx="6858000" cy="4419600"/>
            <a:chOff x="1017588" y="1104900"/>
            <a:chExt cx="7108825" cy="4500563"/>
          </a:xfrm>
        </p:grpSpPr>
        <p:pic>
          <p:nvPicPr>
            <p:cNvPr id="28677" name="Picture 40" descr="12_09-Cytokinesis-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17588" y="1104900"/>
              <a:ext cx="7108825" cy="4463676"/>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28678" name="Text Box 42"/>
            <p:cNvSpPr txBox="1">
              <a:spLocks noChangeArrowheads="1"/>
            </p:cNvSpPr>
            <p:nvPr/>
          </p:nvSpPr>
          <p:spPr bwMode="auto">
            <a:xfrm>
              <a:off x="1176338" y="3570288"/>
              <a:ext cx="998537" cy="134937"/>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Cleavage furrow</a:t>
              </a:r>
            </a:p>
          </p:txBody>
        </p:sp>
        <p:sp>
          <p:nvSpPr>
            <p:cNvPr id="28679" name="Text Box 43"/>
            <p:cNvSpPr txBox="1">
              <a:spLocks noChangeArrowheads="1"/>
            </p:cNvSpPr>
            <p:nvPr/>
          </p:nvSpPr>
          <p:spPr bwMode="auto">
            <a:xfrm>
              <a:off x="3360738" y="3430588"/>
              <a:ext cx="439737" cy="141287"/>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100 µm</a:t>
              </a:r>
            </a:p>
          </p:txBody>
        </p:sp>
        <p:sp>
          <p:nvSpPr>
            <p:cNvPr id="28680" name="Line 44"/>
            <p:cNvSpPr>
              <a:spLocks noChangeShapeType="1"/>
            </p:cNvSpPr>
            <p:nvPr/>
          </p:nvSpPr>
          <p:spPr bwMode="auto">
            <a:xfrm>
              <a:off x="3408363" y="3395663"/>
              <a:ext cx="3429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1" name="Line 45"/>
            <p:cNvSpPr>
              <a:spLocks noChangeShapeType="1"/>
            </p:cNvSpPr>
            <p:nvPr/>
          </p:nvSpPr>
          <p:spPr bwMode="auto">
            <a:xfrm>
              <a:off x="3403600" y="3346450"/>
              <a:ext cx="0" cy="889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2" name="Line 46"/>
            <p:cNvSpPr>
              <a:spLocks noChangeShapeType="1"/>
            </p:cNvSpPr>
            <p:nvPr/>
          </p:nvSpPr>
          <p:spPr bwMode="auto">
            <a:xfrm>
              <a:off x="3751263" y="3354388"/>
              <a:ext cx="0" cy="7937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3" name="Line 47"/>
            <p:cNvSpPr>
              <a:spLocks noChangeShapeType="1"/>
            </p:cNvSpPr>
            <p:nvPr/>
          </p:nvSpPr>
          <p:spPr bwMode="auto">
            <a:xfrm flipV="1">
              <a:off x="1493838" y="2933700"/>
              <a:ext cx="1295400" cy="627063"/>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4" name="Line 48"/>
            <p:cNvSpPr>
              <a:spLocks noChangeShapeType="1"/>
            </p:cNvSpPr>
            <p:nvPr/>
          </p:nvSpPr>
          <p:spPr bwMode="auto">
            <a:xfrm>
              <a:off x="1498600" y="3716338"/>
              <a:ext cx="287338" cy="3778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5" name="Text Box 49"/>
            <p:cNvSpPr txBox="1">
              <a:spLocks noChangeArrowheads="1"/>
            </p:cNvSpPr>
            <p:nvPr/>
          </p:nvSpPr>
          <p:spPr bwMode="auto">
            <a:xfrm>
              <a:off x="1073150" y="5059363"/>
              <a:ext cx="1092200" cy="257175"/>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Contractile ring of</a:t>
              </a:r>
            </a:p>
            <a:p>
              <a:pPr defTabSz="914400" fontAlgn="base">
                <a:lnSpc>
                  <a:spcPct val="90000"/>
                </a:lnSpc>
                <a:spcBef>
                  <a:spcPct val="0"/>
                </a:spcBef>
                <a:spcAft>
                  <a:spcPct val="0"/>
                </a:spcAft>
              </a:pPr>
              <a:r>
                <a:rPr lang="en-US" altLang="x-none" sz="1000">
                  <a:solidFill>
                    <a:srgbClr val="000000"/>
                  </a:solidFill>
                  <a:latin typeface="Calibri" charset="0"/>
                </a:rPr>
                <a:t>microfilaments</a:t>
              </a:r>
            </a:p>
          </p:txBody>
        </p:sp>
        <p:sp>
          <p:nvSpPr>
            <p:cNvPr id="28686" name="Line 50"/>
            <p:cNvSpPr>
              <a:spLocks noChangeShapeType="1"/>
            </p:cNvSpPr>
            <p:nvPr/>
          </p:nvSpPr>
          <p:spPr bwMode="auto">
            <a:xfrm flipV="1">
              <a:off x="1231900" y="4437063"/>
              <a:ext cx="500063" cy="617537"/>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7" name="Text Box 51"/>
            <p:cNvSpPr txBox="1">
              <a:spLocks noChangeArrowheads="1"/>
            </p:cNvSpPr>
            <p:nvPr/>
          </p:nvSpPr>
          <p:spPr bwMode="auto">
            <a:xfrm>
              <a:off x="3122613" y="5051425"/>
              <a:ext cx="893762" cy="1349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Daughter cells</a:t>
              </a:r>
            </a:p>
          </p:txBody>
        </p:sp>
        <p:sp>
          <p:nvSpPr>
            <p:cNvPr id="28688" name="Line 52"/>
            <p:cNvSpPr>
              <a:spLocks noChangeShapeType="1"/>
            </p:cNvSpPr>
            <p:nvPr/>
          </p:nvSpPr>
          <p:spPr bwMode="auto">
            <a:xfrm>
              <a:off x="3195638" y="4630738"/>
              <a:ext cx="368300" cy="4159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89" name="Line 53"/>
            <p:cNvSpPr>
              <a:spLocks noChangeShapeType="1"/>
            </p:cNvSpPr>
            <p:nvPr/>
          </p:nvSpPr>
          <p:spPr bwMode="auto">
            <a:xfrm flipH="1">
              <a:off x="3556000" y="4635500"/>
              <a:ext cx="334963" cy="4064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90" name="Text Box 54"/>
            <p:cNvSpPr txBox="1">
              <a:spLocks noChangeArrowheads="1"/>
            </p:cNvSpPr>
            <p:nvPr/>
          </p:nvSpPr>
          <p:spPr bwMode="auto">
            <a:xfrm>
              <a:off x="1058863" y="5426075"/>
              <a:ext cx="2176462" cy="17938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(a) Cleavage of an animal cell (SEM)</a:t>
              </a:r>
            </a:p>
          </p:txBody>
        </p:sp>
        <p:sp>
          <p:nvSpPr>
            <p:cNvPr id="28691" name="Text Box 55"/>
            <p:cNvSpPr txBox="1">
              <a:spLocks noChangeArrowheads="1"/>
            </p:cNvSpPr>
            <p:nvPr/>
          </p:nvSpPr>
          <p:spPr bwMode="auto">
            <a:xfrm>
              <a:off x="4748213" y="5426075"/>
              <a:ext cx="2620962" cy="1476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(b) Cell plate formation in a plant cell (TEM)</a:t>
              </a:r>
            </a:p>
          </p:txBody>
        </p:sp>
        <p:sp>
          <p:nvSpPr>
            <p:cNvPr id="28692" name="Text Box 56"/>
            <p:cNvSpPr txBox="1">
              <a:spLocks noChangeArrowheads="1"/>
            </p:cNvSpPr>
            <p:nvPr/>
          </p:nvSpPr>
          <p:spPr bwMode="auto">
            <a:xfrm>
              <a:off x="4748213" y="3317875"/>
              <a:ext cx="538162" cy="3762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Vesicles</a:t>
              </a:r>
            </a:p>
            <a:p>
              <a:pPr defTabSz="914400" fontAlgn="base">
                <a:lnSpc>
                  <a:spcPct val="80000"/>
                </a:lnSpc>
                <a:spcBef>
                  <a:spcPct val="0"/>
                </a:spcBef>
                <a:spcAft>
                  <a:spcPct val="0"/>
                </a:spcAft>
              </a:pPr>
              <a:r>
                <a:rPr lang="en-US" altLang="x-none" sz="1000">
                  <a:solidFill>
                    <a:srgbClr val="000000"/>
                  </a:solidFill>
                  <a:latin typeface="Calibri" charset="0"/>
                </a:rPr>
                <a:t>forming</a:t>
              </a:r>
            </a:p>
            <a:p>
              <a:pPr defTabSz="914400" fontAlgn="base">
                <a:lnSpc>
                  <a:spcPct val="80000"/>
                </a:lnSpc>
                <a:spcBef>
                  <a:spcPct val="0"/>
                </a:spcBef>
                <a:spcAft>
                  <a:spcPct val="0"/>
                </a:spcAft>
              </a:pPr>
              <a:r>
                <a:rPr lang="en-US" altLang="x-none" sz="1000">
                  <a:solidFill>
                    <a:srgbClr val="000000"/>
                  </a:solidFill>
                  <a:latin typeface="Calibri" charset="0"/>
                </a:rPr>
                <a:t>cell plate</a:t>
              </a:r>
            </a:p>
          </p:txBody>
        </p:sp>
        <p:sp>
          <p:nvSpPr>
            <p:cNvPr id="28693" name="Text Box 57"/>
            <p:cNvSpPr txBox="1">
              <a:spLocks noChangeArrowheads="1"/>
            </p:cNvSpPr>
            <p:nvPr/>
          </p:nvSpPr>
          <p:spPr bwMode="auto">
            <a:xfrm>
              <a:off x="5618163" y="3317875"/>
              <a:ext cx="646112" cy="26828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Wall of</a:t>
              </a:r>
            </a:p>
            <a:p>
              <a:pPr defTabSz="914400" fontAlgn="base">
                <a:lnSpc>
                  <a:spcPct val="90000"/>
                </a:lnSpc>
                <a:spcBef>
                  <a:spcPct val="0"/>
                </a:spcBef>
                <a:spcAft>
                  <a:spcPct val="0"/>
                </a:spcAft>
              </a:pPr>
              <a:r>
                <a:rPr lang="en-US" altLang="x-none" sz="1000">
                  <a:solidFill>
                    <a:srgbClr val="000000"/>
                  </a:solidFill>
                  <a:latin typeface="Calibri" charset="0"/>
                </a:rPr>
                <a:t>parent cell</a:t>
              </a:r>
            </a:p>
          </p:txBody>
        </p:sp>
        <p:sp>
          <p:nvSpPr>
            <p:cNvPr id="28694" name="Text Box 58"/>
            <p:cNvSpPr txBox="1">
              <a:spLocks noChangeArrowheads="1"/>
            </p:cNvSpPr>
            <p:nvPr/>
          </p:nvSpPr>
          <p:spPr bwMode="auto">
            <a:xfrm>
              <a:off x="6126163" y="3616325"/>
              <a:ext cx="582612" cy="1222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Cell plate</a:t>
              </a:r>
            </a:p>
          </p:txBody>
        </p:sp>
        <p:sp>
          <p:nvSpPr>
            <p:cNvPr id="28695" name="Text Box 59"/>
            <p:cNvSpPr txBox="1">
              <a:spLocks noChangeArrowheads="1"/>
            </p:cNvSpPr>
            <p:nvPr/>
          </p:nvSpPr>
          <p:spPr bwMode="auto">
            <a:xfrm>
              <a:off x="7110413" y="5197475"/>
              <a:ext cx="893762" cy="1349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Daughter cells</a:t>
              </a:r>
            </a:p>
          </p:txBody>
        </p:sp>
        <p:sp>
          <p:nvSpPr>
            <p:cNvPr id="28696" name="Text Box 60"/>
            <p:cNvSpPr txBox="1">
              <a:spLocks noChangeArrowheads="1"/>
            </p:cNvSpPr>
            <p:nvPr/>
          </p:nvSpPr>
          <p:spPr bwMode="auto">
            <a:xfrm>
              <a:off x="7027863" y="3616325"/>
              <a:ext cx="785812" cy="13493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New cell wall</a:t>
              </a:r>
            </a:p>
          </p:txBody>
        </p:sp>
        <p:sp>
          <p:nvSpPr>
            <p:cNvPr id="28697" name="Text Box 61"/>
            <p:cNvSpPr txBox="1">
              <a:spLocks noChangeArrowheads="1"/>
            </p:cNvSpPr>
            <p:nvPr/>
          </p:nvSpPr>
          <p:spPr bwMode="auto">
            <a:xfrm>
              <a:off x="7627938" y="3341688"/>
              <a:ext cx="312737" cy="134937"/>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eaLnBrk="0" hangingPunct="0">
                <a:defRPr sz="2400" b="1">
                  <a:solidFill>
                    <a:schemeClr val="tx1"/>
                  </a:solidFill>
                  <a:latin typeface="Arial" charset="0"/>
                  <a:ea typeface="ＭＳ Ｐゴシック" charset="-128"/>
                </a:defRPr>
              </a:lvl1pPr>
              <a:lvl2pPr marL="742950" indent="-285750" eaLnBrk="0" hangingPunct="0">
                <a:defRPr sz="2400" b="1">
                  <a:solidFill>
                    <a:schemeClr val="tx1"/>
                  </a:solidFill>
                  <a:latin typeface="Arial" charset="0"/>
                  <a:ea typeface="ＭＳ Ｐゴシック" charset="-128"/>
                </a:defRPr>
              </a:lvl2pPr>
              <a:lvl3pPr marL="1143000" indent="-228600" eaLnBrk="0" hangingPunct="0">
                <a:defRPr sz="2400" b="1">
                  <a:solidFill>
                    <a:schemeClr val="tx1"/>
                  </a:solidFill>
                  <a:latin typeface="Arial" charset="0"/>
                  <a:ea typeface="ＭＳ Ｐゴシック" charset="-128"/>
                </a:defRPr>
              </a:lvl3pPr>
              <a:lvl4pPr marL="1600200" indent="-228600" eaLnBrk="0" hangingPunct="0">
                <a:defRPr sz="2400" b="1">
                  <a:solidFill>
                    <a:schemeClr val="tx1"/>
                  </a:solidFill>
                  <a:latin typeface="Arial" charset="0"/>
                  <a:ea typeface="ＭＳ Ｐゴシック" charset="-128"/>
                </a:defRPr>
              </a:lvl4pPr>
              <a:lvl5pPr marL="2057400" indent="-228600" eaLnBrk="0" hangingPunct="0">
                <a:defRPr sz="2400" b="1">
                  <a:solidFill>
                    <a:schemeClr val="tx1"/>
                  </a:solidFill>
                  <a:latin typeface="Arial" charset="0"/>
                  <a:ea typeface="ＭＳ Ｐゴシック" charset="-128"/>
                </a:defRPr>
              </a:lvl5pPr>
              <a:lvl6pPr marL="25146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6pPr>
              <a:lvl7pPr marL="29718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7pPr>
              <a:lvl8pPr marL="34290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8pPr>
              <a:lvl9pPr marL="3886200" indent="-228600" eaLnBrk="0" fontAlgn="base" hangingPunct="0">
                <a:spcBef>
                  <a:spcPct val="45000"/>
                </a:spcBef>
                <a:spcAft>
                  <a:spcPct val="20000"/>
                </a:spcAft>
                <a:buClr>
                  <a:schemeClr val="tx2"/>
                </a:buClr>
                <a:buChar char="•"/>
                <a:defRPr sz="2400" b="1">
                  <a:solidFill>
                    <a:schemeClr val="tx1"/>
                  </a:solidFill>
                  <a:latin typeface="Arial" charset="0"/>
                  <a:ea typeface="ＭＳ Ｐゴシック" charset="-128"/>
                </a:defRPr>
              </a:lvl9pPr>
            </a:lstStyle>
            <a:p>
              <a:pPr defTabSz="914400" fontAlgn="base">
                <a:lnSpc>
                  <a:spcPct val="90000"/>
                </a:lnSpc>
                <a:spcBef>
                  <a:spcPct val="0"/>
                </a:spcBef>
                <a:spcAft>
                  <a:spcPct val="0"/>
                </a:spcAft>
              </a:pPr>
              <a:r>
                <a:rPr lang="en-US" altLang="x-none" sz="1000">
                  <a:solidFill>
                    <a:srgbClr val="000000"/>
                  </a:solidFill>
                  <a:latin typeface="Calibri" charset="0"/>
                </a:rPr>
                <a:t>1 µm</a:t>
              </a:r>
            </a:p>
          </p:txBody>
        </p:sp>
        <p:sp>
          <p:nvSpPr>
            <p:cNvPr id="28698" name="Line 62"/>
            <p:cNvSpPr>
              <a:spLocks noChangeShapeType="1"/>
            </p:cNvSpPr>
            <p:nvPr/>
          </p:nvSpPr>
          <p:spPr bwMode="auto">
            <a:xfrm>
              <a:off x="7612063" y="3325813"/>
              <a:ext cx="330200" cy="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699" name="Line 63"/>
            <p:cNvSpPr>
              <a:spLocks noChangeShapeType="1"/>
            </p:cNvSpPr>
            <p:nvPr/>
          </p:nvSpPr>
          <p:spPr bwMode="auto">
            <a:xfrm>
              <a:off x="7607300" y="3276600"/>
              <a:ext cx="0" cy="889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0" name="Line 64"/>
            <p:cNvSpPr>
              <a:spLocks noChangeShapeType="1"/>
            </p:cNvSpPr>
            <p:nvPr/>
          </p:nvSpPr>
          <p:spPr bwMode="auto">
            <a:xfrm>
              <a:off x="7942263" y="3278188"/>
              <a:ext cx="0" cy="85725"/>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1" name="Line 65"/>
            <p:cNvSpPr>
              <a:spLocks noChangeShapeType="1"/>
            </p:cNvSpPr>
            <p:nvPr/>
          </p:nvSpPr>
          <p:spPr bwMode="auto">
            <a:xfrm flipV="1">
              <a:off x="4946650" y="2114550"/>
              <a:ext cx="1352550" cy="1187450"/>
            </a:xfrm>
            <a:prstGeom prst="line">
              <a:avLst/>
            </a:prstGeom>
            <a:noFill/>
            <a:ln w="508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2" name="Line 66"/>
            <p:cNvSpPr>
              <a:spLocks noChangeShapeType="1"/>
            </p:cNvSpPr>
            <p:nvPr/>
          </p:nvSpPr>
          <p:spPr bwMode="auto">
            <a:xfrm flipV="1">
              <a:off x="4940300" y="2800350"/>
              <a:ext cx="1365250" cy="501650"/>
            </a:xfrm>
            <a:prstGeom prst="line">
              <a:avLst/>
            </a:prstGeom>
            <a:noFill/>
            <a:ln w="508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3" name="Line 67"/>
            <p:cNvSpPr>
              <a:spLocks noChangeShapeType="1"/>
            </p:cNvSpPr>
            <p:nvPr/>
          </p:nvSpPr>
          <p:spPr bwMode="auto">
            <a:xfrm flipV="1">
              <a:off x="5994400" y="3067050"/>
              <a:ext cx="165100" cy="247650"/>
            </a:xfrm>
            <a:prstGeom prst="line">
              <a:avLst/>
            </a:prstGeom>
            <a:noFill/>
            <a:ln w="508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4" name="Line 68"/>
            <p:cNvSpPr>
              <a:spLocks noChangeShapeType="1"/>
            </p:cNvSpPr>
            <p:nvPr/>
          </p:nvSpPr>
          <p:spPr bwMode="auto">
            <a:xfrm flipV="1">
              <a:off x="4953000" y="2108200"/>
              <a:ext cx="1352550" cy="11874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5" name="Line 69"/>
            <p:cNvSpPr>
              <a:spLocks noChangeShapeType="1"/>
            </p:cNvSpPr>
            <p:nvPr/>
          </p:nvSpPr>
          <p:spPr bwMode="auto">
            <a:xfrm flipV="1">
              <a:off x="4946650" y="2794000"/>
              <a:ext cx="1365250" cy="5016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6" name="Line 70"/>
            <p:cNvSpPr>
              <a:spLocks noChangeShapeType="1"/>
            </p:cNvSpPr>
            <p:nvPr/>
          </p:nvSpPr>
          <p:spPr bwMode="auto">
            <a:xfrm flipV="1">
              <a:off x="5994400" y="3060700"/>
              <a:ext cx="171450" cy="2603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7" name="Line 71"/>
            <p:cNvSpPr>
              <a:spLocks noChangeShapeType="1"/>
            </p:cNvSpPr>
            <p:nvPr/>
          </p:nvSpPr>
          <p:spPr bwMode="auto">
            <a:xfrm>
              <a:off x="4953000" y="3714750"/>
              <a:ext cx="387350" cy="5270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8" name="Line 72"/>
            <p:cNvSpPr>
              <a:spLocks noChangeShapeType="1"/>
            </p:cNvSpPr>
            <p:nvPr/>
          </p:nvSpPr>
          <p:spPr bwMode="auto">
            <a:xfrm>
              <a:off x="4953000" y="3714750"/>
              <a:ext cx="387350" cy="3619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09" name="Line 73"/>
            <p:cNvSpPr>
              <a:spLocks noChangeShapeType="1"/>
            </p:cNvSpPr>
            <p:nvPr/>
          </p:nvSpPr>
          <p:spPr bwMode="auto">
            <a:xfrm>
              <a:off x="5949950" y="3587750"/>
              <a:ext cx="254000" cy="2730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10" name="Line 74"/>
            <p:cNvSpPr>
              <a:spLocks noChangeShapeType="1"/>
            </p:cNvSpPr>
            <p:nvPr/>
          </p:nvSpPr>
          <p:spPr bwMode="auto">
            <a:xfrm>
              <a:off x="6419850" y="3790950"/>
              <a:ext cx="38100" cy="3111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11" name="Line 75"/>
            <p:cNvSpPr>
              <a:spLocks noChangeShapeType="1"/>
            </p:cNvSpPr>
            <p:nvPr/>
          </p:nvSpPr>
          <p:spPr bwMode="auto">
            <a:xfrm>
              <a:off x="7416800" y="3752850"/>
              <a:ext cx="158750" cy="3492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12" name="Line 76"/>
            <p:cNvSpPr>
              <a:spLocks noChangeShapeType="1"/>
            </p:cNvSpPr>
            <p:nvPr/>
          </p:nvSpPr>
          <p:spPr bwMode="auto">
            <a:xfrm>
              <a:off x="7340600" y="4781550"/>
              <a:ext cx="215900" cy="40005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sp>
          <p:nvSpPr>
            <p:cNvPr id="28713" name="Line 77"/>
            <p:cNvSpPr>
              <a:spLocks noChangeShapeType="1"/>
            </p:cNvSpPr>
            <p:nvPr/>
          </p:nvSpPr>
          <p:spPr bwMode="auto">
            <a:xfrm flipV="1">
              <a:off x="7556500" y="4781550"/>
              <a:ext cx="114300" cy="3937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panose="020B0604020202020204" pitchFamily="34" charset="0"/>
                <a:ea typeface="ヒラギノ角ゴ Pro W3" charset="-128"/>
              </a:endParaRPr>
            </a:p>
          </p:txBody>
        </p:sp>
      </p:grpSp>
    </p:spTree>
    <p:extLst>
      <p:ext uri="{BB962C8B-B14F-4D97-AF65-F5344CB8AC3E}">
        <p14:creationId xmlns:p14="http://schemas.microsoft.com/office/powerpoint/2010/main" val="10981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12_UN02Summary_C2-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8784" y="1489569"/>
            <a:ext cx="7266432" cy="4895088"/>
          </a:xfrm>
          <a:prstGeom prst="rect">
            <a:avLst/>
          </a:prstGeom>
        </p:spPr>
      </p:pic>
      <p:sp>
        <p:nvSpPr>
          <p:cNvPr id="8" name="Text Box 31"/>
          <p:cNvSpPr txBox="1">
            <a:spLocks noChangeArrowheads="1"/>
          </p:cNvSpPr>
          <p:nvPr/>
        </p:nvSpPr>
        <p:spPr bwMode="auto">
          <a:xfrm>
            <a:off x="2268756" y="2594326"/>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Cytokinesis</a:t>
            </a:r>
          </a:p>
        </p:txBody>
      </p:sp>
      <p:pic>
        <p:nvPicPr>
          <p:cNvPr id="9" name="Picture 8" descr="12_UN02Summary_C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59449" y="1502162"/>
            <a:ext cx="1642927" cy="365772"/>
          </a:xfrm>
          <a:prstGeom prst="rect">
            <a:avLst/>
          </a:prstGeom>
        </p:spPr>
      </p:pic>
      <p:cxnSp>
        <p:nvCxnSpPr>
          <p:cNvPr id="10" name="Straight Connector 9"/>
          <p:cNvCxnSpPr/>
          <p:nvPr/>
        </p:nvCxnSpPr>
        <p:spPr bwMode="auto">
          <a:xfrm>
            <a:off x="3580672" y="2741735"/>
            <a:ext cx="1264424" cy="26855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p:cNvCxnSpPr/>
          <p:nvPr/>
        </p:nvCxnSpPr>
        <p:spPr bwMode="auto">
          <a:xfrm>
            <a:off x="3099519" y="3088621"/>
            <a:ext cx="182390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p:cNvCxnSpPr/>
          <p:nvPr/>
        </p:nvCxnSpPr>
        <p:spPr bwMode="auto">
          <a:xfrm flipV="1">
            <a:off x="3720541" y="3318014"/>
            <a:ext cx="794462" cy="33569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Text Box 31"/>
          <p:cNvSpPr txBox="1">
            <a:spLocks noChangeArrowheads="1"/>
          </p:cNvSpPr>
          <p:nvPr/>
        </p:nvSpPr>
        <p:spPr bwMode="auto">
          <a:xfrm>
            <a:off x="2251978" y="2941213"/>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Mitosis</a:t>
            </a:r>
          </a:p>
        </p:txBody>
      </p:sp>
      <p:sp>
        <p:nvSpPr>
          <p:cNvPr id="14" name="Text Box 31"/>
          <p:cNvSpPr txBox="1">
            <a:spLocks noChangeArrowheads="1"/>
          </p:cNvSpPr>
          <p:nvPr/>
        </p:nvSpPr>
        <p:spPr bwMode="auto">
          <a:xfrm>
            <a:off x="4551441" y="2241845"/>
            <a:ext cx="327225"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G</a:t>
            </a:r>
            <a:r>
              <a:rPr lang="en-US" sz="1700" baseline="-25000" dirty="0">
                <a:latin typeface="Arial" charset="0"/>
              </a:rPr>
              <a:t>1</a:t>
            </a:r>
          </a:p>
        </p:txBody>
      </p:sp>
      <p:sp>
        <p:nvSpPr>
          <p:cNvPr id="15" name="Text Box 31"/>
          <p:cNvSpPr txBox="1">
            <a:spLocks noChangeArrowheads="1"/>
          </p:cNvSpPr>
          <p:nvPr/>
        </p:nvSpPr>
        <p:spPr bwMode="auto">
          <a:xfrm>
            <a:off x="5927764" y="2230654"/>
            <a:ext cx="327225"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S</a:t>
            </a:r>
            <a:endParaRPr lang="en-US" sz="1700" baseline="-25000" dirty="0">
              <a:latin typeface="Arial" charset="0"/>
            </a:endParaRPr>
          </a:p>
        </p:txBody>
      </p:sp>
      <p:sp>
        <p:nvSpPr>
          <p:cNvPr id="16" name="Text Box 31"/>
          <p:cNvSpPr txBox="1">
            <a:spLocks noChangeArrowheads="1"/>
          </p:cNvSpPr>
          <p:nvPr/>
        </p:nvSpPr>
        <p:spPr bwMode="auto">
          <a:xfrm>
            <a:off x="5385066" y="2862883"/>
            <a:ext cx="327225"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G</a:t>
            </a:r>
            <a:r>
              <a:rPr lang="en-US" sz="1700" baseline="-25000" dirty="0">
                <a:latin typeface="Arial" charset="0"/>
              </a:rPr>
              <a:t>2</a:t>
            </a:r>
          </a:p>
        </p:txBody>
      </p:sp>
      <p:sp>
        <p:nvSpPr>
          <p:cNvPr id="17" name="Text Box 31"/>
          <p:cNvSpPr txBox="1">
            <a:spLocks noChangeArrowheads="1"/>
          </p:cNvSpPr>
          <p:nvPr/>
        </p:nvSpPr>
        <p:spPr bwMode="auto">
          <a:xfrm>
            <a:off x="2352685" y="3545466"/>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700" dirty="0">
                <a:latin typeface="Arial" charset="0"/>
              </a:rPr>
              <a:t>MITOTIC (M)</a:t>
            </a:r>
            <a:br>
              <a:rPr lang="en-US" sz="1700" dirty="0">
                <a:latin typeface="Arial" charset="0"/>
              </a:rPr>
            </a:br>
            <a:r>
              <a:rPr lang="en-US" sz="1700" dirty="0">
                <a:latin typeface="Arial" charset="0"/>
              </a:rPr>
              <a:t>PHASE</a:t>
            </a:r>
          </a:p>
        </p:txBody>
      </p:sp>
      <p:sp>
        <p:nvSpPr>
          <p:cNvPr id="18" name="Text Box 31"/>
          <p:cNvSpPr txBox="1">
            <a:spLocks noChangeArrowheads="1"/>
          </p:cNvSpPr>
          <p:nvPr/>
        </p:nvSpPr>
        <p:spPr bwMode="auto">
          <a:xfrm>
            <a:off x="1043503" y="4860277"/>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700" dirty="0">
                <a:latin typeface="Arial" charset="0"/>
              </a:rPr>
              <a:t>Telophase</a:t>
            </a:r>
            <a:br>
              <a:rPr lang="en-US" sz="1700" dirty="0">
                <a:latin typeface="Arial" charset="0"/>
              </a:rPr>
            </a:br>
            <a:r>
              <a:rPr lang="en-US" sz="1700" dirty="0">
                <a:latin typeface="Arial" charset="0"/>
              </a:rPr>
              <a:t>and</a:t>
            </a:r>
            <a:br>
              <a:rPr lang="en-US" sz="1700" dirty="0">
                <a:latin typeface="Arial" charset="0"/>
              </a:rPr>
            </a:br>
            <a:r>
              <a:rPr lang="en-US" sz="1700" dirty="0">
                <a:latin typeface="Arial" charset="0"/>
              </a:rPr>
              <a:t>Cytokinesis</a:t>
            </a:r>
          </a:p>
        </p:txBody>
      </p:sp>
      <p:sp>
        <p:nvSpPr>
          <p:cNvPr id="19" name="Text Box 31"/>
          <p:cNvSpPr txBox="1">
            <a:spLocks noChangeArrowheads="1"/>
          </p:cNvSpPr>
          <p:nvPr/>
        </p:nvSpPr>
        <p:spPr bwMode="auto">
          <a:xfrm>
            <a:off x="2414228" y="5738682"/>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700" dirty="0">
                <a:latin typeface="Arial" charset="0"/>
              </a:rPr>
              <a:t>Anaphase</a:t>
            </a:r>
          </a:p>
        </p:txBody>
      </p:sp>
      <p:sp>
        <p:nvSpPr>
          <p:cNvPr id="20" name="Text Box 31"/>
          <p:cNvSpPr txBox="1">
            <a:spLocks noChangeArrowheads="1"/>
          </p:cNvSpPr>
          <p:nvPr/>
        </p:nvSpPr>
        <p:spPr bwMode="auto">
          <a:xfrm>
            <a:off x="4126240" y="6057594"/>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700" dirty="0">
                <a:latin typeface="Arial" charset="0"/>
              </a:rPr>
              <a:t>Metaphase</a:t>
            </a:r>
          </a:p>
        </p:txBody>
      </p:sp>
      <p:sp>
        <p:nvSpPr>
          <p:cNvPr id="21" name="Text Box 31"/>
          <p:cNvSpPr txBox="1">
            <a:spLocks noChangeArrowheads="1"/>
          </p:cNvSpPr>
          <p:nvPr/>
        </p:nvSpPr>
        <p:spPr bwMode="auto">
          <a:xfrm>
            <a:off x="5676003" y="5554049"/>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700" dirty="0">
                <a:latin typeface="Arial" charset="0"/>
              </a:rPr>
              <a:t>Prometaphase</a:t>
            </a:r>
          </a:p>
        </p:txBody>
      </p:sp>
      <p:sp>
        <p:nvSpPr>
          <p:cNvPr id="22" name="Text Box 31"/>
          <p:cNvSpPr txBox="1">
            <a:spLocks noChangeArrowheads="1"/>
          </p:cNvSpPr>
          <p:nvPr/>
        </p:nvSpPr>
        <p:spPr bwMode="auto">
          <a:xfrm>
            <a:off x="6973997" y="4491011"/>
            <a:ext cx="1108811" cy="285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700" dirty="0">
                <a:latin typeface="Arial" charset="0"/>
              </a:rPr>
              <a:t>Prophase</a:t>
            </a:r>
          </a:p>
        </p:txBody>
      </p:sp>
    </p:spTree>
    <p:extLst>
      <p:ext uri="{BB962C8B-B14F-4D97-AF65-F5344CB8AC3E}">
        <p14:creationId xmlns:p14="http://schemas.microsoft.com/office/powerpoint/2010/main" val="30213971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Mitosis in Plants</a:t>
            </a:r>
          </a:p>
        </p:txBody>
      </p:sp>
      <p:pic>
        <p:nvPicPr>
          <p:cNvPr id="4" name="Picture 3" descr="Screen Shot 2019-03-20 at 8.45.13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28900" y="1239837"/>
            <a:ext cx="3911600" cy="5332721"/>
          </a:xfrm>
          <a:prstGeom prst="rect">
            <a:avLst/>
          </a:prstGeom>
        </p:spPr>
      </p:pic>
    </p:spTree>
    <p:extLst>
      <p:ext uri="{BB962C8B-B14F-4D97-AF65-F5344CB8AC3E}">
        <p14:creationId xmlns:p14="http://schemas.microsoft.com/office/powerpoint/2010/main" val="383490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3" descr="figure_03_29_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3213" y="965200"/>
            <a:ext cx="8535987"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4"/>
          <p:cNvSpPr>
            <a:spLocks noChangeArrowheads="1"/>
          </p:cNvSpPr>
          <p:nvPr/>
        </p:nvSpPr>
        <p:spPr bwMode="auto">
          <a:xfrm>
            <a:off x="4495800" y="4876800"/>
            <a:ext cx="4037013" cy="850900"/>
          </a:xfrm>
          <a:prstGeom prst="rect">
            <a:avLst/>
          </a:prstGeom>
          <a:solidFill>
            <a:schemeClr val="bg1"/>
          </a:solidFill>
          <a:ln w="190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54627" name="Oval 5"/>
          <p:cNvSpPr>
            <a:spLocks noChangeArrowheads="1"/>
          </p:cNvSpPr>
          <p:nvPr/>
        </p:nvSpPr>
        <p:spPr bwMode="auto">
          <a:xfrm>
            <a:off x="4119563" y="4308475"/>
            <a:ext cx="533400" cy="533400"/>
          </a:xfrm>
          <a:prstGeom prst="ellipse">
            <a:avLst/>
          </a:prstGeom>
          <a:solidFill>
            <a:schemeClr val="bg1"/>
          </a:solidFill>
          <a:ln w="25400">
            <a:solidFill>
              <a:schemeClr val="tx1"/>
            </a:solidFill>
            <a:round/>
            <a:headEnd/>
            <a:tailEnd/>
          </a:ln>
        </p:spPr>
        <p:txBody>
          <a:bodyPr wrap="none" anchor="ct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3200">
                <a:latin typeface="Arial" charset="0"/>
                <a:sym typeface="Wingdings" charset="2"/>
              </a:rPr>
              <a:t></a:t>
            </a:r>
            <a:endParaRPr lang="en-US" altLang="en-US" sz="3200">
              <a:latin typeface="Arial" charset="0"/>
            </a:endParaRPr>
          </a:p>
        </p:txBody>
      </p:sp>
      <p:sp>
        <p:nvSpPr>
          <p:cNvPr id="154628" name="Rectangle 6"/>
          <p:cNvSpPr>
            <a:spLocks noChangeArrowheads="1"/>
          </p:cNvSpPr>
          <p:nvPr/>
        </p:nvSpPr>
        <p:spPr bwMode="auto">
          <a:xfrm>
            <a:off x="4572000" y="4876800"/>
            <a:ext cx="40386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nSpc>
                <a:spcPct val="80000"/>
              </a:lnSpc>
            </a:pPr>
            <a:r>
              <a:rPr lang="en-US" altLang="en-US" sz="1800" i="1">
                <a:latin typeface="Arial" charset="0"/>
              </a:rPr>
              <a:t>Cells such as muscle and liver cells, which use a lot of energy, can have up to 2,000 mitochondria!</a:t>
            </a:r>
            <a:endParaRPr lang="en-US" altLang="en-US" sz="1800">
              <a:latin typeface="Arial" charset="0"/>
            </a:endParaRPr>
          </a:p>
        </p:txBody>
      </p:sp>
      <p:sp>
        <p:nvSpPr>
          <p:cNvPr id="154629" name="Rectangle 7"/>
          <p:cNvSpPr>
            <a:spLocks noChangeArrowheads="1"/>
          </p:cNvSpPr>
          <p:nvPr/>
        </p:nvSpPr>
        <p:spPr bwMode="auto">
          <a:xfrm>
            <a:off x="2246313" y="1371600"/>
            <a:ext cx="231933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sz="1400" dirty="0">
                <a:solidFill>
                  <a:srgbClr val="D65719"/>
                </a:solidFill>
                <a:latin typeface="Arial" charset="0"/>
              </a:rPr>
              <a:t>FUNCTIONS</a:t>
            </a:r>
            <a:endParaRPr lang="en-US" altLang="en-US" sz="1400" dirty="0">
              <a:latin typeface="Arial" charset="0"/>
            </a:endParaRPr>
          </a:p>
          <a:p>
            <a:r>
              <a:rPr lang="en-US" altLang="en-US" sz="1400" dirty="0">
                <a:latin typeface="Arial" charset="0"/>
              </a:rPr>
              <a:t>• Act as all-purpose</a:t>
            </a:r>
          </a:p>
          <a:p>
            <a:r>
              <a:rPr lang="en-US" altLang="en-US" sz="1400" dirty="0">
                <a:latin typeface="Arial" charset="0"/>
              </a:rPr>
              <a:t>  energy converters</a:t>
            </a:r>
          </a:p>
          <a:p>
            <a:r>
              <a:rPr lang="en-US" altLang="en-US" sz="1400" dirty="0">
                <a:latin typeface="Arial" charset="0"/>
              </a:rPr>
              <a:t>• Harvest energy to be</a:t>
            </a:r>
          </a:p>
          <a:p>
            <a:r>
              <a:rPr lang="en-US" altLang="en-US" sz="1400" dirty="0">
                <a:latin typeface="Arial" charset="0"/>
              </a:rPr>
              <a:t>  used for cellular functions</a:t>
            </a:r>
          </a:p>
        </p:txBody>
      </p:sp>
      <p:sp>
        <p:nvSpPr>
          <p:cNvPr id="154630" name="Rectangle 8"/>
          <p:cNvSpPr>
            <a:spLocks noChangeArrowheads="1"/>
          </p:cNvSpPr>
          <p:nvPr/>
        </p:nvSpPr>
        <p:spPr bwMode="auto">
          <a:xfrm>
            <a:off x="3228975" y="974725"/>
            <a:ext cx="257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a:solidFill>
                  <a:schemeClr val="bg1"/>
                </a:solidFill>
                <a:latin typeface="Arial" charset="0"/>
              </a:rPr>
              <a:t>MITOCHONDRIA</a:t>
            </a:r>
          </a:p>
        </p:txBody>
      </p:sp>
      <p:sp>
        <p:nvSpPr>
          <p:cNvPr id="154631" name="Rectangle 9"/>
          <p:cNvSpPr>
            <a:spLocks noChangeArrowheads="1"/>
          </p:cNvSpPr>
          <p:nvPr/>
        </p:nvSpPr>
        <p:spPr bwMode="auto">
          <a:xfrm>
            <a:off x="3057525" y="2590800"/>
            <a:ext cx="14033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pPr algn="ctr"/>
            <a:r>
              <a:rPr lang="en-US" altLang="en-US" sz="1400">
                <a:latin typeface="Arial" charset="0"/>
              </a:rPr>
              <a:t>DNA</a:t>
            </a:r>
          </a:p>
          <a:p>
            <a:pPr algn="ctr">
              <a:lnSpc>
                <a:spcPct val="110000"/>
              </a:lnSpc>
            </a:pPr>
            <a:r>
              <a:rPr lang="en-US" altLang="en-US" sz="1400">
                <a:latin typeface="Arial" charset="0"/>
              </a:rPr>
              <a:t>Matrix</a:t>
            </a:r>
          </a:p>
          <a:p>
            <a:pPr algn="ctr">
              <a:lnSpc>
                <a:spcPct val="110000"/>
              </a:lnSpc>
            </a:pPr>
            <a:r>
              <a:rPr lang="en-US" altLang="en-US" sz="1400">
                <a:latin typeface="Arial" charset="0"/>
              </a:rPr>
              <a:t>Outer</a:t>
            </a:r>
          </a:p>
          <a:p>
            <a:pPr algn="ctr">
              <a:lnSpc>
                <a:spcPct val="70000"/>
              </a:lnSpc>
            </a:pPr>
            <a:r>
              <a:rPr lang="en-US" altLang="en-US" sz="1400">
                <a:latin typeface="Arial" charset="0"/>
              </a:rPr>
              <a:t>membrane</a:t>
            </a:r>
          </a:p>
          <a:p>
            <a:pPr algn="ctr">
              <a:lnSpc>
                <a:spcPct val="120000"/>
              </a:lnSpc>
            </a:pPr>
            <a:r>
              <a:rPr lang="en-US" altLang="en-US" sz="1400">
                <a:latin typeface="Arial" charset="0"/>
              </a:rPr>
              <a:t>Inner</a:t>
            </a:r>
          </a:p>
          <a:p>
            <a:pPr algn="ctr">
              <a:lnSpc>
                <a:spcPct val="70000"/>
              </a:lnSpc>
            </a:pPr>
            <a:r>
              <a:rPr lang="en-US" altLang="en-US" sz="1400">
                <a:latin typeface="Arial" charset="0"/>
              </a:rPr>
              <a:t>membrane</a:t>
            </a:r>
          </a:p>
          <a:p>
            <a:pPr algn="ctr">
              <a:lnSpc>
                <a:spcPct val="120000"/>
              </a:lnSpc>
            </a:pPr>
            <a:r>
              <a:rPr lang="en-US" altLang="en-US" sz="1400">
                <a:latin typeface="Arial" charset="0"/>
              </a:rPr>
              <a:t>Intermembrane</a:t>
            </a:r>
          </a:p>
          <a:p>
            <a:pPr algn="ctr">
              <a:lnSpc>
                <a:spcPct val="70000"/>
              </a:lnSpc>
            </a:pPr>
            <a:r>
              <a:rPr lang="en-US" altLang="en-US" sz="1400">
                <a:latin typeface="Arial" charset="0"/>
              </a:rPr>
              <a:t>space</a:t>
            </a:r>
          </a:p>
        </p:txBody>
      </p:sp>
      <p:sp>
        <p:nvSpPr>
          <p:cNvPr id="177162" name="Freeform 10"/>
          <p:cNvSpPr>
            <a:spLocks/>
          </p:cNvSpPr>
          <p:nvPr/>
        </p:nvSpPr>
        <p:spPr bwMode="auto">
          <a:xfrm>
            <a:off x="2268538" y="2725738"/>
            <a:ext cx="1258887" cy="136525"/>
          </a:xfrm>
          <a:custGeom>
            <a:avLst/>
            <a:gdLst>
              <a:gd name="T0" fmla="*/ 793 w 793"/>
              <a:gd name="T1" fmla="*/ 0 h 86"/>
              <a:gd name="T2" fmla="*/ 670 w 793"/>
              <a:gd name="T3" fmla="*/ 0 h 86"/>
              <a:gd name="T4" fmla="*/ 0 w 793"/>
              <a:gd name="T5" fmla="*/ 86 h 86"/>
              <a:gd name="T6" fmla="*/ 0 60000 65536"/>
              <a:gd name="T7" fmla="*/ 0 60000 65536"/>
              <a:gd name="T8" fmla="*/ 0 60000 65536"/>
              <a:gd name="T9" fmla="*/ 0 w 793"/>
              <a:gd name="T10" fmla="*/ 0 h 86"/>
              <a:gd name="T11" fmla="*/ 793 w 793"/>
              <a:gd name="T12" fmla="*/ 86 h 86"/>
            </a:gdLst>
            <a:ahLst/>
            <a:cxnLst>
              <a:cxn ang="T6">
                <a:pos x="T0" y="T1"/>
              </a:cxn>
              <a:cxn ang="T7">
                <a:pos x="T2" y="T3"/>
              </a:cxn>
              <a:cxn ang="T8">
                <a:pos x="T4" y="T5"/>
              </a:cxn>
            </a:cxnLst>
            <a:rect l="T9" t="T10" r="T11" b="T12"/>
            <a:pathLst>
              <a:path w="793" h="86">
                <a:moveTo>
                  <a:pt x="793" y="0"/>
                </a:moveTo>
                <a:lnTo>
                  <a:pt x="670" y="0"/>
                </a:lnTo>
                <a:lnTo>
                  <a:pt x="0" y="86"/>
                </a:lnTo>
              </a:path>
            </a:pathLst>
          </a:custGeom>
          <a:noFill/>
          <a:ln w="19050">
            <a:solidFill>
              <a:schemeClr val="tx1"/>
            </a:solidFill>
            <a:round/>
            <a:headEnd/>
            <a:tailEnd/>
          </a:ln>
          <a:effectLst>
            <a:outerShdw dist="12700" algn="ctr" rotWithShape="0">
              <a:schemeClr val="bg1">
                <a:alpha val="74998"/>
              </a:schemeClr>
            </a:outerShdw>
          </a:effectLst>
        </p:spPr>
        <p:txBody>
          <a:bodyPr wrap="none" anchor="ctr"/>
          <a:lstStyle/>
          <a:p>
            <a:pPr>
              <a:defRPr/>
            </a:pPr>
            <a:endParaRPr lang="en-US">
              <a:latin typeface="Arial"/>
              <a:ea typeface="+mn-ea"/>
              <a:cs typeface="Arial"/>
            </a:endParaRPr>
          </a:p>
        </p:txBody>
      </p:sp>
      <p:sp>
        <p:nvSpPr>
          <p:cNvPr id="177164" name="Freeform 12"/>
          <p:cNvSpPr>
            <a:spLocks/>
          </p:cNvSpPr>
          <p:nvPr/>
        </p:nvSpPr>
        <p:spPr bwMode="auto">
          <a:xfrm>
            <a:off x="2481263" y="2963863"/>
            <a:ext cx="1039812" cy="168275"/>
          </a:xfrm>
          <a:custGeom>
            <a:avLst/>
            <a:gdLst>
              <a:gd name="T0" fmla="*/ 655 w 655"/>
              <a:gd name="T1" fmla="*/ 0 h 106"/>
              <a:gd name="T2" fmla="*/ 532 w 655"/>
              <a:gd name="T3" fmla="*/ 0 h 106"/>
              <a:gd name="T4" fmla="*/ 0 w 655"/>
              <a:gd name="T5" fmla="*/ 106 h 106"/>
              <a:gd name="T6" fmla="*/ 0 60000 65536"/>
              <a:gd name="T7" fmla="*/ 0 60000 65536"/>
              <a:gd name="T8" fmla="*/ 0 60000 65536"/>
              <a:gd name="T9" fmla="*/ 0 w 655"/>
              <a:gd name="T10" fmla="*/ 0 h 106"/>
              <a:gd name="T11" fmla="*/ 655 w 655"/>
              <a:gd name="T12" fmla="*/ 106 h 106"/>
            </a:gdLst>
            <a:ahLst/>
            <a:cxnLst>
              <a:cxn ang="T6">
                <a:pos x="T0" y="T1"/>
              </a:cxn>
              <a:cxn ang="T7">
                <a:pos x="T2" y="T3"/>
              </a:cxn>
              <a:cxn ang="T8">
                <a:pos x="T4" y="T5"/>
              </a:cxn>
            </a:cxnLst>
            <a:rect l="T9" t="T10" r="T11" b="T12"/>
            <a:pathLst>
              <a:path w="655" h="106">
                <a:moveTo>
                  <a:pt x="655" y="0"/>
                </a:moveTo>
                <a:lnTo>
                  <a:pt x="532" y="0"/>
                </a:lnTo>
                <a:lnTo>
                  <a:pt x="0" y="106"/>
                </a:lnTo>
              </a:path>
            </a:pathLst>
          </a:custGeom>
          <a:noFill/>
          <a:ln w="19050">
            <a:solidFill>
              <a:schemeClr val="tx1"/>
            </a:solidFill>
            <a:round/>
            <a:headEnd/>
            <a:tailEnd/>
          </a:ln>
          <a:effectLst>
            <a:outerShdw dist="12700" algn="ctr" rotWithShape="0">
              <a:schemeClr val="bg1">
                <a:alpha val="74998"/>
              </a:schemeClr>
            </a:outerShdw>
          </a:effectLst>
        </p:spPr>
        <p:txBody>
          <a:bodyPr wrap="none" anchor="ctr"/>
          <a:lstStyle/>
          <a:p>
            <a:pPr>
              <a:defRPr/>
            </a:pPr>
            <a:endParaRPr lang="en-US">
              <a:latin typeface="Arial"/>
              <a:ea typeface="+mn-ea"/>
              <a:cs typeface="Arial"/>
            </a:endParaRPr>
          </a:p>
        </p:txBody>
      </p:sp>
      <p:sp>
        <p:nvSpPr>
          <p:cNvPr id="177165" name="Freeform 13"/>
          <p:cNvSpPr>
            <a:spLocks/>
          </p:cNvSpPr>
          <p:nvPr/>
        </p:nvSpPr>
        <p:spPr bwMode="auto">
          <a:xfrm>
            <a:off x="4035425" y="2811463"/>
            <a:ext cx="1763713" cy="160337"/>
          </a:xfrm>
          <a:custGeom>
            <a:avLst/>
            <a:gdLst>
              <a:gd name="T0" fmla="*/ 0 w 1111"/>
              <a:gd name="T1" fmla="*/ 101 h 101"/>
              <a:gd name="T2" fmla="*/ 123 w 1111"/>
              <a:gd name="T3" fmla="*/ 101 h 101"/>
              <a:gd name="T4" fmla="*/ 1111 w 1111"/>
              <a:gd name="T5" fmla="*/ 0 h 101"/>
              <a:gd name="T6" fmla="*/ 0 60000 65536"/>
              <a:gd name="T7" fmla="*/ 0 60000 65536"/>
              <a:gd name="T8" fmla="*/ 0 60000 65536"/>
              <a:gd name="T9" fmla="*/ 0 w 1111"/>
              <a:gd name="T10" fmla="*/ 0 h 101"/>
              <a:gd name="T11" fmla="*/ 1111 w 1111"/>
              <a:gd name="T12" fmla="*/ 101 h 101"/>
            </a:gdLst>
            <a:ahLst/>
            <a:cxnLst>
              <a:cxn ang="T6">
                <a:pos x="T0" y="T1"/>
              </a:cxn>
              <a:cxn ang="T7">
                <a:pos x="T2" y="T3"/>
              </a:cxn>
              <a:cxn ang="T8">
                <a:pos x="T4" y="T5"/>
              </a:cxn>
            </a:cxnLst>
            <a:rect l="T9" t="T10" r="T11" b="T12"/>
            <a:pathLst>
              <a:path w="1111" h="101">
                <a:moveTo>
                  <a:pt x="0" y="101"/>
                </a:moveTo>
                <a:lnTo>
                  <a:pt x="123" y="101"/>
                </a:lnTo>
                <a:lnTo>
                  <a:pt x="1111" y="0"/>
                </a:lnTo>
              </a:path>
            </a:pathLst>
          </a:custGeom>
          <a:noFill/>
          <a:ln w="19050">
            <a:solidFill>
              <a:schemeClr val="tx1"/>
            </a:solidFill>
            <a:round/>
            <a:headEnd/>
            <a:tailEnd/>
          </a:ln>
          <a:effectLst>
            <a:outerShdw dist="12700" algn="ctr" rotWithShape="0">
              <a:schemeClr val="bg1">
                <a:alpha val="74998"/>
              </a:schemeClr>
            </a:outerShdw>
          </a:effectLst>
        </p:spPr>
        <p:txBody>
          <a:bodyPr wrap="none" anchor="ctr"/>
          <a:lstStyle/>
          <a:p>
            <a:pPr>
              <a:defRPr/>
            </a:pPr>
            <a:endParaRPr lang="en-US">
              <a:latin typeface="Arial"/>
              <a:ea typeface="+mn-ea"/>
              <a:cs typeface="Arial"/>
            </a:endParaRPr>
          </a:p>
        </p:txBody>
      </p:sp>
      <p:sp>
        <p:nvSpPr>
          <p:cNvPr id="177166" name="Freeform 14"/>
          <p:cNvSpPr>
            <a:spLocks/>
          </p:cNvSpPr>
          <p:nvPr/>
        </p:nvSpPr>
        <p:spPr bwMode="auto">
          <a:xfrm>
            <a:off x="2776538" y="3200400"/>
            <a:ext cx="777875" cy="127000"/>
          </a:xfrm>
          <a:custGeom>
            <a:avLst/>
            <a:gdLst>
              <a:gd name="T0" fmla="*/ 490 w 490"/>
              <a:gd name="T1" fmla="*/ 0 h 80"/>
              <a:gd name="T2" fmla="*/ 367 w 490"/>
              <a:gd name="T3" fmla="*/ 0 h 80"/>
              <a:gd name="T4" fmla="*/ 0 w 490"/>
              <a:gd name="T5" fmla="*/ 80 h 80"/>
              <a:gd name="T6" fmla="*/ 0 60000 65536"/>
              <a:gd name="T7" fmla="*/ 0 60000 65536"/>
              <a:gd name="T8" fmla="*/ 0 60000 65536"/>
              <a:gd name="T9" fmla="*/ 0 w 490"/>
              <a:gd name="T10" fmla="*/ 0 h 80"/>
              <a:gd name="T11" fmla="*/ 490 w 490"/>
              <a:gd name="T12" fmla="*/ 80 h 80"/>
            </a:gdLst>
            <a:ahLst/>
            <a:cxnLst>
              <a:cxn ang="T6">
                <a:pos x="T0" y="T1"/>
              </a:cxn>
              <a:cxn ang="T7">
                <a:pos x="T2" y="T3"/>
              </a:cxn>
              <a:cxn ang="T8">
                <a:pos x="T4" y="T5"/>
              </a:cxn>
            </a:cxnLst>
            <a:rect l="T9" t="T10" r="T11" b="T12"/>
            <a:pathLst>
              <a:path w="490" h="80">
                <a:moveTo>
                  <a:pt x="490" y="0"/>
                </a:moveTo>
                <a:lnTo>
                  <a:pt x="367" y="0"/>
                </a:lnTo>
                <a:lnTo>
                  <a:pt x="0" y="80"/>
                </a:lnTo>
              </a:path>
            </a:pathLst>
          </a:custGeom>
          <a:noFill/>
          <a:ln w="19050">
            <a:solidFill>
              <a:schemeClr val="tx1"/>
            </a:solidFill>
            <a:round/>
            <a:headEnd/>
            <a:tailEnd/>
          </a:ln>
          <a:effectLst>
            <a:outerShdw dist="12700" algn="ctr" rotWithShape="0">
              <a:schemeClr val="bg1">
                <a:alpha val="74998"/>
              </a:schemeClr>
            </a:outerShdw>
          </a:effectLst>
        </p:spPr>
        <p:txBody>
          <a:bodyPr wrap="none" anchor="ctr"/>
          <a:lstStyle/>
          <a:p>
            <a:pPr>
              <a:defRPr/>
            </a:pPr>
            <a:endParaRPr lang="en-US">
              <a:latin typeface="Arial"/>
              <a:ea typeface="+mn-ea"/>
              <a:cs typeface="Arial"/>
            </a:endParaRPr>
          </a:p>
        </p:txBody>
      </p:sp>
      <p:sp>
        <p:nvSpPr>
          <p:cNvPr id="177167" name="Freeform 15"/>
          <p:cNvSpPr>
            <a:spLocks/>
          </p:cNvSpPr>
          <p:nvPr/>
        </p:nvSpPr>
        <p:spPr bwMode="auto">
          <a:xfrm>
            <a:off x="2646363" y="3600450"/>
            <a:ext cx="915987" cy="103188"/>
          </a:xfrm>
          <a:custGeom>
            <a:avLst/>
            <a:gdLst>
              <a:gd name="T0" fmla="*/ 577 w 577"/>
              <a:gd name="T1" fmla="*/ 0 h 65"/>
              <a:gd name="T2" fmla="*/ 454 w 577"/>
              <a:gd name="T3" fmla="*/ 0 h 65"/>
              <a:gd name="T4" fmla="*/ 0 w 577"/>
              <a:gd name="T5" fmla="*/ 65 h 65"/>
              <a:gd name="T6" fmla="*/ 0 60000 65536"/>
              <a:gd name="T7" fmla="*/ 0 60000 65536"/>
              <a:gd name="T8" fmla="*/ 0 60000 65536"/>
              <a:gd name="T9" fmla="*/ 0 w 577"/>
              <a:gd name="T10" fmla="*/ 0 h 65"/>
              <a:gd name="T11" fmla="*/ 577 w 577"/>
              <a:gd name="T12" fmla="*/ 65 h 65"/>
            </a:gdLst>
            <a:ahLst/>
            <a:cxnLst>
              <a:cxn ang="T6">
                <a:pos x="T0" y="T1"/>
              </a:cxn>
              <a:cxn ang="T7">
                <a:pos x="T2" y="T3"/>
              </a:cxn>
              <a:cxn ang="T8">
                <a:pos x="T4" y="T5"/>
              </a:cxn>
            </a:cxnLst>
            <a:rect l="T9" t="T10" r="T11" b="T12"/>
            <a:pathLst>
              <a:path w="577" h="65">
                <a:moveTo>
                  <a:pt x="577" y="0"/>
                </a:moveTo>
                <a:lnTo>
                  <a:pt x="454" y="0"/>
                </a:lnTo>
                <a:lnTo>
                  <a:pt x="0" y="65"/>
                </a:lnTo>
              </a:path>
            </a:pathLst>
          </a:custGeom>
          <a:noFill/>
          <a:ln w="19050">
            <a:solidFill>
              <a:schemeClr val="tx1"/>
            </a:solidFill>
            <a:round/>
            <a:headEnd/>
            <a:tailEnd/>
          </a:ln>
          <a:effectLst>
            <a:outerShdw dist="12700" algn="ctr" rotWithShape="0">
              <a:schemeClr val="bg1">
                <a:alpha val="74998"/>
              </a:schemeClr>
            </a:outerShdw>
          </a:effectLst>
        </p:spPr>
        <p:txBody>
          <a:bodyPr wrap="none" anchor="ctr"/>
          <a:lstStyle/>
          <a:p>
            <a:pPr>
              <a:defRPr/>
            </a:pPr>
            <a:endParaRPr lang="en-US">
              <a:latin typeface="Arial"/>
              <a:ea typeface="+mn-ea"/>
              <a:cs typeface="Arial"/>
            </a:endParaRPr>
          </a:p>
        </p:txBody>
      </p:sp>
      <p:sp>
        <p:nvSpPr>
          <p:cNvPr id="177168" name="Freeform 16"/>
          <p:cNvSpPr>
            <a:spLocks/>
          </p:cNvSpPr>
          <p:nvPr/>
        </p:nvSpPr>
        <p:spPr bwMode="auto">
          <a:xfrm>
            <a:off x="2844800" y="4002088"/>
            <a:ext cx="336550" cy="69850"/>
          </a:xfrm>
          <a:custGeom>
            <a:avLst/>
            <a:gdLst>
              <a:gd name="T0" fmla="*/ 212 w 212"/>
              <a:gd name="T1" fmla="*/ 0 h 44"/>
              <a:gd name="T2" fmla="*/ 89 w 212"/>
              <a:gd name="T3" fmla="*/ 0 h 44"/>
              <a:gd name="T4" fmla="*/ 0 w 212"/>
              <a:gd name="T5" fmla="*/ 44 h 44"/>
              <a:gd name="T6" fmla="*/ 0 60000 65536"/>
              <a:gd name="T7" fmla="*/ 0 60000 65536"/>
              <a:gd name="T8" fmla="*/ 0 60000 65536"/>
              <a:gd name="T9" fmla="*/ 0 w 212"/>
              <a:gd name="T10" fmla="*/ 0 h 44"/>
              <a:gd name="T11" fmla="*/ 212 w 212"/>
              <a:gd name="T12" fmla="*/ 44 h 44"/>
            </a:gdLst>
            <a:ahLst/>
            <a:cxnLst>
              <a:cxn ang="T6">
                <a:pos x="T0" y="T1"/>
              </a:cxn>
              <a:cxn ang="T7">
                <a:pos x="T2" y="T3"/>
              </a:cxn>
              <a:cxn ang="T8">
                <a:pos x="T4" y="T5"/>
              </a:cxn>
            </a:cxnLst>
            <a:rect l="T9" t="T10" r="T11" b="T12"/>
            <a:pathLst>
              <a:path w="212" h="44">
                <a:moveTo>
                  <a:pt x="212" y="0"/>
                </a:moveTo>
                <a:lnTo>
                  <a:pt x="89" y="0"/>
                </a:lnTo>
                <a:lnTo>
                  <a:pt x="0" y="44"/>
                </a:lnTo>
              </a:path>
            </a:pathLst>
          </a:custGeom>
          <a:noFill/>
          <a:ln w="19050">
            <a:solidFill>
              <a:schemeClr val="tx1"/>
            </a:solidFill>
            <a:round/>
            <a:headEnd/>
            <a:tailEnd/>
          </a:ln>
          <a:effectLst>
            <a:outerShdw dist="12700" algn="ctr" rotWithShape="0">
              <a:schemeClr val="bg1">
                <a:alpha val="74998"/>
              </a:schemeClr>
            </a:outerShdw>
          </a:effectLst>
        </p:spPr>
        <p:txBody>
          <a:bodyPr wrap="none" anchor="ctr"/>
          <a:lstStyle/>
          <a:p>
            <a:pPr>
              <a:defRPr/>
            </a:pPr>
            <a:endParaRPr lang="en-US">
              <a:latin typeface="Arial"/>
              <a:ea typeface="+mn-ea"/>
              <a:cs typeface="Arial"/>
            </a:endParaRPr>
          </a:p>
        </p:txBody>
      </p:sp>
      <p:sp>
        <p:nvSpPr>
          <p:cNvPr id="177169" name="Freeform 17"/>
          <p:cNvSpPr>
            <a:spLocks/>
          </p:cNvSpPr>
          <p:nvPr/>
        </p:nvSpPr>
        <p:spPr bwMode="auto">
          <a:xfrm>
            <a:off x="4035425" y="3200400"/>
            <a:ext cx="1243013" cy="101600"/>
          </a:xfrm>
          <a:custGeom>
            <a:avLst/>
            <a:gdLst>
              <a:gd name="T0" fmla="*/ 0 w 783"/>
              <a:gd name="T1" fmla="*/ 0 h 64"/>
              <a:gd name="T2" fmla="*/ 123 w 783"/>
              <a:gd name="T3" fmla="*/ 0 h 64"/>
              <a:gd name="T4" fmla="*/ 783 w 783"/>
              <a:gd name="T5" fmla="*/ 64 h 64"/>
              <a:gd name="T6" fmla="*/ 0 60000 65536"/>
              <a:gd name="T7" fmla="*/ 0 60000 65536"/>
              <a:gd name="T8" fmla="*/ 0 60000 65536"/>
              <a:gd name="T9" fmla="*/ 0 w 783"/>
              <a:gd name="T10" fmla="*/ 0 h 64"/>
              <a:gd name="T11" fmla="*/ 783 w 783"/>
              <a:gd name="T12" fmla="*/ 64 h 64"/>
            </a:gdLst>
            <a:ahLst/>
            <a:cxnLst>
              <a:cxn ang="T6">
                <a:pos x="T0" y="T1"/>
              </a:cxn>
              <a:cxn ang="T7">
                <a:pos x="T2" y="T3"/>
              </a:cxn>
              <a:cxn ang="T8">
                <a:pos x="T4" y="T5"/>
              </a:cxn>
            </a:cxnLst>
            <a:rect l="T9" t="T10" r="T11" b="T12"/>
            <a:pathLst>
              <a:path w="783" h="64">
                <a:moveTo>
                  <a:pt x="0" y="0"/>
                </a:moveTo>
                <a:lnTo>
                  <a:pt x="123" y="0"/>
                </a:lnTo>
                <a:lnTo>
                  <a:pt x="783" y="64"/>
                </a:lnTo>
              </a:path>
            </a:pathLst>
          </a:custGeom>
          <a:noFill/>
          <a:ln w="19050">
            <a:solidFill>
              <a:schemeClr val="tx1"/>
            </a:solidFill>
            <a:round/>
            <a:headEnd/>
            <a:tailEnd/>
          </a:ln>
          <a:effectLst>
            <a:outerShdw dist="12700" algn="ctr" rotWithShape="0">
              <a:schemeClr val="bg1">
                <a:alpha val="74998"/>
              </a:schemeClr>
            </a:outerShdw>
          </a:effectLst>
        </p:spPr>
        <p:txBody>
          <a:bodyPr wrap="none" anchor="ctr"/>
          <a:lstStyle/>
          <a:p>
            <a:pPr>
              <a:defRPr/>
            </a:pPr>
            <a:endParaRPr lang="en-US">
              <a:latin typeface="Arial"/>
              <a:ea typeface="+mn-ea"/>
              <a:cs typeface="Arial"/>
            </a:endParaRPr>
          </a:p>
        </p:txBody>
      </p:sp>
      <p:sp>
        <p:nvSpPr>
          <p:cNvPr id="177170" name="Freeform 18"/>
          <p:cNvSpPr>
            <a:spLocks/>
          </p:cNvSpPr>
          <p:nvPr/>
        </p:nvSpPr>
        <p:spPr bwMode="auto">
          <a:xfrm>
            <a:off x="3992563" y="3505200"/>
            <a:ext cx="1844675" cy="96838"/>
          </a:xfrm>
          <a:custGeom>
            <a:avLst/>
            <a:gdLst>
              <a:gd name="T0" fmla="*/ 0 w 1162"/>
              <a:gd name="T1" fmla="*/ 61 h 61"/>
              <a:gd name="T2" fmla="*/ 123 w 1162"/>
              <a:gd name="T3" fmla="*/ 61 h 61"/>
              <a:gd name="T4" fmla="*/ 1162 w 1162"/>
              <a:gd name="T5" fmla="*/ 0 h 61"/>
              <a:gd name="T6" fmla="*/ 0 60000 65536"/>
              <a:gd name="T7" fmla="*/ 0 60000 65536"/>
              <a:gd name="T8" fmla="*/ 0 60000 65536"/>
              <a:gd name="T9" fmla="*/ 0 w 1162"/>
              <a:gd name="T10" fmla="*/ 0 h 61"/>
              <a:gd name="T11" fmla="*/ 1162 w 1162"/>
              <a:gd name="T12" fmla="*/ 61 h 61"/>
            </a:gdLst>
            <a:ahLst/>
            <a:cxnLst>
              <a:cxn ang="T6">
                <a:pos x="T0" y="T1"/>
              </a:cxn>
              <a:cxn ang="T7">
                <a:pos x="T2" y="T3"/>
              </a:cxn>
              <a:cxn ang="T8">
                <a:pos x="T4" y="T5"/>
              </a:cxn>
            </a:cxnLst>
            <a:rect l="T9" t="T10" r="T11" b="T12"/>
            <a:pathLst>
              <a:path w="1162" h="61">
                <a:moveTo>
                  <a:pt x="0" y="61"/>
                </a:moveTo>
                <a:lnTo>
                  <a:pt x="123" y="61"/>
                </a:lnTo>
                <a:lnTo>
                  <a:pt x="1162" y="0"/>
                </a:lnTo>
              </a:path>
            </a:pathLst>
          </a:custGeom>
          <a:noFill/>
          <a:ln w="19050">
            <a:solidFill>
              <a:schemeClr val="tx1"/>
            </a:solidFill>
            <a:round/>
            <a:headEnd/>
            <a:tailEnd/>
          </a:ln>
          <a:effectLst>
            <a:outerShdw dist="12700" algn="ctr" rotWithShape="0">
              <a:schemeClr val="bg1">
                <a:alpha val="74998"/>
              </a:schemeClr>
            </a:outerShdw>
          </a:effectLst>
        </p:spPr>
        <p:txBody>
          <a:bodyPr wrap="none" anchor="ctr"/>
          <a:lstStyle/>
          <a:p>
            <a:pPr>
              <a:defRPr/>
            </a:pPr>
            <a:endParaRPr lang="en-US">
              <a:latin typeface="Arial"/>
              <a:ea typeface="+mn-ea"/>
              <a:cs typeface="Arial"/>
            </a:endParaRPr>
          </a:p>
        </p:txBody>
      </p:sp>
      <p:sp>
        <p:nvSpPr>
          <p:cNvPr id="177171" name="Freeform 19"/>
          <p:cNvSpPr>
            <a:spLocks/>
          </p:cNvSpPr>
          <p:nvPr/>
        </p:nvSpPr>
        <p:spPr bwMode="auto">
          <a:xfrm>
            <a:off x="4330700" y="3929063"/>
            <a:ext cx="1363663" cy="73025"/>
          </a:xfrm>
          <a:custGeom>
            <a:avLst/>
            <a:gdLst>
              <a:gd name="T0" fmla="*/ 0 w 859"/>
              <a:gd name="T1" fmla="*/ 46 h 46"/>
              <a:gd name="T2" fmla="*/ 123 w 859"/>
              <a:gd name="T3" fmla="*/ 46 h 46"/>
              <a:gd name="T4" fmla="*/ 859 w 859"/>
              <a:gd name="T5" fmla="*/ 0 h 46"/>
              <a:gd name="T6" fmla="*/ 0 60000 65536"/>
              <a:gd name="T7" fmla="*/ 0 60000 65536"/>
              <a:gd name="T8" fmla="*/ 0 60000 65536"/>
              <a:gd name="T9" fmla="*/ 0 w 859"/>
              <a:gd name="T10" fmla="*/ 0 h 46"/>
              <a:gd name="T11" fmla="*/ 859 w 859"/>
              <a:gd name="T12" fmla="*/ 46 h 46"/>
            </a:gdLst>
            <a:ahLst/>
            <a:cxnLst>
              <a:cxn ang="T6">
                <a:pos x="T0" y="T1"/>
              </a:cxn>
              <a:cxn ang="T7">
                <a:pos x="T2" y="T3"/>
              </a:cxn>
              <a:cxn ang="T8">
                <a:pos x="T4" y="T5"/>
              </a:cxn>
            </a:cxnLst>
            <a:rect l="T9" t="T10" r="T11" b="T12"/>
            <a:pathLst>
              <a:path w="859" h="46">
                <a:moveTo>
                  <a:pt x="0" y="46"/>
                </a:moveTo>
                <a:lnTo>
                  <a:pt x="123" y="46"/>
                </a:lnTo>
                <a:lnTo>
                  <a:pt x="859" y="0"/>
                </a:lnTo>
              </a:path>
            </a:pathLst>
          </a:custGeom>
          <a:noFill/>
          <a:ln w="19050">
            <a:solidFill>
              <a:schemeClr val="tx1"/>
            </a:solidFill>
            <a:round/>
            <a:headEnd/>
            <a:tailEnd/>
          </a:ln>
          <a:effectLst>
            <a:outerShdw dist="12700" algn="ctr" rotWithShape="0">
              <a:schemeClr val="bg1">
                <a:alpha val="74998"/>
              </a:schemeClr>
            </a:outerShdw>
          </a:effectLst>
        </p:spPr>
        <p:txBody>
          <a:bodyPr wrap="none" anchor="ctr"/>
          <a:lstStyle/>
          <a:p>
            <a:pPr>
              <a:defRPr/>
            </a:pPr>
            <a:endParaRPr lang="en-US">
              <a:latin typeface="Arial"/>
              <a:ea typeface="+mn-ea"/>
              <a:cs typeface="Arial"/>
            </a:endParaRPr>
          </a:p>
        </p:txBody>
      </p:sp>
      <p:sp>
        <p:nvSpPr>
          <p:cNvPr id="154641" name="TextBox 1"/>
          <p:cNvSpPr txBox="1">
            <a:spLocks noChangeArrowheads="1"/>
          </p:cNvSpPr>
          <p:nvPr/>
        </p:nvSpPr>
        <p:spPr bwMode="auto">
          <a:xfrm>
            <a:off x="831850" y="287338"/>
            <a:ext cx="6564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128"/>
              </a:defRPr>
            </a:lvl1pPr>
            <a:lvl2pPr marL="742950" indent="-285750">
              <a:defRPr sz="2400">
                <a:solidFill>
                  <a:schemeClr val="tx1"/>
                </a:solidFill>
                <a:latin typeface="Times" charset="0"/>
                <a:ea typeface="ＭＳ Ｐゴシック" charset="-128"/>
              </a:defRPr>
            </a:lvl2pPr>
            <a:lvl3pPr marL="1143000" indent="-228600">
              <a:defRPr sz="2400">
                <a:solidFill>
                  <a:schemeClr val="tx1"/>
                </a:solidFill>
                <a:latin typeface="Times" charset="0"/>
                <a:ea typeface="ＭＳ Ｐゴシック" charset="-128"/>
              </a:defRPr>
            </a:lvl3pPr>
            <a:lvl4pPr marL="1600200" indent="-228600">
              <a:defRPr sz="2400">
                <a:solidFill>
                  <a:schemeClr val="tx1"/>
                </a:solidFill>
                <a:latin typeface="Times" charset="0"/>
                <a:ea typeface="ＭＳ Ｐゴシック" charset="-128"/>
              </a:defRPr>
            </a:lvl4pPr>
            <a:lvl5pPr marL="2057400" indent="-228600">
              <a:defRPr sz="2400">
                <a:solidFill>
                  <a:schemeClr val="tx1"/>
                </a:solidFill>
                <a:latin typeface="Times" charset="0"/>
                <a:ea typeface="ＭＳ Ｐゴシック" charset="-128"/>
              </a:defRPr>
            </a:lvl5pPr>
            <a:lvl6pPr marL="2514600" indent="-228600" eaLnBrk="0" fontAlgn="base" hangingPunct="0">
              <a:spcBef>
                <a:spcPct val="0"/>
              </a:spcBef>
              <a:spcAft>
                <a:spcPct val="0"/>
              </a:spcAft>
              <a:defRPr sz="2400">
                <a:solidFill>
                  <a:schemeClr val="tx1"/>
                </a:solidFill>
                <a:latin typeface="Times" charset="0"/>
                <a:ea typeface="ＭＳ Ｐゴシック" charset="-128"/>
              </a:defRPr>
            </a:lvl6pPr>
            <a:lvl7pPr marL="2971800" indent="-228600" eaLnBrk="0" fontAlgn="base" hangingPunct="0">
              <a:spcBef>
                <a:spcPct val="0"/>
              </a:spcBef>
              <a:spcAft>
                <a:spcPct val="0"/>
              </a:spcAft>
              <a:defRPr sz="2400">
                <a:solidFill>
                  <a:schemeClr val="tx1"/>
                </a:solidFill>
                <a:latin typeface="Times" charset="0"/>
                <a:ea typeface="ＭＳ Ｐゴシック" charset="-128"/>
              </a:defRPr>
            </a:lvl7pPr>
            <a:lvl8pPr marL="3429000" indent="-228600" eaLnBrk="0" fontAlgn="base" hangingPunct="0">
              <a:spcBef>
                <a:spcPct val="0"/>
              </a:spcBef>
              <a:spcAft>
                <a:spcPct val="0"/>
              </a:spcAft>
              <a:defRPr sz="2400">
                <a:solidFill>
                  <a:schemeClr val="tx1"/>
                </a:solidFill>
                <a:latin typeface="Times" charset="0"/>
                <a:ea typeface="ＭＳ Ｐゴシック" charset="-128"/>
              </a:defRPr>
            </a:lvl8pPr>
            <a:lvl9pPr marL="3886200" indent="-228600" eaLnBrk="0" fontAlgn="base" hangingPunct="0">
              <a:spcBef>
                <a:spcPct val="0"/>
              </a:spcBef>
              <a:spcAft>
                <a:spcPct val="0"/>
              </a:spcAft>
              <a:defRPr sz="2400">
                <a:solidFill>
                  <a:schemeClr val="tx1"/>
                </a:solidFill>
                <a:latin typeface="Times" charset="0"/>
                <a:ea typeface="ＭＳ Ｐゴシック" charset="-128"/>
              </a:defRPr>
            </a:lvl9pPr>
          </a:lstStyle>
          <a:p>
            <a:r>
              <a:rPr lang="en-US" altLang="en-US">
                <a:latin typeface="Arial" charset="0"/>
              </a:rPr>
              <a:t>Most Eukaryotes also do </a:t>
            </a:r>
            <a:r>
              <a:rPr lang="en-US" altLang="en-US" b="1" i="1" u="sng">
                <a:latin typeface="Arial" charset="0"/>
              </a:rPr>
              <a:t>Aerobic Respiration</a:t>
            </a:r>
          </a:p>
        </p:txBody>
      </p:sp>
    </p:spTree>
    <p:extLst>
      <p:ext uri="{BB962C8B-B14F-4D97-AF65-F5344CB8AC3E}">
        <p14:creationId xmlns:p14="http://schemas.microsoft.com/office/powerpoint/2010/main" val="42804440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_11_MitosisPlantCell-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6568" y="210312"/>
            <a:ext cx="6150864" cy="6437376"/>
          </a:xfrm>
          <a:prstGeom prst="rect">
            <a:avLst/>
          </a:prstGeom>
        </p:spPr>
      </p:pic>
      <p:cxnSp>
        <p:nvCxnSpPr>
          <p:cNvPr id="18" name="Straight Connector 17"/>
          <p:cNvCxnSpPr/>
          <p:nvPr/>
        </p:nvCxnSpPr>
        <p:spPr bwMode="auto">
          <a:xfrm>
            <a:off x="1831726" y="462258"/>
            <a:ext cx="442176" cy="1206862"/>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 name="Straight Connector 18"/>
          <p:cNvCxnSpPr/>
          <p:nvPr/>
        </p:nvCxnSpPr>
        <p:spPr bwMode="auto">
          <a:xfrm>
            <a:off x="2470056" y="615194"/>
            <a:ext cx="16623" cy="1536006"/>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 name="Straight Connector 19"/>
          <p:cNvCxnSpPr/>
          <p:nvPr/>
        </p:nvCxnSpPr>
        <p:spPr bwMode="auto">
          <a:xfrm flipH="1">
            <a:off x="2829117" y="611869"/>
            <a:ext cx="541916" cy="1393045"/>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 name="Straight Connector 20"/>
          <p:cNvCxnSpPr/>
          <p:nvPr/>
        </p:nvCxnSpPr>
        <p:spPr bwMode="auto">
          <a:xfrm flipV="1">
            <a:off x="4212166" y="615194"/>
            <a:ext cx="352412" cy="1173615"/>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 name="Straight Connector 21"/>
          <p:cNvCxnSpPr/>
          <p:nvPr/>
        </p:nvCxnSpPr>
        <p:spPr bwMode="auto">
          <a:xfrm>
            <a:off x="4564578" y="615194"/>
            <a:ext cx="162907" cy="1180264"/>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p:cNvCxnSpPr/>
          <p:nvPr/>
        </p:nvCxnSpPr>
        <p:spPr bwMode="auto">
          <a:xfrm>
            <a:off x="5994172" y="3740700"/>
            <a:ext cx="329139" cy="1326551"/>
          </a:xfrm>
          <a:prstGeom prst="line">
            <a:avLst/>
          </a:prstGeom>
          <a:solidFill>
            <a:schemeClr val="accent1"/>
          </a:solidFill>
          <a:ln w="254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8" name="Text Box 31"/>
          <p:cNvSpPr txBox="1">
            <a:spLocks noChangeArrowheads="1"/>
          </p:cNvSpPr>
          <p:nvPr/>
        </p:nvSpPr>
        <p:spPr bwMode="auto">
          <a:xfrm>
            <a:off x="1527105" y="195348"/>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Nucleus</a:t>
            </a:r>
          </a:p>
        </p:txBody>
      </p:sp>
      <p:cxnSp>
        <p:nvCxnSpPr>
          <p:cNvPr id="4" name="Straight Connector 3"/>
          <p:cNvCxnSpPr/>
          <p:nvPr/>
        </p:nvCxnSpPr>
        <p:spPr bwMode="auto">
          <a:xfrm>
            <a:off x="1828551" y="455908"/>
            <a:ext cx="442176" cy="120686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 name="Straight Connector 5"/>
          <p:cNvCxnSpPr/>
          <p:nvPr/>
        </p:nvCxnSpPr>
        <p:spPr bwMode="auto">
          <a:xfrm>
            <a:off x="2466881" y="608844"/>
            <a:ext cx="16623" cy="153600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Connector 7"/>
          <p:cNvCxnSpPr/>
          <p:nvPr/>
        </p:nvCxnSpPr>
        <p:spPr bwMode="auto">
          <a:xfrm flipH="1">
            <a:off x="2825942" y="605519"/>
            <a:ext cx="541916" cy="139304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 name="Straight Connector 9"/>
          <p:cNvCxnSpPr/>
          <p:nvPr/>
        </p:nvCxnSpPr>
        <p:spPr bwMode="auto">
          <a:xfrm flipV="1">
            <a:off x="4208991" y="608844"/>
            <a:ext cx="352412" cy="117361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 name="Straight Connector 11"/>
          <p:cNvCxnSpPr/>
          <p:nvPr/>
        </p:nvCxnSpPr>
        <p:spPr bwMode="auto">
          <a:xfrm>
            <a:off x="4561403" y="608844"/>
            <a:ext cx="162907" cy="1180264"/>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 name="Straight Connector 13"/>
          <p:cNvCxnSpPr/>
          <p:nvPr/>
        </p:nvCxnSpPr>
        <p:spPr bwMode="auto">
          <a:xfrm>
            <a:off x="5990997" y="3740700"/>
            <a:ext cx="329139" cy="132655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nvGrpSpPr>
          <p:cNvPr id="23" name="Group 22"/>
          <p:cNvGrpSpPr/>
          <p:nvPr/>
        </p:nvGrpSpPr>
        <p:grpSpPr>
          <a:xfrm rot="16200000">
            <a:off x="5389951" y="2887002"/>
            <a:ext cx="565458" cy="100541"/>
            <a:chOff x="8276167" y="4567767"/>
            <a:chExt cx="509058" cy="100541"/>
          </a:xfrm>
        </p:grpSpPr>
        <p:cxnSp>
          <p:nvCxnSpPr>
            <p:cNvPr id="24" name="Straight Connector 23"/>
            <p:cNvCxnSpPr/>
            <p:nvPr/>
          </p:nvCxnSpPr>
          <p:spPr bwMode="auto">
            <a:xfrm>
              <a:off x="8276167" y="4618038"/>
              <a:ext cx="509058"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 name="Straight Connector 24"/>
            <p:cNvCxnSpPr/>
            <p:nvPr/>
          </p:nvCxnSpPr>
          <p:spPr bwMode="auto">
            <a:xfrm>
              <a:off x="8277437" y="4567767"/>
              <a:ext cx="0" cy="1005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 name="Straight Connector 25"/>
            <p:cNvCxnSpPr/>
            <p:nvPr/>
          </p:nvCxnSpPr>
          <p:spPr bwMode="auto">
            <a:xfrm>
              <a:off x="8784167" y="4567767"/>
              <a:ext cx="0" cy="10054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7" name="Text Box 31"/>
          <p:cNvSpPr txBox="1">
            <a:spLocks noChangeArrowheads="1"/>
          </p:cNvSpPr>
          <p:nvPr/>
        </p:nvSpPr>
        <p:spPr bwMode="auto">
          <a:xfrm rot="16200000">
            <a:off x="5553887" y="2816646"/>
            <a:ext cx="553168" cy="23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300" dirty="0">
                <a:latin typeface="Arial" charset="0"/>
              </a:rPr>
              <a:t>10</a:t>
            </a:r>
            <a:r>
              <a:rPr lang="en-US" sz="1300" b="0" dirty="0">
                <a:latin typeface="Arial" charset="0"/>
              </a:rPr>
              <a:t> </a:t>
            </a:r>
            <a:r>
              <a:rPr lang="en-US" sz="1300" dirty="0">
                <a:latin typeface="Arial"/>
                <a:cs typeface="Arial"/>
              </a:rPr>
              <a:t>µ</a:t>
            </a:r>
            <a:r>
              <a:rPr lang="en-US" sz="1300" dirty="0">
                <a:latin typeface="Arial" charset="0"/>
              </a:rPr>
              <a:t>m</a:t>
            </a:r>
          </a:p>
        </p:txBody>
      </p:sp>
      <p:sp>
        <p:nvSpPr>
          <p:cNvPr id="28" name="Text Box 31"/>
          <p:cNvSpPr txBox="1">
            <a:spLocks noChangeArrowheads="1"/>
          </p:cNvSpPr>
          <p:nvPr/>
        </p:nvSpPr>
        <p:spPr bwMode="auto">
          <a:xfrm>
            <a:off x="2019398" y="395129"/>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Nucleolus</a:t>
            </a:r>
          </a:p>
        </p:txBody>
      </p:sp>
      <p:sp>
        <p:nvSpPr>
          <p:cNvPr id="29" name="Text Box 31"/>
          <p:cNvSpPr txBox="1">
            <a:spLocks noChangeArrowheads="1"/>
          </p:cNvSpPr>
          <p:nvPr/>
        </p:nvSpPr>
        <p:spPr bwMode="auto">
          <a:xfrm>
            <a:off x="2939495" y="206057"/>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Chromosomes</a:t>
            </a:r>
            <a:br>
              <a:rPr lang="en-US" sz="1350" dirty="0">
                <a:latin typeface="Arial" charset="0"/>
              </a:rPr>
            </a:br>
            <a:r>
              <a:rPr lang="en-US" sz="1350" dirty="0">
                <a:latin typeface="Arial" charset="0"/>
              </a:rPr>
              <a:t>condensing</a:t>
            </a:r>
          </a:p>
        </p:txBody>
      </p:sp>
      <p:sp>
        <p:nvSpPr>
          <p:cNvPr id="30" name="Text Box 31"/>
          <p:cNvSpPr txBox="1">
            <a:spLocks noChangeArrowheads="1"/>
          </p:cNvSpPr>
          <p:nvPr/>
        </p:nvSpPr>
        <p:spPr bwMode="auto">
          <a:xfrm>
            <a:off x="4384274" y="391568"/>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Chromosomes</a:t>
            </a:r>
          </a:p>
        </p:txBody>
      </p:sp>
      <p:sp>
        <p:nvSpPr>
          <p:cNvPr id="31" name="Text Box 31"/>
          <p:cNvSpPr txBox="1">
            <a:spLocks noChangeArrowheads="1"/>
          </p:cNvSpPr>
          <p:nvPr/>
        </p:nvSpPr>
        <p:spPr bwMode="auto">
          <a:xfrm>
            <a:off x="3895550" y="3302620"/>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Prometaphase</a:t>
            </a:r>
          </a:p>
        </p:txBody>
      </p:sp>
      <p:sp>
        <p:nvSpPr>
          <p:cNvPr id="32" name="Text Box 31"/>
          <p:cNvSpPr txBox="1">
            <a:spLocks noChangeArrowheads="1"/>
          </p:cNvSpPr>
          <p:nvPr/>
        </p:nvSpPr>
        <p:spPr bwMode="auto">
          <a:xfrm>
            <a:off x="1855028" y="3302622"/>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Prophase</a:t>
            </a:r>
          </a:p>
        </p:txBody>
      </p:sp>
      <p:sp>
        <p:nvSpPr>
          <p:cNvPr id="33" name="Text Box 31"/>
          <p:cNvSpPr txBox="1">
            <a:spLocks noChangeArrowheads="1"/>
          </p:cNvSpPr>
          <p:nvPr/>
        </p:nvSpPr>
        <p:spPr bwMode="auto">
          <a:xfrm>
            <a:off x="5582907" y="3480991"/>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Cell plate</a:t>
            </a:r>
          </a:p>
        </p:txBody>
      </p:sp>
      <p:grpSp>
        <p:nvGrpSpPr>
          <p:cNvPr id="15" name="Group 14"/>
          <p:cNvGrpSpPr/>
          <p:nvPr/>
        </p:nvGrpSpPr>
        <p:grpSpPr>
          <a:xfrm>
            <a:off x="1548314" y="3301508"/>
            <a:ext cx="224367" cy="197163"/>
            <a:chOff x="1278439" y="3456838"/>
            <a:chExt cx="224367" cy="197163"/>
          </a:xfrm>
        </p:grpSpPr>
        <p:sp>
          <p:nvSpPr>
            <p:cNvPr id="35" name="Oval 34"/>
            <p:cNvSpPr/>
            <p:nvPr/>
          </p:nvSpPr>
          <p:spPr bwMode="auto">
            <a:xfrm>
              <a:off x="1296432" y="3458183"/>
              <a:ext cx="195818" cy="195818"/>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36" name="Text Box 31"/>
            <p:cNvSpPr txBox="1">
              <a:spLocks noChangeArrowheads="1"/>
            </p:cNvSpPr>
            <p:nvPr/>
          </p:nvSpPr>
          <p:spPr bwMode="auto">
            <a:xfrm>
              <a:off x="1278439" y="3456838"/>
              <a:ext cx="224367" cy="172187"/>
            </a:xfrm>
            <a:prstGeom prst="rect">
              <a:avLst/>
            </a:prstGeom>
            <a:noFill/>
            <a:ln w="6350" cmpd="sng">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200" dirty="0">
                  <a:solidFill>
                    <a:schemeClr val="bg1"/>
                  </a:solidFill>
                  <a:latin typeface="Arial" charset="0"/>
                </a:rPr>
                <a:t>1</a:t>
              </a:r>
            </a:p>
          </p:txBody>
        </p:sp>
      </p:grpSp>
      <p:grpSp>
        <p:nvGrpSpPr>
          <p:cNvPr id="38" name="Group 37"/>
          <p:cNvGrpSpPr/>
          <p:nvPr/>
        </p:nvGrpSpPr>
        <p:grpSpPr>
          <a:xfrm>
            <a:off x="3612064" y="3304683"/>
            <a:ext cx="224367" cy="197163"/>
            <a:chOff x="1278439" y="3456838"/>
            <a:chExt cx="224367" cy="197163"/>
          </a:xfrm>
        </p:grpSpPr>
        <p:sp>
          <p:nvSpPr>
            <p:cNvPr id="39" name="Oval 38"/>
            <p:cNvSpPr/>
            <p:nvPr/>
          </p:nvSpPr>
          <p:spPr bwMode="auto">
            <a:xfrm>
              <a:off x="1296432" y="3458183"/>
              <a:ext cx="195818" cy="195818"/>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40" name="Text Box 31"/>
            <p:cNvSpPr txBox="1">
              <a:spLocks noChangeArrowheads="1"/>
            </p:cNvSpPr>
            <p:nvPr/>
          </p:nvSpPr>
          <p:spPr bwMode="auto">
            <a:xfrm>
              <a:off x="1278439" y="3456838"/>
              <a:ext cx="224367" cy="172187"/>
            </a:xfrm>
            <a:prstGeom prst="rect">
              <a:avLst/>
            </a:prstGeom>
            <a:noFill/>
            <a:ln w="6350" cmpd="sng">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200" dirty="0">
                  <a:solidFill>
                    <a:schemeClr val="bg1"/>
                  </a:solidFill>
                  <a:latin typeface="Arial" charset="0"/>
                </a:rPr>
                <a:t>2</a:t>
              </a:r>
            </a:p>
          </p:txBody>
        </p:sp>
      </p:grpSp>
      <p:grpSp>
        <p:nvGrpSpPr>
          <p:cNvPr id="41" name="Group 40"/>
          <p:cNvGrpSpPr/>
          <p:nvPr/>
        </p:nvGrpSpPr>
        <p:grpSpPr>
          <a:xfrm>
            <a:off x="1557075" y="6384346"/>
            <a:ext cx="224367" cy="197163"/>
            <a:chOff x="1278439" y="3456838"/>
            <a:chExt cx="224367" cy="197163"/>
          </a:xfrm>
        </p:grpSpPr>
        <p:sp>
          <p:nvSpPr>
            <p:cNvPr id="42" name="Oval 41"/>
            <p:cNvSpPr/>
            <p:nvPr/>
          </p:nvSpPr>
          <p:spPr bwMode="auto">
            <a:xfrm>
              <a:off x="1296432" y="3458183"/>
              <a:ext cx="195818" cy="195818"/>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43" name="Text Box 31"/>
            <p:cNvSpPr txBox="1">
              <a:spLocks noChangeArrowheads="1"/>
            </p:cNvSpPr>
            <p:nvPr/>
          </p:nvSpPr>
          <p:spPr bwMode="auto">
            <a:xfrm>
              <a:off x="1278439" y="3456838"/>
              <a:ext cx="224367" cy="172187"/>
            </a:xfrm>
            <a:prstGeom prst="rect">
              <a:avLst/>
            </a:prstGeom>
            <a:noFill/>
            <a:ln w="6350" cmpd="sng">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200" dirty="0">
                  <a:solidFill>
                    <a:schemeClr val="bg1"/>
                  </a:solidFill>
                  <a:latin typeface="Arial" charset="0"/>
                </a:rPr>
                <a:t>3</a:t>
              </a:r>
            </a:p>
          </p:txBody>
        </p:sp>
      </p:grpSp>
      <p:grpSp>
        <p:nvGrpSpPr>
          <p:cNvPr id="44" name="Group 43"/>
          <p:cNvGrpSpPr/>
          <p:nvPr/>
        </p:nvGrpSpPr>
        <p:grpSpPr>
          <a:xfrm>
            <a:off x="3627175" y="6384346"/>
            <a:ext cx="224367" cy="197163"/>
            <a:chOff x="1278439" y="3456838"/>
            <a:chExt cx="224367" cy="197163"/>
          </a:xfrm>
        </p:grpSpPr>
        <p:sp>
          <p:nvSpPr>
            <p:cNvPr id="45" name="Oval 44"/>
            <p:cNvSpPr/>
            <p:nvPr/>
          </p:nvSpPr>
          <p:spPr bwMode="auto">
            <a:xfrm>
              <a:off x="1296432" y="3458183"/>
              <a:ext cx="195818" cy="195818"/>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46" name="Text Box 31"/>
            <p:cNvSpPr txBox="1">
              <a:spLocks noChangeArrowheads="1"/>
            </p:cNvSpPr>
            <p:nvPr/>
          </p:nvSpPr>
          <p:spPr bwMode="auto">
            <a:xfrm>
              <a:off x="1278439" y="3456838"/>
              <a:ext cx="224367" cy="172187"/>
            </a:xfrm>
            <a:prstGeom prst="rect">
              <a:avLst/>
            </a:prstGeom>
            <a:noFill/>
            <a:ln w="6350" cmpd="sng">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200" dirty="0">
                  <a:solidFill>
                    <a:schemeClr val="bg1"/>
                  </a:solidFill>
                  <a:latin typeface="Arial" charset="0"/>
                </a:rPr>
                <a:t>4</a:t>
              </a:r>
            </a:p>
          </p:txBody>
        </p:sp>
      </p:grpSp>
      <p:grpSp>
        <p:nvGrpSpPr>
          <p:cNvPr id="47" name="Group 46"/>
          <p:cNvGrpSpPr/>
          <p:nvPr/>
        </p:nvGrpSpPr>
        <p:grpSpPr>
          <a:xfrm>
            <a:off x="5665525" y="6384346"/>
            <a:ext cx="224367" cy="197163"/>
            <a:chOff x="1278439" y="3456838"/>
            <a:chExt cx="224367" cy="197163"/>
          </a:xfrm>
        </p:grpSpPr>
        <p:sp>
          <p:nvSpPr>
            <p:cNvPr id="48" name="Oval 47"/>
            <p:cNvSpPr/>
            <p:nvPr/>
          </p:nvSpPr>
          <p:spPr bwMode="auto">
            <a:xfrm>
              <a:off x="1296432" y="3458183"/>
              <a:ext cx="195818" cy="195818"/>
            </a:xfrm>
            <a:prstGeom prst="ellipse">
              <a:avLst/>
            </a:prstGeom>
            <a:solidFill>
              <a:srgbClr val="0093C5"/>
            </a:solidFill>
            <a:ln w="9525" cap="flat" cmpd="sng" algn="ctr">
              <a:solidFill>
                <a:srgbClr val="0093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84" charset="0"/>
              </a:endParaRPr>
            </a:p>
          </p:txBody>
        </p:sp>
        <p:sp>
          <p:nvSpPr>
            <p:cNvPr id="49" name="Text Box 31"/>
            <p:cNvSpPr txBox="1">
              <a:spLocks noChangeArrowheads="1"/>
            </p:cNvSpPr>
            <p:nvPr/>
          </p:nvSpPr>
          <p:spPr bwMode="auto">
            <a:xfrm>
              <a:off x="1278439" y="3456838"/>
              <a:ext cx="224367" cy="172187"/>
            </a:xfrm>
            <a:prstGeom prst="rect">
              <a:avLst/>
            </a:prstGeom>
            <a:noFill/>
            <a:ln w="6350" cmpd="sng">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r>
                <a:rPr lang="en-US" sz="1200" dirty="0">
                  <a:solidFill>
                    <a:schemeClr val="bg1"/>
                  </a:solidFill>
                  <a:latin typeface="Arial" charset="0"/>
                </a:rPr>
                <a:t>5</a:t>
              </a:r>
            </a:p>
          </p:txBody>
        </p:sp>
      </p:grpSp>
      <p:sp>
        <p:nvSpPr>
          <p:cNvPr id="50" name="Text Box 31"/>
          <p:cNvSpPr txBox="1">
            <a:spLocks noChangeArrowheads="1"/>
          </p:cNvSpPr>
          <p:nvPr/>
        </p:nvSpPr>
        <p:spPr bwMode="auto">
          <a:xfrm>
            <a:off x="1852696" y="6385353"/>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Metaphase</a:t>
            </a:r>
          </a:p>
        </p:txBody>
      </p:sp>
      <p:sp>
        <p:nvSpPr>
          <p:cNvPr id="51" name="Text Box 31"/>
          <p:cNvSpPr txBox="1">
            <a:spLocks noChangeArrowheads="1"/>
          </p:cNvSpPr>
          <p:nvPr/>
        </p:nvSpPr>
        <p:spPr bwMode="auto">
          <a:xfrm>
            <a:off x="3902889" y="6379658"/>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Anaphase</a:t>
            </a:r>
          </a:p>
        </p:txBody>
      </p:sp>
      <p:sp>
        <p:nvSpPr>
          <p:cNvPr id="52" name="Text Box 31"/>
          <p:cNvSpPr txBox="1">
            <a:spLocks noChangeArrowheads="1"/>
          </p:cNvSpPr>
          <p:nvPr/>
        </p:nvSpPr>
        <p:spPr bwMode="auto">
          <a:xfrm>
            <a:off x="5970166" y="6391047"/>
            <a:ext cx="723890" cy="21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1350" dirty="0">
                <a:latin typeface="Arial" charset="0"/>
              </a:rPr>
              <a:t>Telophase</a:t>
            </a:r>
          </a:p>
        </p:txBody>
      </p:sp>
    </p:spTree>
    <p:extLst>
      <p:ext uri="{BB962C8B-B14F-4D97-AF65-F5344CB8AC3E}">
        <p14:creationId xmlns:p14="http://schemas.microsoft.com/office/powerpoint/2010/main" val="15007883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5691" y="228600"/>
            <a:ext cx="10204267" cy="6350000"/>
          </a:xfrm>
          <a:prstGeom prst="rect">
            <a:avLst/>
          </a:prstGeom>
        </p:spPr>
      </p:pic>
      <p:sp>
        <p:nvSpPr>
          <p:cNvPr id="2" name="Title 1"/>
          <p:cNvSpPr>
            <a:spLocks noGrp="1"/>
          </p:cNvSpPr>
          <p:nvPr>
            <p:ph type="ctrTitle"/>
          </p:nvPr>
        </p:nvSpPr>
        <p:spPr>
          <a:xfrm>
            <a:off x="4584393" y="3558448"/>
            <a:ext cx="4229100" cy="1559652"/>
          </a:xfrm>
        </p:spPr>
        <p:txBody>
          <a:bodyPr>
            <a:normAutofit/>
          </a:bodyPr>
          <a:lstStyle/>
          <a:p>
            <a:r>
              <a:rPr lang="en-US" b="1" dirty="0">
                <a:ln w="18415" cmpd="sng">
                  <a:solidFill>
                    <a:srgbClr val="FFFFFF"/>
                  </a:solidFill>
                  <a:prstDash val="solid"/>
                </a:ln>
                <a:solidFill>
                  <a:srgbClr val="FFFFFF"/>
                </a:solidFill>
              </a:rPr>
              <a:t>BIO10</a:t>
            </a:r>
          </a:p>
        </p:txBody>
      </p:sp>
      <p:sp>
        <p:nvSpPr>
          <p:cNvPr id="3" name="Subtitle 2"/>
          <p:cNvSpPr>
            <a:spLocks noGrp="1"/>
          </p:cNvSpPr>
          <p:nvPr>
            <p:ph type="subTitle" idx="1"/>
          </p:nvPr>
        </p:nvSpPr>
        <p:spPr>
          <a:xfrm>
            <a:off x="4351663" y="5266063"/>
            <a:ext cx="4766937" cy="1079365"/>
          </a:xfrm>
        </p:spPr>
        <p:txBody>
          <a:bodyPr>
            <a:normAutofit fontScale="92500" lnSpcReduction="10000"/>
          </a:bodyPr>
          <a:lstStyle/>
          <a:p>
            <a:r>
              <a:rPr lang="en-US" b="1" dirty="0">
                <a:ln w="18415" cmpd="sng">
                  <a:solidFill>
                    <a:srgbClr val="FFFFFF"/>
                  </a:solidFill>
                  <a:prstDash val="solid"/>
                </a:ln>
                <a:solidFill>
                  <a:schemeClr val="bg1"/>
                </a:solidFill>
              </a:rPr>
              <a:t>Dr. Bradley</a:t>
            </a:r>
          </a:p>
          <a:p>
            <a:r>
              <a:rPr lang="en-US" b="1" dirty="0">
                <a:ln w="18415" cmpd="sng">
                  <a:solidFill>
                    <a:srgbClr val="FFFFFF"/>
                  </a:solidFill>
                  <a:prstDash val="solid"/>
                </a:ln>
                <a:solidFill>
                  <a:schemeClr val="bg1"/>
                </a:solidFill>
              </a:rPr>
              <a:t>Meiosis</a:t>
            </a:r>
          </a:p>
          <a:p>
            <a:endParaRPr lang="en-US" b="1" dirty="0">
              <a:ln w="18415" cmpd="sng">
                <a:solidFill>
                  <a:srgbClr val="FFFFFF"/>
                </a:solidFill>
                <a:prstDash val="solid"/>
              </a:ln>
              <a:solidFill>
                <a:schemeClr val="bg1"/>
              </a:solidFill>
            </a:endParaRPr>
          </a:p>
          <a:p>
            <a:endParaRPr lang="en-US" b="1" dirty="0">
              <a:ln w="18415" cmpd="sng">
                <a:solidFill>
                  <a:srgbClr val="FFFFFF"/>
                </a:solidFill>
                <a:prstDash val="solid"/>
              </a:ln>
              <a:solidFill>
                <a:schemeClr val="bg1"/>
              </a:solidFill>
            </a:endParaRPr>
          </a:p>
          <a:p>
            <a:endParaRPr lang="en-US" b="1" dirty="0">
              <a:ln w="18415" cmpd="sng">
                <a:solidFill>
                  <a:srgbClr val="FFFFFF"/>
                </a:solidFill>
                <a:prstDash val="solid"/>
              </a:ln>
              <a:solidFill>
                <a:schemeClr val="bg1"/>
              </a:solidFill>
            </a:endParaRPr>
          </a:p>
          <a:p>
            <a:endParaRPr lang="en-US" b="1" dirty="0">
              <a:ln w="18415" cmpd="sng">
                <a:solidFill>
                  <a:srgbClr val="FFFFFF"/>
                </a:solidFill>
                <a:prstDash val="solid"/>
              </a:ln>
              <a:solidFill>
                <a:schemeClr val="bg1"/>
              </a:solidFill>
            </a:endParaRPr>
          </a:p>
        </p:txBody>
      </p:sp>
    </p:spTree>
    <p:extLst>
      <p:ext uri="{BB962C8B-B14F-4D97-AF65-F5344CB8AC3E}">
        <p14:creationId xmlns:p14="http://schemas.microsoft.com/office/powerpoint/2010/main" val="29823707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862"/>
            <a:ext cx="8229600" cy="1143000"/>
          </a:xfrm>
        </p:spPr>
        <p:txBody>
          <a:bodyPr>
            <a:noAutofit/>
          </a:bodyPr>
          <a:lstStyle/>
          <a:p>
            <a:r>
              <a:rPr lang="en-US" sz="4000" dirty="0"/>
              <a:t>Natural Selection favors entities that leave descendants: Reproduction</a:t>
            </a:r>
          </a:p>
        </p:txBody>
      </p:sp>
      <p:sp>
        <p:nvSpPr>
          <p:cNvPr id="5" name="Content Placeholder 4"/>
          <p:cNvSpPr>
            <a:spLocks noGrp="1"/>
          </p:cNvSpPr>
          <p:nvPr>
            <p:ph idx="1"/>
          </p:nvPr>
        </p:nvSpPr>
        <p:spPr>
          <a:xfrm>
            <a:off x="88900" y="2413000"/>
            <a:ext cx="4821289" cy="3713163"/>
          </a:xfrm>
        </p:spPr>
        <p:txBody>
          <a:bodyPr>
            <a:normAutofit fontScale="92500"/>
          </a:bodyPr>
          <a:lstStyle/>
          <a:p>
            <a:r>
              <a:rPr lang="en-US" dirty="0"/>
              <a:t>two options: </a:t>
            </a:r>
          </a:p>
          <a:p>
            <a:pPr lvl="1"/>
            <a:r>
              <a:rPr lang="en-US" dirty="0">
                <a:solidFill>
                  <a:schemeClr val="accent6"/>
                </a:solidFill>
              </a:rPr>
              <a:t>asexual reproduction</a:t>
            </a:r>
          </a:p>
          <a:p>
            <a:pPr lvl="2"/>
            <a:r>
              <a:rPr lang="en-US" dirty="0">
                <a:solidFill>
                  <a:schemeClr val="accent6"/>
                </a:solidFill>
              </a:rPr>
              <a:t>creation of offspring without the fusion of egg and sperm</a:t>
            </a:r>
          </a:p>
          <a:p>
            <a:pPr lvl="1"/>
            <a:r>
              <a:rPr lang="en-US" dirty="0"/>
              <a:t>sexual reproduction</a:t>
            </a:r>
          </a:p>
          <a:p>
            <a:pPr lvl="2"/>
            <a:r>
              <a:rPr lang="en-US" dirty="0"/>
              <a:t>creation of an offspring by fusion of haploid gametes, male </a:t>
            </a:r>
            <a:r>
              <a:rPr lang="en-US" b="1" dirty="0"/>
              <a:t>sperm</a:t>
            </a:r>
            <a:r>
              <a:rPr lang="en-US" dirty="0"/>
              <a:t> and female </a:t>
            </a:r>
            <a:r>
              <a:rPr lang="en-US" b="1" dirty="0"/>
              <a:t>eggs</a:t>
            </a:r>
            <a:r>
              <a:rPr lang="en-US" dirty="0"/>
              <a:t>, to form a diploid </a:t>
            </a:r>
            <a:r>
              <a:rPr lang="en-US" b="1" dirty="0"/>
              <a:t>zygote</a:t>
            </a:r>
          </a:p>
          <a:p>
            <a:pPr lvl="1"/>
            <a:endParaRPr lang="en-US" dirty="0"/>
          </a:p>
        </p:txBody>
      </p:sp>
      <p:pic>
        <p:nvPicPr>
          <p:cNvPr id="3" name="Picture 2"/>
          <p:cNvPicPr>
            <a:picLocks noChangeAspect="1"/>
          </p:cNvPicPr>
          <p:nvPr/>
        </p:nvPicPr>
        <p:blipFill>
          <a:blip r:embed="rId2"/>
          <a:stretch>
            <a:fillRect/>
          </a:stretch>
        </p:blipFill>
        <p:spPr>
          <a:xfrm>
            <a:off x="4910189" y="2581095"/>
            <a:ext cx="4198039" cy="4198039"/>
          </a:xfrm>
          <a:prstGeom prst="rect">
            <a:avLst/>
          </a:prstGeom>
        </p:spPr>
      </p:pic>
    </p:spTree>
    <p:extLst>
      <p:ext uri="{BB962C8B-B14F-4D97-AF65-F5344CB8AC3E}">
        <p14:creationId xmlns:p14="http://schemas.microsoft.com/office/powerpoint/2010/main" val="24672185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457200" y="1600200"/>
            <a:ext cx="4025900" cy="4525963"/>
          </a:xfrm>
        </p:spPr>
        <p:txBody>
          <a:bodyPr>
            <a:normAutofit/>
          </a:bodyPr>
          <a:lstStyle/>
          <a:p>
            <a:r>
              <a:rPr lang="en-US" b="1" dirty="0"/>
              <a:t>Budding</a:t>
            </a:r>
            <a:r>
              <a:rPr lang="en-US" dirty="0"/>
              <a:t> or </a:t>
            </a:r>
            <a:r>
              <a:rPr lang="en-US" b="1" dirty="0"/>
              <a:t>fission</a:t>
            </a:r>
            <a:r>
              <a:rPr lang="en-US" dirty="0"/>
              <a:t> is a simple form of asexual reproduction found only among invertebrates</a:t>
            </a:r>
          </a:p>
          <a:p>
            <a:r>
              <a:rPr lang="en-US" dirty="0"/>
              <a:t>New individuals arise from outgrowths of existing ones</a:t>
            </a:r>
          </a:p>
        </p:txBody>
      </p:sp>
      <p:pic>
        <p:nvPicPr>
          <p:cNvPr id="5" name="Picture 4"/>
          <p:cNvPicPr>
            <a:picLocks noChangeAspect="1"/>
          </p:cNvPicPr>
          <p:nvPr/>
        </p:nvPicPr>
        <p:blipFill>
          <a:blip r:embed="rId3" r:link="rId4" cstate="print">
            <a:extLst>
              <a:ext uri="{28A0092B-C50C-407E-A947-70E740481C1C}">
                <a14:useLocalDpi xmlns:a14="http://schemas.microsoft.com/office/drawing/2010/main"/>
              </a:ext>
            </a:extLst>
          </a:blip>
          <a:srcRect/>
          <a:stretch>
            <a:fillRect/>
          </a:stretch>
        </p:blipFill>
        <p:spPr>
          <a:xfrm>
            <a:off x="5649976" y="1381647"/>
            <a:ext cx="3163824" cy="5437632"/>
          </a:xfrm>
          <a:prstGeom prst="rect">
            <a:avLst/>
          </a:prstGeom>
        </p:spPr>
      </p:pic>
      <p:sp>
        <p:nvSpPr>
          <p:cNvPr id="6" name="TextBox 5"/>
          <p:cNvSpPr txBox="1"/>
          <p:nvPr/>
        </p:nvSpPr>
        <p:spPr>
          <a:xfrm>
            <a:off x="5872767" y="5592660"/>
            <a:ext cx="1306779" cy="461665"/>
          </a:xfrm>
          <a:prstGeom prst="rect">
            <a:avLst/>
          </a:prstGeom>
          <a:noFill/>
        </p:spPr>
        <p:txBody>
          <a:bodyPr wrap="square" rtlCol="0">
            <a:spAutoFit/>
          </a:bodyPr>
          <a:lstStyle/>
          <a:p>
            <a:r>
              <a:rPr lang="en-US" sz="2400" dirty="0">
                <a:solidFill>
                  <a:schemeClr val="bg1"/>
                </a:solidFill>
              </a:rPr>
              <a:t>Hydra</a:t>
            </a:r>
          </a:p>
        </p:txBody>
      </p:sp>
      <p:sp>
        <p:nvSpPr>
          <p:cNvPr id="7" name="Title 1"/>
          <p:cNvSpPr txBox="1">
            <a:spLocks/>
          </p:cNvSpPr>
          <p:nvPr/>
        </p:nvSpPr>
        <p:spPr>
          <a:xfrm>
            <a:off x="656108" y="0"/>
            <a:ext cx="8229600" cy="119087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Asexual</a:t>
            </a:r>
            <a:r>
              <a:rPr lang="en-US" dirty="0"/>
              <a:t> Reproduction</a:t>
            </a:r>
            <a:br>
              <a:rPr lang="en-US" dirty="0"/>
            </a:br>
            <a:r>
              <a:rPr lang="en-US" sz="2700" dirty="0"/>
              <a:t>(e.g., binary fission, clonal fragmentation, budding)</a:t>
            </a:r>
          </a:p>
        </p:txBody>
      </p:sp>
    </p:spTree>
    <p:extLst>
      <p:ext uri="{BB962C8B-B14F-4D97-AF65-F5344CB8AC3E}">
        <p14:creationId xmlns:p14="http://schemas.microsoft.com/office/powerpoint/2010/main" val="3930410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0862"/>
            <a:ext cx="8229600" cy="1143000"/>
          </a:xfrm>
        </p:spPr>
        <p:txBody>
          <a:bodyPr>
            <a:noAutofit/>
          </a:bodyPr>
          <a:lstStyle/>
          <a:p>
            <a:r>
              <a:rPr lang="en-US" sz="4000" dirty="0"/>
              <a:t>Natural Selection favors entities that leave descendants: Reproduction</a:t>
            </a:r>
          </a:p>
        </p:txBody>
      </p:sp>
      <p:sp>
        <p:nvSpPr>
          <p:cNvPr id="5" name="Content Placeholder 4"/>
          <p:cNvSpPr>
            <a:spLocks noGrp="1"/>
          </p:cNvSpPr>
          <p:nvPr>
            <p:ph idx="1"/>
          </p:nvPr>
        </p:nvSpPr>
        <p:spPr>
          <a:xfrm>
            <a:off x="88900" y="2413000"/>
            <a:ext cx="4821289" cy="3713163"/>
          </a:xfrm>
        </p:spPr>
        <p:txBody>
          <a:bodyPr>
            <a:normAutofit fontScale="92500"/>
          </a:bodyPr>
          <a:lstStyle/>
          <a:p>
            <a:r>
              <a:rPr lang="en-US" dirty="0"/>
              <a:t>two options: </a:t>
            </a:r>
          </a:p>
          <a:p>
            <a:pPr lvl="1"/>
            <a:r>
              <a:rPr lang="en-US" dirty="0"/>
              <a:t>asexual reproduction</a:t>
            </a:r>
          </a:p>
          <a:p>
            <a:pPr lvl="2"/>
            <a:r>
              <a:rPr lang="en-US" dirty="0"/>
              <a:t>creation of offspring without the fusion of egg and sperm</a:t>
            </a:r>
          </a:p>
          <a:p>
            <a:pPr lvl="1"/>
            <a:r>
              <a:rPr lang="en-US" dirty="0">
                <a:solidFill>
                  <a:schemeClr val="accent6"/>
                </a:solidFill>
              </a:rPr>
              <a:t>sexual reproduction</a:t>
            </a:r>
          </a:p>
          <a:p>
            <a:pPr lvl="2"/>
            <a:r>
              <a:rPr lang="en-US" dirty="0">
                <a:solidFill>
                  <a:schemeClr val="accent6"/>
                </a:solidFill>
              </a:rPr>
              <a:t>creation of an offspring by fusion of haploid gametes, male </a:t>
            </a:r>
            <a:r>
              <a:rPr lang="en-US" b="1" dirty="0">
                <a:solidFill>
                  <a:schemeClr val="accent6"/>
                </a:solidFill>
              </a:rPr>
              <a:t>sperm</a:t>
            </a:r>
            <a:r>
              <a:rPr lang="en-US" dirty="0">
                <a:solidFill>
                  <a:schemeClr val="accent6"/>
                </a:solidFill>
              </a:rPr>
              <a:t> and female </a:t>
            </a:r>
            <a:r>
              <a:rPr lang="en-US" b="1" dirty="0">
                <a:solidFill>
                  <a:schemeClr val="accent6"/>
                </a:solidFill>
              </a:rPr>
              <a:t>eggs</a:t>
            </a:r>
            <a:r>
              <a:rPr lang="en-US" dirty="0">
                <a:solidFill>
                  <a:schemeClr val="accent6"/>
                </a:solidFill>
              </a:rPr>
              <a:t>, to form a diploid </a:t>
            </a:r>
            <a:r>
              <a:rPr lang="en-US" b="1" dirty="0">
                <a:solidFill>
                  <a:schemeClr val="accent6"/>
                </a:solidFill>
              </a:rPr>
              <a:t>zygote</a:t>
            </a:r>
          </a:p>
          <a:p>
            <a:pPr lvl="1"/>
            <a:endParaRPr lang="en-US" dirty="0"/>
          </a:p>
        </p:txBody>
      </p:sp>
      <p:pic>
        <p:nvPicPr>
          <p:cNvPr id="3" name="Picture 2"/>
          <p:cNvPicPr>
            <a:picLocks noChangeAspect="1"/>
          </p:cNvPicPr>
          <p:nvPr/>
        </p:nvPicPr>
        <p:blipFill>
          <a:blip r:embed="rId2"/>
          <a:stretch>
            <a:fillRect/>
          </a:stretch>
        </p:blipFill>
        <p:spPr>
          <a:xfrm>
            <a:off x="4910189" y="2581095"/>
            <a:ext cx="4198039" cy="4198039"/>
          </a:xfrm>
          <a:prstGeom prst="rect">
            <a:avLst/>
          </a:prstGeom>
        </p:spPr>
      </p:pic>
    </p:spTree>
    <p:extLst>
      <p:ext uri="{BB962C8B-B14F-4D97-AF65-F5344CB8AC3E}">
        <p14:creationId xmlns:p14="http://schemas.microsoft.com/office/powerpoint/2010/main" val="41540209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66700" y="1574800"/>
            <a:ext cx="2991954" cy="3364146"/>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1800" dirty="0">
                <a:solidFill>
                  <a:srgbClr val="000000"/>
                </a:solidFill>
              </a:rPr>
              <a:t>Gametes are the only types of human cells produced by meiosis, rather than mitosis</a:t>
            </a:r>
          </a:p>
          <a:p>
            <a:pPr marL="457200" indent="-457200" algn="l">
              <a:buFont typeface="Arial"/>
              <a:buChar char="•"/>
            </a:pPr>
            <a:endParaRPr lang="en-US" sz="1800" dirty="0">
              <a:solidFill>
                <a:srgbClr val="000000"/>
              </a:solidFill>
            </a:endParaRPr>
          </a:p>
          <a:p>
            <a:pPr marL="457200" indent="-457200" algn="l">
              <a:buFont typeface="Arial"/>
              <a:buChar char="•"/>
            </a:pPr>
            <a:r>
              <a:rPr lang="en-US" sz="1800" dirty="0">
                <a:solidFill>
                  <a:srgbClr val="000000"/>
                </a:solidFill>
              </a:rPr>
              <a:t>Meiosis results in one set of chromosomes in each gamete</a:t>
            </a:r>
          </a:p>
          <a:p>
            <a:pPr marL="457200" indent="-457200" algn="l">
              <a:buFont typeface="Arial"/>
              <a:buChar char="•"/>
            </a:pPr>
            <a:endParaRPr lang="en-US" sz="1800" dirty="0">
              <a:solidFill>
                <a:srgbClr val="000000"/>
              </a:solidFill>
            </a:endParaRPr>
          </a:p>
          <a:p>
            <a:pPr marL="457200" indent="-457200" algn="l">
              <a:buFont typeface="Arial"/>
              <a:buChar char="•"/>
            </a:pPr>
            <a:r>
              <a:rPr lang="en-US" sz="1800" dirty="0">
                <a:solidFill>
                  <a:srgbClr val="000000"/>
                </a:solidFill>
              </a:rPr>
              <a:t>Fertilization and meiosis alternate in sexual life cycles to maintain chromosome number</a:t>
            </a:r>
          </a:p>
        </p:txBody>
      </p:sp>
      <p:pic>
        <p:nvPicPr>
          <p:cNvPr id="8" name="Picture 7" descr="13_05HumanLifeCycle-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58653" y="170857"/>
            <a:ext cx="5766816" cy="6437376"/>
          </a:xfrm>
          <a:prstGeom prst="rect">
            <a:avLst/>
          </a:prstGeom>
        </p:spPr>
      </p:pic>
      <p:sp>
        <p:nvSpPr>
          <p:cNvPr id="9" name="Text Box 31"/>
          <p:cNvSpPr txBox="1">
            <a:spLocks noChangeArrowheads="1"/>
          </p:cNvSpPr>
          <p:nvPr/>
        </p:nvSpPr>
        <p:spPr bwMode="auto">
          <a:xfrm>
            <a:off x="3298673" y="177472"/>
            <a:ext cx="475393" cy="30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Key</a:t>
            </a:r>
          </a:p>
        </p:txBody>
      </p:sp>
      <p:sp>
        <p:nvSpPr>
          <p:cNvPr id="12" name="Text Box 31"/>
          <p:cNvSpPr txBox="1">
            <a:spLocks noChangeArrowheads="1"/>
          </p:cNvSpPr>
          <p:nvPr/>
        </p:nvSpPr>
        <p:spPr bwMode="auto">
          <a:xfrm>
            <a:off x="3724123" y="456872"/>
            <a:ext cx="1195563" cy="284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Haploid (</a:t>
            </a:r>
            <a:r>
              <a:rPr lang="en-US" sz="1800" i="1" dirty="0">
                <a:latin typeface="Arial" charset="0"/>
              </a:rPr>
              <a:t>n</a:t>
            </a:r>
            <a:r>
              <a:rPr lang="en-US" sz="1800" dirty="0">
                <a:latin typeface="Arial" charset="0"/>
              </a:rPr>
              <a:t>)</a:t>
            </a:r>
          </a:p>
        </p:txBody>
      </p:sp>
      <p:sp>
        <p:nvSpPr>
          <p:cNvPr id="13" name="Text Box 31"/>
          <p:cNvSpPr txBox="1">
            <a:spLocks noChangeArrowheads="1"/>
          </p:cNvSpPr>
          <p:nvPr/>
        </p:nvSpPr>
        <p:spPr bwMode="auto">
          <a:xfrm>
            <a:off x="3724123" y="726747"/>
            <a:ext cx="1322563" cy="272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Diploid (2</a:t>
            </a:r>
            <a:r>
              <a:rPr lang="en-US" sz="1800" i="1" dirty="0">
                <a:latin typeface="Arial" charset="0"/>
              </a:rPr>
              <a:t>n</a:t>
            </a:r>
            <a:r>
              <a:rPr lang="en-US" sz="1800" dirty="0">
                <a:latin typeface="Arial" charset="0"/>
              </a:rPr>
              <a:t>)</a:t>
            </a:r>
          </a:p>
        </p:txBody>
      </p:sp>
      <p:sp>
        <p:nvSpPr>
          <p:cNvPr id="14" name="Text Box 31"/>
          <p:cNvSpPr txBox="1">
            <a:spLocks noChangeArrowheads="1"/>
          </p:cNvSpPr>
          <p:nvPr/>
        </p:nvSpPr>
        <p:spPr bwMode="auto">
          <a:xfrm>
            <a:off x="4819498" y="183822"/>
            <a:ext cx="2703688" cy="259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Haploid gametes (</a:t>
            </a:r>
            <a:r>
              <a:rPr lang="en-US" sz="1800" i="1" dirty="0">
                <a:latin typeface="Arial" charset="0"/>
              </a:rPr>
              <a:t>n</a:t>
            </a:r>
            <a:r>
              <a:rPr lang="en-US" sz="1800" dirty="0">
                <a:latin typeface="Arial" charset="0"/>
              </a:rPr>
              <a:t> = 23)</a:t>
            </a:r>
          </a:p>
        </p:txBody>
      </p:sp>
      <p:sp>
        <p:nvSpPr>
          <p:cNvPr id="15" name="Text Box 31"/>
          <p:cNvSpPr txBox="1">
            <a:spLocks noChangeArrowheads="1"/>
          </p:cNvSpPr>
          <p:nvPr/>
        </p:nvSpPr>
        <p:spPr bwMode="auto">
          <a:xfrm>
            <a:off x="6591148" y="548947"/>
            <a:ext cx="801863" cy="275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Egg (</a:t>
            </a:r>
            <a:r>
              <a:rPr lang="en-US" sz="1800" i="1" dirty="0">
                <a:latin typeface="Arial" charset="0"/>
              </a:rPr>
              <a:t>n</a:t>
            </a:r>
            <a:r>
              <a:rPr lang="en-US" sz="1800" dirty="0">
                <a:latin typeface="Arial" charset="0"/>
              </a:rPr>
              <a:t>)</a:t>
            </a:r>
          </a:p>
        </p:txBody>
      </p:sp>
      <p:sp>
        <p:nvSpPr>
          <p:cNvPr id="16" name="Text Box 31"/>
          <p:cNvSpPr txBox="1">
            <a:spLocks noChangeArrowheads="1"/>
          </p:cNvSpPr>
          <p:nvPr/>
        </p:nvSpPr>
        <p:spPr bwMode="auto">
          <a:xfrm>
            <a:off x="5759298" y="1964997"/>
            <a:ext cx="1065388" cy="272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Sperm (</a:t>
            </a:r>
            <a:r>
              <a:rPr lang="en-US" sz="1800" i="1" dirty="0">
                <a:latin typeface="Arial" charset="0"/>
              </a:rPr>
              <a:t>n</a:t>
            </a:r>
            <a:r>
              <a:rPr lang="en-US" sz="1800" dirty="0">
                <a:latin typeface="Arial" charset="0"/>
              </a:rPr>
              <a:t>)</a:t>
            </a:r>
          </a:p>
        </p:txBody>
      </p:sp>
      <p:sp>
        <p:nvSpPr>
          <p:cNvPr id="17" name="Text Box 31"/>
          <p:cNvSpPr txBox="1">
            <a:spLocks noChangeArrowheads="1"/>
          </p:cNvSpPr>
          <p:nvPr/>
        </p:nvSpPr>
        <p:spPr bwMode="auto">
          <a:xfrm>
            <a:off x="3847948" y="2593647"/>
            <a:ext cx="1008238" cy="28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MEIOSIS</a:t>
            </a:r>
          </a:p>
        </p:txBody>
      </p:sp>
      <p:sp>
        <p:nvSpPr>
          <p:cNvPr id="18" name="Text Box 31"/>
          <p:cNvSpPr txBox="1">
            <a:spLocks noChangeArrowheads="1"/>
          </p:cNvSpPr>
          <p:nvPr/>
        </p:nvSpPr>
        <p:spPr bwMode="auto">
          <a:xfrm>
            <a:off x="6705448" y="2598938"/>
            <a:ext cx="1719438" cy="2307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FERTILIZATION</a:t>
            </a:r>
          </a:p>
        </p:txBody>
      </p:sp>
      <p:sp>
        <p:nvSpPr>
          <p:cNvPr id="19" name="Text Box 31"/>
          <p:cNvSpPr txBox="1">
            <a:spLocks noChangeArrowheads="1"/>
          </p:cNvSpPr>
          <p:nvPr/>
        </p:nvSpPr>
        <p:spPr bwMode="auto">
          <a:xfrm>
            <a:off x="6010123" y="3676322"/>
            <a:ext cx="636763" cy="237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Testis</a:t>
            </a:r>
          </a:p>
        </p:txBody>
      </p:sp>
      <p:sp>
        <p:nvSpPr>
          <p:cNvPr id="20" name="Text Box 31"/>
          <p:cNvSpPr txBox="1">
            <a:spLocks noChangeArrowheads="1"/>
          </p:cNvSpPr>
          <p:nvPr/>
        </p:nvSpPr>
        <p:spPr bwMode="auto">
          <a:xfrm>
            <a:off x="8057998" y="4146221"/>
            <a:ext cx="922513" cy="767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Diploid</a:t>
            </a:r>
          </a:p>
          <a:p>
            <a:pPr>
              <a:lnSpc>
                <a:spcPct val="90000"/>
              </a:lnSpc>
            </a:pPr>
            <a:r>
              <a:rPr lang="en-US" sz="1800" dirty="0">
                <a:latin typeface="Arial" charset="0"/>
              </a:rPr>
              <a:t>zygote</a:t>
            </a:r>
          </a:p>
          <a:p>
            <a:pPr>
              <a:lnSpc>
                <a:spcPct val="90000"/>
              </a:lnSpc>
            </a:pPr>
            <a:r>
              <a:rPr lang="en-US" sz="1800" dirty="0">
                <a:latin typeface="Arial" charset="0"/>
              </a:rPr>
              <a:t>(2</a:t>
            </a:r>
            <a:r>
              <a:rPr lang="en-US" sz="1800" i="1" dirty="0">
                <a:latin typeface="Arial" charset="0"/>
              </a:rPr>
              <a:t>n</a:t>
            </a:r>
            <a:r>
              <a:rPr lang="en-US" sz="1800" dirty="0">
                <a:latin typeface="Arial" charset="0"/>
              </a:rPr>
              <a:t> = 46)</a:t>
            </a:r>
          </a:p>
        </p:txBody>
      </p:sp>
      <p:sp>
        <p:nvSpPr>
          <p:cNvPr id="21" name="Text Box 31"/>
          <p:cNvSpPr txBox="1">
            <a:spLocks noChangeArrowheads="1"/>
          </p:cNvSpPr>
          <p:nvPr/>
        </p:nvSpPr>
        <p:spPr bwMode="auto">
          <a:xfrm>
            <a:off x="4508348" y="3679496"/>
            <a:ext cx="652638" cy="265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Ovary</a:t>
            </a:r>
          </a:p>
        </p:txBody>
      </p:sp>
      <p:sp>
        <p:nvSpPr>
          <p:cNvPr id="22" name="Text Box 31"/>
          <p:cNvSpPr txBox="1">
            <a:spLocks noChangeArrowheads="1"/>
          </p:cNvSpPr>
          <p:nvPr/>
        </p:nvSpPr>
        <p:spPr bwMode="auto">
          <a:xfrm>
            <a:off x="6319951" y="5191267"/>
            <a:ext cx="1422309" cy="496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Mitosis and</a:t>
            </a:r>
          </a:p>
          <a:p>
            <a:pPr>
              <a:lnSpc>
                <a:spcPct val="90000"/>
              </a:lnSpc>
            </a:pPr>
            <a:r>
              <a:rPr lang="en-US" sz="1800" dirty="0">
                <a:latin typeface="Arial" charset="0"/>
              </a:rPr>
              <a:t>development</a:t>
            </a:r>
          </a:p>
        </p:txBody>
      </p:sp>
      <p:sp>
        <p:nvSpPr>
          <p:cNvPr id="23" name="Text Box 31"/>
          <p:cNvSpPr txBox="1">
            <a:spLocks noChangeArrowheads="1"/>
          </p:cNvSpPr>
          <p:nvPr/>
        </p:nvSpPr>
        <p:spPr bwMode="auto">
          <a:xfrm>
            <a:off x="4173651" y="6063333"/>
            <a:ext cx="2146210" cy="505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ct val="90000"/>
              </a:lnSpc>
            </a:pPr>
            <a:r>
              <a:rPr lang="en-US" sz="1800" dirty="0">
                <a:latin typeface="Arial" charset="0"/>
              </a:rPr>
              <a:t>Multicellular diploid</a:t>
            </a:r>
          </a:p>
          <a:p>
            <a:pPr>
              <a:lnSpc>
                <a:spcPct val="90000"/>
              </a:lnSpc>
            </a:pPr>
            <a:r>
              <a:rPr lang="en-US" sz="1800" dirty="0">
                <a:latin typeface="Arial" charset="0"/>
              </a:rPr>
              <a:t>adults (2</a:t>
            </a:r>
            <a:r>
              <a:rPr lang="en-US" sz="1800" i="1" dirty="0">
                <a:latin typeface="Arial" charset="0"/>
              </a:rPr>
              <a:t>n</a:t>
            </a:r>
            <a:r>
              <a:rPr lang="en-US" sz="1800" dirty="0">
                <a:latin typeface="Arial" charset="0"/>
              </a:rPr>
              <a:t> = 46)</a:t>
            </a:r>
          </a:p>
        </p:txBody>
      </p:sp>
      <p:sp>
        <p:nvSpPr>
          <p:cNvPr id="24" name="Rectangle 2"/>
          <p:cNvSpPr txBox="1">
            <a:spLocks noChangeArrowheads="1"/>
          </p:cNvSpPr>
          <p:nvPr/>
        </p:nvSpPr>
        <p:spPr>
          <a:xfrm>
            <a:off x="368300" y="443145"/>
            <a:ext cx="2984500" cy="1066800"/>
          </a:xfrm>
          <a:prstGeom prst="rect">
            <a:avLst/>
          </a:prstGeom>
        </p:spPr>
        <p:txBody>
          <a:bodyPr vert="horz" lIns="91440" tIns="45720" rIns="91440" bIns="45720" rtlCol="0" anchor="ctr">
            <a:normAutofit fontScale="6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Sexual Reproduction in Animals</a:t>
            </a:r>
          </a:p>
        </p:txBody>
      </p:sp>
      <p:sp>
        <p:nvSpPr>
          <p:cNvPr id="26" name="TextBox 25"/>
          <p:cNvSpPr txBox="1"/>
          <p:nvPr/>
        </p:nvSpPr>
        <p:spPr>
          <a:xfrm>
            <a:off x="178856" y="6337945"/>
            <a:ext cx="1454390" cy="461665"/>
          </a:xfrm>
          <a:prstGeom prst="rect">
            <a:avLst/>
          </a:prstGeom>
          <a:noFill/>
        </p:spPr>
        <p:txBody>
          <a:bodyPr wrap="square" rtlCol="0">
            <a:spAutoFit/>
          </a:bodyPr>
          <a:lstStyle/>
          <a:p>
            <a:r>
              <a:rPr lang="en-US" sz="2400" dirty="0"/>
              <a:t>p. 257</a:t>
            </a:r>
          </a:p>
        </p:txBody>
      </p:sp>
    </p:spTree>
    <p:extLst>
      <p:ext uri="{BB962C8B-B14F-4D97-AF65-F5344CB8AC3E}">
        <p14:creationId xmlns:p14="http://schemas.microsoft.com/office/powerpoint/2010/main" val="18126579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 y="5536406"/>
            <a:ext cx="9025467" cy="1300427"/>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a:solidFill>
                  <a:srgbClr val="000000"/>
                </a:solidFill>
              </a:rPr>
              <a:t>Make sure you can differentiate chromosomes made up of </a:t>
            </a:r>
            <a:r>
              <a:rPr lang="en-US" i="1" dirty="0">
                <a:solidFill>
                  <a:srgbClr val="000000"/>
                </a:solidFill>
              </a:rPr>
              <a:t>pairs of sister chromatids </a:t>
            </a:r>
            <a:r>
              <a:rPr lang="en-US" dirty="0">
                <a:solidFill>
                  <a:srgbClr val="000000"/>
                </a:solidFill>
              </a:rPr>
              <a:t>from </a:t>
            </a:r>
            <a:r>
              <a:rPr lang="en-US" i="1" dirty="0">
                <a:solidFill>
                  <a:srgbClr val="000000"/>
                </a:solidFill>
              </a:rPr>
              <a:t>pairs of homologous chromosomes</a:t>
            </a:r>
          </a:p>
          <a:p>
            <a:pPr marL="457200" indent="-457200" algn="l">
              <a:buFont typeface="Arial"/>
              <a:buChar char="•"/>
            </a:pPr>
            <a:endParaRPr lang="en-US" b="1" dirty="0">
              <a:solidFill>
                <a:srgbClr val="000000"/>
              </a:solidFill>
            </a:endParaRPr>
          </a:p>
        </p:txBody>
      </p:sp>
      <p:pic>
        <p:nvPicPr>
          <p:cNvPr id="3" name="Picture 2"/>
          <p:cNvPicPr>
            <a:picLocks noChangeAspect="1"/>
          </p:cNvPicPr>
          <p:nvPr/>
        </p:nvPicPr>
        <p:blipFill>
          <a:blip r:embed="rId3"/>
          <a:stretch>
            <a:fillRect/>
          </a:stretch>
        </p:blipFill>
        <p:spPr>
          <a:xfrm>
            <a:off x="812678" y="452702"/>
            <a:ext cx="7303427" cy="4551097"/>
          </a:xfrm>
          <a:prstGeom prst="rect">
            <a:avLst/>
          </a:prstGeom>
        </p:spPr>
      </p:pic>
    </p:spTree>
    <p:extLst>
      <p:ext uri="{BB962C8B-B14F-4D97-AF65-F5344CB8AC3E}">
        <p14:creationId xmlns:p14="http://schemas.microsoft.com/office/powerpoint/2010/main" val="15033215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_03x02HumanFemaleKary_XL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79424" y="1460500"/>
            <a:ext cx="5864576" cy="4398432"/>
          </a:xfrm>
          <a:prstGeom prst="rect">
            <a:avLst/>
          </a:prstGeom>
        </p:spPr>
      </p:pic>
      <p:sp>
        <p:nvSpPr>
          <p:cNvPr id="4" name="Content Placeholder 2"/>
          <p:cNvSpPr txBox="1">
            <a:spLocks/>
          </p:cNvSpPr>
          <p:nvPr/>
        </p:nvSpPr>
        <p:spPr>
          <a:xfrm>
            <a:off x="2827871" y="1460500"/>
            <a:ext cx="1591733" cy="406399"/>
          </a:xfrm>
          <a:prstGeom prst="rect">
            <a:avLst/>
          </a:prstGeom>
          <a:solidFill>
            <a:schemeClr val="bg1"/>
          </a:solidFill>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5" name="Content Placeholder 2"/>
          <p:cNvSpPr txBox="1">
            <a:spLocks/>
          </p:cNvSpPr>
          <p:nvPr/>
        </p:nvSpPr>
        <p:spPr>
          <a:xfrm>
            <a:off x="88900" y="541868"/>
            <a:ext cx="3285067" cy="61468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600" dirty="0">
                <a:solidFill>
                  <a:srgbClr val="000000"/>
                </a:solidFill>
              </a:rPr>
              <a:t>In humans the </a:t>
            </a:r>
            <a:r>
              <a:rPr lang="en-US" sz="2600" b="1" dirty="0">
                <a:solidFill>
                  <a:srgbClr val="000000"/>
                </a:solidFill>
              </a:rPr>
              <a:t>sex chromosomes</a:t>
            </a:r>
            <a:r>
              <a:rPr lang="en-US" sz="2600" dirty="0">
                <a:solidFill>
                  <a:srgbClr val="000000"/>
                </a:solidFill>
              </a:rPr>
              <a:t>, which determine the sex of the individual, are called X and Y</a:t>
            </a:r>
          </a:p>
          <a:p>
            <a:pPr algn="l">
              <a:buFont typeface="Wingdings" charset="2"/>
              <a:buChar char="§"/>
            </a:pPr>
            <a:r>
              <a:rPr lang="en-US" sz="2600" b="1" dirty="0">
                <a:solidFill>
                  <a:srgbClr val="000000"/>
                </a:solidFill>
              </a:rPr>
              <a:t>Human females </a:t>
            </a:r>
            <a:r>
              <a:rPr lang="en-US" sz="2600" dirty="0">
                <a:solidFill>
                  <a:srgbClr val="000000"/>
                </a:solidFill>
              </a:rPr>
              <a:t>have a homologous pair of X chromosomes (XX)</a:t>
            </a:r>
          </a:p>
          <a:p>
            <a:pPr algn="l">
              <a:buFont typeface="Wingdings" charset="2"/>
              <a:buChar char="§"/>
            </a:pPr>
            <a:r>
              <a:rPr lang="en-US" sz="2600" b="1" dirty="0">
                <a:solidFill>
                  <a:srgbClr val="000000"/>
                </a:solidFill>
              </a:rPr>
              <a:t>Human males </a:t>
            </a:r>
            <a:r>
              <a:rPr lang="en-US" sz="2600" dirty="0">
                <a:solidFill>
                  <a:srgbClr val="000000"/>
                </a:solidFill>
              </a:rPr>
              <a:t>have one X and one Y chromosome (XY)</a:t>
            </a:r>
          </a:p>
          <a:p>
            <a:pPr algn="l">
              <a:buFont typeface="Wingdings" charset="2"/>
              <a:buChar char="§"/>
            </a:pPr>
            <a:r>
              <a:rPr lang="en-US" sz="2600" dirty="0">
                <a:solidFill>
                  <a:srgbClr val="000000"/>
                </a:solidFill>
              </a:rPr>
              <a:t>The remaining 22 pairs of chromosomes are called </a:t>
            </a:r>
            <a:r>
              <a:rPr lang="en-US" sz="2600" b="1" dirty="0">
                <a:solidFill>
                  <a:srgbClr val="000000"/>
                </a:solidFill>
              </a:rPr>
              <a:t>autosomes</a:t>
            </a:r>
          </a:p>
        </p:txBody>
      </p:sp>
      <p:sp>
        <p:nvSpPr>
          <p:cNvPr id="6" name="Rectangle 5"/>
          <p:cNvSpPr/>
          <p:nvPr/>
        </p:nvSpPr>
        <p:spPr>
          <a:xfrm>
            <a:off x="7433736" y="4830234"/>
            <a:ext cx="1646764" cy="990598"/>
          </a:xfrm>
          <a:prstGeom prst="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424767" y="1866899"/>
            <a:ext cx="5655733" cy="3970867"/>
          </a:xfrm>
          <a:prstGeom prst="rect">
            <a:avLst/>
          </a:prstGeom>
          <a:noFill/>
          <a:ln w="5715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3424767" y="1460500"/>
            <a:ext cx="5655733" cy="330200"/>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dirty="0">
                <a:solidFill>
                  <a:srgbClr val="000000"/>
                </a:solidFill>
              </a:rPr>
              <a:t>Humans have 23 sets (or pairs) of chromosomes</a:t>
            </a:r>
          </a:p>
        </p:txBody>
      </p:sp>
    </p:spTree>
    <p:extLst>
      <p:ext uri="{BB962C8B-B14F-4D97-AF65-F5344CB8AC3E}">
        <p14:creationId xmlns:p14="http://schemas.microsoft.com/office/powerpoint/2010/main" val="15890060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_03x02HumanFemaleKary_XL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79424" y="1460500"/>
            <a:ext cx="5864576" cy="4398432"/>
          </a:xfrm>
          <a:prstGeom prst="rect">
            <a:avLst/>
          </a:prstGeom>
        </p:spPr>
      </p:pic>
      <p:sp>
        <p:nvSpPr>
          <p:cNvPr id="4" name="Content Placeholder 2"/>
          <p:cNvSpPr txBox="1">
            <a:spLocks/>
          </p:cNvSpPr>
          <p:nvPr/>
        </p:nvSpPr>
        <p:spPr>
          <a:xfrm>
            <a:off x="2827871" y="1460500"/>
            <a:ext cx="1591733" cy="406399"/>
          </a:xfrm>
          <a:prstGeom prst="rect">
            <a:avLst/>
          </a:prstGeom>
          <a:solidFill>
            <a:schemeClr val="bg1"/>
          </a:solidFill>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6" name="Content Placeholder 2"/>
          <p:cNvSpPr txBox="1">
            <a:spLocks/>
          </p:cNvSpPr>
          <p:nvPr/>
        </p:nvSpPr>
        <p:spPr>
          <a:xfrm>
            <a:off x="152401" y="1587500"/>
            <a:ext cx="3127024" cy="4813300"/>
          </a:xfrm>
          <a:prstGeom prst="rect">
            <a:avLst/>
          </a:prstGeom>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600" dirty="0">
                <a:solidFill>
                  <a:srgbClr val="000000"/>
                </a:solidFill>
              </a:rPr>
              <a:t>Each pair of </a:t>
            </a:r>
            <a:r>
              <a:rPr lang="en-US" sz="2600" b="1" dirty="0">
                <a:solidFill>
                  <a:schemeClr val="tx1"/>
                </a:solidFill>
              </a:rPr>
              <a:t>homologous chromosomes </a:t>
            </a:r>
            <a:r>
              <a:rPr lang="en-US" sz="2600" dirty="0">
                <a:solidFill>
                  <a:srgbClr val="000000"/>
                </a:solidFill>
              </a:rPr>
              <a:t>includes one chromosome from each parent</a:t>
            </a:r>
          </a:p>
          <a:p>
            <a:pPr algn="l">
              <a:buFont typeface="Wingdings" charset="2"/>
              <a:buChar char="§"/>
            </a:pPr>
            <a:endParaRPr lang="en-US" sz="2600" dirty="0">
              <a:solidFill>
                <a:srgbClr val="000000"/>
              </a:solidFill>
            </a:endParaRPr>
          </a:p>
          <a:p>
            <a:pPr algn="l">
              <a:buFont typeface="Wingdings" charset="2"/>
              <a:buChar char="§"/>
            </a:pPr>
            <a:r>
              <a:rPr lang="en-US" sz="2600" dirty="0">
                <a:solidFill>
                  <a:srgbClr val="000000"/>
                </a:solidFill>
              </a:rPr>
              <a:t>A </a:t>
            </a:r>
            <a:r>
              <a:rPr lang="en-US" sz="2600" b="1" dirty="0">
                <a:solidFill>
                  <a:srgbClr val="000000"/>
                </a:solidFill>
              </a:rPr>
              <a:t>diploid</a:t>
            </a:r>
            <a:r>
              <a:rPr lang="en-US" sz="2600" dirty="0">
                <a:solidFill>
                  <a:srgbClr val="000000"/>
                </a:solidFill>
              </a:rPr>
              <a:t> cell (2n) has two sets of chromosomes</a:t>
            </a:r>
          </a:p>
          <a:p>
            <a:pPr algn="l">
              <a:buFont typeface="Wingdings" charset="2"/>
              <a:buChar char="§"/>
            </a:pPr>
            <a:endParaRPr lang="en-US" sz="2600" dirty="0">
              <a:solidFill>
                <a:srgbClr val="000000"/>
              </a:solidFill>
            </a:endParaRPr>
          </a:p>
          <a:p>
            <a:pPr algn="l">
              <a:buFont typeface="Wingdings" charset="2"/>
              <a:buChar char="§"/>
            </a:pPr>
            <a:r>
              <a:rPr lang="en-US" sz="2600" dirty="0">
                <a:solidFill>
                  <a:srgbClr val="000000"/>
                </a:solidFill>
              </a:rPr>
              <a:t>For humans, the diploid number is 46 (2n = 46)</a:t>
            </a:r>
          </a:p>
        </p:txBody>
      </p:sp>
    </p:spTree>
    <p:extLst>
      <p:ext uri="{BB962C8B-B14F-4D97-AF65-F5344CB8AC3E}">
        <p14:creationId xmlns:p14="http://schemas.microsoft.com/office/powerpoint/2010/main" val="37874157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_03x02HumanFemaleKary_XL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1556" y="1244599"/>
            <a:ext cx="6152444" cy="4614333"/>
          </a:xfrm>
          <a:prstGeom prst="rect">
            <a:avLst/>
          </a:prstGeom>
        </p:spPr>
      </p:pic>
      <p:sp>
        <p:nvSpPr>
          <p:cNvPr id="4" name="Content Placeholder 2"/>
          <p:cNvSpPr txBox="1">
            <a:spLocks/>
          </p:cNvSpPr>
          <p:nvPr/>
        </p:nvSpPr>
        <p:spPr>
          <a:xfrm>
            <a:off x="2726271" y="1219200"/>
            <a:ext cx="1591733" cy="406399"/>
          </a:xfrm>
          <a:prstGeom prst="rect">
            <a:avLst/>
          </a:prstGeom>
          <a:solidFill>
            <a:schemeClr val="bg1"/>
          </a:solidFill>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5" name="Content Placeholder 2"/>
          <p:cNvSpPr txBox="1">
            <a:spLocks/>
          </p:cNvSpPr>
          <p:nvPr/>
        </p:nvSpPr>
        <p:spPr>
          <a:xfrm>
            <a:off x="3666067" y="1680633"/>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6" name="Content Placeholder 2"/>
          <p:cNvSpPr txBox="1">
            <a:spLocks/>
          </p:cNvSpPr>
          <p:nvPr/>
        </p:nvSpPr>
        <p:spPr>
          <a:xfrm>
            <a:off x="4948767" y="1693333"/>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7" name="Content Placeholder 2"/>
          <p:cNvSpPr txBox="1">
            <a:spLocks/>
          </p:cNvSpPr>
          <p:nvPr/>
        </p:nvSpPr>
        <p:spPr>
          <a:xfrm>
            <a:off x="6231467" y="1833033"/>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8" name="Content Placeholder 2"/>
          <p:cNvSpPr txBox="1">
            <a:spLocks/>
          </p:cNvSpPr>
          <p:nvPr/>
        </p:nvSpPr>
        <p:spPr>
          <a:xfrm>
            <a:off x="7399867" y="1833033"/>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9" name="Content Placeholder 2"/>
          <p:cNvSpPr txBox="1">
            <a:spLocks/>
          </p:cNvSpPr>
          <p:nvPr/>
        </p:nvSpPr>
        <p:spPr>
          <a:xfrm>
            <a:off x="8707967" y="1680633"/>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15" name="Content Placeholder 2"/>
          <p:cNvSpPr txBox="1">
            <a:spLocks/>
          </p:cNvSpPr>
          <p:nvPr/>
        </p:nvSpPr>
        <p:spPr>
          <a:xfrm>
            <a:off x="3492500" y="2882900"/>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16" name="Content Placeholder 2"/>
          <p:cNvSpPr txBox="1">
            <a:spLocks/>
          </p:cNvSpPr>
          <p:nvPr/>
        </p:nvSpPr>
        <p:spPr>
          <a:xfrm>
            <a:off x="4402667" y="2882900"/>
            <a:ext cx="347133" cy="8720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17" name="Content Placeholder 2"/>
          <p:cNvSpPr txBox="1">
            <a:spLocks/>
          </p:cNvSpPr>
          <p:nvPr/>
        </p:nvSpPr>
        <p:spPr>
          <a:xfrm>
            <a:off x="5266267" y="3022600"/>
            <a:ext cx="347133" cy="7196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18" name="Content Placeholder 2"/>
          <p:cNvSpPr txBox="1">
            <a:spLocks/>
          </p:cNvSpPr>
          <p:nvPr/>
        </p:nvSpPr>
        <p:spPr>
          <a:xfrm>
            <a:off x="6155267" y="3009900"/>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19" name="Content Placeholder 2"/>
          <p:cNvSpPr txBox="1">
            <a:spLocks/>
          </p:cNvSpPr>
          <p:nvPr/>
        </p:nvSpPr>
        <p:spPr>
          <a:xfrm>
            <a:off x="7937500" y="3035300"/>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20" name="Content Placeholder 2"/>
          <p:cNvSpPr txBox="1">
            <a:spLocks/>
          </p:cNvSpPr>
          <p:nvPr/>
        </p:nvSpPr>
        <p:spPr>
          <a:xfrm>
            <a:off x="6667500" y="2717800"/>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21" name="Content Placeholder 2"/>
          <p:cNvSpPr txBox="1">
            <a:spLocks/>
          </p:cNvSpPr>
          <p:nvPr/>
        </p:nvSpPr>
        <p:spPr>
          <a:xfrm>
            <a:off x="8856133" y="2730500"/>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30" name="Content Placeholder 2"/>
          <p:cNvSpPr txBox="1">
            <a:spLocks/>
          </p:cNvSpPr>
          <p:nvPr/>
        </p:nvSpPr>
        <p:spPr>
          <a:xfrm>
            <a:off x="3526367" y="3890433"/>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31" name="Content Placeholder 2"/>
          <p:cNvSpPr txBox="1">
            <a:spLocks/>
          </p:cNvSpPr>
          <p:nvPr/>
        </p:nvSpPr>
        <p:spPr>
          <a:xfrm>
            <a:off x="4550834" y="3890433"/>
            <a:ext cx="347133" cy="6942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32" name="Content Placeholder 2"/>
          <p:cNvSpPr txBox="1">
            <a:spLocks/>
          </p:cNvSpPr>
          <p:nvPr/>
        </p:nvSpPr>
        <p:spPr>
          <a:xfrm>
            <a:off x="5223934" y="4030133"/>
            <a:ext cx="347133" cy="7196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33" name="Content Placeholder 2"/>
          <p:cNvSpPr txBox="1">
            <a:spLocks/>
          </p:cNvSpPr>
          <p:nvPr/>
        </p:nvSpPr>
        <p:spPr>
          <a:xfrm>
            <a:off x="6112934" y="4017433"/>
            <a:ext cx="347133" cy="1049867"/>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34" name="Content Placeholder 2"/>
          <p:cNvSpPr txBox="1">
            <a:spLocks/>
          </p:cNvSpPr>
          <p:nvPr/>
        </p:nvSpPr>
        <p:spPr>
          <a:xfrm>
            <a:off x="7755467" y="4182533"/>
            <a:ext cx="347133" cy="414867"/>
          </a:xfrm>
          <a:prstGeom prst="rect">
            <a:avLst/>
          </a:prstGeom>
          <a:solidFill>
            <a:schemeClr val="bg1"/>
          </a:solidFill>
        </p:spPr>
        <p:txBody>
          <a:bodyPr vert="horz" lIns="91440" tIns="45720" rIns="91440" bIns="45720" rtlCol="0">
            <a:normAutofit fontScale="925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35" name="Content Placeholder 2"/>
          <p:cNvSpPr txBox="1">
            <a:spLocks/>
          </p:cNvSpPr>
          <p:nvPr/>
        </p:nvSpPr>
        <p:spPr>
          <a:xfrm>
            <a:off x="6726767" y="4089400"/>
            <a:ext cx="347133" cy="469900"/>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36" name="Content Placeholder 2"/>
          <p:cNvSpPr txBox="1">
            <a:spLocks/>
          </p:cNvSpPr>
          <p:nvPr/>
        </p:nvSpPr>
        <p:spPr>
          <a:xfrm>
            <a:off x="8788400" y="4076700"/>
            <a:ext cx="347133" cy="482600"/>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43" name="Content Placeholder 2"/>
          <p:cNvSpPr txBox="1">
            <a:spLocks/>
          </p:cNvSpPr>
          <p:nvPr/>
        </p:nvSpPr>
        <p:spPr>
          <a:xfrm>
            <a:off x="3534834" y="5130801"/>
            <a:ext cx="389466" cy="444500"/>
          </a:xfrm>
          <a:prstGeom prst="rect">
            <a:avLst/>
          </a:prstGeom>
          <a:solidFill>
            <a:schemeClr val="bg1"/>
          </a:solidFill>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44" name="Content Placeholder 2"/>
          <p:cNvSpPr txBox="1">
            <a:spLocks/>
          </p:cNvSpPr>
          <p:nvPr/>
        </p:nvSpPr>
        <p:spPr>
          <a:xfrm>
            <a:off x="4584701" y="5283201"/>
            <a:ext cx="389466" cy="292100"/>
          </a:xfrm>
          <a:prstGeom prst="rect">
            <a:avLst/>
          </a:prstGeom>
          <a:solidFill>
            <a:schemeClr val="bg1"/>
          </a:solidFill>
        </p:spPr>
        <p:txBody>
          <a:bodyPr vert="horz" lIns="91440" tIns="45720" rIns="91440" bIns="45720" rtlCol="0">
            <a:normAutofit fontScale="6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45" name="Content Placeholder 2"/>
          <p:cNvSpPr txBox="1">
            <a:spLocks/>
          </p:cNvSpPr>
          <p:nvPr/>
        </p:nvSpPr>
        <p:spPr>
          <a:xfrm>
            <a:off x="5257801" y="5232400"/>
            <a:ext cx="347133" cy="355601"/>
          </a:xfrm>
          <a:prstGeom prst="rect">
            <a:avLst/>
          </a:prstGeom>
          <a:solidFill>
            <a:schemeClr val="bg1"/>
          </a:solidFill>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46" name="Content Placeholder 2"/>
          <p:cNvSpPr txBox="1">
            <a:spLocks/>
          </p:cNvSpPr>
          <p:nvPr/>
        </p:nvSpPr>
        <p:spPr>
          <a:xfrm>
            <a:off x="7802033" y="4995333"/>
            <a:ext cx="347133" cy="541868"/>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47" name="Content Placeholder 2"/>
          <p:cNvSpPr txBox="1">
            <a:spLocks/>
          </p:cNvSpPr>
          <p:nvPr/>
        </p:nvSpPr>
        <p:spPr>
          <a:xfrm>
            <a:off x="6684435" y="5291667"/>
            <a:ext cx="338666" cy="296334"/>
          </a:xfrm>
          <a:prstGeom prst="rect">
            <a:avLst/>
          </a:prstGeom>
          <a:solidFill>
            <a:schemeClr val="bg1"/>
          </a:solidFill>
        </p:spPr>
        <p:txBody>
          <a:bodyPr vert="horz" lIns="91440" tIns="45720" rIns="91440" bIns="45720" rtlCol="0">
            <a:normAutofit fontScale="6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48" name="Content Placeholder 2"/>
          <p:cNvSpPr txBox="1">
            <a:spLocks/>
          </p:cNvSpPr>
          <p:nvPr/>
        </p:nvSpPr>
        <p:spPr>
          <a:xfrm>
            <a:off x="8746067" y="5266267"/>
            <a:ext cx="347133" cy="482600"/>
          </a:xfrm>
          <a:prstGeom prst="rect">
            <a:avLst/>
          </a:prstGeom>
          <a:solidFill>
            <a:schemeClr val="bg1"/>
          </a:solidFill>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endParaRPr lang="en-US" sz="2400" dirty="0">
              <a:solidFill>
                <a:srgbClr val="000000"/>
              </a:solidFill>
            </a:endParaRPr>
          </a:p>
        </p:txBody>
      </p:sp>
      <p:sp>
        <p:nvSpPr>
          <p:cNvPr id="49" name="Content Placeholder 2"/>
          <p:cNvSpPr txBox="1">
            <a:spLocks/>
          </p:cNvSpPr>
          <p:nvPr/>
        </p:nvSpPr>
        <p:spPr>
          <a:xfrm>
            <a:off x="304800" y="1587499"/>
            <a:ext cx="3009900" cy="46355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600" dirty="0">
                <a:solidFill>
                  <a:srgbClr val="000000"/>
                </a:solidFill>
              </a:rPr>
              <a:t>A </a:t>
            </a:r>
            <a:r>
              <a:rPr lang="en-US" sz="2600" b="1" dirty="0">
                <a:solidFill>
                  <a:srgbClr val="000000"/>
                </a:solidFill>
              </a:rPr>
              <a:t>gamete</a:t>
            </a:r>
            <a:r>
              <a:rPr lang="en-US" sz="2600" dirty="0">
                <a:solidFill>
                  <a:srgbClr val="000000"/>
                </a:solidFill>
              </a:rPr>
              <a:t> (sperm or egg) contains a single set of chromosomes and is haploid (n)</a:t>
            </a:r>
          </a:p>
          <a:p>
            <a:pPr algn="l">
              <a:buFont typeface="Wingdings" charset="2"/>
              <a:buChar char="§"/>
            </a:pPr>
            <a:endParaRPr lang="en-US" sz="2600" dirty="0">
              <a:solidFill>
                <a:srgbClr val="000000"/>
              </a:solidFill>
            </a:endParaRPr>
          </a:p>
          <a:p>
            <a:pPr algn="l">
              <a:buFont typeface="Wingdings" charset="2"/>
              <a:buChar char="§"/>
            </a:pPr>
            <a:r>
              <a:rPr lang="en-US" sz="2600" dirty="0">
                <a:solidFill>
                  <a:srgbClr val="000000"/>
                </a:solidFill>
              </a:rPr>
              <a:t>For humans, the </a:t>
            </a:r>
            <a:r>
              <a:rPr lang="en-US" sz="2600" b="1" dirty="0">
                <a:solidFill>
                  <a:srgbClr val="000000"/>
                </a:solidFill>
              </a:rPr>
              <a:t>haploid</a:t>
            </a:r>
            <a:r>
              <a:rPr lang="en-US" sz="2600" dirty="0">
                <a:solidFill>
                  <a:srgbClr val="000000"/>
                </a:solidFill>
              </a:rPr>
              <a:t> number is 23 (n = 23)</a:t>
            </a:r>
          </a:p>
          <a:p>
            <a:pPr algn="l">
              <a:buFont typeface="Wingdings" charset="2"/>
              <a:buChar char="§"/>
            </a:pPr>
            <a:endParaRPr lang="en-US" sz="2600" dirty="0">
              <a:solidFill>
                <a:srgbClr val="000000"/>
              </a:solidFill>
            </a:endParaRPr>
          </a:p>
        </p:txBody>
      </p:sp>
    </p:spTree>
    <p:extLst>
      <p:ext uri="{BB962C8B-B14F-4D97-AF65-F5344CB8AC3E}">
        <p14:creationId xmlns:p14="http://schemas.microsoft.com/office/powerpoint/2010/main" val="2136714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3.xml><?xml version="1.0" encoding="utf-8"?>
<a:theme xmlns:a="http://schemas.openxmlformats.org/drawingml/2006/main" name="1_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4.xml><?xml version="1.0" encoding="utf-8"?>
<a:theme xmlns:a="http://schemas.openxmlformats.org/drawingml/2006/main" name="2_Campbell11e_LectureDesign">
  <a:themeElements>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fontScheme name="1_CC4eActiveLectureQuestions">
      <a:majorFont>
        <a:latin typeface="Times New Roman"/>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1_CC4eActiveLectureQuestion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C4eActiveLectureQuestion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C4eActiveLectureQuestion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C4eActiveLectureQuestion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C4eActiveLectureQuestion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C4eActiveLectureQuestion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C4eActiveLectureQuestion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C4eActiveLectureQuestion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C4eActiveLectureQuestion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C4eActiveLectureQuestion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C4eActiveLectureQuestion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CC4eActiveLectureQuestions 13">
        <a:dk1>
          <a:srgbClr val="000000"/>
        </a:dk1>
        <a:lt1>
          <a:srgbClr val="FFFFFF"/>
        </a:lt1>
        <a:dk2>
          <a:srgbClr val="005472"/>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4">
        <a:dk1>
          <a:srgbClr val="000000"/>
        </a:dk1>
        <a:lt1>
          <a:srgbClr val="FFFFFF"/>
        </a:lt1>
        <a:dk2>
          <a:srgbClr val="333399"/>
        </a:dk2>
        <a:lt2>
          <a:srgbClr val="000000"/>
        </a:lt2>
        <a:accent1>
          <a:srgbClr val="B7DAB8"/>
        </a:accent1>
        <a:accent2>
          <a:srgbClr val="005472"/>
        </a:accent2>
        <a:accent3>
          <a:srgbClr val="FFFFFF"/>
        </a:accent3>
        <a:accent4>
          <a:srgbClr val="000000"/>
        </a:accent4>
        <a:accent5>
          <a:srgbClr val="D8EAD8"/>
        </a:accent5>
        <a:accent6>
          <a:srgbClr val="004B6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C4eActiveLectureQuestions 15">
        <a:dk1>
          <a:srgbClr val="000000"/>
        </a:dk1>
        <a:lt1>
          <a:srgbClr val="FFFFFF"/>
        </a:lt1>
        <a:dk2>
          <a:srgbClr val="0060AF"/>
        </a:dk2>
        <a:lt2>
          <a:srgbClr val="000000"/>
        </a:lt2>
        <a:accent1>
          <a:srgbClr val="F7955A"/>
        </a:accent1>
        <a:accent2>
          <a:srgbClr val="009247"/>
        </a:accent2>
        <a:accent3>
          <a:srgbClr val="FFFFFF"/>
        </a:accent3>
        <a:accent4>
          <a:srgbClr val="000000"/>
        </a:accent4>
        <a:accent5>
          <a:srgbClr val="FAC8B5"/>
        </a:accent5>
        <a:accent6>
          <a:srgbClr val="00843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ampbell11e_LectureDesign" id="{1E29558D-F693-462F-BFE8-09589E69881C}" vid="{70B05F25-2FB3-4FD4-980B-A633ABC17E0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19177</TotalTime>
  <Words>6995</Words>
  <Application>Microsoft Macintosh PowerPoint</Application>
  <PresentationFormat>On-screen Show (4:3)</PresentationFormat>
  <Paragraphs>1147</Paragraphs>
  <Slides>126</Slides>
  <Notes>123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126</vt:i4>
      </vt:variant>
    </vt:vector>
  </HeadingPairs>
  <TitlesOfParts>
    <vt:vector size="138" baseType="lpstr">
      <vt:lpstr>Arial</vt:lpstr>
      <vt:lpstr>Calibri</vt:lpstr>
      <vt:lpstr>Calibri Regular</vt:lpstr>
      <vt:lpstr>Symbol</vt:lpstr>
      <vt:lpstr>Tahoma</vt:lpstr>
      <vt:lpstr>Times</vt:lpstr>
      <vt:lpstr>Times New Roman</vt:lpstr>
      <vt:lpstr>Wingdings</vt:lpstr>
      <vt:lpstr>Office Theme</vt:lpstr>
      <vt:lpstr>Campbell11e_LectureDesign</vt:lpstr>
      <vt:lpstr>1_Campbell11e_LectureDesign</vt:lpstr>
      <vt:lpstr>2_Campbell11e_LectureDesign</vt:lpstr>
      <vt:lpstr>BIO10: Introduction  to Principles of Biology</vt:lpstr>
      <vt:lpstr>BIO10: Introduction  to Principles of Biology</vt:lpstr>
      <vt:lpstr>ATP</vt:lpstr>
      <vt:lpstr>ATP</vt:lpstr>
      <vt:lpstr>PowerPoint Presentation</vt:lpstr>
      <vt:lpstr>Glycolysis</vt:lpstr>
      <vt:lpstr>Pyruvate</vt:lpstr>
      <vt:lpstr>NAD+ / NADH</vt:lpstr>
      <vt:lpstr>PowerPoint Presentation</vt:lpstr>
      <vt:lpstr>Citric Acid Cycle (Krebs Cycle)</vt:lpstr>
      <vt:lpstr>Citric Acid Cycle (Krebs Cycle)</vt:lpstr>
      <vt:lpstr>Citric Acid Cycle (Krebs Cycle)</vt:lpstr>
      <vt:lpstr>Oxidative Phosphorylation</vt:lpstr>
      <vt:lpstr>Oxidative Phosphorylation</vt:lpstr>
      <vt:lpstr>PowerPoint Presentation</vt:lpstr>
      <vt:lpstr>Lactic Acid Fermentation</vt:lpstr>
      <vt:lpstr>Alcohol Fermentation</vt:lpstr>
      <vt:lpstr>Fermentation Comparison </vt:lpstr>
      <vt:lpstr>BIO10: Introduction  to Principles of Biology</vt:lpstr>
      <vt:lpstr>Photosynthesis</vt:lpstr>
      <vt:lpstr>Photosynthesis</vt:lpstr>
      <vt:lpstr>Photosynthesis</vt:lpstr>
      <vt:lpstr>Photosynthesis</vt:lpstr>
      <vt:lpstr>Light Waves</vt:lpstr>
      <vt:lpstr>Pigments</vt:lpstr>
      <vt:lpstr>NADP+ / NADPH</vt:lpstr>
      <vt:lpstr>Two Stages of Photosynthesis</vt:lpstr>
      <vt:lpstr>Light Reaction</vt:lpstr>
      <vt:lpstr>Light Reaction</vt:lpstr>
      <vt:lpstr>Making Chemical Energy (ATP &amp; NADPH)</vt:lpstr>
      <vt:lpstr>Making NADPH</vt:lpstr>
      <vt:lpstr>Calvin Cycle</vt:lpstr>
      <vt:lpstr>Calvin Cycle</vt:lpstr>
      <vt:lpstr>Calvin Cycle - Fixation</vt:lpstr>
      <vt:lpstr>Calvin Cycle - Reduction</vt:lpstr>
      <vt:lpstr>Calvin Cycle - Regeneration</vt:lpstr>
      <vt:lpstr>The Energy Cycle</vt:lpstr>
      <vt:lpstr>BIO10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 Pairing to a Template Strand</vt:lpstr>
      <vt:lpstr>Synthesizing a New DNA Strand</vt:lpstr>
      <vt:lpstr>PowerPoint Presentation</vt:lpstr>
      <vt:lpstr>The Flow of Genetic Information in the Cell</vt:lpstr>
      <vt:lpstr>Basic Principles of Transcription and Translation</vt:lpstr>
      <vt:lpstr>PowerPoint Presentation</vt:lpstr>
      <vt:lpstr>PowerPoint Presentation</vt:lpstr>
      <vt:lpstr>PowerPoint Presentation</vt:lpstr>
      <vt:lpstr>PowerPoint Presentation</vt:lpstr>
      <vt:lpstr>PowerPoint Presentation</vt:lpstr>
      <vt:lpstr>Typical Eukaryotic Gene and Its Transcript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Translation is the RNA-directed synthesis of a polypeptide: a closer look</vt:lpstr>
      <vt:lpstr>PowerPoint Presentation</vt:lpstr>
      <vt:lpstr>PowerPoint Presentation</vt:lpstr>
      <vt:lpstr>PowerPoint Presentation</vt:lpstr>
      <vt:lpstr>PowerPoint Presentation</vt:lpstr>
      <vt:lpstr>PowerPoint Presentation</vt:lpstr>
      <vt:lpstr>Polyribosomes</vt:lpstr>
      <vt:lpstr>BIO10</vt:lpstr>
      <vt:lpstr>There are different forms of cell division</vt:lpstr>
      <vt:lpstr>PowerPoint Presentation</vt:lpstr>
      <vt:lpstr>PowerPoint Presentation</vt:lpstr>
      <vt:lpstr>Chromosomes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Cytokinesis: A Closer Look</vt:lpstr>
      <vt:lpstr>PowerPoint Presentation</vt:lpstr>
      <vt:lpstr>Mitosis in Plants</vt:lpstr>
      <vt:lpstr>PowerPoint Presentation</vt:lpstr>
      <vt:lpstr>BIO10</vt:lpstr>
      <vt:lpstr>Natural Selection favors entities that leave descendants: Reproduction</vt:lpstr>
      <vt:lpstr>PowerPoint Presentation</vt:lpstr>
      <vt:lpstr>Natural Selection favors entities that leave descendants: Reproduction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Does Variation Come From?</vt:lpstr>
      <vt:lpstr>Independent Assortment of Chromosomes</vt:lpstr>
      <vt:lpstr>PowerPoint Presentation</vt:lpstr>
      <vt:lpstr>Independent Assortment of Chromosomes</vt:lpstr>
      <vt:lpstr>Where Does Variation Come From?</vt:lpstr>
      <vt:lpstr>PowerPoint Presentation</vt:lpstr>
      <vt:lpstr>BIO10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BIOL190: Introduction to Evolution</dc:title>
  <dc:subject/>
  <dc:creator>pwb</dc:creator>
  <cp:keywords/>
  <dc:description/>
  <cp:lastModifiedBy>Bradley, Paul</cp:lastModifiedBy>
  <cp:revision>358</cp:revision>
  <dcterms:created xsi:type="dcterms:W3CDTF">2015-09-02T18:00:13Z</dcterms:created>
  <dcterms:modified xsi:type="dcterms:W3CDTF">2022-03-31T00:14:31Z</dcterms:modified>
  <cp:category/>
</cp:coreProperties>
</file>