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929" r:id="rId3"/>
    <p:sldId id="415" r:id="rId4"/>
    <p:sldId id="964" r:id="rId5"/>
    <p:sldId id="318" r:id="rId6"/>
    <p:sldId id="965" r:id="rId7"/>
    <p:sldId id="416" r:id="rId8"/>
    <p:sldId id="319" r:id="rId9"/>
    <p:sldId id="320" r:id="rId10"/>
    <p:sldId id="970" r:id="rId11"/>
    <p:sldId id="321" r:id="rId12"/>
    <p:sldId id="323" r:id="rId13"/>
    <p:sldId id="324" r:id="rId14"/>
    <p:sldId id="325" r:id="rId15"/>
    <p:sldId id="975" r:id="rId16"/>
    <p:sldId id="326" r:id="rId17"/>
    <p:sldId id="971" r:id="rId18"/>
    <p:sldId id="972" r:id="rId19"/>
    <p:sldId id="973" r:id="rId20"/>
    <p:sldId id="969" r:id="rId21"/>
    <p:sldId id="967" r:id="rId22"/>
    <p:sldId id="968" r:id="rId23"/>
    <p:sldId id="9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68"/>
    <p:restoredTop sz="78261"/>
  </p:normalViewPr>
  <p:slideViewPr>
    <p:cSldViewPr snapToGrid="0" snapToObjects="1">
      <p:cViewPr varScale="1">
        <p:scale>
          <a:sx n="82" d="100"/>
          <a:sy n="82" d="100"/>
        </p:scale>
        <p:origin x="15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2794E-5A9A-CA46-A6DF-80C6BA4FEAA5}" type="datetimeFigureOut">
              <a:rPr lang="en-US" smtClean="0"/>
              <a:t>3/29/22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103D9-43F4-1046-9535-9EC555D88089}" type="slidenum">
              <a:rPr lang="en-US" smtClean="0"/>
              <a:t>‹#›</a:t>
            </a:fld>
            <a:endParaRPr lang="en-US"/>
          </a:p>
        </p:txBody>
      </p:sp>
    </p:spTree>
    <p:extLst>
      <p:ext uri="{BB962C8B-B14F-4D97-AF65-F5344CB8AC3E}">
        <p14:creationId xmlns:p14="http://schemas.microsoft.com/office/powerpoint/2010/main" val="7743686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endParaRPr lang="en-US" sz="7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t>1</a:t>
            </a:fld>
            <a:endParaRPr lang="en-US"/>
          </a:p>
        </p:txBody>
      </p:sp>
    </p:spTree>
    <p:extLst>
      <p:ext uri="{BB962C8B-B14F-4D97-AF65-F5344CB8AC3E}">
        <p14:creationId xmlns:p14="http://schemas.microsoft.com/office/powerpoint/2010/main" val="237126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11</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12</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13</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457200" indent="-457200" algn="l">
              <a:buFont typeface="Arial"/>
              <a:buChar char="•"/>
            </a:pPr>
            <a:endParaRPr lang="en-US" sz="1200" b="1" dirty="0">
              <a:solidFill>
                <a:srgbClr val="000000"/>
              </a:solidFill>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14</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457200" indent="-457200" algn="l">
              <a:buFont typeface="Arial"/>
              <a:buChar char="•"/>
            </a:pPr>
            <a:endParaRPr lang="en-US" sz="1200" b="1" dirty="0">
              <a:solidFill>
                <a:srgbClr val="000000"/>
              </a:solidFill>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15</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457200" indent="-457200" algn="l">
              <a:buFont typeface="Arial"/>
              <a:buChar char="•"/>
            </a:pPr>
            <a:endParaRPr lang="en-US" sz="1200" b="1" dirty="0">
              <a:solidFill>
                <a:srgbClr val="000000"/>
              </a:solidFill>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402520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smtClean="0">
                <a:solidFill>
                  <a:prstClr val="black"/>
                </a:solidFill>
                <a:latin typeface="Calibri"/>
              </a:rPr>
              <a:pPr>
                <a:defRPr/>
              </a:pPr>
              <a:t>16</a:t>
            </a:fld>
            <a:endParaRPr lang="en-US">
              <a:solidFill>
                <a:prstClr val="black"/>
              </a:solidFill>
              <a:latin typeface="Calibri"/>
            </a:endParaRPr>
          </a:p>
        </p:txBody>
      </p:sp>
    </p:spTree>
    <p:extLst>
      <p:ext uri="{BB962C8B-B14F-4D97-AF65-F5344CB8AC3E}">
        <p14:creationId xmlns:p14="http://schemas.microsoft.com/office/powerpoint/2010/main" val="237161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smtClean="0">
                <a:solidFill>
                  <a:prstClr val="black"/>
                </a:solidFill>
                <a:latin typeface="Calibri"/>
              </a:rPr>
              <a:pPr>
                <a:defRPr/>
              </a:pPr>
              <a:t>17</a:t>
            </a:fld>
            <a:endParaRPr lang="en-US">
              <a:solidFill>
                <a:prstClr val="black"/>
              </a:solidFill>
              <a:latin typeface="Calibri"/>
            </a:endParaRPr>
          </a:p>
        </p:txBody>
      </p:sp>
    </p:spTree>
    <p:extLst>
      <p:ext uri="{BB962C8B-B14F-4D97-AF65-F5344CB8AC3E}">
        <p14:creationId xmlns:p14="http://schemas.microsoft.com/office/powerpoint/2010/main" val="408698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18</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840867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19</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296814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smtClean="0">
                <a:solidFill>
                  <a:prstClr val="black"/>
                </a:solidFill>
                <a:latin typeface="Calibri"/>
              </a:rPr>
              <a:pPr>
                <a:defRPr/>
              </a:pPr>
              <a:t>20</a:t>
            </a:fld>
            <a:endParaRPr lang="en-US">
              <a:solidFill>
                <a:prstClr val="black"/>
              </a:solidFill>
              <a:latin typeface="Calibri"/>
            </a:endParaRPr>
          </a:p>
        </p:txBody>
      </p:sp>
    </p:spTree>
    <p:extLst>
      <p:ext uri="{BB962C8B-B14F-4D97-AF65-F5344CB8AC3E}">
        <p14:creationId xmlns:p14="http://schemas.microsoft.com/office/powerpoint/2010/main" val="203657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888042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smtClean="0">
                <a:solidFill>
                  <a:prstClr val="black"/>
                </a:solidFill>
                <a:latin typeface="Calibri"/>
              </a:rPr>
              <a:pPr>
                <a:defRPr/>
              </a:pPr>
              <a:t>21</a:t>
            </a:fld>
            <a:endParaRPr lang="en-US">
              <a:solidFill>
                <a:prstClr val="black"/>
              </a:solidFill>
              <a:latin typeface="Calibri"/>
            </a:endParaRPr>
          </a:p>
        </p:txBody>
      </p:sp>
    </p:spTree>
    <p:extLst>
      <p:ext uri="{BB962C8B-B14F-4D97-AF65-F5344CB8AC3E}">
        <p14:creationId xmlns:p14="http://schemas.microsoft.com/office/powerpoint/2010/main" val="3622361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smtClean="0">
                <a:solidFill>
                  <a:prstClr val="black"/>
                </a:solidFill>
                <a:latin typeface="Calibri"/>
              </a:rPr>
              <a:pPr>
                <a:defRPr/>
              </a:pPr>
              <a:t>22</a:t>
            </a:fld>
            <a:endParaRPr lang="en-US">
              <a:solidFill>
                <a:prstClr val="black"/>
              </a:solidFill>
              <a:latin typeface="Calibri"/>
            </a:endParaRPr>
          </a:p>
        </p:txBody>
      </p:sp>
    </p:spTree>
    <p:extLst>
      <p:ext uri="{BB962C8B-B14F-4D97-AF65-F5344CB8AC3E}">
        <p14:creationId xmlns:p14="http://schemas.microsoft.com/office/powerpoint/2010/main" val="3400961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smtClean="0">
                <a:solidFill>
                  <a:prstClr val="black"/>
                </a:solidFill>
                <a:latin typeface="Calibri"/>
              </a:rPr>
              <a:pPr>
                <a:defRPr/>
              </a:pPr>
              <a:t>23</a:t>
            </a:fld>
            <a:endParaRPr lang="en-US">
              <a:solidFill>
                <a:prstClr val="black"/>
              </a:solidFill>
              <a:latin typeface="Calibri"/>
            </a:endParaRPr>
          </a:p>
        </p:txBody>
      </p:sp>
    </p:spTree>
    <p:extLst>
      <p:ext uri="{BB962C8B-B14F-4D97-AF65-F5344CB8AC3E}">
        <p14:creationId xmlns:p14="http://schemas.microsoft.com/office/powerpoint/2010/main" val="159002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2202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5</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6</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97204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7</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8</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9</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prstClr val="black"/>
                </a:solidFill>
              </a:rPr>
              <a:pPr/>
              <a:t>10</a:t>
            </a:fld>
            <a:endParaRPr lang="en-US" sz="1200" b="0">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423053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85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082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716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924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744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721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926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408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1031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034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63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06BE-F3C9-0B4F-BD82-E748C01D6D25}" type="datetimeFigureOut">
              <a:rPr lang="en-US" smtClean="0">
                <a:solidFill>
                  <a:prstClr val="black">
                    <a:tint val="75000"/>
                  </a:prstClr>
                </a:solidFill>
                <a:latin typeface="Calibri"/>
              </a:rPr>
              <a:pPr/>
              <a:t>3/29/22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D0D46-5B4A-2C4F-9BFC-EFCE14D1DDE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7438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_01_WhooperSwan-U.jpg">
            <a:extLst>
              <a:ext uri="{FF2B5EF4-FFF2-40B4-BE49-F238E27FC236}">
                <a16:creationId xmlns:a16="http://schemas.microsoft.com/office/drawing/2014/main" id="{3E04A4CF-C68E-6040-AA44-33C4F49AB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7" y="480233"/>
            <a:ext cx="9300583" cy="5937248"/>
          </a:xfrm>
          <a:prstGeom prst="rect">
            <a:avLst/>
          </a:prstGeom>
        </p:spPr>
      </p:pic>
      <p:sp>
        <p:nvSpPr>
          <p:cNvPr id="2" name="Title 1"/>
          <p:cNvSpPr>
            <a:spLocks noGrp="1"/>
          </p:cNvSpPr>
          <p:nvPr>
            <p:ph type="ctrTitle"/>
          </p:nvPr>
        </p:nvSpPr>
        <p:spPr>
          <a:xfrm>
            <a:off x="2237113" y="111055"/>
            <a:ext cx="4229100" cy="1559652"/>
          </a:xfrm>
        </p:spPr>
        <p:txBody>
          <a:bodyPr>
            <a:normAutofit/>
          </a:bodyPr>
          <a:lstStyle/>
          <a:p>
            <a:r>
              <a:rPr lang="en-US" b="1" dirty="0">
                <a:ln w="18415" cmpd="sng">
                  <a:solidFill>
                    <a:srgbClr val="FFFFFF"/>
                  </a:solidFill>
                  <a:prstDash val="solid"/>
                </a:ln>
                <a:solidFill>
                  <a:srgbClr val="FFFFFF"/>
                </a:solidFill>
              </a:rPr>
              <a:t>BIO10</a:t>
            </a:r>
          </a:p>
        </p:txBody>
      </p:sp>
      <p:sp>
        <p:nvSpPr>
          <p:cNvPr id="3" name="Subtitle 2"/>
          <p:cNvSpPr>
            <a:spLocks noGrp="1"/>
          </p:cNvSpPr>
          <p:nvPr>
            <p:ph type="subTitle" idx="1"/>
          </p:nvPr>
        </p:nvSpPr>
        <p:spPr>
          <a:xfrm>
            <a:off x="1968194" y="5298402"/>
            <a:ext cx="4766937" cy="1079365"/>
          </a:xfrm>
        </p:spPr>
        <p:txBody>
          <a:bodyPr>
            <a:normAutofit fontScale="92500" lnSpcReduction="10000"/>
          </a:bodyPr>
          <a:lstStyle/>
          <a:p>
            <a:r>
              <a:rPr lang="en-US" b="1" dirty="0">
                <a:ln w="18415" cmpd="sng">
                  <a:solidFill>
                    <a:srgbClr val="FFFFFF"/>
                  </a:solidFill>
                  <a:prstDash val="solid"/>
                </a:ln>
                <a:solidFill>
                  <a:schemeClr val="bg1"/>
                </a:solidFill>
              </a:rPr>
              <a:t>Dr. Bradley</a:t>
            </a:r>
          </a:p>
          <a:p>
            <a:r>
              <a:rPr lang="en-US" b="1" dirty="0">
                <a:ln w="18415" cmpd="sng">
                  <a:solidFill>
                    <a:srgbClr val="FFFFFF"/>
                  </a:solidFill>
                  <a:prstDash val="solid"/>
                </a:ln>
                <a:solidFill>
                  <a:schemeClr val="bg1"/>
                </a:solidFill>
              </a:rPr>
              <a:t>Genetics</a:t>
            </a:r>
          </a:p>
          <a:p>
            <a:endParaRPr lang="en-US" b="1" dirty="0">
              <a:ln w="18415" cmpd="sng">
                <a:solidFill>
                  <a:srgbClr val="FFFFFF"/>
                </a:solidFill>
                <a:prstDash val="solid"/>
              </a:ln>
              <a:solidFill>
                <a:schemeClr val="bg1"/>
              </a:solidFill>
            </a:endParaRPr>
          </a:p>
          <a:p>
            <a:endParaRPr lang="en-US" b="1" dirty="0">
              <a:ln w="18415" cmpd="sng">
                <a:solidFill>
                  <a:srgbClr val="FFFFFF"/>
                </a:solidFill>
                <a:prstDash val="solid"/>
              </a:ln>
              <a:solidFill>
                <a:schemeClr val="bg1"/>
              </a:solidFill>
            </a:endParaRPr>
          </a:p>
          <a:p>
            <a:endParaRPr lang="en-US" b="1" dirty="0">
              <a:ln w="18415" cmpd="sng">
                <a:solidFill>
                  <a:srgbClr val="FFFFFF"/>
                </a:solidFill>
                <a:prstDash val="solid"/>
              </a:ln>
              <a:solidFill>
                <a:schemeClr val="bg1"/>
              </a:solidFill>
            </a:endParaRPr>
          </a:p>
          <a:p>
            <a:endParaRPr lang="en-US" b="1" dirty="0">
              <a:ln w="18415" cmpd="sng">
                <a:solidFill>
                  <a:srgbClr val="FFFFFF"/>
                </a:solidFill>
                <a:prstDash val="solid"/>
              </a:ln>
              <a:solidFill>
                <a:schemeClr val="bg1"/>
              </a:solidFill>
            </a:endParaRPr>
          </a:p>
        </p:txBody>
      </p:sp>
    </p:spTree>
    <p:extLst>
      <p:ext uri="{BB962C8B-B14F-4D97-AF65-F5344CB8AC3E}">
        <p14:creationId xmlns:p14="http://schemas.microsoft.com/office/powerpoint/2010/main" val="298237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8899" y="4638574"/>
            <a:ext cx="8949997" cy="2050094"/>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dirty="0">
                <a:solidFill>
                  <a:srgbClr val="000000"/>
                </a:solidFill>
              </a:rPr>
              <a:t>Phenotypes are physical expressions of traits that are transmitted by alleles. </a:t>
            </a:r>
          </a:p>
          <a:p>
            <a:pPr marL="342900" indent="-342900" algn="l">
              <a:buFont typeface="Arial" panose="020B0604020202020204" pitchFamily="34" charset="0"/>
              <a:buChar char="•"/>
            </a:pPr>
            <a:r>
              <a:rPr lang="en-US" sz="2400" dirty="0">
                <a:solidFill>
                  <a:srgbClr val="000000"/>
                </a:solidFill>
              </a:rPr>
              <a:t>Capital letters typically represent </a:t>
            </a:r>
            <a:r>
              <a:rPr lang="en-US" sz="2400" b="1" dirty="0">
                <a:solidFill>
                  <a:srgbClr val="000000"/>
                </a:solidFill>
              </a:rPr>
              <a:t>dominant</a:t>
            </a:r>
            <a:r>
              <a:rPr lang="en-US" sz="2400" dirty="0">
                <a:solidFill>
                  <a:srgbClr val="000000"/>
                </a:solidFill>
              </a:rPr>
              <a:t> alleles and lowercase letters represent </a:t>
            </a:r>
            <a:r>
              <a:rPr lang="en-US" sz="2400" b="1" dirty="0">
                <a:solidFill>
                  <a:srgbClr val="000000"/>
                </a:solidFill>
              </a:rPr>
              <a:t>recessive</a:t>
            </a:r>
            <a:r>
              <a:rPr lang="en-US" sz="2400" dirty="0">
                <a:solidFill>
                  <a:srgbClr val="000000"/>
                </a:solidFill>
              </a:rPr>
              <a:t> alleles. </a:t>
            </a:r>
          </a:p>
          <a:p>
            <a:pPr marL="342900" indent="-342900" algn="l">
              <a:buFont typeface="Arial" panose="020B0604020202020204" pitchFamily="34" charset="0"/>
              <a:buChar char="•"/>
            </a:pPr>
            <a:endParaRPr lang="en-US" sz="2400" dirty="0">
              <a:solidFill>
                <a:srgbClr val="000000"/>
              </a:solidFill>
            </a:endParaRPr>
          </a:p>
          <a:p>
            <a:pPr marL="342900" indent="-342900" algn="l">
              <a:buFont typeface="Arial" panose="020B0604020202020204" pitchFamily="34" charset="0"/>
              <a:buChar char="•"/>
            </a:pPr>
            <a:r>
              <a:rPr lang="en-US" sz="2400" dirty="0">
                <a:solidFill>
                  <a:srgbClr val="000000"/>
                </a:solidFill>
              </a:rPr>
              <a:t>The phenotypic ratios are the ratios of visible characteristics. </a:t>
            </a:r>
          </a:p>
          <a:p>
            <a:pPr marL="342900" indent="-342900" algn="l">
              <a:buFont typeface="Arial" panose="020B0604020202020204" pitchFamily="34" charset="0"/>
              <a:buChar char="•"/>
            </a:pPr>
            <a:r>
              <a:rPr lang="en-US" sz="2400" dirty="0">
                <a:solidFill>
                  <a:srgbClr val="000000"/>
                </a:solidFill>
              </a:rPr>
              <a:t>The genotypic ratios are the ratios of gene combinations in the offspring, and these are not always distinguishable in the phenotypes.</a:t>
            </a:r>
          </a:p>
        </p:txBody>
      </p:sp>
      <p:sp>
        <p:nvSpPr>
          <p:cNvPr id="6"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Phenotype &amp; Genotype</a:t>
            </a:r>
          </a:p>
        </p:txBody>
      </p:sp>
      <p:pic>
        <p:nvPicPr>
          <p:cNvPr id="7" name="Figure" descr="A graphic with 2 columns, the first with the heading “Phenotype” and the second with the heading “Genotype.” In the phenotype column, one yellow pea plant cross-fertilizes with one green pea plant. The first generation of offspring is 100 percent yellow pea plants. After self-fertilization of these yellow pea offspring, 75 percent of the second generation offspring have yellow peas and 25 percent have green peas. The genotype column shows the first generation offspring as 100 percent Yy, and the second generation as 25 percent YY, 50 percent Yy, and 25 percent yy.">
            <a:extLst>
              <a:ext uri="{FF2B5EF4-FFF2-40B4-BE49-F238E27FC236}">
                <a16:creationId xmlns:a16="http://schemas.microsoft.com/office/drawing/2014/main" id="{FF7C073F-7404-9B48-8396-EFFA6CFD8D87}"/>
              </a:ext>
            </a:extLst>
          </p:cNvPr>
          <p:cNvPicPr>
            <a:picLocks noChangeAspect="1"/>
          </p:cNvPicPr>
          <p:nvPr/>
        </p:nvPicPr>
        <p:blipFill>
          <a:blip r:embed="rId3" cstate="email">
            <a:extLst>
              <a:ext uri="{28A0092B-C50C-407E-A947-70E740481C1C}">
                <a14:useLocalDpi xmlns:a14="http://schemas.microsoft.com/office/drawing/2010/main" val="0"/>
              </a:ext>
            </a:extLst>
          </a:blip>
          <a:srcRect l="-28756" r="-28756"/>
          <a:stretch>
            <a:fillRect/>
          </a:stretch>
        </p:blipFill>
        <p:spPr>
          <a:xfrm>
            <a:off x="457200" y="1138503"/>
            <a:ext cx="8062913" cy="3500071"/>
          </a:xfrm>
          <a:prstGeom prst="rect">
            <a:avLst/>
          </a:prstGeom>
        </p:spPr>
      </p:pic>
    </p:spTree>
    <p:extLst>
      <p:ext uri="{BB962C8B-B14F-4D97-AF65-F5344CB8AC3E}">
        <p14:creationId xmlns:p14="http://schemas.microsoft.com/office/powerpoint/2010/main" val="391680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8900" y="1003300"/>
            <a:ext cx="4368800" cy="56853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400" b="1" dirty="0">
                <a:solidFill>
                  <a:srgbClr val="000000"/>
                </a:solidFill>
                <a:latin typeface="Calibri"/>
              </a:rPr>
              <a:t>Law of Segregation</a:t>
            </a:r>
          </a:p>
          <a:p>
            <a:pPr algn="l">
              <a:buFont typeface="Wingdings" charset="2"/>
              <a:buChar char="§"/>
            </a:pPr>
            <a:endParaRPr lang="en-US" sz="2400" dirty="0">
              <a:solidFill>
                <a:srgbClr val="000000"/>
              </a:solidFill>
              <a:latin typeface="Calibri"/>
            </a:endParaRPr>
          </a:p>
          <a:p>
            <a:pPr algn="l">
              <a:buFont typeface="Wingdings" charset="2"/>
              <a:buChar char="§"/>
            </a:pPr>
            <a:r>
              <a:rPr lang="en-US" sz="2000" dirty="0">
                <a:solidFill>
                  <a:srgbClr val="000000"/>
                </a:solidFill>
                <a:latin typeface="Calibri"/>
              </a:rPr>
              <a:t>The two alleles for a heritable character separate (segregate) during gamete formation and end up in different gametes</a:t>
            </a:r>
            <a:endParaRPr lang="en-US" sz="2000" b="1" dirty="0">
              <a:solidFill>
                <a:srgbClr val="000000"/>
              </a:solidFill>
              <a:latin typeface="Calibri"/>
            </a:endParaRPr>
          </a:p>
          <a:p>
            <a:pPr lvl="1" algn="l">
              <a:buFont typeface="Wingdings" charset="2"/>
              <a:buChar char="§"/>
            </a:pPr>
            <a:r>
              <a:rPr lang="en-US" sz="1600" dirty="0">
                <a:solidFill>
                  <a:srgbClr val="000000"/>
                </a:solidFill>
                <a:latin typeface="Calibri"/>
              </a:rPr>
              <a:t>Thus, an egg or a sperm gets only one of the two alleles that are present in the organism</a:t>
            </a:r>
          </a:p>
          <a:p>
            <a:pPr lvl="1" algn="l">
              <a:buFont typeface="Wingdings" charset="2"/>
              <a:buChar char="§"/>
            </a:pPr>
            <a:endParaRPr lang="en-US" sz="1600" dirty="0">
              <a:solidFill>
                <a:srgbClr val="000000"/>
              </a:solidFill>
              <a:latin typeface="Calibri"/>
            </a:endParaRPr>
          </a:p>
          <a:p>
            <a:pPr algn="l">
              <a:buFont typeface="Wingdings" charset="2"/>
              <a:buChar char="§"/>
            </a:pPr>
            <a:r>
              <a:rPr lang="en-US" sz="2000" dirty="0">
                <a:solidFill>
                  <a:srgbClr val="000000"/>
                </a:solidFill>
                <a:latin typeface="Calibri"/>
              </a:rPr>
              <a:t>Possible combinations of sperm and egg can be shown using a </a:t>
            </a:r>
            <a:r>
              <a:rPr lang="en-US" sz="2000" b="1" dirty="0">
                <a:solidFill>
                  <a:srgbClr val="000000"/>
                </a:solidFill>
                <a:latin typeface="Calibri"/>
              </a:rPr>
              <a:t>Punnett square</a:t>
            </a:r>
          </a:p>
          <a:p>
            <a:pPr lvl="1" algn="l">
              <a:buFont typeface="Wingdings" charset="2"/>
              <a:buChar char="§"/>
            </a:pPr>
            <a:r>
              <a:rPr lang="en-US" sz="1600" dirty="0">
                <a:solidFill>
                  <a:srgbClr val="000000"/>
                </a:solidFill>
                <a:latin typeface="Calibri"/>
              </a:rPr>
              <a:t>A capital letter represents a dominant allele, and a lowercase letter represents a recessive allele</a:t>
            </a:r>
          </a:p>
          <a:p>
            <a:pPr algn="l">
              <a:buFont typeface="Wingdings" charset="2"/>
              <a:buChar char="§"/>
            </a:pPr>
            <a:endParaRPr lang="en-US" sz="2400" dirty="0">
              <a:solidFill>
                <a:srgbClr val="000000"/>
              </a:solidFill>
              <a:latin typeface="Calibri"/>
            </a:endParaRPr>
          </a:p>
          <a:p>
            <a:pPr algn="l">
              <a:buFont typeface="Wingdings" charset="2"/>
              <a:buChar char="§"/>
            </a:pPr>
            <a:endParaRPr lang="en-US" sz="2400" dirty="0">
              <a:solidFill>
                <a:srgbClr val="000000"/>
              </a:solidFill>
              <a:latin typeface="Calibri"/>
            </a:endParaRPr>
          </a:p>
        </p:txBody>
      </p:sp>
      <p:sp>
        <p:nvSpPr>
          <p:cNvPr id="6" name="Title 1"/>
          <p:cNvSpPr txBox="1">
            <a:spLocks/>
          </p:cNvSpPr>
          <p:nvPr/>
        </p:nvSpPr>
        <p:spPr>
          <a:xfrm>
            <a:off x="228600" y="-4497"/>
            <a:ext cx="3860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Fourth Concept</a:t>
            </a:r>
          </a:p>
        </p:txBody>
      </p:sp>
      <p:pic>
        <p:nvPicPr>
          <p:cNvPr id="2" name="Picture 1"/>
          <p:cNvPicPr>
            <a:picLocks noChangeAspect="1"/>
          </p:cNvPicPr>
          <p:nvPr/>
        </p:nvPicPr>
        <p:blipFill>
          <a:blip r:embed="rId3"/>
          <a:stretch>
            <a:fillRect/>
          </a:stretch>
        </p:blipFill>
        <p:spPr>
          <a:xfrm>
            <a:off x="4572000" y="203200"/>
            <a:ext cx="4470400" cy="6451600"/>
          </a:xfrm>
          <a:prstGeom prst="rect">
            <a:avLst/>
          </a:prstGeom>
        </p:spPr>
      </p:pic>
    </p:spTree>
    <p:extLst>
      <p:ext uri="{BB962C8B-B14F-4D97-AF65-F5344CB8AC3E}">
        <p14:creationId xmlns:p14="http://schemas.microsoft.com/office/powerpoint/2010/main" val="85887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14_T01_PeaCharacters-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7112" y="146810"/>
            <a:ext cx="3846576" cy="6437376"/>
          </a:xfrm>
          <a:prstGeom prst="rect">
            <a:avLst/>
          </a:prstGeom>
        </p:spPr>
      </p:pic>
      <p:sp>
        <p:nvSpPr>
          <p:cNvPr id="3" name="Rectangle 2"/>
          <p:cNvSpPr/>
          <p:nvPr/>
        </p:nvSpPr>
        <p:spPr>
          <a:xfrm>
            <a:off x="8407400" y="711200"/>
            <a:ext cx="526288" cy="49911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Content Placeholder 2"/>
          <p:cNvSpPr txBox="1">
            <a:spLocks/>
          </p:cNvSpPr>
          <p:nvPr/>
        </p:nvSpPr>
        <p:spPr>
          <a:xfrm>
            <a:off x="266700" y="711200"/>
            <a:ext cx="4102100" cy="577426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400" dirty="0">
                <a:solidFill>
                  <a:srgbClr val="000000"/>
                </a:solidFill>
                <a:latin typeface="Calibri"/>
              </a:rPr>
              <a:t>Mendel observed the same pattern of inheritance in six other pea plant characters, each represented by two traits</a:t>
            </a:r>
          </a:p>
          <a:p>
            <a:pPr algn="l">
              <a:buFont typeface="Wingdings" charset="2"/>
              <a:buChar char="§"/>
            </a:pPr>
            <a:endParaRPr lang="en-US" sz="2400" dirty="0">
              <a:solidFill>
                <a:srgbClr val="000000"/>
              </a:solidFill>
              <a:latin typeface="Calibri"/>
            </a:endParaRPr>
          </a:p>
          <a:p>
            <a:pPr algn="l">
              <a:buFont typeface="Wingdings" charset="2"/>
              <a:buChar char="§"/>
            </a:pPr>
            <a:r>
              <a:rPr lang="en-US" sz="2400" dirty="0">
                <a:solidFill>
                  <a:srgbClr val="000000"/>
                </a:solidFill>
                <a:latin typeface="Calibri"/>
              </a:rPr>
              <a:t>Mendel developed a hypothesis to explain the 3:1 inheritance pattern he observed in F</a:t>
            </a:r>
            <a:r>
              <a:rPr lang="en-US" sz="2400" baseline="-25000" dirty="0">
                <a:solidFill>
                  <a:srgbClr val="000000"/>
                </a:solidFill>
                <a:latin typeface="Calibri"/>
              </a:rPr>
              <a:t>2</a:t>
            </a:r>
            <a:r>
              <a:rPr lang="en-US" sz="2400" dirty="0">
                <a:solidFill>
                  <a:srgbClr val="000000"/>
                </a:solidFill>
                <a:latin typeface="Calibri"/>
              </a:rPr>
              <a:t> offspring using </a:t>
            </a:r>
            <a:r>
              <a:rPr lang="en-US" sz="2400" i="1" dirty="0">
                <a:solidFill>
                  <a:srgbClr val="000000"/>
                </a:solidFill>
                <a:latin typeface="Calibri"/>
              </a:rPr>
              <a:t>four related concepts</a:t>
            </a:r>
          </a:p>
          <a:p>
            <a:pPr algn="l">
              <a:buFont typeface="Wingdings" charset="2"/>
              <a:buChar char="§"/>
            </a:pPr>
            <a:endParaRPr lang="en-US" sz="2400" dirty="0">
              <a:solidFill>
                <a:srgbClr val="000000"/>
              </a:solidFill>
              <a:latin typeface="Calibri"/>
            </a:endParaRPr>
          </a:p>
        </p:txBody>
      </p:sp>
    </p:spTree>
    <p:extLst>
      <p:ext uri="{BB962C8B-B14F-4D97-AF65-F5344CB8AC3E}">
        <p14:creationId xmlns:p14="http://schemas.microsoft.com/office/powerpoint/2010/main" val="16531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31754" y="1371600"/>
            <a:ext cx="4769952" cy="4051300"/>
          </a:xfrm>
          <a:prstGeom prst="rect">
            <a:avLst/>
          </a:prstGeom>
        </p:spPr>
      </p:pic>
      <p:sp>
        <p:nvSpPr>
          <p:cNvPr id="6" name="Content Placeholder 2"/>
          <p:cNvSpPr txBox="1">
            <a:spLocks/>
          </p:cNvSpPr>
          <p:nvPr/>
        </p:nvSpPr>
        <p:spPr>
          <a:xfrm>
            <a:off x="88900" y="2425701"/>
            <a:ext cx="3842853" cy="13589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200" b="1" dirty="0">
                <a:solidFill>
                  <a:srgbClr val="000000"/>
                </a:solidFill>
                <a:latin typeface="Calibri"/>
              </a:rPr>
              <a:t>Complete dominance </a:t>
            </a:r>
          </a:p>
          <a:p>
            <a:pPr lvl="1" algn="l">
              <a:buFont typeface="Wingdings" charset="2"/>
              <a:buChar char="§"/>
            </a:pPr>
            <a:r>
              <a:rPr lang="en-US" sz="1800" dirty="0">
                <a:solidFill>
                  <a:srgbClr val="000000"/>
                </a:solidFill>
                <a:latin typeface="Calibri"/>
              </a:rPr>
              <a:t> occurs when phenotypes of the heterozygote and dominant homozygote are identical</a:t>
            </a:r>
          </a:p>
        </p:txBody>
      </p:sp>
      <p:sp>
        <p:nvSpPr>
          <p:cNvPr id="4"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Types of Dominance</a:t>
            </a:r>
          </a:p>
        </p:txBody>
      </p:sp>
    </p:spTree>
    <p:extLst>
      <p:ext uri="{BB962C8B-B14F-4D97-AF65-F5344CB8AC3E}">
        <p14:creationId xmlns:p14="http://schemas.microsoft.com/office/powerpoint/2010/main" val="73603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47022" y="1001888"/>
            <a:ext cx="4317578" cy="5652911"/>
          </a:xfrm>
          <a:prstGeom prst="rect">
            <a:avLst/>
          </a:prstGeom>
        </p:spPr>
      </p:pic>
      <p:sp>
        <p:nvSpPr>
          <p:cNvPr id="5" name="Content Placeholder 2"/>
          <p:cNvSpPr txBox="1">
            <a:spLocks/>
          </p:cNvSpPr>
          <p:nvPr/>
        </p:nvSpPr>
        <p:spPr>
          <a:xfrm>
            <a:off x="266700" y="2222500"/>
            <a:ext cx="3577167" cy="218440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600" b="1" dirty="0">
                <a:solidFill>
                  <a:srgbClr val="000000"/>
                </a:solidFill>
                <a:latin typeface="Calibri"/>
              </a:rPr>
              <a:t>Incomplete dominance</a:t>
            </a:r>
          </a:p>
          <a:p>
            <a:pPr lvl="1" algn="l">
              <a:buFont typeface="Wingdings" charset="2"/>
              <a:buChar char="§"/>
            </a:pPr>
            <a:r>
              <a:rPr lang="en-US" sz="2200" dirty="0">
                <a:solidFill>
                  <a:srgbClr val="000000"/>
                </a:solidFill>
                <a:latin typeface="Calibri"/>
              </a:rPr>
              <a:t>the phenotype of F</a:t>
            </a:r>
            <a:r>
              <a:rPr lang="en-US" sz="2200" baseline="-25000" dirty="0">
                <a:solidFill>
                  <a:srgbClr val="000000"/>
                </a:solidFill>
                <a:latin typeface="Calibri"/>
              </a:rPr>
              <a:t>1</a:t>
            </a:r>
            <a:r>
              <a:rPr lang="en-US" sz="2200" dirty="0">
                <a:solidFill>
                  <a:srgbClr val="000000"/>
                </a:solidFill>
                <a:latin typeface="Calibri"/>
              </a:rPr>
              <a:t> hybrids is somewhere between the phenotypes of the two parental varieties</a:t>
            </a:r>
          </a:p>
        </p:txBody>
      </p:sp>
      <p:sp>
        <p:nvSpPr>
          <p:cNvPr id="4"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Types of Dominance</a:t>
            </a:r>
          </a:p>
        </p:txBody>
      </p:sp>
    </p:spTree>
    <p:extLst>
      <p:ext uri="{BB962C8B-B14F-4D97-AF65-F5344CB8AC3E}">
        <p14:creationId xmlns:p14="http://schemas.microsoft.com/office/powerpoint/2010/main" val="380872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66700" y="2222500"/>
            <a:ext cx="3577167" cy="2184400"/>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600" b="1" dirty="0">
                <a:solidFill>
                  <a:srgbClr val="000000"/>
                </a:solidFill>
                <a:latin typeface="Calibri"/>
              </a:rPr>
              <a:t>No Information past here will be on the second lecture midterm</a:t>
            </a:r>
          </a:p>
          <a:p>
            <a:pPr algn="l">
              <a:buFont typeface="Wingdings" charset="2"/>
              <a:buChar char="§"/>
            </a:pPr>
            <a:endParaRPr lang="en-US" sz="2600" b="1" dirty="0">
              <a:solidFill>
                <a:srgbClr val="000000"/>
              </a:solidFill>
              <a:latin typeface="Calibri"/>
            </a:endParaRPr>
          </a:p>
          <a:p>
            <a:pPr algn="l">
              <a:buFont typeface="Wingdings" charset="2"/>
              <a:buChar char="§"/>
            </a:pPr>
            <a:r>
              <a:rPr lang="en-US" sz="2600" b="1" dirty="0">
                <a:solidFill>
                  <a:srgbClr val="000000"/>
                </a:solidFill>
                <a:latin typeface="Calibri"/>
              </a:rPr>
              <a:t>Information past here will be on the second </a:t>
            </a:r>
            <a:r>
              <a:rPr lang="en-US" sz="2600" b="1" i="1" dirty="0">
                <a:solidFill>
                  <a:schemeClr val="accent6"/>
                </a:solidFill>
                <a:latin typeface="Calibri"/>
              </a:rPr>
              <a:t>lab</a:t>
            </a:r>
            <a:r>
              <a:rPr lang="en-US" sz="2600" b="1" dirty="0">
                <a:solidFill>
                  <a:srgbClr val="000000"/>
                </a:solidFill>
                <a:latin typeface="Calibri"/>
              </a:rPr>
              <a:t> midterm though...</a:t>
            </a:r>
            <a:endParaRPr lang="en-US" sz="2200" dirty="0">
              <a:solidFill>
                <a:srgbClr val="000000"/>
              </a:solidFill>
              <a:latin typeface="Calibri"/>
            </a:endParaRPr>
          </a:p>
        </p:txBody>
      </p:sp>
    </p:spTree>
    <p:extLst>
      <p:ext uri="{BB962C8B-B14F-4D97-AF65-F5344CB8AC3E}">
        <p14:creationId xmlns:p14="http://schemas.microsoft.com/office/powerpoint/2010/main" val="268014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2"/>
          <p:cNvSpPr txBox="1">
            <a:spLocks/>
          </p:cNvSpPr>
          <p:nvPr/>
        </p:nvSpPr>
        <p:spPr>
          <a:xfrm>
            <a:off x="298704" y="2019300"/>
            <a:ext cx="3816096" cy="45974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b="1" dirty="0" err="1">
                <a:solidFill>
                  <a:srgbClr val="000000"/>
                </a:solidFill>
                <a:latin typeface="Calibri"/>
              </a:rPr>
              <a:t>Codominance</a:t>
            </a:r>
            <a:endParaRPr lang="en-US" b="1" dirty="0">
              <a:solidFill>
                <a:srgbClr val="000000"/>
              </a:solidFill>
              <a:latin typeface="Calibri"/>
            </a:endParaRPr>
          </a:p>
          <a:p>
            <a:pPr marL="914400" lvl="1" indent="-457200" algn="l">
              <a:buFont typeface="Arial"/>
              <a:buChar char="•"/>
            </a:pPr>
            <a:r>
              <a:rPr lang="en-US" dirty="0">
                <a:solidFill>
                  <a:srgbClr val="000000"/>
                </a:solidFill>
                <a:latin typeface="Calibri"/>
              </a:rPr>
              <a:t>two dominant alleles affect the phenotype in separate, distinguishable ways</a:t>
            </a:r>
          </a:p>
        </p:txBody>
      </p:sp>
      <p:pic>
        <p:nvPicPr>
          <p:cNvPr id="2" name="Picture 1"/>
          <p:cNvPicPr>
            <a:picLocks noChangeAspect="1"/>
          </p:cNvPicPr>
          <p:nvPr/>
        </p:nvPicPr>
        <p:blipFill>
          <a:blip r:embed="rId3"/>
          <a:stretch>
            <a:fillRect/>
          </a:stretch>
        </p:blipFill>
        <p:spPr>
          <a:xfrm>
            <a:off x="4234328" y="2120900"/>
            <a:ext cx="4731872" cy="3687750"/>
          </a:xfrm>
          <a:prstGeom prst="rect">
            <a:avLst/>
          </a:prstGeom>
        </p:spPr>
      </p:pic>
      <p:sp>
        <p:nvSpPr>
          <p:cNvPr id="4"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Types of Dominance</a:t>
            </a:r>
          </a:p>
        </p:txBody>
      </p:sp>
    </p:spTree>
    <p:extLst>
      <p:ext uri="{BB962C8B-B14F-4D97-AF65-F5344CB8AC3E}">
        <p14:creationId xmlns:p14="http://schemas.microsoft.com/office/powerpoint/2010/main" val="101310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2"/>
          <p:cNvSpPr txBox="1">
            <a:spLocks/>
          </p:cNvSpPr>
          <p:nvPr/>
        </p:nvSpPr>
        <p:spPr>
          <a:xfrm>
            <a:off x="309215" y="1241535"/>
            <a:ext cx="3816096" cy="5256212"/>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dirty="0">
                <a:solidFill>
                  <a:srgbClr val="000000"/>
                </a:solidFill>
                <a:latin typeface="Calibri"/>
              </a:rPr>
              <a:t>When a trait is governed by complete dominance...</a:t>
            </a:r>
          </a:p>
          <a:p>
            <a:pPr marL="457200" indent="-457200" algn="l">
              <a:buFont typeface="Arial"/>
              <a:buChar char="•"/>
            </a:pPr>
            <a:endParaRPr lang="en-US" dirty="0">
              <a:solidFill>
                <a:srgbClr val="000000"/>
              </a:solidFill>
              <a:latin typeface="Calibri"/>
            </a:endParaRPr>
          </a:p>
          <a:p>
            <a:pPr marL="914400" lvl="1" indent="-457200" algn="l">
              <a:buFont typeface="Arial"/>
              <a:buChar char="•"/>
            </a:pPr>
            <a:r>
              <a:rPr lang="en-US" dirty="0">
                <a:solidFill>
                  <a:srgbClr val="000000"/>
                </a:solidFill>
                <a:latin typeface="Calibri"/>
              </a:rPr>
              <a:t>The </a:t>
            </a:r>
            <a:r>
              <a:rPr lang="en-US" b="1" dirty="0">
                <a:solidFill>
                  <a:srgbClr val="000000"/>
                </a:solidFill>
                <a:latin typeface="Calibri"/>
              </a:rPr>
              <a:t>recessive</a:t>
            </a:r>
            <a:r>
              <a:rPr lang="en-US" dirty="0">
                <a:solidFill>
                  <a:srgbClr val="000000"/>
                </a:solidFill>
                <a:latin typeface="Calibri"/>
              </a:rPr>
              <a:t> trait can </a:t>
            </a:r>
            <a:r>
              <a:rPr lang="en-US" b="1" i="1" dirty="0">
                <a:solidFill>
                  <a:srgbClr val="000000"/>
                </a:solidFill>
                <a:latin typeface="Calibri"/>
              </a:rPr>
              <a:t>ONLY</a:t>
            </a:r>
            <a:r>
              <a:rPr lang="en-US" dirty="0">
                <a:solidFill>
                  <a:srgbClr val="000000"/>
                </a:solidFill>
                <a:latin typeface="Calibri"/>
              </a:rPr>
              <a:t> be displayed if the individual is homozygous for the recessive trait</a:t>
            </a:r>
          </a:p>
          <a:p>
            <a:pPr marL="914400" lvl="1" indent="-457200" algn="l">
              <a:buFont typeface="Arial"/>
              <a:buChar char="•"/>
            </a:pPr>
            <a:r>
              <a:rPr lang="en-US" dirty="0">
                <a:solidFill>
                  <a:srgbClr val="000000"/>
                </a:solidFill>
                <a:latin typeface="Calibri"/>
              </a:rPr>
              <a:t>The </a:t>
            </a:r>
            <a:r>
              <a:rPr lang="en-US" b="1" dirty="0">
                <a:solidFill>
                  <a:srgbClr val="000000"/>
                </a:solidFill>
                <a:latin typeface="Calibri"/>
              </a:rPr>
              <a:t>dominant</a:t>
            </a:r>
            <a:r>
              <a:rPr lang="en-US" dirty="0">
                <a:solidFill>
                  <a:srgbClr val="000000"/>
                </a:solidFill>
                <a:latin typeface="Calibri"/>
              </a:rPr>
              <a:t> trait can however be displayed if the individual is:</a:t>
            </a:r>
          </a:p>
          <a:p>
            <a:pPr marL="1371600" lvl="2" indent="-457200" algn="l">
              <a:buFont typeface="Arial"/>
              <a:buChar char="•"/>
            </a:pPr>
            <a:r>
              <a:rPr lang="en-US" dirty="0">
                <a:solidFill>
                  <a:srgbClr val="000000"/>
                </a:solidFill>
                <a:latin typeface="Calibri"/>
              </a:rPr>
              <a:t>Heterozygous for both traits</a:t>
            </a:r>
          </a:p>
          <a:p>
            <a:pPr marL="1371600" lvl="2" indent="-457200" algn="l">
              <a:buFont typeface="Arial"/>
              <a:buChar char="•"/>
            </a:pPr>
            <a:r>
              <a:rPr lang="en-US" dirty="0">
                <a:solidFill>
                  <a:srgbClr val="000000"/>
                </a:solidFill>
                <a:latin typeface="Calibri"/>
              </a:rPr>
              <a:t>Homozygous for the dominant trait</a:t>
            </a:r>
          </a:p>
          <a:p>
            <a:pPr marL="1371600" lvl="2" indent="-457200" algn="l">
              <a:buFont typeface="Arial"/>
              <a:buChar char="•"/>
            </a:pPr>
            <a:endParaRPr lang="en-US" dirty="0">
              <a:solidFill>
                <a:srgbClr val="000000"/>
              </a:solidFill>
              <a:latin typeface="Calibri"/>
            </a:endParaRPr>
          </a:p>
          <a:p>
            <a:pPr marL="914400" lvl="1" indent="-457200" algn="l">
              <a:buFont typeface="Arial"/>
              <a:buChar char="•"/>
            </a:pPr>
            <a:r>
              <a:rPr lang="en-US" dirty="0">
                <a:solidFill>
                  <a:srgbClr val="000000"/>
                </a:solidFill>
                <a:latin typeface="Calibri"/>
              </a:rPr>
              <a:t>A </a:t>
            </a:r>
            <a:r>
              <a:rPr lang="en-US" b="1" dirty="0">
                <a:solidFill>
                  <a:srgbClr val="000000"/>
                </a:solidFill>
                <a:latin typeface="Calibri"/>
              </a:rPr>
              <a:t>test cross </a:t>
            </a:r>
            <a:r>
              <a:rPr lang="en-US" dirty="0">
                <a:solidFill>
                  <a:srgbClr val="000000"/>
                </a:solidFill>
                <a:latin typeface="Calibri"/>
              </a:rPr>
              <a:t>lets you determine which of the above it actually is</a:t>
            </a:r>
          </a:p>
        </p:txBody>
      </p:sp>
      <p:sp>
        <p:nvSpPr>
          <p:cNvPr id="4"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Test Cross</a:t>
            </a:r>
          </a:p>
        </p:txBody>
      </p:sp>
      <p:pic>
        <p:nvPicPr>
          <p:cNvPr id="5" name="Figure" descr="In a test cross, a parent with a dominant phenotype but unknown genotype is crossed with a recessive parent. If the parent with the unknown phenotype is homozygous dominant, all the resulting offspring will have at least one dominant allele. If the parent with the unknown phenotype is heterozygous, 50 percent of the offspring will inherit a recessive allele from both parents and will have the recessive phenotype.">
            <a:extLst>
              <a:ext uri="{FF2B5EF4-FFF2-40B4-BE49-F238E27FC236}">
                <a16:creationId xmlns:a16="http://schemas.microsoft.com/office/drawing/2014/main" id="{00825299-A496-7E46-A146-0DBD6E71D38B}"/>
              </a:ext>
            </a:extLst>
          </p:cNvPr>
          <p:cNvPicPr>
            <a:picLocks noChangeAspect="1"/>
          </p:cNvPicPr>
          <p:nvPr/>
        </p:nvPicPr>
        <p:blipFill>
          <a:blip r:embed="rId3" cstate="email">
            <a:extLst>
              <a:ext uri="{28A0092B-C50C-407E-A947-70E740481C1C}">
                <a14:useLocalDpi xmlns:a14="http://schemas.microsoft.com/office/drawing/2010/main" val="0"/>
              </a:ext>
            </a:extLst>
          </a:blip>
          <a:srcRect t="-2627" b="-2627"/>
          <a:stretch>
            <a:fillRect/>
          </a:stretch>
        </p:blipFill>
        <p:spPr>
          <a:xfrm>
            <a:off x="4489450" y="1108075"/>
            <a:ext cx="4030663" cy="5256213"/>
          </a:xfrm>
          <a:prstGeom prst="rect">
            <a:avLst/>
          </a:prstGeom>
        </p:spPr>
      </p:pic>
    </p:spTree>
    <p:extLst>
      <p:ext uri="{BB962C8B-B14F-4D97-AF65-F5344CB8AC3E}">
        <p14:creationId xmlns:p14="http://schemas.microsoft.com/office/powerpoint/2010/main" val="63074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8900" y="1003300"/>
            <a:ext cx="4368800" cy="56853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400" b="1" dirty="0">
                <a:solidFill>
                  <a:srgbClr val="000000"/>
                </a:solidFill>
                <a:latin typeface="Calibri"/>
              </a:rPr>
              <a:t> Law of Independent Assortment</a:t>
            </a:r>
          </a:p>
          <a:p>
            <a:pPr algn="l">
              <a:buFont typeface="Wingdings" charset="2"/>
              <a:buChar char="§"/>
            </a:pPr>
            <a:r>
              <a:rPr lang="en-US" sz="2400" dirty="0">
                <a:solidFill>
                  <a:srgbClr val="000000"/>
                </a:solidFill>
              </a:rPr>
              <a:t> Genes do not influence each other with regard to the sorting of alleles into gametes.</a:t>
            </a:r>
          </a:p>
          <a:p>
            <a:pPr algn="l">
              <a:buFont typeface="Wingdings" charset="2"/>
              <a:buChar char="§"/>
            </a:pPr>
            <a:r>
              <a:rPr lang="en-US" sz="2400" dirty="0">
                <a:solidFill>
                  <a:srgbClr val="000000"/>
                </a:solidFill>
              </a:rPr>
              <a:t> In other words, </a:t>
            </a:r>
            <a:r>
              <a:rPr lang="en-US" sz="2400" i="1" dirty="0">
                <a:solidFill>
                  <a:srgbClr val="000000"/>
                </a:solidFill>
              </a:rPr>
              <a:t>genes are sorted independently </a:t>
            </a:r>
            <a:r>
              <a:rPr lang="en-US" sz="2400" dirty="0">
                <a:solidFill>
                  <a:srgbClr val="000000"/>
                </a:solidFill>
              </a:rPr>
              <a:t>of each other.</a:t>
            </a:r>
          </a:p>
          <a:p>
            <a:pPr algn="l">
              <a:buFont typeface="Wingdings" charset="2"/>
              <a:buChar char="§"/>
            </a:pPr>
            <a:r>
              <a:rPr lang="en-US" sz="2400" dirty="0">
                <a:solidFill>
                  <a:srgbClr val="000000"/>
                </a:solidFill>
              </a:rPr>
              <a:t> This can be illustrated by the dihybrid cross, a cross between two true-breeding parents that express different traits for two characteristics. </a:t>
            </a:r>
          </a:p>
          <a:p>
            <a:pPr algn="l">
              <a:buFont typeface="Wingdings" charset="2"/>
              <a:buChar char="§"/>
            </a:pPr>
            <a:endParaRPr lang="en-US" sz="2400" dirty="0">
              <a:solidFill>
                <a:srgbClr val="000000"/>
              </a:solidFill>
              <a:latin typeface="Calibri"/>
            </a:endParaRPr>
          </a:p>
        </p:txBody>
      </p:sp>
      <p:sp>
        <p:nvSpPr>
          <p:cNvPr id="6" name="Title 1"/>
          <p:cNvSpPr txBox="1">
            <a:spLocks/>
          </p:cNvSpPr>
          <p:nvPr/>
        </p:nvSpPr>
        <p:spPr>
          <a:xfrm>
            <a:off x="228600" y="-4497"/>
            <a:ext cx="3860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Fifth Concept</a:t>
            </a:r>
          </a:p>
        </p:txBody>
      </p:sp>
      <p:pic>
        <p:nvPicPr>
          <p:cNvPr id="3" name="Picture 2">
            <a:extLst>
              <a:ext uri="{FF2B5EF4-FFF2-40B4-BE49-F238E27FC236}">
                <a16:creationId xmlns:a16="http://schemas.microsoft.com/office/drawing/2014/main" id="{18047B4B-F631-1144-8827-A1270F0FE1C0}"/>
              </a:ext>
            </a:extLst>
          </p:cNvPr>
          <p:cNvPicPr>
            <a:picLocks noChangeAspect="1"/>
          </p:cNvPicPr>
          <p:nvPr/>
        </p:nvPicPr>
        <p:blipFill>
          <a:blip r:embed="rId3"/>
          <a:stretch>
            <a:fillRect/>
          </a:stretch>
        </p:blipFill>
        <p:spPr>
          <a:xfrm>
            <a:off x="4352081" y="2306255"/>
            <a:ext cx="4362450" cy="2622550"/>
          </a:xfrm>
          <a:prstGeom prst="rect">
            <a:avLst/>
          </a:prstGeom>
        </p:spPr>
      </p:pic>
    </p:spTree>
    <p:extLst>
      <p:ext uri="{BB962C8B-B14F-4D97-AF65-F5344CB8AC3E}">
        <p14:creationId xmlns:p14="http://schemas.microsoft.com/office/powerpoint/2010/main" val="47277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8900" y="1003300"/>
            <a:ext cx="4368800" cy="56853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400" b="1" dirty="0">
                <a:solidFill>
                  <a:srgbClr val="000000"/>
                </a:solidFill>
                <a:latin typeface="Calibri"/>
              </a:rPr>
              <a:t> Law of Independent Assortment</a:t>
            </a:r>
          </a:p>
          <a:p>
            <a:pPr algn="l">
              <a:buFont typeface="Wingdings" charset="2"/>
              <a:buChar char="§"/>
            </a:pPr>
            <a:r>
              <a:rPr lang="en-US" sz="2400" dirty="0">
                <a:solidFill>
                  <a:srgbClr val="000000"/>
                </a:solidFill>
              </a:rPr>
              <a:t> Genes do not influence each other with regard to the sorting of alleles into gametes.</a:t>
            </a:r>
          </a:p>
          <a:p>
            <a:pPr algn="l">
              <a:buFont typeface="Wingdings" charset="2"/>
              <a:buChar char="§"/>
            </a:pPr>
            <a:r>
              <a:rPr lang="en-US" sz="2400" dirty="0">
                <a:solidFill>
                  <a:srgbClr val="000000"/>
                </a:solidFill>
              </a:rPr>
              <a:t> In other words, </a:t>
            </a:r>
            <a:r>
              <a:rPr lang="en-US" sz="2400" i="1" dirty="0">
                <a:solidFill>
                  <a:srgbClr val="000000"/>
                </a:solidFill>
              </a:rPr>
              <a:t>genes are sorted independently </a:t>
            </a:r>
            <a:r>
              <a:rPr lang="en-US" sz="2400" dirty="0">
                <a:solidFill>
                  <a:srgbClr val="000000"/>
                </a:solidFill>
              </a:rPr>
              <a:t>of each other.</a:t>
            </a:r>
          </a:p>
          <a:p>
            <a:pPr algn="l">
              <a:buFont typeface="Wingdings" charset="2"/>
              <a:buChar char="§"/>
            </a:pPr>
            <a:r>
              <a:rPr lang="en-US" sz="2400" dirty="0">
                <a:solidFill>
                  <a:srgbClr val="000000"/>
                </a:solidFill>
              </a:rPr>
              <a:t> This can be illustrated by the dihybrid cross, a cross between two true-breeding parents that express different traits for two characteristics. </a:t>
            </a:r>
          </a:p>
          <a:p>
            <a:pPr algn="l">
              <a:buFont typeface="Wingdings" charset="2"/>
              <a:buChar char="§"/>
            </a:pPr>
            <a:endParaRPr lang="en-US" sz="2400" dirty="0">
              <a:solidFill>
                <a:srgbClr val="000000"/>
              </a:solidFill>
              <a:latin typeface="Calibri"/>
            </a:endParaRPr>
          </a:p>
        </p:txBody>
      </p:sp>
      <p:sp>
        <p:nvSpPr>
          <p:cNvPr id="6" name="Title 1"/>
          <p:cNvSpPr txBox="1">
            <a:spLocks/>
          </p:cNvSpPr>
          <p:nvPr/>
        </p:nvSpPr>
        <p:spPr>
          <a:xfrm>
            <a:off x="228600" y="-4497"/>
            <a:ext cx="3860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Fifth Concept</a:t>
            </a:r>
          </a:p>
        </p:txBody>
      </p:sp>
      <p:pic>
        <p:nvPicPr>
          <p:cNvPr id="7" name="Figure" descr="This illustration shows a dihybrid cross between pea plants. In the P generation, a plant that has the homozygous dominant phenotype of yellow, round peas is crossed with a plant with the homozygous recessive phenotype of green, wrinkled peas. The resulting F_{1} offspring have a heterozygous genotype and yellow, round peas. Self-pollination of the F_{1} generation results in F_{2} offspring with a phenotypic ratio of 9:3:3:1 for round–yellow, round–green, wrinkled–yellow, and wrinkled–green peas, respectively.">
            <a:extLst>
              <a:ext uri="{FF2B5EF4-FFF2-40B4-BE49-F238E27FC236}">
                <a16:creationId xmlns:a16="http://schemas.microsoft.com/office/drawing/2014/main" id="{B4A6DAD6-490E-9B47-93CB-EEAB0D350039}"/>
              </a:ext>
            </a:extLst>
          </p:cNvPr>
          <p:cNvPicPr>
            <a:picLocks noChangeAspect="1"/>
          </p:cNvPicPr>
          <p:nvPr/>
        </p:nvPicPr>
        <p:blipFill>
          <a:blip r:embed="rId3" cstate="email">
            <a:extLst>
              <a:ext uri="{28A0092B-C50C-407E-A947-70E740481C1C}">
                <a14:useLocalDpi xmlns:a14="http://schemas.microsoft.com/office/drawing/2010/main" val="0"/>
              </a:ext>
            </a:extLst>
          </a:blip>
          <a:srcRect l="-51470" r="-51470"/>
          <a:stretch>
            <a:fillRect/>
          </a:stretch>
        </p:blipFill>
        <p:spPr>
          <a:xfrm>
            <a:off x="2832537" y="1784537"/>
            <a:ext cx="8062913" cy="3500071"/>
          </a:xfrm>
          <a:prstGeom prst="rect">
            <a:avLst/>
          </a:prstGeom>
        </p:spPr>
      </p:pic>
    </p:spTree>
    <p:extLst>
      <p:ext uri="{BB962C8B-B14F-4D97-AF65-F5344CB8AC3E}">
        <p14:creationId xmlns:p14="http://schemas.microsoft.com/office/powerpoint/2010/main" val="410812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p:cNvPicPr>
          <p:nvPr/>
        </p:nvPicPr>
        <p:blipFill>
          <a:blip r:embed="rId2">
            <a:extLst>
              <a:ext uri="{28A0092B-C50C-407E-A947-70E740481C1C}">
                <a14:useLocalDpi xmlns:a14="http://schemas.microsoft.com/office/drawing/2010/main" val="0"/>
              </a:ext>
            </a:extLst>
          </a:blip>
          <a:srcRect l="2499" r="2499" b="22353"/>
          <a:stretch>
            <a:fillRect/>
          </a:stretch>
        </p:blipFill>
        <p:spPr bwMode="auto">
          <a:xfrm>
            <a:off x="-15875" y="0"/>
            <a:ext cx="9159875"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TextBox 4"/>
          <p:cNvSpPr txBox="1">
            <a:spLocks noChangeArrowheads="1"/>
          </p:cNvSpPr>
          <p:nvPr/>
        </p:nvSpPr>
        <p:spPr bwMode="auto">
          <a:xfrm>
            <a:off x="261938" y="4953000"/>
            <a:ext cx="872966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2800" dirty="0">
                <a:solidFill>
                  <a:prstClr val="black"/>
                </a:solidFill>
                <a:latin typeface="Calibri" charset="0"/>
              </a:rPr>
              <a:t>Darwin didn’t understand HOW inheritance worked but he could see that somehow offspring often looked like a BLENDED version of the parents...</a:t>
            </a:r>
          </a:p>
        </p:txBody>
      </p:sp>
    </p:spTree>
    <p:extLst>
      <p:ext uri="{BB962C8B-B14F-4D97-AF65-F5344CB8AC3E}">
        <p14:creationId xmlns:p14="http://schemas.microsoft.com/office/powerpoint/2010/main" val="416510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2"/>
          <p:cNvSpPr txBox="1">
            <a:spLocks/>
          </p:cNvSpPr>
          <p:nvPr/>
        </p:nvSpPr>
        <p:spPr>
          <a:xfrm>
            <a:off x="88496" y="861848"/>
            <a:ext cx="4925575" cy="5979542"/>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dirty="0">
                <a:solidFill>
                  <a:srgbClr val="000000"/>
                </a:solidFill>
              </a:rPr>
              <a:t>When a gene being examined is present on the X, but not the Y, chromosome, it is </a:t>
            </a:r>
            <a:r>
              <a:rPr lang="en-US" b="1" dirty="0">
                <a:solidFill>
                  <a:srgbClr val="000000"/>
                </a:solidFill>
              </a:rPr>
              <a:t>X-linked</a:t>
            </a:r>
            <a:r>
              <a:rPr lang="en-US" dirty="0">
                <a:solidFill>
                  <a:srgbClr val="000000"/>
                </a:solidFill>
              </a:rPr>
              <a:t>.</a:t>
            </a:r>
          </a:p>
          <a:p>
            <a:pPr marL="457200" indent="-457200" algn="l">
              <a:buFont typeface="Arial"/>
              <a:buChar char="•"/>
            </a:pPr>
            <a:r>
              <a:rPr lang="en-US" dirty="0">
                <a:solidFill>
                  <a:srgbClr val="000000"/>
                </a:solidFill>
              </a:rPr>
              <a:t>Eye color in </a:t>
            </a:r>
            <a:r>
              <a:rPr lang="en-US" i="1" dirty="0">
                <a:solidFill>
                  <a:srgbClr val="000000"/>
                </a:solidFill>
              </a:rPr>
              <a:t>Drosophila</a:t>
            </a:r>
            <a:r>
              <a:rPr lang="en-US" dirty="0">
                <a:solidFill>
                  <a:srgbClr val="000000"/>
                </a:solidFill>
              </a:rPr>
              <a:t>, the common fruit fly, was the first X-linked trait to be identified. </a:t>
            </a:r>
          </a:p>
          <a:p>
            <a:pPr marL="457200" indent="-457200" algn="l">
              <a:buFont typeface="Arial"/>
              <a:buChar char="•"/>
            </a:pPr>
            <a:r>
              <a:rPr lang="en-US" dirty="0">
                <a:solidFill>
                  <a:srgbClr val="000000"/>
                </a:solidFill>
              </a:rPr>
              <a:t>In flies the wild-type eye color is red (XW) and is dominant to white eye color (</a:t>
            </a:r>
            <a:r>
              <a:rPr lang="en-US" dirty="0" err="1">
                <a:solidFill>
                  <a:srgbClr val="000000"/>
                </a:solidFill>
              </a:rPr>
              <a:t>Xw</a:t>
            </a:r>
            <a:r>
              <a:rPr lang="en-US" dirty="0">
                <a:solidFill>
                  <a:srgbClr val="000000"/>
                </a:solidFill>
              </a:rPr>
              <a:t>).</a:t>
            </a:r>
          </a:p>
          <a:p>
            <a:pPr marL="457200" indent="-457200" algn="l">
              <a:buFont typeface="Arial"/>
              <a:buChar char="•"/>
            </a:pPr>
            <a:r>
              <a:rPr lang="en-US" dirty="0">
                <a:solidFill>
                  <a:srgbClr val="000000"/>
                </a:solidFill>
              </a:rPr>
              <a:t>Males are said to be </a:t>
            </a:r>
            <a:r>
              <a:rPr lang="en-US" b="1" dirty="0">
                <a:solidFill>
                  <a:srgbClr val="000000"/>
                </a:solidFill>
              </a:rPr>
              <a:t>hemizygous</a:t>
            </a:r>
            <a:r>
              <a:rPr lang="en-US" dirty="0">
                <a:solidFill>
                  <a:srgbClr val="000000"/>
                </a:solidFill>
              </a:rPr>
              <a:t>, in that they have only one allele for any X-linked characteristic. </a:t>
            </a:r>
          </a:p>
          <a:p>
            <a:pPr marL="914400" lvl="1" indent="-457200" algn="l">
              <a:buFont typeface="Arial"/>
              <a:buChar char="•"/>
            </a:pPr>
            <a:r>
              <a:rPr lang="en-US" dirty="0">
                <a:solidFill>
                  <a:srgbClr val="000000"/>
                </a:solidFill>
              </a:rPr>
              <a:t>Hemizygosity makes descriptions of dominance and </a:t>
            </a:r>
            <a:r>
              <a:rPr lang="en-US" dirty="0" err="1">
                <a:solidFill>
                  <a:srgbClr val="000000"/>
                </a:solidFill>
              </a:rPr>
              <a:t>recessiveness</a:t>
            </a:r>
            <a:r>
              <a:rPr lang="en-US" dirty="0">
                <a:solidFill>
                  <a:srgbClr val="000000"/>
                </a:solidFill>
              </a:rPr>
              <a:t> irrelevant for XY males. </a:t>
            </a:r>
          </a:p>
          <a:p>
            <a:pPr marL="457200" indent="-457200" algn="l">
              <a:buFont typeface="Arial"/>
              <a:buChar char="•"/>
            </a:pPr>
            <a:r>
              <a:rPr lang="en-US" dirty="0">
                <a:solidFill>
                  <a:srgbClr val="000000"/>
                </a:solidFill>
              </a:rPr>
              <a:t>Drosophila males lack the white gene on the Y chromosome; that is, their genotype can only be XWY or </a:t>
            </a:r>
            <a:r>
              <a:rPr lang="en-US" dirty="0" err="1">
                <a:solidFill>
                  <a:srgbClr val="000000"/>
                </a:solidFill>
              </a:rPr>
              <a:t>XwY</a:t>
            </a:r>
            <a:r>
              <a:rPr lang="en-US" dirty="0">
                <a:solidFill>
                  <a:srgbClr val="000000"/>
                </a:solidFill>
              </a:rPr>
              <a:t>. </a:t>
            </a:r>
          </a:p>
          <a:p>
            <a:pPr marL="457200" indent="-457200" algn="l">
              <a:buFont typeface="Arial"/>
              <a:buChar char="•"/>
            </a:pPr>
            <a:r>
              <a:rPr lang="en-US" dirty="0">
                <a:solidFill>
                  <a:srgbClr val="000000"/>
                </a:solidFill>
              </a:rPr>
              <a:t>In contrast, females have two allele copies of this gene and can be XWXW, </a:t>
            </a:r>
            <a:r>
              <a:rPr lang="en-US" dirty="0" err="1">
                <a:solidFill>
                  <a:srgbClr val="000000"/>
                </a:solidFill>
              </a:rPr>
              <a:t>XWXw</a:t>
            </a:r>
            <a:r>
              <a:rPr lang="en-US" dirty="0">
                <a:solidFill>
                  <a:srgbClr val="000000"/>
                </a:solidFill>
              </a:rPr>
              <a:t>, or </a:t>
            </a:r>
            <a:r>
              <a:rPr lang="en-US" dirty="0" err="1">
                <a:solidFill>
                  <a:srgbClr val="000000"/>
                </a:solidFill>
              </a:rPr>
              <a:t>XwXw</a:t>
            </a:r>
            <a:r>
              <a:rPr lang="en-US" dirty="0">
                <a:solidFill>
                  <a:srgbClr val="000000"/>
                </a:solidFill>
              </a:rPr>
              <a:t>.</a:t>
            </a:r>
          </a:p>
        </p:txBody>
      </p:sp>
      <p:sp>
        <p:nvSpPr>
          <p:cNvPr id="4" name="Title 1"/>
          <p:cNvSpPr txBox="1">
            <a:spLocks/>
          </p:cNvSpPr>
          <p:nvPr/>
        </p:nvSpPr>
        <p:spPr>
          <a:xfrm>
            <a:off x="457200" y="-4497"/>
            <a:ext cx="4640317" cy="8663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Sex-Linked Traits</a:t>
            </a:r>
          </a:p>
        </p:txBody>
      </p:sp>
      <p:pic>
        <p:nvPicPr>
          <p:cNvPr id="5" name="Figure" descr="Photo shows two fruit flies, one with red eyes and one with white eyes.">
            <a:extLst>
              <a:ext uri="{FF2B5EF4-FFF2-40B4-BE49-F238E27FC236}">
                <a16:creationId xmlns:a16="http://schemas.microsoft.com/office/drawing/2014/main" id="{98197A46-C8E6-9844-8E37-25A6C8856921}"/>
              </a:ext>
            </a:extLst>
          </p:cNvPr>
          <p:cNvPicPr>
            <a:picLocks noChangeAspect="1"/>
          </p:cNvPicPr>
          <p:nvPr/>
        </p:nvPicPr>
        <p:blipFill>
          <a:blip r:embed="rId3" cstate="email">
            <a:extLst>
              <a:ext uri="{28A0092B-C50C-407E-A947-70E740481C1C}">
                <a14:useLocalDpi xmlns:a14="http://schemas.microsoft.com/office/drawing/2010/main" val="0"/>
              </a:ext>
            </a:extLst>
          </a:blip>
          <a:srcRect l="-39986" r="-39986"/>
          <a:stretch>
            <a:fillRect/>
          </a:stretch>
        </p:blipFill>
        <p:spPr>
          <a:xfrm>
            <a:off x="4424856" y="710637"/>
            <a:ext cx="4925575" cy="2138168"/>
          </a:xfrm>
          <a:prstGeom prst="rect">
            <a:avLst/>
          </a:prstGeom>
        </p:spPr>
      </p:pic>
      <p:pic>
        <p:nvPicPr>
          <p:cNvPr id="6" name="Figure" descr="This illustration shows a Punnett square analysis of fruit fly eye color, which is a sex-linked trait. A red-eyed male fruit fly with the genotype X^{w}Y is crossed with a white-eyed female fruit fly with the genotype X^{w}X^{w}. All of the female offspring acquire a dominant X^{W} allele from the father and a recessive X^{w} allele from the mother, and are therefore heterozygous dominant with red eye color. All the male offspring acquire a recessive X^{w} allele from the mother and a Y chromosome from the father and are therefore hemizygous recessive with white eye color.">
            <a:extLst>
              <a:ext uri="{FF2B5EF4-FFF2-40B4-BE49-F238E27FC236}">
                <a16:creationId xmlns:a16="http://schemas.microsoft.com/office/drawing/2014/main" id="{8CFD8959-8111-5441-A682-C6EEA4657853}"/>
              </a:ext>
            </a:extLst>
          </p:cNvPr>
          <p:cNvPicPr>
            <a:picLocks noChangeAspect="1"/>
          </p:cNvPicPr>
          <p:nvPr/>
        </p:nvPicPr>
        <p:blipFill>
          <a:blip r:embed="rId4" cstate="email">
            <a:extLst>
              <a:ext uri="{28A0092B-C50C-407E-A947-70E740481C1C}">
                <a14:useLocalDpi xmlns:a14="http://schemas.microsoft.com/office/drawing/2010/main" val="0"/>
              </a:ext>
            </a:extLst>
          </a:blip>
          <a:srcRect l="-54960" r="-54960"/>
          <a:stretch>
            <a:fillRect/>
          </a:stretch>
        </p:blipFill>
        <p:spPr>
          <a:xfrm>
            <a:off x="2969171" y="2982717"/>
            <a:ext cx="8062913" cy="3500071"/>
          </a:xfrm>
          <a:prstGeom prst="rect">
            <a:avLst/>
          </a:prstGeom>
        </p:spPr>
      </p:pic>
    </p:spTree>
    <p:extLst>
      <p:ext uri="{BB962C8B-B14F-4D97-AF65-F5344CB8AC3E}">
        <p14:creationId xmlns:p14="http://schemas.microsoft.com/office/powerpoint/2010/main" val="1606947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2"/>
          <p:cNvSpPr txBox="1">
            <a:spLocks/>
          </p:cNvSpPr>
          <p:nvPr/>
        </p:nvSpPr>
        <p:spPr>
          <a:xfrm>
            <a:off x="298704" y="4603530"/>
            <a:ext cx="8593048" cy="2013169"/>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1600" dirty="0">
                <a:solidFill>
                  <a:srgbClr val="000000"/>
                </a:solidFill>
              </a:rPr>
              <a:t>Genes that are located on separate, non-homologous chromosomes will always sort independently.</a:t>
            </a:r>
          </a:p>
          <a:p>
            <a:pPr marL="457200" indent="-457200" algn="l">
              <a:buFont typeface="Arial"/>
              <a:buChar char="•"/>
            </a:pPr>
            <a:r>
              <a:rPr lang="en-US" sz="1600" dirty="0">
                <a:solidFill>
                  <a:srgbClr val="000000"/>
                </a:solidFill>
              </a:rPr>
              <a:t>However, each chromosome contains hundreds or thousands of genes.</a:t>
            </a:r>
          </a:p>
          <a:p>
            <a:pPr marL="457200" indent="-457200" algn="l">
              <a:buFont typeface="Arial"/>
              <a:buChar char="•"/>
            </a:pPr>
            <a:r>
              <a:rPr lang="en-US" sz="1600" dirty="0">
                <a:solidFill>
                  <a:srgbClr val="000000"/>
                </a:solidFill>
              </a:rPr>
              <a:t>The segregation of alleles into gametes can be influenced by </a:t>
            </a:r>
            <a:r>
              <a:rPr lang="en-US" sz="1600" b="1" dirty="0">
                <a:solidFill>
                  <a:srgbClr val="000000"/>
                </a:solidFill>
              </a:rPr>
              <a:t>linkage</a:t>
            </a:r>
            <a:r>
              <a:rPr lang="en-US" sz="1600" dirty="0">
                <a:solidFill>
                  <a:srgbClr val="000000"/>
                </a:solidFill>
              </a:rPr>
              <a:t>, in which genes that are located physically close to each other </a:t>
            </a:r>
            <a:r>
              <a:rPr lang="en-US" sz="1600" i="1" dirty="0">
                <a:solidFill>
                  <a:srgbClr val="000000"/>
                </a:solidFill>
              </a:rPr>
              <a:t>on the same chromosome </a:t>
            </a:r>
            <a:r>
              <a:rPr lang="en-US" sz="1600" dirty="0">
                <a:solidFill>
                  <a:srgbClr val="000000"/>
                </a:solidFill>
              </a:rPr>
              <a:t>are more likely to be inherited as a pair. </a:t>
            </a:r>
          </a:p>
          <a:p>
            <a:pPr marL="457200" indent="-457200" algn="l">
              <a:buFont typeface="Arial"/>
              <a:buChar char="•"/>
            </a:pPr>
            <a:r>
              <a:rPr lang="en-US" sz="1600" dirty="0">
                <a:solidFill>
                  <a:srgbClr val="000000"/>
                </a:solidFill>
              </a:rPr>
              <a:t>However, because of the process of recombination, or “</a:t>
            </a:r>
            <a:r>
              <a:rPr lang="en-US" sz="1600" b="1" dirty="0">
                <a:solidFill>
                  <a:srgbClr val="000000"/>
                </a:solidFill>
              </a:rPr>
              <a:t>crossover</a:t>
            </a:r>
            <a:r>
              <a:rPr lang="en-US" sz="1600" dirty="0">
                <a:solidFill>
                  <a:srgbClr val="000000"/>
                </a:solidFill>
              </a:rPr>
              <a:t>,” it is possible for two genes on the same chromosome to behave independently, or as if they are not linked. </a:t>
            </a:r>
          </a:p>
        </p:txBody>
      </p:sp>
      <p:sp>
        <p:nvSpPr>
          <p:cNvPr id="4"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Linked Genes</a:t>
            </a:r>
          </a:p>
        </p:txBody>
      </p:sp>
      <p:pic>
        <p:nvPicPr>
          <p:cNvPr id="5" name="Figure" descr="This illustration shows a pair of homologous chromosomes. One of the pair has the alleles ABC and the other has the alleles abc. During meiosis, crossover occurs between two of the chromosomes and genetic material is exchanged, resulting in one recombinant chromosome that has the alleles ABc and another that has the alleles abC. The other two chromosomes are non-recombinant and have the same arrangement of genes as before meiosis.">
            <a:extLst>
              <a:ext uri="{FF2B5EF4-FFF2-40B4-BE49-F238E27FC236}">
                <a16:creationId xmlns:a16="http://schemas.microsoft.com/office/drawing/2014/main" id="{AF4DC6A8-E5EE-8848-8F0C-509CBDF0D31D}"/>
              </a:ext>
            </a:extLst>
          </p:cNvPr>
          <p:cNvPicPr>
            <a:picLocks noChangeAspect="1"/>
          </p:cNvPicPr>
          <p:nvPr/>
        </p:nvPicPr>
        <p:blipFill>
          <a:blip r:embed="rId3" cstate="email">
            <a:extLst>
              <a:ext uri="{28A0092B-C50C-407E-A947-70E740481C1C}">
                <a14:useLocalDpi xmlns:a14="http://schemas.microsoft.com/office/drawing/2010/main" val="0"/>
              </a:ext>
            </a:extLst>
          </a:blip>
          <a:srcRect l="-14070" r="-14070"/>
          <a:stretch>
            <a:fillRect/>
          </a:stretch>
        </p:blipFill>
        <p:spPr>
          <a:xfrm>
            <a:off x="399393" y="1017282"/>
            <a:ext cx="8062913" cy="3500071"/>
          </a:xfrm>
          <a:prstGeom prst="rect">
            <a:avLst/>
          </a:prstGeom>
        </p:spPr>
      </p:pic>
    </p:spTree>
    <p:extLst>
      <p:ext uri="{BB962C8B-B14F-4D97-AF65-F5344CB8AC3E}">
        <p14:creationId xmlns:p14="http://schemas.microsoft.com/office/powerpoint/2010/main" val="35045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nt Placeholder 2"/>
          <p:cNvSpPr txBox="1">
            <a:spLocks/>
          </p:cNvSpPr>
          <p:nvPr/>
        </p:nvSpPr>
        <p:spPr>
          <a:xfrm>
            <a:off x="130539" y="1041837"/>
            <a:ext cx="4192224" cy="592652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dirty="0">
                <a:solidFill>
                  <a:srgbClr val="000000"/>
                </a:solidFill>
              </a:rPr>
              <a:t>Mendel’s studies in pea plants implied every characteristic was distinctly and completely controlled by a single gene. </a:t>
            </a:r>
          </a:p>
          <a:p>
            <a:pPr marL="457200" indent="-457200" algn="l">
              <a:buFont typeface="Arial"/>
              <a:buChar char="•"/>
            </a:pPr>
            <a:r>
              <a:rPr lang="en-US" dirty="0">
                <a:solidFill>
                  <a:srgbClr val="000000"/>
                </a:solidFill>
              </a:rPr>
              <a:t>In fact, single observable characteristics are almost always under the influence of multiple genes (each with two or more alleles) acting in unison. For example, at least eight genes contribute to eye color and at least three genes that code for skin color in humans.</a:t>
            </a:r>
          </a:p>
          <a:p>
            <a:pPr marL="457200" indent="-457200" algn="l">
              <a:buFont typeface="Arial"/>
              <a:buChar char="•"/>
            </a:pPr>
            <a:endParaRPr lang="en-US" dirty="0">
              <a:solidFill>
                <a:srgbClr val="000000"/>
              </a:solidFill>
            </a:endParaRPr>
          </a:p>
          <a:p>
            <a:pPr marL="457200" indent="-457200" algn="l">
              <a:buFont typeface="Arial"/>
              <a:buChar char="•"/>
            </a:pPr>
            <a:r>
              <a:rPr lang="en-US" dirty="0">
                <a:solidFill>
                  <a:srgbClr val="000000"/>
                </a:solidFill>
              </a:rPr>
              <a:t>Cases in which inheritance for a characteristic like skin color or human height depend on the combined effects of numerous genes are called </a:t>
            </a:r>
            <a:r>
              <a:rPr lang="en-US" b="1" dirty="0">
                <a:solidFill>
                  <a:srgbClr val="000000"/>
                </a:solidFill>
              </a:rPr>
              <a:t>polygenic inheritance</a:t>
            </a:r>
            <a:r>
              <a:rPr lang="en-US" dirty="0">
                <a:solidFill>
                  <a:srgbClr val="000000"/>
                </a:solidFill>
              </a:rPr>
              <a:t>.</a:t>
            </a:r>
          </a:p>
        </p:txBody>
      </p:sp>
      <p:sp>
        <p:nvSpPr>
          <p:cNvPr id="4"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Polygenic Inheritance &amp; Epistasis</a:t>
            </a:r>
          </a:p>
        </p:txBody>
      </p:sp>
      <p:pic>
        <p:nvPicPr>
          <p:cNvPr id="6" name="Picture 6">
            <a:extLst>
              <a:ext uri="{FF2B5EF4-FFF2-40B4-BE49-F238E27FC236}">
                <a16:creationId xmlns:a16="http://schemas.microsoft.com/office/drawing/2014/main" id="{2F4B0B43-C0E7-0843-960A-D5692FBBEFFE}"/>
              </a:ext>
            </a:extLst>
          </p:cNvPr>
          <p:cNvPicPr>
            <a:picLocks noChangeAspect="1"/>
          </p:cNvPicPr>
          <p:nvPr/>
        </p:nvPicPr>
        <p:blipFill>
          <a:blip r:embed="rId3">
            <a:extLst>
              <a:ext uri="{28A0092B-C50C-407E-A947-70E740481C1C}">
                <a14:useLocalDpi xmlns:a14="http://schemas.microsoft.com/office/drawing/2010/main" val="0"/>
              </a:ext>
            </a:extLst>
          </a:blip>
          <a:srcRect l="8342"/>
          <a:stretch>
            <a:fillRect/>
          </a:stretch>
        </p:blipFill>
        <p:spPr bwMode="auto">
          <a:xfrm>
            <a:off x="5044091" y="1846150"/>
            <a:ext cx="3717861" cy="282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9">
            <a:extLst>
              <a:ext uri="{FF2B5EF4-FFF2-40B4-BE49-F238E27FC236}">
                <a16:creationId xmlns:a16="http://schemas.microsoft.com/office/drawing/2014/main" id="{B10F4504-1D7C-5043-8E96-308C0FF981CD}"/>
              </a:ext>
            </a:extLst>
          </p:cNvPr>
          <p:cNvSpPr txBox="1">
            <a:spLocks noChangeArrowheads="1"/>
          </p:cNvSpPr>
          <p:nvPr/>
        </p:nvSpPr>
        <p:spPr bwMode="auto">
          <a:xfrm>
            <a:off x="4960870" y="965889"/>
            <a:ext cx="387131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sz="2800" b="1" i="1" dirty="0">
                <a:solidFill>
                  <a:prstClr val="black"/>
                </a:solidFill>
                <a:latin typeface="Calibri" charset="0"/>
              </a:rPr>
              <a:t>Quantitative traits</a:t>
            </a:r>
            <a:br>
              <a:rPr lang="en-US" altLang="en-US" sz="2800" b="1" i="1" dirty="0">
                <a:solidFill>
                  <a:prstClr val="black"/>
                </a:solidFill>
                <a:latin typeface="Calibri" charset="0"/>
              </a:rPr>
            </a:br>
            <a:r>
              <a:rPr lang="en-US" altLang="en-US" sz="2800" b="1" i="1" dirty="0">
                <a:solidFill>
                  <a:prstClr val="black"/>
                </a:solidFill>
                <a:latin typeface="Calibri" charset="0"/>
              </a:rPr>
              <a:t>(or continuous variation)</a:t>
            </a:r>
          </a:p>
        </p:txBody>
      </p:sp>
      <p:sp>
        <p:nvSpPr>
          <p:cNvPr id="8" name="Content Placeholder 2">
            <a:extLst>
              <a:ext uri="{FF2B5EF4-FFF2-40B4-BE49-F238E27FC236}">
                <a16:creationId xmlns:a16="http://schemas.microsoft.com/office/drawing/2014/main" id="{08F89A68-6CAC-FC4F-89FE-FA1642A78506}"/>
              </a:ext>
            </a:extLst>
          </p:cNvPr>
          <p:cNvSpPr txBox="1">
            <a:spLocks/>
          </p:cNvSpPr>
          <p:nvPr/>
        </p:nvSpPr>
        <p:spPr>
          <a:xfrm>
            <a:off x="4997011" y="5193889"/>
            <a:ext cx="3919417" cy="13426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rgbClr val="000000"/>
                </a:solidFill>
                <a:latin typeface="Calibri"/>
              </a:rPr>
              <a:t>Traits that can blend from one intermediate forms or version to another like height or skin color</a:t>
            </a:r>
          </a:p>
        </p:txBody>
      </p:sp>
      <p:cxnSp>
        <p:nvCxnSpPr>
          <p:cNvPr id="9" name="Straight Connector 8">
            <a:extLst>
              <a:ext uri="{FF2B5EF4-FFF2-40B4-BE49-F238E27FC236}">
                <a16:creationId xmlns:a16="http://schemas.microsoft.com/office/drawing/2014/main" id="{56DE4D31-9452-DE4E-AF76-41767D19B095}"/>
              </a:ext>
            </a:extLst>
          </p:cNvPr>
          <p:cNvCxnSpPr/>
          <p:nvPr/>
        </p:nvCxnSpPr>
        <p:spPr>
          <a:xfrm>
            <a:off x="4571717" y="965889"/>
            <a:ext cx="0" cy="557069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2D2D12BD-E744-EA43-9960-DF248D53385A}"/>
              </a:ext>
            </a:extLst>
          </p:cNvPr>
          <p:cNvSpPr/>
          <p:nvPr/>
        </p:nvSpPr>
        <p:spPr>
          <a:xfrm>
            <a:off x="4752744" y="979593"/>
            <a:ext cx="4210188" cy="989049"/>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2636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igure" descr="A cross between two agouti mice with the heterozygous genotype AaCc is shown. Each mouse produces four different kinds of gametes (AC, aC, Ac, and ac). A 4 × 4 Punnett square is used to determine the genotypic ratio of the offspring. The phenotypic ratio is 9/16 agouti, 3/16 black, and 4/16 white.">
            <a:extLst>
              <a:ext uri="{FF2B5EF4-FFF2-40B4-BE49-F238E27FC236}">
                <a16:creationId xmlns:a16="http://schemas.microsoft.com/office/drawing/2014/main" id="{0970A902-4B22-D645-BF05-75C448B9D229}"/>
              </a:ext>
            </a:extLst>
          </p:cNvPr>
          <p:cNvPicPr>
            <a:picLocks noChangeAspect="1"/>
          </p:cNvPicPr>
          <p:nvPr/>
        </p:nvPicPr>
        <p:blipFill>
          <a:blip r:embed="rId3" cstate="email">
            <a:extLst>
              <a:ext uri="{28A0092B-C50C-407E-A947-70E740481C1C}">
                <a14:useLocalDpi xmlns:a14="http://schemas.microsoft.com/office/drawing/2010/main" val="0"/>
              </a:ext>
            </a:extLst>
          </a:blip>
          <a:srcRect t="-5023" b="-5023"/>
          <a:stretch>
            <a:fillRect/>
          </a:stretch>
        </p:blipFill>
        <p:spPr>
          <a:xfrm>
            <a:off x="4489450" y="1108075"/>
            <a:ext cx="4030663" cy="5256213"/>
          </a:xfrm>
          <a:prstGeom prst="rect">
            <a:avLst/>
          </a:prstGeom>
        </p:spPr>
      </p:pic>
      <p:sp>
        <p:nvSpPr>
          <p:cNvPr id="60" name="Content Placeholder 2"/>
          <p:cNvSpPr txBox="1">
            <a:spLocks/>
          </p:cNvSpPr>
          <p:nvPr/>
        </p:nvSpPr>
        <p:spPr>
          <a:xfrm>
            <a:off x="130539" y="1041837"/>
            <a:ext cx="4192224" cy="5926520"/>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dirty="0">
              <a:solidFill>
                <a:srgbClr val="000000"/>
              </a:solidFill>
            </a:endParaRPr>
          </a:p>
          <a:p>
            <a:pPr marL="457200" indent="-457200" algn="l">
              <a:buFont typeface="Arial"/>
              <a:buChar char="•"/>
            </a:pPr>
            <a:r>
              <a:rPr lang="en-US" dirty="0">
                <a:solidFill>
                  <a:srgbClr val="000000"/>
                </a:solidFill>
              </a:rPr>
              <a:t>In </a:t>
            </a:r>
            <a:r>
              <a:rPr lang="en-US" b="1" dirty="0">
                <a:solidFill>
                  <a:srgbClr val="000000"/>
                </a:solidFill>
              </a:rPr>
              <a:t>epistasis</a:t>
            </a:r>
            <a:r>
              <a:rPr lang="en-US" dirty="0">
                <a:solidFill>
                  <a:srgbClr val="000000"/>
                </a:solidFill>
              </a:rPr>
              <a:t>, the interaction between genes is antagonistic, such that one gene masks or interferes with the expression of another.</a:t>
            </a:r>
          </a:p>
          <a:p>
            <a:pPr marL="457200" indent="-457200" algn="l">
              <a:buFont typeface="Arial"/>
              <a:buChar char="•"/>
            </a:pPr>
            <a:endParaRPr lang="en-US" dirty="0">
              <a:solidFill>
                <a:srgbClr val="000000"/>
              </a:solidFill>
            </a:endParaRPr>
          </a:p>
          <a:p>
            <a:pPr marL="457200" indent="-457200" algn="l">
              <a:buFont typeface="Arial"/>
              <a:buChar char="•"/>
            </a:pPr>
            <a:r>
              <a:rPr lang="en-US" dirty="0">
                <a:solidFill>
                  <a:srgbClr val="000000"/>
                </a:solidFill>
              </a:rPr>
              <a:t>An example of epistasis is pigmentation in mice. The wild-type coat color, agouti (AA) is dominant to solid-colored fur (aa). However, a separate gene C, when present as the recessive homozygote (cc), negates any expression of pigment from the A gene and results in an albino mouse.</a:t>
            </a:r>
          </a:p>
        </p:txBody>
      </p:sp>
      <p:sp>
        <p:nvSpPr>
          <p:cNvPr id="4"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Polygenic Inheritance &amp; Epistasis</a:t>
            </a:r>
          </a:p>
        </p:txBody>
      </p:sp>
    </p:spTree>
    <p:extLst>
      <p:ext uri="{BB962C8B-B14F-4D97-AF65-F5344CB8AC3E}">
        <p14:creationId xmlns:p14="http://schemas.microsoft.com/office/powerpoint/2010/main" val="271585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6"/>
          <p:cNvPicPr>
            <a:picLocks noChangeAspect="1"/>
          </p:cNvPicPr>
          <p:nvPr/>
        </p:nvPicPr>
        <p:blipFill>
          <a:blip r:embed="rId3">
            <a:extLst>
              <a:ext uri="{28A0092B-C50C-407E-A947-70E740481C1C}">
                <a14:useLocalDpi xmlns:a14="http://schemas.microsoft.com/office/drawing/2010/main" val="0"/>
              </a:ext>
            </a:extLst>
          </a:blip>
          <a:srcRect l="8342"/>
          <a:stretch>
            <a:fillRect/>
          </a:stretch>
        </p:blipFill>
        <p:spPr bwMode="auto">
          <a:xfrm>
            <a:off x="5261067" y="1458692"/>
            <a:ext cx="3717861" cy="282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2" name="TextBox 8"/>
          <p:cNvSpPr txBox="1">
            <a:spLocks noChangeArrowheads="1"/>
          </p:cNvSpPr>
          <p:nvPr/>
        </p:nvSpPr>
        <p:spPr bwMode="auto">
          <a:xfrm>
            <a:off x="-79512" y="578431"/>
            <a:ext cx="42897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sz="2800" b="1" i="1" dirty="0">
                <a:solidFill>
                  <a:prstClr val="black"/>
                </a:solidFill>
                <a:latin typeface="Calibri" charset="0"/>
              </a:rPr>
              <a:t>Discrete traits</a:t>
            </a:r>
            <a:br>
              <a:rPr lang="en-US" altLang="en-US" sz="2800" b="1" i="1" dirty="0">
                <a:solidFill>
                  <a:prstClr val="black"/>
                </a:solidFill>
                <a:latin typeface="Calibri" charset="0"/>
              </a:rPr>
            </a:br>
            <a:r>
              <a:rPr lang="en-US" altLang="en-US" sz="2800" b="1" i="1" dirty="0">
                <a:solidFill>
                  <a:prstClr val="black"/>
                </a:solidFill>
                <a:latin typeface="Calibri" charset="0"/>
              </a:rPr>
              <a:t>(or discontinuous variation)</a:t>
            </a:r>
          </a:p>
        </p:txBody>
      </p:sp>
      <p:sp>
        <p:nvSpPr>
          <p:cNvPr id="10243" name="TextBox 9"/>
          <p:cNvSpPr txBox="1">
            <a:spLocks noChangeArrowheads="1"/>
          </p:cNvSpPr>
          <p:nvPr/>
        </p:nvSpPr>
        <p:spPr bwMode="auto">
          <a:xfrm>
            <a:off x="5177846" y="578431"/>
            <a:ext cx="387131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sz="2800" b="1" i="1" dirty="0">
                <a:solidFill>
                  <a:prstClr val="black"/>
                </a:solidFill>
                <a:latin typeface="Calibri" charset="0"/>
              </a:rPr>
              <a:t>Quantitative traits</a:t>
            </a:r>
            <a:br>
              <a:rPr lang="en-US" altLang="en-US" sz="2800" b="1" i="1" dirty="0">
                <a:solidFill>
                  <a:prstClr val="black"/>
                </a:solidFill>
                <a:latin typeface="Calibri" charset="0"/>
              </a:rPr>
            </a:br>
            <a:r>
              <a:rPr lang="en-US" altLang="en-US" sz="2800" b="1" i="1" dirty="0">
                <a:solidFill>
                  <a:prstClr val="black"/>
                </a:solidFill>
                <a:latin typeface="Calibri" charset="0"/>
              </a:rPr>
              <a:t>(or continuous variation)</a:t>
            </a:r>
          </a:p>
        </p:txBody>
      </p:sp>
      <p:pic>
        <p:nvPicPr>
          <p:cNvPr id="10245" name="Picture 14" descr="14_15baPedigreeAnalysis-U.jpg"/>
          <p:cNvPicPr>
            <a:picLocks noChangeAspect="1"/>
          </p:cNvPicPr>
          <p:nvPr/>
        </p:nvPicPr>
        <p:blipFill rotWithShape="1">
          <a:blip r:embed="rId4">
            <a:extLst>
              <a:ext uri="{28A0092B-C50C-407E-A947-70E740481C1C}">
                <a14:useLocalDpi xmlns:a14="http://schemas.microsoft.com/office/drawing/2010/main" val="0"/>
              </a:ext>
            </a:extLst>
          </a:blip>
          <a:srcRect l="25247" r="26337" b="19276"/>
          <a:stretch/>
        </p:blipFill>
        <p:spPr bwMode="auto">
          <a:xfrm>
            <a:off x="27042" y="1441531"/>
            <a:ext cx="1761825" cy="2865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15" descr="14_15bbPedigreeAnalysis-U.jpg"/>
          <p:cNvPicPr>
            <a:picLocks noChangeAspect="1"/>
          </p:cNvPicPr>
          <p:nvPr/>
        </p:nvPicPr>
        <p:blipFill rotWithShape="1">
          <a:blip r:embed="rId5">
            <a:extLst>
              <a:ext uri="{28A0092B-C50C-407E-A947-70E740481C1C}">
                <a14:useLocalDpi xmlns:a14="http://schemas.microsoft.com/office/drawing/2010/main" val="0"/>
              </a:ext>
            </a:extLst>
          </a:blip>
          <a:srcRect l="16576" r="18320" b="14575"/>
          <a:stretch/>
        </p:blipFill>
        <p:spPr bwMode="auto">
          <a:xfrm>
            <a:off x="1607708" y="1443912"/>
            <a:ext cx="1697519" cy="292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a:xfrm>
            <a:off x="109744" y="4654031"/>
            <a:ext cx="3919417" cy="13426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rgbClr val="000000"/>
                </a:solidFill>
                <a:latin typeface="Calibri"/>
              </a:rPr>
              <a:t>Traits that are distinct and discontinuous which do not have intermediate forms or versions, like earlobe-type or blood-type status </a:t>
            </a:r>
          </a:p>
        </p:txBody>
      </p:sp>
      <p:sp>
        <p:nvSpPr>
          <p:cNvPr id="8" name="Content Placeholder 2"/>
          <p:cNvSpPr txBox="1">
            <a:spLocks/>
          </p:cNvSpPr>
          <p:nvPr/>
        </p:nvSpPr>
        <p:spPr>
          <a:xfrm>
            <a:off x="5213987" y="4806431"/>
            <a:ext cx="3919417" cy="13426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rgbClr val="000000"/>
                </a:solidFill>
                <a:latin typeface="Calibri"/>
              </a:rPr>
              <a:t>Traits that can blend from one intermediate forms or version to another like height or skin color</a:t>
            </a:r>
          </a:p>
        </p:txBody>
      </p:sp>
      <p:pic>
        <p:nvPicPr>
          <p:cNvPr id="2" name="Picture 1" descr="Screen Shot 2019-09-26 at 9.08.4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6426" y="1487251"/>
            <a:ext cx="1409375" cy="2820163"/>
          </a:xfrm>
          <a:prstGeom prst="rect">
            <a:avLst/>
          </a:prstGeom>
        </p:spPr>
      </p:pic>
      <p:cxnSp>
        <p:nvCxnSpPr>
          <p:cNvPr id="4" name="Straight Connector 3"/>
          <p:cNvCxnSpPr/>
          <p:nvPr/>
        </p:nvCxnSpPr>
        <p:spPr>
          <a:xfrm>
            <a:off x="4788693" y="578431"/>
            <a:ext cx="0" cy="557069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009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6"/>
          <p:cNvPicPr>
            <a:picLocks noChangeAspect="1"/>
          </p:cNvPicPr>
          <p:nvPr/>
        </p:nvPicPr>
        <p:blipFill>
          <a:blip r:embed="rId3">
            <a:extLst>
              <a:ext uri="{28A0092B-C50C-407E-A947-70E740481C1C}">
                <a14:useLocalDpi xmlns:a14="http://schemas.microsoft.com/office/drawing/2010/main" val="0"/>
              </a:ext>
            </a:extLst>
          </a:blip>
          <a:srcRect l="8342"/>
          <a:stretch>
            <a:fillRect/>
          </a:stretch>
        </p:blipFill>
        <p:spPr bwMode="auto">
          <a:xfrm>
            <a:off x="5261067" y="1458692"/>
            <a:ext cx="3717861" cy="282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2" name="TextBox 8"/>
          <p:cNvSpPr txBox="1">
            <a:spLocks noChangeArrowheads="1"/>
          </p:cNvSpPr>
          <p:nvPr/>
        </p:nvSpPr>
        <p:spPr bwMode="auto">
          <a:xfrm>
            <a:off x="-79512" y="578431"/>
            <a:ext cx="42897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sz="2800" b="1" i="1" dirty="0">
                <a:solidFill>
                  <a:prstClr val="black"/>
                </a:solidFill>
                <a:latin typeface="Calibri" charset="0"/>
              </a:rPr>
              <a:t>Discrete traits</a:t>
            </a:r>
            <a:br>
              <a:rPr lang="en-US" altLang="en-US" sz="2800" b="1" i="1" dirty="0">
                <a:solidFill>
                  <a:prstClr val="black"/>
                </a:solidFill>
                <a:latin typeface="Calibri" charset="0"/>
              </a:rPr>
            </a:br>
            <a:r>
              <a:rPr lang="en-US" altLang="en-US" sz="2800" b="1" i="1" dirty="0">
                <a:solidFill>
                  <a:prstClr val="black"/>
                </a:solidFill>
                <a:latin typeface="Calibri" charset="0"/>
              </a:rPr>
              <a:t>(or discontinuous variation)</a:t>
            </a:r>
          </a:p>
        </p:txBody>
      </p:sp>
      <p:sp>
        <p:nvSpPr>
          <p:cNvPr id="10243" name="TextBox 9"/>
          <p:cNvSpPr txBox="1">
            <a:spLocks noChangeArrowheads="1"/>
          </p:cNvSpPr>
          <p:nvPr/>
        </p:nvSpPr>
        <p:spPr bwMode="auto">
          <a:xfrm>
            <a:off x="5177846" y="578431"/>
            <a:ext cx="387131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sz="2800" b="1" i="1" dirty="0">
                <a:solidFill>
                  <a:prstClr val="black"/>
                </a:solidFill>
                <a:latin typeface="Calibri" charset="0"/>
              </a:rPr>
              <a:t>Quantitative traits</a:t>
            </a:r>
            <a:br>
              <a:rPr lang="en-US" altLang="en-US" sz="2800" b="1" i="1" dirty="0">
                <a:solidFill>
                  <a:prstClr val="black"/>
                </a:solidFill>
                <a:latin typeface="Calibri" charset="0"/>
              </a:rPr>
            </a:br>
            <a:r>
              <a:rPr lang="en-US" altLang="en-US" sz="2800" b="1" i="1" dirty="0">
                <a:solidFill>
                  <a:prstClr val="black"/>
                </a:solidFill>
                <a:latin typeface="Calibri" charset="0"/>
              </a:rPr>
              <a:t>(or continuous variation)</a:t>
            </a:r>
          </a:p>
        </p:txBody>
      </p:sp>
      <p:pic>
        <p:nvPicPr>
          <p:cNvPr id="10245" name="Picture 14" descr="14_15baPedigreeAnalysis-U.jpg"/>
          <p:cNvPicPr>
            <a:picLocks noChangeAspect="1"/>
          </p:cNvPicPr>
          <p:nvPr/>
        </p:nvPicPr>
        <p:blipFill rotWithShape="1">
          <a:blip r:embed="rId4">
            <a:extLst>
              <a:ext uri="{28A0092B-C50C-407E-A947-70E740481C1C}">
                <a14:useLocalDpi xmlns:a14="http://schemas.microsoft.com/office/drawing/2010/main" val="0"/>
              </a:ext>
            </a:extLst>
          </a:blip>
          <a:srcRect l="25247" r="26337" b="19276"/>
          <a:stretch/>
        </p:blipFill>
        <p:spPr bwMode="auto">
          <a:xfrm>
            <a:off x="27042" y="1441531"/>
            <a:ext cx="1761825" cy="2865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6" name="Picture 15" descr="14_15bbPedigreeAnalysis-U.jpg"/>
          <p:cNvPicPr>
            <a:picLocks noChangeAspect="1"/>
          </p:cNvPicPr>
          <p:nvPr/>
        </p:nvPicPr>
        <p:blipFill rotWithShape="1">
          <a:blip r:embed="rId5">
            <a:extLst>
              <a:ext uri="{28A0092B-C50C-407E-A947-70E740481C1C}">
                <a14:useLocalDpi xmlns:a14="http://schemas.microsoft.com/office/drawing/2010/main" val="0"/>
              </a:ext>
            </a:extLst>
          </a:blip>
          <a:srcRect l="16576" r="18320" b="14575"/>
          <a:stretch/>
        </p:blipFill>
        <p:spPr bwMode="auto">
          <a:xfrm>
            <a:off x="1607708" y="1443912"/>
            <a:ext cx="1697519" cy="2920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109744" y="4654031"/>
            <a:ext cx="3919417" cy="13426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rgbClr val="000000"/>
                </a:solidFill>
                <a:latin typeface="Calibri"/>
              </a:rPr>
              <a:t>Traits that are distinct and discontinuous which do not have intermediate forms or versions, like earlobe-type or blood-type status </a:t>
            </a:r>
          </a:p>
        </p:txBody>
      </p:sp>
      <p:sp>
        <p:nvSpPr>
          <p:cNvPr id="8" name="Content Placeholder 2"/>
          <p:cNvSpPr txBox="1">
            <a:spLocks/>
          </p:cNvSpPr>
          <p:nvPr/>
        </p:nvSpPr>
        <p:spPr>
          <a:xfrm>
            <a:off x="5213987" y="4806431"/>
            <a:ext cx="3919417" cy="13426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rgbClr val="000000"/>
                </a:solidFill>
                <a:latin typeface="Calibri"/>
              </a:rPr>
              <a:t>Traits that can blend from one intermediate forms or version to another like height or skin color</a:t>
            </a:r>
          </a:p>
        </p:txBody>
      </p:sp>
      <p:pic>
        <p:nvPicPr>
          <p:cNvPr id="2" name="Picture 1" descr="Screen Shot 2019-09-26 at 9.08.4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6426" y="1487251"/>
            <a:ext cx="1409375" cy="2820163"/>
          </a:xfrm>
          <a:prstGeom prst="rect">
            <a:avLst/>
          </a:prstGeom>
        </p:spPr>
      </p:pic>
      <p:cxnSp>
        <p:nvCxnSpPr>
          <p:cNvPr id="4" name="Straight Connector 3"/>
          <p:cNvCxnSpPr/>
          <p:nvPr/>
        </p:nvCxnSpPr>
        <p:spPr>
          <a:xfrm>
            <a:off x="4788693" y="578431"/>
            <a:ext cx="0" cy="557069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D2EF62BA-DF3C-5549-ADD6-FF74BC04906A}"/>
              </a:ext>
            </a:extLst>
          </p:cNvPr>
          <p:cNvSpPr/>
          <p:nvPr/>
        </p:nvSpPr>
        <p:spPr>
          <a:xfrm>
            <a:off x="1" y="498201"/>
            <a:ext cx="4210188" cy="989049"/>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Content Placeholder 2">
            <a:extLst>
              <a:ext uri="{FF2B5EF4-FFF2-40B4-BE49-F238E27FC236}">
                <a16:creationId xmlns:a16="http://schemas.microsoft.com/office/drawing/2014/main" id="{EC0D2E3F-D9C1-CC48-83CE-D6457980A0F2}"/>
              </a:ext>
            </a:extLst>
          </p:cNvPr>
          <p:cNvSpPr txBox="1">
            <a:spLocks/>
          </p:cNvSpPr>
          <p:nvPr/>
        </p:nvSpPr>
        <p:spPr>
          <a:xfrm>
            <a:off x="70268" y="8831"/>
            <a:ext cx="4253647" cy="13426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solidFill>
                  <a:srgbClr val="000000"/>
                </a:solidFill>
                <a:latin typeface="Calibri"/>
              </a:rPr>
              <a:t>We are going to talk about these in detail next – Mendel’s peas</a:t>
            </a:r>
          </a:p>
        </p:txBody>
      </p:sp>
    </p:spTree>
    <p:extLst>
      <p:ext uri="{BB962C8B-B14F-4D97-AF65-F5344CB8AC3E}">
        <p14:creationId xmlns:p14="http://schemas.microsoft.com/office/powerpoint/2010/main" val="3761445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199" y="-4497"/>
            <a:ext cx="4319543"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Gregor’s Experiment</a:t>
            </a:r>
          </a:p>
        </p:txBody>
      </p:sp>
      <p:sp>
        <p:nvSpPr>
          <p:cNvPr id="7" name="Content Placeholder 2">
            <a:extLst>
              <a:ext uri="{FF2B5EF4-FFF2-40B4-BE49-F238E27FC236}">
                <a16:creationId xmlns:a16="http://schemas.microsoft.com/office/drawing/2014/main" id="{64024EAC-7DAF-C042-9207-EA7CEFF15362}"/>
              </a:ext>
            </a:extLst>
          </p:cNvPr>
          <p:cNvSpPr txBox="1">
            <a:spLocks/>
          </p:cNvSpPr>
          <p:nvPr/>
        </p:nvSpPr>
        <p:spPr>
          <a:xfrm>
            <a:off x="88900" y="1302864"/>
            <a:ext cx="4140200" cy="5385804"/>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b="1" dirty="0">
                <a:solidFill>
                  <a:srgbClr val="000000"/>
                </a:solidFill>
              </a:rPr>
              <a:t>True breeding plants:</a:t>
            </a:r>
          </a:p>
          <a:p>
            <a:pPr marL="800100" lvl="1" indent="-342900" algn="l">
              <a:buFont typeface="Arial" panose="020B0604020202020204" pitchFamily="34" charset="0"/>
              <a:buChar char="•"/>
            </a:pPr>
            <a:r>
              <a:rPr lang="en-US" sz="2000" dirty="0">
                <a:solidFill>
                  <a:srgbClr val="000000"/>
                </a:solidFill>
              </a:rPr>
              <a:t>These are plants that always produce offspring that look like the parent.</a:t>
            </a:r>
          </a:p>
          <a:p>
            <a:pPr marL="342900" indent="-342900" algn="l">
              <a:buFont typeface="Arial" panose="020B0604020202020204" pitchFamily="34" charset="0"/>
              <a:buChar char="•"/>
            </a:pPr>
            <a:r>
              <a:rPr lang="en-US" sz="2400" b="1" dirty="0">
                <a:solidFill>
                  <a:srgbClr val="000000"/>
                </a:solidFill>
              </a:rPr>
              <a:t>Hybrids:</a:t>
            </a:r>
          </a:p>
          <a:p>
            <a:pPr marL="800100" lvl="1" indent="-342900" algn="l">
              <a:buFont typeface="Arial" panose="020B0604020202020204" pitchFamily="34" charset="0"/>
              <a:buChar char="•"/>
            </a:pPr>
            <a:r>
              <a:rPr lang="en-US" sz="2000" dirty="0">
                <a:solidFill>
                  <a:srgbClr val="000000"/>
                </a:solidFill>
              </a:rPr>
              <a:t>The offspring of a mating between two true-breeding individuals </a:t>
            </a:r>
            <a:r>
              <a:rPr lang="en-US" sz="2000" i="1" dirty="0">
                <a:solidFill>
                  <a:srgbClr val="000000"/>
                </a:solidFill>
              </a:rPr>
              <a:t>that have different traits</a:t>
            </a:r>
            <a:r>
              <a:rPr lang="en-US" sz="2000" dirty="0">
                <a:solidFill>
                  <a:srgbClr val="000000"/>
                </a:solidFill>
              </a:rPr>
              <a:t>. </a:t>
            </a:r>
          </a:p>
          <a:p>
            <a:pPr marL="800100" lvl="1" indent="-342900" algn="l">
              <a:buFont typeface="Arial" panose="020B0604020202020204" pitchFamily="34" charset="0"/>
              <a:buChar char="•"/>
            </a:pPr>
            <a:endParaRPr lang="en-US" sz="2000" dirty="0">
              <a:solidFill>
                <a:srgbClr val="000000"/>
              </a:solidFill>
            </a:endParaRPr>
          </a:p>
          <a:p>
            <a:pPr marL="342900" indent="-342900" algn="l">
              <a:buFont typeface="Arial" panose="020B0604020202020204" pitchFamily="34" charset="0"/>
              <a:buChar char="•"/>
            </a:pPr>
            <a:r>
              <a:rPr lang="en-US" sz="2400" b="1" dirty="0">
                <a:solidFill>
                  <a:srgbClr val="000000"/>
                </a:solidFill>
              </a:rPr>
              <a:t>P Generation (true breeding):</a:t>
            </a:r>
          </a:p>
          <a:p>
            <a:pPr marL="800100" lvl="1" indent="-342900" algn="l">
              <a:buFont typeface="Arial" panose="020B0604020202020204" pitchFamily="34" charset="0"/>
              <a:buChar char="•"/>
            </a:pPr>
            <a:r>
              <a:rPr lang="en-US" sz="2000" dirty="0">
                <a:solidFill>
                  <a:srgbClr val="000000"/>
                </a:solidFill>
              </a:rPr>
              <a:t>Plants used in first-generation crosses were called P, or parental generation.</a:t>
            </a:r>
          </a:p>
          <a:p>
            <a:pPr marL="342900" indent="-342900" algn="l">
              <a:buFont typeface="Arial" panose="020B0604020202020204" pitchFamily="34" charset="0"/>
              <a:buChar char="•"/>
            </a:pPr>
            <a:r>
              <a:rPr lang="en-US" sz="2400" b="1" dirty="0">
                <a:solidFill>
                  <a:srgbClr val="000000"/>
                </a:solidFill>
              </a:rPr>
              <a:t>F1 Generation (hybrids):</a:t>
            </a:r>
          </a:p>
          <a:p>
            <a:pPr marL="800100" lvl="1" indent="-342900" algn="l">
              <a:buFont typeface="Arial" panose="020B0604020202020204" pitchFamily="34" charset="0"/>
              <a:buChar char="•"/>
            </a:pPr>
            <a:r>
              <a:rPr lang="en-US" sz="2000" dirty="0">
                <a:solidFill>
                  <a:srgbClr val="000000"/>
                </a:solidFill>
              </a:rPr>
              <a:t>These offspring were called the F1, or the first filial (filial = daughter or son), generation. </a:t>
            </a:r>
          </a:p>
          <a:p>
            <a:pPr marL="342900" indent="-342900" algn="l">
              <a:buFont typeface="Arial" panose="020B0604020202020204" pitchFamily="34" charset="0"/>
              <a:buChar char="•"/>
            </a:pPr>
            <a:r>
              <a:rPr lang="en-US" sz="2400" b="1" dirty="0">
                <a:solidFill>
                  <a:srgbClr val="000000"/>
                </a:solidFill>
              </a:rPr>
              <a:t>F2 Generation:</a:t>
            </a:r>
          </a:p>
          <a:p>
            <a:pPr marL="800100" lvl="1" indent="-342900" algn="l">
              <a:buFont typeface="Arial" panose="020B0604020202020204" pitchFamily="34" charset="0"/>
              <a:buChar char="•"/>
            </a:pPr>
            <a:r>
              <a:rPr lang="en-US" sz="2000" dirty="0">
                <a:solidFill>
                  <a:srgbClr val="000000"/>
                </a:solidFill>
              </a:rPr>
              <a:t>F1 plants that mated with other F1 plants produced the F2, or second filial, generation. </a:t>
            </a:r>
          </a:p>
        </p:txBody>
      </p:sp>
    </p:spTree>
    <p:extLst>
      <p:ext uri="{BB962C8B-B14F-4D97-AF65-F5344CB8AC3E}">
        <p14:creationId xmlns:p14="http://schemas.microsoft.com/office/powerpoint/2010/main" val="193481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199" y="-4497"/>
            <a:ext cx="4319543"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Gregor’s Experiment</a:t>
            </a:r>
          </a:p>
        </p:txBody>
      </p:sp>
      <p:pic>
        <p:nvPicPr>
          <p:cNvPr id="9" name="Picture 8"/>
          <p:cNvPicPr>
            <a:picLocks noChangeAspect="1"/>
          </p:cNvPicPr>
          <p:nvPr/>
        </p:nvPicPr>
        <p:blipFill>
          <a:blip r:embed="rId3"/>
          <a:stretch>
            <a:fillRect/>
          </a:stretch>
        </p:blipFill>
        <p:spPr>
          <a:xfrm>
            <a:off x="4411456" y="1455264"/>
            <a:ext cx="4546600" cy="4564535"/>
          </a:xfrm>
          <a:prstGeom prst="rect">
            <a:avLst/>
          </a:prstGeom>
        </p:spPr>
      </p:pic>
      <p:sp>
        <p:nvSpPr>
          <p:cNvPr id="4" name="Content Placeholder 2">
            <a:extLst>
              <a:ext uri="{FF2B5EF4-FFF2-40B4-BE49-F238E27FC236}">
                <a16:creationId xmlns:a16="http://schemas.microsoft.com/office/drawing/2014/main" id="{F24CD909-CC0C-9B48-83D4-1E2C31BE3030}"/>
              </a:ext>
            </a:extLst>
          </p:cNvPr>
          <p:cNvSpPr txBox="1">
            <a:spLocks/>
          </p:cNvSpPr>
          <p:nvPr/>
        </p:nvSpPr>
        <p:spPr>
          <a:xfrm>
            <a:off x="88900" y="1302864"/>
            <a:ext cx="4140200" cy="5385804"/>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b="1" dirty="0">
                <a:solidFill>
                  <a:srgbClr val="000000"/>
                </a:solidFill>
              </a:rPr>
              <a:t>True breeding plants:</a:t>
            </a:r>
          </a:p>
          <a:p>
            <a:pPr marL="800100" lvl="1" indent="-342900" algn="l">
              <a:buFont typeface="Arial" panose="020B0604020202020204" pitchFamily="34" charset="0"/>
              <a:buChar char="•"/>
            </a:pPr>
            <a:r>
              <a:rPr lang="en-US" sz="2000" dirty="0">
                <a:solidFill>
                  <a:srgbClr val="000000"/>
                </a:solidFill>
              </a:rPr>
              <a:t>These are plants that always produce offspring that look like the parent.</a:t>
            </a:r>
          </a:p>
          <a:p>
            <a:pPr marL="342900" indent="-342900" algn="l">
              <a:buFont typeface="Arial" panose="020B0604020202020204" pitchFamily="34" charset="0"/>
              <a:buChar char="•"/>
            </a:pPr>
            <a:r>
              <a:rPr lang="en-US" sz="2400" b="1" dirty="0">
                <a:solidFill>
                  <a:srgbClr val="000000"/>
                </a:solidFill>
              </a:rPr>
              <a:t>Hybrids:</a:t>
            </a:r>
          </a:p>
          <a:p>
            <a:pPr marL="800100" lvl="1" indent="-342900" algn="l">
              <a:buFont typeface="Arial" panose="020B0604020202020204" pitchFamily="34" charset="0"/>
              <a:buChar char="•"/>
            </a:pPr>
            <a:r>
              <a:rPr lang="en-US" sz="2000" dirty="0">
                <a:solidFill>
                  <a:srgbClr val="000000"/>
                </a:solidFill>
              </a:rPr>
              <a:t>The offspring of a mating between two true-breeding individuals </a:t>
            </a:r>
            <a:r>
              <a:rPr lang="en-US" sz="2000" i="1" dirty="0">
                <a:solidFill>
                  <a:srgbClr val="000000"/>
                </a:solidFill>
              </a:rPr>
              <a:t>that have different traits</a:t>
            </a:r>
            <a:r>
              <a:rPr lang="en-US" sz="2000" dirty="0">
                <a:solidFill>
                  <a:srgbClr val="000000"/>
                </a:solidFill>
              </a:rPr>
              <a:t>. </a:t>
            </a:r>
          </a:p>
          <a:p>
            <a:pPr marL="800100" lvl="1" indent="-342900" algn="l">
              <a:buFont typeface="Arial" panose="020B0604020202020204" pitchFamily="34" charset="0"/>
              <a:buChar char="•"/>
            </a:pPr>
            <a:endParaRPr lang="en-US" sz="2000" dirty="0">
              <a:solidFill>
                <a:srgbClr val="000000"/>
              </a:solidFill>
            </a:endParaRPr>
          </a:p>
          <a:p>
            <a:pPr marL="342900" indent="-342900" algn="l">
              <a:buFont typeface="Arial" panose="020B0604020202020204" pitchFamily="34" charset="0"/>
              <a:buChar char="•"/>
            </a:pPr>
            <a:r>
              <a:rPr lang="en-US" sz="2400" b="1" dirty="0">
                <a:solidFill>
                  <a:srgbClr val="000000"/>
                </a:solidFill>
              </a:rPr>
              <a:t>P Generation (true breeding):</a:t>
            </a:r>
          </a:p>
          <a:p>
            <a:pPr marL="800100" lvl="1" indent="-342900" algn="l">
              <a:buFont typeface="Arial" panose="020B0604020202020204" pitchFamily="34" charset="0"/>
              <a:buChar char="•"/>
            </a:pPr>
            <a:r>
              <a:rPr lang="en-US" sz="2000" dirty="0">
                <a:solidFill>
                  <a:srgbClr val="000000"/>
                </a:solidFill>
              </a:rPr>
              <a:t>Plants used in first-generation crosses were called P, or parental generation.</a:t>
            </a:r>
          </a:p>
          <a:p>
            <a:pPr marL="342900" indent="-342900" algn="l">
              <a:buFont typeface="Arial" panose="020B0604020202020204" pitchFamily="34" charset="0"/>
              <a:buChar char="•"/>
            </a:pPr>
            <a:r>
              <a:rPr lang="en-US" sz="2400" b="1" dirty="0">
                <a:solidFill>
                  <a:srgbClr val="000000"/>
                </a:solidFill>
              </a:rPr>
              <a:t>F1 Generation (hybrids):</a:t>
            </a:r>
          </a:p>
          <a:p>
            <a:pPr marL="800100" lvl="1" indent="-342900" algn="l">
              <a:buFont typeface="Arial" panose="020B0604020202020204" pitchFamily="34" charset="0"/>
              <a:buChar char="•"/>
            </a:pPr>
            <a:r>
              <a:rPr lang="en-US" sz="2000" dirty="0">
                <a:solidFill>
                  <a:srgbClr val="000000"/>
                </a:solidFill>
              </a:rPr>
              <a:t>These offspring were called the F1, or the first filial (filial = daughter or son), generation. </a:t>
            </a:r>
          </a:p>
          <a:p>
            <a:pPr marL="342900" indent="-342900" algn="l">
              <a:buFont typeface="Arial" panose="020B0604020202020204" pitchFamily="34" charset="0"/>
              <a:buChar char="•"/>
            </a:pPr>
            <a:r>
              <a:rPr lang="en-US" sz="2400" b="1" dirty="0">
                <a:solidFill>
                  <a:srgbClr val="000000"/>
                </a:solidFill>
              </a:rPr>
              <a:t>F2 Generation:</a:t>
            </a:r>
          </a:p>
          <a:p>
            <a:pPr marL="800100" lvl="1" indent="-342900" algn="l">
              <a:buFont typeface="Arial" panose="020B0604020202020204" pitchFamily="34" charset="0"/>
              <a:buChar char="•"/>
            </a:pPr>
            <a:r>
              <a:rPr lang="en-US" sz="2000" dirty="0">
                <a:solidFill>
                  <a:srgbClr val="000000"/>
                </a:solidFill>
              </a:rPr>
              <a:t>F1 plants that mated with other F1 plants produced the F2, or second filial, generation. </a:t>
            </a:r>
          </a:p>
        </p:txBody>
      </p:sp>
    </p:spTree>
    <p:extLst>
      <p:ext uri="{BB962C8B-B14F-4D97-AF65-F5344CB8AC3E}">
        <p14:creationId xmlns:p14="http://schemas.microsoft.com/office/powerpoint/2010/main" val="28896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497"/>
            <a:ext cx="3911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First Concept</a:t>
            </a:r>
          </a:p>
        </p:txBody>
      </p:sp>
      <p:sp>
        <p:nvSpPr>
          <p:cNvPr id="6" name="Title 1"/>
          <p:cNvSpPr txBox="1">
            <a:spLocks/>
          </p:cNvSpPr>
          <p:nvPr/>
        </p:nvSpPr>
        <p:spPr>
          <a:xfrm>
            <a:off x="0" y="1138503"/>
            <a:ext cx="4521200" cy="571949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en-US" dirty="0">
                <a:solidFill>
                  <a:prstClr val="black"/>
                </a:solidFill>
                <a:latin typeface="Calibri"/>
                <a:ea typeface="ヒラギノ角ゴ Pro W3" charset="0"/>
              </a:rPr>
              <a:t>Alternative versions of genes (alleles) account for variations in inherited characters</a:t>
            </a:r>
          </a:p>
          <a:p>
            <a:pPr marL="571500" indent="-571500" algn="l">
              <a:buFont typeface="Arial"/>
              <a:buChar char="•"/>
            </a:pPr>
            <a:endParaRPr lang="en-US" dirty="0">
              <a:solidFill>
                <a:prstClr val="black"/>
              </a:solidFill>
              <a:latin typeface="Calibri"/>
              <a:ea typeface="ヒラギノ角ゴ Pro W3" charset="0"/>
            </a:endParaRPr>
          </a:p>
          <a:p>
            <a:pPr marL="571500" indent="-571500" algn="l">
              <a:buFont typeface="Arial"/>
              <a:buChar char="•"/>
            </a:pPr>
            <a:r>
              <a:rPr lang="en-US" dirty="0">
                <a:solidFill>
                  <a:prstClr val="black"/>
                </a:solidFill>
                <a:latin typeface="Calibri"/>
                <a:ea typeface="ヒラギノ角ゴ Pro W3" charset="0"/>
              </a:rPr>
              <a:t>For example, the gene for flower color in pea plants exists in two versions (alleles)</a:t>
            </a:r>
          </a:p>
          <a:p>
            <a:pPr marL="1028700" lvl="1" indent="-571500">
              <a:buFont typeface="Arial"/>
              <a:buChar char="•"/>
            </a:pPr>
            <a:r>
              <a:rPr lang="en-US" sz="3600" dirty="0">
                <a:solidFill>
                  <a:prstClr val="black"/>
                </a:solidFill>
                <a:latin typeface="Calibri"/>
                <a:ea typeface="ヒラギノ角ゴ Pro W3" charset="0"/>
              </a:rPr>
              <a:t>One for purple flowers</a:t>
            </a:r>
          </a:p>
          <a:p>
            <a:pPr marL="1028700" lvl="1" indent="-571500">
              <a:buFont typeface="Arial"/>
              <a:buChar char="•"/>
            </a:pPr>
            <a:r>
              <a:rPr lang="en-US" sz="3600" dirty="0">
                <a:solidFill>
                  <a:prstClr val="black"/>
                </a:solidFill>
                <a:latin typeface="Calibri"/>
                <a:ea typeface="ヒラギノ角ゴ Pro W3" charset="0"/>
              </a:rPr>
              <a:t>One for white flowers</a:t>
            </a:r>
          </a:p>
        </p:txBody>
      </p:sp>
      <p:pic>
        <p:nvPicPr>
          <p:cNvPr id="9" name="Picture 8"/>
          <p:cNvPicPr>
            <a:picLocks noChangeAspect="1"/>
          </p:cNvPicPr>
          <p:nvPr/>
        </p:nvPicPr>
        <p:blipFill>
          <a:blip r:embed="rId3"/>
          <a:stretch>
            <a:fillRect/>
          </a:stretch>
        </p:blipFill>
        <p:spPr>
          <a:xfrm>
            <a:off x="4411456" y="1455264"/>
            <a:ext cx="4546600" cy="4564535"/>
          </a:xfrm>
          <a:prstGeom prst="rect">
            <a:avLst/>
          </a:prstGeom>
        </p:spPr>
      </p:pic>
    </p:spTree>
    <p:extLst>
      <p:ext uri="{BB962C8B-B14F-4D97-AF65-F5344CB8AC3E}">
        <p14:creationId xmlns:p14="http://schemas.microsoft.com/office/powerpoint/2010/main" val="143904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8900" y="1302864"/>
            <a:ext cx="4140200" cy="5385804"/>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400" dirty="0">
                <a:solidFill>
                  <a:srgbClr val="000000"/>
                </a:solidFill>
                <a:latin typeface="Calibri"/>
              </a:rPr>
              <a:t>For each character, an organism has two alleles</a:t>
            </a:r>
          </a:p>
          <a:p>
            <a:pPr lvl="1" algn="l">
              <a:buFont typeface="Wingdings" charset="2"/>
              <a:buChar char="§"/>
            </a:pPr>
            <a:r>
              <a:rPr lang="en-US" sz="2000" dirty="0">
                <a:solidFill>
                  <a:srgbClr val="000000"/>
                </a:solidFill>
                <a:latin typeface="Calibri"/>
              </a:rPr>
              <a:t>One inherited from each parent</a:t>
            </a:r>
          </a:p>
          <a:p>
            <a:pPr algn="l"/>
            <a:endParaRPr lang="en-US" sz="2400" dirty="0">
              <a:solidFill>
                <a:srgbClr val="000000"/>
              </a:solidFill>
              <a:latin typeface="Calibri"/>
            </a:endParaRPr>
          </a:p>
          <a:p>
            <a:pPr algn="l">
              <a:buFont typeface="Wingdings" charset="2"/>
              <a:buChar char="§"/>
            </a:pPr>
            <a:r>
              <a:rPr lang="en-US" sz="2400" dirty="0">
                <a:solidFill>
                  <a:srgbClr val="000000"/>
                </a:solidFill>
                <a:latin typeface="Calibri"/>
              </a:rPr>
              <a:t>The two alleles may be identical, as in the true-breeding plants of Mendel’s P generation</a:t>
            </a:r>
          </a:p>
          <a:p>
            <a:pPr lvl="1" algn="l">
              <a:buFont typeface="Wingdings" charset="2"/>
              <a:buChar char="§"/>
            </a:pPr>
            <a:r>
              <a:rPr lang="en-US" sz="2000" dirty="0">
                <a:solidFill>
                  <a:srgbClr val="000000"/>
                </a:solidFill>
                <a:latin typeface="Calibri"/>
              </a:rPr>
              <a:t>These individuals are homozygous</a:t>
            </a:r>
          </a:p>
          <a:p>
            <a:pPr algn="l">
              <a:buFont typeface="Wingdings" charset="2"/>
              <a:buChar char="§"/>
            </a:pPr>
            <a:endParaRPr lang="en-US" sz="2400" dirty="0">
              <a:solidFill>
                <a:srgbClr val="000000"/>
              </a:solidFill>
              <a:latin typeface="Calibri"/>
            </a:endParaRPr>
          </a:p>
          <a:p>
            <a:pPr algn="l">
              <a:buFont typeface="Wingdings" charset="2"/>
              <a:buChar char="§"/>
            </a:pPr>
            <a:r>
              <a:rPr lang="en-US" sz="2400" dirty="0">
                <a:solidFill>
                  <a:srgbClr val="000000"/>
                </a:solidFill>
                <a:latin typeface="Calibri"/>
              </a:rPr>
              <a:t>Alternatively, the two alleles may differ, as in the F</a:t>
            </a:r>
            <a:r>
              <a:rPr lang="en-US" sz="2400" baseline="-25000" dirty="0">
                <a:solidFill>
                  <a:srgbClr val="000000"/>
                </a:solidFill>
                <a:latin typeface="Calibri"/>
              </a:rPr>
              <a:t>1</a:t>
            </a:r>
            <a:r>
              <a:rPr lang="en-US" sz="2400" dirty="0">
                <a:solidFill>
                  <a:srgbClr val="000000"/>
                </a:solidFill>
                <a:latin typeface="Calibri"/>
              </a:rPr>
              <a:t> hybrids</a:t>
            </a:r>
          </a:p>
          <a:p>
            <a:pPr lvl="1" algn="l">
              <a:buFont typeface="Wingdings" charset="2"/>
              <a:buChar char="§"/>
            </a:pPr>
            <a:r>
              <a:rPr lang="en-US" sz="2000" dirty="0">
                <a:solidFill>
                  <a:srgbClr val="000000"/>
                </a:solidFill>
                <a:latin typeface="Calibri"/>
              </a:rPr>
              <a:t>These individuals are heterozygous</a:t>
            </a:r>
          </a:p>
          <a:p>
            <a:pPr algn="l">
              <a:buFont typeface="Wingdings" charset="2"/>
              <a:buChar char="§"/>
            </a:pPr>
            <a:endParaRPr lang="en-US" sz="2400" dirty="0">
              <a:solidFill>
                <a:srgbClr val="000000"/>
              </a:solidFill>
              <a:latin typeface="Calibri"/>
            </a:endParaRPr>
          </a:p>
          <a:p>
            <a:pPr algn="l">
              <a:buFont typeface="Wingdings" charset="2"/>
              <a:buChar char="§"/>
            </a:pPr>
            <a:endParaRPr lang="en-US" sz="2400" dirty="0">
              <a:solidFill>
                <a:srgbClr val="000000"/>
              </a:solidFill>
              <a:latin typeface="Calibri"/>
            </a:endParaRPr>
          </a:p>
        </p:txBody>
      </p:sp>
      <p:sp>
        <p:nvSpPr>
          <p:cNvPr id="6" name="Title 1"/>
          <p:cNvSpPr txBox="1">
            <a:spLocks/>
          </p:cNvSpPr>
          <p:nvPr/>
        </p:nvSpPr>
        <p:spPr>
          <a:xfrm>
            <a:off x="457200" y="-4497"/>
            <a:ext cx="406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Second Concept</a:t>
            </a:r>
          </a:p>
        </p:txBody>
      </p:sp>
      <p:pic>
        <p:nvPicPr>
          <p:cNvPr id="9" name="Picture 8"/>
          <p:cNvPicPr>
            <a:picLocks noChangeAspect="1"/>
          </p:cNvPicPr>
          <p:nvPr/>
        </p:nvPicPr>
        <p:blipFill>
          <a:blip r:embed="rId3"/>
          <a:stretch>
            <a:fillRect/>
          </a:stretch>
        </p:blipFill>
        <p:spPr>
          <a:xfrm>
            <a:off x="4411456" y="1455264"/>
            <a:ext cx="4546600" cy="4564535"/>
          </a:xfrm>
          <a:prstGeom prst="rect">
            <a:avLst/>
          </a:prstGeom>
        </p:spPr>
      </p:pic>
    </p:spTree>
    <p:extLst>
      <p:ext uri="{BB962C8B-B14F-4D97-AF65-F5344CB8AC3E}">
        <p14:creationId xmlns:p14="http://schemas.microsoft.com/office/powerpoint/2010/main" val="210836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8900" y="1302864"/>
            <a:ext cx="4140200" cy="53858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400" dirty="0">
                <a:solidFill>
                  <a:srgbClr val="000000"/>
                </a:solidFill>
                <a:latin typeface="Calibri"/>
              </a:rPr>
              <a:t>If the two alleles differ, then one (</a:t>
            </a:r>
            <a:r>
              <a:rPr lang="en-US" sz="2400" b="1" dirty="0">
                <a:solidFill>
                  <a:srgbClr val="000000"/>
                </a:solidFill>
                <a:latin typeface="Calibri"/>
              </a:rPr>
              <a:t>the dominant allele</a:t>
            </a:r>
            <a:r>
              <a:rPr lang="en-US" sz="2400" dirty="0">
                <a:solidFill>
                  <a:srgbClr val="000000"/>
                </a:solidFill>
                <a:latin typeface="Calibri"/>
              </a:rPr>
              <a:t>) determines the organism’s appearance, and the other (</a:t>
            </a:r>
            <a:r>
              <a:rPr lang="en-US" sz="2400" b="1" dirty="0">
                <a:solidFill>
                  <a:srgbClr val="000000"/>
                </a:solidFill>
                <a:latin typeface="Calibri"/>
              </a:rPr>
              <a:t>the recessive allele</a:t>
            </a:r>
            <a:r>
              <a:rPr lang="en-US" sz="2400" dirty="0">
                <a:solidFill>
                  <a:srgbClr val="000000"/>
                </a:solidFill>
                <a:latin typeface="Calibri"/>
              </a:rPr>
              <a:t>) has no noticeable effect on appearance</a:t>
            </a:r>
          </a:p>
          <a:p>
            <a:pPr algn="l">
              <a:buFont typeface="Wingdings" charset="2"/>
              <a:buChar char="§"/>
            </a:pPr>
            <a:endParaRPr lang="en-US" sz="2400" dirty="0">
              <a:solidFill>
                <a:srgbClr val="000000"/>
              </a:solidFill>
              <a:latin typeface="Calibri"/>
            </a:endParaRPr>
          </a:p>
          <a:p>
            <a:pPr algn="l">
              <a:buFont typeface="Wingdings" charset="2"/>
              <a:buChar char="§"/>
            </a:pPr>
            <a:r>
              <a:rPr lang="en-US" sz="2400" dirty="0">
                <a:solidFill>
                  <a:srgbClr val="000000"/>
                </a:solidFill>
                <a:latin typeface="Calibri"/>
              </a:rPr>
              <a:t>The F</a:t>
            </a:r>
            <a:r>
              <a:rPr lang="en-US" sz="2400" baseline="-25000" dirty="0">
                <a:solidFill>
                  <a:srgbClr val="000000"/>
                </a:solidFill>
                <a:latin typeface="Calibri"/>
              </a:rPr>
              <a:t>1</a:t>
            </a:r>
            <a:r>
              <a:rPr lang="en-US" sz="2400" dirty="0">
                <a:solidFill>
                  <a:srgbClr val="000000"/>
                </a:solidFill>
                <a:latin typeface="Calibri"/>
              </a:rPr>
              <a:t> plants had purple flowers because the allele for that trait is dominant</a:t>
            </a:r>
          </a:p>
          <a:p>
            <a:pPr algn="l">
              <a:buFont typeface="Wingdings" charset="2"/>
              <a:buChar char="§"/>
            </a:pPr>
            <a:endParaRPr lang="en-US" sz="2400" dirty="0">
              <a:solidFill>
                <a:srgbClr val="000000"/>
              </a:solidFill>
              <a:latin typeface="Calibri"/>
            </a:endParaRPr>
          </a:p>
          <a:p>
            <a:pPr algn="l">
              <a:buFont typeface="Wingdings" charset="2"/>
              <a:buChar char="§"/>
            </a:pPr>
            <a:endParaRPr lang="en-US" sz="2400" dirty="0">
              <a:solidFill>
                <a:srgbClr val="000000"/>
              </a:solidFill>
              <a:latin typeface="Calibri"/>
            </a:endParaRPr>
          </a:p>
        </p:txBody>
      </p:sp>
      <p:sp>
        <p:nvSpPr>
          <p:cNvPr id="6" name="Title 1"/>
          <p:cNvSpPr txBox="1">
            <a:spLocks/>
          </p:cNvSpPr>
          <p:nvPr/>
        </p:nvSpPr>
        <p:spPr>
          <a:xfrm>
            <a:off x="457200" y="-4497"/>
            <a:ext cx="40767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latin typeface="Calibri"/>
              </a:rPr>
              <a:t>Third Concept</a:t>
            </a:r>
          </a:p>
        </p:txBody>
      </p:sp>
      <p:pic>
        <p:nvPicPr>
          <p:cNvPr id="9" name="Picture 8"/>
          <p:cNvPicPr>
            <a:picLocks noChangeAspect="1"/>
          </p:cNvPicPr>
          <p:nvPr/>
        </p:nvPicPr>
        <p:blipFill>
          <a:blip r:embed="rId3"/>
          <a:stretch>
            <a:fillRect/>
          </a:stretch>
        </p:blipFill>
        <p:spPr>
          <a:xfrm>
            <a:off x="4411456" y="1455264"/>
            <a:ext cx="4546600" cy="4564535"/>
          </a:xfrm>
          <a:prstGeom prst="rect">
            <a:avLst/>
          </a:prstGeom>
        </p:spPr>
      </p:pic>
    </p:spTree>
    <p:extLst>
      <p:ext uri="{BB962C8B-B14F-4D97-AF65-F5344CB8AC3E}">
        <p14:creationId xmlns:p14="http://schemas.microsoft.com/office/powerpoint/2010/main" val="3628231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2493</TotalTime>
  <Words>1389</Words>
  <Application>Microsoft Macintosh PowerPoint</Application>
  <PresentationFormat>On-screen Show (4:3)</PresentationFormat>
  <Paragraphs>153</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vt:lpstr>
      <vt:lpstr>Times New Roman</vt:lpstr>
      <vt:lpstr>Wingdings</vt:lpstr>
      <vt:lpstr>1_Office Theme</vt:lpstr>
      <vt:lpstr>BIO10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dc:title>
  <dc:subject/>
  <dc:creator>pwb</dc:creator>
  <cp:keywords/>
  <dc:description/>
  <cp:lastModifiedBy>Bradley, Paul</cp:lastModifiedBy>
  <cp:revision>73</cp:revision>
  <dcterms:created xsi:type="dcterms:W3CDTF">2019-09-29T23:47:42Z</dcterms:created>
  <dcterms:modified xsi:type="dcterms:W3CDTF">2022-03-29T23:35:34Z</dcterms:modified>
  <cp:category/>
</cp:coreProperties>
</file>