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486" r:id="rId3"/>
    <p:sldId id="515" r:id="rId4"/>
    <p:sldId id="555" r:id="rId5"/>
    <p:sldId id="489" r:id="rId6"/>
    <p:sldId id="820" r:id="rId7"/>
    <p:sldId id="385" r:id="rId8"/>
    <p:sldId id="654" r:id="rId9"/>
    <p:sldId id="492" r:id="rId10"/>
    <p:sldId id="574" r:id="rId11"/>
    <p:sldId id="575" r:id="rId12"/>
    <p:sldId id="577" r:id="rId13"/>
    <p:sldId id="578" r:id="rId14"/>
    <p:sldId id="579" r:id="rId15"/>
    <p:sldId id="580" r:id="rId16"/>
    <p:sldId id="581" r:id="rId17"/>
    <p:sldId id="627" r:id="rId18"/>
    <p:sldId id="597" r:id="rId19"/>
    <p:sldId id="805" r:id="rId20"/>
    <p:sldId id="599" r:id="rId21"/>
    <p:sldId id="601" r:id="rId22"/>
    <p:sldId id="602" r:id="rId23"/>
    <p:sldId id="603" r:id="rId24"/>
    <p:sldId id="607" r:id="rId25"/>
    <p:sldId id="609" r:id="rId26"/>
    <p:sldId id="610" r:id="rId27"/>
    <p:sldId id="441" r:id="rId28"/>
    <p:sldId id="615" r:id="rId29"/>
    <p:sldId id="613" r:id="rId30"/>
    <p:sldId id="549" r:id="rId31"/>
    <p:sldId id="614" r:id="rId32"/>
    <p:sldId id="616" r:id="rId33"/>
    <p:sldId id="442" r:id="rId34"/>
    <p:sldId id="55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96"/>
    <p:restoredTop sz="90952" autoAdjust="0"/>
  </p:normalViewPr>
  <p:slideViewPr>
    <p:cSldViewPr snapToGrid="0" snapToObjects="1">
      <p:cViewPr varScale="1">
        <p:scale>
          <a:sx n="116" d="100"/>
          <a:sy n="116" d="100"/>
        </p:scale>
        <p:origin x="8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92882-1C39-1C49-B3F0-56F89C64DC97}" type="datetimeFigureOut">
              <a:rPr lang="en-US" smtClean="0"/>
              <a:t>3/14/22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D7021-0566-DD45-8175-79E5EFAAB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27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/>
              <a:buChar char="•"/>
            </a:pPr>
            <a:endParaRPr lang="en-US" sz="7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61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13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4500" y="45339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14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4500" y="45339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15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4500" y="45339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54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17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4500" y="45339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18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14500" y="45339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19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4500" y="45339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06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20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4500" y="45339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21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4500" y="45339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82390767-466A-471C-AAD2-F699CF08CD34}" type="slidenum">
              <a:rPr lang="en-US" sz="1200"/>
              <a:pPr/>
              <a:t>2</a:t>
            </a:fld>
            <a:endParaRPr lang="en-US" sz="1200" dirty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dirty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78483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57CC8-6916-4659-8D61-C81A523E1943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1260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/>
              </a:rPr>
              <a:t>Figure 13.10b A comparison of mitosis and meiosis (part 2: mitosis vs. meiosis table)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01146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541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541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57CC8-6916-4659-8D61-C81A523E1943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4378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57CC8-6916-4659-8D61-C81A523E1943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4378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54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DF8FA662-6905-4F45-814C-EC3F21756070}" type="slidenum">
              <a:rPr lang="en-US" sz="1200"/>
              <a:pPr/>
              <a:t>5</a:t>
            </a:fld>
            <a:endParaRPr lang="en-US" sz="1200" dirty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dirty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66847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33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4500" y="45339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54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7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4500" y="45339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216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8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457200" indent="-457200" algn="l">
              <a:buFont typeface="Arial"/>
              <a:buChar char="•"/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4500" y="45339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65D66E1B-C52D-43FD-A736-292EE2EAE4A9}" type="slidenum">
              <a:rPr lang="en-US" sz="1200"/>
              <a:pPr/>
              <a:t>9</a:t>
            </a:fld>
            <a:endParaRPr lang="en-US" sz="1200" dirty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dirty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5278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10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4500" y="45339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11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4500" y="45339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12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4500" y="45339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06BE-F3C9-0B4F-BD82-E748C01D6D25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0D46-5B4A-2C4F-9BFC-EFCE14D1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06BE-F3C9-0B4F-BD82-E748C01D6D25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0D46-5B4A-2C4F-9BFC-EFCE14D1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21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06BE-F3C9-0B4F-BD82-E748C01D6D25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0D46-5B4A-2C4F-9BFC-EFCE14D1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87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DF4A20"/>
              </a:buClr>
              <a:defRPr/>
            </a:lvl1pPr>
            <a:lvl2pPr marL="740664" indent="-283464">
              <a:buClr>
                <a:srgbClr val="DF4A20"/>
              </a:buClr>
              <a:defRPr/>
            </a:lvl2pPr>
            <a:lvl3pPr marL="1143000" indent="-228600">
              <a:buClr>
                <a:srgbClr val="DF4A20"/>
              </a:buClr>
              <a:defRPr/>
            </a:lvl3pPr>
            <a:lvl4pPr marL="1600200" indent="-228600">
              <a:buClr>
                <a:srgbClr val="DF4A20"/>
              </a:buClr>
              <a:defRPr/>
            </a:lvl4pPr>
            <a:lvl5pPr marL="2057400" indent="-228600">
              <a:buClr>
                <a:srgbClr val="DF4A2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1675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06BE-F3C9-0B4F-BD82-E748C01D6D25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0D46-5B4A-2C4F-9BFC-EFCE14D1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39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06BE-F3C9-0B4F-BD82-E748C01D6D25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0D46-5B4A-2C4F-9BFC-EFCE14D1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1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06BE-F3C9-0B4F-BD82-E748C01D6D25}" type="datetimeFigureOut">
              <a:rPr lang="en-US" smtClean="0"/>
              <a:t>3/14/22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0D46-5B4A-2C4F-9BFC-EFCE14D1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2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06BE-F3C9-0B4F-BD82-E748C01D6D25}" type="datetimeFigureOut">
              <a:rPr lang="en-US" smtClean="0"/>
              <a:t>3/14/22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0D46-5B4A-2C4F-9BFC-EFCE14D1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4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06BE-F3C9-0B4F-BD82-E748C01D6D25}" type="datetimeFigureOut">
              <a:rPr lang="en-US" smtClean="0"/>
              <a:t>3/14/22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0D46-5B4A-2C4F-9BFC-EFCE14D1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1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06BE-F3C9-0B4F-BD82-E748C01D6D25}" type="datetimeFigureOut">
              <a:rPr lang="en-US" smtClean="0"/>
              <a:t>3/14/22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0D46-5B4A-2C4F-9BFC-EFCE14D1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1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06BE-F3C9-0B4F-BD82-E748C01D6D25}" type="datetimeFigureOut">
              <a:rPr lang="en-US" smtClean="0"/>
              <a:t>3/14/22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0D46-5B4A-2C4F-9BFC-EFCE14D1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06BE-F3C9-0B4F-BD82-E748C01D6D25}" type="datetimeFigureOut">
              <a:rPr lang="en-US" smtClean="0"/>
              <a:t>3/14/22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0D46-5B4A-2C4F-9BFC-EFCE14D1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3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706BE-F3C9-0B4F-BD82-E748C01D6D25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D0D46-5B4A-2C4F-9BFC-EFCE14D1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6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file:///D:\Manjubharkavi\Production\September\12-Sep\11E%20Ch%2013%20LE\JPEG%20FILES\Unlabeled\13_10b_MitosisVMeiosis-U.jp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D:\Manjubharkavi\Production\September\12-Sep\11E%20Ch%2013%20LE\JPEG%20FILES\Unlabeled\13_02aAsexualReproduct-U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Manjubharkavi\Production\September\12-Sep\11E%20Ch%2013%20LE\JPEG%20FILES\Unlabeled\13_02aAsexualReproduct-U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5691" y="228600"/>
            <a:ext cx="10204267" cy="635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4393" y="3558448"/>
            <a:ext cx="4229100" cy="1559652"/>
          </a:xfrm>
        </p:spPr>
        <p:txBody>
          <a:bodyPr>
            <a:normAutofit/>
          </a:bodyPr>
          <a:lstStyle/>
          <a:p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BIO10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1663" y="5266063"/>
            <a:ext cx="4766937" cy="107936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Dr. Bradley</a:t>
            </a:r>
          </a:p>
          <a:p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Meiosis</a:t>
            </a:r>
          </a:p>
          <a:p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</a:endParaRPr>
          </a:p>
          <a:p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</a:endParaRPr>
          </a:p>
          <a:p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</a:endParaRPr>
          </a:p>
          <a:p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70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3_03_KaryotypePrep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44515" y="1258824"/>
            <a:ext cx="8333232" cy="4340352"/>
          </a:xfrm>
          <a:prstGeom prst="rect">
            <a:avLst/>
          </a:prstGeom>
        </p:spPr>
      </p:pic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2813003" y="1525741"/>
            <a:ext cx="2782550" cy="54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</a:rPr>
              <a:t>Pair of homologous</a:t>
            </a:r>
          </a:p>
          <a:p>
            <a:r>
              <a:rPr lang="en-US" sz="1800" dirty="0">
                <a:latin typeface="Arial" charset="0"/>
              </a:rPr>
              <a:t>duplicated chromosomes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808623" y="2281957"/>
            <a:ext cx="1297654" cy="31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</a:rPr>
              <a:t>Centromere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2284991" y="4214573"/>
            <a:ext cx="1457558" cy="54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20" dirty="0">
                <a:latin typeface="Arial" charset="0"/>
              </a:rPr>
              <a:t>Metaphase</a:t>
            </a:r>
          </a:p>
          <a:p>
            <a:r>
              <a:rPr lang="en-US" sz="1720" dirty="0">
                <a:latin typeface="Arial" charset="0"/>
              </a:rPr>
              <a:t>chromosome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045071" y="3617408"/>
            <a:ext cx="1224644" cy="54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720" dirty="0">
                <a:latin typeface="Arial" charset="0"/>
              </a:rPr>
              <a:t>Sister</a:t>
            </a:r>
          </a:p>
          <a:p>
            <a:pPr algn="r"/>
            <a:r>
              <a:rPr lang="en-US" sz="1720" dirty="0">
                <a:latin typeface="Arial" charset="0"/>
              </a:rPr>
              <a:t>chromatids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2839551" y="3549650"/>
            <a:ext cx="209550" cy="685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 flipV="1">
            <a:off x="3620601" y="3448050"/>
            <a:ext cx="76200" cy="1587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 flipV="1">
            <a:off x="3557101" y="3467100"/>
            <a:ext cx="120650" cy="139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3487251" y="2495550"/>
            <a:ext cx="292100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Left Brace 15"/>
          <p:cNvSpPr/>
          <p:nvPr/>
        </p:nvSpPr>
        <p:spPr bwMode="auto">
          <a:xfrm rot="5400000">
            <a:off x="3331676" y="1749425"/>
            <a:ext cx="146050" cy="863600"/>
          </a:xfrm>
          <a:prstGeom prst="leftBrace">
            <a:avLst>
              <a:gd name="adj1" fmla="val 26190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/>
          <p:cNvSpPr/>
          <p:nvPr/>
        </p:nvSpPr>
        <p:spPr bwMode="auto">
          <a:xfrm rot="16200000">
            <a:off x="3014176" y="3429000"/>
            <a:ext cx="82550" cy="177800"/>
          </a:xfrm>
          <a:prstGeom prst="leftBrace">
            <a:avLst>
              <a:gd name="adj1" fmla="val 26190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216836" y="2631052"/>
            <a:ext cx="806587" cy="103681"/>
            <a:chOff x="8276167" y="4567767"/>
            <a:chExt cx="509058" cy="100541"/>
          </a:xfrm>
        </p:grpSpPr>
        <p:cxnSp>
          <p:nvCxnSpPr>
            <p:cNvPr id="19" name="Straight Connector 18"/>
            <p:cNvCxnSpPr/>
            <p:nvPr/>
          </p:nvCxnSpPr>
          <p:spPr bwMode="auto">
            <a:xfrm>
              <a:off x="8276167" y="4618038"/>
              <a:ext cx="50905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827743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878416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6353583" y="2377945"/>
            <a:ext cx="552085" cy="26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5 µm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-1345098" y="1460500"/>
            <a:ext cx="4114804" cy="27540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39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-1" y="5536406"/>
            <a:ext cx="9025467" cy="13004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Make sure you can differentiate chromosomes made up of </a:t>
            </a:r>
            <a:r>
              <a:rPr lang="en-US" i="1" dirty="0">
                <a:solidFill>
                  <a:srgbClr val="000000"/>
                </a:solidFill>
              </a:rPr>
              <a:t>pairs of sister chromatids </a:t>
            </a:r>
            <a:r>
              <a:rPr lang="en-US" dirty="0">
                <a:solidFill>
                  <a:srgbClr val="000000"/>
                </a:solidFill>
              </a:rPr>
              <a:t>from </a:t>
            </a:r>
            <a:r>
              <a:rPr lang="en-US" i="1" dirty="0">
                <a:solidFill>
                  <a:srgbClr val="000000"/>
                </a:solidFill>
              </a:rPr>
              <a:t>pairs of homologous chromosomes</a:t>
            </a:r>
          </a:p>
          <a:p>
            <a:pPr marL="457200" indent="-457200" algn="l">
              <a:buFont typeface="Arial"/>
              <a:buChar char="•"/>
            </a:pP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78" y="452702"/>
            <a:ext cx="7303427" cy="455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21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_03x02HumanFemaleKary_XL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424" y="1460500"/>
            <a:ext cx="5864576" cy="4398432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827871" y="1460500"/>
            <a:ext cx="1591733" cy="40639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8900" y="541868"/>
            <a:ext cx="3285067" cy="614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charset="2"/>
              <a:buChar char="§"/>
            </a:pPr>
            <a:r>
              <a:rPr lang="en-US" sz="2600" dirty="0">
                <a:solidFill>
                  <a:srgbClr val="000000"/>
                </a:solidFill>
              </a:rPr>
              <a:t>In humans the </a:t>
            </a:r>
            <a:r>
              <a:rPr lang="en-US" sz="2600" b="1" dirty="0">
                <a:solidFill>
                  <a:srgbClr val="000000"/>
                </a:solidFill>
              </a:rPr>
              <a:t>sex chromosomes</a:t>
            </a:r>
            <a:r>
              <a:rPr lang="en-US" sz="2600" dirty="0">
                <a:solidFill>
                  <a:srgbClr val="000000"/>
                </a:solidFill>
              </a:rPr>
              <a:t>, which determine the sex of the individual, are called X and Y</a:t>
            </a:r>
          </a:p>
          <a:p>
            <a:pPr algn="l">
              <a:buFont typeface="Wingdings" charset="2"/>
              <a:buChar char="§"/>
            </a:pPr>
            <a:r>
              <a:rPr lang="en-US" sz="2600" b="1" dirty="0">
                <a:solidFill>
                  <a:srgbClr val="000000"/>
                </a:solidFill>
              </a:rPr>
              <a:t>Human females </a:t>
            </a:r>
            <a:r>
              <a:rPr lang="en-US" sz="2600" dirty="0">
                <a:solidFill>
                  <a:srgbClr val="000000"/>
                </a:solidFill>
              </a:rPr>
              <a:t>have a homologous pair of X chromosomes (XX)</a:t>
            </a:r>
          </a:p>
          <a:p>
            <a:pPr algn="l">
              <a:buFont typeface="Wingdings" charset="2"/>
              <a:buChar char="§"/>
            </a:pPr>
            <a:r>
              <a:rPr lang="en-US" sz="2600" b="1" dirty="0">
                <a:solidFill>
                  <a:srgbClr val="000000"/>
                </a:solidFill>
              </a:rPr>
              <a:t>Human males </a:t>
            </a:r>
            <a:r>
              <a:rPr lang="en-US" sz="2600" dirty="0">
                <a:solidFill>
                  <a:srgbClr val="000000"/>
                </a:solidFill>
              </a:rPr>
              <a:t>have one X and one Y chromosome (XY)</a:t>
            </a:r>
          </a:p>
          <a:p>
            <a:pPr algn="l">
              <a:buFont typeface="Wingdings" charset="2"/>
              <a:buChar char="§"/>
            </a:pPr>
            <a:r>
              <a:rPr lang="en-US" sz="2600" dirty="0">
                <a:solidFill>
                  <a:srgbClr val="000000"/>
                </a:solidFill>
              </a:rPr>
              <a:t>The remaining 22 pairs of chromosomes are called </a:t>
            </a:r>
            <a:r>
              <a:rPr lang="en-US" sz="2600" b="1" dirty="0">
                <a:solidFill>
                  <a:srgbClr val="000000"/>
                </a:solidFill>
              </a:rPr>
              <a:t>autosomes</a:t>
            </a:r>
          </a:p>
        </p:txBody>
      </p:sp>
      <p:sp>
        <p:nvSpPr>
          <p:cNvPr id="6" name="Rectangle 5"/>
          <p:cNvSpPr/>
          <p:nvPr/>
        </p:nvSpPr>
        <p:spPr>
          <a:xfrm>
            <a:off x="7433736" y="4830234"/>
            <a:ext cx="1646764" cy="990598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24767" y="1866899"/>
            <a:ext cx="5655733" cy="3970867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24767" y="1460500"/>
            <a:ext cx="5655733" cy="33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00000"/>
                </a:solidFill>
              </a:rPr>
              <a:t>Humans have 23 sets (or pairs) of chromosomes</a:t>
            </a:r>
          </a:p>
        </p:txBody>
      </p:sp>
    </p:spTree>
    <p:extLst>
      <p:ext uri="{BB962C8B-B14F-4D97-AF65-F5344CB8AC3E}">
        <p14:creationId xmlns:p14="http://schemas.microsoft.com/office/powerpoint/2010/main" val="1589006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_03x02HumanFemaleKary_XL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424" y="1460500"/>
            <a:ext cx="5864576" cy="4398432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827871" y="1460500"/>
            <a:ext cx="1591733" cy="40639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1" y="1587500"/>
            <a:ext cx="3127024" cy="4813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charset="2"/>
              <a:buChar char="§"/>
            </a:pPr>
            <a:r>
              <a:rPr lang="en-US" sz="2600" dirty="0">
                <a:solidFill>
                  <a:srgbClr val="000000"/>
                </a:solidFill>
              </a:rPr>
              <a:t>Each pair of </a:t>
            </a:r>
            <a:r>
              <a:rPr lang="en-US" sz="2600" b="1" dirty="0">
                <a:solidFill>
                  <a:schemeClr val="tx1"/>
                </a:solidFill>
              </a:rPr>
              <a:t>homologous chromosomes </a:t>
            </a:r>
            <a:r>
              <a:rPr lang="en-US" sz="2600" dirty="0">
                <a:solidFill>
                  <a:srgbClr val="000000"/>
                </a:solidFill>
              </a:rPr>
              <a:t>includes one chromosome from each parent</a:t>
            </a:r>
          </a:p>
          <a:p>
            <a:pPr algn="l">
              <a:buFont typeface="Wingdings" charset="2"/>
              <a:buChar char="§"/>
            </a:pPr>
            <a:endParaRPr lang="en-US" sz="2600" dirty="0">
              <a:solidFill>
                <a:srgbClr val="000000"/>
              </a:solidFill>
            </a:endParaRPr>
          </a:p>
          <a:p>
            <a:pPr algn="l">
              <a:buFont typeface="Wingdings" charset="2"/>
              <a:buChar char="§"/>
            </a:pPr>
            <a:r>
              <a:rPr lang="en-US" sz="2600" dirty="0">
                <a:solidFill>
                  <a:srgbClr val="000000"/>
                </a:solidFill>
              </a:rPr>
              <a:t>A </a:t>
            </a:r>
            <a:r>
              <a:rPr lang="en-US" sz="2600" b="1" dirty="0">
                <a:solidFill>
                  <a:srgbClr val="000000"/>
                </a:solidFill>
              </a:rPr>
              <a:t>diploid</a:t>
            </a:r>
            <a:r>
              <a:rPr lang="en-US" sz="2600" dirty="0">
                <a:solidFill>
                  <a:srgbClr val="000000"/>
                </a:solidFill>
              </a:rPr>
              <a:t> cell (2n) has two sets of chromosomes</a:t>
            </a:r>
          </a:p>
          <a:p>
            <a:pPr algn="l">
              <a:buFont typeface="Wingdings" charset="2"/>
              <a:buChar char="§"/>
            </a:pPr>
            <a:endParaRPr lang="en-US" sz="2600" dirty="0">
              <a:solidFill>
                <a:srgbClr val="000000"/>
              </a:solidFill>
            </a:endParaRPr>
          </a:p>
          <a:p>
            <a:pPr algn="l">
              <a:buFont typeface="Wingdings" charset="2"/>
              <a:buChar char="§"/>
            </a:pPr>
            <a:r>
              <a:rPr lang="en-US" sz="2600" dirty="0">
                <a:solidFill>
                  <a:srgbClr val="000000"/>
                </a:solidFill>
              </a:rPr>
              <a:t>For humans, the diploid number is 46 (2n = 46)</a:t>
            </a:r>
          </a:p>
        </p:txBody>
      </p:sp>
    </p:spTree>
    <p:extLst>
      <p:ext uri="{BB962C8B-B14F-4D97-AF65-F5344CB8AC3E}">
        <p14:creationId xmlns:p14="http://schemas.microsoft.com/office/powerpoint/2010/main" val="3787415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_03x02HumanFemaleKary_XL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1556" y="1244599"/>
            <a:ext cx="6152444" cy="4614333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304800" y="1587499"/>
            <a:ext cx="3009900" cy="4635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charset="2"/>
              <a:buChar char="§"/>
            </a:pPr>
            <a:r>
              <a:rPr lang="en-US" sz="2600" dirty="0">
                <a:solidFill>
                  <a:srgbClr val="000000"/>
                </a:solidFill>
              </a:rPr>
              <a:t>A </a:t>
            </a:r>
            <a:r>
              <a:rPr lang="en-US" sz="2600" b="1" dirty="0">
                <a:solidFill>
                  <a:srgbClr val="000000"/>
                </a:solidFill>
              </a:rPr>
              <a:t>gamete</a:t>
            </a:r>
            <a:r>
              <a:rPr lang="en-US" sz="2600" dirty="0">
                <a:solidFill>
                  <a:srgbClr val="000000"/>
                </a:solidFill>
              </a:rPr>
              <a:t> (sperm or egg) contains a single set of chromosomes and is haploid (n)</a:t>
            </a:r>
          </a:p>
          <a:p>
            <a:pPr algn="l">
              <a:buFont typeface="Wingdings" charset="2"/>
              <a:buChar char="§"/>
            </a:pPr>
            <a:endParaRPr lang="en-US" sz="2600" dirty="0">
              <a:solidFill>
                <a:srgbClr val="000000"/>
              </a:solidFill>
            </a:endParaRPr>
          </a:p>
          <a:p>
            <a:pPr algn="l">
              <a:buFont typeface="Wingdings" charset="2"/>
              <a:buChar char="§"/>
            </a:pPr>
            <a:r>
              <a:rPr lang="en-US" sz="2600" dirty="0">
                <a:solidFill>
                  <a:srgbClr val="000000"/>
                </a:solidFill>
              </a:rPr>
              <a:t>For humans, the </a:t>
            </a:r>
            <a:r>
              <a:rPr lang="en-US" sz="2600" b="1" dirty="0">
                <a:solidFill>
                  <a:srgbClr val="000000"/>
                </a:solidFill>
              </a:rPr>
              <a:t>haploid</a:t>
            </a:r>
            <a:r>
              <a:rPr lang="en-US" sz="2600" dirty="0">
                <a:solidFill>
                  <a:srgbClr val="000000"/>
                </a:solidFill>
              </a:rPr>
              <a:t> number is 23 (n = 23)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26271" y="1219200"/>
            <a:ext cx="1591733" cy="40639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364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_03x02HumanFemaleKary_XL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1556" y="1244599"/>
            <a:ext cx="6152444" cy="4614333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726271" y="1219200"/>
            <a:ext cx="1591733" cy="40639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66067" y="1680633"/>
            <a:ext cx="347133" cy="10498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48767" y="1693333"/>
            <a:ext cx="347133" cy="10498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31467" y="1833033"/>
            <a:ext cx="347133" cy="10498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399867" y="1833033"/>
            <a:ext cx="347133" cy="10498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707967" y="1680633"/>
            <a:ext cx="347133" cy="10498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492500" y="2882900"/>
            <a:ext cx="347133" cy="10498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402667" y="2882900"/>
            <a:ext cx="347133" cy="8720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266267" y="3022600"/>
            <a:ext cx="347133" cy="7196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155267" y="3009900"/>
            <a:ext cx="347133" cy="10498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937500" y="3035300"/>
            <a:ext cx="347133" cy="10498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667500" y="2717800"/>
            <a:ext cx="347133" cy="10498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8856133" y="2730500"/>
            <a:ext cx="347133" cy="10498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3526367" y="3890433"/>
            <a:ext cx="347133" cy="10498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4550834" y="3890433"/>
            <a:ext cx="347133" cy="6942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5223934" y="4030133"/>
            <a:ext cx="347133" cy="7196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6112934" y="4017433"/>
            <a:ext cx="347133" cy="10498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7755467" y="4182533"/>
            <a:ext cx="347133" cy="4148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6726767" y="4089400"/>
            <a:ext cx="347133" cy="4699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8788400" y="4076700"/>
            <a:ext cx="347133" cy="482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3534834" y="5130801"/>
            <a:ext cx="389466" cy="4445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4584701" y="5283201"/>
            <a:ext cx="389466" cy="292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5257801" y="5232400"/>
            <a:ext cx="347133" cy="3556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7802033" y="4995333"/>
            <a:ext cx="347133" cy="5418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6684435" y="5291667"/>
            <a:ext cx="338666" cy="2963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8746067" y="5266267"/>
            <a:ext cx="347133" cy="482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304800" y="1587499"/>
            <a:ext cx="3009900" cy="4635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charset="2"/>
              <a:buChar char="§"/>
            </a:pPr>
            <a:r>
              <a:rPr lang="en-US" sz="2600" dirty="0">
                <a:solidFill>
                  <a:srgbClr val="000000"/>
                </a:solidFill>
              </a:rPr>
              <a:t>A </a:t>
            </a:r>
            <a:r>
              <a:rPr lang="en-US" sz="2600" b="1" dirty="0">
                <a:solidFill>
                  <a:srgbClr val="000000"/>
                </a:solidFill>
              </a:rPr>
              <a:t>gamete</a:t>
            </a:r>
            <a:r>
              <a:rPr lang="en-US" sz="2600" dirty="0">
                <a:solidFill>
                  <a:srgbClr val="000000"/>
                </a:solidFill>
              </a:rPr>
              <a:t> (sperm or egg) contains a single set of chromosomes and is haploid (n)</a:t>
            </a:r>
          </a:p>
          <a:p>
            <a:pPr algn="l">
              <a:buFont typeface="Wingdings" charset="2"/>
              <a:buChar char="§"/>
            </a:pPr>
            <a:endParaRPr lang="en-US" sz="2600" dirty="0">
              <a:solidFill>
                <a:srgbClr val="000000"/>
              </a:solidFill>
            </a:endParaRPr>
          </a:p>
          <a:p>
            <a:pPr algn="l">
              <a:buFont typeface="Wingdings" charset="2"/>
              <a:buChar char="§"/>
            </a:pPr>
            <a:r>
              <a:rPr lang="en-US" sz="2600" dirty="0">
                <a:solidFill>
                  <a:srgbClr val="000000"/>
                </a:solidFill>
              </a:rPr>
              <a:t>For humans, the </a:t>
            </a:r>
            <a:r>
              <a:rPr lang="en-US" sz="2600" b="1" dirty="0">
                <a:solidFill>
                  <a:srgbClr val="000000"/>
                </a:solidFill>
              </a:rPr>
              <a:t>haploid</a:t>
            </a:r>
            <a:r>
              <a:rPr lang="en-US" sz="2600" dirty="0">
                <a:solidFill>
                  <a:srgbClr val="000000"/>
                </a:solidFill>
              </a:rPr>
              <a:t> number is 23 (n = 23)</a:t>
            </a:r>
          </a:p>
          <a:p>
            <a:pPr algn="l">
              <a:buFont typeface="Wingdings" charset="2"/>
              <a:buChar char="§"/>
            </a:pPr>
            <a:endParaRPr lang="en-US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14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457200" y="-449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Reminder: The Cell Cycle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-1" y="2654299"/>
            <a:ext cx="3322083" cy="20701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Chromosomes are “duplicated” only during the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 phase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083" y="1607500"/>
            <a:ext cx="5706667" cy="3877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0" y="5485324"/>
            <a:ext cx="3479799" cy="129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03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-1" y="439856"/>
            <a:ext cx="3988446" cy="641814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Meiosis reduces the number of chromosome sets from diploid to haploid</a:t>
            </a:r>
          </a:p>
          <a:p>
            <a:pPr marL="457200" indent="-457200" algn="l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000000"/>
                </a:solidFill>
              </a:rPr>
              <a:t>two cell divisions (Meiosis I and Meiosis II) </a:t>
            </a:r>
          </a:p>
          <a:p>
            <a:pPr marL="457200" indent="-457200" algn="l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The two cell divisions result in four daughter cells, rather than the two daughter cells in mitosis</a:t>
            </a:r>
          </a:p>
          <a:p>
            <a:pPr marL="457200" indent="-457200" algn="l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Each daughter cell has only half as many chromosomes as the parent cell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And thus each daughter cell is genetically unique from the parental cell</a:t>
            </a:r>
          </a:p>
          <a:p>
            <a:pPr algn="l"/>
            <a:endParaRPr lang="en-US" dirty="0">
              <a:solidFill>
                <a:srgbClr val="000000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The chromatids are sorted into four haploid daughter cells</a:t>
            </a:r>
          </a:p>
          <a:p>
            <a:pPr marL="457200" indent="-457200" algn="l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 descr="13_07_MeiosisOverview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8445" y="129101"/>
            <a:ext cx="4962144" cy="6437376"/>
          </a:xfrm>
          <a:prstGeom prst="rect">
            <a:avLst/>
          </a:prstGeom>
        </p:spPr>
      </p:pic>
      <p:sp>
        <p:nvSpPr>
          <p:cNvPr id="9" name="Text Box 31"/>
          <p:cNvSpPr txBox="1">
            <a:spLocks noChangeArrowheads="1"/>
          </p:cNvSpPr>
          <p:nvPr/>
        </p:nvSpPr>
        <p:spPr bwMode="auto">
          <a:xfrm flipH="1">
            <a:off x="4150767" y="192187"/>
            <a:ext cx="916417" cy="24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  <a:latin typeface="Arial" charset="0"/>
              </a:rPr>
              <a:t>Interphase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 flipH="1">
            <a:off x="4140342" y="3266578"/>
            <a:ext cx="916417" cy="24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  <a:latin typeface="Arial" charset="0"/>
              </a:rPr>
              <a:t>Meiosis </a:t>
            </a:r>
            <a:r>
              <a:rPr lang="en-US" sz="1400" dirty="0">
                <a:solidFill>
                  <a:schemeClr val="bg1"/>
                </a:solidFill>
                <a:latin typeface="Times"/>
                <a:cs typeface="Times"/>
              </a:rPr>
              <a:t>I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 flipH="1">
            <a:off x="4140771" y="4897847"/>
            <a:ext cx="916417" cy="24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  <a:latin typeface="Arial" charset="0"/>
              </a:rPr>
              <a:t>Meiosis </a:t>
            </a:r>
            <a:r>
              <a:rPr lang="en-US" sz="1400" dirty="0">
                <a:solidFill>
                  <a:schemeClr val="bg1"/>
                </a:solidFill>
                <a:latin typeface="Times"/>
                <a:cs typeface="Times"/>
              </a:rPr>
              <a:t>II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 flipH="1">
            <a:off x="4227182" y="474854"/>
            <a:ext cx="1241637" cy="99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>
                <a:latin typeface="Arial" charset="0"/>
              </a:rPr>
              <a:t>Pair of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Arial" charset="0"/>
              </a:rPr>
              <a:t>homologous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Arial" charset="0"/>
              </a:rPr>
              <a:t>chromosomes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Arial" charset="0"/>
              </a:rPr>
              <a:t>in diploid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Arial" charset="0"/>
              </a:rPr>
              <a:t>parent cell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 flipH="1">
            <a:off x="4227611" y="1658532"/>
            <a:ext cx="1501729" cy="60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>
                <a:latin typeface="Arial" charset="0"/>
              </a:rPr>
              <a:t>Pair of duplicated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Arial" charset="0"/>
              </a:rPr>
              <a:t>homologous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Arial" charset="0"/>
              </a:rPr>
              <a:t>chromosomes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 flipH="1">
            <a:off x="6920085" y="1517831"/>
            <a:ext cx="1316765" cy="40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>
                <a:latin typeface="Arial" charset="0"/>
              </a:rPr>
              <a:t>Chromosomes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Arial" charset="0"/>
              </a:rPr>
              <a:t>duplicate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 flipH="1">
            <a:off x="7181034" y="2560386"/>
            <a:ext cx="1370611" cy="58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>
                <a:latin typeface="Arial" charset="0"/>
              </a:rPr>
              <a:t>Diploid cell with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Arial" charset="0"/>
              </a:rPr>
              <a:t>duplicated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Arial" charset="0"/>
              </a:rPr>
              <a:t>chromosomes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 flipH="1">
            <a:off x="4847633" y="2517387"/>
            <a:ext cx="979401" cy="3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>
                <a:latin typeface="Arial" charset="0"/>
              </a:rPr>
              <a:t>Sister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Arial" charset="0"/>
              </a:rPr>
              <a:t>chromatids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 flipH="1">
            <a:off x="5995519" y="3775724"/>
            <a:ext cx="1261203" cy="62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>
                <a:latin typeface="Arial" charset="0"/>
              </a:rPr>
              <a:t>Homologous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Arial" charset="0"/>
              </a:rPr>
              <a:t>chromosomes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Arial" charset="0"/>
              </a:rPr>
              <a:t>separate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 flipH="1">
            <a:off x="5575777" y="4428811"/>
            <a:ext cx="2216016" cy="40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>
                <a:latin typeface="Arial" charset="0"/>
              </a:rPr>
              <a:t>Haploid cells with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Arial" charset="0"/>
              </a:rPr>
              <a:t>duplicated chromosomes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 flipH="1">
            <a:off x="5999552" y="5221690"/>
            <a:ext cx="1553431" cy="39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>
                <a:latin typeface="Arial" charset="0"/>
              </a:rPr>
              <a:t>Sister chromatids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Arial" charset="0"/>
              </a:rPr>
              <a:t>separate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 flipH="1">
            <a:off x="4512843" y="6320369"/>
            <a:ext cx="3941107" cy="22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>
                <a:latin typeface="Arial" charset="0"/>
              </a:rPr>
              <a:t>Haploid cells with unduplicated chromosomes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390646" y="3561486"/>
            <a:ext cx="224367" cy="233119"/>
            <a:chOff x="5427570" y="327780"/>
            <a:chExt cx="224367" cy="233119"/>
          </a:xfrm>
        </p:grpSpPr>
        <p:sp>
          <p:nvSpPr>
            <p:cNvPr id="24" name="Oval 23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84" charset="0"/>
              </a:endParaRPr>
            </a:p>
          </p:txBody>
        </p:sp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5427570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740645" y="5195650"/>
            <a:ext cx="224367" cy="233119"/>
            <a:chOff x="5427570" y="327780"/>
            <a:chExt cx="224367" cy="233119"/>
          </a:xfrm>
        </p:grpSpPr>
        <p:sp>
          <p:nvSpPr>
            <p:cNvPr id="27" name="Oval 26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84" charset="0"/>
              </a:endParaRPr>
            </a:p>
          </p:txBody>
        </p:sp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5427570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charset="0"/>
                </a:rPr>
                <a:t>2</a:t>
              </a:r>
            </a:p>
          </p:txBody>
        </p:sp>
      </p:grpSp>
      <p:cxnSp>
        <p:nvCxnSpPr>
          <p:cNvPr id="29" name="Straight Connector 28"/>
          <p:cNvCxnSpPr/>
          <p:nvPr/>
        </p:nvCxnSpPr>
        <p:spPr bwMode="auto">
          <a:xfrm flipV="1">
            <a:off x="5504317" y="852239"/>
            <a:ext cx="796925" cy="1746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H="1" flipV="1">
            <a:off x="5497967" y="1026864"/>
            <a:ext cx="1193800" cy="2603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H="1" flipV="1">
            <a:off x="5491617" y="1976189"/>
            <a:ext cx="1158875" cy="2444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H="1" flipV="1">
            <a:off x="5485267" y="1973014"/>
            <a:ext cx="879475" cy="2508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5396367" y="2630239"/>
            <a:ext cx="9366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H="1" flipV="1">
            <a:off x="5390018" y="2633414"/>
            <a:ext cx="1025524" cy="1587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21536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-449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Meiosis I &amp; Meiosis II</a:t>
            </a:r>
          </a:p>
        </p:txBody>
      </p:sp>
      <p:pic>
        <p:nvPicPr>
          <p:cNvPr id="8" name="Picture 7" descr="13_08_Meiosi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04" y="1103376"/>
            <a:ext cx="8546592" cy="4651248"/>
          </a:xfrm>
          <a:prstGeom prst="rect">
            <a:avLst/>
          </a:prstGeom>
        </p:spPr>
      </p:pic>
      <p:sp>
        <p:nvSpPr>
          <p:cNvPr id="9" name="Text Box 31"/>
          <p:cNvSpPr txBox="1">
            <a:spLocks noChangeArrowheads="1"/>
          </p:cNvSpPr>
          <p:nvPr/>
        </p:nvSpPr>
        <p:spPr bwMode="auto">
          <a:xfrm flipH="1">
            <a:off x="1253258" y="1177084"/>
            <a:ext cx="2366242" cy="38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  <a:latin typeface="Arial" charset="0"/>
              </a:rPr>
              <a:t>MEIOSIS </a:t>
            </a:r>
            <a:r>
              <a:rPr lang="en-US" sz="1400" dirty="0">
                <a:solidFill>
                  <a:schemeClr val="bg1"/>
                </a:solidFill>
                <a:latin typeface="Times"/>
                <a:cs typeface="Times"/>
              </a:rPr>
              <a:t>I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: Separates</a:t>
            </a:r>
          </a:p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homologous chromosomes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 flipH="1">
            <a:off x="519833" y="1831134"/>
            <a:ext cx="766042" cy="18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150" dirty="0">
                <a:solidFill>
                  <a:schemeClr val="bg1"/>
                </a:solidFill>
                <a:latin typeface="Arial" charset="0"/>
              </a:rPr>
              <a:t>Prophase </a:t>
            </a:r>
            <a:r>
              <a:rPr lang="en-US" sz="1150" dirty="0">
                <a:solidFill>
                  <a:schemeClr val="bg1"/>
                </a:solidFill>
                <a:latin typeface="Times"/>
                <a:cs typeface="Times"/>
              </a:rPr>
              <a:t>I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 flipH="1">
            <a:off x="1529482" y="1834309"/>
            <a:ext cx="896217" cy="18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150" dirty="0">
                <a:solidFill>
                  <a:schemeClr val="bg1"/>
                </a:solidFill>
                <a:latin typeface="Arial" charset="0"/>
              </a:rPr>
              <a:t>Metaphase </a:t>
            </a:r>
            <a:r>
              <a:rPr lang="en-US" sz="1150" dirty="0">
                <a:solidFill>
                  <a:schemeClr val="bg1"/>
                </a:solidFill>
                <a:latin typeface="Times"/>
                <a:cs typeface="Times"/>
              </a:rPr>
              <a:t>I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 flipH="1">
            <a:off x="2577232" y="1831135"/>
            <a:ext cx="851768" cy="18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150" dirty="0">
                <a:solidFill>
                  <a:schemeClr val="bg1"/>
                </a:solidFill>
                <a:latin typeface="Arial" charset="0"/>
              </a:rPr>
              <a:t>Anaphase </a:t>
            </a:r>
            <a:r>
              <a:rPr lang="en-US" sz="1150" dirty="0">
                <a:solidFill>
                  <a:schemeClr val="bg1"/>
                </a:solidFill>
                <a:latin typeface="Times"/>
                <a:cs typeface="Times"/>
              </a:rPr>
              <a:t>I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 flipH="1">
            <a:off x="3583707" y="1675559"/>
            <a:ext cx="832718" cy="48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150" dirty="0" err="1">
                <a:solidFill>
                  <a:schemeClr val="bg1"/>
                </a:solidFill>
                <a:latin typeface="Arial" charset="0"/>
              </a:rPr>
              <a:t>Telophase</a:t>
            </a:r>
            <a:r>
              <a:rPr lang="en-US" sz="115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150" dirty="0">
                <a:solidFill>
                  <a:schemeClr val="bg1"/>
                </a:solidFill>
                <a:latin typeface="Times"/>
                <a:cs typeface="Times"/>
              </a:rPr>
              <a:t>I</a:t>
            </a:r>
          </a:p>
          <a:p>
            <a:pPr algn="ctr">
              <a:lnSpc>
                <a:spcPct val="90000"/>
              </a:lnSpc>
            </a:pPr>
            <a:r>
              <a:rPr lang="en-US" sz="1150" dirty="0">
                <a:solidFill>
                  <a:schemeClr val="bg1"/>
                </a:solidFill>
                <a:latin typeface="Arial"/>
                <a:cs typeface="Arial"/>
              </a:rPr>
              <a:t>and</a:t>
            </a:r>
          </a:p>
          <a:p>
            <a:pPr algn="ctr">
              <a:lnSpc>
                <a:spcPct val="90000"/>
              </a:lnSpc>
            </a:pPr>
            <a:r>
              <a:rPr lang="en-US" sz="1150" dirty="0">
                <a:solidFill>
                  <a:schemeClr val="bg1"/>
                </a:solidFill>
                <a:latin typeface="Arial"/>
                <a:cs typeface="Arial"/>
              </a:rPr>
              <a:t>Cytokinesis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 flipH="1">
            <a:off x="4682255" y="1834310"/>
            <a:ext cx="813669" cy="18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150" dirty="0">
                <a:solidFill>
                  <a:schemeClr val="bg1"/>
                </a:solidFill>
                <a:latin typeface="Arial" charset="0"/>
              </a:rPr>
              <a:t>Prophase </a:t>
            </a:r>
            <a:r>
              <a:rPr lang="en-US" sz="1150" dirty="0">
                <a:solidFill>
                  <a:schemeClr val="bg1"/>
                </a:solidFill>
                <a:latin typeface="Times"/>
                <a:cs typeface="Times"/>
              </a:rPr>
              <a:t>II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 flipH="1">
            <a:off x="5672854" y="1834310"/>
            <a:ext cx="915270" cy="16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150" dirty="0">
                <a:solidFill>
                  <a:schemeClr val="bg1"/>
                </a:solidFill>
                <a:latin typeface="Arial" charset="0"/>
              </a:rPr>
              <a:t>Metaphase </a:t>
            </a:r>
            <a:r>
              <a:rPr lang="en-US" sz="1150" dirty="0">
                <a:solidFill>
                  <a:schemeClr val="bg1"/>
                </a:solidFill>
                <a:latin typeface="Times"/>
                <a:cs typeface="Times"/>
              </a:rPr>
              <a:t>II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 flipH="1">
            <a:off x="6707904" y="1834310"/>
            <a:ext cx="915270" cy="16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150" dirty="0">
                <a:solidFill>
                  <a:schemeClr val="bg1"/>
                </a:solidFill>
                <a:latin typeface="Arial" charset="0"/>
              </a:rPr>
              <a:t>Anaphase </a:t>
            </a:r>
            <a:r>
              <a:rPr lang="en-US" sz="1150" dirty="0">
                <a:solidFill>
                  <a:schemeClr val="bg1"/>
                </a:solidFill>
                <a:latin typeface="Times"/>
                <a:cs typeface="Times"/>
              </a:rPr>
              <a:t>II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 flipH="1">
            <a:off x="7746129" y="1681910"/>
            <a:ext cx="899396" cy="47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150" dirty="0" err="1">
                <a:solidFill>
                  <a:schemeClr val="bg1"/>
                </a:solidFill>
                <a:latin typeface="Arial" charset="0"/>
              </a:rPr>
              <a:t>Telophase</a:t>
            </a:r>
            <a:r>
              <a:rPr lang="en-US" sz="115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150" dirty="0">
                <a:solidFill>
                  <a:schemeClr val="bg1"/>
                </a:solidFill>
                <a:latin typeface="Times"/>
                <a:cs typeface="Times"/>
              </a:rPr>
              <a:t>II</a:t>
            </a:r>
          </a:p>
          <a:p>
            <a:pPr algn="ctr">
              <a:lnSpc>
                <a:spcPct val="90000"/>
              </a:lnSpc>
            </a:pPr>
            <a:r>
              <a:rPr lang="en-US" sz="1150" dirty="0">
                <a:solidFill>
                  <a:schemeClr val="bg1"/>
                </a:solidFill>
                <a:latin typeface="Arial"/>
                <a:cs typeface="Arial"/>
              </a:rPr>
              <a:t>and</a:t>
            </a:r>
          </a:p>
          <a:p>
            <a:pPr algn="ctr">
              <a:lnSpc>
                <a:spcPct val="90000"/>
              </a:lnSpc>
            </a:pPr>
            <a:r>
              <a:rPr lang="en-US" sz="1150" dirty="0">
                <a:solidFill>
                  <a:schemeClr val="bg1"/>
                </a:solidFill>
                <a:latin typeface="Arial"/>
                <a:cs typeface="Arial"/>
              </a:rPr>
              <a:t>Cytokinesis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 flipH="1">
            <a:off x="5699590" y="1167781"/>
            <a:ext cx="1919432" cy="36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  <a:latin typeface="Arial" charset="0"/>
              </a:rPr>
              <a:t>MEIOSIS </a:t>
            </a:r>
            <a:r>
              <a:rPr lang="en-US" sz="1400" dirty="0">
                <a:solidFill>
                  <a:schemeClr val="bg1"/>
                </a:solidFill>
                <a:latin typeface="Times"/>
                <a:cs typeface="Times"/>
              </a:rPr>
              <a:t>II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: Separates</a:t>
            </a:r>
          </a:p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sister chromatids</a:t>
            </a:r>
          </a:p>
        </p:txBody>
      </p:sp>
    </p:spTree>
    <p:extLst>
      <p:ext uri="{BB962C8B-B14F-4D97-AF65-F5344CB8AC3E}">
        <p14:creationId xmlns:p14="http://schemas.microsoft.com/office/powerpoint/2010/main" val="1443687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7" y="190500"/>
            <a:ext cx="6096000" cy="64770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045200" y="0"/>
            <a:ext cx="3098799" cy="6667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600" b="1" dirty="0">
                <a:solidFill>
                  <a:srgbClr val="000000"/>
                </a:solidFill>
              </a:rPr>
              <a:t>Prophase I</a:t>
            </a:r>
          </a:p>
          <a:p>
            <a:pPr marL="91440" indent="-91440" algn="l">
              <a:spcBef>
                <a:spcPts val="0"/>
              </a:spcBef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Each chromosome pairs with its homolog and </a:t>
            </a:r>
            <a:r>
              <a:rPr lang="en-US" sz="1600" i="1" dirty="0">
                <a:solidFill>
                  <a:srgbClr val="000000"/>
                </a:solidFill>
              </a:rPr>
              <a:t>crossing over </a:t>
            </a:r>
            <a:r>
              <a:rPr lang="en-US" sz="1600" dirty="0">
                <a:solidFill>
                  <a:srgbClr val="000000"/>
                </a:solidFill>
              </a:rPr>
              <a:t>occurs</a:t>
            </a:r>
          </a:p>
          <a:p>
            <a:pPr algn="l">
              <a:spcBef>
                <a:spcPts val="0"/>
              </a:spcBef>
            </a:pPr>
            <a:r>
              <a:rPr lang="en-US" sz="1600" b="1" dirty="0">
                <a:solidFill>
                  <a:srgbClr val="000000"/>
                </a:solidFill>
              </a:rPr>
              <a:t>Metaphase I</a:t>
            </a:r>
          </a:p>
          <a:p>
            <a:pPr marL="91440" indent="-91440" algn="l">
              <a:spcBef>
                <a:spcPts val="0"/>
              </a:spcBef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Pairs of homologs line up at the metaphase plate, with one chromosome facing each pole</a:t>
            </a:r>
          </a:p>
          <a:p>
            <a:pPr algn="l">
              <a:spcBef>
                <a:spcPts val="0"/>
              </a:spcBef>
            </a:pPr>
            <a:r>
              <a:rPr lang="en-US" sz="1600" b="1" dirty="0">
                <a:solidFill>
                  <a:srgbClr val="000000"/>
                </a:solidFill>
              </a:rPr>
              <a:t>Anaphase </a:t>
            </a:r>
            <a:r>
              <a:rPr lang="en-US" sz="1600" dirty="0">
                <a:solidFill>
                  <a:srgbClr val="000000"/>
                </a:solidFill>
              </a:rPr>
              <a:t>I</a:t>
            </a:r>
          </a:p>
          <a:p>
            <a:pPr marL="91440" indent="-91440" algn="l">
              <a:spcBef>
                <a:spcPts val="0"/>
              </a:spcBef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Pairs of homologous chromosomes separate</a:t>
            </a:r>
          </a:p>
          <a:p>
            <a:pPr marL="91440" indent="-91440" algn="l">
              <a:spcBef>
                <a:spcPts val="0"/>
              </a:spcBef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One chromosome of each pair moves toward opposite poles, guided by the spindle apparatus</a:t>
            </a:r>
          </a:p>
          <a:p>
            <a:pPr marL="91440" indent="-91440" algn="l">
              <a:spcBef>
                <a:spcPts val="0"/>
              </a:spcBef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Sister chromatids remain attached at the centromere and move as one unit toward the pole</a:t>
            </a:r>
          </a:p>
          <a:p>
            <a:pPr algn="l">
              <a:spcBef>
                <a:spcPts val="0"/>
              </a:spcBef>
            </a:pPr>
            <a:r>
              <a:rPr lang="en-US" sz="1600" b="1" dirty="0" err="1">
                <a:solidFill>
                  <a:srgbClr val="000000"/>
                </a:solidFill>
              </a:rPr>
              <a:t>Telophase</a:t>
            </a:r>
            <a:r>
              <a:rPr lang="en-US" sz="1600" b="1" dirty="0">
                <a:solidFill>
                  <a:srgbClr val="000000"/>
                </a:solidFill>
              </a:rPr>
              <a:t> I and Cytokinesis</a:t>
            </a:r>
          </a:p>
          <a:p>
            <a:pPr marL="91440" indent="-91440" algn="l">
              <a:spcBef>
                <a:spcPts val="0"/>
              </a:spcBef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Each half of the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cell has a </a:t>
            </a:r>
            <a:r>
              <a:rPr lang="en-US" sz="1600" i="1" dirty="0">
                <a:solidFill>
                  <a:srgbClr val="000000"/>
                </a:solidFill>
              </a:rPr>
              <a:t>haploid</a:t>
            </a:r>
            <a:r>
              <a:rPr lang="en-US" sz="1600" dirty="0">
                <a:solidFill>
                  <a:srgbClr val="000000"/>
                </a:solidFill>
              </a:rPr>
              <a:t> set of chromosomes; each chromosome still consists of two sister chromatids</a:t>
            </a:r>
          </a:p>
          <a:p>
            <a:pPr marL="91440" indent="-91440" algn="l">
              <a:spcBef>
                <a:spcPts val="0"/>
              </a:spcBef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Cytokinesis occurs forming two haploid daughter cells</a:t>
            </a:r>
          </a:p>
        </p:txBody>
      </p:sp>
    </p:spTree>
    <p:extLst>
      <p:ext uri="{BB962C8B-B14F-4D97-AF65-F5344CB8AC3E}">
        <p14:creationId xmlns:p14="http://schemas.microsoft.com/office/powerpoint/2010/main" val="86822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97038"/>
            <a:ext cx="8572500" cy="2260600"/>
          </a:xfrm>
        </p:spPr>
        <p:txBody>
          <a:bodyPr>
            <a:normAutofit/>
          </a:bodyPr>
          <a:lstStyle/>
          <a:p>
            <a:r>
              <a:rPr lang="en-US" dirty="0"/>
              <a:t>A population outlives its members only by reproduction, the generation of new individuals from existing ones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504" y="3412554"/>
            <a:ext cx="5225796" cy="303409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344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Natural Selection favors entities that leave descendants: Reproduction</a:t>
            </a:r>
          </a:p>
        </p:txBody>
      </p:sp>
    </p:spTree>
    <p:extLst>
      <p:ext uri="{BB962C8B-B14F-4D97-AF65-F5344CB8AC3E}">
        <p14:creationId xmlns:p14="http://schemas.microsoft.com/office/powerpoint/2010/main" val="1810023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90216" y="139700"/>
            <a:ext cx="2953783" cy="6667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solidFill>
                  <a:srgbClr val="000000"/>
                </a:solidFill>
              </a:rPr>
              <a:t>Prophase II</a:t>
            </a:r>
          </a:p>
          <a:p>
            <a:pPr marL="91440" indent="-91440" algn="l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A spindle apparatus forms</a:t>
            </a:r>
          </a:p>
          <a:p>
            <a:pPr marL="91440" indent="-91440" algn="l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Chromosomes (each still composed of two chromatids) move toward the metaphase plate</a:t>
            </a:r>
          </a:p>
          <a:p>
            <a:pPr algn="l"/>
            <a:r>
              <a:rPr lang="en-US" sz="1400" b="1" dirty="0">
                <a:solidFill>
                  <a:srgbClr val="000000"/>
                </a:solidFill>
              </a:rPr>
              <a:t>Metaphase II</a:t>
            </a:r>
          </a:p>
          <a:p>
            <a:pPr marL="91440" indent="-91440" algn="l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The sister chromatids are arranged at the metaphase plate</a:t>
            </a:r>
          </a:p>
          <a:p>
            <a:pPr marL="91440" indent="-91440" algn="l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Because of crossing over in meiosis I, the two sister chromatids of each chromosome are no longer genetically identical</a:t>
            </a:r>
          </a:p>
          <a:p>
            <a:pPr marL="91440" indent="-91440" algn="l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The kinetochores of sister chromatids attach to microtubules extending from the poles</a:t>
            </a:r>
          </a:p>
          <a:p>
            <a:pPr algn="l"/>
            <a:r>
              <a:rPr lang="en-US" sz="1400" b="1" dirty="0">
                <a:solidFill>
                  <a:srgbClr val="000000"/>
                </a:solidFill>
              </a:rPr>
              <a:t>Anaphase II</a:t>
            </a:r>
          </a:p>
          <a:p>
            <a:pPr marL="91440" indent="-91440" algn="l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The sister chromatids separate</a:t>
            </a:r>
          </a:p>
          <a:p>
            <a:pPr marL="91440" indent="-91440" algn="l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The sister chromatids of each chromosome now move as individual chromosomes toward opposite poles</a:t>
            </a:r>
          </a:p>
          <a:p>
            <a:pPr algn="l"/>
            <a:r>
              <a:rPr lang="en-US" sz="1400" b="1" dirty="0" err="1">
                <a:solidFill>
                  <a:srgbClr val="000000"/>
                </a:solidFill>
              </a:rPr>
              <a:t>Telophase</a:t>
            </a:r>
            <a:r>
              <a:rPr lang="en-US" sz="1400" b="1" dirty="0">
                <a:solidFill>
                  <a:srgbClr val="000000"/>
                </a:solidFill>
              </a:rPr>
              <a:t> II and Cytokinesis</a:t>
            </a:r>
          </a:p>
          <a:p>
            <a:pPr marL="91440" indent="-91440" algn="l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The chromosomes arrive at opposite poles</a:t>
            </a:r>
          </a:p>
          <a:p>
            <a:pPr marL="91440" indent="-91440" algn="l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Nuclei form, and the chromosomes begin </a:t>
            </a:r>
            <a:r>
              <a:rPr lang="en-US" sz="1400" dirty="0" err="1">
                <a:solidFill>
                  <a:srgbClr val="000000"/>
                </a:solidFill>
              </a:rPr>
              <a:t>decondensing</a:t>
            </a:r>
            <a:endParaRPr lang="en-US" sz="1400" dirty="0">
              <a:solidFill>
                <a:srgbClr val="000000"/>
              </a:solidFill>
            </a:endParaRPr>
          </a:p>
          <a:p>
            <a:pPr marL="91440" indent="-91440" algn="l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Cytokinesis separates the cytoplasm</a:t>
            </a:r>
          </a:p>
          <a:p>
            <a:pPr algn="l"/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49" y="715441"/>
            <a:ext cx="6146800" cy="525780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111149" y="5854700"/>
            <a:ext cx="6079068" cy="812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At the end of meiosis, there are four daughter cells, each with a haploid set of chromosomes</a:t>
            </a:r>
          </a:p>
          <a:p>
            <a:pPr marL="342900" indent="-342900" algn="l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Each daughter cell is genetically distinct from the others and from the parent cell</a:t>
            </a:r>
          </a:p>
          <a:p>
            <a:pPr marL="91440" indent="-91440" algn="l">
              <a:buFont typeface="Arial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91440" indent="-91440" algn="l">
              <a:buFont typeface="Arial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91440" indent="-91440" algn="l">
              <a:buFont typeface="Arial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91440" indent="-91440" algn="l">
              <a:buFont typeface="Arial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91440" indent="-91440" algn="l">
              <a:buFont typeface="Arial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99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88768" y="1218027"/>
            <a:ext cx="3887932" cy="5339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Crossing over combines DNA inherited from each parent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Contributes to genetic variation by combining DNA from two parents into a single chromosome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In humans an average of one to three crossover events occurs per chromosome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820400" y="7061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622" y="1219200"/>
            <a:ext cx="4652776" cy="533823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-13917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Crossing Over</a:t>
            </a:r>
          </a:p>
        </p:txBody>
      </p:sp>
    </p:spTree>
    <p:extLst>
      <p:ext uri="{BB962C8B-B14F-4D97-AF65-F5344CB8AC3E}">
        <p14:creationId xmlns:p14="http://schemas.microsoft.com/office/powerpoint/2010/main" val="2192630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622300" y="-17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Crossing Over in Meiosis 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518" y="952500"/>
            <a:ext cx="587188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90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_09bCrossOverSynapsi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120" y="1121156"/>
            <a:ext cx="6156960" cy="5657088"/>
          </a:xfrm>
          <a:prstGeom prst="rect">
            <a:avLst/>
          </a:prstGeom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 flipH="1">
            <a:off x="1953033" y="1444126"/>
            <a:ext cx="1563430" cy="37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Arial"/>
                <a:cs typeface="Arial"/>
              </a:rPr>
              <a:t>Crossover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89251" y="3429130"/>
            <a:ext cx="365509" cy="378153"/>
            <a:chOff x="5427570" y="320252"/>
            <a:chExt cx="224367" cy="233119"/>
          </a:xfrm>
        </p:grpSpPr>
        <p:sp>
          <p:nvSpPr>
            <p:cNvPr id="7" name="Oval 6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84" charset="0"/>
              </a:endParaRPr>
            </a:p>
          </p:txBody>
        </p:sp>
        <p:sp>
          <p:nvSpPr>
            <p:cNvPr id="8" name="Text Box 31"/>
            <p:cNvSpPr txBox="1">
              <a:spLocks noChangeArrowheads="1"/>
            </p:cNvSpPr>
            <p:nvPr/>
          </p:nvSpPr>
          <p:spPr bwMode="auto">
            <a:xfrm>
              <a:off x="5427570" y="320252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782792" y="6332961"/>
            <a:ext cx="365509" cy="378153"/>
            <a:chOff x="5427570" y="320252"/>
            <a:chExt cx="224367" cy="233119"/>
          </a:xfrm>
        </p:grpSpPr>
        <p:sp>
          <p:nvSpPr>
            <p:cNvPr id="10" name="Oval 9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84" charset="0"/>
              </a:endParaRPr>
            </a:p>
          </p:txBody>
        </p:sp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5427570" y="320252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" charset="0"/>
                </a:rPr>
                <a:t>4</a:t>
              </a:r>
            </a:p>
          </p:txBody>
        </p:sp>
      </p:grpSp>
      <p:sp>
        <p:nvSpPr>
          <p:cNvPr id="12" name="Text Box 31"/>
          <p:cNvSpPr txBox="1">
            <a:spLocks noChangeArrowheads="1"/>
          </p:cNvSpPr>
          <p:nvPr/>
        </p:nvSpPr>
        <p:spPr bwMode="auto">
          <a:xfrm flipH="1">
            <a:off x="4253822" y="1442214"/>
            <a:ext cx="1563430" cy="37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Arial"/>
                <a:cs typeface="Arial"/>
              </a:rPr>
              <a:t>Crossover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 flipH="1">
            <a:off x="3017486" y="4229795"/>
            <a:ext cx="1563430" cy="37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err="1">
                <a:latin typeface="Arial"/>
                <a:cs typeface="Arial"/>
              </a:rPr>
              <a:t>Chiasmata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15" name="Straight Connector 14"/>
          <p:cNvCxnSpPr>
            <a:endCxn id="5" idx="2"/>
          </p:cNvCxnSpPr>
          <p:nvPr/>
        </p:nvCxnSpPr>
        <p:spPr bwMode="auto">
          <a:xfrm flipV="1">
            <a:off x="2700867" y="1799167"/>
            <a:ext cx="0" cy="7789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Oval 15"/>
          <p:cNvSpPr/>
          <p:nvPr/>
        </p:nvSpPr>
        <p:spPr bwMode="auto">
          <a:xfrm>
            <a:off x="2468033" y="2573866"/>
            <a:ext cx="465667" cy="46566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5003800" y="1807633"/>
            <a:ext cx="0" cy="7789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Oval 17"/>
          <p:cNvSpPr/>
          <p:nvPr/>
        </p:nvSpPr>
        <p:spPr bwMode="auto">
          <a:xfrm>
            <a:off x="4770966" y="2582332"/>
            <a:ext cx="465667" cy="46566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 bwMode="auto">
          <a:xfrm>
            <a:off x="4340225" y="4902200"/>
            <a:ext cx="1184275" cy="118427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19" idx="1"/>
          </p:cNvCxnSpPr>
          <p:nvPr/>
        </p:nvCxnSpPr>
        <p:spPr bwMode="auto">
          <a:xfrm>
            <a:off x="3489325" y="4578350"/>
            <a:ext cx="987425" cy="5365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Oval 21"/>
          <p:cNvSpPr/>
          <p:nvPr/>
        </p:nvSpPr>
        <p:spPr bwMode="auto">
          <a:xfrm>
            <a:off x="2800350" y="4911725"/>
            <a:ext cx="1184275" cy="118427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 bwMode="auto">
          <a:xfrm flipH="1" flipV="1">
            <a:off x="3352800" y="4581525"/>
            <a:ext cx="60325" cy="3333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itle 1"/>
          <p:cNvSpPr txBox="1">
            <a:spLocks/>
          </p:cNvSpPr>
          <p:nvPr/>
        </p:nvSpPr>
        <p:spPr>
          <a:xfrm>
            <a:off x="622300" y="-17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Crossing Over in Meiosis I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515100" y="4381606"/>
            <a:ext cx="2628899" cy="2044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rgbClr val="000000"/>
                </a:solidFill>
              </a:rPr>
              <a:t>Crossing over results in each chromosome being a mix of genetic material from maternal and paternal genomes</a:t>
            </a:r>
          </a:p>
        </p:txBody>
      </p:sp>
    </p:spTree>
    <p:extLst>
      <p:ext uri="{BB962C8B-B14F-4D97-AF65-F5344CB8AC3E}">
        <p14:creationId xmlns:p14="http://schemas.microsoft.com/office/powerpoint/2010/main" val="2959528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_10a_MitosisVMeiosi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04" y="259080"/>
            <a:ext cx="8546592" cy="6339840"/>
          </a:xfrm>
          <a:prstGeom prst="rect">
            <a:avLst/>
          </a:prstGeom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 flipH="1">
            <a:off x="2014204" y="329916"/>
            <a:ext cx="798846" cy="22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MITOSIS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 flipH="1">
            <a:off x="6332204" y="342616"/>
            <a:ext cx="805196" cy="19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MEIOSIS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 flipH="1">
            <a:off x="338694" y="1194526"/>
            <a:ext cx="895738" cy="22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>
                <a:latin typeface="Arial"/>
                <a:cs typeface="Arial"/>
              </a:rPr>
              <a:t>Prophase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 flipH="1">
            <a:off x="669136" y="1928566"/>
            <a:ext cx="1206251" cy="46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>
                <a:latin typeface="Arial"/>
                <a:cs typeface="Arial"/>
              </a:rPr>
              <a:t>Duplicated</a:t>
            </a:r>
          </a:p>
          <a:p>
            <a:r>
              <a:rPr lang="en-US" sz="1500" dirty="0">
                <a:latin typeface="Arial"/>
                <a:cs typeface="Arial"/>
              </a:rPr>
              <a:t>chromosome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 flipH="1">
            <a:off x="346755" y="2888140"/>
            <a:ext cx="1018243" cy="23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>
                <a:latin typeface="Arial"/>
                <a:cs typeface="Arial"/>
              </a:rPr>
              <a:t>Metaphase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 flipH="1">
            <a:off x="344852" y="4108855"/>
            <a:ext cx="972668" cy="46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>
                <a:latin typeface="Arial"/>
                <a:cs typeface="Arial"/>
              </a:rPr>
              <a:t>Anaphase</a:t>
            </a:r>
          </a:p>
          <a:p>
            <a:r>
              <a:rPr lang="en-US" sz="1500" dirty="0" err="1">
                <a:latin typeface="Arial"/>
                <a:cs typeface="Arial"/>
              </a:rPr>
              <a:t>Telophase</a:t>
            </a:r>
            <a:endParaRPr lang="en-US" sz="1500" dirty="0">
              <a:latin typeface="Arial"/>
              <a:cs typeface="Arial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 flipH="1">
            <a:off x="1197555" y="5626328"/>
            <a:ext cx="226789" cy="26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>
                <a:latin typeface="Arial"/>
                <a:cs typeface="Arial"/>
              </a:rPr>
              <a:t>2</a:t>
            </a:r>
            <a:r>
              <a:rPr lang="en-US" sz="1500" i="1" dirty="0">
                <a:latin typeface="Arial"/>
                <a:cs typeface="Arial"/>
              </a:rPr>
              <a:t>n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 flipH="1">
            <a:off x="3142257" y="5636285"/>
            <a:ext cx="226789" cy="26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>
                <a:latin typeface="Arial"/>
                <a:cs typeface="Arial"/>
              </a:rPr>
              <a:t>2</a:t>
            </a:r>
            <a:r>
              <a:rPr lang="en-US" sz="1500" i="1" dirty="0">
                <a:latin typeface="Arial"/>
                <a:cs typeface="Arial"/>
              </a:rPr>
              <a:t>n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 flipH="1">
            <a:off x="1601120" y="5839990"/>
            <a:ext cx="1354396" cy="46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500" dirty="0">
                <a:latin typeface="Arial"/>
                <a:cs typeface="Arial"/>
              </a:rPr>
              <a:t>Daughter cells</a:t>
            </a:r>
          </a:p>
          <a:p>
            <a:pPr algn="ctr"/>
            <a:r>
              <a:rPr lang="en-US" sz="1500" dirty="0">
                <a:latin typeface="Arial"/>
                <a:cs typeface="Arial"/>
              </a:rPr>
              <a:t>of mitosis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 flipH="1">
            <a:off x="3082909" y="4045679"/>
            <a:ext cx="1047692" cy="70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>
                <a:latin typeface="Arial"/>
                <a:cs typeface="Arial"/>
              </a:rPr>
              <a:t>Sister</a:t>
            </a:r>
          </a:p>
          <a:p>
            <a:r>
              <a:rPr lang="en-US" sz="1500" dirty="0">
                <a:latin typeface="Arial"/>
                <a:cs typeface="Arial"/>
              </a:rPr>
              <a:t>chromatids</a:t>
            </a:r>
          </a:p>
          <a:p>
            <a:r>
              <a:rPr lang="en-US" sz="1500" dirty="0">
                <a:latin typeface="Arial"/>
                <a:cs typeface="Arial"/>
              </a:rPr>
              <a:t>separate.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 flipH="1">
            <a:off x="3033527" y="2749917"/>
            <a:ext cx="1346335" cy="73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>
                <a:latin typeface="Arial"/>
                <a:cs typeface="Arial"/>
              </a:rPr>
              <a:t>Individual</a:t>
            </a:r>
          </a:p>
          <a:p>
            <a:r>
              <a:rPr lang="en-US" sz="1500" dirty="0">
                <a:latin typeface="Arial"/>
                <a:cs typeface="Arial"/>
              </a:rPr>
              <a:t>chromosomes</a:t>
            </a:r>
          </a:p>
          <a:p>
            <a:r>
              <a:rPr lang="en-US" sz="1500" dirty="0">
                <a:latin typeface="Arial"/>
                <a:cs typeface="Arial"/>
              </a:rPr>
              <a:t>line up.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 flipH="1">
            <a:off x="2841709" y="1679687"/>
            <a:ext cx="1300761" cy="48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500" dirty="0">
                <a:latin typeface="Arial"/>
                <a:cs typeface="Arial"/>
              </a:rPr>
              <a:t>Chromosome</a:t>
            </a:r>
          </a:p>
          <a:p>
            <a:pPr algn="ctr"/>
            <a:r>
              <a:rPr lang="en-US" sz="1500" dirty="0">
                <a:latin typeface="Arial"/>
                <a:cs typeface="Arial"/>
              </a:rPr>
              <a:t>duplication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 flipH="1">
            <a:off x="4988193" y="1677774"/>
            <a:ext cx="1300761" cy="48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500" dirty="0">
                <a:latin typeface="Arial"/>
                <a:cs typeface="Arial"/>
              </a:rPr>
              <a:t>Chromosome</a:t>
            </a:r>
          </a:p>
          <a:p>
            <a:pPr algn="ctr"/>
            <a:r>
              <a:rPr lang="en-US" sz="1500" dirty="0">
                <a:latin typeface="Arial"/>
                <a:cs typeface="Arial"/>
              </a:rPr>
              <a:t>duplication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 flipH="1">
            <a:off x="4279828" y="2025836"/>
            <a:ext cx="562945" cy="24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>
                <a:latin typeface="Arial"/>
                <a:cs typeface="Arial"/>
              </a:rPr>
              <a:t>2</a:t>
            </a:r>
            <a:r>
              <a:rPr lang="en-US" sz="1500" i="1" dirty="0">
                <a:latin typeface="Arial"/>
                <a:cs typeface="Arial"/>
              </a:rPr>
              <a:t>n </a:t>
            </a:r>
            <a:r>
              <a:rPr lang="en-US" sz="1500" dirty="0">
                <a:latin typeface="Arial"/>
                <a:cs typeface="Arial"/>
              </a:rPr>
              <a:t>= 6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 flipH="1">
            <a:off x="4107943" y="773728"/>
            <a:ext cx="995961" cy="2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>
                <a:latin typeface="Arial"/>
                <a:cs typeface="Arial"/>
              </a:rPr>
              <a:t>Parent cell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 flipH="1">
            <a:off x="6076384" y="843037"/>
            <a:ext cx="855430" cy="2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err="1">
                <a:latin typeface="Arial"/>
                <a:cs typeface="Arial"/>
              </a:rPr>
              <a:t>Chiasma</a:t>
            </a:r>
            <a:endParaRPr lang="en-US" sz="1500" dirty="0">
              <a:latin typeface="Arial"/>
              <a:cs typeface="Arial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 flipH="1">
            <a:off x="7831173" y="781773"/>
            <a:ext cx="952290" cy="22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>
                <a:latin typeface="Arial"/>
                <a:cs typeface="Arial"/>
              </a:rPr>
              <a:t>MEIOSIS </a:t>
            </a:r>
            <a:r>
              <a:rPr lang="en-US" sz="1500" dirty="0">
                <a:latin typeface="Times"/>
                <a:cs typeface="Times"/>
              </a:rPr>
              <a:t>I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 flipH="1">
            <a:off x="7805529" y="1195317"/>
            <a:ext cx="1037281" cy="22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>
                <a:latin typeface="Arial"/>
                <a:cs typeface="Arial"/>
              </a:rPr>
              <a:t>Prophase </a:t>
            </a:r>
            <a:r>
              <a:rPr lang="en-US" sz="1500" dirty="0">
                <a:latin typeface="Times"/>
                <a:cs typeface="Times"/>
              </a:rPr>
              <a:t>I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 flipH="1">
            <a:off x="7530626" y="1490159"/>
            <a:ext cx="1193489" cy="70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>
                <a:latin typeface="Arial"/>
                <a:cs typeface="Arial"/>
              </a:rPr>
              <a:t>Homologous</a:t>
            </a:r>
          </a:p>
          <a:p>
            <a:r>
              <a:rPr lang="en-US" sz="1500" dirty="0">
                <a:latin typeface="Arial"/>
                <a:cs typeface="Arial"/>
              </a:rPr>
              <a:t>chromosome</a:t>
            </a:r>
          </a:p>
          <a:p>
            <a:r>
              <a:rPr lang="en-US" sz="1500" dirty="0">
                <a:latin typeface="Arial"/>
                <a:cs typeface="Arial"/>
              </a:rPr>
              <a:t>pair</a:t>
            </a:r>
            <a:endParaRPr lang="en-US" sz="1500" dirty="0">
              <a:latin typeface="Times"/>
              <a:cs typeface="Times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 flipH="1">
            <a:off x="7673061" y="2867100"/>
            <a:ext cx="1157880" cy="25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>
                <a:latin typeface="Arial"/>
                <a:cs typeface="Arial"/>
              </a:rPr>
              <a:t>Metaphase </a:t>
            </a:r>
            <a:r>
              <a:rPr lang="en-US" sz="1500" dirty="0">
                <a:latin typeface="Times"/>
                <a:cs typeface="Times"/>
              </a:rPr>
              <a:t>I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 flipH="1">
            <a:off x="7754244" y="3767322"/>
            <a:ext cx="1157880" cy="25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>
                <a:latin typeface="Arial"/>
                <a:cs typeface="Arial"/>
              </a:rPr>
              <a:t>Anaphase </a:t>
            </a:r>
            <a:r>
              <a:rPr lang="en-US" sz="1500" dirty="0">
                <a:latin typeface="Times"/>
                <a:cs typeface="Times"/>
              </a:rPr>
              <a:t>I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 flipH="1">
            <a:off x="7740471" y="3979073"/>
            <a:ext cx="1157880" cy="25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err="1">
                <a:latin typeface="Arial"/>
                <a:cs typeface="Arial"/>
              </a:rPr>
              <a:t>Telophase</a:t>
            </a:r>
            <a:r>
              <a:rPr lang="en-US" sz="1500" dirty="0">
                <a:latin typeface="Arial"/>
                <a:cs typeface="Arial"/>
              </a:rPr>
              <a:t> </a:t>
            </a:r>
            <a:r>
              <a:rPr lang="en-US" sz="1500" dirty="0">
                <a:latin typeface="Times"/>
                <a:cs typeface="Times"/>
              </a:rPr>
              <a:t>I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 flipH="1">
            <a:off x="7880998" y="5318491"/>
            <a:ext cx="973679" cy="47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500" dirty="0">
                <a:latin typeface="Arial"/>
                <a:cs typeface="Arial"/>
              </a:rPr>
              <a:t>MEIOSIS</a:t>
            </a:r>
          </a:p>
          <a:p>
            <a:pPr algn="ctr"/>
            <a:r>
              <a:rPr lang="en-US" sz="1500" dirty="0">
                <a:latin typeface="Arial"/>
                <a:cs typeface="Arial"/>
              </a:rPr>
              <a:t> </a:t>
            </a:r>
            <a:r>
              <a:rPr lang="en-US" sz="1500" dirty="0">
                <a:latin typeface="Times"/>
                <a:cs typeface="Times"/>
              </a:rPr>
              <a:t>II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 flipH="1">
            <a:off x="4775216" y="2756549"/>
            <a:ext cx="1318926" cy="96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>
                <a:latin typeface="Arial"/>
                <a:cs typeface="Arial"/>
              </a:rPr>
              <a:t>Pairs of</a:t>
            </a:r>
          </a:p>
          <a:p>
            <a:r>
              <a:rPr lang="en-US" sz="1500" dirty="0">
                <a:latin typeface="Arial"/>
                <a:cs typeface="Arial"/>
              </a:rPr>
              <a:t>homologous</a:t>
            </a:r>
          </a:p>
          <a:p>
            <a:r>
              <a:rPr lang="en-US" sz="1500" dirty="0">
                <a:latin typeface="Arial"/>
                <a:cs typeface="Arial"/>
              </a:rPr>
              <a:t>chromosomes</a:t>
            </a:r>
          </a:p>
          <a:p>
            <a:r>
              <a:rPr lang="en-US" sz="1500" dirty="0">
                <a:latin typeface="Arial"/>
                <a:cs typeface="Arial"/>
              </a:rPr>
              <a:t>line up.</a:t>
            </a:r>
            <a:endParaRPr lang="en-US" sz="1500" dirty="0">
              <a:latin typeface="Times"/>
              <a:cs typeface="Times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 flipH="1">
            <a:off x="4771642" y="4045220"/>
            <a:ext cx="1032834" cy="4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>
                <a:latin typeface="Arial"/>
                <a:cs typeface="Arial"/>
              </a:rPr>
              <a:t>Homologs</a:t>
            </a:r>
          </a:p>
          <a:p>
            <a:r>
              <a:rPr lang="en-US" sz="1500" dirty="0">
                <a:latin typeface="Arial"/>
                <a:cs typeface="Arial"/>
              </a:rPr>
              <a:t>separate.</a:t>
            </a:r>
            <a:endParaRPr lang="en-US" sz="1500" dirty="0">
              <a:latin typeface="Times"/>
              <a:cs typeface="Times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 flipH="1">
            <a:off x="4790350" y="5322748"/>
            <a:ext cx="913857" cy="91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>
                <a:latin typeface="Arial"/>
                <a:cs typeface="Arial"/>
              </a:rPr>
              <a:t>Sister</a:t>
            </a:r>
          </a:p>
          <a:p>
            <a:r>
              <a:rPr lang="en-US" sz="1500" dirty="0" err="1">
                <a:latin typeface="Arial"/>
                <a:cs typeface="Arial"/>
              </a:rPr>
              <a:t>chroma</a:t>
            </a:r>
            <a:r>
              <a:rPr lang="en-US" sz="1500" dirty="0">
                <a:latin typeface="Arial"/>
                <a:cs typeface="Arial"/>
              </a:rPr>
              <a:t>-</a:t>
            </a:r>
          </a:p>
          <a:p>
            <a:r>
              <a:rPr lang="en-US" sz="1500" dirty="0" err="1">
                <a:latin typeface="Arial"/>
                <a:cs typeface="Arial"/>
              </a:rPr>
              <a:t>tids</a:t>
            </a:r>
            <a:endParaRPr lang="en-US" sz="1500" dirty="0">
              <a:latin typeface="Arial"/>
              <a:cs typeface="Arial"/>
            </a:endParaRPr>
          </a:p>
          <a:p>
            <a:r>
              <a:rPr lang="en-US" sz="1500" dirty="0">
                <a:latin typeface="Arial"/>
                <a:cs typeface="Arial"/>
              </a:rPr>
              <a:t>separate.</a:t>
            </a:r>
            <a:endParaRPr lang="en-US" sz="1500" dirty="0">
              <a:latin typeface="Times"/>
              <a:cs typeface="Times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 flipH="1">
            <a:off x="5655775" y="6310641"/>
            <a:ext cx="2544022" cy="22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>
                <a:latin typeface="Arial"/>
                <a:cs typeface="Arial"/>
              </a:rPr>
              <a:t>Daughter cells of meiosis </a:t>
            </a:r>
            <a:r>
              <a:rPr lang="en-US" sz="1500" dirty="0">
                <a:latin typeface="Times"/>
                <a:cs typeface="Times"/>
              </a:rPr>
              <a:t>II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 flipH="1">
            <a:off x="6398650" y="4925735"/>
            <a:ext cx="965571" cy="7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500" dirty="0">
                <a:latin typeface="Arial"/>
                <a:cs typeface="Arial"/>
              </a:rPr>
              <a:t>Daughter</a:t>
            </a:r>
          </a:p>
          <a:p>
            <a:pPr algn="ctr"/>
            <a:r>
              <a:rPr lang="en-US" sz="1500" dirty="0">
                <a:latin typeface="Arial"/>
                <a:cs typeface="Arial"/>
              </a:rPr>
              <a:t>cells of </a:t>
            </a:r>
          </a:p>
          <a:p>
            <a:pPr algn="ctr"/>
            <a:r>
              <a:rPr lang="en-US" sz="1500" dirty="0">
                <a:latin typeface="Arial"/>
                <a:cs typeface="Arial"/>
              </a:rPr>
              <a:t>meiosis </a:t>
            </a:r>
            <a:r>
              <a:rPr lang="en-US" sz="1500" dirty="0">
                <a:latin typeface="Times"/>
                <a:cs typeface="Times"/>
              </a:rPr>
              <a:t>I</a:t>
            </a:r>
          </a:p>
        </p:txBody>
      </p:sp>
      <p:sp>
        <p:nvSpPr>
          <p:cNvPr id="24" name="Left Brace 23"/>
          <p:cNvSpPr/>
          <p:nvPr/>
        </p:nvSpPr>
        <p:spPr bwMode="auto">
          <a:xfrm rot="1657608">
            <a:off x="2193924" y="1673226"/>
            <a:ext cx="82550" cy="155575"/>
          </a:xfrm>
          <a:prstGeom prst="leftBrace">
            <a:avLst>
              <a:gd name="adj1" fmla="val 29762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stCxn id="24" idx="1"/>
          </p:cNvCxnSpPr>
          <p:nvPr/>
        </p:nvCxnSpPr>
        <p:spPr bwMode="auto">
          <a:xfrm flipH="1">
            <a:off x="1749425" y="1731874"/>
            <a:ext cx="449205" cy="2715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 Box 31"/>
          <p:cNvSpPr txBox="1">
            <a:spLocks noChangeArrowheads="1"/>
          </p:cNvSpPr>
          <p:nvPr/>
        </p:nvSpPr>
        <p:spPr bwMode="auto">
          <a:xfrm flipH="1">
            <a:off x="6049286" y="6046843"/>
            <a:ext cx="167408" cy="2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i="1" dirty="0">
                <a:latin typeface="Arial"/>
                <a:cs typeface="Arial"/>
              </a:rPr>
              <a:t>n</a:t>
            </a:r>
            <a:endParaRPr lang="en-US" sz="1500" i="1" dirty="0">
              <a:latin typeface="Times"/>
              <a:cs typeface="Times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 flipH="1">
            <a:off x="6636186" y="6043284"/>
            <a:ext cx="167408" cy="2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i="1" dirty="0">
                <a:latin typeface="Arial"/>
                <a:cs typeface="Arial"/>
              </a:rPr>
              <a:t>n</a:t>
            </a:r>
            <a:endParaRPr lang="en-US" sz="1500" i="1" dirty="0">
              <a:latin typeface="Times"/>
              <a:cs typeface="Times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 flipH="1">
            <a:off x="7579599" y="6028585"/>
            <a:ext cx="167408" cy="2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i="1" dirty="0">
                <a:latin typeface="Arial"/>
                <a:cs typeface="Arial"/>
              </a:rPr>
              <a:t>n</a:t>
            </a:r>
            <a:endParaRPr lang="en-US" sz="1500" i="1" dirty="0">
              <a:latin typeface="Times"/>
              <a:cs typeface="Times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 flipH="1">
            <a:off x="8155358" y="6036167"/>
            <a:ext cx="167408" cy="2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i="1" dirty="0">
                <a:latin typeface="Arial"/>
                <a:cs typeface="Arial"/>
              </a:rPr>
              <a:t>n</a:t>
            </a:r>
            <a:endParaRPr lang="en-US" sz="1500" i="1" dirty="0">
              <a:latin typeface="Times"/>
              <a:cs typeface="Times"/>
            </a:endParaRPr>
          </a:p>
        </p:txBody>
      </p:sp>
      <p:sp>
        <p:nvSpPr>
          <p:cNvPr id="40" name="Left Brace 39"/>
          <p:cNvSpPr/>
          <p:nvPr/>
        </p:nvSpPr>
        <p:spPr bwMode="auto">
          <a:xfrm rot="6751845">
            <a:off x="7084945" y="1397055"/>
            <a:ext cx="82550" cy="194795"/>
          </a:xfrm>
          <a:prstGeom prst="leftBrace">
            <a:avLst>
              <a:gd name="adj1" fmla="val 29762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stCxn id="40" idx="1"/>
          </p:cNvCxnSpPr>
          <p:nvPr/>
        </p:nvCxnSpPr>
        <p:spPr bwMode="auto">
          <a:xfrm>
            <a:off x="7142035" y="1456328"/>
            <a:ext cx="347790" cy="9624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 flipH="1" flipV="1">
            <a:off x="6448425" y="1079500"/>
            <a:ext cx="288925" cy="5397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ight Bracket 1"/>
          <p:cNvSpPr/>
          <p:nvPr/>
        </p:nvSpPr>
        <p:spPr>
          <a:xfrm>
            <a:off x="8724115" y="773728"/>
            <a:ext cx="280185" cy="3974346"/>
          </a:xfrm>
          <a:prstGeom prst="rightBracket">
            <a:avLst/>
          </a:prstGeom>
          <a:ln w="381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07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events are </a:t>
            </a:r>
            <a:r>
              <a:rPr lang="en-US" b="1" dirty="0"/>
              <a:t>unique</a:t>
            </a:r>
            <a:r>
              <a:rPr lang="en-US" dirty="0"/>
              <a:t> to meiosis, and all three occur in meiosis </a:t>
            </a:r>
            <a:r>
              <a:rPr lang="en-US" dirty="0">
                <a:latin typeface="+mj-lt"/>
              </a:rPr>
              <a:t>I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Synapsis and crossing over in prophase </a:t>
            </a:r>
            <a:r>
              <a:rPr lang="en-US" dirty="0">
                <a:latin typeface="+mj-lt"/>
              </a:rPr>
              <a:t>I</a:t>
            </a:r>
            <a:r>
              <a:rPr lang="en-US" dirty="0"/>
              <a:t>: Homologous chromosomes physically connect and exchange genetic information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Homologous pairs at the metaphase plate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Separation of homologs during anaphase </a:t>
            </a:r>
            <a:r>
              <a:rPr lang="en-US" dirty="0">
                <a:latin typeface="+mj-lt"/>
              </a:rPr>
              <a:t>I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085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533400"/>
            <a:ext cx="8546592" cy="57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82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3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Where Does Variation Come From?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584200" y="1128082"/>
            <a:ext cx="8335962" cy="52184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Mutations</a:t>
            </a:r>
            <a:r>
              <a:rPr lang="en-US" dirty="0"/>
              <a:t> (changes in an organism’s DNA) are the </a:t>
            </a:r>
            <a:r>
              <a:rPr lang="en-US" i="1" dirty="0"/>
              <a:t>original source </a:t>
            </a:r>
            <a:r>
              <a:rPr lang="en-US" dirty="0"/>
              <a:t>of genetic diversity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But the behavior of chromosomes during meiosis and fertilization is responsible for most of the variation that arises in each generation</a:t>
            </a:r>
          </a:p>
          <a:p>
            <a:r>
              <a:rPr lang="en-US" dirty="0">
                <a:solidFill>
                  <a:schemeClr val="bg1"/>
                </a:solidFill>
              </a:rPr>
              <a:t>Three mechanisms contribute to genetic variation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Crossing over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Independent assortment of chromosomes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Random fertilization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169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3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Where Does Variation Come From?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584200" y="1128082"/>
            <a:ext cx="8335962" cy="52184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Mutations</a:t>
            </a:r>
            <a:r>
              <a:rPr lang="en-US" dirty="0"/>
              <a:t> (changes in an organism’s DNA) are the </a:t>
            </a:r>
            <a:r>
              <a:rPr lang="en-US" i="1" dirty="0"/>
              <a:t>original source </a:t>
            </a:r>
            <a:r>
              <a:rPr lang="en-US" dirty="0"/>
              <a:t>of genetic diversity</a:t>
            </a:r>
          </a:p>
          <a:p>
            <a:endParaRPr lang="en-US" dirty="0"/>
          </a:p>
          <a:p>
            <a:r>
              <a:rPr lang="en-US" dirty="0"/>
              <a:t>But the behavior of chromosomes during meiosis and fertilization is responsible for most of the variation that arises in each generation</a:t>
            </a:r>
          </a:p>
          <a:p>
            <a:r>
              <a:rPr lang="en-US" dirty="0"/>
              <a:t>Three mechanisms contribute to genetic variation</a:t>
            </a:r>
          </a:p>
          <a:p>
            <a:pPr lvl="1"/>
            <a:r>
              <a:rPr lang="en-US" i="1" dirty="0"/>
              <a:t>Crossing over (we just covered this)</a:t>
            </a:r>
          </a:p>
          <a:p>
            <a:pPr lvl="1"/>
            <a:r>
              <a:rPr lang="en-US" b="1" dirty="0"/>
              <a:t>Independent assortment of chromosomes</a:t>
            </a:r>
          </a:p>
          <a:p>
            <a:pPr lvl="1"/>
            <a:r>
              <a:rPr lang="en-US" dirty="0"/>
              <a:t>Random fertilization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87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Independent Assortment of 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Homologous pairs of chromosomes orient randomly at metaphase </a:t>
            </a:r>
            <a:r>
              <a:rPr lang="en-US" dirty="0">
                <a:latin typeface="+mj-lt"/>
              </a:rPr>
              <a:t>I</a:t>
            </a:r>
            <a:r>
              <a:rPr lang="en-US" dirty="0"/>
              <a:t> of meiosis</a:t>
            </a:r>
          </a:p>
          <a:p>
            <a:r>
              <a:rPr lang="en-US" dirty="0"/>
              <a:t>In independent assortment, each pair of chromosomes sorts maternal and paternal homologs into daughter cells independently of the other pairs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155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862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Natural Selection favors entities that leave descendants: Reproduction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8900" y="2413000"/>
            <a:ext cx="4821289" cy="3713163"/>
          </a:xfrm>
        </p:spPr>
        <p:txBody>
          <a:bodyPr>
            <a:normAutofit fontScale="92500"/>
          </a:bodyPr>
          <a:lstStyle/>
          <a:p>
            <a:r>
              <a:rPr lang="en-US" dirty="0"/>
              <a:t>two options: 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asexual reproduction</a:t>
            </a:r>
          </a:p>
          <a:p>
            <a:pPr lvl="2"/>
            <a:r>
              <a:rPr lang="en-US" dirty="0">
                <a:solidFill>
                  <a:schemeClr val="accent6"/>
                </a:solidFill>
              </a:rPr>
              <a:t>creation of offspring without the fusion of egg and sperm</a:t>
            </a:r>
          </a:p>
          <a:p>
            <a:pPr lvl="1"/>
            <a:r>
              <a:rPr lang="en-US" dirty="0"/>
              <a:t>sexual reproduction</a:t>
            </a:r>
          </a:p>
          <a:p>
            <a:pPr lvl="2"/>
            <a:r>
              <a:rPr lang="en-US" dirty="0"/>
              <a:t>creation of an offspring by fusion of haploid gametes, male </a:t>
            </a:r>
            <a:r>
              <a:rPr lang="en-US" b="1" dirty="0"/>
              <a:t>sperm</a:t>
            </a:r>
            <a:r>
              <a:rPr lang="en-US" dirty="0"/>
              <a:t> and female </a:t>
            </a:r>
            <a:r>
              <a:rPr lang="en-US" b="1" dirty="0"/>
              <a:t>eggs</a:t>
            </a:r>
            <a:r>
              <a:rPr lang="en-US" dirty="0"/>
              <a:t>, to form a diploid </a:t>
            </a:r>
            <a:r>
              <a:rPr lang="en-US" b="1" dirty="0"/>
              <a:t>zygote</a:t>
            </a:r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189" y="2581095"/>
            <a:ext cx="4198039" cy="419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18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_11IndependentAssort_3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04" y="902208"/>
            <a:ext cx="8546592" cy="5053584"/>
          </a:xfrm>
          <a:prstGeom prst="rect">
            <a:avLst/>
          </a:prstGeom>
        </p:spPr>
      </p:pic>
      <p:sp>
        <p:nvSpPr>
          <p:cNvPr id="11" name="Text Box 31"/>
          <p:cNvSpPr txBox="1">
            <a:spLocks noChangeArrowheads="1"/>
          </p:cNvSpPr>
          <p:nvPr/>
        </p:nvSpPr>
        <p:spPr bwMode="auto">
          <a:xfrm flipH="1">
            <a:off x="1325119" y="933325"/>
            <a:ext cx="1348727" cy="31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Possibility 1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 flipH="1">
            <a:off x="6468700" y="907486"/>
            <a:ext cx="1348727" cy="31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Possibility 2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 flipH="1">
            <a:off x="3390200" y="1483202"/>
            <a:ext cx="2269442" cy="104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Two equally probable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arrangements of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chromosomes at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metaphase </a:t>
            </a:r>
            <a:r>
              <a:rPr lang="en-US" sz="1800" dirty="0">
                <a:solidFill>
                  <a:srgbClr val="000000"/>
                </a:solidFill>
                <a:latin typeface="Times"/>
                <a:cs typeface="Times"/>
              </a:rPr>
              <a:t>I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 flipH="1">
            <a:off x="3832267" y="3685345"/>
            <a:ext cx="1526568" cy="29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Metaphase </a:t>
            </a:r>
            <a:r>
              <a:rPr lang="en-US" sz="1800" dirty="0">
                <a:solidFill>
                  <a:srgbClr val="000000"/>
                </a:solidFill>
                <a:latin typeface="Times"/>
                <a:cs typeface="Times"/>
              </a:rPr>
              <a:t>II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 flipH="1">
            <a:off x="3999382" y="5010992"/>
            <a:ext cx="1136632" cy="54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Daughter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cells</a:t>
            </a:r>
            <a:endParaRPr lang="en-US" sz="18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 flipH="1">
            <a:off x="341550" y="5653547"/>
            <a:ext cx="1674976" cy="27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Combination 1</a:t>
            </a:r>
            <a:endParaRPr lang="en-US" sz="18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 flipH="1">
            <a:off x="2042553" y="5661128"/>
            <a:ext cx="1674976" cy="27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Combination 2</a:t>
            </a:r>
            <a:endParaRPr lang="en-US" sz="18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 flipH="1">
            <a:off x="5526121" y="5657569"/>
            <a:ext cx="1674976" cy="27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Combination 3</a:t>
            </a:r>
            <a:endParaRPr lang="en-US" sz="18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 flipH="1">
            <a:off x="7182560" y="5654010"/>
            <a:ext cx="1674976" cy="27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Combination 4</a:t>
            </a:r>
            <a:endParaRPr lang="en-US" sz="18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20" name="Right Brace 19"/>
          <p:cNvSpPr/>
          <p:nvPr/>
        </p:nvSpPr>
        <p:spPr bwMode="auto">
          <a:xfrm rot="5400000">
            <a:off x="1023808" y="4826341"/>
            <a:ext cx="241970" cy="1587493"/>
          </a:xfrm>
          <a:prstGeom prst="rightBrace">
            <a:avLst>
              <a:gd name="adj1" fmla="val 34256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 bwMode="auto">
          <a:xfrm rot="5400000">
            <a:off x="2687508" y="4826342"/>
            <a:ext cx="241970" cy="1587493"/>
          </a:xfrm>
          <a:prstGeom prst="rightBrace">
            <a:avLst>
              <a:gd name="adj1" fmla="val 34256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 bwMode="auto">
          <a:xfrm rot="5400000">
            <a:off x="6183185" y="4816819"/>
            <a:ext cx="241970" cy="1587493"/>
          </a:xfrm>
          <a:prstGeom prst="rightBrace">
            <a:avLst>
              <a:gd name="adj1" fmla="val 34256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/>
          <p:cNvSpPr/>
          <p:nvPr/>
        </p:nvSpPr>
        <p:spPr bwMode="auto">
          <a:xfrm rot="5400000">
            <a:off x="7843710" y="4813645"/>
            <a:ext cx="241970" cy="1587493"/>
          </a:xfrm>
          <a:prstGeom prst="rightBrace">
            <a:avLst>
              <a:gd name="adj1" fmla="val 34256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0" y="-13917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Independent Assortment of Chromosomes</a:t>
            </a:r>
          </a:p>
        </p:txBody>
      </p:sp>
    </p:spTree>
    <p:extLst>
      <p:ext uri="{BB962C8B-B14F-4D97-AF65-F5344CB8AC3E}">
        <p14:creationId xmlns:p14="http://schemas.microsoft.com/office/powerpoint/2010/main" val="3620094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Independent Assortment of 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number of combinations possible when chromosomes assort independently into gametes is 2</a:t>
            </a:r>
            <a:r>
              <a:rPr lang="en-US" i="1" baseline="30000" dirty="0"/>
              <a:t>n</a:t>
            </a:r>
            <a:r>
              <a:rPr lang="en-US" dirty="0"/>
              <a:t>, where </a:t>
            </a:r>
            <a:r>
              <a:rPr lang="en-US" i="1" dirty="0"/>
              <a:t>n</a:t>
            </a:r>
            <a:r>
              <a:rPr lang="en-US" dirty="0"/>
              <a:t> is the haploid number</a:t>
            </a:r>
          </a:p>
          <a:p>
            <a:endParaRPr lang="en-US" dirty="0"/>
          </a:p>
          <a:p>
            <a:r>
              <a:rPr lang="en-US" dirty="0"/>
              <a:t>For humans (</a:t>
            </a:r>
            <a:r>
              <a:rPr lang="en-US" i="1" dirty="0"/>
              <a:t>n</a:t>
            </a:r>
            <a:r>
              <a:rPr lang="en-US" dirty="0"/>
              <a:t> = 23), there are more than </a:t>
            </a:r>
            <a:br>
              <a:rPr lang="en-US" dirty="0"/>
            </a:br>
            <a:r>
              <a:rPr lang="en-US" dirty="0"/>
              <a:t>8 million (2</a:t>
            </a:r>
            <a:r>
              <a:rPr lang="en-US" baseline="30000" dirty="0"/>
              <a:t>23</a:t>
            </a:r>
            <a:r>
              <a:rPr lang="en-US" dirty="0"/>
              <a:t>) possible combinations of how chromosomes can be lined up at the metaphase plate during Meiosis I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45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3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Where Does Variation Come From?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584200" y="1128082"/>
            <a:ext cx="8335962" cy="52184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Mutations</a:t>
            </a:r>
            <a:r>
              <a:rPr lang="en-US" dirty="0"/>
              <a:t> (changes in an organism’s DNA) are the </a:t>
            </a:r>
            <a:r>
              <a:rPr lang="en-US" i="1" dirty="0"/>
              <a:t>original source </a:t>
            </a:r>
            <a:r>
              <a:rPr lang="en-US" dirty="0"/>
              <a:t>of genetic diversity</a:t>
            </a:r>
          </a:p>
          <a:p>
            <a:endParaRPr lang="en-US" dirty="0"/>
          </a:p>
          <a:p>
            <a:r>
              <a:rPr lang="en-US" dirty="0"/>
              <a:t>But the behavior of chromosomes during meiosis and fertilization is responsible for most of the variation that arises in each generation</a:t>
            </a:r>
          </a:p>
          <a:p>
            <a:r>
              <a:rPr lang="en-US" dirty="0"/>
              <a:t>Three mechanisms contribute to genetic variation</a:t>
            </a:r>
          </a:p>
          <a:p>
            <a:pPr lvl="1"/>
            <a:r>
              <a:rPr lang="en-US" i="1" dirty="0"/>
              <a:t>Crossing over</a:t>
            </a:r>
          </a:p>
          <a:p>
            <a:pPr lvl="1"/>
            <a:r>
              <a:rPr lang="en-US" i="1" dirty="0"/>
              <a:t>Independent assortment of chromosomes</a:t>
            </a:r>
          </a:p>
          <a:p>
            <a:pPr lvl="1"/>
            <a:r>
              <a:rPr lang="en-US" b="1" dirty="0"/>
              <a:t>Random fertilization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553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3_01aFamilyResemblance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899" y="3314700"/>
            <a:ext cx="5012267" cy="3158836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-27132" y="1320800"/>
            <a:ext cx="9171132" cy="199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Random fertilization adds to genetic variation because any sperm can fuse with any ovum (unfertilized egg)</a:t>
            </a:r>
          </a:p>
          <a:p>
            <a:pPr marL="457200" indent="-457200" algn="l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The fusion of two gametes (each with more than 8 million possible chromosome combinations from independent assortment) produces a zygote with any of about </a:t>
            </a:r>
            <a:r>
              <a:rPr lang="en-US" sz="2000" dirty="0">
                <a:solidFill>
                  <a:schemeClr val="accent6"/>
                </a:solidFill>
              </a:rPr>
              <a:t>70 trillion diploid combinations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5133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Random Fertilization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035300" y="3349199"/>
            <a:ext cx="3602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>
                <a:solidFill>
                  <a:schemeClr val="bg1"/>
                </a:solidFill>
              </a:rPr>
              <a:t>i.e. From the same parents, you could have 70 trillion siblings and each would be genetically unique</a:t>
            </a:r>
          </a:p>
        </p:txBody>
      </p:sp>
    </p:spTree>
    <p:extLst>
      <p:ext uri="{BB962C8B-B14F-4D97-AF65-F5344CB8AC3E}">
        <p14:creationId xmlns:p14="http://schemas.microsoft.com/office/powerpoint/2010/main" val="501019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3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Review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584200" y="1128082"/>
            <a:ext cx="8335962" cy="52184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Mutations</a:t>
            </a:r>
            <a:r>
              <a:rPr lang="en-US" dirty="0"/>
              <a:t> (changes in an organism’s DNA) are the </a:t>
            </a:r>
            <a:r>
              <a:rPr lang="en-US" i="1" dirty="0"/>
              <a:t>original source </a:t>
            </a:r>
            <a:r>
              <a:rPr lang="en-US" dirty="0"/>
              <a:t>of genetic diversity</a:t>
            </a:r>
          </a:p>
          <a:p>
            <a:endParaRPr lang="en-US" dirty="0"/>
          </a:p>
          <a:p>
            <a:r>
              <a:rPr lang="en-US" dirty="0"/>
              <a:t>But the behavior of chromosomes during meiosis and fertilization is responsible for most of the variation that arises in each generation</a:t>
            </a:r>
          </a:p>
          <a:p>
            <a:r>
              <a:rPr lang="en-US" dirty="0"/>
              <a:t>Three mechanisms contribute to genetic variation</a:t>
            </a:r>
          </a:p>
          <a:p>
            <a:pPr lvl="1"/>
            <a:r>
              <a:rPr lang="en-US" dirty="0"/>
              <a:t>Crossing over</a:t>
            </a:r>
          </a:p>
          <a:p>
            <a:pPr lvl="1"/>
            <a:r>
              <a:rPr lang="en-US" dirty="0"/>
              <a:t>Independent assortment of chromosomes</a:t>
            </a:r>
          </a:p>
          <a:p>
            <a:pPr lvl="1"/>
            <a:r>
              <a:rPr lang="en-US" dirty="0"/>
              <a:t>Random fertilization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420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108" y="0"/>
            <a:ext cx="8229600" cy="1190876"/>
          </a:xfrm>
        </p:spPr>
        <p:txBody>
          <a:bodyPr>
            <a:normAutofit/>
          </a:bodyPr>
          <a:lstStyle/>
          <a:p>
            <a:r>
              <a:rPr lang="en-US" b="1" dirty="0"/>
              <a:t>Asexual</a:t>
            </a:r>
            <a:r>
              <a:rPr lang="en-US" dirty="0"/>
              <a:t> Reproduction</a:t>
            </a:r>
            <a:br>
              <a:rPr lang="en-US" dirty="0"/>
            </a:br>
            <a:r>
              <a:rPr lang="en-US" sz="2700" dirty="0"/>
              <a:t>(e.g., binary fission, clonal fragmentation, budding)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11113" cy="4525963"/>
          </a:xfrm>
        </p:spPr>
        <p:txBody>
          <a:bodyPr>
            <a:normAutofit/>
          </a:bodyPr>
          <a:lstStyle/>
          <a:p>
            <a:r>
              <a:rPr lang="en-US" dirty="0"/>
              <a:t>Which type of cell division is needed?  Mitosis!</a:t>
            </a:r>
          </a:p>
          <a:p>
            <a:r>
              <a:rPr lang="en-US" dirty="0"/>
              <a:t>How many parents are involved? Only one!</a:t>
            </a:r>
          </a:p>
          <a:p>
            <a:r>
              <a:rPr lang="en-US" dirty="0"/>
              <a:t>How similar is an offspring to the parent? Identical!</a:t>
            </a:r>
          </a:p>
          <a:p>
            <a:r>
              <a:rPr lang="en-US" dirty="0"/>
              <a:t>How similar are offspring to each other? Identical!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80176" y="1420368"/>
            <a:ext cx="3163824" cy="5437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01367" y="5823493"/>
            <a:ext cx="1306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Hydra</a:t>
            </a:r>
          </a:p>
        </p:txBody>
      </p:sp>
    </p:spTree>
    <p:extLst>
      <p:ext uri="{BB962C8B-B14F-4D97-AF65-F5344CB8AC3E}">
        <p14:creationId xmlns:p14="http://schemas.microsoft.com/office/powerpoint/2010/main" val="2301527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25900" cy="4525963"/>
          </a:xfrm>
        </p:spPr>
        <p:txBody>
          <a:bodyPr>
            <a:normAutofit/>
          </a:bodyPr>
          <a:lstStyle/>
          <a:p>
            <a:r>
              <a:rPr lang="en-US" b="1" dirty="0"/>
              <a:t>Budding</a:t>
            </a:r>
            <a:r>
              <a:rPr lang="en-US" dirty="0"/>
              <a:t> or </a:t>
            </a:r>
            <a:r>
              <a:rPr lang="en-US" b="1" dirty="0"/>
              <a:t>fission</a:t>
            </a:r>
            <a:r>
              <a:rPr lang="en-US" dirty="0"/>
              <a:t> is a simple form of asexual reproduction found only among invertebrates</a:t>
            </a:r>
          </a:p>
          <a:p>
            <a:r>
              <a:rPr lang="en-US" dirty="0"/>
              <a:t>New individuals arise from outgrowths of existing ones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49976" y="1381647"/>
            <a:ext cx="3163824" cy="5437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72767" y="5592660"/>
            <a:ext cx="1306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Hydra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6108" y="0"/>
            <a:ext cx="8229600" cy="1190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Asexual</a:t>
            </a:r>
            <a:r>
              <a:rPr lang="en-US" dirty="0"/>
              <a:t> Reproduction</a:t>
            </a:r>
            <a:br>
              <a:rPr lang="en-US" dirty="0"/>
            </a:br>
            <a:r>
              <a:rPr lang="en-US" sz="2700" dirty="0"/>
              <a:t>(e.g., binary fission, clonal fragmentation, budding)</a:t>
            </a:r>
          </a:p>
        </p:txBody>
      </p:sp>
    </p:spTree>
    <p:extLst>
      <p:ext uri="{BB962C8B-B14F-4D97-AF65-F5344CB8AC3E}">
        <p14:creationId xmlns:p14="http://schemas.microsoft.com/office/powerpoint/2010/main" val="3930410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862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Natural Selection favors entities that leave descendants: Reproduction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8900" y="2413000"/>
            <a:ext cx="4821289" cy="3713163"/>
          </a:xfrm>
        </p:spPr>
        <p:txBody>
          <a:bodyPr>
            <a:normAutofit fontScale="92500"/>
          </a:bodyPr>
          <a:lstStyle/>
          <a:p>
            <a:r>
              <a:rPr lang="en-US" dirty="0"/>
              <a:t>two options: </a:t>
            </a:r>
          </a:p>
          <a:p>
            <a:pPr lvl="1"/>
            <a:r>
              <a:rPr lang="en-US" dirty="0"/>
              <a:t>asexual reproduction</a:t>
            </a:r>
          </a:p>
          <a:p>
            <a:pPr lvl="2"/>
            <a:r>
              <a:rPr lang="en-US" dirty="0"/>
              <a:t>creation of offspring without the fusion of egg and sperm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sexual reproduction</a:t>
            </a:r>
          </a:p>
          <a:p>
            <a:pPr lvl="2"/>
            <a:r>
              <a:rPr lang="en-US" dirty="0">
                <a:solidFill>
                  <a:schemeClr val="accent6"/>
                </a:solidFill>
              </a:rPr>
              <a:t>creation of an offspring by fusion of haploid gametes, male </a:t>
            </a:r>
            <a:r>
              <a:rPr lang="en-US" b="1" dirty="0">
                <a:solidFill>
                  <a:schemeClr val="accent6"/>
                </a:solidFill>
              </a:rPr>
              <a:t>sperm</a:t>
            </a:r>
            <a:r>
              <a:rPr lang="en-US" dirty="0">
                <a:solidFill>
                  <a:schemeClr val="accent6"/>
                </a:solidFill>
              </a:rPr>
              <a:t> and female </a:t>
            </a:r>
            <a:r>
              <a:rPr lang="en-US" b="1" dirty="0">
                <a:solidFill>
                  <a:schemeClr val="accent6"/>
                </a:solidFill>
              </a:rPr>
              <a:t>eggs</a:t>
            </a:r>
            <a:r>
              <a:rPr lang="en-US" dirty="0">
                <a:solidFill>
                  <a:schemeClr val="accent6"/>
                </a:solidFill>
              </a:rPr>
              <a:t>, to form a diploid </a:t>
            </a:r>
            <a:r>
              <a:rPr lang="en-US" b="1" dirty="0">
                <a:solidFill>
                  <a:schemeClr val="accent6"/>
                </a:solidFill>
              </a:rPr>
              <a:t>zygote</a:t>
            </a:r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189" y="2581095"/>
            <a:ext cx="4198039" cy="419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20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romosomes.jp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12" y="1857099"/>
            <a:ext cx="8696304" cy="5000901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1858296" y="589935"/>
            <a:ext cx="7285703" cy="1267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charset="2"/>
              <a:buChar char="§"/>
            </a:pPr>
            <a:r>
              <a:rPr lang="en-US" sz="2600" dirty="0">
                <a:solidFill>
                  <a:srgbClr val="000000"/>
                </a:solidFill>
              </a:rPr>
              <a:t>Somatic cells </a:t>
            </a:r>
            <a:r>
              <a:rPr lang="en-US" sz="2600" b="1" i="1" dirty="0">
                <a:solidFill>
                  <a:srgbClr val="000000"/>
                </a:solidFill>
              </a:rPr>
              <a:t>in humans </a:t>
            </a:r>
          </a:p>
          <a:p>
            <a:pPr lvl="1" algn="l">
              <a:buFont typeface="Wingdings" charset="2"/>
              <a:buChar char="§"/>
            </a:pPr>
            <a:r>
              <a:rPr lang="en-US" sz="2200" dirty="0">
                <a:solidFill>
                  <a:srgbClr val="000000"/>
                </a:solidFill>
              </a:rPr>
              <a:t> have 23 pairs (sets) of chromosomes</a:t>
            </a:r>
          </a:p>
        </p:txBody>
      </p:sp>
    </p:spTree>
    <p:extLst>
      <p:ext uri="{BB962C8B-B14F-4D97-AF65-F5344CB8AC3E}">
        <p14:creationId xmlns:p14="http://schemas.microsoft.com/office/powerpoint/2010/main" val="3140473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66700" y="1574800"/>
            <a:ext cx="2991954" cy="3364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Gametes are the only types of human cells produced by meiosis, rather than mitosis</a:t>
            </a:r>
          </a:p>
          <a:p>
            <a:pPr marL="457200" indent="-457200" algn="l">
              <a:buFont typeface="Arial"/>
              <a:buChar char="•"/>
            </a:pPr>
            <a:endParaRPr lang="en-US" sz="1800" dirty="0">
              <a:solidFill>
                <a:srgbClr val="000000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Meiosis results in one set of chromosomes in each gamete</a:t>
            </a:r>
          </a:p>
          <a:p>
            <a:pPr marL="457200" indent="-457200" algn="l">
              <a:buFont typeface="Arial"/>
              <a:buChar char="•"/>
            </a:pPr>
            <a:endParaRPr lang="en-US" sz="1800" dirty="0">
              <a:solidFill>
                <a:srgbClr val="000000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Fertilization and meiosis alternate in sexual life cycles to maintain chromosome number</a:t>
            </a:r>
          </a:p>
        </p:txBody>
      </p:sp>
      <p:pic>
        <p:nvPicPr>
          <p:cNvPr id="8" name="Picture 7" descr="13_05HumanLifeCycle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8653" y="170857"/>
            <a:ext cx="5766816" cy="6437376"/>
          </a:xfrm>
          <a:prstGeom prst="rect">
            <a:avLst/>
          </a:prstGeom>
        </p:spPr>
      </p:pic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298673" y="177472"/>
            <a:ext cx="475393" cy="30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Key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3724123" y="456872"/>
            <a:ext cx="1195563" cy="28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Haploid (</a:t>
            </a:r>
            <a:r>
              <a:rPr lang="en-US" sz="1800" i="1" dirty="0">
                <a:latin typeface="Arial" charset="0"/>
              </a:rPr>
              <a:t>n</a:t>
            </a:r>
            <a:r>
              <a:rPr lang="en-US" sz="1800" dirty="0">
                <a:latin typeface="Arial" charset="0"/>
              </a:rPr>
              <a:t>)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724123" y="726747"/>
            <a:ext cx="1322563" cy="27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Diploid (2</a:t>
            </a:r>
            <a:r>
              <a:rPr lang="en-US" sz="1800" i="1" dirty="0">
                <a:latin typeface="Arial" charset="0"/>
              </a:rPr>
              <a:t>n</a:t>
            </a:r>
            <a:r>
              <a:rPr lang="en-US" sz="1800" dirty="0">
                <a:latin typeface="Arial" charset="0"/>
              </a:rPr>
              <a:t>)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4819498" y="183822"/>
            <a:ext cx="2703688" cy="25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Haploid gametes (</a:t>
            </a:r>
            <a:r>
              <a:rPr lang="en-US" sz="1800" i="1" dirty="0">
                <a:latin typeface="Arial" charset="0"/>
              </a:rPr>
              <a:t>n</a:t>
            </a:r>
            <a:r>
              <a:rPr lang="en-US" sz="1800" dirty="0">
                <a:latin typeface="Arial" charset="0"/>
              </a:rPr>
              <a:t> = 23)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6591148" y="548947"/>
            <a:ext cx="801863" cy="27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Egg (</a:t>
            </a:r>
            <a:r>
              <a:rPr lang="en-US" sz="1800" i="1" dirty="0">
                <a:latin typeface="Arial" charset="0"/>
              </a:rPr>
              <a:t>n</a:t>
            </a:r>
            <a:r>
              <a:rPr lang="en-US" sz="1800" dirty="0">
                <a:latin typeface="Arial" charset="0"/>
              </a:rPr>
              <a:t>)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759298" y="1964997"/>
            <a:ext cx="1065388" cy="27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Sperm (</a:t>
            </a:r>
            <a:r>
              <a:rPr lang="en-US" sz="1800" i="1" dirty="0">
                <a:latin typeface="Arial" charset="0"/>
              </a:rPr>
              <a:t>n</a:t>
            </a:r>
            <a:r>
              <a:rPr lang="en-US" sz="1800" dirty="0">
                <a:latin typeface="Arial" charset="0"/>
              </a:rPr>
              <a:t>)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847948" y="2593647"/>
            <a:ext cx="1008238" cy="28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MEIOSIS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6705448" y="2598938"/>
            <a:ext cx="1719438" cy="23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FERTILIZATION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6010123" y="3676322"/>
            <a:ext cx="636763" cy="23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Testis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8057998" y="4146221"/>
            <a:ext cx="922513" cy="76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Diploid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zygote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(2</a:t>
            </a:r>
            <a:r>
              <a:rPr lang="en-US" sz="1800" i="1" dirty="0">
                <a:latin typeface="Arial" charset="0"/>
              </a:rPr>
              <a:t>n</a:t>
            </a:r>
            <a:r>
              <a:rPr lang="en-US" sz="1800" dirty="0">
                <a:latin typeface="Arial" charset="0"/>
              </a:rPr>
              <a:t> = 46)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4508348" y="3679496"/>
            <a:ext cx="652638" cy="26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Ovary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6319951" y="5191267"/>
            <a:ext cx="1422309" cy="49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Mitosis and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development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173651" y="6063333"/>
            <a:ext cx="2146210" cy="50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Multicellular diploid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adults (2</a:t>
            </a:r>
            <a:r>
              <a:rPr lang="en-US" sz="1800" i="1" dirty="0">
                <a:latin typeface="Arial" charset="0"/>
              </a:rPr>
              <a:t>n</a:t>
            </a:r>
            <a:r>
              <a:rPr lang="en-US" sz="1800" dirty="0">
                <a:latin typeface="Arial" charset="0"/>
              </a:rPr>
              <a:t> = 46)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368300" y="443145"/>
            <a:ext cx="29845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Sexual Reproduction in Animals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8856" y="6337945"/>
            <a:ext cx="1454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p. 257</a:t>
            </a:r>
          </a:p>
        </p:txBody>
      </p:sp>
    </p:spTree>
    <p:extLst>
      <p:ext uri="{BB962C8B-B14F-4D97-AF65-F5344CB8AC3E}">
        <p14:creationId xmlns:p14="http://schemas.microsoft.com/office/powerpoint/2010/main" val="1812657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Variation in Patterns of </a:t>
            </a:r>
            <a:r>
              <a:rPr lang="en-US" b="1" dirty="0"/>
              <a:t>Sexual</a:t>
            </a:r>
            <a:r>
              <a:rPr lang="en-US" dirty="0"/>
              <a:t> Reproduction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165100" y="1409700"/>
            <a:ext cx="4028948" cy="53213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For many sexually reproducing animals, finding a partner for reproduction can be challenging</a:t>
            </a:r>
          </a:p>
          <a:p>
            <a:endParaRPr lang="en-US" dirty="0"/>
          </a:p>
          <a:p>
            <a:r>
              <a:rPr lang="en-US" dirty="0"/>
              <a:t>In </a:t>
            </a:r>
            <a:r>
              <a:rPr lang="en-US" b="1" dirty="0"/>
              <a:t>hermaphroditism</a:t>
            </a:r>
            <a:r>
              <a:rPr lang="en-US" dirty="0"/>
              <a:t>, each individual has both male and female reproductive systems</a:t>
            </a:r>
          </a:p>
          <a:p>
            <a:endParaRPr lang="en-US" dirty="0"/>
          </a:p>
          <a:p>
            <a:r>
              <a:rPr lang="en-US" dirty="0"/>
              <a:t>Any two individuals can mate under this system, and in some species, hermaphrodites can also self-fertilize </a:t>
            </a:r>
            <a:r>
              <a:rPr lang="en-US" b="1" dirty="0"/>
              <a:t> </a:t>
            </a:r>
          </a:p>
          <a:p>
            <a:endParaRPr lang="en-US" dirty="0"/>
          </a:p>
          <a:p>
            <a:r>
              <a:rPr lang="en-US" dirty="0"/>
              <a:t>Several organisms can change their sex under certain circumstances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048" y="2055876"/>
            <a:ext cx="4949952" cy="31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78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7000</TotalTime>
  <Words>1659</Words>
  <Application>Microsoft Macintosh PowerPoint</Application>
  <PresentationFormat>On-screen Show (4:3)</PresentationFormat>
  <Paragraphs>335</Paragraphs>
  <Slides>34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Times</vt:lpstr>
      <vt:lpstr>Times New Roman</vt:lpstr>
      <vt:lpstr>Wingdings</vt:lpstr>
      <vt:lpstr>Office Theme</vt:lpstr>
      <vt:lpstr>BIO10</vt:lpstr>
      <vt:lpstr>PowerPoint Presentation</vt:lpstr>
      <vt:lpstr>Natural Selection favors entities that leave descendants: Reproduction</vt:lpstr>
      <vt:lpstr>Asexual Reproduction (e.g., binary fission, clonal fragmentation, budding)</vt:lpstr>
      <vt:lpstr>PowerPoint Presentation</vt:lpstr>
      <vt:lpstr>Natural Selection favors entities that leave descendants: Reproduction</vt:lpstr>
      <vt:lpstr>PowerPoint Presentation</vt:lpstr>
      <vt:lpstr>PowerPoint Presentation</vt:lpstr>
      <vt:lpstr>Variation in Patterns of Sexual Reproduction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Does Variation Come From?</vt:lpstr>
      <vt:lpstr>Where Does Variation Come From?</vt:lpstr>
      <vt:lpstr>Independent Assortment of Chromosomes</vt:lpstr>
      <vt:lpstr>PowerPoint Presentation</vt:lpstr>
      <vt:lpstr>Independent Assortment of Chromosomes</vt:lpstr>
      <vt:lpstr>Where Does Variation Come From?</vt:lpstr>
      <vt:lpstr>PowerPoint Presentation</vt:lpstr>
      <vt:lpstr>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BIOL190: Introduction to Evolution</dc:title>
  <dc:creator>pwb</dc:creator>
  <cp:lastModifiedBy>Bradley, Paul</cp:lastModifiedBy>
  <cp:revision>278</cp:revision>
  <dcterms:created xsi:type="dcterms:W3CDTF">2015-09-02T18:00:13Z</dcterms:created>
  <dcterms:modified xsi:type="dcterms:W3CDTF">2022-03-14T21:40:38Z</dcterms:modified>
</cp:coreProperties>
</file>