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37" r:id="rId3"/>
    <p:sldMasterId id="2147483760" r:id="rId4"/>
  </p:sldMasterIdLst>
  <p:notesMasterIdLst>
    <p:notesMasterId r:id="rId34"/>
  </p:notesMasterIdLst>
  <p:sldIdLst>
    <p:sldId id="1142" r:id="rId5"/>
    <p:sldId id="1102" r:id="rId6"/>
    <p:sldId id="1174" r:id="rId7"/>
    <p:sldId id="1264" r:id="rId8"/>
    <p:sldId id="1255" r:id="rId9"/>
    <p:sldId id="1256" r:id="rId10"/>
    <p:sldId id="1257" r:id="rId11"/>
    <p:sldId id="1268" r:id="rId12"/>
    <p:sldId id="1265" r:id="rId13"/>
    <p:sldId id="1266" r:id="rId14"/>
    <p:sldId id="1258" r:id="rId15"/>
    <p:sldId id="396" r:id="rId16"/>
    <p:sldId id="1260" r:id="rId17"/>
    <p:sldId id="1278" r:id="rId18"/>
    <p:sldId id="1279" r:id="rId19"/>
    <p:sldId id="1259" r:id="rId20"/>
    <p:sldId id="1280" r:id="rId21"/>
    <p:sldId id="1269" r:id="rId22"/>
    <p:sldId id="1261" r:id="rId23"/>
    <p:sldId id="1271" r:id="rId24"/>
    <p:sldId id="1272" r:id="rId25"/>
    <p:sldId id="1273" r:id="rId26"/>
    <p:sldId id="1262" r:id="rId27"/>
    <p:sldId id="1263" r:id="rId28"/>
    <p:sldId id="1275" r:id="rId29"/>
    <p:sldId id="1277" r:id="rId30"/>
    <p:sldId id="1276" r:id="rId31"/>
    <p:sldId id="1274" r:id="rId32"/>
    <p:sldId id="121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2"/>
    <p:restoredTop sz="95442" autoAdjust="0"/>
  </p:normalViewPr>
  <p:slideViewPr>
    <p:cSldViewPr snapToGrid="0" snapToObjects="1">
      <p:cViewPr varScale="1">
        <p:scale>
          <a:sx n="122" d="100"/>
          <a:sy n="122" d="100"/>
        </p:scale>
        <p:origin x="12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3/9/22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09737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10</a:t>
            </a:fld>
            <a:endParaRPr lang="en-US"/>
          </a:p>
        </p:txBody>
      </p:sp>
    </p:spTree>
    <p:extLst>
      <p:ext uri="{BB962C8B-B14F-4D97-AF65-F5344CB8AC3E}">
        <p14:creationId xmlns:p14="http://schemas.microsoft.com/office/powerpoint/2010/main" val="263281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3646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E4772BB-ECDF-364D-A33D-46FC288C2D3E}" type="slidenum">
              <a:rPr lang="en-US" smtClean="0"/>
              <a:t>12</a:t>
            </a:fld>
            <a:endParaRPr lang="en-US"/>
          </a:p>
        </p:txBody>
      </p:sp>
    </p:spTree>
    <p:extLst>
      <p:ext uri="{BB962C8B-B14F-4D97-AF65-F5344CB8AC3E}">
        <p14:creationId xmlns:p14="http://schemas.microsoft.com/office/powerpoint/2010/main" val="160470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2681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4493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4013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4324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90175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28199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13859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a:t>
            </a:fld>
            <a:endParaRPr lang="en-US"/>
          </a:p>
        </p:txBody>
      </p:sp>
    </p:spTree>
    <p:extLst>
      <p:ext uri="{BB962C8B-B14F-4D97-AF65-F5344CB8AC3E}">
        <p14:creationId xmlns:p14="http://schemas.microsoft.com/office/powerpoint/2010/main" val="149687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80396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33386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22</a:t>
            </a:fld>
            <a:endParaRPr lang="en-US"/>
          </a:p>
        </p:txBody>
      </p:sp>
    </p:spTree>
    <p:extLst>
      <p:ext uri="{BB962C8B-B14F-4D97-AF65-F5344CB8AC3E}">
        <p14:creationId xmlns:p14="http://schemas.microsoft.com/office/powerpoint/2010/main" val="737284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883446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6631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24321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91863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3253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77871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77277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38319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7359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5326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24601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97188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97086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69668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40489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9719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4405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72735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545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1907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19590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7647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5889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42411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1755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9585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1400"/>
              <a:t>Lecture</a:t>
            </a:r>
            <a:r>
              <a:rPr lang="en-US" sz="1400" baseline="0"/>
              <a:t> Presentations by</a:t>
            </a:r>
            <a:br>
              <a:rPr lang="en-US" sz="1400" baseline="0"/>
            </a:br>
            <a:r>
              <a:rPr lang="en-US" sz="1400" baseline="0"/>
              <a:t>Nicole </a:t>
            </a:r>
            <a:r>
              <a:rPr lang="en-US" sz="1400" baseline="0" err="1"/>
              <a:t>Tunbridge</a:t>
            </a:r>
            <a:r>
              <a:rPr lang="en-US" sz="1400" baseline="0"/>
              <a:t> and</a:t>
            </a:r>
            <a:endParaRPr lang="en-US" sz="1400"/>
          </a:p>
          <a:p>
            <a:pPr algn="r"/>
            <a:r>
              <a:rPr lang="en-US" sz="1400" baseline="0"/>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4000" b="1">
                <a:solidFill>
                  <a:srgbClr val="DF4A20"/>
                </a:solidFill>
                <a:effectLst>
                  <a:outerShdw blurRad="38100" dist="38100" dir="2700000" algn="tl">
                    <a:srgbClr val="000000">
                      <a:alpha val="43137"/>
                    </a:srgbClr>
                  </a:outerShdw>
                </a:effectLst>
              </a:rPr>
              <a:t>Chapter 25</a:t>
            </a:r>
            <a:br>
              <a:rPr lang="en-US" sz="3200" b="1">
                <a:solidFill>
                  <a:srgbClr val="DF4A20"/>
                </a:solidFill>
              </a:rPr>
            </a:br>
            <a:br>
              <a:rPr lang="en-US" sz="3600"/>
            </a:br>
            <a:r>
              <a:rPr lang="en-US" sz="4000" b="1" kern="1200">
                <a:solidFill>
                  <a:schemeClr val="tx1"/>
                </a:solidFill>
                <a:effectLst>
                  <a:outerShdw blurRad="38100" dist="38100" dir="2700000" algn="tl">
                    <a:srgbClr val="000000">
                      <a:alpha val="43137"/>
                    </a:srgbClr>
                  </a:outerShdw>
                </a:effectLst>
                <a:latin typeface="Arial" panose="020B0604020202020204" pitchFamily="34" charset="0"/>
                <a:ea typeface="ヒラギノ角ゴ Pro W3" charset="-128"/>
                <a:cs typeface="+mn-cs"/>
              </a:rPr>
              <a:t>The History of Life on Earth</a:t>
            </a:r>
            <a:endParaRPr lang="en-US" sz="4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8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379623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5045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1898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41483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1999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3/9/22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3/9/22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3/9/22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3/9/22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146007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9518267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8315603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34977-FAA2-D044-A8D8-BE32DB3DB3BC}"/>
              </a:ext>
            </a:extLst>
          </p:cNvPr>
          <p:cNvPicPr>
            <a:picLocks noChangeAspect="1"/>
          </p:cNvPicPr>
          <p:nvPr/>
        </p:nvPicPr>
        <p:blipFill>
          <a:blip r:embed="rId3"/>
          <a:stretch>
            <a:fillRect/>
          </a:stretch>
        </p:blipFill>
        <p:spPr>
          <a:xfrm>
            <a:off x="222251" y="594986"/>
            <a:ext cx="8450580" cy="5633720"/>
          </a:xfrm>
          <a:prstGeom prst="rect">
            <a:avLst/>
          </a:prstGeom>
        </p:spPr>
      </p:pic>
      <p:sp>
        <p:nvSpPr>
          <p:cNvPr id="2" name="Title 1"/>
          <p:cNvSpPr>
            <a:spLocks noGrp="1"/>
          </p:cNvSpPr>
          <p:nvPr>
            <p:ph type="ctrTitle"/>
          </p:nvPr>
        </p:nvSpPr>
        <p:spPr>
          <a:xfrm>
            <a:off x="222251" y="1941821"/>
            <a:ext cx="5599429" cy="1470025"/>
          </a:xfrm>
        </p:spPr>
        <p:txBody>
          <a:bodyPr/>
          <a:lstStyle/>
          <a:p>
            <a:r>
              <a:rPr lang="en-US" dirty="0">
                <a:solidFill>
                  <a:schemeClr val="bg1"/>
                </a:solidFill>
              </a:rPr>
              <a:t>BIO10: Introduction </a:t>
            </a:r>
            <a:br>
              <a:rPr lang="en-US" dirty="0">
                <a:solidFill>
                  <a:schemeClr val="bg1"/>
                </a:solidFill>
              </a:rPr>
            </a:br>
            <a:r>
              <a:rPr lang="en-US" dirty="0">
                <a:solidFill>
                  <a:schemeClr val="bg1"/>
                </a:solidFill>
              </a:rPr>
              <a:t>to Principles of Biology</a:t>
            </a:r>
          </a:p>
        </p:txBody>
      </p:sp>
      <p:sp>
        <p:nvSpPr>
          <p:cNvPr id="3" name="Subtitle 2"/>
          <p:cNvSpPr>
            <a:spLocks noGrp="1"/>
          </p:cNvSpPr>
          <p:nvPr>
            <p:ph type="subTitle" idx="1"/>
          </p:nvPr>
        </p:nvSpPr>
        <p:spPr>
          <a:xfrm>
            <a:off x="6146800" y="5135672"/>
            <a:ext cx="2526031" cy="1127342"/>
          </a:xfrm>
        </p:spPr>
        <p:txBody>
          <a:bodyPr>
            <a:normAutofit/>
          </a:bodyPr>
          <a:lstStyle/>
          <a:p>
            <a:r>
              <a:rPr lang="en-US" sz="2800" dirty="0">
                <a:solidFill>
                  <a:schemeClr val="bg1"/>
                </a:solidFill>
              </a:rPr>
              <a:t>Dr. Paul Bradley</a:t>
            </a:r>
          </a:p>
          <a:p>
            <a:r>
              <a:rPr lang="en-US" sz="2800" dirty="0">
                <a:solidFill>
                  <a:schemeClr val="bg1"/>
                </a:solidFill>
              </a:rPr>
              <a:t>Photosynthesis</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0549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Explain how plants absorb energy from sunlight</a:t>
            </a:r>
          </a:p>
          <a:p>
            <a:pPr marL="285750" indent="-285750">
              <a:buFont typeface="Arial" panose="020B0604020202020204" pitchFamily="34" charset="0"/>
              <a:buChar char="•"/>
            </a:pPr>
            <a:r>
              <a:rPr lang="en-US" sz="3200" dirty="0"/>
              <a:t>Describe how the wavelength of light affects its energy and color</a:t>
            </a:r>
          </a:p>
          <a:p>
            <a:pPr marL="285750" indent="-285750">
              <a:buFont typeface="Arial" panose="020B0604020202020204" pitchFamily="34" charset="0"/>
              <a:buChar char="•"/>
            </a:pPr>
            <a:r>
              <a:rPr lang="en-US" sz="3200" dirty="0"/>
              <a:t>Describe how and where photosynthesis takes place within a plant</a:t>
            </a:r>
          </a:p>
        </p:txBody>
      </p:sp>
    </p:spTree>
    <p:extLst>
      <p:ext uri="{BB962C8B-B14F-4D97-AF65-F5344CB8AC3E}">
        <p14:creationId xmlns:p14="http://schemas.microsoft.com/office/powerpoint/2010/main" val="149114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Light Waves</a:t>
            </a:r>
          </a:p>
        </p:txBody>
      </p:sp>
      <p:pic>
        <p:nvPicPr>
          <p:cNvPr id="8" name="Figure" descr="This illustration shows two waves. The distance between the crests (shown as the uppermost part, in contrast to the trough at the bottom) is the wavelength.">
            <a:extLst>
              <a:ext uri="{FF2B5EF4-FFF2-40B4-BE49-F238E27FC236}">
                <a16:creationId xmlns:a16="http://schemas.microsoft.com/office/drawing/2014/main" id="{175BA404-0C01-614C-AAF1-B17146049CAD}"/>
              </a:ext>
            </a:extLst>
          </p:cNvPr>
          <p:cNvPicPr>
            <a:picLocks noChangeAspect="1"/>
          </p:cNvPicPr>
          <p:nvPr/>
        </p:nvPicPr>
        <p:blipFill>
          <a:blip r:embed="rId3" cstate="print">
            <a:extLst>
              <a:ext uri="{28A0092B-C50C-407E-A947-70E740481C1C}">
                <a14:useLocalDpi xmlns:a14="http://schemas.microsoft.com/office/drawing/2010/main"/>
              </a:ext>
            </a:extLst>
          </a:blip>
          <a:srcRect l="-26647" r="-26647"/>
          <a:stretch>
            <a:fillRect/>
          </a:stretch>
        </p:blipFill>
        <p:spPr>
          <a:xfrm>
            <a:off x="540542" y="2806630"/>
            <a:ext cx="8062913" cy="3500071"/>
          </a:xfrm>
          <a:prstGeom prst="rect">
            <a:avLst/>
          </a:prstGeom>
        </p:spPr>
      </p:pic>
      <p:sp>
        <p:nvSpPr>
          <p:cNvPr id="9" name="Rectangle 3">
            <a:extLst>
              <a:ext uri="{FF2B5EF4-FFF2-40B4-BE49-F238E27FC236}">
                <a16:creationId xmlns:a16="http://schemas.microsoft.com/office/drawing/2014/main" id="{0B2C8FDA-EEB5-F347-B40F-39C2052D6BE7}"/>
              </a:ext>
            </a:extLst>
          </p:cNvPr>
          <p:cNvSpPr txBox="1">
            <a:spLocks noChangeArrowheads="1"/>
          </p:cNvSpPr>
          <p:nvPr/>
        </p:nvSpPr>
        <p:spPr>
          <a:xfrm>
            <a:off x="-1" y="786132"/>
            <a:ext cx="8603456" cy="174736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manner in which solar energy travels can be described and measured as waves. </a:t>
            </a:r>
          </a:p>
          <a:p>
            <a:r>
              <a:rPr lang="en-US" dirty="0"/>
              <a:t>The amount of energy of a wave can be determined by measuring its wavelength</a:t>
            </a:r>
          </a:p>
          <a:p>
            <a:pPr lvl="1"/>
            <a:r>
              <a:rPr lang="en-US" dirty="0"/>
              <a:t>the distance between two consecutive, similar points in a series of waves, such as from crest to crest or trough to trough </a:t>
            </a:r>
          </a:p>
          <a:p>
            <a:endParaRPr lang="en-US" dirty="0"/>
          </a:p>
          <a:p>
            <a:endParaRPr lang="en-US" dirty="0"/>
          </a:p>
        </p:txBody>
      </p:sp>
    </p:spTree>
    <p:extLst>
      <p:ext uri="{BB962C8B-B14F-4D97-AF65-F5344CB8AC3E}">
        <p14:creationId xmlns:p14="http://schemas.microsoft.com/office/powerpoint/2010/main" val="421974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7" y="-63500"/>
            <a:ext cx="8783052" cy="1143000"/>
          </a:xfrm>
        </p:spPr>
        <p:txBody>
          <a:bodyPr>
            <a:normAutofit/>
          </a:bodyPr>
          <a:lstStyle/>
          <a:p>
            <a:r>
              <a:rPr lang="en-US" dirty="0"/>
              <a:t>Electromagnetic Radiation (Light)</a:t>
            </a:r>
          </a:p>
        </p:txBody>
      </p:sp>
      <p:sp>
        <p:nvSpPr>
          <p:cNvPr id="4" name="Rectangle 3"/>
          <p:cNvSpPr txBox="1">
            <a:spLocks noChangeArrowheads="1"/>
          </p:cNvSpPr>
          <p:nvPr/>
        </p:nvSpPr>
        <p:spPr>
          <a:xfrm>
            <a:off x="685800" y="1276350"/>
            <a:ext cx="7848600" cy="518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ＭＳ Ｐゴシック" charset="0"/>
                <a:cs typeface="ＭＳ Ｐゴシック" charset="0"/>
              </a:rPr>
              <a:t>Long-term climate change results from changes in the intensity and distribution of solar radiation and changes in overall energy balance.</a:t>
            </a:r>
          </a:p>
          <a:p>
            <a:r>
              <a:rPr lang="en-US" dirty="0">
                <a:latin typeface="Arial" charset="0"/>
                <a:ea typeface="ＭＳ Ｐゴシック" charset="0"/>
                <a:cs typeface="ＭＳ Ｐゴシック" charset="0"/>
              </a:rPr>
              <a:t>Current climate change is due to increased CO</a:t>
            </a:r>
            <a:r>
              <a:rPr lang="en-US" baseline="-25000" dirty="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and other gases in the atmosphere due to human activities.</a:t>
            </a:r>
          </a:p>
        </p:txBody>
      </p:sp>
      <p:pic>
        <p:nvPicPr>
          <p:cNvPr id="6" name="Picture 5" descr="AXD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35100"/>
            <a:ext cx="9144000" cy="4364678"/>
          </a:xfrm>
          <a:prstGeom prst="rect">
            <a:avLst/>
          </a:prstGeom>
        </p:spPr>
      </p:pic>
      <p:sp>
        <p:nvSpPr>
          <p:cNvPr id="5" name="Content Placeholder 2"/>
          <p:cNvSpPr>
            <a:spLocks noGrp="1"/>
          </p:cNvSpPr>
          <p:nvPr>
            <p:ph idx="1"/>
          </p:nvPr>
        </p:nvSpPr>
        <p:spPr>
          <a:xfrm>
            <a:off x="200526" y="5842000"/>
            <a:ext cx="3520573" cy="863600"/>
          </a:xfrm>
          <a:solidFill>
            <a:srgbClr val="FFFFFF"/>
          </a:solidFill>
        </p:spPr>
        <p:txBody>
          <a:bodyPr>
            <a:noAutofit/>
          </a:bodyPr>
          <a:lstStyle/>
          <a:p>
            <a:pPr marL="0" indent="0">
              <a:buNone/>
            </a:pPr>
            <a:r>
              <a:rPr lang="en-US" sz="1600" dirty="0">
                <a:latin typeface="Arial" charset="0"/>
                <a:ea typeface="ＭＳ Ｐゴシック" charset="0"/>
                <a:cs typeface="ＭＳ Ｐゴシック" charset="0"/>
              </a:rPr>
              <a:t>This side of the figure</a:t>
            </a:r>
          </a:p>
          <a:p>
            <a:pPr marL="0" indent="0">
              <a:buNone/>
            </a:pPr>
            <a:r>
              <a:rPr lang="en-US" sz="1600" dirty="0">
                <a:latin typeface="Arial" charset="0"/>
                <a:ea typeface="ＭＳ Ｐゴシック" charset="0"/>
                <a:cs typeface="ＭＳ Ｐゴシック" charset="0"/>
              </a:rPr>
              <a:t>Shortwave Radiation = Light</a:t>
            </a:r>
          </a:p>
          <a:p>
            <a:pPr marL="0" indent="0">
              <a:buNone/>
            </a:pPr>
            <a:r>
              <a:rPr lang="en-US" sz="1600" dirty="0">
                <a:latin typeface="Arial" charset="0"/>
                <a:ea typeface="ＭＳ Ｐゴシック" charset="0"/>
                <a:cs typeface="ＭＳ Ｐゴシック" charset="0"/>
              </a:rPr>
              <a:t>Shortwave Radiation = More Energy</a:t>
            </a:r>
          </a:p>
          <a:p>
            <a:pPr marL="0" indent="0">
              <a:buNone/>
            </a:pPr>
            <a:endParaRPr lang="en-US" sz="1600" dirty="0">
              <a:latin typeface="Arial" charset="0"/>
              <a:ea typeface="ＭＳ Ｐゴシック" charset="0"/>
              <a:cs typeface="ＭＳ Ｐゴシック" charset="0"/>
            </a:endParaRPr>
          </a:p>
          <a:p>
            <a:pPr marL="0" indent="0">
              <a:buNone/>
            </a:pPr>
            <a:endParaRPr lang="en-US" sz="1600" dirty="0">
              <a:latin typeface="Arial" charset="0"/>
              <a:ea typeface="ＭＳ Ｐゴシック" charset="0"/>
              <a:cs typeface="ＭＳ Ｐゴシック" charset="0"/>
            </a:endParaRPr>
          </a:p>
        </p:txBody>
      </p:sp>
      <p:sp>
        <p:nvSpPr>
          <p:cNvPr id="7" name="Content Placeholder 2"/>
          <p:cNvSpPr txBox="1">
            <a:spLocks/>
          </p:cNvSpPr>
          <p:nvPr/>
        </p:nvSpPr>
        <p:spPr>
          <a:xfrm>
            <a:off x="5372100" y="5842000"/>
            <a:ext cx="3611479" cy="863600"/>
          </a:xfrm>
          <a:prstGeom prst="rect">
            <a:avLst/>
          </a:prstGeom>
          <a:solidFill>
            <a:srgbClr val="FFFFFF"/>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a:latin typeface="Arial" charset="0"/>
                <a:ea typeface="ＭＳ Ｐゴシック" charset="0"/>
                <a:cs typeface="ＭＳ Ｐゴシック" charset="0"/>
              </a:rPr>
              <a:t>This side of the figure</a:t>
            </a:r>
          </a:p>
          <a:p>
            <a:pPr marL="0" indent="0" algn="r">
              <a:buFont typeface="Arial"/>
              <a:buNone/>
            </a:pPr>
            <a:r>
              <a:rPr lang="en-US" sz="1600" dirty="0">
                <a:latin typeface="Arial" charset="0"/>
                <a:ea typeface="ＭＳ Ｐゴシック" charset="0"/>
                <a:cs typeface="ＭＳ Ｐゴシック" charset="0"/>
              </a:rPr>
              <a:t>Heat = </a:t>
            </a:r>
            <a:r>
              <a:rPr lang="en-US" sz="1600" dirty="0" err="1">
                <a:latin typeface="Arial" charset="0"/>
                <a:ea typeface="ＭＳ Ｐゴシック" charset="0"/>
                <a:cs typeface="ＭＳ Ｐゴシック" charset="0"/>
              </a:rPr>
              <a:t>Longwave</a:t>
            </a:r>
            <a:r>
              <a:rPr lang="en-US" sz="1600" dirty="0">
                <a:latin typeface="Arial" charset="0"/>
                <a:ea typeface="ＭＳ Ｐゴシック" charset="0"/>
                <a:cs typeface="ＭＳ Ｐゴシック" charset="0"/>
              </a:rPr>
              <a:t> Radiation</a:t>
            </a:r>
          </a:p>
          <a:p>
            <a:pPr marL="0" indent="0" algn="r">
              <a:buNone/>
            </a:pPr>
            <a:r>
              <a:rPr lang="en-US" sz="1600" dirty="0">
                <a:latin typeface="Arial" charset="0"/>
                <a:ea typeface="ＭＳ Ｐゴシック" charset="0"/>
                <a:cs typeface="ＭＳ Ｐゴシック" charset="0"/>
              </a:rPr>
              <a:t>Less Energy = </a:t>
            </a:r>
            <a:r>
              <a:rPr lang="en-US" sz="1600" dirty="0" err="1">
                <a:latin typeface="Arial" charset="0"/>
                <a:ea typeface="ＭＳ Ｐゴシック" charset="0"/>
                <a:cs typeface="ＭＳ Ｐゴシック" charset="0"/>
              </a:rPr>
              <a:t>Longwave</a:t>
            </a:r>
            <a:r>
              <a:rPr lang="en-US" sz="1600" dirty="0">
                <a:latin typeface="Arial" charset="0"/>
                <a:ea typeface="ＭＳ Ｐゴシック" charset="0"/>
                <a:cs typeface="ＭＳ Ｐゴシック" charset="0"/>
              </a:rPr>
              <a:t> Radiation</a:t>
            </a:r>
          </a:p>
          <a:p>
            <a:pPr marL="0" indent="0" algn="r">
              <a:buFont typeface="Arial"/>
              <a:buNone/>
            </a:pPr>
            <a:endParaRPr lang="en-US" sz="1600" dirty="0">
              <a:latin typeface="Arial" charset="0"/>
              <a:ea typeface="ＭＳ Ｐゴシック" charset="0"/>
              <a:cs typeface="ＭＳ Ｐゴシック" charset="0"/>
            </a:endParaRPr>
          </a:p>
          <a:p>
            <a:pPr marL="0" indent="0" algn="r">
              <a:buFont typeface="Arial"/>
              <a:buNone/>
            </a:pPr>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1596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Pigments</a:t>
            </a:r>
          </a:p>
        </p:txBody>
      </p:sp>
      <p:sp>
        <p:nvSpPr>
          <p:cNvPr id="9" name="Rectangle 3">
            <a:extLst>
              <a:ext uri="{FF2B5EF4-FFF2-40B4-BE49-F238E27FC236}">
                <a16:creationId xmlns:a16="http://schemas.microsoft.com/office/drawing/2014/main" id="{B71DE20E-A151-2341-82C9-F0695F9BF86F}"/>
              </a:ext>
            </a:extLst>
          </p:cNvPr>
          <p:cNvSpPr txBox="1">
            <a:spLocks noChangeArrowheads="1"/>
          </p:cNvSpPr>
          <p:nvPr/>
        </p:nvSpPr>
        <p:spPr>
          <a:xfrm>
            <a:off x="-1" y="786131"/>
            <a:ext cx="9144001" cy="2520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visible light seen by humans as white light actually exists in a rainbow of colors. </a:t>
            </a:r>
          </a:p>
          <a:p>
            <a:r>
              <a:rPr lang="en-US" dirty="0"/>
              <a:t>In plants, pigment molecules absorb only visible light for photosynthesis. </a:t>
            </a:r>
          </a:p>
          <a:p>
            <a:endParaRPr lang="en-US" dirty="0"/>
          </a:p>
        </p:txBody>
      </p:sp>
      <p:pic>
        <p:nvPicPr>
          <p:cNvPr id="6" name="Figure" descr="This photo shows undergrowth in a forest.">
            <a:extLst>
              <a:ext uri="{FF2B5EF4-FFF2-40B4-BE49-F238E27FC236}">
                <a16:creationId xmlns:a16="http://schemas.microsoft.com/office/drawing/2014/main" id="{DD0E5591-D4EA-BC48-80E5-F8CCC29AD828}"/>
              </a:ext>
            </a:extLst>
          </p:cNvPr>
          <p:cNvPicPr>
            <a:picLocks noChangeAspect="1"/>
          </p:cNvPicPr>
          <p:nvPr/>
        </p:nvPicPr>
        <p:blipFill>
          <a:blip r:embed="rId3" cstate="print">
            <a:extLst>
              <a:ext uri="{28A0092B-C50C-407E-A947-70E740481C1C}">
                <a14:useLocalDpi xmlns:a14="http://schemas.microsoft.com/office/drawing/2010/main"/>
              </a:ext>
            </a:extLst>
          </a:blip>
          <a:srcRect l="-26859" r="-26859"/>
          <a:stretch>
            <a:fillRect/>
          </a:stretch>
        </p:blipFill>
        <p:spPr>
          <a:xfrm>
            <a:off x="2115346" y="3306598"/>
            <a:ext cx="8062913" cy="3500071"/>
          </a:xfrm>
          <a:prstGeom prst="rect">
            <a:avLst/>
          </a:prstGeom>
        </p:spPr>
      </p:pic>
      <p:pic>
        <p:nvPicPr>
          <p:cNvPr id="4" name="Picture 3">
            <a:extLst>
              <a:ext uri="{FF2B5EF4-FFF2-40B4-BE49-F238E27FC236}">
                <a16:creationId xmlns:a16="http://schemas.microsoft.com/office/drawing/2014/main" id="{FD5C4E76-0900-1742-8EE9-342643FB7C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818" y="3306598"/>
            <a:ext cx="2333381" cy="3500072"/>
          </a:xfrm>
          <a:prstGeom prst="rect">
            <a:avLst/>
          </a:prstGeom>
        </p:spPr>
      </p:pic>
    </p:spTree>
    <p:extLst>
      <p:ext uri="{BB962C8B-B14F-4D97-AF65-F5344CB8AC3E}">
        <p14:creationId xmlns:p14="http://schemas.microsoft.com/office/powerpoint/2010/main" val="45777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Pigments</a:t>
            </a:r>
          </a:p>
        </p:txBody>
      </p:sp>
      <p:sp>
        <p:nvSpPr>
          <p:cNvPr id="9" name="Rectangle 3">
            <a:extLst>
              <a:ext uri="{FF2B5EF4-FFF2-40B4-BE49-F238E27FC236}">
                <a16:creationId xmlns:a16="http://schemas.microsoft.com/office/drawing/2014/main" id="{B71DE20E-A151-2341-82C9-F0695F9BF86F}"/>
              </a:ext>
            </a:extLst>
          </p:cNvPr>
          <p:cNvSpPr txBox="1">
            <a:spLocks noChangeArrowheads="1"/>
          </p:cNvSpPr>
          <p:nvPr/>
        </p:nvSpPr>
        <p:spPr>
          <a:xfrm>
            <a:off x="-1" y="786131"/>
            <a:ext cx="9144001" cy="252046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Different kinds of pigments exist, and each absorbs only certain wavelengths (colors) of visible light. Pigments reflect the color of the wavelengths that they cannot absorb.</a:t>
            </a:r>
          </a:p>
          <a:p>
            <a:r>
              <a:rPr lang="en-US" dirty="0"/>
              <a:t>All photosynthetic organisms contain a pigment called </a:t>
            </a:r>
            <a:r>
              <a:rPr lang="en-US" b="1" dirty="0"/>
              <a:t>chlorophyll a</a:t>
            </a:r>
            <a:r>
              <a:rPr lang="en-US" dirty="0"/>
              <a:t>, which humans see as the common green color associated with plants. </a:t>
            </a:r>
          </a:p>
          <a:p>
            <a:pPr lvl="1"/>
            <a:r>
              <a:rPr lang="en-US" dirty="0"/>
              <a:t>Chlorophyll a absorbs wavelengths from either end of the visible spectrum (blue and red), but not from green. </a:t>
            </a:r>
          </a:p>
          <a:p>
            <a:pPr lvl="1"/>
            <a:r>
              <a:rPr lang="en-US" dirty="0"/>
              <a:t>Because green is reflected, chlorophyll appears green.</a:t>
            </a:r>
          </a:p>
          <a:p>
            <a:r>
              <a:rPr lang="en-US" dirty="0"/>
              <a:t>Other pigment types include </a:t>
            </a:r>
            <a:r>
              <a:rPr lang="en-US" b="1" dirty="0"/>
              <a:t>chlorophyll b</a:t>
            </a:r>
            <a:r>
              <a:rPr lang="en-US" dirty="0"/>
              <a:t> (which absorbs blue and red-orange light) and the </a:t>
            </a:r>
            <a:r>
              <a:rPr lang="en-US" b="1" dirty="0"/>
              <a:t>carotenoids</a:t>
            </a:r>
            <a:r>
              <a:rPr lang="en-US" dirty="0"/>
              <a:t>. </a:t>
            </a:r>
          </a:p>
          <a:p>
            <a:pPr lvl="1"/>
            <a:r>
              <a:rPr lang="en-US" dirty="0"/>
              <a:t>Each type of pigment can be identified by the specific pattern of wavelengths it absorbs from visible light, which is its absorption spectrum.</a:t>
            </a:r>
          </a:p>
        </p:txBody>
      </p:sp>
      <p:pic>
        <p:nvPicPr>
          <p:cNvPr id="25" name="Picture 2" descr="figure_04_14_01">
            <a:extLst>
              <a:ext uri="{FF2B5EF4-FFF2-40B4-BE49-F238E27FC236}">
                <a16:creationId xmlns:a16="http://schemas.microsoft.com/office/drawing/2014/main" id="{65C280AB-65FF-9A49-B550-39245A45975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794000"/>
            <a:ext cx="5521138" cy="375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15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Pigments</a:t>
            </a:r>
          </a:p>
        </p:txBody>
      </p:sp>
      <p:sp>
        <p:nvSpPr>
          <p:cNvPr id="9" name="Rectangle 3">
            <a:extLst>
              <a:ext uri="{FF2B5EF4-FFF2-40B4-BE49-F238E27FC236}">
                <a16:creationId xmlns:a16="http://schemas.microsoft.com/office/drawing/2014/main" id="{B71DE20E-A151-2341-82C9-F0695F9BF86F}"/>
              </a:ext>
            </a:extLst>
          </p:cNvPr>
          <p:cNvSpPr txBox="1">
            <a:spLocks noChangeArrowheads="1"/>
          </p:cNvSpPr>
          <p:nvPr/>
        </p:nvSpPr>
        <p:spPr>
          <a:xfrm>
            <a:off x="-1" y="786131"/>
            <a:ext cx="9144001" cy="252046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Different kinds of pigments exist, and each absorbs only certain wavelengths (colors) of visible light. Pigments reflect the color of the wavelengths that they cannot absorb.</a:t>
            </a:r>
          </a:p>
          <a:p>
            <a:r>
              <a:rPr lang="en-US" dirty="0"/>
              <a:t>All photosynthetic organisms contain a pigment called </a:t>
            </a:r>
            <a:r>
              <a:rPr lang="en-US" b="1" dirty="0"/>
              <a:t>chlorophyll a</a:t>
            </a:r>
            <a:r>
              <a:rPr lang="en-US" dirty="0"/>
              <a:t>, which humans see as the common green color associated with plants. </a:t>
            </a:r>
          </a:p>
          <a:p>
            <a:pPr lvl="1"/>
            <a:r>
              <a:rPr lang="en-US" dirty="0"/>
              <a:t>Chlorophyll a absorbs wavelengths from either end of the visible spectrum (blue and red), but not from green. </a:t>
            </a:r>
          </a:p>
          <a:p>
            <a:pPr lvl="1"/>
            <a:r>
              <a:rPr lang="en-US" dirty="0"/>
              <a:t>Because green is reflected, chlorophyll appears green.</a:t>
            </a:r>
          </a:p>
          <a:p>
            <a:r>
              <a:rPr lang="en-US" dirty="0"/>
              <a:t>Other pigment types include </a:t>
            </a:r>
            <a:r>
              <a:rPr lang="en-US" b="1" dirty="0"/>
              <a:t>chlorophyll b</a:t>
            </a:r>
            <a:r>
              <a:rPr lang="en-US" dirty="0"/>
              <a:t> (which absorbs blue and red-orange light) and the </a:t>
            </a:r>
            <a:r>
              <a:rPr lang="en-US" b="1" dirty="0"/>
              <a:t>carotenoids</a:t>
            </a:r>
            <a:r>
              <a:rPr lang="en-US" dirty="0"/>
              <a:t>. </a:t>
            </a:r>
          </a:p>
          <a:p>
            <a:pPr lvl="1"/>
            <a:r>
              <a:rPr lang="en-US" dirty="0"/>
              <a:t>Each type of pigment can be identified by the specific pattern of wavelengths it absorbs from visible light, which is its absorption spectrum.</a:t>
            </a:r>
          </a:p>
        </p:txBody>
      </p:sp>
      <p:pic>
        <p:nvPicPr>
          <p:cNvPr id="2" name="Picture 1">
            <a:extLst>
              <a:ext uri="{FF2B5EF4-FFF2-40B4-BE49-F238E27FC236}">
                <a16:creationId xmlns:a16="http://schemas.microsoft.com/office/drawing/2014/main" id="{EC3C735D-EB28-0948-9350-FD310AE9CB17}"/>
              </a:ext>
            </a:extLst>
          </p:cNvPr>
          <p:cNvPicPr>
            <a:picLocks noChangeAspect="1"/>
          </p:cNvPicPr>
          <p:nvPr/>
        </p:nvPicPr>
        <p:blipFill>
          <a:blip r:embed="rId3"/>
          <a:stretch>
            <a:fillRect/>
          </a:stretch>
        </p:blipFill>
        <p:spPr>
          <a:xfrm>
            <a:off x="5655310" y="2631440"/>
            <a:ext cx="3342554" cy="3783330"/>
          </a:xfrm>
          <a:prstGeom prst="rect">
            <a:avLst/>
          </a:prstGeom>
        </p:spPr>
      </p:pic>
      <p:pic>
        <p:nvPicPr>
          <p:cNvPr id="25" name="Picture 2" descr="figure_04_14_01">
            <a:extLst>
              <a:ext uri="{FF2B5EF4-FFF2-40B4-BE49-F238E27FC236}">
                <a16:creationId xmlns:a16="http://schemas.microsoft.com/office/drawing/2014/main" id="{65C280AB-65FF-9A49-B550-39245A45975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794000"/>
            <a:ext cx="5521138" cy="375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27322" y="1178560"/>
            <a:ext cx="4912038" cy="5090160"/>
          </a:xfrm>
        </p:spPr>
        <p:txBody>
          <a:bodyPr>
            <a:normAutofit/>
          </a:bodyPr>
          <a:lstStyle/>
          <a:p>
            <a:r>
              <a:rPr lang="en-US" sz="2400" dirty="0"/>
              <a:t>Similar (but different!) player to NAD+ / NADH utilized in cellular respiration</a:t>
            </a:r>
          </a:p>
          <a:p>
            <a:r>
              <a:rPr lang="en-US" sz="2400" dirty="0"/>
              <a:t>A </a:t>
            </a:r>
            <a:r>
              <a:rPr lang="en-US" sz="2400" dirty="0" err="1"/>
              <a:t>cofactorused</a:t>
            </a:r>
            <a:r>
              <a:rPr lang="en-US" sz="2400" dirty="0"/>
              <a:t> in anabolic reactions, such as the Calvin cycle, which require NADPH as a reducing agent or “hydrogen source”</a:t>
            </a:r>
          </a:p>
          <a:p>
            <a:endParaRPr lang="en-US" sz="2400" dirty="0"/>
          </a:p>
          <a:p>
            <a:r>
              <a:rPr lang="en-US" sz="2400" dirty="0"/>
              <a:t>NADP+ differs from NAD+ by the presence of an additional phosphate group</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NADP+ / NADPH</a:t>
            </a:r>
          </a:p>
        </p:txBody>
      </p:sp>
      <p:pic>
        <p:nvPicPr>
          <p:cNvPr id="3" name="Picture 2">
            <a:extLst>
              <a:ext uri="{FF2B5EF4-FFF2-40B4-BE49-F238E27FC236}">
                <a16:creationId xmlns:a16="http://schemas.microsoft.com/office/drawing/2014/main" id="{B6B6E8B9-EFDE-F44A-91A3-FD66CB3A136F}"/>
              </a:ext>
            </a:extLst>
          </p:cNvPr>
          <p:cNvPicPr>
            <a:picLocks noChangeAspect="1"/>
          </p:cNvPicPr>
          <p:nvPr/>
        </p:nvPicPr>
        <p:blipFill>
          <a:blip r:embed="rId3"/>
          <a:stretch>
            <a:fillRect/>
          </a:stretch>
        </p:blipFill>
        <p:spPr>
          <a:xfrm>
            <a:off x="5545422" y="1566660"/>
            <a:ext cx="3471256" cy="4600460"/>
          </a:xfrm>
          <a:prstGeom prst="rect">
            <a:avLst/>
          </a:prstGeom>
        </p:spPr>
      </p:pic>
    </p:spTree>
    <p:extLst>
      <p:ext uri="{BB962C8B-B14F-4D97-AF65-F5344CB8AC3E}">
        <p14:creationId xmlns:p14="http://schemas.microsoft.com/office/powerpoint/2010/main" val="5628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Two Stages of Photosynthesis</a:t>
            </a:r>
          </a:p>
        </p:txBody>
      </p:sp>
      <p:sp>
        <p:nvSpPr>
          <p:cNvPr id="9" name="Rectangle 3">
            <a:extLst>
              <a:ext uri="{FF2B5EF4-FFF2-40B4-BE49-F238E27FC236}">
                <a16:creationId xmlns:a16="http://schemas.microsoft.com/office/drawing/2014/main" id="{B71DE20E-A151-2341-82C9-F0695F9BF86F}"/>
              </a:ext>
            </a:extLst>
          </p:cNvPr>
          <p:cNvSpPr txBox="1">
            <a:spLocks noChangeArrowheads="1"/>
          </p:cNvSpPr>
          <p:nvPr/>
        </p:nvSpPr>
        <p:spPr>
          <a:xfrm>
            <a:off x="-1" y="786132"/>
            <a:ext cx="9144001" cy="128149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Light Reactions (or light-dependent reactions)</a:t>
            </a:r>
          </a:p>
          <a:p>
            <a:pPr lvl="1"/>
            <a:r>
              <a:rPr lang="en-US" dirty="0"/>
              <a:t>Convert light energy into chemical energy used by the Calvin cycle </a:t>
            </a:r>
          </a:p>
          <a:p>
            <a:r>
              <a:rPr lang="en-US" dirty="0"/>
              <a:t>Calvin Cycle</a:t>
            </a:r>
          </a:p>
          <a:p>
            <a:pPr lvl="1"/>
            <a:r>
              <a:rPr lang="en-US" dirty="0"/>
              <a:t>Make sugar molecules</a:t>
            </a:r>
          </a:p>
        </p:txBody>
      </p:sp>
      <p:pic>
        <p:nvPicPr>
          <p:cNvPr id="6" name="Picture 5">
            <a:extLst>
              <a:ext uri="{FF2B5EF4-FFF2-40B4-BE49-F238E27FC236}">
                <a16:creationId xmlns:a16="http://schemas.microsoft.com/office/drawing/2014/main" id="{1888088D-6732-5448-A64A-7433FBDE3160}"/>
              </a:ext>
            </a:extLst>
          </p:cNvPr>
          <p:cNvPicPr>
            <a:picLocks noChangeAspect="1"/>
          </p:cNvPicPr>
          <p:nvPr/>
        </p:nvPicPr>
        <p:blipFill>
          <a:blip r:embed="rId3"/>
          <a:stretch>
            <a:fillRect/>
          </a:stretch>
        </p:blipFill>
        <p:spPr>
          <a:xfrm>
            <a:off x="1581088" y="2067626"/>
            <a:ext cx="5981822" cy="4586360"/>
          </a:xfrm>
          <a:prstGeom prst="rect">
            <a:avLst/>
          </a:prstGeom>
        </p:spPr>
      </p:pic>
    </p:spTree>
    <p:extLst>
      <p:ext uri="{BB962C8B-B14F-4D97-AF65-F5344CB8AC3E}">
        <p14:creationId xmlns:p14="http://schemas.microsoft.com/office/powerpoint/2010/main" val="350279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igure" descr="This illustration shows photosystem II, which has a light-harvesting complex surrounding the reaction center. Chlorophyll molecules&amp;nbsp;are found in the light-harvesting complex. In the reaction center, an excited electron is passed to the primary electron acceptor. A molecule of water is split, releasing one oxygen, two protons, and an electron. The electron replaces the one donated to the primary electron acceptor.">
            <a:extLst>
              <a:ext uri="{FF2B5EF4-FFF2-40B4-BE49-F238E27FC236}">
                <a16:creationId xmlns:a16="http://schemas.microsoft.com/office/drawing/2014/main" id="{A4B04453-2758-1D4A-8C7B-1DE18F7E48A5}"/>
              </a:ext>
            </a:extLst>
          </p:cNvPr>
          <p:cNvPicPr>
            <a:picLocks noChangeAspect="1"/>
          </p:cNvPicPr>
          <p:nvPr/>
        </p:nvPicPr>
        <p:blipFill>
          <a:blip r:embed="rId3" cstate="print">
            <a:extLst>
              <a:ext uri="{28A0092B-C50C-407E-A947-70E740481C1C}">
                <a14:useLocalDpi xmlns:a14="http://schemas.microsoft.com/office/drawing/2010/main"/>
              </a:ext>
            </a:extLst>
          </a:blip>
          <a:srcRect l="-47329" r="-47329"/>
          <a:stretch>
            <a:fillRect/>
          </a:stretch>
        </p:blipFill>
        <p:spPr>
          <a:xfrm>
            <a:off x="1960880" y="1401072"/>
            <a:ext cx="9343242" cy="4055856"/>
          </a:xfrm>
          <a:prstGeom prst="rect">
            <a:avLst/>
          </a:prstGeom>
        </p:spPr>
      </p:pic>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Light Reaction</a:t>
            </a:r>
          </a:p>
        </p:txBody>
      </p:sp>
      <p:sp>
        <p:nvSpPr>
          <p:cNvPr id="9" name="Rectangle 3">
            <a:extLst>
              <a:ext uri="{FF2B5EF4-FFF2-40B4-BE49-F238E27FC236}">
                <a16:creationId xmlns:a16="http://schemas.microsoft.com/office/drawing/2014/main" id="{B71DE20E-A151-2341-82C9-F0695F9BF86F}"/>
              </a:ext>
            </a:extLst>
          </p:cNvPr>
          <p:cNvSpPr txBox="1">
            <a:spLocks noChangeArrowheads="1"/>
          </p:cNvSpPr>
          <p:nvPr/>
        </p:nvSpPr>
        <p:spPr>
          <a:xfrm>
            <a:off x="-1" y="786132"/>
            <a:ext cx="4175761" cy="60205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The light-dependent reactions begin in a grouping of pigment molecules and proteins called a </a:t>
            </a:r>
            <a:r>
              <a:rPr lang="en-US" sz="1600" b="1" dirty="0"/>
              <a:t>photosystem</a:t>
            </a:r>
          </a:p>
          <a:p>
            <a:pPr lvl="1"/>
            <a:r>
              <a:rPr lang="en-US" sz="1400" dirty="0"/>
              <a:t>exist in the membranes of thylakoids</a:t>
            </a:r>
          </a:p>
          <a:p>
            <a:pPr lvl="1"/>
            <a:endParaRPr lang="en-US" sz="1400" dirty="0"/>
          </a:p>
          <a:p>
            <a:r>
              <a:rPr lang="en-US" sz="1600" dirty="0"/>
              <a:t>A pigment molecule absorbs one photon which travels until it reaches a molecule of chlorophyll</a:t>
            </a:r>
          </a:p>
          <a:p>
            <a:pPr lvl="1"/>
            <a:r>
              <a:rPr lang="en-US" sz="1400" dirty="0"/>
              <a:t>Causes an electron in the chlorophyll to become “excited” </a:t>
            </a:r>
          </a:p>
          <a:p>
            <a:pPr lvl="1"/>
            <a:endParaRPr lang="en-US" sz="1400" dirty="0"/>
          </a:p>
          <a:p>
            <a:r>
              <a:rPr lang="en-US" sz="1600" dirty="0"/>
              <a:t>The energy given to the electron allows it to break free from the chlorophyll molecule</a:t>
            </a:r>
          </a:p>
          <a:p>
            <a:pPr lvl="1"/>
            <a:r>
              <a:rPr lang="en-US" sz="1400" dirty="0"/>
              <a:t>Chlorophyll is therefore said to “donate” an electron</a:t>
            </a:r>
          </a:p>
          <a:p>
            <a:endParaRPr lang="en-US" sz="1600" dirty="0"/>
          </a:p>
          <a:p>
            <a:r>
              <a:rPr lang="en-US" sz="1600" dirty="0"/>
              <a:t>For every two donated electrons in the chlorophyll, a molecule of water is split</a:t>
            </a:r>
          </a:p>
          <a:p>
            <a:pPr marL="0" indent="0">
              <a:buNone/>
            </a:pPr>
            <a:endParaRPr lang="en-US" sz="1600" dirty="0"/>
          </a:p>
          <a:p>
            <a:r>
              <a:rPr lang="en-US" sz="1600" dirty="0"/>
              <a:t>This split of water releases two electrons AND results in the formation of oxygen (O</a:t>
            </a:r>
            <a:r>
              <a:rPr lang="en-US" sz="1600" baseline="-25000" dirty="0"/>
              <a:t>2</a:t>
            </a:r>
            <a:r>
              <a:rPr lang="en-US" sz="1600" dirty="0"/>
              <a:t>) and hydrogen ions (H+) in the thylakoid space</a:t>
            </a:r>
          </a:p>
          <a:p>
            <a:pPr lvl="1"/>
            <a:r>
              <a:rPr lang="en-US" sz="1400" dirty="0"/>
              <a:t>The replacing of the electrons enables chlorophyll to respond to another photon</a:t>
            </a:r>
          </a:p>
        </p:txBody>
      </p:sp>
    </p:spTree>
    <p:extLst>
      <p:ext uri="{BB962C8B-B14F-4D97-AF65-F5344CB8AC3E}">
        <p14:creationId xmlns:p14="http://schemas.microsoft.com/office/powerpoint/2010/main" val="272881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gure" descr="This illustration shows the components involved in the light reactions. Photosystem II uses light to excite an electron, which is passed on to the chloroplast electron transport chain. The electron is then passed on to photosystem I and to NADP+ reductase, which makes NADPH. This process forms an electrochemical gradient that is used by ATP synthase enzyme to make ATP.">
            <a:extLst>
              <a:ext uri="{FF2B5EF4-FFF2-40B4-BE49-F238E27FC236}">
                <a16:creationId xmlns:a16="http://schemas.microsoft.com/office/drawing/2014/main" id="{BFB7D6CB-E4DF-C844-9183-49103F66AA41}"/>
              </a:ext>
            </a:extLst>
          </p:cNvPr>
          <p:cNvPicPr>
            <a:picLocks noChangeAspect="1"/>
          </p:cNvPicPr>
          <p:nvPr/>
        </p:nvPicPr>
        <p:blipFill>
          <a:blip r:embed="rId3" cstate="print">
            <a:extLst>
              <a:ext uri="{28A0092B-C50C-407E-A947-70E740481C1C}">
                <a14:useLocalDpi xmlns:a14="http://schemas.microsoft.com/office/drawing/2010/main"/>
              </a:ext>
            </a:extLst>
          </a:blip>
          <a:srcRect l="-18965" r="-18965"/>
          <a:stretch>
            <a:fillRect/>
          </a:stretch>
        </p:blipFill>
        <p:spPr>
          <a:xfrm>
            <a:off x="319475" y="3172051"/>
            <a:ext cx="8062913" cy="3500071"/>
          </a:xfrm>
          <a:prstGeom prst="rect">
            <a:avLst/>
          </a:prstGeom>
        </p:spPr>
      </p:pic>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Light Reaction</a:t>
            </a:r>
          </a:p>
        </p:txBody>
      </p:sp>
      <p:sp>
        <p:nvSpPr>
          <p:cNvPr id="9" name="Rectangle 3">
            <a:extLst>
              <a:ext uri="{FF2B5EF4-FFF2-40B4-BE49-F238E27FC236}">
                <a16:creationId xmlns:a16="http://schemas.microsoft.com/office/drawing/2014/main" id="{7B48A119-800D-E948-B906-20A0A8A618EE}"/>
              </a:ext>
            </a:extLst>
          </p:cNvPr>
          <p:cNvSpPr txBox="1">
            <a:spLocks noChangeArrowheads="1"/>
          </p:cNvSpPr>
          <p:nvPr/>
        </p:nvSpPr>
        <p:spPr>
          <a:xfrm>
            <a:off x="-1" y="786131"/>
            <a:ext cx="9144001" cy="2385919"/>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eukaryotes and some prokaryotes, two photosystems exist. </a:t>
            </a:r>
          </a:p>
          <a:p>
            <a:pPr lvl="1"/>
            <a:r>
              <a:rPr lang="en-US" dirty="0"/>
              <a:t>The first is called </a:t>
            </a:r>
            <a:r>
              <a:rPr lang="en-US" b="1" dirty="0"/>
              <a:t>photosystem II </a:t>
            </a:r>
            <a:r>
              <a:rPr lang="en-US" dirty="0"/>
              <a:t>(discovered and named second but used first)</a:t>
            </a:r>
          </a:p>
          <a:p>
            <a:r>
              <a:rPr lang="en-US" dirty="0"/>
              <a:t>Photosystem II transfers the free electron from earlier in the reaction to the first in a series of proteins inside the thylakoid membrane called the </a:t>
            </a:r>
            <a:r>
              <a:rPr lang="en-US" b="1" dirty="0"/>
              <a:t>electron transport chain</a:t>
            </a:r>
            <a:endParaRPr lang="en-US" dirty="0"/>
          </a:p>
          <a:p>
            <a:r>
              <a:rPr lang="en-US" dirty="0"/>
              <a:t>As the electron passes along these proteins, energy from the electron fuels membrane pumps that actively move hydrogen ions (H+) against their concentration gradient </a:t>
            </a:r>
            <a:r>
              <a:rPr lang="en-US" i="1" dirty="0"/>
              <a:t>from the stroma into the thylakoid space</a:t>
            </a:r>
          </a:p>
          <a:p>
            <a:r>
              <a:rPr lang="en-US" dirty="0"/>
              <a:t>The electron is then accepted by a pigment molecule in the next photosystem, which is called </a:t>
            </a:r>
            <a:r>
              <a:rPr lang="en-US" b="1" dirty="0"/>
              <a:t>photosystem I </a:t>
            </a:r>
            <a:r>
              <a:rPr lang="en-US" dirty="0"/>
              <a:t>(discovered first but used second)</a:t>
            </a:r>
          </a:p>
        </p:txBody>
      </p:sp>
    </p:spTree>
    <p:extLst>
      <p:ext uri="{BB962C8B-B14F-4D97-AF65-F5344CB8AC3E}">
        <p14:creationId xmlns:p14="http://schemas.microsoft.com/office/powerpoint/2010/main" val="365477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Summarize the process of photosynthesis</a:t>
            </a:r>
          </a:p>
          <a:p>
            <a:pPr marL="285750" indent="-285750">
              <a:buFont typeface="Arial" panose="020B0604020202020204" pitchFamily="34" charset="0"/>
              <a:buChar char="•"/>
            </a:pPr>
            <a:r>
              <a:rPr lang="en-US" sz="2800" dirty="0"/>
              <a:t>Explain the relevance of photosynthesis to other living things</a:t>
            </a:r>
          </a:p>
          <a:p>
            <a:pPr marL="285750" indent="-285750">
              <a:buFont typeface="Arial" panose="020B0604020202020204" pitchFamily="34" charset="0"/>
              <a:buChar char="•"/>
            </a:pPr>
            <a:r>
              <a:rPr lang="en-US" sz="2800" dirty="0"/>
              <a:t>Identify the reactants and products of photosynthesis</a:t>
            </a:r>
          </a:p>
          <a:p>
            <a:pPr marL="285750" indent="-285750">
              <a:buFont typeface="Arial" panose="020B0604020202020204" pitchFamily="34" charset="0"/>
              <a:buChar char="•"/>
            </a:pPr>
            <a:r>
              <a:rPr lang="en-US" sz="2800" dirty="0"/>
              <a:t>Describe the main structures involved in photosynthesis</a:t>
            </a:r>
          </a:p>
        </p:txBody>
      </p:sp>
    </p:spTree>
    <p:extLst>
      <p:ext uri="{BB962C8B-B14F-4D97-AF65-F5344CB8AC3E}">
        <p14:creationId xmlns:p14="http://schemas.microsoft.com/office/powerpoint/2010/main" val="187295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Autofit/>
          </a:bodyPr>
          <a:lstStyle/>
          <a:p>
            <a:r>
              <a:rPr lang="en-US" sz="3600" dirty="0"/>
              <a:t>Making Chemical Energy (ATP &amp; NADPH)</a:t>
            </a:r>
          </a:p>
        </p:txBody>
      </p:sp>
      <p:sp>
        <p:nvSpPr>
          <p:cNvPr id="9" name="Rectangle 3">
            <a:extLst>
              <a:ext uri="{FF2B5EF4-FFF2-40B4-BE49-F238E27FC236}">
                <a16:creationId xmlns:a16="http://schemas.microsoft.com/office/drawing/2014/main" id="{7B48A119-800D-E948-B906-20A0A8A618EE}"/>
              </a:ext>
            </a:extLst>
          </p:cNvPr>
          <p:cNvSpPr txBox="1">
            <a:spLocks noChangeArrowheads="1"/>
          </p:cNvSpPr>
          <p:nvPr/>
        </p:nvSpPr>
        <p:spPr>
          <a:xfrm>
            <a:off x="-1" y="786131"/>
            <a:ext cx="9144001" cy="2465069"/>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buildup of hydrogen ions in the thylakoid space forms an electrochemical gradient because of the difference in the concentration of protons (H+) and the difference in the charge across the membrane that they create. </a:t>
            </a:r>
          </a:p>
          <a:p>
            <a:r>
              <a:rPr lang="en-US" dirty="0"/>
              <a:t>This potential energy is harvested and stored as chemical energy in ATP through chemiosmosis</a:t>
            </a:r>
          </a:p>
          <a:p>
            <a:pPr lvl="1"/>
            <a:r>
              <a:rPr lang="en-US" dirty="0"/>
              <a:t>via the transmembrane enzyme </a:t>
            </a:r>
            <a:r>
              <a:rPr lang="en-US" b="1" dirty="0"/>
              <a:t>ATP synthase</a:t>
            </a:r>
            <a:r>
              <a:rPr lang="en-US" dirty="0"/>
              <a:t>, </a:t>
            </a:r>
            <a:r>
              <a:rPr lang="en-US" i="1" dirty="0"/>
              <a:t>just as in the mitochondrion</a:t>
            </a:r>
            <a:endParaRPr lang="en-US" dirty="0"/>
          </a:p>
          <a:p>
            <a:endParaRPr lang="en-US" dirty="0"/>
          </a:p>
          <a:p>
            <a:r>
              <a:rPr lang="en-US" dirty="0"/>
              <a:t>The energy generated by the hydrogen ion stream allows ATP synthase to attach a third phosphate to ADP, which forms a molecule of ATP via photophosphorylation. </a:t>
            </a:r>
          </a:p>
        </p:txBody>
      </p:sp>
      <p:pic>
        <p:nvPicPr>
          <p:cNvPr id="8" name="Figure" descr="This illustration shows the components involved in the light reactions. Photosystem II uses light to excite an electron, which is passed on to the chloroplast electron transport chain. The electron is then passed on to photosystem I and to NADP+ reductase, which makes NADPH. This process forms an electrochemical gradient that is used by ATP synthase enzyme to make ATP.">
            <a:extLst>
              <a:ext uri="{FF2B5EF4-FFF2-40B4-BE49-F238E27FC236}">
                <a16:creationId xmlns:a16="http://schemas.microsoft.com/office/drawing/2014/main" id="{0E1612A5-B497-EA46-8F4B-B53A20FFCE93}"/>
              </a:ext>
            </a:extLst>
          </p:cNvPr>
          <p:cNvPicPr>
            <a:picLocks noChangeAspect="1"/>
          </p:cNvPicPr>
          <p:nvPr/>
        </p:nvPicPr>
        <p:blipFill>
          <a:blip r:embed="rId3" cstate="print">
            <a:extLst>
              <a:ext uri="{28A0092B-C50C-407E-A947-70E740481C1C}">
                <a14:useLocalDpi xmlns:a14="http://schemas.microsoft.com/office/drawing/2010/main"/>
              </a:ext>
            </a:extLst>
          </a:blip>
          <a:srcRect l="-18965" r="-18965"/>
          <a:stretch>
            <a:fillRect/>
          </a:stretch>
        </p:blipFill>
        <p:spPr>
          <a:xfrm>
            <a:off x="319475" y="3172051"/>
            <a:ext cx="8062913" cy="3500071"/>
          </a:xfrm>
          <a:prstGeom prst="rect">
            <a:avLst/>
          </a:prstGeom>
        </p:spPr>
      </p:pic>
    </p:spTree>
    <p:extLst>
      <p:ext uri="{BB962C8B-B14F-4D97-AF65-F5344CB8AC3E}">
        <p14:creationId xmlns:p14="http://schemas.microsoft.com/office/powerpoint/2010/main" val="280637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e" descr="This illustration shows the components involved in the light reactions. Photosystem II uses light to excite an electron, which is passed on to the chloroplast electron transport chain. The electron is then passed on to photosystem I and to NADP+ reductase, which makes NADPH. This process forms an electrochemical gradient that is used by ATP synthase enzyme to make ATP.">
            <a:extLst>
              <a:ext uri="{FF2B5EF4-FFF2-40B4-BE49-F238E27FC236}">
                <a16:creationId xmlns:a16="http://schemas.microsoft.com/office/drawing/2014/main" id="{1E876A54-3D58-AC4F-91F3-B942C91460D8}"/>
              </a:ext>
            </a:extLst>
          </p:cNvPr>
          <p:cNvPicPr>
            <a:picLocks noChangeAspect="1"/>
          </p:cNvPicPr>
          <p:nvPr/>
        </p:nvPicPr>
        <p:blipFill>
          <a:blip r:embed="rId3" cstate="print">
            <a:extLst>
              <a:ext uri="{28A0092B-C50C-407E-A947-70E740481C1C}">
                <a14:useLocalDpi xmlns:a14="http://schemas.microsoft.com/office/drawing/2010/main"/>
              </a:ext>
            </a:extLst>
          </a:blip>
          <a:srcRect l="-18965" r="-18965"/>
          <a:stretch>
            <a:fillRect/>
          </a:stretch>
        </p:blipFill>
        <p:spPr>
          <a:xfrm>
            <a:off x="319475" y="3172051"/>
            <a:ext cx="8062913" cy="3500071"/>
          </a:xfrm>
          <a:prstGeom prst="rect">
            <a:avLst/>
          </a:prstGeom>
        </p:spPr>
      </p:pic>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Making NADPH</a:t>
            </a:r>
          </a:p>
        </p:txBody>
      </p:sp>
      <p:sp>
        <p:nvSpPr>
          <p:cNvPr id="9" name="Rectangle 3">
            <a:extLst>
              <a:ext uri="{FF2B5EF4-FFF2-40B4-BE49-F238E27FC236}">
                <a16:creationId xmlns:a16="http://schemas.microsoft.com/office/drawing/2014/main" id="{7B48A119-800D-E948-B906-20A0A8A618EE}"/>
              </a:ext>
            </a:extLst>
          </p:cNvPr>
          <p:cNvSpPr txBox="1">
            <a:spLocks noChangeArrowheads="1"/>
          </p:cNvSpPr>
          <p:nvPr/>
        </p:nvSpPr>
        <p:spPr>
          <a:xfrm>
            <a:off x="-1" y="786131"/>
            <a:ext cx="9144001" cy="276986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remaining function of the light-dependent reaction is to generate the other energy-carrier molecule, NADPH</a:t>
            </a:r>
          </a:p>
          <a:p>
            <a:r>
              <a:rPr lang="en-US" dirty="0"/>
              <a:t>As the electron from the electron transport chain arrives at photosystem I, it is reenergized with another photon captured by chlorophyll</a:t>
            </a:r>
          </a:p>
          <a:p>
            <a:r>
              <a:rPr lang="en-US" dirty="0"/>
              <a:t>The energy from this electron drives the formation of NADPH from NADP+ and a hydrogen ion (H+)</a:t>
            </a:r>
          </a:p>
          <a:p>
            <a:endParaRPr lang="en-US" dirty="0"/>
          </a:p>
          <a:p>
            <a:r>
              <a:rPr lang="en-US" dirty="0"/>
              <a:t>Now that the solar energy is stored in energy carriers (ATP &amp; NADPH), it can be used to make a sugar molecule...</a:t>
            </a:r>
          </a:p>
        </p:txBody>
      </p:sp>
    </p:spTree>
    <p:extLst>
      <p:ext uri="{BB962C8B-B14F-4D97-AF65-F5344CB8AC3E}">
        <p14:creationId xmlns:p14="http://schemas.microsoft.com/office/powerpoint/2010/main" val="292633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Describe the Calvin cycle</a:t>
            </a:r>
          </a:p>
          <a:p>
            <a:pPr marL="285750" indent="-285750">
              <a:buFont typeface="Arial" panose="020B0604020202020204" pitchFamily="34" charset="0"/>
              <a:buChar char="•"/>
            </a:pPr>
            <a:r>
              <a:rPr lang="en-US" sz="3200" dirty="0"/>
              <a:t>Define carbon fixation</a:t>
            </a:r>
          </a:p>
          <a:p>
            <a:pPr marL="285750" indent="-285750">
              <a:buFont typeface="Arial" panose="020B0604020202020204" pitchFamily="34" charset="0"/>
              <a:buChar char="•"/>
            </a:pPr>
            <a:r>
              <a:rPr lang="en-US" sz="3200" dirty="0"/>
              <a:t>Explain how photosynthesis works in the energy cycle of all living organisms</a:t>
            </a:r>
          </a:p>
        </p:txBody>
      </p:sp>
    </p:spTree>
    <p:extLst>
      <p:ext uri="{BB962C8B-B14F-4D97-AF65-F5344CB8AC3E}">
        <p14:creationId xmlns:p14="http://schemas.microsoft.com/office/powerpoint/2010/main" val="227055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igure" descr="This illustration shows that ATP and NADPH produced in the light reactions are used in the Calvin cycle to make sugar.">
            <a:extLst>
              <a:ext uri="{FF2B5EF4-FFF2-40B4-BE49-F238E27FC236}">
                <a16:creationId xmlns:a16="http://schemas.microsoft.com/office/drawing/2014/main" id="{4CDC3DE2-3D8F-BC46-B8D8-1519B22A2D77}"/>
              </a:ext>
            </a:extLst>
          </p:cNvPr>
          <p:cNvPicPr>
            <a:picLocks noChangeAspect="1"/>
          </p:cNvPicPr>
          <p:nvPr/>
        </p:nvPicPr>
        <p:blipFill>
          <a:blip r:embed="rId3" cstate="print">
            <a:extLst>
              <a:ext uri="{28A0092B-C50C-407E-A947-70E740481C1C}">
                <a14:useLocalDpi xmlns:a14="http://schemas.microsoft.com/office/drawing/2010/main"/>
              </a:ext>
            </a:extLst>
          </a:blip>
          <a:srcRect l="-55392" r="-55392"/>
          <a:stretch>
            <a:fillRect/>
          </a:stretch>
        </p:blipFill>
        <p:spPr>
          <a:xfrm>
            <a:off x="3991950" y="3429000"/>
            <a:ext cx="6351860" cy="2757311"/>
          </a:xfrm>
          <a:prstGeom prst="rect">
            <a:avLst/>
          </a:prstGeom>
        </p:spPr>
      </p:pic>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Calvin Cycle</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5191760" y="6286042"/>
            <a:ext cx="3952240" cy="571958"/>
          </a:xfrm>
        </p:spPr>
        <p:txBody>
          <a:bodyPr>
            <a:normAutofit fontScale="55000" lnSpcReduction="20000"/>
          </a:bodyPr>
          <a:lstStyle/>
          <a:p>
            <a:pPr marL="0" indent="0" algn="ctr">
              <a:buNone/>
            </a:pPr>
            <a:r>
              <a:rPr lang="en-US" sz="2000" dirty="0"/>
              <a:t>Light-dependent reactions harness energy from the sun to produce ATP and NADPH. These energy-carrying molecules travel into the stroma where the </a:t>
            </a:r>
            <a:r>
              <a:rPr lang="en-US" sz="2000" b="1" dirty="0"/>
              <a:t>Calvin cycle </a:t>
            </a:r>
            <a:r>
              <a:rPr lang="en-US" sz="2000" dirty="0"/>
              <a:t>reactions take place.</a:t>
            </a:r>
          </a:p>
          <a:p>
            <a:pPr marL="0" indent="0" algn="ctr">
              <a:buNone/>
            </a:pPr>
            <a:endParaRPr lang="en-US" sz="2000" dirty="0"/>
          </a:p>
        </p:txBody>
      </p:sp>
      <p:sp>
        <p:nvSpPr>
          <p:cNvPr id="9" name="Rectangle 3">
            <a:extLst>
              <a:ext uri="{FF2B5EF4-FFF2-40B4-BE49-F238E27FC236}">
                <a16:creationId xmlns:a16="http://schemas.microsoft.com/office/drawing/2014/main" id="{4CC58619-832C-8A45-8046-7BD23C8CE4EA}"/>
              </a:ext>
            </a:extLst>
          </p:cNvPr>
          <p:cNvSpPr txBox="1">
            <a:spLocks noChangeArrowheads="1"/>
          </p:cNvSpPr>
          <p:nvPr/>
        </p:nvSpPr>
        <p:spPr>
          <a:xfrm>
            <a:off x="0" y="754441"/>
            <a:ext cx="9144001" cy="222243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After the energy from the sun is converted and packaged into ATP and NADPH, the cell has the fuel needed to build food in the form of carbohydrate molecules like glucose. </a:t>
            </a:r>
          </a:p>
          <a:p>
            <a:r>
              <a:rPr lang="en-US" dirty="0"/>
              <a:t>In plants, carbon dioxide (CO</a:t>
            </a:r>
            <a:r>
              <a:rPr lang="en-US" baseline="-25000" dirty="0"/>
              <a:t>2</a:t>
            </a:r>
            <a:r>
              <a:rPr lang="en-US" dirty="0"/>
              <a:t>) enters the chloroplast through the stomata and </a:t>
            </a:r>
            <a:r>
              <a:rPr lang="en-US" i="1" dirty="0"/>
              <a:t>diffuses into the stroma </a:t>
            </a:r>
            <a:r>
              <a:rPr lang="en-US" dirty="0"/>
              <a:t>of the chloroplast—the site of the Calvin cycle reactions where sugar is synthesized. </a:t>
            </a:r>
          </a:p>
          <a:p>
            <a:endParaRPr lang="en-US" dirty="0"/>
          </a:p>
        </p:txBody>
      </p:sp>
      <p:pic>
        <p:nvPicPr>
          <p:cNvPr id="3" name="Picture 2">
            <a:extLst>
              <a:ext uri="{FF2B5EF4-FFF2-40B4-BE49-F238E27FC236}">
                <a16:creationId xmlns:a16="http://schemas.microsoft.com/office/drawing/2014/main" id="{140287DC-B848-974B-86DC-FA281F6713D0}"/>
              </a:ext>
            </a:extLst>
          </p:cNvPr>
          <p:cNvPicPr>
            <a:picLocks noChangeAspect="1"/>
          </p:cNvPicPr>
          <p:nvPr/>
        </p:nvPicPr>
        <p:blipFill>
          <a:blip r:embed="rId4"/>
          <a:stretch>
            <a:fillRect/>
          </a:stretch>
        </p:blipFill>
        <p:spPr>
          <a:xfrm>
            <a:off x="457200" y="2996803"/>
            <a:ext cx="4372973" cy="3600847"/>
          </a:xfrm>
          <a:prstGeom prst="rect">
            <a:avLst/>
          </a:prstGeom>
        </p:spPr>
      </p:pic>
    </p:spTree>
    <p:extLst>
      <p:ext uri="{BB962C8B-B14F-4D97-AF65-F5344CB8AC3E}">
        <p14:creationId xmlns:p14="http://schemas.microsoft.com/office/powerpoint/2010/main" val="299320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Calvin Cycle</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2073228" y="6254324"/>
            <a:ext cx="5269089" cy="631858"/>
          </a:xfrm>
        </p:spPr>
        <p:txBody>
          <a:bodyPr>
            <a:normAutofit fontScale="55000" lnSpcReduction="20000"/>
          </a:bodyPr>
          <a:lstStyle/>
          <a:p>
            <a:pPr marL="0" indent="0" algn="ctr">
              <a:buNone/>
            </a:pPr>
            <a:r>
              <a:rPr lang="en-US" sz="2000" dirty="0"/>
              <a:t>The Calvin cycle has three stages. In stage 1, the enzyme </a:t>
            </a:r>
            <a:r>
              <a:rPr lang="en-US" sz="2000" dirty="0" err="1"/>
              <a:t>RuBisCO</a:t>
            </a:r>
            <a:r>
              <a:rPr lang="en-US" sz="2000" dirty="0"/>
              <a:t> incorporates carbon dioxide into an organic molecule. In stage 2, the organic molecule is reduced. In stage 3, RuBP, the molecule that starts the cycle, is regenerated so that the cycle can continue.</a:t>
            </a:r>
          </a:p>
        </p:txBody>
      </p:sp>
      <p:pic>
        <p:nvPicPr>
          <p:cNvPr id="6" name="Figure" descr="This illustration shows a circular cycle with three stages. Three molecules of carbon dioxide enter the cycle. In the first stage, the enzyme RuBisCO incorporates the carbon dioxide into an organic molecule. Six ATP molecules are converted into six ADP molecules. In the second stage, the organic molecule is reduced. Six NADPH molecules are converted into six NADP+ ions and one hydrogen ion. Sugar is produced. In stage three, RuBP is regenerated, and three ATP molecules are converted into three ADP molecules. RuBP then starts the cycle again.">
            <a:extLst>
              <a:ext uri="{FF2B5EF4-FFF2-40B4-BE49-F238E27FC236}">
                <a16:creationId xmlns:a16="http://schemas.microsoft.com/office/drawing/2014/main" id="{B297C975-939B-7041-ABDB-D56DA78A4AFE}"/>
              </a:ext>
            </a:extLst>
          </p:cNvPr>
          <p:cNvPicPr>
            <a:picLocks noChangeAspect="1"/>
          </p:cNvPicPr>
          <p:nvPr/>
        </p:nvPicPr>
        <p:blipFill>
          <a:blip r:embed="rId3" cstate="print">
            <a:extLst>
              <a:ext uri="{28A0092B-C50C-407E-A947-70E740481C1C}">
                <a14:useLocalDpi xmlns:a14="http://schemas.microsoft.com/office/drawing/2010/main"/>
              </a:ext>
            </a:extLst>
          </a:blip>
          <a:srcRect l="-46033" r="-46033"/>
          <a:stretch>
            <a:fillRect/>
          </a:stretch>
        </p:blipFill>
        <p:spPr>
          <a:xfrm>
            <a:off x="540543" y="2722952"/>
            <a:ext cx="8062913" cy="3500071"/>
          </a:xfrm>
          <a:prstGeom prst="rect">
            <a:avLst/>
          </a:prstGeom>
        </p:spPr>
      </p:pic>
      <p:sp>
        <p:nvSpPr>
          <p:cNvPr id="9" name="Rectangle 3">
            <a:extLst>
              <a:ext uri="{FF2B5EF4-FFF2-40B4-BE49-F238E27FC236}">
                <a16:creationId xmlns:a16="http://schemas.microsoft.com/office/drawing/2014/main" id="{DEA9C09C-61B3-F846-B21B-4106B70F9EDF}"/>
              </a:ext>
            </a:extLst>
          </p:cNvPr>
          <p:cNvSpPr txBox="1">
            <a:spLocks noChangeArrowheads="1"/>
          </p:cNvSpPr>
          <p:nvPr/>
        </p:nvSpPr>
        <p:spPr>
          <a:xfrm>
            <a:off x="-1" y="786131"/>
            <a:ext cx="9144001" cy="203658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t>
            </a:r>
            <a:r>
              <a:rPr lang="en-US" b="1" dirty="0"/>
              <a:t>Calvin cycle </a:t>
            </a:r>
            <a:r>
              <a:rPr lang="en-US" dirty="0"/>
              <a:t>reactions can be organized into three basic stages: </a:t>
            </a:r>
          </a:p>
          <a:p>
            <a:pPr lvl="1"/>
            <a:r>
              <a:rPr lang="en-US" dirty="0"/>
              <a:t>Fixation</a:t>
            </a:r>
          </a:p>
          <a:p>
            <a:pPr lvl="1"/>
            <a:r>
              <a:rPr lang="en-US" dirty="0"/>
              <a:t>Reduction</a:t>
            </a:r>
          </a:p>
          <a:p>
            <a:pPr lvl="1"/>
            <a:r>
              <a:rPr lang="en-US" dirty="0"/>
              <a:t>Regeneration</a:t>
            </a:r>
          </a:p>
          <a:p>
            <a:r>
              <a:rPr lang="en-US" dirty="0"/>
              <a:t>Two other chemicals are present to initiate the Calvin cycle: </a:t>
            </a:r>
          </a:p>
          <a:p>
            <a:pPr lvl="1"/>
            <a:r>
              <a:rPr lang="en-US" dirty="0"/>
              <a:t>an enzyme abbreviated </a:t>
            </a:r>
            <a:r>
              <a:rPr lang="en-US" b="1" dirty="0" err="1"/>
              <a:t>RuBisCO</a:t>
            </a:r>
            <a:endParaRPr lang="en-US" dirty="0"/>
          </a:p>
          <a:p>
            <a:pPr lvl="1"/>
            <a:r>
              <a:rPr lang="en-US" dirty="0"/>
              <a:t>ribulose bisphosphate (</a:t>
            </a:r>
            <a:r>
              <a:rPr lang="en-US" b="1" dirty="0"/>
              <a:t>RuBP</a:t>
            </a:r>
            <a:r>
              <a:rPr lang="en-US" dirty="0"/>
              <a:t>)</a:t>
            </a:r>
          </a:p>
        </p:txBody>
      </p:sp>
    </p:spTree>
    <p:extLst>
      <p:ext uri="{BB962C8B-B14F-4D97-AF65-F5344CB8AC3E}">
        <p14:creationId xmlns:p14="http://schemas.microsoft.com/office/powerpoint/2010/main" val="379982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Calvin Cycle - Fixation</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2073228" y="6254324"/>
            <a:ext cx="5269089" cy="631858"/>
          </a:xfrm>
        </p:spPr>
        <p:txBody>
          <a:bodyPr>
            <a:normAutofit fontScale="55000" lnSpcReduction="20000"/>
          </a:bodyPr>
          <a:lstStyle/>
          <a:p>
            <a:pPr marL="0" indent="0" algn="ctr">
              <a:buNone/>
            </a:pPr>
            <a:r>
              <a:rPr lang="en-US" sz="2000" dirty="0"/>
              <a:t>The Calvin cycle has three stages. In stage 1, the enzyme </a:t>
            </a:r>
            <a:r>
              <a:rPr lang="en-US" sz="2000" dirty="0" err="1"/>
              <a:t>RuBisCO</a:t>
            </a:r>
            <a:r>
              <a:rPr lang="en-US" sz="2000" dirty="0"/>
              <a:t> incorporates carbon dioxide into an organic molecule. In stage 2, the organic molecule is reduced. In stage 3, RuBP, the molecule that starts the cycle, is regenerated so that the cycle can continue.</a:t>
            </a:r>
          </a:p>
        </p:txBody>
      </p:sp>
      <p:pic>
        <p:nvPicPr>
          <p:cNvPr id="6" name="Figure" descr="This illustration shows a circular cycle with three stages. Three molecules of carbon dioxide enter the cycle. In the first stage, the enzyme RuBisCO incorporates the carbon dioxide into an organic molecule. Six ATP molecules are converted into six ADP molecules. In the second stage, the organic molecule is reduced. Six NADPH molecules are converted into six NADP+ ions and one hydrogen ion. Sugar is produced. In stage three, RuBP is regenerated, and three ATP molecules are converted into three ADP molecules. RuBP then starts the cycle again.">
            <a:extLst>
              <a:ext uri="{FF2B5EF4-FFF2-40B4-BE49-F238E27FC236}">
                <a16:creationId xmlns:a16="http://schemas.microsoft.com/office/drawing/2014/main" id="{B297C975-939B-7041-ABDB-D56DA78A4AFE}"/>
              </a:ext>
            </a:extLst>
          </p:cNvPr>
          <p:cNvPicPr>
            <a:picLocks noChangeAspect="1"/>
          </p:cNvPicPr>
          <p:nvPr/>
        </p:nvPicPr>
        <p:blipFill>
          <a:blip r:embed="rId3" cstate="print">
            <a:extLst>
              <a:ext uri="{28A0092B-C50C-407E-A947-70E740481C1C}">
                <a14:useLocalDpi xmlns:a14="http://schemas.microsoft.com/office/drawing/2010/main"/>
              </a:ext>
            </a:extLst>
          </a:blip>
          <a:srcRect l="-46033" r="-46033"/>
          <a:stretch>
            <a:fillRect/>
          </a:stretch>
        </p:blipFill>
        <p:spPr>
          <a:xfrm>
            <a:off x="540543" y="2722952"/>
            <a:ext cx="8062913" cy="3500071"/>
          </a:xfrm>
          <a:prstGeom prst="rect">
            <a:avLst/>
          </a:prstGeom>
        </p:spPr>
      </p:pic>
      <p:sp>
        <p:nvSpPr>
          <p:cNvPr id="9" name="Rectangle 3">
            <a:extLst>
              <a:ext uri="{FF2B5EF4-FFF2-40B4-BE49-F238E27FC236}">
                <a16:creationId xmlns:a16="http://schemas.microsoft.com/office/drawing/2014/main" id="{DEA9C09C-61B3-F846-B21B-4106B70F9EDF}"/>
              </a:ext>
            </a:extLst>
          </p:cNvPr>
          <p:cNvSpPr txBox="1">
            <a:spLocks noChangeArrowheads="1"/>
          </p:cNvSpPr>
          <p:nvPr/>
        </p:nvSpPr>
        <p:spPr>
          <a:xfrm>
            <a:off x="-1" y="735331"/>
            <a:ext cx="9144001" cy="198762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RuBisCO</a:t>
            </a:r>
            <a:r>
              <a:rPr lang="en-US" dirty="0"/>
              <a:t> catalyzes a reaction between CO</a:t>
            </a:r>
            <a:r>
              <a:rPr lang="en-US" baseline="-25000" dirty="0"/>
              <a:t>2</a:t>
            </a:r>
            <a:r>
              <a:rPr lang="en-US" dirty="0"/>
              <a:t> and RuBP</a:t>
            </a:r>
          </a:p>
          <a:p>
            <a:pPr lvl="1"/>
            <a:r>
              <a:rPr lang="en-US" dirty="0"/>
              <a:t>forms a six-carbon compound that is immediately converted into two three-carbon compounds</a:t>
            </a:r>
          </a:p>
          <a:p>
            <a:pPr lvl="1"/>
            <a:r>
              <a:rPr lang="en-US" dirty="0"/>
              <a:t>This process is called carbon fixation, because CO</a:t>
            </a:r>
            <a:r>
              <a:rPr lang="en-US" baseline="-25000" dirty="0"/>
              <a:t>2</a:t>
            </a:r>
            <a:r>
              <a:rPr lang="en-US" dirty="0"/>
              <a:t> is “fixed” from its inorganic form into organic molecules</a:t>
            </a:r>
          </a:p>
        </p:txBody>
      </p:sp>
    </p:spTree>
    <p:extLst>
      <p:ext uri="{BB962C8B-B14F-4D97-AF65-F5344CB8AC3E}">
        <p14:creationId xmlns:p14="http://schemas.microsoft.com/office/powerpoint/2010/main" val="161252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Calvin Cycle - Reduction</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2073228" y="6254324"/>
            <a:ext cx="5269089" cy="631858"/>
          </a:xfrm>
        </p:spPr>
        <p:txBody>
          <a:bodyPr>
            <a:normAutofit fontScale="55000" lnSpcReduction="20000"/>
          </a:bodyPr>
          <a:lstStyle/>
          <a:p>
            <a:pPr marL="0" indent="0" algn="ctr">
              <a:buNone/>
            </a:pPr>
            <a:r>
              <a:rPr lang="en-US" sz="2000" dirty="0"/>
              <a:t>The Calvin cycle has three stages. In stage 1, the enzyme </a:t>
            </a:r>
            <a:r>
              <a:rPr lang="en-US" sz="2000" dirty="0" err="1"/>
              <a:t>RuBisCO</a:t>
            </a:r>
            <a:r>
              <a:rPr lang="en-US" sz="2000" dirty="0"/>
              <a:t> incorporates carbon dioxide into an organic molecule. In stage 2, the organic molecule is reduced. In stage 3, RuBP, the molecule that starts the cycle, is regenerated so that the cycle can continue.</a:t>
            </a:r>
          </a:p>
        </p:txBody>
      </p:sp>
      <p:pic>
        <p:nvPicPr>
          <p:cNvPr id="6" name="Figure" descr="This illustration shows a circular cycle with three stages. Three molecules of carbon dioxide enter the cycle. In the first stage, the enzyme RuBisCO incorporates the carbon dioxide into an organic molecule. Six ATP molecules are converted into six ADP molecules. In the second stage, the organic molecule is reduced. Six NADPH molecules are converted into six NADP+ ions and one hydrogen ion. Sugar is produced. In stage three, RuBP is regenerated, and three ATP molecules are converted into three ADP molecules. RuBP then starts the cycle again.">
            <a:extLst>
              <a:ext uri="{FF2B5EF4-FFF2-40B4-BE49-F238E27FC236}">
                <a16:creationId xmlns:a16="http://schemas.microsoft.com/office/drawing/2014/main" id="{B297C975-939B-7041-ABDB-D56DA78A4AFE}"/>
              </a:ext>
            </a:extLst>
          </p:cNvPr>
          <p:cNvPicPr>
            <a:picLocks noChangeAspect="1"/>
          </p:cNvPicPr>
          <p:nvPr/>
        </p:nvPicPr>
        <p:blipFill>
          <a:blip r:embed="rId3" cstate="print">
            <a:extLst>
              <a:ext uri="{28A0092B-C50C-407E-A947-70E740481C1C}">
                <a14:useLocalDpi xmlns:a14="http://schemas.microsoft.com/office/drawing/2010/main"/>
              </a:ext>
            </a:extLst>
          </a:blip>
          <a:srcRect l="-46033" r="-46033"/>
          <a:stretch>
            <a:fillRect/>
          </a:stretch>
        </p:blipFill>
        <p:spPr>
          <a:xfrm>
            <a:off x="540543" y="2722952"/>
            <a:ext cx="8062913" cy="3500071"/>
          </a:xfrm>
          <a:prstGeom prst="rect">
            <a:avLst/>
          </a:prstGeom>
        </p:spPr>
      </p:pic>
      <p:sp>
        <p:nvSpPr>
          <p:cNvPr id="9" name="Rectangle 3">
            <a:extLst>
              <a:ext uri="{FF2B5EF4-FFF2-40B4-BE49-F238E27FC236}">
                <a16:creationId xmlns:a16="http://schemas.microsoft.com/office/drawing/2014/main" id="{DEA9C09C-61B3-F846-B21B-4106B70F9EDF}"/>
              </a:ext>
            </a:extLst>
          </p:cNvPr>
          <p:cNvSpPr txBox="1">
            <a:spLocks noChangeArrowheads="1"/>
          </p:cNvSpPr>
          <p:nvPr/>
        </p:nvSpPr>
        <p:spPr>
          <a:xfrm>
            <a:off x="-1" y="735331"/>
            <a:ext cx="9144001" cy="183514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ATP and NADPH use their stored energy to convert the three-carbon compound, </a:t>
            </a:r>
            <a:r>
              <a:rPr lang="en-US" b="1" dirty="0"/>
              <a:t>3-PGA</a:t>
            </a:r>
            <a:r>
              <a:rPr lang="en-US" dirty="0"/>
              <a:t>, into another three-carbon compound called </a:t>
            </a:r>
            <a:r>
              <a:rPr lang="en-US" b="1" dirty="0"/>
              <a:t>G3P</a:t>
            </a:r>
            <a:r>
              <a:rPr lang="en-US" dirty="0"/>
              <a:t>. </a:t>
            </a:r>
          </a:p>
          <a:p>
            <a:pPr lvl="1"/>
            <a:r>
              <a:rPr lang="en-US" dirty="0"/>
              <a:t>The molecules of ADP and NAD+, resulting from the reaction, return to the light-dependent reactions to be re-energized</a:t>
            </a:r>
          </a:p>
        </p:txBody>
      </p:sp>
    </p:spTree>
    <p:extLst>
      <p:ext uri="{BB962C8B-B14F-4D97-AF65-F5344CB8AC3E}">
        <p14:creationId xmlns:p14="http://schemas.microsoft.com/office/powerpoint/2010/main" val="2249083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Calvin Cycle - Regeneration</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2073228" y="6254324"/>
            <a:ext cx="5269089" cy="631858"/>
          </a:xfrm>
        </p:spPr>
        <p:txBody>
          <a:bodyPr>
            <a:normAutofit fontScale="55000" lnSpcReduction="20000"/>
          </a:bodyPr>
          <a:lstStyle/>
          <a:p>
            <a:pPr marL="0" indent="0" algn="ctr">
              <a:buNone/>
            </a:pPr>
            <a:r>
              <a:rPr lang="en-US" sz="2000" dirty="0"/>
              <a:t>The Calvin cycle has three stages. In stage 1, the enzyme </a:t>
            </a:r>
            <a:r>
              <a:rPr lang="en-US" sz="2000" dirty="0" err="1"/>
              <a:t>RuBisCO</a:t>
            </a:r>
            <a:r>
              <a:rPr lang="en-US" sz="2000" dirty="0"/>
              <a:t> incorporates carbon dioxide into an organic molecule. In stage 2, the organic molecule is reduced. In stage 3, RuBP, the molecule that starts the cycle, is regenerated so that the cycle can continue.</a:t>
            </a:r>
          </a:p>
        </p:txBody>
      </p:sp>
      <p:pic>
        <p:nvPicPr>
          <p:cNvPr id="6" name="Figure" descr="This illustration shows a circular cycle with three stages. Three molecules of carbon dioxide enter the cycle. In the first stage, the enzyme RuBisCO incorporates the carbon dioxide into an organic molecule. Six ATP molecules are converted into six ADP molecules. In the second stage, the organic molecule is reduced. Six NADPH molecules are converted into six NADP+ ions and one hydrogen ion. Sugar is produced. In stage three, RuBP is regenerated, and three ATP molecules are converted into three ADP molecules. RuBP then starts the cycle again.">
            <a:extLst>
              <a:ext uri="{FF2B5EF4-FFF2-40B4-BE49-F238E27FC236}">
                <a16:creationId xmlns:a16="http://schemas.microsoft.com/office/drawing/2014/main" id="{B297C975-939B-7041-ABDB-D56DA78A4AFE}"/>
              </a:ext>
            </a:extLst>
          </p:cNvPr>
          <p:cNvPicPr>
            <a:picLocks noChangeAspect="1"/>
          </p:cNvPicPr>
          <p:nvPr/>
        </p:nvPicPr>
        <p:blipFill>
          <a:blip r:embed="rId3" cstate="print">
            <a:extLst>
              <a:ext uri="{28A0092B-C50C-407E-A947-70E740481C1C}">
                <a14:useLocalDpi xmlns:a14="http://schemas.microsoft.com/office/drawing/2010/main"/>
              </a:ext>
            </a:extLst>
          </a:blip>
          <a:srcRect l="-46033" r="-46033"/>
          <a:stretch>
            <a:fillRect/>
          </a:stretch>
        </p:blipFill>
        <p:spPr>
          <a:xfrm>
            <a:off x="540543" y="2722952"/>
            <a:ext cx="8062913" cy="3500071"/>
          </a:xfrm>
          <a:prstGeom prst="rect">
            <a:avLst/>
          </a:prstGeom>
        </p:spPr>
      </p:pic>
      <p:sp>
        <p:nvSpPr>
          <p:cNvPr id="9" name="Rectangle 3">
            <a:extLst>
              <a:ext uri="{FF2B5EF4-FFF2-40B4-BE49-F238E27FC236}">
                <a16:creationId xmlns:a16="http://schemas.microsoft.com/office/drawing/2014/main" id="{DEA9C09C-61B3-F846-B21B-4106B70F9EDF}"/>
              </a:ext>
            </a:extLst>
          </p:cNvPr>
          <p:cNvSpPr txBox="1">
            <a:spLocks noChangeArrowheads="1"/>
          </p:cNvSpPr>
          <p:nvPr/>
        </p:nvSpPr>
        <p:spPr>
          <a:xfrm>
            <a:off x="-1" y="786131"/>
            <a:ext cx="9144001" cy="203658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One of the G3P molecules leaves the Calvin cycle to contribute to the formation of glucose (C</a:t>
            </a:r>
            <a:r>
              <a:rPr lang="en-US" baseline="-25000" dirty="0"/>
              <a:t>6</a:t>
            </a:r>
            <a:r>
              <a:rPr lang="en-US" dirty="0"/>
              <a:t>H</a:t>
            </a:r>
            <a:r>
              <a:rPr lang="en-US" baseline="-25000" dirty="0"/>
              <a:t>12</a:t>
            </a:r>
            <a:r>
              <a:rPr lang="en-US" dirty="0"/>
              <a:t>O</a:t>
            </a:r>
            <a:r>
              <a:rPr lang="en-US" baseline="-25000" dirty="0"/>
              <a:t>6</a:t>
            </a:r>
            <a:r>
              <a:rPr lang="en-US" dirty="0"/>
              <a:t>) </a:t>
            </a:r>
          </a:p>
          <a:p>
            <a:endParaRPr lang="en-US" dirty="0"/>
          </a:p>
          <a:p>
            <a:r>
              <a:rPr lang="en-US" dirty="0"/>
              <a:t>The remaining G3P molecules regenerate RuBP, which enables the system to prepare for the carbon-fixation step</a:t>
            </a:r>
          </a:p>
          <a:p>
            <a:pPr lvl="1"/>
            <a:r>
              <a:rPr lang="en-US" dirty="0"/>
              <a:t>ATP is also used in the regeneration of RuBP</a:t>
            </a:r>
          </a:p>
          <a:p>
            <a:endParaRPr lang="en-US" dirty="0"/>
          </a:p>
          <a:p>
            <a:r>
              <a:rPr lang="en-US" dirty="0"/>
              <a:t>In summary, it takes six turns of the Calvin cycle to fix six carbon atoms from CO</a:t>
            </a:r>
            <a:r>
              <a:rPr lang="en-US" baseline="-25000" dirty="0"/>
              <a:t>2 </a:t>
            </a:r>
            <a:r>
              <a:rPr lang="en-US" dirty="0"/>
              <a:t>to make glucose. </a:t>
            </a:r>
          </a:p>
          <a:p>
            <a:pPr lvl="1"/>
            <a:r>
              <a:rPr lang="en-US" dirty="0"/>
              <a:t>These six turns require energy input from 12 ATP molecules and 12 NADPH molecules </a:t>
            </a:r>
            <a:r>
              <a:rPr lang="en-US" i="1" dirty="0"/>
              <a:t>in the reduction step </a:t>
            </a:r>
            <a:r>
              <a:rPr lang="en-US" dirty="0"/>
              <a:t>and 6 ATP molecules </a:t>
            </a:r>
            <a:r>
              <a:rPr lang="en-US" i="1" dirty="0"/>
              <a:t>in the regeneration step</a:t>
            </a:r>
          </a:p>
          <a:p>
            <a:endParaRPr lang="en-US" dirty="0"/>
          </a:p>
        </p:txBody>
      </p:sp>
    </p:spTree>
    <p:extLst>
      <p:ext uri="{BB962C8B-B14F-4D97-AF65-F5344CB8AC3E}">
        <p14:creationId xmlns:p14="http://schemas.microsoft.com/office/powerpoint/2010/main" val="319887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 in Prokaryotes</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1251594" y="6174812"/>
            <a:ext cx="6090110" cy="683188"/>
          </a:xfrm>
        </p:spPr>
        <p:txBody>
          <a:bodyPr>
            <a:normAutofit fontScale="62500" lnSpcReduction="20000"/>
          </a:bodyPr>
          <a:lstStyle/>
          <a:p>
            <a:pPr marL="0" indent="0" algn="ctr">
              <a:buNone/>
            </a:pPr>
            <a:r>
              <a:rPr lang="en-US" sz="2000" dirty="0"/>
              <a:t>A photosynthetic prokaryote has </a:t>
            </a:r>
            <a:r>
              <a:rPr lang="en-US" sz="2000" dirty="0" err="1"/>
              <a:t>infolded</a:t>
            </a:r>
            <a:r>
              <a:rPr lang="en-US" sz="2000" dirty="0"/>
              <a:t> regions of the plasma membrane that function like thylakoids. Although these are not contained in an organelle, such as a chloroplast, all of the necessary components are present to carry out photosynthesis.</a:t>
            </a:r>
          </a:p>
        </p:txBody>
      </p:sp>
      <p:sp>
        <p:nvSpPr>
          <p:cNvPr id="9" name="Rectangle 3">
            <a:extLst>
              <a:ext uri="{FF2B5EF4-FFF2-40B4-BE49-F238E27FC236}">
                <a16:creationId xmlns:a16="http://schemas.microsoft.com/office/drawing/2014/main" id="{DEA9C09C-61B3-F846-B21B-4106B70F9EDF}"/>
              </a:ext>
            </a:extLst>
          </p:cNvPr>
          <p:cNvSpPr txBox="1">
            <a:spLocks noChangeArrowheads="1"/>
          </p:cNvSpPr>
          <p:nvPr/>
        </p:nvSpPr>
        <p:spPr>
          <a:xfrm>
            <a:off x="-1" y="786132"/>
            <a:ext cx="9144001" cy="128149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Prokaryotes lack membrane-bound organelles.</a:t>
            </a:r>
          </a:p>
          <a:p>
            <a:r>
              <a:rPr lang="en-US" dirty="0"/>
              <a:t>Can have infoldings of the plasma membrane for chlorophyll attachment and photosynthesis.</a:t>
            </a:r>
          </a:p>
        </p:txBody>
      </p:sp>
      <p:pic>
        <p:nvPicPr>
          <p:cNvPr id="2" name="Picture 1">
            <a:extLst>
              <a:ext uri="{FF2B5EF4-FFF2-40B4-BE49-F238E27FC236}">
                <a16:creationId xmlns:a16="http://schemas.microsoft.com/office/drawing/2014/main" id="{9F092513-26B8-BC4C-AA71-C9E698FBE9F0}"/>
              </a:ext>
            </a:extLst>
          </p:cNvPr>
          <p:cNvPicPr>
            <a:picLocks noChangeAspect="1"/>
          </p:cNvPicPr>
          <p:nvPr/>
        </p:nvPicPr>
        <p:blipFill>
          <a:blip r:embed="rId3"/>
          <a:stretch>
            <a:fillRect/>
          </a:stretch>
        </p:blipFill>
        <p:spPr>
          <a:xfrm>
            <a:off x="457200" y="2219739"/>
            <a:ext cx="8064500" cy="3505200"/>
          </a:xfrm>
          <a:prstGeom prst="rect">
            <a:avLst/>
          </a:prstGeom>
        </p:spPr>
      </p:pic>
    </p:spTree>
    <p:extLst>
      <p:ext uri="{BB962C8B-B14F-4D97-AF65-F5344CB8AC3E}">
        <p14:creationId xmlns:p14="http://schemas.microsoft.com/office/powerpoint/2010/main" val="396710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gure" descr="This photograph shows a giraffe eating leaves from a tree. Labels indicate that the giraffe consumes oxygen and releases carbon dioxide, whereas the tree consumes carbon dioxide and releases oxygen.">
            <a:extLst>
              <a:ext uri="{FF2B5EF4-FFF2-40B4-BE49-F238E27FC236}">
                <a16:creationId xmlns:a16="http://schemas.microsoft.com/office/drawing/2014/main" id="{1ADBC993-43A5-274C-8FD4-602E80797698}"/>
              </a:ext>
            </a:extLst>
          </p:cNvPr>
          <p:cNvPicPr>
            <a:picLocks noChangeAspect="1"/>
          </p:cNvPicPr>
          <p:nvPr/>
        </p:nvPicPr>
        <p:blipFill>
          <a:blip r:embed="rId3" cstate="print">
            <a:extLst>
              <a:ext uri="{28A0092B-C50C-407E-A947-70E740481C1C}">
                <a14:useLocalDpi xmlns:a14="http://schemas.microsoft.com/office/drawing/2010/main"/>
              </a:ext>
            </a:extLst>
          </a:blip>
          <a:srcRect l="-46033" r="-46033"/>
          <a:stretch>
            <a:fillRect/>
          </a:stretch>
        </p:blipFill>
        <p:spPr>
          <a:xfrm>
            <a:off x="2961861" y="1901868"/>
            <a:ext cx="8062913" cy="3500071"/>
          </a:xfrm>
          <a:prstGeom prst="rect">
            <a:avLst/>
          </a:prstGeom>
        </p:spPr>
      </p:pic>
      <p:sp>
        <p:nvSpPr>
          <p:cNvPr id="4099" name="Rectangle 3"/>
          <p:cNvSpPr>
            <a:spLocks noGrp="1" noChangeArrowheads="1"/>
          </p:cNvSpPr>
          <p:nvPr>
            <p:ph idx="1"/>
          </p:nvPr>
        </p:nvSpPr>
        <p:spPr>
          <a:xfrm>
            <a:off x="81024" y="774556"/>
            <a:ext cx="4729516" cy="6032114"/>
          </a:xfrm>
        </p:spPr>
        <p:txBody>
          <a:bodyPr>
            <a:normAutofit fontScale="92500" lnSpcReduction="20000"/>
          </a:bodyPr>
          <a:lstStyle/>
          <a:p>
            <a:r>
              <a:rPr lang="en-US" dirty="0"/>
              <a:t>The overall reaction for photosynthesis:</a:t>
            </a:r>
          </a:p>
          <a:p>
            <a:pPr marL="0" indent="0" algn="ctr">
              <a:buNone/>
            </a:pPr>
            <a:r>
              <a:rPr lang="en-US" sz="2400" dirty="0"/>
              <a:t>6 CO</a:t>
            </a:r>
            <a:r>
              <a:rPr lang="en-US" sz="2400" baseline="-25000" dirty="0"/>
              <a:t>2</a:t>
            </a:r>
            <a:r>
              <a:rPr lang="en-US" sz="2400" dirty="0"/>
              <a:t> + 6 H</a:t>
            </a:r>
            <a:r>
              <a:rPr lang="en-US" sz="2400" baseline="-25000" dirty="0"/>
              <a:t>2</a:t>
            </a:r>
            <a:r>
              <a:rPr lang="en-US" sz="2400" dirty="0"/>
              <a:t>O →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+ 6 O</a:t>
            </a:r>
            <a:r>
              <a:rPr lang="en-US" sz="2400" baseline="-25000" dirty="0"/>
              <a:t>2</a:t>
            </a:r>
          </a:p>
          <a:p>
            <a:endParaRPr lang="en-US" dirty="0"/>
          </a:p>
          <a:p>
            <a:r>
              <a:rPr lang="en-US" dirty="0"/>
              <a:t>The overall reaction for cellular respiration:</a:t>
            </a:r>
          </a:p>
          <a:p>
            <a:pPr marL="0" indent="0" algn="ctr">
              <a:buNone/>
            </a:pPr>
            <a:r>
              <a:rPr lang="en-US" sz="2600" dirty="0"/>
              <a:t>6 O</a:t>
            </a:r>
            <a:r>
              <a:rPr lang="en-US" sz="2600" baseline="-25000" dirty="0"/>
              <a:t>2 </a:t>
            </a:r>
            <a:r>
              <a:rPr lang="en-US" sz="2600" dirty="0"/>
              <a:t>+ C</a:t>
            </a:r>
            <a:r>
              <a:rPr lang="en-US" sz="2600" baseline="-25000" dirty="0"/>
              <a:t>6</a:t>
            </a:r>
            <a:r>
              <a:rPr lang="en-US" sz="2600" dirty="0"/>
              <a:t>H</a:t>
            </a:r>
            <a:r>
              <a:rPr lang="en-US" sz="2600" baseline="-25000" dirty="0"/>
              <a:t>12</a:t>
            </a:r>
            <a:r>
              <a:rPr lang="en-US" sz="2600" dirty="0"/>
              <a:t>O</a:t>
            </a:r>
            <a:r>
              <a:rPr lang="en-US" sz="2600" baseline="-25000" dirty="0"/>
              <a:t>6</a:t>
            </a:r>
            <a:r>
              <a:rPr lang="en-US" sz="2600" dirty="0"/>
              <a:t> → 6 CO</a:t>
            </a:r>
            <a:r>
              <a:rPr lang="en-US" sz="2600" baseline="-25000" dirty="0"/>
              <a:t>2 </a:t>
            </a:r>
            <a:r>
              <a:rPr lang="en-US" sz="2600" dirty="0"/>
              <a:t>+ 6 H</a:t>
            </a:r>
            <a:r>
              <a:rPr lang="en-US" sz="2600" baseline="-25000" dirty="0"/>
              <a:t>2</a:t>
            </a:r>
            <a:r>
              <a:rPr lang="en-US" sz="2600" dirty="0"/>
              <a:t>O</a:t>
            </a:r>
          </a:p>
          <a:p>
            <a:endParaRPr lang="en-US" dirty="0"/>
          </a:p>
          <a:p>
            <a:r>
              <a:rPr lang="en-US" dirty="0"/>
              <a:t>These two processes are reciprocals of each other</a:t>
            </a:r>
          </a:p>
          <a:p>
            <a:pPr lvl="1"/>
            <a:r>
              <a:rPr lang="en-US" dirty="0"/>
              <a:t>Photosynthesis produces oxygen as a byproduct</a:t>
            </a:r>
          </a:p>
          <a:p>
            <a:pPr lvl="1"/>
            <a:r>
              <a:rPr lang="en-US" dirty="0"/>
              <a:t>Respiration produces carbon dioxide as a byproduct.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The Energy Cycle</a:t>
            </a:r>
          </a:p>
        </p:txBody>
      </p:sp>
    </p:spTree>
    <p:extLst>
      <p:ext uri="{BB962C8B-B14F-4D97-AF65-F5344CB8AC3E}">
        <p14:creationId xmlns:p14="http://schemas.microsoft.com/office/powerpoint/2010/main" val="290127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Autotrophs</a:t>
            </a:r>
          </a:p>
        </p:txBody>
      </p:sp>
      <p:pic>
        <p:nvPicPr>
          <p:cNvPr id="4" name="Figure" descr="Photo a shows a green fern leaf. Photo b shows a pier protruding into a large body of still water; the water near the pier is colored green with visible algae. Photo c is a micrograph of cyanobacteria.">
            <a:extLst>
              <a:ext uri="{FF2B5EF4-FFF2-40B4-BE49-F238E27FC236}">
                <a16:creationId xmlns:a16="http://schemas.microsoft.com/office/drawing/2014/main" id="{64B312B6-F60C-AC47-9CE9-F52BA1E00BA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 y="3922907"/>
            <a:ext cx="8062913" cy="2055393"/>
          </a:xfrm>
          <a:prstGeom prst="rect">
            <a:avLst/>
          </a:prstGeom>
        </p:spPr>
      </p:pic>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153972" y="6123483"/>
            <a:ext cx="8836056" cy="683187"/>
          </a:xfrm>
        </p:spPr>
        <p:txBody>
          <a:bodyPr>
            <a:normAutofit lnSpcReduction="10000"/>
          </a:bodyPr>
          <a:lstStyle/>
          <a:p>
            <a:pPr marL="0" indent="0" algn="ctr">
              <a:buNone/>
            </a:pPr>
            <a:r>
              <a:rPr lang="en-US" sz="2000" dirty="0"/>
              <a:t>(a) Plants, (b) algae, and (c) certain bacteria, called cyanobacteria, are photoautotrophs that can carry out photosynthesis</a:t>
            </a:r>
          </a:p>
        </p:txBody>
      </p:sp>
      <p:sp>
        <p:nvSpPr>
          <p:cNvPr id="8" name="TextBox 7">
            <a:extLst>
              <a:ext uri="{FF2B5EF4-FFF2-40B4-BE49-F238E27FC236}">
                <a16:creationId xmlns:a16="http://schemas.microsoft.com/office/drawing/2014/main" id="{7E1425FA-0E49-CC4B-8746-40CC9B79E3FA}"/>
              </a:ext>
            </a:extLst>
          </p:cNvPr>
          <p:cNvSpPr txBox="1"/>
          <p:nvPr/>
        </p:nvSpPr>
        <p:spPr>
          <a:xfrm>
            <a:off x="457200" y="879700"/>
            <a:ext cx="84582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An autotroph is an organism that can produce its own food:</a:t>
            </a:r>
          </a:p>
          <a:p>
            <a:pPr marL="742950" lvl="1" indent="-285750">
              <a:buFont typeface="Arial" panose="020B0604020202020204" pitchFamily="34" charset="0"/>
              <a:buChar char="•"/>
            </a:pPr>
            <a:r>
              <a:rPr lang="en-US" sz="2000" dirty="0"/>
              <a:t>Plants </a:t>
            </a:r>
          </a:p>
          <a:p>
            <a:pPr marL="742950" lvl="1" indent="-285750">
              <a:buFont typeface="Arial" panose="020B0604020202020204" pitchFamily="34" charset="0"/>
              <a:buChar char="•"/>
            </a:pPr>
            <a:r>
              <a:rPr lang="en-US" sz="2000" dirty="0"/>
              <a:t>Certain types of bacteria</a:t>
            </a:r>
          </a:p>
          <a:p>
            <a:pPr marL="742950" lvl="1" indent="-285750">
              <a:buFont typeface="Arial" panose="020B0604020202020204" pitchFamily="34" charset="0"/>
              <a:buChar char="•"/>
            </a:pPr>
            <a:r>
              <a:rPr lang="en-US" sz="2000" dirty="0"/>
              <a:t>Algae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organisms carrying out photosynthesis require sunlight.</a:t>
            </a:r>
          </a:p>
        </p:txBody>
      </p:sp>
    </p:spTree>
    <p:extLst>
      <p:ext uri="{BB962C8B-B14F-4D97-AF65-F5344CB8AC3E}">
        <p14:creationId xmlns:p14="http://schemas.microsoft.com/office/powerpoint/2010/main" val="208808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139700" y="177800"/>
            <a:ext cx="4229100" cy="683188"/>
          </a:xfrm>
        </p:spPr>
        <p:txBody>
          <a:bodyPr>
            <a:normAutofit fontScale="90000"/>
          </a:bodyPr>
          <a:lstStyle/>
          <a:p>
            <a:r>
              <a:rPr lang="en-US" dirty="0"/>
              <a:t>Heterotrophs</a:t>
            </a:r>
          </a:p>
        </p:txBody>
      </p:sp>
      <p:sp>
        <p:nvSpPr>
          <p:cNvPr id="8" name="TextBox 7">
            <a:extLst>
              <a:ext uri="{FF2B5EF4-FFF2-40B4-BE49-F238E27FC236}">
                <a16:creationId xmlns:a16="http://schemas.microsoft.com/office/drawing/2014/main" id="{7E1425FA-0E49-CC4B-8746-40CC9B79E3FA}"/>
              </a:ext>
            </a:extLst>
          </p:cNvPr>
          <p:cNvSpPr txBox="1"/>
          <p:nvPr/>
        </p:nvSpPr>
        <p:spPr>
          <a:xfrm>
            <a:off x="342900" y="1081579"/>
            <a:ext cx="4114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Heterotrophs are organisms incapable of photosynthesis that must therefore obtain energy and carbon from food by consuming other organisms.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Even if the food organism is another animal, this food traces its origins back to autotrophs and the process of photosynthesis. </a:t>
            </a:r>
          </a:p>
        </p:txBody>
      </p:sp>
      <p:pic>
        <p:nvPicPr>
          <p:cNvPr id="11" name="Picture 10">
            <a:extLst>
              <a:ext uri="{FF2B5EF4-FFF2-40B4-BE49-F238E27FC236}">
                <a16:creationId xmlns:a16="http://schemas.microsoft.com/office/drawing/2014/main" id="{6CB84CB7-1FBA-AC41-911F-91FB092678AE}"/>
              </a:ext>
            </a:extLst>
          </p:cNvPr>
          <p:cNvPicPr>
            <a:picLocks noChangeAspect="1"/>
          </p:cNvPicPr>
          <p:nvPr/>
        </p:nvPicPr>
        <p:blipFill>
          <a:blip r:embed="rId3"/>
          <a:stretch>
            <a:fillRect/>
          </a:stretch>
        </p:blipFill>
        <p:spPr>
          <a:xfrm>
            <a:off x="4686300" y="177800"/>
            <a:ext cx="4318000" cy="6502400"/>
          </a:xfrm>
          <a:prstGeom prst="rect">
            <a:avLst/>
          </a:prstGeom>
        </p:spPr>
      </p:pic>
    </p:spTree>
    <p:extLst>
      <p:ext uri="{BB962C8B-B14F-4D97-AF65-F5344CB8AC3E}">
        <p14:creationId xmlns:p14="http://schemas.microsoft.com/office/powerpoint/2010/main" val="242182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180622" y="6123482"/>
            <a:ext cx="4391378" cy="683188"/>
          </a:xfrm>
        </p:spPr>
        <p:txBody>
          <a:bodyPr>
            <a:normAutofit fontScale="77500" lnSpcReduction="20000"/>
          </a:bodyPr>
          <a:lstStyle/>
          <a:p>
            <a:pPr marL="0" indent="0" algn="ctr">
              <a:buNone/>
            </a:pPr>
            <a:r>
              <a:rPr lang="en-US" sz="2000" dirty="0"/>
              <a:t>Photosynthesis uses solar energy, carbon dioxide, and water to release oxygen and to </a:t>
            </a:r>
            <a:r>
              <a:rPr lang="hu-HU" sz="2000" dirty="0" err="1"/>
              <a:t>produce</a:t>
            </a:r>
            <a:r>
              <a:rPr lang="hu-HU" sz="2000" dirty="0"/>
              <a:t> </a:t>
            </a:r>
            <a:r>
              <a:rPr lang="hu-HU" sz="2000" dirty="0" err="1"/>
              <a:t>energy-storing</a:t>
            </a:r>
            <a:r>
              <a:rPr lang="hu-HU" sz="2000" dirty="0"/>
              <a:t> </a:t>
            </a:r>
            <a:r>
              <a:rPr lang="hu-HU" sz="2000" dirty="0" err="1"/>
              <a:t>sugar</a:t>
            </a:r>
            <a:r>
              <a:rPr lang="hu-HU" sz="2000" dirty="0"/>
              <a:t> </a:t>
            </a:r>
            <a:r>
              <a:rPr lang="hu-HU" sz="2000" dirty="0" err="1"/>
              <a:t>molecules</a:t>
            </a:r>
            <a:r>
              <a:rPr lang="hu-HU" sz="2000" dirty="0"/>
              <a:t>.</a:t>
            </a:r>
            <a:endParaRPr lang="en-US" sz="2000" dirty="0"/>
          </a:p>
        </p:txBody>
      </p:sp>
      <p:pic>
        <p:nvPicPr>
          <p:cNvPr id="6" name="Figure" descr="This photo shows a tree. Arrows indicate that the tree uses carbon dioxide, water, and sunlight to make sugars and release oxygen.">
            <a:extLst>
              <a:ext uri="{FF2B5EF4-FFF2-40B4-BE49-F238E27FC236}">
                <a16:creationId xmlns:a16="http://schemas.microsoft.com/office/drawing/2014/main" id="{2C79BADC-2899-E348-8A7B-C6CC4E95AB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106" y="912550"/>
            <a:ext cx="3776410" cy="5032900"/>
          </a:xfrm>
          <a:prstGeom prst="rect">
            <a:avLst/>
          </a:prstGeom>
        </p:spPr>
      </p:pic>
      <p:sp>
        <p:nvSpPr>
          <p:cNvPr id="8" name="Rectangle 3">
            <a:extLst>
              <a:ext uri="{FF2B5EF4-FFF2-40B4-BE49-F238E27FC236}">
                <a16:creationId xmlns:a16="http://schemas.microsoft.com/office/drawing/2014/main" id="{363F9907-E223-184E-94D5-BF5CD34BEC2C}"/>
              </a:ext>
            </a:extLst>
          </p:cNvPr>
          <p:cNvSpPr txBox="1">
            <a:spLocks noChangeArrowheads="1"/>
          </p:cNvSpPr>
          <p:nvPr/>
        </p:nvSpPr>
        <p:spPr>
          <a:xfrm>
            <a:off x="4405745" y="912550"/>
            <a:ext cx="4557633" cy="57376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Requires:</a:t>
            </a:r>
          </a:p>
          <a:p>
            <a:pPr lvl="1"/>
            <a:r>
              <a:rPr lang="en-US" dirty="0"/>
              <a:t>Sunlight</a:t>
            </a:r>
          </a:p>
          <a:p>
            <a:pPr lvl="1"/>
            <a:r>
              <a:rPr lang="en-US" dirty="0"/>
              <a:t>carbon dioxide</a:t>
            </a:r>
          </a:p>
          <a:p>
            <a:pPr lvl="1"/>
            <a:r>
              <a:rPr lang="en-US" dirty="0"/>
              <a:t>water </a:t>
            </a:r>
          </a:p>
          <a:p>
            <a:pPr lvl="1"/>
            <a:endParaRPr lang="en-US" dirty="0"/>
          </a:p>
          <a:p>
            <a:r>
              <a:rPr lang="en-US" dirty="0"/>
              <a:t>Releases </a:t>
            </a:r>
          </a:p>
          <a:p>
            <a:pPr lvl="1"/>
            <a:r>
              <a:rPr lang="en-US" dirty="0"/>
              <a:t>Oxygen</a:t>
            </a:r>
          </a:p>
          <a:p>
            <a:pPr lvl="1"/>
            <a:endParaRPr lang="en-US" dirty="0"/>
          </a:p>
          <a:p>
            <a:r>
              <a:rPr lang="en-US" dirty="0"/>
              <a:t>Produces </a:t>
            </a:r>
          </a:p>
          <a:p>
            <a:pPr lvl="1"/>
            <a:r>
              <a:rPr lang="en-US" dirty="0"/>
              <a:t>carbohydrates like glucose</a:t>
            </a:r>
          </a:p>
        </p:txBody>
      </p:sp>
    </p:spTree>
    <p:extLst>
      <p:ext uri="{BB962C8B-B14F-4D97-AF65-F5344CB8AC3E}">
        <p14:creationId xmlns:p14="http://schemas.microsoft.com/office/powerpoint/2010/main" val="140178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168746" y="4354059"/>
            <a:ext cx="8339491" cy="683188"/>
          </a:xfrm>
        </p:spPr>
        <p:txBody>
          <a:bodyPr>
            <a:normAutofit fontScale="92500"/>
          </a:bodyPr>
          <a:lstStyle/>
          <a:p>
            <a:pPr marL="0" indent="0" algn="ctr">
              <a:buNone/>
            </a:pPr>
            <a:r>
              <a:rPr lang="en-US" sz="2000" dirty="0"/>
              <a:t>The process of photosynthesis can be represented by an equation, wherein carbon dioxide and water produce sugar and oxygen using energy from sunlight.</a:t>
            </a:r>
          </a:p>
          <a:p>
            <a:pPr marL="0" indent="0" algn="ctr">
              <a:buNone/>
            </a:pPr>
            <a:endParaRPr lang="en-US" sz="2000" dirty="0"/>
          </a:p>
        </p:txBody>
      </p:sp>
      <p:pic>
        <p:nvPicPr>
          <p:cNvPr id="8" name="Figure" descr="The photosynthesis equation is shown. According to this equation, six carbon dioxide molecules and six water molecules produce one sugar molecule and one oxygen molecule. The sugar molecule is made of 6 carbons, 12 hydrogens, and 6 oxygens. Sunlight is used as an energy source.">
            <a:extLst>
              <a:ext uri="{FF2B5EF4-FFF2-40B4-BE49-F238E27FC236}">
                <a16:creationId xmlns:a16="http://schemas.microsoft.com/office/drawing/2014/main" id="{889D48B4-DFE0-7D43-96CF-AFEA91D9BC4F}"/>
              </a:ext>
            </a:extLst>
          </p:cNvPr>
          <p:cNvPicPr>
            <a:picLocks noChangeAspect="1"/>
          </p:cNvPicPr>
          <p:nvPr/>
        </p:nvPicPr>
        <p:blipFill>
          <a:blip r:embed="rId3" cstate="print">
            <a:extLst>
              <a:ext uri="{28A0092B-C50C-407E-A947-70E740481C1C}">
                <a14:useLocalDpi xmlns:a14="http://schemas.microsoft.com/office/drawing/2010/main"/>
              </a:ext>
            </a:extLst>
          </a:blip>
          <a:srcRect t="-33814" b="-33814"/>
          <a:stretch>
            <a:fillRect/>
          </a:stretch>
        </p:blipFill>
        <p:spPr>
          <a:xfrm>
            <a:off x="445324" y="1287794"/>
            <a:ext cx="8062913" cy="3500071"/>
          </a:xfrm>
          <a:prstGeom prst="rect">
            <a:avLst/>
          </a:prstGeom>
        </p:spPr>
      </p:pic>
    </p:spTree>
    <p:extLst>
      <p:ext uri="{BB962C8B-B14F-4D97-AF65-F5344CB8AC3E}">
        <p14:creationId xmlns:p14="http://schemas.microsoft.com/office/powerpoint/2010/main" val="315376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a:t>
            </a:r>
          </a:p>
        </p:txBody>
      </p:sp>
      <p:sp>
        <p:nvSpPr>
          <p:cNvPr id="5" name="Rectangle 3">
            <a:extLst>
              <a:ext uri="{FF2B5EF4-FFF2-40B4-BE49-F238E27FC236}">
                <a16:creationId xmlns:a16="http://schemas.microsoft.com/office/drawing/2014/main" id="{1CAFD09E-AA95-A84B-99E1-CDBFB6245E7D}"/>
              </a:ext>
            </a:extLst>
          </p:cNvPr>
          <p:cNvSpPr>
            <a:spLocks noGrp="1" noChangeArrowheads="1"/>
          </p:cNvSpPr>
          <p:nvPr>
            <p:ph idx="1"/>
          </p:nvPr>
        </p:nvSpPr>
        <p:spPr>
          <a:xfrm>
            <a:off x="5147733" y="6123482"/>
            <a:ext cx="3996267" cy="683188"/>
          </a:xfrm>
        </p:spPr>
        <p:txBody>
          <a:bodyPr>
            <a:normAutofit fontScale="70000" lnSpcReduction="20000"/>
          </a:bodyPr>
          <a:lstStyle/>
          <a:p>
            <a:pPr marL="0" indent="0" algn="ctr">
              <a:buNone/>
            </a:pPr>
            <a:r>
              <a:rPr lang="en-US" sz="2000" dirty="0"/>
              <a:t>Not all cells of a leaf carry out photosynthesis. Cells within the middle layer of a leaf have chloroplasts, which contain the photosynthetic apparatus.</a:t>
            </a:r>
          </a:p>
        </p:txBody>
      </p:sp>
      <p:pic>
        <p:nvPicPr>
          <p:cNvPr id="6" name="Figure" descr="The upper part of this illustration shows a leaf cross-section. In the cross-section, the mesophyll is sandwiched between an upper epidermis and a lower epidermis. The mesophyll has an upper part with rectangular cells aligned in a row, and a lower part with oval-shaped cells. An opening called a stomata exists in the lower epidermis. The middle part of this illustration shows a plant cell with a prominent central vacuole, a nucleus, ribosomes, mitochondria, and chloroplasts. The lower part of this illustration shows the chloroplast, which has pancake-like stacks of membranes inside.">
            <a:extLst>
              <a:ext uri="{FF2B5EF4-FFF2-40B4-BE49-F238E27FC236}">
                <a16:creationId xmlns:a16="http://schemas.microsoft.com/office/drawing/2014/main" id="{8D166555-C493-AD4A-AC17-67E686EA06A5}"/>
              </a:ext>
            </a:extLst>
          </p:cNvPr>
          <p:cNvPicPr>
            <a:picLocks noChangeAspect="1"/>
          </p:cNvPicPr>
          <p:nvPr/>
        </p:nvPicPr>
        <p:blipFill>
          <a:blip r:embed="rId3" cstate="print">
            <a:extLst>
              <a:ext uri="{28A0092B-C50C-407E-A947-70E740481C1C}">
                <a14:useLocalDpi xmlns:a14="http://schemas.microsoft.com/office/drawing/2010/main"/>
              </a:ext>
            </a:extLst>
          </a:blip>
          <a:srcRect l="-1630" r="-1630"/>
          <a:stretch>
            <a:fillRect/>
          </a:stretch>
        </p:blipFill>
        <p:spPr>
          <a:xfrm>
            <a:off x="4782961" y="734518"/>
            <a:ext cx="4030663" cy="5256213"/>
          </a:xfrm>
          <a:prstGeom prst="rect">
            <a:avLst/>
          </a:prstGeom>
        </p:spPr>
      </p:pic>
      <p:sp>
        <p:nvSpPr>
          <p:cNvPr id="10" name="Rectangle 3">
            <a:extLst>
              <a:ext uri="{FF2B5EF4-FFF2-40B4-BE49-F238E27FC236}">
                <a16:creationId xmlns:a16="http://schemas.microsoft.com/office/drawing/2014/main" id="{DF5B06C3-F921-B348-BAE8-57EE588B4C81}"/>
              </a:ext>
            </a:extLst>
          </p:cNvPr>
          <p:cNvSpPr txBox="1">
            <a:spLocks noChangeArrowheads="1"/>
          </p:cNvSpPr>
          <p:nvPr/>
        </p:nvSpPr>
        <p:spPr>
          <a:xfrm>
            <a:off x="-1" y="786132"/>
            <a:ext cx="4987637" cy="60205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In plants, photosynthesis takes place primarily in leaves, which consist of many layers of cells and have differentiated top and bottom sides. </a:t>
            </a:r>
          </a:p>
          <a:p>
            <a:r>
              <a:rPr lang="en-US" sz="1600" dirty="0"/>
              <a:t>The process of photosynthesis occurs in a middle layer called the mesophyll. </a:t>
            </a:r>
          </a:p>
          <a:p>
            <a:r>
              <a:rPr lang="en-US" sz="1600" dirty="0"/>
              <a:t>The gas exchange of carbon dioxide and oxygen occurs through small, regulated openings called </a:t>
            </a:r>
            <a:r>
              <a:rPr lang="en-US" sz="1600" b="1" dirty="0"/>
              <a:t>stomata</a:t>
            </a:r>
            <a:r>
              <a:rPr lang="en-US" sz="1600" dirty="0"/>
              <a:t>.</a:t>
            </a:r>
          </a:p>
          <a:p>
            <a:pPr lvl="1"/>
            <a:r>
              <a:rPr lang="en-US" sz="1400" dirty="0"/>
              <a:t>Usually found on the bottom of the leaf</a:t>
            </a:r>
          </a:p>
          <a:p>
            <a:pPr lvl="1"/>
            <a:endParaRPr lang="en-US" sz="1400" dirty="0"/>
          </a:p>
          <a:p>
            <a:r>
              <a:rPr lang="en-US" sz="1600" dirty="0"/>
              <a:t>In all autotrophic eukaryotes, photosynthesis takes place inside an organelle called a chloroplast. </a:t>
            </a:r>
          </a:p>
          <a:p>
            <a:pPr lvl="1"/>
            <a:r>
              <a:rPr lang="en-US" sz="1400" dirty="0"/>
              <a:t>Chloroplasts have a double (inner and outer) membrane.</a:t>
            </a:r>
          </a:p>
          <a:p>
            <a:pPr lvl="1"/>
            <a:r>
              <a:rPr lang="en-US" sz="1400" dirty="0"/>
              <a:t>Within the chloroplast is a third membrane that forms stacked, disc-shaped structures called </a:t>
            </a:r>
            <a:r>
              <a:rPr lang="en-US" sz="1400" b="1" dirty="0"/>
              <a:t>thylakoids</a:t>
            </a:r>
            <a:r>
              <a:rPr lang="en-US" sz="1400" dirty="0"/>
              <a:t>. </a:t>
            </a:r>
          </a:p>
          <a:p>
            <a:pPr lvl="1"/>
            <a:r>
              <a:rPr lang="en-US" sz="1400" dirty="0"/>
              <a:t>Embedded in the thylakoid membrane are molecules of </a:t>
            </a:r>
            <a:r>
              <a:rPr lang="en-US" sz="1400" b="1" dirty="0"/>
              <a:t>chlorophyll</a:t>
            </a:r>
            <a:r>
              <a:rPr lang="en-US" sz="1400" dirty="0"/>
              <a:t>, a pigment (a molecule that absorbs light) through which the entire process of photosynthesis begins. </a:t>
            </a:r>
          </a:p>
          <a:p>
            <a:pPr lvl="1"/>
            <a:r>
              <a:rPr lang="en-US" sz="1400" dirty="0"/>
              <a:t>The thylakoid membrane encloses an internal space called the </a:t>
            </a:r>
            <a:r>
              <a:rPr lang="en-US" sz="1400" b="1" dirty="0"/>
              <a:t>thylakoid space</a:t>
            </a:r>
            <a:r>
              <a:rPr lang="en-US" sz="1400" dirty="0"/>
              <a:t>. </a:t>
            </a:r>
          </a:p>
          <a:p>
            <a:pPr lvl="1"/>
            <a:r>
              <a:rPr lang="en-US" sz="1400" dirty="0"/>
              <a:t>A stack of thylakoids is called a </a:t>
            </a:r>
            <a:r>
              <a:rPr lang="en-US" sz="1400" b="1" dirty="0"/>
              <a:t>granum</a:t>
            </a:r>
            <a:r>
              <a:rPr lang="en-US" sz="1400" dirty="0"/>
              <a:t>, and the space surrounding the granum is called </a:t>
            </a:r>
            <a:r>
              <a:rPr lang="en-US" sz="1400" b="1" dirty="0"/>
              <a:t>stroma</a:t>
            </a:r>
            <a:r>
              <a:rPr lang="en-US" sz="1400" dirty="0"/>
              <a:t> (not to be confused with stomata, the openings on the leaves).</a:t>
            </a:r>
          </a:p>
          <a:p>
            <a:endParaRPr lang="en-US" sz="1600" dirty="0"/>
          </a:p>
        </p:txBody>
      </p:sp>
    </p:spTree>
    <p:extLst>
      <p:ext uri="{BB962C8B-B14F-4D97-AF65-F5344CB8AC3E}">
        <p14:creationId xmlns:p14="http://schemas.microsoft.com/office/powerpoint/2010/main" val="376872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a:t>
            </a:r>
          </a:p>
        </p:txBody>
      </p:sp>
      <p:pic>
        <p:nvPicPr>
          <p:cNvPr id="8" name="Picture 1027">
            <a:extLst>
              <a:ext uri="{FF2B5EF4-FFF2-40B4-BE49-F238E27FC236}">
                <a16:creationId xmlns:a16="http://schemas.microsoft.com/office/drawing/2014/main" id="{B12FD8BE-D9AA-0E47-8396-718D7F9532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213" y="846138"/>
            <a:ext cx="8535987"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40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Photosynthesis</a:t>
            </a:r>
          </a:p>
        </p:txBody>
      </p:sp>
      <p:sp>
        <p:nvSpPr>
          <p:cNvPr id="10" name="Rectangle 3">
            <a:extLst>
              <a:ext uri="{FF2B5EF4-FFF2-40B4-BE49-F238E27FC236}">
                <a16:creationId xmlns:a16="http://schemas.microsoft.com/office/drawing/2014/main" id="{DF5B06C3-F921-B348-BAE8-57EE588B4C81}"/>
              </a:ext>
            </a:extLst>
          </p:cNvPr>
          <p:cNvSpPr txBox="1">
            <a:spLocks noChangeArrowheads="1"/>
          </p:cNvSpPr>
          <p:nvPr/>
        </p:nvSpPr>
        <p:spPr>
          <a:xfrm>
            <a:off x="-1" y="786132"/>
            <a:ext cx="4987637" cy="602053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Photosynthesis takes place in two stages</a:t>
            </a:r>
          </a:p>
          <a:p>
            <a:pPr lvl="1"/>
            <a:r>
              <a:rPr lang="en-US" dirty="0"/>
              <a:t>The </a:t>
            </a:r>
            <a:r>
              <a:rPr lang="en-US" b="1" dirty="0"/>
              <a:t>light reactions </a:t>
            </a:r>
            <a:r>
              <a:rPr lang="en-US" dirty="0"/>
              <a:t>and the </a:t>
            </a:r>
            <a:r>
              <a:rPr lang="en-US" b="1" dirty="0"/>
              <a:t>Calvin cycle</a:t>
            </a:r>
            <a:r>
              <a:rPr lang="en-US" dirty="0"/>
              <a:t>. </a:t>
            </a:r>
          </a:p>
          <a:p>
            <a:endParaRPr lang="en-US" dirty="0"/>
          </a:p>
          <a:p>
            <a:r>
              <a:rPr lang="en-US" b="1" dirty="0"/>
              <a:t>Light reactions (or light-dependent reactions) </a:t>
            </a:r>
            <a:r>
              <a:rPr lang="en-US" dirty="0"/>
              <a:t>take place at the thylakoid membrane, chlorophyll </a:t>
            </a:r>
            <a:r>
              <a:rPr lang="en-US" i="1" dirty="0"/>
              <a:t>absorbs energy from sunlight </a:t>
            </a:r>
            <a:r>
              <a:rPr lang="en-US" dirty="0"/>
              <a:t>and then </a:t>
            </a:r>
            <a:r>
              <a:rPr lang="en-US" i="1" dirty="0"/>
              <a:t>converts it into chemical energy </a:t>
            </a:r>
            <a:r>
              <a:rPr lang="en-US" dirty="0"/>
              <a:t>with the use of water </a:t>
            </a:r>
          </a:p>
          <a:p>
            <a:pPr marL="0" indent="0">
              <a:buNone/>
            </a:pPr>
            <a:endParaRPr lang="en-US" dirty="0"/>
          </a:p>
          <a:p>
            <a:r>
              <a:rPr lang="en-US" b="1" dirty="0"/>
              <a:t>Calvin cycle </a:t>
            </a:r>
            <a:r>
              <a:rPr lang="en-US" dirty="0"/>
              <a:t>takes place in the stroma, the chemical energy derived from the light-dependent reactions drives both the </a:t>
            </a:r>
            <a:r>
              <a:rPr lang="en-US" i="1" dirty="0"/>
              <a:t>capture of carbon</a:t>
            </a:r>
            <a:r>
              <a:rPr lang="en-US" dirty="0"/>
              <a:t> in carbon dioxide molecules and the subsequent </a:t>
            </a:r>
            <a:r>
              <a:rPr lang="en-US" i="1" dirty="0"/>
              <a:t>assembly of sugar molecules </a:t>
            </a:r>
          </a:p>
          <a:p>
            <a:endParaRPr lang="en-US" dirty="0"/>
          </a:p>
          <a:p>
            <a:r>
              <a:rPr lang="en-US" dirty="0"/>
              <a:t>The two reactions use carrier molecules to transport the energy from one to the other. </a:t>
            </a:r>
          </a:p>
          <a:p>
            <a:pPr lvl="1"/>
            <a:r>
              <a:rPr lang="en-US" dirty="0"/>
              <a:t>The carriers that move energy from the light-dependent reactions to the Calvin cycle reactions can be thought of as “full” because they bring energy. </a:t>
            </a:r>
          </a:p>
          <a:p>
            <a:pPr lvl="1"/>
            <a:r>
              <a:rPr lang="en-US" dirty="0"/>
              <a:t>After the energy is released, the “empty” energy carriers return to the light-dependent reactions to obtain more energy.</a:t>
            </a:r>
          </a:p>
        </p:txBody>
      </p:sp>
      <p:pic>
        <p:nvPicPr>
          <p:cNvPr id="4" name="Picture 3">
            <a:extLst>
              <a:ext uri="{FF2B5EF4-FFF2-40B4-BE49-F238E27FC236}">
                <a16:creationId xmlns:a16="http://schemas.microsoft.com/office/drawing/2014/main" id="{D719ABE1-C063-2B4D-A6C6-EC5EA086B3DA}"/>
              </a:ext>
            </a:extLst>
          </p:cNvPr>
          <p:cNvPicPr>
            <a:picLocks noChangeAspect="1"/>
          </p:cNvPicPr>
          <p:nvPr/>
        </p:nvPicPr>
        <p:blipFill>
          <a:blip r:embed="rId3"/>
          <a:stretch>
            <a:fillRect/>
          </a:stretch>
        </p:blipFill>
        <p:spPr>
          <a:xfrm>
            <a:off x="4953382" y="2375065"/>
            <a:ext cx="4190618" cy="2672278"/>
          </a:xfrm>
          <a:prstGeom prst="rect">
            <a:avLst/>
          </a:prstGeom>
        </p:spPr>
      </p:pic>
    </p:spTree>
    <p:extLst>
      <p:ext uri="{BB962C8B-B14F-4D97-AF65-F5344CB8AC3E}">
        <p14:creationId xmlns:p14="http://schemas.microsoft.com/office/powerpoint/2010/main" val="419656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4.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19451</TotalTime>
  <Words>2242</Words>
  <Application>Microsoft Macintosh PowerPoint</Application>
  <PresentationFormat>On-screen Show (4:3)</PresentationFormat>
  <Paragraphs>213</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Tahoma</vt:lpstr>
      <vt:lpstr>Times New Roman</vt:lpstr>
      <vt:lpstr>Wingdings</vt:lpstr>
      <vt:lpstr>Office Theme</vt:lpstr>
      <vt:lpstr>Campbell11e_LectureDesign</vt:lpstr>
      <vt:lpstr>1_Campbell11e_LectureDesign</vt:lpstr>
      <vt:lpstr>2_Campbell11e_LectureDesign</vt:lpstr>
      <vt:lpstr>BIO10: Introduction  to Principles of Biology</vt:lpstr>
      <vt:lpstr>PowerPoint Presentation</vt:lpstr>
      <vt:lpstr>Autotrophs</vt:lpstr>
      <vt:lpstr>Heterotrophs</vt:lpstr>
      <vt:lpstr>Photosynthesis</vt:lpstr>
      <vt:lpstr>Photosynthesis</vt:lpstr>
      <vt:lpstr>Photosynthesis</vt:lpstr>
      <vt:lpstr>Photosynthesis</vt:lpstr>
      <vt:lpstr>Photosynthesis</vt:lpstr>
      <vt:lpstr>PowerPoint Presentation</vt:lpstr>
      <vt:lpstr>Light Waves</vt:lpstr>
      <vt:lpstr>Electromagnetic Radiation (Light)</vt:lpstr>
      <vt:lpstr>Pigments</vt:lpstr>
      <vt:lpstr>Pigments</vt:lpstr>
      <vt:lpstr>Pigments</vt:lpstr>
      <vt:lpstr>NADP+ / NADPH</vt:lpstr>
      <vt:lpstr>Two Stages of Photosynthesis</vt:lpstr>
      <vt:lpstr>Light Reaction</vt:lpstr>
      <vt:lpstr>Light Reaction</vt:lpstr>
      <vt:lpstr>Making Chemical Energy (ATP &amp; NADPH)</vt:lpstr>
      <vt:lpstr>Making NADPH</vt:lpstr>
      <vt:lpstr>PowerPoint Presentation</vt:lpstr>
      <vt:lpstr>Calvin Cycle</vt:lpstr>
      <vt:lpstr>Calvin Cycle</vt:lpstr>
      <vt:lpstr>Calvin Cycle - Fixation</vt:lpstr>
      <vt:lpstr>Calvin Cycle - Reduction</vt:lpstr>
      <vt:lpstr>Calvin Cycle - Regeneration</vt:lpstr>
      <vt:lpstr>Photosynthesis in Prokaryotes</vt:lpstr>
      <vt:lpstr>The Energy Cycle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subject/>
  <dc:creator>pwb</dc:creator>
  <cp:keywords/>
  <dc:description/>
  <cp:lastModifiedBy>Bradley, Paul</cp:lastModifiedBy>
  <cp:revision>358</cp:revision>
  <dcterms:created xsi:type="dcterms:W3CDTF">2015-09-02T18:00:13Z</dcterms:created>
  <dcterms:modified xsi:type="dcterms:W3CDTF">2022-03-09T21:14:21Z</dcterms:modified>
  <cp:category/>
</cp:coreProperties>
</file>