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8"/>
  </p:notesMasterIdLst>
  <p:sldIdLst>
    <p:sldId id="966" r:id="rId2"/>
    <p:sldId id="1102" r:id="rId3"/>
    <p:sldId id="392" r:id="rId4"/>
    <p:sldId id="393" r:id="rId5"/>
    <p:sldId id="394" r:id="rId6"/>
    <p:sldId id="395" r:id="rId7"/>
    <p:sldId id="396" r:id="rId8"/>
    <p:sldId id="397" r:id="rId9"/>
    <p:sldId id="398" r:id="rId10"/>
    <p:sldId id="1104" r:id="rId11"/>
    <p:sldId id="1105" r:id="rId12"/>
    <p:sldId id="1108" r:id="rId13"/>
    <p:sldId id="425" r:id="rId14"/>
    <p:sldId id="1103" r:id="rId15"/>
    <p:sldId id="401" r:id="rId16"/>
    <p:sldId id="402" r:id="rId17"/>
    <p:sldId id="403" r:id="rId18"/>
    <p:sldId id="1106" r:id="rId19"/>
    <p:sldId id="405" r:id="rId20"/>
    <p:sldId id="424" r:id="rId21"/>
    <p:sldId id="1107" r:id="rId22"/>
    <p:sldId id="1109" r:id="rId23"/>
    <p:sldId id="354" r:id="rId24"/>
    <p:sldId id="346" r:id="rId25"/>
    <p:sldId id="400" r:id="rId26"/>
    <p:sldId id="914" r:id="rId27"/>
    <p:sldId id="355" r:id="rId28"/>
    <p:sldId id="358" r:id="rId29"/>
    <p:sldId id="344" r:id="rId30"/>
    <p:sldId id="345" r:id="rId31"/>
    <p:sldId id="271" r:id="rId32"/>
    <p:sldId id="272" r:id="rId33"/>
    <p:sldId id="1111" r:id="rId34"/>
    <p:sldId id="530" r:id="rId35"/>
    <p:sldId id="288" r:id="rId36"/>
    <p:sldId id="289" r:id="rId37"/>
    <p:sldId id="590" r:id="rId38"/>
    <p:sldId id="721" r:id="rId39"/>
    <p:sldId id="722" r:id="rId40"/>
    <p:sldId id="723" r:id="rId41"/>
    <p:sldId id="591" r:id="rId42"/>
    <p:sldId id="520" r:id="rId43"/>
    <p:sldId id="499" r:id="rId44"/>
    <p:sldId id="1110" r:id="rId45"/>
    <p:sldId id="900" r:id="rId46"/>
    <p:sldId id="273" r:id="rId47"/>
    <p:sldId id="274" r:id="rId48"/>
    <p:sldId id="349" r:id="rId49"/>
    <p:sldId id="275" r:id="rId50"/>
    <p:sldId id="276" r:id="rId51"/>
    <p:sldId id="277" r:id="rId52"/>
    <p:sldId id="329" r:id="rId53"/>
    <p:sldId id="444" r:id="rId54"/>
    <p:sldId id="447" r:id="rId55"/>
    <p:sldId id="373" r:id="rId56"/>
    <p:sldId id="362" r:id="rId57"/>
    <p:sldId id="363" r:id="rId58"/>
    <p:sldId id="374" r:id="rId59"/>
    <p:sldId id="293" r:id="rId60"/>
    <p:sldId id="364" r:id="rId61"/>
    <p:sldId id="365" r:id="rId62"/>
    <p:sldId id="366" r:id="rId63"/>
    <p:sldId id="367" r:id="rId64"/>
    <p:sldId id="369" r:id="rId65"/>
    <p:sldId id="436" r:id="rId66"/>
    <p:sldId id="437" r:id="rId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57"/>
    <p:restoredTop sz="65442"/>
  </p:normalViewPr>
  <p:slideViewPr>
    <p:cSldViewPr snapToGrid="0" snapToObjects="1">
      <p:cViewPr varScale="1">
        <p:scale>
          <a:sx n="81" d="100"/>
          <a:sy n="81" d="100"/>
        </p:scale>
        <p:origin x="2168"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72794E-5A9A-CA46-A6DF-80C6BA4FEAA5}" type="datetimeFigureOut">
              <a:rPr lang="en-US" smtClean="0"/>
              <a:t>3/9/22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B103D9-43F4-1046-9535-9EC555D88089}" type="slidenum">
              <a:rPr lang="en-US" smtClean="0"/>
              <a:t>‹#›</a:t>
            </a:fld>
            <a:endParaRPr lang="en-US"/>
          </a:p>
        </p:txBody>
      </p:sp>
    </p:spTree>
    <p:extLst>
      <p:ext uri="{BB962C8B-B14F-4D97-AF65-F5344CB8AC3E}">
        <p14:creationId xmlns:p14="http://schemas.microsoft.com/office/powerpoint/2010/main" val="7743686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3678037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2509544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2030083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1365530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t>13</a:t>
            </a:fld>
            <a:endParaRPr lang="en-US"/>
          </a:p>
        </p:txBody>
      </p:sp>
    </p:spTree>
    <p:extLst>
      <p:ext uri="{BB962C8B-B14F-4D97-AF65-F5344CB8AC3E}">
        <p14:creationId xmlns:p14="http://schemas.microsoft.com/office/powerpoint/2010/main" val="2367749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7D7021-0566-DD45-8175-79E5EFAAB228}" type="slidenum">
              <a:rPr lang="en-US" smtClean="0"/>
              <a:t>14</a:t>
            </a:fld>
            <a:endParaRPr lang="en-US"/>
          </a:p>
        </p:txBody>
      </p:sp>
    </p:spTree>
    <p:extLst>
      <p:ext uri="{BB962C8B-B14F-4D97-AF65-F5344CB8AC3E}">
        <p14:creationId xmlns:p14="http://schemas.microsoft.com/office/powerpoint/2010/main" val="2888199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solidFill>
                  <a:prstClr val="black"/>
                </a:solidFill>
                <a:latin typeface="Times New Roman" charset="0"/>
                <a:cs typeface="Calibri Regular" charset="0"/>
              </a:rPr>
              <a:pPr/>
              <a:t>17</a:t>
            </a:fld>
            <a:endParaRPr lang="en-US" sz="1200" dirty="0">
              <a:solidFill>
                <a:prstClr val="black"/>
              </a:solidFill>
              <a:latin typeface="Times New Roman" charset="0"/>
              <a:cs typeface="Calibri Regular"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730240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solidFill>
                  <a:prstClr val="black"/>
                </a:solidFill>
                <a:latin typeface="Times New Roman" charset="0"/>
                <a:cs typeface="Calibri Regular" charset="0"/>
              </a:rPr>
              <a:pPr/>
              <a:t>18</a:t>
            </a:fld>
            <a:endParaRPr lang="en-US" sz="1200" dirty="0">
              <a:solidFill>
                <a:prstClr val="black"/>
              </a:solidFill>
              <a:latin typeface="Times New Roman" charset="0"/>
              <a:cs typeface="Calibri Regular"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882621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02B3877A-37B9-F242-844A-E0A4770DE07F}" type="slidenum">
              <a:rPr lang="en-US" sz="1200">
                <a:solidFill>
                  <a:prstClr val="black"/>
                </a:solidFill>
                <a:latin typeface="Times New Roman" charset="0"/>
                <a:cs typeface="Calibri Regular" charset="0"/>
              </a:rPr>
              <a:pPr/>
              <a:t>19</a:t>
            </a:fld>
            <a:endParaRPr lang="en-US" sz="1200" dirty="0">
              <a:solidFill>
                <a:prstClr val="black"/>
              </a:solidFill>
              <a:latin typeface="Times New Roman" charset="0"/>
              <a:cs typeface="Calibri Regular"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706200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5369879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7D7021-0566-DD45-8175-79E5EFAAB228}" type="slidenum">
              <a:rPr lang="en-US" smtClean="0"/>
              <a:t>22</a:t>
            </a:fld>
            <a:endParaRPr lang="en-US"/>
          </a:p>
        </p:txBody>
      </p:sp>
    </p:spTree>
    <p:extLst>
      <p:ext uri="{BB962C8B-B14F-4D97-AF65-F5344CB8AC3E}">
        <p14:creationId xmlns:p14="http://schemas.microsoft.com/office/powerpoint/2010/main" val="1931242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7D7021-0566-DD45-8175-79E5EFAAB228}" type="slidenum">
              <a:rPr lang="en-US" smtClean="0"/>
              <a:t>2</a:t>
            </a:fld>
            <a:endParaRPr lang="en-US"/>
          </a:p>
        </p:txBody>
      </p:sp>
    </p:spTree>
    <p:extLst>
      <p:ext uri="{BB962C8B-B14F-4D97-AF65-F5344CB8AC3E}">
        <p14:creationId xmlns:p14="http://schemas.microsoft.com/office/powerpoint/2010/main" val="1496879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prstClr val="black"/>
                </a:solidFill>
              </a:rPr>
              <a:pPr/>
              <a:t>23</a:t>
            </a:fld>
            <a:endParaRPr lang="en-US" sz="12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solidFill>
                <a:prstClr val="black"/>
              </a:solidFill>
              <a:latin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25</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647517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26</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6226607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27</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28</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fld id="{97D11E0F-1694-1F4E-A579-882C1BCF463D}" type="slidenum">
              <a:rPr lang="en-US" altLang="en-US" sz="1200">
                <a:solidFill>
                  <a:prstClr val="black"/>
                </a:solidFill>
                <a:latin typeface="Calibri" charset="0"/>
              </a:rPr>
              <a:pPr/>
              <a:t>29</a:t>
            </a:fld>
            <a:endParaRPr lang="en-US" altLang="en-US" sz="1200">
              <a:solidFill>
                <a:prstClr val="black"/>
              </a:solidFill>
              <a:latin typeface="Calibri" charset="0"/>
            </a:endParaRPr>
          </a:p>
        </p:txBody>
      </p:sp>
      <p:sp>
        <p:nvSpPr>
          <p:cNvPr id="4915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lgn="r" defTabSz="914400" eaLnBrk="0" fontAlgn="base" hangingPunct="0">
              <a:spcBef>
                <a:spcPct val="0"/>
              </a:spcBef>
              <a:spcAft>
                <a:spcPct val="0"/>
              </a:spcAft>
            </a:pPr>
            <a:fld id="{1F5F9278-B0D4-EF49-A76D-A24CA9375AF6}" type="slidenum">
              <a:rPr lang="en-US" altLang="en-US" sz="1200">
                <a:solidFill>
                  <a:prstClr val="black"/>
                </a:solidFill>
                <a:latin typeface="Times New Roman" charset="0"/>
                <a:sym typeface="Symbol" charset="2"/>
              </a:rPr>
              <a:pPr algn="r" defTabSz="914400" eaLnBrk="0" fontAlgn="base" hangingPunct="0">
                <a:spcBef>
                  <a:spcPct val="0"/>
                </a:spcBef>
                <a:spcAft>
                  <a:spcPct val="0"/>
                </a:spcAft>
              </a:pPr>
              <a:t>29</a:t>
            </a:fld>
            <a:endParaRPr lang="en-US" altLang="en-US" sz="1200">
              <a:solidFill>
                <a:prstClr val="black"/>
              </a:solidFill>
              <a:latin typeface="Times New Roman" charset="0"/>
              <a:sym typeface="Symbol" charset="2"/>
            </a:endParaRPr>
          </a:p>
        </p:txBody>
      </p:sp>
      <p:sp>
        <p:nvSpPr>
          <p:cNvPr id="49155" name="Rectangle 2"/>
          <p:cNvSpPr>
            <a:spLocks noGrp="1" noRot="1" noChangeAspect="1" noChangeArrowheads="1" noTextEdit="1"/>
          </p:cNvSpPr>
          <p:nvPr>
            <p:ph type="sldImg"/>
          </p:nvPr>
        </p:nvSpPr>
        <p:spPr>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charset="0"/>
              <a:ea typeface="ヒラギノ角ゴ Pro W3" charset="-128"/>
            </a:endParaRPr>
          </a:p>
        </p:txBody>
      </p:sp>
    </p:spTree>
    <p:extLst>
      <p:ext uri="{BB962C8B-B14F-4D97-AF65-F5344CB8AC3E}">
        <p14:creationId xmlns:p14="http://schemas.microsoft.com/office/powerpoint/2010/main" val="11914542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fld id="{B52288C9-DF6E-D941-B1F5-F1F679336C3B}" type="slidenum">
              <a:rPr lang="en-US" altLang="en-US" sz="1200">
                <a:solidFill>
                  <a:prstClr val="black"/>
                </a:solidFill>
                <a:latin typeface="Calibri" charset="0"/>
              </a:rPr>
              <a:pPr/>
              <a:t>30</a:t>
            </a:fld>
            <a:endParaRPr lang="en-US" altLang="en-US" sz="1200">
              <a:solidFill>
                <a:prstClr val="black"/>
              </a:solidFill>
              <a:latin typeface="Calibri" charset="0"/>
            </a:endParaRPr>
          </a:p>
        </p:txBody>
      </p:sp>
      <p:sp>
        <p:nvSpPr>
          <p:cNvPr id="512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lgn="r" defTabSz="914400" eaLnBrk="0" fontAlgn="base" hangingPunct="0">
              <a:spcBef>
                <a:spcPct val="0"/>
              </a:spcBef>
              <a:spcAft>
                <a:spcPct val="0"/>
              </a:spcAft>
            </a:pPr>
            <a:fld id="{69803698-2B50-1242-9403-EFC86C2243E7}" type="slidenum">
              <a:rPr lang="en-US" altLang="en-US" sz="1200">
                <a:solidFill>
                  <a:prstClr val="black"/>
                </a:solidFill>
                <a:latin typeface="Times New Roman" charset="0"/>
                <a:sym typeface="Symbol" charset="2"/>
              </a:rPr>
              <a:pPr algn="r" defTabSz="914400" eaLnBrk="0" fontAlgn="base" hangingPunct="0">
                <a:spcBef>
                  <a:spcPct val="0"/>
                </a:spcBef>
                <a:spcAft>
                  <a:spcPct val="0"/>
                </a:spcAft>
              </a:pPr>
              <a:t>30</a:t>
            </a:fld>
            <a:endParaRPr lang="en-US" altLang="en-US" sz="1200">
              <a:solidFill>
                <a:prstClr val="black"/>
              </a:solidFill>
              <a:latin typeface="Times New Roman" charset="0"/>
              <a:sym typeface="Symbol" charset="2"/>
            </a:endParaRPr>
          </a:p>
        </p:txBody>
      </p:sp>
      <p:sp>
        <p:nvSpPr>
          <p:cNvPr id="51203" name="Rectangle 2"/>
          <p:cNvSpPr>
            <a:spLocks noGrp="1" noRot="1" noChangeAspect="1" noChangeArrowheads="1" noTextEdit="1"/>
          </p:cNvSpPr>
          <p:nvPr>
            <p:ph type="sldImg"/>
          </p:nvPr>
        </p:nvSpPr>
        <p:spPr>
          <a:solidFill>
            <a:srgbClr val="FFFFFF"/>
          </a:solidFill>
          <a:ln/>
        </p:spPr>
      </p:sp>
      <p:sp>
        <p:nvSpPr>
          <p:cNvPr id="5120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charset="0"/>
              <a:ea typeface="ヒラギノ角ゴ Pro W3" charset="-128"/>
            </a:endParaRPr>
          </a:p>
        </p:txBody>
      </p:sp>
    </p:spTree>
    <p:extLst>
      <p:ext uri="{BB962C8B-B14F-4D97-AF65-F5344CB8AC3E}">
        <p14:creationId xmlns:p14="http://schemas.microsoft.com/office/powerpoint/2010/main" val="16343408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31</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32</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7D7021-0566-DD45-8175-79E5EFAAB228}" type="slidenum">
              <a:rPr lang="en-US" smtClean="0"/>
              <a:t>33</a:t>
            </a:fld>
            <a:endParaRPr lang="en-US"/>
          </a:p>
        </p:txBody>
      </p:sp>
    </p:spTree>
    <p:extLst>
      <p:ext uri="{BB962C8B-B14F-4D97-AF65-F5344CB8AC3E}">
        <p14:creationId xmlns:p14="http://schemas.microsoft.com/office/powerpoint/2010/main" val="114732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prstClr val="black"/>
                </a:solidFill>
              </a:rPr>
              <a:pPr/>
              <a:t>3</a:t>
            </a:fld>
            <a:endParaRPr lang="en-US" sz="12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a:cs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35</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886615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36</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951137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37</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endParaRPr>
          </a:p>
        </p:txBody>
      </p:sp>
    </p:spTree>
    <p:extLst>
      <p:ext uri="{BB962C8B-B14F-4D97-AF65-F5344CB8AC3E}">
        <p14:creationId xmlns:p14="http://schemas.microsoft.com/office/powerpoint/2010/main" val="11013049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endParaRPr>
          </a:p>
        </p:txBody>
      </p:sp>
    </p:spTree>
    <p:extLst>
      <p:ext uri="{BB962C8B-B14F-4D97-AF65-F5344CB8AC3E}">
        <p14:creationId xmlns:p14="http://schemas.microsoft.com/office/powerpoint/2010/main" val="29938329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endParaRPr>
          </a:p>
        </p:txBody>
      </p:sp>
    </p:spTree>
    <p:extLst>
      <p:ext uri="{BB962C8B-B14F-4D97-AF65-F5344CB8AC3E}">
        <p14:creationId xmlns:p14="http://schemas.microsoft.com/office/powerpoint/2010/main" val="28057594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41</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42</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43</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7D7021-0566-DD45-8175-79E5EFAAB228}" type="slidenum">
              <a:rPr lang="en-US" smtClean="0"/>
              <a:t>44</a:t>
            </a:fld>
            <a:endParaRPr lang="en-US"/>
          </a:p>
        </p:txBody>
      </p:sp>
    </p:spTree>
    <p:extLst>
      <p:ext uri="{BB962C8B-B14F-4D97-AF65-F5344CB8AC3E}">
        <p14:creationId xmlns:p14="http://schemas.microsoft.com/office/powerpoint/2010/main" val="2003463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prstClr val="black"/>
                </a:solidFill>
              </a:rPr>
              <a:pPr/>
              <a:t>4</a:t>
            </a:fld>
            <a:endParaRPr lang="en-US" sz="12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a:cs typeface="Times New Roman"/>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solidFill>
                  <a:prstClr val="black"/>
                </a:solidFill>
                <a:latin typeface="Calibri"/>
              </a:rPr>
              <a:pPr/>
              <a:t>45</a:t>
            </a:fld>
            <a:endParaRPr lang="en-US">
              <a:solidFill>
                <a:prstClr val="black"/>
              </a:solidFill>
              <a:latin typeface="Calibri"/>
            </a:endParaRPr>
          </a:p>
        </p:txBody>
      </p:sp>
    </p:spTree>
    <p:extLst>
      <p:ext uri="{BB962C8B-B14F-4D97-AF65-F5344CB8AC3E}">
        <p14:creationId xmlns:p14="http://schemas.microsoft.com/office/powerpoint/2010/main" val="34380536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46</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47</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fld id="{E67DEC28-FCF4-6640-92C9-795B5806771E}" type="slidenum">
              <a:rPr lang="en-US" altLang="en-US" sz="1200">
                <a:latin typeface="Calibri" charset="0"/>
              </a:rPr>
              <a:pPr/>
              <a:t>48</a:t>
            </a:fld>
            <a:endParaRPr lang="en-US" altLang="en-US" sz="1200">
              <a:latin typeface="Calibri" charset="0"/>
            </a:endParaRPr>
          </a:p>
        </p:txBody>
      </p:sp>
      <p:sp>
        <p:nvSpPr>
          <p:cNvPr id="5734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lgn="r"/>
            <a:fld id="{ED817FB9-9BBC-8049-8AB0-CC511CAF07D9}" type="slidenum">
              <a:rPr lang="en-US" altLang="en-US" sz="1200">
                <a:latin typeface="Times New Roman" charset="0"/>
                <a:sym typeface="Symbol" charset="2"/>
              </a:rPr>
              <a:pPr algn="r"/>
              <a:t>48</a:t>
            </a:fld>
            <a:endParaRPr lang="en-US" altLang="en-US" sz="1200">
              <a:latin typeface="Times New Roman" charset="0"/>
              <a:sym typeface="Symbol" charset="2"/>
            </a:endParaRPr>
          </a:p>
        </p:txBody>
      </p:sp>
      <p:sp>
        <p:nvSpPr>
          <p:cNvPr id="57347" name="Rectangle 2"/>
          <p:cNvSpPr>
            <a:spLocks noGrp="1" noRot="1" noChangeAspect="1" noChangeArrowheads="1" noTextEdit="1"/>
          </p:cNvSpPr>
          <p:nvPr>
            <p:ph type="sldImg"/>
          </p:nvPr>
        </p:nvSpPr>
        <p:spPr>
          <a:solidFill>
            <a:srgbClr val="FFFFFF"/>
          </a:solidFill>
          <a:ln/>
        </p:spPr>
      </p:sp>
      <p:sp>
        <p:nvSpPr>
          <p:cNvPr id="5734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charset="0"/>
              <a:ea typeface="ヒラギノ角ゴ Pro W3" charset="-128"/>
            </a:endParaRPr>
          </a:p>
        </p:txBody>
      </p:sp>
    </p:spTree>
    <p:extLst>
      <p:ext uri="{BB962C8B-B14F-4D97-AF65-F5344CB8AC3E}">
        <p14:creationId xmlns:p14="http://schemas.microsoft.com/office/powerpoint/2010/main" val="6381937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49</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50</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51</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52</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53</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4729981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54</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62727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prstClr val="black"/>
                </a:solidFill>
              </a:rPr>
              <a:pPr/>
              <a:t>5</a:t>
            </a:fld>
            <a:endParaRPr lang="en-US" sz="12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lvl="0"/>
            <a:endParaRPr lang="en-US" sz="1200" kern="1200" dirty="0">
              <a:solidFill>
                <a:schemeClr val="tx1"/>
              </a:solidFill>
              <a:effectLst/>
              <a:latin typeface="+mn-lt"/>
              <a:ea typeface="+mn-ea"/>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fld id="{D635D50A-36E1-774A-9F57-92E10B7A3D23}" type="slidenum">
              <a:rPr lang="en-US" altLang="en-US" sz="1200">
                <a:solidFill>
                  <a:prstClr val="black"/>
                </a:solidFill>
                <a:latin typeface="Calibri" charset="0"/>
              </a:rPr>
              <a:pPr/>
              <a:t>55</a:t>
            </a:fld>
            <a:endParaRPr lang="en-US" altLang="en-US" sz="1200">
              <a:solidFill>
                <a:prstClr val="black"/>
              </a:solidFill>
              <a:latin typeface="Calibri" charset="0"/>
            </a:endParaRPr>
          </a:p>
        </p:txBody>
      </p:sp>
      <p:sp>
        <p:nvSpPr>
          <p:cNvPr id="7987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algn="r" defTabSz="914400" eaLnBrk="0" fontAlgn="base" hangingPunct="0">
              <a:spcBef>
                <a:spcPct val="0"/>
              </a:spcBef>
              <a:spcAft>
                <a:spcPct val="0"/>
              </a:spcAft>
            </a:pPr>
            <a:fld id="{A9E7E4E2-F5D5-B64A-967C-5A2B6287BFD3}" type="slidenum">
              <a:rPr lang="en-US" altLang="en-US" sz="1200">
                <a:solidFill>
                  <a:prstClr val="black"/>
                </a:solidFill>
                <a:latin typeface="Times New Roman" charset="0"/>
                <a:sym typeface="Symbol" charset="2"/>
              </a:rPr>
              <a:pPr algn="r" defTabSz="914400" eaLnBrk="0" fontAlgn="base" hangingPunct="0">
                <a:spcBef>
                  <a:spcPct val="0"/>
                </a:spcBef>
                <a:spcAft>
                  <a:spcPct val="0"/>
                </a:spcAft>
              </a:pPr>
              <a:t>55</a:t>
            </a:fld>
            <a:endParaRPr lang="en-US" altLang="en-US" sz="1200">
              <a:solidFill>
                <a:prstClr val="black"/>
              </a:solidFill>
              <a:latin typeface="Times New Roman" charset="0"/>
              <a:sym typeface="Symbol" charset="2"/>
            </a:endParaRPr>
          </a:p>
        </p:txBody>
      </p:sp>
      <p:sp>
        <p:nvSpPr>
          <p:cNvPr id="79875" name="Rectangle 2"/>
          <p:cNvSpPr>
            <a:spLocks noGrp="1" noRot="1" noChangeAspect="1" noChangeArrowheads="1" noTextEdit="1"/>
          </p:cNvSpPr>
          <p:nvPr>
            <p:ph type="sldImg"/>
          </p:nvPr>
        </p:nvSpPr>
        <p:spPr>
          <a:solidFill>
            <a:srgbClr val="FFFFFF"/>
          </a:solidFill>
          <a:ln/>
        </p:spPr>
      </p:sp>
      <p:sp>
        <p:nvSpPr>
          <p:cNvPr id="798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charset="0"/>
              <a:ea typeface="ヒラギノ角ゴ Pro W3" charset="-128"/>
            </a:endParaRPr>
          </a:p>
        </p:txBody>
      </p:sp>
    </p:spTree>
    <p:extLst>
      <p:ext uri="{BB962C8B-B14F-4D97-AF65-F5344CB8AC3E}">
        <p14:creationId xmlns:p14="http://schemas.microsoft.com/office/powerpoint/2010/main" val="7617334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56</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57</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fld id="{B56FBA6B-6322-1948-848E-DD576D48DD9A}" type="slidenum">
              <a:rPr lang="en-US" altLang="en-US" sz="1200">
                <a:solidFill>
                  <a:prstClr val="black"/>
                </a:solidFill>
                <a:latin typeface="Calibri" charset="0"/>
              </a:rPr>
              <a:pPr/>
              <a:t>58</a:t>
            </a:fld>
            <a:endParaRPr lang="en-US" altLang="en-US" sz="1200">
              <a:solidFill>
                <a:prstClr val="black"/>
              </a:solidFill>
              <a:latin typeface="Calibri" charset="0"/>
            </a:endParaRPr>
          </a:p>
        </p:txBody>
      </p:sp>
      <p:sp>
        <p:nvSpPr>
          <p:cNvPr id="81922" name="Rectangle 2"/>
          <p:cNvSpPr>
            <a:spLocks noGrp="1" noRot="1" noChangeAspect="1" noChangeArrowheads="1" noTextEdit="1"/>
          </p:cNvSpPr>
          <p:nvPr>
            <p:ph type="sldImg"/>
          </p:nvPr>
        </p:nvSpPr>
        <p:spPr>
          <a:solidFill>
            <a:srgbClr val="FFFFFF"/>
          </a:solidFill>
          <a:ln/>
        </p:spPr>
      </p:sp>
      <p:sp>
        <p:nvSpPr>
          <p:cNvPr id="819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a:latin typeface="Times New Roman" charset="0"/>
                <a:ea typeface="ヒラギノ角ゴ Pro W3" charset="-128"/>
              </a:rPr>
              <a:t>Figure 17.14 Translation: the basic concept.</a:t>
            </a:r>
          </a:p>
        </p:txBody>
      </p:sp>
    </p:spTree>
    <p:extLst>
      <p:ext uri="{BB962C8B-B14F-4D97-AF65-F5344CB8AC3E}">
        <p14:creationId xmlns:p14="http://schemas.microsoft.com/office/powerpoint/2010/main" val="13038222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59</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a:cs typeface="Times New Roman"/>
            </a:endParaRPr>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60</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61</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62</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pPr/>
              <a:t>63</a:t>
            </a:fld>
            <a:endParaRPr lang="en-US" sz="1200" b="0"/>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p>
        </p:txBody>
      </p:sp>
      <p:sp>
        <p:nvSpPr>
          <p:cNvPr id="2" name="TextBox 1"/>
          <p:cNvSpPr txBox="1"/>
          <p:nvPr/>
        </p:nvSpPr>
        <p:spPr>
          <a:xfrm>
            <a:off x="1714500" y="4533900"/>
            <a:ext cx="184666" cy="461665"/>
          </a:xfrm>
          <a:prstGeom prst="rect">
            <a:avLst/>
          </a:prstGeom>
          <a:noFill/>
        </p:spPr>
        <p:txBody>
          <a:bodyPr wrap="none" rtlCol="0">
            <a:spAutoFit/>
          </a:bodyPr>
          <a:lstStyle/>
          <a:p>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fld id="{41026580-E2FD-B045-91C6-6FDA52E62E05}" type="slidenum">
              <a:rPr lang="en-US" altLang="en-US" sz="1200">
                <a:latin typeface="Calibri" charset="0"/>
              </a:rPr>
              <a:pPr/>
              <a:t>64</a:t>
            </a:fld>
            <a:endParaRPr lang="en-US" altLang="en-US" sz="1200">
              <a:latin typeface="Calibri" charset="0"/>
            </a:endParaRPr>
          </a:p>
        </p:txBody>
      </p:sp>
      <p:sp>
        <p:nvSpPr>
          <p:cNvPr id="84994" name="Rectangle 2"/>
          <p:cNvSpPr>
            <a:spLocks noGrp="1" noRot="1" noChangeAspect="1" noChangeArrowheads="1" noTextEdit="1"/>
          </p:cNvSpPr>
          <p:nvPr>
            <p:ph type="sldImg"/>
          </p:nvPr>
        </p:nvSpPr>
        <p:spPr>
          <a:solidFill>
            <a:srgbClr val="FFFFFF"/>
          </a:solidFill>
          <a:ln/>
        </p:spPr>
      </p:sp>
      <p:sp>
        <p:nvSpPr>
          <p:cNvPr id="849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dirty="0">
              <a:latin typeface="Times New Roman" charset="0"/>
              <a:ea typeface="ヒラギノ角ゴ Pro W3" charset="-128"/>
            </a:endParaRPr>
          </a:p>
        </p:txBody>
      </p:sp>
    </p:spTree>
    <p:extLst>
      <p:ext uri="{BB962C8B-B14F-4D97-AF65-F5344CB8AC3E}">
        <p14:creationId xmlns:p14="http://schemas.microsoft.com/office/powerpoint/2010/main" val="417892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prstClr val="black"/>
                </a:solidFill>
              </a:rPr>
              <a:pPr/>
              <a:t>6</a:t>
            </a:fld>
            <a:endParaRPr lang="en-US" sz="1200" b="0">
              <a:solidFill>
                <a:prstClr val="black"/>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a:cs typeface="Times New Roman"/>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1EF8963-3730-E14A-BC5B-B97F13D36E19}" type="slidenum">
              <a:rPr kumimoji="0" lang="en-US" altLang="en-US" sz="1200" b="0" i="0" u="none" strike="noStrike" kern="1200" cap="none" spc="0" normalizeH="0" baseline="0" noProof="0">
                <a:ln>
                  <a:noFill/>
                </a:ln>
                <a:solidFill>
                  <a:prstClr val="black"/>
                </a:solidFill>
                <a:effectLst/>
                <a:uLnTx/>
                <a:uFillTx/>
                <a:latin typeface="Calibri" charset="0"/>
                <a:ea typeface="ヒラギノ角ゴ Pro W3"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altLang="en-US" sz="1200" b="0" i="0" u="none" strike="noStrike" kern="1200" cap="none" spc="0" normalizeH="0" baseline="0" noProof="0">
              <a:ln>
                <a:noFill/>
              </a:ln>
              <a:solidFill>
                <a:prstClr val="black"/>
              </a:solidFill>
              <a:effectLst/>
              <a:uLnTx/>
              <a:uFillTx/>
              <a:latin typeface="Calibri" charset="0"/>
              <a:ea typeface="ヒラギノ角ゴ Pro W3" charset="-128"/>
              <a:cs typeface="+mn-cs"/>
            </a:endParaRPr>
          </a:p>
        </p:txBody>
      </p:sp>
      <p:sp>
        <p:nvSpPr>
          <p:cNvPr id="972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A95B21E-6046-5E46-B164-738722DE762D}" type="slidenum">
              <a:rPr kumimoji="0" lang="en-US" altLang="en-US" sz="1200" b="0" i="0" u="none" strike="noStrike" kern="1200" cap="none" spc="0" normalizeH="0" baseline="0" noProof="0">
                <a:ln>
                  <a:noFill/>
                </a:ln>
                <a:solidFill>
                  <a:prstClr val="black"/>
                </a:solidFill>
                <a:effectLst/>
                <a:uLnTx/>
                <a:uFillTx/>
                <a:latin typeface="Times New Roman" charset="0"/>
                <a:ea typeface="ヒラギノ角ゴ Pro W3" charset="-128"/>
                <a:cs typeface="+mn-cs"/>
                <a:sym typeface="Symbol" charset="2"/>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prstClr val="black"/>
              </a:solidFill>
              <a:effectLst/>
              <a:uLnTx/>
              <a:uFillTx/>
              <a:latin typeface="Times New Roman" charset="0"/>
              <a:ea typeface="ヒラギノ角ゴ Pro W3" charset="-128"/>
              <a:cs typeface="+mn-cs"/>
              <a:sym typeface="Symbol" charset="2"/>
            </a:endParaRPr>
          </a:p>
        </p:txBody>
      </p:sp>
      <p:sp>
        <p:nvSpPr>
          <p:cNvPr id="97283" name="Rectangle 2"/>
          <p:cNvSpPr>
            <a:spLocks noGrp="1" noRot="1" noChangeAspect="1" noChangeArrowheads="1" noTextEdit="1"/>
          </p:cNvSpPr>
          <p:nvPr>
            <p:ph type="sldImg"/>
          </p:nvPr>
        </p:nvSpPr>
        <p:spPr>
          <a:solidFill>
            <a:srgbClr val="FFFFFF"/>
          </a:solidFill>
          <a:ln/>
        </p:spPr>
      </p:sp>
      <p:sp>
        <p:nvSpPr>
          <p:cNvPr id="9728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charset="0"/>
              <a:ea typeface="ヒラギノ角ゴ Pro W3" charset="-128"/>
            </a:endParaRPr>
          </a:p>
        </p:txBody>
      </p:sp>
    </p:spTree>
    <p:extLst>
      <p:ext uri="{BB962C8B-B14F-4D97-AF65-F5344CB8AC3E}">
        <p14:creationId xmlns:p14="http://schemas.microsoft.com/office/powerpoint/2010/main" val="9348786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sz="2400">
                <a:solidFill>
                  <a:schemeClr val="tx1"/>
                </a:solidFill>
                <a:latin typeface="Arial" charset="0"/>
                <a:ea typeface="ヒラギノ角ゴ Pro W3" charset="-128"/>
              </a:defRPr>
            </a:lvl1pPr>
            <a:lvl2pPr marL="742950" indent="-285750">
              <a:defRPr sz="2400">
                <a:solidFill>
                  <a:schemeClr val="tx1"/>
                </a:solidFill>
                <a:latin typeface="Arial" charset="0"/>
                <a:ea typeface="ヒラギノ角ゴ Pro W3" charset="-128"/>
              </a:defRPr>
            </a:lvl2pPr>
            <a:lvl3pPr marL="1143000" indent="-228600">
              <a:defRPr sz="2400">
                <a:solidFill>
                  <a:schemeClr val="tx1"/>
                </a:solidFill>
                <a:latin typeface="Arial" charset="0"/>
                <a:ea typeface="ヒラギノ角ゴ Pro W3" charset="-128"/>
              </a:defRPr>
            </a:lvl3pPr>
            <a:lvl4pPr marL="1600200" indent="-228600">
              <a:defRPr sz="2400">
                <a:solidFill>
                  <a:schemeClr val="tx1"/>
                </a:solidFill>
                <a:latin typeface="Arial" charset="0"/>
                <a:ea typeface="ヒラギノ角ゴ Pro W3" charset="-128"/>
              </a:defRPr>
            </a:lvl4pPr>
            <a:lvl5pPr marL="2057400" indent="-228600">
              <a:defRPr sz="2400">
                <a:solidFill>
                  <a:schemeClr val="tx1"/>
                </a:solidFill>
                <a:latin typeface="Arial"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charset="0"/>
                <a:ea typeface="ヒラギノ角ゴ Pro W3"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1A18B29-8F0B-AB46-8541-A460060A5C98}" type="slidenum">
              <a:rPr kumimoji="0" lang="en-US" altLang="en-US" sz="1200" b="0" i="0" u="none" strike="noStrike" kern="1200" cap="none" spc="0" normalizeH="0" baseline="0" noProof="0">
                <a:ln>
                  <a:noFill/>
                </a:ln>
                <a:solidFill>
                  <a:prstClr val="black"/>
                </a:solidFill>
                <a:effectLst/>
                <a:uLnTx/>
                <a:uFillTx/>
                <a:latin typeface="Calibri" charset="0"/>
                <a:ea typeface="ヒラギノ角ゴ Pro W3"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altLang="en-US" sz="1200" b="0" i="0" u="none" strike="noStrike" kern="1200" cap="none" spc="0" normalizeH="0" baseline="0" noProof="0">
              <a:ln>
                <a:noFill/>
              </a:ln>
              <a:solidFill>
                <a:prstClr val="black"/>
              </a:solidFill>
              <a:effectLst/>
              <a:uLnTx/>
              <a:uFillTx/>
              <a:latin typeface="Calibri" charset="0"/>
              <a:ea typeface="ヒラギノ角ゴ Pro W3" charset="-128"/>
              <a:cs typeface="+mn-cs"/>
            </a:endParaRPr>
          </a:p>
        </p:txBody>
      </p:sp>
      <p:sp>
        <p:nvSpPr>
          <p:cNvPr id="99330" name="Rectangle 2"/>
          <p:cNvSpPr>
            <a:spLocks noGrp="1" noRot="1" noChangeAspect="1" noChangeArrowheads="1" noTextEdit="1"/>
          </p:cNvSpPr>
          <p:nvPr>
            <p:ph type="sldImg"/>
          </p:nvPr>
        </p:nvSpPr>
        <p:spPr>
          <a:solidFill>
            <a:srgbClr val="FFFFFF"/>
          </a:solidFill>
          <a:ln/>
        </p:spPr>
      </p:sp>
      <p:sp>
        <p:nvSpPr>
          <p:cNvPr id="993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a:latin typeface="Times New Roman" charset="0"/>
                <a:ea typeface="ヒラギノ角ゴ Pro W3" charset="-128"/>
              </a:rPr>
              <a:t>Figure 17.25 Coupled transcription and translation in bacteria.</a:t>
            </a:r>
          </a:p>
        </p:txBody>
      </p:sp>
    </p:spTree>
    <p:extLst>
      <p:ext uri="{BB962C8B-B14F-4D97-AF65-F5344CB8AC3E}">
        <p14:creationId xmlns:p14="http://schemas.microsoft.com/office/powerpoint/2010/main" val="299769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2047854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2047854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7D7021-0566-DD45-8175-79E5EFAAB228}"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2047854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D6706BE-F3C9-0B4F-BD82-E748C01D6D25}" type="datetimeFigureOut">
              <a:rPr lang="en-US" smtClean="0">
                <a:solidFill>
                  <a:prstClr val="black">
                    <a:tint val="75000"/>
                  </a:prstClr>
                </a:solidFill>
                <a:latin typeface="Calibri"/>
              </a:rPr>
              <a:pPr/>
              <a:t>3/9/22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2DD0D46-5B4A-2C4F-9BFC-EFCE14D1DDE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78502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6706BE-F3C9-0B4F-BD82-E748C01D6D25}" type="datetimeFigureOut">
              <a:rPr lang="en-US" smtClean="0">
                <a:solidFill>
                  <a:prstClr val="black">
                    <a:tint val="75000"/>
                  </a:prstClr>
                </a:solidFill>
                <a:latin typeface="Calibri"/>
              </a:rPr>
              <a:pPr/>
              <a:t>3/9/22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2DD0D46-5B4A-2C4F-9BFC-EFCE14D1DDE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808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6706BE-F3C9-0B4F-BD82-E748C01D6D25}" type="datetimeFigureOut">
              <a:rPr lang="en-US" smtClean="0">
                <a:solidFill>
                  <a:prstClr val="black">
                    <a:tint val="75000"/>
                  </a:prstClr>
                </a:solidFill>
                <a:latin typeface="Calibri"/>
              </a:rPr>
              <a:pPr/>
              <a:t>3/9/22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2DD0D46-5B4A-2C4F-9BFC-EFCE14D1DDE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67160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612316" cy="343551"/>
          </a:xfrm>
          <a:prstGeom prst="rect">
            <a:avLst/>
          </a:prstGeom>
        </p:spPr>
        <p:txBody>
          <a:bodyPr/>
          <a:lstStyle>
            <a:lvl1pPr algn="l">
              <a:defRPr sz="1200" b="0" i="0">
                <a:latin typeface="Calibri Regular" charset="0"/>
                <a:cs typeface="Calibri Regular" charset="0"/>
              </a:defRPr>
            </a:lvl1pPr>
          </a:lstStyle>
          <a:p>
            <a:r>
              <a:rPr lang="en-US" dirty="0"/>
              <a:t>Click to edit Master title style</a:t>
            </a:r>
          </a:p>
        </p:txBody>
      </p:sp>
      <p:sp>
        <p:nvSpPr>
          <p:cNvPr id="5" name="Content Placeholder 4"/>
          <p:cNvSpPr>
            <a:spLocks noGrp="1"/>
          </p:cNvSpPr>
          <p:nvPr>
            <p:ph sz="quarter" idx="10"/>
          </p:nvPr>
        </p:nvSpPr>
        <p:spPr>
          <a:xfrm>
            <a:off x="304800" y="2743200"/>
            <a:ext cx="4800600" cy="457200"/>
          </a:xfrm>
        </p:spPr>
        <p:txBody>
          <a:bodyPr/>
          <a:lstStyle/>
          <a:p>
            <a:pPr lvl="0"/>
            <a:endParaRPr lang="en-US" dirty="0"/>
          </a:p>
        </p:txBody>
      </p:sp>
      <p:sp>
        <p:nvSpPr>
          <p:cNvPr id="7" name="Content Placeholder 6"/>
          <p:cNvSpPr>
            <a:spLocks noGrp="1"/>
          </p:cNvSpPr>
          <p:nvPr>
            <p:ph sz="quarter" idx="11"/>
          </p:nvPr>
        </p:nvSpPr>
        <p:spPr>
          <a:xfrm>
            <a:off x="304800" y="5486400"/>
            <a:ext cx="5486400" cy="457200"/>
          </a:xfrm>
        </p:spPr>
        <p:txBody>
          <a:bodyPr/>
          <a:lstStyle/>
          <a:p>
            <a:pPr lvl="0"/>
            <a:endParaRPr lang="en-US" dirty="0"/>
          </a:p>
        </p:txBody>
      </p:sp>
    </p:spTree>
    <p:extLst>
      <p:ext uri="{BB962C8B-B14F-4D97-AF65-F5344CB8AC3E}">
        <p14:creationId xmlns:p14="http://schemas.microsoft.com/office/powerpoint/2010/main" val="2362952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6706BE-F3C9-0B4F-BD82-E748C01D6D25}" type="datetimeFigureOut">
              <a:rPr lang="en-US" smtClean="0">
                <a:solidFill>
                  <a:prstClr val="black">
                    <a:tint val="75000"/>
                  </a:prstClr>
                </a:solidFill>
                <a:latin typeface="Calibri"/>
              </a:rPr>
              <a:pPr/>
              <a:t>3/9/22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2DD0D46-5B4A-2C4F-9BFC-EFCE14D1DDE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69245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6706BE-F3C9-0B4F-BD82-E748C01D6D25}" type="datetimeFigureOut">
              <a:rPr lang="en-US" smtClean="0">
                <a:solidFill>
                  <a:prstClr val="black">
                    <a:tint val="75000"/>
                  </a:prstClr>
                </a:solidFill>
                <a:latin typeface="Calibri"/>
              </a:rPr>
              <a:pPr/>
              <a:t>3/9/22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2DD0D46-5B4A-2C4F-9BFC-EFCE14D1DDE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57444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6706BE-F3C9-0B4F-BD82-E748C01D6D25}" type="datetimeFigureOut">
              <a:rPr lang="en-US" smtClean="0">
                <a:solidFill>
                  <a:prstClr val="black">
                    <a:tint val="75000"/>
                  </a:prstClr>
                </a:solidFill>
                <a:latin typeface="Calibri"/>
              </a:rPr>
              <a:pPr/>
              <a:t>3/9/22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2DD0D46-5B4A-2C4F-9BFC-EFCE14D1DDE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57213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6706BE-F3C9-0B4F-BD82-E748C01D6D25}" type="datetimeFigureOut">
              <a:rPr lang="en-US" smtClean="0">
                <a:solidFill>
                  <a:prstClr val="black">
                    <a:tint val="75000"/>
                  </a:prstClr>
                </a:solidFill>
                <a:latin typeface="Calibri"/>
              </a:rPr>
              <a:pPr/>
              <a:t>3/9/22</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2DD0D46-5B4A-2C4F-9BFC-EFCE14D1DDE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69269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6706BE-F3C9-0B4F-BD82-E748C01D6D25}" type="datetimeFigureOut">
              <a:rPr lang="en-US" smtClean="0">
                <a:solidFill>
                  <a:prstClr val="black">
                    <a:tint val="75000"/>
                  </a:prstClr>
                </a:solidFill>
                <a:latin typeface="Calibri"/>
              </a:rPr>
              <a:pPr/>
              <a:t>3/9/22</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2DD0D46-5B4A-2C4F-9BFC-EFCE14D1DDE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24083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6706BE-F3C9-0B4F-BD82-E748C01D6D25}" type="datetimeFigureOut">
              <a:rPr lang="en-US" smtClean="0">
                <a:solidFill>
                  <a:prstClr val="black">
                    <a:tint val="75000"/>
                  </a:prstClr>
                </a:solidFill>
                <a:latin typeface="Calibri"/>
              </a:rPr>
              <a:pPr/>
              <a:t>3/9/22</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2DD0D46-5B4A-2C4F-9BFC-EFCE14D1DDE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10313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6706BE-F3C9-0B4F-BD82-E748C01D6D25}" type="datetimeFigureOut">
              <a:rPr lang="en-US" smtClean="0">
                <a:solidFill>
                  <a:prstClr val="black">
                    <a:tint val="75000"/>
                  </a:prstClr>
                </a:solidFill>
                <a:latin typeface="Calibri"/>
              </a:rPr>
              <a:pPr/>
              <a:t>3/9/22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2DD0D46-5B4A-2C4F-9BFC-EFCE14D1DDE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50348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6706BE-F3C9-0B4F-BD82-E748C01D6D25}" type="datetimeFigureOut">
              <a:rPr lang="en-US" smtClean="0">
                <a:solidFill>
                  <a:prstClr val="black">
                    <a:tint val="75000"/>
                  </a:prstClr>
                </a:solidFill>
                <a:latin typeface="Calibri"/>
              </a:rPr>
              <a:pPr/>
              <a:t>3/9/22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2DD0D46-5B4A-2C4F-9BFC-EFCE14D1DDE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86371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6706BE-F3C9-0B4F-BD82-E748C01D6D25}" type="datetimeFigureOut">
              <a:rPr lang="en-US" smtClean="0">
                <a:solidFill>
                  <a:prstClr val="black">
                    <a:tint val="75000"/>
                  </a:prstClr>
                </a:solidFill>
                <a:latin typeface="Calibri"/>
              </a:rPr>
              <a:pPr/>
              <a:t>3/9/22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D0D46-5B4A-2C4F-9BFC-EFCE14D1DDE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474380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file:///C:\Documents%20and%20Settings\rajesh.ACEPRO\Desktop\20-Oct\JPEG%20FILES\Unlabeled\18_08bEukTranscription_1-U.jp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file:///C:\Documents%20and%20Settings\rajesh.ACEPRO\Desktop\20-Oct\JPEG%20FILES\Unlabeled\18_08bEukTranscription_2-U.jp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file:///C:\Documents%20and%20Settings\rajesh.ACEPRO\Desktop\20-Oct\JPEG%20FILES\Unlabeled\18_08bEukTranscription_3-U.jp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8.emf"/></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7_01_AlbinoAnimals-L.jpg">
            <a:extLst>
              <a:ext uri="{FF2B5EF4-FFF2-40B4-BE49-F238E27FC236}">
                <a16:creationId xmlns:a16="http://schemas.microsoft.com/office/drawing/2014/main" id="{82DF6D5D-8D51-7C4D-86E5-0B37F9A9696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3467" y="0"/>
            <a:ext cx="10949527" cy="6997700"/>
          </a:xfrm>
          <a:prstGeom prst="rect">
            <a:avLst/>
          </a:prstGeom>
        </p:spPr>
      </p:pic>
      <p:sp>
        <p:nvSpPr>
          <p:cNvPr id="2" name="Title 1"/>
          <p:cNvSpPr>
            <a:spLocks noGrp="1"/>
          </p:cNvSpPr>
          <p:nvPr>
            <p:ph type="ctrTitle"/>
          </p:nvPr>
        </p:nvSpPr>
        <p:spPr>
          <a:xfrm>
            <a:off x="406400" y="633683"/>
            <a:ext cx="8420100" cy="434633"/>
          </a:xfrm>
        </p:spPr>
        <p:txBody>
          <a:bodyPr>
            <a:normAutofit fontScale="90000"/>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BIO10</a:t>
            </a:r>
          </a:p>
        </p:txBody>
      </p:sp>
      <p:sp>
        <p:nvSpPr>
          <p:cNvPr id="5" name="Subtitle 2">
            <a:extLst>
              <a:ext uri="{FF2B5EF4-FFF2-40B4-BE49-F238E27FC236}">
                <a16:creationId xmlns:a16="http://schemas.microsoft.com/office/drawing/2014/main" id="{06BA7DB6-D0ED-234C-B1BF-F9219C63DEC6}"/>
              </a:ext>
            </a:extLst>
          </p:cNvPr>
          <p:cNvSpPr txBox="1">
            <a:spLocks/>
          </p:cNvSpPr>
          <p:nvPr/>
        </p:nvSpPr>
        <p:spPr>
          <a:xfrm>
            <a:off x="2860023" y="2327822"/>
            <a:ext cx="3423954" cy="220235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800" dirty="0">
                <a:solidFill>
                  <a:schemeClr val="bg1"/>
                </a:solidFill>
              </a:rPr>
              <a:t>Dr. Paul Bradley</a:t>
            </a:r>
          </a:p>
          <a:p>
            <a:r>
              <a:rPr lang="en-US" sz="3800" dirty="0">
                <a:solidFill>
                  <a:schemeClr val="bg1"/>
                </a:solidFill>
              </a:rPr>
              <a:t>Photosynthesis</a:t>
            </a:r>
            <a:endParaRPr lang="en-US" sz="28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711498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373168" y="93518"/>
            <a:ext cx="42037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latin typeface="Calibri"/>
              </a:rPr>
              <a:t>RNA vs DNA</a:t>
            </a:r>
          </a:p>
        </p:txBody>
      </p:sp>
      <p:sp>
        <p:nvSpPr>
          <p:cNvPr id="6" name="Content Placeholder 2"/>
          <p:cNvSpPr txBox="1">
            <a:spLocks/>
          </p:cNvSpPr>
          <p:nvPr/>
        </p:nvSpPr>
        <p:spPr>
          <a:xfrm>
            <a:off x="637309" y="4765963"/>
            <a:ext cx="7675418" cy="1427019"/>
          </a:xfrm>
          <a:prstGeom prst="rect">
            <a:avLst/>
          </a:prstGeom>
          <a:solidFill>
            <a:schemeClr val="bg1"/>
          </a:solid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000" dirty="0">
                <a:solidFill>
                  <a:schemeClr val="tx1"/>
                </a:solidFill>
              </a:rPr>
              <a:t>The difference between the ribose found in RNA and the deoxyribose found in DNA is that ribose has a hydroxyl group at the 2' carbon.</a:t>
            </a:r>
          </a:p>
        </p:txBody>
      </p:sp>
      <p:pic>
        <p:nvPicPr>
          <p:cNvPr id="7" name="Figure" descr="A figure showing the structure of ribose and deoxyribose sugars. In ribose, the OH at the 2' position is highlighted in red. In deoxyribose, the H at the 2' position is highlighted in red.">
            <a:extLst>
              <a:ext uri="{FF2B5EF4-FFF2-40B4-BE49-F238E27FC236}">
                <a16:creationId xmlns:a16="http://schemas.microsoft.com/office/drawing/2014/main" id="{AC22DEA2-2B19-984D-BABD-9CF047FB60FD}"/>
              </a:ext>
            </a:extLst>
          </p:cNvPr>
          <p:cNvPicPr>
            <a:picLocks noChangeAspect="1"/>
          </p:cNvPicPr>
          <p:nvPr/>
        </p:nvPicPr>
        <p:blipFill>
          <a:blip r:embed="rId3" cstate="print">
            <a:extLst>
              <a:ext uri="{28A0092B-C50C-407E-A947-70E740481C1C}">
                <a14:useLocalDpi xmlns:a14="http://schemas.microsoft.com/office/drawing/2010/main"/>
              </a:ext>
            </a:extLst>
          </a:blip>
          <a:srcRect t="-13481" b="-13481"/>
          <a:stretch>
            <a:fillRect/>
          </a:stretch>
        </p:blipFill>
        <p:spPr>
          <a:xfrm>
            <a:off x="457199" y="1122386"/>
            <a:ext cx="8062913" cy="3500071"/>
          </a:xfrm>
          <a:prstGeom prst="rect">
            <a:avLst/>
          </a:prstGeom>
        </p:spPr>
      </p:pic>
    </p:spTree>
    <p:extLst>
      <p:ext uri="{BB962C8B-B14F-4D97-AF65-F5344CB8AC3E}">
        <p14:creationId xmlns:p14="http://schemas.microsoft.com/office/powerpoint/2010/main" val="3164998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18875" y="93518"/>
            <a:ext cx="5939559"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latin typeface="Calibri"/>
              </a:rPr>
              <a:t>Eukaryotic vs Prokaryotic</a:t>
            </a:r>
          </a:p>
        </p:txBody>
      </p:sp>
      <p:sp>
        <p:nvSpPr>
          <p:cNvPr id="6" name="Content Placeholder 2"/>
          <p:cNvSpPr txBox="1">
            <a:spLocks/>
          </p:cNvSpPr>
          <p:nvPr/>
        </p:nvSpPr>
        <p:spPr>
          <a:xfrm>
            <a:off x="637309" y="4765963"/>
            <a:ext cx="7675418" cy="1427019"/>
          </a:xfrm>
          <a:prstGeom prst="rect">
            <a:avLst/>
          </a:prstGeom>
          <a:solidFill>
            <a:schemeClr val="bg1"/>
          </a:solid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000" dirty="0">
                <a:solidFill>
                  <a:schemeClr val="tx1"/>
                </a:solidFill>
              </a:rPr>
              <a:t>A eukaryote contains a well-defined nucleus, whereas in prokaryotes, the chromosome lies in the cytoplasm in an area called the nucleoid.</a:t>
            </a:r>
          </a:p>
        </p:txBody>
      </p:sp>
      <p:pic>
        <p:nvPicPr>
          <p:cNvPr id="8" name="Figure" descr="Illustration shows a eukaryotic cell, which has a membrane-bound nucleus containing chromatin and a nucleolus, and a prokaryotic cell, which has DNA contained in an area of the cytoplasm called the nucleoid. The prokaryotic cell is much smaller than the eukaryotic cell.">
            <a:extLst>
              <a:ext uri="{FF2B5EF4-FFF2-40B4-BE49-F238E27FC236}">
                <a16:creationId xmlns:a16="http://schemas.microsoft.com/office/drawing/2014/main" id="{CD7B6068-4677-664F-8166-DAADBF93064D}"/>
              </a:ext>
            </a:extLst>
          </p:cNvPr>
          <p:cNvPicPr>
            <a:picLocks noChangeAspect="1"/>
          </p:cNvPicPr>
          <p:nvPr/>
        </p:nvPicPr>
        <p:blipFill>
          <a:blip r:embed="rId3" cstate="print">
            <a:extLst>
              <a:ext uri="{28A0092B-C50C-407E-A947-70E740481C1C}">
                <a14:useLocalDpi xmlns:a14="http://schemas.microsoft.com/office/drawing/2010/main"/>
              </a:ext>
            </a:extLst>
          </a:blip>
          <a:srcRect l="-6871" r="-6871"/>
          <a:stretch>
            <a:fillRect/>
          </a:stretch>
        </p:blipFill>
        <p:spPr>
          <a:xfrm>
            <a:off x="457199" y="1122386"/>
            <a:ext cx="8062913" cy="3500071"/>
          </a:xfrm>
          <a:prstGeom prst="rect">
            <a:avLst/>
          </a:prstGeom>
        </p:spPr>
      </p:pic>
    </p:spTree>
    <p:extLst>
      <p:ext uri="{BB962C8B-B14F-4D97-AF65-F5344CB8AC3E}">
        <p14:creationId xmlns:p14="http://schemas.microsoft.com/office/powerpoint/2010/main" val="3774249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18875" y="93518"/>
            <a:ext cx="5939559"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latin typeface="Calibri"/>
              </a:rPr>
              <a:t>How DNA is Packaged</a:t>
            </a:r>
          </a:p>
        </p:txBody>
      </p:sp>
      <p:pic>
        <p:nvPicPr>
          <p:cNvPr id="7" name="Figure" descr="Illustration shows levels of organization of eukaryotic chromosomes, starting with the DNA double helix, which wraps around histone proteins. The entire DNA molecule wraps around many clusters of histone proteins, forming a structure that looks like beads on a string. The chromatin is further condensed by wrapping around a protein core. The result is a compact chromosome, shown in duplicated form.">
            <a:extLst>
              <a:ext uri="{FF2B5EF4-FFF2-40B4-BE49-F238E27FC236}">
                <a16:creationId xmlns:a16="http://schemas.microsoft.com/office/drawing/2014/main" id="{79BBF3F7-83A1-4147-8C6C-557FF3041640}"/>
              </a:ext>
            </a:extLst>
          </p:cNvPr>
          <p:cNvPicPr>
            <a:picLocks noChangeAspect="1"/>
          </p:cNvPicPr>
          <p:nvPr/>
        </p:nvPicPr>
        <p:blipFill>
          <a:blip r:embed="rId3" cstate="print">
            <a:extLst>
              <a:ext uri="{28A0092B-C50C-407E-A947-70E740481C1C}">
                <a14:useLocalDpi xmlns:a14="http://schemas.microsoft.com/office/drawing/2010/main"/>
              </a:ext>
            </a:extLst>
          </a:blip>
          <a:srcRect l="-11696" r="-11696"/>
          <a:stretch>
            <a:fillRect/>
          </a:stretch>
        </p:blipFill>
        <p:spPr>
          <a:xfrm>
            <a:off x="457200" y="1108075"/>
            <a:ext cx="4032250" cy="5256213"/>
          </a:xfrm>
          <a:prstGeom prst="rect">
            <a:avLst/>
          </a:prstGeom>
        </p:spPr>
      </p:pic>
    </p:spTree>
    <p:extLst>
      <p:ext uri="{BB962C8B-B14F-4D97-AF65-F5344CB8AC3E}">
        <p14:creationId xmlns:p14="http://schemas.microsoft.com/office/powerpoint/2010/main" val="4021590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1178105">
            <a:off x="262582" y="793558"/>
            <a:ext cx="8106345" cy="2965623"/>
          </a:xfrm>
          <a:prstGeom prst="rect">
            <a:avLst/>
          </a:prstGeom>
        </p:spPr>
      </p:pic>
      <p:pic>
        <p:nvPicPr>
          <p:cNvPr id="3" name="Picture 2" descr="5f0c458a23c9e0fae4139948a3e190a0.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9445" y="2768600"/>
            <a:ext cx="4530369" cy="3784600"/>
          </a:xfrm>
          <a:prstGeom prst="rect">
            <a:avLst/>
          </a:prstGeom>
        </p:spPr>
      </p:pic>
      <p:pic>
        <p:nvPicPr>
          <p:cNvPr id="5" name="Picture 4" descr="Diagram_of_a_gene_on_a_chromosome_CRUK_020.svg.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95089" y="4026054"/>
            <a:ext cx="2510583" cy="2254734"/>
          </a:xfrm>
          <a:prstGeom prst="rect">
            <a:avLst/>
          </a:prstGeom>
        </p:spPr>
      </p:pic>
    </p:spTree>
    <p:extLst>
      <p:ext uri="{BB962C8B-B14F-4D97-AF65-F5344CB8AC3E}">
        <p14:creationId xmlns:p14="http://schemas.microsoft.com/office/powerpoint/2010/main" val="1891512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81000"/>
            <a:ext cx="876300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ahoma"/>
                <a:cs typeface="Arial"/>
              </a:rPr>
              <a:t>By the end of this section you will be able to:</a:t>
            </a:r>
          </a:p>
        </p:txBody>
      </p:sp>
      <p:sp>
        <p:nvSpPr>
          <p:cNvPr id="5" name="TextBox 4"/>
          <p:cNvSpPr txBox="1"/>
          <p:nvPr/>
        </p:nvSpPr>
        <p:spPr>
          <a:xfrm>
            <a:off x="381000" y="2057400"/>
            <a:ext cx="8458200"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Explain the process of DNA replication</a:t>
            </a:r>
          </a:p>
          <a:p>
            <a:pPr marL="285750" indent="-285750">
              <a:buFont typeface="Arial" panose="020B0604020202020204" pitchFamily="34" charset="0"/>
              <a:buChar char="•"/>
            </a:pPr>
            <a:r>
              <a:rPr lang="en-US" sz="2800" strike="sngStrike" dirty="0"/>
              <a:t>Explain the importance of telomerase to DNA replication</a:t>
            </a:r>
          </a:p>
          <a:p>
            <a:pPr marL="285750" indent="-285750">
              <a:buFont typeface="Arial" panose="020B0604020202020204" pitchFamily="34" charset="0"/>
              <a:buChar char="•"/>
            </a:pPr>
            <a:r>
              <a:rPr lang="en-US" sz="2800" dirty="0"/>
              <a:t>Describe mechanisms of DNA repair</a:t>
            </a:r>
          </a:p>
        </p:txBody>
      </p:sp>
    </p:spTree>
    <p:extLst>
      <p:ext uri="{BB962C8B-B14F-4D97-AF65-F5344CB8AC3E}">
        <p14:creationId xmlns:p14="http://schemas.microsoft.com/office/powerpoint/2010/main" val="436675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9884"/>
            <a:ext cx="9144000" cy="677108"/>
          </a:xfrm>
        </p:spPr>
        <p:txBody>
          <a:bodyPr/>
          <a:lstStyle/>
          <a:p>
            <a:r>
              <a:rPr lang="en-US" sz="3200"/>
              <a:t>Many </a:t>
            </a:r>
            <a:r>
              <a:rPr lang="en-US" sz="3200" dirty="0"/>
              <a:t>proteins work together in </a:t>
            </a:r>
            <a:r>
              <a:rPr lang="en-US" sz="3200"/>
              <a:t>DNA replication</a:t>
            </a:r>
            <a:endParaRPr lang="en-US" sz="3200" dirty="0"/>
          </a:p>
        </p:txBody>
      </p:sp>
      <p:sp>
        <p:nvSpPr>
          <p:cNvPr id="3" name="Content Placeholder 2"/>
          <p:cNvSpPr>
            <a:spLocks noGrp="1"/>
          </p:cNvSpPr>
          <p:nvPr>
            <p:ph idx="1"/>
          </p:nvPr>
        </p:nvSpPr>
        <p:spPr>
          <a:xfrm>
            <a:off x="152400" y="1022417"/>
            <a:ext cx="8991600" cy="2308490"/>
          </a:xfrm>
        </p:spPr>
        <p:txBody>
          <a:bodyPr>
            <a:normAutofit/>
          </a:bodyPr>
          <a:lstStyle/>
          <a:p>
            <a:pPr marL="0" indent="0">
              <a:buNone/>
            </a:pPr>
            <a:r>
              <a:rPr lang="en-US" sz="2400" dirty="0"/>
              <a:t>The relationship between structure and function is manifest in the double helix</a:t>
            </a:r>
          </a:p>
          <a:p>
            <a:pPr marL="0" indent="0">
              <a:buNone/>
            </a:pPr>
            <a:r>
              <a:rPr lang="en-US" sz="2400" dirty="0"/>
              <a:t>Watson and Crick noted that the specific base pairing suggested a possible copying mechanism </a:t>
            </a:r>
          </a:p>
        </p:txBody>
      </p:sp>
      <p:sp>
        <p:nvSpPr>
          <p:cNvPr id="8" name="Content Placeholder 3"/>
          <p:cNvSpPr txBox="1">
            <a:spLocks/>
          </p:cNvSpPr>
          <p:nvPr/>
        </p:nvSpPr>
        <p:spPr>
          <a:xfrm>
            <a:off x="365915" y="5727199"/>
            <a:ext cx="1591279" cy="582645"/>
          </a:xfrm>
          <a:prstGeom prst="rect">
            <a:avLst/>
          </a:prstGeom>
        </p:spPr>
        <p:txBody>
          <a:bodyPr/>
          <a:lstStyle>
            <a:lvl1pPr marL="347472" indent="-347472" algn="l" rtl="0" eaLnBrk="1" fontAlgn="base" hangingPunct="1">
              <a:spcBef>
                <a:spcPts val="600"/>
              </a:spcBef>
              <a:spcAft>
                <a:spcPts val="600"/>
              </a:spcAft>
              <a:buClr>
                <a:srgbClr val="DF4A20"/>
              </a:buClr>
              <a:buFont typeface="Wingdings" charset="2"/>
              <a:buChar char="§"/>
              <a:defRPr sz="2800" b="0" i="0">
                <a:solidFill>
                  <a:schemeClr val="tx1"/>
                </a:solidFill>
                <a:latin typeface="Calibri Regular" charset="0"/>
                <a:ea typeface="Calibri Regular" charset="0"/>
                <a:cs typeface="Calibri Regular" charset="0"/>
              </a:defRPr>
            </a:lvl1pPr>
            <a:lvl2pPr marL="740664" indent="-283464" algn="l" rtl="0" eaLnBrk="1" fontAlgn="base" hangingPunct="1">
              <a:spcBef>
                <a:spcPts val="600"/>
              </a:spcBef>
              <a:spcAft>
                <a:spcPts val="600"/>
              </a:spcAft>
              <a:buClr>
                <a:srgbClr val="DF4A20"/>
              </a:buClr>
              <a:buFont typeface="Wingdings" charset="2"/>
              <a:buChar char="§"/>
              <a:defRPr sz="2600" b="0" i="0">
                <a:solidFill>
                  <a:schemeClr val="tx1"/>
                </a:solidFill>
                <a:latin typeface="Calibri Regular" charset="0"/>
                <a:ea typeface="Calibri Regular" charset="0"/>
                <a:cs typeface="Calibri Regular" charset="0"/>
              </a:defRPr>
            </a:lvl2pPr>
            <a:lvl3pPr marL="1143000" indent="-228600" algn="l" rtl="0" eaLnBrk="1" fontAlgn="base" hangingPunct="1">
              <a:spcBef>
                <a:spcPts val="600"/>
              </a:spcBef>
              <a:spcAft>
                <a:spcPts val="600"/>
              </a:spcAft>
              <a:buClr>
                <a:srgbClr val="DF4A20"/>
              </a:buClr>
              <a:buFont typeface="Wingdings" charset="2"/>
              <a:buChar char="§"/>
              <a:defRPr sz="2400" b="0" i="0">
                <a:solidFill>
                  <a:schemeClr val="tx1"/>
                </a:solidFill>
                <a:latin typeface="Calibri Regular" charset="0"/>
                <a:ea typeface="Calibri Regular" charset="0"/>
                <a:cs typeface="Calibri Regular" charset="0"/>
              </a:defRPr>
            </a:lvl3pPr>
            <a:lvl4pPr marL="1600200" indent="-228600" algn="l" rtl="0" eaLnBrk="1" fontAlgn="base" hangingPunct="1">
              <a:spcBef>
                <a:spcPts val="600"/>
              </a:spcBef>
              <a:spcAft>
                <a:spcPts val="600"/>
              </a:spcAft>
              <a:buClr>
                <a:srgbClr val="DF4A20"/>
              </a:buClr>
              <a:buFont typeface="Wingdings" charset="2"/>
              <a:buChar char="§"/>
              <a:defRPr sz="2200" b="0" i="0">
                <a:solidFill>
                  <a:schemeClr val="tx1"/>
                </a:solidFill>
                <a:latin typeface="Calibri Regular" charset="0"/>
                <a:ea typeface="Calibri Regular" charset="0"/>
                <a:cs typeface="Calibri Regular" charset="0"/>
              </a:defRPr>
            </a:lvl4pPr>
            <a:lvl5pPr marL="2057400" indent="-228600" algn="l" rtl="0" eaLnBrk="1" fontAlgn="base" hangingPunct="1">
              <a:spcBef>
                <a:spcPts val="600"/>
              </a:spcBef>
              <a:spcAft>
                <a:spcPts val="600"/>
              </a:spcAft>
              <a:buClr>
                <a:srgbClr val="DF4A20"/>
              </a:buClr>
              <a:buFont typeface="Wingdings" charset="2"/>
              <a:buChar char="§"/>
              <a:defRPr sz="2200" b="0" i="0">
                <a:solidFill>
                  <a:schemeClr val="tx1"/>
                </a:solidFill>
                <a:latin typeface="Calibri Regular" charset="0"/>
                <a:ea typeface="Calibri Regular" charset="0"/>
                <a:cs typeface="Calibri Regular" charset="0"/>
              </a:defRPr>
            </a:lvl5pPr>
            <a:lvl6pPr marL="33162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6pPr>
            <a:lvl7pPr marL="37734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7pPr>
            <a:lvl8pPr marL="42306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8pPr>
            <a:lvl9pPr marL="46878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9pPr>
          </a:lstStyle>
          <a:p>
            <a:pPr marL="293688" indent="-293688">
              <a:buClrTx/>
              <a:buFont typeface="+mj-lt"/>
              <a:buAutoNum type="alphaLcParenR"/>
            </a:pPr>
            <a:r>
              <a:rPr lang="en-US" sz="1800" kern="0">
                <a:solidFill>
                  <a:srgbClr val="000000"/>
                </a:solidFill>
              </a:rPr>
              <a:t>Parental</a:t>
            </a:r>
            <a:br>
              <a:rPr lang="en-US" sz="1800" kern="0">
                <a:solidFill>
                  <a:srgbClr val="000000"/>
                </a:solidFill>
              </a:rPr>
            </a:br>
            <a:r>
              <a:rPr lang="en-US" sz="1800" kern="0">
                <a:solidFill>
                  <a:srgbClr val="000000"/>
                </a:solidFill>
              </a:rPr>
              <a:t>molecule</a:t>
            </a:r>
            <a:endParaRPr lang="en-US" sz="1800" kern="0" dirty="0">
              <a:solidFill>
                <a:srgbClr val="000000"/>
              </a:solidFill>
            </a:endParaRPr>
          </a:p>
        </p:txBody>
      </p:sp>
      <p:pic>
        <p:nvPicPr>
          <p:cNvPr id="9" name="Picture 8" descr="There are two strands, with complementary base pairs. On one strand pairs with T on the other strand, while C on one strand pairs with G on the other strand."/>
          <p:cNvPicPr>
            <a:picLocks noChangeAspect="1"/>
          </p:cNvPicPr>
          <p:nvPr/>
        </p:nvPicPr>
        <p:blipFill>
          <a:blip r:embed="rId2"/>
          <a:stretch>
            <a:fillRect/>
          </a:stretch>
        </p:blipFill>
        <p:spPr>
          <a:xfrm>
            <a:off x="458570" y="3277141"/>
            <a:ext cx="1552575" cy="2276475"/>
          </a:xfrm>
          <a:prstGeom prst="rect">
            <a:avLst/>
          </a:prstGeom>
        </p:spPr>
      </p:pic>
    </p:spTree>
    <p:extLst>
      <p:ext uri="{BB962C8B-B14F-4D97-AF65-F5344CB8AC3E}">
        <p14:creationId xmlns:p14="http://schemas.microsoft.com/office/powerpoint/2010/main" val="2249114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38664"/>
          </a:xfrm>
        </p:spPr>
        <p:txBody>
          <a:bodyPr/>
          <a:lstStyle/>
          <a:p>
            <a:r>
              <a:rPr lang="en-US" sz="3600"/>
              <a:t>Base </a:t>
            </a:r>
            <a:r>
              <a:rPr lang="en-US" sz="3600" dirty="0"/>
              <a:t>Pairing to a Template Strand</a:t>
            </a:r>
          </a:p>
        </p:txBody>
      </p:sp>
      <p:sp>
        <p:nvSpPr>
          <p:cNvPr id="3" name="Content Placeholder 2"/>
          <p:cNvSpPr>
            <a:spLocks noGrp="1"/>
          </p:cNvSpPr>
          <p:nvPr>
            <p:ph idx="1"/>
          </p:nvPr>
        </p:nvSpPr>
        <p:spPr>
          <a:xfrm>
            <a:off x="375167" y="1120510"/>
            <a:ext cx="8768833" cy="2765690"/>
          </a:xfrm>
        </p:spPr>
        <p:txBody>
          <a:bodyPr/>
          <a:lstStyle/>
          <a:p>
            <a:pPr marL="0" indent="0">
              <a:buNone/>
            </a:pPr>
            <a:r>
              <a:rPr lang="en-US" sz="2400" dirty="0"/>
              <a:t>Since the two strands of DNA are complementary, each strand acts as a template for building a new strand in replication</a:t>
            </a:r>
          </a:p>
          <a:p>
            <a:pPr marL="0" indent="0">
              <a:buNone/>
            </a:pPr>
            <a:r>
              <a:rPr lang="en-US" sz="2400" dirty="0"/>
              <a:t>In DNA replication, the parent molecule unwinds, and two new daughter strands are built based on base-pairing rules</a:t>
            </a:r>
          </a:p>
        </p:txBody>
      </p:sp>
      <p:sp>
        <p:nvSpPr>
          <p:cNvPr id="8" name="Content Placeholder 3"/>
          <p:cNvSpPr txBox="1">
            <a:spLocks/>
          </p:cNvSpPr>
          <p:nvPr/>
        </p:nvSpPr>
        <p:spPr>
          <a:xfrm>
            <a:off x="365915" y="5727199"/>
            <a:ext cx="1591279" cy="582645"/>
          </a:xfrm>
          <a:prstGeom prst="rect">
            <a:avLst/>
          </a:prstGeom>
        </p:spPr>
        <p:txBody>
          <a:bodyPr/>
          <a:lstStyle>
            <a:lvl1pPr marL="347472" indent="-347472" algn="l" rtl="0" eaLnBrk="1" fontAlgn="base" hangingPunct="1">
              <a:spcBef>
                <a:spcPts val="600"/>
              </a:spcBef>
              <a:spcAft>
                <a:spcPts val="600"/>
              </a:spcAft>
              <a:buClr>
                <a:srgbClr val="DF4A20"/>
              </a:buClr>
              <a:buFont typeface="Wingdings" charset="2"/>
              <a:buChar char="§"/>
              <a:defRPr sz="2800" b="0" i="0">
                <a:solidFill>
                  <a:schemeClr val="tx1"/>
                </a:solidFill>
                <a:latin typeface="Calibri Regular" charset="0"/>
                <a:ea typeface="Calibri Regular" charset="0"/>
                <a:cs typeface="Calibri Regular" charset="0"/>
              </a:defRPr>
            </a:lvl1pPr>
            <a:lvl2pPr marL="740664" indent="-283464" algn="l" rtl="0" eaLnBrk="1" fontAlgn="base" hangingPunct="1">
              <a:spcBef>
                <a:spcPts val="600"/>
              </a:spcBef>
              <a:spcAft>
                <a:spcPts val="600"/>
              </a:spcAft>
              <a:buClr>
                <a:srgbClr val="DF4A20"/>
              </a:buClr>
              <a:buFont typeface="Wingdings" charset="2"/>
              <a:buChar char="§"/>
              <a:defRPr sz="2600" b="0" i="0">
                <a:solidFill>
                  <a:schemeClr val="tx1"/>
                </a:solidFill>
                <a:latin typeface="Calibri Regular" charset="0"/>
                <a:ea typeface="Calibri Regular" charset="0"/>
                <a:cs typeface="Calibri Regular" charset="0"/>
              </a:defRPr>
            </a:lvl2pPr>
            <a:lvl3pPr marL="1143000" indent="-228600" algn="l" rtl="0" eaLnBrk="1" fontAlgn="base" hangingPunct="1">
              <a:spcBef>
                <a:spcPts val="600"/>
              </a:spcBef>
              <a:spcAft>
                <a:spcPts val="600"/>
              </a:spcAft>
              <a:buClr>
                <a:srgbClr val="DF4A20"/>
              </a:buClr>
              <a:buFont typeface="Wingdings" charset="2"/>
              <a:buChar char="§"/>
              <a:defRPr sz="2400" b="0" i="0">
                <a:solidFill>
                  <a:schemeClr val="tx1"/>
                </a:solidFill>
                <a:latin typeface="Calibri Regular" charset="0"/>
                <a:ea typeface="Calibri Regular" charset="0"/>
                <a:cs typeface="Calibri Regular" charset="0"/>
              </a:defRPr>
            </a:lvl3pPr>
            <a:lvl4pPr marL="1600200" indent="-228600" algn="l" rtl="0" eaLnBrk="1" fontAlgn="base" hangingPunct="1">
              <a:spcBef>
                <a:spcPts val="600"/>
              </a:spcBef>
              <a:spcAft>
                <a:spcPts val="600"/>
              </a:spcAft>
              <a:buClr>
                <a:srgbClr val="DF4A20"/>
              </a:buClr>
              <a:buFont typeface="Wingdings" charset="2"/>
              <a:buChar char="§"/>
              <a:defRPr sz="2200" b="0" i="0">
                <a:solidFill>
                  <a:schemeClr val="tx1"/>
                </a:solidFill>
                <a:latin typeface="Calibri Regular" charset="0"/>
                <a:ea typeface="Calibri Regular" charset="0"/>
                <a:cs typeface="Calibri Regular" charset="0"/>
              </a:defRPr>
            </a:lvl4pPr>
            <a:lvl5pPr marL="2057400" indent="-228600" algn="l" rtl="0" eaLnBrk="1" fontAlgn="base" hangingPunct="1">
              <a:spcBef>
                <a:spcPts val="600"/>
              </a:spcBef>
              <a:spcAft>
                <a:spcPts val="600"/>
              </a:spcAft>
              <a:buClr>
                <a:srgbClr val="DF4A20"/>
              </a:buClr>
              <a:buFont typeface="Wingdings" charset="2"/>
              <a:buChar char="§"/>
              <a:defRPr sz="2200" b="0" i="0">
                <a:solidFill>
                  <a:schemeClr val="tx1"/>
                </a:solidFill>
                <a:latin typeface="Calibri Regular" charset="0"/>
                <a:ea typeface="Calibri Regular" charset="0"/>
                <a:cs typeface="Calibri Regular" charset="0"/>
              </a:defRPr>
            </a:lvl5pPr>
            <a:lvl6pPr marL="33162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6pPr>
            <a:lvl7pPr marL="37734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7pPr>
            <a:lvl8pPr marL="42306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8pPr>
            <a:lvl9pPr marL="46878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9pPr>
          </a:lstStyle>
          <a:p>
            <a:pPr marL="293688" indent="-293688">
              <a:buClrTx/>
              <a:buFont typeface="+mj-lt"/>
              <a:buAutoNum type="alphaLcParenR"/>
            </a:pPr>
            <a:r>
              <a:rPr lang="en-US" sz="1800" kern="0">
                <a:solidFill>
                  <a:srgbClr val="000000"/>
                </a:solidFill>
              </a:rPr>
              <a:t>Parental</a:t>
            </a:r>
            <a:br>
              <a:rPr lang="en-US" sz="1800" kern="0">
                <a:solidFill>
                  <a:srgbClr val="000000"/>
                </a:solidFill>
              </a:rPr>
            </a:br>
            <a:r>
              <a:rPr lang="en-US" sz="1800" kern="0">
                <a:solidFill>
                  <a:srgbClr val="000000"/>
                </a:solidFill>
              </a:rPr>
              <a:t>molecule</a:t>
            </a:r>
            <a:endParaRPr lang="en-US" sz="1800" kern="0" dirty="0">
              <a:solidFill>
                <a:srgbClr val="000000"/>
              </a:solidFill>
            </a:endParaRPr>
          </a:p>
        </p:txBody>
      </p:sp>
      <p:pic>
        <p:nvPicPr>
          <p:cNvPr id="9" name="Picture 8" descr="There are two strands, with complementary base pairs. On one strand pairs with T on the other strand, while C on one strand pairs with G on the other strand."/>
          <p:cNvPicPr>
            <a:picLocks noChangeAspect="1"/>
          </p:cNvPicPr>
          <p:nvPr/>
        </p:nvPicPr>
        <p:blipFill>
          <a:blip r:embed="rId2"/>
          <a:stretch>
            <a:fillRect/>
          </a:stretch>
        </p:blipFill>
        <p:spPr>
          <a:xfrm>
            <a:off x="458570" y="3277141"/>
            <a:ext cx="1552575" cy="2276475"/>
          </a:xfrm>
          <a:prstGeom prst="rect">
            <a:avLst/>
          </a:prstGeom>
        </p:spPr>
      </p:pic>
      <p:sp>
        <p:nvSpPr>
          <p:cNvPr id="10" name="Content Placeholder 5"/>
          <p:cNvSpPr txBox="1">
            <a:spLocks/>
          </p:cNvSpPr>
          <p:nvPr/>
        </p:nvSpPr>
        <p:spPr>
          <a:xfrm>
            <a:off x="2668655" y="5734129"/>
            <a:ext cx="2512171" cy="921327"/>
          </a:xfrm>
          <a:prstGeom prst="rect">
            <a:avLst/>
          </a:prstGeom>
        </p:spPr>
        <p:txBody>
          <a:bodyPr/>
          <a:lstStyle>
            <a:lvl1pPr marL="347472" indent="-347472" algn="l" rtl="0" eaLnBrk="1" fontAlgn="base" hangingPunct="1">
              <a:spcBef>
                <a:spcPts val="600"/>
              </a:spcBef>
              <a:spcAft>
                <a:spcPts val="600"/>
              </a:spcAft>
              <a:buClr>
                <a:srgbClr val="DF4A20"/>
              </a:buClr>
              <a:buFont typeface="Wingdings" charset="2"/>
              <a:buChar char="§"/>
              <a:defRPr sz="2800" b="0" i="0">
                <a:solidFill>
                  <a:schemeClr val="tx1"/>
                </a:solidFill>
                <a:latin typeface="Calibri Regular" charset="0"/>
                <a:ea typeface="Calibri Regular" charset="0"/>
                <a:cs typeface="Calibri Regular" charset="0"/>
              </a:defRPr>
            </a:lvl1pPr>
            <a:lvl2pPr marL="740664" indent="-283464" algn="l" rtl="0" eaLnBrk="1" fontAlgn="base" hangingPunct="1">
              <a:spcBef>
                <a:spcPts val="600"/>
              </a:spcBef>
              <a:spcAft>
                <a:spcPts val="600"/>
              </a:spcAft>
              <a:buClr>
                <a:srgbClr val="DF4A20"/>
              </a:buClr>
              <a:buFont typeface="Wingdings" charset="2"/>
              <a:buChar char="§"/>
              <a:defRPr sz="2600" b="0" i="0">
                <a:solidFill>
                  <a:schemeClr val="tx1"/>
                </a:solidFill>
                <a:latin typeface="Calibri Regular" charset="0"/>
                <a:ea typeface="Calibri Regular" charset="0"/>
                <a:cs typeface="Calibri Regular" charset="0"/>
              </a:defRPr>
            </a:lvl2pPr>
            <a:lvl3pPr marL="1143000" indent="-228600" algn="l" rtl="0" eaLnBrk="1" fontAlgn="base" hangingPunct="1">
              <a:spcBef>
                <a:spcPts val="600"/>
              </a:spcBef>
              <a:spcAft>
                <a:spcPts val="600"/>
              </a:spcAft>
              <a:buClr>
                <a:srgbClr val="DF4A20"/>
              </a:buClr>
              <a:buFont typeface="Wingdings" charset="2"/>
              <a:buChar char="§"/>
              <a:defRPr sz="2400" b="0" i="0">
                <a:solidFill>
                  <a:schemeClr val="tx1"/>
                </a:solidFill>
                <a:latin typeface="Calibri Regular" charset="0"/>
                <a:ea typeface="Calibri Regular" charset="0"/>
                <a:cs typeface="Calibri Regular" charset="0"/>
              </a:defRPr>
            </a:lvl3pPr>
            <a:lvl4pPr marL="1600200" indent="-228600" algn="l" rtl="0" eaLnBrk="1" fontAlgn="base" hangingPunct="1">
              <a:spcBef>
                <a:spcPts val="600"/>
              </a:spcBef>
              <a:spcAft>
                <a:spcPts val="600"/>
              </a:spcAft>
              <a:buClr>
                <a:srgbClr val="DF4A20"/>
              </a:buClr>
              <a:buFont typeface="Wingdings" charset="2"/>
              <a:buChar char="§"/>
              <a:defRPr sz="2200" b="0" i="0">
                <a:solidFill>
                  <a:schemeClr val="tx1"/>
                </a:solidFill>
                <a:latin typeface="Calibri Regular" charset="0"/>
                <a:ea typeface="Calibri Regular" charset="0"/>
                <a:cs typeface="Calibri Regular" charset="0"/>
              </a:defRPr>
            </a:lvl4pPr>
            <a:lvl5pPr marL="2057400" indent="-228600" algn="l" rtl="0" eaLnBrk="1" fontAlgn="base" hangingPunct="1">
              <a:spcBef>
                <a:spcPts val="600"/>
              </a:spcBef>
              <a:spcAft>
                <a:spcPts val="600"/>
              </a:spcAft>
              <a:buClr>
                <a:srgbClr val="DF4A20"/>
              </a:buClr>
              <a:buFont typeface="Wingdings" charset="2"/>
              <a:buChar char="§"/>
              <a:defRPr sz="2200" b="0" i="0">
                <a:solidFill>
                  <a:schemeClr val="tx1"/>
                </a:solidFill>
                <a:latin typeface="Calibri Regular" charset="0"/>
                <a:ea typeface="Calibri Regular" charset="0"/>
                <a:cs typeface="Calibri Regular" charset="0"/>
              </a:defRPr>
            </a:lvl5pPr>
            <a:lvl6pPr marL="33162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6pPr>
            <a:lvl7pPr marL="37734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7pPr>
            <a:lvl8pPr marL="42306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8pPr>
            <a:lvl9pPr marL="46878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9pPr>
          </a:lstStyle>
          <a:p>
            <a:pPr marL="293688" indent="-293688">
              <a:spcBef>
                <a:spcPts val="0"/>
              </a:spcBef>
              <a:spcAft>
                <a:spcPts val="0"/>
              </a:spcAft>
              <a:buClrTx/>
              <a:buFont typeface="+mj-lt"/>
              <a:buAutoNum type="alphaLcParenR" startAt="2"/>
            </a:pPr>
            <a:r>
              <a:rPr lang="en-US" sz="1800" kern="0">
                <a:solidFill>
                  <a:srgbClr val="000000"/>
                </a:solidFill>
              </a:rPr>
              <a:t>Separation of</a:t>
            </a:r>
            <a:br>
              <a:rPr lang="en-US" sz="1800" kern="0">
                <a:solidFill>
                  <a:srgbClr val="000000"/>
                </a:solidFill>
              </a:rPr>
            </a:br>
            <a:r>
              <a:rPr lang="en-US" sz="1800" kern="0">
                <a:solidFill>
                  <a:srgbClr val="000000"/>
                </a:solidFill>
              </a:rPr>
              <a:t>parental strands</a:t>
            </a:r>
            <a:br>
              <a:rPr lang="en-US" sz="1800" kern="0">
                <a:solidFill>
                  <a:srgbClr val="000000"/>
                </a:solidFill>
              </a:rPr>
            </a:br>
            <a:r>
              <a:rPr lang="en-US" sz="1800" kern="0">
                <a:solidFill>
                  <a:srgbClr val="000000"/>
                </a:solidFill>
              </a:rPr>
              <a:t>into templates</a:t>
            </a:r>
            <a:endParaRPr lang="en-US" sz="1800" kern="0" dirty="0">
              <a:solidFill>
                <a:srgbClr val="000000"/>
              </a:solidFill>
            </a:endParaRPr>
          </a:p>
        </p:txBody>
      </p:sp>
      <p:pic>
        <p:nvPicPr>
          <p:cNvPr id="11" name="Picture 10" descr="The two strands of DNA separate, into two molecules."/>
          <p:cNvPicPr>
            <a:picLocks noChangeAspect="1"/>
          </p:cNvPicPr>
          <p:nvPr/>
        </p:nvPicPr>
        <p:blipFill>
          <a:blip r:embed="rId3"/>
          <a:stretch>
            <a:fillRect/>
          </a:stretch>
        </p:blipFill>
        <p:spPr>
          <a:xfrm>
            <a:off x="2682176" y="3207000"/>
            <a:ext cx="2381250" cy="2324100"/>
          </a:xfrm>
          <a:prstGeom prst="rect">
            <a:avLst/>
          </a:prstGeom>
        </p:spPr>
      </p:pic>
    </p:spTree>
    <p:extLst>
      <p:ext uri="{BB962C8B-B14F-4D97-AF65-F5344CB8AC3E}">
        <p14:creationId xmlns:p14="http://schemas.microsoft.com/office/powerpoint/2010/main" val="3606596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38664"/>
          </a:xfrm>
        </p:spPr>
        <p:txBody>
          <a:bodyPr/>
          <a:lstStyle/>
          <a:p>
            <a:pPr>
              <a:lnSpc>
                <a:spcPct val="100000"/>
              </a:lnSpc>
            </a:pPr>
            <a:r>
              <a:rPr lang="en-US" sz="3600"/>
              <a:t>Base </a:t>
            </a:r>
            <a:r>
              <a:rPr lang="en-US" sz="3600" dirty="0"/>
              <a:t>Pairing to a Template Strand</a:t>
            </a:r>
          </a:p>
        </p:txBody>
      </p:sp>
      <p:sp>
        <p:nvSpPr>
          <p:cNvPr id="4099" name="Rectangle 3"/>
          <p:cNvSpPr>
            <a:spLocks noGrp="1" noChangeArrowheads="1"/>
          </p:cNvSpPr>
          <p:nvPr>
            <p:ph idx="4294967295"/>
          </p:nvPr>
        </p:nvSpPr>
        <p:spPr>
          <a:xfrm>
            <a:off x="152400" y="980557"/>
            <a:ext cx="8991600" cy="2155825"/>
          </a:xfrm>
        </p:spPr>
        <p:txBody>
          <a:bodyPr>
            <a:normAutofit/>
          </a:bodyPr>
          <a:lstStyle/>
          <a:p>
            <a:pPr marL="0" indent="0">
              <a:buNone/>
            </a:pPr>
            <a:r>
              <a:rPr lang="en-US" sz="2400" dirty="0"/>
              <a:t>Watson and Crick’</a:t>
            </a:r>
            <a:r>
              <a:rPr lang="en-US" altLang="ja-JP" sz="2400" dirty="0"/>
              <a:t>s </a:t>
            </a:r>
            <a:r>
              <a:rPr lang="en-US" altLang="ja-JP" sz="2400" b="1" i="1" dirty="0"/>
              <a:t>semiconservative model </a:t>
            </a:r>
            <a:r>
              <a:rPr lang="en-US" altLang="ja-JP" sz="2400" dirty="0"/>
              <a:t>of replication predicts that each daughter molecule will have one old strand (</a:t>
            </a:r>
            <a:r>
              <a:rPr lang="ja-JP" altLang="en-US" sz="2400" dirty="0"/>
              <a:t>“</a:t>
            </a:r>
            <a:r>
              <a:rPr lang="en-US" altLang="ja-JP" sz="2400" dirty="0"/>
              <a:t>conserved</a:t>
            </a:r>
            <a:r>
              <a:rPr lang="ja-JP" altLang="en-US" sz="2400" dirty="0"/>
              <a:t>”</a:t>
            </a:r>
            <a:r>
              <a:rPr lang="en-US" altLang="ja-JP" sz="2400" dirty="0"/>
              <a:t> from the parent molecule) and one newly made strand</a:t>
            </a:r>
          </a:p>
        </p:txBody>
      </p:sp>
      <p:sp>
        <p:nvSpPr>
          <p:cNvPr id="4" name="Content Placeholder 3"/>
          <p:cNvSpPr txBox="1">
            <a:spLocks/>
          </p:cNvSpPr>
          <p:nvPr/>
        </p:nvSpPr>
        <p:spPr>
          <a:xfrm>
            <a:off x="365915" y="5727199"/>
            <a:ext cx="1591279" cy="582645"/>
          </a:xfrm>
          <a:prstGeom prst="rect">
            <a:avLst/>
          </a:prstGeom>
        </p:spPr>
        <p:txBody>
          <a:bodyPr/>
          <a:lstStyle>
            <a:lvl1pPr marL="347472" indent="-347472" algn="l" rtl="0" eaLnBrk="1" fontAlgn="base" hangingPunct="1">
              <a:spcBef>
                <a:spcPts val="600"/>
              </a:spcBef>
              <a:spcAft>
                <a:spcPts val="600"/>
              </a:spcAft>
              <a:buClr>
                <a:srgbClr val="DF4A20"/>
              </a:buClr>
              <a:buFont typeface="Wingdings" charset="2"/>
              <a:buChar char="§"/>
              <a:defRPr sz="2800" b="0" i="0">
                <a:solidFill>
                  <a:schemeClr val="tx1"/>
                </a:solidFill>
                <a:latin typeface="Calibri Regular" charset="0"/>
                <a:ea typeface="Calibri Regular" charset="0"/>
                <a:cs typeface="Calibri Regular" charset="0"/>
              </a:defRPr>
            </a:lvl1pPr>
            <a:lvl2pPr marL="740664" indent="-283464" algn="l" rtl="0" eaLnBrk="1" fontAlgn="base" hangingPunct="1">
              <a:spcBef>
                <a:spcPts val="600"/>
              </a:spcBef>
              <a:spcAft>
                <a:spcPts val="600"/>
              </a:spcAft>
              <a:buClr>
                <a:srgbClr val="DF4A20"/>
              </a:buClr>
              <a:buFont typeface="Wingdings" charset="2"/>
              <a:buChar char="§"/>
              <a:defRPr sz="2600" b="0" i="0">
                <a:solidFill>
                  <a:schemeClr val="tx1"/>
                </a:solidFill>
                <a:latin typeface="Calibri Regular" charset="0"/>
                <a:ea typeface="Calibri Regular" charset="0"/>
                <a:cs typeface="Calibri Regular" charset="0"/>
              </a:defRPr>
            </a:lvl2pPr>
            <a:lvl3pPr marL="1143000" indent="-228600" algn="l" rtl="0" eaLnBrk="1" fontAlgn="base" hangingPunct="1">
              <a:spcBef>
                <a:spcPts val="600"/>
              </a:spcBef>
              <a:spcAft>
                <a:spcPts val="600"/>
              </a:spcAft>
              <a:buClr>
                <a:srgbClr val="DF4A20"/>
              </a:buClr>
              <a:buFont typeface="Wingdings" charset="2"/>
              <a:buChar char="§"/>
              <a:defRPr sz="2400" b="0" i="0">
                <a:solidFill>
                  <a:schemeClr val="tx1"/>
                </a:solidFill>
                <a:latin typeface="Calibri Regular" charset="0"/>
                <a:ea typeface="Calibri Regular" charset="0"/>
                <a:cs typeface="Calibri Regular" charset="0"/>
              </a:defRPr>
            </a:lvl3pPr>
            <a:lvl4pPr marL="1600200" indent="-228600" algn="l" rtl="0" eaLnBrk="1" fontAlgn="base" hangingPunct="1">
              <a:spcBef>
                <a:spcPts val="600"/>
              </a:spcBef>
              <a:spcAft>
                <a:spcPts val="600"/>
              </a:spcAft>
              <a:buClr>
                <a:srgbClr val="DF4A20"/>
              </a:buClr>
              <a:buFont typeface="Wingdings" charset="2"/>
              <a:buChar char="§"/>
              <a:defRPr sz="2200" b="0" i="0">
                <a:solidFill>
                  <a:schemeClr val="tx1"/>
                </a:solidFill>
                <a:latin typeface="Calibri Regular" charset="0"/>
                <a:ea typeface="Calibri Regular" charset="0"/>
                <a:cs typeface="Calibri Regular" charset="0"/>
              </a:defRPr>
            </a:lvl4pPr>
            <a:lvl5pPr marL="2057400" indent="-228600" algn="l" rtl="0" eaLnBrk="1" fontAlgn="base" hangingPunct="1">
              <a:spcBef>
                <a:spcPts val="600"/>
              </a:spcBef>
              <a:spcAft>
                <a:spcPts val="600"/>
              </a:spcAft>
              <a:buClr>
                <a:srgbClr val="DF4A20"/>
              </a:buClr>
              <a:buFont typeface="Wingdings" charset="2"/>
              <a:buChar char="§"/>
              <a:defRPr sz="2200" b="0" i="0">
                <a:solidFill>
                  <a:schemeClr val="tx1"/>
                </a:solidFill>
                <a:latin typeface="Calibri Regular" charset="0"/>
                <a:ea typeface="Calibri Regular" charset="0"/>
                <a:cs typeface="Calibri Regular" charset="0"/>
              </a:defRPr>
            </a:lvl5pPr>
            <a:lvl6pPr marL="33162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6pPr>
            <a:lvl7pPr marL="37734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7pPr>
            <a:lvl8pPr marL="42306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8pPr>
            <a:lvl9pPr marL="46878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9pPr>
          </a:lstStyle>
          <a:p>
            <a:pPr marL="293688" indent="-293688">
              <a:buClrTx/>
              <a:buFont typeface="+mj-lt"/>
              <a:buAutoNum type="alphaLcParenR"/>
            </a:pPr>
            <a:r>
              <a:rPr lang="en-US" sz="1800" kern="0">
                <a:solidFill>
                  <a:srgbClr val="000000"/>
                </a:solidFill>
              </a:rPr>
              <a:t>Parental</a:t>
            </a:r>
            <a:br>
              <a:rPr lang="en-US" sz="1800" kern="0">
                <a:solidFill>
                  <a:srgbClr val="000000"/>
                </a:solidFill>
              </a:rPr>
            </a:br>
            <a:r>
              <a:rPr lang="en-US" sz="1800" kern="0">
                <a:solidFill>
                  <a:srgbClr val="000000"/>
                </a:solidFill>
              </a:rPr>
              <a:t>molecule</a:t>
            </a:r>
            <a:endParaRPr lang="en-US" sz="1800" kern="0" dirty="0">
              <a:solidFill>
                <a:srgbClr val="000000"/>
              </a:solidFill>
            </a:endParaRPr>
          </a:p>
        </p:txBody>
      </p:sp>
      <p:pic>
        <p:nvPicPr>
          <p:cNvPr id="5" name="Picture 4" descr="There are two strands, with complementary base pairs. On one strand pairs with T on the other strand, while C on one strand pairs with G on the other strand."/>
          <p:cNvPicPr>
            <a:picLocks noChangeAspect="1"/>
          </p:cNvPicPr>
          <p:nvPr/>
        </p:nvPicPr>
        <p:blipFill>
          <a:blip r:embed="rId3"/>
          <a:stretch>
            <a:fillRect/>
          </a:stretch>
        </p:blipFill>
        <p:spPr>
          <a:xfrm>
            <a:off x="458570" y="3277141"/>
            <a:ext cx="1552575" cy="2276475"/>
          </a:xfrm>
          <a:prstGeom prst="rect">
            <a:avLst/>
          </a:prstGeom>
        </p:spPr>
      </p:pic>
      <p:sp>
        <p:nvSpPr>
          <p:cNvPr id="6" name="Content Placeholder 5"/>
          <p:cNvSpPr txBox="1">
            <a:spLocks/>
          </p:cNvSpPr>
          <p:nvPr/>
        </p:nvSpPr>
        <p:spPr>
          <a:xfrm>
            <a:off x="2668655" y="5734129"/>
            <a:ext cx="2512171" cy="921327"/>
          </a:xfrm>
          <a:prstGeom prst="rect">
            <a:avLst/>
          </a:prstGeom>
        </p:spPr>
        <p:txBody>
          <a:bodyPr/>
          <a:lstStyle>
            <a:lvl1pPr marL="347472" indent="-347472" algn="l" rtl="0" eaLnBrk="1" fontAlgn="base" hangingPunct="1">
              <a:spcBef>
                <a:spcPts val="600"/>
              </a:spcBef>
              <a:spcAft>
                <a:spcPts val="600"/>
              </a:spcAft>
              <a:buClr>
                <a:srgbClr val="DF4A20"/>
              </a:buClr>
              <a:buFont typeface="Wingdings" charset="2"/>
              <a:buChar char="§"/>
              <a:defRPr sz="2800" b="0" i="0">
                <a:solidFill>
                  <a:schemeClr val="tx1"/>
                </a:solidFill>
                <a:latin typeface="Calibri Regular" charset="0"/>
                <a:ea typeface="Calibri Regular" charset="0"/>
                <a:cs typeface="Calibri Regular" charset="0"/>
              </a:defRPr>
            </a:lvl1pPr>
            <a:lvl2pPr marL="740664" indent="-283464" algn="l" rtl="0" eaLnBrk="1" fontAlgn="base" hangingPunct="1">
              <a:spcBef>
                <a:spcPts val="600"/>
              </a:spcBef>
              <a:spcAft>
                <a:spcPts val="600"/>
              </a:spcAft>
              <a:buClr>
                <a:srgbClr val="DF4A20"/>
              </a:buClr>
              <a:buFont typeface="Wingdings" charset="2"/>
              <a:buChar char="§"/>
              <a:defRPr sz="2600" b="0" i="0">
                <a:solidFill>
                  <a:schemeClr val="tx1"/>
                </a:solidFill>
                <a:latin typeface="Calibri Regular" charset="0"/>
                <a:ea typeface="Calibri Regular" charset="0"/>
                <a:cs typeface="Calibri Regular" charset="0"/>
              </a:defRPr>
            </a:lvl2pPr>
            <a:lvl3pPr marL="1143000" indent="-228600" algn="l" rtl="0" eaLnBrk="1" fontAlgn="base" hangingPunct="1">
              <a:spcBef>
                <a:spcPts val="600"/>
              </a:spcBef>
              <a:spcAft>
                <a:spcPts val="600"/>
              </a:spcAft>
              <a:buClr>
                <a:srgbClr val="DF4A20"/>
              </a:buClr>
              <a:buFont typeface="Wingdings" charset="2"/>
              <a:buChar char="§"/>
              <a:defRPr sz="2400" b="0" i="0">
                <a:solidFill>
                  <a:schemeClr val="tx1"/>
                </a:solidFill>
                <a:latin typeface="Calibri Regular" charset="0"/>
                <a:ea typeface="Calibri Regular" charset="0"/>
                <a:cs typeface="Calibri Regular" charset="0"/>
              </a:defRPr>
            </a:lvl3pPr>
            <a:lvl4pPr marL="1600200" indent="-228600" algn="l" rtl="0" eaLnBrk="1" fontAlgn="base" hangingPunct="1">
              <a:spcBef>
                <a:spcPts val="600"/>
              </a:spcBef>
              <a:spcAft>
                <a:spcPts val="600"/>
              </a:spcAft>
              <a:buClr>
                <a:srgbClr val="DF4A20"/>
              </a:buClr>
              <a:buFont typeface="Wingdings" charset="2"/>
              <a:buChar char="§"/>
              <a:defRPr sz="2200" b="0" i="0">
                <a:solidFill>
                  <a:schemeClr val="tx1"/>
                </a:solidFill>
                <a:latin typeface="Calibri Regular" charset="0"/>
                <a:ea typeface="Calibri Regular" charset="0"/>
                <a:cs typeface="Calibri Regular" charset="0"/>
              </a:defRPr>
            </a:lvl4pPr>
            <a:lvl5pPr marL="2057400" indent="-228600" algn="l" rtl="0" eaLnBrk="1" fontAlgn="base" hangingPunct="1">
              <a:spcBef>
                <a:spcPts val="600"/>
              </a:spcBef>
              <a:spcAft>
                <a:spcPts val="600"/>
              </a:spcAft>
              <a:buClr>
                <a:srgbClr val="DF4A20"/>
              </a:buClr>
              <a:buFont typeface="Wingdings" charset="2"/>
              <a:buChar char="§"/>
              <a:defRPr sz="2200" b="0" i="0">
                <a:solidFill>
                  <a:schemeClr val="tx1"/>
                </a:solidFill>
                <a:latin typeface="Calibri Regular" charset="0"/>
                <a:ea typeface="Calibri Regular" charset="0"/>
                <a:cs typeface="Calibri Regular" charset="0"/>
              </a:defRPr>
            </a:lvl5pPr>
            <a:lvl6pPr marL="33162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6pPr>
            <a:lvl7pPr marL="37734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7pPr>
            <a:lvl8pPr marL="42306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8pPr>
            <a:lvl9pPr marL="46878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9pPr>
          </a:lstStyle>
          <a:p>
            <a:pPr marL="293688" indent="-293688">
              <a:spcBef>
                <a:spcPts val="0"/>
              </a:spcBef>
              <a:spcAft>
                <a:spcPts val="0"/>
              </a:spcAft>
              <a:buClrTx/>
              <a:buFont typeface="+mj-lt"/>
              <a:buAutoNum type="alphaLcParenR" startAt="2"/>
            </a:pPr>
            <a:r>
              <a:rPr lang="en-US" sz="1800" kern="0">
                <a:solidFill>
                  <a:srgbClr val="000000"/>
                </a:solidFill>
              </a:rPr>
              <a:t>Separation of</a:t>
            </a:r>
            <a:br>
              <a:rPr lang="en-US" sz="1800" kern="0">
                <a:solidFill>
                  <a:srgbClr val="000000"/>
                </a:solidFill>
              </a:rPr>
            </a:br>
            <a:r>
              <a:rPr lang="en-US" sz="1800" kern="0">
                <a:solidFill>
                  <a:srgbClr val="000000"/>
                </a:solidFill>
              </a:rPr>
              <a:t>parental strands</a:t>
            </a:r>
            <a:br>
              <a:rPr lang="en-US" sz="1800" kern="0">
                <a:solidFill>
                  <a:srgbClr val="000000"/>
                </a:solidFill>
              </a:rPr>
            </a:br>
            <a:r>
              <a:rPr lang="en-US" sz="1800" kern="0">
                <a:solidFill>
                  <a:srgbClr val="000000"/>
                </a:solidFill>
              </a:rPr>
              <a:t>into templates</a:t>
            </a:r>
            <a:endParaRPr lang="en-US" sz="1800" kern="0" dirty="0">
              <a:solidFill>
                <a:srgbClr val="000000"/>
              </a:solidFill>
            </a:endParaRPr>
          </a:p>
        </p:txBody>
      </p:sp>
      <p:pic>
        <p:nvPicPr>
          <p:cNvPr id="7" name="Picture 6" descr="The two strands of DNA separate, into two molecules."/>
          <p:cNvPicPr>
            <a:picLocks noChangeAspect="1"/>
          </p:cNvPicPr>
          <p:nvPr/>
        </p:nvPicPr>
        <p:blipFill>
          <a:blip r:embed="rId4"/>
          <a:stretch>
            <a:fillRect/>
          </a:stretch>
        </p:blipFill>
        <p:spPr>
          <a:xfrm>
            <a:off x="2682176" y="3207000"/>
            <a:ext cx="2381250" cy="2324100"/>
          </a:xfrm>
          <a:prstGeom prst="rect">
            <a:avLst/>
          </a:prstGeom>
        </p:spPr>
      </p:pic>
      <p:sp>
        <p:nvSpPr>
          <p:cNvPr id="8" name="Content Placeholder 7"/>
          <p:cNvSpPr txBox="1">
            <a:spLocks/>
          </p:cNvSpPr>
          <p:nvPr/>
        </p:nvSpPr>
        <p:spPr>
          <a:xfrm>
            <a:off x="5894606" y="5735952"/>
            <a:ext cx="3128212" cy="922020"/>
          </a:xfrm>
          <a:prstGeom prst="rect">
            <a:avLst/>
          </a:prstGeom>
        </p:spPr>
        <p:txBody>
          <a:bodyPr/>
          <a:lstStyle>
            <a:lvl1pPr marL="347472" indent="-347472" algn="l" rtl="0" eaLnBrk="1" fontAlgn="base" hangingPunct="1">
              <a:spcBef>
                <a:spcPts val="600"/>
              </a:spcBef>
              <a:spcAft>
                <a:spcPts val="600"/>
              </a:spcAft>
              <a:buClr>
                <a:srgbClr val="DF4A20"/>
              </a:buClr>
              <a:buFont typeface="Wingdings" charset="2"/>
              <a:buChar char="§"/>
              <a:defRPr sz="2800" b="0" i="0">
                <a:solidFill>
                  <a:schemeClr val="tx1"/>
                </a:solidFill>
                <a:latin typeface="Calibri Regular" charset="0"/>
                <a:ea typeface="Calibri Regular" charset="0"/>
                <a:cs typeface="Calibri Regular" charset="0"/>
              </a:defRPr>
            </a:lvl1pPr>
            <a:lvl2pPr marL="740664" indent="-283464" algn="l" rtl="0" eaLnBrk="1" fontAlgn="base" hangingPunct="1">
              <a:spcBef>
                <a:spcPts val="600"/>
              </a:spcBef>
              <a:spcAft>
                <a:spcPts val="600"/>
              </a:spcAft>
              <a:buClr>
                <a:srgbClr val="DF4A20"/>
              </a:buClr>
              <a:buFont typeface="Wingdings" charset="2"/>
              <a:buChar char="§"/>
              <a:defRPr sz="2600" b="0" i="0">
                <a:solidFill>
                  <a:schemeClr val="tx1"/>
                </a:solidFill>
                <a:latin typeface="Calibri Regular" charset="0"/>
                <a:ea typeface="Calibri Regular" charset="0"/>
                <a:cs typeface="Calibri Regular" charset="0"/>
              </a:defRPr>
            </a:lvl2pPr>
            <a:lvl3pPr marL="1143000" indent="-228600" algn="l" rtl="0" eaLnBrk="1" fontAlgn="base" hangingPunct="1">
              <a:spcBef>
                <a:spcPts val="600"/>
              </a:spcBef>
              <a:spcAft>
                <a:spcPts val="600"/>
              </a:spcAft>
              <a:buClr>
                <a:srgbClr val="DF4A20"/>
              </a:buClr>
              <a:buFont typeface="Wingdings" charset="2"/>
              <a:buChar char="§"/>
              <a:defRPr sz="2400" b="0" i="0">
                <a:solidFill>
                  <a:schemeClr val="tx1"/>
                </a:solidFill>
                <a:latin typeface="Calibri Regular" charset="0"/>
                <a:ea typeface="Calibri Regular" charset="0"/>
                <a:cs typeface="Calibri Regular" charset="0"/>
              </a:defRPr>
            </a:lvl3pPr>
            <a:lvl4pPr marL="1600200" indent="-228600" algn="l" rtl="0" eaLnBrk="1" fontAlgn="base" hangingPunct="1">
              <a:spcBef>
                <a:spcPts val="600"/>
              </a:spcBef>
              <a:spcAft>
                <a:spcPts val="600"/>
              </a:spcAft>
              <a:buClr>
                <a:srgbClr val="DF4A20"/>
              </a:buClr>
              <a:buFont typeface="Wingdings" charset="2"/>
              <a:buChar char="§"/>
              <a:defRPr sz="2200" b="0" i="0">
                <a:solidFill>
                  <a:schemeClr val="tx1"/>
                </a:solidFill>
                <a:latin typeface="Calibri Regular" charset="0"/>
                <a:ea typeface="Calibri Regular" charset="0"/>
                <a:cs typeface="Calibri Regular" charset="0"/>
              </a:defRPr>
            </a:lvl4pPr>
            <a:lvl5pPr marL="2057400" indent="-228600" algn="l" rtl="0" eaLnBrk="1" fontAlgn="base" hangingPunct="1">
              <a:spcBef>
                <a:spcPts val="600"/>
              </a:spcBef>
              <a:spcAft>
                <a:spcPts val="600"/>
              </a:spcAft>
              <a:buClr>
                <a:srgbClr val="DF4A20"/>
              </a:buClr>
              <a:buFont typeface="Wingdings" charset="2"/>
              <a:buChar char="§"/>
              <a:defRPr sz="2200" b="0" i="0">
                <a:solidFill>
                  <a:schemeClr val="tx1"/>
                </a:solidFill>
                <a:latin typeface="Calibri Regular" charset="0"/>
                <a:ea typeface="Calibri Regular" charset="0"/>
                <a:cs typeface="Calibri Regular" charset="0"/>
              </a:defRPr>
            </a:lvl5pPr>
            <a:lvl6pPr marL="33162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6pPr>
            <a:lvl7pPr marL="37734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7pPr>
            <a:lvl8pPr marL="42306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8pPr>
            <a:lvl9pPr marL="4687888" indent="-347663" algn="l" rtl="0" eaLnBrk="1" fontAlgn="base" hangingPunct="1">
              <a:spcBef>
                <a:spcPct val="45000"/>
              </a:spcBef>
              <a:spcAft>
                <a:spcPct val="20000"/>
              </a:spcAft>
              <a:buClr>
                <a:schemeClr val="tx2"/>
              </a:buClr>
              <a:buFont typeface="Wingdings" charset="2"/>
              <a:buChar char="§"/>
              <a:defRPr sz="2000">
                <a:solidFill>
                  <a:schemeClr val="tx1"/>
                </a:solidFill>
                <a:latin typeface="+mn-lt"/>
                <a:ea typeface="+mn-ea"/>
                <a:cs typeface="+mn-cs"/>
              </a:defRPr>
            </a:lvl9pPr>
          </a:lstStyle>
          <a:p>
            <a:pPr marL="293688" indent="-293688">
              <a:spcBef>
                <a:spcPts val="0"/>
              </a:spcBef>
              <a:spcAft>
                <a:spcPts val="0"/>
              </a:spcAft>
              <a:buClrTx/>
              <a:buFont typeface="+mj-lt"/>
              <a:buAutoNum type="alphaLcParenR" startAt="3"/>
            </a:pPr>
            <a:r>
              <a:rPr lang="en-US" sz="1800" kern="0">
                <a:solidFill>
                  <a:srgbClr val="000000"/>
                </a:solidFill>
              </a:rPr>
              <a:t>Formation of new</a:t>
            </a:r>
            <a:br>
              <a:rPr lang="en-US" sz="1800" kern="0">
                <a:solidFill>
                  <a:srgbClr val="000000"/>
                </a:solidFill>
              </a:rPr>
            </a:br>
            <a:r>
              <a:rPr lang="en-US" sz="1800" kern="0">
                <a:solidFill>
                  <a:srgbClr val="000000"/>
                </a:solidFill>
              </a:rPr>
              <a:t>strands complementary</a:t>
            </a:r>
            <a:br>
              <a:rPr lang="en-US" sz="1800" kern="0">
                <a:solidFill>
                  <a:srgbClr val="000000"/>
                </a:solidFill>
              </a:rPr>
            </a:br>
            <a:r>
              <a:rPr lang="en-US" sz="1800" kern="0">
                <a:solidFill>
                  <a:srgbClr val="000000"/>
                </a:solidFill>
              </a:rPr>
              <a:t>to template strands</a:t>
            </a:r>
            <a:endParaRPr lang="en-US" sz="1800" kern="0" dirty="0">
              <a:solidFill>
                <a:srgbClr val="000000"/>
              </a:solidFill>
            </a:endParaRPr>
          </a:p>
        </p:txBody>
      </p:sp>
      <p:pic>
        <p:nvPicPr>
          <p:cNvPr id="9" name="Picture 8" descr="Each strand from the original parent molecule has a new strand, with complementary base pairs. There are now two molecule of DNA with the same structure and sequence as the original parent DNA molecule."/>
          <p:cNvPicPr>
            <a:picLocks noChangeAspect="1"/>
          </p:cNvPicPr>
          <p:nvPr/>
        </p:nvPicPr>
        <p:blipFill>
          <a:blip r:embed="rId5"/>
          <a:stretch>
            <a:fillRect/>
          </a:stretch>
        </p:blipFill>
        <p:spPr>
          <a:xfrm>
            <a:off x="5616377" y="3261094"/>
            <a:ext cx="3209925" cy="2286000"/>
          </a:xfrm>
          <a:prstGeom prst="rect">
            <a:avLst/>
          </a:prstGeom>
        </p:spPr>
      </p:pic>
    </p:spTree>
    <p:extLst>
      <p:ext uri="{BB962C8B-B14F-4D97-AF65-F5344CB8AC3E}">
        <p14:creationId xmlns:p14="http://schemas.microsoft.com/office/powerpoint/2010/main" val="3860626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 y="76200"/>
            <a:ext cx="9144000" cy="738664"/>
          </a:xfrm>
        </p:spPr>
        <p:txBody>
          <a:bodyPr/>
          <a:lstStyle/>
          <a:p>
            <a:pPr>
              <a:lnSpc>
                <a:spcPct val="100000"/>
              </a:lnSpc>
            </a:pPr>
            <a:r>
              <a:rPr lang="en-US" sz="3600" dirty="0"/>
              <a:t>Synthesizing a New DNA Strand</a:t>
            </a:r>
          </a:p>
        </p:txBody>
      </p:sp>
      <p:sp>
        <p:nvSpPr>
          <p:cNvPr id="4099" name="Rectangle 3"/>
          <p:cNvSpPr>
            <a:spLocks noGrp="1" noChangeArrowheads="1"/>
          </p:cNvSpPr>
          <p:nvPr>
            <p:ph idx="4294967295"/>
          </p:nvPr>
        </p:nvSpPr>
        <p:spPr>
          <a:xfrm>
            <a:off x="152446" y="990600"/>
            <a:ext cx="8839200" cy="2879725"/>
          </a:xfrm>
        </p:spPr>
        <p:txBody>
          <a:bodyPr/>
          <a:lstStyle/>
          <a:p>
            <a:pPr marL="0" indent="0">
              <a:buNone/>
            </a:pPr>
            <a:r>
              <a:rPr lang="en-US" dirty="0"/>
              <a:t>Enzymes called </a:t>
            </a:r>
            <a:r>
              <a:rPr lang="en-US" b="1" i="1" dirty="0"/>
              <a:t>DNA polymerases </a:t>
            </a:r>
            <a:r>
              <a:rPr lang="en-US" dirty="0"/>
              <a:t>catalyze the synthesis of new DNA at a replication fork</a:t>
            </a:r>
          </a:p>
        </p:txBody>
      </p:sp>
      <p:pic>
        <p:nvPicPr>
          <p:cNvPr id="5" name="Picture 4" descr="Illustration shows a replication bubble. Helicase unwinds the helix. An RNA primer starts the synthesis, and DNA polymerase extends the DNA strand from the RNA primer. DNA synthesis occurs only in the 5' to 3' direction. On the leading strand, DNA synthesis occurs continuously. On the lagging strand, DNA synthesis restarts many times as the helix unwinds, resulting in many short fragments called Okazaki fragments.">
            <a:extLst>
              <a:ext uri="{FF2B5EF4-FFF2-40B4-BE49-F238E27FC236}">
                <a16:creationId xmlns:a16="http://schemas.microsoft.com/office/drawing/2014/main" id="{7CA953CF-F0F8-6842-B58C-D4E3EE463E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6201" y="2322439"/>
            <a:ext cx="8311597" cy="3447243"/>
          </a:xfrm>
          <a:prstGeom prst="rect">
            <a:avLst/>
          </a:prstGeom>
        </p:spPr>
      </p:pic>
    </p:spTree>
    <p:extLst>
      <p:ext uri="{BB962C8B-B14F-4D97-AF65-F5344CB8AC3E}">
        <p14:creationId xmlns:p14="http://schemas.microsoft.com/office/powerpoint/2010/main" val="249242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noChangeArrowheads="1"/>
          </p:cNvSpPr>
          <p:nvPr>
            <p:ph type="title"/>
          </p:nvPr>
        </p:nvSpPr>
        <p:spPr>
          <a:xfrm>
            <a:off x="0" y="0"/>
            <a:ext cx="9144000" cy="1292662"/>
          </a:xfrm>
        </p:spPr>
        <p:txBody>
          <a:bodyPr/>
          <a:lstStyle/>
          <a:p>
            <a:r>
              <a:rPr lang="en-US" sz="3600" dirty="0"/>
              <a:t>Evolutionary Significance of Altered DNA Nucleotides</a:t>
            </a:r>
          </a:p>
        </p:txBody>
      </p:sp>
      <p:sp>
        <p:nvSpPr>
          <p:cNvPr id="4099" name="Rectangle 3"/>
          <p:cNvSpPr>
            <a:spLocks noGrp="1" noChangeArrowheads="1"/>
          </p:cNvSpPr>
          <p:nvPr>
            <p:ph idx="1"/>
          </p:nvPr>
        </p:nvSpPr>
        <p:spPr>
          <a:xfrm>
            <a:off x="152401" y="1307669"/>
            <a:ext cx="8839199" cy="838200"/>
          </a:xfrm>
        </p:spPr>
        <p:txBody>
          <a:bodyPr>
            <a:normAutofit fontScale="70000" lnSpcReduction="20000"/>
          </a:bodyPr>
          <a:lstStyle/>
          <a:p>
            <a:pPr marL="0" indent="0">
              <a:buNone/>
            </a:pPr>
            <a:r>
              <a:rPr lang="en-US" sz="2400" dirty="0"/>
              <a:t>The error rate after </a:t>
            </a:r>
            <a:r>
              <a:rPr lang="en-US" sz="2400" b="1" i="1" dirty="0"/>
              <a:t>proofreading</a:t>
            </a:r>
            <a:r>
              <a:rPr lang="en-US" sz="2400" dirty="0"/>
              <a:t> and </a:t>
            </a:r>
            <a:r>
              <a:rPr lang="en-US" sz="2400" b="1" i="1" dirty="0"/>
              <a:t>other forms of DNA repair </a:t>
            </a:r>
            <a:r>
              <a:rPr lang="en-US" sz="2400" dirty="0"/>
              <a:t>is low </a:t>
            </a:r>
            <a:r>
              <a:rPr lang="en-US" sz="2400" b="1" i="1" dirty="0"/>
              <a:t>but not zero</a:t>
            </a:r>
          </a:p>
          <a:p>
            <a:pPr marL="0" indent="0">
              <a:buNone/>
            </a:pPr>
            <a:r>
              <a:rPr lang="en-US" sz="2400" dirty="0"/>
              <a:t>Sequence changes may become permanent and can be passed on to the next generation</a:t>
            </a:r>
          </a:p>
          <a:p>
            <a:pPr marL="0" indent="0">
              <a:buNone/>
            </a:pPr>
            <a:endParaRPr lang="en-US" sz="2400" dirty="0"/>
          </a:p>
        </p:txBody>
      </p:sp>
      <p:pic>
        <p:nvPicPr>
          <p:cNvPr id="2" name="Picture 1"/>
          <p:cNvPicPr>
            <a:picLocks noChangeAspect="1"/>
          </p:cNvPicPr>
          <p:nvPr/>
        </p:nvPicPr>
        <p:blipFill>
          <a:blip r:embed="rId3"/>
          <a:stretch>
            <a:fillRect/>
          </a:stretch>
        </p:blipFill>
        <p:spPr>
          <a:xfrm>
            <a:off x="3352800" y="3044032"/>
            <a:ext cx="5796419" cy="3813968"/>
          </a:xfrm>
          <a:prstGeom prst="rect">
            <a:avLst/>
          </a:prstGeom>
        </p:spPr>
      </p:pic>
      <p:sp>
        <p:nvSpPr>
          <p:cNvPr id="3" name="TextBox 2"/>
          <p:cNvSpPr txBox="1"/>
          <p:nvPr/>
        </p:nvSpPr>
        <p:spPr>
          <a:xfrm>
            <a:off x="35490" y="3048000"/>
            <a:ext cx="2860110" cy="3785652"/>
          </a:xfrm>
          <a:prstGeom prst="rect">
            <a:avLst/>
          </a:prstGeom>
          <a:solidFill>
            <a:schemeClr val="bg1"/>
          </a:solidFill>
        </p:spPr>
        <p:txBody>
          <a:bodyPr wrap="square" rtlCol="0">
            <a:spAutoFit/>
          </a:bodyPr>
          <a:lstStyle/>
          <a:p>
            <a:r>
              <a:rPr lang="en-US" dirty="0">
                <a:solidFill>
                  <a:prstClr val="black"/>
                </a:solidFill>
                <a:latin typeface="Calibri" charset="0"/>
                <a:ea typeface="Calibri" charset="0"/>
                <a:cs typeface="Calibri" charset="0"/>
              </a:rPr>
              <a:t>These changes (</a:t>
            </a:r>
            <a:r>
              <a:rPr lang="en-US" b="1" i="1" dirty="0">
                <a:solidFill>
                  <a:prstClr val="black"/>
                </a:solidFill>
                <a:latin typeface="Calibri" charset="0"/>
                <a:ea typeface="Calibri" charset="0"/>
                <a:cs typeface="Calibri" charset="0"/>
              </a:rPr>
              <a:t>mutations</a:t>
            </a:r>
            <a:r>
              <a:rPr lang="en-US" dirty="0">
                <a:solidFill>
                  <a:prstClr val="black"/>
                </a:solidFill>
                <a:latin typeface="Calibri" charset="0"/>
                <a:ea typeface="Calibri" charset="0"/>
                <a:cs typeface="Calibri" charset="0"/>
              </a:rPr>
              <a:t>) are the source of the genetic variation upon which natural selection operates and are ultimately responsible for the appearance of new species</a:t>
            </a:r>
          </a:p>
        </p:txBody>
      </p:sp>
    </p:spTree>
    <p:extLst>
      <p:ext uri="{BB962C8B-B14F-4D97-AF65-F5344CB8AC3E}">
        <p14:creationId xmlns:p14="http://schemas.microsoft.com/office/powerpoint/2010/main" val="308228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81000"/>
            <a:ext cx="876300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ahoma"/>
                <a:cs typeface="Arial"/>
              </a:rPr>
              <a:t>By the end of this section you will be able to:</a:t>
            </a:r>
          </a:p>
        </p:txBody>
      </p:sp>
      <p:sp>
        <p:nvSpPr>
          <p:cNvPr id="5" name="TextBox 4"/>
          <p:cNvSpPr txBox="1"/>
          <p:nvPr/>
        </p:nvSpPr>
        <p:spPr>
          <a:xfrm>
            <a:off x="381000" y="2057400"/>
            <a:ext cx="8458200"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t>Describe the structure of DNA</a:t>
            </a:r>
          </a:p>
          <a:p>
            <a:pPr marL="285750" indent="-285750">
              <a:buFont typeface="Arial" panose="020B0604020202020204" pitchFamily="34" charset="0"/>
              <a:buChar char="•"/>
            </a:pPr>
            <a:r>
              <a:rPr lang="en-US" sz="2800" dirty="0"/>
              <a:t>Describe how eukaryotic and prokaryotic DNA is arranged in the cell</a:t>
            </a:r>
          </a:p>
        </p:txBody>
      </p:sp>
    </p:spTree>
    <p:extLst>
      <p:ext uri="{BB962C8B-B14F-4D97-AF65-F5344CB8AC3E}">
        <p14:creationId xmlns:p14="http://schemas.microsoft.com/office/powerpoint/2010/main" val="1872951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97"/>
            <a:ext cx="8229600" cy="1143000"/>
          </a:xfrm>
        </p:spPr>
        <p:txBody>
          <a:bodyPr/>
          <a:lstStyle/>
          <a:p>
            <a:r>
              <a:rPr lang="en-US" dirty="0"/>
              <a:t>Mutations</a:t>
            </a:r>
          </a:p>
        </p:txBody>
      </p:sp>
      <p:pic>
        <p:nvPicPr>
          <p:cNvPr id="6" name="Picture 5" descr="3.1.4f.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2900" y="1138503"/>
            <a:ext cx="8509000" cy="5607420"/>
          </a:xfrm>
          <a:prstGeom prst="rect">
            <a:avLst/>
          </a:prstGeom>
        </p:spPr>
      </p:pic>
      <p:sp>
        <p:nvSpPr>
          <p:cNvPr id="3" name="Rectangle 2">
            <a:extLst>
              <a:ext uri="{FF2B5EF4-FFF2-40B4-BE49-F238E27FC236}">
                <a16:creationId xmlns:a16="http://schemas.microsoft.com/office/drawing/2014/main" id="{5E6E7C66-6B32-8943-A548-DFCB11802E4A}"/>
              </a:ext>
            </a:extLst>
          </p:cNvPr>
          <p:cNvSpPr/>
          <p:nvPr/>
        </p:nvSpPr>
        <p:spPr>
          <a:xfrm>
            <a:off x="642754" y="1257300"/>
            <a:ext cx="973775" cy="261257"/>
          </a:xfrm>
          <a:prstGeom prst="rect">
            <a:avLst/>
          </a:prstGeom>
          <a:solidFill>
            <a:schemeClr val="accent6">
              <a:alpha val="4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94FAFA8-D666-384C-81E6-8E71334B2F7F}"/>
              </a:ext>
            </a:extLst>
          </p:cNvPr>
          <p:cNvSpPr/>
          <p:nvPr/>
        </p:nvSpPr>
        <p:spPr>
          <a:xfrm>
            <a:off x="4472713" y="1241259"/>
            <a:ext cx="1206192" cy="293914"/>
          </a:xfrm>
          <a:prstGeom prst="rect">
            <a:avLst/>
          </a:prstGeom>
          <a:solidFill>
            <a:schemeClr val="accent6">
              <a:alpha val="4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6353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7_01_AlbinoAnimals-L.jpg">
            <a:extLst>
              <a:ext uri="{FF2B5EF4-FFF2-40B4-BE49-F238E27FC236}">
                <a16:creationId xmlns:a16="http://schemas.microsoft.com/office/drawing/2014/main" id="{82DF6D5D-8D51-7C4D-86E5-0B37F9A9696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3467" y="0"/>
            <a:ext cx="10949527" cy="6997700"/>
          </a:xfrm>
          <a:prstGeom prst="rect">
            <a:avLst/>
          </a:prstGeom>
        </p:spPr>
      </p:pic>
      <p:sp>
        <p:nvSpPr>
          <p:cNvPr id="2" name="Title 1"/>
          <p:cNvSpPr>
            <a:spLocks noGrp="1"/>
          </p:cNvSpPr>
          <p:nvPr>
            <p:ph type="ctrTitle"/>
          </p:nvPr>
        </p:nvSpPr>
        <p:spPr>
          <a:xfrm>
            <a:off x="406400" y="633683"/>
            <a:ext cx="8420100" cy="434633"/>
          </a:xfrm>
        </p:spPr>
        <p:txBody>
          <a:bodyPr>
            <a:normAutofit fontScale="90000"/>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BIO10</a:t>
            </a:r>
          </a:p>
        </p:txBody>
      </p:sp>
      <p:sp>
        <p:nvSpPr>
          <p:cNvPr id="3" name="Subtitle 2"/>
          <p:cNvSpPr>
            <a:spLocks noGrp="1"/>
          </p:cNvSpPr>
          <p:nvPr>
            <p:ph type="subTitle" idx="1"/>
          </p:nvPr>
        </p:nvSpPr>
        <p:spPr>
          <a:xfrm>
            <a:off x="584200" y="1229433"/>
            <a:ext cx="7644600" cy="5059326"/>
          </a:xfrm>
        </p:spPr>
        <p:txBody>
          <a:bodyPr>
            <a:normAutofit/>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Protein Synthesis</a:t>
            </a:r>
            <a:b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br>
            <a:b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br>
            <a:b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Chapter 9</a:t>
            </a: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b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b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613236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81000"/>
            <a:ext cx="876300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ahoma"/>
                <a:cs typeface="Arial"/>
              </a:rPr>
              <a:t>By the end of this section you will be able to:</a:t>
            </a:r>
          </a:p>
        </p:txBody>
      </p:sp>
      <p:sp>
        <p:nvSpPr>
          <p:cNvPr id="5" name="TextBox 4"/>
          <p:cNvSpPr txBox="1"/>
          <p:nvPr/>
        </p:nvSpPr>
        <p:spPr>
          <a:xfrm>
            <a:off x="381000" y="2057400"/>
            <a:ext cx="8458200" cy="1384995"/>
          </a:xfrm>
          <a:prstGeom prst="rect">
            <a:avLst/>
          </a:prstGeom>
          <a:noFill/>
        </p:spPr>
        <p:txBody>
          <a:bodyPr wrap="square" rtlCol="0">
            <a:spAutoFit/>
          </a:bodyPr>
          <a:lstStyle/>
          <a:p>
            <a:pPr marL="342900" indent="-342900">
              <a:buFont typeface="Arial" panose="020B0604020202020204" pitchFamily="34" charset="0"/>
              <a:buChar char="•"/>
            </a:pPr>
            <a:r>
              <a:rPr lang="en-US" sz="2800" dirty="0"/>
              <a:t>Explain the central dogma</a:t>
            </a:r>
          </a:p>
          <a:p>
            <a:pPr marL="342900" indent="-342900">
              <a:buFont typeface="Arial" panose="020B0604020202020204" pitchFamily="34" charset="0"/>
              <a:buChar char="•"/>
            </a:pPr>
            <a:r>
              <a:rPr lang="en-US" sz="2800" dirty="0"/>
              <a:t>Explain the main steps of transcription</a:t>
            </a:r>
          </a:p>
          <a:p>
            <a:pPr marL="342900" indent="-342900">
              <a:buFont typeface="Arial" panose="020B0604020202020204" pitchFamily="34" charset="0"/>
              <a:buChar char="•"/>
            </a:pPr>
            <a:r>
              <a:rPr lang="en-US" sz="2800" dirty="0"/>
              <a:t>Describe how eukaryotic mRNA is processed</a:t>
            </a:r>
          </a:p>
        </p:txBody>
      </p:sp>
    </p:spTree>
    <p:extLst>
      <p:ext uri="{BB962C8B-B14F-4D97-AF65-F5344CB8AC3E}">
        <p14:creationId xmlns:p14="http://schemas.microsoft.com/office/powerpoint/2010/main" val="2995161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na chromo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69684" y="1393526"/>
            <a:ext cx="6197466" cy="4293959"/>
          </a:xfrm>
          <a:prstGeom prst="rect">
            <a:avLst/>
          </a:prstGeom>
        </p:spPr>
      </p:pic>
      <p:sp>
        <p:nvSpPr>
          <p:cNvPr id="4" name="Content Placeholder 2"/>
          <p:cNvSpPr txBox="1">
            <a:spLocks/>
          </p:cNvSpPr>
          <p:nvPr/>
        </p:nvSpPr>
        <p:spPr>
          <a:xfrm>
            <a:off x="0" y="1012725"/>
            <a:ext cx="2769684" cy="5333835"/>
          </a:xfrm>
          <a:prstGeom prst="rect">
            <a:avLst/>
          </a:prstGeom>
        </p:spPr>
        <p:txBody>
          <a:bodyPr vert="horz" lIns="91440" tIns="45720" rIns="91440" bIns="45720"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dirty="0">
                <a:solidFill>
                  <a:srgbClr val="000000"/>
                </a:solidFill>
                <a:latin typeface="Calibri"/>
              </a:rPr>
              <a:t>All the DNA in a cell constitutes the cell’</a:t>
            </a:r>
            <a:r>
              <a:rPr lang="en-US" altLang="ja-JP" dirty="0">
                <a:solidFill>
                  <a:srgbClr val="000000"/>
                </a:solidFill>
                <a:latin typeface="Calibri"/>
                <a:ea typeface="ＭＳ Ｐゴシック"/>
              </a:rPr>
              <a:t>s </a:t>
            </a:r>
            <a:r>
              <a:rPr lang="en-US" altLang="ja-JP" b="1" dirty="0">
                <a:solidFill>
                  <a:srgbClr val="000000"/>
                </a:solidFill>
                <a:latin typeface="Calibri"/>
                <a:ea typeface="ＭＳ Ｐゴシック"/>
              </a:rPr>
              <a:t>genome</a:t>
            </a:r>
          </a:p>
          <a:p>
            <a:pPr marL="457200" indent="-457200" algn="l">
              <a:buFont typeface="Arial"/>
              <a:buChar char="•"/>
            </a:pPr>
            <a:endParaRPr lang="en-US" altLang="ja-JP" b="1" dirty="0">
              <a:solidFill>
                <a:srgbClr val="000000"/>
              </a:solidFill>
              <a:latin typeface="Calibri"/>
              <a:ea typeface="ＭＳ Ｐゴシック"/>
            </a:endParaRPr>
          </a:p>
          <a:p>
            <a:pPr marL="457200" indent="-457200" algn="l">
              <a:buFont typeface="Arial"/>
              <a:buChar char="•"/>
            </a:pPr>
            <a:r>
              <a:rPr lang="en-US" dirty="0">
                <a:solidFill>
                  <a:srgbClr val="000000"/>
                </a:solidFill>
                <a:latin typeface="Calibri"/>
              </a:rPr>
              <a:t>A genome can consist of a single DNA molecule (common in prokaryotic cells) or a number of DNA molecules (common in eukaryotic cells)</a:t>
            </a:r>
          </a:p>
          <a:p>
            <a:pPr marL="457200" indent="-457200" algn="l">
              <a:buFont typeface="Arial"/>
              <a:buChar char="•"/>
            </a:pPr>
            <a:endParaRPr lang="en-US" dirty="0">
              <a:solidFill>
                <a:srgbClr val="000000"/>
              </a:solidFill>
              <a:latin typeface="Calibri"/>
            </a:endParaRPr>
          </a:p>
          <a:p>
            <a:pPr marL="457200" indent="-457200" algn="l">
              <a:buFont typeface="Arial"/>
              <a:buChar char="•"/>
            </a:pPr>
            <a:r>
              <a:rPr lang="en-US" dirty="0">
                <a:solidFill>
                  <a:srgbClr val="000000"/>
                </a:solidFill>
                <a:latin typeface="Calibri"/>
              </a:rPr>
              <a:t>DNA molecules in a cell are packaged into </a:t>
            </a:r>
            <a:r>
              <a:rPr lang="en-US" b="1" dirty="0">
                <a:solidFill>
                  <a:srgbClr val="000000"/>
                </a:solidFill>
                <a:latin typeface="Calibri"/>
              </a:rPr>
              <a:t>chromosomes</a:t>
            </a:r>
          </a:p>
        </p:txBody>
      </p:sp>
      <p:sp>
        <p:nvSpPr>
          <p:cNvPr id="5" name="Title 1"/>
          <p:cNvSpPr txBox="1">
            <a:spLocks/>
          </p:cNvSpPr>
          <p:nvPr/>
        </p:nvSpPr>
        <p:spPr>
          <a:xfrm>
            <a:off x="457200" y="-4497"/>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latin typeface="Calibri"/>
              </a:rPr>
              <a:t>What is a Genome?</a:t>
            </a:r>
          </a:p>
        </p:txBody>
      </p:sp>
      <p:sp>
        <p:nvSpPr>
          <p:cNvPr id="6" name="Content Placeholder 2"/>
          <p:cNvSpPr txBox="1">
            <a:spLocks/>
          </p:cNvSpPr>
          <p:nvPr/>
        </p:nvSpPr>
        <p:spPr>
          <a:xfrm>
            <a:off x="3959731" y="1071516"/>
            <a:ext cx="3224946" cy="539364"/>
          </a:xfrm>
          <a:prstGeom prst="rect">
            <a:avLst/>
          </a:prstGeom>
        </p:spPr>
        <p:txBody>
          <a:bodyPr vert="horz" lIns="91440" tIns="45720" rIns="91440" bIns="45720" rtlCol="0">
            <a:normAutofit fontScale="55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dirty="0">
                <a:solidFill>
                  <a:schemeClr val="accent6"/>
                </a:solidFill>
                <a:latin typeface="Calibri"/>
              </a:rPr>
              <a:t>There are about 2 meters of DNA in each of your cells!</a:t>
            </a:r>
            <a:endParaRPr lang="en-US" b="1" dirty="0">
              <a:solidFill>
                <a:schemeClr val="accent6"/>
              </a:solidFill>
              <a:latin typeface="Calibri"/>
            </a:endParaRPr>
          </a:p>
        </p:txBody>
      </p:sp>
      <p:cxnSp>
        <p:nvCxnSpPr>
          <p:cNvPr id="7" name="Straight Arrow Connector 6"/>
          <p:cNvCxnSpPr/>
          <p:nvPr/>
        </p:nvCxnSpPr>
        <p:spPr>
          <a:xfrm flipH="1">
            <a:off x="3316005" y="1393526"/>
            <a:ext cx="643727" cy="217354"/>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Content Placeholder 2"/>
          <p:cNvSpPr txBox="1">
            <a:spLocks/>
          </p:cNvSpPr>
          <p:nvPr/>
        </p:nvSpPr>
        <p:spPr>
          <a:xfrm>
            <a:off x="5572204" y="5968468"/>
            <a:ext cx="3224946" cy="539364"/>
          </a:xfrm>
          <a:prstGeom prst="rect">
            <a:avLst/>
          </a:prstGeom>
        </p:spPr>
        <p:txBody>
          <a:bodyPr vert="horz" lIns="91440" tIns="45720" rIns="91440" bIns="45720" rtlCol="0">
            <a:normAutofit fontScale="55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dirty="0">
                <a:solidFill>
                  <a:srgbClr val="F79646"/>
                </a:solidFill>
                <a:latin typeface="Calibri"/>
              </a:rPr>
              <a:t>Hundreds to thousands of genes on each chromosome!</a:t>
            </a:r>
            <a:endParaRPr lang="en-US" b="1" dirty="0">
              <a:solidFill>
                <a:srgbClr val="F79646"/>
              </a:solidFill>
              <a:latin typeface="Calibri"/>
            </a:endParaRPr>
          </a:p>
        </p:txBody>
      </p:sp>
      <p:cxnSp>
        <p:nvCxnSpPr>
          <p:cNvPr id="11" name="Straight Arrow Connector 10"/>
          <p:cNvCxnSpPr/>
          <p:nvPr/>
        </p:nvCxnSpPr>
        <p:spPr>
          <a:xfrm flipH="1" flipV="1">
            <a:off x="6714321" y="5302971"/>
            <a:ext cx="161149" cy="609148"/>
          </a:xfrm>
          <a:prstGeom prst="straightConnector1">
            <a:avLst/>
          </a:prstGeom>
          <a:ln w="571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4365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p:cNvPicPr>
            <a:picLocks noChangeAspect="1"/>
          </p:cNvPicPr>
          <p:nvPr/>
        </p:nvPicPr>
        <p:blipFill>
          <a:blip r:embed="rId2" cstate="print">
            <a:extLst>
              <a:ext uri="{28A0092B-C50C-407E-A947-70E740481C1C}">
                <a14:useLocalDpi xmlns:a14="http://schemas.microsoft.com/office/drawing/2010/main"/>
              </a:ext>
            </a:extLst>
          </a:blip>
          <a:srcRect t="4214" b="5190"/>
          <a:stretch>
            <a:fillRect/>
          </a:stretch>
        </p:blipFill>
        <p:spPr bwMode="auto">
          <a:xfrm>
            <a:off x="0" y="1981200"/>
            <a:ext cx="91440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8" name="TextBox 2"/>
          <p:cNvSpPr txBox="1">
            <a:spLocks noChangeArrowheads="1"/>
          </p:cNvSpPr>
          <p:nvPr/>
        </p:nvSpPr>
        <p:spPr bwMode="auto">
          <a:xfrm>
            <a:off x="152400" y="76200"/>
            <a:ext cx="8839200" cy="175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a:spcBef>
                <a:spcPct val="0"/>
              </a:spcBef>
              <a:buClrTx/>
              <a:buFontTx/>
              <a:buNone/>
            </a:pPr>
            <a:r>
              <a:rPr lang="en-US" altLang="en-US" sz="2400" dirty="0"/>
              <a:t>A gene is a nucleotide sequence that </a:t>
            </a:r>
            <a:r>
              <a:rPr lang="en-US" altLang="en-US" sz="2400" u="sng" dirty="0"/>
              <a:t>codes</a:t>
            </a:r>
            <a:r>
              <a:rPr lang="en-US" altLang="en-US" sz="2400" dirty="0"/>
              <a:t> for the </a:t>
            </a:r>
            <a:r>
              <a:rPr lang="en-US" altLang="en-US" sz="2400" b="1" i="1" dirty="0"/>
              <a:t>primary structure</a:t>
            </a:r>
            <a:r>
              <a:rPr lang="en-US" altLang="en-US" sz="2400" dirty="0"/>
              <a:t> of a specific protein</a:t>
            </a:r>
          </a:p>
          <a:p>
            <a:pPr>
              <a:spcBef>
                <a:spcPct val="0"/>
              </a:spcBef>
              <a:buClrTx/>
              <a:buFontTx/>
              <a:buNone/>
            </a:pPr>
            <a:endParaRPr lang="en-US" altLang="en-US" sz="1200" dirty="0"/>
          </a:p>
          <a:p>
            <a:pPr>
              <a:spcBef>
                <a:spcPct val="0"/>
              </a:spcBef>
              <a:buClrTx/>
              <a:buFontTx/>
              <a:buNone/>
            </a:pPr>
            <a:r>
              <a:rPr lang="en-US" altLang="en-US" sz="2400" dirty="0"/>
              <a:t>A </a:t>
            </a:r>
            <a:r>
              <a:rPr lang="en-US" altLang="en-US" sz="2400" b="1" i="1" dirty="0"/>
              <a:t>single</a:t>
            </a:r>
            <a:r>
              <a:rPr lang="en-US" altLang="en-US" sz="2400" dirty="0"/>
              <a:t> chromosome usually carries </a:t>
            </a:r>
            <a:r>
              <a:rPr lang="en-US" altLang="en-US" sz="2400" b="1" i="1" dirty="0"/>
              <a:t>thousands</a:t>
            </a:r>
            <a:r>
              <a:rPr lang="en-US" altLang="en-US" sz="2400" i="1" dirty="0"/>
              <a:t> of</a:t>
            </a:r>
            <a:r>
              <a:rPr lang="en-US" altLang="en-US" sz="2400" b="1" i="1" dirty="0"/>
              <a:t> </a:t>
            </a:r>
            <a:r>
              <a:rPr lang="en-US" altLang="en-US" sz="2400" dirty="0"/>
              <a:t>different genes, each coding for a specific proteins</a:t>
            </a:r>
          </a:p>
        </p:txBody>
      </p:sp>
    </p:spTree>
    <p:extLst>
      <p:ext uri="{BB962C8B-B14F-4D97-AF65-F5344CB8AC3E}">
        <p14:creationId xmlns:p14="http://schemas.microsoft.com/office/powerpoint/2010/main" val="994724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
          <p:cNvSpPr txBox="1">
            <a:spLocks/>
          </p:cNvSpPr>
          <p:nvPr/>
        </p:nvSpPr>
        <p:spPr>
          <a:xfrm>
            <a:off x="4696319" y="957131"/>
            <a:ext cx="4025900" cy="526626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Wingdings" charset="2"/>
              <a:buChar char="§"/>
            </a:pPr>
            <a:r>
              <a:rPr lang="en-US" sz="2600" dirty="0">
                <a:solidFill>
                  <a:srgbClr val="000000"/>
                </a:solidFill>
              </a:rPr>
              <a:t>The two chromosomes in each pair are called </a:t>
            </a:r>
            <a:r>
              <a:rPr lang="en-US" sz="2600" b="1" dirty="0">
                <a:solidFill>
                  <a:srgbClr val="000000"/>
                </a:solidFill>
              </a:rPr>
              <a:t>homologous chromosomes, </a:t>
            </a:r>
            <a:r>
              <a:rPr lang="en-US" sz="2600" dirty="0">
                <a:solidFill>
                  <a:srgbClr val="000000"/>
                </a:solidFill>
              </a:rPr>
              <a:t>or</a:t>
            </a:r>
            <a:r>
              <a:rPr lang="en-US" sz="2600" b="1" dirty="0">
                <a:solidFill>
                  <a:srgbClr val="000000"/>
                </a:solidFill>
              </a:rPr>
              <a:t> homologs</a:t>
            </a:r>
          </a:p>
          <a:p>
            <a:pPr algn="l">
              <a:buFont typeface="Wingdings" charset="2"/>
              <a:buChar char="§"/>
            </a:pPr>
            <a:endParaRPr lang="en-US" sz="2600" b="1" dirty="0">
              <a:solidFill>
                <a:srgbClr val="000000"/>
              </a:solidFill>
            </a:endParaRPr>
          </a:p>
          <a:p>
            <a:pPr algn="l">
              <a:buFont typeface="Wingdings" charset="2"/>
              <a:buChar char="§"/>
            </a:pPr>
            <a:r>
              <a:rPr lang="en-US" sz="2600" dirty="0">
                <a:solidFill>
                  <a:srgbClr val="000000"/>
                </a:solidFill>
              </a:rPr>
              <a:t>Chromosomes in a </a:t>
            </a:r>
            <a:r>
              <a:rPr lang="en-US" sz="2600" b="1" dirty="0">
                <a:solidFill>
                  <a:srgbClr val="000000"/>
                </a:solidFill>
              </a:rPr>
              <a:t>homologous pair </a:t>
            </a:r>
            <a:r>
              <a:rPr lang="en-US" sz="2600" dirty="0">
                <a:solidFill>
                  <a:srgbClr val="000000"/>
                </a:solidFill>
              </a:rPr>
              <a:t>are the same length and shape and carry genes controlling the </a:t>
            </a:r>
            <a:r>
              <a:rPr lang="en-US" sz="2600" i="1" dirty="0">
                <a:solidFill>
                  <a:schemeClr val="accent6">
                    <a:lumMod val="75000"/>
                  </a:schemeClr>
                </a:solidFill>
              </a:rPr>
              <a:t>same inherited characters</a:t>
            </a:r>
          </a:p>
          <a:p>
            <a:pPr lvl="1" algn="l">
              <a:buFont typeface="Wingdings" charset="2"/>
              <a:buChar char="§"/>
            </a:pPr>
            <a:r>
              <a:rPr lang="en-US" sz="2200" i="1" dirty="0">
                <a:solidFill>
                  <a:srgbClr val="FF0000"/>
                </a:solidFill>
              </a:rPr>
              <a:t>But not necessarily the same traits (alleles)</a:t>
            </a:r>
          </a:p>
        </p:txBody>
      </p:sp>
      <p:pic>
        <p:nvPicPr>
          <p:cNvPr id="3" name="Picture 2" descr="13_03bKaryotypePrep-U.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192" y="543621"/>
            <a:ext cx="4559808" cy="5181600"/>
          </a:xfrm>
          <a:prstGeom prst="rect">
            <a:avLst/>
          </a:prstGeom>
        </p:spPr>
      </p:pic>
      <p:sp>
        <p:nvSpPr>
          <p:cNvPr id="4" name="Title 1"/>
          <p:cNvSpPr txBox="1">
            <a:spLocks/>
          </p:cNvSpPr>
          <p:nvPr/>
        </p:nvSpPr>
        <p:spPr>
          <a:xfrm>
            <a:off x="457200" y="-4497"/>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Karyotype</a:t>
            </a:r>
          </a:p>
        </p:txBody>
      </p:sp>
      <p:sp>
        <p:nvSpPr>
          <p:cNvPr id="5" name="Content Placeholder 2"/>
          <p:cNvSpPr txBox="1">
            <a:spLocks/>
          </p:cNvSpPr>
          <p:nvPr/>
        </p:nvSpPr>
        <p:spPr>
          <a:xfrm>
            <a:off x="427312" y="5918200"/>
            <a:ext cx="8792888" cy="791633"/>
          </a:xfrm>
          <a:prstGeom prst="rect">
            <a:avLst/>
          </a:prstGeom>
          <a:solidFill>
            <a:schemeClr val="bg1"/>
          </a:solidFill>
        </p:spPr>
        <p:txBody>
          <a:bodyPr vert="horz" lIns="91440" tIns="45720" rIns="91440" bIns="45720" rtlCol="0">
            <a:normAutofit fontScale="850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Wingdings" charset="2"/>
              <a:buChar char="§"/>
            </a:pPr>
            <a:r>
              <a:rPr lang="en-US" sz="2600" b="1" dirty="0">
                <a:solidFill>
                  <a:srgbClr val="000000"/>
                </a:solidFill>
              </a:rPr>
              <a:t>Genes</a:t>
            </a:r>
            <a:r>
              <a:rPr lang="en-US" sz="2600" dirty="0">
                <a:solidFill>
                  <a:srgbClr val="000000"/>
                </a:solidFill>
              </a:rPr>
              <a:t> are the units of heredity and are made up of segments of DNA</a:t>
            </a:r>
          </a:p>
          <a:p>
            <a:pPr algn="l">
              <a:buFont typeface="Wingdings" charset="2"/>
              <a:buChar char="§"/>
            </a:pPr>
            <a:r>
              <a:rPr lang="en-US" sz="2600" dirty="0">
                <a:solidFill>
                  <a:srgbClr val="000000"/>
                </a:solidFill>
              </a:rPr>
              <a:t>A gene’s specific position along a chromosome is called the </a:t>
            </a:r>
            <a:r>
              <a:rPr lang="en-US" sz="2600" b="1" dirty="0">
                <a:solidFill>
                  <a:srgbClr val="000000"/>
                </a:solidFill>
              </a:rPr>
              <a:t>locus</a:t>
            </a:r>
          </a:p>
        </p:txBody>
      </p:sp>
      <p:pic>
        <p:nvPicPr>
          <p:cNvPr id="6" name="Picture 5">
            <a:extLst>
              <a:ext uri="{FF2B5EF4-FFF2-40B4-BE49-F238E27FC236}">
                <a16:creationId xmlns:a16="http://schemas.microsoft.com/office/drawing/2014/main" id="{7C604CD8-1CFA-AF47-82FB-3538FBF6C997}"/>
              </a:ext>
            </a:extLst>
          </p:cNvPr>
          <p:cNvPicPr>
            <a:picLocks noChangeAspect="1"/>
          </p:cNvPicPr>
          <p:nvPr/>
        </p:nvPicPr>
        <p:blipFill>
          <a:blip r:embed="rId4"/>
          <a:stretch>
            <a:fillRect/>
          </a:stretch>
        </p:blipFill>
        <p:spPr>
          <a:xfrm>
            <a:off x="150393" y="1331482"/>
            <a:ext cx="4319338" cy="4319338"/>
          </a:xfrm>
          <a:prstGeom prst="rect">
            <a:avLst/>
          </a:prstGeom>
        </p:spPr>
      </p:pic>
    </p:spTree>
    <p:extLst>
      <p:ext uri="{BB962C8B-B14F-4D97-AF65-F5344CB8AC3E}">
        <p14:creationId xmlns:p14="http://schemas.microsoft.com/office/powerpoint/2010/main" val="345413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
          <p:cNvSpPr txBox="1">
            <a:spLocks/>
          </p:cNvSpPr>
          <p:nvPr/>
        </p:nvSpPr>
        <p:spPr>
          <a:xfrm>
            <a:off x="4696319" y="957131"/>
            <a:ext cx="4025900" cy="526626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Wingdings" charset="2"/>
              <a:buChar char="§"/>
            </a:pPr>
            <a:r>
              <a:rPr lang="en-US" sz="2600" dirty="0">
                <a:solidFill>
                  <a:srgbClr val="000000"/>
                </a:solidFill>
              </a:rPr>
              <a:t>The two chromosomes in each pair are called </a:t>
            </a:r>
            <a:r>
              <a:rPr lang="en-US" sz="2600" b="1" dirty="0">
                <a:solidFill>
                  <a:srgbClr val="000000"/>
                </a:solidFill>
              </a:rPr>
              <a:t>homologous chromosomes, </a:t>
            </a:r>
            <a:r>
              <a:rPr lang="en-US" sz="2600" dirty="0">
                <a:solidFill>
                  <a:srgbClr val="000000"/>
                </a:solidFill>
              </a:rPr>
              <a:t>or</a:t>
            </a:r>
            <a:r>
              <a:rPr lang="en-US" sz="2600" b="1" dirty="0">
                <a:solidFill>
                  <a:srgbClr val="000000"/>
                </a:solidFill>
              </a:rPr>
              <a:t> homologs</a:t>
            </a:r>
          </a:p>
          <a:p>
            <a:pPr algn="l">
              <a:buFont typeface="Wingdings" charset="2"/>
              <a:buChar char="§"/>
            </a:pPr>
            <a:endParaRPr lang="en-US" sz="2600" b="1" dirty="0">
              <a:solidFill>
                <a:srgbClr val="000000"/>
              </a:solidFill>
            </a:endParaRPr>
          </a:p>
          <a:p>
            <a:pPr algn="l">
              <a:buFont typeface="Wingdings" charset="2"/>
              <a:buChar char="§"/>
            </a:pPr>
            <a:r>
              <a:rPr lang="en-US" sz="2600" dirty="0">
                <a:solidFill>
                  <a:srgbClr val="000000"/>
                </a:solidFill>
              </a:rPr>
              <a:t>Chromosomes in a </a:t>
            </a:r>
            <a:r>
              <a:rPr lang="en-US" sz="2600" b="1" dirty="0">
                <a:solidFill>
                  <a:srgbClr val="000000"/>
                </a:solidFill>
              </a:rPr>
              <a:t>homologous pair </a:t>
            </a:r>
            <a:r>
              <a:rPr lang="en-US" sz="2600" dirty="0">
                <a:solidFill>
                  <a:srgbClr val="000000"/>
                </a:solidFill>
              </a:rPr>
              <a:t>are the same length and shape and carry genes controlling the </a:t>
            </a:r>
            <a:r>
              <a:rPr lang="en-US" sz="2600" i="1" dirty="0">
                <a:solidFill>
                  <a:schemeClr val="accent6">
                    <a:lumMod val="75000"/>
                  </a:schemeClr>
                </a:solidFill>
              </a:rPr>
              <a:t>same inherited characters</a:t>
            </a:r>
          </a:p>
          <a:p>
            <a:pPr lvl="1" algn="l">
              <a:buFont typeface="Wingdings" charset="2"/>
              <a:buChar char="§"/>
            </a:pPr>
            <a:r>
              <a:rPr lang="en-US" sz="2200" i="1" dirty="0">
                <a:solidFill>
                  <a:srgbClr val="FF0000"/>
                </a:solidFill>
              </a:rPr>
              <a:t>But not necessarily the same traits (alleles)</a:t>
            </a:r>
          </a:p>
        </p:txBody>
      </p:sp>
      <p:pic>
        <p:nvPicPr>
          <p:cNvPr id="3" name="Picture 2" descr="13_03bKaryotypePrep-U.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192" y="543621"/>
            <a:ext cx="4559808" cy="5181600"/>
          </a:xfrm>
          <a:prstGeom prst="rect">
            <a:avLst/>
          </a:prstGeom>
        </p:spPr>
      </p:pic>
      <p:sp>
        <p:nvSpPr>
          <p:cNvPr id="4" name="Title 1"/>
          <p:cNvSpPr txBox="1">
            <a:spLocks/>
          </p:cNvSpPr>
          <p:nvPr/>
        </p:nvSpPr>
        <p:spPr>
          <a:xfrm>
            <a:off x="457200" y="-4497"/>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Karyotype</a:t>
            </a:r>
          </a:p>
        </p:txBody>
      </p:sp>
      <p:sp>
        <p:nvSpPr>
          <p:cNvPr id="5" name="Content Placeholder 2"/>
          <p:cNvSpPr txBox="1">
            <a:spLocks/>
          </p:cNvSpPr>
          <p:nvPr/>
        </p:nvSpPr>
        <p:spPr>
          <a:xfrm>
            <a:off x="427312" y="5918200"/>
            <a:ext cx="8792888" cy="791633"/>
          </a:xfrm>
          <a:prstGeom prst="rect">
            <a:avLst/>
          </a:prstGeom>
          <a:solidFill>
            <a:schemeClr val="bg1"/>
          </a:solidFill>
        </p:spPr>
        <p:txBody>
          <a:bodyPr vert="horz" lIns="91440" tIns="45720" rIns="91440" bIns="45720" rtlCol="0">
            <a:normAutofit fontScale="850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buFont typeface="Wingdings" charset="2"/>
              <a:buChar char="§"/>
            </a:pPr>
            <a:r>
              <a:rPr lang="en-US" sz="2600" b="1" dirty="0">
                <a:solidFill>
                  <a:srgbClr val="000000"/>
                </a:solidFill>
              </a:rPr>
              <a:t>Genes</a:t>
            </a:r>
            <a:r>
              <a:rPr lang="en-US" sz="2600" dirty="0">
                <a:solidFill>
                  <a:srgbClr val="000000"/>
                </a:solidFill>
              </a:rPr>
              <a:t> are the units of heredity and are made up of segments of DNA</a:t>
            </a:r>
          </a:p>
          <a:p>
            <a:pPr algn="l">
              <a:buFont typeface="Wingdings" charset="2"/>
              <a:buChar char="§"/>
            </a:pPr>
            <a:r>
              <a:rPr lang="en-US" sz="2600" dirty="0">
                <a:solidFill>
                  <a:srgbClr val="000000"/>
                </a:solidFill>
              </a:rPr>
              <a:t>A gene’s specific position along a chromosome is called the </a:t>
            </a:r>
            <a:r>
              <a:rPr lang="en-US" sz="2600" b="1" dirty="0">
                <a:solidFill>
                  <a:srgbClr val="000000"/>
                </a:solidFill>
              </a:rPr>
              <a:t>locus</a:t>
            </a:r>
          </a:p>
        </p:txBody>
      </p:sp>
    </p:spTree>
    <p:extLst>
      <p:ext uri="{BB962C8B-B14F-4D97-AF65-F5344CB8AC3E}">
        <p14:creationId xmlns:p14="http://schemas.microsoft.com/office/powerpoint/2010/main" val="3183829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romosomes.jpg.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3312" y="917299"/>
            <a:ext cx="8696304" cy="5000901"/>
          </a:xfrm>
          <a:prstGeom prst="rect">
            <a:avLst/>
          </a:prstGeom>
        </p:spPr>
      </p:pic>
      <p:sp>
        <p:nvSpPr>
          <p:cNvPr id="6" name="Title 1"/>
          <p:cNvSpPr txBox="1">
            <a:spLocks/>
          </p:cNvSpPr>
          <p:nvPr/>
        </p:nvSpPr>
        <p:spPr>
          <a:xfrm>
            <a:off x="457200" y="-131497"/>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Karyotype</a:t>
            </a:r>
          </a:p>
        </p:txBody>
      </p:sp>
    </p:spTree>
    <p:extLst>
      <p:ext uri="{BB962C8B-B14F-4D97-AF65-F5344CB8AC3E}">
        <p14:creationId xmlns:p14="http://schemas.microsoft.com/office/powerpoint/2010/main" val="37895150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romosomes.jpg.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4527" y="1388534"/>
            <a:ext cx="7795587" cy="4482934"/>
          </a:xfrm>
          <a:prstGeom prst="rect">
            <a:avLst/>
          </a:prstGeom>
        </p:spPr>
      </p:pic>
      <p:pic>
        <p:nvPicPr>
          <p:cNvPr id="3" name="Picture 2" descr="13_03bKaryotypePrep-U.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192" y="719669"/>
            <a:ext cx="4559808" cy="5181600"/>
          </a:xfrm>
          <a:prstGeom prst="rect">
            <a:avLst/>
          </a:prstGeom>
        </p:spPr>
      </p:pic>
      <p:sp>
        <p:nvSpPr>
          <p:cNvPr id="5" name="Title 1"/>
          <p:cNvSpPr txBox="1">
            <a:spLocks/>
          </p:cNvSpPr>
          <p:nvPr/>
        </p:nvSpPr>
        <p:spPr>
          <a:xfrm>
            <a:off x="457200" y="-4497"/>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How do these differ?</a:t>
            </a:r>
          </a:p>
        </p:txBody>
      </p:sp>
    </p:spTree>
    <p:extLst>
      <p:ext uri="{BB962C8B-B14F-4D97-AF65-F5344CB8AC3E}">
        <p14:creationId xmlns:p14="http://schemas.microsoft.com/office/powerpoint/2010/main" val="3001935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idx="4294967295"/>
          </p:nvPr>
        </p:nvSpPr>
        <p:spPr>
          <a:xfrm>
            <a:off x="-12700" y="0"/>
            <a:ext cx="8991600" cy="646331"/>
          </a:xfrm>
        </p:spPr>
        <p:txBody>
          <a:bodyPr anchor="t">
            <a:spAutoFit/>
          </a:bodyPr>
          <a:lstStyle/>
          <a:p>
            <a:pPr eaLnBrk="1" hangingPunct="1"/>
            <a:r>
              <a:rPr lang="en-US" altLang="en-US" sz="3600" b="0" dirty="0">
                <a:latin typeface="Calibri" charset="0"/>
              </a:rPr>
              <a:t>The Flow of Genetic </a:t>
            </a:r>
            <a:r>
              <a:rPr lang="en-US" altLang="en-US" sz="3200" b="0" dirty="0">
                <a:latin typeface="Calibri" charset="0"/>
              </a:rPr>
              <a:t>Information in the Cell</a:t>
            </a:r>
          </a:p>
        </p:txBody>
      </p:sp>
      <p:sp>
        <p:nvSpPr>
          <p:cNvPr id="18434" name="Rectangle 3"/>
          <p:cNvSpPr>
            <a:spLocks noGrp="1" noChangeArrowheads="1"/>
          </p:cNvSpPr>
          <p:nvPr>
            <p:ph type="body" idx="4294967295"/>
          </p:nvPr>
        </p:nvSpPr>
        <p:spPr>
          <a:xfrm>
            <a:off x="76200" y="823913"/>
            <a:ext cx="8534400" cy="5331460"/>
          </a:xfrm>
        </p:spPr>
        <p:txBody>
          <a:bodyPr>
            <a:spAutoFit/>
          </a:bodyPr>
          <a:lstStyle/>
          <a:p>
            <a:pPr marL="0" indent="0" eaLnBrk="1" hangingPunct="1">
              <a:lnSpc>
                <a:spcPct val="95000"/>
              </a:lnSpc>
              <a:buFont typeface="Times" charset="0"/>
              <a:buNone/>
            </a:pPr>
            <a:r>
              <a:rPr lang="en-US" altLang="en-US" sz="2800" dirty="0">
                <a:latin typeface="Calibri" charset="0"/>
              </a:rPr>
              <a:t>The information content of DNA is in the form of specific nucleotide sequences</a:t>
            </a:r>
          </a:p>
          <a:p>
            <a:pPr marL="0" indent="0" eaLnBrk="1" hangingPunct="1">
              <a:lnSpc>
                <a:spcPct val="95000"/>
              </a:lnSpc>
              <a:buFont typeface="Times" charset="0"/>
              <a:buNone/>
            </a:pPr>
            <a:endParaRPr lang="en-US" altLang="en-US" sz="900" dirty="0">
              <a:latin typeface="Calibri" charset="0"/>
            </a:endParaRPr>
          </a:p>
          <a:p>
            <a:pPr marL="0" indent="0" eaLnBrk="1" hangingPunct="1">
              <a:lnSpc>
                <a:spcPct val="95000"/>
              </a:lnSpc>
              <a:buFont typeface="Times" charset="0"/>
              <a:buNone/>
            </a:pPr>
            <a:r>
              <a:rPr lang="en-US" altLang="en-US" sz="2800" dirty="0">
                <a:latin typeface="Calibri" charset="0"/>
              </a:rPr>
              <a:t>The DNA inherited by an organism                                      leads to specific traits by dictating                                                the synthesis of proteins</a:t>
            </a:r>
          </a:p>
          <a:p>
            <a:pPr marL="0" indent="0" eaLnBrk="1" hangingPunct="1">
              <a:lnSpc>
                <a:spcPct val="95000"/>
              </a:lnSpc>
              <a:buFont typeface="Times" charset="0"/>
              <a:buNone/>
            </a:pPr>
            <a:endParaRPr lang="en-US" altLang="en-US" sz="900" dirty="0">
              <a:latin typeface="Calibri" charset="0"/>
            </a:endParaRPr>
          </a:p>
          <a:p>
            <a:pPr marL="0" indent="0" eaLnBrk="1" hangingPunct="1">
              <a:lnSpc>
                <a:spcPct val="95000"/>
              </a:lnSpc>
              <a:buFont typeface="Times" charset="0"/>
              <a:buNone/>
            </a:pPr>
            <a:r>
              <a:rPr lang="en-US" altLang="en-US" sz="2800" dirty="0">
                <a:latin typeface="Calibri" charset="0"/>
              </a:rPr>
              <a:t>Proteins are the links between                                    </a:t>
            </a:r>
            <a:r>
              <a:rPr lang="en-US" altLang="en-US" sz="2800" b="1" i="1" dirty="0">
                <a:latin typeface="Calibri" charset="0"/>
              </a:rPr>
              <a:t>genotype</a:t>
            </a:r>
            <a:r>
              <a:rPr lang="en-US" altLang="en-US" sz="2800" dirty="0">
                <a:latin typeface="Calibri" charset="0"/>
              </a:rPr>
              <a:t> and </a:t>
            </a:r>
            <a:r>
              <a:rPr lang="en-US" altLang="en-US" sz="2800" b="1" i="1" dirty="0">
                <a:latin typeface="Calibri" charset="0"/>
              </a:rPr>
              <a:t>phenotype</a:t>
            </a:r>
          </a:p>
          <a:p>
            <a:pPr marL="0" indent="0" eaLnBrk="1" hangingPunct="1">
              <a:lnSpc>
                <a:spcPct val="95000"/>
              </a:lnSpc>
              <a:buFont typeface="Times" charset="0"/>
              <a:buNone/>
            </a:pPr>
            <a:endParaRPr lang="en-US" altLang="en-US" sz="900" dirty="0">
              <a:latin typeface="Calibri" charset="0"/>
            </a:endParaRPr>
          </a:p>
          <a:p>
            <a:pPr marL="0" indent="0" eaLnBrk="1" hangingPunct="1">
              <a:lnSpc>
                <a:spcPct val="95000"/>
              </a:lnSpc>
              <a:buFont typeface="Times" charset="0"/>
              <a:buNone/>
            </a:pPr>
            <a:r>
              <a:rPr lang="en-US" altLang="en-US" sz="2800" b="1" dirty="0">
                <a:latin typeface="Calibri" charset="0"/>
              </a:rPr>
              <a:t>Gene expression</a:t>
            </a:r>
            <a:r>
              <a:rPr lang="en-US" altLang="en-US" sz="2800" dirty="0">
                <a:latin typeface="Calibri" charset="0"/>
              </a:rPr>
              <a:t>, is the process                                                  by which DNA directs protein                                       synthesis through </a:t>
            </a:r>
            <a:r>
              <a:rPr lang="en-US" altLang="en-US" sz="2800" b="1" i="1" dirty="0">
                <a:latin typeface="Calibri" charset="0"/>
              </a:rPr>
              <a:t>transcription</a:t>
            </a:r>
            <a:r>
              <a:rPr lang="en-US" altLang="en-US" sz="2800" dirty="0">
                <a:latin typeface="Calibri" charset="0"/>
              </a:rPr>
              <a:t>                                                 and </a:t>
            </a:r>
            <a:r>
              <a:rPr lang="en-US" altLang="en-US" sz="2800" b="1" i="1" dirty="0">
                <a:latin typeface="Calibri" charset="0"/>
              </a:rPr>
              <a:t>translation</a:t>
            </a:r>
          </a:p>
        </p:txBody>
      </p:sp>
      <p:pic>
        <p:nvPicPr>
          <p:cNvPr id="2" name="Picture 1" descr="Screen Shot 2018-09-28 at 8.33.4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95900" y="2598479"/>
            <a:ext cx="3683000" cy="2451100"/>
          </a:xfrm>
          <a:prstGeom prst="rect">
            <a:avLst/>
          </a:prstGeom>
        </p:spPr>
      </p:pic>
    </p:spTree>
    <p:extLst>
      <p:ext uri="{BB962C8B-B14F-4D97-AF65-F5344CB8AC3E}">
        <p14:creationId xmlns:p14="http://schemas.microsoft.com/office/powerpoint/2010/main" val="1130469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ontent Placeholder 2"/>
          <p:cNvSpPr txBox="1">
            <a:spLocks/>
          </p:cNvSpPr>
          <p:nvPr/>
        </p:nvSpPr>
        <p:spPr>
          <a:xfrm>
            <a:off x="203200" y="1194330"/>
            <a:ext cx="4483099" cy="515223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dirty="0">
                <a:solidFill>
                  <a:prstClr val="black"/>
                </a:solidFill>
                <a:latin typeface="Calibri"/>
              </a:rPr>
              <a:t>Nucleic Acids make up </a:t>
            </a:r>
            <a:r>
              <a:rPr lang="en-US" b="1" dirty="0">
                <a:solidFill>
                  <a:prstClr val="black"/>
                </a:solidFill>
                <a:latin typeface="Calibri"/>
              </a:rPr>
              <a:t>genes</a:t>
            </a:r>
          </a:p>
          <a:p>
            <a:pPr marL="457200" indent="-457200" algn="l">
              <a:buFont typeface="Arial"/>
              <a:buChar char="•"/>
            </a:pPr>
            <a:endParaRPr lang="en-US" dirty="0">
              <a:solidFill>
                <a:srgbClr val="000000"/>
              </a:solidFill>
              <a:latin typeface="Calibri"/>
            </a:endParaRPr>
          </a:p>
          <a:p>
            <a:pPr marL="457200" indent="-457200" algn="l">
              <a:buFont typeface="Arial"/>
              <a:buChar char="•"/>
            </a:pPr>
            <a:r>
              <a:rPr lang="en-US" dirty="0">
                <a:solidFill>
                  <a:srgbClr val="000000"/>
                </a:solidFill>
                <a:latin typeface="Calibri"/>
              </a:rPr>
              <a:t>There are two types of nucleic acids</a:t>
            </a:r>
          </a:p>
          <a:p>
            <a:pPr marL="914400" lvl="1" indent="-457200" algn="l">
              <a:buFont typeface="Arial"/>
              <a:buChar char="•"/>
            </a:pPr>
            <a:r>
              <a:rPr lang="en-US" b="1" dirty="0">
                <a:solidFill>
                  <a:srgbClr val="000000"/>
                </a:solidFill>
                <a:latin typeface="Calibri"/>
              </a:rPr>
              <a:t>Deoxyribonucleic acid (DNA)</a:t>
            </a:r>
          </a:p>
          <a:p>
            <a:pPr marL="914400" lvl="1" indent="-457200" algn="l">
              <a:buFont typeface="Arial"/>
              <a:buChar char="•"/>
            </a:pPr>
            <a:r>
              <a:rPr lang="en-US" b="1" dirty="0">
                <a:solidFill>
                  <a:srgbClr val="000000"/>
                </a:solidFill>
                <a:latin typeface="Calibri"/>
              </a:rPr>
              <a:t>Ribonucleic acid (RNA)</a:t>
            </a:r>
          </a:p>
          <a:p>
            <a:pPr algn="l"/>
            <a:endParaRPr lang="en-US" dirty="0">
              <a:solidFill>
                <a:srgbClr val="000000"/>
              </a:solidFill>
              <a:latin typeface="Calibri"/>
            </a:endParaRPr>
          </a:p>
        </p:txBody>
      </p:sp>
      <p:sp>
        <p:nvSpPr>
          <p:cNvPr id="41" name="Title 1"/>
          <p:cNvSpPr txBox="1">
            <a:spLocks/>
          </p:cNvSpPr>
          <p:nvPr/>
        </p:nvSpPr>
        <p:spPr>
          <a:xfrm>
            <a:off x="457200" y="5133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latin typeface="Calibri"/>
              </a:rPr>
              <a:t>Nucleic Acids</a:t>
            </a:r>
          </a:p>
        </p:txBody>
      </p:sp>
      <p:pic>
        <p:nvPicPr>
          <p:cNvPr id="2" name="Picture 1"/>
          <p:cNvPicPr>
            <a:picLocks noChangeAspect="1"/>
          </p:cNvPicPr>
          <p:nvPr/>
        </p:nvPicPr>
        <p:blipFill>
          <a:blip r:embed="rId3"/>
          <a:stretch>
            <a:fillRect/>
          </a:stretch>
        </p:blipFill>
        <p:spPr>
          <a:xfrm>
            <a:off x="4797321" y="1226548"/>
            <a:ext cx="4198949" cy="4577395"/>
          </a:xfrm>
          <a:prstGeom prst="rect">
            <a:avLst/>
          </a:prstGeom>
        </p:spPr>
      </p:pic>
    </p:spTree>
    <p:extLst>
      <p:ext uri="{BB962C8B-B14F-4D97-AF65-F5344CB8AC3E}">
        <p14:creationId xmlns:p14="http://schemas.microsoft.com/office/powerpoint/2010/main" val="22735627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idx="4294967295"/>
          </p:nvPr>
        </p:nvSpPr>
        <p:spPr>
          <a:xfrm>
            <a:off x="0" y="0"/>
            <a:ext cx="9067800" cy="646331"/>
          </a:xfrm>
        </p:spPr>
        <p:txBody>
          <a:bodyPr wrap="square" anchor="t">
            <a:spAutoFit/>
          </a:bodyPr>
          <a:lstStyle/>
          <a:p>
            <a:pPr eaLnBrk="1" hangingPunct="1"/>
            <a:r>
              <a:rPr lang="en-US" altLang="en-US" sz="3600" b="0" dirty="0">
                <a:latin typeface="Calibri" charset="0"/>
              </a:rPr>
              <a:t>Basic Principles of Transcription and Translation</a:t>
            </a:r>
          </a:p>
        </p:txBody>
      </p:sp>
      <p:sp>
        <p:nvSpPr>
          <p:cNvPr id="20482" name="Rectangle 3"/>
          <p:cNvSpPr>
            <a:spLocks noGrp="1" noChangeArrowheads="1"/>
          </p:cNvSpPr>
          <p:nvPr>
            <p:ph type="body" idx="4294967295"/>
          </p:nvPr>
        </p:nvSpPr>
        <p:spPr>
          <a:xfrm>
            <a:off x="228600" y="914400"/>
            <a:ext cx="8839200" cy="3231654"/>
          </a:xfrm>
        </p:spPr>
        <p:txBody>
          <a:bodyPr>
            <a:spAutoFit/>
          </a:bodyPr>
          <a:lstStyle/>
          <a:p>
            <a:pPr marL="0" indent="0" eaLnBrk="1" hangingPunct="1">
              <a:buFont typeface="Times" charset="0"/>
              <a:buNone/>
            </a:pPr>
            <a:r>
              <a:rPr lang="en-US" altLang="en-US" sz="2400" dirty="0">
                <a:latin typeface="Calibri" charset="0"/>
              </a:rPr>
              <a:t>Transcription</a:t>
            </a:r>
            <a:r>
              <a:rPr lang="en-US" altLang="en-US" sz="2400" b="1" dirty="0">
                <a:latin typeface="Calibri" charset="0"/>
              </a:rPr>
              <a:t> </a:t>
            </a:r>
            <a:r>
              <a:rPr lang="en-US" altLang="en-US" sz="2400" dirty="0">
                <a:latin typeface="Calibri" charset="0"/>
              </a:rPr>
              <a:t>is the synthesis of RNA by the enzyme </a:t>
            </a:r>
            <a:r>
              <a:rPr lang="en-US" altLang="en-US" sz="2400" b="1" i="1" dirty="0">
                <a:latin typeface="Calibri" charset="0"/>
              </a:rPr>
              <a:t>RNA polymerase</a:t>
            </a:r>
            <a:r>
              <a:rPr lang="en-US" altLang="en-US" sz="2400" b="1" dirty="0">
                <a:latin typeface="Calibri" charset="0"/>
              </a:rPr>
              <a:t> </a:t>
            </a:r>
            <a:r>
              <a:rPr lang="en-US" altLang="en-US" sz="2400" dirty="0">
                <a:latin typeface="Calibri" charset="0"/>
              </a:rPr>
              <a:t>using information coded within DNA </a:t>
            </a:r>
            <a:endParaRPr lang="en-US" altLang="en-US" sz="2400" b="1" dirty="0">
              <a:latin typeface="Calibri" charset="0"/>
            </a:endParaRPr>
          </a:p>
          <a:p>
            <a:pPr marL="0" indent="0" eaLnBrk="1" hangingPunct="1">
              <a:buFont typeface="Times" charset="0"/>
              <a:buNone/>
            </a:pPr>
            <a:endParaRPr lang="en-US" altLang="en-US" sz="600" dirty="0">
              <a:latin typeface="Calibri" charset="0"/>
            </a:endParaRPr>
          </a:p>
          <a:p>
            <a:pPr marL="0" indent="0" eaLnBrk="1" hangingPunct="1">
              <a:buFont typeface="Times" charset="0"/>
              <a:buNone/>
            </a:pPr>
            <a:r>
              <a:rPr lang="en-US" altLang="en-US" sz="2400" dirty="0">
                <a:latin typeface="Calibri" charset="0"/>
              </a:rPr>
              <a:t>Transcription of a gene produces a </a:t>
            </a:r>
            <a:r>
              <a:rPr lang="en-US" altLang="en-US" sz="2400" b="1" i="1" dirty="0">
                <a:latin typeface="Calibri" charset="0"/>
              </a:rPr>
              <a:t>messenger RNA </a:t>
            </a:r>
            <a:r>
              <a:rPr lang="en-US" altLang="en-US" sz="2400" b="1" dirty="0">
                <a:latin typeface="Calibri" charset="0"/>
              </a:rPr>
              <a:t>(</a:t>
            </a:r>
            <a:r>
              <a:rPr lang="en-US" altLang="en-US" sz="2400" b="1" i="1" dirty="0">
                <a:latin typeface="Calibri" charset="0"/>
              </a:rPr>
              <a:t>mRNA</a:t>
            </a:r>
            <a:r>
              <a:rPr lang="en-US" altLang="en-US" sz="2400" b="1" dirty="0">
                <a:latin typeface="Calibri" charset="0"/>
              </a:rPr>
              <a:t>)</a:t>
            </a:r>
          </a:p>
          <a:p>
            <a:pPr marL="0" indent="0" eaLnBrk="1" hangingPunct="1">
              <a:buFont typeface="Times" charset="0"/>
              <a:buNone/>
            </a:pPr>
            <a:endParaRPr lang="en-US" altLang="en-US" sz="600" b="1" dirty="0">
              <a:latin typeface="Calibri" charset="0"/>
            </a:endParaRPr>
          </a:p>
          <a:p>
            <a:pPr marL="0" indent="0" eaLnBrk="1" hangingPunct="1">
              <a:buFont typeface="Times" charset="0"/>
              <a:buNone/>
            </a:pPr>
            <a:r>
              <a:rPr lang="en-US" altLang="en-US" sz="2400" b="1" i="1" dirty="0">
                <a:latin typeface="Calibri" charset="0"/>
              </a:rPr>
              <a:t>Translation</a:t>
            </a:r>
            <a:r>
              <a:rPr lang="en-US" altLang="en-US" sz="2400" b="1" dirty="0">
                <a:latin typeface="Calibri" charset="0"/>
              </a:rPr>
              <a:t> </a:t>
            </a:r>
            <a:r>
              <a:rPr lang="en-US" altLang="en-US" sz="2400" dirty="0">
                <a:latin typeface="Calibri" charset="0"/>
              </a:rPr>
              <a:t>is the synthesis of a </a:t>
            </a:r>
            <a:r>
              <a:rPr lang="en-US" altLang="en-US" sz="2400" b="1" i="1" dirty="0">
                <a:latin typeface="Calibri" charset="0"/>
              </a:rPr>
              <a:t>polypeptide</a:t>
            </a:r>
            <a:r>
              <a:rPr lang="en-US" altLang="en-US" sz="2400" dirty="0">
                <a:latin typeface="Calibri" charset="0"/>
              </a:rPr>
              <a:t>, using information coded within the mRNA</a:t>
            </a:r>
          </a:p>
          <a:p>
            <a:pPr marL="0" indent="0" eaLnBrk="1" hangingPunct="1">
              <a:buFont typeface="Times" charset="0"/>
              <a:buNone/>
            </a:pPr>
            <a:endParaRPr lang="en-US" altLang="en-US" sz="600" dirty="0">
              <a:latin typeface="Calibri" charset="0"/>
            </a:endParaRPr>
          </a:p>
          <a:p>
            <a:pPr marL="0" indent="0" eaLnBrk="1" hangingPunct="1">
              <a:buFont typeface="Times" charset="0"/>
              <a:buNone/>
            </a:pPr>
            <a:r>
              <a:rPr lang="en-US" altLang="en-US" sz="2400" b="1" i="1" dirty="0">
                <a:latin typeface="Calibri" charset="0"/>
              </a:rPr>
              <a:t>Ribosomes</a:t>
            </a:r>
            <a:r>
              <a:rPr lang="en-US" altLang="en-US" sz="2400" b="1" dirty="0">
                <a:latin typeface="Calibri" charset="0"/>
              </a:rPr>
              <a:t> </a:t>
            </a:r>
            <a:r>
              <a:rPr lang="en-US" altLang="en-US" sz="2400" dirty="0">
                <a:latin typeface="Calibri" charset="0"/>
              </a:rPr>
              <a:t>are huge protein/RNA enzyme complexes that carry out translation</a:t>
            </a:r>
          </a:p>
        </p:txBody>
      </p:sp>
      <p:grpSp>
        <p:nvGrpSpPr>
          <p:cNvPr id="50179" name="Group 4"/>
          <p:cNvGrpSpPr>
            <a:grpSpLocks/>
          </p:cNvGrpSpPr>
          <p:nvPr/>
        </p:nvGrpSpPr>
        <p:grpSpPr bwMode="auto">
          <a:xfrm>
            <a:off x="259556" y="4414123"/>
            <a:ext cx="8548688" cy="857250"/>
            <a:chOff x="304800" y="3886200"/>
            <a:chExt cx="8548688" cy="857956"/>
          </a:xfrm>
        </p:grpSpPr>
        <p:pic>
          <p:nvPicPr>
            <p:cNvPr id="50181" name="Picture 3" descr="17_UN01CentralDogma-U"/>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04800" y="3886200"/>
              <a:ext cx="8548688" cy="8579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82" name="Text Box 4"/>
            <p:cNvSpPr txBox="1">
              <a:spLocks noChangeArrowheads="1"/>
            </p:cNvSpPr>
            <p:nvPr/>
          </p:nvSpPr>
          <p:spPr bwMode="auto">
            <a:xfrm>
              <a:off x="915988" y="4157887"/>
              <a:ext cx="669925" cy="305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2200" b="1">
                  <a:solidFill>
                    <a:srgbClr val="000000"/>
                  </a:solidFill>
                </a:rPr>
                <a:t>DNA</a:t>
              </a:r>
            </a:p>
          </p:txBody>
        </p:sp>
        <p:sp>
          <p:nvSpPr>
            <p:cNvPr id="50183" name="Text Box 5"/>
            <p:cNvSpPr txBox="1">
              <a:spLocks noChangeArrowheads="1"/>
            </p:cNvSpPr>
            <p:nvPr/>
          </p:nvSpPr>
          <p:spPr bwMode="auto">
            <a:xfrm>
              <a:off x="4273550" y="4151531"/>
              <a:ext cx="669925" cy="305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2200" b="1">
                  <a:solidFill>
                    <a:srgbClr val="000000"/>
                  </a:solidFill>
                </a:rPr>
                <a:t>RNA</a:t>
              </a:r>
            </a:p>
          </p:txBody>
        </p:sp>
        <p:sp>
          <p:nvSpPr>
            <p:cNvPr id="50184" name="Text Box 6"/>
            <p:cNvSpPr txBox="1">
              <a:spLocks noChangeArrowheads="1"/>
            </p:cNvSpPr>
            <p:nvPr/>
          </p:nvSpPr>
          <p:spPr bwMode="auto">
            <a:xfrm>
              <a:off x="7464425" y="4165830"/>
              <a:ext cx="950913" cy="279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2200" b="1">
                  <a:solidFill>
                    <a:srgbClr val="000000"/>
                  </a:solidFill>
                </a:rPr>
                <a:t>Protein</a:t>
              </a:r>
            </a:p>
          </p:txBody>
        </p:sp>
      </p:grpSp>
      <p:sp>
        <p:nvSpPr>
          <p:cNvPr id="20484" name="Rectangle 1"/>
          <p:cNvSpPr>
            <a:spLocks noChangeArrowheads="1"/>
          </p:cNvSpPr>
          <p:nvPr/>
        </p:nvSpPr>
        <p:spPr bwMode="auto">
          <a:xfrm>
            <a:off x="395288" y="5791200"/>
            <a:ext cx="8458200" cy="954088"/>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0838" indent="-350838">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fontAlgn="base">
              <a:spcBef>
                <a:spcPct val="0"/>
              </a:spcBef>
              <a:spcAft>
                <a:spcPct val="0"/>
              </a:spcAft>
              <a:buClrTx/>
              <a:buFontTx/>
              <a:buNone/>
            </a:pPr>
            <a:r>
              <a:rPr lang="en-US" altLang="en-US" b="1" dirty="0">
                <a:solidFill>
                  <a:srgbClr val="000000"/>
                </a:solidFill>
              </a:rPr>
              <a:t>C</a:t>
            </a:r>
            <a:r>
              <a:rPr lang="en-US" altLang="en-US" b="1" i="1" dirty="0">
                <a:solidFill>
                  <a:srgbClr val="000000"/>
                </a:solidFill>
              </a:rPr>
              <a:t>entral dogma </a:t>
            </a:r>
            <a:r>
              <a:rPr lang="en-US" altLang="en-US" dirty="0">
                <a:solidFill>
                  <a:srgbClr val="000000"/>
                </a:solidFill>
              </a:rPr>
              <a:t>is the concept that cells are governed by information flow:  </a:t>
            </a:r>
            <a:r>
              <a:rPr lang="en-US" altLang="en-US" b="1" dirty="0">
                <a:solidFill>
                  <a:srgbClr val="000000"/>
                </a:solidFill>
              </a:rPr>
              <a:t>DNA </a:t>
            </a:r>
            <a:r>
              <a:rPr lang="en-US" altLang="en-US" b="1" dirty="0">
                <a:solidFill>
                  <a:srgbClr val="000000"/>
                </a:solidFill>
                <a:latin typeface="Symbol" charset="2"/>
                <a:sym typeface="Symbol" charset="2"/>
              </a:rPr>
              <a:t></a:t>
            </a:r>
            <a:r>
              <a:rPr lang="en-US" altLang="en-US" b="1" dirty="0">
                <a:solidFill>
                  <a:srgbClr val="000000"/>
                </a:solidFill>
              </a:rPr>
              <a:t>RNA </a:t>
            </a:r>
            <a:r>
              <a:rPr lang="en-US" altLang="en-US" b="1" dirty="0">
                <a:solidFill>
                  <a:srgbClr val="000000"/>
                </a:solidFill>
                <a:latin typeface="Symbol" charset="2"/>
                <a:sym typeface="Symbol" charset="2"/>
              </a:rPr>
              <a:t></a:t>
            </a:r>
            <a:r>
              <a:rPr lang="en-US" altLang="en-US" b="1" dirty="0">
                <a:solidFill>
                  <a:srgbClr val="000000"/>
                </a:solidFill>
              </a:rPr>
              <a:t>protein</a:t>
            </a:r>
          </a:p>
        </p:txBody>
      </p:sp>
    </p:spTree>
    <p:extLst>
      <p:ext uri="{BB962C8B-B14F-4D97-AF65-F5344CB8AC3E}">
        <p14:creationId xmlns:p14="http://schemas.microsoft.com/office/powerpoint/2010/main" val="36293477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4497"/>
            <a:ext cx="8229600" cy="652197"/>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Bridge Between Genes and Proteins</a:t>
            </a:r>
          </a:p>
        </p:txBody>
      </p:sp>
      <p:pic>
        <p:nvPicPr>
          <p:cNvPr id="3" name="Picture 2"/>
          <p:cNvPicPr>
            <a:picLocks noChangeAspect="1"/>
          </p:cNvPicPr>
          <p:nvPr/>
        </p:nvPicPr>
        <p:blipFill>
          <a:blip r:embed="rId3"/>
          <a:stretch>
            <a:fillRect/>
          </a:stretch>
        </p:blipFill>
        <p:spPr>
          <a:xfrm>
            <a:off x="292100" y="1447800"/>
            <a:ext cx="8559800" cy="5232400"/>
          </a:xfrm>
          <a:prstGeom prst="rect">
            <a:avLst/>
          </a:prstGeom>
        </p:spPr>
      </p:pic>
      <p:sp>
        <p:nvSpPr>
          <p:cNvPr id="4" name="Content Placeholder 2"/>
          <p:cNvSpPr txBox="1">
            <a:spLocks/>
          </p:cNvSpPr>
          <p:nvPr/>
        </p:nvSpPr>
        <p:spPr>
          <a:xfrm>
            <a:off x="0" y="914400"/>
            <a:ext cx="4737100" cy="2933700"/>
          </a:xfrm>
          <a:prstGeom prst="rect">
            <a:avLst/>
          </a:prstGeom>
        </p:spPr>
        <p:txBody>
          <a:bodyPr vert="horz" lIns="91440" tIns="45720" rIns="91440" bIns="45720" rtlCol="0">
            <a:normAutofit fontScale="850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2800" b="1" dirty="0">
                <a:solidFill>
                  <a:srgbClr val="000000"/>
                </a:solidFill>
              </a:rPr>
              <a:t>Messenger RNA (mRNA)</a:t>
            </a:r>
            <a:r>
              <a:rPr lang="en-US" sz="2800" dirty="0">
                <a:solidFill>
                  <a:srgbClr val="000000"/>
                </a:solidFill>
              </a:rPr>
              <a:t> is the bridge between genes and the proteins for which they code</a:t>
            </a:r>
          </a:p>
          <a:p>
            <a:pPr marL="457200" indent="-457200" algn="l">
              <a:buFont typeface="Arial"/>
              <a:buChar char="•"/>
            </a:pPr>
            <a:r>
              <a:rPr lang="en-US" sz="2800" dirty="0">
                <a:solidFill>
                  <a:schemeClr val="bg1"/>
                </a:solidFill>
              </a:rPr>
              <a:t>In eukaryotes, the nuclear envelop separates the processes of transcription and translation</a:t>
            </a:r>
          </a:p>
          <a:p>
            <a:pPr marL="914400" lvl="1" indent="-457200" algn="l">
              <a:buFont typeface="Arial"/>
              <a:buChar char="•"/>
            </a:pPr>
            <a:r>
              <a:rPr lang="en-US" sz="2400" dirty="0">
                <a:solidFill>
                  <a:schemeClr val="bg1"/>
                </a:solidFill>
              </a:rPr>
              <a:t>mRNA undergoes processes before leaving the nucleus</a:t>
            </a:r>
          </a:p>
          <a:p>
            <a:pPr marL="457200" indent="-457200" algn="l">
              <a:buFont typeface="Arial"/>
              <a:buChar char="•"/>
            </a:pPr>
            <a:endParaRPr lang="en-US" sz="2800" dirty="0">
              <a:solidFill>
                <a:srgbClr val="000000"/>
              </a:solidFill>
            </a:endParaRPr>
          </a:p>
        </p:txBody>
      </p:sp>
      <p:sp>
        <p:nvSpPr>
          <p:cNvPr id="2" name="Rectangle 1"/>
          <p:cNvSpPr/>
          <p:nvPr/>
        </p:nvSpPr>
        <p:spPr>
          <a:xfrm>
            <a:off x="4610100" y="1181100"/>
            <a:ext cx="4381500" cy="54991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98316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4497"/>
            <a:ext cx="8229600" cy="652197"/>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Bridge Between Genes and Proteins</a:t>
            </a:r>
          </a:p>
        </p:txBody>
      </p:sp>
      <p:pic>
        <p:nvPicPr>
          <p:cNvPr id="3" name="Picture 2"/>
          <p:cNvPicPr>
            <a:picLocks noChangeAspect="1"/>
          </p:cNvPicPr>
          <p:nvPr/>
        </p:nvPicPr>
        <p:blipFill>
          <a:blip r:embed="rId3"/>
          <a:stretch>
            <a:fillRect/>
          </a:stretch>
        </p:blipFill>
        <p:spPr>
          <a:xfrm>
            <a:off x="292100" y="1447800"/>
            <a:ext cx="8559800" cy="5232400"/>
          </a:xfrm>
          <a:prstGeom prst="rect">
            <a:avLst/>
          </a:prstGeom>
        </p:spPr>
      </p:pic>
      <p:sp>
        <p:nvSpPr>
          <p:cNvPr id="4" name="Content Placeholder 2"/>
          <p:cNvSpPr txBox="1">
            <a:spLocks/>
          </p:cNvSpPr>
          <p:nvPr/>
        </p:nvSpPr>
        <p:spPr>
          <a:xfrm>
            <a:off x="0" y="914400"/>
            <a:ext cx="4737100" cy="2933700"/>
          </a:xfrm>
          <a:prstGeom prst="rect">
            <a:avLst/>
          </a:prstGeom>
        </p:spPr>
        <p:txBody>
          <a:bodyPr vert="horz" lIns="91440" tIns="45720" rIns="91440" bIns="45720" rtlCol="0">
            <a:normAutofit fontScale="850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2800" b="1" dirty="0">
                <a:solidFill>
                  <a:srgbClr val="000000"/>
                </a:solidFill>
              </a:rPr>
              <a:t>Messenger RNA (mRNA)</a:t>
            </a:r>
            <a:r>
              <a:rPr lang="en-US" sz="2800" dirty="0">
                <a:solidFill>
                  <a:srgbClr val="000000"/>
                </a:solidFill>
              </a:rPr>
              <a:t> is the bridge between genes and the proteins for which they code</a:t>
            </a:r>
          </a:p>
          <a:p>
            <a:pPr marL="457200" indent="-457200" algn="l">
              <a:buFont typeface="Arial"/>
              <a:buChar char="•"/>
            </a:pPr>
            <a:r>
              <a:rPr lang="en-US" sz="2800" dirty="0">
                <a:solidFill>
                  <a:srgbClr val="000000"/>
                </a:solidFill>
              </a:rPr>
              <a:t>In eukaryotes, the nuclear envelop separates the processes of transcription and translation</a:t>
            </a:r>
          </a:p>
          <a:p>
            <a:pPr marL="914400" lvl="1" indent="-457200" algn="l">
              <a:buFont typeface="Arial"/>
              <a:buChar char="•"/>
            </a:pPr>
            <a:r>
              <a:rPr lang="en-US" sz="2400" dirty="0">
                <a:solidFill>
                  <a:srgbClr val="000000"/>
                </a:solidFill>
              </a:rPr>
              <a:t>mRNA undergoes </a:t>
            </a:r>
            <a:r>
              <a:rPr lang="en-US" sz="2400" i="1" dirty="0">
                <a:solidFill>
                  <a:srgbClr val="000000"/>
                </a:solidFill>
              </a:rPr>
              <a:t>processing</a:t>
            </a:r>
            <a:r>
              <a:rPr lang="en-US" sz="2400" dirty="0">
                <a:solidFill>
                  <a:srgbClr val="000000"/>
                </a:solidFill>
              </a:rPr>
              <a:t> before leaving the nucleus</a:t>
            </a:r>
          </a:p>
          <a:p>
            <a:pPr marL="457200" indent="-457200" algn="l">
              <a:buFont typeface="Arial"/>
              <a:buChar char="•"/>
            </a:pPr>
            <a:endParaRPr lang="en-US" sz="2800" dirty="0">
              <a:solidFill>
                <a:srgbClr val="000000"/>
              </a:solidFill>
            </a:endParaRPr>
          </a:p>
        </p:txBody>
      </p:sp>
    </p:spTree>
    <p:extLst>
      <p:ext uri="{BB962C8B-B14F-4D97-AF65-F5344CB8AC3E}">
        <p14:creationId xmlns:p14="http://schemas.microsoft.com/office/powerpoint/2010/main" val="14502889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1DF266-0BE2-D74C-89EB-55633247F976}"/>
              </a:ext>
            </a:extLst>
          </p:cNvPr>
          <p:cNvPicPr>
            <a:picLocks noChangeAspect="1"/>
          </p:cNvPicPr>
          <p:nvPr/>
        </p:nvPicPr>
        <p:blipFill>
          <a:blip r:embed="rId3"/>
          <a:stretch>
            <a:fillRect/>
          </a:stretch>
        </p:blipFill>
        <p:spPr>
          <a:xfrm>
            <a:off x="690914" y="4363319"/>
            <a:ext cx="7911523" cy="4702897"/>
          </a:xfrm>
          <a:prstGeom prst="rect">
            <a:avLst/>
          </a:prstGeom>
        </p:spPr>
      </p:pic>
      <p:sp>
        <p:nvSpPr>
          <p:cNvPr id="9" name="TextBox 8"/>
          <p:cNvSpPr txBox="1"/>
          <p:nvPr/>
        </p:nvSpPr>
        <p:spPr>
          <a:xfrm>
            <a:off x="152400" y="143232"/>
            <a:ext cx="8988552" cy="2585323"/>
          </a:xfrm>
          <a:prstGeom prst="rect">
            <a:avLst/>
          </a:prstGeom>
          <a:noFill/>
        </p:spPr>
        <p:txBody>
          <a:bodyPr wrap="square" rtlCol="0">
            <a:spAutoFit/>
          </a:bodyPr>
          <a:lstStyle/>
          <a:p>
            <a:r>
              <a:rPr lang="en-US" sz="2400" dirty="0">
                <a:latin typeface="Calibri" charset="0"/>
                <a:ea typeface="Calibri" charset="0"/>
                <a:cs typeface="Calibri" charset="0"/>
              </a:rPr>
              <a:t>It’s important to realize that gene regulatory protein binding to DNA is </a:t>
            </a:r>
            <a:r>
              <a:rPr lang="en-US" sz="2400" i="1" dirty="0">
                <a:latin typeface="Calibri" charset="0"/>
                <a:ea typeface="Calibri" charset="0"/>
                <a:cs typeface="Calibri" charset="0"/>
              </a:rPr>
              <a:t>sequence specific</a:t>
            </a:r>
          </a:p>
          <a:p>
            <a:endParaRPr lang="en-US" dirty="0">
              <a:latin typeface="Calibri" charset="0"/>
              <a:ea typeface="Calibri" charset="0"/>
              <a:cs typeface="Calibri" charset="0"/>
            </a:endParaRPr>
          </a:p>
          <a:p>
            <a:r>
              <a:rPr lang="en-US" sz="2400" dirty="0">
                <a:latin typeface="Calibri" charset="0"/>
                <a:ea typeface="Calibri" charset="0"/>
                <a:cs typeface="Calibri" charset="0"/>
              </a:rPr>
              <a:t>Therefore, these proteins bind to discrete sites along the DNA</a:t>
            </a:r>
          </a:p>
          <a:p>
            <a:endParaRPr lang="en-US" sz="2400" dirty="0">
              <a:latin typeface="Calibri" charset="0"/>
              <a:ea typeface="Calibri" charset="0"/>
              <a:cs typeface="Calibri" charset="0"/>
            </a:endParaRPr>
          </a:p>
          <a:p>
            <a:r>
              <a:rPr lang="en-US" sz="2400" dirty="0">
                <a:latin typeface="Calibri" charset="0"/>
                <a:ea typeface="Calibri" charset="0"/>
                <a:cs typeface="Calibri" charset="0"/>
              </a:rPr>
              <a:t>For instance, RNA polymerase binds to a specific DNA sequence that represents a </a:t>
            </a:r>
            <a:r>
              <a:rPr lang="en-US" sz="2400" b="1" dirty="0">
                <a:latin typeface="Calibri" charset="0"/>
                <a:ea typeface="Calibri" charset="0"/>
                <a:cs typeface="Calibri" charset="0"/>
              </a:rPr>
              <a:t>promoter</a:t>
            </a:r>
            <a:r>
              <a:rPr lang="en-US" sz="2400" dirty="0">
                <a:latin typeface="Calibri" charset="0"/>
                <a:ea typeface="Calibri" charset="0"/>
                <a:cs typeface="Calibri" charset="0"/>
              </a:rPr>
              <a:t> </a:t>
            </a:r>
          </a:p>
        </p:txBody>
      </p:sp>
      <p:sp>
        <p:nvSpPr>
          <p:cNvPr id="109" name="TextBox 108"/>
          <p:cNvSpPr txBox="1"/>
          <p:nvPr/>
        </p:nvSpPr>
        <p:spPr>
          <a:xfrm>
            <a:off x="155448" y="2908280"/>
            <a:ext cx="8725316" cy="830997"/>
          </a:xfrm>
          <a:prstGeom prst="rect">
            <a:avLst/>
          </a:prstGeom>
          <a:noFill/>
        </p:spPr>
        <p:txBody>
          <a:bodyPr wrap="square" rtlCol="0">
            <a:spAutoFit/>
          </a:bodyPr>
          <a:lstStyle/>
          <a:p>
            <a:r>
              <a:rPr lang="en-US" sz="2400" dirty="0">
                <a:latin typeface="Calibri" charset="0"/>
                <a:ea typeface="Calibri" charset="0"/>
                <a:cs typeface="Calibri" charset="0"/>
              </a:rPr>
              <a:t>This positions the RNA polymerase at the start of a gene and points the enzyme in the right direction</a:t>
            </a:r>
          </a:p>
        </p:txBody>
      </p:sp>
    </p:spTree>
    <p:extLst>
      <p:ext uri="{BB962C8B-B14F-4D97-AF65-F5344CB8AC3E}">
        <p14:creationId xmlns:p14="http://schemas.microsoft.com/office/powerpoint/2010/main" val="568126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905000"/>
            <a:ext cx="9067800" cy="4876800"/>
            <a:chOff x="76200" y="1828800"/>
            <a:chExt cx="8610600" cy="487680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28600" y="1828800"/>
              <a:ext cx="8458200" cy="4876800"/>
            </a:xfrm>
            <a:prstGeom prst="rect">
              <a:avLst/>
            </a:prstGeom>
          </p:spPr>
        </p:pic>
        <p:sp>
          <p:nvSpPr>
            <p:cNvPr id="7" name="Oval 6"/>
            <p:cNvSpPr/>
            <p:nvPr/>
          </p:nvSpPr>
          <p:spPr bwMode="auto">
            <a:xfrm>
              <a:off x="76200" y="4724400"/>
              <a:ext cx="304800" cy="381000"/>
            </a:xfrm>
            <a:prstGeom prst="ellipse">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84" charset="0"/>
              </a:endParaRPr>
            </a:p>
          </p:txBody>
        </p:sp>
      </p:grpSp>
      <p:sp>
        <p:nvSpPr>
          <p:cNvPr id="9" name="TextBox 8"/>
          <p:cNvSpPr txBox="1"/>
          <p:nvPr/>
        </p:nvSpPr>
        <p:spPr>
          <a:xfrm>
            <a:off x="155448" y="0"/>
            <a:ext cx="8988552" cy="1815882"/>
          </a:xfrm>
          <a:prstGeom prst="rect">
            <a:avLst/>
          </a:prstGeom>
          <a:noFill/>
        </p:spPr>
        <p:txBody>
          <a:bodyPr wrap="square" rtlCol="0">
            <a:spAutoFit/>
          </a:bodyPr>
          <a:lstStyle/>
          <a:p>
            <a:r>
              <a:rPr lang="en-US" sz="2800" dirty="0">
                <a:latin typeface="Calibri" charset="0"/>
                <a:ea typeface="Calibri" charset="0"/>
                <a:cs typeface="Calibri" charset="0"/>
              </a:rPr>
              <a:t>Proteins “recognize” and bind to discrete sites mostly through H-bonds or ionic bonds formed between polar or charged amino acid side chains of the protein and nucleotide bases of the DNA </a:t>
            </a:r>
          </a:p>
        </p:txBody>
      </p:sp>
      <p:cxnSp>
        <p:nvCxnSpPr>
          <p:cNvPr id="11" name="Straight Arrow Connector 10"/>
          <p:cNvCxnSpPr/>
          <p:nvPr/>
        </p:nvCxnSpPr>
        <p:spPr bwMode="auto">
          <a:xfrm>
            <a:off x="3429000" y="1600200"/>
            <a:ext cx="3505200" cy="1981200"/>
          </a:xfrm>
          <a:prstGeom prst="straightConnector1">
            <a:avLst/>
          </a:prstGeom>
          <a:solidFill>
            <a:schemeClr val="accent1"/>
          </a:solidFill>
          <a:ln w="57150"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0263206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4497"/>
            <a:ext cx="8229600" cy="652197"/>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Three Stages of Transcription</a:t>
            </a:r>
          </a:p>
        </p:txBody>
      </p:sp>
      <p:sp>
        <p:nvSpPr>
          <p:cNvPr id="4" name="Content Placeholder 2"/>
          <p:cNvSpPr txBox="1">
            <a:spLocks/>
          </p:cNvSpPr>
          <p:nvPr/>
        </p:nvSpPr>
        <p:spPr>
          <a:xfrm>
            <a:off x="0" y="1193800"/>
            <a:ext cx="3387823" cy="5245100"/>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1800" b="1" dirty="0">
                <a:solidFill>
                  <a:srgbClr val="000000"/>
                </a:solidFill>
              </a:rPr>
              <a:t>RNA polymerase</a:t>
            </a:r>
            <a:r>
              <a:rPr lang="en-US" sz="1800" dirty="0">
                <a:solidFill>
                  <a:srgbClr val="000000"/>
                </a:solidFill>
              </a:rPr>
              <a:t> attaches to and pries apart DNA strands at the </a:t>
            </a:r>
            <a:r>
              <a:rPr lang="en-US" sz="1800" b="1" dirty="0">
                <a:solidFill>
                  <a:srgbClr val="000000"/>
                </a:solidFill>
              </a:rPr>
              <a:t>promoter</a:t>
            </a:r>
            <a:r>
              <a:rPr lang="en-US" sz="1800" dirty="0">
                <a:solidFill>
                  <a:srgbClr val="000000"/>
                </a:solidFill>
              </a:rPr>
              <a:t> and joins together the RNA nucleotides to perform mRNA synthesis</a:t>
            </a:r>
          </a:p>
          <a:p>
            <a:pPr algn="l"/>
            <a:endParaRPr lang="en-US" sz="1800" dirty="0">
              <a:solidFill>
                <a:srgbClr val="000000"/>
              </a:solidFill>
            </a:endParaRPr>
          </a:p>
          <a:p>
            <a:pPr marL="457200" indent="-457200" algn="l">
              <a:buFont typeface="Arial"/>
              <a:buChar char="•"/>
            </a:pPr>
            <a:r>
              <a:rPr lang="en-US" sz="1800" dirty="0">
                <a:solidFill>
                  <a:srgbClr val="000000"/>
                </a:solidFill>
              </a:rPr>
              <a:t>Reads the </a:t>
            </a:r>
            <a:r>
              <a:rPr lang="en-US" sz="1800" b="1" dirty="0">
                <a:solidFill>
                  <a:srgbClr val="000000"/>
                </a:solidFill>
              </a:rPr>
              <a:t>DNA template strand </a:t>
            </a:r>
            <a:r>
              <a:rPr lang="en-US" sz="1800" dirty="0">
                <a:solidFill>
                  <a:srgbClr val="000000"/>
                </a:solidFill>
              </a:rPr>
              <a:t>from the 3′ → 5′ direction</a:t>
            </a:r>
          </a:p>
          <a:p>
            <a:pPr marL="457200" indent="-457200" algn="l">
              <a:buFont typeface="Arial"/>
              <a:buChar char="•"/>
            </a:pPr>
            <a:endParaRPr lang="en-US" sz="1800" dirty="0">
              <a:solidFill>
                <a:srgbClr val="000000"/>
              </a:solidFill>
            </a:endParaRPr>
          </a:p>
          <a:p>
            <a:pPr marL="457200" indent="-457200" algn="l">
              <a:buFont typeface="Arial"/>
              <a:buChar char="•"/>
            </a:pPr>
            <a:r>
              <a:rPr lang="en-US" sz="1800" dirty="0">
                <a:solidFill>
                  <a:srgbClr val="000000"/>
                </a:solidFill>
              </a:rPr>
              <a:t>The RNA is complementary to the DNA template strand</a:t>
            </a:r>
          </a:p>
          <a:p>
            <a:pPr marL="914400" lvl="1" indent="-457200" algn="l">
              <a:buFont typeface="Arial"/>
              <a:buChar char="•"/>
            </a:pPr>
            <a:r>
              <a:rPr lang="en-US" sz="1400" dirty="0">
                <a:solidFill>
                  <a:srgbClr val="000000"/>
                </a:solidFill>
              </a:rPr>
              <a:t>except that </a:t>
            </a:r>
            <a:r>
              <a:rPr lang="en-US" sz="1400" i="1" dirty="0">
                <a:solidFill>
                  <a:srgbClr val="000000"/>
                </a:solidFill>
              </a:rPr>
              <a:t>uracil substitutes for thymine</a:t>
            </a:r>
          </a:p>
          <a:p>
            <a:pPr algn="l"/>
            <a:endParaRPr lang="en-US" sz="1800" dirty="0">
              <a:solidFill>
                <a:srgbClr val="000000"/>
              </a:solidFill>
            </a:endParaRPr>
          </a:p>
          <a:p>
            <a:pPr marL="457200" indent="-457200" algn="l">
              <a:buFont typeface="Arial"/>
              <a:buChar char="•"/>
            </a:pPr>
            <a:r>
              <a:rPr lang="en-US" sz="1800" dirty="0">
                <a:solidFill>
                  <a:srgbClr val="000000"/>
                </a:solidFill>
              </a:rPr>
              <a:t>The </a:t>
            </a:r>
            <a:r>
              <a:rPr lang="en-US" sz="1800" b="1" dirty="0">
                <a:solidFill>
                  <a:srgbClr val="000000"/>
                </a:solidFill>
              </a:rPr>
              <a:t>transcription unit </a:t>
            </a:r>
            <a:r>
              <a:rPr lang="en-US" sz="1800" dirty="0">
                <a:solidFill>
                  <a:srgbClr val="000000"/>
                </a:solidFill>
              </a:rPr>
              <a:t>is the stretch of DNA that is transcribed</a:t>
            </a:r>
          </a:p>
          <a:p>
            <a:pPr marL="457200" indent="-457200" algn="l">
              <a:buFont typeface="Arial"/>
              <a:buChar char="•"/>
            </a:pPr>
            <a:endParaRPr lang="en-US" sz="1800" dirty="0">
              <a:solidFill>
                <a:srgbClr val="000000"/>
              </a:solidFill>
            </a:endParaRPr>
          </a:p>
          <a:p>
            <a:pPr marL="457200" indent="-457200" algn="l">
              <a:buFont typeface="Arial"/>
              <a:buChar char="•"/>
            </a:pPr>
            <a:endParaRPr lang="en-US" sz="1800" i="1" dirty="0">
              <a:solidFill>
                <a:srgbClr val="000000"/>
              </a:solidFill>
            </a:endParaRPr>
          </a:p>
        </p:txBody>
      </p:sp>
      <p:pic>
        <p:nvPicPr>
          <p:cNvPr id="2" name="Picture 1"/>
          <p:cNvPicPr>
            <a:picLocks noChangeAspect="1"/>
          </p:cNvPicPr>
          <p:nvPr/>
        </p:nvPicPr>
        <p:blipFill>
          <a:blip r:embed="rId3"/>
          <a:stretch>
            <a:fillRect/>
          </a:stretch>
        </p:blipFill>
        <p:spPr>
          <a:xfrm>
            <a:off x="3387823" y="1193800"/>
            <a:ext cx="5680038" cy="4876800"/>
          </a:xfrm>
          <a:prstGeom prst="rect">
            <a:avLst/>
          </a:prstGeom>
        </p:spPr>
      </p:pic>
      <p:sp>
        <p:nvSpPr>
          <p:cNvPr id="7" name="Oval 6"/>
          <p:cNvSpPr/>
          <p:nvPr/>
        </p:nvSpPr>
        <p:spPr>
          <a:xfrm>
            <a:off x="4724401" y="1764920"/>
            <a:ext cx="228600" cy="228600"/>
          </a:xfrm>
          <a:prstGeom prst="ellipse">
            <a:avLst/>
          </a:prstGeom>
          <a:noFill/>
          <a:ln w="5715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8394701" y="1790320"/>
            <a:ext cx="228600" cy="228600"/>
          </a:xfrm>
          <a:prstGeom prst="ellipse">
            <a:avLst/>
          </a:prstGeom>
          <a:noFill/>
          <a:ln w="5715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346701" y="4304920"/>
            <a:ext cx="228600" cy="228600"/>
          </a:xfrm>
          <a:prstGeom prst="ellipse">
            <a:avLst/>
          </a:prstGeom>
          <a:noFill/>
          <a:ln w="5715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7048501" y="4089020"/>
            <a:ext cx="228600" cy="228600"/>
          </a:xfrm>
          <a:prstGeom prst="ellipse">
            <a:avLst/>
          </a:prstGeom>
          <a:noFill/>
          <a:ln w="5715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346702" y="5486020"/>
            <a:ext cx="228600" cy="228600"/>
          </a:xfrm>
          <a:prstGeom prst="ellipse">
            <a:avLst/>
          </a:prstGeom>
          <a:noFill/>
          <a:ln w="5715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8089902" y="5473320"/>
            <a:ext cx="228600" cy="228600"/>
          </a:xfrm>
          <a:prstGeom prst="ellipse">
            <a:avLst/>
          </a:prstGeom>
          <a:noFill/>
          <a:ln w="5715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3539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4497"/>
            <a:ext cx="8229600" cy="652197"/>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RNA Polymerase</a:t>
            </a:r>
          </a:p>
        </p:txBody>
      </p:sp>
      <p:sp>
        <p:nvSpPr>
          <p:cNvPr id="4" name="Content Placeholder 2"/>
          <p:cNvSpPr txBox="1">
            <a:spLocks/>
          </p:cNvSpPr>
          <p:nvPr/>
        </p:nvSpPr>
        <p:spPr>
          <a:xfrm>
            <a:off x="0" y="1943100"/>
            <a:ext cx="3387823" cy="44958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2000" dirty="0">
                <a:solidFill>
                  <a:srgbClr val="000000"/>
                </a:solidFill>
              </a:rPr>
              <a:t>As RNA polymerase moves along the DNA, it untwists the double helix, 10 to 20 bases at a time</a:t>
            </a:r>
          </a:p>
          <a:p>
            <a:pPr algn="l"/>
            <a:endParaRPr lang="en-US" sz="2000" dirty="0">
              <a:solidFill>
                <a:srgbClr val="000000"/>
              </a:solidFill>
            </a:endParaRPr>
          </a:p>
          <a:p>
            <a:pPr marL="457200" indent="-457200" algn="l">
              <a:buFont typeface="Arial"/>
              <a:buChar char="•"/>
            </a:pPr>
            <a:r>
              <a:rPr lang="en-US" sz="2000" dirty="0">
                <a:solidFill>
                  <a:srgbClr val="000000"/>
                </a:solidFill>
              </a:rPr>
              <a:t>Nucleotides are added to the 3′ end of the</a:t>
            </a:r>
            <a:br>
              <a:rPr lang="en-US" sz="2000" dirty="0">
                <a:solidFill>
                  <a:srgbClr val="000000"/>
                </a:solidFill>
              </a:rPr>
            </a:br>
            <a:r>
              <a:rPr lang="en-US" sz="2000" dirty="0">
                <a:solidFill>
                  <a:srgbClr val="000000"/>
                </a:solidFill>
              </a:rPr>
              <a:t>growing mRNA molecule</a:t>
            </a:r>
          </a:p>
        </p:txBody>
      </p:sp>
      <p:pic>
        <p:nvPicPr>
          <p:cNvPr id="3" name="Picture 2"/>
          <p:cNvPicPr>
            <a:picLocks noChangeAspect="1"/>
          </p:cNvPicPr>
          <p:nvPr/>
        </p:nvPicPr>
        <p:blipFill>
          <a:blip r:embed="rId3"/>
          <a:stretch>
            <a:fillRect/>
          </a:stretch>
        </p:blipFill>
        <p:spPr>
          <a:xfrm>
            <a:off x="3755877" y="1549400"/>
            <a:ext cx="5223023" cy="4470400"/>
          </a:xfrm>
          <a:prstGeom prst="rect">
            <a:avLst/>
          </a:prstGeom>
        </p:spPr>
      </p:pic>
      <p:sp>
        <p:nvSpPr>
          <p:cNvPr id="5" name="Oval 4"/>
          <p:cNvSpPr/>
          <p:nvPr/>
        </p:nvSpPr>
        <p:spPr>
          <a:xfrm>
            <a:off x="3743177" y="4792981"/>
            <a:ext cx="381000" cy="386079"/>
          </a:xfrm>
          <a:prstGeom prst="ellipse">
            <a:avLst/>
          </a:prstGeom>
          <a:noFill/>
          <a:ln w="5715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3654277" y="3091181"/>
            <a:ext cx="381000" cy="386079"/>
          </a:xfrm>
          <a:prstGeom prst="ellipse">
            <a:avLst/>
          </a:prstGeom>
          <a:noFill/>
          <a:ln w="5715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5892800" y="3284220"/>
            <a:ext cx="749300" cy="386079"/>
          </a:xfrm>
          <a:prstGeom prst="ellipse">
            <a:avLst/>
          </a:prstGeom>
          <a:noFill/>
          <a:ln w="5715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8623300" y="3091181"/>
            <a:ext cx="381000" cy="386079"/>
          </a:xfrm>
          <a:prstGeom prst="ellipse">
            <a:avLst/>
          </a:prstGeom>
          <a:noFill/>
          <a:ln w="5715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07477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4497"/>
            <a:ext cx="8229600" cy="652197"/>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mRNA Processing in </a:t>
            </a:r>
            <a:r>
              <a:rPr lang="en-US" b="1" dirty="0">
                <a:solidFill>
                  <a:srgbClr val="F79646"/>
                </a:solidFill>
              </a:rPr>
              <a:t>Eukaryotes</a:t>
            </a:r>
          </a:p>
        </p:txBody>
      </p:sp>
      <p:pic>
        <p:nvPicPr>
          <p:cNvPr id="3" name="Picture 2"/>
          <p:cNvPicPr>
            <a:picLocks noChangeAspect="1"/>
          </p:cNvPicPr>
          <p:nvPr/>
        </p:nvPicPr>
        <p:blipFill>
          <a:blip r:embed="rId3"/>
          <a:stretch>
            <a:fillRect/>
          </a:stretch>
        </p:blipFill>
        <p:spPr>
          <a:xfrm>
            <a:off x="4041000" y="965200"/>
            <a:ext cx="4252100" cy="5346700"/>
          </a:xfrm>
          <a:prstGeom prst="rect">
            <a:avLst/>
          </a:prstGeom>
        </p:spPr>
      </p:pic>
      <p:sp>
        <p:nvSpPr>
          <p:cNvPr id="20" name="Content Placeholder 2"/>
          <p:cNvSpPr txBox="1">
            <a:spLocks/>
          </p:cNvSpPr>
          <p:nvPr/>
        </p:nvSpPr>
        <p:spPr>
          <a:xfrm>
            <a:off x="177800" y="1181101"/>
            <a:ext cx="3581400" cy="5377502"/>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2800" dirty="0">
                <a:solidFill>
                  <a:schemeClr val="tx1"/>
                </a:solidFill>
              </a:rPr>
              <a:t>Enzymes in the eukaryotic nucleus modify pre-mRNA before it reaches the cytoplasm</a:t>
            </a:r>
          </a:p>
          <a:p>
            <a:pPr marL="457200" indent="-457200" algn="l">
              <a:buFont typeface="Arial"/>
              <a:buChar char="•"/>
            </a:pPr>
            <a:r>
              <a:rPr lang="en-US" sz="2800" dirty="0">
                <a:solidFill>
                  <a:schemeClr val="tx1"/>
                </a:solidFill>
              </a:rPr>
              <a:t>Both ends of the primary transcript are usually altered</a:t>
            </a:r>
          </a:p>
          <a:p>
            <a:pPr marL="457200" indent="-457200" algn="l">
              <a:buFont typeface="Arial"/>
              <a:buChar char="•"/>
            </a:pPr>
            <a:r>
              <a:rPr lang="en-US" sz="2800" dirty="0">
                <a:solidFill>
                  <a:schemeClr val="tx1"/>
                </a:solidFill>
              </a:rPr>
              <a:t>Interior sections of the molecule are cut out, and the remaining parts spliced together</a:t>
            </a:r>
          </a:p>
        </p:txBody>
      </p:sp>
    </p:spTree>
    <p:extLst>
      <p:ext uri="{BB962C8B-B14F-4D97-AF65-F5344CB8AC3E}">
        <p14:creationId xmlns:p14="http://schemas.microsoft.com/office/powerpoint/2010/main" val="2970334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r:link="rId4" cstate="print">
            <a:extLst>
              <a:ext uri="{28A0092B-C50C-407E-A947-70E740481C1C}">
                <a14:useLocalDpi xmlns:a14="http://schemas.microsoft.com/office/drawing/2010/main"/>
              </a:ext>
            </a:extLst>
          </a:blip>
          <a:srcRect/>
          <a:stretch>
            <a:fillRect/>
          </a:stretch>
        </p:blipFill>
        <p:spPr>
          <a:xfrm>
            <a:off x="298704" y="902208"/>
            <a:ext cx="8546592" cy="5053584"/>
          </a:xfrm>
          <a:prstGeom prst="rect">
            <a:avLst/>
          </a:prstGeom>
        </p:spPr>
      </p:pic>
      <p:sp>
        <p:nvSpPr>
          <p:cNvPr id="7" name="TextBox 3"/>
          <p:cNvSpPr txBox="1">
            <a:spLocks noChangeArrowheads="1"/>
          </p:cNvSpPr>
          <p:nvPr/>
        </p:nvSpPr>
        <p:spPr bwMode="auto">
          <a:xfrm>
            <a:off x="2482013" y="904060"/>
            <a:ext cx="1462002" cy="512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ts val="2000"/>
              </a:lnSpc>
            </a:pPr>
            <a:r>
              <a:rPr lang="en-US" sz="1800" b="1" dirty="0">
                <a:solidFill>
                  <a:srgbClr val="000000"/>
                </a:solidFill>
                <a:latin typeface="Arial"/>
                <a:ea typeface="ＭＳ Ｐゴシック" charset="0"/>
              </a:rPr>
              <a:t>Transcription</a:t>
            </a:r>
          </a:p>
          <a:p>
            <a:pPr algn="ctr">
              <a:lnSpc>
                <a:spcPts val="2000"/>
              </a:lnSpc>
            </a:pPr>
            <a:r>
              <a:rPr lang="en-US" sz="1800" b="1" dirty="0">
                <a:solidFill>
                  <a:srgbClr val="000000"/>
                </a:solidFill>
                <a:latin typeface="Arial"/>
                <a:ea typeface="ＭＳ Ｐゴシック" charset="0"/>
              </a:rPr>
              <a:t>start site</a:t>
            </a:r>
          </a:p>
        </p:txBody>
      </p:sp>
      <p:sp>
        <p:nvSpPr>
          <p:cNvPr id="8" name="TextBox 5"/>
          <p:cNvSpPr txBox="1">
            <a:spLocks noChangeArrowheads="1"/>
          </p:cNvSpPr>
          <p:nvPr/>
        </p:nvSpPr>
        <p:spPr bwMode="auto">
          <a:xfrm>
            <a:off x="319839" y="1737499"/>
            <a:ext cx="50013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800" b="1" dirty="0">
                <a:solidFill>
                  <a:srgbClr val="000000"/>
                </a:solidFill>
                <a:latin typeface="Arial"/>
                <a:ea typeface="ＭＳ Ｐゴシック" charset="0"/>
              </a:rPr>
              <a:t>DNA</a:t>
            </a:r>
          </a:p>
        </p:txBody>
      </p:sp>
      <p:sp>
        <p:nvSpPr>
          <p:cNvPr id="9" name="TextBox 6"/>
          <p:cNvSpPr txBox="1">
            <a:spLocks noChangeArrowheads="1"/>
          </p:cNvSpPr>
          <p:nvPr/>
        </p:nvSpPr>
        <p:spPr bwMode="auto">
          <a:xfrm>
            <a:off x="2094664" y="2270899"/>
            <a:ext cx="102592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800" b="1" dirty="0">
                <a:solidFill>
                  <a:srgbClr val="000000"/>
                </a:solidFill>
                <a:latin typeface="Arial"/>
                <a:ea typeface="ＭＳ Ｐゴシック" charset="0"/>
              </a:rPr>
              <a:t>Promoter</a:t>
            </a:r>
          </a:p>
        </p:txBody>
      </p:sp>
      <p:sp>
        <p:nvSpPr>
          <p:cNvPr id="14" name="TextBox 13"/>
          <p:cNvSpPr txBox="1">
            <a:spLocks noChangeArrowheads="1"/>
          </p:cNvSpPr>
          <p:nvPr/>
        </p:nvSpPr>
        <p:spPr bwMode="auto">
          <a:xfrm>
            <a:off x="3412289" y="1585099"/>
            <a:ext cx="500137"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b="1">
                <a:solidFill>
                  <a:srgbClr val="000000"/>
                </a:solidFill>
                <a:latin typeface="Arial"/>
                <a:ea typeface="ＭＳ Ｐゴシック" charset="0"/>
              </a:rPr>
              <a:t>Exon</a:t>
            </a:r>
          </a:p>
        </p:txBody>
      </p:sp>
      <p:sp>
        <p:nvSpPr>
          <p:cNvPr id="15" name="TextBox 14"/>
          <p:cNvSpPr txBox="1">
            <a:spLocks noChangeArrowheads="1"/>
          </p:cNvSpPr>
          <p:nvPr/>
        </p:nvSpPr>
        <p:spPr bwMode="auto">
          <a:xfrm>
            <a:off x="4391776" y="1585099"/>
            <a:ext cx="58189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b="1">
                <a:solidFill>
                  <a:srgbClr val="000000"/>
                </a:solidFill>
                <a:latin typeface="Arial"/>
                <a:ea typeface="ＭＳ Ｐゴシック" charset="0"/>
              </a:rPr>
              <a:t>Intron</a:t>
            </a:r>
          </a:p>
        </p:txBody>
      </p:sp>
      <p:sp>
        <p:nvSpPr>
          <p:cNvPr id="16" name="TextBox 15"/>
          <p:cNvSpPr txBox="1">
            <a:spLocks noChangeArrowheads="1"/>
          </p:cNvSpPr>
          <p:nvPr/>
        </p:nvSpPr>
        <p:spPr bwMode="auto">
          <a:xfrm>
            <a:off x="5239501" y="1585099"/>
            <a:ext cx="500137"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b="1">
                <a:solidFill>
                  <a:srgbClr val="000000"/>
                </a:solidFill>
                <a:latin typeface="Arial"/>
                <a:ea typeface="ＭＳ Ｐゴシック" charset="0"/>
              </a:rPr>
              <a:t>Exon</a:t>
            </a:r>
          </a:p>
        </p:txBody>
      </p:sp>
      <p:sp>
        <p:nvSpPr>
          <p:cNvPr id="17" name="TextBox 16"/>
          <p:cNvSpPr txBox="1">
            <a:spLocks noChangeArrowheads="1"/>
          </p:cNvSpPr>
          <p:nvPr/>
        </p:nvSpPr>
        <p:spPr bwMode="auto">
          <a:xfrm>
            <a:off x="6723814" y="913586"/>
            <a:ext cx="1453347" cy="512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ts val="2000"/>
              </a:lnSpc>
            </a:pPr>
            <a:r>
              <a:rPr lang="en-US" sz="1800" b="1" dirty="0">
                <a:solidFill>
                  <a:srgbClr val="000000"/>
                </a:solidFill>
                <a:latin typeface="Arial"/>
                <a:ea typeface="ＭＳ Ｐゴシック" charset="0"/>
              </a:rPr>
              <a:t>Poly-A signal</a:t>
            </a:r>
          </a:p>
          <a:p>
            <a:pPr algn="ctr">
              <a:lnSpc>
                <a:spcPts val="2000"/>
              </a:lnSpc>
            </a:pPr>
            <a:r>
              <a:rPr lang="en-US" sz="1800" b="1" dirty="0">
                <a:solidFill>
                  <a:srgbClr val="000000"/>
                </a:solidFill>
                <a:latin typeface="Arial"/>
                <a:ea typeface="ＭＳ Ｐゴシック" charset="0"/>
              </a:rPr>
              <a:t>sequence</a:t>
            </a:r>
          </a:p>
        </p:txBody>
      </p:sp>
      <p:sp>
        <p:nvSpPr>
          <p:cNvPr id="18" name="TextBox 18"/>
          <p:cNvSpPr txBox="1">
            <a:spLocks noChangeArrowheads="1"/>
          </p:cNvSpPr>
          <p:nvPr/>
        </p:nvSpPr>
        <p:spPr bwMode="auto">
          <a:xfrm>
            <a:off x="6196764" y="1585099"/>
            <a:ext cx="58189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b="1">
                <a:solidFill>
                  <a:srgbClr val="000000"/>
                </a:solidFill>
                <a:latin typeface="Arial"/>
                <a:ea typeface="ＭＳ Ｐゴシック" charset="0"/>
              </a:rPr>
              <a:t>Intron</a:t>
            </a:r>
          </a:p>
        </p:txBody>
      </p:sp>
      <p:sp>
        <p:nvSpPr>
          <p:cNvPr id="19" name="TextBox 19"/>
          <p:cNvSpPr txBox="1">
            <a:spLocks noChangeArrowheads="1"/>
          </p:cNvSpPr>
          <p:nvPr/>
        </p:nvSpPr>
        <p:spPr bwMode="auto">
          <a:xfrm>
            <a:off x="7001626" y="1585099"/>
            <a:ext cx="500137"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b="1">
                <a:solidFill>
                  <a:srgbClr val="000000"/>
                </a:solidFill>
                <a:latin typeface="Arial"/>
                <a:ea typeface="ＭＳ Ｐゴシック" charset="0"/>
              </a:rPr>
              <a:t>Exon</a:t>
            </a:r>
          </a:p>
        </p:txBody>
      </p:sp>
      <p:sp>
        <p:nvSpPr>
          <p:cNvPr id="21" name="Freeform 20"/>
          <p:cNvSpPr/>
          <p:nvPr/>
        </p:nvSpPr>
        <p:spPr>
          <a:xfrm>
            <a:off x="7556686" y="1389208"/>
            <a:ext cx="38100" cy="508558"/>
          </a:xfrm>
          <a:custGeom>
            <a:avLst/>
            <a:gdLst>
              <a:gd name="connsiteX0" fmla="*/ 10909 w 38100"/>
              <a:gd name="connsiteY0" fmla="*/ 9525 h 508558"/>
              <a:gd name="connsiteX1" fmla="*/ 9525 w 38100"/>
              <a:gd name="connsiteY1" fmla="*/ 499033 h 508558"/>
            </a:gdLst>
            <a:ahLst/>
            <a:cxnLst>
              <a:cxn ang="0">
                <a:pos x="connsiteX0" y="connsiteY0"/>
              </a:cxn>
              <a:cxn ang="1">
                <a:pos x="connsiteX1" y="connsiteY1"/>
              </a:cxn>
            </a:cxnLst>
            <a:rect l="l" t="t" r="r" b="b"/>
            <a:pathLst>
              <a:path w="38100" h="508558">
                <a:moveTo>
                  <a:pt x="10909" y="9525"/>
                </a:moveTo>
                <a:lnTo>
                  <a:pt x="9525" y="499033"/>
                </a:lnTo>
              </a:path>
            </a:pathLst>
          </a:cu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solidFill>
                <a:srgbClr val="000000"/>
              </a:solidFill>
            </a:endParaRPr>
          </a:p>
        </p:txBody>
      </p:sp>
      <p:sp>
        <p:nvSpPr>
          <p:cNvPr id="22" name="Freeform 3"/>
          <p:cNvSpPr/>
          <p:nvPr/>
        </p:nvSpPr>
        <p:spPr>
          <a:xfrm>
            <a:off x="2936708" y="1390318"/>
            <a:ext cx="38100" cy="507453"/>
          </a:xfrm>
          <a:custGeom>
            <a:avLst/>
            <a:gdLst>
              <a:gd name="connsiteX0" fmla="*/ 9525 w 38100"/>
              <a:gd name="connsiteY0" fmla="*/ 9525 h 507453"/>
              <a:gd name="connsiteX1" fmla="*/ 9525 w 38100"/>
              <a:gd name="connsiteY1" fmla="*/ 497928 h 507453"/>
            </a:gdLst>
            <a:ahLst/>
            <a:cxnLst>
              <a:cxn ang="0">
                <a:pos x="connsiteX0" y="connsiteY0"/>
              </a:cxn>
              <a:cxn ang="1">
                <a:pos x="connsiteX1" y="connsiteY1"/>
              </a:cxn>
            </a:cxnLst>
            <a:rect l="l" t="t" r="r" b="b"/>
            <a:pathLst>
              <a:path w="38100" h="507453">
                <a:moveTo>
                  <a:pt x="9525" y="9525"/>
                </a:moveTo>
                <a:lnTo>
                  <a:pt x="9525" y="497928"/>
                </a:lnTo>
              </a:path>
            </a:pathLst>
          </a:cu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solidFill>
                <a:srgbClr val="000000"/>
              </a:solidFill>
            </a:endParaRPr>
          </a:p>
        </p:txBody>
      </p:sp>
      <p:sp>
        <p:nvSpPr>
          <p:cNvPr id="24" name="Freeform 3"/>
          <p:cNvSpPr/>
          <p:nvPr/>
        </p:nvSpPr>
        <p:spPr>
          <a:xfrm>
            <a:off x="2247237" y="2112648"/>
            <a:ext cx="716013" cy="177152"/>
          </a:xfrm>
          <a:custGeom>
            <a:avLst/>
            <a:gdLst>
              <a:gd name="connsiteX0" fmla="*/ 706488 w 716013"/>
              <a:gd name="connsiteY0" fmla="*/ 9525 h 177152"/>
              <a:gd name="connsiteX1" fmla="*/ 643254 w 716013"/>
              <a:gd name="connsiteY1" fmla="*/ 104381 h 177152"/>
              <a:gd name="connsiteX2" fmla="*/ 421906 w 716013"/>
              <a:gd name="connsiteY2" fmla="*/ 104381 h 177152"/>
              <a:gd name="connsiteX3" fmla="*/ 346824 w 716013"/>
              <a:gd name="connsiteY3" fmla="*/ 167627 h 177152"/>
              <a:gd name="connsiteX4" fmla="*/ 271716 w 716013"/>
              <a:gd name="connsiteY4" fmla="*/ 104381 h 177152"/>
              <a:gd name="connsiteX5" fmla="*/ 72783 w 716013"/>
              <a:gd name="connsiteY5" fmla="*/ 104381 h 177152"/>
              <a:gd name="connsiteX6" fmla="*/ 9525 w 716013"/>
              <a:gd name="connsiteY6" fmla="*/ 9525 h 17715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716013" h="177152">
                <a:moveTo>
                  <a:pt x="706488" y="9525"/>
                </a:moveTo>
                <a:cubicBezTo>
                  <a:pt x="706488" y="9525"/>
                  <a:pt x="698817" y="104381"/>
                  <a:pt x="643254" y="104381"/>
                </a:cubicBezTo>
                <a:lnTo>
                  <a:pt x="421906" y="104381"/>
                </a:lnTo>
                <a:cubicBezTo>
                  <a:pt x="378447" y="104381"/>
                  <a:pt x="346824" y="167627"/>
                  <a:pt x="346824" y="167627"/>
                </a:cubicBezTo>
                <a:cubicBezTo>
                  <a:pt x="346824" y="167627"/>
                  <a:pt x="315188" y="104381"/>
                  <a:pt x="271716" y="104381"/>
                </a:cubicBezTo>
                <a:lnTo>
                  <a:pt x="72783" y="104381"/>
                </a:lnTo>
                <a:cubicBezTo>
                  <a:pt x="17437" y="104381"/>
                  <a:pt x="9525" y="9525"/>
                  <a:pt x="9525" y="9525"/>
                </a:cubicBezTo>
              </a:path>
            </a:pathLst>
          </a:cu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solidFill>
                <a:srgbClr val="000000"/>
              </a:solidFill>
            </a:endParaRPr>
          </a:p>
        </p:txBody>
      </p:sp>
      <p:sp>
        <p:nvSpPr>
          <p:cNvPr id="20" name="Title 1"/>
          <p:cNvSpPr>
            <a:spLocks noGrp="1"/>
          </p:cNvSpPr>
          <p:nvPr>
            <p:ph type="title"/>
          </p:nvPr>
        </p:nvSpPr>
        <p:spPr>
          <a:xfrm>
            <a:off x="0" y="0"/>
            <a:ext cx="9144000" cy="901700"/>
          </a:xfrm>
        </p:spPr>
        <p:txBody>
          <a:bodyPr/>
          <a:lstStyle/>
          <a:p>
            <a:r>
              <a:rPr lang="en-US" sz="3600" i="1" dirty="0"/>
              <a:t>Typical </a:t>
            </a:r>
            <a:r>
              <a:rPr lang="en-US" sz="3600" b="1" i="1" dirty="0">
                <a:solidFill>
                  <a:schemeClr val="accent6"/>
                </a:solidFill>
              </a:rPr>
              <a:t>Eukaryotic</a:t>
            </a:r>
            <a:r>
              <a:rPr lang="en-US" sz="3600" i="1" dirty="0">
                <a:solidFill>
                  <a:schemeClr val="accent6"/>
                </a:solidFill>
              </a:rPr>
              <a:t> </a:t>
            </a:r>
            <a:r>
              <a:rPr lang="en-US" sz="3600" i="1" dirty="0"/>
              <a:t>Gene and Its Transcript</a:t>
            </a:r>
          </a:p>
        </p:txBody>
      </p:sp>
    </p:spTree>
    <p:extLst>
      <p:ext uri="{BB962C8B-B14F-4D97-AF65-F5344CB8AC3E}">
        <p14:creationId xmlns:p14="http://schemas.microsoft.com/office/powerpoint/2010/main" val="15924031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r:link="rId4" cstate="print">
            <a:extLst>
              <a:ext uri="{28A0092B-C50C-407E-A947-70E740481C1C}">
                <a14:useLocalDpi xmlns:a14="http://schemas.microsoft.com/office/drawing/2010/main"/>
              </a:ext>
            </a:extLst>
          </a:blip>
          <a:srcRect/>
          <a:stretch>
            <a:fillRect/>
          </a:stretch>
        </p:blipFill>
        <p:spPr>
          <a:xfrm>
            <a:off x="298704" y="902208"/>
            <a:ext cx="8546592" cy="5053584"/>
          </a:xfrm>
          <a:prstGeom prst="rect">
            <a:avLst/>
          </a:prstGeom>
        </p:spPr>
      </p:pic>
      <p:sp>
        <p:nvSpPr>
          <p:cNvPr id="7" name="TextBox 3"/>
          <p:cNvSpPr txBox="1">
            <a:spLocks noChangeArrowheads="1"/>
          </p:cNvSpPr>
          <p:nvPr/>
        </p:nvSpPr>
        <p:spPr bwMode="auto">
          <a:xfrm>
            <a:off x="2482013" y="904060"/>
            <a:ext cx="1462002" cy="512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ts val="2000"/>
              </a:lnSpc>
            </a:pPr>
            <a:r>
              <a:rPr lang="en-US" sz="1800" b="1" dirty="0">
                <a:solidFill>
                  <a:srgbClr val="000000"/>
                </a:solidFill>
                <a:latin typeface="Arial"/>
                <a:ea typeface="ＭＳ Ｐゴシック" charset="0"/>
              </a:rPr>
              <a:t>Transcription</a:t>
            </a:r>
          </a:p>
          <a:p>
            <a:pPr algn="ctr">
              <a:lnSpc>
                <a:spcPts val="2000"/>
              </a:lnSpc>
            </a:pPr>
            <a:r>
              <a:rPr lang="en-US" sz="1800" b="1" dirty="0">
                <a:solidFill>
                  <a:srgbClr val="000000"/>
                </a:solidFill>
                <a:latin typeface="Arial"/>
                <a:ea typeface="ＭＳ Ｐゴシック" charset="0"/>
              </a:rPr>
              <a:t>start site</a:t>
            </a:r>
          </a:p>
        </p:txBody>
      </p:sp>
      <p:sp>
        <p:nvSpPr>
          <p:cNvPr id="8" name="TextBox 5"/>
          <p:cNvSpPr txBox="1">
            <a:spLocks noChangeArrowheads="1"/>
          </p:cNvSpPr>
          <p:nvPr/>
        </p:nvSpPr>
        <p:spPr bwMode="auto">
          <a:xfrm>
            <a:off x="319839" y="1737499"/>
            <a:ext cx="50013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800" b="1" dirty="0">
                <a:solidFill>
                  <a:srgbClr val="000000"/>
                </a:solidFill>
                <a:latin typeface="Arial"/>
                <a:ea typeface="ＭＳ Ｐゴシック" charset="0"/>
              </a:rPr>
              <a:t>DNA</a:t>
            </a:r>
          </a:p>
        </p:txBody>
      </p:sp>
      <p:sp>
        <p:nvSpPr>
          <p:cNvPr id="9" name="TextBox 6"/>
          <p:cNvSpPr txBox="1">
            <a:spLocks noChangeArrowheads="1"/>
          </p:cNvSpPr>
          <p:nvPr/>
        </p:nvSpPr>
        <p:spPr bwMode="auto">
          <a:xfrm>
            <a:off x="2094664" y="2270899"/>
            <a:ext cx="102592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800" b="1" dirty="0">
                <a:solidFill>
                  <a:srgbClr val="000000"/>
                </a:solidFill>
                <a:latin typeface="Arial"/>
                <a:ea typeface="ＭＳ Ｐゴシック" charset="0"/>
              </a:rPr>
              <a:t>Promoter</a:t>
            </a:r>
          </a:p>
        </p:txBody>
      </p:sp>
      <p:sp>
        <p:nvSpPr>
          <p:cNvPr id="10" name="TextBox 7"/>
          <p:cNvSpPr txBox="1">
            <a:spLocks noChangeArrowheads="1"/>
          </p:cNvSpPr>
          <p:nvPr/>
        </p:nvSpPr>
        <p:spPr bwMode="auto">
          <a:xfrm>
            <a:off x="865939" y="2767787"/>
            <a:ext cx="1423467"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ts val="2000"/>
              </a:lnSpc>
            </a:pPr>
            <a:r>
              <a:rPr lang="en-US" sz="1800" b="1" dirty="0">
                <a:solidFill>
                  <a:srgbClr val="000000"/>
                </a:solidFill>
                <a:latin typeface="Arial"/>
                <a:ea typeface="ＭＳ Ｐゴシック" charset="0"/>
              </a:rPr>
              <a:t>Primary RNA</a:t>
            </a:r>
          </a:p>
          <a:p>
            <a:pPr>
              <a:lnSpc>
                <a:spcPts val="2000"/>
              </a:lnSpc>
            </a:pPr>
            <a:r>
              <a:rPr lang="en-US" sz="1800" b="1" dirty="0">
                <a:solidFill>
                  <a:srgbClr val="000000"/>
                </a:solidFill>
                <a:latin typeface="Arial"/>
                <a:ea typeface="ＭＳ Ｐゴシック" charset="0"/>
              </a:rPr>
              <a:t>transcript</a:t>
            </a:r>
          </a:p>
          <a:p>
            <a:pPr>
              <a:lnSpc>
                <a:spcPts val="2000"/>
              </a:lnSpc>
            </a:pPr>
            <a:r>
              <a:rPr lang="en-US" sz="1800" b="1" dirty="0">
                <a:solidFill>
                  <a:srgbClr val="000000"/>
                </a:solidFill>
                <a:latin typeface="Arial"/>
                <a:ea typeface="ＭＳ Ｐゴシック" charset="0"/>
              </a:rPr>
              <a:t>(pre-mRNA)</a:t>
            </a:r>
          </a:p>
        </p:txBody>
      </p:sp>
      <p:sp>
        <p:nvSpPr>
          <p:cNvPr id="11" name="TextBox 8"/>
          <p:cNvSpPr txBox="1">
            <a:spLocks noChangeArrowheads="1"/>
          </p:cNvSpPr>
          <p:nvPr/>
        </p:nvSpPr>
        <p:spPr bwMode="auto">
          <a:xfrm>
            <a:off x="2348664" y="3001149"/>
            <a:ext cx="184346" cy="256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ts val="2000"/>
              </a:lnSpc>
            </a:pPr>
            <a:r>
              <a:rPr lang="en-US" sz="1800" b="1" dirty="0">
                <a:solidFill>
                  <a:srgbClr val="000000"/>
                </a:solidFill>
                <a:latin typeface="Arial"/>
                <a:ea typeface="ＭＳ Ｐゴシック" charset="0"/>
              </a:rPr>
              <a:t>5′</a:t>
            </a:r>
          </a:p>
        </p:txBody>
      </p:sp>
      <p:sp>
        <p:nvSpPr>
          <p:cNvPr id="12" name="TextBox 11"/>
          <p:cNvSpPr txBox="1">
            <a:spLocks noChangeArrowheads="1"/>
          </p:cNvSpPr>
          <p:nvPr/>
        </p:nvSpPr>
        <p:spPr bwMode="auto">
          <a:xfrm>
            <a:off x="3064626" y="2820174"/>
            <a:ext cx="500137"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b="1" dirty="0">
                <a:solidFill>
                  <a:srgbClr val="000000"/>
                </a:solidFill>
                <a:latin typeface="Arial"/>
                <a:ea typeface="ＭＳ Ｐゴシック" charset="0"/>
              </a:rPr>
              <a:t>Exon</a:t>
            </a:r>
          </a:p>
        </p:txBody>
      </p:sp>
      <p:sp>
        <p:nvSpPr>
          <p:cNvPr id="13" name="TextBox 12"/>
          <p:cNvSpPr txBox="1">
            <a:spLocks noChangeArrowheads="1"/>
          </p:cNvSpPr>
          <p:nvPr/>
        </p:nvSpPr>
        <p:spPr bwMode="auto">
          <a:xfrm>
            <a:off x="4021888" y="2820174"/>
            <a:ext cx="58189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b="1">
                <a:solidFill>
                  <a:srgbClr val="000000"/>
                </a:solidFill>
                <a:latin typeface="Arial"/>
                <a:ea typeface="ＭＳ Ｐゴシック" charset="0"/>
              </a:rPr>
              <a:t>Intron</a:t>
            </a:r>
          </a:p>
        </p:txBody>
      </p:sp>
      <p:sp>
        <p:nvSpPr>
          <p:cNvPr id="14" name="TextBox 13"/>
          <p:cNvSpPr txBox="1">
            <a:spLocks noChangeArrowheads="1"/>
          </p:cNvSpPr>
          <p:nvPr/>
        </p:nvSpPr>
        <p:spPr bwMode="auto">
          <a:xfrm>
            <a:off x="3412289" y="1585099"/>
            <a:ext cx="500137"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b="1">
                <a:solidFill>
                  <a:srgbClr val="000000"/>
                </a:solidFill>
                <a:latin typeface="Arial"/>
                <a:ea typeface="ＭＳ Ｐゴシック" charset="0"/>
              </a:rPr>
              <a:t>Exon</a:t>
            </a:r>
          </a:p>
        </p:txBody>
      </p:sp>
      <p:sp>
        <p:nvSpPr>
          <p:cNvPr id="15" name="TextBox 14"/>
          <p:cNvSpPr txBox="1">
            <a:spLocks noChangeArrowheads="1"/>
          </p:cNvSpPr>
          <p:nvPr/>
        </p:nvSpPr>
        <p:spPr bwMode="auto">
          <a:xfrm>
            <a:off x="4391776" y="1585099"/>
            <a:ext cx="58189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b="1">
                <a:solidFill>
                  <a:srgbClr val="000000"/>
                </a:solidFill>
                <a:latin typeface="Arial"/>
                <a:ea typeface="ＭＳ Ｐゴシック" charset="0"/>
              </a:rPr>
              <a:t>Intron</a:t>
            </a:r>
          </a:p>
        </p:txBody>
      </p:sp>
      <p:sp>
        <p:nvSpPr>
          <p:cNvPr id="16" name="TextBox 15"/>
          <p:cNvSpPr txBox="1">
            <a:spLocks noChangeArrowheads="1"/>
          </p:cNvSpPr>
          <p:nvPr/>
        </p:nvSpPr>
        <p:spPr bwMode="auto">
          <a:xfrm>
            <a:off x="5239501" y="1585099"/>
            <a:ext cx="500137"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b="1">
                <a:solidFill>
                  <a:srgbClr val="000000"/>
                </a:solidFill>
                <a:latin typeface="Arial"/>
                <a:ea typeface="ＭＳ Ｐゴシック" charset="0"/>
              </a:rPr>
              <a:t>Exon</a:t>
            </a:r>
          </a:p>
        </p:txBody>
      </p:sp>
      <p:sp>
        <p:nvSpPr>
          <p:cNvPr id="17" name="TextBox 16"/>
          <p:cNvSpPr txBox="1">
            <a:spLocks noChangeArrowheads="1"/>
          </p:cNvSpPr>
          <p:nvPr/>
        </p:nvSpPr>
        <p:spPr bwMode="auto">
          <a:xfrm>
            <a:off x="6723814" y="913586"/>
            <a:ext cx="1453347" cy="512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ts val="2000"/>
              </a:lnSpc>
            </a:pPr>
            <a:r>
              <a:rPr lang="en-US" sz="1800" b="1" dirty="0">
                <a:solidFill>
                  <a:srgbClr val="000000"/>
                </a:solidFill>
                <a:latin typeface="Arial"/>
                <a:ea typeface="ＭＳ Ｐゴシック" charset="0"/>
              </a:rPr>
              <a:t>Poly-A signal</a:t>
            </a:r>
          </a:p>
          <a:p>
            <a:pPr algn="ctr">
              <a:lnSpc>
                <a:spcPts val="2000"/>
              </a:lnSpc>
            </a:pPr>
            <a:r>
              <a:rPr lang="en-US" sz="1800" b="1" dirty="0">
                <a:solidFill>
                  <a:srgbClr val="000000"/>
                </a:solidFill>
                <a:latin typeface="Arial"/>
                <a:ea typeface="ＭＳ Ｐゴシック" charset="0"/>
              </a:rPr>
              <a:t>sequence</a:t>
            </a:r>
          </a:p>
        </p:txBody>
      </p:sp>
      <p:sp>
        <p:nvSpPr>
          <p:cNvPr id="18" name="TextBox 18"/>
          <p:cNvSpPr txBox="1">
            <a:spLocks noChangeArrowheads="1"/>
          </p:cNvSpPr>
          <p:nvPr/>
        </p:nvSpPr>
        <p:spPr bwMode="auto">
          <a:xfrm>
            <a:off x="6196764" y="1585099"/>
            <a:ext cx="58189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b="1">
                <a:solidFill>
                  <a:srgbClr val="000000"/>
                </a:solidFill>
                <a:latin typeface="Arial"/>
                <a:ea typeface="ＭＳ Ｐゴシック" charset="0"/>
              </a:rPr>
              <a:t>Intron</a:t>
            </a:r>
          </a:p>
        </p:txBody>
      </p:sp>
      <p:sp>
        <p:nvSpPr>
          <p:cNvPr id="19" name="TextBox 19"/>
          <p:cNvSpPr txBox="1">
            <a:spLocks noChangeArrowheads="1"/>
          </p:cNvSpPr>
          <p:nvPr/>
        </p:nvSpPr>
        <p:spPr bwMode="auto">
          <a:xfrm>
            <a:off x="7001626" y="1585099"/>
            <a:ext cx="500137"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b="1">
                <a:solidFill>
                  <a:srgbClr val="000000"/>
                </a:solidFill>
                <a:latin typeface="Arial"/>
                <a:ea typeface="ＭＳ Ｐゴシック" charset="0"/>
              </a:rPr>
              <a:t>Exon</a:t>
            </a:r>
          </a:p>
        </p:txBody>
      </p:sp>
      <p:sp>
        <p:nvSpPr>
          <p:cNvPr id="20" name="TextBox 20"/>
          <p:cNvSpPr txBox="1">
            <a:spLocks noChangeArrowheads="1"/>
          </p:cNvSpPr>
          <p:nvPr/>
        </p:nvSpPr>
        <p:spPr bwMode="auto">
          <a:xfrm>
            <a:off x="5204576" y="2288362"/>
            <a:ext cx="146200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800" b="1" dirty="0">
                <a:solidFill>
                  <a:srgbClr val="000000"/>
                </a:solidFill>
                <a:latin typeface="Arial"/>
                <a:ea typeface="ＭＳ Ｐゴシック" charset="0"/>
              </a:rPr>
              <a:t>Transcription</a:t>
            </a:r>
          </a:p>
        </p:txBody>
      </p:sp>
      <p:sp>
        <p:nvSpPr>
          <p:cNvPr id="21" name="TextBox 21"/>
          <p:cNvSpPr txBox="1">
            <a:spLocks noChangeArrowheads="1"/>
          </p:cNvSpPr>
          <p:nvPr/>
        </p:nvSpPr>
        <p:spPr bwMode="auto">
          <a:xfrm>
            <a:off x="6791304" y="2194737"/>
            <a:ext cx="795089" cy="512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ts val="2000"/>
              </a:lnSpc>
            </a:pPr>
            <a:r>
              <a:rPr lang="en-US" sz="1800" b="1" dirty="0">
                <a:solidFill>
                  <a:srgbClr val="000000"/>
                </a:solidFill>
                <a:latin typeface="Arial"/>
                <a:ea typeface="ＭＳ Ｐゴシック" charset="0"/>
              </a:rPr>
              <a:t> Poly-A</a:t>
            </a:r>
          </a:p>
          <a:p>
            <a:pPr algn="ctr">
              <a:lnSpc>
                <a:spcPts val="2000"/>
              </a:lnSpc>
            </a:pPr>
            <a:r>
              <a:rPr lang="en-US" sz="1800" b="1" dirty="0">
                <a:solidFill>
                  <a:srgbClr val="000000"/>
                </a:solidFill>
                <a:latin typeface="Arial"/>
                <a:ea typeface="ＭＳ Ｐゴシック" charset="0"/>
              </a:rPr>
              <a:t> signal</a:t>
            </a:r>
          </a:p>
        </p:txBody>
      </p:sp>
      <p:sp>
        <p:nvSpPr>
          <p:cNvPr id="22" name="TextBox 22"/>
          <p:cNvSpPr txBox="1">
            <a:spLocks noChangeArrowheads="1"/>
          </p:cNvSpPr>
          <p:nvPr/>
        </p:nvSpPr>
        <p:spPr bwMode="auto">
          <a:xfrm>
            <a:off x="4918826" y="2820174"/>
            <a:ext cx="500137"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b="1">
                <a:solidFill>
                  <a:srgbClr val="000000"/>
                </a:solidFill>
                <a:latin typeface="Arial"/>
                <a:ea typeface="ＭＳ Ｐゴシック" charset="0"/>
              </a:rPr>
              <a:t>Exon</a:t>
            </a:r>
          </a:p>
        </p:txBody>
      </p:sp>
      <p:sp>
        <p:nvSpPr>
          <p:cNvPr id="23" name="TextBox 23"/>
          <p:cNvSpPr txBox="1">
            <a:spLocks noChangeArrowheads="1"/>
          </p:cNvSpPr>
          <p:nvPr/>
        </p:nvSpPr>
        <p:spPr bwMode="auto">
          <a:xfrm>
            <a:off x="5849101" y="2820174"/>
            <a:ext cx="58189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b="1">
                <a:solidFill>
                  <a:srgbClr val="000000"/>
                </a:solidFill>
                <a:latin typeface="Arial"/>
                <a:ea typeface="ＭＳ Ｐゴシック" charset="0"/>
              </a:rPr>
              <a:t>Intron</a:t>
            </a:r>
          </a:p>
        </p:txBody>
      </p:sp>
      <p:sp>
        <p:nvSpPr>
          <p:cNvPr id="24" name="TextBox 24"/>
          <p:cNvSpPr txBox="1">
            <a:spLocks noChangeArrowheads="1"/>
          </p:cNvSpPr>
          <p:nvPr/>
        </p:nvSpPr>
        <p:spPr bwMode="auto">
          <a:xfrm>
            <a:off x="6673014" y="2822556"/>
            <a:ext cx="500137"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b="1">
                <a:solidFill>
                  <a:srgbClr val="000000"/>
                </a:solidFill>
                <a:latin typeface="Arial"/>
                <a:ea typeface="ＭＳ Ｐゴシック" charset="0"/>
              </a:rPr>
              <a:t>Exon</a:t>
            </a:r>
          </a:p>
        </p:txBody>
      </p:sp>
      <p:sp>
        <p:nvSpPr>
          <p:cNvPr id="26" name="TextBox 26"/>
          <p:cNvSpPr txBox="1">
            <a:spLocks noChangeArrowheads="1"/>
          </p:cNvSpPr>
          <p:nvPr/>
        </p:nvSpPr>
        <p:spPr bwMode="auto">
          <a:xfrm>
            <a:off x="7690601" y="2635231"/>
            <a:ext cx="1133324" cy="1025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ts val="2000"/>
              </a:lnSpc>
            </a:pPr>
            <a:r>
              <a:rPr lang="en-US" sz="1800" b="1" dirty="0">
                <a:solidFill>
                  <a:srgbClr val="000000"/>
                </a:solidFill>
                <a:latin typeface="Arial"/>
                <a:ea typeface="ＭＳ Ｐゴシック" charset="0"/>
              </a:rPr>
              <a:t>Cleaved 3′</a:t>
            </a:r>
          </a:p>
          <a:p>
            <a:pPr>
              <a:lnSpc>
                <a:spcPts val="2000"/>
              </a:lnSpc>
            </a:pPr>
            <a:r>
              <a:rPr lang="en-US" sz="1800" b="1" dirty="0">
                <a:solidFill>
                  <a:srgbClr val="000000"/>
                </a:solidFill>
                <a:latin typeface="Arial"/>
                <a:ea typeface="ＭＳ Ｐゴシック" charset="0"/>
              </a:rPr>
              <a:t>end of</a:t>
            </a:r>
          </a:p>
          <a:p>
            <a:pPr>
              <a:lnSpc>
                <a:spcPts val="2000"/>
              </a:lnSpc>
            </a:pPr>
            <a:r>
              <a:rPr lang="en-US" sz="1800" b="1" dirty="0">
                <a:solidFill>
                  <a:srgbClr val="000000"/>
                </a:solidFill>
                <a:latin typeface="Arial"/>
                <a:ea typeface="ＭＳ Ｐゴシック" charset="0"/>
              </a:rPr>
              <a:t>primary</a:t>
            </a:r>
          </a:p>
          <a:p>
            <a:pPr>
              <a:lnSpc>
                <a:spcPts val="2000"/>
              </a:lnSpc>
            </a:pPr>
            <a:r>
              <a:rPr lang="en-US" sz="1800" b="1" dirty="0">
                <a:solidFill>
                  <a:srgbClr val="000000"/>
                </a:solidFill>
                <a:latin typeface="Arial"/>
                <a:ea typeface="ＭＳ Ｐゴシック" charset="0"/>
              </a:rPr>
              <a:t>transcript</a:t>
            </a:r>
          </a:p>
        </p:txBody>
      </p:sp>
      <p:sp>
        <p:nvSpPr>
          <p:cNvPr id="28" name="Freeform 3"/>
          <p:cNvSpPr/>
          <p:nvPr/>
        </p:nvSpPr>
        <p:spPr>
          <a:xfrm>
            <a:off x="7222192" y="2711410"/>
            <a:ext cx="25400" cy="381228"/>
          </a:xfrm>
          <a:custGeom>
            <a:avLst/>
            <a:gdLst>
              <a:gd name="connsiteX0" fmla="*/ 6350 w 25400"/>
              <a:gd name="connsiteY0" fmla="*/ 6350 h 381228"/>
              <a:gd name="connsiteX1" fmla="*/ 6350 w 25400"/>
              <a:gd name="connsiteY1" fmla="*/ 374878 h 381228"/>
            </a:gdLst>
            <a:ahLst/>
            <a:cxnLst>
              <a:cxn ang="0">
                <a:pos x="connsiteX0" y="connsiteY0"/>
              </a:cxn>
              <a:cxn ang="1">
                <a:pos x="connsiteX1" y="connsiteY1"/>
              </a:cxn>
            </a:cxnLst>
            <a:rect l="l" t="t" r="r" b="b"/>
            <a:pathLst>
              <a:path w="25400" h="381228">
                <a:moveTo>
                  <a:pt x="6350" y="6350"/>
                </a:moveTo>
                <a:lnTo>
                  <a:pt x="6350" y="374878"/>
                </a:lnTo>
              </a:path>
            </a:pathLst>
          </a:custGeom>
          <a:ln w="127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b="1">
              <a:solidFill>
                <a:srgbClr val="000000"/>
              </a:solidFill>
            </a:endParaRPr>
          </a:p>
        </p:txBody>
      </p:sp>
      <p:sp>
        <p:nvSpPr>
          <p:cNvPr id="35" name="Freeform 34"/>
          <p:cNvSpPr/>
          <p:nvPr/>
        </p:nvSpPr>
        <p:spPr>
          <a:xfrm>
            <a:off x="7556686" y="1389208"/>
            <a:ext cx="38100" cy="508558"/>
          </a:xfrm>
          <a:custGeom>
            <a:avLst/>
            <a:gdLst>
              <a:gd name="connsiteX0" fmla="*/ 10909 w 38100"/>
              <a:gd name="connsiteY0" fmla="*/ 9525 h 508558"/>
              <a:gd name="connsiteX1" fmla="*/ 9525 w 38100"/>
              <a:gd name="connsiteY1" fmla="*/ 499033 h 508558"/>
            </a:gdLst>
            <a:ahLst/>
            <a:cxnLst>
              <a:cxn ang="0">
                <a:pos x="connsiteX0" y="connsiteY0"/>
              </a:cxn>
              <a:cxn ang="1">
                <a:pos x="connsiteX1" y="connsiteY1"/>
              </a:cxn>
            </a:cxnLst>
            <a:rect l="l" t="t" r="r" b="b"/>
            <a:pathLst>
              <a:path w="38100" h="508558">
                <a:moveTo>
                  <a:pt x="10909" y="9525"/>
                </a:moveTo>
                <a:lnTo>
                  <a:pt x="9525" y="499033"/>
                </a:lnTo>
              </a:path>
            </a:pathLst>
          </a:cu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solidFill>
                <a:srgbClr val="000000"/>
              </a:solidFill>
            </a:endParaRPr>
          </a:p>
        </p:txBody>
      </p:sp>
      <p:sp>
        <p:nvSpPr>
          <p:cNvPr id="36" name="Freeform 3"/>
          <p:cNvSpPr/>
          <p:nvPr/>
        </p:nvSpPr>
        <p:spPr>
          <a:xfrm>
            <a:off x="2936708" y="1390318"/>
            <a:ext cx="38100" cy="507453"/>
          </a:xfrm>
          <a:custGeom>
            <a:avLst/>
            <a:gdLst>
              <a:gd name="connsiteX0" fmla="*/ 9525 w 38100"/>
              <a:gd name="connsiteY0" fmla="*/ 9525 h 507453"/>
              <a:gd name="connsiteX1" fmla="*/ 9525 w 38100"/>
              <a:gd name="connsiteY1" fmla="*/ 497928 h 507453"/>
            </a:gdLst>
            <a:ahLst/>
            <a:cxnLst>
              <a:cxn ang="0">
                <a:pos x="connsiteX0" y="connsiteY0"/>
              </a:cxn>
              <a:cxn ang="1">
                <a:pos x="connsiteX1" y="connsiteY1"/>
              </a:cxn>
            </a:cxnLst>
            <a:rect l="l" t="t" r="r" b="b"/>
            <a:pathLst>
              <a:path w="38100" h="507453">
                <a:moveTo>
                  <a:pt x="9525" y="9525"/>
                </a:moveTo>
                <a:lnTo>
                  <a:pt x="9525" y="497928"/>
                </a:lnTo>
              </a:path>
            </a:pathLst>
          </a:cu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solidFill>
                <a:srgbClr val="000000"/>
              </a:solidFill>
            </a:endParaRPr>
          </a:p>
        </p:txBody>
      </p:sp>
      <p:sp>
        <p:nvSpPr>
          <p:cNvPr id="38" name="Freeform 3"/>
          <p:cNvSpPr/>
          <p:nvPr/>
        </p:nvSpPr>
        <p:spPr>
          <a:xfrm>
            <a:off x="2247237" y="2112648"/>
            <a:ext cx="716013" cy="177152"/>
          </a:xfrm>
          <a:custGeom>
            <a:avLst/>
            <a:gdLst>
              <a:gd name="connsiteX0" fmla="*/ 706488 w 716013"/>
              <a:gd name="connsiteY0" fmla="*/ 9525 h 177152"/>
              <a:gd name="connsiteX1" fmla="*/ 643254 w 716013"/>
              <a:gd name="connsiteY1" fmla="*/ 104381 h 177152"/>
              <a:gd name="connsiteX2" fmla="*/ 421906 w 716013"/>
              <a:gd name="connsiteY2" fmla="*/ 104381 h 177152"/>
              <a:gd name="connsiteX3" fmla="*/ 346824 w 716013"/>
              <a:gd name="connsiteY3" fmla="*/ 167627 h 177152"/>
              <a:gd name="connsiteX4" fmla="*/ 271716 w 716013"/>
              <a:gd name="connsiteY4" fmla="*/ 104381 h 177152"/>
              <a:gd name="connsiteX5" fmla="*/ 72783 w 716013"/>
              <a:gd name="connsiteY5" fmla="*/ 104381 h 177152"/>
              <a:gd name="connsiteX6" fmla="*/ 9525 w 716013"/>
              <a:gd name="connsiteY6" fmla="*/ 9525 h 17715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716013" h="177152">
                <a:moveTo>
                  <a:pt x="706488" y="9525"/>
                </a:moveTo>
                <a:cubicBezTo>
                  <a:pt x="706488" y="9525"/>
                  <a:pt x="698817" y="104381"/>
                  <a:pt x="643254" y="104381"/>
                </a:cubicBezTo>
                <a:lnTo>
                  <a:pt x="421906" y="104381"/>
                </a:lnTo>
                <a:cubicBezTo>
                  <a:pt x="378447" y="104381"/>
                  <a:pt x="346824" y="167627"/>
                  <a:pt x="346824" y="167627"/>
                </a:cubicBezTo>
                <a:cubicBezTo>
                  <a:pt x="346824" y="167627"/>
                  <a:pt x="315188" y="104381"/>
                  <a:pt x="271716" y="104381"/>
                </a:cubicBezTo>
                <a:lnTo>
                  <a:pt x="72783" y="104381"/>
                </a:lnTo>
                <a:cubicBezTo>
                  <a:pt x="17437" y="104381"/>
                  <a:pt x="9525" y="9525"/>
                  <a:pt x="9525" y="9525"/>
                </a:cubicBezTo>
              </a:path>
            </a:pathLst>
          </a:cu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solidFill>
                <a:srgbClr val="000000"/>
              </a:solidFill>
            </a:endParaRPr>
          </a:p>
        </p:txBody>
      </p:sp>
      <p:sp>
        <p:nvSpPr>
          <p:cNvPr id="29" name="Title 1"/>
          <p:cNvSpPr>
            <a:spLocks noGrp="1"/>
          </p:cNvSpPr>
          <p:nvPr>
            <p:ph type="title"/>
          </p:nvPr>
        </p:nvSpPr>
        <p:spPr>
          <a:xfrm>
            <a:off x="0" y="0"/>
            <a:ext cx="9144000" cy="901700"/>
          </a:xfrm>
        </p:spPr>
        <p:txBody>
          <a:bodyPr/>
          <a:lstStyle/>
          <a:p>
            <a:r>
              <a:rPr lang="en-US" sz="3600" i="1" dirty="0"/>
              <a:t>Typical </a:t>
            </a:r>
            <a:r>
              <a:rPr lang="en-US" sz="3600" b="1" i="1" dirty="0">
                <a:solidFill>
                  <a:schemeClr val="accent6"/>
                </a:solidFill>
              </a:rPr>
              <a:t>Eukaryotic</a:t>
            </a:r>
            <a:r>
              <a:rPr lang="en-US" sz="3600" i="1" dirty="0">
                <a:solidFill>
                  <a:schemeClr val="accent6"/>
                </a:solidFill>
              </a:rPr>
              <a:t> </a:t>
            </a:r>
            <a:r>
              <a:rPr lang="en-US" sz="3600" i="1" dirty="0"/>
              <a:t>Gene and Its Transcript</a:t>
            </a:r>
          </a:p>
        </p:txBody>
      </p:sp>
    </p:spTree>
    <p:extLst>
      <p:ext uri="{BB962C8B-B14F-4D97-AF65-F5344CB8AC3E}">
        <p14:creationId xmlns:p14="http://schemas.microsoft.com/office/powerpoint/2010/main" val="328366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1"/>
          <p:cNvSpPr txBox="1">
            <a:spLocks/>
          </p:cNvSpPr>
          <p:nvPr/>
        </p:nvSpPr>
        <p:spPr>
          <a:xfrm>
            <a:off x="457200" y="5133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latin typeface="Calibri"/>
              </a:rPr>
              <a:t>Nucleic Acids</a:t>
            </a:r>
          </a:p>
        </p:txBody>
      </p:sp>
      <p:sp>
        <p:nvSpPr>
          <p:cNvPr id="5" name="Content Placeholder 2"/>
          <p:cNvSpPr txBox="1">
            <a:spLocks/>
          </p:cNvSpPr>
          <p:nvPr/>
        </p:nvSpPr>
        <p:spPr>
          <a:xfrm>
            <a:off x="420913" y="1140950"/>
            <a:ext cx="6221187" cy="507365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dirty="0">
                <a:solidFill>
                  <a:srgbClr val="000000"/>
                </a:solidFill>
                <a:latin typeface="Calibri"/>
              </a:rPr>
              <a:t>Nucleic acids are made up of </a:t>
            </a:r>
            <a:r>
              <a:rPr lang="en-US" b="1" dirty="0">
                <a:solidFill>
                  <a:srgbClr val="000000"/>
                </a:solidFill>
                <a:latin typeface="Calibri"/>
              </a:rPr>
              <a:t>polynucleotides</a:t>
            </a:r>
          </a:p>
          <a:p>
            <a:pPr marL="914400" lvl="1" indent="-457200" algn="l">
              <a:buFont typeface="Arial"/>
              <a:buChar char="•"/>
            </a:pPr>
            <a:r>
              <a:rPr lang="en-US" dirty="0">
                <a:solidFill>
                  <a:srgbClr val="000000"/>
                </a:solidFill>
                <a:latin typeface="Calibri"/>
              </a:rPr>
              <a:t>Each polynucleotide is made of </a:t>
            </a:r>
            <a:r>
              <a:rPr lang="en-US" b="1" dirty="0">
                <a:solidFill>
                  <a:srgbClr val="000000"/>
                </a:solidFill>
                <a:latin typeface="Calibri"/>
              </a:rPr>
              <a:t>nucleotides</a:t>
            </a:r>
          </a:p>
          <a:p>
            <a:pPr marL="914400" lvl="1" indent="-457200" algn="l">
              <a:buFont typeface="Arial"/>
              <a:buChar char="•"/>
            </a:pPr>
            <a:r>
              <a:rPr lang="en-US" dirty="0">
                <a:solidFill>
                  <a:srgbClr val="000000"/>
                </a:solidFill>
                <a:latin typeface="Calibri"/>
              </a:rPr>
              <a:t>Each nucleotide is made up of </a:t>
            </a:r>
          </a:p>
          <a:p>
            <a:pPr marL="1371600" lvl="2" indent="-457200" algn="l">
              <a:buFont typeface="Arial"/>
              <a:buChar char="•"/>
            </a:pPr>
            <a:r>
              <a:rPr lang="en-US" dirty="0">
                <a:solidFill>
                  <a:srgbClr val="000000"/>
                </a:solidFill>
                <a:latin typeface="Calibri"/>
              </a:rPr>
              <a:t>a pentose sugar (</a:t>
            </a:r>
            <a:r>
              <a:rPr lang="en-US" dirty="0" err="1">
                <a:solidFill>
                  <a:srgbClr val="000000"/>
                </a:solidFill>
                <a:latin typeface="Calibri"/>
              </a:rPr>
              <a:t>deoxyribose</a:t>
            </a:r>
            <a:r>
              <a:rPr lang="en-US" dirty="0">
                <a:solidFill>
                  <a:srgbClr val="000000"/>
                </a:solidFill>
                <a:latin typeface="Calibri"/>
              </a:rPr>
              <a:t> </a:t>
            </a:r>
            <a:r>
              <a:rPr lang="en-US" i="1" dirty="0">
                <a:solidFill>
                  <a:srgbClr val="000000"/>
                </a:solidFill>
                <a:latin typeface="Calibri"/>
              </a:rPr>
              <a:t>in DNA</a:t>
            </a:r>
            <a:r>
              <a:rPr lang="en-US" dirty="0">
                <a:solidFill>
                  <a:srgbClr val="000000"/>
                </a:solidFill>
                <a:latin typeface="Calibri"/>
              </a:rPr>
              <a:t>)</a:t>
            </a:r>
          </a:p>
          <a:p>
            <a:pPr marL="1371600" lvl="2" indent="-457200" algn="l">
              <a:buFont typeface="Arial"/>
              <a:buChar char="•"/>
            </a:pPr>
            <a:r>
              <a:rPr lang="en-US" dirty="0">
                <a:solidFill>
                  <a:srgbClr val="000000"/>
                </a:solidFill>
                <a:latin typeface="Calibri"/>
              </a:rPr>
              <a:t>one or more phosphate groups</a:t>
            </a:r>
          </a:p>
          <a:p>
            <a:pPr marL="1371600" lvl="2" indent="-457200" algn="l">
              <a:buFont typeface="Arial"/>
              <a:buChar char="•"/>
            </a:pPr>
            <a:r>
              <a:rPr lang="en-US" dirty="0">
                <a:solidFill>
                  <a:srgbClr val="000000"/>
                </a:solidFill>
                <a:latin typeface="Calibri"/>
              </a:rPr>
              <a:t>a nitrogenous base </a:t>
            </a:r>
          </a:p>
          <a:p>
            <a:pPr marL="1828800" lvl="3" indent="-457200" algn="l">
              <a:buFont typeface="Arial"/>
              <a:buChar char="•"/>
            </a:pPr>
            <a:r>
              <a:rPr lang="en-US" dirty="0">
                <a:solidFill>
                  <a:srgbClr val="000000"/>
                </a:solidFill>
                <a:latin typeface="Calibri"/>
              </a:rPr>
              <a:t>Adenine (</a:t>
            </a:r>
            <a:r>
              <a:rPr lang="en-US" i="1" dirty="0">
                <a:solidFill>
                  <a:srgbClr val="000000"/>
                </a:solidFill>
                <a:latin typeface="Calibri"/>
              </a:rPr>
              <a:t>in DNA and RNA)</a:t>
            </a:r>
            <a:endParaRPr lang="en-US" dirty="0">
              <a:solidFill>
                <a:srgbClr val="000000"/>
              </a:solidFill>
              <a:latin typeface="Calibri"/>
            </a:endParaRPr>
          </a:p>
          <a:p>
            <a:pPr marL="1828800" lvl="3" indent="-457200" algn="l">
              <a:buFont typeface="Arial"/>
              <a:buChar char="•"/>
            </a:pPr>
            <a:r>
              <a:rPr lang="en-US" dirty="0">
                <a:solidFill>
                  <a:srgbClr val="000000"/>
                </a:solidFill>
                <a:latin typeface="Calibri"/>
              </a:rPr>
              <a:t>Cytosine (</a:t>
            </a:r>
            <a:r>
              <a:rPr lang="en-US" i="1" dirty="0">
                <a:solidFill>
                  <a:srgbClr val="000000"/>
                </a:solidFill>
                <a:latin typeface="Calibri"/>
              </a:rPr>
              <a:t>in DNA and RNA)</a:t>
            </a:r>
          </a:p>
          <a:p>
            <a:pPr marL="1828800" lvl="3" indent="-457200" algn="l">
              <a:buFont typeface="Arial"/>
              <a:buChar char="•"/>
            </a:pPr>
            <a:r>
              <a:rPr lang="en-US" dirty="0">
                <a:solidFill>
                  <a:srgbClr val="000000"/>
                </a:solidFill>
                <a:latin typeface="Calibri"/>
              </a:rPr>
              <a:t>Guanine (</a:t>
            </a:r>
            <a:r>
              <a:rPr lang="en-US" i="1" dirty="0">
                <a:solidFill>
                  <a:srgbClr val="000000"/>
                </a:solidFill>
                <a:latin typeface="Calibri"/>
              </a:rPr>
              <a:t>in DNA and RNA)</a:t>
            </a:r>
            <a:endParaRPr lang="en-US" dirty="0">
              <a:solidFill>
                <a:srgbClr val="000000"/>
              </a:solidFill>
              <a:latin typeface="Calibri"/>
            </a:endParaRPr>
          </a:p>
          <a:p>
            <a:pPr marL="1828800" lvl="3" indent="-457200" algn="l">
              <a:buFont typeface="Arial"/>
              <a:buChar char="•"/>
            </a:pPr>
            <a:r>
              <a:rPr lang="en-US" dirty="0">
                <a:solidFill>
                  <a:srgbClr val="000000"/>
                </a:solidFill>
                <a:latin typeface="Calibri"/>
              </a:rPr>
              <a:t>Thymine (</a:t>
            </a:r>
            <a:r>
              <a:rPr lang="en-US" i="1" dirty="0">
                <a:solidFill>
                  <a:srgbClr val="000000"/>
                </a:solidFill>
                <a:latin typeface="Calibri"/>
              </a:rPr>
              <a:t>in DNA)</a:t>
            </a:r>
            <a:endParaRPr lang="en-US" dirty="0">
              <a:solidFill>
                <a:srgbClr val="000000"/>
              </a:solidFill>
              <a:latin typeface="Calibri"/>
            </a:endParaRPr>
          </a:p>
          <a:p>
            <a:pPr marL="1828800" lvl="3" indent="-457200" algn="l">
              <a:buFont typeface="Arial"/>
              <a:buChar char="•"/>
            </a:pPr>
            <a:r>
              <a:rPr lang="en-US" dirty="0">
                <a:solidFill>
                  <a:srgbClr val="000000"/>
                </a:solidFill>
                <a:latin typeface="Calibri"/>
              </a:rPr>
              <a:t>Uracil </a:t>
            </a:r>
            <a:r>
              <a:rPr lang="en-US" i="1" dirty="0">
                <a:solidFill>
                  <a:srgbClr val="000000"/>
                </a:solidFill>
                <a:latin typeface="Calibri"/>
              </a:rPr>
              <a:t>(in RNA)</a:t>
            </a:r>
          </a:p>
        </p:txBody>
      </p:sp>
      <p:pic>
        <p:nvPicPr>
          <p:cNvPr id="2" name="Picture 1" descr="2000px-DNA_structure_and_bases.svg.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42100" y="1410230"/>
            <a:ext cx="2133300" cy="4343400"/>
          </a:xfrm>
          <a:prstGeom prst="rect">
            <a:avLst/>
          </a:prstGeom>
        </p:spPr>
      </p:pic>
    </p:spTree>
    <p:extLst>
      <p:ext uri="{BB962C8B-B14F-4D97-AF65-F5344CB8AC3E}">
        <p14:creationId xmlns:p14="http://schemas.microsoft.com/office/powerpoint/2010/main" val="7132388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r:link="rId4" cstate="print">
            <a:extLst>
              <a:ext uri="{28A0092B-C50C-407E-A947-70E740481C1C}">
                <a14:useLocalDpi xmlns:a14="http://schemas.microsoft.com/office/drawing/2010/main"/>
              </a:ext>
            </a:extLst>
          </a:blip>
          <a:srcRect/>
          <a:stretch>
            <a:fillRect/>
          </a:stretch>
        </p:blipFill>
        <p:spPr>
          <a:xfrm>
            <a:off x="298704" y="902208"/>
            <a:ext cx="8546592" cy="5053584"/>
          </a:xfrm>
          <a:prstGeom prst="rect">
            <a:avLst/>
          </a:prstGeom>
        </p:spPr>
      </p:pic>
      <p:sp>
        <p:nvSpPr>
          <p:cNvPr id="7" name="TextBox 3"/>
          <p:cNvSpPr txBox="1">
            <a:spLocks noChangeArrowheads="1"/>
          </p:cNvSpPr>
          <p:nvPr/>
        </p:nvSpPr>
        <p:spPr bwMode="auto">
          <a:xfrm>
            <a:off x="2482013" y="904060"/>
            <a:ext cx="1462002" cy="512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ts val="2000"/>
              </a:lnSpc>
            </a:pPr>
            <a:r>
              <a:rPr lang="en-US" sz="1800" b="1" dirty="0">
                <a:solidFill>
                  <a:srgbClr val="000000"/>
                </a:solidFill>
                <a:latin typeface="Arial"/>
                <a:ea typeface="ＭＳ Ｐゴシック" charset="0"/>
              </a:rPr>
              <a:t>Transcription</a:t>
            </a:r>
          </a:p>
          <a:p>
            <a:pPr algn="ctr">
              <a:lnSpc>
                <a:spcPts val="2000"/>
              </a:lnSpc>
            </a:pPr>
            <a:r>
              <a:rPr lang="en-US" sz="1800" b="1" dirty="0">
                <a:solidFill>
                  <a:srgbClr val="000000"/>
                </a:solidFill>
                <a:latin typeface="Arial"/>
                <a:ea typeface="ＭＳ Ｐゴシック" charset="0"/>
              </a:rPr>
              <a:t>start site</a:t>
            </a:r>
          </a:p>
        </p:txBody>
      </p:sp>
      <p:sp>
        <p:nvSpPr>
          <p:cNvPr id="8" name="TextBox 5"/>
          <p:cNvSpPr txBox="1">
            <a:spLocks noChangeArrowheads="1"/>
          </p:cNvSpPr>
          <p:nvPr/>
        </p:nvSpPr>
        <p:spPr bwMode="auto">
          <a:xfrm>
            <a:off x="319839" y="1737499"/>
            <a:ext cx="50013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800" b="1" dirty="0">
                <a:solidFill>
                  <a:srgbClr val="000000"/>
                </a:solidFill>
                <a:latin typeface="Arial"/>
                <a:ea typeface="ＭＳ Ｐゴシック" charset="0"/>
              </a:rPr>
              <a:t>DNA</a:t>
            </a:r>
          </a:p>
        </p:txBody>
      </p:sp>
      <p:sp>
        <p:nvSpPr>
          <p:cNvPr id="9" name="TextBox 6"/>
          <p:cNvSpPr txBox="1">
            <a:spLocks noChangeArrowheads="1"/>
          </p:cNvSpPr>
          <p:nvPr/>
        </p:nvSpPr>
        <p:spPr bwMode="auto">
          <a:xfrm>
            <a:off x="2094664" y="2270899"/>
            <a:ext cx="102592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800" b="1" dirty="0">
                <a:solidFill>
                  <a:srgbClr val="000000"/>
                </a:solidFill>
                <a:latin typeface="Arial"/>
                <a:ea typeface="ＭＳ Ｐゴシック" charset="0"/>
              </a:rPr>
              <a:t>Promoter</a:t>
            </a:r>
          </a:p>
        </p:txBody>
      </p:sp>
      <p:sp>
        <p:nvSpPr>
          <p:cNvPr id="10" name="TextBox 7"/>
          <p:cNvSpPr txBox="1">
            <a:spLocks noChangeArrowheads="1"/>
          </p:cNvSpPr>
          <p:nvPr/>
        </p:nvSpPr>
        <p:spPr bwMode="auto">
          <a:xfrm>
            <a:off x="865939" y="2767787"/>
            <a:ext cx="1423467"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ts val="2000"/>
              </a:lnSpc>
            </a:pPr>
            <a:r>
              <a:rPr lang="en-US" sz="1800" b="1" dirty="0">
                <a:solidFill>
                  <a:srgbClr val="000000"/>
                </a:solidFill>
                <a:latin typeface="Arial"/>
                <a:ea typeface="ＭＳ Ｐゴシック" charset="0"/>
              </a:rPr>
              <a:t>Primary RNA</a:t>
            </a:r>
          </a:p>
          <a:p>
            <a:pPr>
              <a:lnSpc>
                <a:spcPts val="2000"/>
              </a:lnSpc>
            </a:pPr>
            <a:r>
              <a:rPr lang="en-US" sz="1800" b="1" dirty="0">
                <a:solidFill>
                  <a:srgbClr val="000000"/>
                </a:solidFill>
                <a:latin typeface="Arial"/>
                <a:ea typeface="ＭＳ Ｐゴシック" charset="0"/>
              </a:rPr>
              <a:t>transcript</a:t>
            </a:r>
          </a:p>
          <a:p>
            <a:pPr>
              <a:lnSpc>
                <a:spcPts val="2000"/>
              </a:lnSpc>
            </a:pPr>
            <a:r>
              <a:rPr lang="en-US" sz="1800" b="1" dirty="0">
                <a:solidFill>
                  <a:srgbClr val="000000"/>
                </a:solidFill>
                <a:latin typeface="Arial"/>
                <a:ea typeface="ＭＳ Ｐゴシック" charset="0"/>
              </a:rPr>
              <a:t>(pre-mRNA)</a:t>
            </a:r>
          </a:p>
        </p:txBody>
      </p:sp>
      <p:sp>
        <p:nvSpPr>
          <p:cNvPr id="11" name="TextBox 8"/>
          <p:cNvSpPr txBox="1">
            <a:spLocks noChangeArrowheads="1"/>
          </p:cNvSpPr>
          <p:nvPr/>
        </p:nvSpPr>
        <p:spPr bwMode="auto">
          <a:xfrm>
            <a:off x="2348664" y="3001149"/>
            <a:ext cx="184346" cy="256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ts val="2000"/>
              </a:lnSpc>
            </a:pPr>
            <a:r>
              <a:rPr lang="en-US" sz="1800" b="1" dirty="0">
                <a:solidFill>
                  <a:srgbClr val="000000"/>
                </a:solidFill>
                <a:latin typeface="Arial"/>
                <a:ea typeface="ＭＳ Ｐゴシック" charset="0"/>
              </a:rPr>
              <a:t>5′</a:t>
            </a:r>
          </a:p>
        </p:txBody>
      </p:sp>
      <p:sp>
        <p:nvSpPr>
          <p:cNvPr id="12" name="TextBox 11"/>
          <p:cNvSpPr txBox="1">
            <a:spLocks noChangeArrowheads="1"/>
          </p:cNvSpPr>
          <p:nvPr/>
        </p:nvSpPr>
        <p:spPr bwMode="auto">
          <a:xfrm>
            <a:off x="3064626" y="2820174"/>
            <a:ext cx="500137"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b="1" dirty="0">
                <a:solidFill>
                  <a:srgbClr val="000000"/>
                </a:solidFill>
                <a:latin typeface="Arial"/>
                <a:ea typeface="ＭＳ Ｐゴシック" charset="0"/>
              </a:rPr>
              <a:t>Exon</a:t>
            </a:r>
          </a:p>
        </p:txBody>
      </p:sp>
      <p:sp>
        <p:nvSpPr>
          <p:cNvPr id="13" name="TextBox 12"/>
          <p:cNvSpPr txBox="1">
            <a:spLocks noChangeArrowheads="1"/>
          </p:cNvSpPr>
          <p:nvPr/>
        </p:nvSpPr>
        <p:spPr bwMode="auto">
          <a:xfrm>
            <a:off x="4021888" y="2820174"/>
            <a:ext cx="58189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b="1">
                <a:solidFill>
                  <a:srgbClr val="000000"/>
                </a:solidFill>
                <a:latin typeface="Arial"/>
                <a:ea typeface="ＭＳ Ｐゴシック" charset="0"/>
              </a:rPr>
              <a:t>Intron</a:t>
            </a:r>
          </a:p>
        </p:txBody>
      </p:sp>
      <p:sp>
        <p:nvSpPr>
          <p:cNvPr id="14" name="TextBox 13"/>
          <p:cNvSpPr txBox="1">
            <a:spLocks noChangeArrowheads="1"/>
          </p:cNvSpPr>
          <p:nvPr/>
        </p:nvSpPr>
        <p:spPr bwMode="auto">
          <a:xfrm>
            <a:off x="3412289" y="1585099"/>
            <a:ext cx="500137"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b="1">
                <a:solidFill>
                  <a:srgbClr val="000000"/>
                </a:solidFill>
                <a:latin typeface="Arial"/>
                <a:ea typeface="ＭＳ Ｐゴシック" charset="0"/>
              </a:rPr>
              <a:t>Exon</a:t>
            </a:r>
          </a:p>
        </p:txBody>
      </p:sp>
      <p:sp>
        <p:nvSpPr>
          <p:cNvPr id="15" name="TextBox 14"/>
          <p:cNvSpPr txBox="1">
            <a:spLocks noChangeArrowheads="1"/>
          </p:cNvSpPr>
          <p:nvPr/>
        </p:nvSpPr>
        <p:spPr bwMode="auto">
          <a:xfrm>
            <a:off x="4391776" y="1585099"/>
            <a:ext cx="58189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b="1">
                <a:solidFill>
                  <a:srgbClr val="000000"/>
                </a:solidFill>
                <a:latin typeface="Arial"/>
                <a:ea typeface="ＭＳ Ｐゴシック" charset="0"/>
              </a:rPr>
              <a:t>Intron</a:t>
            </a:r>
          </a:p>
        </p:txBody>
      </p:sp>
      <p:sp>
        <p:nvSpPr>
          <p:cNvPr id="16" name="TextBox 15"/>
          <p:cNvSpPr txBox="1">
            <a:spLocks noChangeArrowheads="1"/>
          </p:cNvSpPr>
          <p:nvPr/>
        </p:nvSpPr>
        <p:spPr bwMode="auto">
          <a:xfrm>
            <a:off x="5239501" y="1585099"/>
            <a:ext cx="500137"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b="1">
                <a:solidFill>
                  <a:srgbClr val="000000"/>
                </a:solidFill>
                <a:latin typeface="Arial"/>
                <a:ea typeface="ＭＳ Ｐゴシック" charset="0"/>
              </a:rPr>
              <a:t>Exon</a:t>
            </a:r>
          </a:p>
        </p:txBody>
      </p:sp>
      <p:sp>
        <p:nvSpPr>
          <p:cNvPr id="17" name="TextBox 16"/>
          <p:cNvSpPr txBox="1">
            <a:spLocks noChangeArrowheads="1"/>
          </p:cNvSpPr>
          <p:nvPr/>
        </p:nvSpPr>
        <p:spPr bwMode="auto">
          <a:xfrm>
            <a:off x="6723814" y="913586"/>
            <a:ext cx="1453347" cy="512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ts val="2000"/>
              </a:lnSpc>
            </a:pPr>
            <a:r>
              <a:rPr lang="en-US" sz="1800" b="1" dirty="0">
                <a:solidFill>
                  <a:srgbClr val="000000"/>
                </a:solidFill>
                <a:latin typeface="Arial"/>
                <a:ea typeface="ＭＳ Ｐゴシック" charset="0"/>
              </a:rPr>
              <a:t>Poly-A signal</a:t>
            </a:r>
          </a:p>
          <a:p>
            <a:pPr algn="ctr">
              <a:lnSpc>
                <a:spcPts val="2000"/>
              </a:lnSpc>
            </a:pPr>
            <a:r>
              <a:rPr lang="en-US" sz="1800" b="1" dirty="0">
                <a:solidFill>
                  <a:srgbClr val="000000"/>
                </a:solidFill>
                <a:latin typeface="Arial"/>
                <a:ea typeface="ＭＳ Ｐゴシック" charset="0"/>
              </a:rPr>
              <a:t>sequence</a:t>
            </a:r>
          </a:p>
        </p:txBody>
      </p:sp>
      <p:sp>
        <p:nvSpPr>
          <p:cNvPr id="18" name="TextBox 18"/>
          <p:cNvSpPr txBox="1">
            <a:spLocks noChangeArrowheads="1"/>
          </p:cNvSpPr>
          <p:nvPr/>
        </p:nvSpPr>
        <p:spPr bwMode="auto">
          <a:xfrm>
            <a:off x="6196764" y="1585099"/>
            <a:ext cx="58189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b="1">
                <a:solidFill>
                  <a:srgbClr val="000000"/>
                </a:solidFill>
                <a:latin typeface="Arial"/>
                <a:ea typeface="ＭＳ Ｐゴシック" charset="0"/>
              </a:rPr>
              <a:t>Intron</a:t>
            </a:r>
          </a:p>
        </p:txBody>
      </p:sp>
      <p:sp>
        <p:nvSpPr>
          <p:cNvPr id="19" name="TextBox 19"/>
          <p:cNvSpPr txBox="1">
            <a:spLocks noChangeArrowheads="1"/>
          </p:cNvSpPr>
          <p:nvPr/>
        </p:nvSpPr>
        <p:spPr bwMode="auto">
          <a:xfrm>
            <a:off x="7001626" y="1585099"/>
            <a:ext cx="500137"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b="1">
                <a:solidFill>
                  <a:srgbClr val="000000"/>
                </a:solidFill>
                <a:latin typeface="Arial"/>
                <a:ea typeface="ＭＳ Ｐゴシック" charset="0"/>
              </a:rPr>
              <a:t>Exon</a:t>
            </a:r>
          </a:p>
        </p:txBody>
      </p:sp>
      <p:sp>
        <p:nvSpPr>
          <p:cNvPr id="20" name="TextBox 20"/>
          <p:cNvSpPr txBox="1">
            <a:spLocks noChangeArrowheads="1"/>
          </p:cNvSpPr>
          <p:nvPr/>
        </p:nvSpPr>
        <p:spPr bwMode="auto">
          <a:xfrm>
            <a:off x="5204576" y="2288362"/>
            <a:ext cx="146200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800" b="1" dirty="0">
                <a:solidFill>
                  <a:srgbClr val="000000"/>
                </a:solidFill>
                <a:latin typeface="Arial"/>
                <a:ea typeface="ＭＳ Ｐゴシック" charset="0"/>
              </a:rPr>
              <a:t>Transcription</a:t>
            </a:r>
          </a:p>
        </p:txBody>
      </p:sp>
      <p:sp>
        <p:nvSpPr>
          <p:cNvPr id="21" name="TextBox 21"/>
          <p:cNvSpPr txBox="1">
            <a:spLocks noChangeArrowheads="1"/>
          </p:cNvSpPr>
          <p:nvPr/>
        </p:nvSpPr>
        <p:spPr bwMode="auto">
          <a:xfrm>
            <a:off x="6791304" y="2194737"/>
            <a:ext cx="795089" cy="512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ts val="2000"/>
              </a:lnSpc>
            </a:pPr>
            <a:r>
              <a:rPr lang="en-US" sz="1800" b="1" dirty="0">
                <a:solidFill>
                  <a:srgbClr val="000000"/>
                </a:solidFill>
                <a:latin typeface="Arial"/>
                <a:ea typeface="ＭＳ Ｐゴシック" charset="0"/>
              </a:rPr>
              <a:t> Poly-A</a:t>
            </a:r>
          </a:p>
          <a:p>
            <a:pPr algn="ctr">
              <a:lnSpc>
                <a:spcPts val="2000"/>
              </a:lnSpc>
            </a:pPr>
            <a:r>
              <a:rPr lang="en-US" sz="1800" b="1" dirty="0">
                <a:solidFill>
                  <a:srgbClr val="000000"/>
                </a:solidFill>
                <a:latin typeface="Arial"/>
                <a:ea typeface="ＭＳ Ｐゴシック" charset="0"/>
              </a:rPr>
              <a:t> signal</a:t>
            </a:r>
          </a:p>
        </p:txBody>
      </p:sp>
      <p:sp>
        <p:nvSpPr>
          <p:cNvPr id="22" name="TextBox 22"/>
          <p:cNvSpPr txBox="1">
            <a:spLocks noChangeArrowheads="1"/>
          </p:cNvSpPr>
          <p:nvPr/>
        </p:nvSpPr>
        <p:spPr bwMode="auto">
          <a:xfrm>
            <a:off x="4918826" y="2820174"/>
            <a:ext cx="500137"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b="1">
                <a:solidFill>
                  <a:srgbClr val="000000"/>
                </a:solidFill>
                <a:latin typeface="Arial"/>
                <a:ea typeface="ＭＳ Ｐゴシック" charset="0"/>
              </a:rPr>
              <a:t>Exon</a:t>
            </a:r>
          </a:p>
        </p:txBody>
      </p:sp>
      <p:sp>
        <p:nvSpPr>
          <p:cNvPr id="23" name="TextBox 23"/>
          <p:cNvSpPr txBox="1">
            <a:spLocks noChangeArrowheads="1"/>
          </p:cNvSpPr>
          <p:nvPr/>
        </p:nvSpPr>
        <p:spPr bwMode="auto">
          <a:xfrm>
            <a:off x="5849101" y="2820174"/>
            <a:ext cx="581891"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b="1">
                <a:solidFill>
                  <a:srgbClr val="000000"/>
                </a:solidFill>
                <a:latin typeface="Arial"/>
                <a:ea typeface="ＭＳ Ｐゴシック" charset="0"/>
              </a:rPr>
              <a:t>Intron</a:t>
            </a:r>
          </a:p>
        </p:txBody>
      </p:sp>
      <p:sp>
        <p:nvSpPr>
          <p:cNvPr id="24" name="TextBox 24"/>
          <p:cNvSpPr txBox="1">
            <a:spLocks noChangeArrowheads="1"/>
          </p:cNvSpPr>
          <p:nvPr/>
        </p:nvSpPr>
        <p:spPr bwMode="auto">
          <a:xfrm>
            <a:off x="6673014" y="2822556"/>
            <a:ext cx="500137"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600" b="1">
                <a:solidFill>
                  <a:srgbClr val="000000"/>
                </a:solidFill>
                <a:latin typeface="Arial"/>
                <a:ea typeface="ＭＳ Ｐゴシック" charset="0"/>
              </a:rPr>
              <a:t>Exon</a:t>
            </a:r>
          </a:p>
        </p:txBody>
      </p:sp>
      <p:sp>
        <p:nvSpPr>
          <p:cNvPr id="25" name="TextBox 25"/>
          <p:cNvSpPr txBox="1">
            <a:spLocks noChangeArrowheads="1"/>
          </p:cNvSpPr>
          <p:nvPr/>
        </p:nvSpPr>
        <p:spPr bwMode="auto">
          <a:xfrm>
            <a:off x="5206164" y="3391674"/>
            <a:ext cx="178677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800" b="1" dirty="0">
                <a:solidFill>
                  <a:srgbClr val="000000"/>
                </a:solidFill>
                <a:latin typeface="Arial"/>
                <a:ea typeface="ＭＳ Ｐゴシック" charset="0"/>
              </a:rPr>
              <a:t>RNA processing</a:t>
            </a:r>
          </a:p>
        </p:txBody>
      </p:sp>
      <p:sp>
        <p:nvSpPr>
          <p:cNvPr id="26" name="TextBox 26"/>
          <p:cNvSpPr txBox="1">
            <a:spLocks noChangeArrowheads="1"/>
          </p:cNvSpPr>
          <p:nvPr/>
        </p:nvSpPr>
        <p:spPr bwMode="auto">
          <a:xfrm>
            <a:off x="7690601" y="2635231"/>
            <a:ext cx="1133324" cy="1025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ts val="2000"/>
              </a:lnSpc>
            </a:pPr>
            <a:r>
              <a:rPr lang="en-US" sz="1800" b="1" dirty="0">
                <a:solidFill>
                  <a:srgbClr val="000000"/>
                </a:solidFill>
                <a:latin typeface="Arial"/>
                <a:ea typeface="ＭＳ Ｐゴシック" charset="0"/>
              </a:rPr>
              <a:t>Cleaved 3′</a:t>
            </a:r>
          </a:p>
          <a:p>
            <a:pPr>
              <a:lnSpc>
                <a:spcPts val="2000"/>
              </a:lnSpc>
            </a:pPr>
            <a:r>
              <a:rPr lang="en-US" sz="1800" b="1" dirty="0">
                <a:solidFill>
                  <a:srgbClr val="000000"/>
                </a:solidFill>
                <a:latin typeface="Arial"/>
                <a:ea typeface="ＭＳ Ｐゴシック" charset="0"/>
              </a:rPr>
              <a:t>end of</a:t>
            </a:r>
          </a:p>
          <a:p>
            <a:pPr>
              <a:lnSpc>
                <a:spcPts val="2000"/>
              </a:lnSpc>
            </a:pPr>
            <a:r>
              <a:rPr lang="en-US" sz="1800" b="1" dirty="0">
                <a:solidFill>
                  <a:srgbClr val="000000"/>
                </a:solidFill>
                <a:latin typeface="Arial"/>
                <a:ea typeface="ＭＳ Ｐゴシック" charset="0"/>
              </a:rPr>
              <a:t>primary</a:t>
            </a:r>
          </a:p>
          <a:p>
            <a:pPr>
              <a:lnSpc>
                <a:spcPts val="2000"/>
              </a:lnSpc>
            </a:pPr>
            <a:r>
              <a:rPr lang="en-US" sz="1800" b="1" dirty="0">
                <a:solidFill>
                  <a:srgbClr val="000000"/>
                </a:solidFill>
                <a:latin typeface="Arial"/>
                <a:ea typeface="ＭＳ Ｐゴシック" charset="0"/>
              </a:rPr>
              <a:t>transcript</a:t>
            </a:r>
          </a:p>
        </p:txBody>
      </p:sp>
      <p:sp>
        <p:nvSpPr>
          <p:cNvPr id="27" name="TextBox 30"/>
          <p:cNvSpPr txBox="1">
            <a:spLocks noChangeArrowheads="1"/>
          </p:cNvSpPr>
          <p:nvPr/>
        </p:nvSpPr>
        <p:spPr bwMode="auto">
          <a:xfrm>
            <a:off x="1977189" y="3925074"/>
            <a:ext cx="121828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800" b="1">
                <a:solidFill>
                  <a:srgbClr val="000000"/>
                </a:solidFill>
                <a:latin typeface="Arial"/>
                <a:ea typeface="ＭＳ Ｐゴシック" charset="0"/>
              </a:rPr>
              <a:t>Intron RNA</a:t>
            </a:r>
          </a:p>
        </p:txBody>
      </p:sp>
      <p:sp>
        <p:nvSpPr>
          <p:cNvPr id="28" name="TextBox 31"/>
          <p:cNvSpPr txBox="1">
            <a:spLocks noChangeArrowheads="1"/>
          </p:cNvSpPr>
          <p:nvPr/>
        </p:nvSpPr>
        <p:spPr bwMode="auto">
          <a:xfrm>
            <a:off x="3961564" y="4598174"/>
            <a:ext cx="180818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800" b="1">
                <a:solidFill>
                  <a:srgbClr val="000000"/>
                </a:solidFill>
                <a:latin typeface="Arial"/>
                <a:ea typeface="ＭＳ Ｐゴシック" charset="0"/>
              </a:rPr>
              <a:t>Coding segment</a:t>
            </a:r>
          </a:p>
        </p:txBody>
      </p:sp>
      <p:sp>
        <p:nvSpPr>
          <p:cNvPr id="29" name="TextBox 32"/>
          <p:cNvSpPr txBox="1">
            <a:spLocks noChangeArrowheads="1"/>
          </p:cNvSpPr>
          <p:nvPr/>
        </p:nvSpPr>
        <p:spPr bwMode="auto">
          <a:xfrm>
            <a:off x="865939" y="5010924"/>
            <a:ext cx="705321"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800" b="1">
                <a:solidFill>
                  <a:srgbClr val="000000"/>
                </a:solidFill>
                <a:latin typeface="Arial"/>
                <a:ea typeface="ＭＳ Ｐゴシック" charset="0"/>
              </a:rPr>
              <a:t>mRNA</a:t>
            </a:r>
          </a:p>
        </p:txBody>
      </p:sp>
      <p:sp>
        <p:nvSpPr>
          <p:cNvPr id="30" name="TextBox 33"/>
          <p:cNvSpPr txBox="1">
            <a:spLocks noChangeArrowheads="1"/>
          </p:cNvSpPr>
          <p:nvPr/>
        </p:nvSpPr>
        <p:spPr bwMode="auto">
          <a:xfrm>
            <a:off x="2026401" y="5082362"/>
            <a:ext cx="120226"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200" b="1">
                <a:solidFill>
                  <a:srgbClr val="000000"/>
                </a:solidFill>
                <a:latin typeface="Arial"/>
                <a:ea typeface="ＭＳ Ｐゴシック" charset="0"/>
              </a:rPr>
              <a:t>G</a:t>
            </a:r>
          </a:p>
        </p:txBody>
      </p:sp>
      <p:sp>
        <p:nvSpPr>
          <p:cNvPr id="31" name="TextBox 34"/>
          <p:cNvSpPr txBox="1">
            <a:spLocks noChangeArrowheads="1"/>
          </p:cNvSpPr>
          <p:nvPr/>
        </p:nvSpPr>
        <p:spPr bwMode="auto">
          <a:xfrm>
            <a:off x="2314236" y="5072495"/>
            <a:ext cx="102592"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200" b="1" dirty="0">
                <a:solidFill>
                  <a:srgbClr val="000000"/>
                </a:solidFill>
                <a:latin typeface="Arial"/>
                <a:ea typeface="ＭＳ Ｐゴシック" charset="0"/>
              </a:rPr>
              <a:t>P</a:t>
            </a:r>
          </a:p>
        </p:txBody>
      </p:sp>
      <p:sp>
        <p:nvSpPr>
          <p:cNvPr id="32" name="TextBox 35"/>
          <p:cNvSpPr txBox="1">
            <a:spLocks noChangeArrowheads="1"/>
          </p:cNvSpPr>
          <p:nvPr/>
        </p:nvSpPr>
        <p:spPr bwMode="auto">
          <a:xfrm>
            <a:off x="2602367" y="5072495"/>
            <a:ext cx="102592"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200" b="1" dirty="0">
                <a:solidFill>
                  <a:srgbClr val="000000"/>
                </a:solidFill>
                <a:latin typeface="Arial"/>
                <a:ea typeface="ＭＳ Ｐゴシック" charset="0"/>
              </a:rPr>
              <a:t>P</a:t>
            </a:r>
          </a:p>
        </p:txBody>
      </p:sp>
      <p:sp>
        <p:nvSpPr>
          <p:cNvPr id="33" name="TextBox 36"/>
          <p:cNvSpPr txBox="1">
            <a:spLocks noChangeArrowheads="1"/>
          </p:cNvSpPr>
          <p:nvPr/>
        </p:nvSpPr>
        <p:spPr bwMode="auto">
          <a:xfrm>
            <a:off x="2892880" y="5072495"/>
            <a:ext cx="102592"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200" b="1">
                <a:solidFill>
                  <a:srgbClr val="000000"/>
                </a:solidFill>
                <a:latin typeface="Arial"/>
                <a:ea typeface="ＭＳ Ｐゴシック" charset="0"/>
              </a:rPr>
              <a:t>P</a:t>
            </a:r>
          </a:p>
        </p:txBody>
      </p:sp>
      <p:sp>
        <p:nvSpPr>
          <p:cNvPr id="34" name="TextBox 37"/>
          <p:cNvSpPr txBox="1">
            <a:spLocks noChangeArrowheads="1"/>
          </p:cNvSpPr>
          <p:nvPr/>
        </p:nvSpPr>
        <p:spPr bwMode="auto">
          <a:xfrm>
            <a:off x="6954001" y="5086331"/>
            <a:ext cx="779059"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200" b="1" dirty="0">
                <a:solidFill>
                  <a:srgbClr val="000000"/>
                </a:solidFill>
                <a:latin typeface="Arial"/>
                <a:ea typeface="ＭＳ Ｐゴシック" charset="0"/>
              </a:rPr>
              <a:t>AAA</a:t>
            </a:r>
            <a:r>
              <a:rPr lang="en-US" sz="1200" b="1" dirty="0">
                <a:solidFill>
                  <a:srgbClr val="000000"/>
                </a:solidFill>
                <a:latin typeface="Times New Roman" pitchFamily="18" charset="0"/>
                <a:ea typeface="ＭＳ Ｐゴシック" charset="0"/>
                <a:cs typeface="Times New Roman" pitchFamily="18" charset="0"/>
              </a:rPr>
              <a:t>···</a:t>
            </a:r>
            <a:r>
              <a:rPr lang="en-US" sz="1200" b="1" dirty="0">
                <a:solidFill>
                  <a:srgbClr val="000000"/>
                </a:solidFill>
                <a:latin typeface="Arial"/>
                <a:ea typeface="ＭＳ Ｐゴシック" charset="0"/>
              </a:rPr>
              <a:t>AAA</a:t>
            </a:r>
          </a:p>
        </p:txBody>
      </p:sp>
      <p:sp>
        <p:nvSpPr>
          <p:cNvPr id="35" name="TextBox 38"/>
          <p:cNvSpPr txBox="1">
            <a:spLocks noChangeArrowheads="1"/>
          </p:cNvSpPr>
          <p:nvPr/>
        </p:nvSpPr>
        <p:spPr bwMode="auto">
          <a:xfrm>
            <a:off x="7838239" y="5022037"/>
            <a:ext cx="18434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800" b="1">
                <a:solidFill>
                  <a:srgbClr val="000000"/>
                </a:solidFill>
                <a:latin typeface="Arial"/>
                <a:ea typeface="ＭＳ Ｐゴシック" charset="0"/>
              </a:rPr>
              <a:t>3′</a:t>
            </a:r>
          </a:p>
        </p:txBody>
      </p:sp>
      <p:sp>
        <p:nvSpPr>
          <p:cNvPr id="36" name="TextBox 39"/>
          <p:cNvSpPr txBox="1">
            <a:spLocks noChangeArrowheads="1"/>
          </p:cNvSpPr>
          <p:nvPr/>
        </p:nvSpPr>
        <p:spPr bwMode="auto">
          <a:xfrm>
            <a:off x="2186739" y="5468124"/>
            <a:ext cx="684483" cy="256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ts val="2000"/>
              </a:lnSpc>
            </a:pPr>
            <a:r>
              <a:rPr lang="en-US" sz="1800" b="1" dirty="0">
                <a:solidFill>
                  <a:srgbClr val="000000"/>
                </a:solidFill>
                <a:latin typeface="Arial"/>
                <a:ea typeface="ＭＳ Ｐゴシック" charset="0"/>
              </a:rPr>
              <a:t>5′ Cap</a:t>
            </a:r>
          </a:p>
        </p:txBody>
      </p:sp>
      <p:sp>
        <p:nvSpPr>
          <p:cNvPr id="37" name="TextBox 41"/>
          <p:cNvSpPr txBox="1">
            <a:spLocks noChangeArrowheads="1"/>
          </p:cNvSpPr>
          <p:nvPr/>
        </p:nvSpPr>
        <p:spPr bwMode="auto">
          <a:xfrm>
            <a:off x="4124270" y="5385574"/>
            <a:ext cx="692497" cy="512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ts val="2000"/>
              </a:lnSpc>
            </a:pPr>
            <a:r>
              <a:rPr lang="en-US" sz="1800" b="1" dirty="0">
                <a:solidFill>
                  <a:srgbClr val="000000"/>
                </a:solidFill>
                <a:latin typeface="Arial"/>
                <a:ea typeface="ＭＳ Ｐゴシック" charset="0"/>
              </a:rPr>
              <a:t>Start</a:t>
            </a:r>
          </a:p>
          <a:p>
            <a:pPr algn="ctr">
              <a:lnSpc>
                <a:spcPts val="2000"/>
              </a:lnSpc>
            </a:pPr>
            <a:r>
              <a:rPr lang="en-US" sz="1800" b="1" dirty="0">
                <a:solidFill>
                  <a:srgbClr val="000000"/>
                </a:solidFill>
                <a:latin typeface="Arial"/>
                <a:ea typeface="ＭＳ Ｐゴシック" charset="0"/>
              </a:rPr>
              <a:t>codon</a:t>
            </a:r>
          </a:p>
        </p:txBody>
      </p:sp>
      <p:sp>
        <p:nvSpPr>
          <p:cNvPr id="38" name="TextBox 43"/>
          <p:cNvSpPr txBox="1">
            <a:spLocks noChangeArrowheads="1"/>
          </p:cNvSpPr>
          <p:nvPr/>
        </p:nvSpPr>
        <p:spPr bwMode="auto">
          <a:xfrm>
            <a:off x="6130089" y="5437962"/>
            <a:ext cx="72295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sz="1800" b="1" dirty="0">
                <a:solidFill>
                  <a:srgbClr val="000000"/>
                </a:solidFill>
                <a:latin typeface="Arial"/>
                <a:ea typeface="ＭＳ Ｐゴシック" charset="0"/>
              </a:rPr>
              <a:t>3′ UTR</a:t>
            </a:r>
          </a:p>
        </p:txBody>
      </p:sp>
      <p:sp>
        <p:nvSpPr>
          <p:cNvPr id="39" name="TextBox 44"/>
          <p:cNvSpPr txBox="1">
            <a:spLocks noChangeArrowheads="1"/>
          </p:cNvSpPr>
          <p:nvPr/>
        </p:nvSpPr>
        <p:spPr bwMode="auto">
          <a:xfrm>
            <a:off x="6994644" y="5455305"/>
            <a:ext cx="730969" cy="512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ts val="2000"/>
              </a:lnSpc>
            </a:pPr>
            <a:r>
              <a:rPr lang="en-US" sz="1800" b="1" dirty="0">
                <a:solidFill>
                  <a:srgbClr val="000000"/>
                </a:solidFill>
                <a:latin typeface="Arial"/>
                <a:ea typeface="ＭＳ Ｐゴシック" charset="0"/>
              </a:rPr>
              <a:t>Poly-A</a:t>
            </a:r>
          </a:p>
          <a:p>
            <a:pPr algn="ctr">
              <a:lnSpc>
                <a:spcPts val="2000"/>
              </a:lnSpc>
            </a:pPr>
            <a:r>
              <a:rPr lang="en-US" sz="1800" b="1" dirty="0">
                <a:solidFill>
                  <a:srgbClr val="000000"/>
                </a:solidFill>
                <a:latin typeface="Arial"/>
                <a:ea typeface="ＭＳ Ｐゴシック" charset="0"/>
              </a:rPr>
              <a:t>tail</a:t>
            </a:r>
          </a:p>
        </p:txBody>
      </p:sp>
      <p:sp>
        <p:nvSpPr>
          <p:cNvPr id="40" name="TextBox 39"/>
          <p:cNvSpPr txBox="1">
            <a:spLocks noChangeArrowheads="1"/>
          </p:cNvSpPr>
          <p:nvPr/>
        </p:nvSpPr>
        <p:spPr bwMode="auto">
          <a:xfrm>
            <a:off x="3064475" y="5468124"/>
            <a:ext cx="722955" cy="256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ts val="2000"/>
              </a:lnSpc>
            </a:pPr>
            <a:r>
              <a:rPr lang="en-US" sz="1800" b="1" dirty="0">
                <a:solidFill>
                  <a:srgbClr val="000000"/>
                </a:solidFill>
                <a:latin typeface="Arial"/>
                <a:ea typeface="ＭＳ Ｐゴシック" charset="0"/>
              </a:rPr>
              <a:t>5′ UTR</a:t>
            </a:r>
          </a:p>
        </p:txBody>
      </p:sp>
      <p:sp>
        <p:nvSpPr>
          <p:cNvPr id="41" name="TextBox 41"/>
          <p:cNvSpPr txBox="1">
            <a:spLocks noChangeArrowheads="1"/>
          </p:cNvSpPr>
          <p:nvPr/>
        </p:nvSpPr>
        <p:spPr bwMode="auto">
          <a:xfrm>
            <a:off x="4959643" y="5385573"/>
            <a:ext cx="692497" cy="512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ts val="2000"/>
              </a:lnSpc>
            </a:pPr>
            <a:r>
              <a:rPr lang="en-US" sz="1800" b="1" dirty="0">
                <a:solidFill>
                  <a:srgbClr val="000000"/>
                </a:solidFill>
                <a:latin typeface="Arial"/>
                <a:ea typeface="ＭＳ Ｐゴシック" charset="0"/>
              </a:rPr>
              <a:t>Stop</a:t>
            </a:r>
          </a:p>
          <a:p>
            <a:pPr algn="ctr">
              <a:lnSpc>
                <a:spcPts val="2000"/>
              </a:lnSpc>
            </a:pPr>
            <a:r>
              <a:rPr lang="en-US" sz="1800" b="1" dirty="0">
                <a:solidFill>
                  <a:srgbClr val="000000"/>
                </a:solidFill>
                <a:latin typeface="Arial"/>
                <a:ea typeface="ＭＳ Ｐゴシック" charset="0"/>
              </a:rPr>
              <a:t>codon</a:t>
            </a:r>
          </a:p>
        </p:txBody>
      </p:sp>
      <p:sp>
        <p:nvSpPr>
          <p:cNvPr id="56" name="Freeform 55"/>
          <p:cNvSpPr/>
          <p:nvPr/>
        </p:nvSpPr>
        <p:spPr>
          <a:xfrm>
            <a:off x="5570507" y="5230632"/>
            <a:ext cx="454101" cy="276314"/>
          </a:xfrm>
          <a:custGeom>
            <a:avLst/>
            <a:gdLst>
              <a:gd name="connsiteX0" fmla="*/ 6350 w 454101"/>
              <a:gd name="connsiteY0" fmla="*/ 269964 h 276314"/>
              <a:gd name="connsiteX1" fmla="*/ 447750 w 454101"/>
              <a:gd name="connsiteY1" fmla="*/ 6350 h 276314"/>
            </a:gdLst>
            <a:ahLst/>
            <a:cxnLst>
              <a:cxn ang="0">
                <a:pos x="connsiteX0" y="connsiteY0"/>
              </a:cxn>
              <a:cxn ang="1">
                <a:pos x="connsiteX1" y="connsiteY1"/>
              </a:cxn>
            </a:cxnLst>
            <a:rect l="l" t="t" r="r" b="b"/>
            <a:pathLst>
              <a:path w="454101" h="276314">
                <a:moveTo>
                  <a:pt x="6350" y="269964"/>
                </a:moveTo>
                <a:lnTo>
                  <a:pt x="447750" y="6350"/>
                </a:lnTo>
              </a:path>
            </a:pathLst>
          </a:custGeom>
          <a:ln w="127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b="1">
              <a:solidFill>
                <a:srgbClr val="000000"/>
              </a:solidFill>
            </a:endParaRPr>
          </a:p>
        </p:txBody>
      </p:sp>
      <p:sp>
        <p:nvSpPr>
          <p:cNvPr id="57" name="Freeform 3"/>
          <p:cNvSpPr/>
          <p:nvPr/>
        </p:nvSpPr>
        <p:spPr>
          <a:xfrm>
            <a:off x="3693091" y="5230632"/>
            <a:ext cx="504278" cy="252933"/>
          </a:xfrm>
          <a:custGeom>
            <a:avLst/>
            <a:gdLst>
              <a:gd name="connsiteX0" fmla="*/ 497928 w 504278"/>
              <a:gd name="connsiteY0" fmla="*/ 246583 h 252933"/>
              <a:gd name="connsiteX1" fmla="*/ 6350 w 504278"/>
              <a:gd name="connsiteY1" fmla="*/ 6350 h 252933"/>
            </a:gdLst>
            <a:ahLst/>
            <a:cxnLst>
              <a:cxn ang="0">
                <a:pos x="connsiteX0" y="connsiteY0"/>
              </a:cxn>
              <a:cxn ang="1">
                <a:pos x="connsiteX1" y="connsiteY1"/>
              </a:cxn>
            </a:cxnLst>
            <a:rect l="l" t="t" r="r" b="b"/>
            <a:pathLst>
              <a:path w="504278" h="252933">
                <a:moveTo>
                  <a:pt x="497928" y="246583"/>
                </a:moveTo>
                <a:lnTo>
                  <a:pt x="6350" y="6350"/>
                </a:lnTo>
              </a:path>
            </a:pathLst>
          </a:custGeom>
          <a:ln w="127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b="1">
              <a:solidFill>
                <a:srgbClr val="000000"/>
              </a:solidFill>
            </a:endParaRPr>
          </a:p>
        </p:txBody>
      </p:sp>
      <p:sp>
        <p:nvSpPr>
          <p:cNvPr id="58" name="Freeform 3"/>
          <p:cNvSpPr/>
          <p:nvPr/>
        </p:nvSpPr>
        <p:spPr>
          <a:xfrm>
            <a:off x="7222192" y="2711410"/>
            <a:ext cx="25400" cy="381228"/>
          </a:xfrm>
          <a:custGeom>
            <a:avLst/>
            <a:gdLst>
              <a:gd name="connsiteX0" fmla="*/ 6350 w 25400"/>
              <a:gd name="connsiteY0" fmla="*/ 6350 h 381228"/>
              <a:gd name="connsiteX1" fmla="*/ 6350 w 25400"/>
              <a:gd name="connsiteY1" fmla="*/ 374878 h 381228"/>
            </a:gdLst>
            <a:ahLst/>
            <a:cxnLst>
              <a:cxn ang="0">
                <a:pos x="connsiteX0" y="connsiteY0"/>
              </a:cxn>
              <a:cxn ang="1">
                <a:pos x="connsiteX1" y="connsiteY1"/>
              </a:cxn>
            </a:cxnLst>
            <a:rect l="l" t="t" r="r" b="b"/>
            <a:pathLst>
              <a:path w="25400" h="381228">
                <a:moveTo>
                  <a:pt x="6350" y="6350"/>
                </a:moveTo>
                <a:lnTo>
                  <a:pt x="6350" y="374878"/>
                </a:lnTo>
              </a:path>
            </a:pathLst>
          </a:custGeom>
          <a:ln w="127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b="1">
              <a:solidFill>
                <a:srgbClr val="000000"/>
              </a:solidFill>
            </a:endParaRPr>
          </a:p>
        </p:txBody>
      </p:sp>
      <p:sp>
        <p:nvSpPr>
          <p:cNvPr id="59" name="Freeform 3"/>
          <p:cNvSpPr/>
          <p:nvPr/>
        </p:nvSpPr>
        <p:spPr>
          <a:xfrm>
            <a:off x="3208256" y="3878133"/>
            <a:ext cx="707466" cy="386029"/>
          </a:xfrm>
          <a:custGeom>
            <a:avLst/>
            <a:gdLst>
              <a:gd name="connsiteX0" fmla="*/ 504113 w 707466"/>
              <a:gd name="connsiteY0" fmla="*/ 6350 h 386029"/>
              <a:gd name="connsiteX1" fmla="*/ 6350 w 707466"/>
              <a:gd name="connsiteY1" fmla="*/ 192989 h 386029"/>
              <a:gd name="connsiteX2" fmla="*/ 701116 w 707466"/>
              <a:gd name="connsiteY2" fmla="*/ 379679 h 386029"/>
            </a:gdLst>
            <a:ahLst/>
            <a:cxnLst>
              <a:cxn ang="0">
                <a:pos x="connsiteX0" y="connsiteY0"/>
              </a:cxn>
              <a:cxn ang="1">
                <a:pos x="connsiteX1" y="connsiteY1"/>
              </a:cxn>
              <a:cxn ang="2">
                <a:pos x="connsiteX2" y="connsiteY2"/>
              </a:cxn>
            </a:cxnLst>
            <a:rect l="l" t="t" r="r" b="b"/>
            <a:pathLst>
              <a:path w="707466" h="386029">
                <a:moveTo>
                  <a:pt x="504113" y="6350"/>
                </a:moveTo>
                <a:lnTo>
                  <a:pt x="6350" y="192989"/>
                </a:lnTo>
                <a:lnTo>
                  <a:pt x="701116" y="379679"/>
                </a:lnTo>
              </a:path>
            </a:pathLst>
          </a:custGeom>
          <a:ln w="127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b="1">
              <a:solidFill>
                <a:srgbClr val="000000"/>
              </a:solidFill>
            </a:endParaRPr>
          </a:p>
        </p:txBody>
      </p:sp>
      <p:sp>
        <p:nvSpPr>
          <p:cNvPr id="60" name="Freeform 3"/>
          <p:cNvSpPr/>
          <p:nvPr/>
        </p:nvSpPr>
        <p:spPr>
          <a:xfrm>
            <a:off x="3672034" y="4866993"/>
            <a:ext cx="2366606" cy="170789"/>
          </a:xfrm>
          <a:custGeom>
            <a:avLst/>
            <a:gdLst>
              <a:gd name="connsiteX0" fmla="*/ 2360256 w 2366606"/>
              <a:gd name="connsiteY0" fmla="*/ 164439 h 170789"/>
              <a:gd name="connsiteX1" fmla="*/ 2295855 w 2366606"/>
              <a:gd name="connsiteY1" fmla="*/ 69608 h 170789"/>
              <a:gd name="connsiteX2" fmla="*/ 1259306 w 2366606"/>
              <a:gd name="connsiteY2" fmla="*/ 69608 h 170789"/>
              <a:gd name="connsiteX3" fmla="*/ 1182865 w 2366606"/>
              <a:gd name="connsiteY3" fmla="*/ 6350 h 170789"/>
              <a:gd name="connsiteX4" fmla="*/ 1106360 w 2366606"/>
              <a:gd name="connsiteY4" fmla="*/ 69608 h 170789"/>
              <a:gd name="connsiteX5" fmla="*/ 70751 w 2366606"/>
              <a:gd name="connsiteY5" fmla="*/ 69608 h 170789"/>
              <a:gd name="connsiteX6" fmla="*/ 6350 w 2366606"/>
              <a:gd name="connsiteY6" fmla="*/ 164439 h 170789"/>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2366606" h="170789">
                <a:moveTo>
                  <a:pt x="2360256" y="164439"/>
                </a:moveTo>
                <a:cubicBezTo>
                  <a:pt x="2360256" y="164439"/>
                  <a:pt x="2352420" y="69608"/>
                  <a:pt x="2295855" y="69608"/>
                </a:cubicBezTo>
                <a:cubicBezTo>
                  <a:pt x="2262657" y="69608"/>
                  <a:pt x="1351686" y="69608"/>
                  <a:pt x="1259306" y="69608"/>
                </a:cubicBezTo>
                <a:cubicBezTo>
                  <a:pt x="1215047" y="69608"/>
                  <a:pt x="1182865" y="6350"/>
                  <a:pt x="1182865" y="6350"/>
                </a:cubicBezTo>
                <a:cubicBezTo>
                  <a:pt x="1182865" y="6350"/>
                  <a:pt x="1150645" y="69608"/>
                  <a:pt x="1106360" y="69608"/>
                </a:cubicBezTo>
                <a:cubicBezTo>
                  <a:pt x="1062126" y="69608"/>
                  <a:pt x="127025" y="69608"/>
                  <a:pt x="70751" y="69608"/>
                </a:cubicBezTo>
                <a:cubicBezTo>
                  <a:pt x="14363" y="69608"/>
                  <a:pt x="6350" y="164439"/>
                  <a:pt x="6350" y="164439"/>
                </a:cubicBezTo>
              </a:path>
            </a:pathLst>
          </a:custGeom>
          <a:ln w="127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b="1">
              <a:solidFill>
                <a:srgbClr val="000000"/>
              </a:solidFill>
            </a:endParaRPr>
          </a:p>
        </p:txBody>
      </p:sp>
      <p:sp>
        <p:nvSpPr>
          <p:cNvPr id="61" name="Freeform 3"/>
          <p:cNvSpPr/>
          <p:nvPr/>
        </p:nvSpPr>
        <p:spPr>
          <a:xfrm>
            <a:off x="1985589" y="5272796"/>
            <a:ext cx="1068019" cy="170802"/>
          </a:xfrm>
          <a:custGeom>
            <a:avLst/>
            <a:gdLst>
              <a:gd name="connsiteX0" fmla="*/ 1061669 w 1068019"/>
              <a:gd name="connsiteY0" fmla="*/ 6350 h 170802"/>
              <a:gd name="connsiteX1" fmla="*/ 998435 w 1068019"/>
              <a:gd name="connsiteY1" fmla="*/ 101206 h 170802"/>
              <a:gd name="connsiteX2" fmla="*/ 618972 w 1068019"/>
              <a:gd name="connsiteY2" fmla="*/ 101206 h 170802"/>
              <a:gd name="connsiteX3" fmla="*/ 543890 w 1068019"/>
              <a:gd name="connsiteY3" fmla="*/ 164452 h 170802"/>
              <a:gd name="connsiteX4" fmla="*/ 468782 w 1068019"/>
              <a:gd name="connsiteY4" fmla="*/ 101206 h 170802"/>
              <a:gd name="connsiteX5" fmla="*/ 69576 w 1068019"/>
              <a:gd name="connsiteY5" fmla="*/ 101206 h 170802"/>
              <a:gd name="connsiteX6" fmla="*/ 6350 w 1068019"/>
              <a:gd name="connsiteY6" fmla="*/ 6350 h 17080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1068019" h="170802">
                <a:moveTo>
                  <a:pt x="1061669" y="6350"/>
                </a:moveTo>
                <a:cubicBezTo>
                  <a:pt x="1061669" y="6350"/>
                  <a:pt x="1053998" y="101206"/>
                  <a:pt x="998435" y="101206"/>
                </a:cubicBezTo>
                <a:cubicBezTo>
                  <a:pt x="943102" y="101206"/>
                  <a:pt x="662470" y="101206"/>
                  <a:pt x="618972" y="101206"/>
                </a:cubicBezTo>
                <a:cubicBezTo>
                  <a:pt x="575513" y="101206"/>
                  <a:pt x="543890" y="164452"/>
                  <a:pt x="543890" y="164452"/>
                </a:cubicBezTo>
                <a:cubicBezTo>
                  <a:pt x="543890" y="164452"/>
                  <a:pt x="512279" y="101206"/>
                  <a:pt x="468782" y="101206"/>
                </a:cubicBezTo>
                <a:cubicBezTo>
                  <a:pt x="425310" y="101206"/>
                  <a:pt x="124928" y="101206"/>
                  <a:pt x="69576" y="101206"/>
                </a:cubicBezTo>
                <a:cubicBezTo>
                  <a:pt x="14250" y="101206"/>
                  <a:pt x="6350" y="6350"/>
                  <a:pt x="6350" y="6350"/>
                </a:cubicBezTo>
              </a:path>
            </a:pathLst>
          </a:custGeom>
          <a:ln w="127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b="1">
              <a:solidFill>
                <a:srgbClr val="000000"/>
              </a:solidFill>
            </a:endParaRPr>
          </a:p>
        </p:txBody>
      </p:sp>
      <p:sp>
        <p:nvSpPr>
          <p:cNvPr id="62" name="Freeform 3"/>
          <p:cNvSpPr/>
          <p:nvPr/>
        </p:nvSpPr>
        <p:spPr>
          <a:xfrm>
            <a:off x="3166066" y="5272796"/>
            <a:ext cx="519976" cy="170802"/>
          </a:xfrm>
          <a:custGeom>
            <a:avLst/>
            <a:gdLst>
              <a:gd name="connsiteX0" fmla="*/ 513626 w 519976"/>
              <a:gd name="connsiteY0" fmla="*/ 6350 h 170802"/>
              <a:gd name="connsiteX1" fmla="*/ 450380 w 519976"/>
              <a:gd name="connsiteY1" fmla="*/ 101206 h 170802"/>
              <a:gd name="connsiteX2" fmla="*/ 334416 w 519976"/>
              <a:gd name="connsiteY2" fmla="*/ 101206 h 170802"/>
              <a:gd name="connsiteX3" fmla="*/ 259334 w 519976"/>
              <a:gd name="connsiteY3" fmla="*/ 164452 h 170802"/>
              <a:gd name="connsiteX4" fmla="*/ 184213 w 519976"/>
              <a:gd name="connsiteY4" fmla="*/ 101206 h 170802"/>
              <a:gd name="connsiteX5" fmla="*/ 69608 w 519976"/>
              <a:gd name="connsiteY5" fmla="*/ 101206 h 170802"/>
              <a:gd name="connsiteX6" fmla="*/ 6350 w 519976"/>
              <a:gd name="connsiteY6" fmla="*/ 6350 h 17080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519976" h="170802">
                <a:moveTo>
                  <a:pt x="513626" y="6350"/>
                </a:moveTo>
                <a:cubicBezTo>
                  <a:pt x="513626" y="6350"/>
                  <a:pt x="505942" y="101206"/>
                  <a:pt x="450380" y="101206"/>
                </a:cubicBezTo>
                <a:cubicBezTo>
                  <a:pt x="395046" y="101206"/>
                  <a:pt x="377926" y="101206"/>
                  <a:pt x="334416" y="101206"/>
                </a:cubicBezTo>
                <a:cubicBezTo>
                  <a:pt x="290957" y="101206"/>
                  <a:pt x="259334" y="164452"/>
                  <a:pt x="259334" y="164452"/>
                </a:cubicBezTo>
                <a:cubicBezTo>
                  <a:pt x="259334" y="164452"/>
                  <a:pt x="227723" y="101206"/>
                  <a:pt x="184213" y="101206"/>
                </a:cubicBezTo>
                <a:cubicBezTo>
                  <a:pt x="140741" y="101206"/>
                  <a:pt x="124942" y="101206"/>
                  <a:pt x="69608" y="101206"/>
                </a:cubicBezTo>
                <a:cubicBezTo>
                  <a:pt x="14274" y="101206"/>
                  <a:pt x="6350" y="6350"/>
                  <a:pt x="6350" y="6350"/>
                </a:cubicBezTo>
              </a:path>
            </a:pathLst>
          </a:custGeom>
          <a:ln w="127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b="1">
              <a:solidFill>
                <a:srgbClr val="000000"/>
              </a:solidFill>
            </a:endParaRPr>
          </a:p>
        </p:txBody>
      </p:sp>
      <p:sp>
        <p:nvSpPr>
          <p:cNvPr id="63" name="Freeform 3"/>
          <p:cNvSpPr/>
          <p:nvPr/>
        </p:nvSpPr>
        <p:spPr>
          <a:xfrm>
            <a:off x="6027681" y="5272796"/>
            <a:ext cx="876096" cy="170802"/>
          </a:xfrm>
          <a:custGeom>
            <a:avLst/>
            <a:gdLst>
              <a:gd name="connsiteX0" fmla="*/ 869746 w 876096"/>
              <a:gd name="connsiteY0" fmla="*/ 6350 h 170802"/>
              <a:gd name="connsiteX1" fmla="*/ 806500 w 876096"/>
              <a:gd name="connsiteY1" fmla="*/ 101206 h 170802"/>
              <a:gd name="connsiteX2" fmla="*/ 530237 w 876096"/>
              <a:gd name="connsiteY2" fmla="*/ 101206 h 170802"/>
              <a:gd name="connsiteX3" fmla="*/ 455167 w 876096"/>
              <a:gd name="connsiteY3" fmla="*/ 164452 h 170802"/>
              <a:gd name="connsiteX4" fmla="*/ 380098 w 876096"/>
              <a:gd name="connsiteY4" fmla="*/ 101206 h 170802"/>
              <a:gd name="connsiteX5" fmla="*/ 69646 w 876096"/>
              <a:gd name="connsiteY5" fmla="*/ 101206 h 170802"/>
              <a:gd name="connsiteX6" fmla="*/ 6350 w 876096"/>
              <a:gd name="connsiteY6" fmla="*/ 6350 h 17080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876096" h="170802">
                <a:moveTo>
                  <a:pt x="869746" y="6350"/>
                </a:moveTo>
                <a:cubicBezTo>
                  <a:pt x="869746" y="6350"/>
                  <a:pt x="862063" y="101206"/>
                  <a:pt x="806500" y="101206"/>
                </a:cubicBezTo>
                <a:cubicBezTo>
                  <a:pt x="751179" y="101206"/>
                  <a:pt x="573747" y="101206"/>
                  <a:pt x="530237" y="101206"/>
                </a:cubicBezTo>
                <a:cubicBezTo>
                  <a:pt x="486816" y="101206"/>
                  <a:pt x="455167" y="164452"/>
                  <a:pt x="455167" y="164452"/>
                </a:cubicBezTo>
                <a:cubicBezTo>
                  <a:pt x="455167" y="164452"/>
                  <a:pt x="423532" y="101206"/>
                  <a:pt x="380098" y="101206"/>
                </a:cubicBezTo>
                <a:cubicBezTo>
                  <a:pt x="336575" y="101206"/>
                  <a:pt x="124955" y="101206"/>
                  <a:pt x="69646" y="101206"/>
                </a:cubicBezTo>
                <a:cubicBezTo>
                  <a:pt x="14274" y="101206"/>
                  <a:pt x="6350" y="6350"/>
                  <a:pt x="6350" y="6350"/>
                </a:cubicBezTo>
              </a:path>
            </a:pathLst>
          </a:custGeom>
          <a:ln w="127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b="1">
              <a:solidFill>
                <a:srgbClr val="000000"/>
              </a:solidFill>
            </a:endParaRPr>
          </a:p>
        </p:txBody>
      </p:sp>
      <p:sp>
        <p:nvSpPr>
          <p:cNvPr id="64" name="Freeform 3"/>
          <p:cNvSpPr/>
          <p:nvPr/>
        </p:nvSpPr>
        <p:spPr>
          <a:xfrm>
            <a:off x="6913455" y="5272796"/>
            <a:ext cx="863384" cy="170802"/>
          </a:xfrm>
          <a:custGeom>
            <a:avLst/>
            <a:gdLst>
              <a:gd name="connsiteX0" fmla="*/ 857034 w 863384"/>
              <a:gd name="connsiteY0" fmla="*/ 6350 h 170802"/>
              <a:gd name="connsiteX1" fmla="*/ 793775 w 863384"/>
              <a:gd name="connsiteY1" fmla="*/ 101206 h 170802"/>
              <a:gd name="connsiteX2" fmla="*/ 529399 w 863384"/>
              <a:gd name="connsiteY2" fmla="*/ 101206 h 170802"/>
              <a:gd name="connsiteX3" fmla="*/ 454291 w 863384"/>
              <a:gd name="connsiteY3" fmla="*/ 164452 h 170802"/>
              <a:gd name="connsiteX4" fmla="*/ 379222 w 863384"/>
              <a:gd name="connsiteY4" fmla="*/ 101206 h 170802"/>
              <a:gd name="connsiteX5" fmla="*/ 69596 w 863384"/>
              <a:gd name="connsiteY5" fmla="*/ 101206 h 170802"/>
              <a:gd name="connsiteX6" fmla="*/ 6350 w 863384"/>
              <a:gd name="connsiteY6" fmla="*/ 6350 h 17080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863384" h="170802">
                <a:moveTo>
                  <a:pt x="857034" y="6350"/>
                </a:moveTo>
                <a:cubicBezTo>
                  <a:pt x="857034" y="6350"/>
                  <a:pt x="849388" y="101206"/>
                  <a:pt x="793775" y="101206"/>
                </a:cubicBezTo>
                <a:cubicBezTo>
                  <a:pt x="738504" y="101206"/>
                  <a:pt x="572858" y="101206"/>
                  <a:pt x="529399" y="101206"/>
                </a:cubicBezTo>
                <a:cubicBezTo>
                  <a:pt x="485927" y="101206"/>
                  <a:pt x="454291" y="164452"/>
                  <a:pt x="454291" y="164452"/>
                </a:cubicBezTo>
                <a:cubicBezTo>
                  <a:pt x="454291" y="164452"/>
                  <a:pt x="422681" y="101206"/>
                  <a:pt x="379222" y="101206"/>
                </a:cubicBezTo>
                <a:cubicBezTo>
                  <a:pt x="335699" y="101206"/>
                  <a:pt x="124929" y="101206"/>
                  <a:pt x="69596" y="101206"/>
                </a:cubicBezTo>
                <a:cubicBezTo>
                  <a:pt x="14274" y="101206"/>
                  <a:pt x="6350" y="6350"/>
                  <a:pt x="6350" y="6350"/>
                </a:cubicBezTo>
              </a:path>
            </a:pathLst>
          </a:custGeom>
          <a:ln w="127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b="1">
              <a:solidFill>
                <a:srgbClr val="000000"/>
              </a:solidFill>
            </a:endParaRPr>
          </a:p>
        </p:txBody>
      </p:sp>
      <p:sp>
        <p:nvSpPr>
          <p:cNvPr id="65" name="Freeform 64"/>
          <p:cNvSpPr/>
          <p:nvPr/>
        </p:nvSpPr>
        <p:spPr>
          <a:xfrm>
            <a:off x="7556686" y="1389208"/>
            <a:ext cx="38100" cy="508558"/>
          </a:xfrm>
          <a:custGeom>
            <a:avLst/>
            <a:gdLst>
              <a:gd name="connsiteX0" fmla="*/ 10909 w 38100"/>
              <a:gd name="connsiteY0" fmla="*/ 9525 h 508558"/>
              <a:gd name="connsiteX1" fmla="*/ 9525 w 38100"/>
              <a:gd name="connsiteY1" fmla="*/ 499033 h 508558"/>
            </a:gdLst>
            <a:ahLst/>
            <a:cxnLst>
              <a:cxn ang="0">
                <a:pos x="connsiteX0" y="connsiteY0"/>
              </a:cxn>
              <a:cxn ang="1">
                <a:pos x="connsiteX1" y="connsiteY1"/>
              </a:cxn>
            </a:cxnLst>
            <a:rect l="l" t="t" r="r" b="b"/>
            <a:pathLst>
              <a:path w="38100" h="508558">
                <a:moveTo>
                  <a:pt x="10909" y="9525"/>
                </a:moveTo>
                <a:lnTo>
                  <a:pt x="9525" y="499033"/>
                </a:lnTo>
              </a:path>
            </a:pathLst>
          </a:cu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solidFill>
                <a:srgbClr val="000000"/>
              </a:solidFill>
            </a:endParaRPr>
          </a:p>
        </p:txBody>
      </p:sp>
      <p:sp>
        <p:nvSpPr>
          <p:cNvPr id="66" name="Freeform 3"/>
          <p:cNvSpPr/>
          <p:nvPr/>
        </p:nvSpPr>
        <p:spPr>
          <a:xfrm>
            <a:off x="2936708" y="1390318"/>
            <a:ext cx="38100" cy="507453"/>
          </a:xfrm>
          <a:custGeom>
            <a:avLst/>
            <a:gdLst>
              <a:gd name="connsiteX0" fmla="*/ 9525 w 38100"/>
              <a:gd name="connsiteY0" fmla="*/ 9525 h 507453"/>
              <a:gd name="connsiteX1" fmla="*/ 9525 w 38100"/>
              <a:gd name="connsiteY1" fmla="*/ 497928 h 507453"/>
            </a:gdLst>
            <a:ahLst/>
            <a:cxnLst>
              <a:cxn ang="0">
                <a:pos x="connsiteX0" y="connsiteY0"/>
              </a:cxn>
              <a:cxn ang="1">
                <a:pos x="connsiteX1" y="connsiteY1"/>
              </a:cxn>
            </a:cxnLst>
            <a:rect l="l" t="t" r="r" b="b"/>
            <a:pathLst>
              <a:path w="38100" h="507453">
                <a:moveTo>
                  <a:pt x="9525" y="9525"/>
                </a:moveTo>
                <a:lnTo>
                  <a:pt x="9525" y="497928"/>
                </a:lnTo>
              </a:path>
            </a:pathLst>
          </a:cu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solidFill>
                <a:srgbClr val="000000"/>
              </a:solidFill>
            </a:endParaRPr>
          </a:p>
        </p:txBody>
      </p:sp>
      <p:sp>
        <p:nvSpPr>
          <p:cNvPr id="68" name="Freeform 3"/>
          <p:cNvSpPr/>
          <p:nvPr/>
        </p:nvSpPr>
        <p:spPr>
          <a:xfrm>
            <a:off x="2247237" y="2112648"/>
            <a:ext cx="716013" cy="177152"/>
          </a:xfrm>
          <a:custGeom>
            <a:avLst/>
            <a:gdLst>
              <a:gd name="connsiteX0" fmla="*/ 706488 w 716013"/>
              <a:gd name="connsiteY0" fmla="*/ 9525 h 177152"/>
              <a:gd name="connsiteX1" fmla="*/ 643254 w 716013"/>
              <a:gd name="connsiteY1" fmla="*/ 104381 h 177152"/>
              <a:gd name="connsiteX2" fmla="*/ 421906 w 716013"/>
              <a:gd name="connsiteY2" fmla="*/ 104381 h 177152"/>
              <a:gd name="connsiteX3" fmla="*/ 346824 w 716013"/>
              <a:gd name="connsiteY3" fmla="*/ 167627 h 177152"/>
              <a:gd name="connsiteX4" fmla="*/ 271716 w 716013"/>
              <a:gd name="connsiteY4" fmla="*/ 104381 h 177152"/>
              <a:gd name="connsiteX5" fmla="*/ 72783 w 716013"/>
              <a:gd name="connsiteY5" fmla="*/ 104381 h 177152"/>
              <a:gd name="connsiteX6" fmla="*/ 9525 w 716013"/>
              <a:gd name="connsiteY6" fmla="*/ 9525 h 17715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716013" h="177152">
                <a:moveTo>
                  <a:pt x="706488" y="9525"/>
                </a:moveTo>
                <a:cubicBezTo>
                  <a:pt x="706488" y="9525"/>
                  <a:pt x="698817" y="104381"/>
                  <a:pt x="643254" y="104381"/>
                </a:cubicBezTo>
                <a:lnTo>
                  <a:pt x="421906" y="104381"/>
                </a:lnTo>
                <a:cubicBezTo>
                  <a:pt x="378447" y="104381"/>
                  <a:pt x="346824" y="167627"/>
                  <a:pt x="346824" y="167627"/>
                </a:cubicBezTo>
                <a:cubicBezTo>
                  <a:pt x="346824" y="167627"/>
                  <a:pt x="315188" y="104381"/>
                  <a:pt x="271716" y="104381"/>
                </a:cubicBezTo>
                <a:lnTo>
                  <a:pt x="72783" y="104381"/>
                </a:lnTo>
                <a:cubicBezTo>
                  <a:pt x="17437" y="104381"/>
                  <a:pt x="9525" y="9525"/>
                  <a:pt x="9525" y="9525"/>
                </a:cubicBezTo>
              </a:path>
            </a:pathLst>
          </a:cu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a:solidFill>
                <a:srgbClr val="000000"/>
              </a:solidFill>
            </a:endParaRPr>
          </a:p>
        </p:txBody>
      </p:sp>
      <p:sp>
        <p:nvSpPr>
          <p:cNvPr id="54" name="Freeform 53"/>
          <p:cNvSpPr/>
          <p:nvPr/>
        </p:nvSpPr>
        <p:spPr>
          <a:xfrm>
            <a:off x="2152650" y="5172076"/>
            <a:ext cx="121444" cy="0"/>
          </a:xfrm>
          <a:custGeom>
            <a:avLst/>
            <a:gdLst>
              <a:gd name="connsiteX0" fmla="*/ 0 w 121444"/>
              <a:gd name="connsiteY0" fmla="*/ 0 h 0"/>
              <a:gd name="connsiteX1" fmla="*/ 121444 w 121444"/>
              <a:gd name="connsiteY1" fmla="*/ 0 h 0"/>
            </a:gdLst>
            <a:ahLst/>
            <a:cxnLst>
              <a:cxn ang="0">
                <a:pos x="connsiteX0" y="connsiteY0"/>
              </a:cxn>
              <a:cxn ang="0">
                <a:pos x="connsiteX1" y="connsiteY1"/>
              </a:cxn>
            </a:cxnLst>
            <a:rect l="l" t="t" r="r" b="b"/>
            <a:pathLst>
              <a:path w="121444">
                <a:moveTo>
                  <a:pt x="0" y="0"/>
                </a:moveTo>
                <a:lnTo>
                  <a:pt x="121444"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pitchFamily="84" charset="0"/>
              <a:ea typeface="ＭＳ Ｐゴシック" charset="0"/>
            </a:endParaRPr>
          </a:p>
        </p:txBody>
      </p:sp>
      <p:sp>
        <p:nvSpPr>
          <p:cNvPr id="55" name="Freeform 54"/>
          <p:cNvSpPr/>
          <p:nvPr/>
        </p:nvSpPr>
        <p:spPr>
          <a:xfrm>
            <a:off x="2455069" y="5172076"/>
            <a:ext cx="111919" cy="0"/>
          </a:xfrm>
          <a:custGeom>
            <a:avLst/>
            <a:gdLst>
              <a:gd name="connsiteX0" fmla="*/ 0 w 111919"/>
              <a:gd name="connsiteY0" fmla="*/ 0 h 0"/>
              <a:gd name="connsiteX1" fmla="*/ 111919 w 111919"/>
              <a:gd name="connsiteY1" fmla="*/ 0 h 0"/>
            </a:gdLst>
            <a:ahLst/>
            <a:cxnLst>
              <a:cxn ang="0">
                <a:pos x="connsiteX0" y="connsiteY0"/>
              </a:cxn>
              <a:cxn ang="0">
                <a:pos x="connsiteX1" y="connsiteY1"/>
              </a:cxn>
            </a:cxnLst>
            <a:rect l="l" t="t" r="r" b="b"/>
            <a:pathLst>
              <a:path w="111919">
                <a:moveTo>
                  <a:pt x="0" y="0"/>
                </a:moveTo>
                <a:lnTo>
                  <a:pt x="111919"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pitchFamily="84" charset="0"/>
              <a:ea typeface="ＭＳ Ｐゴシック" charset="0"/>
            </a:endParaRPr>
          </a:p>
        </p:txBody>
      </p:sp>
      <p:sp>
        <p:nvSpPr>
          <p:cNvPr id="69" name="Freeform 68"/>
          <p:cNvSpPr/>
          <p:nvPr/>
        </p:nvSpPr>
        <p:spPr>
          <a:xfrm>
            <a:off x="2750344" y="5172076"/>
            <a:ext cx="107156" cy="0"/>
          </a:xfrm>
          <a:custGeom>
            <a:avLst/>
            <a:gdLst>
              <a:gd name="connsiteX0" fmla="*/ 0 w 107156"/>
              <a:gd name="connsiteY0" fmla="*/ 0 h 0"/>
              <a:gd name="connsiteX1" fmla="*/ 107156 w 107156"/>
              <a:gd name="connsiteY1" fmla="*/ 0 h 0"/>
            </a:gdLst>
            <a:ahLst/>
            <a:cxnLst>
              <a:cxn ang="0">
                <a:pos x="connsiteX0" y="connsiteY0"/>
              </a:cxn>
              <a:cxn ang="0">
                <a:pos x="connsiteX1" y="connsiteY1"/>
              </a:cxn>
            </a:cxnLst>
            <a:rect l="l" t="t" r="r" b="b"/>
            <a:pathLst>
              <a:path w="107156">
                <a:moveTo>
                  <a:pt x="0" y="0"/>
                </a:moveTo>
                <a:lnTo>
                  <a:pt x="107156"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pitchFamily="84" charset="0"/>
              <a:ea typeface="ＭＳ Ｐゴシック" charset="0"/>
            </a:endParaRPr>
          </a:p>
        </p:txBody>
      </p:sp>
      <p:sp>
        <p:nvSpPr>
          <p:cNvPr id="70" name="Freeform 69"/>
          <p:cNvSpPr/>
          <p:nvPr/>
        </p:nvSpPr>
        <p:spPr>
          <a:xfrm>
            <a:off x="3033713" y="5172076"/>
            <a:ext cx="133350" cy="0"/>
          </a:xfrm>
          <a:custGeom>
            <a:avLst/>
            <a:gdLst>
              <a:gd name="connsiteX0" fmla="*/ 0 w 133350"/>
              <a:gd name="connsiteY0" fmla="*/ 0 h 0"/>
              <a:gd name="connsiteX1" fmla="*/ 133350 w 133350"/>
              <a:gd name="connsiteY1" fmla="*/ 0 h 0"/>
            </a:gdLst>
            <a:ahLst/>
            <a:cxnLst>
              <a:cxn ang="0">
                <a:pos x="connsiteX0" y="connsiteY0"/>
              </a:cxn>
              <a:cxn ang="0">
                <a:pos x="connsiteX1" y="connsiteY1"/>
              </a:cxn>
            </a:cxnLst>
            <a:rect l="l" t="t" r="r" b="b"/>
            <a:pathLst>
              <a:path w="133350">
                <a:moveTo>
                  <a:pt x="0" y="0"/>
                </a:moveTo>
                <a:lnTo>
                  <a:pt x="133350" y="0"/>
                </a:lnTo>
              </a:path>
            </a:pathLst>
          </a:custGeom>
          <a:ln w="12700">
            <a:solidFill>
              <a:schemeClr val="tx1"/>
            </a:solidFill>
          </a:ln>
        </p:spPr>
        <p:txBody>
          <a:bodyPr vert="horz" wrap="square" lIns="91440" tIns="45720" rIns="91440" bIns="45720" numCol="1" rtlCol="0" anchor="t" anchorCtr="0" compatLnSpc="1">
            <a:prstTxWarp prst="textNoShape">
              <a:avLst/>
            </a:prstTxWarp>
          </a:bodyPr>
          <a:lstStyle/>
          <a:p>
            <a:endParaRPr lang="en-US">
              <a:solidFill>
                <a:srgbClr val="000000"/>
              </a:solidFill>
              <a:latin typeface="Times" pitchFamily="84" charset="0"/>
              <a:ea typeface="ＭＳ Ｐゴシック" charset="0"/>
            </a:endParaRPr>
          </a:p>
        </p:txBody>
      </p:sp>
      <p:sp>
        <p:nvSpPr>
          <p:cNvPr id="71" name="Title 1"/>
          <p:cNvSpPr>
            <a:spLocks noGrp="1"/>
          </p:cNvSpPr>
          <p:nvPr>
            <p:ph type="title"/>
          </p:nvPr>
        </p:nvSpPr>
        <p:spPr>
          <a:xfrm>
            <a:off x="0" y="0"/>
            <a:ext cx="9144000" cy="901700"/>
          </a:xfrm>
        </p:spPr>
        <p:txBody>
          <a:bodyPr/>
          <a:lstStyle/>
          <a:p>
            <a:r>
              <a:rPr lang="en-US" sz="3600" i="1" dirty="0"/>
              <a:t>Typical </a:t>
            </a:r>
            <a:r>
              <a:rPr lang="en-US" sz="3600" b="1" i="1" dirty="0">
                <a:solidFill>
                  <a:schemeClr val="accent6"/>
                </a:solidFill>
              </a:rPr>
              <a:t>Eukaryotic</a:t>
            </a:r>
            <a:r>
              <a:rPr lang="en-US" sz="3600" i="1" dirty="0">
                <a:solidFill>
                  <a:schemeClr val="accent6"/>
                </a:solidFill>
              </a:rPr>
              <a:t> </a:t>
            </a:r>
            <a:r>
              <a:rPr lang="en-US" sz="3600" i="1" dirty="0"/>
              <a:t>Gene and Its Transcript</a:t>
            </a:r>
          </a:p>
        </p:txBody>
      </p:sp>
    </p:spTree>
    <p:extLst>
      <p:ext uri="{BB962C8B-B14F-4D97-AF65-F5344CB8AC3E}">
        <p14:creationId xmlns:p14="http://schemas.microsoft.com/office/powerpoint/2010/main" val="31202570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4497"/>
            <a:ext cx="8229600" cy="652197"/>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mRNA Processing</a:t>
            </a:r>
          </a:p>
        </p:txBody>
      </p:sp>
      <p:pic>
        <p:nvPicPr>
          <p:cNvPr id="2" name="Picture 1"/>
          <p:cNvPicPr>
            <a:picLocks noChangeAspect="1"/>
          </p:cNvPicPr>
          <p:nvPr/>
        </p:nvPicPr>
        <p:blipFill>
          <a:blip r:embed="rId3"/>
          <a:stretch>
            <a:fillRect/>
          </a:stretch>
        </p:blipFill>
        <p:spPr>
          <a:xfrm>
            <a:off x="914400" y="994000"/>
            <a:ext cx="7150100" cy="2168300"/>
          </a:xfrm>
          <a:prstGeom prst="rect">
            <a:avLst/>
          </a:prstGeom>
        </p:spPr>
      </p:pic>
      <p:pic>
        <p:nvPicPr>
          <p:cNvPr id="5" name="Picture 4"/>
          <p:cNvPicPr>
            <a:picLocks noChangeAspect="1"/>
          </p:cNvPicPr>
          <p:nvPr/>
        </p:nvPicPr>
        <p:blipFill>
          <a:blip r:embed="rId4"/>
          <a:stretch>
            <a:fillRect/>
          </a:stretch>
        </p:blipFill>
        <p:spPr>
          <a:xfrm>
            <a:off x="977900" y="3479800"/>
            <a:ext cx="7150100" cy="2768808"/>
          </a:xfrm>
          <a:prstGeom prst="rect">
            <a:avLst/>
          </a:prstGeom>
        </p:spPr>
      </p:pic>
    </p:spTree>
    <p:extLst>
      <p:ext uri="{BB962C8B-B14F-4D97-AF65-F5344CB8AC3E}">
        <p14:creationId xmlns:p14="http://schemas.microsoft.com/office/powerpoint/2010/main" val="37111901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93700" y="1220440"/>
            <a:ext cx="8535348" cy="528039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914400" lvl="1" indent="-457200" algn="l">
              <a:buFont typeface="Arial"/>
              <a:buChar char="•"/>
            </a:pPr>
            <a:endParaRPr lang="en-US" sz="2400" dirty="0">
              <a:solidFill>
                <a:srgbClr val="000000"/>
              </a:solidFill>
            </a:endParaRPr>
          </a:p>
          <a:p>
            <a:pPr marL="914400" lvl="1" indent="-457200" algn="l">
              <a:buFont typeface="Arial"/>
              <a:buChar char="•"/>
            </a:pPr>
            <a:r>
              <a:rPr lang="en-US" sz="2400" dirty="0">
                <a:solidFill>
                  <a:srgbClr val="000000"/>
                </a:solidFill>
              </a:rPr>
              <a:t>In </a:t>
            </a:r>
            <a:r>
              <a:rPr lang="en-US" sz="2400" b="1" dirty="0">
                <a:solidFill>
                  <a:srgbClr val="000000"/>
                </a:solidFill>
              </a:rPr>
              <a:t>alternative RNA splicing</a:t>
            </a:r>
            <a:r>
              <a:rPr lang="en-US" sz="2400" dirty="0">
                <a:solidFill>
                  <a:srgbClr val="000000"/>
                </a:solidFill>
              </a:rPr>
              <a:t>, different mRNA molecules are produced from the same primary transcript, depending on which RNA segments are treated as exons and which as introns</a:t>
            </a:r>
          </a:p>
        </p:txBody>
      </p:sp>
      <p:sp>
        <p:nvSpPr>
          <p:cNvPr id="6" name="Title 1"/>
          <p:cNvSpPr txBox="1">
            <a:spLocks/>
          </p:cNvSpPr>
          <p:nvPr/>
        </p:nvSpPr>
        <p:spPr>
          <a:xfrm>
            <a:off x="482600" y="-4497"/>
            <a:ext cx="82042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Post-transcriptional Regulation</a:t>
            </a:r>
          </a:p>
        </p:txBody>
      </p:sp>
    </p:spTree>
    <p:extLst>
      <p:ext uri="{BB962C8B-B14F-4D97-AF65-F5344CB8AC3E}">
        <p14:creationId xmlns:p14="http://schemas.microsoft.com/office/powerpoint/2010/main" val="8909561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_13AltRNASplicing-U.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8704" y="1048004"/>
            <a:ext cx="8546592" cy="5479498"/>
          </a:xfrm>
          <a:prstGeom prst="rect">
            <a:avLst/>
          </a:prstGeom>
        </p:spPr>
      </p:pic>
      <p:sp>
        <p:nvSpPr>
          <p:cNvPr id="3" name="Text Box 31"/>
          <p:cNvSpPr txBox="1">
            <a:spLocks noChangeArrowheads="1"/>
          </p:cNvSpPr>
          <p:nvPr/>
        </p:nvSpPr>
        <p:spPr bwMode="auto">
          <a:xfrm>
            <a:off x="4172990" y="1035796"/>
            <a:ext cx="1407539" cy="2752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2100" dirty="0">
                <a:latin typeface="Arial" charset="0"/>
              </a:rPr>
              <a:t>Exons</a:t>
            </a:r>
          </a:p>
        </p:txBody>
      </p:sp>
      <p:sp>
        <p:nvSpPr>
          <p:cNvPr id="4" name="Text Box 31"/>
          <p:cNvSpPr txBox="1">
            <a:spLocks noChangeArrowheads="1"/>
          </p:cNvSpPr>
          <p:nvPr/>
        </p:nvSpPr>
        <p:spPr bwMode="auto">
          <a:xfrm>
            <a:off x="3897906" y="5465032"/>
            <a:ext cx="1782249" cy="3046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2000" dirty="0">
                <a:latin typeface="Arial" charset="0"/>
              </a:rPr>
              <a:t>RNA splicing</a:t>
            </a:r>
          </a:p>
        </p:txBody>
      </p:sp>
      <p:cxnSp>
        <p:nvCxnSpPr>
          <p:cNvPr id="5" name="Straight Connector 4"/>
          <p:cNvCxnSpPr/>
          <p:nvPr/>
        </p:nvCxnSpPr>
        <p:spPr bwMode="auto">
          <a:xfrm flipV="1">
            <a:off x="2219652" y="1370931"/>
            <a:ext cx="2350900" cy="845368"/>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6" name="Straight Connector 5"/>
          <p:cNvCxnSpPr/>
          <p:nvPr/>
        </p:nvCxnSpPr>
        <p:spPr bwMode="auto">
          <a:xfrm>
            <a:off x="4566692" y="1370931"/>
            <a:ext cx="2559355" cy="845368"/>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4566692" y="1370931"/>
            <a:ext cx="911022" cy="841508"/>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8" name="Straight Connector 7"/>
          <p:cNvCxnSpPr/>
          <p:nvPr/>
        </p:nvCxnSpPr>
        <p:spPr bwMode="auto">
          <a:xfrm>
            <a:off x="4566692" y="1378651"/>
            <a:ext cx="0" cy="833788"/>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9" name="Right Brace 8"/>
          <p:cNvSpPr/>
          <p:nvPr/>
        </p:nvSpPr>
        <p:spPr bwMode="auto">
          <a:xfrm rot="5400000">
            <a:off x="4618817" y="-49682"/>
            <a:ext cx="303026" cy="5568412"/>
          </a:xfrm>
          <a:prstGeom prst="rightBrace">
            <a:avLst>
              <a:gd name="adj1" fmla="val 24637"/>
              <a:gd name="adj2" fmla="val 50000"/>
            </a:avLst>
          </a:prstGeom>
          <a:noFill/>
          <a:ln w="12700" cap="flat" cmpd="sng" algn="ctr">
            <a:solidFill>
              <a:schemeClr val="tx1"/>
            </a:solidFill>
            <a:prstDash val="solid"/>
            <a:round/>
            <a:headEnd type="none" w="med" len="med"/>
            <a:tailEnd type="none" w="med" len="med"/>
          </a:ln>
          <a:effectLst/>
        </p:spPr>
        <p:txBody>
          <a:bodyPr rtlCol="0" anchor="ctr"/>
          <a:lstStyle/>
          <a:p>
            <a:pPr algn="ctr"/>
            <a:endParaRPr lang="en-US"/>
          </a:p>
        </p:txBody>
      </p:sp>
      <p:sp>
        <p:nvSpPr>
          <p:cNvPr id="10" name="Text Box 31"/>
          <p:cNvSpPr txBox="1">
            <a:spLocks noChangeArrowheads="1"/>
          </p:cNvSpPr>
          <p:nvPr/>
        </p:nvSpPr>
        <p:spPr bwMode="auto">
          <a:xfrm>
            <a:off x="2151514" y="4463422"/>
            <a:ext cx="6923213" cy="3046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tabLst>
                <a:tab pos="852488" algn="l"/>
                <a:tab pos="2305050" algn="l"/>
                <a:tab pos="3232150" algn="l"/>
                <a:tab pos="4887913" algn="l"/>
              </a:tabLst>
            </a:pPr>
            <a:r>
              <a:rPr lang="en-US" sz="1900" dirty="0">
                <a:solidFill>
                  <a:schemeClr val="bg1"/>
                </a:solidFill>
                <a:latin typeface="Arial" charset="0"/>
              </a:rPr>
              <a:t>1	2	3	4	5</a:t>
            </a:r>
          </a:p>
        </p:txBody>
      </p:sp>
      <p:sp>
        <p:nvSpPr>
          <p:cNvPr id="11" name="Text Box 31"/>
          <p:cNvSpPr txBox="1">
            <a:spLocks noChangeArrowheads="1"/>
          </p:cNvSpPr>
          <p:nvPr/>
        </p:nvSpPr>
        <p:spPr bwMode="auto">
          <a:xfrm>
            <a:off x="2162006" y="2206874"/>
            <a:ext cx="6920418" cy="3046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tabLst>
                <a:tab pos="852488" algn="l"/>
                <a:tab pos="2287588" algn="l"/>
                <a:tab pos="3208338" algn="l"/>
                <a:tab pos="4879975" algn="l"/>
              </a:tabLst>
            </a:pPr>
            <a:r>
              <a:rPr lang="en-US" sz="1900" dirty="0">
                <a:solidFill>
                  <a:schemeClr val="bg1"/>
                </a:solidFill>
                <a:latin typeface="Arial" charset="0"/>
              </a:rPr>
              <a:t>1	2	3	4	5</a:t>
            </a:r>
          </a:p>
        </p:txBody>
      </p:sp>
      <p:sp>
        <p:nvSpPr>
          <p:cNvPr id="12" name="Text Box 31"/>
          <p:cNvSpPr txBox="1">
            <a:spLocks noChangeArrowheads="1"/>
          </p:cNvSpPr>
          <p:nvPr/>
        </p:nvSpPr>
        <p:spPr bwMode="auto">
          <a:xfrm>
            <a:off x="1561693" y="6086635"/>
            <a:ext cx="2598422" cy="3046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tabLst>
                <a:tab pos="536575" algn="l"/>
                <a:tab pos="1004888" algn="l"/>
                <a:tab pos="1600200" algn="l"/>
                <a:tab pos="2332038" algn="l"/>
                <a:tab pos="3208338" algn="l"/>
                <a:tab pos="3257550" algn="l"/>
              </a:tabLst>
            </a:pPr>
            <a:r>
              <a:rPr lang="en-US" sz="1900" dirty="0">
                <a:solidFill>
                  <a:schemeClr val="bg1"/>
                </a:solidFill>
                <a:latin typeface="Arial" charset="0"/>
              </a:rPr>
              <a:t>1	2	3	5</a:t>
            </a:r>
          </a:p>
        </p:txBody>
      </p:sp>
      <p:sp>
        <p:nvSpPr>
          <p:cNvPr id="13" name="Text Box 31"/>
          <p:cNvSpPr txBox="1">
            <a:spLocks noChangeArrowheads="1"/>
          </p:cNvSpPr>
          <p:nvPr/>
        </p:nvSpPr>
        <p:spPr bwMode="auto">
          <a:xfrm>
            <a:off x="5650448" y="6087672"/>
            <a:ext cx="2814783" cy="3046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tabLst>
                <a:tab pos="544513" algn="l"/>
                <a:tab pos="1069975" algn="l"/>
                <a:tab pos="1774825" algn="l"/>
                <a:tab pos="2332038" algn="l"/>
                <a:tab pos="3208338" algn="l"/>
                <a:tab pos="3257550" algn="l"/>
              </a:tabLst>
            </a:pPr>
            <a:r>
              <a:rPr lang="en-US" sz="1900" dirty="0">
                <a:solidFill>
                  <a:schemeClr val="bg1"/>
                </a:solidFill>
                <a:latin typeface="Arial" charset="0"/>
              </a:rPr>
              <a:t>1	2	4	5</a:t>
            </a:r>
          </a:p>
        </p:txBody>
      </p:sp>
      <p:sp>
        <p:nvSpPr>
          <p:cNvPr id="14" name="Text Box 31"/>
          <p:cNvSpPr txBox="1">
            <a:spLocks noChangeArrowheads="1"/>
          </p:cNvSpPr>
          <p:nvPr/>
        </p:nvSpPr>
        <p:spPr bwMode="auto">
          <a:xfrm>
            <a:off x="4535909" y="6020022"/>
            <a:ext cx="474228" cy="3046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2000" dirty="0">
                <a:latin typeface="Arial" charset="0"/>
              </a:rPr>
              <a:t>OR</a:t>
            </a:r>
          </a:p>
        </p:txBody>
      </p:sp>
      <p:sp>
        <p:nvSpPr>
          <p:cNvPr id="15" name="Text Box 31"/>
          <p:cNvSpPr txBox="1">
            <a:spLocks noChangeArrowheads="1"/>
          </p:cNvSpPr>
          <p:nvPr/>
        </p:nvSpPr>
        <p:spPr bwMode="auto">
          <a:xfrm>
            <a:off x="3690887" y="2850078"/>
            <a:ext cx="2294278" cy="3046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2000" dirty="0">
                <a:latin typeface="Arial" charset="0"/>
              </a:rPr>
              <a:t>Troponin T gene</a:t>
            </a:r>
          </a:p>
        </p:txBody>
      </p:sp>
      <p:sp>
        <p:nvSpPr>
          <p:cNvPr id="16" name="Text Box 31"/>
          <p:cNvSpPr txBox="1">
            <a:spLocks noChangeArrowheads="1"/>
          </p:cNvSpPr>
          <p:nvPr/>
        </p:nvSpPr>
        <p:spPr bwMode="auto">
          <a:xfrm>
            <a:off x="325794" y="2210577"/>
            <a:ext cx="714234" cy="3046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2000" dirty="0">
                <a:latin typeface="Arial" charset="0"/>
              </a:rPr>
              <a:t>DNA</a:t>
            </a:r>
          </a:p>
        </p:txBody>
      </p:sp>
      <p:sp>
        <p:nvSpPr>
          <p:cNvPr id="17" name="Text Box 31"/>
          <p:cNvSpPr txBox="1">
            <a:spLocks noChangeArrowheads="1"/>
          </p:cNvSpPr>
          <p:nvPr/>
        </p:nvSpPr>
        <p:spPr bwMode="auto">
          <a:xfrm>
            <a:off x="330792" y="4160541"/>
            <a:ext cx="1414255" cy="9638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2000" dirty="0">
                <a:latin typeface="Arial" charset="0"/>
              </a:rPr>
              <a:t>Primary</a:t>
            </a:r>
            <a:br>
              <a:rPr lang="en-US" sz="2000" dirty="0">
                <a:latin typeface="Arial" charset="0"/>
              </a:rPr>
            </a:br>
            <a:r>
              <a:rPr lang="en-US" sz="2000" dirty="0">
                <a:latin typeface="Arial" charset="0"/>
              </a:rPr>
              <a:t>RNA</a:t>
            </a:r>
            <a:br>
              <a:rPr lang="en-US" sz="2000" dirty="0">
                <a:latin typeface="Arial" charset="0"/>
              </a:rPr>
            </a:br>
            <a:r>
              <a:rPr lang="en-US" sz="2000" dirty="0">
                <a:latin typeface="Arial" charset="0"/>
              </a:rPr>
              <a:t>transcript</a:t>
            </a:r>
          </a:p>
        </p:txBody>
      </p:sp>
      <p:sp>
        <p:nvSpPr>
          <p:cNvPr id="18" name="Text Box 31"/>
          <p:cNvSpPr txBox="1">
            <a:spLocks noChangeArrowheads="1"/>
          </p:cNvSpPr>
          <p:nvPr/>
        </p:nvSpPr>
        <p:spPr bwMode="auto">
          <a:xfrm>
            <a:off x="350793" y="6100507"/>
            <a:ext cx="909242" cy="303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r>
              <a:rPr lang="en-US" sz="2000" dirty="0">
                <a:latin typeface="Arial" charset="0"/>
              </a:rPr>
              <a:t>mRNA</a:t>
            </a:r>
          </a:p>
        </p:txBody>
      </p:sp>
      <p:sp>
        <p:nvSpPr>
          <p:cNvPr id="19" name="Title 1"/>
          <p:cNvSpPr txBox="1">
            <a:spLocks/>
          </p:cNvSpPr>
          <p:nvPr/>
        </p:nvSpPr>
        <p:spPr>
          <a:xfrm>
            <a:off x="482600" y="-156897"/>
            <a:ext cx="82042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t>Alternative mRNA Splicing</a:t>
            </a:r>
          </a:p>
        </p:txBody>
      </p:sp>
    </p:spTree>
    <p:extLst>
      <p:ext uri="{BB962C8B-B14F-4D97-AF65-F5344CB8AC3E}">
        <p14:creationId xmlns:p14="http://schemas.microsoft.com/office/powerpoint/2010/main" val="22463715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81000"/>
            <a:ext cx="876300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ahoma"/>
                <a:cs typeface="Arial"/>
              </a:rPr>
              <a:t>By the end of this section you will be able to:</a:t>
            </a:r>
          </a:p>
        </p:txBody>
      </p:sp>
      <p:sp>
        <p:nvSpPr>
          <p:cNvPr id="5" name="TextBox 4"/>
          <p:cNvSpPr txBox="1"/>
          <p:nvPr/>
        </p:nvSpPr>
        <p:spPr>
          <a:xfrm>
            <a:off x="381000" y="2057400"/>
            <a:ext cx="8458200" cy="2246769"/>
          </a:xfrm>
          <a:prstGeom prst="rect">
            <a:avLst/>
          </a:prstGeom>
          <a:noFill/>
        </p:spPr>
        <p:txBody>
          <a:bodyPr wrap="square" rtlCol="0">
            <a:spAutoFit/>
          </a:bodyPr>
          <a:lstStyle/>
          <a:p>
            <a:pPr marL="457200" indent="-457200">
              <a:buFont typeface="Arial" panose="020B0604020202020204" pitchFamily="34" charset="0"/>
              <a:buChar char="•"/>
            </a:pPr>
            <a:r>
              <a:rPr lang="en-US" sz="2800" dirty="0"/>
              <a:t>Describe the different steps in protein synthesis</a:t>
            </a:r>
          </a:p>
          <a:p>
            <a:pPr marL="457200" indent="-457200">
              <a:buFont typeface="Arial" panose="020B0604020202020204" pitchFamily="34" charset="0"/>
              <a:buChar char="•"/>
            </a:pPr>
            <a:r>
              <a:rPr lang="en-US" sz="2800" dirty="0"/>
              <a:t>Discuss the role of ribosomes in protein synthesis</a:t>
            </a:r>
          </a:p>
          <a:p>
            <a:pPr marL="457200" indent="-457200">
              <a:buFont typeface="Arial" panose="020B0604020202020204" pitchFamily="34" charset="0"/>
              <a:buChar char="•"/>
            </a:pPr>
            <a:r>
              <a:rPr lang="en-US" sz="2800" dirty="0"/>
              <a:t>Describe the genetic code and how the nucleotide sequence determines the amino acid and the protein sequence</a:t>
            </a:r>
          </a:p>
        </p:txBody>
      </p:sp>
    </p:spTree>
    <p:extLst>
      <p:ext uri="{BB962C8B-B14F-4D97-AF65-F5344CB8AC3E}">
        <p14:creationId xmlns:p14="http://schemas.microsoft.com/office/powerpoint/2010/main" val="15243566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330"/>
            <a:ext cx="8229600" cy="1143000"/>
          </a:xfrm>
        </p:spPr>
        <p:txBody>
          <a:bodyPr/>
          <a:lstStyle/>
          <a:p>
            <a:r>
              <a:rPr lang="en-US" dirty="0"/>
              <a:t>Common Amino Acids</a:t>
            </a:r>
          </a:p>
        </p:txBody>
      </p:sp>
      <p:pic>
        <p:nvPicPr>
          <p:cNvPr id="3" name="Picture 2"/>
          <p:cNvPicPr>
            <a:picLocks noChangeAspect="1"/>
          </p:cNvPicPr>
          <p:nvPr/>
        </p:nvPicPr>
        <p:blipFill>
          <a:blip r:embed="rId3"/>
          <a:stretch>
            <a:fillRect/>
          </a:stretch>
        </p:blipFill>
        <p:spPr>
          <a:xfrm>
            <a:off x="2246220" y="952500"/>
            <a:ext cx="4802280" cy="5740400"/>
          </a:xfrm>
          <a:prstGeom prst="rect">
            <a:avLst/>
          </a:prstGeom>
        </p:spPr>
      </p:pic>
      <p:sp>
        <p:nvSpPr>
          <p:cNvPr id="4" name="Rectangle 3"/>
          <p:cNvSpPr/>
          <p:nvPr/>
        </p:nvSpPr>
        <p:spPr>
          <a:xfrm>
            <a:off x="2120900" y="952500"/>
            <a:ext cx="4927600" cy="2387600"/>
          </a:xfrm>
          <a:prstGeom prst="rect">
            <a:avLst/>
          </a:prstGeom>
          <a:noFill/>
          <a:ln w="3810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Rectangle 4"/>
          <p:cNvSpPr/>
          <p:nvPr/>
        </p:nvSpPr>
        <p:spPr>
          <a:xfrm>
            <a:off x="2119220" y="3340100"/>
            <a:ext cx="4927600" cy="1422400"/>
          </a:xfrm>
          <a:prstGeom prst="rect">
            <a:avLst/>
          </a:prstGeom>
          <a:noFill/>
          <a:ln w="3810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Rectangle 5"/>
          <p:cNvSpPr/>
          <p:nvPr/>
        </p:nvSpPr>
        <p:spPr>
          <a:xfrm>
            <a:off x="2387600" y="5003800"/>
            <a:ext cx="1905000" cy="1752600"/>
          </a:xfrm>
          <a:prstGeom prst="rect">
            <a:avLst/>
          </a:prstGeom>
          <a:noFill/>
          <a:ln w="3810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Rectangle 6"/>
          <p:cNvSpPr/>
          <p:nvPr/>
        </p:nvSpPr>
        <p:spPr>
          <a:xfrm>
            <a:off x="4292600" y="4902200"/>
            <a:ext cx="2565400" cy="1790700"/>
          </a:xfrm>
          <a:prstGeom prst="rect">
            <a:avLst/>
          </a:prstGeom>
          <a:noFill/>
          <a:ln w="3810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40082073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4497"/>
            <a:ext cx="8229600" cy="652197"/>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Transcription &amp; Translation</a:t>
            </a:r>
          </a:p>
        </p:txBody>
      </p:sp>
      <p:sp>
        <p:nvSpPr>
          <p:cNvPr id="4" name="Content Placeholder 2"/>
          <p:cNvSpPr txBox="1">
            <a:spLocks/>
          </p:cNvSpPr>
          <p:nvPr/>
        </p:nvSpPr>
        <p:spPr>
          <a:xfrm>
            <a:off x="0" y="647700"/>
            <a:ext cx="3387823" cy="5791200"/>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2800" b="1" dirty="0">
                <a:solidFill>
                  <a:srgbClr val="000000"/>
                </a:solidFill>
              </a:rPr>
              <a:t>Transcription</a:t>
            </a:r>
            <a:r>
              <a:rPr lang="en-US" sz="2800" dirty="0">
                <a:solidFill>
                  <a:srgbClr val="000000"/>
                </a:solidFill>
              </a:rPr>
              <a:t> is the synthesis of RNA using information in DNA</a:t>
            </a:r>
          </a:p>
          <a:p>
            <a:pPr marL="914400" lvl="1" indent="-457200" algn="l">
              <a:buFont typeface="Arial"/>
              <a:buChar char="•"/>
            </a:pPr>
            <a:r>
              <a:rPr lang="en-US" sz="2400" dirty="0">
                <a:solidFill>
                  <a:srgbClr val="000000"/>
                </a:solidFill>
              </a:rPr>
              <a:t>produces </a:t>
            </a:r>
            <a:r>
              <a:rPr lang="en-US" sz="2400" b="1" dirty="0">
                <a:solidFill>
                  <a:srgbClr val="000000"/>
                </a:solidFill>
              </a:rPr>
              <a:t>messenger RNA (mRNA)</a:t>
            </a:r>
          </a:p>
          <a:p>
            <a:pPr marL="457200" indent="-457200" algn="l">
              <a:buFont typeface="Arial"/>
              <a:buChar char="•"/>
            </a:pPr>
            <a:r>
              <a:rPr lang="en-US" sz="2800" b="1" dirty="0">
                <a:solidFill>
                  <a:schemeClr val="bg1"/>
                </a:solidFill>
              </a:rPr>
              <a:t>Translation</a:t>
            </a:r>
            <a:r>
              <a:rPr lang="en-US" sz="2800" dirty="0">
                <a:solidFill>
                  <a:schemeClr val="bg1"/>
                </a:solidFill>
              </a:rPr>
              <a:t> is the synthesis of a polypeptide, using information in the mRNA</a:t>
            </a:r>
          </a:p>
          <a:p>
            <a:pPr marL="457200" indent="-457200" algn="l">
              <a:buFont typeface="Arial"/>
              <a:buChar char="•"/>
            </a:pPr>
            <a:r>
              <a:rPr lang="en-US" sz="2800" b="1" dirty="0">
                <a:solidFill>
                  <a:schemeClr val="bg1"/>
                </a:solidFill>
              </a:rPr>
              <a:t>Ribosomes</a:t>
            </a:r>
            <a:r>
              <a:rPr lang="en-US" sz="2800" dirty="0">
                <a:solidFill>
                  <a:schemeClr val="bg1"/>
                </a:solidFill>
              </a:rPr>
              <a:t> are the sites of translation</a:t>
            </a:r>
          </a:p>
        </p:txBody>
      </p:sp>
      <p:pic>
        <p:nvPicPr>
          <p:cNvPr id="2" name="Picture 1"/>
          <p:cNvPicPr>
            <a:picLocks noChangeAspect="1"/>
          </p:cNvPicPr>
          <p:nvPr/>
        </p:nvPicPr>
        <p:blipFill>
          <a:blip r:embed="rId3"/>
          <a:stretch>
            <a:fillRect/>
          </a:stretch>
        </p:blipFill>
        <p:spPr>
          <a:xfrm>
            <a:off x="3387823" y="1371600"/>
            <a:ext cx="5514876" cy="4140200"/>
          </a:xfrm>
          <a:prstGeom prst="rect">
            <a:avLst/>
          </a:prstGeom>
        </p:spPr>
      </p:pic>
      <p:sp>
        <p:nvSpPr>
          <p:cNvPr id="3" name="Rectangle 2"/>
          <p:cNvSpPr/>
          <p:nvPr/>
        </p:nvSpPr>
        <p:spPr>
          <a:xfrm>
            <a:off x="3387822" y="3810000"/>
            <a:ext cx="5298977" cy="1968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3086100" y="1168400"/>
            <a:ext cx="6426200" cy="1079500"/>
          </a:xfrm>
          <a:prstGeom prst="ellipse">
            <a:avLst/>
          </a:prstGeom>
          <a:no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483100" y="1650240"/>
            <a:ext cx="355599" cy="228600"/>
          </a:xfrm>
          <a:prstGeom prst="ellipse">
            <a:avLst/>
          </a:prstGeom>
          <a:no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8547099" y="1611380"/>
            <a:ext cx="355599" cy="228600"/>
          </a:xfrm>
          <a:prstGeom prst="ellipse">
            <a:avLst/>
          </a:prstGeom>
          <a:no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445000" y="3617980"/>
            <a:ext cx="355599" cy="228600"/>
          </a:xfrm>
          <a:prstGeom prst="ellipse">
            <a:avLst/>
          </a:prstGeom>
          <a:no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8508999" y="3579120"/>
            <a:ext cx="355599" cy="228600"/>
          </a:xfrm>
          <a:prstGeom prst="ellipse">
            <a:avLst/>
          </a:prstGeom>
          <a:no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32894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4497"/>
            <a:ext cx="8229600" cy="652197"/>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Transcription &amp; Translation</a:t>
            </a:r>
          </a:p>
        </p:txBody>
      </p:sp>
      <p:sp>
        <p:nvSpPr>
          <p:cNvPr id="4" name="Content Placeholder 2"/>
          <p:cNvSpPr txBox="1">
            <a:spLocks/>
          </p:cNvSpPr>
          <p:nvPr/>
        </p:nvSpPr>
        <p:spPr>
          <a:xfrm>
            <a:off x="0" y="647700"/>
            <a:ext cx="3387823" cy="5791200"/>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2800" b="1" dirty="0">
                <a:solidFill>
                  <a:srgbClr val="FFFFFF"/>
                </a:solidFill>
              </a:rPr>
              <a:t>Transcription</a:t>
            </a:r>
            <a:r>
              <a:rPr lang="en-US" sz="2800" dirty="0">
                <a:solidFill>
                  <a:srgbClr val="FFFFFF"/>
                </a:solidFill>
              </a:rPr>
              <a:t> is the synthesis of RNA using information in DNA</a:t>
            </a:r>
          </a:p>
          <a:p>
            <a:pPr marL="914400" lvl="1" indent="-457200" algn="l">
              <a:buFont typeface="Arial"/>
              <a:buChar char="•"/>
            </a:pPr>
            <a:r>
              <a:rPr lang="en-US" sz="2400" dirty="0">
                <a:solidFill>
                  <a:srgbClr val="FFFFFF"/>
                </a:solidFill>
              </a:rPr>
              <a:t>produces </a:t>
            </a:r>
            <a:r>
              <a:rPr lang="en-US" sz="2400" b="1" dirty="0">
                <a:solidFill>
                  <a:srgbClr val="FFFFFF"/>
                </a:solidFill>
              </a:rPr>
              <a:t>messenger RNA (mRNA)</a:t>
            </a:r>
          </a:p>
          <a:p>
            <a:pPr marL="457200" indent="-457200" algn="l">
              <a:buFont typeface="Arial"/>
              <a:buChar char="•"/>
            </a:pPr>
            <a:r>
              <a:rPr lang="en-US" sz="2800" b="1" dirty="0">
                <a:solidFill>
                  <a:srgbClr val="000000"/>
                </a:solidFill>
              </a:rPr>
              <a:t>Translation</a:t>
            </a:r>
            <a:r>
              <a:rPr lang="en-US" sz="2800" dirty="0">
                <a:solidFill>
                  <a:srgbClr val="000000"/>
                </a:solidFill>
              </a:rPr>
              <a:t> is the synthesis of a polypeptide, using information in the mRNA</a:t>
            </a:r>
          </a:p>
          <a:p>
            <a:pPr marL="457200" indent="-457200" algn="l">
              <a:buFont typeface="Arial"/>
              <a:buChar char="•"/>
            </a:pPr>
            <a:r>
              <a:rPr lang="en-US" sz="2800" b="1" dirty="0">
                <a:solidFill>
                  <a:srgbClr val="FFFFFF"/>
                </a:solidFill>
              </a:rPr>
              <a:t>Ribosomes</a:t>
            </a:r>
            <a:r>
              <a:rPr lang="en-US" sz="2800" dirty="0">
                <a:solidFill>
                  <a:srgbClr val="FFFFFF"/>
                </a:solidFill>
              </a:rPr>
              <a:t> are the sites of translation</a:t>
            </a:r>
          </a:p>
        </p:txBody>
      </p:sp>
      <p:pic>
        <p:nvPicPr>
          <p:cNvPr id="2" name="Picture 1"/>
          <p:cNvPicPr>
            <a:picLocks noChangeAspect="1"/>
          </p:cNvPicPr>
          <p:nvPr/>
        </p:nvPicPr>
        <p:blipFill>
          <a:blip r:embed="rId3"/>
          <a:stretch>
            <a:fillRect/>
          </a:stretch>
        </p:blipFill>
        <p:spPr>
          <a:xfrm>
            <a:off x="3387823" y="1371600"/>
            <a:ext cx="5514876" cy="4140200"/>
          </a:xfrm>
          <a:prstGeom prst="rect">
            <a:avLst/>
          </a:prstGeom>
        </p:spPr>
      </p:pic>
      <p:sp>
        <p:nvSpPr>
          <p:cNvPr id="5" name="Rectangle 4"/>
          <p:cNvSpPr/>
          <p:nvPr/>
        </p:nvSpPr>
        <p:spPr>
          <a:xfrm>
            <a:off x="3425923" y="1130300"/>
            <a:ext cx="5387877" cy="1968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235423" y="1574800"/>
            <a:ext cx="1692177" cy="1968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445000" y="3617980"/>
            <a:ext cx="355599" cy="228600"/>
          </a:xfrm>
          <a:prstGeom prst="ellipse">
            <a:avLst/>
          </a:prstGeom>
          <a:no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8508999" y="3579120"/>
            <a:ext cx="355599" cy="228600"/>
          </a:xfrm>
          <a:prstGeom prst="ellipse">
            <a:avLst/>
          </a:prstGeom>
          <a:no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52036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idx="4294967295"/>
          </p:nvPr>
        </p:nvSpPr>
        <p:spPr>
          <a:xfrm>
            <a:off x="152400" y="152400"/>
            <a:ext cx="8534400" cy="769938"/>
          </a:xfrm>
        </p:spPr>
        <p:txBody>
          <a:bodyPr anchor="t">
            <a:spAutoFit/>
          </a:bodyPr>
          <a:lstStyle/>
          <a:p>
            <a:pPr eaLnBrk="1" hangingPunct="1"/>
            <a:r>
              <a:rPr lang="en-US" altLang="en-US" sz="4400">
                <a:latin typeface="Calibri" charset="0"/>
              </a:rPr>
              <a:t>The Genetic Code</a:t>
            </a:r>
          </a:p>
        </p:txBody>
      </p:sp>
      <p:sp>
        <p:nvSpPr>
          <p:cNvPr id="26626" name="Rectangle 3"/>
          <p:cNvSpPr>
            <a:spLocks noGrp="1" noChangeArrowheads="1"/>
          </p:cNvSpPr>
          <p:nvPr>
            <p:ph type="body" idx="4294967295"/>
          </p:nvPr>
        </p:nvSpPr>
        <p:spPr>
          <a:xfrm>
            <a:off x="0" y="1076325"/>
            <a:ext cx="4495800" cy="3791808"/>
          </a:xfrm>
        </p:spPr>
        <p:txBody>
          <a:bodyPr>
            <a:spAutoFit/>
          </a:bodyPr>
          <a:lstStyle/>
          <a:p>
            <a:pPr marL="0" indent="0" eaLnBrk="1" hangingPunct="1">
              <a:buFont typeface="Times" charset="0"/>
              <a:buNone/>
            </a:pPr>
            <a:r>
              <a:rPr lang="en-US" altLang="en-US" sz="2800" dirty="0">
                <a:latin typeface="Calibri" charset="0"/>
              </a:rPr>
              <a:t>The genetic code provides the instructions                                             for assembling amino                                                    acids into polypeptides                                              </a:t>
            </a:r>
          </a:p>
          <a:p>
            <a:pPr marL="0" indent="0" eaLnBrk="1" hangingPunct="1">
              <a:buFont typeface="Times" charset="0"/>
              <a:buNone/>
            </a:pPr>
            <a:endParaRPr lang="en-US" altLang="en-US" sz="900" dirty="0">
              <a:latin typeface="Calibri" charset="0"/>
            </a:endParaRPr>
          </a:p>
          <a:p>
            <a:pPr marL="0" indent="0" eaLnBrk="1" hangingPunct="1">
              <a:buFont typeface="Times" charset="0"/>
              <a:buNone/>
            </a:pPr>
            <a:r>
              <a:rPr lang="en-US" altLang="en-US" sz="2800" dirty="0">
                <a:latin typeface="Calibri" charset="0"/>
              </a:rPr>
              <a:t>The sequence of nucleotides  in DNA/mRNA specifies the exact primary structure of a polypeptide</a:t>
            </a:r>
          </a:p>
        </p:txBody>
      </p:sp>
      <p:pic>
        <p:nvPicPr>
          <p:cNvPr id="56323" name="Picture 4"/>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16413" y="1295400"/>
            <a:ext cx="476885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8" name="TextBox 1"/>
          <p:cNvSpPr txBox="1">
            <a:spLocks noChangeArrowheads="1"/>
          </p:cNvSpPr>
          <p:nvPr/>
        </p:nvSpPr>
        <p:spPr bwMode="auto">
          <a:xfrm>
            <a:off x="152400" y="5135563"/>
            <a:ext cx="3363913" cy="1570037"/>
          </a:xfrm>
          <a:prstGeom prst="rect">
            <a:avLst/>
          </a:prstGeom>
          <a:solidFill>
            <a:srgbClr val="FF0000">
              <a:alpha val="58823"/>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a:spcBef>
                <a:spcPct val="0"/>
              </a:spcBef>
              <a:buClrTx/>
              <a:buFontTx/>
              <a:buNone/>
            </a:pPr>
            <a:r>
              <a:rPr lang="en-US" altLang="en-US" sz="2400" dirty="0">
                <a:latin typeface="Arial" charset="0"/>
              </a:rPr>
              <a:t>Why are </a:t>
            </a:r>
            <a:r>
              <a:rPr lang="en-US" altLang="en-US" sz="2400" b="1" dirty="0">
                <a:latin typeface="Arial" charset="0"/>
              </a:rPr>
              <a:t>3</a:t>
            </a:r>
            <a:r>
              <a:rPr lang="en-US" altLang="en-US" sz="2400" dirty="0">
                <a:latin typeface="Arial" charset="0"/>
              </a:rPr>
              <a:t> adjacent nucleotides required to code for each of the </a:t>
            </a:r>
            <a:r>
              <a:rPr lang="en-US" altLang="en-US" sz="2400" b="1" dirty="0">
                <a:latin typeface="Arial" charset="0"/>
              </a:rPr>
              <a:t>20</a:t>
            </a:r>
            <a:r>
              <a:rPr lang="en-US" altLang="en-US" sz="2400" dirty="0">
                <a:latin typeface="Arial" charset="0"/>
              </a:rPr>
              <a:t> different amino acids?</a:t>
            </a:r>
          </a:p>
        </p:txBody>
      </p:sp>
    </p:spTree>
    <p:extLst>
      <p:ext uri="{BB962C8B-B14F-4D97-AF65-F5344CB8AC3E}">
        <p14:creationId xmlns:p14="http://schemas.microsoft.com/office/powerpoint/2010/main" val="37816513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4497"/>
            <a:ext cx="8229600" cy="652197"/>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Triplet Code</a:t>
            </a:r>
          </a:p>
        </p:txBody>
      </p:sp>
      <p:sp>
        <p:nvSpPr>
          <p:cNvPr id="4" name="Content Placeholder 2"/>
          <p:cNvSpPr txBox="1">
            <a:spLocks/>
          </p:cNvSpPr>
          <p:nvPr/>
        </p:nvSpPr>
        <p:spPr>
          <a:xfrm>
            <a:off x="0" y="647700"/>
            <a:ext cx="3387823" cy="57912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2000" dirty="0">
                <a:solidFill>
                  <a:srgbClr val="000000"/>
                </a:solidFill>
              </a:rPr>
              <a:t>The flow of information from gene to protein is based on a </a:t>
            </a:r>
            <a:r>
              <a:rPr lang="en-US" sz="2000" b="1" dirty="0">
                <a:solidFill>
                  <a:srgbClr val="000000"/>
                </a:solidFill>
              </a:rPr>
              <a:t>triplet code</a:t>
            </a:r>
            <a:r>
              <a:rPr lang="en-US" sz="2000" dirty="0">
                <a:solidFill>
                  <a:srgbClr val="000000"/>
                </a:solidFill>
              </a:rPr>
              <a:t>: a series of </a:t>
            </a:r>
            <a:r>
              <a:rPr lang="en-US" sz="2000" dirty="0" err="1">
                <a:solidFill>
                  <a:srgbClr val="000000"/>
                </a:solidFill>
              </a:rPr>
              <a:t>nonoverlapping</a:t>
            </a:r>
            <a:r>
              <a:rPr lang="en-US" sz="2000" dirty="0">
                <a:solidFill>
                  <a:srgbClr val="000000"/>
                </a:solidFill>
              </a:rPr>
              <a:t>, three-nucleotide “words”</a:t>
            </a:r>
          </a:p>
          <a:p>
            <a:pPr marL="457200" indent="-457200" algn="l">
              <a:buFont typeface="Arial"/>
              <a:buChar char="•"/>
            </a:pPr>
            <a:endParaRPr lang="en-US" sz="2000" dirty="0">
              <a:solidFill>
                <a:srgbClr val="000000"/>
              </a:solidFill>
            </a:endParaRPr>
          </a:p>
          <a:p>
            <a:pPr marL="457200" indent="-457200" algn="l">
              <a:buFont typeface="Arial"/>
              <a:buChar char="•"/>
            </a:pPr>
            <a:r>
              <a:rPr lang="en-US" sz="2000" dirty="0">
                <a:solidFill>
                  <a:srgbClr val="000000"/>
                </a:solidFill>
              </a:rPr>
              <a:t>The “words” of a gene are </a:t>
            </a:r>
            <a:r>
              <a:rPr lang="en-US" sz="2000" b="1" dirty="0">
                <a:solidFill>
                  <a:srgbClr val="000000"/>
                </a:solidFill>
              </a:rPr>
              <a:t>transcribed</a:t>
            </a:r>
            <a:r>
              <a:rPr lang="en-US" sz="2000" dirty="0">
                <a:solidFill>
                  <a:srgbClr val="000000"/>
                </a:solidFill>
              </a:rPr>
              <a:t> into complementary </a:t>
            </a:r>
            <a:r>
              <a:rPr lang="en-US" sz="2000" dirty="0" err="1">
                <a:solidFill>
                  <a:srgbClr val="000000"/>
                </a:solidFill>
              </a:rPr>
              <a:t>nonoverlapping</a:t>
            </a:r>
            <a:r>
              <a:rPr lang="en-US" sz="2000" dirty="0">
                <a:solidFill>
                  <a:srgbClr val="000000"/>
                </a:solidFill>
              </a:rPr>
              <a:t> three-nucleotide words of mRNA</a:t>
            </a:r>
          </a:p>
          <a:p>
            <a:pPr marL="457200" indent="-457200" algn="l">
              <a:buFont typeface="Arial"/>
              <a:buChar char="•"/>
            </a:pPr>
            <a:endParaRPr lang="en-US" sz="2000" dirty="0">
              <a:solidFill>
                <a:srgbClr val="000000"/>
              </a:solidFill>
            </a:endParaRPr>
          </a:p>
          <a:p>
            <a:pPr marL="457200" indent="-457200" algn="l">
              <a:buFont typeface="Arial"/>
              <a:buChar char="•"/>
            </a:pPr>
            <a:r>
              <a:rPr lang="en-US" sz="2000" dirty="0">
                <a:solidFill>
                  <a:srgbClr val="000000"/>
                </a:solidFill>
              </a:rPr>
              <a:t>These “words” are then </a:t>
            </a:r>
            <a:r>
              <a:rPr lang="en-US" sz="2000" b="1" dirty="0">
                <a:solidFill>
                  <a:srgbClr val="000000"/>
                </a:solidFill>
              </a:rPr>
              <a:t>translated</a:t>
            </a:r>
            <a:r>
              <a:rPr lang="en-US" sz="2000" dirty="0">
                <a:solidFill>
                  <a:srgbClr val="000000"/>
                </a:solidFill>
              </a:rPr>
              <a:t> into a chain of amino acids, forming a polypeptide</a:t>
            </a:r>
          </a:p>
        </p:txBody>
      </p:sp>
      <p:pic>
        <p:nvPicPr>
          <p:cNvPr id="2" name="Picture 1"/>
          <p:cNvPicPr>
            <a:picLocks noChangeAspect="1"/>
          </p:cNvPicPr>
          <p:nvPr/>
        </p:nvPicPr>
        <p:blipFill>
          <a:blip r:embed="rId3"/>
          <a:stretch>
            <a:fillRect/>
          </a:stretch>
        </p:blipFill>
        <p:spPr>
          <a:xfrm>
            <a:off x="3387823" y="1371600"/>
            <a:ext cx="5514876" cy="4140200"/>
          </a:xfrm>
          <a:prstGeom prst="rect">
            <a:avLst/>
          </a:prstGeom>
        </p:spPr>
      </p:pic>
      <p:sp>
        <p:nvSpPr>
          <p:cNvPr id="7" name="Oval 6"/>
          <p:cNvSpPr/>
          <p:nvPr/>
        </p:nvSpPr>
        <p:spPr>
          <a:xfrm>
            <a:off x="4851398" y="1662180"/>
            <a:ext cx="952502" cy="395220"/>
          </a:xfrm>
          <a:prstGeom prst="ellipse">
            <a:avLst/>
          </a:prstGeom>
          <a:no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851398" y="3414780"/>
            <a:ext cx="952502" cy="395220"/>
          </a:xfrm>
          <a:prstGeom prst="ellipse">
            <a:avLst/>
          </a:prstGeom>
          <a:no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778500" y="1662180"/>
            <a:ext cx="787398" cy="395220"/>
          </a:xfrm>
          <a:prstGeom prst="ellipse">
            <a:avLst/>
          </a:prstGeom>
          <a:no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5778501" y="3414780"/>
            <a:ext cx="906781" cy="395220"/>
          </a:xfrm>
          <a:prstGeom prst="ellipse">
            <a:avLst/>
          </a:prstGeom>
          <a:no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565898" y="1662180"/>
            <a:ext cx="952502" cy="395220"/>
          </a:xfrm>
          <a:prstGeom prst="ellipse">
            <a:avLst/>
          </a:prstGeom>
          <a:no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6692902" y="3414780"/>
            <a:ext cx="787398" cy="395220"/>
          </a:xfrm>
          <a:prstGeom prst="ellipse">
            <a:avLst/>
          </a:prstGeom>
          <a:no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7493000" y="1662180"/>
            <a:ext cx="952502" cy="395220"/>
          </a:xfrm>
          <a:prstGeom prst="ellipse">
            <a:avLst/>
          </a:prstGeom>
          <a:no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7493000" y="3414780"/>
            <a:ext cx="952502" cy="395220"/>
          </a:xfrm>
          <a:prstGeom prst="ellipse">
            <a:avLst/>
          </a:prstGeom>
          <a:noFill/>
          <a:ln w="28575"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3747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416425" y="1194855"/>
            <a:ext cx="4600575" cy="5214788"/>
          </a:xfrm>
          <a:prstGeom prst="rect">
            <a:avLst/>
          </a:prstGeom>
        </p:spPr>
      </p:pic>
      <p:pic>
        <p:nvPicPr>
          <p:cNvPr id="2" name="Picture 1"/>
          <p:cNvPicPr>
            <a:picLocks noChangeAspect="1"/>
          </p:cNvPicPr>
          <p:nvPr/>
        </p:nvPicPr>
        <p:blipFill>
          <a:blip r:embed="rId4"/>
          <a:stretch>
            <a:fillRect/>
          </a:stretch>
        </p:blipFill>
        <p:spPr>
          <a:xfrm>
            <a:off x="335143" y="2635946"/>
            <a:ext cx="3911047" cy="2405953"/>
          </a:xfrm>
          <a:prstGeom prst="rect">
            <a:avLst/>
          </a:prstGeom>
        </p:spPr>
      </p:pic>
      <p:sp>
        <p:nvSpPr>
          <p:cNvPr id="4" name="Content Placeholder 2"/>
          <p:cNvSpPr txBox="1">
            <a:spLocks/>
          </p:cNvSpPr>
          <p:nvPr/>
        </p:nvSpPr>
        <p:spPr>
          <a:xfrm>
            <a:off x="243113" y="1194855"/>
            <a:ext cx="4544787" cy="115279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1800" dirty="0">
                <a:solidFill>
                  <a:srgbClr val="000000"/>
                </a:solidFill>
                <a:latin typeface="Calibri"/>
              </a:rPr>
              <a:t>a nitrogenous base</a:t>
            </a:r>
          </a:p>
          <a:p>
            <a:pPr marL="457200" indent="-457200" algn="l">
              <a:buFont typeface="Arial"/>
              <a:buChar char="•"/>
            </a:pPr>
            <a:r>
              <a:rPr lang="en-US" sz="1800" dirty="0">
                <a:solidFill>
                  <a:srgbClr val="000000"/>
                </a:solidFill>
                <a:latin typeface="Calibri"/>
              </a:rPr>
              <a:t>a pentose sugar</a:t>
            </a:r>
          </a:p>
          <a:p>
            <a:pPr marL="457200" indent="-457200" algn="l">
              <a:buFont typeface="Arial"/>
              <a:buChar char="•"/>
            </a:pPr>
            <a:r>
              <a:rPr lang="en-US" sz="1800" dirty="0">
                <a:solidFill>
                  <a:srgbClr val="000000"/>
                </a:solidFill>
                <a:latin typeface="Calibri"/>
              </a:rPr>
              <a:t>one or more phosphate groups (not shown here)</a:t>
            </a:r>
          </a:p>
        </p:txBody>
      </p:sp>
      <p:sp>
        <p:nvSpPr>
          <p:cNvPr id="6" name="Oval 5"/>
          <p:cNvSpPr/>
          <p:nvPr/>
        </p:nvSpPr>
        <p:spPr>
          <a:xfrm>
            <a:off x="5994400" y="3898900"/>
            <a:ext cx="1409700" cy="419100"/>
          </a:xfrm>
          <a:prstGeom prst="ellipse">
            <a:avLst/>
          </a:prstGeom>
          <a:noFill/>
          <a:ln w="5715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Oval 6"/>
          <p:cNvSpPr/>
          <p:nvPr/>
        </p:nvSpPr>
        <p:spPr>
          <a:xfrm>
            <a:off x="5499101" y="1485900"/>
            <a:ext cx="2413000" cy="400746"/>
          </a:xfrm>
          <a:prstGeom prst="ellipse">
            <a:avLst/>
          </a:prstGeom>
          <a:noFill/>
          <a:ln w="5715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Title 1"/>
          <p:cNvSpPr txBox="1">
            <a:spLocks/>
          </p:cNvSpPr>
          <p:nvPr/>
        </p:nvSpPr>
        <p:spPr>
          <a:xfrm>
            <a:off x="457200" y="51330"/>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latin typeface="Calibri"/>
              </a:rPr>
              <a:t>Nucleotides</a:t>
            </a:r>
          </a:p>
        </p:txBody>
      </p:sp>
    </p:spTree>
    <p:extLst>
      <p:ext uri="{BB962C8B-B14F-4D97-AF65-F5344CB8AC3E}">
        <p14:creationId xmlns:p14="http://schemas.microsoft.com/office/powerpoint/2010/main" val="32155481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4497"/>
            <a:ext cx="8229600" cy="652197"/>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Codons</a:t>
            </a:r>
          </a:p>
        </p:txBody>
      </p:sp>
      <p:sp>
        <p:nvSpPr>
          <p:cNvPr id="4" name="Content Placeholder 2"/>
          <p:cNvSpPr txBox="1">
            <a:spLocks/>
          </p:cNvSpPr>
          <p:nvPr/>
        </p:nvSpPr>
        <p:spPr>
          <a:xfrm>
            <a:off x="0" y="647700"/>
            <a:ext cx="4114800" cy="5791200"/>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2000" dirty="0">
                <a:solidFill>
                  <a:srgbClr val="000000"/>
                </a:solidFill>
              </a:rPr>
              <a:t>Each </a:t>
            </a:r>
            <a:r>
              <a:rPr lang="en-US" sz="2000" b="1" dirty="0">
                <a:solidFill>
                  <a:srgbClr val="000000"/>
                </a:solidFill>
              </a:rPr>
              <a:t>codon</a:t>
            </a:r>
            <a:r>
              <a:rPr lang="en-US" sz="2000" dirty="0">
                <a:solidFill>
                  <a:srgbClr val="000000"/>
                </a:solidFill>
              </a:rPr>
              <a:t> specifies the amino acid (one of 20) to be placed at the corresponding position along a polypeptide</a:t>
            </a:r>
          </a:p>
          <a:p>
            <a:pPr marL="457200" indent="-457200" algn="l">
              <a:buFont typeface="Arial"/>
              <a:buChar char="•"/>
            </a:pPr>
            <a:endParaRPr lang="en-US" sz="2000" dirty="0">
              <a:solidFill>
                <a:srgbClr val="000000"/>
              </a:solidFill>
            </a:endParaRPr>
          </a:p>
          <a:p>
            <a:pPr marL="457200" indent="-457200" algn="l">
              <a:buFont typeface="Arial"/>
              <a:buChar char="•"/>
            </a:pPr>
            <a:r>
              <a:rPr lang="en-US" sz="2000" dirty="0">
                <a:solidFill>
                  <a:srgbClr val="000000"/>
                </a:solidFill>
              </a:rPr>
              <a:t>64 Codons (4</a:t>
            </a:r>
            <a:r>
              <a:rPr lang="en-US" sz="2000" baseline="30000" dirty="0">
                <a:solidFill>
                  <a:srgbClr val="000000"/>
                </a:solidFill>
              </a:rPr>
              <a:t>3</a:t>
            </a:r>
            <a:r>
              <a:rPr lang="en-US" sz="2000" dirty="0">
                <a:solidFill>
                  <a:srgbClr val="000000"/>
                </a:solidFill>
              </a:rPr>
              <a:t> = 64)</a:t>
            </a:r>
          </a:p>
          <a:p>
            <a:pPr marL="914400" lvl="1" indent="-457200" algn="l">
              <a:buFont typeface="Arial"/>
              <a:buChar char="•"/>
            </a:pPr>
            <a:r>
              <a:rPr lang="en-US" sz="1600" dirty="0">
                <a:solidFill>
                  <a:srgbClr val="000000"/>
                </a:solidFill>
              </a:rPr>
              <a:t>61 codons code for amino acids</a:t>
            </a:r>
          </a:p>
          <a:p>
            <a:pPr marL="914400" lvl="1" indent="-457200" algn="l">
              <a:buFont typeface="Arial"/>
              <a:buChar char="•"/>
            </a:pPr>
            <a:r>
              <a:rPr lang="en-US" sz="1600" dirty="0">
                <a:solidFill>
                  <a:srgbClr val="000000"/>
                </a:solidFill>
              </a:rPr>
              <a:t>1 codon is the “start codon” </a:t>
            </a:r>
            <a:r>
              <a:rPr lang="en-US" sz="1600" i="1" dirty="0">
                <a:solidFill>
                  <a:srgbClr val="000000"/>
                </a:solidFill>
              </a:rPr>
              <a:t>when it isn’t in the middle of a gene</a:t>
            </a:r>
          </a:p>
          <a:p>
            <a:pPr marL="914400" lvl="1" indent="-457200" algn="l">
              <a:buFont typeface="Arial"/>
              <a:buChar char="•"/>
            </a:pPr>
            <a:r>
              <a:rPr lang="en-US" sz="1600" dirty="0">
                <a:solidFill>
                  <a:srgbClr val="000000"/>
                </a:solidFill>
              </a:rPr>
              <a:t>3 codons are “stop” codons to end translation</a:t>
            </a:r>
          </a:p>
          <a:p>
            <a:pPr marL="457200" indent="-457200" algn="l">
              <a:buFont typeface="Arial"/>
              <a:buChar char="•"/>
            </a:pPr>
            <a:endParaRPr lang="en-US" sz="2000" dirty="0">
              <a:solidFill>
                <a:srgbClr val="000000"/>
              </a:solidFill>
            </a:endParaRPr>
          </a:p>
          <a:p>
            <a:pPr marL="342900" indent="-342900" algn="l">
              <a:buFont typeface="Arial"/>
              <a:buChar char="•"/>
            </a:pPr>
            <a:r>
              <a:rPr lang="en-US" sz="2000" dirty="0">
                <a:solidFill>
                  <a:srgbClr val="000000"/>
                </a:solidFill>
              </a:rPr>
              <a:t>The genetic code </a:t>
            </a:r>
            <a:r>
              <a:rPr lang="en-US" sz="2000" b="1" dirty="0">
                <a:solidFill>
                  <a:srgbClr val="000000"/>
                </a:solidFill>
              </a:rPr>
              <a:t>is</a:t>
            </a:r>
            <a:r>
              <a:rPr lang="en-US" sz="2000" dirty="0">
                <a:solidFill>
                  <a:srgbClr val="000000"/>
                </a:solidFill>
              </a:rPr>
              <a:t> </a:t>
            </a:r>
            <a:r>
              <a:rPr lang="en-US" sz="2000" b="1" dirty="0">
                <a:solidFill>
                  <a:srgbClr val="000000"/>
                </a:solidFill>
              </a:rPr>
              <a:t>redundant</a:t>
            </a:r>
          </a:p>
          <a:p>
            <a:pPr marL="800100" lvl="1" indent="-342900" algn="l">
              <a:buFont typeface="Arial"/>
              <a:buChar char="•"/>
            </a:pPr>
            <a:r>
              <a:rPr lang="en-US" sz="1600" dirty="0">
                <a:solidFill>
                  <a:srgbClr val="000000"/>
                </a:solidFill>
              </a:rPr>
              <a:t>more than one codon may specify a particular amino acid </a:t>
            </a:r>
          </a:p>
          <a:p>
            <a:pPr marL="342900" indent="-342900" algn="l">
              <a:buFont typeface="Arial"/>
              <a:buChar char="•"/>
            </a:pPr>
            <a:r>
              <a:rPr lang="en-US" sz="2000" dirty="0">
                <a:solidFill>
                  <a:srgbClr val="000000"/>
                </a:solidFill>
              </a:rPr>
              <a:t>But the genetic code </a:t>
            </a:r>
            <a:r>
              <a:rPr lang="en-US" sz="2000" b="1" dirty="0">
                <a:solidFill>
                  <a:srgbClr val="000000"/>
                </a:solidFill>
              </a:rPr>
              <a:t>is not ambiguous</a:t>
            </a:r>
          </a:p>
          <a:p>
            <a:pPr marL="800100" lvl="1" indent="-342900" algn="l">
              <a:buFont typeface="Arial"/>
              <a:buChar char="•"/>
            </a:pPr>
            <a:r>
              <a:rPr lang="en-US" sz="1600" dirty="0">
                <a:solidFill>
                  <a:srgbClr val="000000"/>
                </a:solidFill>
              </a:rPr>
              <a:t>no codon specifies more than one amino acid</a:t>
            </a:r>
          </a:p>
          <a:p>
            <a:pPr marL="457200" indent="-457200" algn="l">
              <a:buFont typeface="Arial"/>
              <a:buChar char="•"/>
            </a:pPr>
            <a:endParaRPr lang="en-US" sz="2000" dirty="0">
              <a:solidFill>
                <a:srgbClr val="000000"/>
              </a:solidFill>
            </a:endParaRPr>
          </a:p>
        </p:txBody>
      </p:sp>
    </p:spTree>
    <p:extLst>
      <p:ext uri="{BB962C8B-B14F-4D97-AF65-F5344CB8AC3E}">
        <p14:creationId xmlns:p14="http://schemas.microsoft.com/office/powerpoint/2010/main" val="12922592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4497"/>
            <a:ext cx="8229600" cy="652197"/>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Codons</a:t>
            </a:r>
          </a:p>
        </p:txBody>
      </p:sp>
      <p:sp>
        <p:nvSpPr>
          <p:cNvPr id="4" name="Content Placeholder 2"/>
          <p:cNvSpPr txBox="1">
            <a:spLocks/>
          </p:cNvSpPr>
          <p:nvPr/>
        </p:nvSpPr>
        <p:spPr>
          <a:xfrm>
            <a:off x="0" y="647700"/>
            <a:ext cx="4114800" cy="5791200"/>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2000" dirty="0">
                <a:solidFill>
                  <a:srgbClr val="000000"/>
                </a:solidFill>
              </a:rPr>
              <a:t>Each </a:t>
            </a:r>
            <a:r>
              <a:rPr lang="en-US" sz="2000" b="1" dirty="0">
                <a:solidFill>
                  <a:srgbClr val="000000"/>
                </a:solidFill>
              </a:rPr>
              <a:t>codon</a:t>
            </a:r>
            <a:r>
              <a:rPr lang="en-US" sz="2000" dirty="0">
                <a:solidFill>
                  <a:srgbClr val="000000"/>
                </a:solidFill>
              </a:rPr>
              <a:t> specifies the amino acid (one of 20) to be placed at the corresponding position along a polypeptide</a:t>
            </a:r>
          </a:p>
          <a:p>
            <a:pPr marL="457200" indent="-457200" algn="l">
              <a:buFont typeface="Arial"/>
              <a:buChar char="•"/>
            </a:pPr>
            <a:endParaRPr lang="en-US" sz="2000" dirty="0">
              <a:solidFill>
                <a:srgbClr val="000000"/>
              </a:solidFill>
            </a:endParaRPr>
          </a:p>
          <a:p>
            <a:pPr marL="457200" indent="-457200" algn="l">
              <a:buFont typeface="Arial"/>
              <a:buChar char="•"/>
            </a:pPr>
            <a:r>
              <a:rPr lang="en-US" sz="2000" dirty="0">
                <a:solidFill>
                  <a:srgbClr val="000000"/>
                </a:solidFill>
              </a:rPr>
              <a:t>64 Codons (4</a:t>
            </a:r>
            <a:r>
              <a:rPr lang="en-US" sz="2000" baseline="30000" dirty="0">
                <a:solidFill>
                  <a:srgbClr val="000000"/>
                </a:solidFill>
              </a:rPr>
              <a:t>3</a:t>
            </a:r>
            <a:r>
              <a:rPr lang="en-US" sz="2000" dirty="0">
                <a:solidFill>
                  <a:srgbClr val="000000"/>
                </a:solidFill>
              </a:rPr>
              <a:t> = 64)</a:t>
            </a:r>
          </a:p>
          <a:p>
            <a:pPr marL="914400" lvl="1" indent="-457200" algn="l">
              <a:buFont typeface="Arial"/>
              <a:buChar char="•"/>
            </a:pPr>
            <a:r>
              <a:rPr lang="en-US" sz="1600" dirty="0">
                <a:solidFill>
                  <a:srgbClr val="000000"/>
                </a:solidFill>
              </a:rPr>
              <a:t>61 codons code for amino acids</a:t>
            </a:r>
          </a:p>
          <a:p>
            <a:pPr marL="914400" lvl="1" indent="-457200" algn="l">
              <a:buFont typeface="Arial"/>
              <a:buChar char="•"/>
            </a:pPr>
            <a:r>
              <a:rPr lang="en-US" sz="1600" dirty="0">
                <a:solidFill>
                  <a:srgbClr val="000000"/>
                </a:solidFill>
              </a:rPr>
              <a:t>1 codon is the “start codon” </a:t>
            </a:r>
            <a:r>
              <a:rPr lang="en-US" sz="1600" i="1" dirty="0">
                <a:solidFill>
                  <a:srgbClr val="000000"/>
                </a:solidFill>
              </a:rPr>
              <a:t>when it isn’t in the middle of a gene</a:t>
            </a:r>
          </a:p>
          <a:p>
            <a:pPr marL="914400" lvl="1" indent="-457200" algn="l">
              <a:buFont typeface="Arial"/>
              <a:buChar char="•"/>
            </a:pPr>
            <a:r>
              <a:rPr lang="en-US" sz="1600" dirty="0">
                <a:solidFill>
                  <a:srgbClr val="000000"/>
                </a:solidFill>
              </a:rPr>
              <a:t>3 codons are “stop” codons to end translation</a:t>
            </a:r>
          </a:p>
          <a:p>
            <a:pPr marL="457200" indent="-457200" algn="l">
              <a:buFont typeface="Arial"/>
              <a:buChar char="•"/>
            </a:pPr>
            <a:endParaRPr lang="en-US" sz="2000" dirty="0">
              <a:solidFill>
                <a:srgbClr val="000000"/>
              </a:solidFill>
            </a:endParaRPr>
          </a:p>
          <a:p>
            <a:pPr marL="342900" indent="-342900" algn="l">
              <a:buFont typeface="Arial"/>
              <a:buChar char="•"/>
            </a:pPr>
            <a:r>
              <a:rPr lang="en-US" sz="2000" dirty="0">
                <a:solidFill>
                  <a:srgbClr val="000000"/>
                </a:solidFill>
              </a:rPr>
              <a:t>The genetic code </a:t>
            </a:r>
            <a:r>
              <a:rPr lang="en-US" sz="2000" b="1" dirty="0">
                <a:solidFill>
                  <a:srgbClr val="000000"/>
                </a:solidFill>
              </a:rPr>
              <a:t>is</a:t>
            </a:r>
            <a:r>
              <a:rPr lang="en-US" sz="2000" dirty="0">
                <a:solidFill>
                  <a:srgbClr val="000000"/>
                </a:solidFill>
              </a:rPr>
              <a:t> </a:t>
            </a:r>
            <a:r>
              <a:rPr lang="en-US" sz="2000" b="1" dirty="0">
                <a:solidFill>
                  <a:srgbClr val="000000"/>
                </a:solidFill>
              </a:rPr>
              <a:t>redundant</a:t>
            </a:r>
          </a:p>
          <a:p>
            <a:pPr marL="800100" lvl="1" indent="-342900" algn="l">
              <a:buFont typeface="Arial"/>
              <a:buChar char="•"/>
            </a:pPr>
            <a:r>
              <a:rPr lang="en-US" sz="1600" dirty="0">
                <a:solidFill>
                  <a:srgbClr val="000000"/>
                </a:solidFill>
              </a:rPr>
              <a:t>more than one codon may specify a particular amino acid </a:t>
            </a:r>
          </a:p>
          <a:p>
            <a:pPr marL="342900" indent="-342900" algn="l">
              <a:buFont typeface="Arial"/>
              <a:buChar char="•"/>
            </a:pPr>
            <a:r>
              <a:rPr lang="en-US" sz="2000" dirty="0">
                <a:solidFill>
                  <a:srgbClr val="000000"/>
                </a:solidFill>
              </a:rPr>
              <a:t>But the genetic code </a:t>
            </a:r>
            <a:r>
              <a:rPr lang="en-US" sz="2000" b="1" dirty="0">
                <a:solidFill>
                  <a:srgbClr val="000000"/>
                </a:solidFill>
              </a:rPr>
              <a:t>is not ambiguous</a:t>
            </a:r>
          </a:p>
          <a:p>
            <a:pPr marL="800100" lvl="1" indent="-342900" algn="l">
              <a:buFont typeface="Arial"/>
              <a:buChar char="•"/>
            </a:pPr>
            <a:r>
              <a:rPr lang="en-US" sz="1600" dirty="0">
                <a:solidFill>
                  <a:srgbClr val="000000"/>
                </a:solidFill>
              </a:rPr>
              <a:t>no codon specifies more than one amino acid</a:t>
            </a:r>
          </a:p>
          <a:p>
            <a:pPr marL="457200" indent="-457200" algn="l">
              <a:buFont typeface="Arial"/>
              <a:buChar char="•"/>
            </a:pPr>
            <a:endParaRPr lang="en-US" sz="2000" dirty="0">
              <a:solidFill>
                <a:srgbClr val="000000"/>
              </a:solidFill>
            </a:endParaRPr>
          </a:p>
        </p:txBody>
      </p:sp>
      <p:pic>
        <p:nvPicPr>
          <p:cNvPr id="5" name="Picture 4"/>
          <p:cNvPicPr>
            <a:picLocks noChangeAspect="1"/>
          </p:cNvPicPr>
          <p:nvPr/>
        </p:nvPicPr>
        <p:blipFill>
          <a:blip r:embed="rId3"/>
          <a:stretch>
            <a:fillRect/>
          </a:stretch>
        </p:blipFill>
        <p:spPr>
          <a:xfrm>
            <a:off x="4257990" y="731442"/>
            <a:ext cx="4802280" cy="5740400"/>
          </a:xfrm>
          <a:prstGeom prst="rect">
            <a:avLst/>
          </a:prstGeom>
        </p:spPr>
      </p:pic>
    </p:spTree>
    <p:extLst>
      <p:ext uri="{BB962C8B-B14F-4D97-AF65-F5344CB8AC3E}">
        <p14:creationId xmlns:p14="http://schemas.microsoft.com/office/powerpoint/2010/main" val="8378843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4497"/>
            <a:ext cx="8229600" cy="652197"/>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Codons</a:t>
            </a:r>
          </a:p>
        </p:txBody>
      </p:sp>
      <p:pic>
        <p:nvPicPr>
          <p:cNvPr id="3" name="Picture 2"/>
          <p:cNvPicPr>
            <a:picLocks noChangeAspect="1"/>
          </p:cNvPicPr>
          <p:nvPr/>
        </p:nvPicPr>
        <p:blipFill>
          <a:blip r:embed="rId3"/>
          <a:stretch>
            <a:fillRect/>
          </a:stretch>
        </p:blipFill>
        <p:spPr>
          <a:xfrm>
            <a:off x="4222650" y="927100"/>
            <a:ext cx="4794349" cy="5245100"/>
          </a:xfrm>
          <a:prstGeom prst="rect">
            <a:avLst/>
          </a:prstGeom>
        </p:spPr>
      </p:pic>
      <p:sp>
        <p:nvSpPr>
          <p:cNvPr id="7" name="Content Placeholder 2">
            <a:extLst>
              <a:ext uri="{FF2B5EF4-FFF2-40B4-BE49-F238E27FC236}">
                <a16:creationId xmlns:a16="http://schemas.microsoft.com/office/drawing/2014/main" id="{BB4EB140-A294-2340-9DFF-DB40B05F90F5}"/>
              </a:ext>
            </a:extLst>
          </p:cNvPr>
          <p:cNvSpPr txBox="1">
            <a:spLocks/>
          </p:cNvSpPr>
          <p:nvPr/>
        </p:nvSpPr>
        <p:spPr>
          <a:xfrm>
            <a:off x="0" y="647700"/>
            <a:ext cx="4114800" cy="5791200"/>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2000" dirty="0">
                <a:solidFill>
                  <a:srgbClr val="000000"/>
                </a:solidFill>
              </a:rPr>
              <a:t>Each </a:t>
            </a:r>
            <a:r>
              <a:rPr lang="en-US" sz="2000" b="1" dirty="0">
                <a:solidFill>
                  <a:srgbClr val="000000"/>
                </a:solidFill>
              </a:rPr>
              <a:t>codon</a:t>
            </a:r>
            <a:r>
              <a:rPr lang="en-US" sz="2000" dirty="0">
                <a:solidFill>
                  <a:srgbClr val="000000"/>
                </a:solidFill>
              </a:rPr>
              <a:t> specifies the amino acid (one of 20) to be placed at the corresponding position along a polypeptide</a:t>
            </a:r>
          </a:p>
          <a:p>
            <a:pPr marL="457200" indent="-457200" algn="l">
              <a:buFont typeface="Arial"/>
              <a:buChar char="•"/>
            </a:pPr>
            <a:endParaRPr lang="en-US" sz="2000" dirty="0">
              <a:solidFill>
                <a:srgbClr val="000000"/>
              </a:solidFill>
            </a:endParaRPr>
          </a:p>
          <a:p>
            <a:pPr marL="457200" indent="-457200" algn="l">
              <a:buFont typeface="Arial"/>
              <a:buChar char="•"/>
            </a:pPr>
            <a:r>
              <a:rPr lang="en-US" sz="2000" dirty="0">
                <a:solidFill>
                  <a:srgbClr val="000000"/>
                </a:solidFill>
              </a:rPr>
              <a:t>64 Codons (4</a:t>
            </a:r>
            <a:r>
              <a:rPr lang="en-US" sz="2000" baseline="30000" dirty="0">
                <a:solidFill>
                  <a:srgbClr val="000000"/>
                </a:solidFill>
              </a:rPr>
              <a:t>3</a:t>
            </a:r>
            <a:r>
              <a:rPr lang="en-US" sz="2000" dirty="0">
                <a:solidFill>
                  <a:srgbClr val="000000"/>
                </a:solidFill>
              </a:rPr>
              <a:t> = 64)</a:t>
            </a:r>
          </a:p>
          <a:p>
            <a:pPr marL="914400" lvl="1" indent="-457200" algn="l">
              <a:buFont typeface="Arial"/>
              <a:buChar char="•"/>
            </a:pPr>
            <a:r>
              <a:rPr lang="en-US" sz="1600" dirty="0">
                <a:solidFill>
                  <a:srgbClr val="000000"/>
                </a:solidFill>
              </a:rPr>
              <a:t>61 codons code for amino acids</a:t>
            </a:r>
          </a:p>
          <a:p>
            <a:pPr marL="914400" lvl="1" indent="-457200" algn="l">
              <a:buFont typeface="Arial"/>
              <a:buChar char="•"/>
            </a:pPr>
            <a:r>
              <a:rPr lang="en-US" sz="1600" dirty="0">
                <a:solidFill>
                  <a:srgbClr val="000000"/>
                </a:solidFill>
              </a:rPr>
              <a:t>1 codon is the “start codon” </a:t>
            </a:r>
            <a:r>
              <a:rPr lang="en-US" sz="1600" i="1" dirty="0">
                <a:solidFill>
                  <a:srgbClr val="000000"/>
                </a:solidFill>
              </a:rPr>
              <a:t>when it isn’t in the middle of a gene</a:t>
            </a:r>
          </a:p>
          <a:p>
            <a:pPr marL="914400" lvl="1" indent="-457200" algn="l">
              <a:buFont typeface="Arial"/>
              <a:buChar char="•"/>
            </a:pPr>
            <a:r>
              <a:rPr lang="en-US" sz="1600" dirty="0">
                <a:solidFill>
                  <a:srgbClr val="000000"/>
                </a:solidFill>
              </a:rPr>
              <a:t>3 codons are “stop” codons to end translation</a:t>
            </a:r>
          </a:p>
          <a:p>
            <a:pPr marL="457200" indent="-457200" algn="l">
              <a:buFont typeface="Arial"/>
              <a:buChar char="•"/>
            </a:pPr>
            <a:endParaRPr lang="en-US" sz="2000" dirty="0">
              <a:solidFill>
                <a:srgbClr val="000000"/>
              </a:solidFill>
            </a:endParaRPr>
          </a:p>
          <a:p>
            <a:pPr marL="342900" indent="-342900" algn="l">
              <a:buFont typeface="Arial"/>
              <a:buChar char="•"/>
            </a:pPr>
            <a:r>
              <a:rPr lang="en-US" sz="2000" dirty="0">
                <a:solidFill>
                  <a:srgbClr val="000000"/>
                </a:solidFill>
              </a:rPr>
              <a:t>The genetic code </a:t>
            </a:r>
            <a:r>
              <a:rPr lang="en-US" sz="2000" b="1" dirty="0">
                <a:solidFill>
                  <a:srgbClr val="000000"/>
                </a:solidFill>
              </a:rPr>
              <a:t>is</a:t>
            </a:r>
            <a:r>
              <a:rPr lang="en-US" sz="2000" dirty="0">
                <a:solidFill>
                  <a:srgbClr val="000000"/>
                </a:solidFill>
              </a:rPr>
              <a:t> </a:t>
            </a:r>
            <a:r>
              <a:rPr lang="en-US" sz="2000" b="1" dirty="0">
                <a:solidFill>
                  <a:srgbClr val="000000"/>
                </a:solidFill>
              </a:rPr>
              <a:t>redundant</a:t>
            </a:r>
          </a:p>
          <a:p>
            <a:pPr marL="800100" lvl="1" indent="-342900" algn="l">
              <a:buFont typeface="Arial"/>
              <a:buChar char="•"/>
            </a:pPr>
            <a:r>
              <a:rPr lang="en-US" sz="1600" dirty="0">
                <a:solidFill>
                  <a:srgbClr val="000000"/>
                </a:solidFill>
              </a:rPr>
              <a:t>more than one codon may specify a particular amino acid </a:t>
            </a:r>
          </a:p>
          <a:p>
            <a:pPr marL="342900" indent="-342900" algn="l">
              <a:buFont typeface="Arial"/>
              <a:buChar char="•"/>
            </a:pPr>
            <a:r>
              <a:rPr lang="en-US" sz="2000" dirty="0">
                <a:solidFill>
                  <a:srgbClr val="000000"/>
                </a:solidFill>
              </a:rPr>
              <a:t>But the genetic code </a:t>
            </a:r>
            <a:r>
              <a:rPr lang="en-US" sz="2000" b="1" dirty="0">
                <a:solidFill>
                  <a:srgbClr val="000000"/>
                </a:solidFill>
              </a:rPr>
              <a:t>is not ambiguous</a:t>
            </a:r>
          </a:p>
          <a:p>
            <a:pPr marL="800100" lvl="1" indent="-342900" algn="l">
              <a:buFont typeface="Arial"/>
              <a:buChar char="•"/>
            </a:pPr>
            <a:r>
              <a:rPr lang="en-US" sz="1600" dirty="0">
                <a:solidFill>
                  <a:srgbClr val="000000"/>
                </a:solidFill>
              </a:rPr>
              <a:t>no codon specifies more than one amino acid</a:t>
            </a:r>
          </a:p>
          <a:p>
            <a:pPr marL="457200" indent="-457200" algn="l">
              <a:buFont typeface="Arial"/>
              <a:buChar char="•"/>
            </a:pPr>
            <a:endParaRPr lang="en-US" sz="2000" dirty="0">
              <a:solidFill>
                <a:srgbClr val="000000"/>
              </a:solidFill>
            </a:endParaRPr>
          </a:p>
        </p:txBody>
      </p:sp>
    </p:spTree>
    <p:extLst>
      <p:ext uri="{BB962C8B-B14F-4D97-AF65-F5344CB8AC3E}">
        <p14:creationId xmlns:p14="http://schemas.microsoft.com/office/powerpoint/2010/main" val="35104713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8-02-26 at 8.25.40 AM.png">
            <a:extLst>
              <a:ext uri="{FF2B5EF4-FFF2-40B4-BE49-F238E27FC236}">
                <a16:creationId xmlns:a16="http://schemas.microsoft.com/office/drawing/2014/main" id="{36CC1099-19C2-D34F-8758-A796C63A042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61276" y="1299897"/>
            <a:ext cx="5382723" cy="5139003"/>
          </a:xfrm>
          <a:prstGeom prst="rect">
            <a:avLst/>
          </a:prstGeom>
        </p:spPr>
      </p:pic>
      <p:sp>
        <p:nvSpPr>
          <p:cNvPr id="6" name="Title 1"/>
          <p:cNvSpPr txBox="1">
            <a:spLocks/>
          </p:cNvSpPr>
          <p:nvPr/>
        </p:nvSpPr>
        <p:spPr>
          <a:xfrm>
            <a:off x="457200" y="-4497"/>
            <a:ext cx="8229600" cy="652197"/>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Codons</a:t>
            </a:r>
          </a:p>
        </p:txBody>
      </p:sp>
      <p:sp>
        <p:nvSpPr>
          <p:cNvPr id="7" name="Content Placeholder 2">
            <a:extLst>
              <a:ext uri="{FF2B5EF4-FFF2-40B4-BE49-F238E27FC236}">
                <a16:creationId xmlns:a16="http://schemas.microsoft.com/office/drawing/2014/main" id="{1276EFF4-2D35-2340-9C97-6FC25FCFF469}"/>
              </a:ext>
            </a:extLst>
          </p:cNvPr>
          <p:cNvSpPr txBox="1">
            <a:spLocks/>
          </p:cNvSpPr>
          <p:nvPr/>
        </p:nvSpPr>
        <p:spPr>
          <a:xfrm>
            <a:off x="0" y="647700"/>
            <a:ext cx="4114800" cy="5791200"/>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2000" dirty="0">
                <a:solidFill>
                  <a:srgbClr val="000000"/>
                </a:solidFill>
              </a:rPr>
              <a:t>Each </a:t>
            </a:r>
            <a:r>
              <a:rPr lang="en-US" sz="2000" b="1" dirty="0">
                <a:solidFill>
                  <a:srgbClr val="000000"/>
                </a:solidFill>
              </a:rPr>
              <a:t>codon</a:t>
            </a:r>
            <a:r>
              <a:rPr lang="en-US" sz="2000" dirty="0">
                <a:solidFill>
                  <a:srgbClr val="000000"/>
                </a:solidFill>
              </a:rPr>
              <a:t> specifies the amino acid (one of 20) to be placed at the corresponding position along a polypeptide</a:t>
            </a:r>
          </a:p>
          <a:p>
            <a:pPr marL="457200" indent="-457200" algn="l">
              <a:buFont typeface="Arial"/>
              <a:buChar char="•"/>
            </a:pPr>
            <a:endParaRPr lang="en-US" sz="2000" dirty="0">
              <a:solidFill>
                <a:srgbClr val="000000"/>
              </a:solidFill>
            </a:endParaRPr>
          </a:p>
          <a:p>
            <a:pPr marL="457200" indent="-457200" algn="l">
              <a:buFont typeface="Arial"/>
              <a:buChar char="•"/>
            </a:pPr>
            <a:r>
              <a:rPr lang="en-US" sz="2000" dirty="0">
                <a:solidFill>
                  <a:srgbClr val="000000"/>
                </a:solidFill>
              </a:rPr>
              <a:t>64 Codons (4</a:t>
            </a:r>
            <a:r>
              <a:rPr lang="en-US" sz="2000" baseline="30000" dirty="0">
                <a:solidFill>
                  <a:srgbClr val="000000"/>
                </a:solidFill>
              </a:rPr>
              <a:t>3</a:t>
            </a:r>
            <a:r>
              <a:rPr lang="en-US" sz="2000" dirty="0">
                <a:solidFill>
                  <a:srgbClr val="000000"/>
                </a:solidFill>
              </a:rPr>
              <a:t> = 64)</a:t>
            </a:r>
          </a:p>
          <a:p>
            <a:pPr marL="914400" lvl="1" indent="-457200" algn="l">
              <a:buFont typeface="Arial"/>
              <a:buChar char="•"/>
            </a:pPr>
            <a:r>
              <a:rPr lang="en-US" sz="1600" dirty="0">
                <a:solidFill>
                  <a:srgbClr val="000000"/>
                </a:solidFill>
              </a:rPr>
              <a:t>61 codons code for amino acids</a:t>
            </a:r>
          </a:p>
          <a:p>
            <a:pPr marL="914400" lvl="1" indent="-457200" algn="l">
              <a:buFont typeface="Arial"/>
              <a:buChar char="•"/>
            </a:pPr>
            <a:r>
              <a:rPr lang="en-US" sz="1600" dirty="0">
                <a:solidFill>
                  <a:srgbClr val="000000"/>
                </a:solidFill>
              </a:rPr>
              <a:t>1 codon is the “start codon” </a:t>
            </a:r>
            <a:r>
              <a:rPr lang="en-US" sz="1600" i="1" dirty="0">
                <a:solidFill>
                  <a:srgbClr val="000000"/>
                </a:solidFill>
              </a:rPr>
              <a:t>when it isn’t in the middle of a gene</a:t>
            </a:r>
          </a:p>
          <a:p>
            <a:pPr marL="914400" lvl="1" indent="-457200" algn="l">
              <a:buFont typeface="Arial"/>
              <a:buChar char="•"/>
            </a:pPr>
            <a:r>
              <a:rPr lang="en-US" sz="1600" dirty="0">
                <a:solidFill>
                  <a:srgbClr val="000000"/>
                </a:solidFill>
              </a:rPr>
              <a:t>3 codons are “stop” codons to end translation</a:t>
            </a:r>
          </a:p>
          <a:p>
            <a:pPr marL="457200" indent="-457200" algn="l">
              <a:buFont typeface="Arial"/>
              <a:buChar char="•"/>
            </a:pPr>
            <a:endParaRPr lang="en-US" sz="2000" dirty="0">
              <a:solidFill>
                <a:srgbClr val="000000"/>
              </a:solidFill>
            </a:endParaRPr>
          </a:p>
          <a:p>
            <a:pPr marL="342900" indent="-342900" algn="l">
              <a:buFont typeface="Arial"/>
              <a:buChar char="•"/>
            </a:pPr>
            <a:r>
              <a:rPr lang="en-US" sz="2000" dirty="0">
                <a:solidFill>
                  <a:srgbClr val="000000"/>
                </a:solidFill>
              </a:rPr>
              <a:t>The genetic code </a:t>
            </a:r>
            <a:r>
              <a:rPr lang="en-US" sz="2000" b="1" dirty="0">
                <a:solidFill>
                  <a:srgbClr val="000000"/>
                </a:solidFill>
              </a:rPr>
              <a:t>is</a:t>
            </a:r>
            <a:r>
              <a:rPr lang="en-US" sz="2000" dirty="0">
                <a:solidFill>
                  <a:srgbClr val="000000"/>
                </a:solidFill>
              </a:rPr>
              <a:t> </a:t>
            </a:r>
            <a:r>
              <a:rPr lang="en-US" sz="2000" b="1" dirty="0">
                <a:solidFill>
                  <a:srgbClr val="000000"/>
                </a:solidFill>
              </a:rPr>
              <a:t>redundant</a:t>
            </a:r>
          </a:p>
          <a:p>
            <a:pPr marL="800100" lvl="1" indent="-342900" algn="l">
              <a:buFont typeface="Arial"/>
              <a:buChar char="•"/>
            </a:pPr>
            <a:r>
              <a:rPr lang="en-US" sz="1600" dirty="0">
                <a:solidFill>
                  <a:srgbClr val="000000"/>
                </a:solidFill>
              </a:rPr>
              <a:t>more than one codon may specify a particular amino acid </a:t>
            </a:r>
          </a:p>
          <a:p>
            <a:pPr marL="342900" indent="-342900" algn="l">
              <a:buFont typeface="Arial"/>
              <a:buChar char="•"/>
            </a:pPr>
            <a:r>
              <a:rPr lang="en-US" sz="2000" dirty="0">
                <a:solidFill>
                  <a:srgbClr val="000000"/>
                </a:solidFill>
              </a:rPr>
              <a:t>But the genetic code </a:t>
            </a:r>
            <a:r>
              <a:rPr lang="en-US" sz="2000" b="1" dirty="0">
                <a:solidFill>
                  <a:srgbClr val="000000"/>
                </a:solidFill>
              </a:rPr>
              <a:t>is not ambiguous</a:t>
            </a:r>
          </a:p>
          <a:p>
            <a:pPr marL="800100" lvl="1" indent="-342900" algn="l">
              <a:buFont typeface="Arial"/>
              <a:buChar char="•"/>
            </a:pPr>
            <a:r>
              <a:rPr lang="en-US" sz="1600" dirty="0">
                <a:solidFill>
                  <a:srgbClr val="000000"/>
                </a:solidFill>
              </a:rPr>
              <a:t>no codon specifies more than one amino acid</a:t>
            </a:r>
          </a:p>
          <a:p>
            <a:pPr marL="457200" indent="-457200" algn="l">
              <a:buFont typeface="Arial"/>
              <a:buChar char="•"/>
            </a:pPr>
            <a:endParaRPr lang="en-US" sz="2000" dirty="0">
              <a:solidFill>
                <a:srgbClr val="000000"/>
              </a:solidFill>
            </a:endParaRPr>
          </a:p>
        </p:txBody>
      </p:sp>
    </p:spTree>
    <p:extLst>
      <p:ext uri="{BB962C8B-B14F-4D97-AF65-F5344CB8AC3E}">
        <p14:creationId xmlns:p14="http://schemas.microsoft.com/office/powerpoint/2010/main" val="2449697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4497"/>
            <a:ext cx="8229600" cy="652197"/>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Codons</a:t>
            </a:r>
          </a:p>
        </p:txBody>
      </p:sp>
      <p:pic>
        <p:nvPicPr>
          <p:cNvPr id="7" name="Picture 6">
            <a:extLst>
              <a:ext uri="{FF2B5EF4-FFF2-40B4-BE49-F238E27FC236}">
                <a16:creationId xmlns:a16="http://schemas.microsoft.com/office/drawing/2014/main" id="{D1C5E693-D224-CB4D-BEF1-4B1BAFC4A238}"/>
              </a:ext>
            </a:extLst>
          </p:cNvPr>
          <p:cNvPicPr>
            <a:picLocks noChangeAspect="1"/>
          </p:cNvPicPr>
          <p:nvPr/>
        </p:nvPicPr>
        <p:blipFill>
          <a:blip r:embed="rId3"/>
          <a:stretch>
            <a:fillRect/>
          </a:stretch>
        </p:blipFill>
        <p:spPr>
          <a:xfrm>
            <a:off x="4222650" y="927100"/>
            <a:ext cx="4794349" cy="5245100"/>
          </a:xfrm>
          <a:prstGeom prst="rect">
            <a:avLst/>
          </a:prstGeom>
        </p:spPr>
      </p:pic>
      <p:sp>
        <p:nvSpPr>
          <p:cNvPr id="5" name="Content Placeholder 2">
            <a:extLst>
              <a:ext uri="{FF2B5EF4-FFF2-40B4-BE49-F238E27FC236}">
                <a16:creationId xmlns:a16="http://schemas.microsoft.com/office/drawing/2014/main" id="{501B7F5D-93D4-C249-AE6C-E05BC9F801A1}"/>
              </a:ext>
            </a:extLst>
          </p:cNvPr>
          <p:cNvSpPr txBox="1">
            <a:spLocks/>
          </p:cNvSpPr>
          <p:nvPr/>
        </p:nvSpPr>
        <p:spPr>
          <a:xfrm>
            <a:off x="0" y="647700"/>
            <a:ext cx="4114800" cy="5791200"/>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2000" dirty="0">
                <a:solidFill>
                  <a:srgbClr val="000000"/>
                </a:solidFill>
              </a:rPr>
              <a:t>Each </a:t>
            </a:r>
            <a:r>
              <a:rPr lang="en-US" sz="2000" b="1" dirty="0">
                <a:solidFill>
                  <a:srgbClr val="000000"/>
                </a:solidFill>
              </a:rPr>
              <a:t>codon</a:t>
            </a:r>
            <a:r>
              <a:rPr lang="en-US" sz="2000" dirty="0">
                <a:solidFill>
                  <a:srgbClr val="000000"/>
                </a:solidFill>
              </a:rPr>
              <a:t> specifies the amino acid (one of 20) to be placed at the corresponding position along a polypeptide</a:t>
            </a:r>
          </a:p>
          <a:p>
            <a:pPr marL="457200" indent="-457200" algn="l">
              <a:buFont typeface="Arial"/>
              <a:buChar char="•"/>
            </a:pPr>
            <a:endParaRPr lang="en-US" sz="2000" dirty="0">
              <a:solidFill>
                <a:srgbClr val="000000"/>
              </a:solidFill>
            </a:endParaRPr>
          </a:p>
          <a:p>
            <a:pPr marL="457200" indent="-457200" algn="l">
              <a:buFont typeface="Arial"/>
              <a:buChar char="•"/>
            </a:pPr>
            <a:r>
              <a:rPr lang="en-US" sz="2000" dirty="0">
                <a:solidFill>
                  <a:srgbClr val="000000"/>
                </a:solidFill>
              </a:rPr>
              <a:t>64 Codons (4</a:t>
            </a:r>
            <a:r>
              <a:rPr lang="en-US" sz="2000" baseline="30000" dirty="0">
                <a:solidFill>
                  <a:srgbClr val="000000"/>
                </a:solidFill>
              </a:rPr>
              <a:t>3</a:t>
            </a:r>
            <a:r>
              <a:rPr lang="en-US" sz="2000" dirty="0">
                <a:solidFill>
                  <a:srgbClr val="000000"/>
                </a:solidFill>
              </a:rPr>
              <a:t> = 64)</a:t>
            </a:r>
          </a:p>
          <a:p>
            <a:pPr marL="914400" lvl="1" indent="-457200" algn="l">
              <a:buFont typeface="Arial"/>
              <a:buChar char="•"/>
            </a:pPr>
            <a:r>
              <a:rPr lang="en-US" sz="1600" dirty="0">
                <a:solidFill>
                  <a:srgbClr val="000000"/>
                </a:solidFill>
              </a:rPr>
              <a:t>61 codons code for amino acids</a:t>
            </a:r>
          </a:p>
          <a:p>
            <a:pPr marL="914400" lvl="1" indent="-457200" algn="l">
              <a:buFont typeface="Arial"/>
              <a:buChar char="•"/>
            </a:pPr>
            <a:r>
              <a:rPr lang="en-US" sz="1600" dirty="0">
                <a:solidFill>
                  <a:srgbClr val="000000"/>
                </a:solidFill>
              </a:rPr>
              <a:t>1 codon is the “start codon” </a:t>
            </a:r>
            <a:r>
              <a:rPr lang="en-US" sz="1600" i="1" dirty="0">
                <a:solidFill>
                  <a:srgbClr val="000000"/>
                </a:solidFill>
              </a:rPr>
              <a:t>when it isn’t in the middle of a gene</a:t>
            </a:r>
          </a:p>
          <a:p>
            <a:pPr marL="914400" lvl="1" indent="-457200" algn="l">
              <a:buFont typeface="Arial"/>
              <a:buChar char="•"/>
            </a:pPr>
            <a:r>
              <a:rPr lang="en-US" sz="1600" dirty="0">
                <a:solidFill>
                  <a:srgbClr val="000000"/>
                </a:solidFill>
              </a:rPr>
              <a:t>3 codons are “stop” codons to end translation</a:t>
            </a:r>
          </a:p>
          <a:p>
            <a:pPr marL="457200" indent="-457200" algn="l">
              <a:buFont typeface="Arial"/>
              <a:buChar char="•"/>
            </a:pPr>
            <a:endParaRPr lang="en-US" sz="2000" dirty="0">
              <a:solidFill>
                <a:srgbClr val="000000"/>
              </a:solidFill>
            </a:endParaRPr>
          </a:p>
          <a:p>
            <a:pPr marL="342900" indent="-342900" algn="l">
              <a:buFont typeface="Arial"/>
              <a:buChar char="•"/>
            </a:pPr>
            <a:r>
              <a:rPr lang="en-US" sz="2000" dirty="0">
                <a:solidFill>
                  <a:srgbClr val="000000"/>
                </a:solidFill>
              </a:rPr>
              <a:t>The genetic code </a:t>
            </a:r>
            <a:r>
              <a:rPr lang="en-US" sz="2000" b="1" dirty="0">
                <a:solidFill>
                  <a:srgbClr val="000000"/>
                </a:solidFill>
              </a:rPr>
              <a:t>is</a:t>
            </a:r>
            <a:r>
              <a:rPr lang="en-US" sz="2000" dirty="0">
                <a:solidFill>
                  <a:srgbClr val="000000"/>
                </a:solidFill>
              </a:rPr>
              <a:t> </a:t>
            </a:r>
            <a:r>
              <a:rPr lang="en-US" sz="2000" b="1" dirty="0">
                <a:solidFill>
                  <a:srgbClr val="000000"/>
                </a:solidFill>
              </a:rPr>
              <a:t>redundant</a:t>
            </a:r>
          </a:p>
          <a:p>
            <a:pPr marL="800100" lvl="1" indent="-342900" algn="l">
              <a:buFont typeface="Arial"/>
              <a:buChar char="•"/>
            </a:pPr>
            <a:r>
              <a:rPr lang="en-US" sz="1600" dirty="0">
                <a:solidFill>
                  <a:srgbClr val="000000"/>
                </a:solidFill>
              </a:rPr>
              <a:t>more than one codon may specify a particular amino acid </a:t>
            </a:r>
          </a:p>
          <a:p>
            <a:pPr marL="342900" indent="-342900" algn="l">
              <a:buFont typeface="Arial"/>
              <a:buChar char="•"/>
            </a:pPr>
            <a:r>
              <a:rPr lang="en-US" sz="2000" dirty="0">
                <a:solidFill>
                  <a:srgbClr val="000000"/>
                </a:solidFill>
              </a:rPr>
              <a:t>But the genetic code </a:t>
            </a:r>
            <a:r>
              <a:rPr lang="en-US" sz="2000" b="1" dirty="0">
                <a:solidFill>
                  <a:srgbClr val="000000"/>
                </a:solidFill>
              </a:rPr>
              <a:t>is not ambiguous</a:t>
            </a:r>
          </a:p>
          <a:p>
            <a:pPr marL="800100" lvl="1" indent="-342900" algn="l">
              <a:buFont typeface="Arial"/>
              <a:buChar char="•"/>
            </a:pPr>
            <a:r>
              <a:rPr lang="en-US" sz="1600" dirty="0">
                <a:solidFill>
                  <a:srgbClr val="000000"/>
                </a:solidFill>
              </a:rPr>
              <a:t>no codon specifies more than one amino acid</a:t>
            </a:r>
          </a:p>
          <a:p>
            <a:pPr marL="457200" indent="-457200" algn="l">
              <a:buFont typeface="Arial"/>
              <a:buChar char="•"/>
            </a:pPr>
            <a:endParaRPr lang="en-US" sz="2000" dirty="0">
              <a:solidFill>
                <a:srgbClr val="000000"/>
              </a:solidFill>
            </a:endParaRPr>
          </a:p>
        </p:txBody>
      </p:sp>
    </p:spTree>
    <p:extLst>
      <p:ext uri="{BB962C8B-B14F-4D97-AF65-F5344CB8AC3E}">
        <p14:creationId xmlns:p14="http://schemas.microsoft.com/office/powerpoint/2010/main" val="3093278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txBox="1">
            <a:spLocks noChangeArrowheads="1"/>
          </p:cNvSpPr>
          <p:nvPr/>
        </p:nvSpPr>
        <p:spPr bwMode="auto">
          <a:xfrm>
            <a:off x="393031" y="4105108"/>
            <a:ext cx="8534400" cy="23083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spAutoFit/>
          </a:bodyPr>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fontAlgn="base">
              <a:spcAft>
                <a:spcPct val="0"/>
              </a:spcAft>
              <a:buFontTx/>
              <a:buNone/>
            </a:pPr>
            <a:r>
              <a:rPr lang="en-US" altLang="en-US" dirty="0">
                <a:solidFill>
                  <a:srgbClr val="000000"/>
                </a:solidFill>
              </a:rPr>
              <a:t>A cell translates an mRNA message into protein with the help of </a:t>
            </a:r>
            <a:r>
              <a:rPr lang="en-US" altLang="en-US" b="1" i="1" dirty="0">
                <a:solidFill>
                  <a:srgbClr val="000000"/>
                </a:solidFill>
              </a:rPr>
              <a:t>transfer RNA </a:t>
            </a:r>
            <a:r>
              <a:rPr lang="en-US" altLang="en-US" b="1" dirty="0">
                <a:solidFill>
                  <a:srgbClr val="000000"/>
                </a:solidFill>
              </a:rPr>
              <a:t>(</a:t>
            </a:r>
            <a:r>
              <a:rPr lang="en-US" altLang="en-US" b="1" i="1" dirty="0">
                <a:solidFill>
                  <a:srgbClr val="000000"/>
                </a:solidFill>
              </a:rPr>
              <a:t>tRNA</a:t>
            </a:r>
            <a:r>
              <a:rPr lang="en-US" altLang="en-US" b="1" dirty="0">
                <a:solidFill>
                  <a:srgbClr val="000000"/>
                </a:solidFill>
              </a:rPr>
              <a:t>) and Ribosomes</a:t>
            </a:r>
          </a:p>
          <a:p>
            <a:pPr defTabSz="914400" fontAlgn="base">
              <a:spcAft>
                <a:spcPct val="0"/>
              </a:spcAft>
              <a:buFontTx/>
              <a:buNone/>
            </a:pPr>
            <a:endParaRPr lang="en-US" altLang="en-US" sz="1000" b="1" dirty="0">
              <a:solidFill>
                <a:srgbClr val="000000"/>
              </a:solidFill>
            </a:endParaRPr>
          </a:p>
          <a:p>
            <a:pPr defTabSz="914400" fontAlgn="base">
              <a:spcAft>
                <a:spcPct val="0"/>
              </a:spcAft>
              <a:buFontTx/>
              <a:buNone/>
            </a:pPr>
            <a:r>
              <a:rPr lang="en-US" altLang="en-US" b="1" dirty="0">
                <a:solidFill>
                  <a:srgbClr val="000000"/>
                </a:solidFill>
              </a:rPr>
              <a:t>tRNAs</a:t>
            </a:r>
            <a:r>
              <a:rPr lang="en-US" altLang="en-US" dirty="0">
                <a:solidFill>
                  <a:srgbClr val="000000"/>
                </a:solidFill>
              </a:rPr>
              <a:t> transfer amino acids to the growing polypeptide that</a:t>
            </a:r>
            <a:r>
              <a:rPr lang="ja-JP" altLang="en-US">
                <a:solidFill>
                  <a:srgbClr val="000000"/>
                </a:solidFill>
              </a:rPr>
              <a:t>’</a:t>
            </a:r>
            <a:r>
              <a:rPr lang="en-US" altLang="ja-JP" dirty="0">
                <a:solidFill>
                  <a:srgbClr val="000000"/>
                </a:solidFill>
              </a:rPr>
              <a:t>s being synthesize by a </a:t>
            </a:r>
            <a:r>
              <a:rPr lang="en-US" altLang="ja-JP" b="1" dirty="0">
                <a:solidFill>
                  <a:srgbClr val="000000"/>
                </a:solidFill>
              </a:rPr>
              <a:t>ribosome</a:t>
            </a:r>
          </a:p>
          <a:p>
            <a:pPr defTabSz="914400" fontAlgn="base">
              <a:spcAft>
                <a:spcPct val="0"/>
              </a:spcAft>
              <a:buFontTx/>
              <a:buNone/>
            </a:pPr>
            <a:endParaRPr lang="en-US" altLang="en-US" sz="1200" dirty="0">
              <a:solidFill>
                <a:srgbClr val="000000"/>
              </a:solidFill>
            </a:endParaRPr>
          </a:p>
        </p:txBody>
      </p:sp>
      <p:pic>
        <p:nvPicPr>
          <p:cNvPr id="6" name="Picture 5">
            <a:extLst>
              <a:ext uri="{FF2B5EF4-FFF2-40B4-BE49-F238E27FC236}">
                <a16:creationId xmlns:a16="http://schemas.microsoft.com/office/drawing/2014/main" id="{C5ACB3D5-95A2-3546-9DA1-CC776E0ACA5A}"/>
              </a:ext>
            </a:extLst>
          </p:cNvPr>
          <p:cNvPicPr>
            <a:picLocks noChangeAspect="1"/>
          </p:cNvPicPr>
          <p:nvPr/>
        </p:nvPicPr>
        <p:blipFill>
          <a:blip r:embed="rId3"/>
          <a:stretch>
            <a:fillRect/>
          </a:stretch>
        </p:blipFill>
        <p:spPr>
          <a:xfrm>
            <a:off x="1679338" y="-120316"/>
            <a:ext cx="5514876" cy="4140200"/>
          </a:xfrm>
          <a:prstGeom prst="rect">
            <a:avLst/>
          </a:prstGeom>
        </p:spPr>
      </p:pic>
      <p:sp>
        <p:nvSpPr>
          <p:cNvPr id="7" name="Rectangle 6">
            <a:extLst>
              <a:ext uri="{FF2B5EF4-FFF2-40B4-BE49-F238E27FC236}">
                <a16:creationId xmlns:a16="http://schemas.microsoft.com/office/drawing/2014/main" id="{23D5E398-58B9-F84E-8D54-EF9824C41063}"/>
              </a:ext>
            </a:extLst>
          </p:cNvPr>
          <p:cNvSpPr/>
          <p:nvPr/>
        </p:nvSpPr>
        <p:spPr>
          <a:xfrm>
            <a:off x="1679338" y="32084"/>
            <a:ext cx="5387877" cy="1968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849" name="Rectangle 2"/>
          <p:cNvSpPr>
            <a:spLocks noGrp="1" noChangeArrowheads="1"/>
          </p:cNvSpPr>
          <p:nvPr>
            <p:ph type="title" idx="4294967295"/>
          </p:nvPr>
        </p:nvSpPr>
        <p:spPr>
          <a:xfrm>
            <a:off x="76200" y="152400"/>
            <a:ext cx="8610600" cy="1077218"/>
          </a:xfrm>
        </p:spPr>
        <p:txBody>
          <a:bodyPr anchor="t">
            <a:spAutoFit/>
          </a:bodyPr>
          <a:lstStyle/>
          <a:p>
            <a:pPr marL="57150" indent="-4763" eaLnBrk="1" hangingPunct="1"/>
            <a:r>
              <a:rPr lang="en-US" altLang="en-US" sz="3200" dirty="0">
                <a:latin typeface="Calibri" charset="0"/>
              </a:rPr>
              <a:t>Translation is the RNA-directed synthesis of a polypeptide: </a:t>
            </a:r>
            <a:r>
              <a:rPr lang="en-US" altLang="en-US" sz="3200" i="1" dirty="0">
                <a:latin typeface="Calibri" charset="0"/>
              </a:rPr>
              <a:t>a closer look</a:t>
            </a:r>
          </a:p>
        </p:txBody>
      </p:sp>
    </p:spTree>
    <p:extLst>
      <p:ext uri="{BB962C8B-B14F-4D97-AF65-F5344CB8AC3E}">
        <p14:creationId xmlns:p14="http://schemas.microsoft.com/office/powerpoint/2010/main" val="15910489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4497"/>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Ribosomes</a:t>
            </a:r>
          </a:p>
        </p:txBody>
      </p:sp>
      <p:pic>
        <p:nvPicPr>
          <p:cNvPr id="3" name="Picture 2"/>
          <p:cNvPicPr>
            <a:picLocks noChangeAspect="1"/>
          </p:cNvPicPr>
          <p:nvPr/>
        </p:nvPicPr>
        <p:blipFill>
          <a:blip r:embed="rId3"/>
          <a:stretch>
            <a:fillRect/>
          </a:stretch>
        </p:blipFill>
        <p:spPr>
          <a:xfrm>
            <a:off x="1311602" y="1422400"/>
            <a:ext cx="7006897" cy="4762500"/>
          </a:xfrm>
          <a:prstGeom prst="rect">
            <a:avLst/>
          </a:prstGeom>
        </p:spPr>
      </p:pic>
    </p:spTree>
    <p:extLst>
      <p:ext uri="{BB962C8B-B14F-4D97-AF65-F5344CB8AC3E}">
        <p14:creationId xmlns:p14="http://schemas.microsoft.com/office/powerpoint/2010/main" val="39332872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4497"/>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Ribosomes</a:t>
            </a:r>
          </a:p>
        </p:txBody>
      </p:sp>
      <p:pic>
        <p:nvPicPr>
          <p:cNvPr id="4" name="Picture 3"/>
          <p:cNvPicPr>
            <a:picLocks noChangeAspect="1"/>
          </p:cNvPicPr>
          <p:nvPr/>
        </p:nvPicPr>
        <p:blipFill>
          <a:blip r:embed="rId3"/>
          <a:stretch>
            <a:fillRect/>
          </a:stretch>
        </p:blipFill>
        <p:spPr>
          <a:xfrm>
            <a:off x="1382210" y="1138502"/>
            <a:ext cx="6250490" cy="5338497"/>
          </a:xfrm>
          <a:prstGeom prst="rect">
            <a:avLst/>
          </a:prstGeom>
        </p:spPr>
      </p:pic>
      <p:sp>
        <p:nvSpPr>
          <p:cNvPr id="8" name="Rectangle 7"/>
          <p:cNvSpPr/>
          <p:nvPr/>
        </p:nvSpPr>
        <p:spPr>
          <a:xfrm>
            <a:off x="5905500" y="4035920"/>
            <a:ext cx="1221751" cy="369332"/>
          </a:xfrm>
          <a:prstGeom prst="rect">
            <a:avLst/>
          </a:prstGeom>
        </p:spPr>
        <p:txBody>
          <a:bodyPr wrap="square">
            <a:spAutoFit/>
          </a:bodyPr>
          <a:lstStyle/>
          <a:p>
            <a:pPr algn="r"/>
            <a:r>
              <a:rPr lang="en-US" b="1" dirty="0"/>
              <a:t>Anticodon</a:t>
            </a:r>
          </a:p>
        </p:txBody>
      </p:sp>
      <p:cxnSp>
        <p:nvCxnSpPr>
          <p:cNvPr id="9" name="Straight Arrow Connector 8"/>
          <p:cNvCxnSpPr/>
          <p:nvPr/>
        </p:nvCxnSpPr>
        <p:spPr>
          <a:xfrm flipH="1">
            <a:off x="4953002" y="4254500"/>
            <a:ext cx="1041398" cy="295225"/>
          </a:xfrm>
          <a:prstGeom prst="straightConnector1">
            <a:avLst/>
          </a:prstGeom>
          <a:ln w="12700" cmpd="sng">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09796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7" name="Group 1"/>
          <p:cNvGrpSpPr>
            <a:grpSpLocks/>
          </p:cNvGrpSpPr>
          <p:nvPr/>
        </p:nvGrpSpPr>
        <p:grpSpPr bwMode="auto">
          <a:xfrm>
            <a:off x="4038600" y="152400"/>
            <a:ext cx="5045075" cy="6454775"/>
            <a:chOff x="4111625" y="152400"/>
            <a:chExt cx="5045075" cy="6454775"/>
          </a:xfrm>
        </p:grpSpPr>
        <p:pic>
          <p:nvPicPr>
            <p:cNvPr id="80899" name="Picture 3" descr="17_14Translation-U"/>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111625" y="152400"/>
              <a:ext cx="4883150" cy="645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900" name="Text Box 4"/>
            <p:cNvSpPr txBox="1">
              <a:spLocks noChangeArrowheads="1"/>
            </p:cNvSpPr>
            <p:nvPr/>
          </p:nvSpPr>
          <p:spPr bwMode="auto">
            <a:xfrm>
              <a:off x="4479925" y="1774825"/>
              <a:ext cx="1330325" cy="26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1800" b="1">
                  <a:solidFill>
                    <a:srgbClr val="000000"/>
                  </a:solidFill>
                </a:rPr>
                <a:t>Polypeptide</a:t>
              </a:r>
            </a:p>
          </p:txBody>
        </p:sp>
        <p:sp>
          <p:nvSpPr>
            <p:cNvPr id="80901" name="Line 5"/>
            <p:cNvSpPr>
              <a:spLocks noChangeShapeType="1"/>
            </p:cNvSpPr>
            <p:nvPr/>
          </p:nvSpPr>
          <p:spPr bwMode="auto">
            <a:xfrm>
              <a:off x="5734050" y="2028825"/>
              <a:ext cx="76200" cy="21590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ヒラギノ角ゴ Pro W3" charset="-128"/>
              </a:endParaRPr>
            </a:p>
          </p:txBody>
        </p:sp>
        <p:sp>
          <p:nvSpPr>
            <p:cNvPr id="80902" name="Line 6"/>
            <p:cNvSpPr>
              <a:spLocks noChangeShapeType="1"/>
            </p:cNvSpPr>
            <p:nvPr/>
          </p:nvSpPr>
          <p:spPr bwMode="auto">
            <a:xfrm>
              <a:off x="7219950" y="2117725"/>
              <a:ext cx="520700" cy="43180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ヒラギノ角ゴ Pro W3" charset="-128"/>
              </a:endParaRPr>
            </a:p>
          </p:txBody>
        </p:sp>
        <p:sp>
          <p:nvSpPr>
            <p:cNvPr id="80903" name="Line 7"/>
            <p:cNvSpPr>
              <a:spLocks noChangeShapeType="1"/>
            </p:cNvSpPr>
            <p:nvPr/>
          </p:nvSpPr>
          <p:spPr bwMode="auto">
            <a:xfrm flipV="1">
              <a:off x="7785100" y="1800225"/>
              <a:ext cx="317500" cy="1587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ヒラギノ角ゴ Pro W3" charset="-128"/>
              </a:endParaRPr>
            </a:p>
          </p:txBody>
        </p:sp>
        <p:sp>
          <p:nvSpPr>
            <p:cNvPr id="80904" name="Line 8"/>
            <p:cNvSpPr>
              <a:spLocks noChangeShapeType="1"/>
            </p:cNvSpPr>
            <p:nvPr/>
          </p:nvSpPr>
          <p:spPr bwMode="auto">
            <a:xfrm flipV="1">
              <a:off x="7975600" y="1793875"/>
              <a:ext cx="133350" cy="4127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ヒラギノ角ゴ Pro W3" charset="-128"/>
              </a:endParaRPr>
            </a:p>
          </p:txBody>
        </p:sp>
        <p:sp>
          <p:nvSpPr>
            <p:cNvPr id="80905" name="Line 9"/>
            <p:cNvSpPr>
              <a:spLocks noChangeShapeType="1"/>
            </p:cNvSpPr>
            <p:nvPr/>
          </p:nvSpPr>
          <p:spPr bwMode="auto">
            <a:xfrm flipH="1">
              <a:off x="7004050" y="3336925"/>
              <a:ext cx="120650" cy="3492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ヒラギノ角ゴ Pro W3" charset="-128"/>
              </a:endParaRPr>
            </a:p>
          </p:txBody>
        </p:sp>
        <p:sp>
          <p:nvSpPr>
            <p:cNvPr id="80906" name="Text Box 10"/>
            <p:cNvSpPr txBox="1">
              <a:spLocks noChangeArrowheads="1"/>
            </p:cNvSpPr>
            <p:nvPr/>
          </p:nvSpPr>
          <p:spPr bwMode="auto">
            <a:xfrm>
              <a:off x="6556375" y="3076575"/>
              <a:ext cx="112077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1800" b="1">
                  <a:solidFill>
                    <a:srgbClr val="000000"/>
                  </a:solidFill>
                </a:rPr>
                <a:t>Ribosome</a:t>
              </a:r>
            </a:p>
          </p:txBody>
        </p:sp>
        <p:sp>
          <p:nvSpPr>
            <p:cNvPr id="80907" name="Text Box 11"/>
            <p:cNvSpPr txBox="1">
              <a:spLocks noChangeArrowheads="1"/>
            </p:cNvSpPr>
            <p:nvPr/>
          </p:nvSpPr>
          <p:spPr bwMode="auto">
            <a:xfrm rot="-1328009">
              <a:off x="6003925" y="3400425"/>
              <a:ext cx="30797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1400" b="1">
                  <a:solidFill>
                    <a:srgbClr val="FFFFFF"/>
                  </a:solidFill>
                </a:rPr>
                <a:t>Trp</a:t>
              </a:r>
            </a:p>
          </p:txBody>
        </p:sp>
        <p:sp>
          <p:nvSpPr>
            <p:cNvPr id="80908" name="Text Box 12"/>
            <p:cNvSpPr txBox="1">
              <a:spLocks noChangeArrowheads="1"/>
            </p:cNvSpPr>
            <p:nvPr/>
          </p:nvSpPr>
          <p:spPr bwMode="auto">
            <a:xfrm rot="-863733">
              <a:off x="6092825" y="3825875"/>
              <a:ext cx="30797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1400" b="1">
                  <a:solidFill>
                    <a:srgbClr val="FFFFFF"/>
                  </a:solidFill>
                </a:rPr>
                <a:t>Phe</a:t>
              </a:r>
            </a:p>
          </p:txBody>
        </p:sp>
        <p:sp>
          <p:nvSpPr>
            <p:cNvPr id="80909" name="Text Box 13"/>
            <p:cNvSpPr txBox="1">
              <a:spLocks noChangeArrowheads="1"/>
            </p:cNvSpPr>
            <p:nvPr/>
          </p:nvSpPr>
          <p:spPr bwMode="auto">
            <a:xfrm rot="-460799">
              <a:off x="7826375" y="3806825"/>
              <a:ext cx="30797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1400" b="1">
                  <a:solidFill>
                    <a:srgbClr val="FFFFFF"/>
                  </a:solidFill>
                </a:rPr>
                <a:t>Gly</a:t>
              </a:r>
            </a:p>
          </p:txBody>
        </p:sp>
        <p:sp>
          <p:nvSpPr>
            <p:cNvPr id="80910" name="Text Box 14"/>
            <p:cNvSpPr txBox="1">
              <a:spLocks noChangeArrowheads="1"/>
            </p:cNvSpPr>
            <p:nvPr/>
          </p:nvSpPr>
          <p:spPr bwMode="auto">
            <a:xfrm>
              <a:off x="7769225" y="2403475"/>
              <a:ext cx="1266825"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1800" b="1">
                  <a:solidFill>
                    <a:srgbClr val="000000"/>
                  </a:solidFill>
                </a:rPr>
                <a:t>tRNA with</a:t>
              </a:r>
              <a:br>
                <a:rPr lang="en-US" altLang="en-US" sz="1800" b="1">
                  <a:solidFill>
                    <a:srgbClr val="000000"/>
                  </a:solidFill>
                </a:rPr>
              </a:br>
              <a:r>
                <a:rPr lang="en-US" altLang="en-US" sz="1800" b="1">
                  <a:solidFill>
                    <a:srgbClr val="000000"/>
                  </a:solidFill>
                </a:rPr>
                <a:t>amino acid</a:t>
              </a:r>
              <a:br>
                <a:rPr lang="en-US" altLang="en-US" sz="1800" b="1">
                  <a:solidFill>
                    <a:srgbClr val="000000"/>
                  </a:solidFill>
                </a:rPr>
              </a:br>
              <a:r>
                <a:rPr lang="en-US" altLang="en-US" sz="1800" b="1">
                  <a:solidFill>
                    <a:srgbClr val="000000"/>
                  </a:solidFill>
                </a:rPr>
                <a:t>attached</a:t>
              </a:r>
            </a:p>
          </p:txBody>
        </p:sp>
        <p:sp>
          <p:nvSpPr>
            <p:cNvPr id="80911" name="Text Box 15"/>
            <p:cNvSpPr txBox="1">
              <a:spLocks noChangeArrowheads="1"/>
            </p:cNvSpPr>
            <p:nvPr/>
          </p:nvSpPr>
          <p:spPr bwMode="auto">
            <a:xfrm>
              <a:off x="8118475" y="1558925"/>
              <a:ext cx="720725" cy="50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1800" b="1">
                  <a:solidFill>
                    <a:srgbClr val="000000"/>
                  </a:solidFill>
                </a:rPr>
                <a:t>Amino</a:t>
              </a:r>
              <a:br>
                <a:rPr lang="en-US" altLang="en-US" sz="1800" b="1">
                  <a:solidFill>
                    <a:srgbClr val="000000"/>
                  </a:solidFill>
                </a:rPr>
              </a:br>
              <a:r>
                <a:rPr lang="en-US" altLang="en-US" sz="1800" b="1">
                  <a:solidFill>
                    <a:srgbClr val="000000"/>
                  </a:solidFill>
                </a:rPr>
                <a:t>acids</a:t>
              </a:r>
            </a:p>
          </p:txBody>
        </p:sp>
        <p:sp>
          <p:nvSpPr>
            <p:cNvPr id="80912" name="Text Box 16"/>
            <p:cNvSpPr txBox="1">
              <a:spLocks noChangeArrowheads="1"/>
            </p:cNvSpPr>
            <p:nvPr/>
          </p:nvSpPr>
          <p:spPr bwMode="auto">
            <a:xfrm>
              <a:off x="7756525" y="4524375"/>
              <a:ext cx="574675"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1800" b="1">
                  <a:solidFill>
                    <a:srgbClr val="000000"/>
                  </a:solidFill>
                </a:rPr>
                <a:t>tRNA</a:t>
              </a:r>
            </a:p>
          </p:txBody>
        </p:sp>
        <p:sp>
          <p:nvSpPr>
            <p:cNvPr id="80913" name="Text Box 17"/>
            <p:cNvSpPr txBox="1">
              <a:spLocks noChangeArrowheads="1"/>
            </p:cNvSpPr>
            <p:nvPr/>
          </p:nvSpPr>
          <p:spPr bwMode="auto">
            <a:xfrm>
              <a:off x="7623175" y="5038725"/>
              <a:ext cx="1533525" cy="28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1800" b="1">
                  <a:solidFill>
                    <a:srgbClr val="000000"/>
                  </a:solidFill>
                </a:rPr>
                <a:t>Anticodon</a:t>
              </a:r>
            </a:p>
          </p:txBody>
        </p:sp>
        <p:sp>
          <p:nvSpPr>
            <p:cNvPr id="80914" name="Line 18"/>
            <p:cNvSpPr>
              <a:spLocks noChangeShapeType="1"/>
            </p:cNvSpPr>
            <p:nvPr/>
          </p:nvSpPr>
          <p:spPr bwMode="auto">
            <a:xfrm flipV="1">
              <a:off x="7416800" y="4651375"/>
              <a:ext cx="273050" cy="63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ヒラギノ角ゴ Pro W3" charset="-128"/>
              </a:endParaRPr>
            </a:p>
          </p:txBody>
        </p:sp>
        <p:sp>
          <p:nvSpPr>
            <p:cNvPr id="80915" name="Line 19"/>
            <p:cNvSpPr>
              <a:spLocks noChangeShapeType="1"/>
            </p:cNvSpPr>
            <p:nvPr/>
          </p:nvSpPr>
          <p:spPr bwMode="auto">
            <a:xfrm flipH="1" flipV="1">
              <a:off x="7080250" y="5165725"/>
              <a:ext cx="527050"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ヒラギノ角ゴ Pro W3" charset="-128"/>
              </a:endParaRPr>
            </a:p>
          </p:txBody>
        </p:sp>
        <p:sp>
          <p:nvSpPr>
            <p:cNvPr id="80916" name="Text Box 20"/>
            <p:cNvSpPr txBox="1">
              <a:spLocks noChangeArrowheads="1"/>
            </p:cNvSpPr>
            <p:nvPr/>
          </p:nvSpPr>
          <p:spPr bwMode="auto">
            <a:xfrm>
              <a:off x="5851525" y="5927725"/>
              <a:ext cx="86677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1800" b="1">
                  <a:solidFill>
                    <a:srgbClr val="000000"/>
                  </a:solidFill>
                </a:rPr>
                <a:t>Codons</a:t>
              </a:r>
            </a:p>
          </p:txBody>
        </p:sp>
        <p:sp>
          <p:nvSpPr>
            <p:cNvPr id="80917" name="Text Box 21"/>
            <p:cNvSpPr txBox="1">
              <a:spLocks noChangeArrowheads="1"/>
            </p:cNvSpPr>
            <p:nvPr/>
          </p:nvSpPr>
          <p:spPr bwMode="auto">
            <a:xfrm>
              <a:off x="5622925" y="5543550"/>
              <a:ext cx="85725" cy="12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800" b="1">
                  <a:solidFill>
                    <a:srgbClr val="FFFFFF"/>
                  </a:solidFill>
                </a:rPr>
                <a:t>U</a:t>
              </a:r>
            </a:p>
          </p:txBody>
        </p:sp>
        <p:sp>
          <p:nvSpPr>
            <p:cNvPr id="80918" name="Text Box 22"/>
            <p:cNvSpPr txBox="1">
              <a:spLocks noChangeArrowheads="1"/>
            </p:cNvSpPr>
            <p:nvPr/>
          </p:nvSpPr>
          <p:spPr bwMode="auto">
            <a:xfrm>
              <a:off x="6070600" y="5543550"/>
              <a:ext cx="85725" cy="12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800" b="1">
                  <a:solidFill>
                    <a:srgbClr val="FFFFFF"/>
                  </a:solidFill>
                </a:rPr>
                <a:t>U</a:t>
              </a:r>
            </a:p>
          </p:txBody>
        </p:sp>
        <p:sp>
          <p:nvSpPr>
            <p:cNvPr id="80919" name="Text Box 23"/>
            <p:cNvSpPr txBox="1">
              <a:spLocks noChangeArrowheads="1"/>
            </p:cNvSpPr>
            <p:nvPr/>
          </p:nvSpPr>
          <p:spPr bwMode="auto">
            <a:xfrm>
              <a:off x="6219825" y="5543550"/>
              <a:ext cx="85725" cy="12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800" b="1">
                  <a:solidFill>
                    <a:srgbClr val="FFFFFF"/>
                  </a:solidFill>
                </a:rPr>
                <a:t>U</a:t>
              </a:r>
            </a:p>
          </p:txBody>
        </p:sp>
        <p:sp>
          <p:nvSpPr>
            <p:cNvPr id="80920" name="Text Box 24"/>
            <p:cNvSpPr txBox="1">
              <a:spLocks noChangeArrowheads="1"/>
            </p:cNvSpPr>
            <p:nvPr/>
          </p:nvSpPr>
          <p:spPr bwMode="auto">
            <a:xfrm>
              <a:off x="6375400" y="5543550"/>
              <a:ext cx="85725" cy="12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800" b="1">
                  <a:solidFill>
                    <a:srgbClr val="FFFFFF"/>
                  </a:solidFill>
                </a:rPr>
                <a:t>U</a:t>
              </a:r>
            </a:p>
          </p:txBody>
        </p:sp>
        <p:sp>
          <p:nvSpPr>
            <p:cNvPr id="80921" name="Text Box 25"/>
            <p:cNvSpPr txBox="1">
              <a:spLocks noChangeArrowheads="1"/>
            </p:cNvSpPr>
            <p:nvPr/>
          </p:nvSpPr>
          <p:spPr bwMode="auto">
            <a:xfrm>
              <a:off x="5762625" y="5543550"/>
              <a:ext cx="85725" cy="12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800" b="1">
                  <a:solidFill>
                    <a:srgbClr val="FFFFFF"/>
                  </a:solidFill>
                </a:rPr>
                <a:t>G</a:t>
              </a:r>
            </a:p>
          </p:txBody>
        </p:sp>
        <p:sp>
          <p:nvSpPr>
            <p:cNvPr id="80922" name="Text Box 26"/>
            <p:cNvSpPr txBox="1">
              <a:spLocks noChangeArrowheads="1"/>
            </p:cNvSpPr>
            <p:nvPr/>
          </p:nvSpPr>
          <p:spPr bwMode="auto">
            <a:xfrm>
              <a:off x="5918200" y="5543550"/>
              <a:ext cx="85725" cy="12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800" b="1">
                  <a:solidFill>
                    <a:srgbClr val="FFFFFF"/>
                  </a:solidFill>
                </a:rPr>
                <a:t>G</a:t>
              </a:r>
            </a:p>
          </p:txBody>
        </p:sp>
        <p:sp>
          <p:nvSpPr>
            <p:cNvPr id="80923" name="Text Box 27"/>
            <p:cNvSpPr txBox="1">
              <a:spLocks noChangeArrowheads="1"/>
            </p:cNvSpPr>
            <p:nvPr/>
          </p:nvSpPr>
          <p:spPr bwMode="auto">
            <a:xfrm>
              <a:off x="6530975" y="5543550"/>
              <a:ext cx="85725" cy="12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800" b="1">
                  <a:solidFill>
                    <a:srgbClr val="FFFFFF"/>
                  </a:solidFill>
                </a:rPr>
                <a:t>G</a:t>
              </a:r>
            </a:p>
          </p:txBody>
        </p:sp>
        <p:sp>
          <p:nvSpPr>
            <p:cNvPr id="80924" name="Text Box 28"/>
            <p:cNvSpPr txBox="1">
              <a:spLocks noChangeArrowheads="1"/>
            </p:cNvSpPr>
            <p:nvPr/>
          </p:nvSpPr>
          <p:spPr bwMode="auto">
            <a:xfrm>
              <a:off x="6683375" y="5543550"/>
              <a:ext cx="85725" cy="12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800" b="1">
                  <a:solidFill>
                    <a:srgbClr val="FFFFFF"/>
                  </a:solidFill>
                </a:rPr>
                <a:t>G</a:t>
              </a:r>
            </a:p>
          </p:txBody>
        </p:sp>
        <p:sp>
          <p:nvSpPr>
            <p:cNvPr id="80925" name="Text Box 29"/>
            <p:cNvSpPr txBox="1">
              <a:spLocks noChangeArrowheads="1"/>
            </p:cNvSpPr>
            <p:nvPr/>
          </p:nvSpPr>
          <p:spPr bwMode="auto">
            <a:xfrm>
              <a:off x="6838950" y="5543550"/>
              <a:ext cx="85725" cy="12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800" b="1">
                  <a:solidFill>
                    <a:srgbClr val="FFFFFF"/>
                  </a:solidFill>
                </a:rPr>
                <a:t>C</a:t>
              </a:r>
            </a:p>
          </p:txBody>
        </p:sp>
        <p:sp>
          <p:nvSpPr>
            <p:cNvPr id="80926" name="AutoShape 30"/>
            <p:cNvSpPr>
              <a:spLocks/>
            </p:cNvSpPr>
            <p:nvPr/>
          </p:nvSpPr>
          <p:spPr bwMode="auto">
            <a:xfrm rot="-5400000">
              <a:off x="5762625" y="5648325"/>
              <a:ext cx="123825" cy="352425"/>
            </a:xfrm>
            <a:prstGeom prst="leftBrace">
              <a:avLst>
                <a:gd name="adj1" fmla="val 23718"/>
                <a:gd name="adj2" fmla="val 50000"/>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endParaRPr lang="en-US" altLang="en-US" sz="2400">
                <a:solidFill>
                  <a:srgbClr val="000000"/>
                </a:solidFill>
              </a:endParaRPr>
            </a:p>
          </p:txBody>
        </p:sp>
        <p:sp>
          <p:nvSpPr>
            <p:cNvPr id="80927" name="AutoShape 31"/>
            <p:cNvSpPr>
              <a:spLocks/>
            </p:cNvSpPr>
            <p:nvPr/>
          </p:nvSpPr>
          <p:spPr bwMode="auto">
            <a:xfrm rot="-5400000">
              <a:off x="6200775" y="5648325"/>
              <a:ext cx="123825" cy="352425"/>
            </a:xfrm>
            <a:prstGeom prst="leftBrace">
              <a:avLst>
                <a:gd name="adj1" fmla="val 23718"/>
                <a:gd name="adj2" fmla="val 50000"/>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endParaRPr lang="en-US" altLang="en-US" sz="2400">
                <a:solidFill>
                  <a:srgbClr val="000000"/>
                </a:solidFill>
              </a:endParaRPr>
            </a:p>
          </p:txBody>
        </p:sp>
        <p:sp>
          <p:nvSpPr>
            <p:cNvPr id="80928" name="AutoShape 32"/>
            <p:cNvSpPr>
              <a:spLocks/>
            </p:cNvSpPr>
            <p:nvPr/>
          </p:nvSpPr>
          <p:spPr bwMode="auto">
            <a:xfrm rot="-5400000">
              <a:off x="6661150" y="5648325"/>
              <a:ext cx="123825" cy="352425"/>
            </a:xfrm>
            <a:prstGeom prst="leftBrace">
              <a:avLst>
                <a:gd name="adj1" fmla="val 23718"/>
                <a:gd name="adj2" fmla="val 50000"/>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endParaRPr lang="en-US" altLang="en-US" sz="2400">
                <a:solidFill>
                  <a:srgbClr val="000000"/>
                </a:solidFill>
              </a:endParaRPr>
            </a:p>
          </p:txBody>
        </p:sp>
        <p:sp>
          <p:nvSpPr>
            <p:cNvPr id="80929" name="Text Box 33"/>
            <p:cNvSpPr txBox="1">
              <a:spLocks noChangeArrowheads="1"/>
            </p:cNvSpPr>
            <p:nvPr/>
          </p:nvSpPr>
          <p:spPr bwMode="auto">
            <a:xfrm rot="-1533598">
              <a:off x="5508625" y="5108575"/>
              <a:ext cx="85725" cy="12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800" b="1">
                  <a:solidFill>
                    <a:srgbClr val="FFFFFF"/>
                  </a:solidFill>
                </a:rPr>
                <a:t>A</a:t>
              </a:r>
            </a:p>
          </p:txBody>
        </p:sp>
        <p:sp>
          <p:nvSpPr>
            <p:cNvPr id="80930" name="Text Box 34"/>
            <p:cNvSpPr txBox="1">
              <a:spLocks noChangeArrowheads="1"/>
            </p:cNvSpPr>
            <p:nvPr/>
          </p:nvSpPr>
          <p:spPr bwMode="auto">
            <a:xfrm rot="-1575164">
              <a:off x="5638800" y="5045075"/>
              <a:ext cx="85725" cy="12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800" b="1">
                  <a:solidFill>
                    <a:srgbClr val="FFFFFF"/>
                  </a:solidFill>
                </a:rPr>
                <a:t>C</a:t>
              </a:r>
            </a:p>
          </p:txBody>
        </p:sp>
        <p:sp>
          <p:nvSpPr>
            <p:cNvPr id="80931" name="Text Box 35"/>
            <p:cNvSpPr txBox="1">
              <a:spLocks noChangeArrowheads="1"/>
            </p:cNvSpPr>
            <p:nvPr/>
          </p:nvSpPr>
          <p:spPr bwMode="auto">
            <a:xfrm rot="-1941370">
              <a:off x="5765800" y="4991100"/>
              <a:ext cx="85725" cy="12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800" b="1">
                  <a:solidFill>
                    <a:srgbClr val="FFFFFF"/>
                  </a:solidFill>
                </a:rPr>
                <a:t>C</a:t>
              </a:r>
            </a:p>
          </p:txBody>
        </p:sp>
        <p:sp>
          <p:nvSpPr>
            <p:cNvPr id="80932" name="Text Box 36"/>
            <p:cNvSpPr txBox="1">
              <a:spLocks noChangeArrowheads="1"/>
            </p:cNvSpPr>
            <p:nvPr/>
          </p:nvSpPr>
          <p:spPr bwMode="auto">
            <a:xfrm rot="2141458">
              <a:off x="6778625" y="4895850"/>
              <a:ext cx="85725" cy="12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800" b="1">
                  <a:solidFill>
                    <a:srgbClr val="FFFFFF"/>
                  </a:solidFill>
                </a:rPr>
                <a:t>C</a:t>
              </a:r>
            </a:p>
          </p:txBody>
        </p:sp>
        <p:sp>
          <p:nvSpPr>
            <p:cNvPr id="80933" name="Text Box 37"/>
            <p:cNvSpPr txBox="1">
              <a:spLocks noChangeArrowheads="1"/>
            </p:cNvSpPr>
            <p:nvPr/>
          </p:nvSpPr>
          <p:spPr bwMode="auto">
            <a:xfrm>
              <a:off x="6759575" y="5095875"/>
              <a:ext cx="85725" cy="12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800" b="1">
                  <a:solidFill>
                    <a:srgbClr val="FFFFFF"/>
                  </a:solidFill>
                </a:rPr>
                <a:t>C</a:t>
              </a:r>
            </a:p>
          </p:txBody>
        </p:sp>
        <p:sp>
          <p:nvSpPr>
            <p:cNvPr id="80934" name="Text Box 38"/>
            <p:cNvSpPr txBox="1">
              <a:spLocks noChangeArrowheads="1"/>
            </p:cNvSpPr>
            <p:nvPr/>
          </p:nvSpPr>
          <p:spPr bwMode="auto">
            <a:xfrm>
              <a:off x="6845300" y="5232400"/>
              <a:ext cx="85725" cy="12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800" b="1">
                  <a:solidFill>
                    <a:srgbClr val="FFFFFF"/>
                  </a:solidFill>
                </a:rPr>
                <a:t>G</a:t>
              </a:r>
            </a:p>
          </p:txBody>
        </p:sp>
        <p:sp>
          <p:nvSpPr>
            <p:cNvPr id="80935" name="Text Box 39"/>
            <p:cNvSpPr txBox="1">
              <a:spLocks noChangeArrowheads="1"/>
            </p:cNvSpPr>
            <p:nvPr/>
          </p:nvSpPr>
          <p:spPr bwMode="auto">
            <a:xfrm rot="9700">
              <a:off x="6076950" y="5349875"/>
              <a:ext cx="85725" cy="12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800" b="1">
                  <a:solidFill>
                    <a:srgbClr val="FFFFFF"/>
                  </a:solidFill>
                </a:rPr>
                <a:t>A</a:t>
              </a:r>
            </a:p>
          </p:txBody>
        </p:sp>
        <p:sp>
          <p:nvSpPr>
            <p:cNvPr id="80936" name="Text Box 40"/>
            <p:cNvSpPr txBox="1">
              <a:spLocks noChangeArrowheads="1"/>
            </p:cNvSpPr>
            <p:nvPr/>
          </p:nvSpPr>
          <p:spPr bwMode="auto">
            <a:xfrm rot="9700">
              <a:off x="6226175" y="5349875"/>
              <a:ext cx="85725" cy="12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800" b="1">
                  <a:solidFill>
                    <a:srgbClr val="FFFFFF"/>
                  </a:solidFill>
                </a:rPr>
                <a:t>A</a:t>
              </a:r>
            </a:p>
          </p:txBody>
        </p:sp>
        <p:sp>
          <p:nvSpPr>
            <p:cNvPr id="80937" name="Text Box 41"/>
            <p:cNvSpPr txBox="1">
              <a:spLocks noChangeArrowheads="1"/>
            </p:cNvSpPr>
            <p:nvPr/>
          </p:nvSpPr>
          <p:spPr bwMode="auto">
            <a:xfrm rot="9700">
              <a:off x="6378575" y="5349875"/>
              <a:ext cx="85725" cy="12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800" b="1">
                  <a:solidFill>
                    <a:srgbClr val="FFFFFF"/>
                  </a:solidFill>
                </a:rPr>
                <a:t>A</a:t>
              </a:r>
            </a:p>
          </p:txBody>
        </p:sp>
        <p:sp>
          <p:nvSpPr>
            <p:cNvPr id="80938" name="Text Box 42"/>
            <p:cNvSpPr txBox="1">
              <a:spLocks noChangeArrowheads="1"/>
            </p:cNvSpPr>
            <p:nvPr/>
          </p:nvSpPr>
          <p:spPr bwMode="auto">
            <a:xfrm rot="2141458">
              <a:off x="6873875" y="4994275"/>
              <a:ext cx="85725" cy="12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800" b="1">
                  <a:solidFill>
                    <a:srgbClr val="FFFFFF"/>
                  </a:solidFill>
                </a:rPr>
                <a:t>C</a:t>
              </a:r>
            </a:p>
          </p:txBody>
        </p:sp>
        <p:sp>
          <p:nvSpPr>
            <p:cNvPr id="80939" name="Text Box 43"/>
            <p:cNvSpPr txBox="1">
              <a:spLocks noChangeArrowheads="1"/>
            </p:cNvSpPr>
            <p:nvPr/>
          </p:nvSpPr>
          <p:spPr bwMode="auto">
            <a:xfrm rot="2141458">
              <a:off x="6985000" y="5073650"/>
              <a:ext cx="85725" cy="12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800" b="1">
                  <a:solidFill>
                    <a:srgbClr val="FFFFFF"/>
                  </a:solidFill>
                </a:rPr>
                <a:t>G</a:t>
              </a:r>
            </a:p>
          </p:txBody>
        </p:sp>
        <p:sp>
          <p:nvSpPr>
            <p:cNvPr id="80940" name="Text Box 44"/>
            <p:cNvSpPr txBox="1">
              <a:spLocks noChangeArrowheads="1"/>
            </p:cNvSpPr>
            <p:nvPr/>
          </p:nvSpPr>
          <p:spPr bwMode="auto">
            <a:xfrm>
              <a:off x="6759575" y="5092700"/>
              <a:ext cx="85725" cy="12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800" b="1">
                  <a:solidFill>
                    <a:srgbClr val="FFFFFF"/>
                  </a:solidFill>
                </a:rPr>
                <a:t>C</a:t>
              </a:r>
            </a:p>
          </p:txBody>
        </p:sp>
        <p:sp>
          <p:nvSpPr>
            <p:cNvPr id="80941" name="Text Box 45"/>
            <p:cNvSpPr txBox="1">
              <a:spLocks noChangeArrowheads="1"/>
            </p:cNvSpPr>
            <p:nvPr/>
          </p:nvSpPr>
          <p:spPr bwMode="auto">
            <a:xfrm>
              <a:off x="6848475" y="5232400"/>
              <a:ext cx="85725" cy="12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800" b="1">
                  <a:solidFill>
                    <a:srgbClr val="FFFFFF"/>
                  </a:solidFill>
                </a:rPr>
                <a:t>G</a:t>
              </a:r>
            </a:p>
          </p:txBody>
        </p:sp>
        <p:sp>
          <p:nvSpPr>
            <p:cNvPr id="80942" name="Text Box 46"/>
            <p:cNvSpPr txBox="1">
              <a:spLocks noChangeArrowheads="1"/>
            </p:cNvSpPr>
            <p:nvPr/>
          </p:nvSpPr>
          <p:spPr bwMode="auto">
            <a:xfrm>
              <a:off x="4251325" y="5927725"/>
              <a:ext cx="257175" cy="23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1800" b="1">
                  <a:solidFill>
                    <a:srgbClr val="000000"/>
                  </a:solidFill>
                </a:rPr>
                <a:t>5</a:t>
              </a:r>
              <a:r>
                <a:rPr lang="en-US" altLang="en-US" sz="1800" b="1">
                  <a:solidFill>
                    <a:srgbClr val="000000"/>
                  </a:solidFill>
                  <a:sym typeface="Symbol" charset="2"/>
                </a:rPr>
                <a:t></a:t>
              </a:r>
              <a:endParaRPr lang="en-US" altLang="en-US" sz="1800" b="1">
                <a:solidFill>
                  <a:srgbClr val="000000"/>
                </a:solidFill>
              </a:endParaRPr>
            </a:p>
          </p:txBody>
        </p:sp>
        <p:sp>
          <p:nvSpPr>
            <p:cNvPr id="80943" name="Text Box 47"/>
            <p:cNvSpPr txBox="1">
              <a:spLocks noChangeArrowheads="1"/>
            </p:cNvSpPr>
            <p:nvPr/>
          </p:nvSpPr>
          <p:spPr bwMode="auto">
            <a:xfrm>
              <a:off x="8134350" y="6013450"/>
              <a:ext cx="257175" cy="234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1800" b="1">
                  <a:solidFill>
                    <a:srgbClr val="000000"/>
                  </a:solidFill>
                </a:rPr>
                <a:t>3</a:t>
              </a:r>
              <a:r>
                <a:rPr lang="en-US" altLang="en-US" sz="1800" b="1">
                  <a:solidFill>
                    <a:srgbClr val="000000"/>
                  </a:solidFill>
                  <a:sym typeface="Symbol" charset="2"/>
                </a:rPr>
                <a:t></a:t>
              </a:r>
              <a:endParaRPr lang="en-US" altLang="en-US" sz="1800" b="1">
                <a:solidFill>
                  <a:srgbClr val="000000"/>
                </a:solidFill>
              </a:endParaRPr>
            </a:p>
          </p:txBody>
        </p:sp>
        <p:sp>
          <p:nvSpPr>
            <p:cNvPr id="80944" name="Text Box 48"/>
            <p:cNvSpPr txBox="1">
              <a:spLocks noChangeArrowheads="1"/>
            </p:cNvSpPr>
            <p:nvPr/>
          </p:nvSpPr>
          <p:spPr bwMode="auto">
            <a:xfrm>
              <a:off x="4589463" y="6332538"/>
              <a:ext cx="86677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eaLnBrk="0" fontAlgn="base" hangingPunct="0">
                <a:spcBef>
                  <a:spcPct val="0"/>
                </a:spcBef>
                <a:spcAft>
                  <a:spcPct val="0"/>
                </a:spcAft>
                <a:buClrTx/>
                <a:buFontTx/>
                <a:buNone/>
              </a:pPr>
              <a:r>
                <a:rPr lang="en-US" altLang="en-US" sz="1800" b="1">
                  <a:solidFill>
                    <a:srgbClr val="000000"/>
                  </a:solidFill>
                </a:rPr>
                <a:t>mRNA</a:t>
              </a:r>
            </a:p>
          </p:txBody>
        </p:sp>
        <p:sp>
          <p:nvSpPr>
            <p:cNvPr id="80945" name="Line 49"/>
            <p:cNvSpPr>
              <a:spLocks noChangeShapeType="1"/>
            </p:cNvSpPr>
            <p:nvPr/>
          </p:nvSpPr>
          <p:spPr bwMode="auto">
            <a:xfrm>
              <a:off x="4691063" y="5913438"/>
              <a:ext cx="155575" cy="41910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ヒラギノ角ゴ Pro W3" charset="-128"/>
              </a:endParaRPr>
            </a:p>
          </p:txBody>
        </p:sp>
      </p:grpSp>
      <p:sp>
        <p:nvSpPr>
          <p:cNvPr id="50178" name="Rectangle 2"/>
          <p:cNvSpPr>
            <a:spLocks noChangeArrowheads="1"/>
          </p:cNvSpPr>
          <p:nvPr/>
        </p:nvSpPr>
        <p:spPr bwMode="auto">
          <a:xfrm>
            <a:off x="0" y="312738"/>
            <a:ext cx="4038600" cy="434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60375">
              <a:spcBef>
                <a:spcPct val="20000"/>
              </a:spcBef>
              <a:buClr>
                <a:srgbClr val="D1300D"/>
              </a:buClr>
              <a:buFont typeface="Times" charset="0"/>
              <a:buChar char="•"/>
              <a:defRPr sz="2800">
                <a:solidFill>
                  <a:schemeClr val="tx1"/>
                </a:solidFill>
                <a:latin typeface="Calibri" charset="0"/>
                <a:ea typeface="ヒラギノ角ゴ Pro W3" charset="-128"/>
              </a:defRPr>
            </a:lvl1pPr>
            <a:lvl2pPr marL="460375">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defTabSz="914400" fontAlgn="base">
              <a:spcBef>
                <a:spcPct val="0"/>
              </a:spcBef>
              <a:spcAft>
                <a:spcPct val="0"/>
              </a:spcAft>
              <a:buClrTx/>
              <a:buFontTx/>
              <a:buNone/>
            </a:pPr>
            <a:r>
              <a:rPr lang="en-US" altLang="en-US" b="1">
                <a:solidFill>
                  <a:srgbClr val="000000"/>
                </a:solidFill>
              </a:rPr>
              <a:t>Molecules of tRNA are not identical</a:t>
            </a:r>
          </a:p>
          <a:p>
            <a:pPr defTabSz="914400" fontAlgn="base">
              <a:spcBef>
                <a:spcPct val="0"/>
              </a:spcBef>
              <a:spcAft>
                <a:spcPct val="0"/>
              </a:spcAft>
              <a:buClrTx/>
              <a:buFontTx/>
              <a:buNone/>
            </a:pPr>
            <a:endParaRPr lang="en-US" altLang="en-US" sz="1200" b="1">
              <a:solidFill>
                <a:srgbClr val="000000"/>
              </a:solidFill>
            </a:endParaRPr>
          </a:p>
          <a:p>
            <a:pPr lvl="1" defTabSz="914400" fontAlgn="base">
              <a:spcBef>
                <a:spcPct val="0"/>
              </a:spcBef>
              <a:spcAft>
                <a:spcPct val="0"/>
              </a:spcAft>
              <a:buFontTx/>
              <a:buNone/>
            </a:pPr>
            <a:r>
              <a:rPr lang="en-US" altLang="en-US" sz="2800">
                <a:solidFill>
                  <a:srgbClr val="000000"/>
                </a:solidFill>
                <a:ea typeface="ＭＳ Ｐゴシック" charset="-128"/>
              </a:rPr>
              <a:t>Each carries a specific amino acid on one end</a:t>
            </a:r>
          </a:p>
          <a:p>
            <a:pPr lvl="1" defTabSz="914400" fontAlgn="base">
              <a:spcBef>
                <a:spcPct val="0"/>
              </a:spcBef>
              <a:spcAft>
                <a:spcPct val="0"/>
              </a:spcAft>
              <a:buFontTx/>
              <a:buNone/>
            </a:pPr>
            <a:endParaRPr lang="en-US" altLang="en-US" sz="1200">
              <a:solidFill>
                <a:srgbClr val="000000"/>
              </a:solidFill>
              <a:ea typeface="ＭＳ Ｐゴシック" charset="-128"/>
            </a:endParaRPr>
          </a:p>
          <a:p>
            <a:pPr lvl="1" defTabSz="914400" fontAlgn="base">
              <a:spcBef>
                <a:spcPct val="0"/>
              </a:spcBef>
              <a:spcAft>
                <a:spcPct val="0"/>
              </a:spcAft>
              <a:buFontTx/>
              <a:buNone/>
            </a:pPr>
            <a:r>
              <a:rPr lang="en-US" altLang="en-US" sz="2800">
                <a:solidFill>
                  <a:srgbClr val="000000"/>
                </a:solidFill>
                <a:ea typeface="ＭＳ Ｐゴシック" charset="-128"/>
              </a:rPr>
              <a:t>Each has an </a:t>
            </a:r>
            <a:r>
              <a:rPr lang="en-US" altLang="en-US" sz="2800" b="1" i="1">
                <a:solidFill>
                  <a:srgbClr val="000000"/>
                </a:solidFill>
                <a:ea typeface="ＭＳ Ｐゴシック" charset="-128"/>
              </a:rPr>
              <a:t>anticodon</a:t>
            </a:r>
            <a:r>
              <a:rPr lang="en-US" altLang="en-US" sz="2800" b="1">
                <a:solidFill>
                  <a:srgbClr val="000000"/>
                </a:solidFill>
                <a:ea typeface="ＭＳ Ｐゴシック" charset="-128"/>
              </a:rPr>
              <a:t> </a:t>
            </a:r>
            <a:r>
              <a:rPr lang="en-US" altLang="en-US" sz="2800">
                <a:solidFill>
                  <a:srgbClr val="000000"/>
                </a:solidFill>
                <a:ea typeface="ＭＳ Ｐゴシック" charset="-128"/>
              </a:rPr>
              <a:t>on the other end; the anticodon </a:t>
            </a:r>
            <a:r>
              <a:rPr lang="en-US" altLang="en-US" sz="2800" i="1">
                <a:solidFill>
                  <a:srgbClr val="000000"/>
                </a:solidFill>
                <a:ea typeface="ＭＳ Ｐゴシック" charset="-128"/>
              </a:rPr>
              <a:t>base-pairs</a:t>
            </a:r>
            <a:r>
              <a:rPr lang="en-US" altLang="en-US" sz="2800">
                <a:solidFill>
                  <a:srgbClr val="000000"/>
                </a:solidFill>
                <a:ea typeface="ＭＳ Ｐゴシック" charset="-128"/>
              </a:rPr>
              <a:t> with a complementary codon on mRNA</a:t>
            </a:r>
          </a:p>
        </p:txBody>
      </p:sp>
    </p:spTree>
    <p:extLst>
      <p:ext uri="{BB962C8B-B14F-4D97-AF65-F5344CB8AC3E}">
        <p14:creationId xmlns:p14="http://schemas.microsoft.com/office/powerpoint/2010/main" val="37945198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p:cNvPicPr>
            <a:picLocks noChangeAspect="1"/>
          </p:cNvPicPr>
          <p:nvPr/>
        </p:nvPicPr>
        <p:blipFill>
          <a:blip r:embed="rId3"/>
          <a:stretch>
            <a:fillRect/>
          </a:stretch>
        </p:blipFill>
        <p:spPr>
          <a:xfrm>
            <a:off x="152400" y="203200"/>
            <a:ext cx="5994400" cy="6451600"/>
          </a:xfrm>
          <a:prstGeom prst="rect">
            <a:avLst/>
          </a:prstGeom>
        </p:spPr>
      </p:pic>
      <p:sp>
        <p:nvSpPr>
          <p:cNvPr id="4" name="Content Placeholder 2"/>
          <p:cNvSpPr txBox="1">
            <a:spLocks/>
          </p:cNvSpPr>
          <p:nvPr/>
        </p:nvSpPr>
        <p:spPr>
          <a:xfrm>
            <a:off x="5981700" y="1138502"/>
            <a:ext cx="2959100" cy="551629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2400" dirty="0">
                <a:solidFill>
                  <a:srgbClr val="000000"/>
                </a:solidFill>
              </a:rPr>
              <a:t>Process by which genetic information flows from mRNA to protein</a:t>
            </a:r>
          </a:p>
          <a:p>
            <a:pPr marL="457200" indent="-457200" algn="l">
              <a:buFont typeface="Arial"/>
              <a:buChar char="•"/>
            </a:pPr>
            <a:endParaRPr lang="en-US" sz="2400" dirty="0">
              <a:solidFill>
                <a:srgbClr val="000000"/>
              </a:solidFill>
            </a:endParaRPr>
          </a:p>
          <a:p>
            <a:pPr marL="457200" indent="-457200" algn="l">
              <a:buFont typeface="Arial"/>
              <a:buChar char="•"/>
            </a:pPr>
            <a:endParaRPr lang="en-US" sz="2400" dirty="0">
              <a:solidFill>
                <a:srgbClr val="000000"/>
              </a:solidFill>
            </a:endParaRPr>
          </a:p>
          <a:p>
            <a:pPr marL="457200" indent="-457200" algn="l">
              <a:buFont typeface="Arial"/>
              <a:buChar char="•"/>
            </a:pPr>
            <a:r>
              <a:rPr lang="en-US" sz="2400" b="1" dirty="0">
                <a:solidFill>
                  <a:srgbClr val="000000"/>
                </a:solidFill>
              </a:rPr>
              <a:t>Ribosomes</a:t>
            </a:r>
          </a:p>
          <a:p>
            <a:pPr marL="914400" lvl="1" indent="-457200" algn="l">
              <a:buFont typeface="Arial"/>
              <a:buChar char="•"/>
            </a:pPr>
            <a:r>
              <a:rPr lang="en-US" sz="1800" dirty="0">
                <a:solidFill>
                  <a:srgbClr val="000000"/>
                </a:solidFill>
              </a:rPr>
              <a:t>Translate an mRNA message into protein</a:t>
            </a:r>
          </a:p>
        </p:txBody>
      </p:sp>
      <p:sp>
        <p:nvSpPr>
          <p:cNvPr id="2" name="TextBox 1"/>
          <p:cNvSpPr txBox="1"/>
          <p:nvPr/>
        </p:nvSpPr>
        <p:spPr>
          <a:xfrm>
            <a:off x="10820400" y="7061200"/>
            <a:ext cx="184666" cy="369332"/>
          </a:xfrm>
          <a:prstGeom prst="rect">
            <a:avLst/>
          </a:prstGeom>
          <a:noFill/>
        </p:spPr>
        <p:txBody>
          <a:bodyPr wrap="none" rtlCol="0">
            <a:spAutoFit/>
          </a:bodyPr>
          <a:lstStyle/>
          <a:p>
            <a:endParaRPr lang="en-US" dirty="0"/>
          </a:p>
        </p:txBody>
      </p:sp>
      <p:sp>
        <p:nvSpPr>
          <p:cNvPr id="5" name="Title 1"/>
          <p:cNvSpPr txBox="1">
            <a:spLocks/>
          </p:cNvSpPr>
          <p:nvPr/>
        </p:nvSpPr>
        <p:spPr>
          <a:xfrm>
            <a:off x="5981700" y="-4497"/>
            <a:ext cx="31623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Translation</a:t>
            </a:r>
          </a:p>
        </p:txBody>
      </p:sp>
    </p:spTree>
    <p:extLst>
      <p:ext uri="{BB962C8B-B14F-4D97-AF65-F5344CB8AC3E}">
        <p14:creationId xmlns:p14="http://schemas.microsoft.com/office/powerpoint/2010/main" val="2182072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70000" y="203200"/>
            <a:ext cx="6604000" cy="6451600"/>
          </a:xfrm>
          <a:prstGeom prst="rect">
            <a:avLst/>
          </a:prstGeom>
        </p:spPr>
      </p:pic>
      <p:cxnSp>
        <p:nvCxnSpPr>
          <p:cNvPr id="4" name="Straight Arrow Connector 3"/>
          <p:cNvCxnSpPr/>
          <p:nvPr/>
        </p:nvCxnSpPr>
        <p:spPr>
          <a:xfrm>
            <a:off x="1104900" y="3270250"/>
            <a:ext cx="762000" cy="0"/>
          </a:xfrm>
          <a:prstGeom prst="straightConnector1">
            <a:avLst/>
          </a:prstGeom>
          <a:ln w="57150" cmpd="sng">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sp>
        <p:nvSpPr>
          <p:cNvPr id="5" name="Rectangle 3"/>
          <p:cNvSpPr txBox="1">
            <a:spLocks noChangeArrowheads="1"/>
          </p:cNvSpPr>
          <p:nvPr/>
        </p:nvSpPr>
        <p:spPr>
          <a:xfrm>
            <a:off x="139700" y="2988204"/>
            <a:ext cx="1130300" cy="564092"/>
          </a:xfrm>
          <a:prstGeom prst="rect">
            <a:avLst/>
          </a:prstGeom>
          <a:no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tabLst>
                <a:tab pos="517525" algn="l"/>
              </a:tabLst>
            </a:pPr>
            <a:r>
              <a:rPr lang="en-US" sz="1400" dirty="0">
                <a:solidFill>
                  <a:srgbClr val="F79646"/>
                </a:solidFill>
                <a:latin typeface="Arial" charset="0"/>
                <a:ea typeface="ＭＳ Ｐゴシック" charset="0"/>
                <a:cs typeface="ＭＳ Ｐゴシック" charset="0"/>
              </a:rPr>
              <a:t>Exterior Side</a:t>
            </a:r>
          </a:p>
        </p:txBody>
      </p:sp>
      <p:cxnSp>
        <p:nvCxnSpPr>
          <p:cNvPr id="8" name="Straight Arrow Connector 7"/>
          <p:cNvCxnSpPr/>
          <p:nvPr/>
        </p:nvCxnSpPr>
        <p:spPr>
          <a:xfrm flipH="1">
            <a:off x="7493000" y="3140604"/>
            <a:ext cx="558800" cy="0"/>
          </a:xfrm>
          <a:prstGeom prst="straightConnector1">
            <a:avLst/>
          </a:prstGeom>
          <a:ln w="57150" cmpd="sng">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Rectangle 3"/>
          <p:cNvSpPr txBox="1">
            <a:spLocks noChangeArrowheads="1"/>
          </p:cNvSpPr>
          <p:nvPr/>
        </p:nvSpPr>
        <p:spPr>
          <a:xfrm>
            <a:off x="7937500" y="2821516"/>
            <a:ext cx="1130300" cy="564092"/>
          </a:xfrm>
          <a:prstGeom prst="rect">
            <a:avLst/>
          </a:prstGeom>
          <a:no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tabLst>
                <a:tab pos="517525" algn="l"/>
              </a:tabLst>
            </a:pPr>
            <a:r>
              <a:rPr lang="en-US" sz="1400" dirty="0">
                <a:solidFill>
                  <a:srgbClr val="F79646"/>
                </a:solidFill>
                <a:latin typeface="Arial" charset="0"/>
                <a:ea typeface="ＭＳ Ｐゴシック" charset="0"/>
                <a:cs typeface="ＭＳ Ｐゴシック" charset="0"/>
              </a:rPr>
              <a:t>Interior Side</a:t>
            </a:r>
          </a:p>
        </p:txBody>
      </p:sp>
    </p:spTree>
    <p:extLst>
      <p:ext uri="{BB962C8B-B14F-4D97-AF65-F5344CB8AC3E}">
        <p14:creationId xmlns:p14="http://schemas.microsoft.com/office/powerpoint/2010/main" val="13344271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4497"/>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Ribosomes</a:t>
            </a:r>
          </a:p>
        </p:txBody>
      </p:sp>
      <p:pic>
        <p:nvPicPr>
          <p:cNvPr id="2" name="Picture 1"/>
          <p:cNvPicPr>
            <a:picLocks noChangeAspect="1"/>
          </p:cNvPicPr>
          <p:nvPr/>
        </p:nvPicPr>
        <p:blipFill>
          <a:blip r:embed="rId3"/>
          <a:stretch>
            <a:fillRect/>
          </a:stretch>
        </p:blipFill>
        <p:spPr>
          <a:xfrm>
            <a:off x="1397000" y="922603"/>
            <a:ext cx="6591300" cy="5248438"/>
          </a:xfrm>
          <a:prstGeom prst="rect">
            <a:avLst/>
          </a:prstGeom>
        </p:spPr>
      </p:pic>
      <p:sp>
        <p:nvSpPr>
          <p:cNvPr id="3" name="Rectangle 2"/>
          <p:cNvSpPr/>
          <p:nvPr/>
        </p:nvSpPr>
        <p:spPr>
          <a:xfrm>
            <a:off x="1739900" y="6151516"/>
            <a:ext cx="5880100" cy="646331"/>
          </a:xfrm>
          <a:prstGeom prst="rect">
            <a:avLst/>
          </a:prstGeom>
        </p:spPr>
        <p:txBody>
          <a:bodyPr wrap="square">
            <a:spAutoFit/>
          </a:bodyPr>
          <a:lstStyle/>
          <a:p>
            <a:pPr algn="ctr"/>
            <a:r>
              <a:rPr lang="en-US" dirty="0"/>
              <a:t>Translation proceeds along the mRNA in a 5′ </a:t>
            </a:r>
            <a:r>
              <a:rPr lang="en-US" dirty="0">
                <a:sym typeface="Symbol" charset="0"/>
              </a:rPr>
              <a:t>→</a:t>
            </a:r>
            <a:r>
              <a:rPr lang="en-US" dirty="0"/>
              <a:t> 3′ direction</a:t>
            </a:r>
          </a:p>
          <a:p>
            <a:pPr algn="ctr"/>
            <a:r>
              <a:rPr lang="en-US" i="1" dirty="0"/>
              <a:t>(Codons are read from the mRNA in the 5′ </a:t>
            </a:r>
            <a:r>
              <a:rPr lang="en-US" i="1" dirty="0">
                <a:sym typeface="Symbol" charset="0"/>
              </a:rPr>
              <a:t>→</a:t>
            </a:r>
            <a:r>
              <a:rPr lang="en-US" i="1" dirty="0"/>
              <a:t> 3′ direction) </a:t>
            </a:r>
          </a:p>
        </p:txBody>
      </p:sp>
      <p:sp>
        <p:nvSpPr>
          <p:cNvPr id="4" name="Rectangle 3"/>
          <p:cNvSpPr/>
          <p:nvPr/>
        </p:nvSpPr>
        <p:spPr>
          <a:xfrm>
            <a:off x="5054600" y="2768600"/>
            <a:ext cx="3200400" cy="2616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04800" y="2031999"/>
            <a:ext cx="3200400" cy="4765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171700" y="3060700"/>
            <a:ext cx="5346700" cy="3737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40707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4497"/>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Ribosomes</a:t>
            </a:r>
          </a:p>
        </p:txBody>
      </p:sp>
      <p:pic>
        <p:nvPicPr>
          <p:cNvPr id="2" name="Picture 1"/>
          <p:cNvPicPr>
            <a:picLocks noChangeAspect="1"/>
          </p:cNvPicPr>
          <p:nvPr/>
        </p:nvPicPr>
        <p:blipFill>
          <a:blip r:embed="rId3"/>
          <a:stretch>
            <a:fillRect/>
          </a:stretch>
        </p:blipFill>
        <p:spPr>
          <a:xfrm>
            <a:off x="1397000" y="922603"/>
            <a:ext cx="6591300" cy="5248438"/>
          </a:xfrm>
          <a:prstGeom prst="rect">
            <a:avLst/>
          </a:prstGeom>
        </p:spPr>
      </p:pic>
      <p:sp>
        <p:nvSpPr>
          <p:cNvPr id="3" name="Rectangle 2"/>
          <p:cNvSpPr/>
          <p:nvPr/>
        </p:nvSpPr>
        <p:spPr>
          <a:xfrm>
            <a:off x="1739900" y="6151516"/>
            <a:ext cx="5880100" cy="646331"/>
          </a:xfrm>
          <a:prstGeom prst="rect">
            <a:avLst/>
          </a:prstGeom>
        </p:spPr>
        <p:txBody>
          <a:bodyPr wrap="square">
            <a:spAutoFit/>
          </a:bodyPr>
          <a:lstStyle/>
          <a:p>
            <a:pPr algn="ctr"/>
            <a:r>
              <a:rPr lang="en-US" dirty="0"/>
              <a:t>Translation proceeds along the mRNA in a 5′ </a:t>
            </a:r>
            <a:r>
              <a:rPr lang="en-US" dirty="0">
                <a:sym typeface="Symbol" charset="0"/>
              </a:rPr>
              <a:t>→</a:t>
            </a:r>
            <a:r>
              <a:rPr lang="en-US" dirty="0"/>
              <a:t> 3′ direction</a:t>
            </a:r>
          </a:p>
          <a:p>
            <a:pPr algn="ctr"/>
            <a:r>
              <a:rPr lang="en-US" i="1" dirty="0"/>
              <a:t>(Codons are read from the mRNA in the 5′ </a:t>
            </a:r>
            <a:r>
              <a:rPr lang="en-US" i="1" dirty="0">
                <a:sym typeface="Symbol" charset="0"/>
              </a:rPr>
              <a:t>→</a:t>
            </a:r>
            <a:r>
              <a:rPr lang="en-US" i="1" dirty="0"/>
              <a:t> 3′ direction) </a:t>
            </a:r>
          </a:p>
        </p:txBody>
      </p:sp>
      <p:sp>
        <p:nvSpPr>
          <p:cNvPr id="6" name="Rectangle 5"/>
          <p:cNvSpPr/>
          <p:nvPr/>
        </p:nvSpPr>
        <p:spPr>
          <a:xfrm>
            <a:off x="304800" y="2031999"/>
            <a:ext cx="3200400" cy="4765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171700" y="3060700"/>
            <a:ext cx="3200400" cy="37371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054600" y="5232400"/>
            <a:ext cx="3200400" cy="15654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04481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4497"/>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Ribosomes</a:t>
            </a:r>
          </a:p>
        </p:txBody>
      </p:sp>
      <p:pic>
        <p:nvPicPr>
          <p:cNvPr id="2" name="Picture 1"/>
          <p:cNvPicPr>
            <a:picLocks noChangeAspect="1"/>
          </p:cNvPicPr>
          <p:nvPr/>
        </p:nvPicPr>
        <p:blipFill>
          <a:blip r:embed="rId3"/>
          <a:stretch>
            <a:fillRect/>
          </a:stretch>
        </p:blipFill>
        <p:spPr>
          <a:xfrm>
            <a:off x="1397000" y="922603"/>
            <a:ext cx="6591300" cy="5248438"/>
          </a:xfrm>
          <a:prstGeom prst="rect">
            <a:avLst/>
          </a:prstGeom>
        </p:spPr>
      </p:pic>
      <p:sp>
        <p:nvSpPr>
          <p:cNvPr id="3" name="Rectangle 2"/>
          <p:cNvSpPr/>
          <p:nvPr/>
        </p:nvSpPr>
        <p:spPr>
          <a:xfrm>
            <a:off x="1739900" y="6151516"/>
            <a:ext cx="5880100" cy="646331"/>
          </a:xfrm>
          <a:prstGeom prst="rect">
            <a:avLst/>
          </a:prstGeom>
        </p:spPr>
        <p:txBody>
          <a:bodyPr wrap="square">
            <a:spAutoFit/>
          </a:bodyPr>
          <a:lstStyle/>
          <a:p>
            <a:pPr algn="ctr"/>
            <a:r>
              <a:rPr lang="en-US" dirty="0"/>
              <a:t>Translation proceeds along the mRNA in a 5′ </a:t>
            </a:r>
            <a:r>
              <a:rPr lang="en-US" dirty="0">
                <a:sym typeface="Symbol" charset="0"/>
              </a:rPr>
              <a:t>→</a:t>
            </a:r>
            <a:r>
              <a:rPr lang="en-US" dirty="0"/>
              <a:t> 3′ direction</a:t>
            </a:r>
          </a:p>
          <a:p>
            <a:pPr algn="ctr"/>
            <a:r>
              <a:rPr lang="en-US" i="1" dirty="0"/>
              <a:t>(Codons are read from the mRNA in the 5′ </a:t>
            </a:r>
            <a:r>
              <a:rPr lang="en-US" i="1" dirty="0">
                <a:sym typeface="Symbol" charset="0"/>
              </a:rPr>
              <a:t>→</a:t>
            </a:r>
            <a:r>
              <a:rPr lang="en-US" i="1" dirty="0"/>
              <a:t> 3′ direction) </a:t>
            </a:r>
          </a:p>
        </p:txBody>
      </p:sp>
      <p:sp>
        <p:nvSpPr>
          <p:cNvPr id="6" name="Rectangle 5"/>
          <p:cNvSpPr/>
          <p:nvPr/>
        </p:nvSpPr>
        <p:spPr>
          <a:xfrm>
            <a:off x="279400" y="2031999"/>
            <a:ext cx="3022600" cy="4765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778500" y="5321300"/>
            <a:ext cx="2476500" cy="14765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565400" y="6171040"/>
            <a:ext cx="5842000" cy="6268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778000" y="3302000"/>
            <a:ext cx="2311400" cy="1193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028700" y="2171700"/>
            <a:ext cx="2476500" cy="14765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2400300" y="2909973"/>
            <a:ext cx="2476500" cy="14765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0418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4497"/>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Ribosomes</a:t>
            </a:r>
          </a:p>
        </p:txBody>
      </p:sp>
      <p:pic>
        <p:nvPicPr>
          <p:cNvPr id="2" name="Picture 1"/>
          <p:cNvPicPr>
            <a:picLocks noChangeAspect="1"/>
          </p:cNvPicPr>
          <p:nvPr/>
        </p:nvPicPr>
        <p:blipFill>
          <a:blip r:embed="rId3"/>
          <a:stretch>
            <a:fillRect/>
          </a:stretch>
        </p:blipFill>
        <p:spPr>
          <a:xfrm>
            <a:off x="1397000" y="922603"/>
            <a:ext cx="6591300" cy="5248438"/>
          </a:xfrm>
          <a:prstGeom prst="rect">
            <a:avLst/>
          </a:prstGeom>
        </p:spPr>
      </p:pic>
      <p:sp>
        <p:nvSpPr>
          <p:cNvPr id="3" name="Rectangle 2"/>
          <p:cNvSpPr/>
          <p:nvPr/>
        </p:nvSpPr>
        <p:spPr>
          <a:xfrm>
            <a:off x="1739900" y="6151516"/>
            <a:ext cx="5880100" cy="646331"/>
          </a:xfrm>
          <a:prstGeom prst="rect">
            <a:avLst/>
          </a:prstGeom>
        </p:spPr>
        <p:txBody>
          <a:bodyPr wrap="square">
            <a:spAutoFit/>
          </a:bodyPr>
          <a:lstStyle/>
          <a:p>
            <a:pPr algn="ctr"/>
            <a:r>
              <a:rPr lang="en-US" dirty="0"/>
              <a:t>Translation proceeds along the mRNA in a 5′ </a:t>
            </a:r>
            <a:r>
              <a:rPr lang="en-US" dirty="0">
                <a:sym typeface="Symbol" charset="0"/>
              </a:rPr>
              <a:t>→</a:t>
            </a:r>
            <a:r>
              <a:rPr lang="en-US" dirty="0"/>
              <a:t> 3′ direction</a:t>
            </a:r>
          </a:p>
          <a:p>
            <a:pPr algn="ctr"/>
            <a:r>
              <a:rPr lang="en-US" i="1" dirty="0"/>
              <a:t>(Codons are read from the mRNA in the 5′ </a:t>
            </a:r>
            <a:r>
              <a:rPr lang="en-US" i="1" dirty="0">
                <a:sym typeface="Symbol" charset="0"/>
              </a:rPr>
              <a:t>→</a:t>
            </a:r>
            <a:r>
              <a:rPr lang="en-US" i="1" dirty="0"/>
              <a:t> 3′ direction) </a:t>
            </a:r>
          </a:p>
        </p:txBody>
      </p:sp>
    </p:spTree>
    <p:extLst>
      <p:ext uri="{BB962C8B-B14F-4D97-AF65-F5344CB8AC3E}">
        <p14:creationId xmlns:p14="http://schemas.microsoft.com/office/powerpoint/2010/main" val="6149773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69" name="Group 1"/>
          <p:cNvGrpSpPr>
            <a:grpSpLocks/>
          </p:cNvGrpSpPr>
          <p:nvPr/>
        </p:nvGrpSpPr>
        <p:grpSpPr bwMode="auto">
          <a:xfrm>
            <a:off x="3429000" y="152400"/>
            <a:ext cx="5638800" cy="6629400"/>
            <a:chOff x="3695700" y="152400"/>
            <a:chExt cx="5448300" cy="6442075"/>
          </a:xfrm>
        </p:grpSpPr>
        <p:pic>
          <p:nvPicPr>
            <p:cNvPr id="83973" name="Picture 3" descr="17_21_Polyribosomes-U"/>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790950" y="152400"/>
              <a:ext cx="5353050" cy="644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4" name="Line 4"/>
            <p:cNvSpPr>
              <a:spLocks noChangeShapeType="1"/>
            </p:cNvSpPr>
            <p:nvPr/>
          </p:nvSpPr>
          <p:spPr bwMode="auto">
            <a:xfrm flipV="1">
              <a:off x="6048654" y="4391582"/>
              <a:ext cx="596675" cy="539925"/>
            </a:xfrm>
            <a:prstGeom prst="line">
              <a:avLst/>
            </a:prstGeom>
            <a:noFill/>
            <a:ln w="254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975" name="Line 5"/>
            <p:cNvSpPr>
              <a:spLocks noChangeShapeType="1"/>
            </p:cNvSpPr>
            <p:nvPr/>
          </p:nvSpPr>
          <p:spPr bwMode="auto">
            <a:xfrm flipV="1">
              <a:off x="6455129" y="4391582"/>
              <a:ext cx="184064" cy="779035"/>
            </a:xfrm>
            <a:prstGeom prst="line">
              <a:avLst/>
            </a:prstGeom>
            <a:noFill/>
            <a:ln w="254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976" name="Line 6"/>
            <p:cNvSpPr>
              <a:spLocks noChangeShapeType="1"/>
            </p:cNvSpPr>
            <p:nvPr/>
          </p:nvSpPr>
          <p:spPr bwMode="auto">
            <a:xfrm flipH="1" flipV="1">
              <a:off x="7306426" y="4860545"/>
              <a:ext cx="75160" cy="663336"/>
            </a:xfrm>
            <a:prstGeom prst="line">
              <a:avLst/>
            </a:prstGeom>
            <a:noFill/>
            <a:ln w="254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977" name="Text Box 7"/>
            <p:cNvSpPr txBox="1">
              <a:spLocks noChangeArrowheads="1"/>
            </p:cNvSpPr>
            <p:nvPr/>
          </p:nvSpPr>
          <p:spPr bwMode="auto">
            <a:xfrm>
              <a:off x="7627005" y="194052"/>
              <a:ext cx="1139664" cy="49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a:spcBef>
                  <a:spcPct val="0"/>
                </a:spcBef>
                <a:buClrTx/>
                <a:buFontTx/>
                <a:buNone/>
              </a:pPr>
              <a:r>
                <a:rPr lang="en-US" altLang="en-US" sz="1600" b="1"/>
                <a:t>Completed</a:t>
              </a:r>
              <a:br>
                <a:rPr lang="en-US" altLang="en-US" sz="1600" b="1"/>
              </a:br>
              <a:r>
                <a:rPr lang="en-US" altLang="en-US" sz="1600" b="1"/>
                <a:t>polypeptide</a:t>
              </a:r>
            </a:p>
          </p:txBody>
        </p:sp>
        <p:sp>
          <p:nvSpPr>
            <p:cNvPr id="83978" name="Text Box 8"/>
            <p:cNvSpPr txBox="1">
              <a:spLocks noChangeArrowheads="1"/>
            </p:cNvSpPr>
            <p:nvPr/>
          </p:nvSpPr>
          <p:spPr bwMode="auto">
            <a:xfrm>
              <a:off x="3695700" y="1202940"/>
              <a:ext cx="1012353" cy="7497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a:spcBef>
                  <a:spcPct val="0"/>
                </a:spcBef>
                <a:buClrTx/>
                <a:buFontTx/>
                <a:buNone/>
              </a:pPr>
              <a:r>
                <a:rPr lang="en-US" altLang="en-US" sz="1600" b="1"/>
                <a:t>Incoming</a:t>
              </a:r>
              <a:br>
                <a:rPr lang="en-US" altLang="en-US" sz="1600" b="1"/>
              </a:br>
              <a:r>
                <a:rPr lang="en-US" altLang="en-US" sz="1600" b="1"/>
                <a:t>ribosomal</a:t>
              </a:r>
              <a:br>
                <a:rPr lang="en-US" altLang="en-US" sz="1600" b="1"/>
              </a:br>
              <a:r>
                <a:rPr lang="en-US" altLang="en-US" sz="1600" b="1"/>
                <a:t>subunits</a:t>
              </a:r>
            </a:p>
          </p:txBody>
        </p:sp>
        <p:sp>
          <p:nvSpPr>
            <p:cNvPr id="83979" name="Text Box 9"/>
            <p:cNvSpPr txBox="1">
              <a:spLocks noChangeArrowheads="1"/>
            </p:cNvSpPr>
            <p:nvPr/>
          </p:nvSpPr>
          <p:spPr bwMode="auto">
            <a:xfrm>
              <a:off x="4496379" y="2270449"/>
              <a:ext cx="733189" cy="7682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a:spcBef>
                  <a:spcPct val="0"/>
                </a:spcBef>
                <a:buClrTx/>
                <a:buFontTx/>
                <a:buNone/>
              </a:pPr>
              <a:r>
                <a:rPr lang="en-US" altLang="en-US" sz="1600" b="1" dirty="0"/>
                <a:t>Start of</a:t>
              </a:r>
              <a:br>
                <a:rPr lang="en-US" altLang="en-US" sz="1600" b="1" dirty="0"/>
              </a:br>
              <a:r>
                <a:rPr lang="en-US" altLang="en-US" sz="1600" b="1" dirty="0"/>
                <a:t>mRNA</a:t>
              </a:r>
              <a:br>
                <a:rPr lang="en-US" altLang="en-US" sz="1600" b="1" dirty="0"/>
              </a:br>
              <a:r>
                <a:rPr lang="en-US" altLang="en-US" sz="1600" b="1" dirty="0"/>
                <a:t>(5</a:t>
              </a:r>
              <a:r>
                <a:rPr lang="en-US" altLang="en-US" sz="1600" b="1" dirty="0">
                  <a:sym typeface="Symbol" charset="2"/>
                </a:rPr>
                <a:t> end)</a:t>
              </a:r>
              <a:endParaRPr lang="en-US" altLang="en-US" sz="1600" b="1" dirty="0"/>
            </a:p>
          </p:txBody>
        </p:sp>
        <p:sp>
          <p:nvSpPr>
            <p:cNvPr id="83980" name="Line 10"/>
            <p:cNvSpPr>
              <a:spLocks noChangeShapeType="1"/>
            </p:cNvSpPr>
            <p:nvPr/>
          </p:nvSpPr>
          <p:spPr bwMode="auto">
            <a:xfrm>
              <a:off x="4803153" y="1553119"/>
              <a:ext cx="0" cy="74201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981" name="Text Box 11"/>
            <p:cNvSpPr txBox="1">
              <a:spLocks noChangeArrowheads="1"/>
            </p:cNvSpPr>
            <p:nvPr/>
          </p:nvSpPr>
          <p:spPr bwMode="auto">
            <a:xfrm>
              <a:off x="7093219" y="2415457"/>
              <a:ext cx="733189" cy="769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a:spcBef>
                  <a:spcPct val="0"/>
                </a:spcBef>
                <a:buClrTx/>
                <a:buFontTx/>
                <a:buNone/>
              </a:pPr>
              <a:r>
                <a:rPr lang="en-US" altLang="en-US" sz="1600" b="1"/>
                <a:t>End of</a:t>
              </a:r>
              <a:br>
                <a:rPr lang="en-US" altLang="en-US" sz="1600" b="1"/>
              </a:br>
              <a:r>
                <a:rPr lang="en-US" altLang="en-US" sz="1600" b="1"/>
                <a:t>mRNA</a:t>
              </a:r>
              <a:br>
                <a:rPr lang="en-US" altLang="en-US" sz="1600" b="1"/>
              </a:br>
              <a:r>
                <a:rPr lang="en-US" altLang="en-US" sz="1600" b="1"/>
                <a:t>(3</a:t>
              </a:r>
              <a:r>
                <a:rPr lang="en-US" altLang="en-US" sz="1600" b="1">
                  <a:sym typeface="Symbol" charset="2"/>
                </a:rPr>
                <a:t> end)</a:t>
              </a:r>
              <a:endParaRPr lang="en-US" altLang="en-US" sz="1600" b="1"/>
            </a:p>
          </p:txBody>
        </p:sp>
        <p:sp>
          <p:nvSpPr>
            <p:cNvPr id="83982" name="Text Box 12"/>
            <p:cNvSpPr txBox="1">
              <a:spLocks noChangeArrowheads="1"/>
            </p:cNvSpPr>
            <p:nvPr/>
          </p:nvSpPr>
          <p:spPr bwMode="auto">
            <a:xfrm>
              <a:off x="3701835" y="2981606"/>
              <a:ext cx="308308" cy="279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a:spcBef>
                  <a:spcPct val="0"/>
                </a:spcBef>
                <a:buClrTx/>
                <a:buFontTx/>
                <a:buNone/>
              </a:pPr>
              <a:r>
                <a:rPr lang="en-US" altLang="en-US" sz="1600" b="1"/>
                <a:t>(a)</a:t>
              </a:r>
            </a:p>
          </p:txBody>
        </p:sp>
        <p:sp>
          <p:nvSpPr>
            <p:cNvPr id="83983" name="AutoShape 13"/>
            <p:cNvSpPr>
              <a:spLocks/>
            </p:cNvSpPr>
            <p:nvPr/>
          </p:nvSpPr>
          <p:spPr bwMode="auto">
            <a:xfrm rot="5812756">
              <a:off x="6147759" y="670586"/>
              <a:ext cx="209799" cy="2647457"/>
            </a:xfrm>
            <a:prstGeom prst="rightBrace">
              <a:avLst>
                <a:gd name="adj1" fmla="val 105275"/>
                <a:gd name="adj2" fmla="val 50000"/>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a:spcBef>
                  <a:spcPct val="0"/>
                </a:spcBef>
                <a:buClrTx/>
                <a:buFontTx/>
                <a:buNone/>
              </a:pPr>
              <a:endParaRPr lang="en-US" altLang="en-US" sz="2400"/>
            </a:p>
          </p:txBody>
        </p:sp>
        <p:sp>
          <p:nvSpPr>
            <p:cNvPr id="83984" name="Text Box 14"/>
            <p:cNvSpPr txBox="1">
              <a:spLocks noChangeArrowheads="1"/>
            </p:cNvSpPr>
            <p:nvPr/>
          </p:nvSpPr>
          <p:spPr bwMode="auto">
            <a:xfrm rot="278803">
              <a:off x="5594629" y="2072990"/>
              <a:ext cx="1355940" cy="254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a:spcBef>
                  <a:spcPct val="0"/>
                </a:spcBef>
                <a:buClrTx/>
                <a:buFontTx/>
                <a:buNone/>
              </a:pPr>
              <a:r>
                <a:rPr lang="en-US" altLang="en-US" sz="1600" b="1"/>
                <a:t>Polyribosome</a:t>
              </a:r>
            </a:p>
          </p:txBody>
        </p:sp>
        <p:sp>
          <p:nvSpPr>
            <p:cNvPr id="83985" name="Text Box 15"/>
            <p:cNvSpPr txBox="1">
              <a:spLocks noChangeArrowheads="1"/>
            </p:cNvSpPr>
            <p:nvPr/>
          </p:nvSpPr>
          <p:spPr bwMode="auto">
            <a:xfrm>
              <a:off x="6642261" y="4187953"/>
              <a:ext cx="1113588" cy="209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a:spcBef>
                  <a:spcPct val="0"/>
                </a:spcBef>
                <a:buClrTx/>
                <a:buFontTx/>
                <a:buNone/>
              </a:pPr>
              <a:r>
                <a:rPr lang="en-US" altLang="en-US" sz="1600" b="1" dirty="0"/>
                <a:t>Ribosomes</a:t>
              </a:r>
            </a:p>
          </p:txBody>
        </p:sp>
        <p:sp>
          <p:nvSpPr>
            <p:cNvPr id="83986" name="Text Box 16"/>
            <p:cNvSpPr txBox="1">
              <a:spLocks noChangeArrowheads="1"/>
            </p:cNvSpPr>
            <p:nvPr/>
          </p:nvSpPr>
          <p:spPr bwMode="auto">
            <a:xfrm>
              <a:off x="7022661" y="4607551"/>
              <a:ext cx="1115122" cy="208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a:spcBef>
                  <a:spcPct val="0"/>
                </a:spcBef>
                <a:buClrTx/>
                <a:buFontTx/>
                <a:buNone/>
              </a:pPr>
              <a:r>
                <a:rPr lang="en-US" altLang="en-US" sz="1600" b="1"/>
                <a:t>mRNA</a:t>
              </a:r>
            </a:p>
          </p:txBody>
        </p:sp>
        <p:sp>
          <p:nvSpPr>
            <p:cNvPr id="83987" name="Line 17"/>
            <p:cNvSpPr>
              <a:spLocks noChangeShapeType="1"/>
            </p:cNvSpPr>
            <p:nvPr/>
          </p:nvSpPr>
          <p:spPr bwMode="auto">
            <a:xfrm flipH="1">
              <a:off x="7547244" y="1965005"/>
              <a:ext cx="228546" cy="476676"/>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988" name="Line 18"/>
            <p:cNvSpPr>
              <a:spLocks noChangeShapeType="1"/>
            </p:cNvSpPr>
            <p:nvPr/>
          </p:nvSpPr>
          <p:spPr bwMode="auto">
            <a:xfrm flipV="1">
              <a:off x="6048654" y="4391582"/>
              <a:ext cx="596675" cy="539925"/>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989" name="Line 19"/>
            <p:cNvSpPr>
              <a:spLocks noChangeShapeType="1"/>
            </p:cNvSpPr>
            <p:nvPr/>
          </p:nvSpPr>
          <p:spPr bwMode="auto">
            <a:xfrm flipV="1">
              <a:off x="6455129" y="4391582"/>
              <a:ext cx="184064" cy="779035"/>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990" name="Line 20"/>
            <p:cNvSpPr>
              <a:spLocks noChangeShapeType="1"/>
            </p:cNvSpPr>
            <p:nvPr/>
          </p:nvSpPr>
          <p:spPr bwMode="auto">
            <a:xfrm flipH="1" flipV="1">
              <a:off x="7306426" y="4860545"/>
              <a:ext cx="75160" cy="663336"/>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991" name="Text Box 21"/>
            <p:cNvSpPr txBox="1">
              <a:spLocks noChangeArrowheads="1"/>
            </p:cNvSpPr>
            <p:nvPr/>
          </p:nvSpPr>
          <p:spPr bwMode="auto">
            <a:xfrm>
              <a:off x="3714106" y="6194931"/>
              <a:ext cx="308308" cy="279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a:spcBef>
                  <a:spcPct val="0"/>
                </a:spcBef>
                <a:buClrTx/>
                <a:buFontTx/>
                <a:buNone/>
              </a:pPr>
              <a:r>
                <a:rPr lang="en-US" altLang="en-US" sz="1600" b="1"/>
                <a:t>(b)</a:t>
              </a:r>
            </a:p>
          </p:txBody>
        </p:sp>
        <p:sp>
          <p:nvSpPr>
            <p:cNvPr id="83992" name="Text Box 22"/>
            <p:cNvSpPr txBox="1">
              <a:spLocks noChangeArrowheads="1"/>
            </p:cNvSpPr>
            <p:nvPr/>
          </p:nvSpPr>
          <p:spPr bwMode="auto">
            <a:xfrm>
              <a:off x="8107105" y="6319885"/>
              <a:ext cx="960202" cy="1943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a:spcBef>
                  <a:spcPct val="0"/>
                </a:spcBef>
                <a:buClrTx/>
                <a:buFontTx/>
                <a:buNone/>
              </a:pPr>
              <a:r>
                <a:rPr lang="en-US" altLang="en-US" sz="1600" b="1"/>
                <a:t>0.1 </a:t>
              </a:r>
              <a:r>
                <a:rPr lang="en-US" altLang="en-US" sz="1600" b="1">
                  <a:sym typeface="Symbol" charset="2"/>
                </a:rPr>
                <a:t>m</a:t>
              </a:r>
              <a:endParaRPr lang="en-US" altLang="en-US" sz="1600" b="1"/>
            </a:p>
          </p:txBody>
        </p:sp>
        <p:grpSp>
          <p:nvGrpSpPr>
            <p:cNvPr id="83993" name="Group 23"/>
            <p:cNvGrpSpPr>
              <a:grpSpLocks/>
            </p:cNvGrpSpPr>
            <p:nvPr/>
          </p:nvGrpSpPr>
          <p:grpSpPr bwMode="auto">
            <a:xfrm>
              <a:off x="7896225" y="6243638"/>
              <a:ext cx="1066800" cy="109537"/>
              <a:chOff x="3864" y="3923"/>
              <a:chExt cx="672" cy="69"/>
            </a:xfrm>
          </p:grpSpPr>
          <p:sp>
            <p:nvSpPr>
              <p:cNvPr id="83995" name="Line 24"/>
              <p:cNvSpPr>
                <a:spLocks noChangeShapeType="1"/>
              </p:cNvSpPr>
              <p:nvPr/>
            </p:nvSpPr>
            <p:spPr bwMode="auto">
              <a:xfrm>
                <a:off x="3864" y="3955"/>
                <a:ext cx="672"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996" name="Line 25"/>
              <p:cNvSpPr>
                <a:spLocks noChangeShapeType="1"/>
              </p:cNvSpPr>
              <p:nvPr/>
            </p:nvSpPr>
            <p:spPr bwMode="auto">
              <a:xfrm>
                <a:off x="3864" y="3923"/>
                <a:ext cx="0" cy="69"/>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997" name="Line 26"/>
              <p:cNvSpPr>
                <a:spLocks noChangeShapeType="1"/>
              </p:cNvSpPr>
              <p:nvPr/>
            </p:nvSpPr>
            <p:spPr bwMode="auto">
              <a:xfrm>
                <a:off x="4534" y="3923"/>
                <a:ext cx="0" cy="69"/>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83994" name="Text Box 27"/>
            <p:cNvSpPr txBox="1">
              <a:spLocks noChangeArrowheads="1"/>
            </p:cNvSpPr>
            <p:nvPr/>
          </p:nvSpPr>
          <p:spPr bwMode="auto">
            <a:xfrm>
              <a:off x="4984149" y="485611"/>
              <a:ext cx="1139665" cy="4951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a:spcBef>
                  <a:spcPct val="0"/>
                </a:spcBef>
                <a:buClrTx/>
                <a:buFontTx/>
                <a:buNone/>
              </a:pPr>
              <a:r>
                <a:rPr lang="en-US" altLang="en-US" sz="1600" b="1"/>
                <a:t>Growing</a:t>
              </a:r>
              <a:br>
                <a:rPr lang="en-US" altLang="en-US" sz="1600" b="1"/>
              </a:br>
              <a:r>
                <a:rPr lang="en-US" altLang="en-US" sz="1600" b="1"/>
                <a:t>polypeptides</a:t>
              </a:r>
            </a:p>
          </p:txBody>
        </p:sp>
      </p:grpSp>
      <p:sp>
        <p:nvSpPr>
          <p:cNvPr id="83970" name="Rectangle 2"/>
          <p:cNvSpPr>
            <a:spLocks noGrp="1" noChangeArrowheads="1"/>
          </p:cNvSpPr>
          <p:nvPr>
            <p:ph type="title" idx="4294967295"/>
          </p:nvPr>
        </p:nvSpPr>
        <p:spPr>
          <a:xfrm>
            <a:off x="152400" y="304800"/>
            <a:ext cx="3614738" cy="769441"/>
          </a:xfrm>
        </p:spPr>
        <p:txBody>
          <a:bodyPr wrap="square" anchor="t">
            <a:spAutoFit/>
          </a:bodyPr>
          <a:lstStyle/>
          <a:p>
            <a:pPr eaLnBrk="1" hangingPunct="1"/>
            <a:r>
              <a:rPr lang="en-US" altLang="en-US" i="1" dirty="0">
                <a:latin typeface="Calibri" charset="0"/>
              </a:rPr>
              <a:t>Polyribosomes</a:t>
            </a:r>
            <a:endParaRPr lang="en-US" altLang="en-US" dirty="0">
              <a:latin typeface="Calibri" charset="0"/>
            </a:endParaRPr>
          </a:p>
        </p:txBody>
      </p:sp>
      <p:sp>
        <p:nvSpPr>
          <p:cNvPr id="52227" name="Rectangle 3"/>
          <p:cNvSpPr txBox="1">
            <a:spLocks noChangeArrowheads="1"/>
          </p:cNvSpPr>
          <p:nvPr/>
        </p:nvSpPr>
        <p:spPr bwMode="auto">
          <a:xfrm>
            <a:off x="76200" y="1857375"/>
            <a:ext cx="3352800" cy="39338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spAutoFit/>
          </a:bodyPr>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eaLnBrk="1" hangingPunct="1">
              <a:buFontTx/>
              <a:buNone/>
            </a:pPr>
            <a:r>
              <a:rPr lang="en-US" altLang="en-US" sz="2400" dirty="0"/>
              <a:t>A number of ribosomes can translate a single mRNA simultaneously, forming a </a:t>
            </a:r>
            <a:r>
              <a:rPr lang="en-US" altLang="en-US" sz="2400" b="1" dirty="0"/>
              <a:t>polyribosome </a:t>
            </a:r>
            <a:r>
              <a:rPr lang="en-US" altLang="en-US" sz="2400" dirty="0"/>
              <a:t>(or </a:t>
            </a:r>
            <a:r>
              <a:rPr lang="en-US" altLang="en-US" sz="2400" b="1" dirty="0"/>
              <a:t>polysome</a:t>
            </a:r>
            <a:r>
              <a:rPr lang="en-US" altLang="en-US" sz="2400" dirty="0"/>
              <a:t>)</a:t>
            </a:r>
          </a:p>
          <a:p>
            <a:pPr eaLnBrk="1" hangingPunct="1">
              <a:buFontTx/>
              <a:buNone/>
            </a:pPr>
            <a:endParaRPr lang="en-US" altLang="en-US" sz="2400" dirty="0"/>
          </a:p>
          <a:p>
            <a:pPr eaLnBrk="1" hangingPunct="1">
              <a:buFontTx/>
              <a:buNone/>
            </a:pPr>
            <a:r>
              <a:rPr lang="en-US" altLang="en-US" sz="2400" dirty="0"/>
              <a:t>Polyribosomes enable a cell to make many copies of a polypeptide very quickly</a:t>
            </a:r>
          </a:p>
        </p:txBody>
      </p:sp>
    </p:spTree>
    <p:extLst>
      <p:ext uri="{BB962C8B-B14F-4D97-AF65-F5344CB8AC3E}">
        <p14:creationId xmlns:p14="http://schemas.microsoft.com/office/powerpoint/2010/main" val="14104266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idx="4294967295"/>
          </p:nvPr>
        </p:nvSpPr>
        <p:spPr>
          <a:xfrm>
            <a:off x="76200" y="304800"/>
            <a:ext cx="8534400" cy="1190625"/>
          </a:xfrm>
        </p:spPr>
        <p:txBody>
          <a:bodyPr anchor="t">
            <a:spAutoFit/>
          </a:bodyPr>
          <a:lstStyle/>
          <a:p>
            <a:pPr marL="57150" indent="-4763" eaLnBrk="1" hangingPunct="1"/>
            <a:r>
              <a:rPr lang="en-US" altLang="en-US" dirty="0">
                <a:latin typeface="Calibri" charset="0"/>
              </a:rPr>
              <a:t>Comparing Gene Expression in Bacteria, and Eukarya</a:t>
            </a:r>
          </a:p>
        </p:txBody>
      </p:sp>
      <p:sp>
        <p:nvSpPr>
          <p:cNvPr id="62466" name="Rectangle 3"/>
          <p:cNvSpPr>
            <a:spLocks noGrp="1" noChangeArrowheads="1"/>
          </p:cNvSpPr>
          <p:nvPr>
            <p:ph type="body" idx="4294967295"/>
          </p:nvPr>
        </p:nvSpPr>
        <p:spPr>
          <a:xfrm>
            <a:off x="533400" y="1924050"/>
            <a:ext cx="8229600" cy="4121128"/>
          </a:xfrm>
        </p:spPr>
        <p:txBody>
          <a:bodyPr>
            <a:spAutoFit/>
          </a:bodyPr>
          <a:lstStyle/>
          <a:p>
            <a:pPr marL="0" indent="0" eaLnBrk="1" hangingPunct="1">
              <a:lnSpc>
                <a:spcPct val="95000"/>
              </a:lnSpc>
              <a:buFont typeface="Times" charset="0"/>
              <a:buNone/>
            </a:pPr>
            <a:r>
              <a:rPr lang="en-US" altLang="en-US" sz="2800" dirty="0">
                <a:latin typeface="Calibri" charset="0"/>
              </a:rPr>
              <a:t>Bacteria and eukarya differ in their RNA polymerases, termination of transcription, and ribosomes; archaea tend to resemble eukarya in these respects</a:t>
            </a:r>
          </a:p>
          <a:p>
            <a:pPr marL="0" indent="0" eaLnBrk="1" hangingPunct="1">
              <a:lnSpc>
                <a:spcPct val="95000"/>
              </a:lnSpc>
              <a:buFont typeface="Times" charset="0"/>
              <a:buNone/>
            </a:pPr>
            <a:endParaRPr lang="en-US" altLang="en-US" sz="2800" dirty="0">
              <a:latin typeface="Calibri" charset="0"/>
            </a:endParaRPr>
          </a:p>
          <a:p>
            <a:pPr marL="0" indent="0" eaLnBrk="1" hangingPunct="1">
              <a:lnSpc>
                <a:spcPct val="95000"/>
              </a:lnSpc>
              <a:buFont typeface="Times" charset="0"/>
              <a:buNone/>
            </a:pPr>
            <a:r>
              <a:rPr lang="en-US" altLang="en-US" sz="2800" b="1" dirty="0">
                <a:latin typeface="Calibri" charset="0"/>
              </a:rPr>
              <a:t>Bacteria can simultaneously transcribe and translate the same gene</a:t>
            </a:r>
          </a:p>
          <a:p>
            <a:pPr marL="0" indent="0" eaLnBrk="1" hangingPunct="1">
              <a:lnSpc>
                <a:spcPct val="95000"/>
              </a:lnSpc>
              <a:buFont typeface="Times" charset="0"/>
              <a:buNone/>
            </a:pPr>
            <a:endParaRPr lang="en-US" altLang="en-US" sz="2800" dirty="0">
              <a:latin typeface="Calibri" charset="0"/>
            </a:endParaRPr>
          </a:p>
          <a:p>
            <a:pPr marL="0" indent="0" eaLnBrk="1" hangingPunct="1">
              <a:lnSpc>
                <a:spcPct val="95000"/>
              </a:lnSpc>
              <a:buFont typeface="Times" charset="0"/>
              <a:buNone/>
            </a:pPr>
            <a:r>
              <a:rPr lang="en-US" altLang="en-US" sz="2800" i="1" dirty="0">
                <a:latin typeface="Calibri" charset="0"/>
              </a:rPr>
              <a:t>But in eukarya, transcription and translation are separated by the nuclear envelope</a:t>
            </a:r>
          </a:p>
        </p:txBody>
      </p:sp>
    </p:spTree>
    <p:extLst>
      <p:ext uri="{BB962C8B-B14F-4D97-AF65-F5344CB8AC3E}">
        <p14:creationId xmlns:p14="http://schemas.microsoft.com/office/powerpoint/2010/main" val="1290001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3" descr="17_25_BacteriaGeneExpres-U"/>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44588" y="258763"/>
            <a:ext cx="6853237" cy="6181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6" name="Text Box 4"/>
          <p:cNvSpPr txBox="1">
            <a:spLocks noChangeArrowheads="1"/>
          </p:cNvSpPr>
          <p:nvPr/>
        </p:nvSpPr>
        <p:spPr bwMode="auto">
          <a:xfrm>
            <a:off x="2243138" y="285750"/>
            <a:ext cx="1855787" cy="255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charset="0"/>
                <a:ea typeface="ヒラギノ角ゴ Pro W3" charset="-128"/>
                <a:cs typeface="+mn-cs"/>
              </a:rPr>
              <a:t>RNA polymerase</a:t>
            </a:r>
          </a:p>
        </p:txBody>
      </p:sp>
      <p:sp>
        <p:nvSpPr>
          <p:cNvPr id="98307" name="Text Box 5"/>
          <p:cNvSpPr txBox="1">
            <a:spLocks noChangeArrowheads="1"/>
          </p:cNvSpPr>
          <p:nvPr/>
        </p:nvSpPr>
        <p:spPr bwMode="auto">
          <a:xfrm>
            <a:off x="3602038" y="1250950"/>
            <a:ext cx="509587" cy="255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charset="0"/>
                <a:ea typeface="ヒラギノ角ゴ Pro W3" charset="-128"/>
                <a:cs typeface="+mn-cs"/>
              </a:rPr>
              <a:t>DNA</a:t>
            </a:r>
          </a:p>
        </p:txBody>
      </p:sp>
      <p:sp>
        <p:nvSpPr>
          <p:cNvPr id="98308" name="Text Box 6"/>
          <p:cNvSpPr txBox="1">
            <a:spLocks noChangeArrowheads="1"/>
          </p:cNvSpPr>
          <p:nvPr/>
        </p:nvSpPr>
        <p:spPr bwMode="auto">
          <a:xfrm>
            <a:off x="6496050" y="1468438"/>
            <a:ext cx="722313"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charset="0"/>
                <a:ea typeface="ヒラギノ角ゴ Pro W3" charset="-128"/>
                <a:cs typeface="+mn-cs"/>
              </a:rPr>
              <a:t>mRNA</a:t>
            </a:r>
          </a:p>
        </p:txBody>
      </p:sp>
      <p:sp>
        <p:nvSpPr>
          <p:cNvPr id="98309" name="Text Box 7"/>
          <p:cNvSpPr txBox="1">
            <a:spLocks noChangeArrowheads="1"/>
          </p:cNvSpPr>
          <p:nvPr/>
        </p:nvSpPr>
        <p:spPr bwMode="auto">
          <a:xfrm>
            <a:off x="2841625" y="1976438"/>
            <a:ext cx="16732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charset="0"/>
                <a:ea typeface="ヒラギノ角ゴ Pro W3" charset="-128"/>
                <a:cs typeface="+mn-cs"/>
              </a:rPr>
              <a:t>Polyribosome</a:t>
            </a:r>
          </a:p>
        </p:txBody>
      </p:sp>
      <p:sp>
        <p:nvSpPr>
          <p:cNvPr id="98310" name="Text Box 8"/>
          <p:cNvSpPr txBox="1">
            <a:spLocks noChangeArrowheads="1"/>
          </p:cNvSpPr>
          <p:nvPr/>
        </p:nvSpPr>
        <p:spPr bwMode="auto">
          <a:xfrm>
            <a:off x="1346200" y="2947988"/>
            <a:ext cx="1285875" cy="50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charset="0"/>
                <a:ea typeface="ヒラギノ角ゴ Pro W3" charset="-128"/>
                <a:cs typeface="+mn-cs"/>
              </a:rPr>
              <a:t>RNA </a:t>
            </a:r>
            <a:br>
              <a:rPr kumimoji="0" lang="en-US" altLang="en-US" sz="1800" b="1" i="0" u="none" strike="noStrike" kern="1200" cap="none" spc="0" normalizeH="0" baseline="0" noProof="0" dirty="0">
                <a:ln>
                  <a:noFill/>
                </a:ln>
                <a:solidFill>
                  <a:srgbClr val="000000"/>
                </a:solidFill>
                <a:effectLst/>
                <a:uLnTx/>
                <a:uFillTx/>
                <a:latin typeface="Calibri" charset="0"/>
                <a:ea typeface="ヒラギノ角ゴ Pro W3" charset="-128"/>
                <a:cs typeface="+mn-cs"/>
              </a:rPr>
            </a:br>
            <a:r>
              <a:rPr kumimoji="0" lang="en-US" altLang="en-US" sz="1800" b="1" i="0" u="none" strike="noStrike" kern="1200" cap="none" spc="0" normalizeH="0" baseline="0" noProof="0" dirty="0">
                <a:ln>
                  <a:noFill/>
                </a:ln>
                <a:solidFill>
                  <a:srgbClr val="000000"/>
                </a:solidFill>
                <a:effectLst/>
                <a:uLnTx/>
                <a:uFillTx/>
                <a:latin typeface="Calibri" charset="0"/>
                <a:ea typeface="ヒラギノ角ゴ Pro W3" charset="-128"/>
                <a:cs typeface="+mn-cs"/>
              </a:rPr>
              <a:t>polymerase</a:t>
            </a:r>
          </a:p>
        </p:txBody>
      </p:sp>
      <p:sp>
        <p:nvSpPr>
          <p:cNvPr id="98311" name="Text Box 9"/>
          <p:cNvSpPr txBox="1">
            <a:spLocks noChangeArrowheads="1"/>
          </p:cNvSpPr>
          <p:nvPr/>
        </p:nvSpPr>
        <p:spPr bwMode="auto">
          <a:xfrm>
            <a:off x="6646863" y="3321050"/>
            <a:ext cx="509587" cy="255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charset="0"/>
                <a:ea typeface="ヒラギノ角ゴ Pro W3" charset="-128"/>
                <a:cs typeface="+mn-cs"/>
              </a:rPr>
              <a:t>DNA</a:t>
            </a:r>
          </a:p>
        </p:txBody>
      </p:sp>
      <p:sp>
        <p:nvSpPr>
          <p:cNvPr id="98312" name="Text Box 10"/>
          <p:cNvSpPr txBox="1">
            <a:spLocks noChangeArrowheads="1"/>
          </p:cNvSpPr>
          <p:nvPr/>
        </p:nvSpPr>
        <p:spPr bwMode="auto">
          <a:xfrm>
            <a:off x="1174750" y="4375150"/>
            <a:ext cx="16732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charset="0"/>
                <a:ea typeface="ヒラギノ角ゴ Pro W3" charset="-128"/>
                <a:cs typeface="+mn-cs"/>
              </a:rPr>
              <a:t>Polyribosome</a:t>
            </a:r>
          </a:p>
        </p:txBody>
      </p:sp>
      <p:sp>
        <p:nvSpPr>
          <p:cNvPr id="98313" name="Text Box 11"/>
          <p:cNvSpPr txBox="1">
            <a:spLocks noChangeArrowheads="1"/>
          </p:cNvSpPr>
          <p:nvPr/>
        </p:nvSpPr>
        <p:spPr bwMode="auto">
          <a:xfrm>
            <a:off x="1344613" y="4746625"/>
            <a:ext cx="1377950" cy="56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charset="0"/>
                <a:ea typeface="ヒラギノ角ゴ Pro W3" charset="-128"/>
                <a:cs typeface="+mn-cs"/>
              </a:rPr>
              <a:t>Polypeptide</a:t>
            </a:r>
            <a:br>
              <a:rPr kumimoji="0" lang="en-US" altLang="en-US" sz="1800" b="1" i="0" u="none" strike="noStrike" kern="1200" cap="none" spc="0" normalizeH="0" baseline="0" noProof="0">
                <a:ln>
                  <a:noFill/>
                </a:ln>
                <a:solidFill>
                  <a:srgbClr val="000000"/>
                </a:solidFill>
                <a:effectLst/>
                <a:uLnTx/>
                <a:uFillTx/>
                <a:latin typeface="Calibri" charset="0"/>
                <a:ea typeface="ヒラギノ角ゴ Pro W3" charset="-128"/>
                <a:cs typeface="+mn-cs"/>
              </a:rPr>
            </a:br>
            <a:r>
              <a:rPr kumimoji="0" lang="en-US" altLang="en-US" sz="1800" b="1" i="0" u="none" strike="noStrike" kern="1200" cap="none" spc="0" normalizeH="0" baseline="0" noProof="0">
                <a:ln>
                  <a:noFill/>
                </a:ln>
                <a:solidFill>
                  <a:srgbClr val="000000"/>
                </a:solidFill>
                <a:effectLst/>
                <a:uLnTx/>
                <a:uFillTx/>
                <a:latin typeface="Calibri" charset="0"/>
                <a:ea typeface="ヒラギノ角ゴ Pro W3" charset="-128"/>
                <a:cs typeface="+mn-cs"/>
              </a:rPr>
              <a:t>(amino end)</a:t>
            </a:r>
          </a:p>
        </p:txBody>
      </p:sp>
      <p:sp>
        <p:nvSpPr>
          <p:cNvPr id="98314" name="Text Box 12"/>
          <p:cNvSpPr txBox="1">
            <a:spLocks noChangeArrowheads="1"/>
          </p:cNvSpPr>
          <p:nvPr/>
        </p:nvSpPr>
        <p:spPr bwMode="auto">
          <a:xfrm>
            <a:off x="3617913" y="6092825"/>
            <a:ext cx="722312"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charset="0"/>
                <a:ea typeface="ヒラギノ角ゴ Pro W3" charset="-128"/>
                <a:cs typeface="+mn-cs"/>
              </a:rPr>
              <a:t>mRNA</a:t>
            </a:r>
          </a:p>
        </p:txBody>
      </p:sp>
      <p:sp>
        <p:nvSpPr>
          <p:cNvPr id="98315" name="Text Box 13"/>
          <p:cNvSpPr txBox="1">
            <a:spLocks noChangeArrowheads="1"/>
          </p:cNvSpPr>
          <p:nvPr/>
        </p:nvSpPr>
        <p:spPr bwMode="auto">
          <a:xfrm>
            <a:off x="4389438" y="6113463"/>
            <a:ext cx="874712"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charset="0"/>
                <a:ea typeface="ヒラギノ角ゴ Pro W3" charset="-128"/>
                <a:cs typeface="+mn-cs"/>
              </a:rPr>
              <a:t>(5</a:t>
            </a:r>
            <a:r>
              <a:rPr kumimoji="0" lang="en-US" altLang="en-US" sz="1800" b="1" i="0" u="none" strike="noStrike" kern="1200" cap="none" spc="0" normalizeH="0" baseline="0" noProof="0">
                <a:ln>
                  <a:noFill/>
                </a:ln>
                <a:solidFill>
                  <a:srgbClr val="000000"/>
                </a:solidFill>
                <a:effectLst/>
                <a:uLnTx/>
                <a:uFillTx/>
                <a:latin typeface="Calibri" charset="0"/>
                <a:ea typeface="ヒラギノ角ゴ Pro W3" charset="-128"/>
                <a:cs typeface="+mn-cs"/>
                <a:sym typeface="Symbol" charset="2"/>
              </a:rPr>
              <a:t> end)</a:t>
            </a:r>
            <a:endParaRPr kumimoji="0" lang="en-US" altLang="en-US" sz="1800" b="1" i="0" u="none" strike="noStrike" kern="1200" cap="none" spc="0" normalizeH="0" baseline="0" noProof="0">
              <a:ln>
                <a:noFill/>
              </a:ln>
              <a:solidFill>
                <a:srgbClr val="000000"/>
              </a:solidFill>
              <a:effectLst/>
              <a:uLnTx/>
              <a:uFillTx/>
              <a:latin typeface="Calibri" charset="0"/>
              <a:ea typeface="ヒラギノ角ゴ Pro W3" charset="-128"/>
              <a:cs typeface="+mn-cs"/>
            </a:endParaRPr>
          </a:p>
        </p:txBody>
      </p:sp>
      <p:sp>
        <p:nvSpPr>
          <p:cNvPr id="98316" name="Text Box 14"/>
          <p:cNvSpPr txBox="1">
            <a:spLocks noChangeArrowheads="1"/>
          </p:cNvSpPr>
          <p:nvPr/>
        </p:nvSpPr>
        <p:spPr bwMode="auto">
          <a:xfrm>
            <a:off x="4157663" y="5526088"/>
            <a:ext cx="1168400"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charset="0"/>
                <a:ea typeface="ヒラギノ角ゴ Pro W3" charset="-128"/>
                <a:cs typeface="+mn-cs"/>
              </a:rPr>
              <a:t>Ribosome</a:t>
            </a:r>
          </a:p>
        </p:txBody>
      </p:sp>
      <p:sp>
        <p:nvSpPr>
          <p:cNvPr id="98317" name="Text Box 15"/>
          <p:cNvSpPr txBox="1">
            <a:spLocks noChangeArrowheads="1"/>
          </p:cNvSpPr>
          <p:nvPr/>
        </p:nvSpPr>
        <p:spPr bwMode="auto">
          <a:xfrm>
            <a:off x="6683375" y="2671763"/>
            <a:ext cx="1168400"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charset="0"/>
                <a:ea typeface="ヒラギノ角ゴ Pro W3" charset="-128"/>
                <a:cs typeface="+mn-cs"/>
              </a:rPr>
              <a:t>0.25 </a:t>
            </a:r>
            <a:r>
              <a:rPr kumimoji="0" lang="en-US" altLang="en-US" sz="1800" b="1" i="0" u="none" strike="noStrike" kern="1200" cap="none" spc="0" normalizeH="0" baseline="0" noProof="0">
                <a:ln>
                  <a:noFill/>
                </a:ln>
                <a:solidFill>
                  <a:srgbClr val="000000"/>
                </a:solidFill>
                <a:effectLst/>
                <a:uLnTx/>
                <a:uFillTx/>
                <a:latin typeface="Calibri" charset="0"/>
                <a:ea typeface="ヒラギノ角ゴ Pro W3" charset="-128"/>
                <a:cs typeface="+mn-cs"/>
                <a:sym typeface="Symbol" charset="2"/>
              </a:rPr>
              <a:t>m</a:t>
            </a:r>
            <a:endParaRPr kumimoji="0" lang="en-US" altLang="en-US" sz="1800" b="1" i="0" u="none" strike="noStrike" kern="1200" cap="none" spc="0" normalizeH="0" baseline="0" noProof="0">
              <a:ln>
                <a:noFill/>
              </a:ln>
              <a:solidFill>
                <a:srgbClr val="000000"/>
              </a:solidFill>
              <a:effectLst/>
              <a:uLnTx/>
              <a:uFillTx/>
              <a:latin typeface="Calibri" charset="0"/>
              <a:ea typeface="ヒラギノ角ゴ Pro W3" charset="-128"/>
              <a:cs typeface="+mn-cs"/>
            </a:endParaRPr>
          </a:p>
        </p:txBody>
      </p:sp>
      <p:sp>
        <p:nvSpPr>
          <p:cNvPr id="98318" name="Line 16"/>
          <p:cNvSpPr>
            <a:spLocks noChangeShapeType="1"/>
          </p:cNvSpPr>
          <p:nvPr/>
        </p:nvSpPr>
        <p:spPr bwMode="auto">
          <a:xfrm flipH="1">
            <a:off x="2832100" y="554038"/>
            <a:ext cx="71438" cy="212725"/>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128"/>
              <a:cs typeface="+mn-cs"/>
            </a:endParaRPr>
          </a:p>
        </p:txBody>
      </p:sp>
      <p:sp>
        <p:nvSpPr>
          <p:cNvPr id="98319" name="Line 17"/>
          <p:cNvSpPr>
            <a:spLocks noChangeShapeType="1"/>
          </p:cNvSpPr>
          <p:nvPr/>
        </p:nvSpPr>
        <p:spPr bwMode="auto">
          <a:xfrm>
            <a:off x="3100388" y="1233488"/>
            <a:ext cx="365125" cy="739775"/>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128"/>
              <a:cs typeface="+mn-cs"/>
            </a:endParaRPr>
          </a:p>
        </p:txBody>
      </p:sp>
      <p:sp>
        <p:nvSpPr>
          <p:cNvPr id="98320" name="Line 18"/>
          <p:cNvSpPr>
            <a:spLocks noChangeShapeType="1"/>
          </p:cNvSpPr>
          <p:nvPr/>
        </p:nvSpPr>
        <p:spPr bwMode="auto">
          <a:xfrm>
            <a:off x="7218363" y="1604963"/>
            <a:ext cx="434975" cy="79375"/>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128"/>
              <a:cs typeface="+mn-cs"/>
            </a:endParaRPr>
          </a:p>
        </p:txBody>
      </p:sp>
      <p:grpSp>
        <p:nvGrpSpPr>
          <p:cNvPr id="98321" name="Group 19"/>
          <p:cNvGrpSpPr>
            <a:grpSpLocks/>
          </p:cNvGrpSpPr>
          <p:nvPr/>
        </p:nvGrpSpPr>
        <p:grpSpPr bwMode="auto">
          <a:xfrm>
            <a:off x="6370638" y="2573338"/>
            <a:ext cx="1519237" cy="136525"/>
            <a:chOff x="4013" y="1621"/>
            <a:chExt cx="957" cy="86"/>
          </a:xfrm>
        </p:grpSpPr>
        <p:sp>
          <p:nvSpPr>
            <p:cNvPr id="98330" name="Line 20"/>
            <p:cNvSpPr>
              <a:spLocks noChangeShapeType="1"/>
            </p:cNvSpPr>
            <p:nvPr/>
          </p:nvSpPr>
          <p:spPr bwMode="auto">
            <a:xfrm>
              <a:off x="4013" y="1667"/>
              <a:ext cx="955"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128"/>
                <a:cs typeface="+mn-cs"/>
              </a:endParaRPr>
            </a:p>
          </p:txBody>
        </p:sp>
        <p:sp>
          <p:nvSpPr>
            <p:cNvPr id="98331" name="Line 21"/>
            <p:cNvSpPr>
              <a:spLocks noChangeShapeType="1"/>
            </p:cNvSpPr>
            <p:nvPr/>
          </p:nvSpPr>
          <p:spPr bwMode="auto">
            <a:xfrm>
              <a:off x="4013" y="1621"/>
              <a:ext cx="0" cy="86"/>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128"/>
                <a:cs typeface="+mn-cs"/>
              </a:endParaRPr>
            </a:p>
          </p:txBody>
        </p:sp>
        <p:sp>
          <p:nvSpPr>
            <p:cNvPr id="98332" name="Line 22"/>
            <p:cNvSpPr>
              <a:spLocks noChangeShapeType="1"/>
            </p:cNvSpPr>
            <p:nvPr/>
          </p:nvSpPr>
          <p:spPr bwMode="auto">
            <a:xfrm>
              <a:off x="4970" y="1621"/>
              <a:ext cx="0" cy="86"/>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128"/>
                <a:cs typeface="+mn-cs"/>
              </a:endParaRPr>
            </a:p>
          </p:txBody>
        </p:sp>
      </p:grpSp>
      <p:sp>
        <p:nvSpPr>
          <p:cNvPr id="98322" name="AutoShape 23"/>
          <p:cNvSpPr>
            <a:spLocks/>
          </p:cNvSpPr>
          <p:nvPr/>
        </p:nvSpPr>
        <p:spPr bwMode="auto">
          <a:xfrm>
            <a:off x="2895600" y="862013"/>
            <a:ext cx="212725" cy="750887"/>
          </a:xfrm>
          <a:prstGeom prst="rightBrace">
            <a:avLst>
              <a:gd name="adj1" fmla="val 29415"/>
              <a:gd name="adj2" fmla="val 50000"/>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Calibri" charset="0"/>
              <a:ea typeface="ヒラギノ角ゴ Pro W3" charset="-128"/>
              <a:cs typeface="+mn-cs"/>
            </a:endParaRPr>
          </a:p>
        </p:txBody>
      </p:sp>
      <p:sp>
        <p:nvSpPr>
          <p:cNvPr id="98323" name="Line 24"/>
          <p:cNvSpPr>
            <a:spLocks noChangeShapeType="1"/>
          </p:cNvSpPr>
          <p:nvPr/>
        </p:nvSpPr>
        <p:spPr bwMode="auto">
          <a:xfrm>
            <a:off x="2692400" y="3382963"/>
            <a:ext cx="431800" cy="53340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128"/>
              <a:cs typeface="+mn-cs"/>
            </a:endParaRPr>
          </a:p>
        </p:txBody>
      </p:sp>
      <p:sp>
        <p:nvSpPr>
          <p:cNvPr id="98324" name="AutoShape 25"/>
          <p:cNvSpPr>
            <a:spLocks/>
          </p:cNvSpPr>
          <p:nvPr/>
        </p:nvSpPr>
        <p:spPr bwMode="auto">
          <a:xfrm>
            <a:off x="2700338" y="4160838"/>
            <a:ext cx="258762" cy="765175"/>
          </a:xfrm>
          <a:prstGeom prst="leftBrace">
            <a:avLst>
              <a:gd name="adj1" fmla="val 24642"/>
              <a:gd name="adj2" fmla="val 50000"/>
            </a:avLst>
          </a:prstGeom>
          <a:noFill/>
          <a:ln w="127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Calibri" charset="0"/>
              <a:ea typeface="ヒラギノ角ゴ Pro W3" charset="-128"/>
              <a:cs typeface="+mn-cs"/>
            </a:endParaRPr>
          </a:p>
        </p:txBody>
      </p:sp>
      <p:sp>
        <p:nvSpPr>
          <p:cNvPr id="98325" name="Line 26"/>
          <p:cNvSpPr>
            <a:spLocks noChangeShapeType="1"/>
          </p:cNvSpPr>
          <p:nvPr/>
        </p:nvSpPr>
        <p:spPr bwMode="auto">
          <a:xfrm flipH="1">
            <a:off x="5253038" y="5778500"/>
            <a:ext cx="457200" cy="44450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128"/>
              <a:cs typeface="+mn-cs"/>
            </a:endParaRPr>
          </a:p>
        </p:txBody>
      </p:sp>
      <p:sp>
        <p:nvSpPr>
          <p:cNvPr id="98326" name="Text Box 27"/>
          <p:cNvSpPr txBox="1">
            <a:spLocks noChangeArrowheads="1"/>
          </p:cNvSpPr>
          <p:nvPr/>
        </p:nvSpPr>
        <p:spPr bwMode="auto">
          <a:xfrm>
            <a:off x="3475038" y="2679700"/>
            <a:ext cx="1431925" cy="60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a:spcBef>
                <a:spcPct val="20000"/>
              </a:spcBef>
              <a:buClr>
                <a:srgbClr val="D1300D"/>
              </a:buClr>
              <a:buFont typeface="Times" charset="0"/>
              <a:buChar char="•"/>
              <a:defRPr sz="2800">
                <a:solidFill>
                  <a:schemeClr val="tx1"/>
                </a:solidFill>
                <a:latin typeface="Calibri" charset="0"/>
                <a:ea typeface="ヒラギノ角ゴ Pro W3" charset="-128"/>
              </a:defRPr>
            </a:lvl1pPr>
            <a:lvl2pPr marL="742950" indent="-285750">
              <a:spcBef>
                <a:spcPct val="20000"/>
              </a:spcBef>
              <a:buChar char="–"/>
              <a:defRPr sz="2600">
                <a:solidFill>
                  <a:schemeClr val="tx1"/>
                </a:solidFill>
                <a:latin typeface="Calibri" charset="0"/>
                <a:ea typeface="ヒラギノ角ゴ Pro W3" charset="-128"/>
              </a:defRPr>
            </a:lvl2pPr>
            <a:lvl3pPr marL="1143000" indent="-228600">
              <a:spcBef>
                <a:spcPct val="20000"/>
              </a:spcBef>
              <a:buChar char="•"/>
              <a:defRPr sz="2400">
                <a:solidFill>
                  <a:schemeClr val="tx1"/>
                </a:solidFill>
                <a:latin typeface="Calibri" charset="0"/>
                <a:ea typeface="ヒラギノ角ゴ Pro W3" charset="-128"/>
              </a:defRPr>
            </a:lvl3pPr>
            <a:lvl4pPr marL="1600200" indent="-228600">
              <a:spcBef>
                <a:spcPct val="20000"/>
              </a:spcBef>
              <a:buChar char="–"/>
              <a:defRPr sz="2000">
                <a:solidFill>
                  <a:schemeClr val="tx1"/>
                </a:solidFill>
                <a:latin typeface="Calibri" charset="0"/>
                <a:ea typeface="ヒラギノ角ゴ Pro W3" charset="-128"/>
              </a:defRPr>
            </a:lvl4pPr>
            <a:lvl5pPr marL="2057400" indent="-228600">
              <a:spcBef>
                <a:spcPct val="20000"/>
              </a:spcBef>
              <a:buChar char="»"/>
              <a:defRPr sz="2000">
                <a:solidFill>
                  <a:schemeClr val="tx1"/>
                </a:solidFill>
                <a:latin typeface="Calibri" charset="0"/>
                <a:ea typeface="ヒラギノ角ゴ Pro W3" charset="-128"/>
              </a:defRPr>
            </a:lvl5pPr>
            <a:lvl6pPr marL="2514600" indent="-228600" eaLnBrk="0" fontAlgn="base" hangingPunct="0">
              <a:spcBef>
                <a:spcPct val="20000"/>
              </a:spcBef>
              <a:spcAft>
                <a:spcPct val="0"/>
              </a:spcAft>
              <a:buChar char="»"/>
              <a:defRPr sz="2000">
                <a:solidFill>
                  <a:schemeClr val="tx1"/>
                </a:solidFill>
                <a:latin typeface="Calibri" charset="0"/>
                <a:ea typeface="ヒラギノ角ゴ Pro W3" charset="-128"/>
              </a:defRPr>
            </a:lvl6pPr>
            <a:lvl7pPr marL="2971800" indent="-228600" eaLnBrk="0" fontAlgn="base" hangingPunct="0">
              <a:spcBef>
                <a:spcPct val="20000"/>
              </a:spcBef>
              <a:spcAft>
                <a:spcPct val="0"/>
              </a:spcAft>
              <a:buChar char="»"/>
              <a:defRPr sz="2000">
                <a:solidFill>
                  <a:schemeClr val="tx1"/>
                </a:solidFill>
                <a:latin typeface="Calibri" charset="0"/>
                <a:ea typeface="ヒラギノ角ゴ Pro W3" charset="-128"/>
              </a:defRPr>
            </a:lvl7pPr>
            <a:lvl8pPr marL="3429000" indent="-228600" eaLnBrk="0" fontAlgn="base" hangingPunct="0">
              <a:spcBef>
                <a:spcPct val="20000"/>
              </a:spcBef>
              <a:spcAft>
                <a:spcPct val="0"/>
              </a:spcAft>
              <a:buChar char="»"/>
              <a:defRPr sz="2000">
                <a:solidFill>
                  <a:schemeClr val="tx1"/>
                </a:solidFill>
                <a:latin typeface="Calibri" charset="0"/>
                <a:ea typeface="ヒラギノ角ゴ Pro W3" charset="-128"/>
              </a:defRPr>
            </a:lvl8pPr>
            <a:lvl9pPr marL="3886200" indent="-228600" eaLnBrk="0" fontAlgn="base" hangingPunct="0">
              <a:spcBef>
                <a:spcPct val="20000"/>
              </a:spcBef>
              <a:spcAft>
                <a:spcPct val="0"/>
              </a:spcAft>
              <a:buChar char="»"/>
              <a:defRPr sz="2000">
                <a:solidFill>
                  <a:schemeClr val="tx1"/>
                </a:solidFill>
                <a:latin typeface="Calibri" charset="0"/>
                <a:ea typeface="ヒラギノ角ゴ Pro W3"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Calibri" charset="0"/>
                <a:ea typeface="ヒラギノ角ゴ Pro W3" charset="-128"/>
                <a:cs typeface="+mn-cs"/>
              </a:rPr>
              <a:t>Direction of</a:t>
            </a:r>
            <a:br>
              <a:rPr kumimoji="0" lang="en-US" altLang="en-US" sz="1800" b="1" i="0" u="none" strike="noStrike" kern="1200" cap="none" spc="0" normalizeH="0" baseline="0" noProof="0">
                <a:ln>
                  <a:noFill/>
                </a:ln>
                <a:solidFill>
                  <a:srgbClr val="000000"/>
                </a:solidFill>
                <a:effectLst/>
                <a:uLnTx/>
                <a:uFillTx/>
                <a:latin typeface="Calibri" charset="0"/>
                <a:ea typeface="ヒラギノ角ゴ Pro W3" charset="-128"/>
                <a:cs typeface="+mn-cs"/>
              </a:rPr>
            </a:br>
            <a:r>
              <a:rPr kumimoji="0" lang="en-US" altLang="en-US" sz="1800" b="1" i="0" u="none" strike="noStrike" kern="1200" cap="none" spc="0" normalizeH="0" baseline="0" noProof="0">
                <a:ln>
                  <a:noFill/>
                </a:ln>
                <a:solidFill>
                  <a:srgbClr val="000000"/>
                </a:solidFill>
                <a:effectLst/>
                <a:uLnTx/>
                <a:uFillTx/>
                <a:latin typeface="Calibri" charset="0"/>
                <a:ea typeface="ヒラギノ角ゴ Pro W3" charset="-128"/>
                <a:cs typeface="+mn-cs"/>
              </a:rPr>
              <a:t>transcription</a:t>
            </a:r>
          </a:p>
        </p:txBody>
      </p:sp>
      <p:sp>
        <p:nvSpPr>
          <p:cNvPr id="98327" name="Line 28"/>
          <p:cNvSpPr>
            <a:spLocks noChangeShapeType="1"/>
          </p:cNvSpPr>
          <p:nvPr/>
        </p:nvSpPr>
        <p:spPr bwMode="auto">
          <a:xfrm flipV="1">
            <a:off x="6904038" y="3589338"/>
            <a:ext cx="0" cy="34290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128"/>
              <a:cs typeface="+mn-cs"/>
            </a:endParaRPr>
          </a:p>
        </p:txBody>
      </p:sp>
      <p:sp>
        <p:nvSpPr>
          <p:cNvPr id="98328" name="Line 29"/>
          <p:cNvSpPr>
            <a:spLocks noChangeShapeType="1"/>
          </p:cNvSpPr>
          <p:nvPr/>
        </p:nvSpPr>
        <p:spPr bwMode="auto">
          <a:xfrm>
            <a:off x="4562475" y="5205413"/>
            <a:ext cx="157163" cy="38735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128"/>
              <a:cs typeface="+mn-cs"/>
            </a:endParaRPr>
          </a:p>
        </p:txBody>
      </p:sp>
      <p:sp>
        <p:nvSpPr>
          <p:cNvPr id="98329" name="Line 30"/>
          <p:cNvSpPr>
            <a:spLocks noChangeShapeType="1"/>
          </p:cNvSpPr>
          <p:nvPr/>
        </p:nvSpPr>
        <p:spPr bwMode="auto">
          <a:xfrm>
            <a:off x="3687763" y="757238"/>
            <a:ext cx="139700" cy="49530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128"/>
              <a:cs typeface="+mn-cs"/>
            </a:endParaRPr>
          </a:p>
        </p:txBody>
      </p:sp>
    </p:spTree>
    <p:extLst>
      <p:ext uri="{BB962C8B-B14F-4D97-AF65-F5344CB8AC3E}">
        <p14:creationId xmlns:p14="http://schemas.microsoft.com/office/powerpoint/2010/main" val="3686864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819400" y="26831"/>
            <a:ext cx="42037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latin typeface="Calibri"/>
              </a:rPr>
              <a:t>Base Pairing</a:t>
            </a:r>
          </a:p>
        </p:txBody>
      </p:sp>
      <p:sp>
        <p:nvSpPr>
          <p:cNvPr id="24" name="Content Placeholder 2"/>
          <p:cNvSpPr txBox="1">
            <a:spLocks/>
          </p:cNvSpPr>
          <p:nvPr/>
        </p:nvSpPr>
        <p:spPr>
          <a:xfrm>
            <a:off x="660400" y="1334931"/>
            <a:ext cx="7480300" cy="1047816"/>
          </a:xfrm>
          <a:prstGeom prst="rect">
            <a:avLst/>
          </a:prstGeom>
          <a:solidFill>
            <a:schemeClr val="bg1"/>
          </a:solid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1">
              <a:spcBef>
                <a:spcPts val="600"/>
              </a:spcBef>
            </a:pPr>
            <a:r>
              <a:rPr lang="en-US" b="1" dirty="0">
                <a:solidFill>
                  <a:srgbClr val="000000"/>
                </a:solidFill>
                <a:latin typeface="Calibri"/>
              </a:rPr>
              <a:t>Purines only pair with pyrimidines</a:t>
            </a:r>
          </a:p>
        </p:txBody>
      </p:sp>
      <p:pic>
        <p:nvPicPr>
          <p:cNvPr id="2" name="Picture 1"/>
          <p:cNvPicPr>
            <a:picLocks noChangeAspect="1"/>
          </p:cNvPicPr>
          <p:nvPr/>
        </p:nvPicPr>
        <p:blipFill>
          <a:blip r:embed="rId3"/>
          <a:stretch>
            <a:fillRect/>
          </a:stretch>
        </p:blipFill>
        <p:spPr>
          <a:xfrm>
            <a:off x="773737" y="2347867"/>
            <a:ext cx="7735263" cy="3641454"/>
          </a:xfrm>
          <a:prstGeom prst="rect">
            <a:avLst/>
          </a:prstGeom>
        </p:spPr>
      </p:pic>
      <p:sp>
        <p:nvSpPr>
          <p:cNvPr id="3" name="Oval 2"/>
          <p:cNvSpPr/>
          <p:nvPr/>
        </p:nvSpPr>
        <p:spPr>
          <a:xfrm>
            <a:off x="279400" y="4757421"/>
            <a:ext cx="7861300" cy="1193800"/>
          </a:xfrm>
          <a:prstGeom prst="ellipse">
            <a:avLst/>
          </a:prstGeom>
          <a:noFill/>
          <a:ln w="5715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4223504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69900" y="855546"/>
            <a:ext cx="4439801" cy="5422900"/>
          </a:xfrm>
          <a:prstGeom prst="rect">
            <a:avLst/>
          </a:prstGeom>
        </p:spPr>
      </p:pic>
      <p:sp>
        <p:nvSpPr>
          <p:cNvPr id="5" name="Title 1"/>
          <p:cNvSpPr txBox="1">
            <a:spLocks/>
          </p:cNvSpPr>
          <p:nvPr/>
        </p:nvSpPr>
        <p:spPr>
          <a:xfrm>
            <a:off x="4953000" y="167962"/>
            <a:ext cx="42037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latin typeface="Calibri"/>
              </a:rPr>
              <a:t>Base Pairing</a:t>
            </a:r>
          </a:p>
        </p:txBody>
      </p:sp>
      <p:sp>
        <p:nvSpPr>
          <p:cNvPr id="6" name="Content Placeholder 2"/>
          <p:cNvSpPr txBox="1">
            <a:spLocks/>
          </p:cNvSpPr>
          <p:nvPr/>
        </p:nvSpPr>
        <p:spPr>
          <a:xfrm>
            <a:off x="4953000" y="2344515"/>
            <a:ext cx="4085942" cy="2647468"/>
          </a:xfrm>
          <a:prstGeom prst="rect">
            <a:avLst/>
          </a:prstGeom>
          <a:solidFill>
            <a:schemeClr val="bg1"/>
          </a:solid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91440" indent="-91440" algn="l">
              <a:spcBef>
                <a:spcPts val="600"/>
              </a:spcBef>
              <a:buFont typeface="Arial"/>
              <a:buChar char="•"/>
            </a:pPr>
            <a:r>
              <a:rPr lang="en-US" sz="2000" dirty="0">
                <a:solidFill>
                  <a:srgbClr val="000000"/>
                </a:solidFill>
                <a:latin typeface="Calibri"/>
              </a:rPr>
              <a:t>Watson &amp; Crick determined that </a:t>
            </a:r>
          </a:p>
          <a:p>
            <a:pPr marL="548640" lvl="1" indent="-91440" algn="l">
              <a:spcBef>
                <a:spcPts val="600"/>
              </a:spcBef>
              <a:buFont typeface="Arial"/>
              <a:buChar char="•"/>
            </a:pPr>
            <a:r>
              <a:rPr lang="en-US" sz="1800" dirty="0">
                <a:solidFill>
                  <a:srgbClr val="000000"/>
                </a:solidFill>
                <a:latin typeface="Calibri"/>
              </a:rPr>
              <a:t> adenine (A) paired only with thymine (T)</a:t>
            </a:r>
          </a:p>
          <a:p>
            <a:pPr marL="548640" lvl="1" indent="-91440" algn="l">
              <a:spcBef>
                <a:spcPts val="600"/>
              </a:spcBef>
              <a:buFont typeface="Arial"/>
              <a:buChar char="•"/>
            </a:pPr>
            <a:r>
              <a:rPr lang="en-US" sz="1800" dirty="0">
                <a:solidFill>
                  <a:srgbClr val="000000"/>
                </a:solidFill>
                <a:latin typeface="Calibri"/>
              </a:rPr>
              <a:t> guanine (G) paired only with cytosine (C)</a:t>
            </a:r>
          </a:p>
          <a:p>
            <a:pPr marL="548640" lvl="1" indent="-91440" algn="l">
              <a:spcBef>
                <a:spcPts val="600"/>
              </a:spcBef>
              <a:buFont typeface="Arial"/>
              <a:buChar char="•"/>
            </a:pPr>
            <a:endParaRPr lang="en-US" sz="1800" dirty="0">
              <a:solidFill>
                <a:srgbClr val="000000"/>
              </a:solidFill>
              <a:latin typeface="Calibri"/>
            </a:endParaRPr>
          </a:p>
          <a:p>
            <a:pPr marL="91440" indent="-91440" algn="l">
              <a:spcBef>
                <a:spcPts val="600"/>
              </a:spcBef>
              <a:buFont typeface="Arial"/>
              <a:buChar char="•"/>
            </a:pPr>
            <a:r>
              <a:rPr lang="en-US" sz="2000" dirty="0">
                <a:solidFill>
                  <a:srgbClr val="000000"/>
                </a:solidFill>
                <a:latin typeface="Calibri"/>
              </a:rPr>
              <a:t>Thus in any organism the amount of A = T, and the amount of G = C</a:t>
            </a:r>
          </a:p>
        </p:txBody>
      </p:sp>
    </p:spTree>
    <p:extLst>
      <p:ext uri="{BB962C8B-B14F-4D97-AF65-F5344CB8AC3E}">
        <p14:creationId xmlns:p14="http://schemas.microsoft.com/office/powerpoint/2010/main" val="3850264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69900" y="855546"/>
            <a:ext cx="4439801" cy="5422900"/>
          </a:xfrm>
          <a:prstGeom prst="rect">
            <a:avLst/>
          </a:prstGeom>
        </p:spPr>
      </p:pic>
      <p:sp>
        <p:nvSpPr>
          <p:cNvPr id="5" name="Title 1"/>
          <p:cNvSpPr txBox="1">
            <a:spLocks/>
          </p:cNvSpPr>
          <p:nvPr/>
        </p:nvSpPr>
        <p:spPr>
          <a:xfrm>
            <a:off x="4953000" y="167962"/>
            <a:ext cx="42037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prstClr val="black"/>
                </a:solidFill>
                <a:latin typeface="Calibri"/>
              </a:rPr>
              <a:t>Base Pairing</a:t>
            </a:r>
          </a:p>
        </p:txBody>
      </p:sp>
      <p:sp>
        <p:nvSpPr>
          <p:cNvPr id="6" name="Content Placeholder 2"/>
          <p:cNvSpPr txBox="1">
            <a:spLocks/>
          </p:cNvSpPr>
          <p:nvPr/>
        </p:nvSpPr>
        <p:spPr>
          <a:xfrm>
            <a:off x="4953000" y="2344515"/>
            <a:ext cx="4085942" cy="2647468"/>
          </a:xfrm>
          <a:prstGeom prst="rect">
            <a:avLst/>
          </a:prstGeom>
          <a:solidFill>
            <a:schemeClr val="bg1"/>
          </a:solid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91440" indent="-91440" algn="l">
              <a:spcBef>
                <a:spcPts val="600"/>
              </a:spcBef>
              <a:buFont typeface="Arial"/>
              <a:buChar char="•"/>
            </a:pPr>
            <a:r>
              <a:rPr lang="en-US" sz="2000" dirty="0">
                <a:solidFill>
                  <a:srgbClr val="000000"/>
                </a:solidFill>
                <a:latin typeface="Calibri"/>
              </a:rPr>
              <a:t>Watson &amp; Crick determined that </a:t>
            </a:r>
          </a:p>
          <a:p>
            <a:pPr marL="548640" lvl="1" indent="-91440" algn="l">
              <a:spcBef>
                <a:spcPts val="600"/>
              </a:spcBef>
              <a:buFont typeface="Arial"/>
              <a:buChar char="•"/>
            </a:pPr>
            <a:r>
              <a:rPr lang="en-US" sz="1800" dirty="0">
                <a:solidFill>
                  <a:srgbClr val="000000"/>
                </a:solidFill>
                <a:latin typeface="Calibri"/>
              </a:rPr>
              <a:t> adenine (A) paired only with thymine (T)</a:t>
            </a:r>
          </a:p>
          <a:p>
            <a:pPr marL="548640" lvl="1" indent="-91440" algn="l">
              <a:spcBef>
                <a:spcPts val="600"/>
              </a:spcBef>
              <a:buFont typeface="Arial"/>
              <a:buChar char="•"/>
            </a:pPr>
            <a:r>
              <a:rPr lang="en-US" sz="1800" dirty="0">
                <a:solidFill>
                  <a:srgbClr val="000000"/>
                </a:solidFill>
                <a:latin typeface="Calibri"/>
              </a:rPr>
              <a:t> guanine (G) paired only with cytosine (C)</a:t>
            </a:r>
          </a:p>
          <a:p>
            <a:pPr marL="548640" lvl="1" indent="-91440" algn="l">
              <a:spcBef>
                <a:spcPts val="600"/>
              </a:spcBef>
              <a:buFont typeface="Arial"/>
              <a:buChar char="•"/>
            </a:pPr>
            <a:endParaRPr lang="en-US" sz="1800" dirty="0">
              <a:solidFill>
                <a:srgbClr val="000000"/>
              </a:solidFill>
              <a:latin typeface="Calibri"/>
            </a:endParaRPr>
          </a:p>
          <a:p>
            <a:pPr marL="91440" indent="-91440" algn="l">
              <a:spcBef>
                <a:spcPts val="600"/>
              </a:spcBef>
              <a:buFont typeface="Arial"/>
              <a:buChar char="•"/>
            </a:pPr>
            <a:r>
              <a:rPr lang="en-US" sz="2000" dirty="0">
                <a:solidFill>
                  <a:srgbClr val="000000"/>
                </a:solidFill>
                <a:latin typeface="Calibri"/>
              </a:rPr>
              <a:t>Thus in any organism the amount of A = T, and the amount of G = C</a:t>
            </a:r>
          </a:p>
        </p:txBody>
      </p:sp>
      <p:sp>
        <p:nvSpPr>
          <p:cNvPr id="2" name="Rectangle 1"/>
          <p:cNvSpPr/>
          <p:nvPr/>
        </p:nvSpPr>
        <p:spPr>
          <a:xfrm>
            <a:off x="1626288" y="1208186"/>
            <a:ext cx="1765685" cy="387239"/>
          </a:xfrm>
          <a:prstGeom prst="rect">
            <a:avLst/>
          </a:prstGeom>
          <a:solidFill>
            <a:srgbClr val="ED7D31">
              <a:alpha val="3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59286911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2500</TotalTime>
  <Words>2736</Words>
  <Application>Microsoft Macintosh PowerPoint</Application>
  <PresentationFormat>On-screen Show (4:3)</PresentationFormat>
  <Paragraphs>514</Paragraphs>
  <Slides>66</Slides>
  <Notes>61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66</vt:i4>
      </vt:variant>
    </vt:vector>
  </HeadingPairs>
  <TitlesOfParts>
    <vt:vector size="75" baseType="lpstr">
      <vt:lpstr>Arial</vt:lpstr>
      <vt:lpstr>Calibri</vt:lpstr>
      <vt:lpstr>Calibri Regular</vt:lpstr>
      <vt:lpstr>Symbol</vt:lpstr>
      <vt:lpstr>Tahoma</vt:lpstr>
      <vt:lpstr>Times</vt:lpstr>
      <vt:lpstr>Times New Roman</vt:lpstr>
      <vt:lpstr>Wingdings</vt:lpstr>
      <vt:lpstr>1_Office Theme</vt:lpstr>
      <vt:lpstr>BIO10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Many proteins work together in DNA replication</vt:lpstr>
      <vt:lpstr>Base Pairing to a Template Strand</vt:lpstr>
      <vt:lpstr>Base Pairing to a Template Strand</vt:lpstr>
      <vt:lpstr>Synthesizing a New DNA Strand</vt:lpstr>
      <vt:lpstr>Evolutionary Significance of Altered DNA Nucleotides</vt:lpstr>
      <vt:lpstr>Mutations</vt:lpstr>
      <vt:lpstr>BIO10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Flow of Genetic Information in the Cell</vt:lpstr>
      <vt:lpstr>Basic Principles of Transcription and Translation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Typical Eukaryotic Gene and Its Transcript</vt:lpstr>
      <vt:lpstr>Typical Eukaryotic Gene and Its Transcript</vt:lpstr>
      <vt:lpstr>Typical Eukaryotic Gene and Its Transcript</vt:lpstr>
      <vt:lpstr>PowerPoint Presentation</vt:lpstr>
      <vt:lpstr>PowerPoint Presentation</vt:lpstr>
      <vt:lpstr>PowerPoint Presentation</vt:lpstr>
      <vt:lpstr>PowerPoint Presentation</vt:lpstr>
      <vt:lpstr>Common Amino Acids</vt:lpstr>
      <vt:lpstr>PowerPoint Presentation</vt:lpstr>
      <vt:lpstr>PowerPoint Presentation</vt:lpstr>
      <vt:lpstr>The Genetic Code</vt:lpstr>
      <vt:lpstr>PowerPoint Presentation</vt:lpstr>
      <vt:lpstr>PowerPoint Presentation</vt:lpstr>
      <vt:lpstr>PowerPoint Presentation</vt:lpstr>
      <vt:lpstr>PowerPoint Presentation</vt:lpstr>
      <vt:lpstr>PowerPoint Presentation</vt:lpstr>
      <vt:lpstr>PowerPoint Presentation</vt:lpstr>
      <vt:lpstr>Translation is the RNA-directed synthesis of a polypeptide: a closer look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Polyribosomes</vt:lpstr>
      <vt:lpstr>Comparing Gene Expression in Bacteria, and Eukarya</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dc:title>
  <dc:subject/>
  <dc:creator>pwb</dc:creator>
  <cp:keywords/>
  <dc:description/>
  <cp:lastModifiedBy>Bradley, Paul</cp:lastModifiedBy>
  <cp:revision>80</cp:revision>
  <dcterms:created xsi:type="dcterms:W3CDTF">2019-09-29T23:47:42Z</dcterms:created>
  <dcterms:modified xsi:type="dcterms:W3CDTF">2022-03-09T21:14:10Z</dcterms:modified>
  <cp:category/>
</cp:coreProperties>
</file>