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37" r:id="rId3"/>
    <p:sldMasterId id="2147483760" r:id="rId4"/>
  </p:sldMasterIdLst>
  <p:notesMasterIdLst>
    <p:notesMasterId r:id="rId27"/>
  </p:notesMasterIdLst>
  <p:sldIdLst>
    <p:sldId id="1251" r:id="rId5"/>
    <p:sldId id="1228" r:id="rId6"/>
    <p:sldId id="1264" r:id="rId7"/>
    <p:sldId id="1257" r:id="rId8"/>
    <p:sldId id="1265" r:id="rId9"/>
    <p:sldId id="1266" r:id="rId10"/>
    <p:sldId id="1256" r:id="rId11"/>
    <p:sldId id="1229" r:id="rId12"/>
    <p:sldId id="1258" r:id="rId13"/>
    <p:sldId id="1259" r:id="rId14"/>
    <p:sldId id="1260" r:id="rId15"/>
    <p:sldId id="1267" r:id="rId16"/>
    <p:sldId id="1261" r:id="rId17"/>
    <p:sldId id="1211" r:id="rId18"/>
    <p:sldId id="1262" r:id="rId19"/>
    <p:sldId id="1263" r:id="rId20"/>
    <p:sldId id="1269" r:id="rId21"/>
    <p:sldId id="1270" r:id="rId22"/>
    <p:sldId id="1213" r:id="rId23"/>
    <p:sldId id="1272" r:id="rId24"/>
    <p:sldId id="1271" r:id="rId25"/>
    <p:sldId id="12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66"/>
    <p:restoredTop sz="96327" autoAdjust="0"/>
  </p:normalViewPr>
  <p:slideViewPr>
    <p:cSldViewPr snapToGrid="0" snapToObjects="1">
      <p:cViewPr varScale="1">
        <p:scale>
          <a:sx n="114" d="100"/>
          <a:sy n="114" d="100"/>
        </p:scale>
        <p:origin x="71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882-1C39-1C49-B3F0-56F89C64DC97}" type="datetimeFigureOut">
              <a:rPr lang="en-US" smtClean="0"/>
              <a:t>2/28/22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7021-0566-DD45-8175-79E5EFAAB228}" type="slidenum">
              <a:rPr lang="en-US" smtClean="0"/>
              <a:t>‹#›</a:t>
            </a:fld>
            <a:endParaRPr lang="en-US"/>
          </a:p>
        </p:txBody>
      </p:sp>
    </p:spTree>
    <p:extLst>
      <p:ext uri="{BB962C8B-B14F-4D97-AF65-F5344CB8AC3E}">
        <p14:creationId xmlns:p14="http://schemas.microsoft.com/office/powerpoint/2010/main" val="47062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203114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10</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4324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11</a:t>
            </a:fld>
            <a:endParaRPr lang="en-US"/>
          </a:p>
        </p:txBody>
      </p:sp>
    </p:spTree>
    <p:extLst>
      <p:ext uri="{BB962C8B-B14F-4D97-AF65-F5344CB8AC3E}">
        <p14:creationId xmlns:p14="http://schemas.microsoft.com/office/powerpoint/2010/main" val="367804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14283DF-4A7C-054D-8CED-E5AB14228421}" type="slidenum">
              <a:rPr lang="en-US" altLang="en-US" sz="1200"/>
              <a:pPr/>
              <a:t>12</a:t>
            </a:fld>
            <a:endParaRPr lang="en-US" altLang="en-US" sz="12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charset="0"/>
              </a:rPr>
              <a:t>FIGURE 3-29 Mitochondria: the cell's all-purpose energy converters.</a:t>
            </a:r>
            <a:r>
              <a:rPr lang="en-US" altLang="en-US">
                <a:latin typeface="Arial" charset="0"/>
              </a:rPr>
              <a:t> </a:t>
            </a:r>
          </a:p>
        </p:txBody>
      </p:sp>
    </p:spTree>
    <p:extLst>
      <p:ext uri="{BB962C8B-B14F-4D97-AF65-F5344CB8AC3E}">
        <p14:creationId xmlns:p14="http://schemas.microsoft.com/office/powerpoint/2010/main" val="252011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19096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84674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3729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5031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04969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18</a:t>
            </a:fld>
            <a:endParaRPr lang="en-US"/>
          </a:p>
        </p:txBody>
      </p:sp>
    </p:spTree>
    <p:extLst>
      <p:ext uri="{BB962C8B-B14F-4D97-AF65-F5344CB8AC3E}">
        <p14:creationId xmlns:p14="http://schemas.microsoft.com/office/powerpoint/2010/main" val="104447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19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9729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7D7021-0566-DD45-8175-79E5EFAAB228}" type="slidenum">
              <a:rPr lang="en-US" smtClean="0"/>
              <a:t>2</a:t>
            </a:fld>
            <a:endParaRPr lang="en-US"/>
          </a:p>
        </p:txBody>
      </p:sp>
    </p:spTree>
    <p:extLst>
      <p:ext uri="{BB962C8B-B14F-4D97-AF65-F5344CB8AC3E}">
        <p14:creationId xmlns:p14="http://schemas.microsoft.com/office/powerpoint/2010/main" val="1430366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20</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939581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21</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881937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22</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62452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3</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14058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4</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442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5</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63857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6</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13544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7</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79272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8</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49076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fld id="{02B3877A-37B9-F242-844A-E0A4770DE07F}" type="slidenum">
              <a:rPr lang="en-US" sz="1200">
                <a:solidFill>
                  <a:prstClr val="black"/>
                </a:solidFill>
                <a:latin typeface="Times New Roman" charset="0"/>
                <a:cs typeface="Calibri Regular" charset="0"/>
              </a:rPr>
              <a:pPr/>
              <a:t>9</a:t>
            </a:fld>
            <a:endParaRPr lang="en-US" sz="1200" dirty="0">
              <a:solidFill>
                <a:prstClr val="black"/>
              </a:solidFill>
              <a:latin typeface="Times New Roman"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81506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20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8781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19058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91"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40489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97195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24405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72735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5456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cs typeface="Arial"/>
              </a:rPr>
              <a:t>© 2017 Pearson Education, Inc.</a:t>
            </a:r>
          </a:p>
        </p:txBody>
      </p:sp>
    </p:spTree>
    <p:extLst>
      <p:ext uri="{BB962C8B-B14F-4D97-AF65-F5344CB8AC3E}">
        <p14:creationId xmlns:p14="http://schemas.microsoft.com/office/powerpoint/2010/main" val="1190743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91"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a:solidFill>
                  <a:srgbClr val="000000"/>
                </a:solidFill>
                <a:latin typeface="Arial" panose="020B0604020202020204" pitchFamily="34" charset="0"/>
                <a:ea typeface="ヒラギノ角ゴ Pro W3" charset="-128"/>
                <a:cs typeface="Arial"/>
              </a:rPr>
              <a:t>Lecture Presentations by</a:t>
            </a:r>
            <a:br>
              <a:rPr lang="en-US" sz="1400">
                <a:solidFill>
                  <a:srgbClr val="000000"/>
                </a:solidFill>
                <a:latin typeface="Arial" panose="020B0604020202020204" pitchFamily="34" charset="0"/>
                <a:ea typeface="ヒラギノ角ゴ Pro W3" charset="-128"/>
                <a:cs typeface="Arial"/>
              </a:rPr>
            </a:br>
            <a:r>
              <a:rPr lang="en-US" sz="1400">
                <a:solidFill>
                  <a:srgbClr val="000000"/>
                </a:solidFill>
                <a:latin typeface="Arial" panose="020B0604020202020204" pitchFamily="34" charset="0"/>
                <a:ea typeface="ヒラギノ角ゴ Pro W3" charset="-128"/>
                <a:cs typeface="Arial"/>
              </a:rPr>
              <a:t>Nicole </a:t>
            </a:r>
            <a:r>
              <a:rPr lang="en-US" sz="1400" err="1">
                <a:solidFill>
                  <a:srgbClr val="000000"/>
                </a:solidFill>
                <a:latin typeface="Arial" panose="020B0604020202020204" pitchFamily="34" charset="0"/>
                <a:ea typeface="ヒラギノ角ゴ Pro W3" charset="-128"/>
                <a:cs typeface="Arial"/>
              </a:rPr>
              <a:t>Tunbridge</a:t>
            </a:r>
            <a:r>
              <a:rPr lang="en-US" sz="140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25</a:t>
            </a:r>
            <a:br>
              <a:rPr lang="en-US" sz="3200" b="1">
                <a:solidFill>
                  <a:srgbClr val="DF4A20"/>
                </a:solidFill>
                <a:latin typeface="Arial" panose="020B0604020202020204" pitchFamily="34" charset="0"/>
                <a:ea typeface="ヒラギノ角ゴ Pro W3" charset="-128"/>
                <a:cs typeface="Arial"/>
              </a:rPr>
            </a:br>
            <a:br>
              <a:rPr lang="en-US" sz="3600">
                <a:solidFill>
                  <a:srgbClr val="000000"/>
                </a:solidFill>
                <a:latin typeface="Arial" panose="020B0604020202020204" pitchFamily="34" charset="0"/>
                <a:ea typeface="ヒラギノ角ゴ Pro W3" charset="-128"/>
                <a:cs typeface="Arial"/>
              </a:rPr>
            </a:br>
            <a:r>
              <a:rPr lang="en-US" sz="4000" b="1">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History of Life on Earth</a:t>
            </a:r>
          </a:p>
        </p:txBody>
      </p:sp>
    </p:spTree>
    <p:extLst>
      <p:ext uri="{BB962C8B-B14F-4D97-AF65-F5344CB8AC3E}">
        <p14:creationId xmlns:p14="http://schemas.microsoft.com/office/powerpoint/2010/main" val="195905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76471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52613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58890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4241158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217559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solidFill>
                  <a:srgbClr val="000000"/>
                </a:solidFill>
                <a:latin typeface="Tahoma"/>
                <a:ea typeface="Arial"/>
                <a:cs typeface="Arial"/>
              </a:rPr>
              <a:t>© 2017 Pearson Education, Inc.</a:t>
            </a:r>
          </a:p>
        </p:txBody>
      </p:sp>
    </p:spTree>
    <p:extLst>
      <p:ext uri="{BB962C8B-B14F-4D97-AF65-F5344CB8AC3E}">
        <p14:creationId xmlns:p14="http://schemas.microsoft.com/office/powerpoint/2010/main" val="95854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91"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r>
              <a:rPr lang="en-US" sz="1400"/>
              <a:t>Lecture</a:t>
            </a:r>
            <a:r>
              <a:rPr lang="en-US" sz="1400" baseline="0"/>
              <a:t> Presentations by</a:t>
            </a:r>
            <a:br>
              <a:rPr lang="en-US" sz="1400" baseline="0"/>
            </a:br>
            <a:r>
              <a:rPr lang="en-US" sz="1400" baseline="0"/>
              <a:t>Nicole </a:t>
            </a:r>
            <a:r>
              <a:rPr lang="en-US" sz="1400" baseline="0" err="1"/>
              <a:t>Tunbridge</a:t>
            </a:r>
            <a:r>
              <a:rPr lang="en-US" sz="1400" baseline="0"/>
              <a:t> and</a:t>
            </a:r>
            <a:endParaRPr lang="en-US" sz="1400"/>
          </a:p>
          <a:p>
            <a:pPr algn="r"/>
            <a:r>
              <a:rPr lang="en-US" sz="1400" baseline="0"/>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4000" b="1">
                <a:solidFill>
                  <a:srgbClr val="DF4A20"/>
                </a:solidFill>
                <a:effectLst>
                  <a:outerShdw blurRad="38100" dist="38100" dir="2700000" algn="tl">
                    <a:srgbClr val="000000">
                      <a:alpha val="43137"/>
                    </a:srgbClr>
                  </a:outerShdw>
                </a:effectLst>
              </a:rPr>
              <a:t>Chapter 25</a:t>
            </a:r>
            <a:br>
              <a:rPr lang="en-US" sz="3200" b="1">
                <a:solidFill>
                  <a:srgbClr val="DF4A20"/>
                </a:solidFill>
              </a:rPr>
            </a:br>
            <a:br>
              <a:rPr lang="en-US" sz="3600"/>
            </a:br>
            <a:r>
              <a:rPr lang="en-US" sz="4000" b="1" kern="1200">
                <a:solidFill>
                  <a:schemeClr val="tx1"/>
                </a:solidFill>
                <a:effectLst>
                  <a:outerShdw blurRad="38100" dist="38100" dir="2700000" algn="tl">
                    <a:srgbClr val="000000">
                      <a:alpha val="43137"/>
                    </a:srgbClr>
                  </a:outerShdw>
                </a:effectLst>
                <a:latin typeface="Arial" panose="020B0604020202020204" pitchFamily="34" charset="0"/>
                <a:ea typeface="ヒラギノ角ゴ Pro W3" charset="-128"/>
                <a:cs typeface="+mn-cs"/>
              </a:rPr>
              <a:t>The History of Life on Earth</a:t>
            </a:r>
            <a:endParaRPr lang="en-US" sz="40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84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379623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504568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18981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41483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1999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84051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74992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t>2/28/22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93354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t>2/28/22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56381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t>2/28/22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11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406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5372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t>2/28/22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t>‹#›</a:t>
            </a:fld>
            <a:endParaRPr lang="en-US"/>
          </a:p>
        </p:txBody>
      </p:sp>
    </p:spTree>
    <p:extLst>
      <p:ext uri="{BB962C8B-B14F-4D97-AF65-F5344CB8AC3E}">
        <p14:creationId xmlns:p14="http://schemas.microsoft.com/office/powerpoint/2010/main" val="418446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11460071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29518267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a:t>© 2017 Pearson Education, Inc.</a:t>
            </a:r>
          </a:p>
        </p:txBody>
      </p:sp>
    </p:spTree>
    <p:extLst>
      <p:ext uri="{BB962C8B-B14F-4D97-AF65-F5344CB8AC3E}">
        <p14:creationId xmlns:p14="http://schemas.microsoft.com/office/powerpoint/2010/main" val="283156031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In this photo, a hummingbird drinks from a feeder.">
            <a:extLst>
              <a:ext uri="{FF2B5EF4-FFF2-40B4-BE49-F238E27FC236}">
                <a16:creationId xmlns:a16="http://schemas.microsoft.com/office/drawing/2014/main" id="{78E3C7B8-D0FE-3D45-985E-8603A92B0BC5}"/>
              </a:ext>
            </a:extLst>
          </p:cNvPr>
          <p:cNvPicPr>
            <a:picLocks noChangeAspect="1"/>
          </p:cNvPicPr>
          <p:nvPr/>
        </p:nvPicPr>
        <p:blipFill>
          <a:blip r:embed="rId3" cstate="email">
            <a:extLst>
              <a:ext uri="{28A0092B-C50C-407E-A947-70E740481C1C}">
                <a14:useLocalDpi xmlns:a14="http://schemas.microsoft.com/office/drawing/2010/main" val="0"/>
              </a:ext>
            </a:extLst>
          </a:blip>
          <a:srcRect l="-12227" r="-12227"/>
          <a:stretch>
            <a:fillRect/>
          </a:stretch>
        </p:blipFill>
        <p:spPr>
          <a:xfrm>
            <a:off x="-1058451" y="1385432"/>
            <a:ext cx="11236203" cy="4877581"/>
          </a:xfrm>
          <a:prstGeom prst="rect">
            <a:avLst/>
          </a:prstGeom>
        </p:spPr>
      </p:pic>
      <p:sp>
        <p:nvSpPr>
          <p:cNvPr id="2" name="Title 1"/>
          <p:cNvSpPr>
            <a:spLocks noGrp="1"/>
          </p:cNvSpPr>
          <p:nvPr>
            <p:ph type="ctrTitle"/>
          </p:nvPr>
        </p:nvSpPr>
        <p:spPr>
          <a:xfrm>
            <a:off x="-1058451" y="1477599"/>
            <a:ext cx="8420100" cy="1470025"/>
          </a:xfrm>
        </p:spPr>
        <p:txBody>
          <a:bodyPr/>
          <a:lstStyle/>
          <a:p>
            <a:r>
              <a:rPr lang="en-US" dirty="0"/>
              <a:t>BIO10: Introduction </a:t>
            </a:r>
            <a:br>
              <a:rPr lang="en-US" dirty="0"/>
            </a:br>
            <a:r>
              <a:rPr lang="en-US" dirty="0"/>
              <a:t>to Principles of Biology</a:t>
            </a:r>
          </a:p>
        </p:txBody>
      </p:sp>
      <p:sp>
        <p:nvSpPr>
          <p:cNvPr id="3" name="Subtitle 2"/>
          <p:cNvSpPr>
            <a:spLocks noGrp="1"/>
          </p:cNvSpPr>
          <p:nvPr>
            <p:ph type="subTitle" idx="1"/>
          </p:nvPr>
        </p:nvSpPr>
        <p:spPr>
          <a:xfrm>
            <a:off x="222251" y="5135672"/>
            <a:ext cx="4562692" cy="1127342"/>
          </a:xfrm>
        </p:spPr>
        <p:txBody>
          <a:bodyPr>
            <a:normAutofit fontScale="85000" lnSpcReduction="20000"/>
          </a:bodyPr>
          <a:lstStyle/>
          <a:p>
            <a:r>
              <a:rPr lang="en-US" sz="2800" dirty="0">
                <a:solidFill>
                  <a:schemeClr val="bg1"/>
                </a:solidFill>
              </a:rPr>
              <a:t>Dr. Paul Bradley</a:t>
            </a:r>
          </a:p>
          <a:p>
            <a:r>
              <a:rPr lang="en-US" sz="2800" dirty="0">
                <a:solidFill>
                  <a:schemeClr val="bg1"/>
                </a:solidFill>
              </a:rPr>
              <a:t>Energy &amp; Membrane Transport</a:t>
            </a:r>
          </a:p>
          <a:p>
            <a:r>
              <a:rPr lang="en-US" sz="2800" dirty="0">
                <a:solidFill>
                  <a:schemeClr val="bg1"/>
                </a:solidFill>
              </a:rPr>
              <a:t>Part 2</a:t>
            </a:r>
          </a:p>
          <a:p>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6986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27322" y="766801"/>
            <a:ext cx="4667701" cy="6039869"/>
          </a:xfrm>
        </p:spPr>
        <p:txBody>
          <a:bodyPr>
            <a:normAutofit/>
          </a:bodyPr>
          <a:lstStyle/>
          <a:p>
            <a:r>
              <a:rPr lang="en-US" sz="2400" dirty="0"/>
              <a:t>NAD+ / NADH is a coenzyme central to metabolism and is found in all living cells.</a:t>
            </a:r>
          </a:p>
          <a:p>
            <a:r>
              <a:rPr lang="en-US" sz="2400" dirty="0"/>
              <a:t>Consists of two nucleotides joined through their phosphate groups. </a:t>
            </a:r>
          </a:p>
          <a:p>
            <a:r>
              <a:rPr lang="en-US" sz="2400" dirty="0"/>
              <a:t>Main function is carrying electrons from one reaction to another.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NAD+ / NADH</a:t>
            </a:r>
          </a:p>
        </p:txBody>
      </p:sp>
      <p:pic>
        <p:nvPicPr>
          <p:cNvPr id="2" name="Picture 1">
            <a:extLst>
              <a:ext uri="{FF2B5EF4-FFF2-40B4-BE49-F238E27FC236}">
                <a16:creationId xmlns:a16="http://schemas.microsoft.com/office/drawing/2014/main" id="{2BCBF22E-0D0D-2A4C-8A4C-A6DDF9E798C5}"/>
              </a:ext>
            </a:extLst>
          </p:cNvPr>
          <p:cNvPicPr>
            <a:picLocks noChangeAspect="1"/>
          </p:cNvPicPr>
          <p:nvPr/>
        </p:nvPicPr>
        <p:blipFill>
          <a:blip r:embed="rId3"/>
          <a:stretch>
            <a:fillRect/>
          </a:stretch>
        </p:blipFill>
        <p:spPr>
          <a:xfrm>
            <a:off x="3275055" y="2407767"/>
            <a:ext cx="5868945" cy="4398903"/>
          </a:xfrm>
          <a:prstGeom prst="rect">
            <a:avLst/>
          </a:prstGeom>
        </p:spPr>
      </p:pic>
    </p:spTree>
    <p:extLst>
      <p:ext uri="{BB962C8B-B14F-4D97-AF65-F5344CB8AC3E}">
        <p14:creationId xmlns:p14="http://schemas.microsoft.com/office/powerpoint/2010/main" val="5628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Describe the location of the citric acid cycle and oxidative phosphorylation in the cell</a:t>
            </a:r>
          </a:p>
          <a:p>
            <a:pPr marL="285750" indent="-285750">
              <a:buFont typeface="Arial" panose="020B0604020202020204" pitchFamily="34" charset="0"/>
              <a:buChar char="•"/>
            </a:pPr>
            <a:r>
              <a:rPr lang="en-US" sz="2400" dirty="0"/>
              <a:t>Describe the overall outcome of the citric acid cycle and oxidative phosphorylation in terms of the products of each</a:t>
            </a:r>
          </a:p>
          <a:p>
            <a:pPr marL="285750" indent="-285750">
              <a:buFont typeface="Arial" panose="020B0604020202020204" pitchFamily="34" charset="0"/>
              <a:buChar char="•"/>
            </a:pPr>
            <a:r>
              <a:rPr lang="en-US" sz="2400" dirty="0"/>
              <a:t>Describe the relationships of glycolysis, the citric acid cycle, and oxidative phosphorylation in terms of their inputs and outputs.</a:t>
            </a:r>
          </a:p>
        </p:txBody>
      </p:sp>
    </p:spTree>
    <p:extLst>
      <p:ext uri="{BB962C8B-B14F-4D97-AF65-F5344CB8AC3E}">
        <p14:creationId xmlns:p14="http://schemas.microsoft.com/office/powerpoint/2010/main" val="133392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3" descr="figure_03_29_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965200"/>
            <a:ext cx="853598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Rectangle 4"/>
          <p:cNvSpPr>
            <a:spLocks noChangeArrowheads="1"/>
          </p:cNvSpPr>
          <p:nvPr/>
        </p:nvSpPr>
        <p:spPr bwMode="auto">
          <a:xfrm>
            <a:off x="4495800" y="4876800"/>
            <a:ext cx="4037013" cy="850900"/>
          </a:xfrm>
          <a:prstGeom prst="rect">
            <a:avLst/>
          </a:prstGeom>
          <a:solidFill>
            <a:schemeClr val="bg1"/>
          </a:solidFill>
          <a:ln w="1905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4627" name="Oval 5"/>
          <p:cNvSpPr>
            <a:spLocks noChangeArrowheads="1"/>
          </p:cNvSpPr>
          <p:nvPr/>
        </p:nvSpPr>
        <p:spPr bwMode="auto">
          <a:xfrm>
            <a:off x="4119563" y="4308475"/>
            <a:ext cx="533400" cy="533400"/>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200">
                <a:latin typeface="Arial" charset="0"/>
                <a:sym typeface="Wingdings" charset="2"/>
              </a:rPr>
              <a:t></a:t>
            </a:r>
            <a:endParaRPr lang="en-US" altLang="en-US" sz="3200">
              <a:latin typeface="Arial" charset="0"/>
            </a:endParaRPr>
          </a:p>
        </p:txBody>
      </p:sp>
      <p:sp>
        <p:nvSpPr>
          <p:cNvPr id="154628" name="Rectangle 6"/>
          <p:cNvSpPr>
            <a:spLocks noChangeArrowheads="1"/>
          </p:cNvSpPr>
          <p:nvPr/>
        </p:nvSpPr>
        <p:spPr bwMode="auto">
          <a:xfrm>
            <a:off x="4572000" y="4876800"/>
            <a:ext cx="4038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nSpc>
                <a:spcPct val="80000"/>
              </a:lnSpc>
            </a:pPr>
            <a:r>
              <a:rPr lang="en-US" altLang="en-US" sz="1800" i="1">
                <a:latin typeface="Arial" charset="0"/>
              </a:rPr>
              <a:t>Cells such as muscle and liver cells, which use a lot of energy, can have up to 2,000 mitochondria!</a:t>
            </a:r>
            <a:endParaRPr lang="en-US" altLang="en-US" sz="1800">
              <a:latin typeface="Arial" charset="0"/>
            </a:endParaRPr>
          </a:p>
        </p:txBody>
      </p:sp>
      <p:sp>
        <p:nvSpPr>
          <p:cNvPr id="154629" name="Rectangle 7"/>
          <p:cNvSpPr>
            <a:spLocks noChangeArrowheads="1"/>
          </p:cNvSpPr>
          <p:nvPr/>
        </p:nvSpPr>
        <p:spPr bwMode="auto">
          <a:xfrm>
            <a:off x="2246313" y="1371600"/>
            <a:ext cx="23193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sz="1400" dirty="0">
                <a:solidFill>
                  <a:srgbClr val="D65719"/>
                </a:solidFill>
                <a:latin typeface="Arial" charset="0"/>
              </a:rPr>
              <a:t>FUNCTIONS</a:t>
            </a:r>
            <a:endParaRPr lang="en-US" altLang="en-US" sz="1400" dirty="0">
              <a:latin typeface="Arial" charset="0"/>
            </a:endParaRPr>
          </a:p>
          <a:p>
            <a:r>
              <a:rPr lang="en-US" altLang="en-US" sz="1400" dirty="0">
                <a:latin typeface="Arial" charset="0"/>
              </a:rPr>
              <a:t>• Act as all-purpose</a:t>
            </a:r>
          </a:p>
          <a:p>
            <a:r>
              <a:rPr lang="en-US" altLang="en-US" sz="1400" dirty="0">
                <a:latin typeface="Arial" charset="0"/>
              </a:rPr>
              <a:t>  energy converters</a:t>
            </a:r>
          </a:p>
          <a:p>
            <a:r>
              <a:rPr lang="en-US" altLang="en-US" sz="1400" dirty="0">
                <a:latin typeface="Arial" charset="0"/>
              </a:rPr>
              <a:t>• Harvest energy to be</a:t>
            </a:r>
          </a:p>
          <a:p>
            <a:r>
              <a:rPr lang="en-US" altLang="en-US" sz="1400" dirty="0">
                <a:latin typeface="Arial" charset="0"/>
              </a:rPr>
              <a:t>  used for cellular functions</a:t>
            </a:r>
          </a:p>
        </p:txBody>
      </p:sp>
      <p:sp>
        <p:nvSpPr>
          <p:cNvPr id="154630" name="Rectangle 8"/>
          <p:cNvSpPr>
            <a:spLocks noChangeArrowheads="1"/>
          </p:cNvSpPr>
          <p:nvPr/>
        </p:nvSpPr>
        <p:spPr bwMode="auto">
          <a:xfrm>
            <a:off x="3228975" y="974725"/>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chemeClr val="bg1"/>
                </a:solidFill>
                <a:latin typeface="Arial" charset="0"/>
              </a:rPr>
              <a:t>MITOCHONDRIA</a:t>
            </a:r>
          </a:p>
        </p:txBody>
      </p:sp>
      <p:sp>
        <p:nvSpPr>
          <p:cNvPr id="154631" name="Rectangle 9"/>
          <p:cNvSpPr>
            <a:spLocks noChangeArrowheads="1"/>
          </p:cNvSpPr>
          <p:nvPr/>
        </p:nvSpPr>
        <p:spPr bwMode="auto">
          <a:xfrm>
            <a:off x="3057525" y="2590800"/>
            <a:ext cx="14033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1400">
                <a:latin typeface="Arial" charset="0"/>
              </a:rPr>
              <a:t>DNA</a:t>
            </a:r>
          </a:p>
          <a:p>
            <a:pPr algn="ctr">
              <a:lnSpc>
                <a:spcPct val="110000"/>
              </a:lnSpc>
            </a:pPr>
            <a:r>
              <a:rPr lang="en-US" altLang="en-US" sz="1400">
                <a:latin typeface="Arial" charset="0"/>
              </a:rPr>
              <a:t>Matrix</a:t>
            </a:r>
          </a:p>
          <a:p>
            <a:pPr algn="ctr">
              <a:lnSpc>
                <a:spcPct val="110000"/>
              </a:lnSpc>
            </a:pPr>
            <a:r>
              <a:rPr lang="en-US" altLang="en-US" sz="1400">
                <a:latin typeface="Arial" charset="0"/>
              </a:rPr>
              <a:t>Outer</a:t>
            </a:r>
          </a:p>
          <a:p>
            <a:pPr algn="ctr">
              <a:lnSpc>
                <a:spcPct val="70000"/>
              </a:lnSpc>
            </a:pPr>
            <a:r>
              <a:rPr lang="en-US" altLang="en-US" sz="1400">
                <a:latin typeface="Arial" charset="0"/>
              </a:rPr>
              <a:t>membrane</a:t>
            </a:r>
          </a:p>
          <a:p>
            <a:pPr algn="ctr">
              <a:lnSpc>
                <a:spcPct val="120000"/>
              </a:lnSpc>
            </a:pPr>
            <a:r>
              <a:rPr lang="en-US" altLang="en-US" sz="1400">
                <a:latin typeface="Arial" charset="0"/>
              </a:rPr>
              <a:t>Inner</a:t>
            </a:r>
          </a:p>
          <a:p>
            <a:pPr algn="ctr">
              <a:lnSpc>
                <a:spcPct val="70000"/>
              </a:lnSpc>
            </a:pPr>
            <a:r>
              <a:rPr lang="en-US" altLang="en-US" sz="1400">
                <a:latin typeface="Arial" charset="0"/>
              </a:rPr>
              <a:t>membrane</a:t>
            </a:r>
          </a:p>
          <a:p>
            <a:pPr algn="ctr">
              <a:lnSpc>
                <a:spcPct val="120000"/>
              </a:lnSpc>
            </a:pPr>
            <a:r>
              <a:rPr lang="en-US" altLang="en-US" sz="1400">
                <a:latin typeface="Arial" charset="0"/>
              </a:rPr>
              <a:t>Intermembrane</a:t>
            </a:r>
          </a:p>
          <a:p>
            <a:pPr algn="ctr">
              <a:lnSpc>
                <a:spcPct val="70000"/>
              </a:lnSpc>
            </a:pPr>
            <a:r>
              <a:rPr lang="en-US" altLang="en-US" sz="1400">
                <a:latin typeface="Arial" charset="0"/>
              </a:rPr>
              <a:t>space</a:t>
            </a:r>
          </a:p>
        </p:txBody>
      </p:sp>
      <p:sp>
        <p:nvSpPr>
          <p:cNvPr id="177162" name="Freeform 10"/>
          <p:cNvSpPr>
            <a:spLocks/>
          </p:cNvSpPr>
          <p:nvPr/>
        </p:nvSpPr>
        <p:spPr bwMode="auto">
          <a:xfrm>
            <a:off x="2268538" y="2725738"/>
            <a:ext cx="1258887" cy="136525"/>
          </a:xfrm>
          <a:custGeom>
            <a:avLst/>
            <a:gdLst>
              <a:gd name="T0" fmla="*/ 793 w 793"/>
              <a:gd name="T1" fmla="*/ 0 h 86"/>
              <a:gd name="T2" fmla="*/ 670 w 793"/>
              <a:gd name="T3" fmla="*/ 0 h 86"/>
              <a:gd name="T4" fmla="*/ 0 w 793"/>
              <a:gd name="T5" fmla="*/ 86 h 86"/>
              <a:gd name="T6" fmla="*/ 0 60000 65536"/>
              <a:gd name="T7" fmla="*/ 0 60000 65536"/>
              <a:gd name="T8" fmla="*/ 0 60000 65536"/>
              <a:gd name="T9" fmla="*/ 0 w 793"/>
              <a:gd name="T10" fmla="*/ 0 h 86"/>
              <a:gd name="T11" fmla="*/ 793 w 793"/>
              <a:gd name="T12" fmla="*/ 86 h 86"/>
            </a:gdLst>
            <a:ahLst/>
            <a:cxnLst>
              <a:cxn ang="T6">
                <a:pos x="T0" y="T1"/>
              </a:cxn>
              <a:cxn ang="T7">
                <a:pos x="T2" y="T3"/>
              </a:cxn>
              <a:cxn ang="T8">
                <a:pos x="T4" y="T5"/>
              </a:cxn>
            </a:cxnLst>
            <a:rect l="T9" t="T10" r="T11" b="T12"/>
            <a:pathLst>
              <a:path w="793" h="86">
                <a:moveTo>
                  <a:pt x="793" y="0"/>
                </a:moveTo>
                <a:lnTo>
                  <a:pt x="670" y="0"/>
                </a:lnTo>
                <a:lnTo>
                  <a:pt x="0" y="86"/>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64" name="Freeform 12"/>
          <p:cNvSpPr>
            <a:spLocks/>
          </p:cNvSpPr>
          <p:nvPr/>
        </p:nvSpPr>
        <p:spPr bwMode="auto">
          <a:xfrm>
            <a:off x="2481263" y="2963863"/>
            <a:ext cx="1039812" cy="168275"/>
          </a:xfrm>
          <a:custGeom>
            <a:avLst/>
            <a:gdLst>
              <a:gd name="T0" fmla="*/ 655 w 655"/>
              <a:gd name="T1" fmla="*/ 0 h 106"/>
              <a:gd name="T2" fmla="*/ 532 w 655"/>
              <a:gd name="T3" fmla="*/ 0 h 106"/>
              <a:gd name="T4" fmla="*/ 0 w 655"/>
              <a:gd name="T5" fmla="*/ 106 h 106"/>
              <a:gd name="T6" fmla="*/ 0 60000 65536"/>
              <a:gd name="T7" fmla="*/ 0 60000 65536"/>
              <a:gd name="T8" fmla="*/ 0 60000 65536"/>
              <a:gd name="T9" fmla="*/ 0 w 655"/>
              <a:gd name="T10" fmla="*/ 0 h 106"/>
              <a:gd name="T11" fmla="*/ 655 w 655"/>
              <a:gd name="T12" fmla="*/ 106 h 106"/>
            </a:gdLst>
            <a:ahLst/>
            <a:cxnLst>
              <a:cxn ang="T6">
                <a:pos x="T0" y="T1"/>
              </a:cxn>
              <a:cxn ang="T7">
                <a:pos x="T2" y="T3"/>
              </a:cxn>
              <a:cxn ang="T8">
                <a:pos x="T4" y="T5"/>
              </a:cxn>
            </a:cxnLst>
            <a:rect l="T9" t="T10" r="T11" b="T12"/>
            <a:pathLst>
              <a:path w="655" h="106">
                <a:moveTo>
                  <a:pt x="655" y="0"/>
                </a:moveTo>
                <a:lnTo>
                  <a:pt x="532" y="0"/>
                </a:lnTo>
                <a:lnTo>
                  <a:pt x="0" y="106"/>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65" name="Freeform 13"/>
          <p:cNvSpPr>
            <a:spLocks/>
          </p:cNvSpPr>
          <p:nvPr/>
        </p:nvSpPr>
        <p:spPr bwMode="auto">
          <a:xfrm>
            <a:off x="4035425" y="2811463"/>
            <a:ext cx="1763713" cy="160337"/>
          </a:xfrm>
          <a:custGeom>
            <a:avLst/>
            <a:gdLst>
              <a:gd name="T0" fmla="*/ 0 w 1111"/>
              <a:gd name="T1" fmla="*/ 101 h 101"/>
              <a:gd name="T2" fmla="*/ 123 w 1111"/>
              <a:gd name="T3" fmla="*/ 101 h 101"/>
              <a:gd name="T4" fmla="*/ 1111 w 1111"/>
              <a:gd name="T5" fmla="*/ 0 h 101"/>
              <a:gd name="T6" fmla="*/ 0 60000 65536"/>
              <a:gd name="T7" fmla="*/ 0 60000 65536"/>
              <a:gd name="T8" fmla="*/ 0 60000 65536"/>
              <a:gd name="T9" fmla="*/ 0 w 1111"/>
              <a:gd name="T10" fmla="*/ 0 h 101"/>
              <a:gd name="T11" fmla="*/ 1111 w 1111"/>
              <a:gd name="T12" fmla="*/ 101 h 101"/>
            </a:gdLst>
            <a:ahLst/>
            <a:cxnLst>
              <a:cxn ang="T6">
                <a:pos x="T0" y="T1"/>
              </a:cxn>
              <a:cxn ang="T7">
                <a:pos x="T2" y="T3"/>
              </a:cxn>
              <a:cxn ang="T8">
                <a:pos x="T4" y="T5"/>
              </a:cxn>
            </a:cxnLst>
            <a:rect l="T9" t="T10" r="T11" b="T12"/>
            <a:pathLst>
              <a:path w="1111" h="101">
                <a:moveTo>
                  <a:pt x="0" y="101"/>
                </a:moveTo>
                <a:lnTo>
                  <a:pt x="123" y="101"/>
                </a:lnTo>
                <a:lnTo>
                  <a:pt x="1111" y="0"/>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66" name="Freeform 14"/>
          <p:cNvSpPr>
            <a:spLocks/>
          </p:cNvSpPr>
          <p:nvPr/>
        </p:nvSpPr>
        <p:spPr bwMode="auto">
          <a:xfrm>
            <a:off x="2776538" y="3200400"/>
            <a:ext cx="777875" cy="127000"/>
          </a:xfrm>
          <a:custGeom>
            <a:avLst/>
            <a:gdLst>
              <a:gd name="T0" fmla="*/ 490 w 490"/>
              <a:gd name="T1" fmla="*/ 0 h 80"/>
              <a:gd name="T2" fmla="*/ 367 w 490"/>
              <a:gd name="T3" fmla="*/ 0 h 80"/>
              <a:gd name="T4" fmla="*/ 0 w 490"/>
              <a:gd name="T5" fmla="*/ 80 h 80"/>
              <a:gd name="T6" fmla="*/ 0 60000 65536"/>
              <a:gd name="T7" fmla="*/ 0 60000 65536"/>
              <a:gd name="T8" fmla="*/ 0 60000 65536"/>
              <a:gd name="T9" fmla="*/ 0 w 490"/>
              <a:gd name="T10" fmla="*/ 0 h 80"/>
              <a:gd name="T11" fmla="*/ 490 w 490"/>
              <a:gd name="T12" fmla="*/ 80 h 80"/>
            </a:gdLst>
            <a:ahLst/>
            <a:cxnLst>
              <a:cxn ang="T6">
                <a:pos x="T0" y="T1"/>
              </a:cxn>
              <a:cxn ang="T7">
                <a:pos x="T2" y="T3"/>
              </a:cxn>
              <a:cxn ang="T8">
                <a:pos x="T4" y="T5"/>
              </a:cxn>
            </a:cxnLst>
            <a:rect l="T9" t="T10" r="T11" b="T12"/>
            <a:pathLst>
              <a:path w="490" h="80">
                <a:moveTo>
                  <a:pt x="490" y="0"/>
                </a:moveTo>
                <a:lnTo>
                  <a:pt x="367" y="0"/>
                </a:lnTo>
                <a:lnTo>
                  <a:pt x="0" y="80"/>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67" name="Freeform 15"/>
          <p:cNvSpPr>
            <a:spLocks/>
          </p:cNvSpPr>
          <p:nvPr/>
        </p:nvSpPr>
        <p:spPr bwMode="auto">
          <a:xfrm>
            <a:off x="2646363" y="3600450"/>
            <a:ext cx="915987" cy="103188"/>
          </a:xfrm>
          <a:custGeom>
            <a:avLst/>
            <a:gdLst>
              <a:gd name="T0" fmla="*/ 577 w 577"/>
              <a:gd name="T1" fmla="*/ 0 h 65"/>
              <a:gd name="T2" fmla="*/ 454 w 577"/>
              <a:gd name="T3" fmla="*/ 0 h 65"/>
              <a:gd name="T4" fmla="*/ 0 w 577"/>
              <a:gd name="T5" fmla="*/ 65 h 65"/>
              <a:gd name="T6" fmla="*/ 0 60000 65536"/>
              <a:gd name="T7" fmla="*/ 0 60000 65536"/>
              <a:gd name="T8" fmla="*/ 0 60000 65536"/>
              <a:gd name="T9" fmla="*/ 0 w 577"/>
              <a:gd name="T10" fmla="*/ 0 h 65"/>
              <a:gd name="T11" fmla="*/ 577 w 577"/>
              <a:gd name="T12" fmla="*/ 65 h 65"/>
            </a:gdLst>
            <a:ahLst/>
            <a:cxnLst>
              <a:cxn ang="T6">
                <a:pos x="T0" y="T1"/>
              </a:cxn>
              <a:cxn ang="T7">
                <a:pos x="T2" y="T3"/>
              </a:cxn>
              <a:cxn ang="T8">
                <a:pos x="T4" y="T5"/>
              </a:cxn>
            </a:cxnLst>
            <a:rect l="T9" t="T10" r="T11" b="T12"/>
            <a:pathLst>
              <a:path w="577" h="65">
                <a:moveTo>
                  <a:pt x="577" y="0"/>
                </a:moveTo>
                <a:lnTo>
                  <a:pt x="454" y="0"/>
                </a:lnTo>
                <a:lnTo>
                  <a:pt x="0" y="65"/>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68" name="Freeform 16"/>
          <p:cNvSpPr>
            <a:spLocks/>
          </p:cNvSpPr>
          <p:nvPr/>
        </p:nvSpPr>
        <p:spPr bwMode="auto">
          <a:xfrm>
            <a:off x="2844800" y="4002088"/>
            <a:ext cx="336550" cy="69850"/>
          </a:xfrm>
          <a:custGeom>
            <a:avLst/>
            <a:gdLst>
              <a:gd name="T0" fmla="*/ 212 w 212"/>
              <a:gd name="T1" fmla="*/ 0 h 44"/>
              <a:gd name="T2" fmla="*/ 89 w 212"/>
              <a:gd name="T3" fmla="*/ 0 h 44"/>
              <a:gd name="T4" fmla="*/ 0 w 212"/>
              <a:gd name="T5" fmla="*/ 44 h 44"/>
              <a:gd name="T6" fmla="*/ 0 60000 65536"/>
              <a:gd name="T7" fmla="*/ 0 60000 65536"/>
              <a:gd name="T8" fmla="*/ 0 60000 65536"/>
              <a:gd name="T9" fmla="*/ 0 w 212"/>
              <a:gd name="T10" fmla="*/ 0 h 44"/>
              <a:gd name="T11" fmla="*/ 212 w 212"/>
              <a:gd name="T12" fmla="*/ 44 h 44"/>
            </a:gdLst>
            <a:ahLst/>
            <a:cxnLst>
              <a:cxn ang="T6">
                <a:pos x="T0" y="T1"/>
              </a:cxn>
              <a:cxn ang="T7">
                <a:pos x="T2" y="T3"/>
              </a:cxn>
              <a:cxn ang="T8">
                <a:pos x="T4" y="T5"/>
              </a:cxn>
            </a:cxnLst>
            <a:rect l="T9" t="T10" r="T11" b="T12"/>
            <a:pathLst>
              <a:path w="212" h="44">
                <a:moveTo>
                  <a:pt x="212" y="0"/>
                </a:moveTo>
                <a:lnTo>
                  <a:pt x="89" y="0"/>
                </a:lnTo>
                <a:lnTo>
                  <a:pt x="0" y="44"/>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69" name="Freeform 17"/>
          <p:cNvSpPr>
            <a:spLocks/>
          </p:cNvSpPr>
          <p:nvPr/>
        </p:nvSpPr>
        <p:spPr bwMode="auto">
          <a:xfrm>
            <a:off x="4035425" y="3200400"/>
            <a:ext cx="1243013" cy="101600"/>
          </a:xfrm>
          <a:custGeom>
            <a:avLst/>
            <a:gdLst>
              <a:gd name="T0" fmla="*/ 0 w 783"/>
              <a:gd name="T1" fmla="*/ 0 h 64"/>
              <a:gd name="T2" fmla="*/ 123 w 783"/>
              <a:gd name="T3" fmla="*/ 0 h 64"/>
              <a:gd name="T4" fmla="*/ 783 w 783"/>
              <a:gd name="T5" fmla="*/ 64 h 64"/>
              <a:gd name="T6" fmla="*/ 0 60000 65536"/>
              <a:gd name="T7" fmla="*/ 0 60000 65536"/>
              <a:gd name="T8" fmla="*/ 0 60000 65536"/>
              <a:gd name="T9" fmla="*/ 0 w 783"/>
              <a:gd name="T10" fmla="*/ 0 h 64"/>
              <a:gd name="T11" fmla="*/ 783 w 783"/>
              <a:gd name="T12" fmla="*/ 64 h 64"/>
            </a:gdLst>
            <a:ahLst/>
            <a:cxnLst>
              <a:cxn ang="T6">
                <a:pos x="T0" y="T1"/>
              </a:cxn>
              <a:cxn ang="T7">
                <a:pos x="T2" y="T3"/>
              </a:cxn>
              <a:cxn ang="T8">
                <a:pos x="T4" y="T5"/>
              </a:cxn>
            </a:cxnLst>
            <a:rect l="T9" t="T10" r="T11" b="T12"/>
            <a:pathLst>
              <a:path w="783" h="64">
                <a:moveTo>
                  <a:pt x="0" y="0"/>
                </a:moveTo>
                <a:lnTo>
                  <a:pt x="123" y="0"/>
                </a:lnTo>
                <a:lnTo>
                  <a:pt x="783" y="64"/>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70" name="Freeform 18"/>
          <p:cNvSpPr>
            <a:spLocks/>
          </p:cNvSpPr>
          <p:nvPr/>
        </p:nvSpPr>
        <p:spPr bwMode="auto">
          <a:xfrm>
            <a:off x="3992563" y="3505200"/>
            <a:ext cx="1844675" cy="96838"/>
          </a:xfrm>
          <a:custGeom>
            <a:avLst/>
            <a:gdLst>
              <a:gd name="T0" fmla="*/ 0 w 1162"/>
              <a:gd name="T1" fmla="*/ 61 h 61"/>
              <a:gd name="T2" fmla="*/ 123 w 1162"/>
              <a:gd name="T3" fmla="*/ 61 h 61"/>
              <a:gd name="T4" fmla="*/ 1162 w 1162"/>
              <a:gd name="T5" fmla="*/ 0 h 61"/>
              <a:gd name="T6" fmla="*/ 0 60000 65536"/>
              <a:gd name="T7" fmla="*/ 0 60000 65536"/>
              <a:gd name="T8" fmla="*/ 0 60000 65536"/>
              <a:gd name="T9" fmla="*/ 0 w 1162"/>
              <a:gd name="T10" fmla="*/ 0 h 61"/>
              <a:gd name="T11" fmla="*/ 1162 w 1162"/>
              <a:gd name="T12" fmla="*/ 61 h 61"/>
            </a:gdLst>
            <a:ahLst/>
            <a:cxnLst>
              <a:cxn ang="T6">
                <a:pos x="T0" y="T1"/>
              </a:cxn>
              <a:cxn ang="T7">
                <a:pos x="T2" y="T3"/>
              </a:cxn>
              <a:cxn ang="T8">
                <a:pos x="T4" y="T5"/>
              </a:cxn>
            </a:cxnLst>
            <a:rect l="T9" t="T10" r="T11" b="T12"/>
            <a:pathLst>
              <a:path w="1162" h="61">
                <a:moveTo>
                  <a:pt x="0" y="61"/>
                </a:moveTo>
                <a:lnTo>
                  <a:pt x="123" y="61"/>
                </a:lnTo>
                <a:lnTo>
                  <a:pt x="1162" y="0"/>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77171" name="Freeform 19"/>
          <p:cNvSpPr>
            <a:spLocks/>
          </p:cNvSpPr>
          <p:nvPr/>
        </p:nvSpPr>
        <p:spPr bwMode="auto">
          <a:xfrm>
            <a:off x="4330700" y="3929063"/>
            <a:ext cx="1363663" cy="73025"/>
          </a:xfrm>
          <a:custGeom>
            <a:avLst/>
            <a:gdLst>
              <a:gd name="T0" fmla="*/ 0 w 859"/>
              <a:gd name="T1" fmla="*/ 46 h 46"/>
              <a:gd name="T2" fmla="*/ 123 w 859"/>
              <a:gd name="T3" fmla="*/ 46 h 46"/>
              <a:gd name="T4" fmla="*/ 859 w 859"/>
              <a:gd name="T5" fmla="*/ 0 h 46"/>
              <a:gd name="T6" fmla="*/ 0 60000 65536"/>
              <a:gd name="T7" fmla="*/ 0 60000 65536"/>
              <a:gd name="T8" fmla="*/ 0 60000 65536"/>
              <a:gd name="T9" fmla="*/ 0 w 859"/>
              <a:gd name="T10" fmla="*/ 0 h 46"/>
              <a:gd name="T11" fmla="*/ 859 w 859"/>
              <a:gd name="T12" fmla="*/ 46 h 46"/>
            </a:gdLst>
            <a:ahLst/>
            <a:cxnLst>
              <a:cxn ang="T6">
                <a:pos x="T0" y="T1"/>
              </a:cxn>
              <a:cxn ang="T7">
                <a:pos x="T2" y="T3"/>
              </a:cxn>
              <a:cxn ang="T8">
                <a:pos x="T4" y="T5"/>
              </a:cxn>
            </a:cxnLst>
            <a:rect l="T9" t="T10" r="T11" b="T12"/>
            <a:pathLst>
              <a:path w="859" h="46">
                <a:moveTo>
                  <a:pt x="0" y="46"/>
                </a:moveTo>
                <a:lnTo>
                  <a:pt x="123" y="46"/>
                </a:lnTo>
                <a:lnTo>
                  <a:pt x="859" y="0"/>
                </a:lnTo>
              </a:path>
            </a:pathLst>
          </a:custGeom>
          <a:noFill/>
          <a:ln w="19050">
            <a:solidFill>
              <a:schemeClr val="tx1"/>
            </a:solidFill>
            <a:round/>
            <a:headEnd/>
            <a:tailEnd/>
          </a:ln>
          <a:effectLst>
            <a:outerShdw dist="12700" algn="ctr" rotWithShape="0">
              <a:schemeClr val="bg1">
                <a:alpha val="74998"/>
              </a:schemeClr>
            </a:outerShdw>
          </a:effectLst>
        </p:spPr>
        <p:txBody>
          <a:bodyPr wrap="none" anchor="ctr"/>
          <a:lstStyle/>
          <a:p>
            <a:pPr>
              <a:defRPr/>
            </a:pPr>
            <a:endParaRPr lang="en-US">
              <a:latin typeface="Arial"/>
              <a:ea typeface="+mn-ea"/>
              <a:cs typeface="Arial"/>
            </a:endParaRPr>
          </a:p>
        </p:txBody>
      </p:sp>
      <p:sp>
        <p:nvSpPr>
          <p:cNvPr id="154641" name="TextBox 1"/>
          <p:cNvSpPr txBox="1">
            <a:spLocks noChangeArrowheads="1"/>
          </p:cNvSpPr>
          <p:nvPr/>
        </p:nvSpPr>
        <p:spPr bwMode="auto">
          <a:xfrm>
            <a:off x="831850" y="287338"/>
            <a:ext cx="656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latin typeface="Arial" charset="0"/>
              </a:rPr>
              <a:t>Most Eukaryotes also do </a:t>
            </a:r>
            <a:r>
              <a:rPr lang="en-US" altLang="en-US" b="1" i="1" u="sng">
                <a:latin typeface="Arial" charset="0"/>
              </a:rPr>
              <a:t>Aerobic Respiration</a:t>
            </a:r>
          </a:p>
        </p:txBody>
      </p:sp>
    </p:spTree>
    <p:extLst>
      <p:ext uri="{BB962C8B-B14F-4D97-AF65-F5344CB8AC3E}">
        <p14:creationId xmlns:p14="http://schemas.microsoft.com/office/powerpoint/2010/main" val="428044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A graphic shows pyruvate becoming a two-carbon acetyl group by removing one molecule of carbon dioxide. The two-carbon acetyl group is picked up by coenzyme A to become acetyl CoA. The acetyl CoA then enters the citric acid cycle. Three NADH, one FADH2, one ATP, and two carbon dioxide molecules are produced during this cycle.">
            <a:extLst>
              <a:ext uri="{FF2B5EF4-FFF2-40B4-BE49-F238E27FC236}">
                <a16:creationId xmlns:a16="http://schemas.microsoft.com/office/drawing/2014/main" id="{90354983-8D4D-1F4B-965B-BAC4D9C1151C}"/>
              </a:ext>
            </a:extLst>
          </p:cNvPr>
          <p:cNvPicPr>
            <a:picLocks noChangeAspect="1"/>
          </p:cNvPicPr>
          <p:nvPr/>
        </p:nvPicPr>
        <p:blipFill>
          <a:blip r:embed="rId3">
            <a:extLst>
              <a:ext uri="{28A0092B-C50C-407E-A947-70E740481C1C}">
                <a14:useLocalDpi xmlns:a14="http://schemas.microsoft.com/office/drawing/2010/main" val="0"/>
              </a:ext>
            </a:extLst>
          </a:blip>
          <a:srcRect t="-2459" b="-2459"/>
          <a:stretch>
            <a:fillRect/>
          </a:stretch>
        </p:blipFill>
        <p:spPr>
          <a:xfrm>
            <a:off x="769715" y="3050123"/>
            <a:ext cx="8062913" cy="3500071"/>
          </a:xfrm>
          <a:prstGeom prst="rect">
            <a:avLst/>
          </a:prstGeom>
        </p:spPr>
      </p:pic>
      <p:sp>
        <p:nvSpPr>
          <p:cNvPr id="4099" name="Rectangle 3"/>
          <p:cNvSpPr>
            <a:spLocks noGrp="1" noChangeArrowheads="1"/>
          </p:cNvSpPr>
          <p:nvPr>
            <p:ph idx="1"/>
          </p:nvPr>
        </p:nvSpPr>
        <p:spPr>
          <a:xfrm>
            <a:off x="127321" y="6413744"/>
            <a:ext cx="9016679" cy="392926"/>
          </a:xfrm>
        </p:spPr>
        <p:txBody>
          <a:bodyPr>
            <a:normAutofit/>
          </a:bodyPr>
          <a:lstStyle/>
          <a:p>
            <a:pPr marL="0" indent="0" algn="ctr">
              <a:buNone/>
            </a:pPr>
            <a:r>
              <a:rPr lang="en-US" sz="1800" dirty="0"/>
              <a:t>Pyruvate is converted into </a:t>
            </a:r>
            <a:r>
              <a:rPr lang="en-US" sz="1800" b="1" dirty="0"/>
              <a:t>acetyl-CoA</a:t>
            </a:r>
            <a:r>
              <a:rPr lang="en-US" sz="1800" dirty="0"/>
              <a:t> before entering the citric acid cycle.</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Citric Acid Cycle (Krebs Cycle)</a:t>
            </a:r>
          </a:p>
        </p:txBody>
      </p:sp>
      <p:sp>
        <p:nvSpPr>
          <p:cNvPr id="6" name="Rectangle 3">
            <a:extLst>
              <a:ext uri="{FF2B5EF4-FFF2-40B4-BE49-F238E27FC236}">
                <a16:creationId xmlns:a16="http://schemas.microsoft.com/office/drawing/2014/main" id="{6A3EE97D-A07E-A243-AB65-5B856BCB9806}"/>
              </a:ext>
            </a:extLst>
          </p:cNvPr>
          <p:cNvSpPr txBox="1">
            <a:spLocks noChangeArrowheads="1"/>
          </p:cNvSpPr>
          <p:nvPr/>
        </p:nvSpPr>
        <p:spPr>
          <a:xfrm>
            <a:off x="127322" y="766801"/>
            <a:ext cx="9016679" cy="276347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Pyruvate produced at the end of glycolysis are transported into mitochondria, where </a:t>
            </a:r>
            <a:r>
              <a:rPr lang="en-US" b="1" dirty="0"/>
              <a:t>cellular respiration </a:t>
            </a:r>
            <a:r>
              <a:rPr lang="en-US" dirty="0"/>
              <a:t>occurs. </a:t>
            </a:r>
          </a:p>
          <a:p>
            <a:r>
              <a:rPr lang="en-US" dirty="0"/>
              <a:t>If oxygen is available, </a:t>
            </a:r>
            <a:r>
              <a:rPr lang="en-US" b="1" dirty="0"/>
              <a:t>aerobic respiration </a:t>
            </a:r>
            <a:r>
              <a:rPr lang="en-US" dirty="0"/>
              <a:t>will go forward. </a:t>
            </a:r>
          </a:p>
          <a:p>
            <a:pPr lvl="1"/>
            <a:r>
              <a:rPr lang="en-US" dirty="0"/>
              <a:t>pyruvate will be transformed into a two-carbon acetyl group (by removing a molecule of carbon dioxide) that will be picked up by a carrier compound called </a:t>
            </a:r>
            <a:r>
              <a:rPr lang="en-US" b="1" dirty="0"/>
              <a:t>coenzyme A (CoA). </a:t>
            </a:r>
          </a:p>
          <a:p>
            <a:pPr lvl="1"/>
            <a:r>
              <a:rPr lang="en-US" dirty="0"/>
              <a:t>The resulting compound is called </a:t>
            </a:r>
            <a:r>
              <a:rPr lang="en-US" b="1" dirty="0"/>
              <a:t>acetyl CoA</a:t>
            </a:r>
            <a:r>
              <a:rPr lang="en-US" dirty="0"/>
              <a:t> and its major function is to deliver the acetyl group derived from pyruvate to the next pathway in glucose catabolism.</a:t>
            </a:r>
          </a:p>
          <a:p>
            <a:endParaRPr lang="en-US" dirty="0"/>
          </a:p>
        </p:txBody>
      </p:sp>
    </p:spTree>
    <p:extLst>
      <p:ext uri="{BB962C8B-B14F-4D97-AF65-F5344CB8AC3E}">
        <p14:creationId xmlns:p14="http://schemas.microsoft.com/office/powerpoint/2010/main" val="387459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A graphic shows pyruvate becoming a two-carbon acetyl group by removing one molecule of carbon dioxide. The two-carbon acetyl group is picked up by coenzyme A to become acetyl CoA. The acetyl CoA then enters the citric acid cycle. Three NADH, one FADH2, one ATP, and two carbon dioxide molecules are produced during this cycle.">
            <a:extLst>
              <a:ext uri="{FF2B5EF4-FFF2-40B4-BE49-F238E27FC236}">
                <a16:creationId xmlns:a16="http://schemas.microsoft.com/office/drawing/2014/main" id="{90354983-8D4D-1F4B-965B-BAC4D9C1151C}"/>
              </a:ext>
            </a:extLst>
          </p:cNvPr>
          <p:cNvPicPr>
            <a:picLocks noChangeAspect="1"/>
          </p:cNvPicPr>
          <p:nvPr/>
        </p:nvPicPr>
        <p:blipFill>
          <a:blip r:embed="rId3">
            <a:extLst>
              <a:ext uri="{28A0092B-C50C-407E-A947-70E740481C1C}">
                <a14:useLocalDpi xmlns:a14="http://schemas.microsoft.com/office/drawing/2010/main" val="0"/>
              </a:ext>
            </a:extLst>
          </a:blip>
          <a:srcRect t="-2459" b="-2459"/>
          <a:stretch>
            <a:fillRect/>
          </a:stretch>
        </p:blipFill>
        <p:spPr>
          <a:xfrm>
            <a:off x="769715" y="3050123"/>
            <a:ext cx="8062913" cy="3500071"/>
          </a:xfrm>
          <a:prstGeom prst="rect">
            <a:avLst/>
          </a:prstGeom>
        </p:spPr>
      </p:pic>
      <p:sp>
        <p:nvSpPr>
          <p:cNvPr id="4099" name="Rectangle 3"/>
          <p:cNvSpPr>
            <a:spLocks noGrp="1" noChangeArrowheads="1"/>
          </p:cNvSpPr>
          <p:nvPr>
            <p:ph idx="1"/>
          </p:nvPr>
        </p:nvSpPr>
        <p:spPr>
          <a:xfrm>
            <a:off x="127321" y="6413744"/>
            <a:ext cx="9016679" cy="392926"/>
          </a:xfrm>
        </p:spPr>
        <p:txBody>
          <a:bodyPr>
            <a:normAutofit/>
          </a:bodyPr>
          <a:lstStyle/>
          <a:p>
            <a:pPr marL="0" indent="0" algn="ctr">
              <a:buNone/>
            </a:pPr>
            <a:r>
              <a:rPr lang="en-US" sz="1800" dirty="0"/>
              <a:t>Pyruvate is converted into </a:t>
            </a:r>
            <a:r>
              <a:rPr lang="en-US" sz="1800" b="1" dirty="0"/>
              <a:t>acetyl-CoA</a:t>
            </a:r>
            <a:r>
              <a:rPr lang="en-US" sz="1800" dirty="0"/>
              <a:t> before entering the citric acid cycle.</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Citric Acid Cycle (Krebs Cycle)</a:t>
            </a:r>
          </a:p>
        </p:txBody>
      </p:sp>
      <p:sp>
        <p:nvSpPr>
          <p:cNvPr id="6" name="Rectangle 3">
            <a:extLst>
              <a:ext uri="{FF2B5EF4-FFF2-40B4-BE49-F238E27FC236}">
                <a16:creationId xmlns:a16="http://schemas.microsoft.com/office/drawing/2014/main" id="{6A3EE97D-A07E-A243-AB65-5B856BCB9806}"/>
              </a:ext>
            </a:extLst>
          </p:cNvPr>
          <p:cNvSpPr txBox="1">
            <a:spLocks noChangeArrowheads="1"/>
          </p:cNvSpPr>
          <p:nvPr/>
        </p:nvSpPr>
        <p:spPr>
          <a:xfrm>
            <a:off x="127322" y="766801"/>
            <a:ext cx="9016679" cy="248935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a:t>
            </a:r>
            <a:r>
              <a:rPr lang="en-US" b="1" dirty="0"/>
              <a:t>citric acid cycle </a:t>
            </a:r>
            <a:r>
              <a:rPr lang="en-US" dirty="0"/>
              <a:t>is a closed loop:</a:t>
            </a:r>
          </a:p>
          <a:p>
            <a:pPr lvl="1"/>
            <a:r>
              <a:rPr lang="en-US" dirty="0"/>
              <a:t>The last part of the pathway regenerates the compound used in the first step. The eight steps of the cycle are a series of chemical reactions that produces </a:t>
            </a:r>
          </a:p>
          <a:p>
            <a:pPr lvl="2"/>
            <a:r>
              <a:rPr lang="en-US" dirty="0"/>
              <a:t>two carbon dioxide molecules</a:t>
            </a:r>
          </a:p>
          <a:p>
            <a:pPr lvl="2"/>
            <a:r>
              <a:rPr lang="en-US" dirty="0"/>
              <a:t>one ATP molecule (or an equivalent)</a:t>
            </a:r>
          </a:p>
          <a:p>
            <a:pPr lvl="2"/>
            <a:r>
              <a:rPr lang="en-US" dirty="0"/>
              <a:t>reduced forms (NADH and FADH</a:t>
            </a:r>
            <a:r>
              <a:rPr lang="en-US" baseline="-25000" dirty="0"/>
              <a:t>2</a:t>
            </a:r>
            <a:r>
              <a:rPr lang="en-US" dirty="0"/>
              <a:t>) of NAD+ and FAD+.</a:t>
            </a:r>
          </a:p>
        </p:txBody>
      </p:sp>
    </p:spTree>
    <p:extLst>
      <p:ext uri="{BB962C8B-B14F-4D97-AF65-F5344CB8AC3E}">
        <p14:creationId xmlns:p14="http://schemas.microsoft.com/office/powerpoint/2010/main" val="27613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A graphic shows pyruvate becoming a two-carbon acetyl group by removing one molecule of carbon dioxide. The two-carbon acetyl group is picked up by coenzyme A to become acetyl CoA. The acetyl CoA then enters the citric acid cycle. Three NADH, one FADH2, one ATP, and two carbon dioxide molecules are produced during this cycle.">
            <a:extLst>
              <a:ext uri="{FF2B5EF4-FFF2-40B4-BE49-F238E27FC236}">
                <a16:creationId xmlns:a16="http://schemas.microsoft.com/office/drawing/2014/main" id="{90354983-8D4D-1F4B-965B-BAC4D9C1151C}"/>
              </a:ext>
            </a:extLst>
          </p:cNvPr>
          <p:cNvPicPr>
            <a:picLocks noChangeAspect="1"/>
          </p:cNvPicPr>
          <p:nvPr/>
        </p:nvPicPr>
        <p:blipFill>
          <a:blip r:embed="rId3">
            <a:extLst>
              <a:ext uri="{28A0092B-C50C-407E-A947-70E740481C1C}">
                <a14:useLocalDpi xmlns:a14="http://schemas.microsoft.com/office/drawing/2010/main" val="0"/>
              </a:ext>
            </a:extLst>
          </a:blip>
          <a:srcRect t="-2459" b="-2459"/>
          <a:stretch>
            <a:fillRect/>
          </a:stretch>
        </p:blipFill>
        <p:spPr>
          <a:xfrm>
            <a:off x="769715" y="3050123"/>
            <a:ext cx="8062913" cy="3500071"/>
          </a:xfrm>
          <a:prstGeom prst="rect">
            <a:avLst/>
          </a:prstGeom>
        </p:spPr>
      </p:pic>
      <p:sp>
        <p:nvSpPr>
          <p:cNvPr id="4099" name="Rectangle 3"/>
          <p:cNvSpPr>
            <a:spLocks noGrp="1" noChangeArrowheads="1"/>
          </p:cNvSpPr>
          <p:nvPr>
            <p:ph idx="1"/>
          </p:nvPr>
        </p:nvSpPr>
        <p:spPr>
          <a:xfrm>
            <a:off x="127321" y="6413744"/>
            <a:ext cx="9016679" cy="392926"/>
          </a:xfrm>
        </p:spPr>
        <p:txBody>
          <a:bodyPr>
            <a:normAutofit/>
          </a:bodyPr>
          <a:lstStyle/>
          <a:p>
            <a:pPr marL="0" indent="0" algn="ctr">
              <a:buNone/>
            </a:pPr>
            <a:r>
              <a:rPr lang="en-US" sz="1800" dirty="0"/>
              <a:t>Pyruvate is converted into </a:t>
            </a:r>
            <a:r>
              <a:rPr lang="en-US" sz="1800" b="1" dirty="0"/>
              <a:t>acetyl-CoA</a:t>
            </a:r>
            <a:r>
              <a:rPr lang="en-US" sz="1800" dirty="0"/>
              <a:t> before entering the citric acid cycle.</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Citric Acid Cycle (Krebs Cycle)</a:t>
            </a:r>
          </a:p>
        </p:txBody>
      </p:sp>
      <p:sp>
        <p:nvSpPr>
          <p:cNvPr id="6" name="Rectangle 3">
            <a:extLst>
              <a:ext uri="{FF2B5EF4-FFF2-40B4-BE49-F238E27FC236}">
                <a16:creationId xmlns:a16="http://schemas.microsoft.com/office/drawing/2014/main" id="{6A3EE97D-A07E-A243-AB65-5B856BCB9806}"/>
              </a:ext>
            </a:extLst>
          </p:cNvPr>
          <p:cNvSpPr txBox="1">
            <a:spLocks noChangeArrowheads="1"/>
          </p:cNvSpPr>
          <p:nvPr/>
        </p:nvSpPr>
        <p:spPr>
          <a:xfrm>
            <a:off x="127322" y="766802"/>
            <a:ext cx="9016679" cy="244475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Two carbon atoms come into the citric acid cycle from each acetyl group. </a:t>
            </a:r>
          </a:p>
          <a:p>
            <a:r>
              <a:rPr lang="en-US" dirty="0"/>
              <a:t>Two carbon dioxide molecules are released on each turn of the cycle.</a:t>
            </a:r>
          </a:p>
          <a:p>
            <a:r>
              <a:rPr lang="en-US" dirty="0"/>
              <a:t>It takes two turns of the cycle to process the equivalent of one glucose molecule. </a:t>
            </a:r>
          </a:p>
          <a:p>
            <a:r>
              <a:rPr lang="en-US" dirty="0"/>
              <a:t>Each turn of the cycle forms three high-energy NADH molecules and one high-energy FADH</a:t>
            </a:r>
            <a:r>
              <a:rPr lang="en-US" baseline="-25000" dirty="0"/>
              <a:t>2</a:t>
            </a:r>
            <a:r>
              <a:rPr lang="en-US" dirty="0"/>
              <a:t> molecule. </a:t>
            </a:r>
          </a:p>
          <a:p>
            <a:r>
              <a:rPr lang="en-US" dirty="0"/>
              <a:t>These high-energy carriers will connect with the last portion of aerobic respiration to produce ATP molecules. </a:t>
            </a:r>
          </a:p>
          <a:p>
            <a:r>
              <a:rPr lang="en-US" dirty="0"/>
              <a:t>One ATP (or an equivalent) is also made in each cycle. </a:t>
            </a:r>
          </a:p>
        </p:txBody>
      </p:sp>
    </p:spTree>
    <p:extLst>
      <p:ext uri="{BB962C8B-B14F-4D97-AF65-F5344CB8AC3E}">
        <p14:creationId xmlns:p14="http://schemas.microsoft.com/office/powerpoint/2010/main" val="230806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27321" y="6413744"/>
            <a:ext cx="9016679" cy="392926"/>
          </a:xfrm>
        </p:spPr>
        <p:txBody>
          <a:bodyPr>
            <a:normAutofit/>
          </a:bodyPr>
          <a:lstStyle/>
          <a:p>
            <a:pPr marL="0" indent="0" algn="ctr">
              <a:buNone/>
            </a:pPr>
            <a:r>
              <a:rPr lang="en-US" sz="1800" dirty="0"/>
              <a:t>Pyruvate is converted into </a:t>
            </a:r>
            <a:r>
              <a:rPr lang="en-US" sz="1800" b="1" dirty="0"/>
              <a:t>acetyl-CoA</a:t>
            </a:r>
            <a:r>
              <a:rPr lang="en-US" sz="1800" dirty="0"/>
              <a:t> before entering the citric acid cycle.</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Oxidative Phosphorylation</a:t>
            </a:r>
          </a:p>
        </p:txBody>
      </p:sp>
      <p:sp>
        <p:nvSpPr>
          <p:cNvPr id="6" name="Rectangle 3">
            <a:extLst>
              <a:ext uri="{FF2B5EF4-FFF2-40B4-BE49-F238E27FC236}">
                <a16:creationId xmlns:a16="http://schemas.microsoft.com/office/drawing/2014/main" id="{6A3EE97D-A07E-A243-AB65-5B856BCB9806}"/>
              </a:ext>
            </a:extLst>
          </p:cNvPr>
          <p:cNvSpPr txBox="1">
            <a:spLocks noChangeArrowheads="1"/>
          </p:cNvSpPr>
          <p:nvPr/>
        </p:nvSpPr>
        <p:spPr>
          <a:xfrm>
            <a:off x="127322" y="766801"/>
            <a:ext cx="9016679" cy="525485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Most of the ATP generated from a process that begins with passing electrons through a series of chemical reactions to a final electron acceptor, oxygen. </a:t>
            </a:r>
          </a:p>
          <a:p>
            <a:r>
              <a:rPr lang="en-US" dirty="0"/>
              <a:t>These reactions take place in the </a:t>
            </a:r>
            <a:r>
              <a:rPr lang="en-US" i="1" dirty="0"/>
              <a:t>inner membrane of the mitochondria </a:t>
            </a:r>
            <a:r>
              <a:rPr lang="en-US" dirty="0"/>
              <a:t>of </a:t>
            </a:r>
            <a:r>
              <a:rPr lang="en-US" i="1" dirty="0"/>
              <a:t>eukaryotic</a:t>
            </a:r>
            <a:r>
              <a:rPr lang="en-US" dirty="0"/>
              <a:t> organisms and on the </a:t>
            </a:r>
            <a:r>
              <a:rPr lang="en-US" i="1" dirty="0"/>
              <a:t>inner part of the cell membrane </a:t>
            </a:r>
            <a:r>
              <a:rPr lang="en-US" dirty="0"/>
              <a:t>of </a:t>
            </a:r>
            <a:r>
              <a:rPr lang="en-US" i="1" dirty="0"/>
              <a:t>prokaryotic</a:t>
            </a:r>
            <a:r>
              <a:rPr lang="en-US" dirty="0"/>
              <a:t> organisms. </a:t>
            </a:r>
          </a:p>
          <a:p>
            <a:r>
              <a:rPr lang="en-US" dirty="0"/>
              <a:t>The energy of the electrons is harvested and used to generate an electrochemical gradient across the inner mitochondrial membrane. </a:t>
            </a:r>
          </a:p>
          <a:p>
            <a:r>
              <a:rPr lang="en-US" dirty="0"/>
              <a:t>The potential energy of this gradient is used to generate ATP. </a:t>
            </a:r>
          </a:p>
          <a:p>
            <a:pPr marL="0" indent="0">
              <a:buNone/>
            </a:pPr>
            <a:endParaRPr lang="en-US" dirty="0"/>
          </a:p>
        </p:txBody>
      </p:sp>
    </p:spTree>
    <p:extLst>
      <p:ext uri="{BB962C8B-B14F-4D97-AF65-F5344CB8AC3E}">
        <p14:creationId xmlns:p14="http://schemas.microsoft.com/office/powerpoint/2010/main" val="424347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27321" y="6413744"/>
            <a:ext cx="9016679" cy="392926"/>
          </a:xfrm>
        </p:spPr>
        <p:txBody>
          <a:bodyPr>
            <a:normAutofit fontScale="92500"/>
          </a:bodyPr>
          <a:lstStyle/>
          <a:p>
            <a:pPr marL="0" indent="0" algn="ctr">
              <a:buNone/>
            </a:pPr>
            <a:r>
              <a:rPr lang="en-US" sz="1800" b="1" dirty="0"/>
              <a:t>ATP synthase </a:t>
            </a:r>
            <a:r>
              <a:rPr lang="en-US" sz="1800" dirty="0"/>
              <a:t>is a complex, molecular machine that uses an H</a:t>
            </a:r>
            <a:r>
              <a:rPr lang="en-US" sz="1800" baseline="30000" dirty="0"/>
              <a:t>+</a:t>
            </a:r>
            <a:r>
              <a:rPr lang="en-US" sz="1800" dirty="0"/>
              <a:t> gradient to regenerate ATP from ADP.</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Oxidative Phosphorylation</a:t>
            </a:r>
          </a:p>
        </p:txBody>
      </p:sp>
      <p:pic>
        <p:nvPicPr>
          <p:cNvPr id="8" name="Picture 3" descr="06_10aOxidativePhosphory-L">
            <a:extLst>
              <a:ext uri="{FF2B5EF4-FFF2-40B4-BE49-F238E27FC236}">
                <a16:creationId xmlns:a16="http://schemas.microsoft.com/office/drawing/2014/main" id="{25F30A11-5F6E-AE4D-8235-2BF58B3BE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828675"/>
            <a:ext cx="854868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49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Discuss the fundamental difference between anaerobic cellular respiration and fermentation</a:t>
            </a:r>
          </a:p>
          <a:p>
            <a:pPr marL="285750" indent="-285750">
              <a:buFont typeface="Arial" panose="020B0604020202020204" pitchFamily="34" charset="0"/>
              <a:buChar char="•"/>
            </a:pPr>
            <a:r>
              <a:rPr lang="en-US" sz="2800" dirty="0"/>
              <a:t>Describe the type of fermentation that readily occurs in animal cells and the conditions that initiate that fermentation</a:t>
            </a:r>
          </a:p>
        </p:txBody>
      </p:sp>
    </p:spTree>
    <p:extLst>
      <p:ext uri="{BB962C8B-B14F-4D97-AF65-F5344CB8AC3E}">
        <p14:creationId xmlns:p14="http://schemas.microsoft.com/office/powerpoint/2010/main" val="32255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1" y="766801"/>
            <a:ext cx="4572000" cy="5938760"/>
          </a:xfrm>
        </p:spPr>
        <p:txBody>
          <a:bodyPr>
            <a:normAutofit lnSpcReduction="10000"/>
          </a:bodyPr>
          <a:lstStyle/>
          <a:p>
            <a:r>
              <a:rPr lang="en-US" dirty="0"/>
              <a:t>If aerobic respiration does not occur, NADH must be </a:t>
            </a:r>
            <a:r>
              <a:rPr lang="en-US" dirty="0" err="1"/>
              <a:t>reoxidized</a:t>
            </a:r>
            <a:r>
              <a:rPr lang="en-US" dirty="0"/>
              <a:t> to NAD+ for reuse as an electron carrier for glycolysis to continue. </a:t>
            </a:r>
          </a:p>
          <a:p>
            <a:r>
              <a:rPr lang="en-US" dirty="0"/>
              <a:t>Processes that use an organic molecule to regenerate NAD+ from NADH are collectively referred to as fermentation. </a:t>
            </a:r>
            <a:endParaRPr lang="en-US" sz="2400"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Lactic Acid Fermentation</a:t>
            </a:r>
          </a:p>
        </p:txBody>
      </p:sp>
      <p:pic>
        <p:nvPicPr>
          <p:cNvPr id="5" name="Figure" descr="A graphic shows glucose undergoing glycolysis to become two pyruvate molecules, which then undergo fermentation to become two lactate molecules. During glycolysis, two NAD+ are converted into two high-energy NADH molecules, but during fermentation, these two NADH molecules are reoxidized to become two NAD+ again. NAD+ can then be used in glycolysis.">
            <a:extLst>
              <a:ext uri="{FF2B5EF4-FFF2-40B4-BE49-F238E27FC236}">
                <a16:creationId xmlns:a16="http://schemas.microsoft.com/office/drawing/2014/main" id="{8D3B5F08-783D-514D-9878-D42D24BF7E26}"/>
              </a:ext>
            </a:extLst>
          </p:cNvPr>
          <p:cNvPicPr>
            <a:picLocks noChangeAspect="1"/>
          </p:cNvPicPr>
          <p:nvPr/>
        </p:nvPicPr>
        <p:blipFill>
          <a:blip r:embed="rId3" cstate="email">
            <a:extLst>
              <a:ext uri="{28A0092B-C50C-407E-A947-70E740481C1C}">
                <a14:useLocalDpi xmlns:a14="http://schemas.microsoft.com/office/drawing/2010/main" val="0"/>
              </a:ext>
            </a:extLst>
          </a:blip>
          <a:srcRect t="-890" b="-890"/>
          <a:stretch>
            <a:fillRect/>
          </a:stretch>
        </p:blipFill>
        <p:spPr>
          <a:xfrm>
            <a:off x="206817" y="1108074"/>
            <a:ext cx="4030663" cy="5256213"/>
          </a:xfrm>
          <a:prstGeom prst="rect">
            <a:avLst/>
          </a:prstGeom>
        </p:spPr>
      </p:pic>
    </p:spTree>
    <p:extLst>
      <p:ext uri="{BB962C8B-B14F-4D97-AF65-F5344CB8AC3E}">
        <p14:creationId xmlns:p14="http://schemas.microsoft.com/office/powerpoint/2010/main" val="348332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763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ahoma"/>
                <a:cs typeface="Arial"/>
              </a:rPr>
              <a:t>By the end of this section you will be able to:</a:t>
            </a:r>
          </a:p>
        </p:txBody>
      </p:sp>
      <p:sp>
        <p:nvSpPr>
          <p:cNvPr id="5" name="TextBox 4"/>
          <p:cNvSpPr txBox="1"/>
          <p:nvPr/>
        </p:nvSpPr>
        <p:spPr>
          <a:xfrm>
            <a:off x="381000" y="2057400"/>
            <a:ext cx="84582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Explain how ATP is used by the cell as an energy source</a:t>
            </a:r>
          </a:p>
          <a:p>
            <a:pPr marL="285750" indent="-285750">
              <a:buFont typeface="Arial" panose="020B0604020202020204" pitchFamily="34" charset="0"/>
              <a:buChar char="•"/>
            </a:pPr>
            <a:r>
              <a:rPr lang="en-US" sz="2400" dirty="0"/>
              <a:t>Describe the overall result in terms of molecules produced of the breakdown of glucose by glycolysis</a:t>
            </a:r>
          </a:p>
        </p:txBody>
      </p:sp>
    </p:spTree>
    <p:extLst>
      <p:ext uri="{BB962C8B-B14F-4D97-AF65-F5344CB8AC3E}">
        <p14:creationId xmlns:p14="http://schemas.microsoft.com/office/powerpoint/2010/main" val="323161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1" y="766801"/>
            <a:ext cx="4572000" cy="5938760"/>
          </a:xfrm>
        </p:spPr>
        <p:txBody>
          <a:bodyPr>
            <a:normAutofit fontScale="92500" lnSpcReduction="20000"/>
          </a:bodyPr>
          <a:lstStyle/>
          <a:p>
            <a:r>
              <a:rPr lang="en-US" dirty="0"/>
              <a:t>Used by animals and some bacteria like those in yogurt.</a:t>
            </a:r>
          </a:p>
          <a:p>
            <a:r>
              <a:rPr lang="en-US" dirty="0"/>
              <a:t>Also occurs routinely in mammalian red blood cells and in skeletal muscle that has insufficient oxygen supply to allow aerobic respiration to continue. </a:t>
            </a:r>
          </a:p>
          <a:p>
            <a:pPr lvl="1"/>
            <a:r>
              <a:rPr lang="en-US" dirty="0"/>
              <a:t>In muscles, lactic acid produced by fermentation must be removed by the blood circulation and brought to the liver for further metabolism.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Lactic Acid Fermentation</a:t>
            </a:r>
          </a:p>
        </p:txBody>
      </p:sp>
      <p:pic>
        <p:nvPicPr>
          <p:cNvPr id="5" name="Figure" descr="A graphic shows glucose undergoing glycolysis to become two pyruvate molecules, which then undergo fermentation to become two lactate molecules. During glycolysis, two NAD+ are converted into two high-energy NADH molecules, but during fermentation, these two NADH molecules are reoxidized to become two NAD+ again. NAD+ can then be used in glycolysis.">
            <a:extLst>
              <a:ext uri="{FF2B5EF4-FFF2-40B4-BE49-F238E27FC236}">
                <a16:creationId xmlns:a16="http://schemas.microsoft.com/office/drawing/2014/main" id="{8D3B5F08-783D-514D-9878-D42D24BF7E26}"/>
              </a:ext>
            </a:extLst>
          </p:cNvPr>
          <p:cNvPicPr>
            <a:picLocks noChangeAspect="1"/>
          </p:cNvPicPr>
          <p:nvPr/>
        </p:nvPicPr>
        <p:blipFill>
          <a:blip r:embed="rId3" cstate="email">
            <a:extLst>
              <a:ext uri="{28A0092B-C50C-407E-A947-70E740481C1C}">
                <a14:useLocalDpi xmlns:a14="http://schemas.microsoft.com/office/drawing/2010/main" val="0"/>
              </a:ext>
            </a:extLst>
          </a:blip>
          <a:srcRect t="-890" b="-890"/>
          <a:stretch>
            <a:fillRect/>
          </a:stretch>
        </p:blipFill>
        <p:spPr>
          <a:xfrm>
            <a:off x="206817" y="1108074"/>
            <a:ext cx="4030663" cy="5256213"/>
          </a:xfrm>
          <a:prstGeom prst="rect">
            <a:avLst/>
          </a:prstGeom>
        </p:spPr>
      </p:pic>
    </p:spTree>
    <p:extLst>
      <p:ext uri="{BB962C8B-B14F-4D97-AF65-F5344CB8AC3E}">
        <p14:creationId xmlns:p14="http://schemas.microsoft.com/office/powerpoint/2010/main" val="166697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77792" y="766801"/>
            <a:ext cx="8866209" cy="2902374"/>
          </a:xfrm>
        </p:spPr>
        <p:txBody>
          <a:bodyPr>
            <a:normAutofit fontScale="70000" lnSpcReduction="20000"/>
          </a:bodyPr>
          <a:lstStyle/>
          <a:p>
            <a:r>
              <a:rPr lang="en-US" dirty="0"/>
              <a:t>Another fermentation process is alcohol fermentation which produces ethanol.</a:t>
            </a:r>
          </a:p>
          <a:p>
            <a:r>
              <a:rPr lang="en-US" dirty="0"/>
              <a:t>In the first reaction, a carboxyl group is removed from pyruvic acid, releasing carbon dioxide as a gas. The loss of carbon dioxide reduces the molecule by one carbon atom, making acetaldehyde. </a:t>
            </a:r>
          </a:p>
          <a:p>
            <a:r>
              <a:rPr lang="en-US" dirty="0"/>
              <a:t>The second reaction removes an electron from NADH, forming NAD+ and producing ethanol from the acetaldehyde, which accepts the electron.</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Alcohol Fermentation</a:t>
            </a:r>
          </a:p>
        </p:txBody>
      </p:sp>
      <p:pic>
        <p:nvPicPr>
          <p:cNvPr id="6" name="Figure" descr="Graphic showing the alcohol fermentation reaction in an equation.">
            <a:extLst>
              <a:ext uri="{FF2B5EF4-FFF2-40B4-BE49-F238E27FC236}">
                <a16:creationId xmlns:a16="http://schemas.microsoft.com/office/drawing/2014/main" id="{61CD8DBB-E0B5-C141-BFD1-7D9C3020BDEA}"/>
              </a:ext>
            </a:extLst>
          </p:cNvPr>
          <p:cNvPicPr>
            <a:picLocks noChangeAspect="1"/>
          </p:cNvPicPr>
          <p:nvPr/>
        </p:nvPicPr>
        <p:blipFill>
          <a:blip r:embed="rId3">
            <a:extLst>
              <a:ext uri="{28A0092B-C50C-407E-A947-70E740481C1C}">
                <a14:useLocalDpi xmlns:a14="http://schemas.microsoft.com/office/drawing/2010/main" val="0"/>
              </a:ext>
            </a:extLst>
          </a:blip>
          <a:srcRect t="-12144" b="-12144"/>
          <a:stretch>
            <a:fillRect/>
          </a:stretch>
        </p:blipFill>
        <p:spPr>
          <a:xfrm>
            <a:off x="457200" y="3429000"/>
            <a:ext cx="8062913" cy="3500071"/>
          </a:xfrm>
          <a:prstGeom prst="rect">
            <a:avLst/>
          </a:prstGeom>
        </p:spPr>
      </p:pic>
    </p:spTree>
    <p:extLst>
      <p:ext uri="{BB962C8B-B14F-4D97-AF65-F5344CB8AC3E}">
        <p14:creationId xmlns:p14="http://schemas.microsoft.com/office/powerpoint/2010/main" val="344351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06_13abLacticAcidAlcohol-L">
            <a:extLst>
              <a:ext uri="{FF2B5EF4-FFF2-40B4-BE49-F238E27FC236}">
                <a16:creationId xmlns:a16="http://schemas.microsoft.com/office/drawing/2014/main" id="{6C6D8786-1C23-CB41-8083-BE9BFD4C1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63517" y="1326994"/>
            <a:ext cx="4792275" cy="5378605"/>
          </a:xfrm>
          <a:prstGeom prst="rect">
            <a:avLst/>
          </a:prstGeom>
        </p:spPr>
      </p:pic>
      <p:sp>
        <p:nvSpPr>
          <p:cNvPr id="18" name="Title 1">
            <a:extLst>
              <a:ext uri="{FF2B5EF4-FFF2-40B4-BE49-F238E27FC236}">
                <a16:creationId xmlns:a16="http://schemas.microsoft.com/office/drawing/2014/main" id="{1B46B94F-D4E5-6D43-9B76-FCD7D970B560}"/>
              </a:ext>
            </a:extLst>
          </p:cNvPr>
          <p:cNvSpPr>
            <a:spLocks noGrp="1"/>
          </p:cNvSpPr>
          <p:nvPr>
            <p:ph type="title"/>
          </p:nvPr>
        </p:nvSpPr>
        <p:spPr>
          <a:xfrm>
            <a:off x="457200" y="51330"/>
            <a:ext cx="8229600" cy="683188"/>
          </a:xfrm>
        </p:spPr>
        <p:txBody>
          <a:bodyPr>
            <a:normAutofit fontScale="90000"/>
          </a:bodyPr>
          <a:lstStyle/>
          <a:p>
            <a:r>
              <a:rPr lang="en-US" dirty="0"/>
              <a:t>Fermentation Comparison </a:t>
            </a:r>
          </a:p>
        </p:txBody>
      </p:sp>
    </p:spTree>
    <p:extLst>
      <p:ext uri="{BB962C8B-B14F-4D97-AF65-F5344CB8AC3E}">
        <p14:creationId xmlns:p14="http://schemas.microsoft.com/office/powerpoint/2010/main" val="76590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44966" y="766801"/>
            <a:ext cx="8999035" cy="2189527"/>
          </a:xfrm>
        </p:spPr>
        <p:txBody>
          <a:bodyPr>
            <a:normAutofit fontScale="77500" lnSpcReduction="20000"/>
          </a:bodyPr>
          <a:lstStyle/>
          <a:p>
            <a:r>
              <a:rPr lang="en-US" dirty="0"/>
              <a:t>Functioning like a rechargeable battery, ATP is used to power the majority of energy-requiring cellular reactions.</a:t>
            </a:r>
          </a:p>
          <a:p>
            <a:r>
              <a:rPr lang="en-US" dirty="0"/>
              <a:t>When ATP is broken down, </a:t>
            </a:r>
            <a:r>
              <a:rPr lang="en-US" i="1" dirty="0"/>
              <a:t>usually by the removal of its terminal phosphate group</a:t>
            </a:r>
            <a:r>
              <a:rPr lang="en-US" dirty="0"/>
              <a:t>, energy is released. </a:t>
            </a:r>
          </a:p>
          <a:p>
            <a:r>
              <a:rPr lang="en-US" dirty="0"/>
              <a:t>This energy is used to do work by the cell, usually by the binding of the released phosphate to another molecule, thus activating it. </a:t>
            </a:r>
          </a:p>
          <a:p>
            <a:endParaRPr lang="en-US" dirty="0"/>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ATP</a:t>
            </a:r>
          </a:p>
        </p:txBody>
      </p:sp>
      <p:pic>
        <p:nvPicPr>
          <p:cNvPr id="11" name="Figure" descr="This illustration shows the molecular structure of ATP. This molecule is an adenine nucleotide with ribose and a string of three phosphate groups attached to it. The phosphate groups are named alpha, beta, and gamma in order of increasing distance from the ribose sugar to which they are attached.">
            <a:extLst>
              <a:ext uri="{FF2B5EF4-FFF2-40B4-BE49-F238E27FC236}">
                <a16:creationId xmlns:a16="http://schemas.microsoft.com/office/drawing/2014/main" id="{41B63962-A01C-084A-A9FC-2D4C73F51E86}"/>
              </a:ext>
            </a:extLst>
          </p:cNvPr>
          <p:cNvPicPr>
            <a:picLocks noChangeAspect="1"/>
          </p:cNvPicPr>
          <p:nvPr/>
        </p:nvPicPr>
        <p:blipFill>
          <a:blip r:embed="rId3">
            <a:extLst>
              <a:ext uri="{28A0092B-C50C-407E-A947-70E740481C1C}">
                <a14:useLocalDpi xmlns:a14="http://schemas.microsoft.com/office/drawing/2010/main" val="0"/>
              </a:ext>
            </a:extLst>
          </a:blip>
          <a:srcRect l="-18029" r="-18029"/>
          <a:stretch>
            <a:fillRect/>
          </a:stretch>
        </p:blipFill>
        <p:spPr>
          <a:xfrm>
            <a:off x="1101144" y="3429000"/>
            <a:ext cx="7243438" cy="3144341"/>
          </a:xfrm>
          <a:prstGeom prst="rect">
            <a:avLst/>
          </a:prstGeom>
        </p:spPr>
      </p:pic>
    </p:spTree>
    <p:extLst>
      <p:ext uri="{BB962C8B-B14F-4D97-AF65-F5344CB8AC3E}">
        <p14:creationId xmlns:p14="http://schemas.microsoft.com/office/powerpoint/2010/main" val="1246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44966" y="766801"/>
            <a:ext cx="8999035" cy="2753767"/>
          </a:xfrm>
        </p:spPr>
        <p:txBody>
          <a:bodyPr>
            <a:normAutofit fontScale="55000" lnSpcReduction="20000"/>
          </a:bodyPr>
          <a:lstStyle/>
          <a:p>
            <a:r>
              <a:rPr lang="en-US" dirty="0"/>
              <a:t>At the heart of ATP is a molecule of adenosine monophosphate (</a:t>
            </a:r>
            <a:r>
              <a:rPr lang="en-US" b="1" dirty="0"/>
              <a:t>AMP</a:t>
            </a:r>
            <a:r>
              <a:rPr lang="en-US" dirty="0"/>
              <a:t>), which is composed of an adenine molecule bonded to both a ribose molecule and a single phosphate group. </a:t>
            </a:r>
          </a:p>
          <a:p>
            <a:r>
              <a:rPr lang="en-US" dirty="0"/>
              <a:t>Ribose is a five-carbon sugar found in RNA and AMP is one of the nucleotides in RNA. </a:t>
            </a:r>
          </a:p>
          <a:p>
            <a:r>
              <a:rPr lang="en-US" dirty="0"/>
              <a:t>The addition of a second phosphate group to this core molecule results in adenosine diphosphate (</a:t>
            </a:r>
            <a:r>
              <a:rPr lang="en-US" b="1" dirty="0"/>
              <a:t>ADP</a:t>
            </a:r>
            <a:r>
              <a:rPr lang="en-US" dirty="0"/>
              <a:t>).</a:t>
            </a:r>
          </a:p>
          <a:p>
            <a:r>
              <a:rPr lang="en-US" dirty="0"/>
              <a:t>The addition of a third phosphate group forms adenosine triphosphate (</a:t>
            </a:r>
            <a:r>
              <a:rPr lang="en-US" b="1" dirty="0"/>
              <a:t>ATP</a:t>
            </a:r>
            <a:r>
              <a:rPr lang="en-US" dirty="0"/>
              <a:t>).</a:t>
            </a:r>
          </a:p>
          <a:p>
            <a:r>
              <a:rPr lang="en-US" dirty="0"/>
              <a:t>The addition of a phosphate group to a molecule requires a high amount of energy and results in a high-energy bond. Phosphate groups are negatively charged and thus repel one another when they are arranged in series, as they are in ADP and ATP. This repulsion makes the ADP and ATP molecules inherently unstable.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ATP</a:t>
            </a:r>
          </a:p>
        </p:txBody>
      </p:sp>
      <p:grpSp>
        <p:nvGrpSpPr>
          <p:cNvPr id="5" name="Group 7">
            <a:extLst>
              <a:ext uri="{FF2B5EF4-FFF2-40B4-BE49-F238E27FC236}">
                <a16:creationId xmlns:a16="http://schemas.microsoft.com/office/drawing/2014/main" id="{B647BE47-4BB0-814B-8C51-37182387D323}"/>
              </a:ext>
            </a:extLst>
          </p:cNvPr>
          <p:cNvGrpSpPr/>
          <p:nvPr/>
        </p:nvGrpSpPr>
        <p:grpSpPr>
          <a:xfrm>
            <a:off x="2364059" y="3388657"/>
            <a:ext cx="4627757" cy="3276561"/>
            <a:chOff x="231012" y="990601"/>
            <a:chExt cx="7693788" cy="5791199"/>
          </a:xfrm>
        </p:grpSpPr>
        <p:sp>
          <p:nvSpPr>
            <p:cNvPr id="8" name="Rectangle 7">
              <a:extLst>
                <a:ext uri="{FF2B5EF4-FFF2-40B4-BE49-F238E27FC236}">
                  <a16:creationId xmlns:a16="http://schemas.microsoft.com/office/drawing/2014/main" id="{5970F6FC-1B8F-C948-A6E4-7C3C89842B89}"/>
                </a:ext>
              </a:extLst>
            </p:cNvPr>
            <p:cNvSpPr/>
            <p:nvPr/>
          </p:nvSpPr>
          <p:spPr>
            <a:xfrm>
              <a:off x="231012" y="990601"/>
              <a:ext cx="7693788" cy="579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igure_04_07.jpg">
              <a:extLst>
                <a:ext uri="{FF2B5EF4-FFF2-40B4-BE49-F238E27FC236}">
                  <a16:creationId xmlns:a16="http://schemas.microsoft.com/office/drawing/2014/main" id="{C97607B9-BC28-EF4C-94A2-F952F61E96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012" y="990601"/>
              <a:ext cx="7693788" cy="4253566"/>
            </a:xfrm>
            <a:prstGeom prst="rect">
              <a:avLst/>
            </a:prstGeom>
          </p:spPr>
        </p:pic>
        <p:pic>
          <p:nvPicPr>
            <p:cNvPr id="10" name="Picture 9" descr="figure_04_08.jpg">
              <a:extLst>
                <a:ext uri="{FF2B5EF4-FFF2-40B4-BE49-F238E27FC236}">
                  <a16:creationId xmlns:a16="http://schemas.microsoft.com/office/drawing/2014/main" id="{22076620-B972-434D-A24A-1597D18F983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065842" y="4057865"/>
              <a:ext cx="3554158" cy="2723935"/>
            </a:xfrm>
            <a:prstGeom prst="rect">
              <a:avLst/>
            </a:prstGeom>
          </p:spPr>
        </p:pic>
      </p:grpSp>
    </p:spTree>
    <p:extLst>
      <p:ext uri="{BB962C8B-B14F-4D97-AF65-F5344CB8AC3E}">
        <p14:creationId xmlns:p14="http://schemas.microsoft.com/office/powerpoint/2010/main" val="428309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figure_04_28">
            <a:extLst>
              <a:ext uri="{FF2B5EF4-FFF2-40B4-BE49-F238E27FC236}">
                <a16:creationId xmlns:a16="http://schemas.microsoft.com/office/drawing/2014/main" id="{2E853851-EE64-6648-A5A7-A4229AABE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597025"/>
            <a:ext cx="8535987"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09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89302A-27B8-1C41-8D15-677F44FB2BD7}"/>
              </a:ext>
            </a:extLst>
          </p:cNvPr>
          <p:cNvPicPr>
            <a:picLocks noChangeAspect="1"/>
          </p:cNvPicPr>
          <p:nvPr/>
        </p:nvPicPr>
        <p:blipFill>
          <a:blip r:embed="rId3"/>
          <a:stretch>
            <a:fillRect/>
          </a:stretch>
        </p:blipFill>
        <p:spPr>
          <a:xfrm>
            <a:off x="304800" y="762000"/>
            <a:ext cx="8534400" cy="5334000"/>
          </a:xfrm>
          <a:prstGeom prst="rect">
            <a:avLst/>
          </a:prstGeom>
        </p:spPr>
      </p:pic>
    </p:spTree>
    <p:extLst>
      <p:ext uri="{BB962C8B-B14F-4D97-AF65-F5344CB8AC3E}">
        <p14:creationId xmlns:p14="http://schemas.microsoft.com/office/powerpoint/2010/main" val="401448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1" y="766801"/>
            <a:ext cx="4572000" cy="5938760"/>
          </a:xfrm>
        </p:spPr>
        <p:txBody>
          <a:bodyPr>
            <a:normAutofit fontScale="92500" lnSpcReduction="10000"/>
          </a:bodyPr>
          <a:lstStyle/>
          <a:p>
            <a:r>
              <a:rPr lang="en-US" sz="1600" dirty="0"/>
              <a:t>Nearly all of the energy used by living things comes to them in the bonds of the sugar such as glucose.</a:t>
            </a:r>
          </a:p>
          <a:p>
            <a:endParaRPr lang="en-US" sz="1600" dirty="0"/>
          </a:p>
          <a:p>
            <a:r>
              <a:rPr lang="en-US" sz="1600" b="1" dirty="0"/>
              <a:t>Glycolysis</a:t>
            </a:r>
            <a:r>
              <a:rPr lang="en-US" sz="1600" dirty="0"/>
              <a:t> is the first step in the breakdown of glucose to extract energy. </a:t>
            </a:r>
          </a:p>
          <a:p>
            <a:pPr lvl="1"/>
            <a:r>
              <a:rPr lang="en-US" sz="1400" dirty="0"/>
              <a:t>takes place in the cytoplasm of most prokaryotic and all eukaryotic cells.</a:t>
            </a:r>
          </a:p>
          <a:p>
            <a:pPr lvl="1"/>
            <a:r>
              <a:rPr lang="en-US" sz="1400" dirty="0"/>
              <a:t>begins with the six-carbon, ring-shaped structure of a single glucose molecule and ends with two molecules of a three-carbon sugar called </a:t>
            </a:r>
            <a:r>
              <a:rPr lang="en-US" sz="1400" b="1" dirty="0"/>
              <a:t>pyruvate</a:t>
            </a:r>
            <a:r>
              <a:rPr lang="en-US" sz="1400" dirty="0"/>
              <a:t>. </a:t>
            </a:r>
          </a:p>
          <a:p>
            <a:endParaRPr lang="en-US" sz="1600" dirty="0"/>
          </a:p>
          <a:p>
            <a:r>
              <a:rPr lang="en-US" sz="1600" dirty="0"/>
              <a:t>Glycolysis consists of </a:t>
            </a:r>
            <a:r>
              <a:rPr lang="en-US" sz="1600" i="1" dirty="0"/>
              <a:t>two distinct phases</a:t>
            </a:r>
            <a:r>
              <a:rPr lang="en-US" sz="1600" dirty="0"/>
              <a:t>. </a:t>
            </a:r>
          </a:p>
          <a:p>
            <a:endParaRPr lang="en-US" sz="1600" dirty="0"/>
          </a:p>
          <a:p>
            <a:r>
              <a:rPr lang="en-US" sz="1600" dirty="0"/>
              <a:t>In the </a:t>
            </a:r>
            <a:r>
              <a:rPr lang="en-US" sz="1600" b="1" dirty="0"/>
              <a:t>first part </a:t>
            </a:r>
            <a:r>
              <a:rPr lang="en-US" sz="1600" dirty="0"/>
              <a:t>of the glycolysis pathway, energy is used to make adjustments so that the six-carbon sugar molecule can be split evenly into two three-carbon pyruvate molecules. </a:t>
            </a:r>
          </a:p>
          <a:p>
            <a:endParaRPr lang="en-US" sz="1600" dirty="0"/>
          </a:p>
          <a:p>
            <a:r>
              <a:rPr lang="en-US" sz="1600" dirty="0"/>
              <a:t>In the </a:t>
            </a:r>
            <a:r>
              <a:rPr lang="en-US" sz="1600" b="1" dirty="0"/>
              <a:t>second part </a:t>
            </a:r>
            <a:r>
              <a:rPr lang="en-US" sz="1600" dirty="0"/>
              <a:t>of glycolysis, ATP and nicotinamide-adenine dinucleotide (NADH) are produced.</a:t>
            </a:r>
          </a:p>
          <a:p>
            <a:endParaRPr lang="en-US" sz="1600" dirty="0"/>
          </a:p>
          <a:p>
            <a:r>
              <a:rPr lang="en-US" sz="1600" dirty="0"/>
              <a:t>If the cell cannot catabolize the pyruvate molecules further, it will harvest only two ATP molecules from one molecule of glucose. </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Glycolysis</a:t>
            </a:r>
          </a:p>
        </p:txBody>
      </p:sp>
      <p:pic>
        <p:nvPicPr>
          <p:cNvPr id="6" name="Figure" descr="A graphic shows glucose at the top with an arrow pointing down to fructose diphosphate, which then splits into two glyceraldehyde 3-phosphate molecules. Each of these forms one NADH and two ATP molecules in the process of each becoming a pyruvate molecule.">
            <a:extLst>
              <a:ext uri="{FF2B5EF4-FFF2-40B4-BE49-F238E27FC236}">
                <a16:creationId xmlns:a16="http://schemas.microsoft.com/office/drawing/2014/main" id="{C8FC437A-788E-4C4D-A28A-AFDBF87A0F11}"/>
              </a:ext>
            </a:extLst>
          </p:cNvPr>
          <p:cNvPicPr>
            <a:picLocks noChangeAspect="1"/>
          </p:cNvPicPr>
          <p:nvPr/>
        </p:nvPicPr>
        <p:blipFill>
          <a:blip r:embed="rId3" cstate="email">
            <a:extLst>
              <a:ext uri="{28A0092B-C50C-407E-A947-70E740481C1C}">
                <a14:useLocalDpi xmlns:a14="http://schemas.microsoft.com/office/drawing/2010/main" val="0"/>
              </a:ext>
            </a:extLst>
          </a:blip>
          <a:srcRect l="-3869" r="-3869"/>
          <a:stretch>
            <a:fillRect/>
          </a:stretch>
        </p:blipFill>
        <p:spPr>
          <a:xfrm>
            <a:off x="457200" y="885054"/>
            <a:ext cx="4032250" cy="5256213"/>
          </a:xfrm>
          <a:prstGeom prst="rect">
            <a:avLst/>
          </a:prstGeom>
        </p:spPr>
      </p:pic>
      <p:sp>
        <p:nvSpPr>
          <p:cNvPr id="5" name="Rectangle 3">
            <a:extLst>
              <a:ext uri="{FF2B5EF4-FFF2-40B4-BE49-F238E27FC236}">
                <a16:creationId xmlns:a16="http://schemas.microsoft.com/office/drawing/2014/main" id="{C24616A4-952F-A84D-8941-DF7A2602D39D}"/>
              </a:ext>
            </a:extLst>
          </p:cNvPr>
          <p:cNvSpPr txBox="1">
            <a:spLocks noChangeArrowheads="1"/>
          </p:cNvSpPr>
          <p:nvPr/>
        </p:nvSpPr>
        <p:spPr>
          <a:xfrm>
            <a:off x="187325" y="6278862"/>
            <a:ext cx="4572000" cy="5605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rgbClr val="000000"/>
                </a:solidFill>
              </a:rPr>
              <a:t>In glycolysis, a glucose molecule is converted into two pyruvate molecules</a:t>
            </a:r>
            <a:r>
              <a:rPr lang="en-US" sz="1400" dirty="0"/>
              <a:t>.</a:t>
            </a:r>
          </a:p>
        </p:txBody>
      </p:sp>
    </p:spTree>
    <p:extLst>
      <p:ext uri="{BB962C8B-B14F-4D97-AF65-F5344CB8AC3E}">
        <p14:creationId xmlns:p14="http://schemas.microsoft.com/office/powerpoint/2010/main" val="94483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igure_04_29">
            <a:extLst>
              <a:ext uri="{FF2B5EF4-FFF2-40B4-BE49-F238E27FC236}">
                <a16:creationId xmlns:a16="http://schemas.microsoft.com/office/drawing/2014/main" id="{B934DD66-7063-A14D-BF4F-D313D820D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60338"/>
            <a:ext cx="6724650" cy="65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16169" y="3615960"/>
            <a:ext cx="9016679" cy="3190710"/>
          </a:xfrm>
        </p:spPr>
        <p:txBody>
          <a:bodyPr>
            <a:normAutofit fontScale="92500" lnSpcReduction="10000"/>
          </a:bodyPr>
          <a:lstStyle/>
          <a:p>
            <a:r>
              <a:rPr lang="en-US" sz="2400" dirty="0"/>
              <a:t>Pyruvate (or Pyruvic acid) can be converted </a:t>
            </a:r>
          </a:p>
          <a:p>
            <a:pPr lvl="1"/>
            <a:r>
              <a:rPr lang="en-US" sz="2000" dirty="0"/>
              <a:t>back to a carbohydrate (such as glucose) via </a:t>
            </a:r>
            <a:r>
              <a:rPr lang="en-US" sz="2000" b="1" dirty="0"/>
              <a:t>gluconeogenesis</a:t>
            </a:r>
            <a:r>
              <a:rPr lang="en-US" sz="2000" b="1" i="1" dirty="0"/>
              <a:t>.</a:t>
            </a:r>
          </a:p>
          <a:p>
            <a:pPr lvl="1"/>
            <a:r>
              <a:rPr lang="en-US" sz="2000" dirty="0"/>
              <a:t>or to fatty acids through a reaction with </a:t>
            </a:r>
            <a:r>
              <a:rPr lang="en-US" sz="2000" b="1" dirty="0"/>
              <a:t>acetyl-CoA</a:t>
            </a:r>
            <a:r>
              <a:rPr lang="en-US" sz="2000" dirty="0"/>
              <a:t>. </a:t>
            </a:r>
          </a:p>
          <a:p>
            <a:pPr lvl="1"/>
            <a:r>
              <a:rPr lang="en-US" sz="2000" dirty="0"/>
              <a:t>can also be used to construct the amino acid alanine.</a:t>
            </a:r>
          </a:p>
          <a:p>
            <a:pPr lvl="1"/>
            <a:r>
              <a:rPr lang="en-US" sz="2000" dirty="0"/>
              <a:t>can be converted into ethanol or lactic acid via fermentation.</a:t>
            </a:r>
          </a:p>
          <a:p>
            <a:endParaRPr lang="en-US" sz="2400" dirty="0"/>
          </a:p>
          <a:p>
            <a:r>
              <a:rPr lang="en-US" sz="2400" dirty="0"/>
              <a:t>Pyruvate supplies energy to cells through the </a:t>
            </a:r>
            <a:r>
              <a:rPr lang="en-US" sz="2400" b="1" dirty="0"/>
              <a:t>citric acid cycle </a:t>
            </a:r>
            <a:r>
              <a:rPr lang="en-US" sz="2400" dirty="0"/>
              <a:t>(also known as the </a:t>
            </a:r>
            <a:r>
              <a:rPr lang="en-US" sz="2400" b="1" dirty="0"/>
              <a:t>Krebs cycle</a:t>
            </a:r>
            <a:r>
              <a:rPr lang="en-US" sz="2400" dirty="0"/>
              <a:t>) when oxygen is present (aerobic respiration)</a:t>
            </a:r>
          </a:p>
          <a:p>
            <a:pPr lvl="1"/>
            <a:r>
              <a:rPr lang="en-US" sz="2000" dirty="0"/>
              <a:t>Or can </a:t>
            </a:r>
            <a:r>
              <a:rPr lang="en-US" sz="2000" b="1" dirty="0"/>
              <a:t>ferments</a:t>
            </a:r>
            <a:r>
              <a:rPr lang="en-US" sz="2000" dirty="0"/>
              <a:t> to produce </a:t>
            </a:r>
            <a:r>
              <a:rPr lang="en-US" sz="2000" b="1" dirty="0"/>
              <a:t>lactate</a:t>
            </a:r>
            <a:r>
              <a:rPr lang="en-US" sz="2000" dirty="0"/>
              <a:t> (lactic acid) when oxygen is lacking.</a:t>
            </a:r>
          </a:p>
        </p:txBody>
      </p:sp>
      <p:sp>
        <p:nvSpPr>
          <p:cNvPr id="7" name="Title 1">
            <a:extLst>
              <a:ext uri="{FF2B5EF4-FFF2-40B4-BE49-F238E27FC236}">
                <a16:creationId xmlns:a16="http://schemas.microsoft.com/office/drawing/2014/main" id="{AD3F6EA1-7356-D140-9521-9335825CA9A2}"/>
              </a:ext>
            </a:extLst>
          </p:cNvPr>
          <p:cNvSpPr>
            <a:spLocks noGrp="1"/>
          </p:cNvSpPr>
          <p:nvPr>
            <p:ph type="title"/>
          </p:nvPr>
        </p:nvSpPr>
        <p:spPr>
          <a:xfrm>
            <a:off x="457200" y="51330"/>
            <a:ext cx="8229600" cy="683188"/>
          </a:xfrm>
        </p:spPr>
        <p:txBody>
          <a:bodyPr>
            <a:normAutofit fontScale="90000"/>
          </a:bodyPr>
          <a:lstStyle/>
          <a:p>
            <a:r>
              <a:rPr lang="en-US" dirty="0"/>
              <a:t>Pyruvate</a:t>
            </a:r>
          </a:p>
        </p:txBody>
      </p:sp>
      <p:pic>
        <p:nvPicPr>
          <p:cNvPr id="2" name="Picture 1">
            <a:extLst>
              <a:ext uri="{FF2B5EF4-FFF2-40B4-BE49-F238E27FC236}">
                <a16:creationId xmlns:a16="http://schemas.microsoft.com/office/drawing/2014/main" id="{109BA22C-768C-004B-8377-ACC574EDCACE}"/>
              </a:ext>
            </a:extLst>
          </p:cNvPr>
          <p:cNvPicPr>
            <a:picLocks noChangeAspect="1"/>
          </p:cNvPicPr>
          <p:nvPr/>
        </p:nvPicPr>
        <p:blipFill>
          <a:blip r:embed="rId3"/>
          <a:stretch>
            <a:fillRect/>
          </a:stretch>
        </p:blipFill>
        <p:spPr>
          <a:xfrm>
            <a:off x="2721718" y="613317"/>
            <a:ext cx="3805582" cy="2643150"/>
          </a:xfrm>
          <a:prstGeom prst="rect">
            <a:avLst/>
          </a:prstGeom>
        </p:spPr>
      </p:pic>
    </p:spTree>
    <p:extLst>
      <p:ext uri="{BB962C8B-B14F-4D97-AF65-F5344CB8AC3E}">
        <p14:creationId xmlns:p14="http://schemas.microsoft.com/office/powerpoint/2010/main" val="2413394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3.xml><?xml version="1.0" encoding="utf-8"?>
<a:theme xmlns:a="http://schemas.openxmlformats.org/drawingml/2006/main" name="1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4.xml><?xml version="1.0" encoding="utf-8"?>
<a:theme xmlns:a="http://schemas.openxmlformats.org/drawingml/2006/main" name="2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18970</TotalTime>
  <Words>1368</Words>
  <Application>Microsoft Macintosh PowerPoint</Application>
  <PresentationFormat>On-screen Show (4:3)</PresentationFormat>
  <Paragraphs>133</Paragraphs>
  <Slides>22</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Tahoma</vt:lpstr>
      <vt:lpstr>Times</vt:lpstr>
      <vt:lpstr>Times New Roman</vt:lpstr>
      <vt:lpstr>Wingdings</vt:lpstr>
      <vt:lpstr>Office Theme</vt:lpstr>
      <vt:lpstr>Campbell11e_LectureDesign</vt:lpstr>
      <vt:lpstr>1_Campbell11e_LectureDesign</vt:lpstr>
      <vt:lpstr>2_Campbell11e_LectureDesign</vt:lpstr>
      <vt:lpstr>BIO10: Introduction  to Principles of Biology</vt:lpstr>
      <vt:lpstr>PowerPoint Presentation</vt:lpstr>
      <vt:lpstr>ATP</vt:lpstr>
      <vt:lpstr>ATP</vt:lpstr>
      <vt:lpstr>PowerPoint Presentation</vt:lpstr>
      <vt:lpstr>PowerPoint Presentation</vt:lpstr>
      <vt:lpstr>Glycolysis</vt:lpstr>
      <vt:lpstr>PowerPoint Presentation</vt:lpstr>
      <vt:lpstr>Pyruvate</vt:lpstr>
      <vt:lpstr>NAD+ / NADH</vt:lpstr>
      <vt:lpstr>PowerPoint Presentation</vt:lpstr>
      <vt:lpstr>PowerPoint Presentation</vt:lpstr>
      <vt:lpstr>Citric Acid Cycle (Krebs Cycle)</vt:lpstr>
      <vt:lpstr>Citric Acid Cycle (Krebs Cycle)</vt:lpstr>
      <vt:lpstr>Citric Acid Cycle (Krebs Cycle)</vt:lpstr>
      <vt:lpstr>Oxidative Phosphorylation</vt:lpstr>
      <vt:lpstr>Oxidative Phosphorylation</vt:lpstr>
      <vt:lpstr>PowerPoint Presentation</vt:lpstr>
      <vt:lpstr>Lactic Acid Fermentation</vt:lpstr>
      <vt:lpstr>Lactic Acid Fermentation</vt:lpstr>
      <vt:lpstr>Alcohol Fermentation</vt:lpstr>
      <vt:lpstr>Fermentation Comparison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BIOL190: Introduction to Evolution</dc:title>
  <dc:subject/>
  <dc:creator>pwb</dc:creator>
  <cp:keywords/>
  <dc:description/>
  <cp:lastModifiedBy>Bradley, Paul</cp:lastModifiedBy>
  <cp:revision>343</cp:revision>
  <dcterms:created xsi:type="dcterms:W3CDTF">2015-09-02T18:00:13Z</dcterms:created>
  <dcterms:modified xsi:type="dcterms:W3CDTF">2022-02-28T23:32:17Z</dcterms:modified>
  <cp:category/>
</cp:coreProperties>
</file>