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737" r:id="rId3"/>
    <p:sldMasterId id="2147483760" r:id="rId4"/>
  </p:sldMasterIdLst>
  <p:notesMasterIdLst>
    <p:notesMasterId r:id="rId55"/>
  </p:notesMasterIdLst>
  <p:sldIdLst>
    <p:sldId id="1142" r:id="rId5"/>
    <p:sldId id="1102" r:id="rId6"/>
    <p:sldId id="1174" r:id="rId7"/>
    <p:sldId id="1173" r:id="rId8"/>
    <p:sldId id="1179" r:id="rId9"/>
    <p:sldId id="551" r:id="rId10"/>
    <p:sldId id="1175" r:id="rId11"/>
    <p:sldId id="1190" r:id="rId12"/>
    <p:sldId id="1189" r:id="rId13"/>
    <p:sldId id="420" r:id="rId14"/>
    <p:sldId id="421" r:id="rId15"/>
    <p:sldId id="1177" r:id="rId16"/>
    <p:sldId id="422" r:id="rId17"/>
    <p:sldId id="1181" r:id="rId18"/>
    <p:sldId id="1183" r:id="rId19"/>
    <p:sldId id="1184" r:id="rId20"/>
    <p:sldId id="424" r:id="rId21"/>
    <p:sldId id="423" r:id="rId22"/>
    <p:sldId id="1172" r:id="rId23"/>
    <p:sldId id="1156" r:id="rId24"/>
    <p:sldId id="576" r:id="rId25"/>
    <p:sldId id="1160" r:id="rId26"/>
    <p:sldId id="1157" r:id="rId27"/>
    <p:sldId id="426" r:id="rId28"/>
    <p:sldId id="1192" r:id="rId29"/>
    <p:sldId id="1158" r:id="rId30"/>
    <p:sldId id="1193" r:id="rId31"/>
    <p:sldId id="1194" r:id="rId32"/>
    <p:sldId id="1114" r:id="rId33"/>
    <p:sldId id="437" r:id="rId34"/>
    <p:sldId id="1112" r:id="rId35"/>
    <p:sldId id="1161" r:id="rId36"/>
    <p:sldId id="1195" r:id="rId37"/>
    <p:sldId id="1162" r:id="rId38"/>
    <p:sldId id="1191" r:id="rId39"/>
    <p:sldId id="1115" r:id="rId40"/>
    <p:sldId id="1163" r:id="rId41"/>
    <p:sldId id="1197" r:id="rId42"/>
    <p:sldId id="1164" r:id="rId43"/>
    <p:sldId id="1165" r:id="rId44"/>
    <p:sldId id="1166" r:id="rId45"/>
    <p:sldId id="1167" r:id="rId46"/>
    <p:sldId id="1196" r:id="rId47"/>
    <p:sldId id="1168" r:id="rId48"/>
    <p:sldId id="1169" r:id="rId49"/>
    <p:sldId id="1198" r:id="rId50"/>
    <p:sldId id="1199" r:id="rId51"/>
    <p:sldId id="1200" r:id="rId52"/>
    <p:sldId id="1170" r:id="rId53"/>
    <p:sldId id="1171"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47"/>
    <p:restoredTop sz="80603" autoAdjust="0"/>
  </p:normalViewPr>
  <p:slideViewPr>
    <p:cSldViewPr snapToGrid="0" snapToObjects="1">
      <p:cViewPr varScale="1">
        <p:scale>
          <a:sx n="89" d="100"/>
          <a:sy n="89" d="100"/>
        </p:scale>
        <p:origin x="1112"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592882-1C39-1C49-B3F0-56F89C64DC97}" type="datetimeFigureOut">
              <a:rPr lang="en-US" smtClean="0"/>
              <a:t>2/14/22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D7021-0566-DD45-8175-79E5EFAAB228}" type="slidenum">
              <a:rPr lang="en-US" smtClean="0"/>
              <a:t>‹#›</a:t>
            </a:fld>
            <a:endParaRPr lang="en-US"/>
          </a:p>
        </p:txBody>
      </p:sp>
    </p:spTree>
    <p:extLst>
      <p:ext uri="{BB962C8B-B14F-4D97-AF65-F5344CB8AC3E}">
        <p14:creationId xmlns:p14="http://schemas.microsoft.com/office/powerpoint/2010/main" val="4706271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D7021-0566-DD45-8175-79E5EFAAB228}" type="slidenum">
              <a:rPr lang="en-US" smtClean="0"/>
              <a:t>1</a:t>
            </a:fld>
            <a:endParaRPr lang="en-US"/>
          </a:p>
        </p:txBody>
      </p:sp>
    </p:spTree>
    <p:extLst>
      <p:ext uri="{BB962C8B-B14F-4D97-AF65-F5344CB8AC3E}">
        <p14:creationId xmlns:p14="http://schemas.microsoft.com/office/powerpoint/2010/main" val="2097376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957CC8-6916-4659-8D61-C81A523E1943}" type="slidenum">
              <a:rPr lang="en-US" altLang="en-US" smtClean="0">
                <a:solidFill>
                  <a:prstClr val="black"/>
                </a:solidFill>
              </a:rPr>
              <a:pPr/>
              <a:t>14</a:t>
            </a:fld>
            <a:endParaRPr lang="en-US" altLang="en-US">
              <a:solidFill>
                <a:prstClr val="black"/>
              </a:solidFill>
            </a:endParaRPr>
          </a:p>
        </p:txBody>
      </p:sp>
    </p:spTree>
    <p:extLst>
      <p:ext uri="{BB962C8B-B14F-4D97-AF65-F5344CB8AC3E}">
        <p14:creationId xmlns:p14="http://schemas.microsoft.com/office/powerpoint/2010/main" val="2897913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D7021-0566-DD45-8175-79E5EFAAB228}" type="slidenum">
              <a:rPr lang="en-US" smtClean="0"/>
              <a:t>15</a:t>
            </a:fld>
            <a:endParaRPr lang="en-US"/>
          </a:p>
        </p:txBody>
      </p:sp>
    </p:spTree>
    <p:extLst>
      <p:ext uri="{BB962C8B-B14F-4D97-AF65-F5344CB8AC3E}">
        <p14:creationId xmlns:p14="http://schemas.microsoft.com/office/powerpoint/2010/main" val="3924828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957CC8-6916-4659-8D61-C81A523E1943}" type="slidenum">
              <a:rPr lang="en-US" altLang="en-US" smtClean="0">
                <a:solidFill>
                  <a:prstClr val="black"/>
                </a:solidFill>
              </a:rPr>
              <a:pPr/>
              <a:t>16</a:t>
            </a:fld>
            <a:endParaRPr lang="en-US" altLang="en-US">
              <a:solidFill>
                <a:prstClr val="black"/>
              </a:solidFill>
            </a:endParaRPr>
          </a:p>
        </p:txBody>
      </p:sp>
    </p:spTree>
    <p:extLst>
      <p:ext uri="{BB962C8B-B14F-4D97-AF65-F5344CB8AC3E}">
        <p14:creationId xmlns:p14="http://schemas.microsoft.com/office/powerpoint/2010/main" val="3238569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=6ebDTpHOljU</a:t>
            </a:r>
          </a:p>
        </p:txBody>
      </p:sp>
      <p:sp>
        <p:nvSpPr>
          <p:cNvPr id="4" name="Slide Number Placeholder 3"/>
          <p:cNvSpPr>
            <a:spLocks noGrp="1"/>
          </p:cNvSpPr>
          <p:nvPr>
            <p:ph type="sldNum" sz="quarter" idx="10"/>
          </p:nvPr>
        </p:nvSpPr>
        <p:spPr/>
        <p:txBody>
          <a:bodyPr/>
          <a:lstStyle/>
          <a:p>
            <a:fld id="{627D7021-0566-DD45-8175-79E5EFAAB228}" type="slidenum">
              <a:rPr lang="en-US" smtClean="0"/>
              <a:t>17</a:t>
            </a:fld>
            <a:endParaRPr lang="en-US"/>
          </a:p>
        </p:txBody>
      </p:sp>
    </p:spTree>
    <p:extLst>
      <p:ext uri="{BB962C8B-B14F-4D97-AF65-F5344CB8AC3E}">
        <p14:creationId xmlns:p14="http://schemas.microsoft.com/office/powerpoint/2010/main" val="368373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https://vimeo.com/14797963</a:t>
            </a:r>
          </a:p>
          <a:p>
            <a:r>
              <a:rPr lang="en-US" dirty="0"/>
              <a:t>https://</a:t>
            </a:r>
            <a:r>
              <a:rPr lang="en-US" dirty="0" err="1"/>
              <a:t>www.youtube.com</a:t>
            </a:r>
            <a:r>
              <a:rPr lang="en-US" dirty="0"/>
              <a:t>/</a:t>
            </a:r>
            <a:r>
              <a:rPr lang="en-US" dirty="0" err="1"/>
              <a:t>watch?v</a:t>
            </a:r>
            <a:r>
              <a:rPr lang="en-US" dirty="0"/>
              <a:t>=JHDDk0pHEl4</a:t>
            </a:r>
          </a:p>
        </p:txBody>
      </p:sp>
      <p:sp>
        <p:nvSpPr>
          <p:cNvPr id="4" name="Slide Number Placeholder 3"/>
          <p:cNvSpPr>
            <a:spLocks noGrp="1"/>
          </p:cNvSpPr>
          <p:nvPr>
            <p:ph type="sldNum" sz="quarter" idx="10"/>
          </p:nvPr>
        </p:nvSpPr>
        <p:spPr/>
        <p:txBody>
          <a:bodyPr/>
          <a:lstStyle/>
          <a:p>
            <a:fld id="{627D7021-0566-DD45-8175-79E5EFAAB228}" type="slidenum">
              <a:rPr lang="en-US" smtClean="0"/>
              <a:t>19</a:t>
            </a:fld>
            <a:endParaRPr lang="en-US"/>
          </a:p>
        </p:txBody>
      </p:sp>
    </p:spTree>
    <p:extLst>
      <p:ext uri="{BB962C8B-B14F-4D97-AF65-F5344CB8AC3E}">
        <p14:creationId xmlns:p14="http://schemas.microsoft.com/office/powerpoint/2010/main" val="736143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595309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2352243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3423583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3886832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416728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D7021-0566-DD45-8175-79E5EFAAB228}" type="slidenum">
              <a:rPr lang="en-US" smtClean="0"/>
              <a:t>2</a:t>
            </a:fld>
            <a:endParaRPr lang="en-US"/>
          </a:p>
        </p:txBody>
      </p:sp>
    </p:spTree>
    <p:extLst>
      <p:ext uri="{BB962C8B-B14F-4D97-AF65-F5344CB8AC3E}">
        <p14:creationId xmlns:p14="http://schemas.microsoft.com/office/powerpoint/2010/main" val="1496879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2544346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469363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3641362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016212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218298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541974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062493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618212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610184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638260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3</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83192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522910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3899840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375269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3801624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1602766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2211665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3104301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1652354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2970617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22723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D7021-0566-DD45-8175-79E5EFAAB228}" type="slidenum">
              <a:rPr lang="en-US" smtClean="0"/>
              <a:t>4</a:t>
            </a:fld>
            <a:endParaRPr lang="en-US"/>
          </a:p>
        </p:txBody>
      </p:sp>
    </p:spTree>
    <p:extLst>
      <p:ext uri="{BB962C8B-B14F-4D97-AF65-F5344CB8AC3E}">
        <p14:creationId xmlns:p14="http://schemas.microsoft.com/office/powerpoint/2010/main" val="42498999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453336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425317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D7021-0566-DD45-8175-79E5EFAAB228}" type="slidenum">
              <a:rPr lang="en-US" smtClean="0"/>
              <a:t>5</a:t>
            </a:fld>
            <a:endParaRPr lang="en-US"/>
          </a:p>
        </p:txBody>
      </p:sp>
    </p:spTree>
    <p:extLst>
      <p:ext uri="{BB962C8B-B14F-4D97-AF65-F5344CB8AC3E}">
        <p14:creationId xmlns:p14="http://schemas.microsoft.com/office/powerpoint/2010/main" val="82616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Regular" charset="0"/>
            </a:endParaRPr>
          </a:p>
        </p:txBody>
      </p:sp>
    </p:spTree>
    <p:extLst>
      <p:ext uri="{BB962C8B-B14F-4D97-AF65-F5344CB8AC3E}">
        <p14:creationId xmlns:p14="http://schemas.microsoft.com/office/powerpoint/2010/main" val="811464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D7021-0566-DD45-8175-79E5EFAAB228}" type="slidenum">
              <a:rPr lang="en-US" smtClean="0"/>
              <a:t>8</a:t>
            </a:fld>
            <a:endParaRPr lang="en-US"/>
          </a:p>
        </p:txBody>
      </p:sp>
    </p:spTree>
    <p:extLst>
      <p:ext uri="{BB962C8B-B14F-4D97-AF65-F5344CB8AC3E}">
        <p14:creationId xmlns:p14="http://schemas.microsoft.com/office/powerpoint/2010/main" val="154982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D7021-0566-DD45-8175-79E5EFAAB228}" type="slidenum">
              <a:rPr lang="en-US" smtClean="0"/>
              <a:t>9</a:t>
            </a:fld>
            <a:endParaRPr lang="en-US"/>
          </a:p>
        </p:txBody>
      </p:sp>
    </p:spTree>
    <p:extLst>
      <p:ext uri="{BB962C8B-B14F-4D97-AF65-F5344CB8AC3E}">
        <p14:creationId xmlns:p14="http://schemas.microsoft.com/office/powerpoint/2010/main" val="468888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957CC8-6916-4659-8D61-C81A523E1943}" type="slidenum">
              <a:rPr lang="en-US" altLang="en-US" smtClean="0">
                <a:solidFill>
                  <a:prstClr val="black"/>
                </a:solidFill>
              </a:rPr>
              <a:pPr/>
              <a:t>13</a:t>
            </a:fld>
            <a:endParaRPr lang="en-US" altLang="en-US">
              <a:solidFill>
                <a:prstClr val="black"/>
              </a:solidFill>
            </a:endParaRPr>
          </a:p>
        </p:txBody>
      </p:sp>
    </p:spTree>
    <p:extLst>
      <p:ext uri="{BB962C8B-B14F-4D97-AF65-F5344CB8AC3E}">
        <p14:creationId xmlns:p14="http://schemas.microsoft.com/office/powerpoint/2010/main" val="1080595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6706BE-F3C9-0B4F-BD82-E748C01D6D25}" type="datetimeFigureOut">
              <a:rPr lang="en-US" smtClean="0"/>
              <a:t>2/14/22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213205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t>2/14/22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3878121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t>2/14/22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3190587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userDrawn="1"/>
        </p:nvSpPr>
        <p:spPr>
          <a:xfrm>
            <a:off x="66675" y="6588521"/>
            <a:ext cx="2438400" cy="230832"/>
          </a:xfrm>
          <a:prstGeom prst="rect">
            <a:avLst/>
          </a:prstGeom>
          <a:noFill/>
        </p:spPr>
        <p:txBody>
          <a:bodyPr wrap="square" rtlCol="0">
            <a:spAutoFit/>
          </a:bodyPr>
          <a:lstStyle/>
          <a:p>
            <a:pPr defTabSz="914400" eaLnBrk="0" fontAlgn="base" hangingPunct="0">
              <a:spcBef>
                <a:spcPct val="0"/>
              </a:spcBef>
              <a:spcAft>
                <a:spcPct val="0"/>
              </a:spcAft>
              <a:defRPr/>
            </a:pPr>
            <a:r>
              <a:rPr lang="en-US" sz="900" dirty="0">
                <a:solidFill>
                  <a:srgbClr val="000000"/>
                </a:solidFill>
                <a:latin typeface="Calibri Regular" charset="0"/>
                <a:ea typeface="ヒラギノ角ゴ Pro W3" charset="-128"/>
                <a:cs typeface="Calibri Regular" charset="0"/>
              </a:rPr>
              <a:t>© 2017 Pearson Education, Inc.</a:t>
            </a:r>
          </a:p>
        </p:txBody>
      </p:sp>
      <p:sp>
        <p:nvSpPr>
          <p:cNvPr id="6" name="Title 1"/>
          <p:cNvSpPr>
            <a:spLocks noGrp="1"/>
          </p:cNvSpPr>
          <p:nvPr>
            <p:ph type="title"/>
          </p:nvPr>
        </p:nvSpPr>
        <p:spPr>
          <a:xfrm>
            <a:off x="0" y="0"/>
            <a:ext cx="9144000" cy="646331"/>
          </a:xfrm>
          <a:prstGeom prst="rect">
            <a:avLst/>
          </a:prstGeom>
        </p:spPr>
        <p:txBody>
          <a:bodyPr/>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2197098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userDrawn="1"/>
        </p:nvSpPr>
        <p:spPr>
          <a:xfrm>
            <a:off x="66675" y="6588521"/>
            <a:ext cx="2438400" cy="230832"/>
          </a:xfrm>
          <a:prstGeom prst="rect">
            <a:avLst/>
          </a:prstGeom>
          <a:noFill/>
        </p:spPr>
        <p:txBody>
          <a:bodyPr wrap="square" rtlCol="0">
            <a:spAutoFit/>
          </a:bodyPr>
          <a:lstStyle/>
          <a:p>
            <a:pPr defTabSz="914400" eaLnBrk="0" fontAlgn="base" hangingPunct="0">
              <a:spcBef>
                <a:spcPct val="0"/>
              </a:spcBef>
              <a:spcAft>
                <a:spcPct val="0"/>
              </a:spcAft>
              <a:defRPr/>
            </a:pPr>
            <a:r>
              <a:rPr lang="en-US" sz="900" dirty="0">
                <a:solidFill>
                  <a:srgbClr val="000000"/>
                </a:solidFill>
                <a:latin typeface="Calibri Regular" charset="0"/>
                <a:ea typeface="ヒラギノ角ゴ Pro W3" charset="-128"/>
                <a:cs typeface="Calibri Regular" charset="0"/>
              </a:rPr>
              <a:t>© 2017 Pearson Education, Inc.</a:t>
            </a:r>
          </a:p>
        </p:txBody>
      </p:sp>
      <p:sp>
        <p:nvSpPr>
          <p:cNvPr id="6" name="Title 1"/>
          <p:cNvSpPr>
            <a:spLocks noGrp="1"/>
          </p:cNvSpPr>
          <p:nvPr>
            <p:ph type="title"/>
          </p:nvPr>
        </p:nvSpPr>
        <p:spPr>
          <a:xfrm>
            <a:off x="0" y="0"/>
            <a:ext cx="9144000" cy="646331"/>
          </a:xfrm>
          <a:prstGeom prst="rect">
            <a:avLst/>
          </a:prstGeom>
        </p:spPr>
        <p:txBody>
          <a:bodyPr/>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2519531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
        <p:nvSpPr>
          <p:cNvPr id="13" name="TextBox 12"/>
          <p:cNvSpPr txBox="1"/>
          <p:nvPr/>
        </p:nvSpPr>
        <p:spPr>
          <a:xfrm>
            <a:off x="6827225" y="6019800"/>
            <a:ext cx="2164375" cy="738664"/>
          </a:xfrm>
          <a:prstGeom prst="rect">
            <a:avLst/>
          </a:prstGeom>
          <a:noFill/>
        </p:spPr>
        <p:txBody>
          <a:bodyPr wrap="none" rtlCol="0">
            <a:spAutoFit/>
          </a:bodyPr>
          <a:lstStyle/>
          <a:p>
            <a:pPr algn="r" defTabSz="914400" eaLnBrk="0" fontAlgn="base" hangingPunct="0">
              <a:spcBef>
                <a:spcPct val="0"/>
              </a:spcBef>
              <a:spcAft>
                <a:spcPct val="0"/>
              </a:spcAft>
              <a:defRPr/>
            </a:pPr>
            <a:r>
              <a:rPr lang="en-US" sz="1400">
                <a:solidFill>
                  <a:srgbClr val="000000"/>
                </a:solidFill>
                <a:latin typeface="Arial" panose="020B0604020202020204" pitchFamily="34" charset="0"/>
                <a:ea typeface="ヒラギノ角ゴ Pro W3" charset="-128"/>
                <a:cs typeface="Arial"/>
              </a:rPr>
              <a:t>Lecture Presentations by</a:t>
            </a:r>
            <a:br>
              <a:rPr lang="en-US" sz="1400">
                <a:solidFill>
                  <a:srgbClr val="000000"/>
                </a:solidFill>
                <a:latin typeface="Arial" panose="020B0604020202020204" pitchFamily="34" charset="0"/>
                <a:ea typeface="ヒラギノ角ゴ Pro W3" charset="-128"/>
                <a:cs typeface="Arial"/>
              </a:rPr>
            </a:br>
            <a:r>
              <a:rPr lang="en-US" sz="1400">
                <a:solidFill>
                  <a:srgbClr val="000000"/>
                </a:solidFill>
                <a:latin typeface="Arial" panose="020B0604020202020204" pitchFamily="34" charset="0"/>
                <a:ea typeface="ヒラギノ角ゴ Pro W3" charset="-128"/>
                <a:cs typeface="Arial"/>
              </a:rPr>
              <a:t>Nicole </a:t>
            </a:r>
            <a:r>
              <a:rPr lang="en-US" sz="1400" err="1">
                <a:solidFill>
                  <a:srgbClr val="000000"/>
                </a:solidFill>
                <a:latin typeface="Arial" panose="020B0604020202020204" pitchFamily="34" charset="0"/>
                <a:ea typeface="ヒラギノ角ゴ Pro W3" charset="-128"/>
                <a:cs typeface="Arial"/>
              </a:rPr>
              <a:t>Tunbridge</a:t>
            </a:r>
            <a:r>
              <a:rPr lang="en-US" sz="1400">
                <a:solidFill>
                  <a:srgbClr val="000000"/>
                </a:solidFill>
                <a:latin typeface="Arial" panose="020B0604020202020204" pitchFamily="34" charset="0"/>
                <a:ea typeface="ヒラギノ角ゴ Pro W3" charset="-128"/>
                <a:cs typeface="Arial"/>
              </a:rPr>
              <a:t> and</a:t>
            </a:r>
          </a:p>
          <a:p>
            <a:pPr algn="r" defTabSz="914400" eaLnBrk="0" fontAlgn="base" hangingPunct="0">
              <a:spcBef>
                <a:spcPct val="0"/>
              </a:spcBef>
              <a:spcAft>
                <a:spcPct val="0"/>
              </a:spcAft>
            </a:pPr>
            <a:r>
              <a:rPr lang="en-US" sz="1400">
                <a:solidFill>
                  <a:srgbClr val="000000"/>
                </a:solidFill>
                <a:latin typeface="Arial" panose="020B0604020202020204" pitchFamily="34" charset="0"/>
                <a:ea typeface="ヒラギノ角ゴ Pro W3" charset="-128"/>
                <a:cs typeface="Arial"/>
              </a:rPr>
              <a:t>Kathleen Fitzpatrick</a:t>
            </a:r>
          </a:p>
        </p:txBody>
      </p:sp>
      <p:sp>
        <p:nvSpPr>
          <p:cNvPr id="7" name="Footer Placeholder 2"/>
          <p:cNvSpPr>
            <a:spLocks noGrp="1"/>
          </p:cNvSpPr>
          <p:nvPr>
            <p:ph type="ftr" sz="quarter" idx="3"/>
          </p:nvPr>
        </p:nvSpPr>
        <p:spPr>
          <a:xfrm>
            <a:off x="0" y="6490096"/>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cs typeface="Arial"/>
              </a:rPr>
              <a:t>© 2017 Pearson Education, Inc.</a:t>
            </a:r>
          </a:p>
        </p:txBody>
      </p:sp>
      <p:sp>
        <p:nvSpPr>
          <p:cNvPr id="6" name="Rectangle 5"/>
          <p:cNvSpPr/>
          <p:nvPr userDrawn="1"/>
        </p:nvSpPr>
        <p:spPr>
          <a:xfrm>
            <a:off x="4876800" y="152400"/>
            <a:ext cx="4114800" cy="5791200"/>
          </a:xfrm>
          <a:prstGeom prst="rect">
            <a:avLst/>
          </a:prstGeom>
        </p:spPr>
        <p:txBody>
          <a:bodyPr wrap="square" anchor="ctr">
            <a:noAutofit/>
          </a:bodyPr>
          <a:lstStyle/>
          <a:p>
            <a:pPr algn="ctr" defTabSz="914400" eaLnBrk="0" fontAlgn="base" hangingPunct="0">
              <a:spcBef>
                <a:spcPct val="0"/>
              </a:spcBef>
              <a:spcAft>
                <a:spcPct val="0"/>
              </a:spcAft>
              <a:defRPr/>
            </a:pPr>
            <a:r>
              <a:rPr lang="en-US" sz="4000" b="1">
                <a:solidFill>
                  <a:srgbClr val="DF4A20"/>
                </a:solidFill>
                <a:effectLst>
                  <a:outerShdw blurRad="38100" dist="38100" dir="2700000" algn="tl">
                    <a:srgbClr val="000000">
                      <a:alpha val="43137"/>
                    </a:srgbClr>
                  </a:outerShdw>
                </a:effectLst>
                <a:latin typeface="Arial" panose="020B0604020202020204" pitchFamily="34" charset="0"/>
                <a:ea typeface="ヒラギノ角ゴ Pro W3" charset="-128"/>
                <a:cs typeface="Arial"/>
              </a:rPr>
              <a:t>Chapter 25</a:t>
            </a:r>
            <a:br>
              <a:rPr lang="en-US" sz="3200" b="1">
                <a:solidFill>
                  <a:srgbClr val="DF4A20"/>
                </a:solidFill>
                <a:latin typeface="Arial" panose="020B0604020202020204" pitchFamily="34" charset="0"/>
                <a:ea typeface="ヒラギノ角ゴ Pro W3" charset="-128"/>
                <a:cs typeface="Arial"/>
              </a:rPr>
            </a:br>
            <a:br>
              <a:rPr lang="en-US" sz="3600">
                <a:solidFill>
                  <a:srgbClr val="000000"/>
                </a:solidFill>
                <a:latin typeface="Arial" panose="020B0604020202020204" pitchFamily="34" charset="0"/>
                <a:ea typeface="ヒラギノ角ゴ Pro W3" charset="-128"/>
                <a:cs typeface="Arial"/>
              </a:rPr>
            </a:br>
            <a:r>
              <a:rPr lang="en-US" sz="4000" b="1">
                <a:solidFill>
                  <a:srgbClr val="000000"/>
                </a:solidFill>
                <a:effectLst>
                  <a:outerShdw blurRad="38100" dist="38100" dir="2700000" algn="tl">
                    <a:srgbClr val="000000">
                      <a:alpha val="43137"/>
                    </a:srgbClr>
                  </a:outerShdw>
                </a:effectLst>
                <a:latin typeface="Arial" panose="020B0604020202020204" pitchFamily="34" charset="0"/>
                <a:ea typeface="ヒラギノ角ゴ Pro W3" charset="-128"/>
                <a:cs typeface="Arial"/>
              </a:rPr>
              <a:t>The History of Life on Earth</a:t>
            </a:r>
          </a:p>
        </p:txBody>
      </p:sp>
    </p:spTree>
    <p:extLst>
      <p:ext uri="{BB962C8B-B14F-4D97-AF65-F5344CB8AC3E}">
        <p14:creationId xmlns:p14="http://schemas.microsoft.com/office/powerpoint/2010/main" val="4048999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cs typeface="Arial"/>
              </a:rPr>
              <a:t>© 2017 Pearson Education, Inc.</a:t>
            </a:r>
          </a:p>
        </p:txBody>
      </p:sp>
    </p:spTree>
    <p:extLst>
      <p:ext uri="{BB962C8B-B14F-4D97-AF65-F5344CB8AC3E}">
        <p14:creationId xmlns:p14="http://schemas.microsoft.com/office/powerpoint/2010/main" val="2971953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152400" y="1752600"/>
            <a:ext cx="8839199" cy="473749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cs typeface="Arial"/>
              </a:rPr>
              <a:t>© 2017 Pearson Education, Inc.</a:t>
            </a:r>
          </a:p>
        </p:txBody>
      </p:sp>
    </p:spTree>
    <p:extLst>
      <p:ext uri="{BB962C8B-B14F-4D97-AF65-F5344CB8AC3E}">
        <p14:creationId xmlns:p14="http://schemas.microsoft.com/office/powerpoint/2010/main" val="244055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cs typeface="Arial"/>
              </a:rPr>
              <a:t>© 2017 Pearson Education, Inc.</a:t>
            </a:r>
          </a:p>
        </p:txBody>
      </p:sp>
    </p:spTree>
    <p:extLst>
      <p:ext uri="{BB962C8B-B14F-4D97-AF65-F5344CB8AC3E}">
        <p14:creationId xmlns:p14="http://schemas.microsoft.com/office/powerpoint/2010/main" val="727359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cs typeface="Arial"/>
              </a:rPr>
              <a:t>© 2017 Pearson Education, Inc.</a:t>
            </a:r>
          </a:p>
        </p:txBody>
      </p:sp>
    </p:spTree>
    <p:extLst>
      <p:ext uri="{BB962C8B-B14F-4D97-AF65-F5344CB8AC3E}">
        <p14:creationId xmlns:p14="http://schemas.microsoft.com/office/powerpoint/2010/main" val="154566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cs typeface="Arial"/>
              </a:rPr>
              <a:t>© 2017 Pearson Education, Inc.</a:t>
            </a:r>
          </a:p>
        </p:txBody>
      </p:sp>
    </p:spTree>
    <p:extLst>
      <p:ext uri="{BB962C8B-B14F-4D97-AF65-F5344CB8AC3E}">
        <p14:creationId xmlns:p14="http://schemas.microsoft.com/office/powerpoint/2010/main" val="1190743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t>2/14/22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3526139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
        <p:nvSpPr>
          <p:cNvPr id="13" name="TextBox 12"/>
          <p:cNvSpPr txBox="1"/>
          <p:nvPr/>
        </p:nvSpPr>
        <p:spPr>
          <a:xfrm>
            <a:off x="6827225" y="6019800"/>
            <a:ext cx="2164375" cy="738664"/>
          </a:xfrm>
          <a:prstGeom prst="rect">
            <a:avLst/>
          </a:prstGeom>
          <a:noFill/>
        </p:spPr>
        <p:txBody>
          <a:bodyPr wrap="none" rtlCol="0">
            <a:spAutoFit/>
          </a:bodyPr>
          <a:lstStyle/>
          <a:p>
            <a:pPr algn="r" defTabSz="914400" eaLnBrk="0" fontAlgn="base" hangingPunct="0">
              <a:spcBef>
                <a:spcPct val="0"/>
              </a:spcBef>
              <a:spcAft>
                <a:spcPct val="0"/>
              </a:spcAft>
              <a:defRPr/>
            </a:pPr>
            <a:r>
              <a:rPr lang="en-US" sz="1400">
                <a:solidFill>
                  <a:srgbClr val="000000"/>
                </a:solidFill>
                <a:latin typeface="Arial" panose="020B0604020202020204" pitchFamily="34" charset="0"/>
                <a:ea typeface="ヒラギノ角ゴ Pro W3" charset="-128"/>
                <a:cs typeface="Arial"/>
              </a:rPr>
              <a:t>Lecture Presentations by</a:t>
            </a:r>
            <a:br>
              <a:rPr lang="en-US" sz="1400">
                <a:solidFill>
                  <a:srgbClr val="000000"/>
                </a:solidFill>
                <a:latin typeface="Arial" panose="020B0604020202020204" pitchFamily="34" charset="0"/>
                <a:ea typeface="ヒラギノ角ゴ Pro W3" charset="-128"/>
                <a:cs typeface="Arial"/>
              </a:rPr>
            </a:br>
            <a:r>
              <a:rPr lang="en-US" sz="1400">
                <a:solidFill>
                  <a:srgbClr val="000000"/>
                </a:solidFill>
                <a:latin typeface="Arial" panose="020B0604020202020204" pitchFamily="34" charset="0"/>
                <a:ea typeface="ヒラギノ角ゴ Pro W3" charset="-128"/>
                <a:cs typeface="Arial"/>
              </a:rPr>
              <a:t>Nicole </a:t>
            </a:r>
            <a:r>
              <a:rPr lang="en-US" sz="1400" err="1">
                <a:solidFill>
                  <a:srgbClr val="000000"/>
                </a:solidFill>
                <a:latin typeface="Arial" panose="020B0604020202020204" pitchFamily="34" charset="0"/>
                <a:ea typeface="ヒラギノ角ゴ Pro W3" charset="-128"/>
                <a:cs typeface="Arial"/>
              </a:rPr>
              <a:t>Tunbridge</a:t>
            </a:r>
            <a:r>
              <a:rPr lang="en-US" sz="1400">
                <a:solidFill>
                  <a:srgbClr val="000000"/>
                </a:solidFill>
                <a:latin typeface="Arial" panose="020B0604020202020204" pitchFamily="34" charset="0"/>
                <a:ea typeface="ヒラギノ角ゴ Pro W3" charset="-128"/>
                <a:cs typeface="Arial"/>
              </a:rPr>
              <a:t> and</a:t>
            </a:r>
          </a:p>
          <a:p>
            <a:pPr algn="r" defTabSz="914400" eaLnBrk="0" fontAlgn="base" hangingPunct="0">
              <a:spcBef>
                <a:spcPct val="0"/>
              </a:spcBef>
              <a:spcAft>
                <a:spcPct val="0"/>
              </a:spcAft>
            </a:pPr>
            <a:r>
              <a:rPr lang="en-US" sz="1400">
                <a:solidFill>
                  <a:srgbClr val="000000"/>
                </a:solidFill>
                <a:latin typeface="Arial" panose="020B0604020202020204" pitchFamily="34" charset="0"/>
                <a:ea typeface="ヒラギノ角ゴ Pro W3" charset="-128"/>
                <a:cs typeface="Arial"/>
              </a:rPr>
              <a:t>Kathleen Fitzpatrick</a:t>
            </a:r>
          </a:p>
        </p:txBody>
      </p:sp>
      <p:sp>
        <p:nvSpPr>
          <p:cNvPr id="7" name="Footer Placeholder 2"/>
          <p:cNvSpPr>
            <a:spLocks noGrp="1"/>
          </p:cNvSpPr>
          <p:nvPr>
            <p:ph type="ftr" sz="quarter" idx="3"/>
          </p:nvPr>
        </p:nvSpPr>
        <p:spPr>
          <a:xfrm>
            <a:off x="0" y="6490096"/>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latin typeface="Tahoma"/>
                <a:ea typeface="Arial"/>
                <a:cs typeface="Arial"/>
              </a:rPr>
              <a:t>© 2017 Pearson Education, Inc.</a:t>
            </a:r>
          </a:p>
        </p:txBody>
      </p:sp>
      <p:sp>
        <p:nvSpPr>
          <p:cNvPr id="6" name="Rectangle 5"/>
          <p:cNvSpPr/>
          <p:nvPr userDrawn="1"/>
        </p:nvSpPr>
        <p:spPr>
          <a:xfrm>
            <a:off x="4876800" y="152400"/>
            <a:ext cx="4114800" cy="5791200"/>
          </a:xfrm>
          <a:prstGeom prst="rect">
            <a:avLst/>
          </a:prstGeom>
        </p:spPr>
        <p:txBody>
          <a:bodyPr wrap="square" anchor="ctr">
            <a:noAutofit/>
          </a:bodyPr>
          <a:lstStyle/>
          <a:p>
            <a:pPr algn="ctr" defTabSz="914400" eaLnBrk="0" fontAlgn="base" hangingPunct="0">
              <a:spcBef>
                <a:spcPct val="0"/>
              </a:spcBef>
              <a:spcAft>
                <a:spcPct val="0"/>
              </a:spcAft>
              <a:defRPr/>
            </a:pPr>
            <a:r>
              <a:rPr lang="en-US" sz="4000" b="1">
                <a:solidFill>
                  <a:srgbClr val="DF4A20"/>
                </a:solidFill>
                <a:effectLst>
                  <a:outerShdw blurRad="38100" dist="38100" dir="2700000" algn="tl">
                    <a:srgbClr val="000000">
                      <a:alpha val="43137"/>
                    </a:srgbClr>
                  </a:outerShdw>
                </a:effectLst>
                <a:latin typeface="Arial" panose="020B0604020202020204" pitchFamily="34" charset="0"/>
                <a:ea typeface="ヒラギノ角ゴ Pro W3" charset="-128"/>
                <a:cs typeface="Arial"/>
              </a:rPr>
              <a:t>Chapter 25</a:t>
            </a:r>
            <a:br>
              <a:rPr lang="en-US" sz="3200" b="1">
                <a:solidFill>
                  <a:srgbClr val="DF4A20"/>
                </a:solidFill>
                <a:latin typeface="Arial" panose="020B0604020202020204" pitchFamily="34" charset="0"/>
                <a:ea typeface="ヒラギノ角ゴ Pro W3" charset="-128"/>
                <a:cs typeface="Arial"/>
              </a:rPr>
            </a:br>
            <a:br>
              <a:rPr lang="en-US" sz="3600">
                <a:solidFill>
                  <a:srgbClr val="000000"/>
                </a:solidFill>
                <a:latin typeface="Arial" panose="020B0604020202020204" pitchFamily="34" charset="0"/>
                <a:ea typeface="ヒラギノ角ゴ Pro W3" charset="-128"/>
                <a:cs typeface="Arial"/>
              </a:rPr>
            </a:br>
            <a:r>
              <a:rPr lang="en-US" sz="4000" b="1">
                <a:solidFill>
                  <a:srgbClr val="000000"/>
                </a:solidFill>
                <a:effectLst>
                  <a:outerShdw blurRad="38100" dist="38100" dir="2700000" algn="tl">
                    <a:srgbClr val="000000">
                      <a:alpha val="43137"/>
                    </a:srgbClr>
                  </a:outerShdw>
                </a:effectLst>
                <a:latin typeface="Arial" panose="020B0604020202020204" pitchFamily="34" charset="0"/>
                <a:ea typeface="ヒラギノ角ゴ Pro W3" charset="-128"/>
                <a:cs typeface="Arial"/>
              </a:rPr>
              <a:t>The History of Life on Earth</a:t>
            </a:r>
          </a:p>
        </p:txBody>
      </p:sp>
    </p:spTree>
    <p:extLst>
      <p:ext uri="{BB962C8B-B14F-4D97-AF65-F5344CB8AC3E}">
        <p14:creationId xmlns:p14="http://schemas.microsoft.com/office/powerpoint/2010/main" val="1959055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latin typeface="Tahoma"/>
                <a:ea typeface="Arial"/>
                <a:cs typeface="Arial"/>
              </a:rPr>
              <a:t>© 2017 Pearson Education, Inc.</a:t>
            </a:r>
          </a:p>
        </p:txBody>
      </p:sp>
    </p:spTree>
    <p:extLst>
      <p:ext uri="{BB962C8B-B14F-4D97-AF65-F5344CB8AC3E}">
        <p14:creationId xmlns:p14="http://schemas.microsoft.com/office/powerpoint/2010/main" val="2764719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152400" y="1752600"/>
            <a:ext cx="8839199" cy="473749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latin typeface="Tahoma"/>
                <a:ea typeface="Arial"/>
                <a:cs typeface="Arial"/>
              </a:rPr>
              <a:t>© 2017 Pearson Education, Inc.</a:t>
            </a:r>
          </a:p>
        </p:txBody>
      </p:sp>
    </p:spTree>
    <p:extLst>
      <p:ext uri="{BB962C8B-B14F-4D97-AF65-F5344CB8AC3E}">
        <p14:creationId xmlns:p14="http://schemas.microsoft.com/office/powerpoint/2010/main" val="258890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latin typeface="Tahoma"/>
                <a:ea typeface="Arial"/>
                <a:cs typeface="Arial"/>
              </a:rPr>
              <a:t>© 2017 Pearson Education, Inc.</a:t>
            </a:r>
          </a:p>
        </p:txBody>
      </p:sp>
    </p:spTree>
    <p:extLst>
      <p:ext uri="{BB962C8B-B14F-4D97-AF65-F5344CB8AC3E}">
        <p14:creationId xmlns:p14="http://schemas.microsoft.com/office/powerpoint/2010/main" val="4241158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latin typeface="Tahoma"/>
                <a:ea typeface="Arial"/>
                <a:cs typeface="Arial"/>
              </a:rPr>
              <a:t>© 2017 Pearson Education, Inc.</a:t>
            </a:r>
          </a:p>
        </p:txBody>
      </p:sp>
    </p:spTree>
    <p:extLst>
      <p:ext uri="{BB962C8B-B14F-4D97-AF65-F5344CB8AC3E}">
        <p14:creationId xmlns:p14="http://schemas.microsoft.com/office/powerpoint/2010/main" val="2175593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latin typeface="Tahoma"/>
                <a:ea typeface="Arial"/>
                <a:cs typeface="Arial"/>
              </a:rPr>
              <a:t>© 2017 Pearson Education, Inc.</a:t>
            </a:r>
          </a:p>
        </p:txBody>
      </p:sp>
    </p:spTree>
    <p:extLst>
      <p:ext uri="{BB962C8B-B14F-4D97-AF65-F5344CB8AC3E}">
        <p14:creationId xmlns:p14="http://schemas.microsoft.com/office/powerpoint/2010/main" val="958542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
        <p:nvSpPr>
          <p:cNvPr id="13" name="TextBox 12"/>
          <p:cNvSpPr txBox="1"/>
          <p:nvPr/>
        </p:nvSpPr>
        <p:spPr>
          <a:xfrm>
            <a:off x="6827225" y="6019800"/>
            <a:ext cx="2164375" cy="738664"/>
          </a:xfrm>
          <a:prstGeom prst="rect">
            <a:avLst/>
          </a:prstGeom>
          <a:noFill/>
        </p:spPr>
        <p:txBody>
          <a:bodyPr wrap="none" rtlCol="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r>
              <a:rPr lang="en-US" sz="1400"/>
              <a:t>Lecture</a:t>
            </a:r>
            <a:r>
              <a:rPr lang="en-US" sz="1400" baseline="0"/>
              <a:t> Presentations by</a:t>
            </a:r>
            <a:br>
              <a:rPr lang="en-US" sz="1400" baseline="0"/>
            </a:br>
            <a:r>
              <a:rPr lang="en-US" sz="1400" baseline="0"/>
              <a:t>Nicole </a:t>
            </a:r>
            <a:r>
              <a:rPr lang="en-US" sz="1400" baseline="0" err="1"/>
              <a:t>Tunbridge</a:t>
            </a:r>
            <a:r>
              <a:rPr lang="en-US" sz="1400" baseline="0"/>
              <a:t> and</a:t>
            </a:r>
            <a:endParaRPr lang="en-US" sz="1400"/>
          </a:p>
          <a:p>
            <a:pPr algn="r"/>
            <a:r>
              <a:rPr lang="en-US" sz="1400" baseline="0"/>
              <a:t>Kathleen Fitzpatrick</a:t>
            </a:r>
          </a:p>
        </p:txBody>
      </p:sp>
      <p:sp>
        <p:nvSpPr>
          <p:cNvPr id="7" name="Footer Placeholder 2"/>
          <p:cNvSpPr>
            <a:spLocks noGrp="1"/>
          </p:cNvSpPr>
          <p:nvPr>
            <p:ph type="ftr" sz="quarter" idx="3"/>
          </p:nvPr>
        </p:nvSpPr>
        <p:spPr>
          <a:xfrm>
            <a:off x="0" y="6490096"/>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Inc.</a:t>
            </a:r>
          </a:p>
        </p:txBody>
      </p:sp>
      <p:sp>
        <p:nvSpPr>
          <p:cNvPr id="6" name="Rectangle 5"/>
          <p:cNvSpPr/>
          <p:nvPr userDrawn="1"/>
        </p:nvSpPr>
        <p:spPr>
          <a:xfrm>
            <a:off x="4876800" y="152400"/>
            <a:ext cx="4114800" cy="5791200"/>
          </a:xfrm>
          <a:prstGeom prst="rect">
            <a:avLst/>
          </a:prstGeom>
        </p:spPr>
        <p:txBody>
          <a:bodyPr wrap="square" anchor="ctr">
            <a:noAutofit/>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000" b="1">
                <a:solidFill>
                  <a:srgbClr val="DF4A20"/>
                </a:solidFill>
                <a:effectLst>
                  <a:outerShdw blurRad="38100" dist="38100" dir="2700000" algn="tl">
                    <a:srgbClr val="000000">
                      <a:alpha val="43137"/>
                    </a:srgbClr>
                  </a:outerShdw>
                </a:effectLst>
              </a:rPr>
              <a:t>Chapter 25</a:t>
            </a:r>
            <a:br>
              <a:rPr lang="en-US" sz="3200" b="1">
                <a:solidFill>
                  <a:srgbClr val="DF4A20"/>
                </a:solidFill>
              </a:rPr>
            </a:br>
            <a:br>
              <a:rPr lang="en-US" sz="3600"/>
            </a:br>
            <a:r>
              <a:rPr lang="en-US" sz="4000" b="1" kern="1200">
                <a:solidFill>
                  <a:schemeClr val="tx1"/>
                </a:solidFill>
                <a:effectLst>
                  <a:outerShdw blurRad="38100" dist="38100" dir="2700000" algn="tl">
                    <a:srgbClr val="000000">
                      <a:alpha val="43137"/>
                    </a:srgbClr>
                  </a:outerShdw>
                </a:effectLst>
                <a:latin typeface="Arial" panose="020B0604020202020204" pitchFamily="34" charset="0"/>
                <a:ea typeface="ヒラギノ角ゴ Pro W3" charset="-128"/>
                <a:cs typeface="+mn-cs"/>
              </a:rPr>
              <a:t>The History of Life on Earth</a:t>
            </a:r>
            <a:endParaRPr lang="en-US" sz="40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47384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Inc.</a:t>
            </a:r>
          </a:p>
        </p:txBody>
      </p:sp>
    </p:spTree>
    <p:extLst>
      <p:ext uri="{BB962C8B-B14F-4D97-AF65-F5344CB8AC3E}">
        <p14:creationId xmlns:p14="http://schemas.microsoft.com/office/powerpoint/2010/main" val="3796234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152400" y="1752600"/>
            <a:ext cx="8839199" cy="473749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Inc.</a:t>
            </a:r>
          </a:p>
        </p:txBody>
      </p:sp>
    </p:spTree>
    <p:extLst>
      <p:ext uri="{BB962C8B-B14F-4D97-AF65-F5344CB8AC3E}">
        <p14:creationId xmlns:p14="http://schemas.microsoft.com/office/powerpoint/2010/main" val="2504568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Inc.</a:t>
            </a:r>
          </a:p>
        </p:txBody>
      </p:sp>
    </p:spTree>
    <p:extLst>
      <p:ext uri="{BB962C8B-B14F-4D97-AF65-F5344CB8AC3E}">
        <p14:creationId xmlns:p14="http://schemas.microsoft.com/office/powerpoint/2010/main" val="218981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6706BE-F3C9-0B4F-BD82-E748C01D6D25}" type="datetimeFigureOut">
              <a:rPr lang="en-US" smtClean="0"/>
              <a:t>2/14/22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840513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Inc.</a:t>
            </a:r>
          </a:p>
        </p:txBody>
      </p:sp>
    </p:spTree>
    <p:extLst>
      <p:ext uri="{BB962C8B-B14F-4D97-AF65-F5344CB8AC3E}">
        <p14:creationId xmlns:p14="http://schemas.microsoft.com/office/powerpoint/2010/main" val="2414833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Inc.</a:t>
            </a:r>
          </a:p>
        </p:txBody>
      </p:sp>
    </p:spTree>
    <p:extLst>
      <p:ext uri="{BB962C8B-B14F-4D97-AF65-F5344CB8AC3E}">
        <p14:creationId xmlns:p14="http://schemas.microsoft.com/office/powerpoint/2010/main" val="1999009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6706BE-F3C9-0B4F-BD82-E748C01D6D25}" type="datetimeFigureOut">
              <a:rPr lang="en-US" smtClean="0"/>
              <a:t>2/14/22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274992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6706BE-F3C9-0B4F-BD82-E748C01D6D25}" type="datetimeFigureOut">
              <a:rPr lang="en-US" smtClean="0"/>
              <a:t>2/14/22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1933547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6706BE-F3C9-0B4F-BD82-E748C01D6D25}" type="datetimeFigureOut">
              <a:rPr lang="en-US" smtClean="0"/>
              <a:t>2/14/22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156381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706BE-F3C9-0B4F-BD82-E748C01D6D25}" type="datetimeFigureOut">
              <a:rPr lang="en-US" smtClean="0"/>
              <a:t>2/14/22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2131116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706BE-F3C9-0B4F-BD82-E748C01D6D25}" type="datetimeFigureOut">
              <a:rPr lang="en-US" smtClean="0"/>
              <a:t>2/14/22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140662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706BE-F3C9-0B4F-BD82-E748C01D6D25}" type="datetimeFigureOut">
              <a:rPr lang="en-US" smtClean="0"/>
              <a:t>2/14/22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537238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706BE-F3C9-0B4F-BD82-E748C01D6D25}" type="datetimeFigureOut">
              <a:rPr lang="en-US" smtClean="0"/>
              <a:t>2/14/22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D0D46-5B4A-2C4F-9BFC-EFCE14D1DDE1}" type="slidenum">
              <a:rPr lang="en-US" smtClean="0"/>
              <a:t>‹#›</a:t>
            </a:fld>
            <a:endParaRPr lang="en-US"/>
          </a:p>
        </p:txBody>
      </p:sp>
    </p:spTree>
    <p:extLst>
      <p:ext uri="{BB962C8B-B14F-4D97-AF65-F5344CB8AC3E}">
        <p14:creationId xmlns:p14="http://schemas.microsoft.com/office/powerpoint/2010/main" val="4184465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7" r:id="rId12"/>
    <p:sldLayoutId id="2147483768"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152400" y="1272910"/>
            <a:ext cx="8839199" cy="5217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13716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6" name="Rectangle 7"/>
          <p:cNvSpPr>
            <a:spLocks noGrp="1" noChangeArrowheads="1"/>
          </p:cNvSpPr>
          <p:nvPr>
            <p:ph type="title"/>
          </p:nvPr>
        </p:nvSpPr>
        <p:spPr bwMode="auto">
          <a:xfrm>
            <a:off x="0" y="0"/>
            <a:ext cx="9144000"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80" tIns="91440" rIns="228600" bIns="91440" numCol="1" anchor="t" anchorCtr="0" compatLnSpc="1">
            <a:prstTxWarp prst="textNoShape">
              <a:avLst/>
            </a:prstTxWarp>
            <a:spAutoFit/>
          </a:bodyPr>
          <a:lstStyle/>
          <a:p>
            <a:pPr lvl="0"/>
            <a:r>
              <a:rPr lang="en-US"/>
              <a:t>Click to edit Master title style</a:t>
            </a:r>
            <a:endParaRPr lang="en-US" dirty="0"/>
          </a:p>
        </p:txBody>
      </p:sp>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pPr defTabSz="914400" eaLnBrk="0" fontAlgn="base" hangingPunct="0">
              <a:spcBef>
                <a:spcPct val="0"/>
              </a:spcBef>
              <a:spcAft>
                <a:spcPct val="0"/>
              </a:spcAft>
            </a:pPr>
            <a:r>
              <a:rPr lang="en-US">
                <a:solidFill>
                  <a:srgbClr val="000000"/>
                </a:solidFill>
                <a:latin typeface="Arial" panose="020B0604020202020204" pitchFamily="34" charset="0"/>
                <a:ea typeface="ヒラギノ角ゴ Pro W3" charset="-128"/>
                <a:cs typeface="Arial"/>
              </a:rPr>
              <a:t>© 2017 Pearson Education, Inc.</a:t>
            </a:r>
          </a:p>
        </p:txBody>
      </p:sp>
    </p:spTree>
    <p:extLst>
      <p:ext uri="{BB962C8B-B14F-4D97-AF65-F5344CB8AC3E}">
        <p14:creationId xmlns:p14="http://schemas.microsoft.com/office/powerpoint/2010/main" val="11460071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sldNum="0" hdr="0" dt="0"/>
  <p:txStyles>
    <p:titleStyle>
      <a:lvl1pPr marL="0" indent="-450850" algn="l" rtl="0" eaLnBrk="1" fontAlgn="base" hangingPunct="1">
        <a:lnSpc>
          <a:spcPct val="90000"/>
        </a:lnSpc>
        <a:spcBef>
          <a:spcPct val="0"/>
        </a:spcBef>
        <a:spcAft>
          <a:spcPct val="0"/>
        </a:spcAft>
        <a:defRPr sz="3000" b="1">
          <a:solidFill>
            <a:schemeClr val="tx1"/>
          </a:solidFill>
          <a:latin typeface="Arial"/>
          <a:ea typeface="Arial" panose="020B0604020202020204" pitchFamily="34"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ts val="600"/>
        </a:spcBef>
        <a:spcAft>
          <a:spcPts val="600"/>
        </a:spcAft>
        <a:buClr>
          <a:srgbClr val="DF4A20"/>
        </a:buClr>
        <a:buFont typeface="Wingdings" charset="2"/>
        <a:buChar char="§"/>
        <a:defRPr sz="2800">
          <a:solidFill>
            <a:schemeClr val="tx1"/>
          </a:solidFill>
          <a:latin typeface="Arial" charset="0"/>
          <a:ea typeface="Arial" panose="020B0604020202020204" pitchFamily="34" charset="0"/>
          <a:cs typeface="+mn-cs"/>
        </a:defRPr>
      </a:lvl1pPr>
      <a:lvl2pPr marL="740664" indent="-283464" algn="l" rtl="0" eaLnBrk="1" fontAlgn="base" hangingPunct="1">
        <a:spcBef>
          <a:spcPts val="600"/>
        </a:spcBef>
        <a:spcAft>
          <a:spcPts val="600"/>
        </a:spcAft>
        <a:buClr>
          <a:srgbClr val="DF4A2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ts val="600"/>
        </a:spcBef>
        <a:spcAft>
          <a:spcPts val="600"/>
        </a:spcAft>
        <a:buClr>
          <a:srgbClr val="DF4A2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152400" y="1272910"/>
            <a:ext cx="8839199" cy="5217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13716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6" name="Rectangle 7"/>
          <p:cNvSpPr>
            <a:spLocks noGrp="1" noChangeArrowheads="1"/>
          </p:cNvSpPr>
          <p:nvPr>
            <p:ph type="title"/>
          </p:nvPr>
        </p:nvSpPr>
        <p:spPr bwMode="auto">
          <a:xfrm>
            <a:off x="0" y="0"/>
            <a:ext cx="9144000"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80" tIns="91440" rIns="228600" bIns="91440" numCol="1" anchor="t" anchorCtr="0" compatLnSpc="1">
            <a:prstTxWarp prst="textNoShape">
              <a:avLst/>
            </a:prstTxWarp>
            <a:spAutoFit/>
          </a:bodyPr>
          <a:lstStyle/>
          <a:p>
            <a:pPr lvl="0"/>
            <a:r>
              <a:rPr lang="en-US"/>
              <a:t>Click to edit Master title style</a:t>
            </a:r>
            <a:endParaRPr lang="en-US" dirty="0"/>
          </a:p>
        </p:txBody>
      </p:sp>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pPr defTabSz="914400" eaLnBrk="0" fontAlgn="base" hangingPunct="0">
              <a:spcBef>
                <a:spcPct val="0"/>
              </a:spcBef>
              <a:spcAft>
                <a:spcPct val="0"/>
              </a:spcAft>
            </a:pPr>
            <a:r>
              <a:rPr lang="en-US">
                <a:solidFill>
                  <a:srgbClr val="000000"/>
                </a:solidFill>
                <a:latin typeface="Arial" panose="020B0604020202020204" pitchFamily="34" charset="0"/>
                <a:ea typeface="ヒラギノ角ゴ Pro W3" charset="-128"/>
                <a:cs typeface="Arial"/>
              </a:rPr>
              <a:t>© 2017 Pearson Education, Inc.</a:t>
            </a:r>
          </a:p>
        </p:txBody>
      </p:sp>
    </p:spTree>
    <p:extLst>
      <p:ext uri="{BB962C8B-B14F-4D97-AF65-F5344CB8AC3E}">
        <p14:creationId xmlns:p14="http://schemas.microsoft.com/office/powerpoint/2010/main" val="295182676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Lst>
  <p:hf sldNum="0" hdr="0" dt="0"/>
  <p:txStyles>
    <p:titleStyle>
      <a:lvl1pPr marL="0" indent="-450850" algn="l" rtl="0" eaLnBrk="1" fontAlgn="base" hangingPunct="1">
        <a:lnSpc>
          <a:spcPct val="90000"/>
        </a:lnSpc>
        <a:spcBef>
          <a:spcPct val="0"/>
        </a:spcBef>
        <a:spcAft>
          <a:spcPct val="0"/>
        </a:spcAft>
        <a:defRPr sz="3000" b="1">
          <a:solidFill>
            <a:schemeClr val="tx1"/>
          </a:solidFill>
          <a:latin typeface="Arial"/>
          <a:ea typeface="Arial" panose="020B0604020202020204" pitchFamily="34"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ts val="600"/>
        </a:spcBef>
        <a:spcAft>
          <a:spcPts val="600"/>
        </a:spcAft>
        <a:buClr>
          <a:srgbClr val="DF4A20"/>
        </a:buClr>
        <a:buFont typeface="Wingdings" charset="2"/>
        <a:buChar char="§"/>
        <a:defRPr sz="2800">
          <a:solidFill>
            <a:schemeClr val="tx1"/>
          </a:solidFill>
          <a:latin typeface="Arial" charset="0"/>
          <a:ea typeface="Arial" panose="020B0604020202020204" pitchFamily="34" charset="0"/>
          <a:cs typeface="+mn-cs"/>
        </a:defRPr>
      </a:lvl1pPr>
      <a:lvl2pPr marL="740664" indent="-283464" algn="l" rtl="0" eaLnBrk="1" fontAlgn="base" hangingPunct="1">
        <a:spcBef>
          <a:spcPts val="600"/>
        </a:spcBef>
        <a:spcAft>
          <a:spcPts val="600"/>
        </a:spcAft>
        <a:buClr>
          <a:srgbClr val="DF4A2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ts val="600"/>
        </a:spcBef>
        <a:spcAft>
          <a:spcPts val="600"/>
        </a:spcAft>
        <a:buClr>
          <a:srgbClr val="DF4A2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152400" y="1272910"/>
            <a:ext cx="8839199" cy="521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13716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6" name="Rectangle 7"/>
          <p:cNvSpPr>
            <a:spLocks noGrp="1" noChangeArrowheads="1"/>
          </p:cNvSpPr>
          <p:nvPr>
            <p:ph type="title"/>
          </p:nvPr>
        </p:nvSpPr>
        <p:spPr bwMode="auto">
          <a:xfrm>
            <a:off x="0" y="0"/>
            <a:ext cx="9144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80" tIns="91440" rIns="228600" bIns="91440" numCol="1" anchor="t" anchorCtr="0" compatLnSpc="1">
            <a:prstTxWarp prst="textNoShape">
              <a:avLst/>
            </a:prstTxWarp>
            <a:spAutoFit/>
          </a:bodyPr>
          <a:lstStyle/>
          <a:p>
            <a:pPr lvl="0"/>
            <a:r>
              <a:rPr lang="en-US"/>
              <a:t>Click to edit Master title style</a:t>
            </a:r>
            <a:endParaRPr lang="en-US" dirty="0"/>
          </a:p>
        </p:txBody>
      </p:sp>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Inc.</a:t>
            </a:r>
          </a:p>
        </p:txBody>
      </p:sp>
    </p:spTree>
    <p:extLst>
      <p:ext uri="{BB962C8B-B14F-4D97-AF65-F5344CB8AC3E}">
        <p14:creationId xmlns:p14="http://schemas.microsoft.com/office/powerpoint/2010/main" val="283156031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Lst>
  <p:hf sldNum="0" hdr="0" dt="0"/>
  <p:txStyles>
    <p:titleStyle>
      <a:lvl1pPr marL="0" indent="-450850" algn="l" rtl="0" eaLnBrk="1" fontAlgn="base" hangingPunct="1">
        <a:lnSpc>
          <a:spcPct val="90000"/>
        </a:lnSpc>
        <a:spcBef>
          <a:spcPct val="0"/>
        </a:spcBef>
        <a:spcAft>
          <a:spcPct val="0"/>
        </a:spcAft>
        <a:defRPr sz="3000" b="1">
          <a:solidFill>
            <a:schemeClr val="tx1"/>
          </a:solidFill>
          <a:latin typeface="Arial"/>
          <a:ea typeface="Arial" panose="020B0604020202020204" pitchFamily="34"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ts val="600"/>
        </a:spcBef>
        <a:spcAft>
          <a:spcPts val="600"/>
        </a:spcAft>
        <a:buClr>
          <a:srgbClr val="DF4A20"/>
        </a:buClr>
        <a:buFont typeface="Wingdings" charset="2"/>
        <a:buChar char="§"/>
        <a:defRPr sz="2800">
          <a:solidFill>
            <a:schemeClr val="tx1"/>
          </a:solidFill>
          <a:latin typeface="Arial" charset="0"/>
          <a:ea typeface="Arial" panose="020B0604020202020204" pitchFamily="34" charset="0"/>
          <a:cs typeface="+mn-cs"/>
        </a:defRPr>
      </a:lvl1pPr>
      <a:lvl2pPr marL="740664" indent="-283464" algn="l" rtl="0" eaLnBrk="1" fontAlgn="base" hangingPunct="1">
        <a:spcBef>
          <a:spcPts val="600"/>
        </a:spcBef>
        <a:spcAft>
          <a:spcPts val="600"/>
        </a:spcAft>
        <a:buClr>
          <a:srgbClr val="DF4A2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ts val="600"/>
        </a:spcBef>
        <a:spcAft>
          <a:spcPts val="600"/>
        </a:spcAft>
        <a:buClr>
          <a:srgbClr val="DF4A2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995825-3354-6F4D-BDA7-40BCB50CF5A2}"/>
              </a:ext>
            </a:extLst>
          </p:cNvPr>
          <p:cNvPicPr>
            <a:picLocks noChangeAspect="1"/>
          </p:cNvPicPr>
          <p:nvPr/>
        </p:nvPicPr>
        <p:blipFill>
          <a:blip r:embed="rId3"/>
          <a:stretch>
            <a:fillRect/>
          </a:stretch>
        </p:blipFill>
        <p:spPr>
          <a:xfrm>
            <a:off x="1873250" y="7928"/>
            <a:ext cx="5486400" cy="6850072"/>
          </a:xfrm>
          <a:prstGeom prst="rect">
            <a:avLst/>
          </a:prstGeom>
        </p:spPr>
      </p:pic>
      <p:sp>
        <p:nvSpPr>
          <p:cNvPr id="2" name="Title 1"/>
          <p:cNvSpPr>
            <a:spLocks noGrp="1"/>
          </p:cNvSpPr>
          <p:nvPr>
            <p:ph type="ctrTitle"/>
          </p:nvPr>
        </p:nvSpPr>
        <p:spPr>
          <a:xfrm>
            <a:off x="546100" y="1715594"/>
            <a:ext cx="8420100" cy="1470025"/>
          </a:xfrm>
        </p:spPr>
        <p:txBody>
          <a:bodyPr/>
          <a:lstStyle/>
          <a:p>
            <a:r>
              <a:rPr lang="en-US" dirty="0">
                <a:solidFill>
                  <a:schemeClr val="bg1"/>
                </a:solidFill>
              </a:rPr>
              <a:t>BIO10: Introduction </a:t>
            </a:r>
            <a:br>
              <a:rPr lang="en-US" dirty="0">
                <a:solidFill>
                  <a:schemeClr val="bg1"/>
                </a:solidFill>
              </a:rPr>
            </a:br>
            <a:r>
              <a:rPr lang="en-US" dirty="0">
                <a:solidFill>
                  <a:schemeClr val="bg1"/>
                </a:solidFill>
              </a:rPr>
              <a:t>to Principles of Biology</a:t>
            </a:r>
          </a:p>
        </p:txBody>
      </p:sp>
      <p:sp>
        <p:nvSpPr>
          <p:cNvPr id="3" name="Subtitle 2"/>
          <p:cNvSpPr>
            <a:spLocks noGrp="1"/>
          </p:cNvSpPr>
          <p:nvPr>
            <p:ph type="subTitle" idx="1"/>
          </p:nvPr>
        </p:nvSpPr>
        <p:spPr>
          <a:xfrm>
            <a:off x="222250" y="4893285"/>
            <a:ext cx="8699500" cy="1470025"/>
          </a:xfrm>
        </p:spPr>
        <p:txBody>
          <a:bodyPr>
            <a:normAutofit/>
          </a:bodyPr>
          <a:lstStyle/>
          <a:p>
            <a:r>
              <a:rPr lang="en-US" sz="2800" dirty="0">
                <a:solidFill>
                  <a:schemeClr val="bg1"/>
                </a:solidFill>
              </a:rPr>
              <a:t>Dr. Paul Bradley</a:t>
            </a:r>
          </a:p>
          <a:p>
            <a:r>
              <a:rPr lang="en-US" sz="2800" dirty="0">
                <a:solidFill>
                  <a:schemeClr val="bg1"/>
                </a:solidFill>
              </a:rPr>
              <a:t>Cell Diversity</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05496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30" y="76200"/>
            <a:ext cx="8854439" cy="738664"/>
          </a:xfrm>
        </p:spPr>
        <p:txBody>
          <a:bodyPr/>
          <a:lstStyle/>
          <a:p>
            <a:r>
              <a:rPr lang="en-US" sz="3600" dirty="0">
                <a:latin typeface="Calibri"/>
                <a:cs typeface="Calibri"/>
              </a:rPr>
              <a:t>Comparing Prokaryotic and Eukaryotic Cells</a:t>
            </a:r>
          </a:p>
        </p:txBody>
      </p:sp>
      <p:pic>
        <p:nvPicPr>
          <p:cNvPr id="5" name="Picture 4"/>
          <p:cNvPicPr>
            <a:picLocks noChangeAspect="1"/>
          </p:cNvPicPr>
          <p:nvPr/>
        </p:nvPicPr>
        <p:blipFill>
          <a:blip r:embed="rId2"/>
          <a:stretch>
            <a:fillRect/>
          </a:stretch>
        </p:blipFill>
        <p:spPr>
          <a:xfrm>
            <a:off x="2130386" y="2667000"/>
            <a:ext cx="7015457" cy="4174065"/>
          </a:xfrm>
          <a:prstGeom prst="rect">
            <a:avLst/>
          </a:prstGeom>
        </p:spPr>
      </p:pic>
      <p:sp>
        <p:nvSpPr>
          <p:cNvPr id="6" name="TextBox 5">
            <a:extLst>
              <a:ext uri="{FF2B5EF4-FFF2-40B4-BE49-F238E27FC236}">
                <a16:creationId xmlns:a16="http://schemas.microsoft.com/office/drawing/2014/main" id="{BD63FD86-A37D-2E4E-9875-043F4343FA68}"/>
              </a:ext>
            </a:extLst>
          </p:cNvPr>
          <p:cNvSpPr txBox="1"/>
          <p:nvPr/>
        </p:nvSpPr>
        <p:spPr>
          <a:xfrm>
            <a:off x="231249" y="814864"/>
            <a:ext cx="8458200" cy="2246769"/>
          </a:xfrm>
          <a:prstGeom prst="rect">
            <a:avLst/>
          </a:prstGeom>
          <a:noFill/>
        </p:spPr>
        <p:txBody>
          <a:bodyPr wrap="square" rtlCol="0">
            <a:spAutoFit/>
          </a:bodyPr>
          <a:lstStyle/>
          <a:p>
            <a:pPr marL="285750" indent="-285750" defTabSz="914400">
              <a:buFont typeface="Arial" panose="020B0604020202020204" pitchFamily="34" charset="0"/>
              <a:buChar char="•"/>
            </a:pPr>
            <a:r>
              <a:rPr lang="en-US" sz="2800" kern="0" dirty="0">
                <a:solidFill>
                  <a:srgbClr val="000000"/>
                </a:solidFill>
                <a:cs typeface="Calibri"/>
              </a:rPr>
              <a:t>Basic features of </a:t>
            </a:r>
            <a:r>
              <a:rPr lang="en-US" sz="2800" i="1" kern="0" dirty="0">
                <a:solidFill>
                  <a:srgbClr val="000000"/>
                </a:solidFill>
                <a:cs typeface="Calibri"/>
              </a:rPr>
              <a:t>all cells</a:t>
            </a:r>
            <a:r>
              <a:rPr lang="en-US" sz="2800" kern="0" dirty="0">
                <a:solidFill>
                  <a:srgbClr val="000000"/>
                </a:solidFill>
                <a:cs typeface="Calibri"/>
              </a:rPr>
              <a:t>: </a:t>
            </a:r>
          </a:p>
          <a:p>
            <a:pPr marL="742950" lvl="1" indent="-285750" defTabSz="914400">
              <a:buFont typeface="Arial" panose="020B0604020202020204" pitchFamily="34" charset="0"/>
              <a:buChar char="•"/>
            </a:pPr>
            <a:r>
              <a:rPr lang="en-US" sz="2800" b="1" i="1" kern="0" dirty="0">
                <a:solidFill>
                  <a:srgbClr val="000000"/>
                </a:solidFill>
                <a:cs typeface="Calibri"/>
              </a:rPr>
              <a:t>Plasma membrane</a:t>
            </a:r>
          </a:p>
          <a:p>
            <a:pPr marL="742950" lvl="1" indent="-285750" defTabSz="914400">
              <a:buFont typeface="Arial" panose="020B0604020202020204" pitchFamily="34" charset="0"/>
              <a:buChar char="•"/>
            </a:pPr>
            <a:r>
              <a:rPr lang="en-US" sz="2800" kern="0" dirty="0">
                <a:solidFill>
                  <a:srgbClr val="000000"/>
                </a:solidFill>
                <a:cs typeface="Calibri"/>
              </a:rPr>
              <a:t>Semifluid substance called </a:t>
            </a:r>
            <a:r>
              <a:rPr lang="en-US" sz="2800" b="1" i="1" kern="0" dirty="0">
                <a:solidFill>
                  <a:srgbClr val="000000"/>
                </a:solidFill>
                <a:cs typeface="Calibri"/>
              </a:rPr>
              <a:t>cytoplasm or cytosol</a:t>
            </a:r>
          </a:p>
          <a:p>
            <a:pPr marL="742950" lvl="1" indent="-285750" defTabSz="914400">
              <a:buFont typeface="Arial" panose="020B0604020202020204" pitchFamily="34" charset="0"/>
              <a:buChar char="•"/>
            </a:pPr>
            <a:r>
              <a:rPr lang="en-US" sz="2800" b="1" i="1" kern="0" dirty="0">
                <a:solidFill>
                  <a:srgbClr val="000000"/>
                </a:solidFill>
                <a:cs typeface="Calibri"/>
              </a:rPr>
              <a:t>DNA in Chromosomes</a:t>
            </a:r>
            <a:r>
              <a:rPr lang="en-US" sz="2800" kern="0" dirty="0">
                <a:solidFill>
                  <a:srgbClr val="000000"/>
                </a:solidFill>
                <a:cs typeface="Calibri"/>
              </a:rPr>
              <a:t> </a:t>
            </a:r>
          </a:p>
          <a:p>
            <a:pPr marL="742950" lvl="1" indent="-285750" defTabSz="914400">
              <a:buFont typeface="Arial" panose="020B0604020202020204" pitchFamily="34" charset="0"/>
              <a:buChar char="•"/>
            </a:pPr>
            <a:r>
              <a:rPr lang="en-US" sz="2800" b="1" i="1" kern="0" dirty="0">
                <a:solidFill>
                  <a:srgbClr val="000000"/>
                </a:solidFill>
                <a:cs typeface="Calibri"/>
              </a:rPr>
              <a:t>Ribosomes</a:t>
            </a:r>
            <a:r>
              <a:rPr lang="en-US" sz="2800" kern="0" dirty="0">
                <a:solidFill>
                  <a:srgbClr val="000000"/>
                </a:solidFill>
                <a:cs typeface="Calibri"/>
              </a:rPr>
              <a:t> </a:t>
            </a:r>
          </a:p>
        </p:txBody>
      </p:sp>
    </p:spTree>
    <p:extLst>
      <p:ext uri="{BB962C8B-B14F-4D97-AF65-F5344CB8AC3E}">
        <p14:creationId xmlns:p14="http://schemas.microsoft.com/office/powerpoint/2010/main" val="3436886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Figure" descr="In this illustration, the prokaryotic cell has an oval shape. The circular chromosome is concentrated in a region called the nucleoid. The fluid inside the cell is called the cytoplasm. Ribosomes, depicted as small circles, float in the cytoplasm. The cytoplasm is encased in a plasma membrane, which in turn is encased by a cell wall. A capsule surrounds the cell wall. The bacterium depicted has a flagellum protruding from one narrow end. Pili are small protrusions that extend from the capsule in all directions.">
            <a:extLst>
              <a:ext uri="{FF2B5EF4-FFF2-40B4-BE49-F238E27FC236}">
                <a16:creationId xmlns:a16="http://schemas.microsoft.com/office/drawing/2014/main" id="{87AD6784-9E22-D440-B080-CD265C713E52}"/>
              </a:ext>
            </a:extLst>
          </p:cNvPr>
          <p:cNvPicPr>
            <a:picLocks noChangeAspect="1"/>
          </p:cNvPicPr>
          <p:nvPr/>
        </p:nvPicPr>
        <p:blipFill>
          <a:blip r:embed="rId2" cstate="print">
            <a:extLst>
              <a:ext uri="{28A0092B-C50C-407E-A947-70E740481C1C}">
                <a14:useLocalDpi xmlns:a14="http://schemas.microsoft.com/office/drawing/2010/main"/>
              </a:ext>
            </a:extLst>
          </a:blip>
          <a:srcRect l="-30670" r="-30670"/>
          <a:stretch>
            <a:fillRect/>
          </a:stretch>
        </p:blipFill>
        <p:spPr>
          <a:xfrm>
            <a:off x="-1206709" y="1311012"/>
            <a:ext cx="8062913" cy="3500071"/>
          </a:xfrm>
          <a:prstGeom prst="rect">
            <a:avLst/>
          </a:prstGeom>
        </p:spPr>
      </p:pic>
      <p:sp>
        <p:nvSpPr>
          <p:cNvPr id="6" name="Content Placeholder 2"/>
          <p:cNvSpPr txBox="1">
            <a:spLocks/>
          </p:cNvSpPr>
          <p:nvPr/>
        </p:nvSpPr>
        <p:spPr bwMode="auto">
          <a:xfrm>
            <a:off x="228600" y="261027"/>
            <a:ext cx="8915400" cy="674165"/>
          </a:xfrm>
          <a:prstGeom prst="rect">
            <a:avLst/>
          </a:prstGeom>
          <a:noFill/>
          <a:ln>
            <a:noFill/>
          </a:ln>
          <a:extLst>
            <a:ext uri="{FAA26D3D-D897-4be2-8F04-BA451C77F1D7}">
              <ma14:placeholderFlag xmlns:ma14="http://schemas.microsoft.com/office/mac/drawingml/2011/main" xmlns="" val="1"/>
            </a:ext>
          </a:extLst>
        </p:spPr>
        <p:txBody>
          <a:bodyPr vert="horz" wrap="square" lIns="0" tIns="0" rIns="137160" bIns="0" numCol="1" anchor="t" anchorCtr="0" compatLnSpc="1">
            <a:prstTxWarp prst="textNoShape">
              <a:avLst/>
            </a:prstTxWarp>
          </a:bodyPr>
          <a:lstStyle>
            <a:lvl1pPr marL="347472" indent="-347472" algn="l" rtl="0" eaLnBrk="1" fontAlgn="base" hangingPunct="1">
              <a:spcBef>
                <a:spcPts val="600"/>
              </a:spcBef>
              <a:spcAft>
                <a:spcPts val="600"/>
              </a:spcAft>
              <a:buClr>
                <a:srgbClr val="DF4A20"/>
              </a:buClr>
              <a:buFont typeface="Wingdings" charset="2"/>
              <a:buChar char="§"/>
              <a:defRPr sz="2800" b="0" i="0">
                <a:solidFill>
                  <a:schemeClr val="tx1"/>
                </a:solidFill>
                <a:latin typeface="Calibri Regular" charset="0"/>
                <a:ea typeface="Calibri Regular" charset="0"/>
                <a:cs typeface="Calibri Regular" charset="0"/>
              </a:defRPr>
            </a:lvl1pPr>
            <a:lvl2pPr marL="740664" indent="-283464" algn="l" rtl="0" eaLnBrk="1" fontAlgn="base" hangingPunct="1">
              <a:spcBef>
                <a:spcPts val="600"/>
              </a:spcBef>
              <a:spcAft>
                <a:spcPts val="600"/>
              </a:spcAft>
              <a:buClr>
                <a:srgbClr val="DF4A20"/>
              </a:buClr>
              <a:buFont typeface="Wingdings" charset="2"/>
              <a:buChar char="§"/>
              <a:defRPr sz="2600" b="0" i="0">
                <a:solidFill>
                  <a:schemeClr val="tx1"/>
                </a:solidFill>
                <a:latin typeface="Calibri Regular" charset="0"/>
                <a:ea typeface="Calibri Regular" charset="0"/>
                <a:cs typeface="Calibri Regular" charset="0"/>
              </a:defRPr>
            </a:lvl2pPr>
            <a:lvl3pPr marL="1143000" indent="-228600" algn="l" rtl="0" eaLnBrk="1" fontAlgn="base" hangingPunct="1">
              <a:spcBef>
                <a:spcPts val="600"/>
              </a:spcBef>
              <a:spcAft>
                <a:spcPts val="600"/>
              </a:spcAft>
              <a:buClr>
                <a:srgbClr val="DF4A20"/>
              </a:buClr>
              <a:buFont typeface="Wingdings" charset="2"/>
              <a:buChar char="§"/>
              <a:defRPr sz="2400" b="0" i="0">
                <a:solidFill>
                  <a:schemeClr val="tx1"/>
                </a:solidFill>
                <a:latin typeface="Calibri Regular" charset="0"/>
                <a:ea typeface="Calibri Regular" charset="0"/>
                <a:cs typeface="Calibri Regular" charset="0"/>
              </a:defRPr>
            </a:lvl3pPr>
            <a:lvl4pPr marL="16002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4pPr>
            <a:lvl5pPr marL="20574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marL="0" indent="0" defTabSz="914400">
              <a:buFont typeface="Wingdings" charset="2"/>
              <a:buNone/>
            </a:pPr>
            <a:r>
              <a:rPr lang="en-US" sz="3600" b="1" i="1" kern="0" dirty="0">
                <a:solidFill>
                  <a:srgbClr val="000000"/>
                </a:solidFill>
                <a:latin typeface="Calibri"/>
                <a:cs typeface="Calibri"/>
              </a:rPr>
              <a:t>Prokaryotic cells</a:t>
            </a:r>
            <a:r>
              <a:rPr lang="en-US" sz="3600" i="1" kern="0" dirty="0">
                <a:solidFill>
                  <a:srgbClr val="000000"/>
                </a:solidFill>
                <a:latin typeface="Calibri"/>
                <a:cs typeface="Calibri"/>
              </a:rPr>
              <a:t> </a:t>
            </a:r>
            <a:r>
              <a:rPr lang="en-US" sz="3600" kern="0" dirty="0">
                <a:solidFill>
                  <a:srgbClr val="000000"/>
                </a:solidFill>
                <a:latin typeface="Calibri"/>
                <a:cs typeface="Calibri"/>
              </a:rPr>
              <a:t>are characterized by having:</a:t>
            </a:r>
          </a:p>
          <a:p>
            <a:pPr marL="457200" lvl="1" indent="0" defTabSz="914400">
              <a:buFont typeface="Wingdings" charset="2"/>
              <a:buNone/>
            </a:pPr>
            <a:r>
              <a:rPr lang="en-US" sz="3600" kern="0" dirty="0">
                <a:solidFill>
                  <a:srgbClr val="000000"/>
                </a:solidFill>
                <a:latin typeface="Calibri"/>
                <a:cs typeface="Calibri"/>
              </a:rPr>
              <a:t>           </a:t>
            </a:r>
          </a:p>
        </p:txBody>
      </p:sp>
      <p:sp>
        <p:nvSpPr>
          <p:cNvPr id="7" name="Rectangle 6"/>
          <p:cNvSpPr/>
          <p:nvPr/>
        </p:nvSpPr>
        <p:spPr>
          <a:xfrm>
            <a:off x="5257800" y="1219200"/>
            <a:ext cx="3872948" cy="3785652"/>
          </a:xfrm>
          <a:prstGeom prst="rect">
            <a:avLst/>
          </a:prstGeom>
        </p:spPr>
        <p:txBody>
          <a:bodyPr wrap="square">
            <a:spAutoFit/>
          </a:bodyPr>
          <a:lstStyle/>
          <a:p>
            <a:pPr lvl="1" defTabSz="914400" eaLnBrk="0" fontAlgn="base" hangingPunct="0">
              <a:spcBef>
                <a:spcPct val="0"/>
              </a:spcBef>
              <a:spcAft>
                <a:spcPct val="0"/>
              </a:spcAft>
            </a:pPr>
            <a:r>
              <a:rPr lang="en-US" sz="2400" kern="0" dirty="0">
                <a:solidFill>
                  <a:srgbClr val="000000"/>
                </a:solidFill>
                <a:latin typeface="Calibri"/>
                <a:ea typeface="ヒラギノ角ゴ Pro W3" charset="-128"/>
                <a:cs typeface="Calibri"/>
              </a:rPr>
              <a:t>No </a:t>
            </a:r>
            <a:r>
              <a:rPr lang="en-US" sz="2400" b="1" i="1" kern="0" dirty="0">
                <a:solidFill>
                  <a:srgbClr val="000000"/>
                </a:solidFill>
                <a:latin typeface="Calibri"/>
                <a:ea typeface="ヒラギノ角ゴ Pro W3" charset="-128"/>
                <a:cs typeface="Calibri"/>
              </a:rPr>
              <a:t>nucleus</a:t>
            </a:r>
          </a:p>
          <a:p>
            <a:pPr lvl="1" defTabSz="914400" eaLnBrk="0" fontAlgn="base" hangingPunct="0">
              <a:spcBef>
                <a:spcPct val="0"/>
              </a:spcBef>
              <a:spcAft>
                <a:spcPct val="0"/>
              </a:spcAft>
            </a:pPr>
            <a:endParaRPr lang="en-US" sz="2400" kern="0" dirty="0">
              <a:solidFill>
                <a:srgbClr val="000000"/>
              </a:solidFill>
              <a:latin typeface="Calibri"/>
              <a:ea typeface="ヒラギノ角ゴ Pro W3" charset="-128"/>
              <a:cs typeface="Calibri"/>
            </a:endParaRPr>
          </a:p>
          <a:p>
            <a:pPr lvl="1" defTabSz="914400" eaLnBrk="0" fontAlgn="base" hangingPunct="0">
              <a:spcBef>
                <a:spcPct val="0"/>
              </a:spcBef>
              <a:spcAft>
                <a:spcPct val="0"/>
              </a:spcAft>
            </a:pPr>
            <a:r>
              <a:rPr lang="en-US" sz="2400" b="1" i="1" kern="0" dirty="0">
                <a:solidFill>
                  <a:srgbClr val="000000"/>
                </a:solidFill>
                <a:latin typeface="Calibri"/>
                <a:ea typeface="ヒラギノ角ゴ Pro W3" charset="-128"/>
                <a:cs typeface="Calibri"/>
              </a:rPr>
              <a:t>DNA</a:t>
            </a:r>
            <a:r>
              <a:rPr lang="en-US" sz="2400" kern="0" dirty="0">
                <a:solidFill>
                  <a:srgbClr val="000000"/>
                </a:solidFill>
                <a:latin typeface="Calibri"/>
                <a:ea typeface="ヒラギノ角ゴ Pro W3" charset="-128"/>
                <a:cs typeface="Calibri"/>
              </a:rPr>
              <a:t> in an unbound region called the </a:t>
            </a:r>
            <a:r>
              <a:rPr lang="en-US" sz="2400" b="1" kern="0" dirty="0">
                <a:solidFill>
                  <a:srgbClr val="000000"/>
                </a:solidFill>
                <a:latin typeface="Calibri"/>
                <a:ea typeface="ヒラギノ角ゴ Pro W3" charset="-128"/>
                <a:cs typeface="Calibri"/>
              </a:rPr>
              <a:t>nucleoid</a:t>
            </a:r>
          </a:p>
          <a:p>
            <a:pPr lvl="1" defTabSz="914400" eaLnBrk="0" fontAlgn="base" hangingPunct="0">
              <a:spcBef>
                <a:spcPct val="0"/>
              </a:spcBef>
              <a:spcAft>
                <a:spcPct val="0"/>
              </a:spcAft>
            </a:pPr>
            <a:r>
              <a:rPr lang="en-US" sz="2400" kern="0" dirty="0">
                <a:solidFill>
                  <a:srgbClr val="000000"/>
                </a:solidFill>
                <a:latin typeface="Calibri"/>
                <a:ea typeface="ヒラギノ角ゴ Pro W3" charset="-128"/>
                <a:cs typeface="Calibri"/>
              </a:rPr>
              <a:t>            </a:t>
            </a:r>
          </a:p>
          <a:p>
            <a:pPr lvl="1" defTabSz="914400" eaLnBrk="0" fontAlgn="base" hangingPunct="0">
              <a:spcBef>
                <a:spcPct val="0"/>
              </a:spcBef>
              <a:spcAft>
                <a:spcPct val="0"/>
              </a:spcAft>
            </a:pPr>
            <a:r>
              <a:rPr lang="en-US" sz="2400" kern="0" dirty="0">
                <a:solidFill>
                  <a:srgbClr val="000000"/>
                </a:solidFill>
                <a:latin typeface="Calibri"/>
                <a:ea typeface="ヒラギノ角ゴ Pro W3" charset="-128"/>
                <a:cs typeface="Calibri"/>
              </a:rPr>
              <a:t>No membrane-bound </a:t>
            </a:r>
            <a:r>
              <a:rPr lang="en-US" sz="2400" b="1" i="1" kern="0" dirty="0">
                <a:solidFill>
                  <a:srgbClr val="000000"/>
                </a:solidFill>
                <a:latin typeface="Calibri"/>
                <a:ea typeface="ヒラギノ角ゴ Pro W3" charset="-128"/>
                <a:cs typeface="Calibri"/>
              </a:rPr>
              <a:t>organelles</a:t>
            </a:r>
          </a:p>
          <a:p>
            <a:pPr lvl="1" defTabSz="914400" eaLnBrk="0" fontAlgn="base" hangingPunct="0">
              <a:spcBef>
                <a:spcPct val="0"/>
              </a:spcBef>
              <a:spcAft>
                <a:spcPct val="0"/>
              </a:spcAft>
            </a:pPr>
            <a:endParaRPr lang="en-US" sz="2400" kern="0" dirty="0">
              <a:solidFill>
                <a:srgbClr val="000000"/>
              </a:solidFill>
              <a:latin typeface="Calibri"/>
              <a:ea typeface="ヒラギノ角ゴ Pro W3" charset="-128"/>
              <a:cs typeface="Calibri"/>
            </a:endParaRPr>
          </a:p>
          <a:p>
            <a:pPr lvl="1" defTabSz="914400" eaLnBrk="0" fontAlgn="base" hangingPunct="0">
              <a:spcBef>
                <a:spcPct val="0"/>
              </a:spcBef>
              <a:spcAft>
                <a:spcPct val="0"/>
              </a:spcAft>
            </a:pPr>
            <a:r>
              <a:rPr lang="en-US" sz="2400" b="1" kern="0" dirty="0">
                <a:solidFill>
                  <a:srgbClr val="000000"/>
                </a:solidFill>
                <a:latin typeface="Calibri"/>
                <a:ea typeface="ヒラギノ角ゴ Pro W3" charset="-128"/>
                <a:cs typeface="Calibri"/>
              </a:rPr>
              <a:t>Cytoplasm</a:t>
            </a:r>
            <a:r>
              <a:rPr lang="en-US" sz="2400" kern="0" dirty="0">
                <a:solidFill>
                  <a:srgbClr val="000000"/>
                </a:solidFill>
                <a:latin typeface="Calibri"/>
                <a:ea typeface="ヒラギノ角ゴ Pro W3" charset="-128"/>
                <a:cs typeface="Calibri"/>
              </a:rPr>
              <a:t> bound by the plasma membrane</a:t>
            </a:r>
          </a:p>
        </p:txBody>
      </p:sp>
      <p:sp>
        <p:nvSpPr>
          <p:cNvPr id="9" name="TextBox 8">
            <a:extLst>
              <a:ext uri="{FF2B5EF4-FFF2-40B4-BE49-F238E27FC236}">
                <a16:creationId xmlns:a16="http://schemas.microsoft.com/office/drawing/2014/main" id="{FA55603E-03B4-A54D-97B1-01A4379567B3}"/>
              </a:ext>
            </a:extLst>
          </p:cNvPr>
          <p:cNvSpPr txBox="1"/>
          <p:nvPr/>
        </p:nvSpPr>
        <p:spPr>
          <a:xfrm>
            <a:off x="0" y="5380672"/>
            <a:ext cx="5257800" cy="1477328"/>
          </a:xfrm>
          <a:prstGeom prst="rect">
            <a:avLst/>
          </a:prstGeom>
          <a:noFill/>
        </p:spPr>
        <p:txBody>
          <a:bodyPr wrap="square" rtlCol="0">
            <a:spAutoFit/>
          </a:bodyPr>
          <a:lstStyle/>
          <a:p>
            <a:pPr lvl="2" algn="ctr"/>
            <a:r>
              <a:rPr lang="en-US" dirty="0"/>
              <a:t>Some prokaryotes have flagella, pili, or fimbriae. Flagella are used for locomotion, while most pili are used to exchange genetic material during a type of reproduction called conjugation.</a:t>
            </a:r>
          </a:p>
        </p:txBody>
      </p:sp>
    </p:spTree>
    <p:extLst>
      <p:ext uri="{BB962C8B-B14F-4D97-AF65-F5344CB8AC3E}">
        <p14:creationId xmlns:p14="http://schemas.microsoft.com/office/powerpoint/2010/main" val="948579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28600" y="261027"/>
            <a:ext cx="8915400" cy="674165"/>
          </a:xfrm>
          <a:prstGeom prst="rect">
            <a:avLst/>
          </a:prstGeom>
          <a:noFill/>
          <a:ln>
            <a:noFill/>
          </a:ln>
          <a:extLst>
            <a:ext uri="{FAA26D3D-D897-4be2-8F04-BA451C77F1D7}">
              <ma14:placeholderFlag xmlns="" xmlns:ma14="http://schemas.microsoft.com/office/mac/drawingml/2011/main" val="1"/>
            </a:ext>
          </a:extLst>
        </p:spPr>
        <p:txBody>
          <a:bodyPr vert="horz" wrap="square" lIns="0" tIns="0" rIns="137160" bIns="0" numCol="1" anchor="t" anchorCtr="0" compatLnSpc="1">
            <a:prstTxWarp prst="textNoShape">
              <a:avLst/>
            </a:prstTxWarp>
          </a:bodyPr>
          <a:lstStyle>
            <a:lvl1pPr marL="347472" indent="-347472" algn="l" rtl="0" eaLnBrk="1" fontAlgn="base" hangingPunct="1">
              <a:spcBef>
                <a:spcPts val="600"/>
              </a:spcBef>
              <a:spcAft>
                <a:spcPts val="600"/>
              </a:spcAft>
              <a:buClr>
                <a:srgbClr val="DF4A20"/>
              </a:buClr>
              <a:buFont typeface="Wingdings" charset="2"/>
              <a:buChar char="§"/>
              <a:defRPr sz="2800" b="0" i="0">
                <a:solidFill>
                  <a:schemeClr val="tx1"/>
                </a:solidFill>
                <a:latin typeface="Calibri Regular" charset="0"/>
                <a:ea typeface="Calibri Regular" charset="0"/>
                <a:cs typeface="Calibri Regular" charset="0"/>
              </a:defRPr>
            </a:lvl1pPr>
            <a:lvl2pPr marL="740664" indent="-283464" algn="l" rtl="0" eaLnBrk="1" fontAlgn="base" hangingPunct="1">
              <a:spcBef>
                <a:spcPts val="600"/>
              </a:spcBef>
              <a:spcAft>
                <a:spcPts val="600"/>
              </a:spcAft>
              <a:buClr>
                <a:srgbClr val="DF4A20"/>
              </a:buClr>
              <a:buFont typeface="Wingdings" charset="2"/>
              <a:buChar char="§"/>
              <a:defRPr sz="2600" b="0" i="0">
                <a:solidFill>
                  <a:schemeClr val="tx1"/>
                </a:solidFill>
                <a:latin typeface="Calibri Regular" charset="0"/>
                <a:ea typeface="Calibri Regular" charset="0"/>
                <a:cs typeface="Calibri Regular" charset="0"/>
              </a:defRPr>
            </a:lvl2pPr>
            <a:lvl3pPr marL="1143000" indent="-228600" algn="l" rtl="0" eaLnBrk="1" fontAlgn="base" hangingPunct="1">
              <a:spcBef>
                <a:spcPts val="600"/>
              </a:spcBef>
              <a:spcAft>
                <a:spcPts val="600"/>
              </a:spcAft>
              <a:buClr>
                <a:srgbClr val="DF4A20"/>
              </a:buClr>
              <a:buFont typeface="Wingdings" charset="2"/>
              <a:buChar char="§"/>
              <a:defRPr sz="2400" b="0" i="0">
                <a:solidFill>
                  <a:schemeClr val="tx1"/>
                </a:solidFill>
                <a:latin typeface="Calibri Regular" charset="0"/>
                <a:ea typeface="Calibri Regular" charset="0"/>
                <a:cs typeface="Calibri Regular" charset="0"/>
              </a:defRPr>
            </a:lvl3pPr>
            <a:lvl4pPr marL="16002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4pPr>
            <a:lvl5pPr marL="20574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marL="0" indent="0" defTabSz="914400">
              <a:buFont typeface="Wingdings" charset="2"/>
              <a:buNone/>
            </a:pPr>
            <a:r>
              <a:rPr lang="en-US" sz="3600" b="1" i="1" kern="0" dirty="0">
                <a:solidFill>
                  <a:srgbClr val="000000"/>
                </a:solidFill>
                <a:latin typeface="Calibri"/>
                <a:cs typeface="Calibri"/>
              </a:rPr>
              <a:t>Bacterial cells</a:t>
            </a:r>
            <a:r>
              <a:rPr lang="en-US" sz="3600" i="1" kern="0" dirty="0">
                <a:solidFill>
                  <a:srgbClr val="000000"/>
                </a:solidFill>
                <a:latin typeface="Calibri"/>
                <a:cs typeface="Calibri"/>
              </a:rPr>
              <a:t> </a:t>
            </a:r>
            <a:r>
              <a:rPr lang="en-US" sz="3600" kern="0" dirty="0">
                <a:solidFill>
                  <a:srgbClr val="000000"/>
                </a:solidFill>
                <a:latin typeface="Calibri"/>
                <a:cs typeface="Calibri"/>
              </a:rPr>
              <a:t>are characterized by having:</a:t>
            </a:r>
          </a:p>
          <a:p>
            <a:pPr marL="457200" lvl="1" indent="0" defTabSz="914400">
              <a:buFont typeface="Wingdings" charset="2"/>
              <a:buNone/>
            </a:pPr>
            <a:r>
              <a:rPr lang="en-US" sz="3600" kern="0" dirty="0">
                <a:solidFill>
                  <a:srgbClr val="000000"/>
                </a:solidFill>
                <a:latin typeface="Calibri"/>
                <a:cs typeface="Calibri"/>
              </a:rPr>
              <a:t>           </a:t>
            </a:r>
          </a:p>
        </p:txBody>
      </p:sp>
      <p:sp>
        <p:nvSpPr>
          <p:cNvPr id="5" name="TextBox 4">
            <a:extLst>
              <a:ext uri="{FF2B5EF4-FFF2-40B4-BE49-F238E27FC236}">
                <a16:creationId xmlns:a16="http://schemas.microsoft.com/office/drawing/2014/main" id="{95B1210E-5278-BA48-84BD-3BAC71977B88}"/>
              </a:ext>
            </a:extLst>
          </p:cNvPr>
          <p:cNvSpPr txBox="1"/>
          <p:nvPr/>
        </p:nvSpPr>
        <p:spPr>
          <a:xfrm>
            <a:off x="4934260" y="920202"/>
            <a:ext cx="4191000"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a:t>Unlike Archaea and eukaryotes, bacteria have:</a:t>
            </a:r>
          </a:p>
          <a:p>
            <a:pPr marL="742950" lvl="1" indent="-285750">
              <a:buFont typeface="Arial" panose="020B0604020202020204" pitchFamily="34" charset="0"/>
              <a:buChar char="•"/>
            </a:pPr>
            <a:r>
              <a:rPr lang="en-US" sz="2400" dirty="0"/>
              <a:t>a </a:t>
            </a:r>
            <a:r>
              <a:rPr lang="en-US" sz="2400" b="1" i="1" dirty="0"/>
              <a:t>cell wall </a:t>
            </a:r>
            <a:r>
              <a:rPr lang="en-US" sz="2400" dirty="0"/>
              <a:t>made of peptidoglycan</a:t>
            </a:r>
          </a:p>
          <a:p>
            <a:pPr marL="1200150" lvl="2" indent="-285750">
              <a:buFont typeface="Arial" panose="020B0604020202020204" pitchFamily="34" charset="0"/>
              <a:buChar char="•"/>
            </a:pPr>
            <a:r>
              <a:rPr lang="en-US" sz="2400" dirty="0"/>
              <a:t>comprised of sugars and amino acids</a:t>
            </a:r>
          </a:p>
          <a:p>
            <a:pPr marL="1200150" lvl="2" indent="-285750">
              <a:buFont typeface="Arial" panose="020B0604020202020204" pitchFamily="34" charset="0"/>
              <a:buChar char="•"/>
            </a:pPr>
            <a:r>
              <a:rPr lang="en-US" sz="2400" dirty="0"/>
              <a:t>acts as an extra layer of protection</a:t>
            </a:r>
          </a:p>
          <a:p>
            <a:pPr marL="1200150" lvl="2" indent="-285750">
              <a:buFont typeface="Arial" panose="020B0604020202020204" pitchFamily="34" charset="0"/>
              <a:buChar char="•"/>
            </a:pPr>
            <a:r>
              <a:rPr lang="en-US" sz="2400" dirty="0"/>
              <a:t>helps the cell maintain its shape</a:t>
            </a:r>
          </a:p>
          <a:p>
            <a:pPr marL="1200150" lvl="2" indent="-285750">
              <a:buFont typeface="Arial" panose="020B0604020202020204" pitchFamily="34" charset="0"/>
              <a:buChar char="•"/>
            </a:pPr>
            <a:r>
              <a:rPr lang="en-US" sz="2400" dirty="0"/>
              <a:t>prevents dehydration</a:t>
            </a:r>
          </a:p>
          <a:p>
            <a:pPr marL="742950" lvl="1" indent="-285750">
              <a:buFont typeface="Arial" panose="020B0604020202020204" pitchFamily="34" charset="0"/>
              <a:buChar char="•"/>
            </a:pPr>
            <a:r>
              <a:rPr lang="en-US" sz="2400" dirty="0"/>
              <a:t>and many have a polysaccharide </a:t>
            </a:r>
            <a:r>
              <a:rPr lang="en-US" sz="2400" b="1" i="1" dirty="0"/>
              <a:t>capsule</a:t>
            </a:r>
          </a:p>
          <a:p>
            <a:pPr marL="1200150" lvl="2" indent="-285750">
              <a:buFont typeface="Arial" panose="020B0604020202020204" pitchFamily="34" charset="0"/>
              <a:buChar char="•"/>
            </a:pPr>
            <a:r>
              <a:rPr lang="en-US" sz="2400" dirty="0"/>
              <a:t>enables the cell to attach to surfaces in its environment. </a:t>
            </a:r>
          </a:p>
        </p:txBody>
      </p:sp>
      <p:pic>
        <p:nvPicPr>
          <p:cNvPr id="9" name="Figure" descr="In this illustration, the prokaryotic cell has an oval shape. The circular chromosome is concentrated in a region called the nucleoid. The fluid inside the cell is called the cytoplasm. Ribosomes, depicted as small circles, float in the cytoplasm. The cytoplasm is encased in a plasma membrane, which in turn is encased by a cell wall. A capsule surrounds the cell wall. The bacterium depicted has a flagellum protruding from one narrow end. Pili are small protrusions that extend from the capsule in all directions.">
            <a:extLst>
              <a:ext uri="{FF2B5EF4-FFF2-40B4-BE49-F238E27FC236}">
                <a16:creationId xmlns:a16="http://schemas.microsoft.com/office/drawing/2014/main" id="{02C65095-7BE1-C141-99F8-EB5815EA7013}"/>
              </a:ext>
            </a:extLst>
          </p:cNvPr>
          <p:cNvPicPr>
            <a:picLocks noChangeAspect="1"/>
          </p:cNvPicPr>
          <p:nvPr/>
        </p:nvPicPr>
        <p:blipFill>
          <a:blip r:embed="rId2" cstate="print">
            <a:extLst>
              <a:ext uri="{28A0092B-C50C-407E-A947-70E740481C1C}">
                <a14:useLocalDpi xmlns:a14="http://schemas.microsoft.com/office/drawing/2010/main"/>
              </a:ext>
            </a:extLst>
          </a:blip>
          <a:srcRect l="-30670" r="-30670"/>
          <a:stretch>
            <a:fillRect/>
          </a:stretch>
        </p:blipFill>
        <p:spPr>
          <a:xfrm>
            <a:off x="-1206709" y="1311012"/>
            <a:ext cx="8062913" cy="3500071"/>
          </a:xfrm>
          <a:prstGeom prst="rect">
            <a:avLst/>
          </a:prstGeom>
        </p:spPr>
      </p:pic>
    </p:spTree>
    <p:extLst>
      <p:ext uri="{BB962C8B-B14F-4D97-AF65-F5344CB8AC3E}">
        <p14:creationId xmlns:p14="http://schemas.microsoft.com/office/powerpoint/2010/main" val="1582901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064"/>
            <a:ext cx="8839199" cy="1394936"/>
          </a:xfrm>
        </p:spPr>
        <p:txBody>
          <a:bodyPr>
            <a:normAutofit fontScale="92500"/>
          </a:bodyPr>
          <a:lstStyle/>
          <a:p>
            <a:pPr marL="0" indent="0">
              <a:buNone/>
            </a:pPr>
            <a:r>
              <a:rPr lang="en-US" sz="3600" b="1" i="1" dirty="0">
                <a:latin typeface="Calibri"/>
                <a:cs typeface="Calibri"/>
              </a:rPr>
              <a:t>Eukaryotic cells</a:t>
            </a:r>
            <a:r>
              <a:rPr lang="en-US" sz="3600" i="1" dirty="0">
                <a:latin typeface="Calibri"/>
                <a:cs typeface="Calibri"/>
              </a:rPr>
              <a:t> </a:t>
            </a:r>
            <a:r>
              <a:rPr lang="en-US" sz="3600" dirty="0">
                <a:latin typeface="Calibri"/>
                <a:cs typeface="Calibri"/>
              </a:rPr>
              <a:t>are characterized by having:</a:t>
            </a:r>
          </a:p>
          <a:p>
            <a:pPr marL="457200" lvl="1" indent="0">
              <a:buNone/>
            </a:pPr>
            <a:r>
              <a:rPr lang="en-US" b="1" i="1" dirty="0">
                <a:latin typeface="Calibri"/>
                <a:cs typeface="Calibri"/>
              </a:rPr>
              <a:t>DNA in a nucleus that is bounded by a double membrane</a:t>
            </a:r>
          </a:p>
        </p:txBody>
      </p:sp>
      <p:pic>
        <p:nvPicPr>
          <p:cNvPr id="5" name="Picture 4" descr="A diagram of a rounded cell is shown, with various labels to many cellular structures. Included are the plasma membrane (encasing the cell), ribosomes (small molecules), the Golgi apparatus (a highly folded structure), lysosomes (small spheres), mitochondrion (a highly folded membrane inside an oval membrane), peroxisomes (small sphere), microvilli (small tubes in the plasma membrane), and the cytoskeleton which is made of microfilaments, intermediate filaments and microtubules. There are centrosomes (tube-like structures), flagellum (long, hair-like filament), the smooth and rough endoplasmic reticulum (highly folded membrane structures. The smooth ER has a smooth surface, and the rough ER has a rough surface), and the nucleus which is made of the nuclear envelop surrounding the chromatin and nucleolus."/>
          <p:cNvPicPr>
            <a:picLocks noChangeAspect="1"/>
          </p:cNvPicPr>
          <p:nvPr/>
        </p:nvPicPr>
        <p:blipFill>
          <a:blip r:embed="rId3"/>
          <a:stretch>
            <a:fillRect/>
          </a:stretch>
        </p:blipFill>
        <p:spPr>
          <a:xfrm>
            <a:off x="2083568" y="1434057"/>
            <a:ext cx="7060432" cy="5169884"/>
          </a:xfrm>
          <a:prstGeom prst="rect">
            <a:avLst/>
          </a:prstGeom>
        </p:spPr>
      </p:pic>
      <p:sp>
        <p:nvSpPr>
          <p:cNvPr id="2" name="TextBox 1"/>
          <p:cNvSpPr txBox="1"/>
          <p:nvPr/>
        </p:nvSpPr>
        <p:spPr>
          <a:xfrm>
            <a:off x="0" y="1828800"/>
            <a:ext cx="2354824" cy="4524315"/>
          </a:xfrm>
          <a:prstGeom prst="rect">
            <a:avLst/>
          </a:prstGeom>
          <a:noFill/>
        </p:spPr>
        <p:txBody>
          <a:bodyPr wrap="square" rtlCol="0">
            <a:spAutoFit/>
          </a:bodyPr>
          <a:lstStyle/>
          <a:p>
            <a:pPr defTabSz="914400" eaLnBrk="0" fontAlgn="base" hangingPunct="0">
              <a:spcBef>
                <a:spcPct val="0"/>
              </a:spcBef>
              <a:spcAft>
                <a:spcPct val="0"/>
              </a:spcAft>
            </a:pPr>
            <a:r>
              <a:rPr lang="en-US" sz="2400" dirty="0">
                <a:solidFill>
                  <a:srgbClr val="000000"/>
                </a:solidFill>
                <a:latin typeface="Calibri"/>
                <a:ea typeface="Calibri" charset="0"/>
                <a:cs typeface="Calibri"/>
              </a:rPr>
              <a:t>Eukaryotic cells are generally much larger than prokaryotic cells</a:t>
            </a:r>
          </a:p>
          <a:p>
            <a:pPr defTabSz="914400" eaLnBrk="0" fontAlgn="base" hangingPunct="0">
              <a:spcBef>
                <a:spcPct val="0"/>
              </a:spcBef>
              <a:spcAft>
                <a:spcPct val="0"/>
              </a:spcAft>
            </a:pPr>
            <a:endParaRPr lang="en-US" sz="2400" dirty="0">
              <a:solidFill>
                <a:srgbClr val="000000"/>
              </a:solidFill>
              <a:latin typeface="Calibri"/>
              <a:ea typeface="Calibri" charset="0"/>
              <a:cs typeface="Calibri"/>
            </a:endParaRPr>
          </a:p>
          <a:p>
            <a:pPr defTabSz="914400" eaLnBrk="0" fontAlgn="base" hangingPunct="0">
              <a:spcBef>
                <a:spcPct val="0"/>
              </a:spcBef>
              <a:spcAft>
                <a:spcPct val="0"/>
              </a:spcAft>
            </a:pPr>
            <a:r>
              <a:rPr lang="en-US" sz="2400" dirty="0">
                <a:solidFill>
                  <a:srgbClr val="000000"/>
                </a:solidFill>
                <a:ea typeface="Calibri" charset="0"/>
                <a:cs typeface="Calibri"/>
              </a:rPr>
              <a:t>Have</a:t>
            </a:r>
            <a:r>
              <a:rPr lang="en-US" sz="2400" b="1" i="1" dirty="0">
                <a:solidFill>
                  <a:srgbClr val="000000"/>
                </a:solidFill>
                <a:ea typeface="Calibri" charset="0"/>
                <a:cs typeface="Calibri"/>
              </a:rPr>
              <a:t> cytoplasm</a:t>
            </a:r>
            <a:r>
              <a:rPr lang="en-US" sz="2400" dirty="0">
                <a:solidFill>
                  <a:srgbClr val="000000"/>
                </a:solidFill>
                <a:ea typeface="Calibri" charset="0"/>
                <a:cs typeface="Calibri"/>
              </a:rPr>
              <a:t> in the region between the </a:t>
            </a:r>
            <a:r>
              <a:rPr lang="en-US" sz="2400" b="1" i="1" dirty="0">
                <a:solidFill>
                  <a:srgbClr val="000000"/>
                </a:solidFill>
                <a:ea typeface="Calibri" charset="0"/>
                <a:cs typeface="Calibri"/>
              </a:rPr>
              <a:t>plasma membrane </a:t>
            </a:r>
            <a:r>
              <a:rPr lang="en-US" sz="2400" dirty="0">
                <a:solidFill>
                  <a:srgbClr val="000000"/>
                </a:solidFill>
                <a:ea typeface="Calibri" charset="0"/>
                <a:cs typeface="Calibri"/>
              </a:rPr>
              <a:t>and </a:t>
            </a:r>
            <a:r>
              <a:rPr lang="en-US" sz="2400" b="1" i="1" dirty="0">
                <a:solidFill>
                  <a:srgbClr val="000000"/>
                </a:solidFill>
                <a:ea typeface="Calibri" charset="0"/>
                <a:cs typeface="Calibri"/>
              </a:rPr>
              <a:t>nucleus</a:t>
            </a:r>
          </a:p>
          <a:p>
            <a:pPr defTabSz="914400" eaLnBrk="0" fontAlgn="base" hangingPunct="0">
              <a:spcBef>
                <a:spcPct val="0"/>
              </a:spcBef>
              <a:spcAft>
                <a:spcPct val="0"/>
              </a:spcAft>
            </a:pPr>
            <a:endParaRPr lang="en-US" sz="2400" dirty="0">
              <a:solidFill>
                <a:srgbClr val="000000"/>
              </a:solidFill>
              <a:latin typeface="Calibri"/>
              <a:ea typeface="Calibri" charset="0"/>
              <a:cs typeface="Calibri"/>
            </a:endParaRPr>
          </a:p>
        </p:txBody>
      </p:sp>
    </p:spTree>
    <p:extLst>
      <p:ext uri="{BB962C8B-B14F-4D97-AF65-F5344CB8AC3E}">
        <p14:creationId xmlns:p14="http://schemas.microsoft.com/office/powerpoint/2010/main" val="1355849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064"/>
            <a:ext cx="8839199" cy="1394936"/>
          </a:xfrm>
        </p:spPr>
        <p:txBody>
          <a:bodyPr>
            <a:normAutofit fontScale="92500"/>
          </a:bodyPr>
          <a:lstStyle/>
          <a:p>
            <a:pPr marL="0" indent="0">
              <a:buNone/>
            </a:pPr>
            <a:r>
              <a:rPr lang="en-US" sz="3600" b="1" i="1" dirty="0">
                <a:latin typeface="Calibri"/>
                <a:cs typeface="Calibri"/>
              </a:rPr>
              <a:t>Eukaryotic cells</a:t>
            </a:r>
            <a:r>
              <a:rPr lang="en-US" sz="3600" i="1" dirty="0">
                <a:latin typeface="Calibri"/>
                <a:cs typeface="Calibri"/>
              </a:rPr>
              <a:t> </a:t>
            </a:r>
            <a:r>
              <a:rPr lang="en-US" sz="3600" dirty="0">
                <a:latin typeface="Calibri"/>
                <a:cs typeface="Calibri"/>
              </a:rPr>
              <a:t>are characterized by having:</a:t>
            </a:r>
          </a:p>
          <a:p>
            <a:pPr marL="457200" lvl="1" indent="0">
              <a:buNone/>
            </a:pPr>
            <a:r>
              <a:rPr lang="en-US" b="1" i="1" dirty="0">
                <a:latin typeface="Calibri"/>
                <a:cs typeface="Calibri"/>
              </a:rPr>
              <a:t>DNA in a nucleus that is bounded by a double membrane</a:t>
            </a:r>
          </a:p>
        </p:txBody>
      </p:sp>
      <p:pic>
        <p:nvPicPr>
          <p:cNvPr id="5" name="Picture 4" descr="A diagram of a rounded cell is shown, with various labels to many cellular structures. Included are the plasma membrane (encasing the cell), ribosomes (small molecules), the Golgi apparatus (a highly folded structure), lysosomes (small spheres), mitochondrion (a highly folded membrane inside an oval membrane), peroxisomes (small sphere), microvilli (small tubes in the plasma membrane), and the cytoskeleton which is made of microfilaments, intermediate filaments and microtubules. There are centrosomes (tube-like structures), flagellum (long, hair-like filament), the smooth and rough endoplasmic reticulum (highly folded membrane structures. The smooth ER has a smooth surface, and the rough ER has a rough surface), and the nucleus which is made of the nuclear envelop surrounding the chromatin and nucleolus."/>
          <p:cNvPicPr>
            <a:picLocks noChangeAspect="1"/>
          </p:cNvPicPr>
          <p:nvPr/>
        </p:nvPicPr>
        <p:blipFill>
          <a:blip r:embed="rId3"/>
          <a:stretch>
            <a:fillRect/>
          </a:stretch>
        </p:blipFill>
        <p:spPr>
          <a:xfrm>
            <a:off x="2083568" y="1434057"/>
            <a:ext cx="7060432" cy="5169884"/>
          </a:xfrm>
          <a:prstGeom prst="rect">
            <a:avLst/>
          </a:prstGeom>
        </p:spPr>
      </p:pic>
      <p:sp>
        <p:nvSpPr>
          <p:cNvPr id="2" name="TextBox 1"/>
          <p:cNvSpPr txBox="1"/>
          <p:nvPr/>
        </p:nvSpPr>
        <p:spPr>
          <a:xfrm>
            <a:off x="0" y="1828800"/>
            <a:ext cx="2354824" cy="2492990"/>
          </a:xfrm>
          <a:prstGeom prst="rect">
            <a:avLst/>
          </a:prstGeom>
          <a:noFill/>
        </p:spPr>
        <p:txBody>
          <a:bodyPr wrap="square" rtlCol="0">
            <a:spAutoFit/>
          </a:bodyPr>
          <a:lstStyle/>
          <a:p>
            <a:pPr marL="12700" lvl="1" defTabSz="914400" eaLnBrk="0" fontAlgn="base" hangingPunct="0">
              <a:spcBef>
                <a:spcPct val="0"/>
              </a:spcBef>
              <a:spcAft>
                <a:spcPct val="0"/>
              </a:spcAft>
            </a:pPr>
            <a:r>
              <a:rPr lang="en-US" sz="2400" dirty="0">
                <a:solidFill>
                  <a:srgbClr val="000000"/>
                </a:solidFill>
                <a:latin typeface="Calibri"/>
                <a:ea typeface="Calibri" charset="0"/>
                <a:cs typeface="Calibri"/>
              </a:rPr>
              <a:t>Membrane-bound </a:t>
            </a:r>
            <a:r>
              <a:rPr lang="en-US" sz="2400" b="1" i="1" dirty="0">
                <a:solidFill>
                  <a:srgbClr val="000000"/>
                </a:solidFill>
                <a:latin typeface="Calibri"/>
                <a:ea typeface="Calibri" charset="0"/>
                <a:cs typeface="Calibri"/>
              </a:rPr>
              <a:t>organelles...</a:t>
            </a:r>
          </a:p>
          <a:p>
            <a:endParaRPr lang="en-US" sz="1200" dirty="0">
              <a:solidFill>
                <a:srgbClr val="000000"/>
              </a:solidFill>
              <a:latin typeface="Calibri"/>
              <a:cs typeface="Calibri"/>
            </a:endParaRPr>
          </a:p>
          <a:p>
            <a:r>
              <a:rPr lang="en-US" dirty="0"/>
              <a:t>...meaning “little organ,” each with a specialized cellular functions</a:t>
            </a:r>
          </a:p>
        </p:txBody>
      </p:sp>
    </p:spTree>
    <p:extLst>
      <p:ext uri="{BB962C8B-B14F-4D97-AF65-F5344CB8AC3E}">
        <p14:creationId xmlns:p14="http://schemas.microsoft.com/office/powerpoint/2010/main" val="475961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8763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ahoma"/>
                <a:cs typeface="Arial"/>
              </a:rPr>
              <a:t>By the end of this section you will be able to:</a:t>
            </a:r>
          </a:p>
        </p:txBody>
      </p:sp>
      <p:sp>
        <p:nvSpPr>
          <p:cNvPr id="5" name="TextBox 4"/>
          <p:cNvSpPr txBox="1"/>
          <p:nvPr/>
        </p:nvSpPr>
        <p:spPr>
          <a:xfrm>
            <a:off x="381000" y="2057400"/>
            <a:ext cx="8458200"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t>By the end of this section, you will be able to:</a:t>
            </a:r>
          </a:p>
          <a:p>
            <a:pPr marL="742950" lvl="1" indent="-285750">
              <a:buFont typeface="Arial" panose="020B0604020202020204" pitchFamily="34" charset="0"/>
              <a:buChar char="•"/>
            </a:pPr>
            <a:r>
              <a:rPr lang="en-US" sz="3200" dirty="0"/>
              <a:t>Describe the structure of eukaryotic plant and animal cells</a:t>
            </a:r>
          </a:p>
          <a:p>
            <a:pPr marL="742950" lvl="1" indent="-285750">
              <a:buFont typeface="Arial" panose="020B0604020202020204" pitchFamily="34" charset="0"/>
              <a:buChar char="•"/>
            </a:pPr>
            <a:r>
              <a:rPr lang="en-US" sz="3200" dirty="0"/>
              <a:t>State the role of the plasma membrane</a:t>
            </a:r>
          </a:p>
          <a:p>
            <a:pPr marL="742950" lvl="1" indent="-285750">
              <a:buFont typeface="Arial" panose="020B0604020202020204" pitchFamily="34" charset="0"/>
              <a:buChar char="•"/>
            </a:pPr>
            <a:r>
              <a:rPr lang="en-US" sz="3200" dirty="0"/>
              <a:t>Summarize the functions of the major cell organelles</a:t>
            </a:r>
          </a:p>
          <a:p>
            <a:pPr marL="742950" lvl="1" indent="-285750">
              <a:buFont typeface="Arial" panose="020B0604020202020204" pitchFamily="34" charset="0"/>
              <a:buChar char="•"/>
            </a:pPr>
            <a:r>
              <a:rPr lang="en-US" sz="3200" dirty="0"/>
              <a:t>Describe the cytoskeleton and extracellular matrix</a:t>
            </a:r>
          </a:p>
        </p:txBody>
      </p:sp>
    </p:spTree>
    <p:extLst>
      <p:ext uri="{BB962C8B-B14F-4D97-AF65-F5344CB8AC3E}">
        <p14:creationId xmlns:p14="http://schemas.microsoft.com/office/powerpoint/2010/main" val="1092955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064"/>
            <a:ext cx="8839199" cy="1394936"/>
          </a:xfrm>
        </p:spPr>
        <p:txBody>
          <a:bodyPr>
            <a:normAutofit/>
          </a:bodyPr>
          <a:lstStyle/>
          <a:p>
            <a:pPr marL="0" indent="0" algn="ctr">
              <a:buNone/>
            </a:pPr>
            <a:r>
              <a:rPr lang="en-US" sz="3600" dirty="0">
                <a:cs typeface="Calibri"/>
              </a:rPr>
              <a:t>Panoramic View of an animal Cell</a:t>
            </a:r>
            <a:endParaRPr lang="en-US" dirty="0">
              <a:latin typeface="Calibri"/>
              <a:cs typeface="Calibri"/>
            </a:endParaRPr>
          </a:p>
        </p:txBody>
      </p:sp>
      <p:pic>
        <p:nvPicPr>
          <p:cNvPr id="5" name="Picture 4" descr="A diagram of a rounded cell is shown, with various labels to many cellular structures. Included are the plasma membrane (encasing the cell), ribosomes (small molecules), the Golgi apparatus (a highly folded structure), lysosomes (small spheres), mitochondrion (a highly folded membrane inside an oval membrane), peroxisomes (small sphere), microvilli (small tubes in the plasma membrane), and the cytoskeleton which is made of microfilaments, intermediate filaments and microtubules. There are centrosomes (tube-like structures), flagellum (long, hair-like filament), the smooth and rough endoplasmic reticulum (highly folded membrane structures. The smooth ER has a smooth surface, and the rough ER has a rough surface), and the nucleus which is made of the nuclear envelop surrounding the chromatin and nucleolus."/>
          <p:cNvPicPr>
            <a:picLocks noChangeAspect="1"/>
          </p:cNvPicPr>
          <p:nvPr/>
        </p:nvPicPr>
        <p:blipFill>
          <a:blip r:embed="rId3"/>
          <a:stretch>
            <a:fillRect/>
          </a:stretch>
        </p:blipFill>
        <p:spPr>
          <a:xfrm>
            <a:off x="2083568" y="1434057"/>
            <a:ext cx="7060432" cy="5169884"/>
          </a:xfrm>
          <a:prstGeom prst="rect">
            <a:avLst/>
          </a:prstGeom>
        </p:spPr>
      </p:pic>
    </p:spTree>
    <p:extLst>
      <p:ext uri="{BB962C8B-B14F-4D97-AF65-F5344CB8AC3E}">
        <p14:creationId xmlns:p14="http://schemas.microsoft.com/office/powerpoint/2010/main" val="799159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BioFlix: Tour of an Animal Cell</a:t>
            </a:r>
          </a:p>
        </p:txBody>
      </p:sp>
      <p:pic>
        <p:nvPicPr>
          <p:cNvPr id="4" name="TourofanAnimalCell.mp4" descr="Video showing the components of the animal cells and describing their functions briefl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3043542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0" y="110781"/>
            <a:ext cx="9144000" cy="738664"/>
          </a:xfrm>
        </p:spPr>
        <p:txBody>
          <a:bodyPr/>
          <a:lstStyle/>
          <a:p>
            <a:r>
              <a:rPr lang="en-US" sz="3600" dirty="0">
                <a:latin typeface="Calibri"/>
                <a:cs typeface="Calibri"/>
              </a:rPr>
              <a:t>Panoramic View of a Plant Cell</a:t>
            </a:r>
          </a:p>
        </p:txBody>
      </p:sp>
      <p:pic>
        <p:nvPicPr>
          <p:cNvPr id="4" name="Picture 3" descr="A diagram of a squared cell is shown, with various labels to many cellular structures. There are the rough and smooth endoplasmic reticulum, ribosomes, a large, empty central vacuole, the cytoskeleton made up for microfilaments and microtubules, chloroplast (oval organelle larger than a mitochondrion, and has stacked green chlorophyll molecules), plasmodesmata (tunnels through the cell wall), a plasma membrane encased by a thicker cell wall. Peroxisomes, mitochondrion and Golgi apparatus are also shown."/>
          <p:cNvPicPr>
            <a:picLocks noChangeAspect="1"/>
          </p:cNvPicPr>
          <p:nvPr/>
        </p:nvPicPr>
        <p:blipFill>
          <a:blip r:embed="rId2"/>
          <a:stretch>
            <a:fillRect/>
          </a:stretch>
        </p:blipFill>
        <p:spPr>
          <a:xfrm>
            <a:off x="2209800" y="1872160"/>
            <a:ext cx="6934200" cy="4909640"/>
          </a:xfrm>
          <a:prstGeom prst="rect">
            <a:avLst/>
          </a:prstGeom>
        </p:spPr>
      </p:pic>
    </p:spTree>
    <p:extLst>
      <p:ext uri="{BB962C8B-B14F-4D97-AF65-F5344CB8AC3E}">
        <p14:creationId xmlns:p14="http://schemas.microsoft.com/office/powerpoint/2010/main" val="3507113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BioFlix: Tour of a Plant Cell</a:t>
            </a:r>
          </a:p>
        </p:txBody>
      </p:sp>
      <p:pic>
        <p:nvPicPr>
          <p:cNvPr id="4" name="TourofaPlantCell.mp4" descr="Video showing the components of the plant cells and describing their functions briefl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7712016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8763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ahoma"/>
                <a:cs typeface="Arial"/>
              </a:rPr>
              <a:t>By the end of this section you will be able to:</a:t>
            </a:r>
          </a:p>
        </p:txBody>
      </p:sp>
      <p:sp>
        <p:nvSpPr>
          <p:cNvPr id="5" name="TextBox 4"/>
          <p:cNvSpPr txBox="1"/>
          <p:nvPr/>
        </p:nvSpPr>
        <p:spPr>
          <a:xfrm>
            <a:off x="381000" y="2057400"/>
            <a:ext cx="8458200"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t>By the end of this section, you will be able to:</a:t>
            </a:r>
          </a:p>
          <a:p>
            <a:pPr marL="285750"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strike="sngStrike" dirty="0"/>
              <a:t>Describe the roles of cells in organisms</a:t>
            </a:r>
          </a:p>
          <a:p>
            <a:pPr marL="742950" lvl="1" indent="-285750">
              <a:buFont typeface="Arial" panose="020B0604020202020204" pitchFamily="34" charset="0"/>
              <a:buChar char="•"/>
            </a:pPr>
            <a:r>
              <a:rPr lang="en-US" sz="3200" strike="sngStrike" dirty="0"/>
              <a:t>Compare and contrast light microscopy and electron microscopy</a:t>
            </a:r>
            <a:endParaRPr lang="en-US" sz="3200" dirty="0"/>
          </a:p>
          <a:p>
            <a:pPr marL="1200150" lvl="2" indent="-285750">
              <a:buFont typeface="Arial" panose="020B0604020202020204" pitchFamily="34" charset="0"/>
              <a:buChar char="•"/>
            </a:pPr>
            <a:r>
              <a:rPr lang="en-US" sz="3200" dirty="0"/>
              <a:t>This will actually be covered in lab...</a:t>
            </a:r>
          </a:p>
          <a:p>
            <a:pPr lvl="1"/>
            <a:endParaRPr lang="en-US" sz="3200" strike="sngStrike" dirty="0"/>
          </a:p>
          <a:p>
            <a:pPr marL="742950" lvl="1" indent="-285750">
              <a:buFont typeface="Arial" panose="020B0604020202020204" pitchFamily="34" charset="0"/>
              <a:buChar char="•"/>
            </a:pPr>
            <a:r>
              <a:rPr lang="en-US" sz="3200" dirty="0"/>
              <a:t>Summarize the cell theory</a:t>
            </a:r>
          </a:p>
        </p:txBody>
      </p:sp>
    </p:spTree>
    <p:extLst>
      <p:ext uri="{BB962C8B-B14F-4D97-AF65-F5344CB8AC3E}">
        <p14:creationId xmlns:p14="http://schemas.microsoft.com/office/powerpoint/2010/main" val="1872951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gure" descr="Part b: This illustration depicts a typical eukaryotic plant cell. The nucleus of a plant cell contains chromatin and a nucleolus, the same as in an animal cell. Other structures that a plant cell has in common with an animal cell include rough and smooth ER, the Golgi apparatus, mitochondria, peroxisomes, and ribosomes. The fluid inside the plant cell is called the cytoplasm, just as in an animal cell. The plant cell has three of the four cytoskeletal components found in animal cells: microtubules, intermediate filaments, and microfilaments. Plant cells do not have centrosomes. Plants have five structures not found in animals cells: plasmodesmata, chloroplasts, plastids, a central vacuole, and a cell wall. Plasmodesmata form channels between adjacent plant cells. Chloroplasts are responsible for photosynthesis; they have an outer membrane, an inner membrane, and stack of membranes inside the inner membrane. The central vacuole is a very large, fluid-filled structure that maintains pressure against the cell wall. Plastids store pigments. The cell wall is localized outside the cell membrane.">
            <a:extLst>
              <a:ext uri="{FF2B5EF4-FFF2-40B4-BE49-F238E27FC236}">
                <a16:creationId xmlns:a16="http://schemas.microsoft.com/office/drawing/2014/main" id="{65276DC4-4409-BF4D-8BC7-E48A82C2444F}"/>
              </a:ext>
            </a:extLst>
          </p:cNvPr>
          <p:cNvPicPr>
            <a:picLocks noChangeAspect="1"/>
          </p:cNvPicPr>
          <p:nvPr/>
        </p:nvPicPr>
        <p:blipFill>
          <a:blip r:embed="rId3" cstate="print">
            <a:extLst>
              <a:ext uri="{28A0092B-C50C-407E-A947-70E740481C1C}">
                <a14:useLocalDpi xmlns:a14="http://schemas.microsoft.com/office/drawing/2010/main"/>
              </a:ext>
            </a:extLst>
          </a:blip>
          <a:srcRect l="-33887" r="-33887"/>
          <a:stretch>
            <a:fillRect/>
          </a:stretch>
        </p:blipFill>
        <p:spPr>
          <a:xfrm>
            <a:off x="1927943" y="304445"/>
            <a:ext cx="5027492" cy="6553555"/>
          </a:xfrm>
          <a:prstGeom prst="rect">
            <a:avLst/>
          </a:prstGeom>
        </p:spPr>
      </p:pic>
    </p:spTree>
    <p:extLst>
      <p:ext uri="{BB962C8B-B14F-4D97-AF65-F5344CB8AC3E}">
        <p14:creationId xmlns:p14="http://schemas.microsoft.com/office/powerpoint/2010/main" val="1265334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0" y="110781"/>
            <a:ext cx="9144000" cy="738664"/>
          </a:xfrm>
        </p:spPr>
        <p:txBody>
          <a:bodyPr/>
          <a:lstStyle/>
          <a:p>
            <a:pPr algn="ctr"/>
            <a:r>
              <a:rPr lang="en-US" sz="3600" dirty="0">
                <a:latin typeface="Calibri"/>
                <a:cs typeface="Calibri"/>
              </a:rPr>
              <a:t>Organelles</a:t>
            </a:r>
          </a:p>
        </p:txBody>
      </p:sp>
      <p:sp>
        <p:nvSpPr>
          <p:cNvPr id="3" name="Content Placeholder 2"/>
          <p:cNvSpPr>
            <a:spLocks noGrp="1"/>
          </p:cNvSpPr>
          <p:nvPr>
            <p:ph idx="1"/>
          </p:nvPr>
        </p:nvSpPr>
        <p:spPr>
          <a:xfrm>
            <a:off x="417342" y="915450"/>
            <a:ext cx="8686800" cy="1622690"/>
          </a:xfrm>
        </p:spPr>
        <p:txBody>
          <a:bodyPr/>
          <a:lstStyle/>
          <a:p>
            <a:pPr marL="0" indent="0">
              <a:buNone/>
            </a:pPr>
            <a:r>
              <a:rPr lang="en-US" dirty="0">
                <a:latin typeface="Calibri"/>
                <a:cs typeface="Calibri"/>
              </a:rPr>
              <a:t>All eukaryotic cells have internal membranes that divide the cell into compartments—the </a:t>
            </a:r>
            <a:r>
              <a:rPr lang="en-US" b="1" i="1" dirty="0">
                <a:latin typeface="Calibri"/>
                <a:cs typeface="Calibri"/>
              </a:rPr>
              <a:t>organelles</a:t>
            </a:r>
          </a:p>
        </p:txBody>
      </p:sp>
      <p:pic>
        <p:nvPicPr>
          <p:cNvPr id="4" name="Picture 3" descr="A diagram of a squared cell is shown, with various labels to many cellular structures. There are the rough and smooth endoplasmic reticulum, ribosomes, a large, empty central vacuole, the cytoskeleton made up for microfilaments and microtubules, chloroplast (oval organelle larger than a mitochondrion, and has stacked green chlorophyll molecules), plasmodesmata (tunnels through the cell wall), a plasma membrane encased by a thicker cell wall. Peroxisomes, mitochondrion and Golgi apparatus are also shown."/>
          <p:cNvPicPr>
            <a:picLocks noChangeAspect="1"/>
          </p:cNvPicPr>
          <p:nvPr/>
        </p:nvPicPr>
        <p:blipFill>
          <a:blip r:embed="rId2"/>
          <a:stretch>
            <a:fillRect/>
          </a:stretch>
        </p:blipFill>
        <p:spPr>
          <a:xfrm>
            <a:off x="4787643" y="3773557"/>
            <a:ext cx="4356357" cy="3084443"/>
          </a:xfrm>
          <a:prstGeom prst="rect">
            <a:avLst/>
          </a:prstGeom>
        </p:spPr>
      </p:pic>
      <p:sp>
        <p:nvSpPr>
          <p:cNvPr id="5" name="TextBox 4"/>
          <p:cNvSpPr txBox="1"/>
          <p:nvPr/>
        </p:nvSpPr>
        <p:spPr>
          <a:xfrm>
            <a:off x="930914" y="2137640"/>
            <a:ext cx="7282171" cy="954107"/>
          </a:xfrm>
          <a:prstGeom prst="rect">
            <a:avLst/>
          </a:prstGeom>
          <a:noFill/>
        </p:spPr>
        <p:txBody>
          <a:bodyPr wrap="square" rtlCol="0">
            <a:spAutoFit/>
          </a:bodyPr>
          <a:lstStyle/>
          <a:p>
            <a:pPr algn="ctr" defTabSz="914400" eaLnBrk="0" fontAlgn="base" hangingPunct="0">
              <a:spcBef>
                <a:spcPct val="0"/>
              </a:spcBef>
              <a:spcAft>
                <a:spcPct val="0"/>
              </a:spcAft>
            </a:pPr>
            <a:r>
              <a:rPr lang="en-US" sz="2800" dirty="0">
                <a:solidFill>
                  <a:srgbClr val="000000"/>
                </a:solidFill>
                <a:latin typeface="Calibri"/>
                <a:ea typeface="Calibri" charset="0"/>
                <a:cs typeface="Calibri"/>
              </a:rPr>
              <a:t>Plant and animal cells have most of the same organelles</a:t>
            </a:r>
          </a:p>
        </p:txBody>
      </p:sp>
      <p:pic>
        <p:nvPicPr>
          <p:cNvPr id="6" name="Picture 5" descr="A diagram of a rounded cell is shown, with various labels to many cellular structures. Included are the plasma membrane (encasing the cell), ribosomes (small molecules), the Golgi apparatus (a highly folded structure), lysosomes (small spheres), mitochondrion (a highly folded membrane inside an oval membrane), peroxisomes (small sphere), microvilli (small tubes in the plasma membrane), and the cytoskeleton which is made of microfilaments, intermediate filaments and microtubules. There are centrosomes (tube-like structures), flagellum (long, hair-like filament), the smooth and rough endoplasmic reticulum (highly folded membrane structures. The smooth ER has a smooth surface, and the rough ER has a rough surface), and the nucleus which is made of the nuclear envelop surrounding the chromatin and nucleolus.">
            <a:extLst>
              <a:ext uri="{FF2B5EF4-FFF2-40B4-BE49-F238E27FC236}">
                <a16:creationId xmlns:a16="http://schemas.microsoft.com/office/drawing/2014/main" id="{9EBE6295-6D55-AE47-BCD3-F439632377A6}"/>
              </a:ext>
            </a:extLst>
          </p:cNvPr>
          <p:cNvPicPr>
            <a:picLocks noChangeAspect="1"/>
          </p:cNvPicPr>
          <p:nvPr/>
        </p:nvPicPr>
        <p:blipFill>
          <a:blip r:embed="rId3"/>
          <a:stretch>
            <a:fillRect/>
          </a:stretch>
        </p:blipFill>
        <p:spPr>
          <a:xfrm>
            <a:off x="25790" y="3429001"/>
            <a:ext cx="4682934" cy="3429000"/>
          </a:xfrm>
          <a:prstGeom prst="rect">
            <a:avLst/>
          </a:prstGeom>
        </p:spPr>
      </p:pic>
    </p:spTree>
    <p:extLst>
      <p:ext uri="{BB962C8B-B14F-4D97-AF65-F5344CB8AC3E}">
        <p14:creationId xmlns:p14="http://schemas.microsoft.com/office/powerpoint/2010/main" val="1373740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950" y="78909"/>
            <a:ext cx="3441957" cy="1143000"/>
          </a:xfrm>
        </p:spPr>
        <p:txBody>
          <a:bodyPr>
            <a:noAutofit/>
          </a:bodyPr>
          <a:lstStyle/>
          <a:p>
            <a:r>
              <a:rPr lang="en-US" sz="3600" dirty="0"/>
              <a:t>Endomembrane System</a:t>
            </a:r>
          </a:p>
        </p:txBody>
      </p:sp>
      <p:sp>
        <p:nvSpPr>
          <p:cNvPr id="8" name="Content Placeholder 2"/>
          <p:cNvSpPr>
            <a:spLocks noGrp="1"/>
          </p:cNvSpPr>
          <p:nvPr>
            <p:ph idx="1"/>
          </p:nvPr>
        </p:nvSpPr>
        <p:spPr>
          <a:xfrm>
            <a:off x="5665949" y="1514006"/>
            <a:ext cx="3441957" cy="5113593"/>
          </a:xfrm>
        </p:spPr>
        <p:txBody>
          <a:bodyPr>
            <a:normAutofit/>
          </a:bodyPr>
          <a:lstStyle/>
          <a:p>
            <a:r>
              <a:rPr lang="en-US" sz="2400" dirty="0">
                <a:solidFill>
                  <a:srgbClr val="000000"/>
                </a:solidFill>
              </a:rPr>
              <a:t>The </a:t>
            </a:r>
            <a:r>
              <a:rPr lang="en-US" sz="2400" b="1" i="1" dirty="0">
                <a:solidFill>
                  <a:srgbClr val="000000"/>
                </a:solidFill>
              </a:rPr>
              <a:t>endomembrane system </a:t>
            </a:r>
            <a:r>
              <a:rPr lang="en-US" sz="2400" dirty="0">
                <a:solidFill>
                  <a:srgbClr val="000000"/>
                </a:solidFill>
              </a:rPr>
              <a:t>is a group of membranes and organelles in eukaryotic cells that work together to modify, package, and transport lipids and proteins. It includes: </a:t>
            </a:r>
          </a:p>
          <a:p>
            <a:pPr lvl="1"/>
            <a:r>
              <a:rPr lang="en-US" sz="1800" dirty="0">
                <a:solidFill>
                  <a:srgbClr val="000000"/>
                </a:solidFill>
              </a:rPr>
              <a:t>the </a:t>
            </a:r>
            <a:r>
              <a:rPr lang="en-US" sz="1800" b="1" i="1" dirty="0">
                <a:solidFill>
                  <a:srgbClr val="000000"/>
                </a:solidFill>
              </a:rPr>
              <a:t>nuclear envelope</a:t>
            </a:r>
          </a:p>
          <a:p>
            <a:pPr lvl="1"/>
            <a:r>
              <a:rPr lang="en-US" sz="1800" b="1" i="1" dirty="0">
                <a:solidFill>
                  <a:srgbClr val="000000"/>
                </a:solidFill>
              </a:rPr>
              <a:t>lysosomes</a:t>
            </a:r>
            <a:r>
              <a:rPr lang="en-US" sz="1800" dirty="0">
                <a:solidFill>
                  <a:srgbClr val="000000"/>
                </a:solidFill>
              </a:rPr>
              <a:t> and </a:t>
            </a:r>
            <a:r>
              <a:rPr lang="en-US" sz="1800" b="1" i="1" dirty="0">
                <a:solidFill>
                  <a:srgbClr val="000000"/>
                </a:solidFill>
              </a:rPr>
              <a:t>vesicles</a:t>
            </a:r>
          </a:p>
          <a:p>
            <a:pPr lvl="1"/>
            <a:r>
              <a:rPr lang="en-US" sz="1800" dirty="0">
                <a:solidFill>
                  <a:srgbClr val="000000"/>
                </a:solidFill>
              </a:rPr>
              <a:t>the </a:t>
            </a:r>
            <a:r>
              <a:rPr lang="en-US" sz="1800" b="1" i="1" dirty="0">
                <a:solidFill>
                  <a:srgbClr val="000000"/>
                </a:solidFill>
              </a:rPr>
              <a:t>endoplasmic reticulum</a:t>
            </a:r>
          </a:p>
          <a:p>
            <a:pPr lvl="1"/>
            <a:r>
              <a:rPr lang="en-US" sz="1800" b="1" i="1" dirty="0">
                <a:solidFill>
                  <a:srgbClr val="000000"/>
                </a:solidFill>
              </a:rPr>
              <a:t>Golgi apparatus</a:t>
            </a:r>
          </a:p>
          <a:p>
            <a:pPr lvl="1"/>
            <a:r>
              <a:rPr lang="en-US" sz="1800" dirty="0">
                <a:solidFill>
                  <a:srgbClr val="000000"/>
                </a:solidFill>
              </a:rPr>
              <a:t>the </a:t>
            </a:r>
            <a:r>
              <a:rPr lang="en-US" sz="1800" b="1" i="1" dirty="0">
                <a:solidFill>
                  <a:srgbClr val="000000"/>
                </a:solidFill>
              </a:rPr>
              <a:t>plasma membrane</a:t>
            </a:r>
            <a:endParaRPr lang="en-US" sz="2400" b="1" i="1" dirty="0">
              <a:solidFill>
                <a:srgbClr val="000000"/>
              </a:solidFill>
            </a:endParaRPr>
          </a:p>
        </p:txBody>
      </p:sp>
      <p:pic>
        <p:nvPicPr>
          <p:cNvPr id="6" name="Figure" descr="This figure shows the nucleus, rough ER, Golgi apparatus, vesicles, and plasma membrane. The right side of the rough ER is shown with an integral membrane protein embedded in it. The part of the protein facing the inside of the ER has a carbohydrate attached to it. The protein is shown leaving the ER in a vesicle that fuses with the cis face of the Golgi apparatus. The Golgi apparatus consists of several layers of membranes, called cisternae. As the protein passes through the cisternae, it is further modified by the addition of more carbohydrates. Eventually, it leaves the trans face of the Golgi in a vesicle. The vesicle fuses with the cell membrane so that the carbohydrate that was on the inside of the vesicle faces the outside of the membrane. At the same time, the contents of the vesicle are released from the cell.">
            <a:extLst>
              <a:ext uri="{FF2B5EF4-FFF2-40B4-BE49-F238E27FC236}">
                <a16:creationId xmlns:a16="http://schemas.microsoft.com/office/drawing/2014/main" id="{8615704E-E379-B944-9C5C-A263617ED0E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093" y="78909"/>
            <a:ext cx="5593764" cy="6779091"/>
          </a:xfrm>
          <a:prstGeom prst="rect">
            <a:avLst/>
          </a:prstGeom>
        </p:spPr>
      </p:pic>
    </p:spTree>
    <p:extLst>
      <p:ext uri="{BB962C8B-B14F-4D97-AF65-F5344CB8AC3E}">
        <p14:creationId xmlns:p14="http://schemas.microsoft.com/office/powerpoint/2010/main" val="1387963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igure" descr="In this illustration, chromatin floats in the nucleoplasm. The nucleoid is depicted as a dense, circular region inside the nucleus. The double nuclear membrane is perforated with protein-lined pores">
            <a:extLst>
              <a:ext uri="{FF2B5EF4-FFF2-40B4-BE49-F238E27FC236}">
                <a16:creationId xmlns:a16="http://schemas.microsoft.com/office/drawing/2014/main" id="{0EBB2772-2B0B-804C-BFD4-0F33CC5206C0}"/>
              </a:ext>
            </a:extLst>
          </p:cNvPr>
          <p:cNvPicPr>
            <a:picLocks noChangeAspect="1"/>
          </p:cNvPicPr>
          <p:nvPr/>
        </p:nvPicPr>
        <p:blipFill>
          <a:blip r:embed="rId3" cstate="print">
            <a:extLst>
              <a:ext uri="{28A0092B-C50C-407E-A947-70E740481C1C}">
                <a14:useLocalDpi xmlns:a14="http://schemas.microsoft.com/office/drawing/2010/main"/>
              </a:ext>
            </a:extLst>
          </a:blip>
          <a:srcRect l="-27706" r="-27706"/>
          <a:stretch>
            <a:fillRect/>
          </a:stretch>
        </p:blipFill>
        <p:spPr>
          <a:xfrm>
            <a:off x="-1243286" y="1560601"/>
            <a:ext cx="8062913" cy="3500071"/>
          </a:xfrm>
          <a:prstGeom prst="rect">
            <a:avLst/>
          </a:prstGeom>
        </p:spPr>
      </p:pic>
      <p:sp>
        <p:nvSpPr>
          <p:cNvPr id="2" name="Title 1"/>
          <p:cNvSpPr>
            <a:spLocks noGrp="1"/>
          </p:cNvSpPr>
          <p:nvPr>
            <p:ph type="title"/>
          </p:nvPr>
        </p:nvSpPr>
        <p:spPr>
          <a:xfrm>
            <a:off x="457200" y="51330"/>
            <a:ext cx="8229600" cy="1143000"/>
          </a:xfrm>
        </p:spPr>
        <p:txBody>
          <a:bodyPr>
            <a:normAutofit/>
          </a:bodyPr>
          <a:lstStyle/>
          <a:p>
            <a:r>
              <a:rPr lang="en-US" dirty="0"/>
              <a:t>Nucleus</a:t>
            </a:r>
          </a:p>
        </p:txBody>
      </p:sp>
      <p:sp>
        <p:nvSpPr>
          <p:cNvPr id="7" name="TextBox 6"/>
          <p:cNvSpPr txBox="1"/>
          <p:nvPr/>
        </p:nvSpPr>
        <p:spPr>
          <a:xfrm>
            <a:off x="0" y="5578762"/>
            <a:ext cx="9144000" cy="923330"/>
          </a:xfrm>
          <a:prstGeom prst="rect">
            <a:avLst/>
          </a:prstGeom>
          <a:noFill/>
        </p:spPr>
        <p:txBody>
          <a:bodyPr wrap="square" rtlCol="0">
            <a:spAutoFit/>
          </a:bodyPr>
          <a:lstStyle/>
          <a:p>
            <a:r>
              <a:rPr lang="en-US" dirty="0"/>
              <a:t>The outermost boundary of the nucleus is the nuclear envelope. Notice that the nuclear envelope consists of a “</a:t>
            </a:r>
            <a:r>
              <a:rPr lang="en-US" i="1" dirty="0"/>
              <a:t>double membrane</a:t>
            </a:r>
            <a:r>
              <a:rPr lang="en-US" dirty="0"/>
              <a:t>”—an outer membrane and an inner membrane—in contrast to the plasma membrane, which consists of only one phospholipid bilayer.</a:t>
            </a:r>
          </a:p>
        </p:txBody>
      </p:sp>
      <p:sp>
        <p:nvSpPr>
          <p:cNvPr id="8" name="Content Placeholder 2"/>
          <p:cNvSpPr>
            <a:spLocks noGrp="1"/>
          </p:cNvSpPr>
          <p:nvPr>
            <p:ph idx="1"/>
          </p:nvPr>
        </p:nvSpPr>
        <p:spPr>
          <a:xfrm>
            <a:off x="5576341" y="1042510"/>
            <a:ext cx="3531566" cy="4398920"/>
          </a:xfrm>
        </p:spPr>
        <p:txBody>
          <a:bodyPr>
            <a:normAutofit fontScale="92500"/>
          </a:bodyPr>
          <a:lstStyle/>
          <a:p>
            <a:r>
              <a:rPr lang="en-US" dirty="0"/>
              <a:t>Typically, the nucleus is the most prominent organelle in a cell and houses the cell’s DNA in the form of </a:t>
            </a:r>
            <a:r>
              <a:rPr lang="en-US" b="1" i="1" dirty="0"/>
              <a:t>chromatin</a:t>
            </a:r>
          </a:p>
          <a:p>
            <a:pPr lvl="1"/>
            <a:r>
              <a:rPr lang="en-US" dirty="0"/>
              <a:t>DNA and associated proteins</a:t>
            </a:r>
          </a:p>
        </p:txBody>
      </p:sp>
    </p:spTree>
    <p:extLst>
      <p:ext uri="{BB962C8B-B14F-4D97-AF65-F5344CB8AC3E}">
        <p14:creationId xmlns:p14="http://schemas.microsoft.com/office/powerpoint/2010/main" val="2547274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6175"/>
            <a:ext cx="9144000" cy="1107996"/>
          </a:xfrm>
        </p:spPr>
        <p:txBody>
          <a:bodyPr>
            <a:noAutofit/>
          </a:bodyPr>
          <a:lstStyle/>
          <a:p>
            <a:r>
              <a:rPr lang="en-US" sz="3200" dirty="0">
                <a:latin typeface="Calibri"/>
                <a:cs typeface="Calibri"/>
              </a:rPr>
              <a:t>The eukaryotic cell’</a:t>
            </a:r>
            <a:r>
              <a:rPr lang="en-US" altLang="ja-JP" sz="3200" dirty="0">
                <a:latin typeface="Calibri"/>
                <a:cs typeface="Calibri"/>
              </a:rPr>
              <a:t>s genetic instructions are mostly housed in the </a:t>
            </a:r>
            <a:r>
              <a:rPr lang="en-US" altLang="ja-JP" sz="3200" b="1" i="1" dirty="0">
                <a:latin typeface="Calibri"/>
                <a:cs typeface="Calibri"/>
              </a:rPr>
              <a:t>nucleus</a:t>
            </a:r>
            <a:r>
              <a:rPr lang="en-US" altLang="ja-JP" sz="3200" dirty="0">
                <a:latin typeface="Calibri"/>
                <a:cs typeface="Calibri"/>
              </a:rPr>
              <a:t> and carried out by the ribosomes</a:t>
            </a:r>
            <a:endParaRPr lang="en-US" sz="3200" dirty="0">
              <a:latin typeface="Calibri"/>
              <a:cs typeface="Calibri"/>
            </a:endParaRPr>
          </a:p>
        </p:txBody>
      </p:sp>
      <p:sp>
        <p:nvSpPr>
          <p:cNvPr id="5" name="TextBox 4"/>
          <p:cNvSpPr txBox="1"/>
          <p:nvPr/>
        </p:nvSpPr>
        <p:spPr>
          <a:xfrm>
            <a:off x="305896" y="2908061"/>
            <a:ext cx="2086708" cy="2677656"/>
          </a:xfrm>
          <a:prstGeom prst="rect">
            <a:avLst/>
          </a:prstGeom>
          <a:noFill/>
        </p:spPr>
        <p:txBody>
          <a:bodyPr wrap="square" rtlCol="0">
            <a:spAutoFit/>
          </a:bodyPr>
          <a:lstStyle/>
          <a:p>
            <a:pPr defTabSz="914400" eaLnBrk="0" fontAlgn="base" hangingPunct="0">
              <a:spcBef>
                <a:spcPct val="0"/>
              </a:spcBef>
              <a:spcAft>
                <a:spcPct val="0"/>
              </a:spcAft>
            </a:pPr>
            <a:r>
              <a:rPr lang="en-US" sz="2800" b="1" i="1" dirty="0">
                <a:solidFill>
                  <a:srgbClr val="000000"/>
                </a:solidFill>
                <a:latin typeface="Calibri"/>
                <a:ea typeface="Calibri" charset="0"/>
                <a:cs typeface="Calibri"/>
              </a:rPr>
              <a:t>Ribosomes</a:t>
            </a:r>
            <a:r>
              <a:rPr lang="en-US" sz="2800" dirty="0">
                <a:solidFill>
                  <a:srgbClr val="000000"/>
                </a:solidFill>
                <a:latin typeface="Calibri"/>
                <a:ea typeface="Calibri" charset="0"/>
                <a:cs typeface="Calibri"/>
              </a:rPr>
              <a:t> use the information stored in the DNA to make proteins</a:t>
            </a:r>
          </a:p>
        </p:txBody>
      </p:sp>
      <p:pic>
        <p:nvPicPr>
          <p:cNvPr id="6" name="Picture 5" descr="An expanded nucleus diagram. The expanded nucleus diagram has arrows pointing to an expanded diagram of chromatin and an expanded diagram of the pore complex and ribosomes. The chromatin is tightly coiled, with proteins aiding in folding.">
            <a:extLst>
              <a:ext uri="{FF2B5EF4-FFF2-40B4-BE49-F238E27FC236}">
                <a16:creationId xmlns:a16="http://schemas.microsoft.com/office/drawing/2014/main" id="{4CF426C9-EC31-E848-8148-041FA84AB45C}"/>
              </a:ext>
            </a:extLst>
          </p:cNvPr>
          <p:cNvPicPr>
            <a:picLocks noChangeAspect="1"/>
          </p:cNvPicPr>
          <p:nvPr/>
        </p:nvPicPr>
        <p:blipFill>
          <a:blip r:embed="rId2"/>
          <a:stretch>
            <a:fillRect/>
          </a:stretch>
        </p:blipFill>
        <p:spPr>
          <a:xfrm>
            <a:off x="4151026" y="1873755"/>
            <a:ext cx="4992974" cy="3870617"/>
          </a:xfrm>
          <a:prstGeom prst="rect">
            <a:avLst/>
          </a:prstGeom>
        </p:spPr>
      </p:pic>
    </p:spTree>
    <p:extLst>
      <p:ext uri="{BB962C8B-B14F-4D97-AF65-F5344CB8AC3E}">
        <p14:creationId xmlns:p14="http://schemas.microsoft.com/office/powerpoint/2010/main" val="2355487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4409"/>
          </a:xfrm>
        </p:spPr>
        <p:txBody>
          <a:bodyPr>
            <a:noAutofit/>
          </a:bodyPr>
          <a:lstStyle/>
          <a:p>
            <a:r>
              <a:rPr lang="en-US" sz="3200" dirty="0">
                <a:latin typeface="Calibri"/>
                <a:cs typeface="Calibri"/>
              </a:rPr>
              <a:t>Endoplasmic Reticulum (ER)</a:t>
            </a:r>
          </a:p>
        </p:txBody>
      </p:sp>
      <p:pic>
        <p:nvPicPr>
          <p:cNvPr id="4" name="Picture 3" descr="An expanded nucleus diagram. The expanded nucleus diagram has arrows pointing to an expanded diagram of chromatin and an expanded diagram of the pore complex and ribosomes. The chromatin is tightly coiled, with proteins aiding in folding."/>
          <p:cNvPicPr>
            <a:picLocks noChangeAspect="1"/>
          </p:cNvPicPr>
          <p:nvPr/>
        </p:nvPicPr>
        <p:blipFill>
          <a:blip r:embed="rId2"/>
          <a:stretch>
            <a:fillRect/>
          </a:stretch>
        </p:blipFill>
        <p:spPr>
          <a:xfrm>
            <a:off x="4151026" y="1873755"/>
            <a:ext cx="4992974" cy="3870617"/>
          </a:xfrm>
          <a:prstGeom prst="rect">
            <a:avLst/>
          </a:prstGeom>
        </p:spPr>
      </p:pic>
      <p:sp>
        <p:nvSpPr>
          <p:cNvPr id="5" name="TextBox 4"/>
          <p:cNvSpPr txBox="1"/>
          <p:nvPr/>
        </p:nvSpPr>
        <p:spPr>
          <a:xfrm>
            <a:off x="0" y="854409"/>
            <a:ext cx="4092316" cy="5909310"/>
          </a:xfrm>
          <a:prstGeom prst="rect">
            <a:avLst/>
          </a:prstGeom>
          <a:noFill/>
        </p:spPr>
        <p:txBody>
          <a:bodyPr wrap="square" rtlCol="0">
            <a:spAutoFit/>
          </a:bodyPr>
          <a:lstStyle/>
          <a:p>
            <a:pPr marL="285750" indent="-285750">
              <a:buFont typeface="Arial" panose="020B0604020202020204" pitchFamily="34" charset="0"/>
              <a:buChar char="•"/>
            </a:pPr>
            <a:r>
              <a:rPr lang="en-US" dirty="0"/>
              <a:t>A series of interconnected membranes that modify proteins and synthesize lipids and is continuous with the nuclear envelope.</a:t>
            </a:r>
          </a:p>
          <a:p>
            <a:pPr marL="285750" indent="-285750">
              <a:buFont typeface="Arial" panose="020B0604020202020204" pitchFamily="34" charset="0"/>
              <a:buChar char="•"/>
            </a:pPr>
            <a:r>
              <a:rPr lang="en-US" dirty="0"/>
              <a:t>The rough endoplasmic reticulum has ribosomes attached to its cytoplasmic surface that give it a rough appearance when viewed through a microscope.</a:t>
            </a:r>
          </a:p>
          <a:p>
            <a:pPr marL="742950" lvl="1" indent="-285750">
              <a:buFont typeface="Arial" panose="020B0604020202020204" pitchFamily="34" charset="0"/>
              <a:buChar char="•"/>
            </a:pPr>
            <a:r>
              <a:rPr lang="en-US" dirty="0"/>
              <a:t>also makes phospholipids for cell membranes.</a:t>
            </a:r>
          </a:p>
          <a:p>
            <a:pPr marL="742950" lvl="1" indent="-285750">
              <a:buFont typeface="Arial" panose="020B0604020202020204" pitchFamily="34" charset="0"/>
              <a:buChar char="•"/>
            </a:pPr>
            <a:r>
              <a:rPr lang="en-US" dirty="0"/>
              <a:t>because it’s engaged in modifying proteins that will be secreted from the cell, it is abundant in cells that secrete proteins, such as the liver.</a:t>
            </a:r>
          </a:p>
          <a:p>
            <a:pPr marL="285750" indent="-285750">
              <a:buFont typeface="Arial" panose="020B0604020202020204" pitchFamily="34" charset="0"/>
              <a:buChar char="•"/>
            </a:pPr>
            <a:r>
              <a:rPr lang="en-US" dirty="0"/>
              <a:t>The smooth endoplasmic reticulum has few or no ribosomes on its cytoplasmic surface. The SER’s functions include synthesis of carbohydrates, lipids (including phospholipids), and steroid hormones.</a:t>
            </a:r>
          </a:p>
        </p:txBody>
      </p:sp>
    </p:spTree>
    <p:extLst>
      <p:ext uri="{BB962C8B-B14F-4D97-AF65-F5344CB8AC3E}">
        <p14:creationId xmlns:p14="http://schemas.microsoft.com/office/powerpoint/2010/main" val="3110494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811508"/>
          </a:xfrm>
        </p:spPr>
        <p:txBody>
          <a:bodyPr>
            <a:normAutofit/>
          </a:bodyPr>
          <a:lstStyle/>
          <a:p>
            <a:r>
              <a:rPr lang="en-US" dirty="0"/>
              <a:t>Golgi Apparatus</a:t>
            </a:r>
          </a:p>
        </p:txBody>
      </p:sp>
      <p:sp>
        <p:nvSpPr>
          <p:cNvPr id="7" name="TextBox 6"/>
          <p:cNvSpPr txBox="1"/>
          <p:nvPr/>
        </p:nvSpPr>
        <p:spPr>
          <a:xfrm>
            <a:off x="0" y="4796642"/>
            <a:ext cx="9144000" cy="1815882"/>
          </a:xfrm>
          <a:prstGeom prst="rect">
            <a:avLst/>
          </a:prstGeom>
          <a:noFill/>
        </p:spPr>
        <p:txBody>
          <a:bodyPr wrap="square" rtlCol="0">
            <a:spAutoFit/>
          </a:bodyPr>
          <a:lstStyle/>
          <a:p>
            <a:pPr algn="ctr"/>
            <a:r>
              <a:rPr lang="en-US" sz="2800" dirty="0"/>
              <a:t>The </a:t>
            </a:r>
            <a:r>
              <a:rPr lang="en-US" sz="2800" b="1" i="1" dirty="0"/>
              <a:t>Golgi apparatus </a:t>
            </a:r>
            <a:r>
              <a:rPr lang="en-US" sz="2800" dirty="0"/>
              <a:t>in this transmission electron micrograph of a white blood cell is visible as a stack of semicircular flattened rings in the lower portion of this image. Several vesicles can be seen near the Golgi apparatus.</a:t>
            </a:r>
          </a:p>
        </p:txBody>
      </p:sp>
      <p:pic>
        <p:nvPicPr>
          <p:cNvPr id="6" name="Figure" descr="In this transmission electron micrograph, the Golgi apparatus appears as a stack of membranes surrounded by unnamed organelles.">
            <a:extLst>
              <a:ext uri="{FF2B5EF4-FFF2-40B4-BE49-F238E27FC236}">
                <a16:creationId xmlns:a16="http://schemas.microsoft.com/office/drawing/2014/main" id="{25EEB9F9-77E5-3B49-9FF9-C8F9AA7DB64E}"/>
              </a:ext>
            </a:extLst>
          </p:cNvPr>
          <p:cNvPicPr>
            <a:picLocks noChangeAspect="1"/>
          </p:cNvPicPr>
          <p:nvPr/>
        </p:nvPicPr>
        <p:blipFill>
          <a:blip r:embed="rId3" cstate="print">
            <a:extLst>
              <a:ext uri="{28A0092B-C50C-407E-A947-70E740481C1C}">
                <a14:useLocalDpi xmlns:a14="http://schemas.microsoft.com/office/drawing/2010/main"/>
              </a:ext>
            </a:extLst>
          </a:blip>
          <a:srcRect l="-8015" r="-8015"/>
          <a:stretch>
            <a:fillRect/>
          </a:stretch>
        </p:blipFill>
        <p:spPr>
          <a:xfrm>
            <a:off x="316732" y="982549"/>
            <a:ext cx="8510536" cy="3694382"/>
          </a:xfrm>
          <a:prstGeom prst="rect">
            <a:avLst/>
          </a:prstGeom>
        </p:spPr>
      </p:pic>
    </p:spTree>
    <p:extLst>
      <p:ext uri="{BB962C8B-B14F-4D97-AF65-F5344CB8AC3E}">
        <p14:creationId xmlns:p14="http://schemas.microsoft.com/office/powerpoint/2010/main" val="3216529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862838"/>
            <a:ext cx="9016792"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vesicles that bud from the ER need to be sorted and this is done in the Golgi apparatus a series of flattened membranous sacs.</a:t>
            </a:r>
          </a:p>
          <a:p>
            <a:pPr marL="285750" indent="-285750">
              <a:buFont typeface="Arial" panose="020B0604020202020204" pitchFamily="34" charset="0"/>
              <a:buChar char="•"/>
            </a:pPr>
            <a:r>
              <a:rPr lang="en-US" sz="2000" dirty="0"/>
              <a:t>has a receiving face near the ER and a releasing face on the side away from the ER, toward the cell membrane. </a:t>
            </a:r>
          </a:p>
          <a:p>
            <a:pPr marL="285750" indent="-285750">
              <a:buFont typeface="Arial" panose="020B0604020202020204" pitchFamily="34" charset="0"/>
              <a:buChar char="•"/>
            </a:pPr>
            <a:r>
              <a:rPr lang="en-US" sz="2000" dirty="0"/>
              <a:t>The transport vesicles that form from the ER travel to the receiving face, fuse with it, and empty their contents into the lumen of the Golgi apparatus. </a:t>
            </a:r>
          </a:p>
          <a:p>
            <a:pPr marL="285750" indent="-285750">
              <a:buFont typeface="Arial" panose="020B0604020202020204" pitchFamily="34" charset="0"/>
              <a:buChar char="•"/>
            </a:pPr>
            <a:r>
              <a:rPr lang="en-US" sz="2000" dirty="0"/>
              <a:t>As the proteins and lipids travel through the Golgi, they undergo further modifications. The most frequent modification is the addition of short chains of sugar molecules. The newly modified proteins and lipids are then tagged with small molecular groups to enable them to be routed to their proper destinations.</a:t>
            </a:r>
          </a:p>
          <a:p>
            <a:pPr marL="285750" indent="-285750">
              <a:buFont typeface="Arial" panose="020B0604020202020204" pitchFamily="34" charset="0"/>
              <a:buChar char="•"/>
            </a:pPr>
            <a:r>
              <a:rPr lang="en-US" sz="2000" dirty="0"/>
              <a:t>Finally, the modified and tagged proteins are packaged into vesicles that bud from the opposite face of the Golgi. </a:t>
            </a:r>
          </a:p>
          <a:p>
            <a:pPr marL="285750" indent="-285750">
              <a:buFont typeface="Arial" panose="020B0604020202020204" pitchFamily="34" charset="0"/>
              <a:buChar char="•"/>
            </a:pPr>
            <a:r>
              <a:rPr lang="en-US" sz="2000" dirty="0">
                <a:solidFill>
                  <a:schemeClr val="bg1"/>
                </a:solidFill>
              </a:rPr>
              <a:t>While some of these vesicles, transport vesicles, deposit their contents into other parts of the cell where they will be used, others, secretory vesicles, fuse with the plasma membrane and release their contents outside the cell.</a:t>
            </a:r>
          </a:p>
        </p:txBody>
      </p:sp>
      <p:pic>
        <p:nvPicPr>
          <p:cNvPr id="3" name="Picture 2">
            <a:extLst>
              <a:ext uri="{FF2B5EF4-FFF2-40B4-BE49-F238E27FC236}">
                <a16:creationId xmlns:a16="http://schemas.microsoft.com/office/drawing/2014/main" id="{3BD561DA-FF15-BF4A-ACED-4F9E0FB0B40C}"/>
              </a:ext>
            </a:extLst>
          </p:cNvPr>
          <p:cNvPicPr>
            <a:picLocks noChangeAspect="1"/>
          </p:cNvPicPr>
          <p:nvPr/>
        </p:nvPicPr>
        <p:blipFill>
          <a:blip r:embed="rId3"/>
          <a:stretch>
            <a:fillRect/>
          </a:stretch>
        </p:blipFill>
        <p:spPr>
          <a:xfrm>
            <a:off x="5688140" y="4263541"/>
            <a:ext cx="3455860" cy="2594459"/>
          </a:xfrm>
          <a:prstGeom prst="rect">
            <a:avLst/>
          </a:prstGeom>
        </p:spPr>
      </p:pic>
      <p:sp>
        <p:nvSpPr>
          <p:cNvPr id="2" name="Title 1"/>
          <p:cNvSpPr>
            <a:spLocks noGrp="1"/>
          </p:cNvSpPr>
          <p:nvPr>
            <p:ph type="title"/>
          </p:nvPr>
        </p:nvSpPr>
        <p:spPr>
          <a:xfrm>
            <a:off x="457200" y="51330"/>
            <a:ext cx="8229600" cy="811508"/>
          </a:xfrm>
        </p:spPr>
        <p:txBody>
          <a:bodyPr>
            <a:normAutofit/>
          </a:bodyPr>
          <a:lstStyle/>
          <a:p>
            <a:r>
              <a:rPr lang="en-US" dirty="0"/>
              <a:t>Golgi Apparatus</a:t>
            </a:r>
          </a:p>
        </p:txBody>
      </p:sp>
      <p:sp>
        <p:nvSpPr>
          <p:cNvPr id="12" name="TextBox 11">
            <a:extLst>
              <a:ext uri="{FF2B5EF4-FFF2-40B4-BE49-F238E27FC236}">
                <a16:creationId xmlns:a16="http://schemas.microsoft.com/office/drawing/2014/main" id="{1BD92909-580F-BD45-A56F-0B45A24EF08C}"/>
              </a:ext>
            </a:extLst>
          </p:cNvPr>
          <p:cNvSpPr txBox="1"/>
          <p:nvPr/>
        </p:nvSpPr>
        <p:spPr>
          <a:xfrm>
            <a:off x="0" y="4518077"/>
            <a:ext cx="5899978"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While some of these vesicles, transport vesicles, deposit their contents into other parts of the cell where they will be used, others, secretory vesicles, fuse with the plasma membrane and release their contents outside the cell.</a:t>
            </a:r>
          </a:p>
        </p:txBody>
      </p:sp>
    </p:spTree>
    <p:extLst>
      <p:ext uri="{BB962C8B-B14F-4D97-AF65-F5344CB8AC3E}">
        <p14:creationId xmlns:p14="http://schemas.microsoft.com/office/powerpoint/2010/main" val="2805895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906"/>
            <a:ext cx="8229600" cy="811508"/>
          </a:xfrm>
        </p:spPr>
        <p:txBody>
          <a:bodyPr>
            <a:normAutofit fontScale="90000"/>
          </a:bodyPr>
          <a:lstStyle/>
          <a:p>
            <a:r>
              <a:rPr lang="en-US" dirty="0"/>
              <a:t>Macrophage (example of cells with lots of lysosomes)</a:t>
            </a:r>
          </a:p>
        </p:txBody>
      </p:sp>
      <p:sp>
        <p:nvSpPr>
          <p:cNvPr id="7" name="TextBox 6"/>
          <p:cNvSpPr txBox="1"/>
          <p:nvPr/>
        </p:nvSpPr>
        <p:spPr>
          <a:xfrm>
            <a:off x="0" y="5066465"/>
            <a:ext cx="9144000" cy="1569660"/>
          </a:xfrm>
          <a:prstGeom prst="rect">
            <a:avLst/>
          </a:prstGeom>
          <a:noFill/>
        </p:spPr>
        <p:txBody>
          <a:bodyPr wrap="square" rtlCol="0">
            <a:spAutoFit/>
          </a:bodyPr>
          <a:lstStyle/>
          <a:p>
            <a:pPr algn="ctr"/>
            <a:r>
              <a:rPr lang="en-US" sz="2400" dirty="0"/>
              <a:t>A </a:t>
            </a:r>
            <a:r>
              <a:rPr lang="en-US" sz="2400" b="1" i="1" dirty="0"/>
              <a:t>macrophage</a:t>
            </a:r>
            <a:r>
              <a:rPr lang="en-US" sz="2400" dirty="0"/>
              <a:t> (an immune cell) has phagocytized a potentially pathogenic bacterium into a vesicle, which then fuses with a </a:t>
            </a:r>
            <a:r>
              <a:rPr lang="en-US" sz="2400" b="1" i="1" dirty="0"/>
              <a:t>lysosome</a:t>
            </a:r>
            <a:r>
              <a:rPr lang="en-US" sz="2400" dirty="0"/>
              <a:t> within the cell so that the pathogen can be destroyed. Other organelles are present in the cell, but for simplicity, are not shown.</a:t>
            </a:r>
          </a:p>
        </p:txBody>
      </p:sp>
      <p:pic>
        <p:nvPicPr>
          <p:cNvPr id="5" name="Figure" descr="In this illustration, a eukaryotic cell is shown consuming a bacterium. As the bacterium is consumed, it is encapsulated into a vesicle. The vesicle fuses with a lysosome, and proteins inside the lysosome digest the bacterium.">
            <a:extLst>
              <a:ext uri="{FF2B5EF4-FFF2-40B4-BE49-F238E27FC236}">
                <a16:creationId xmlns:a16="http://schemas.microsoft.com/office/drawing/2014/main" id="{B1BBBEFA-FAE5-D348-AF17-73F3DA685339}"/>
              </a:ext>
            </a:extLst>
          </p:cNvPr>
          <p:cNvPicPr>
            <a:picLocks noChangeAspect="1"/>
          </p:cNvPicPr>
          <p:nvPr/>
        </p:nvPicPr>
        <p:blipFill>
          <a:blip r:embed="rId3" cstate="print">
            <a:extLst>
              <a:ext uri="{28A0092B-C50C-407E-A947-70E740481C1C}">
                <a14:useLocalDpi xmlns:a14="http://schemas.microsoft.com/office/drawing/2010/main"/>
              </a:ext>
            </a:extLst>
          </a:blip>
          <a:srcRect l="-17119" r="-17119"/>
          <a:stretch>
            <a:fillRect/>
          </a:stretch>
        </p:blipFill>
        <p:spPr>
          <a:xfrm>
            <a:off x="-125717" y="1097100"/>
            <a:ext cx="9144000" cy="3969365"/>
          </a:xfrm>
          <a:prstGeom prst="rect">
            <a:avLst/>
          </a:prstGeom>
        </p:spPr>
      </p:pic>
    </p:spTree>
    <p:extLst>
      <p:ext uri="{BB962C8B-B14F-4D97-AF65-F5344CB8AC3E}">
        <p14:creationId xmlns:p14="http://schemas.microsoft.com/office/powerpoint/2010/main" val="1829066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518"/>
            <a:ext cx="8229600" cy="1143000"/>
          </a:xfrm>
        </p:spPr>
        <p:txBody>
          <a:bodyPr>
            <a:normAutofit/>
          </a:bodyPr>
          <a:lstStyle/>
          <a:p>
            <a:r>
              <a:rPr lang="en-US" dirty="0"/>
              <a:t>Plasma Membrane</a:t>
            </a:r>
          </a:p>
        </p:txBody>
      </p:sp>
      <p:sp>
        <p:nvSpPr>
          <p:cNvPr id="8" name="Content Placeholder 2"/>
          <p:cNvSpPr>
            <a:spLocks noGrp="1"/>
          </p:cNvSpPr>
          <p:nvPr>
            <p:ph idx="1"/>
          </p:nvPr>
        </p:nvSpPr>
        <p:spPr>
          <a:xfrm>
            <a:off x="0" y="743826"/>
            <a:ext cx="8955486" cy="2477312"/>
          </a:xfrm>
        </p:spPr>
        <p:txBody>
          <a:bodyPr>
            <a:normAutofit fontScale="70000" lnSpcReduction="20000"/>
          </a:bodyPr>
          <a:lstStyle/>
          <a:p>
            <a:r>
              <a:rPr lang="en-US" dirty="0"/>
              <a:t>Prokaryotes and Eukaryotes both have a plasma membrane</a:t>
            </a:r>
          </a:p>
          <a:p>
            <a:pPr lvl="1"/>
            <a:r>
              <a:rPr lang="en-US" dirty="0"/>
              <a:t>made up of a phospholipid bilayer with embedded proteins </a:t>
            </a:r>
          </a:p>
          <a:p>
            <a:pPr lvl="1"/>
            <a:r>
              <a:rPr lang="en-US" dirty="0"/>
              <a:t>separates the inside of the cell from its surrounding environment. </a:t>
            </a:r>
          </a:p>
          <a:p>
            <a:pPr lvl="1"/>
            <a:endParaRPr lang="en-US" dirty="0"/>
          </a:p>
          <a:p>
            <a:pPr lvl="1"/>
            <a:r>
              <a:rPr lang="en-US" dirty="0"/>
              <a:t>regulates the passage of some substances</a:t>
            </a:r>
          </a:p>
          <a:p>
            <a:pPr lvl="1"/>
            <a:r>
              <a:rPr lang="en-US" dirty="0"/>
              <a:t>prevents the passage of some other substances to maintain internal conditions</a:t>
            </a:r>
          </a:p>
          <a:p>
            <a:pPr lvl="1"/>
            <a:r>
              <a:rPr lang="en-US" dirty="0"/>
              <a:t>actively brings in or removing others</a:t>
            </a:r>
          </a:p>
        </p:txBody>
      </p:sp>
      <p:pic>
        <p:nvPicPr>
          <p:cNvPr id="6" name="Figure" descr="the plasma membrane is composed of a phospholipid bilayer. in the bilayer, the two long hydrophobic tails of phospholipids face toward the center, and the hydrophilic head group faces the exterior. Integral membrane proteins and protein channels span the entire bilayer. Protein channels have a pore in the middle. Peripheral membrane proteins sit on the surface of the phospholipids and are associated with the head groups. On the exterior side of the membrane, carbohydrates are attached to certain proteins and lipids. Filaments of the cytoskeleton line the interior of the membrane.">
            <a:extLst>
              <a:ext uri="{FF2B5EF4-FFF2-40B4-BE49-F238E27FC236}">
                <a16:creationId xmlns:a16="http://schemas.microsoft.com/office/drawing/2014/main" id="{DEA8AABF-4307-8E44-B3F6-813C86DF2CBA}"/>
              </a:ext>
            </a:extLst>
          </p:cNvPr>
          <p:cNvPicPr>
            <a:picLocks noChangeAspect="1"/>
          </p:cNvPicPr>
          <p:nvPr/>
        </p:nvPicPr>
        <p:blipFill>
          <a:blip r:embed="rId3" cstate="print">
            <a:extLst>
              <a:ext uri="{28A0092B-C50C-407E-A947-70E740481C1C}">
                <a14:useLocalDpi xmlns:a14="http://schemas.microsoft.com/office/drawing/2010/main"/>
              </a:ext>
            </a:extLst>
          </a:blip>
          <a:srcRect l="-6727" r="-6727"/>
          <a:stretch>
            <a:fillRect/>
          </a:stretch>
        </p:blipFill>
        <p:spPr>
          <a:xfrm>
            <a:off x="540543" y="3221138"/>
            <a:ext cx="8062913" cy="3500071"/>
          </a:xfrm>
          <a:prstGeom prst="rect">
            <a:avLst/>
          </a:prstGeom>
        </p:spPr>
      </p:pic>
    </p:spTree>
    <p:extLst>
      <p:ext uri="{BB962C8B-B14F-4D97-AF65-F5344CB8AC3E}">
        <p14:creationId xmlns:p14="http://schemas.microsoft.com/office/powerpoint/2010/main" val="2690025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131388" y="734519"/>
            <a:ext cx="8877701" cy="2878111"/>
          </a:xfrm>
        </p:spPr>
        <p:txBody>
          <a:bodyPr>
            <a:normAutofit fontScale="92500"/>
          </a:bodyPr>
          <a:lstStyle/>
          <a:p>
            <a:r>
              <a:rPr lang="en-US" sz="2400" dirty="0"/>
              <a:t>In a 1665 publication Robert Hooke coined the term “cell” for the box-like structures he observed when viewing cork tissue through a lens. </a:t>
            </a:r>
          </a:p>
          <a:p>
            <a:r>
              <a:rPr lang="en-US" sz="2400" dirty="0"/>
              <a:t>In the 1670s, bacteria and protozoa were discovered. </a:t>
            </a:r>
          </a:p>
          <a:p>
            <a:r>
              <a:rPr lang="en-US" sz="2400" dirty="0"/>
              <a:t>By the late 1830s, Matthias Schleiden and Theodor Schwann proposed the unified cell theory, which states that:</a:t>
            </a:r>
          </a:p>
          <a:p>
            <a:pPr lvl="1"/>
            <a:r>
              <a:rPr lang="en-US" sz="1800" dirty="0"/>
              <a:t>all living things are composed of one or more cells</a:t>
            </a:r>
          </a:p>
          <a:p>
            <a:pPr lvl="1"/>
            <a:r>
              <a:rPr lang="en-US" sz="1800" dirty="0"/>
              <a:t>that the cell is the basic unit of life</a:t>
            </a:r>
          </a:p>
          <a:p>
            <a:pPr lvl="1"/>
            <a:r>
              <a:rPr lang="en-US" sz="1800" dirty="0"/>
              <a:t>and that all new cells arise from existing cells</a:t>
            </a:r>
          </a:p>
        </p:txBody>
      </p:sp>
      <p:pic>
        <p:nvPicPr>
          <p:cNvPr id="2" name="Picture 1">
            <a:extLst>
              <a:ext uri="{FF2B5EF4-FFF2-40B4-BE49-F238E27FC236}">
                <a16:creationId xmlns:a16="http://schemas.microsoft.com/office/drawing/2014/main" id="{D78FE274-D23B-734F-B580-9498E69F434A}"/>
              </a:ext>
            </a:extLst>
          </p:cNvPr>
          <p:cNvPicPr>
            <a:picLocks noChangeAspect="1"/>
          </p:cNvPicPr>
          <p:nvPr/>
        </p:nvPicPr>
        <p:blipFill>
          <a:blip r:embed="rId3"/>
          <a:stretch>
            <a:fillRect/>
          </a:stretch>
        </p:blipFill>
        <p:spPr>
          <a:xfrm>
            <a:off x="284812" y="3612630"/>
            <a:ext cx="4868056" cy="3245370"/>
          </a:xfrm>
          <a:prstGeom prst="rect">
            <a:avLst/>
          </a:prstGeom>
        </p:spPr>
      </p:pic>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Cell Theory</a:t>
            </a:r>
          </a:p>
        </p:txBody>
      </p:sp>
      <p:pic>
        <p:nvPicPr>
          <p:cNvPr id="8" name="Picture 7" descr="Photograph of Paramecium caudatum with 40-µm scale is given for reference.">
            <a:extLst>
              <a:ext uri="{FF2B5EF4-FFF2-40B4-BE49-F238E27FC236}">
                <a16:creationId xmlns:a16="http://schemas.microsoft.com/office/drawing/2014/main" id="{A8ABD238-4100-8340-8E39-6C3B4490B9F9}"/>
              </a:ext>
            </a:extLst>
          </p:cNvPr>
          <p:cNvPicPr>
            <a:picLocks noChangeAspect="1"/>
          </p:cNvPicPr>
          <p:nvPr/>
        </p:nvPicPr>
        <p:blipFill>
          <a:blip r:embed="rId4"/>
          <a:stretch>
            <a:fillRect/>
          </a:stretch>
        </p:blipFill>
        <p:spPr>
          <a:xfrm>
            <a:off x="5663002" y="2460147"/>
            <a:ext cx="3196186" cy="4225466"/>
          </a:xfrm>
          <a:prstGeom prst="rect">
            <a:avLst/>
          </a:prstGeom>
        </p:spPr>
      </p:pic>
    </p:spTree>
    <p:extLst>
      <p:ext uri="{BB962C8B-B14F-4D97-AF65-F5344CB8AC3E}">
        <p14:creationId xmlns:p14="http://schemas.microsoft.com/office/powerpoint/2010/main" val="2088084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2662"/>
          </a:xfrm>
        </p:spPr>
        <p:txBody>
          <a:bodyPr/>
          <a:lstStyle/>
          <a:p>
            <a:pPr algn="ctr"/>
            <a:r>
              <a:rPr lang="en-US" sz="3600" dirty="0">
                <a:latin typeface="Calibri"/>
                <a:cs typeface="Calibri"/>
              </a:rPr>
              <a:t>The cytoskeleton is a network of fibers that organizes structures and activities in the cell</a:t>
            </a:r>
          </a:p>
        </p:txBody>
      </p:sp>
      <p:sp>
        <p:nvSpPr>
          <p:cNvPr id="3" name="Content Placeholder 2"/>
          <p:cNvSpPr>
            <a:spLocks noGrp="1"/>
          </p:cNvSpPr>
          <p:nvPr>
            <p:ph idx="1"/>
          </p:nvPr>
        </p:nvSpPr>
        <p:spPr>
          <a:xfrm>
            <a:off x="457200" y="1371600"/>
            <a:ext cx="8305800" cy="4191000"/>
          </a:xfrm>
        </p:spPr>
        <p:txBody>
          <a:bodyPr>
            <a:normAutofit/>
          </a:bodyPr>
          <a:lstStyle/>
          <a:p>
            <a:pPr marL="0" indent="0">
              <a:buNone/>
            </a:pPr>
            <a:r>
              <a:rPr lang="en-US" sz="2800" dirty="0">
                <a:latin typeface="Calibri"/>
                <a:cs typeface="Calibri"/>
              </a:rPr>
              <a:t>The </a:t>
            </a:r>
            <a:r>
              <a:rPr lang="en-US" sz="2800" b="1" dirty="0">
                <a:latin typeface="Calibri"/>
                <a:cs typeface="Calibri"/>
              </a:rPr>
              <a:t>cytoskeleton</a:t>
            </a:r>
            <a:r>
              <a:rPr lang="en-US" sz="2800" dirty="0">
                <a:latin typeface="Calibri"/>
                <a:cs typeface="Calibri"/>
              </a:rPr>
              <a:t> is a network of fibers                  extending throughout the cytoplasm</a:t>
            </a:r>
          </a:p>
        </p:txBody>
      </p:sp>
      <p:pic>
        <p:nvPicPr>
          <p:cNvPr id="4" name="Picture 3" descr="The cytoskeleton is shown, with microtubules stained. They appear as a network of string-like structure throughout the cell, and concentrated near the nucleus. The cytoskeleton is about 10 µm in diamete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02766" y="2516691"/>
            <a:ext cx="5728533" cy="4341309"/>
          </a:xfrm>
          <a:prstGeom prst="rect">
            <a:avLst/>
          </a:prstGeom>
        </p:spPr>
      </p:pic>
      <p:sp>
        <p:nvSpPr>
          <p:cNvPr id="5" name="TextBox 4"/>
          <p:cNvSpPr txBox="1"/>
          <p:nvPr/>
        </p:nvSpPr>
        <p:spPr>
          <a:xfrm>
            <a:off x="304800" y="2590800"/>
            <a:ext cx="2667000" cy="3970318"/>
          </a:xfrm>
          <a:prstGeom prst="rect">
            <a:avLst/>
          </a:prstGeom>
          <a:noFill/>
        </p:spPr>
        <p:txBody>
          <a:bodyPr wrap="square" rtlCol="0">
            <a:spAutoFit/>
          </a:bodyPr>
          <a:lstStyle/>
          <a:p>
            <a:pPr defTabSz="914400" eaLnBrk="0" fontAlgn="base" hangingPunct="0">
              <a:spcBef>
                <a:spcPct val="0"/>
              </a:spcBef>
              <a:spcAft>
                <a:spcPct val="0"/>
              </a:spcAft>
            </a:pPr>
            <a:r>
              <a:rPr lang="en-US" sz="2800" dirty="0">
                <a:solidFill>
                  <a:srgbClr val="000000"/>
                </a:solidFill>
                <a:latin typeface="Calibri"/>
                <a:ea typeface="Calibri" charset="0"/>
                <a:cs typeface="Calibri"/>
              </a:rPr>
              <a:t>It organizes the cell</a:t>
            </a:r>
            <a:r>
              <a:rPr lang="ja-JP" altLang="en-US" sz="2800" dirty="0">
                <a:solidFill>
                  <a:srgbClr val="000000"/>
                </a:solidFill>
                <a:latin typeface="Calibri"/>
                <a:ea typeface="Calibri" charset="0"/>
                <a:cs typeface="Calibri"/>
              </a:rPr>
              <a:t>’</a:t>
            </a:r>
            <a:r>
              <a:rPr lang="en-US" altLang="ja-JP" sz="2800" dirty="0">
                <a:solidFill>
                  <a:srgbClr val="000000"/>
                </a:solidFill>
                <a:latin typeface="Calibri"/>
                <a:ea typeface="Calibri" charset="0"/>
                <a:cs typeface="Calibri"/>
              </a:rPr>
              <a:t>s structures and activities, anchoring many organelles</a:t>
            </a:r>
          </a:p>
          <a:p>
            <a:pPr defTabSz="914400" eaLnBrk="0" fontAlgn="base" hangingPunct="0">
              <a:spcBef>
                <a:spcPct val="0"/>
              </a:spcBef>
              <a:spcAft>
                <a:spcPct val="0"/>
              </a:spcAft>
            </a:pPr>
            <a:endParaRPr lang="en-US" altLang="ja-JP" sz="2800" dirty="0">
              <a:solidFill>
                <a:srgbClr val="000000"/>
              </a:solidFill>
              <a:latin typeface="Calibri"/>
              <a:ea typeface="Calibri" charset="0"/>
              <a:cs typeface="Calibri"/>
            </a:endParaRPr>
          </a:p>
          <a:p>
            <a:pPr defTabSz="914400" eaLnBrk="0" fontAlgn="base" hangingPunct="0">
              <a:spcBef>
                <a:spcPct val="0"/>
              </a:spcBef>
              <a:spcAft>
                <a:spcPct val="0"/>
              </a:spcAft>
            </a:pPr>
            <a:r>
              <a:rPr lang="en-US" altLang="ja-JP" sz="2800" dirty="0">
                <a:solidFill>
                  <a:srgbClr val="000000"/>
                </a:solidFill>
                <a:latin typeface="Calibri"/>
                <a:ea typeface="Calibri" charset="0"/>
                <a:cs typeface="Calibri"/>
              </a:rPr>
              <a:t>Enables some cell types to move</a:t>
            </a:r>
          </a:p>
        </p:txBody>
      </p:sp>
    </p:spTree>
    <p:extLst>
      <p:ext uri="{BB962C8B-B14F-4D97-AF65-F5344CB8AC3E}">
        <p14:creationId xmlns:p14="http://schemas.microsoft.com/office/powerpoint/2010/main" val="2649381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gure" descr="Microfilaments line the inside of the plasma membrane, whereas microfilaments radiate out from the center of the cell. Intermediate filaments form a network throughout the cell that holds organelles in place.">
            <a:extLst>
              <a:ext uri="{FF2B5EF4-FFF2-40B4-BE49-F238E27FC236}">
                <a16:creationId xmlns:a16="http://schemas.microsoft.com/office/drawing/2014/main" id="{4B7CA08F-9717-A240-A513-A127BB1FA470}"/>
              </a:ext>
            </a:extLst>
          </p:cNvPr>
          <p:cNvPicPr>
            <a:picLocks noChangeAspect="1"/>
          </p:cNvPicPr>
          <p:nvPr/>
        </p:nvPicPr>
        <p:blipFill>
          <a:blip r:embed="rId3" cstate="print">
            <a:extLst>
              <a:ext uri="{28A0092B-C50C-407E-A947-70E740481C1C}">
                <a14:useLocalDpi xmlns:a14="http://schemas.microsoft.com/office/drawing/2010/main"/>
              </a:ext>
            </a:extLst>
          </a:blip>
          <a:srcRect t="-1110" b="-1110"/>
          <a:stretch>
            <a:fillRect/>
          </a:stretch>
        </p:blipFill>
        <p:spPr>
          <a:xfrm>
            <a:off x="4939628" y="938778"/>
            <a:ext cx="4030663" cy="5256213"/>
          </a:xfrm>
          <a:prstGeom prst="rect">
            <a:avLst/>
          </a:prstGeom>
        </p:spPr>
      </p:pic>
      <p:sp>
        <p:nvSpPr>
          <p:cNvPr id="2" name="Title 1"/>
          <p:cNvSpPr>
            <a:spLocks noGrp="1"/>
          </p:cNvSpPr>
          <p:nvPr>
            <p:ph type="title"/>
          </p:nvPr>
        </p:nvSpPr>
        <p:spPr>
          <a:xfrm>
            <a:off x="457200" y="51330"/>
            <a:ext cx="8229600" cy="887448"/>
          </a:xfrm>
        </p:spPr>
        <p:txBody>
          <a:bodyPr>
            <a:normAutofit/>
          </a:bodyPr>
          <a:lstStyle/>
          <a:p>
            <a:r>
              <a:rPr lang="en-US" dirty="0"/>
              <a:t>Cytoskeleton</a:t>
            </a:r>
          </a:p>
        </p:txBody>
      </p:sp>
      <p:sp>
        <p:nvSpPr>
          <p:cNvPr id="7" name="TextBox 6"/>
          <p:cNvSpPr txBox="1"/>
          <p:nvPr/>
        </p:nvSpPr>
        <p:spPr>
          <a:xfrm>
            <a:off x="4728498" y="6189371"/>
            <a:ext cx="4415502" cy="646331"/>
          </a:xfrm>
          <a:prstGeom prst="rect">
            <a:avLst/>
          </a:prstGeom>
          <a:noFill/>
        </p:spPr>
        <p:txBody>
          <a:bodyPr wrap="square" rtlCol="0">
            <a:spAutoFit/>
          </a:bodyPr>
          <a:lstStyle/>
          <a:p>
            <a:pPr algn="ctr"/>
            <a:r>
              <a:rPr lang="en-US" dirty="0"/>
              <a:t>Microfilaments, intermediate filaments, and microtubules compose a cell’s cytoskeleton.</a:t>
            </a:r>
          </a:p>
        </p:txBody>
      </p:sp>
      <p:sp>
        <p:nvSpPr>
          <p:cNvPr id="8" name="Content Placeholder 2"/>
          <p:cNvSpPr>
            <a:spLocks noGrp="1"/>
          </p:cNvSpPr>
          <p:nvPr>
            <p:ph idx="1"/>
          </p:nvPr>
        </p:nvSpPr>
        <p:spPr>
          <a:xfrm>
            <a:off x="-21349" y="719528"/>
            <a:ext cx="4787268" cy="6138472"/>
          </a:xfrm>
        </p:spPr>
        <p:txBody>
          <a:bodyPr>
            <a:normAutofit fontScale="92500" lnSpcReduction="20000"/>
          </a:bodyPr>
          <a:lstStyle/>
          <a:p>
            <a:r>
              <a:rPr lang="en-US" sz="2000" dirty="0"/>
              <a:t>The </a:t>
            </a:r>
            <a:r>
              <a:rPr lang="en-US" sz="2000" b="1" i="1" dirty="0"/>
              <a:t>Cytoskeleton</a:t>
            </a:r>
            <a:r>
              <a:rPr lang="en-US" sz="2000" dirty="0"/>
              <a:t> is a  network of protein fibers that helps to:</a:t>
            </a:r>
          </a:p>
          <a:p>
            <a:pPr lvl="1"/>
            <a:r>
              <a:rPr lang="en-US" sz="1500" dirty="0"/>
              <a:t>maintain the shape of the cell</a:t>
            </a:r>
          </a:p>
          <a:p>
            <a:pPr lvl="1"/>
            <a:r>
              <a:rPr lang="en-US" sz="1500" dirty="0"/>
              <a:t>secures certain organelles in specific positions</a:t>
            </a:r>
          </a:p>
          <a:p>
            <a:pPr lvl="1"/>
            <a:r>
              <a:rPr lang="en-US" sz="1500" dirty="0"/>
              <a:t>allows cytoplasm and vesicles to move within the cell</a:t>
            </a:r>
          </a:p>
          <a:p>
            <a:pPr lvl="1"/>
            <a:r>
              <a:rPr lang="en-US" sz="1500" dirty="0"/>
              <a:t>enables unicellular organisms to move independently. </a:t>
            </a:r>
          </a:p>
          <a:p>
            <a:r>
              <a:rPr lang="en-US" sz="2000" dirty="0"/>
              <a:t>There are three types of fibers within the cytoskeleton:</a:t>
            </a:r>
          </a:p>
          <a:p>
            <a:pPr lvl="1"/>
            <a:r>
              <a:rPr lang="en-US" sz="1500" dirty="0"/>
              <a:t>Microfilaments (also known as actin filaments)</a:t>
            </a:r>
          </a:p>
          <a:p>
            <a:pPr lvl="1"/>
            <a:r>
              <a:rPr lang="en-US" sz="1500" dirty="0"/>
              <a:t>intermediate filaments</a:t>
            </a:r>
          </a:p>
          <a:p>
            <a:pPr lvl="1"/>
            <a:r>
              <a:rPr lang="en-US" sz="1500" dirty="0"/>
              <a:t>microtubules </a:t>
            </a:r>
          </a:p>
          <a:p>
            <a:r>
              <a:rPr lang="en-US" sz="2000" b="1" i="1" dirty="0"/>
              <a:t>Microfilaments</a:t>
            </a:r>
            <a:r>
              <a:rPr lang="en-US" sz="2000" dirty="0"/>
              <a:t> are the thinnest of the cytoskeletal fibers and function in moving cellular component</a:t>
            </a:r>
          </a:p>
          <a:p>
            <a:r>
              <a:rPr lang="en-US" sz="2000" b="1" i="1" dirty="0"/>
              <a:t>Intermediate filaments </a:t>
            </a:r>
            <a:r>
              <a:rPr lang="en-US" sz="2000" dirty="0"/>
              <a:t>are of intermediate diameter and have structural functions, such as maintaining the shape of the cell and anchoring organelles</a:t>
            </a:r>
          </a:p>
          <a:p>
            <a:r>
              <a:rPr lang="en-US" sz="2000" b="1" i="1" dirty="0"/>
              <a:t>Microtubules</a:t>
            </a:r>
            <a:r>
              <a:rPr lang="en-US" sz="2000" dirty="0"/>
              <a:t> are the thickest of the cytoskeletal fibers that  guide organelle movement and are the structures that pull chromosomes to their poles during cell division</a:t>
            </a:r>
          </a:p>
        </p:txBody>
      </p:sp>
    </p:spTree>
    <p:extLst>
      <p:ext uri="{BB962C8B-B14F-4D97-AF65-F5344CB8AC3E}">
        <p14:creationId xmlns:p14="http://schemas.microsoft.com/office/powerpoint/2010/main" val="4208153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811508"/>
          </a:xfrm>
        </p:spPr>
        <p:txBody>
          <a:bodyPr>
            <a:normAutofit/>
          </a:bodyPr>
          <a:lstStyle/>
          <a:p>
            <a:r>
              <a:rPr lang="en-US" dirty="0"/>
              <a:t>Mitochondria</a:t>
            </a:r>
          </a:p>
        </p:txBody>
      </p:sp>
      <p:sp>
        <p:nvSpPr>
          <p:cNvPr id="7" name="TextBox 6"/>
          <p:cNvSpPr txBox="1"/>
          <p:nvPr/>
        </p:nvSpPr>
        <p:spPr>
          <a:xfrm>
            <a:off x="0" y="5394997"/>
            <a:ext cx="9144000" cy="1200329"/>
          </a:xfrm>
          <a:prstGeom prst="rect">
            <a:avLst/>
          </a:prstGeom>
          <a:noFill/>
        </p:spPr>
        <p:txBody>
          <a:bodyPr wrap="square" rtlCol="0">
            <a:spAutoFit/>
          </a:bodyPr>
          <a:lstStyle/>
          <a:p>
            <a:pPr algn="ctr"/>
            <a:r>
              <a:rPr lang="en-US" sz="2400" dirty="0"/>
              <a:t>This transmission electron micrograph shows a </a:t>
            </a:r>
            <a:r>
              <a:rPr lang="en-US" sz="2400" b="1" i="1" dirty="0"/>
              <a:t>mitochondrion</a:t>
            </a:r>
            <a:r>
              <a:rPr lang="en-US" sz="2400" dirty="0"/>
              <a:t> as viewed with an electron microscope. Notice the inner and outer membranes, the cristae, and the mitochondrial matrix.</a:t>
            </a:r>
          </a:p>
        </p:txBody>
      </p:sp>
      <p:pic>
        <p:nvPicPr>
          <p:cNvPr id="5" name="Figure" descr="This transmission electron micrograph of a mitochondrion shows an oval, outer membrane and an inner membrane with many folds called cristae. Inside of the inner membrane is a space called the mitochondrial matrix.">
            <a:extLst>
              <a:ext uri="{FF2B5EF4-FFF2-40B4-BE49-F238E27FC236}">
                <a16:creationId xmlns:a16="http://schemas.microsoft.com/office/drawing/2014/main" id="{2E5906B5-E98A-064A-9341-CE4580F14365}"/>
              </a:ext>
            </a:extLst>
          </p:cNvPr>
          <p:cNvPicPr>
            <a:picLocks noChangeAspect="1"/>
          </p:cNvPicPr>
          <p:nvPr/>
        </p:nvPicPr>
        <p:blipFill>
          <a:blip r:embed="rId3" cstate="print">
            <a:extLst>
              <a:ext uri="{28A0092B-C50C-407E-A947-70E740481C1C}">
                <a14:useLocalDpi xmlns:a14="http://schemas.microsoft.com/office/drawing/2010/main"/>
              </a:ext>
            </a:extLst>
          </a:blip>
          <a:srcRect l="-9463" r="-9463"/>
          <a:stretch>
            <a:fillRect/>
          </a:stretch>
        </p:blipFill>
        <p:spPr>
          <a:xfrm>
            <a:off x="0" y="1327534"/>
            <a:ext cx="8859187" cy="3845730"/>
          </a:xfrm>
          <a:prstGeom prst="rect">
            <a:avLst/>
          </a:prstGeom>
        </p:spPr>
      </p:pic>
    </p:spTree>
    <p:extLst>
      <p:ext uri="{BB962C8B-B14F-4D97-AF65-F5344CB8AC3E}">
        <p14:creationId xmlns:p14="http://schemas.microsoft.com/office/powerpoint/2010/main" val="1691972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811508"/>
          </a:xfrm>
        </p:spPr>
        <p:txBody>
          <a:bodyPr>
            <a:normAutofit/>
          </a:bodyPr>
          <a:lstStyle/>
          <a:p>
            <a:r>
              <a:rPr lang="en-US" dirty="0"/>
              <a:t>Mitochondria</a:t>
            </a:r>
          </a:p>
        </p:txBody>
      </p:sp>
      <p:sp>
        <p:nvSpPr>
          <p:cNvPr id="7" name="TextBox 6"/>
          <p:cNvSpPr txBox="1"/>
          <p:nvPr/>
        </p:nvSpPr>
        <p:spPr>
          <a:xfrm>
            <a:off x="0" y="4650523"/>
            <a:ext cx="9144000" cy="2031325"/>
          </a:xfrm>
          <a:prstGeom prst="rect">
            <a:avLst/>
          </a:prstGeom>
          <a:noFill/>
        </p:spPr>
        <p:txBody>
          <a:bodyPr wrap="square" rtlCol="0">
            <a:spAutoFit/>
          </a:bodyPr>
          <a:lstStyle/>
          <a:p>
            <a:pPr marL="285750" indent="-285750">
              <a:buFont typeface="Arial" panose="020B0604020202020204" pitchFamily="34" charset="0"/>
              <a:buChar char="•"/>
            </a:pPr>
            <a:r>
              <a:rPr lang="en-US" b="1" i="1" dirty="0"/>
              <a:t>Mitochondria</a:t>
            </a:r>
            <a:r>
              <a:rPr lang="en-US" dirty="0"/>
              <a:t> are responsible for making </a:t>
            </a:r>
            <a:r>
              <a:rPr lang="en-US" b="1" i="1" dirty="0"/>
              <a:t>adenosine triphosphate </a:t>
            </a:r>
            <a:r>
              <a:rPr lang="en-US" dirty="0"/>
              <a:t>(</a:t>
            </a:r>
            <a:r>
              <a:rPr lang="en-US" b="1" i="1" dirty="0"/>
              <a:t>ATP</a:t>
            </a:r>
            <a:r>
              <a:rPr lang="en-US" dirty="0"/>
              <a:t>), the cell’s main energy-carrying molecule via the breakdown of glucose using </a:t>
            </a:r>
            <a:r>
              <a:rPr lang="en-US" b="1" i="1" dirty="0"/>
              <a:t>cellular respiration</a:t>
            </a:r>
            <a:r>
              <a:rPr lang="en-US" dirty="0"/>
              <a:t>. </a:t>
            </a:r>
          </a:p>
          <a:p>
            <a:pPr marL="285750" indent="-285750">
              <a:buFont typeface="Arial" panose="020B0604020202020204" pitchFamily="34" charset="0"/>
              <a:buChar char="•"/>
            </a:pPr>
            <a:r>
              <a:rPr lang="en-US" dirty="0"/>
              <a:t>Mitochondria are oval-shaped, double-membrane organelles that have their own ribosomes and DNA. </a:t>
            </a:r>
          </a:p>
          <a:p>
            <a:pPr marL="285750" indent="-285750">
              <a:buFont typeface="Arial" panose="020B0604020202020204" pitchFamily="34" charset="0"/>
              <a:buChar char="•"/>
            </a:pPr>
            <a:r>
              <a:rPr lang="en-US" dirty="0"/>
              <a:t>Each membrane is a phospholipid bilayer embedded with proteins. The inner layer has folds called </a:t>
            </a:r>
            <a:r>
              <a:rPr lang="en-US" b="1" i="1" dirty="0"/>
              <a:t>cristae</a:t>
            </a:r>
            <a:r>
              <a:rPr lang="en-US" dirty="0"/>
              <a:t>, which increase the surface area of the inner membrane. The area surrounded by the folds is called the </a:t>
            </a:r>
            <a:r>
              <a:rPr lang="en-US" b="1" i="1" dirty="0"/>
              <a:t>mitochondrial matrix</a:t>
            </a:r>
            <a:r>
              <a:rPr lang="en-US" dirty="0"/>
              <a:t>. </a:t>
            </a:r>
          </a:p>
        </p:txBody>
      </p:sp>
      <p:pic>
        <p:nvPicPr>
          <p:cNvPr id="4" name="Picture 3">
            <a:extLst>
              <a:ext uri="{FF2B5EF4-FFF2-40B4-BE49-F238E27FC236}">
                <a16:creationId xmlns:a16="http://schemas.microsoft.com/office/drawing/2014/main" id="{95983A62-CF45-8847-8BBA-91401168BA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4494" y="862838"/>
            <a:ext cx="6420588" cy="3787685"/>
          </a:xfrm>
          <a:prstGeom prst="rect">
            <a:avLst/>
          </a:prstGeom>
        </p:spPr>
      </p:pic>
    </p:spTree>
    <p:extLst>
      <p:ext uri="{BB962C8B-B14F-4D97-AF65-F5344CB8AC3E}">
        <p14:creationId xmlns:p14="http://schemas.microsoft.com/office/powerpoint/2010/main" val="2358205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811508"/>
          </a:xfrm>
        </p:spPr>
        <p:txBody>
          <a:bodyPr>
            <a:normAutofit/>
          </a:bodyPr>
          <a:lstStyle/>
          <a:p>
            <a:r>
              <a:rPr lang="en-US" dirty="0"/>
              <a:t>Chloroplast</a:t>
            </a:r>
          </a:p>
        </p:txBody>
      </p:sp>
      <p:sp>
        <p:nvSpPr>
          <p:cNvPr id="7" name="TextBox 6"/>
          <p:cNvSpPr txBox="1"/>
          <p:nvPr/>
        </p:nvSpPr>
        <p:spPr>
          <a:xfrm>
            <a:off x="0" y="4272677"/>
            <a:ext cx="91440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Like mitochondria, </a:t>
            </a:r>
            <a:r>
              <a:rPr lang="en-US" b="1" i="1" dirty="0"/>
              <a:t>chloroplasts</a:t>
            </a:r>
            <a:r>
              <a:rPr lang="en-US" dirty="0"/>
              <a:t> also have their own DNA and ribosomes. </a:t>
            </a:r>
          </a:p>
          <a:p>
            <a:pPr marL="285750" indent="-285750">
              <a:buFont typeface="Arial" panose="020B0604020202020204" pitchFamily="34" charset="0"/>
              <a:buChar char="•"/>
            </a:pPr>
            <a:r>
              <a:rPr lang="en-US" dirty="0"/>
              <a:t>Chloroplasts function in </a:t>
            </a:r>
            <a:r>
              <a:rPr lang="en-US" b="1" i="1" dirty="0"/>
              <a:t>photosynthesis</a:t>
            </a:r>
            <a:r>
              <a:rPr lang="en-US" dirty="0"/>
              <a:t> and can be found in eukaryotic cells such as plants and algae. </a:t>
            </a:r>
          </a:p>
          <a:p>
            <a:pPr marL="285750" indent="-285750">
              <a:buFont typeface="Arial" panose="020B0604020202020204" pitchFamily="34" charset="0"/>
              <a:buChar char="•"/>
            </a:pPr>
            <a:r>
              <a:rPr lang="en-US" dirty="0"/>
              <a:t>Like mitochondria, chloroplasts have outer and inner membranes, but within the space enclosed by a chloroplast’s inner membrane is a set of interconnected and stacked, fluid-filled membrane sacs called </a:t>
            </a:r>
            <a:r>
              <a:rPr lang="en-US" b="1" i="1" dirty="0"/>
              <a:t>thylakoids</a:t>
            </a:r>
            <a:r>
              <a:rPr lang="en-US" dirty="0"/>
              <a:t>.</a:t>
            </a:r>
          </a:p>
          <a:p>
            <a:pPr marL="285750" indent="-285750">
              <a:buFont typeface="Arial" panose="020B0604020202020204" pitchFamily="34" charset="0"/>
              <a:buChar char="•"/>
            </a:pPr>
            <a:r>
              <a:rPr lang="en-US" dirty="0"/>
              <a:t>Each stack of thylakoids is called a </a:t>
            </a:r>
            <a:r>
              <a:rPr lang="en-US" b="1" i="1" dirty="0"/>
              <a:t>granum</a:t>
            </a:r>
            <a:r>
              <a:rPr lang="en-US" dirty="0"/>
              <a:t>.</a:t>
            </a:r>
          </a:p>
          <a:p>
            <a:pPr marL="285750" indent="-285750">
              <a:buFont typeface="Arial" panose="020B0604020202020204" pitchFamily="34" charset="0"/>
              <a:buChar char="•"/>
            </a:pPr>
            <a:r>
              <a:rPr lang="en-US" dirty="0"/>
              <a:t>The fluid enclosed by the inner membrane and surrounding the grana is called the </a:t>
            </a:r>
            <a:r>
              <a:rPr lang="en-US" b="1" i="1" dirty="0"/>
              <a:t>stroma</a:t>
            </a:r>
            <a:r>
              <a:rPr lang="en-US" dirty="0"/>
              <a:t>.</a:t>
            </a:r>
          </a:p>
        </p:txBody>
      </p:sp>
      <p:pic>
        <p:nvPicPr>
          <p:cNvPr id="6" name="Figure" descr="This illustration shows a chloroplast, which has an outer membrane and an inner membrane. The space between the outer and inner membranes is called the intermembrane space. Inside the inner membrane are flat, pancake-like structures called thylakoids. The thylakoids form stacks called grana. The liquid inside the inner membrane is called the stroma, and the space inside the thylakoid is called the thylakoid space.">
            <a:extLst>
              <a:ext uri="{FF2B5EF4-FFF2-40B4-BE49-F238E27FC236}">
                <a16:creationId xmlns:a16="http://schemas.microsoft.com/office/drawing/2014/main" id="{151E96AB-F374-EA42-9F34-F2D7F634CCCB}"/>
              </a:ext>
            </a:extLst>
          </p:cNvPr>
          <p:cNvPicPr>
            <a:picLocks noChangeAspect="1"/>
          </p:cNvPicPr>
          <p:nvPr/>
        </p:nvPicPr>
        <p:blipFill>
          <a:blip r:embed="rId3" cstate="print">
            <a:extLst>
              <a:ext uri="{28A0092B-C50C-407E-A947-70E740481C1C}">
                <a14:useLocalDpi xmlns:a14="http://schemas.microsoft.com/office/drawing/2010/main"/>
              </a:ext>
            </a:extLst>
          </a:blip>
          <a:srcRect l="-27070" r="-27070"/>
          <a:stretch>
            <a:fillRect/>
          </a:stretch>
        </p:blipFill>
        <p:spPr>
          <a:xfrm>
            <a:off x="660442" y="862838"/>
            <a:ext cx="7823116" cy="3395976"/>
          </a:xfrm>
          <a:prstGeom prst="rect">
            <a:avLst/>
          </a:prstGeom>
        </p:spPr>
      </p:pic>
    </p:spTree>
    <p:extLst>
      <p:ext uri="{BB962C8B-B14F-4D97-AF65-F5344CB8AC3E}">
        <p14:creationId xmlns:p14="http://schemas.microsoft.com/office/powerpoint/2010/main" val="1214185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1143000"/>
          </a:xfrm>
        </p:spPr>
        <p:txBody>
          <a:bodyPr>
            <a:normAutofit/>
          </a:bodyPr>
          <a:lstStyle/>
          <a:p>
            <a:r>
              <a:rPr lang="en-US" dirty="0"/>
              <a:t>Fluid Mosaic Model</a:t>
            </a:r>
          </a:p>
        </p:txBody>
      </p:sp>
      <p:sp>
        <p:nvSpPr>
          <p:cNvPr id="8" name="Content Placeholder 2"/>
          <p:cNvSpPr>
            <a:spLocks noGrp="1"/>
          </p:cNvSpPr>
          <p:nvPr>
            <p:ph idx="1"/>
          </p:nvPr>
        </p:nvSpPr>
        <p:spPr>
          <a:xfrm>
            <a:off x="0" y="1255885"/>
            <a:ext cx="8955486" cy="1460005"/>
          </a:xfrm>
        </p:spPr>
        <p:txBody>
          <a:bodyPr>
            <a:normAutofit/>
          </a:bodyPr>
          <a:lstStyle/>
          <a:p>
            <a:pPr marL="0" indent="0" algn="ctr">
              <a:buNone/>
            </a:pPr>
            <a:r>
              <a:rPr lang="en-US" sz="2400" dirty="0"/>
              <a:t>The </a:t>
            </a:r>
            <a:r>
              <a:rPr lang="en-US" sz="2400" b="1" i="1" dirty="0"/>
              <a:t>fluid mosaic model </a:t>
            </a:r>
            <a:r>
              <a:rPr lang="en-US" sz="2400" dirty="0"/>
              <a:t>of the </a:t>
            </a:r>
            <a:r>
              <a:rPr lang="en-US" sz="2400" b="1" i="1" dirty="0"/>
              <a:t>plasma membrane </a:t>
            </a:r>
            <a:r>
              <a:rPr lang="en-US" sz="2400" dirty="0"/>
              <a:t>structure describes the plasma membrane as a fluid combination of phospholipids, cholesterol, proteins, and carbohydrates.</a:t>
            </a:r>
          </a:p>
        </p:txBody>
      </p:sp>
      <p:sp>
        <p:nvSpPr>
          <p:cNvPr id="9" name="TextBox 8">
            <a:extLst>
              <a:ext uri="{FF2B5EF4-FFF2-40B4-BE49-F238E27FC236}">
                <a16:creationId xmlns:a16="http://schemas.microsoft.com/office/drawing/2014/main" id="{0E00896D-5636-EB4C-9B22-46934A179AE4}"/>
              </a:ext>
            </a:extLst>
          </p:cNvPr>
          <p:cNvSpPr txBox="1"/>
          <p:nvPr/>
        </p:nvSpPr>
        <p:spPr>
          <a:xfrm>
            <a:off x="0" y="6175729"/>
            <a:ext cx="9144000" cy="523220"/>
          </a:xfrm>
          <a:prstGeom prst="rect">
            <a:avLst/>
          </a:prstGeom>
          <a:noFill/>
        </p:spPr>
        <p:txBody>
          <a:bodyPr wrap="square" rtlCol="0">
            <a:spAutoFit/>
          </a:bodyPr>
          <a:lstStyle/>
          <a:p>
            <a:pPr algn="ctr"/>
            <a:r>
              <a:rPr lang="en-US" sz="1400" dirty="0"/>
              <a:t>The plasma membrane is a phospholipid bilayer with embedded proteins. There are other components, such as cholesterol and carbohydrates, which can be found in the membrane in addition to phospholipids and protein.</a:t>
            </a:r>
          </a:p>
        </p:txBody>
      </p:sp>
      <p:pic>
        <p:nvPicPr>
          <p:cNvPr id="6" name="Figure" descr="the plasma membrane is composed of a phospholipid bilayer. in the bilayer, the two long hydrophobic tails of phospholipids face toward the center, and the hydrophilic head group faces the exterior. Integral membrane proteins and protein channels span the entire bilayer. Protein channels have a pore in the middle. Peripheral membrane proteins sit on the surface of the phospholipids and are associated with the head groups. On the exterior side of the membrane, carbohydrates are attached to certain proteins and lipids. Filaments of the cytoskeleton line the interior of the membrane.">
            <a:extLst>
              <a:ext uri="{FF2B5EF4-FFF2-40B4-BE49-F238E27FC236}">
                <a16:creationId xmlns:a16="http://schemas.microsoft.com/office/drawing/2014/main" id="{DEA8AABF-4307-8E44-B3F6-813C86DF2CBA}"/>
              </a:ext>
            </a:extLst>
          </p:cNvPr>
          <p:cNvPicPr>
            <a:picLocks noChangeAspect="1"/>
          </p:cNvPicPr>
          <p:nvPr/>
        </p:nvPicPr>
        <p:blipFill>
          <a:blip r:embed="rId3" cstate="print">
            <a:extLst>
              <a:ext uri="{28A0092B-C50C-407E-A947-70E740481C1C}">
                <a14:useLocalDpi xmlns:a14="http://schemas.microsoft.com/office/drawing/2010/main"/>
              </a:ext>
            </a:extLst>
          </a:blip>
          <a:srcRect l="-6727" r="-6727"/>
          <a:stretch>
            <a:fillRect/>
          </a:stretch>
        </p:blipFill>
        <p:spPr>
          <a:xfrm>
            <a:off x="526657" y="2614103"/>
            <a:ext cx="8062913" cy="3500071"/>
          </a:xfrm>
          <a:prstGeom prst="rect">
            <a:avLst/>
          </a:prstGeom>
        </p:spPr>
      </p:pic>
    </p:spTree>
    <p:extLst>
      <p:ext uri="{BB962C8B-B14F-4D97-AF65-F5344CB8AC3E}">
        <p14:creationId xmlns:p14="http://schemas.microsoft.com/office/powerpoint/2010/main" val="608374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1143000"/>
          </a:xfrm>
        </p:spPr>
        <p:txBody>
          <a:bodyPr>
            <a:normAutofit/>
          </a:bodyPr>
          <a:lstStyle/>
          <a:p>
            <a:r>
              <a:rPr lang="en-US" dirty="0"/>
              <a:t>Extracellular Matrix</a:t>
            </a:r>
          </a:p>
        </p:txBody>
      </p:sp>
      <p:sp>
        <p:nvSpPr>
          <p:cNvPr id="7" name="TextBox 6"/>
          <p:cNvSpPr txBox="1"/>
          <p:nvPr/>
        </p:nvSpPr>
        <p:spPr>
          <a:xfrm>
            <a:off x="4307305" y="5929507"/>
            <a:ext cx="4836695" cy="584775"/>
          </a:xfrm>
          <a:prstGeom prst="rect">
            <a:avLst/>
          </a:prstGeom>
          <a:noFill/>
        </p:spPr>
        <p:txBody>
          <a:bodyPr wrap="square" rtlCol="0">
            <a:spAutoFit/>
          </a:bodyPr>
          <a:lstStyle/>
          <a:p>
            <a:pPr algn="ctr"/>
            <a:r>
              <a:rPr lang="en-US" sz="1600" dirty="0">
                <a:solidFill>
                  <a:srgbClr val="000000"/>
                </a:solidFill>
              </a:rPr>
              <a:t>The extracellular matrix consists of a network of substances secreted by cells</a:t>
            </a:r>
            <a:r>
              <a:rPr lang="en-US" sz="1600" dirty="0"/>
              <a:t>.</a:t>
            </a:r>
            <a:endParaRPr lang="en-US" sz="1600" dirty="0">
              <a:solidFill>
                <a:srgbClr val="000000"/>
              </a:solidFill>
            </a:endParaRPr>
          </a:p>
        </p:txBody>
      </p:sp>
      <p:sp>
        <p:nvSpPr>
          <p:cNvPr id="8" name="Content Placeholder 2"/>
          <p:cNvSpPr>
            <a:spLocks noGrp="1"/>
          </p:cNvSpPr>
          <p:nvPr>
            <p:ph idx="1"/>
          </p:nvPr>
        </p:nvSpPr>
        <p:spPr>
          <a:xfrm>
            <a:off x="-21348" y="1272910"/>
            <a:ext cx="4224090" cy="5073650"/>
          </a:xfrm>
        </p:spPr>
        <p:txBody>
          <a:bodyPr>
            <a:normAutofit fontScale="70000" lnSpcReduction="20000"/>
          </a:bodyPr>
          <a:lstStyle/>
          <a:p>
            <a:r>
              <a:rPr lang="en-US" dirty="0"/>
              <a:t>Most animal cells release materials into the extracellular space. </a:t>
            </a:r>
          </a:p>
          <a:p>
            <a:r>
              <a:rPr lang="en-US" dirty="0"/>
              <a:t>The primary components of these materials are </a:t>
            </a:r>
            <a:r>
              <a:rPr lang="en-US" b="1" i="1" dirty="0"/>
              <a:t>glycoproteins</a:t>
            </a:r>
            <a:r>
              <a:rPr lang="en-US" dirty="0"/>
              <a:t> and the protein </a:t>
            </a:r>
            <a:r>
              <a:rPr lang="en-US" b="1" i="1" dirty="0"/>
              <a:t>collagen</a:t>
            </a:r>
            <a:r>
              <a:rPr lang="en-US" dirty="0"/>
              <a:t>. </a:t>
            </a:r>
          </a:p>
          <a:p>
            <a:r>
              <a:rPr lang="en-US" dirty="0"/>
              <a:t>Collectively, these materials are called the </a:t>
            </a:r>
            <a:r>
              <a:rPr lang="en-US" b="1" i="1" dirty="0"/>
              <a:t>extracellular matrix</a:t>
            </a:r>
            <a:r>
              <a:rPr lang="en-US" dirty="0"/>
              <a:t>.</a:t>
            </a:r>
          </a:p>
          <a:p>
            <a:r>
              <a:rPr lang="en-US" dirty="0"/>
              <a:t>Not only does the extracellular matrix hold the cells together to form a tissue, but it also allows the cells within the tissue to communicate with each other.</a:t>
            </a:r>
          </a:p>
        </p:txBody>
      </p:sp>
      <p:pic>
        <p:nvPicPr>
          <p:cNvPr id="6" name="Figure" descr="This illustration shows the plasma membrane. Embedded in the plasma membrane are integral membrane proteins called integrins. On the exterior of the cell is a vast network of collagen fibers, which are attached to the integrins via a protein called fibronectin. Proteoglycan complexes also extend from the plasma membrane into the extracellular matrix. A magnified view shows that each proteoglycan complex is composed of a polysaccharide core. Proteins branch from this core, and carbohydrates branch from the proteins. The inside of the cytoplasmic membrane is lined with microfilaments of the cytoskeleton.">
            <a:extLst>
              <a:ext uri="{FF2B5EF4-FFF2-40B4-BE49-F238E27FC236}">
                <a16:creationId xmlns:a16="http://schemas.microsoft.com/office/drawing/2014/main" id="{29C4E884-73BF-C640-BE05-9F78EEC0A770}"/>
              </a:ext>
            </a:extLst>
          </p:cNvPr>
          <p:cNvPicPr>
            <a:picLocks noChangeAspect="1"/>
          </p:cNvPicPr>
          <p:nvPr/>
        </p:nvPicPr>
        <p:blipFill>
          <a:blip r:embed="rId3" cstate="print">
            <a:extLst>
              <a:ext uri="{28A0092B-C50C-407E-A947-70E740481C1C}">
                <a14:useLocalDpi xmlns:a14="http://schemas.microsoft.com/office/drawing/2010/main"/>
              </a:ext>
            </a:extLst>
          </a:blip>
          <a:srcRect t="-10018" b="-10018"/>
          <a:stretch>
            <a:fillRect/>
          </a:stretch>
        </p:blipFill>
        <p:spPr>
          <a:xfrm>
            <a:off x="4760700" y="1088792"/>
            <a:ext cx="4030663" cy="5256213"/>
          </a:xfrm>
          <a:prstGeom prst="rect">
            <a:avLst/>
          </a:prstGeom>
        </p:spPr>
      </p:pic>
    </p:spTree>
    <p:extLst>
      <p:ext uri="{BB962C8B-B14F-4D97-AF65-F5344CB8AC3E}">
        <p14:creationId xmlns:p14="http://schemas.microsoft.com/office/powerpoint/2010/main" val="2551614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igure" descr="Part a shows two plant cells side-by-side. A channel, or plasmodesma, in the cell wall allows fluid and small molecules to pass from the cytoplasm of one cell to the cytoplasm of another. Part b shows two cell membranes joined together by a matrix of tight junctions. Part c shows two cells fused together by a desmosome. Cadherins extend out from each cell and join the two cells together. Intermediate filaments connect to cadherins on the inside of the cell. Part d shows two cells joined together with protein pores called gap junctions that allow water and small molecules to pass through.">
            <a:extLst>
              <a:ext uri="{FF2B5EF4-FFF2-40B4-BE49-F238E27FC236}">
                <a16:creationId xmlns:a16="http://schemas.microsoft.com/office/drawing/2014/main" id="{BC612630-3148-3649-8ABB-FF434C2E2855}"/>
              </a:ext>
            </a:extLst>
          </p:cNvPr>
          <p:cNvPicPr>
            <a:picLocks noChangeAspect="1"/>
          </p:cNvPicPr>
          <p:nvPr/>
        </p:nvPicPr>
        <p:blipFill>
          <a:blip r:embed="rId3" cstate="print">
            <a:extLst>
              <a:ext uri="{28A0092B-C50C-407E-A947-70E740481C1C}">
                <a14:useLocalDpi xmlns:a14="http://schemas.microsoft.com/office/drawing/2010/main"/>
              </a:ext>
            </a:extLst>
          </a:blip>
          <a:srcRect l="-42559" r="-42559"/>
          <a:stretch>
            <a:fillRect/>
          </a:stretch>
        </p:blipFill>
        <p:spPr>
          <a:xfrm>
            <a:off x="2694195" y="1342523"/>
            <a:ext cx="8062913" cy="3500071"/>
          </a:xfrm>
          <a:prstGeom prst="rect">
            <a:avLst/>
          </a:prstGeom>
        </p:spPr>
      </p:pic>
      <p:sp>
        <p:nvSpPr>
          <p:cNvPr id="8" name="Content Placeholder 2"/>
          <p:cNvSpPr>
            <a:spLocks noGrp="1"/>
          </p:cNvSpPr>
          <p:nvPr>
            <p:ph idx="1"/>
          </p:nvPr>
        </p:nvSpPr>
        <p:spPr>
          <a:xfrm>
            <a:off x="-21348" y="704538"/>
            <a:ext cx="4593348" cy="6102132"/>
          </a:xfrm>
        </p:spPr>
        <p:txBody>
          <a:bodyPr>
            <a:normAutofit lnSpcReduction="10000"/>
          </a:bodyPr>
          <a:lstStyle/>
          <a:p>
            <a:pPr lvl="0"/>
            <a:r>
              <a:rPr lang="en-US" sz="1600" dirty="0"/>
              <a:t>Cells can also communicate with each other by direct contact, referred to as intercellular junctions.</a:t>
            </a:r>
          </a:p>
          <a:p>
            <a:pPr lvl="0"/>
            <a:r>
              <a:rPr lang="en-US" sz="1600" dirty="0"/>
              <a:t>In general, long stretches of the plasma membranes of neighboring </a:t>
            </a:r>
            <a:r>
              <a:rPr lang="en-US" sz="1600" i="1" dirty="0"/>
              <a:t>plant cells </a:t>
            </a:r>
            <a:r>
              <a:rPr lang="en-US" sz="1600" dirty="0"/>
              <a:t>cannot touch one another because they are separated by the cell walls surrounding each cell. </a:t>
            </a:r>
            <a:r>
              <a:rPr lang="en-US" sz="1600" b="1" i="1" dirty="0"/>
              <a:t>Plasmodesmata</a:t>
            </a:r>
            <a:r>
              <a:rPr lang="en-US" sz="1600" dirty="0"/>
              <a:t> are numerous channels that pass between the cell walls of adjacent plant cells, connecting their cytoplasm and enabling signal molecules and nutrients to be transported from cell to cell.</a:t>
            </a:r>
          </a:p>
          <a:p>
            <a:pPr lvl="0"/>
            <a:r>
              <a:rPr lang="en-US" sz="1600" dirty="0"/>
              <a:t>A </a:t>
            </a:r>
            <a:r>
              <a:rPr lang="en-US" sz="1600" b="1" i="1" dirty="0"/>
              <a:t>tight junction </a:t>
            </a:r>
            <a:r>
              <a:rPr lang="en-US" sz="1600" dirty="0"/>
              <a:t>is a watertight seal between two adjacent </a:t>
            </a:r>
            <a:r>
              <a:rPr lang="en-US" sz="1600" i="1" dirty="0"/>
              <a:t>animal cells</a:t>
            </a:r>
            <a:r>
              <a:rPr lang="en-US" sz="1600" dirty="0"/>
              <a:t>. Proteins hold the cells tightly against each other preventing materials from leaking between the cells. </a:t>
            </a:r>
          </a:p>
          <a:p>
            <a:pPr lvl="0"/>
            <a:r>
              <a:rPr lang="en-US" sz="1600" dirty="0"/>
              <a:t>Also found only in </a:t>
            </a:r>
            <a:r>
              <a:rPr lang="en-US" sz="1600" i="1" dirty="0"/>
              <a:t>animal cells </a:t>
            </a:r>
            <a:r>
              <a:rPr lang="en-US" sz="1600" dirty="0"/>
              <a:t>are </a:t>
            </a:r>
            <a:r>
              <a:rPr lang="en-US" sz="1600" b="1" i="1" dirty="0"/>
              <a:t>desmosomes</a:t>
            </a:r>
            <a:r>
              <a:rPr lang="en-US" sz="1600" dirty="0"/>
              <a:t>, which act like spot welds between adjacent epithelial cells. They keep cells together in a sheet-like formation in organs and tissues that stretch, like the skin, heart, and muscles.</a:t>
            </a:r>
          </a:p>
          <a:p>
            <a:pPr lvl="0"/>
            <a:r>
              <a:rPr lang="en-US" sz="1600" b="1" i="1" dirty="0"/>
              <a:t>Gap junctions </a:t>
            </a:r>
            <a:r>
              <a:rPr lang="en-US" sz="1600" dirty="0"/>
              <a:t>in </a:t>
            </a:r>
            <a:r>
              <a:rPr lang="en-US" sz="1600" i="1" dirty="0"/>
              <a:t>animal cells </a:t>
            </a:r>
            <a:r>
              <a:rPr lang="en-US" sz="1600" dirty="0"/>
              <a:t>are like plasmodesmata in plant cells in that they are channels between adjacent cells that allow for the transport of ions, nutrients, and other substances that enable cells to communicate.</a:t>
            </a:r>
          </a:p>
        </p:txBody>
      </p:sp>
      <p:sp>
        <p:nvSpPr>
          <p:cNvPr id="2" name="Title 1"/>
          <p:cNvSpPr>
            <a:spLocks noGrp="1"/>
          </p:cNvSpPr>
          <p:nvPr>
            <p:ph type="title"/>
          </p:nvPr>
        </p:nvSpPr>
        <p:spPr>
          <a:xfrm>
            <a:off x="457200" y="51330"/>
            <a:ext cx="8229600" cy="653208"/>
          </a:xfrm>
        </p:spPr>
        <p:txBody>
          <a:bodyPr>
            <a:normAutofit fontScale="90000"/>
          </a:bodyPr>
          <a:lstStyle/>
          <a:p>
            <a:r>
              <a:rPr lang="en-US" dirty="0"/>
              <a:t>Intercellular Junctions</a:t>
            </a:r>
          </a:p>
        </p:txBody>
      </p:sp>
      <p:sp>
        <p:nvSpPr>
          <p:cNvPr id="7" name="TextBox 6"/>
          <p:cNvSpPr txBox="1"/>
          <p:nvPr/>
        </p:nvSpPr>
        <p:spPr>
          <a:xfrm>
            <a:off x="4550652" y="4990788"/>
            <a:ext cx="4593348" cy="1569660"/>
          </a:xfrm>
          <a:prstGeom prst="rect">
            <a:avLst/>
          </a:prstGeom>
          <a:noFill/>
        </p:spPr>
        <p:txBody>
          <a:bodyPr wrap="square" rtlCol="0">
            <a:spAutoFit/>
          </a:bodyPr>
          <a:lstStyle/>
          <a:p>
            <a:r>
              <a:rPr lang="en-US" sz="1600" dirty="0"/>
              <a:t>There are four kinds of connections between cells. </a:t>
            </a:r>
            <a:r>
              <a:rPr lang="en-US" sz="1600" dirty="0">
                <a:solidFill>
                  <a:srgbClr val="6CB255"/>
                </a:solidFill>
              </a:rPr>
              <a:t>(a) </a:t>
            </a:r>
            <a:r>
              <a:rPr lang="en-US" sz="1600" dirty="0"/>
              <a:t>A plasmodesma is a channel between the cell walls of two adjacent plant cells. </a:t>
            </a:r>
            <a:r>
              <a:rPr lang="en-US" sz="1600" dirty="0">
                <a:solidFill>
                  <a:srgbClr val="6CB255"/>
                </a:solidFill>
              </a:rPr>
              <a:t>(b) </a:t>
            </a:r>
            <a:r>
              <a:rPr lang="en-US" sz="1600" dirty="0"/>
              <a:t>Tight junctions join adjacent animal cells.</a:t>
            </a:r>
            <a:r>
              <a:rPr lang="en-US" sz="1600" dirty="0">
                <a:solidFill>
                  <a:srgbClr val="6CB255"/>
                </a:solidFill>
              </a:rPr>
              <a:t> (c) </a:t>
            </a:r>
            <a:r>
              <a:rPr lang="en-US" sz="1600" dirty="0"/>
              <a:t>Desmosomes join two animal cells together. </a:t>
            </a:r>
            <a:r>
              <a:rPr lang="en-US" sz="1600" dirty="0">
                <a:solidFill>
                  <a:srgbClr val="6CB255"/>
                </a:solidFill>
              </a:rPr>
              <a:t>(d)</a:t>
            </a:r>
            <a:r>
              <a:rPr lang="en-US" sz="1600" dirty="0"/>
              <a:t> Gap junctions act as channels between animal cells.</a:t>
            </a:r>
          </a:p>
        </p:txBody>
      </p:sp>
    </p:spTree>
    <p:extLst>
      <p:ext uri="{BB962C8B-B14F-4D97-AF65-F5344CB8AC3E}">
        <p14:creationId xmlns:p14="http://schemas.microsoft.com/office/powerpoint/2010/main" val="2597934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1143000"/>
          </a:xfrm>
        </p:spPr>
        <p:txBody>
          <a:bodyPr>
            <a:normAutofit fontScale="90000"/>
          </a:bodyPr>
          <a:lstStyle/>
          <a:p>
            <a:r>
              <a:rPr lang="en-US" dirty="0"/>
              <a:t>Transport Across a Plasma Membrane</a:t>
            </a:r>
          </a:p>
        </p:txBody>
      </p:sp>
      <p:sp>
        <p:nvSpPr>
          <p:cNvPr id="8" name="Content Placeholder 2"/>
          <p:cNvSpPr>
            <a:spLocks noGrp="1"/>
          </p:cNvSpPr>
          <p:nvPr>
            <p:ph idx="1"/>
          </p:nvPr>
        </p:nvSpPr>
        <p:spPr>
          <a:xfrm>
            <a:off x="-21348" y="1272910"/>
            <a:ext cx="9165348" cy="5368522"/>
          </a:xfrm>
        </p:spPr>
        <p:txBody>
          <a:bodyPr>
            <a:normAutofit fontScale="62500" lnSpcReduction="20000"/>
          </a:bodyPr>
          <a:lstStyle/>
          <a:p>
            <a:r>
              <a:rPr lang="en-US" dirty="0"/>
              <a:t>Plasma membranes must allow certain substances to enter and leave a cell, while preventing harmful material from entering and essential material from leaving. </a:t>
            </a:r>
          </a:p>
          <a:p>
            <a:r>
              <a:rPr lang="en-US" dirty="0"/>
              <a:t>Thus, plasma membranes are </a:t>
            </a:r>
            <a:r>
              <a:rPr lang="en-US" b="1" i="1" dirty="0"/>
              <a:t>selectively permeable</a:t>
            </a:r>
            <a:r>
              <a:rPr lang="en-US" dirty="0"/>
              <a:t>—they allow some substances through but not others. </a:t>
            </a:r>
          </a:p>
          <a:p>
            <a:r>
              <a:rPr lang="en-US" dirty="0"/>
              <a:t>Some cells require larger amounts of specific substances than do other cells; they must have a way of obtaining these materials from the extracellular fluids. </a:t>
            </a:r>
          </a:p>
          <a:p>
            <a:r>
              <a:rPr lang="en-US" dirty="0"/>
              <a:t>This may happen </a:t>
            </a:r>
            <a:r>
              <a:rPr lang="en-US" i="1" dirty="0"/>
              <a:t>passively</a:t>
            </a:r>
            <a:r>
              <a:rPr lang="en-US" dirty="0"/>
              <a:t>, as certain materials move back and forth, or the cell may have special mechanisms that ensure transport. </a:t>
            </a:r>
          </a:p>
          <a:p>
            <a:r>
              <a:rPr lang="en-US" dirty="0"/>
              <a:t>Most cells expend most of their energy, in the form of adenosine triphosphate (ATP), to create and maintain an uneven distribution of ions on the opposite sides of their membranes using </a:t>
            </a:r>
            <a:r>
              <a:rPr lang="en-US" b="1" i="1" dirty="0"/>
              <a:t>active transport</a:t>
            </a:r>
            <a:r>
              <a:rPr lang="en-US" dirty="0"/>
              <a:t>. </a:t>
            </a:r>
          </a:p>
          <a:p>
            <a:r>
              <a:rPr lang="en-US" b="1" i="1" dirty="0"/>
              <a:t>Passive transport </a:t>
            </a:r>
            <a:r>
              <a:rPr lang="en-US" dirty="0"/>
              <a:t>is a naturally occurring phenomenon and does not require the cell to expend energy to accomplish the movement. </a:t>
            </a:r>
          </a:p>
          <a:p>
            <a:pPr lvl="1"/>
            <a:r>
              <a:rPr lang="en-US" dirty="0"/>
              <a:t>In passive transport, substances move from an area of higher concentration to an area of lower concentration in a process called </a:t>
            </a:r>
            <a:r>
              <a:rPr lang="en-US" b="1" i="1" dirty="0"/>
              <a:t>diffusion</a:t>
            </a:r>
            <a:r>
              <a:rPr lang="en-US" dirty="0"/>
              <a:t>. </a:t>
            </a:r>
          </a:p>
          <a:p>
            <a:pPr lvl="1"/>
            <a:r>
              <a:rPr lang="en-US" dirty="0"/>
              <a:t>A physical space in which there is a different concentration of a single substance is said to have a </a:t>
            </a:r>
            <a:r>
              <a:rPr lang="en-US" b="1" i="1" dirty="0"/>
              <a:t>concentration gradient</a:t>
            </a:r>
            <a:r>
              <a:rPr lang="en-US" dirty="0"/>
              <a:t>.</a:t>
            </a:r>
          </a:p>
          <a:p>
            <a:pPr lvl="1"/>
            <a:endParaRPr lang="en-US" dirty="0"/>
          </a:p>
        </p:txBody>
      </p:sp>
    </p:spTree>
    <p:extLst>
      <p:ext uri="{BB962C8B-B14F-4D97-AF65-F5344CB8AC3E}">
        <p14:creationId xmlns:p14="http://schemas.microsoft.com/office/powerpoint/2010/main" val="30414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1143000"/>
          </a:xfrm>
        </p:spPr>
        <p:txBody>
          <a:bodyPr>
            <a:normAutofit fontScale="90000"/>
          </a:bodyPr>
          <a:lstStyle/>
          <a:p>
            <a:r>
              <a:rPr lang="en-US" dirty="0"/>
              <a:t>Diffusion Through a Permeable Membrane</a:t>
            </a:r>
          </a:p>
        </p:txBody>
      </p:sp>
      <p:sp>
        <p:nvSpPr>
          <p:cNvPr id="9" name="TextBox 8">
            <a:extLst>
              <a:ext uri="{FF2B5EF4-FFF2-40B4-BE49-F238E27FC236}">
                <a16:creationId xmlns:a16="http://schemas.microsoft.com/office/drawing/2014/main" id="{0E00896D-5636-EB4C-9B22-46934A179AE4}"/>
              </a:ext>
            </a:extLst>
          </p:cNvPr>
          <p:cNvSpPr txBox="1"/>
          <p:nvPr/>
        </p:nvSpPr>
        <p:spPr>
          <a:xfrm>
            <a:off x="-83344" y="4978257"/>
            <a:ext cx="9144000" cy="1815882"/>
          </a:xfrm>
          <a:prstGeom prst="rect">
            <a:avLst/>
          </a:prstGeom>
          <a:noFill/>
        </p:spPr>
        <p:txBody>
          <a:bodyPr wrap="square" rtlCol="0">
            <a:spAutoFit/>
          </a:bodyPr>
          <a:lstStyle/>
          <a:p>
            <a:pPr algn="ctr"/>
            <a:r>
              <a:rPr lang="en-US" sz="2800" dirty="0"/>
              <a:t>Diffusion through a permeable membrane follows the </a:t>
            </a:r>
            <a:r>
              <a:rPr lang="en-US" sz="2800" b="1" i="1" dirty="0"/>
              <a:t>concentration gradient </a:t>
            </a:r>
            <a:r>
              <a:rPr lang="en-US" sz="2800" dirty="0"/>
              <a:t>of a substance - </a:t>
            </a:r>
            <a:br>
              <a:rPr lang="en-US" sz="2800" dirty="0"/>
            </a:br>
            <a:r>
              <a:rPr lang="en-US" sz="2800" i="1" dirty="0"/>
              <a:t>moving the substance from an area of high concentration to one of low concentration</a:t>
            </a:r>
            <a:r>
              <a:rPr lang="en-US" sz="2800" dirty="0"/>
              <a:t>.</a:t>
            </a:r>
          </a:p>
        </p:txBody>
      </p:sp>
      <p:pic>
        <p:nvPicPr>
          <p:cNvPr id="7" name="Figure" descr="The left part of this illustration shows a substance on one side of a membrane only. The middle part shows that, after some time, some of the substance has diffused across the plasma membrane. The right part shows that, after more time, an equal amount of the substance is on each side of the membrane.">
            <a:extLst>
              <a:ext uri="{FF2B5EF4-FFF2-40B4-BE49-F238E27FC236}">
                <a16:creationId xmlns:a16="http://schemas.microsoft.com/office/drawing/2014/main" id="{9C16F74B-0AB1-EF4F-BC24-0DE9B02B164D}"/>
              </a:ext>
            </a:extLst>
          </p:cNvPr>
          <p:cNvPicPr>
            <a:picLocks noChangeAspect="1"/>
          </p:cNvPicPr>
          <p:nvPr/>
        </p:nvPicPr>
        <p:blipFill>
          <a:blip r:embed="rId3" cstate="print">
            <a:extLst>
              <a:ext uri="{28A0092B-C50C-407E-A947-70E740481C1C}">
                <a14:useLocalDpi xmlns:a14="http://schemas.microsoft.com/office/drawing/2010/main"/>
              </a:ext>
            </a:extLst>
          </a:blip>
          <a:srcRect l="-104" r="-104"/>
          <a:stretch>
            <a:fillRect/>
          </a:stretch>
        </p:blipFill>
        <p:spPr>
          <a:xfrm>
            <a:off x="457200" y="1356523"/>
            <a:ext cx="8062913" cy="3500071"/>
          </a:xfrm>
          <a:prstGeom prst="rect">
            <a:avLst/>
          </a:prstGeom>
        </p:spPr>
      </p:pic>
    </p:spTree>
    <p:extLst>
      <p:ext uri="{BB962C8B-B14F-4D97-AF65-F5344CB8AC3E}">
        <p14:creationId xmlns:p14="http://schemas.microsoft.com/office/powerpoint/2010/main" val="11683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8763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ahoma"/>
                <a:cs typeface="Arial"/>
              </a:rPr>
              <a:t>By the end of this section you will be able to:</a:t>
            </a:r>
          </a:p>
        </p:txBody>
      </p:sp>
      <p:sp>
        <p:nvSpPr>
          <p:cNvPr id="5" name="TextBox 4"/>
          <p:cNvSpPr txBox="1"/>
          <p:nvPr/>
        </p:nvSpPr>
        <p:spPr>
          <a:xfrm>
            <a:off x="381000" y="2057400"/>
            <a:ext cx="8458200"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By the end of this section, you will be able to:</a:t>
            </a:r>
          </a:p>
          <a:p>
            <a:pPr marL="742950" lvl="1" indent="-285750">
              <a:buFont typeface="Arial" panose="020B0604020202020204" pitchFamily="34" charset="0"/>
              <a:buChar char="•"/>
            </a:pPr>
            <a:r>
              <a:rPr lang="en-US" sz="3200" dirty="0"/>
              <a:t>Name examples of prokaryotic and eukaryotic organisms</a:t>
            </a:r>
          </a:p>
          <a:p>
            <a:pPr marL="742950" lvl="1" indent="-285750">
              <a:buFont typeface="Arial" panose="020B0604020202020204" pitchFamily="34" charset="0"/>
              <a:buChar char="•"/>
            </a:pPr>
            <a:r>
              <a:rPr lang="en-US" sz="3200" dirty="0"/>
              <a:t>Compare and contrast prokaryotic cells and eukaryotic cells</a:t>
            </a:r>
          </a:p>
          <a:p>
            <a:pPr marL="742950" lvl="1" indent="-285750">
              <a:buFont typeface="Arial" panose="020B0604020202020204" pitchFamily="34" charset="0"/>
              <a:buChar char="•"/>
            </a:pPr>
            <a:r>
              <a:rPr lang="en-US" sz="3200" dirty="0"/>
              <a:t>Describe the relative sizes of different kinds of cells</a:t>
            </a:r>
          </a:p>
        </p:txBody>
      </p:sp>
    </p:spTree>
    <p:extLst>
      <p:ext uri="{BB962C8B-B14F-4D97-AF65-F5344CB8AC3E}">
        <p14:creationId xmlns:p14="http://schemas.microsoft.com/office/powerpoint/2010/main" val="2946318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1143000"/>
          </a:xfrm>
        </p:spPr>
        <p:txBody>
          <a:bodyPr>
            <a:normAutofit fontScale="90000"/>
          </a:bodyPr>
          <a:lstStyle/>
          <a:p>
            <a:r>
              <a:rPr lang="en-US" dirty="0"/>
              <a:t>Reminder: Diffusion Through a Permeable Membrane</a:t>
            </a:r>
          </a:p>
        </p:txBody>
      </p:sp>
      <p:sp>
        <p:nvSpPr>
          <p:cNvPr id="8" name="Content Placeholder 2"/>
          <p:cNvSpPr>
            <a:spLocks noGrp="1"/>
          </p:cNvSpPr>
          <p:nvPr>
            <p:ph idx="1"/>
          </p:nvPr>
        </p:nvSpPr>
        <p:spPr>
          <a:xfrm>
            <a:off x="0" y="1495022"/>
            <a:ext cx="8955486" cy="1460005"/>
          </a:xfrm>
        </p:spPr>
        <p:txBody>
          <a:bodyPr>
            <a:normAutofit/>
          </a:bodyPr>
          <a:lstStyle/>
          <a:p>
            <a:pPr marL="0" indent="0" algn="ctr">
              <a:buNone/>
            </a:pPr>
            <a:r>
              <a:rPr lang="en-US" sz="1800" dirty="0"/>
              <a:t>????</a:t>
            </a:r>
          </a:p>
        </p:txBody>
      </p:sp>
      <p:sp>
        <p:nvSpPr>
          <p:cNvPr id="9" name="TextBox 8">
            <a:extLst>
              <a:ext uri="{FF2B5EF4-FFF2-40B4-BE49-F238E27FC236}">
                <a16:creationId xmlns:a16="http://schemas.microsoft.com/office/drawing/2014/main" id="{0E00896D-5636-EB4C-9B22-46934A179AE4}"/>
              </a:ext>
            </a:extLst>
          </p:cNvPr>
          <p:cNvSpPr txBox="1"/>
          <p:nvPr/>
        </p:nvSpPr>
        <p:spPr>
          <a:xfrm>
            <a:off x="0" y="5295785"/>
            <a:ext cx="9144000" cy="1200329"/>
          </a:xfrm>
          <a:prstGeom prst="rect">
            <a:avLst/>
          </a:prstGeom>
          <a:noFill/>
        </p:spPr>
        <p:txBody>
          <a:bodyPr wrap="square" rtlCol="0">
            <a:spAutoFit/>
          </a:bodyPr>
          <a:lstStyle/>
          <a:p>
            <a:pPr algn="ctr"/>
            <a:r>
              <a:rPr lang="en-US" sz="2400" dirty="0"/>
              <a:t>In osmosis, water always moves from an area of higher concentration (of water) to one of lower concentration (of water). In this system, the solute cannot pass through the selectively </a:t>
            </a:r>
            <a:r>
              <a:rPr lang="fr-FR" sz="2400" dirty="0" err="1"/>
              <a:t>permeable</a:t>
            </a:r>
            <a:r>
              <a:rPr lang="fr-FR" sz="2400" dirty="0"/>
              <a:t> membrane.</a:t>
            </a:r>
            <a:endParaRPr lang="en-US" sz="2400" dirty="0"/>
          </a:p>
        </p:txBody>
      </p:sp>
      <p:pic>
        <p:nvPicPr>
          <p:cNvPr id="6" name="Figure" descr="Two beakers are shown, each divided into left and right halves by a semipermeable membrane. The first beaker has the same amount of water on both sides, but more solute in the water on the right side of the membrane and less solute in the water on the left side. In the second beaker, the water has moved from the left side of the membrane to the right side, making the solute concentration the same on both sides, but the water level much lower on the left side.">
            <a:extLst>
              <a:ext uri="{FF2B5EF4-FFF2-40B4-BE49-F238E27FC236}">
                <a16:creationId xmlns:a16="http://schemas.microsoft.com/office/drawing/2014/main" id="{799EF4AE-C8F4-FD4E-A572-FD65848BAFA1}"/>
              </a:ext>
            </a:extLst>
          </p:cNvPr>
          <p:cNvPicPr>
            <a:picLocks noChangeAspect="1"/>
          </p:cNvPicPr>
          <p:nvPr/>
        </p:nvPicPr>
        <p:blipFill>
          <a:blip r:embed="rId3" cstate="print">
            <a:extLst>
              <a:ext uri="{28A0092B-C50C-407E-A947-70E740481C1C}">
                <a14:useLocalDpi xmlns:a14="http://schemas.microsoft.com/office/drawing/2010/main"/>
              </a:ext>
            </a:extLst>
          </a:blip>
          <a:srcRect l="-15213" r="-15213"/>
          <a:stretch>
            <a:fillRect/>
          </a:stretch>
        </p:blipFill>
        <p:spPr>
          <a:xfrm>
            <a:off x="540543" y="1495022"/>
            <a:ext cx="8062913" cy="3500071"/>
          </a:xfrm>
          <a:prstGeom prst="rect">
            <a:avLst/>
          </a:prstGeom>
        </p:spPr>
      </p:pic>
    </p:spTree>
    <p:extLst>
      <p:ext uri="{BB962C8B-B14F-4D97-AF65-F5344CB8AC3E}">
        <p14:creationId xmlns:p14="http://schemas.microsoft.com/office/powerpoint/2010/main" val="2705688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1143000"/>
          </a:xfrm>
        </p:spPr>
        <p:txBody>
          <a:bodyPr>
            <a:normAutofit fontScale="90000"/>
          </a:bodyPr>
          <a:lstStyle/>
          <a:p>
            <a:r>
              <a:rPr lang="en-US" dirty="0"/>
              <a:t>Diffusion Through a Permeable Membrane</a:t>
            </a:r>
          </a:p>
        </p:txBody>
      </p:sp>
      <p:sp>
        <p:nvSpPr>
          <p:cNvPr id="9" name="TextBox 8">
            <a:extLst>
              <a:ext uri="{FF2B5EF4-FFF2-40B4-BE49-F238E27FC236}">
                <a16:creationId xmlns:a16="http://schemas.microsoft.com/office/drawing/2014/main" id="{0E00896D-5636-EB4C-9B22-46934A179AE4}"/>
              </a:ext>
            </a:extLst>
          </p:cNvPr>
          <p:cNvSpPr txBox="1"/>
          <p:nvPr/>
        </p:nvSpPr>
        <p:spPr>
          <a:xfrm>
            <a:off x="0" y="5295785"/>
            <a:ext cx="9144000" cy="830997"/>
          </a:xfrm>
          <a:prstGeom prst="rect">
            <a:avLst/>
          </a:prstGeom>
          <a:noFill/>
        </p:spPr>
        <p:txBody>
          <a:bodyPr wrap="square" rtlCol="0">
            <a:spAutoFit/>
          </a:bodyPr>
          <a:lstStyle/>
          <a:p>
            <a:pPr algn="ctr"/>
            <a:r>
              <a:rPr lang="en-US" sz="2400" dirty="0"/>
              <a:t>Osmotic pressure changes the shape of red blood cells in </a:t>
            </a:r>
            <a:r>
              <a:rPr lang="en-US" sz="2400" b="1" i="1" dirty="0"/>
              <a:t>hypertonic</a:t>
            </a:r>
            <a:r>
              <a:rPr lang="en-US" sz="2400" dirty="0"/>
              <a:t>, </a:t>
            </a:r>
            <a:r>
              <a:rPr lang="en-US" sz="2400" b="1" i="1" dirty="0"/>
              <a:t>isotonic</a:t>
            </a:r>
            <a:r>
              <a:rPr lang="en-US" sz="2400" dirty="0"/>
              <a:t>, and </a:t>
            </a:r>
            <a:r>
              <a:rPr lang="en-US" sz="2400" b="1" i="1" dirty="0"/>
              <a:t>hypotonic</a:t>
            </a:r>
            <a:r>
              <a:rPr lang="en-US" sz="2400" dirty="0"/>
              <a:t> solutions.</a:t>
            </a:r>
          </a:p>
        </p:txBody>
      </p:sp>
      <p:pic>
        <p:nvPicPr>
          <p:cNvPr id="7" name="Figure" descr="Illustration of red blood cells in hypotonic, isotonic, and hypertonic solutions. In the hypertonic solution, the cells shrivel and take on a spiky appearance. In the isotonic solution, the cells are normal in appearance. In the hypotonic solution, the cells swell and one has ruptured.">
            <a:extLst>
              <a:ext uri="{FF2B5EF4-FFF2-40B4-BE49-F238E27FC236}">
                <a16:creationId xmlns:a16="http://schemas.microsoft.com/office/drawing/2014/main" id="{A035D66F-7C94-2249-9FDC-4F39810DFFE8}"/>
              </a:ext>
            </a:extLst>
          </p:cNvPr>
          <p:cNvPicPr>
            <a:picLocks noChangeAspect="1"/>
          </p:cNvPicPr>
          <p:nvPr/>
        </p:nvPicPr>
        <p:blipFill>
          <a:blip r:embed="rId3" cstate="print">
            <a:extLst>
              <a:ext uri="{28A0092B-C50C-407E-A947-70E740481C1C}">
                <a14:useLocalDpi xmlns:a14="http://schemas.microsoft.com/office/drawing/2010/main"/>
              </a:ext>
            </a:extLst>
          </a:blip>
          <a:srcRect l="-9433" r="-9433"/>
          <a:stretch>
            <a:fillRect/>
          </a:stretch>
        </p:blipFill>
        <p:spPr>
          <a:xfrm>
            <a:off x="457200" y="1301038"/>
            <a:ext cx="8062913" cy="3500071"/>
          </a:xfrm>
          <a:prstGeom prst="rect">
            <a:avLst/>
          </a:prstGeom>
        </p:spPr>
      </p:pic>
    </p:spTree>
    <p:extLst>
      <p:ext uri="{BB962C8B-B14F-4D97-AF65-F5344CB8AC3E}">
        <p14:creationId xmlns:p14="http://schemas.microsoft.com/office/powerpoint/2010/main" val="860991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1143000"/>
          </a:xfrm>
        </p:spPr>
        <p:txBody>
          <a:bodyPr>
            <a:normAutofit fontScale="90000"/>
          </a:bodyPr>
          <a:lstStyle/>
          <a:p>
            <a:r>
              <a:rPr lang="en-US" dirty="0"/>
              <a:t>Diffusion Through a Permeable Membrane</a:t>
            </a:r>
          </a:p>
        </p:txBody>
      </p:sp>
      <p:sp>
        <p:nvSpPr>
          <p:cNvPr id="9" name="TextBox 8">
            <a:extLst>
              <a:ext uri="{FF2B5EF4-FFF2-40B4-BE49-F238E27FC236}">
                <a16:creationId xmlns:a16="http://schemas.microsoft.com/office/drawing/2014/main" id="{0E00896D-5636-EB4C-9B22-46934A179AE4}"/>
              </a:ext>
            </a:extLst>
          </p:cNvPr>
          <p:cNvSpPr txBox="1"/>
          <p:nvPr/>
        </p:nvSpPr>
        <p:spPr>
          <a:xfrm>
            <a:off x="0" y="5295785"/>
            <a:ext cx="9144000" cy="830997"/>
          </a:xfrm>
          <a:prstGeom prst="rect">
            <a:avLst/>
          </a:prstGeom>
          <a:noFill/>
        </p:spPr>
        <p:txBody>
          <a:bodyPr wrap="square" rtlCol="0">
            <a:spAutoFit/>
          </a:bodyPr>
          <a:lstStyle/>
          <a:p>
            <a:pPr algn="ctr"/>
            <a:r>
              <a:rPr lang="en-US" sz="2400" dirty="0"/>
              <a:t>The </a:t>
            </a:r>
            <a:r>
              <a:rPr lang="en-US" sz="2400" b="1" i="1" dirty="0"/>
              <a:t>turgor pressure </a:t>
            </a:r>
            <a:r>
              <a:rPr lang="en-US" sz="2400" dirty="0"/>
              <a:t>within a plant cell depends on the tonicity of the solution that it is bathed in. </a:t>
            </a:r>
          </a:p>
        </p:txBody>
      </p:sp>
      <p:pic>
        <p:nvPicPr>
          <p:cNvPr id="5" name="Figure" descr="The left part of this image shows a plant cell bathed in a hypertonic solution so that the plasma membrane has pulled away completely from the cell wall, and the central vacuole has shrunk. The middle part shows a plant cell bathed in an isotonic solution; the plasma membrane has pulled away from the cell wall a bit, and the central vacuole has shrunk. The right part shows a plant cell in a hypotonic solution. The central vacuole is large, and the plasma membrane is pressed against the cell wall.">
            <a:extLst>
              <a:ext uri="{FF2B5EF4-FFF2-40B4-BE49-F238E27FC236}">
                <a16:creationId xmlns:a16="http://schemas.microsoft.com/office/drawing/2014/main" id="{207A88D0-8B32-7347-8694-72F305A04C49}"/>
              </a:ext>
            </a:extLst>
          </p:cNvPr>
          <p:cNvPicPr>
            <a:picLocks noChangeAspect="1"/>
          </p:cNvPicPr>
          <p:nvPr/>
        </p:nvPicPr>
        <p:blipFill>
          <a:blip r:embed="rId3" cstate="print">
            <a:extLst>
              <a:ext uri="{28A0092B-C50C-407E-A947-70E740481C1C}">
                <a14:useLocalDpi xmlns:a14="http://schemas.microsoft.com/office/drawing/2010/main"/>
              </a:ext>
            </a:extLst>
          </a:blip>
          <a:srcRect t="-12805" b="-12805"/>
          <a:stretch>
            <a:fillRect/>
          </a:stretch>
        </p:blipFill>
        <p:spPr>
          <a:xfrm>
            <a:off x="457199" y="1122386"/>
            <a:ext cx="8062913" cy="3500071"/>
          </a:xfrm>
          <a:prstGeom prst="rect">
            <a:avLst/>
          </a:prstGeom>
        </p:spPr>
      </p:pic>
    </p:spTree>
    <p:extLst>
      <p:ext uri="{BB962C8B-B14F-4D97-AF65-F5344CB8AC3E}">
        <p14:creationId xmlns:p14="http://schemas.microsoft.com/office/powerpoint/2010/main" val="895932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1143000"/>
          </a:xfrm>
        </p:spPr>
        <p:txBody>
          <a:bodyPr>
            <a:normAutofit fontScale="90000"/>
          </a:bodyPr>
          <a:lstStyle/>
          <a:p>
            <a:r>
              <a:rPr lang="en-US" dirty="0"/>
              <a:t>Transport Across a Plasma Membrane</a:t>
            </a:r>
          </a:p>
        </p:txBody>
      </p:sp>
      <p:sp>
        <p:nvSpPr>
          <p:cNvPr id="8" name="Content Placeholder 2"/>
          <p:cNvSpPr>
            <a:spLocks noGrp="1"/>
          </p:cNvSpPr>
          <p:nvPr>
            <p:ph idx="1"/>
          </p:nvPr>
        </p:nvSpPr>
        <p:spPr>
          <a:xfrm>
            <a:off x="-21348" y="1272910"/>
            <a:ext cx="9165348" cy="5368522"/>
          </a:xfrm>
        </p:spPr>
        <p:txBody>
          <a:bodyPr>
            <a:normAutofit fontScale="92500" lnSpcReduction="10000"/>
          </a:bodyPr>
          <a:lstStyle/>
          <a:p>
            <a:r>
              <a:rPr lang="en-US" b="1" i="1" dirty="0"/>
              <a:t>Active transport </a:t>
            </a:r>
            <a:r>
              <a:rPr lang="en-US" dirty="0"/>
              <a:t>mechanisms require the use of the cell’s energy, usually in the form of adenosine triphosphate (ATP). </a:t>
            </a:r>
          </a:p>
          <a:p>
            <a:r>
              <a:rPr lang="en-US" dirty="0"/>
              <a:t>If a substance must move into the cell against its concentration gradient the cell must use energy to move the substance. </a:t>
            </a:r>
          </a:p>
          <a:p>
            <a:r>
              <a:rPr lang="en-US" dirty="0"/>
              <a:t>Some active transport mechanisms move small-molecular weight material, such as ions, through the membrane.</a:t>
            </a:r>
          </a:p>
          <a:p>
            <a:r>
              <a:rPr lang="en-US" dirty="0"/>
              <a:t>In addition to moving small ions and molecules through the membrane, cells also need to remove and take in larger molecules and particles. </a:t>
            </a:r>
          </a:p>
        </p:txBody>
      </p:sp>
    </p:spTree>
    <p:extLst>
      <p:ext uri="{BB962C8B-B14F-4D97-AF65-F5344CB8AC3E}">
        <p14:creationId xmlns:p14="http://schemas.microsoft.com/office/powerpoint/2010/main" val="4080434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gure" descr="A cell membrane is shown with a protein channel that allows passage of ions into and out of the cell. The cytoplasm has a higher concentration of potassium, and the extracellular fluid has a higher concentration of sodium. An arrow shows movement of a potassium ion out of the cell through the protein channel.">
            <a:extLst>
              <a:ext uri="{FF2B5EF4-FFF2-40B4-BE49-F238E27FC236}">
                <a16:creationId xmlns:a16="http://schemas.microsoft.com/office/drawing/2014/main" id="{3DFC3373-2611-EF44-B8EF-A01663EAFC6A}"/>
              </a:ext>
            </a:extLst>
          </p:cNvPr>
          <p:cNvPicPr>
            <a:picLocks noChangeAspect="1"/>
          </p:cNvPicPr>
          <p:nvPr/>
        </p:nvPicPr>
        <p:blipFill>
          <a:blip r:embed="rId3" cstate="print">
            <a:extLst>
              <a:ext uri="{28A0092B-C50C-407E-A947-70E740481C1C}">
                <a14:useLocalDpi xmlns:a14="http://schemas.microsoft.com/office/drawing/2010/main"/>
              </a:ext>
            </a:extLst>
          </a:blip>
          <a:srcRect l="-36963" r="-36963"/>
          <a:stretch>
            <a:fillRect/>
          </a:stretch>
        </p:blipFill>
        <p:spPr>
          <a:xfrm>
            <a:off x="-1544931" y="1072328"/>
            <a:ext cx="8062913" cy="3500071"/>
          </a:xfrm>
          <a:prstGeom prst="rect">
            <a:avLst/>
          </a:prstGeom>
        </p:spPr>
      </p:pic>
      <p:sp>
        <p:nvSpPr>
          <p:cNvPr id="2" name="Title 1"/>
          <p:cNvSpPr>
            <a:spLocks noGrp="1"/>
          </p:cNvSpPr>
          <p:nvPr>
            <p:ph type="title"/>
          </p:nvPr>
        </p:nvSpPr>
        <p:spPr>
          <a:xfrm>
            <a:off x="457200" y="51330"/>
            <a:ext cx="8229600" cy="556778"/>
          </a:xfrm>
        </p:spPr>
        <p:txBody>
          <a:bodyPr>
            <a:normAutofit fontScale="90000"/>
          </a:bodyPr>
          <a:lstStyle/>
          <a:p>
            <a:r>
              <a:rPr lang="en-US" dirty="0"/>
              <a:t>Electrochemical Gradients</a:t>
            </a:r>
          </a:p>
        </p:txBody>
      </p:sp>
      <p:sp>
        <p:nvSpPr>
          <p:cNvPr id="9" name="TextBox 8">
            <a:extLst>
              <a:ext uri="{FF2B5EF4-FFF2-40B4-BE49-F238E27FC236}">
                <a16:creationId xmlns:a16="http://schemas.microsoft.com/office/drawing/2014/main" id="{0E00896D-5636-EB4C-9B22-46934A179AE4}"/>
              </a:ext>
            </a:extLst>
          </p:cNvPr>
          <p:cNvSpPr txBox="1"/>
          <p:nvPr/>
        </p:nvSpPr>
        <p:spPr>
          <a:xfrm>
            <a:off x="0" y="4877731"/>
            <a:ext cx="4973052" cy="1815882"/>
          </a:xfrm>
          <a:prstGeom prst="rect">
            <a:avLst/>
          </a:prstGeom>
          <a:noFill/>
        </p:spPr>
        <p:txBody>
          <a:bodyPr wrap="square" rtlCol="0">
            <a:spAutoFit/>
          </a:bodyPr>
          <a:lstStyle/>
          <a:p>
            <a:pPr algn="ctr"/>
            <a:r>
              <a:rPr lang="en-US" sz="2800" b="1" i="1" dirty="0"/>
              <a:t>Electrochemical gradients </a:t>
            </a:r>
            <a:r>
              <a:rPr lang="en-US" sz="2800" dirty="0"/>
              <a:t>arise from the combined effects of concentration gradients and electrical gradients.</a:t>
            </a:r>
          </a:p>
        </p:txBody>
      </p:sp>
      <p:sp>
        <p:nvSpPr>
          <p:cNvPr id="5" name="Content Placeholder 2">
            <a:extLst>
              <a:ext uri="{FF2B5EF4-FFF2-40B4-BE49-F238E27FC236}">
                <a16:creationId xmlns:a16="http://schemas.microsoft.com/office/drawing/2014/main" id="{EEC38DDB-0C7C-5B41-B86E-6B047D02F61F}"/>
              </a:ext>
            </a:extLst>
          </p:cNvPr>
          <p:cNvSpPr>
            <a:spLocks noGrp="1"/>
          </p:cNvSpPr>
          <p:nvPr>
            <p:ph idx="1"/>
          </p:nvPr>
        </p:nvSpPr>
        <p:spPr>
          <a:xfrm>
            <a:off x="4780547" y="608109"/>
            <a:ext cx="4352297" cy="6249892"/>
          </a:xfrm>
        </p:spPr>
        <p:txBody>
          <a:bodyPr>
            <a:normAutofit fontScale="92500" lnSpcReduction="10000"/>
          </a:bodyPr>
          <a:lstStyle/>
          <a:p>
            <a:r>
              <a:rPr lang="en-US" sz="2000" dirty="0"/>
              <a:t>Because cells contain proteins, most of which are negatively charged, there is an electrical gradient across the plasma membrane. </a:t>
            </a:r>
          </a:p>
          <a:p>
            <a:pPr lvl="1"/>
            <a:r>
              <a:rPr lang="en-US" sz="1600" dirty="0"/>
              <a:t>The </a:t>
            </a:r>
            <a:r>
              <a:rPr lang="en-US" sz="1600" i="1" dirty="0"/>
              <a:t>interior</a:t>
            </a:r>
            <a:r>
              <a:rPr lang="en-US" sz="1600" dirty="0"/>
              <a:t> of living cells is </a:t>
            </a:r>
            <a:r>
              <a:rPr lang="en-US" sz="1600" i="1" dirty="0"/>
              <a:t>electrically negative </a:t>
            </a:r>
            <a:r>
              <a:rPr lang="en-US" sz="1600" dirty="0"/>
              <a:t>with respect to the extracellular fluid in which they are bathed</a:t>
            </a:r>
          </a:p>
          <a:p>
            <a:pPr lvl="1"/>
            <a:r>
              <a:rPr lang="en-US" sz="1600" dirty="0"/>
              <a:t>at the same time, cells have </a:t>
            </a:r>
            <a:r>
              <a:rPr lang="en-US" sz="1600" i="1" dirty="0"/>
              <a:t>higher concentrations of potassium (K+) </a:t>
            </a:r>
            <a:r>
              <a:rPr lang="en-US" sz="1600" dirty="0"/>
              <a:t>and </a:t>
            </a:r>
            <a:r>
              <a:rPr lang="en-US" sz="1600" i="1" dirty="0"/>
              <a:t>lower concentrations of sodium (Na+) </a:t>
            </a:r>
            <a:r>
              <a:rPr lang="en-US" sz="1600" dirty="0"/>
              <a:t>than does the extracellular fluid. Thus, in a living cell, the </a:t>
            </a:r>
            <a:r>
              <a:rPr lang="en-US" sz="1600" i="1" dirty="0"/>
              <a:t>concentration gradient </a:t>
            </a:r>
            <a:r>
              <a:rPr lang="en-US" sz="1600" b="1" i="1" dirty="0"/>
              <a:t>and</a:t>
            </a:r>
            <a:r>
              <a:rPr lang="en-US" sz="1600" dirty="0"/>
              <a:t> </a:t>
            </a:r>
            <a:r>
              <a:rPr lang="en-US" sz="1600" i="1" dirty="0"/>
              <a:t>electrical gradient </a:t>
            </a:r>
            <a:r>
              <a:rPr lang="en-US" sz="1600" dirty="0"/>
              <a:t>of Na+ promotes </a:t>
            </a:r>
            <a:r>
              <a:rPr lang="en-US" sz="1600" i="1" dirty="0"/>
              <a:t>diffusion of the ion into the cell</a:t>
            </a:r>
            <a:r>
              <a:rPr lang="en-US" sz="1600" dirty="0"/>
              <a:t>, </a:t>
            </a:r>
            <a:r>
              <a:rPr lang="en-US" sz="1600" b="1" i="1" dirty="0"/>
              <a:t>and</a:t>
            </a:r>
            <a:r>
              <a:rPr lang="en-US" sz="1600" dirty="0"/>
              <a:t> the electrical gradient of Na+ </a:t>
            </a:r>
            <a:r>
              <a:rPr lang="en-US" sz="1600" i="1" dirty="0"/>
              <a:t>tends to drive it inward to the negatively charged interior</a:t>
            </a:r>
            <a:r>
              <a:rPr lang="en-US" sz="1600" dirty="0"/>
              <a:t>. </a:t>
            </a:r>
          </a:p>
          <a:p>
            <a:r>
              <a:rPr lang="en-US" sz="2000" dirty="0"/>
              <a:t>The situation is more complex, however, for other elements such as potassium. The </a:t>
            </a:r>
            <a:r>
              <a:rPr lang="en-US" sz="2000" i="1" dirty="0"/>
              <a:t>electrical gradient </a:t>
            </a:r>
            <a:r>
              <a:rPr lang="en-US" sz="2000" dirty="0"/>
              <a:t>of K+ promotes</a:t>
            </a:r>
            <a:r>
              <a:rPr lang="en-US" sz="2000" i="1" dirty="0"/>
              <a:t> diffusion of the ion into the cell</a:t>
            </a:r>
            <a:r>
              <a:rPr lang="en-US" sz="2000" dirty="0"/>
              <a:t>, </a:t>
            </a:r>
            <a:r>
              <a:rPr lang="en-US" sz="2000" b="1" i="1" dirty="0"/>
              <a:t>but</a:t>
            </a:r>
            <a:r>
              <a:rPr lang="en-US" sz="2000" dirty="0"/>
              <a:t> the </a:t>
            </a:r>
            <a:r>
              <a:rPr lang="en-US" sz="2000" i="1" dirty="0"/>
              <a:t>concentration gradient </a:t>
            </a:r>
            <a:r>
              <a:rPr lang="en-US" sz="2000" dirty="0"/>
              <a:t>of K+ promotes </a:t>
            </a:r>
            <a:r>
              <a:rPr lang="en-US" sz="2000" i="1" dirty="0"/>
              <a:t>diffusion out of the cell</a:t>
            </a:r>
            <a:r>
              <a:rPr lang="en-US" sz="2000" dirty="0"/>
              <a:t>. </a:t>
            </a:r>
            <a:r>
              <a:rPr lang="en-US" sz="2000" b="1" dirty="0"/>
              <a:t>The combined gradient that affects an ion is called its </a:t>
            </a:r>
            <a:r>
              <a:rPr lang="en-US" sz="2000" b="1" i="1" dirty="0"/>
              <a:t>electrochemical gradient</a:t>
            </a:r>
          </a:p>
        </p:txBody>
      </p:sp>
    </p:spTree>
    <p:extLst>
      <p:ext uri="{BB962C8B-B14F-4D97-AF65-F5344CB8AC3E}">
        <p14:creationId xmlns:p14="http://schemas.microsoft.com/office/powerpoint/2010/main" val="3419558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E00896D-5636-EB4C-9B22-46934A179AE4}"/>
              </a:ext>
            </a:extLst>
          </p:cNvPr>
          <p:cNvSpPr txBox="1"/>
          <p:nvPr/>
        </p:nvSpPr>
        <p:spPr>
          <a:xfrm>
            <a:off x="0" y="5295785"/>
            <a:ext cx="9144000" cy="830997"/>
          </a:xfrm>
          <a:prstGeom prst="rect">
            <a:avLst/>
          </a:prstGeom>
          <a:noFill/>
        </p:spPr>
        <p:txBody>
          <a:bodyPr wrap="square" rtlCol="0">
            <a:spAutoFit/>
          </a:bodyPr>
          <a:lstStyle/>
          <a:p>
            <a:pPr algn="ctr"/>
            <a:r>
              <a:rPr lang="en-US" sz="2400" dirty="0"/>
              <a:t>The </a:t>
            </a:r>
            <a:r>
              <a:rPr lang="en-US" sz="2400" b="1" i="1" dirty="0"/>
              <a:t>sodium-potassium pump </a:t>
            </a:r>
            <a:r>
              <a:rPr lang="en-US" sz="2400" dirty="0"/>
              <a:t>move potassium and sodium ions across the plasma membrane.</a:t>
            </a:r>
          </a:p>
        </p:txBody>
      </p:sp>
      <p:sp>
        <p:nvSpPr>
          <p:cNvPr id="4" name="Title 3">
            <a:extLst>
              <a:ext uri="{FF2B5EF4-FFF2-40B4-BE49-F238E27FC236}">
                <a16:creationId xmlns:a16="http://schemas.microsoft.com/office/drawing/2014/main" id="{5F72880E-DA38-6B44-BC4D-43AFED19DFF8}"/>
              </a:ext>
            </a:extLst>
          </p:cNvPr>
          <p:cNvSpPr>
            <a:spLocks noGrp="1"/>
          </p:cNvSpPr>
          <p:nvPr>
            <p:ph type="title"/>
          </p:nvPr>
        </p:nvSpPr>
        <p:spPr/>
        <p:txBody>
          <a:bodyPr/>
          <a:lstStyle/>
          <a:p>
            <a:endParaRPr lang="en-US"/>
          </a:p>
        </p:txBody>
      </p:sp>
      <p:sp>
        <p:nvSpPr>
          <p:cNvPr id="7" name="Title 1">
            <a:extLst>
              <a:ext uri="{FF2B5EF4-FFF2-40B4-BE49-F238E27FC236}">
                <a16:creationId xmlns:a16="http://schemas.microsoft.com/office/drawing/2014/main" id="{4F9593FD-969E-F847-A3C9-21AE2EE2F984}"/>
              </a:ext>
            </a:extLst>
          </p:cNvPr>
          <p:cNvSpPr txBox="1">
            <a:spLocks/>
          </p:cNvSpPr>
          <p:nvPr/>
        </p:nvSpPr>
        <p:spPr>
          <a:xfrm>
            <a:off x="457200" y="19247"/>
            <a:ext cx="8229600" cy="654523"/>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t>Active Transport</a:t>
            </a:r>
            <a:endParaRPr lang="en-US" dirty="0"/>
          </a:p>
        </p:txBody>
      </p:sp>
      <p:pic>
        <p:nvPicPr>
          <p:cNvPr id="8" name="Figure" descr="This illustration shows the sodium-potassium pump. Initially, the pump’s opening faces the cytoplasm, where three sodium ions bind to it. The pump hydrolyzes ATP to ADP and, as a result, undergoes a conformational change. The sodium ions are released into the extracellular space. Two potassium ions from the extracellular space now bind the pump, which changes conformation again, releasing the potassium ions into the cytoplasm.">
            <a:extLst>
              <a:ext uri="{FF2B5EF4-FFF2-40B4-BE49-F238E27FC236}">
                <a16:creationId xmlns:a16="http://schemas.microsoft.com/office/drawing/2014/main" id="{4C3736C9-0277-1247-A28F-28434DE272EC}"/>
              </a:ext>
            </a:extLst>
          </p:cNvPr>
          <p:cNvPicPr>
            <a:picLocks noChangeAspect="1"/>
          </p:cNvPicPr>
          <p:nvPr/>
        </p:nvPicPr>
        <p:blipFill>
          <a:blip r:embed="rId3" cstate="print">
            <a:extLst>
              <a:ext uri="{28A0092B-C50C-407E-A947-70E740481C1C}">
                <a14:useLocalDpi xmlns:a14="http://schemas.microsoft.com/office/drawing/2010/main"/>
              </a:ext>
            </a:extLst>
          </a:blip>
          <a:srcRect l="-2758" r="-2758"/>
          <a:stretch>
            <a:fillRect/>
          </a:stretch>
        </p:blipFill>
        <p:spPr>
          <a:xfrm>
            <a:off x="109635" y="673770"/>
            <a:ext cx="8913575" cy="3869339"/>
          </a:xfrm>
          <a:prstGeom prst="rect">
            <a:avLst/>
          </a:prstGeom>
        </p:spPr>
      </p:pic>
    </p:spTree>
    <p:extLst>
      <p:ext uri="{BB962C8B-B14F-4D97-AF65-F5344CB8AC3E}">
        <p14:creationId xmlns:p14="http://schemas.microsoft.com/office/powerpoint/2010/main" val="52734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47"/>
            <a:ext cx="8229600" cy="654523"/>
          </a:xfrm>
        </p:spPr>
        <p:txBody>
          <a:bodyPr>
            <a:normAutofit fontScale="90000"/>
          </a:bodyPr>
          <a:lstStyle/>
          <a:p>
            <a:r>
              <a:rPr lang="en-US" dirty="0"/>
              <a:t>Active Transport</a:t>
            </a:r>
          </a:p>
        </p:txBody>
      </p:sp>
      <p:pic>
        <p:nvPicPr>
          <p:cNvPr id="5" name="Figure" descr="This illustration shows the sodium-potassium pump. Initially, the pump’s opening faces the cytoplasm, where three sodium ions bind to it. The pump hydrolyzes ATP to ADP and, as a result, undergoes a conformational change. The sodium ions are released into the extracellular space. Two potassium ions from the extracellular space now bind the pump, which changes conformation again, releasing the potassium ions into the cytoplasm.">
            <a:extLst>
              <a:ext uri="{FF2B5EF4-FFF2-40B4-BE49-F238E27FC236}">
                <a16:creationId xmlns:a16="http://schemas.microsoft.com/office/drawing/2014/main" id="{58075A2B-5122-1F4A-8590-8AEA2D05140F}"/>
              </a:ext>
            </a:extLst>
          </p:cNvPr>
          <p:cNvPicPr>
            <a:picLocks noChangeAspect="1"/>
          </p:cNvPicPr>
          <p:nvPr/>
        </p:nvPicPr>
        <p:blipFill>
          <a:blip r:embed="rId3" cstate="print">
            <a:extLst>
              <a:ext uri="{28A0092B-C50C-407E-A947-70E740481C1C}">
                <a14:useLocalDpi xmlns:a14="http://schemas.microsoft.com/office/drawing/2010/main"/>
              </a:ext>
            </a:extLst>
          </a:blip>
          <a:srcRect l="-2758" r="-2758"/>
          <a:stretch>
            <a:fillRect/>
          </a:stretch>
        </p:blipFill>
        <p:spPr>
          <a:xfrm>
            <a:off x="109635" y="673770"/>
            <a:ext cx="8913575" cy="3869339"/>
          </a:xfrm>
          <a:prstGeom prst="rect">
            <a:avLst/>
          </a:prstGeom>
        </p:spPr>
      </p:pic>
      <p:sp>
        <p:nvSpPr>
          <p:cNvPr id="6" name="Content Placeholder 2">
            <a:extLst>
              <a:ext uri="{FF2B5EF4-FFF2-40B4-BE49-F238E27FC236}">
                <a16:creationId xmlns:a16="http://schemas.microsoft.com/office/drawing/2014/main" id="{A88CABB8-8D14-9E4D-B7DB-9FCEB3DF1C74}"/>
              </a:ext>
            </a:extLst>
          </p:cNvPr>
          <p:cNvSpPr>
            <a:spLocks noGrp="1"/>
          </p:cNvSpPr>
          <p:nvPr>
            <p:ph idx="1"/>
          </p:nvPr>
        </p:nvSpPr>
        <p:spPr>
          <a:xfrm>
            <a:off x="1" y="4575192"/>
            <a:ext cx="9132844" cy="2282809"/>
          </a:xfrm>
        </p:spPr>
        <p:txBody>
          <a:bodyPr>
            <a:normAutofit fontScale="77500" lnSpcReduction="20000"/>
          </a:bodyPr>
          <a:lstStyle/>
          <a:p>
            <a:r>
              <a:rPr lang="en-US" b="1" i="1" dirty="0"/>
              <a:t>Primary active transport </a:t>
            </a:r>
            <a:r>
              <a:rPr lang="en-US" dirty="0"/>
              <a:t>moves ions across a membrane and creates a difference in charge across that membrane. </a:t>
            </a:r>
          </a:p>
          <a:p>
            <a:pPr lvl="1"/>
            <a:r>
              <a:rPr lang="en-US" dirty="0"/>
              <a:t>Uses ATP to move a substance, such as an ion, into the cell, and often at the same time, a second substance is moved out of the cell. </a:t>
            </a:r>
          </a:p>
          <a:p>
            <a:pPr lvl="1"/>
            <a:r>
              <a:rPr lang="en-US" dirty="0"/>
              <a:t>The sodium-potassium pump, expends energy to move potassium ions into the cell and a different number of sodium ions out of the cell</a:t>
            </a:r>
          </a:p>
          <a:p>
            <a:pPr lvl="1"/>
            <a:r>
              <a:rPr lang="en-US" dirty="0"/>
              <a:t>Results in a concentration and charge difference across the membrane.</a:t>
            </a:r>
          </a:p>
        </p:txBody>
      </p:sp>
    </p:spTree>
    <p:extLst>
      <p:ext uri="{BB962C8B-B14F-4D97-AF65-F5344CB8AC3E}">
        <p14:creationId xmlns:p14="http://schemas.microsoft.com/office/powerpoint/2010/main" val="4250047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47"/>
            <a:ext cx="8229600" cy="654523"/>
          </a:xfrm>
        </p:spPr>
        <p:txBody>
          <a:bodyPr>
            <a:normAutofit fontScale="90000"/>
          </a:bodyPr>
          <a:lstStyle/>
          <a:p>
            <a:r>
              <a:rPr lang="en-US" dirty="0"/>
              <a:t>Active Transport</a:t>
            </a:r>
          </a:p>
        </p:txBody>
      </p:sp>
      <p:pic>
        <p:nvPicPr>
          <p:cNvPr id="5" name="Figure" descr="This illustration shows the sodium-potassium pump. Initially, the pump’s opening faces the cytoplasm, where three sodium ions bind to it. The pump hydrolyzes ATP to ADP and, as a result, undergoes a conformational change. The sodium ions are released into the extracellular space. Two potassium ions from the extracellular space now bind the pump, which changes conformation again, releasing the potassium ions into the cytoplasm.">
            <a:extLst>
              <a:ext uri="{FF2B5EF4-FFF2-40B4-BE49-F238E27FC236}">
                <a16:creationId xmlns:a16="http://schemas.microsoft.com/office/drawing/2014/main" id="{58075A2B-5122-1F4A-8590-8AEA2D05140F}"/>
              </a:ext>
            </a:extLst>
          </p:cNvPr>
          <p:cNvPicPr>
            <a:picLocks noChangeAspect="1"/>
          </p:cNvPicPr>
          <p:nvPr/>
        </p:nvPicPr>
        <p:blipFill>
          <a:blip r:embed="rId3" cstate="print">
            <a:extLst>
              <a:ext uri="{28A0092B-C50C-407E-A947-70E740481C1C}">
                <a14:useLocalDpi xmlns:a14="http://schemas.microsoft.com/office/drawing/2010/main"/>
              </a:ext>
            </a:extLst>
          </a:blip>
          <a:srcRect l="-2758" r="-2758"/>
          <a:stretch>
            <a:fillRect/>
          </a:stretch>
        </p:blipFill>
        <p:spPr>
          <a:xfrm>
            <a:off x="109635" y="673770"/>
            <a:ext cx="8913575" cy="3869339"/>
          </a:xfrm>
          <a:prstGeom prst="rect">
            <a:avLst/>
          </a:prstGeom>
        </p:spPr>
      </p:pic>
      <p:sp>
        <p:nvSpPr>
          <p:cNvPr id="6" name="Content Placeholder 2">
            <a:extLst>
              <a:ext uri="{FF2B5EF4-FFF2-40B4-BE49-F238E27FC236}">
                <a16:creationId xmlns:a16="http://schemas.microsoft.com/office/drawing/2014/main" id="{A88CABB8-8D14-9E4D-B7DB-9FCEB3DF1C74}"/>
              </a:ext>
            </a:extLst>
          </p:cNvPr>
          <p:cNvSpPr>
            <a:spLocks noGrp="1"/>
          </p:cNvSpPr>
          <p:nvPr>
            <p:ph idx="1"/>
          </p:nvPr>
        </p:nvSpPr>
        <p:spPr>
          <a:xfrm>
            <a:off x="1" y="4575192"/>
            <a:ext cx="9132844" cy="2282809"/>
          </a:xfrm>
        </p:spPr>
        <p:txBody>
          <a:bodyPr>
            <a:normAutofit fontScale="70000" lnSpcReduction="20000"/>
          </a:bodyPr>
          <a:lstStyle/>
          <a:p>
            <a:r>
              <a:rPr lang="en-US" b="1" i="1" dirty="0"/>
              <a:t>Secondary active transport </a:t>
            </a:r>
            <a:r>
              <a:rPr lang="en-US" dirty="0"/>
              <a:t>describes the movement of material using the energy of the electrochemical gradient </a:t>
            </a:r>
            <a:r>
              <a:rPr lang="en-US" i="1" dirty="0"/>
              <a:t>established by primary active transport</a:t>
            </a:r>
            <a:r>
              <a:rPr lang="en-US" dirty="0"/>
              <a:t>. </a:t>
            </a:r>
          </a:p>
          <a:p>
            <a:r>
              <a:rPr lang="en-US" dirty="0"/>
              <a:t>Using the energy of the electrochemical gradient created by the primary active transport system, other substances such as amino acids and glucose can be brought into the cell through membrane channels. </a:t>
            </a:r>
          </a:p>
        </p:txBody>
      </p:sp>
    </p:spTree>
    <p:extLst>
      <p:ext uri="{BB962C8B-B14F-4D97-AF65-F5344CB8AC3E}">
        <p14:creationId xmlns:p14="http://schemas.microsoft.com/office/powerpoint/2010/main" val="227031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698178"/>
          </a:xfrm>
        </p:spPr>
        <p:txBody>
          <a:bodyPr>
            <a:normAutofit fontScale="90000"/>
          </a:bodyPr>
          <a:lstStyle/>
          <a:p>
            <a:r>
              <a:rPr lang="en-US" dirty="0"/>
              <a:t>Endocytosis</a:t>
            </a:r>
          </a:p>
        </p:txBody>
      </p:sp>
      <p:sp>
        <p:nvSpPr>
          <p:cNvPr id="9" name="TextBox 8">
            <a:extLst>
              <a:ext uri="{FF2B5EF4-FFF2-40B4-BE49-F238E27FC236}">
                <a16:creationId xmlns:a16="http://schemas.microsoft.com/office/drawing/2014/main" id="{0E00896D-5636-EB4C-9B22-46934A179AE4}"/>
              </a:ext>
            </a:extLst>
          </p:cNvPr>
          <p:cNvSpPr txBox="1"/>
          <p:nvPr/>
        </p:nvSpPr>
        <p:spPr>
          <a:xfrm>
            <a:off x="112426" y="4795897"/>
            <a:ext cx="9144000" cy="1754326"/>
          </a:xfrm>
          <a:prstGeom prst="rect">
            <a:avLst/>
          </a:prstGeom>
          <a:noFill/>
        </p:spPr>
        <p:txBody>
          <a:bodyPr wrap="square" rtlCol="0">
            <a:spAutoFit/>
          </a:bodyPr>
          <a:lstStyle/>
          <a:p>
            <a:pPr marL="285750" indent="-285750">
              <a:buFont typeface="Arial" panose="020B0604020202020204" pitchFamily="34" charset="0"/>
              <a:buChar char="•"/>
            </a:pPr>
            <a:r>
              <a:rPr lang="en-US" b="1" i="1" dirty="0"/>
              <a:t>Endocytosis</a:t>
            </a:r>
            <a:r>
              <a:rPr lang="en-US" dirty="0"/>
              <a:t> is a type of active transport that moves particles, such as large molecules, parts of cells, and even whole cells, into a cell. </a:t>
            </a:r>
          </a:p>
          <a:p>
            <a:pPr marL="285750" indent="-285750">
              <a:buFont typeface="Arial" panose="020B0604020202020204" pitchFamily="34" charset="0"/>
              <a:buChar char="•"/>
            </a:pPr>
            <a:r>
              <a:rPr lang="en-US" dirty="0"/>
              <a:t>There are different variations of endocytosis, but all share a common characteristic: </a:t>
            </a:r>
          </a:p>
          <a:p>
            <a:pPr marL="285750" indent="-285750">
              <a:buFont typeface="Arial" panose="020B0604020202020204" pitchFamily="34" charset="0"/>
              <a:buChar char="•"/>
            </a:pPr>
            <a:r>
              <a:rPr lang="en-US" dirty="0"/>
              <a:t>	The plasma membrane of the cell invaginates, forming a pocket around the target particle.</a:t>
            </a:r>
          </a:p>
          <a:p>
            <a:pPr marL="285750" indent="-285750">
              <a:buFont typeface="Arial" panose="020B0604020202020204" pitchFamily="34" charset="0"/>
              <a:buChar char="•"/>
            </a:pPr>
            <a:r>
              <a:rPr lang="en-US" dirty="0"/>
              <a:t>	The pocket pinches off, resulting in the particle being contained in a newly created vacuole 	that is formed from the plasma membrane.</a:t>
            </a:r>
          </a:p>
        </p:txBody>
      </p:sp>
      <p:pic>
        <p:nvPicPr>
          <p:cNvPr id="6" name="Figure" descr="Three types of endocytosis are shown: (a) phagocytosis, (b) pinocytosis, and (c) receptor-mediated endocytosis. Part a shows the plasma membrane forming a pocket around a particle in the extracellular fluid. The membrane subsequently engulfs the particle, which becomes trapped in a vacuole. Part b shows a plasma membrane forming a pocket around fluid in the extracellular fluid. The membrane subsequently engulfs the fluid, which becomes trapped in a vacuole. Part c shows a part of the plasma membrane that is clathrin-coated on the cytoplasmic side and has receptors on the extracellular side. The receptors bind a substance, then pinch off to form a coated vesicle.">
            <a:extLst>
              <a:ext uri="{FF2B5EF4-FFF2-40B4-BE49-F238E27FC236}">
                <a16:creationId xmlns:a16="http://schemas.microsoft.com/office/drawing/2014/main" id="{1AB6598D-7C69-E54F-84A8-7E952EFA6655}"/>
              </a:ext>
            </a:extLst>
          </p:cNvPr>
          <p:cNvPicPr>
            <a:picLocks noChangeAspect="1"/>
          </p:cNvPicPr>
          <p:nvPr/>
        </p:nvPicPr>
        <p:blipFill>
          <a:blip r:embed="rId3" cstate="print">
            <a:extLst>
              <a:ext uri="{28A0092B-C50C-407E-A947-70E740481C1C}">
                <a14:useLocalDpi xmlns:a14="http://schemas.microsoft.com/office/drawing/2010/main"/>
              </a:ext>
            </a:extLst>
          </a:blip>
          <a:srcRect t="-2138" b="-2138"/>
          <a:stretch>
            <a:fillRect/>
          </a:stretch>
        </p:blipFill>
        <p:spPr>
          <a:xfrm>
            <a:off x="111750" y="749508"/>
            <a:ext cx="8920499" cy="3872345"/>
          </a:xfrm>
          <a:prstGeom prst="rect">
            <a:avLst/>
          </a:prstGeom>
        </p:spPr>
      </p:pic>
    </p:spTree>
    <p:extLst>
      <p:ext uri="{BB962C8B-B14F-4D97-AF65-F5344CB8AC3E}">
        <p14:creationId xmlns:p14="http://schemas.microsoft.com/office/powerpoint/2010/main" val="3964825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698178"/>
          </a:xfrm>
        </p:spPr>
        <p:txBody>
          <a:bodyPr>
            <a:normAutofit fontScale="90000"/>
          </a:bodyPr>
          <a:lstStyle/>
          <a:p>
            <a:r>
              <a:rPr lang="en-US" dirty="0"/>
              <a:t>Endocytosis</a:t>
            </a:r>
          </a:p>
        </p:txBody>
      </p:sp>
      <p:sp>
        <p:nvSpPr>
          <p:cNvPr id="9" name="TextBox 8">
            <a:extLst>
              <a:ext uri="{FF2B5EF4-FFF2-40B4-BE49-F238E27FC236}">
                <a16:creationId xmlns:a16="http://schemas.microsoft.com/office/drawing/2014/main" id="{0E00896D-5636-EB4C-9B22-46934A179AE4}"/>
              </a:ext>
            </a:extLst>
          </p:cNvPr>
          <p:cNvSpPr txBox="1"/>
          <p:nvPr/>
        </p:nvSpPr>
        <p:spPr>
          <a:xfrm>
            <a:off x="112426" y="4795897"/>
            <a:ext cx="9144000" cy="2031325"/>
          </a:xfrm>
          <a:prstGeom prst="rect">
            <a:avLst/>
          </a:prstGeom>
          <a:noFill/>
        </p:spPr>
        <p:txBody>
          <a:bodyPr wrap="square" rtlCol="0">
            <a:spAutoFit/>
          </a:bodyPr>
          <a:lstStyle/>
          <a:p>
            <a:r>
              <a:rPr lang="en-US" b="1" dirty="0"/>
              <a:t>Three variations of endocytosis are shown.</a:t>
            </a:r>
          </a:p>
          <a:p>
            <a:pPr marL="342900" indent="-342900">
              <a:buAutoNum type="alphaLcParenBoth"/>
            </a:pPr>
            <a:r>
              <a:rPr lang="en-US" dirty="0"/>
              <a:t>In one form of endocytosis, </a:t>
            </a:r>
            <a:r>
              <a:rPr lang="en-US" b="1" i="1" dirty="0"/>
              <a:t>phagocytosis</a:t>
            </a:r>
            <a:r>
              <a:rPr lang="en-US" dirty="0"/>
              <a:t>, the cell membrane surrounds the particle and pinches off to form an intracellular vacuole.</a:t>
            </a:r>
          </a:p>
          <a:p>
            <a:pPr marL="342900" indent="-342900">
              <a:buAutoNum type="alphaLcParenBoth"/>
            </a:pPr>
            <a:r>
              <a:rPr lang="en-US" dirty="0"/>
              <a:t>In another type of endocytosis, </a:t>
            </a:r>
            <a:r>
              <a:rPr lang="en-US" b="1" i="1" dirty="0"/>
              <a:t>pinocytosis</a:t>
            </a:r>
            <a:r>
              <a:rPr lang="en-US" dirty="0"/>
              <a:t>, the cell membrane surrounds a small volume of fluid and pinches off, forming a vesicle.</a:t>
            </a:r>
            <a:endParaRPr lang="en-US" dirty="0">
              <a:solidFill>
                <a:srgbClr val="6CB255"/>
              </a:solidFill>
            </a:endParaRPr>
          </a:p>
          <a:p>
            <a:pPr marL="342900" indent="-342900">
              <a:buAutoNum type="alphaLcParenBoth"/>
            </a:pPr>
            <a:r>
              <a:rPr lang="en-US" dirty="0"/>
              <a:t>In </a:t>
            </a:r>
            <a:r>
              <a:rPr lang="en-US" b="1" i="1" dirty="0"/>
              <a:t>receptor-mediated endocytosis</a:t>
            </a:r>
            <a:r>
              <a:rPr lang="en-US" dirty="0"/>
              <a:t>, uptake of substances by the cell is targeted to a single type of substance that binds at the receptor on the external cell membrane.</a:t>
            </a:r>
          </a:p>
        </p:txBody>
      </p:sp>
      <p:pic>
        <p:nvPicPr>
          <p:cNvPr id="6" name="Figure" descr="Three types of endocytosis are shown: (a) phagocytosis, (b) pinocytosis, and (c) receptor-mediated endocytosis. Part a shows the plasma membrane forming a pocket around a particle in the extracellular fluid. The membrane subsequently engulfs the particle, which becomes trapped in a vacuole. Part b shows a plasma membrane forming a pocket around fluid in the extracellular fluid. The membrane subsequently engulfs the fluid, which becomes trapped in a vacuole. Part c shows a part of the plasma membrane that is clathrin-coated on the cytoplasmic side and has receptors on the extracellular side. The receptors bind a substance, then pinch off to form a coated vesicle.">
            <a:extLst>
              <a:ext uri="{FF2B5EF4-FFF2-40B4-BE49-F238E27FC236}">
                <a16:creationId xmlns:a16="http://schemas.microsoft.com/office/drawing/2014/main" id="{1AB6598D-7C69-E54F-84A8-7E952EFA6655}"/>
              </a:ext>
            </a:extLst>
          </p:cNvPr>
          <p:cNvPicPr>
            <a:picLocks noChangeAspect="1"/>
          </p:cNvPicPr>
          <p:nvPr/>
        </p:nvPicPr>
        <p:blipFill>
          <a:blip r:embed="rId3" cstate="print">
            <a:extLst>
              <a:ext uri="{28A0092B-C50C-407E-A947-70E740481C1C}">
                <a14:useLocalDpi xmlns:a14="http://schemas.microsoft.com/office/drawing/2010/main"/>
              </a:ext>
            </a:extLst>
          </a:blip>
          <a:srcRect t="-2138" b="-2138"/>
          <a:stretch>
            <a:fillRect/>
          </a:stretch>
        </p:blipFill>
        <p:spPr>
          <a:xfrm>
            <a:off x="111750" y="749508"/>
            <a:ext cx="8920499" cy="3872345"/>
          </a:xfrm>
          <a:prstGeom prst="rect">
            <a:avLst/>
          </a:prstGeom>
        </p:spPr>
      </p:pic>
    </p:spTree>
    <p:extLst>
      <p:ext uri="{BB962C8B-B14F-4D97-AF65-F5344CB8AC3E}">
        <p14:creationId xmlns:p14="http://schemas.microsoft.com/office/powerpoint/2010/main" val="177091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8763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ahoma"/>
                <a:cs typeface="Arial"/>
              </a:rPr>
              <a:t>Three Domains of Life</a:t>
            </a:r>
          </a:p>
        </p:txBody>
      </p:sp>
      <p:pic>
        <p:nvPicPr>
          <p:cNvPr id="2" name="Picture 1">
            <a:extLst>
              <a:ext uri="{FF2B5EF4-FFF2-40B4-BE49-F238E27FC236}">
                <a16:creationId xmlns:a16="http://schemas.microsoft.com/office/drawing/2014/main" id="{3B9289D0-E14B-EF4F-BF38-6FBEBC56C3DD}"/>
              </a:ext>
            </a:extLst>
          </p:cNvPr>
          <p:cNvPicPr>
            <a:picLocks noChangeAspect="1"/>
          </p:cNvPicPr>
          <p:nvPr/>
        </p:nvPicPr>
        <p:blipFill>
          <a:blip r:embed="rId3"/>
          <a:stretch>
            <a:fillRect/>
          </a:stretch>
        </p:blipFill>
        <p:spPr>
          <a:xfrm>
            <a:off x="381000" y="1512444"/>
            <a:ext cx="8447720" cy="4591584"/>
          </a:xfrm>
          <a:prstGeom prst="rect">
            <a:avLst/>
          </a:prstGeom>
        </p:spPr>
      </p:pic>
    </p:spTree>
    <p:extLst>
      <p:ext uri="{BB962C8B-B14F-4D97-AF65-F5344CB8AC3E}">
        <p14:creationId xmlns:p14="http://schemas.microsoft.com/office/powerpoint/2010/main" val="867813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698178"/>
          </a:xfrm>
        </p:spPr>
        <p:txBody>
          <a:bodyPr>
            <a:normAutofit fontScale="90000"/>
          </a:bodyPr>
          <a:lstStyle/>
          <a:p>
            <a:r>
              <a:rPr lang="en-US" dirty="0"/>
              <a:t>Exocytosis</a:t>
            </a:r>
          </a:p>
        </p:txBody>
      </p:sp>
      <p:pic>
        <p:nvPicPr>
          <p:cNvPr id="5" name="Figure" descr="A vesicle containing waste products is shown in the cytoplasm. The vesicle migrates to the cell membrane. The membrane of the vesicle fuses with the cell membrane, and the contents of the vesicle are released to the extracellular fluid.">
            <a:extLst>
              <a:ext uri="{FF2B5EF4-FFF2-40B4-BE49-F238E27FC236}">
                <a16:creationId xmlns:a16="http://schemas.microsoft.com/office/drawing/2014/main" id="{49935C41-8158-F04C-8E6F-7D937DC71006}"/>
              </a:ext>
            </a:extLst>
          </p:cNvPr>
          <p:cNvPicPr>
            <a:picLocks noChangeAspect="1"/>
          </p:cNvPicPr>
          <p:nvPr/>
        </p:nvPicPr>
        <p:blipFill>
          <a:blip r:embed="rId3" cstate="print">
            <a:extLst>
              <a:ext uri="{28A0092B-C50C-407E-A947-70E740481C1C}">
                <a14:useLocalDpi xmlns:a14="http://schemas.microsoft.com/office/drawing/2010/main"/>
              </a:ext>
            </a:extLst>
          </a:blip>
          <a:srcRect t="-7488" b="-7488"/>
          <a:stretch>
            <a:fillRect/>
          </a:stretch>
        </p:blipFill>
        <p:spPr>
          <a:xfrm>
            <a:off x="4489450" y="898215"/>
            <a:ext cx="4030663" cy="5256213"/>
          </a:xfrm>
          <a:prstGeom prst="rect">
            <a:avLst/>
          </a:prstGeom>
        </p:spPr>
      </p:pic>
      <p:sp>
        <p:nvSpPr>
          <p:cNvPr id="7" name="Content Placeholder 2">
            <a:extLst>
              <a:ext uri="{FF2B5EF4-FFF2-40B4-BE49-F238E27FC236}">
                <a16:creationId xmlns:a16="http://schemas.microsoft.com/office/drawing/2014/main" id="{6AB2EF2F-6BAF-C94B-ADBC-61F33E5CA205}"/>
              </a:ext>
            </a:extLst>
          </p:cNvPr>
          <p:cNvSpPr>
            <a:spLocks noGrp="1"/>
          </p:cNvSpPr>
          <p:nvPr>
            <p:ph idx="1"/>
          </p:nvPr>
        </p:nvSpPr>
        <p:spPr>
          <a:xfrm>
            <a:off x="-21348" y="1272910"/>
            <a:ext cx="4224090" cy="5585090"/>
          </a:xfrm>
        </p:spPr>
        <p:txBody>
          <a:bodyPr>
            <a:normAutofit fontScale="85000" lnSpcReduction="20000"/>
          </a:bodyPr>
          <a:lstStyle/>
          <a:p>
            <a:r>
              <a:rPr lang="en-US" b="1" i="1" dirty="0"/>
              <a:t>Exocytosis</a:t>
            </a:r>
            <a:r>
              <a:rPr lang="en-US" dirty="0"/>
              <a:t> is the opposite of the processes on the previous slides</a:t>
            </a:r>
          </a:p>
          <a:p>
            <a:pPr lvl="1"/>
            <a:r>
              <a:rPr lang="en-US" dirty="0"/>
              <a:t>Its purpose is to expel material from the cell into the extracellular fluid. </a:t>
            </a:r>
          </a:p>
          <a:p>
            <a:pPr lvl="1"/>
            <a:r>
              <a:rPr lang="en-US" dirty="0"/>
              <a:t>A particle enveloped in membrane fuses with the interior of the plasma membrane. </a:t>
            </a:r>
          </a:p>
          <a:p>
            <a:pPr lvl="1"/>
            <a:r>
              <a:rPr lang="en-US" dirty="0"/>
              <a:t>This fusion opens the membranous envelope to the exterior of the cell, and the particle is expelled into the extracellular space </a:t>
            </a:r>
          </a:p>
        </p:txBody>
      </p:sp>
      <p:sp>
        <p:nvSpPr>
          <p:cNvPr id="8" name="TextBox 7">
            <a:extLst>
              <a:ext uri="{FF2B5EF4-FFF2-40B4-BE49-F238E27FC236}">
                <a16:creationId xmlns:a16="http://schemas.microsoft.com/office/drawing/2014/main" id="{3FD885B5-7E4B-1A40-A5B6-E58FB7F6DD0D}"/>
              </a:ext>
            </a:extLst>
          </p:cNvPr>
          <p:cNvSpPr txBox="1"/>
          <p:nvPr/>
        </p:nvSpPr>
        <p:spPr>
          <a:xfrm>
            <a:off x="4307305" y="5929507"/>
            <a:ext cx="4836695" cy="830997"/>
          </a:xfrm>
          <a:prstGeom prst="rect">
            <a:avLst/>
          </a:prstGeom>
          <a:noFill/>
        </p:spPr>
        <p:txBody>
          <a:bodyPr wrap="square" rtlCol="0">
            <a:spAutoFit/>
          </a:bodyPr>
          <a:lstStyle/>
          <a:p>
            <a:pPr algn="ctr"/>
            <a:r>
              <a:rPr lang="en-US" sz="1600" dirty="0"/>
              <a:t>In exocytosis, a vesicle migrates to the plasma membrane, binds, and releases its contents to the outside of the cell. </a:t>
            </a:r>
          </a:p>
        </p:txBody>
      </p:sp>
    </p:spTree>
    <p:extLst>
      <p:ext uri="{BB962C8B-B14F-4D97-AF65-F5344CB8AC3E}">
        <p14:creationId xmlns:p14="http://schemas.microsoft.com/office/powerpoint/2010/main" val="2632911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228600"/>
            <a:ext cx="5867400" cy="1292662"/>
          </a:xfrm>
        </p:spPr>
        <p:txBody>
          <a:bodyPr/>
          <a:lstStyle/>
          <a:p>
            <a:r>
              <a:rPr lang="en-US" sz="3600" dirty="0"/>
              <a:t>The Size Range of Cells</a:t>
            </a:r>
          </a:p>
        </p:txBody>
      </p:sp>
      <p:pic>
        <p:nvPicPr>
          <p:cNvPr id="4" name="Picture 3" descr="Table illustrating the scale of different objects, as well as the method of observation. The scale begins at 10 meters, and decreases by powers of 10 to 0.1 nm. From 10 m, there is 1 m, 0.1 m, 1 cm, 1 mm, 100 μm, 10 μm, 1 μm, 100 nanometers, 10 nanometers, 1 nanometer and 0.1 nanometer. Visible to the unaided eye is human height (1.5 m), length of some nerve and muscle cells (0.8 m), chicken eggs (4 to 5 cm), and frog eggs (2 mm). Visibility to light microscopy starts at approximately the same size as frog eggs. Human eggs (100 μm) are the smallest objects in this portion of the chart. Most plant and animal cells are in the range of 10 μm to 100 μm and nucleus, most bacteria and mitochondrion are in the range of 1 μm to 10 μm. These are visible to light and electron microscopy. The smallest bacteria cells (100 nm), viruses (40 to 80 nm) and ribosomes (20 nm) are visible to super-resolution light and electron microscopy. Proteins (3 to 10 nm and some lipids (1 to 3 nm) are visible to electron microscopy. Small molecules, like water (0.4-0.9 nm) and atoms (0.2 nm) are too small to be observed by electron microscopy."/>
          <p:cNvPicPr>
            <a:picLocks noChangeAspect="1"/>
          </p:cNvPicPr>
          <p:nvPr/>
        </p:nvPicPr>
        <p:blipFill>
          <a:blip r:embed="rId3"/>
          <a:stretch>
            <a:fillRect/>
          </a:stretch>
        </p:blipFill>
        <p:spPr>
          <a:xfrm>
            <a:off x="65121" y="1162050"/>
            <a:ext cx="9013757" cy="5619750"/>
          </a:xfrm>
          <a:prstGeom prst="rect">
            <a:avLst/>
          </a:prstGeom>
        </p:spPr>
      </p:pic>
      <p:cxnSp>
        <p:nvCxnSpPr>
          <p:cNvPr id="6" name="Straight Arrow Connector 5"/>
          <p:cNvCxnSpPr/>
          <p:nvPr/>
        </p:nvCxnSpPr>
        <p:spPr bwMode="auto">
          <a:xfrm flipV="1">
            <a:off x="2921001" y="4330700"/>
            <a:ext cx="1066799" cy="4191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srgbClr val="000000">
                <a:alpha val="43000"/>
              </a:srgbClr>
            </a:outerShdw>
          </a:effectLst>
        </p:spPr>
      </p:cxnSp>
      <p:sp>
        <p:nvSpPr>
          <p:cNvPr id="7" name="Content Placeholder 2"/>
          <p:cNvSpPr txBox="1">
            <a:spLocks/>
          </p:cNvSpPr>
          <p:nvPr/>
        </p:nvSpPr>
        <p:spPr>
          <a:xfrm>
            <a:off x="1663699" y="4206874"/>
            <a:ext cx="1257302" cy="1279526"/>
          </a:xfrm>
          <a:prstGeom prst="rect">
            <a:avLst/>
          </a:prstGeom>
          <a:solidFill>
            <a:schemeClr val="bg1"/>
          </a:solidFill>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fontAlgn="auto">
              <a:spcAft>
                <a:spcPts val="0"/>
              </a:spcAft>
              <a:buClr>
                <a:srgbClr val="4F81BD"/>
              </a:buClr>
              <a:buNone/>
            </a:pPr>
            <a:r>
              <a:rPr lang="en-US" sz="1600" b="1" dirty="0">
                <a:solidFill>
                  <a:schemeClr val="accent1"/>
                </a:solidFill>
                <a:latin typeface="Calibri"/>
              </a:rPr>
              <a:t> Eukaryotes are 10 – 100 times bigger than prokaryotes</a:t>
            </a:r>
          </a:p>
        </p:txBody>
      </p:sp>
      <p:cxnSp>
        <p:nvCxnSpPr>
          <p:cNvPr id="8" name="Straight Arrow Connector 7"/>
          <p:cNvCxnSpPr/>
          <p:nvPr/>
        </p:nvCxnSpPr>
        <p:spPr bwMode="auto">
          <a:xfrm>
            <a:off x="2921001" y="4749800"/>
            <a:ext cx="1333499" cy="7366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srgbClr val="000000">
                <a:alpha val="43000"/>
              </a:srgbClr>
            </a:outerShdw>
          </a:effectLst>
        </p:spPr>
      </p:cxnSp>
      <p:cxnSp>
        <p:nvCxnSpPr>
          <p:cNvPr id="9" name="Straight Arrow Connector 8"/>
          <p:cNvCxnSpPr/>
          <p:nvPr/>
        </p:nvCxnSpPr>
        <p:spPr bwMode="auto">
          <a:xfrm>
            <a:off x="2921001" y="4749800"/>
            <a:ext cx="2247898" cy="4445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srgbClr val="000000">
                <a:alpha val="43000"/>
              </a:srgbClr>
            </a:outerShdw>
          </a:effectLst>
        </p:spPr>
      </p:cxnSp>
      <p:cxnSp>
        <p:nvCxnSpPr>
          <p:cNvPr id="11" name="Straight Arrow Connector 10"/>
          <p:cNvCxnSpPr/>
          <p:nvPr/>
        </p:nvCxnSpPr>
        <p:spPr bwMode="auto">
          <a:xfrm flipV="1">
            <a:off x="2921001" y="4651374"/>
            <a:ext cx="2457448" cy="98426"/>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664501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30" y="76200"/>
            <a:ext cx="8854439" cy="738664"/>
          </a:xfrm>
        </p:spPr>
        <p:txBody>
          <a:bodyPr/>
          <a:lstStyle/>
          <a:p>
            <a:r>
              <a:rPr lang="en-US" sz="3600" dirty="0">
                <a:latin typeface="Calibri"/>
                <a:cs typeface="Calibri"/>
              </a:rPr>
              <a:t>Comparing Prokaryotic and Eukaryotic Cells</a:t>
            </a:r>
          </a:p>
        </p:txBody>
      </p:sp>
      <p:pic>
        <p:nvPicPr>
          <p:cNvPr id="5" name="Picture 4"/>
          <p:cNvPicPr>
            <a:picLocks noChangeAspect="1"/>
          </p:cNvPicPr>
          <p:nvPr/>
        </p:nvPicPr>
        <p:blipFill>
          <a:blip r:embed="rId2"/>
          <a:stretch>
            <a:fillRect/>
          </a:stretch>
        </p:blipFill>
        <p:spPr>
          <a:xfrm>
            <a:off x="2130386" y="2667000"/>
            <a:ext cx="7015457" cy="4174065"/>
          </a:xfrm>
          <a:prstGeom prst="rect">
            <a:avLst/>
          </a:prstGeom>
        </p:spPr>
      </p:pic>
      <p:sp>
        <p:nvSpPr>
          <p:cNvPr id="6" name="TextBox 5">
            <a:extLst>
              <a:ext uri="{FF2B5EF4-FFF2-40B4-BE49-F238E27FC236}">
                <a16:creationId xmlns:a16="http://schemas.microsoft.com/office/drawing/2014/main" id="{4129E5C9-B9CE-1C41-BE43-7ED57EC924E3}"/>
              </a:ext>
            </a:extLst>
          </p:cNvPr>
          <p:cNvSpPr txBox="1"/>
          <p:nvPr/>
        </p:nvSpPr>
        <p:spPr>
          <a:xfrm>
            <a:off x="342900" y="814864"/>
            <a:ext cx="84582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Cells fall into one of two broad categories: </a:t>
            </a:r>
          </a:p>
          <a:p>
            <a:pPr marL="742950" lvl="1" indent="-285750">
              <a:buFont typeface="Arial" panose="020B0604020202020204" pitchFamily="34" charset="0"/>
              <a:buChar char="•"/>
            </a:pPr>
            <a:r>
              <a:rPr lang="en-US" sz="2000" dirty="0"/>
              <a:t>Prokaryotic - (pro- = before; -karyon- = nucleus)</a:t>
            </a:r>
          </a:p>
          <a:p>
            <a:pPr marL="1200150" lvl="2" indent="-285750">
              <a:buFont typeface="Arial" panose="020B0604020202020204" pitchFamily="34" charset="0"/>
              <a:buChar char="•"/>
            </a:pPr>
            <a:r>
              <a:rPr lang="en-US" sz="2000" dirty="0"/>
              <a:t>Predominantly single-celled organisms of the domains Bacteria and Archaea (pro- = before; -karyon- = nucleus).</a:t>
            </a:r>
          </a:p>
          <a:p>
            <a:pPr marL="742950" lvl="1" indent="-285750">
              <a:buFont typeface="Arial" panose="020B0604020202020204" pitchFamily="34" charset="0"/>
              <a:buChar char="•"/>
            </a:pPr>
            <a:r>
              <a:rPr lang="en-US" sz="2000" dirty="0"/>
              <a:t>Eukaryotic - (</a:t>
            </a:r>
            <a:r>
              <a:rPr lang="en-US" sz="2000" dirty="0" err="1"/>
              <a:t>eu</a:t>
            </a:r>
            <a:r>
              <a:rPr lang="en-US" sz="2000" dirty="0"/>
              <a:t>- = true -karyon- = nucleus)</a:t>
            </a:r>
          </a:p>
          <a:p>
            <a:pPr marL="1200150" lvl="2" indent="-285750">
              <a:buFont typeface="Arial" panose="020B0604020202020204" pitchFamily="34" charset="0"/>
              <a:buChar char="•"/>
            </a:pPr>
            <a:r>
              <a:rPr lang="en-US" sz="2000" dirty="0"/>
              <a:t>Animal cells, plant cells, fungi, and protists are eukaryotes.</a:t>
            </a:r>
          </a:p>
        </p:txBody>
      </p:sp>
    </p:spTree>
    <p:extLst>
      <p:ext uri="{BB962C8B-B14F-4D97-AF65-F5344CB8AC3E}">
        <p14:creationId xmlns:p14="http://schemas.microsoft.com/office/powerpoint/2010/main" val="3091453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571" y="779236"/>
            <a:ext cx="8497229" cy="5346927"/>
          </a:xfrm>
        </p:spPr>
        <p:txBody>
          <a:bodyPr>
            <a:normAutofit/>
          </a:bodyPr>
          <a:lstStyle/>
          <a:p>
            <a:pPr>
              <a:buFont typeface="Wingdings" charset="2"/>
              <a:buChar char="§"/>
            </a:pPr>
            <a:r>
              <a:rPr lang="en-US" dirty="0"/>
              <a:t>Before next class:</a:t>
            </a:r>
          </a:p>
          <a:p>
            <a:pPr lvl="1">
              <a:buFont typeface="Wingdings" charset="2"/>
              <a:buChar char="§"/>
            </a:pPr>
            <a:r>
              <a:rPr lang="en-US" dirty="0"/>
              <a:t>Finish reading Ch3</a:t>
            </a:r>
          </a:p>
          <a:p>
            <a:pPr lvl="2">
              <a:buFont typeface="Wingdings" charset="2"/>
              <a:buChar char="§"/>
            </a:pPr>
            <a:r>
              <a:rPr lang="en-US" dirty="0"/>
              <a:t>Including Key Terms and Chapter Summary sections</a:t>
            </a:r>
          </a:p>
          <a:p>
            <a:pPr lvl="1">
              <a:buFont typeface="Wingdings" charset="2"/>
              <a:buChar char="§"/>
            </a:pPr>
            <a:r>
              <a:rPr lang="en-US" dirty="0"/>
              <a:t>Start reading Ch4</a:t>
            </a:r>
          </a:p>
          <a:p>
            <a:pPr lvl="1">
              <a:buFont typeface="Wingdings" charset="2"/>
              <a:buChar char="§"/>
            </a:pPr>
            <a:endParaRPr lang="en-US" dirty="0"/>
          </a:p>
          <a:p>
            <a:pPr lvl="1">
              <a:buFont typeface="Wingdings" charset="2"/>
              <a:buChar char="§"/>
            </a:pPr>
            <a:r>
              <a:rPr lang="en-US" dirty="0"/>
              <a:t>We will talk about Ch4 material on Wednesday</a:t>
            </a:r>
          </a:p>
          <a:p>
            <a:pPr marL="0" indent="0">
              <a:buNone/>
            </a:pPr>
            <a:endParaRPr lang="en-US" sz="2800" dirty="0"/>
          </a:p>
        </p:txBody>
      </p:sp>
    </p:spTree>
    <p:extLst>
      <p:ext uri="{BB962C8B-B14F-4D97-AF65-F5344CB8AC3E}">
        <p14:creationId xmlns:p14="http://schemas.microsoft.com/office/powerpoint/2010/main" val="3206855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995825-3354-6F4D-BDA7-40BCB50CF5A2}"/>
              </a:ext>
            </a:extLst>
          </p:cNvPr>
          <p:cNvPicPr>
            <a:picLocks noChangeAspect="1"/>
          </p:cNvPicPr>
          <p:nvPr/>
        </p:nvPicPr>
        <p:blipFill>
          <a:blip r:embed="rId3"/>
          <a:stretch>
            <a:fillRect/>
          </a:stretch>
        </p:blipFill>
        <p:spPr>
          <a:xfrm>
            <a:off x="1873250" y="7928"/>
            <a:ext cx="5486400" cy="6850072"/>
          </a:xfrm>
          <a:prstGeom prst="rect">
            <a:avLst/>
          </a:prstGeom>
        </p:spPr>
      </p:pic>
      <p:sp>
        <p:nvSpPr>
          <p:cNvPr id="2" name="Title 1"/>
          <p:cNvSpPr>
            <a:spLocks noGrp="1"/>
          </p:cNvSpPr>
          <p:nvPr>
            <p:ph type="ctrTitle"/>
          </p:nvPr>
        </p:nvSpPr>
        <p:spPr>
          <a:xfrm>
            <a:off x="546100" y="1715594"/>
            <a:ext cx="8420100" cy="1470025"/>
          </a:xfrm>
        </p:spPr>
        <p:txBody>
          <a:bodyPr/>
          <a:lstStyle/>
          <a:p>
            <a:r>
              <a:rPr lang="en-US" dirty="0">
                <a:solidFill>
                  <a:schemeClr val="bg1"/>
                </a:solidFill>
              </a:rPr>
              <a:t>BIO10: Introduction </a:t>
            </a:r>
            <a:br>
              <a:rPr lang="en-US" dirty="0">
                <a:solidFill>
                  <a:schemeClr val="bg1"/>
                </a:solidFill>
              </a:rPr>
            </a:br>
            <a:r>
              <a:rPr lang="en-US" dirty="0">
                <a:solidFill>
                  <a:schemeClr val="bg1"/>
                </a:solidFill>
              </a:rPr>
              <a:t>to Principles of Biology</a:t>
            </a:r>
          </a:p>
        </p:txBody>
      </p:sp>
      <p:sp>
        <p:nvSpPr>
          <p:cNvPr id="3" name="Subtitle 2"/>
          <p:cNvSpPr>
            <a:spLocks noGrp="1"/>
          </p:cNvSpPr>
          <p:nvPr>
            <p:ph type="subTitle" idx="1"/>
          </p:nvPr>
        </p:nvSpPr>
        <p:spPr>
          <a:xfrm>
            <a:off x="222250" y="4893285"/>
            <a:ext cx="8699500" cy="1470025"/>
          </a:xfrm>
        </p:spPr>
        <p:txBody>
          <a:bodyPr>
            <a:normAutofit/>
          </a:bodyPr>
          <a:lstStyle/>
          <a:p>
            <a:r>
              <a:rPr lang="en-US" sz="2800" dirty="0">
                <a:solidFill>
                  <a:schemeClr val="bg1"/>
                </a:solidFill>
              </a:rPr>
              <a:t>Dr. Paul Bradley</a:t>
            </a:r>
          </a:p>
          <a:p>
            <a:r>
              <a:rPr lang="en-US" sz="2800" dirty="0">
                <a:solidFill>
                  <a:schemeClr val="bg1"/>
                </a:solidFill>
              </a:rPr>
              <a:t>Cell Diversity</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32378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ampbell11e_Lecture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pbell11e_LectureDesign" id="{1E29558D-F693-462F-BFE8-09589E69881C}" vid="{70B05F25-2FB3-4FD4-980B-A633ABC17E0B}"/>
    </a:ext>
  </a:extLst>
</a:theme>
</file>

<file path=ppt/theme/theme3.xml><?xml version="1.0" encoding="utf-8"?>
<a:theme xmlns:a="http://schemas.openxmlformats.org/drawingml/2006/main" name="1_Campbell11e_Lecture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pbell11e_LectureDesign" id="{1E29558D-F693-462F-BFE8-09589E69881C}" vid="{70B05F25-2FB3-4FD4-980B-A633ABC17E0B}"/>
    </a:ext>
  </a:extLst>
</a:theme>
</file>

<file path=ppt/theme/theme4.xml><?xml version="1.0" encoding="utf-8"?>
<a:theme xmlns:a="http://schemas.openxmlformats.org/drawingml/2006/main" name="2_Campbell11e_Lecture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pbell11e_LectureDesign" id="{1E29558D-F693-462F-BFE8-09589E69881C}" vid="{70B05F25-2FB3-4FD4-980B-A633ABC17E0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18058</TotalTime>
  <Words>3171</Words>
  <Application>Microsoft Macintosh PowerPoint</Application>
  <PresentationFormat>On-screen Show (4:3)</PresentationFormat>
  <Paragraphs>278</Paragraphs>
  <Slides>50</Slides>
  <Notes>41</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50</vt:i4>
      </vt:variant>
    </vt:vector>
  </HeadingPairs>
  <TitlesOfParts>
    <vt:vector size="60" baseType="lpstr">
      <vt:lpstr>Arial</vt:lpstr>
      <vt:lpstr>Calibri</vt:lpstr>
      <vt:lpstr>Calibri Regular</vt:lpstr>
      <vt:lpstr>Tahoma</vt:lpstr>
      <vt:lpstr>Times New Roman</vt:lpstr>
      <vt:lpstr>Wingdings</vt:lpstr>
      <vt:lpstr>Office Theme</vt:lpstr>
      <vt:lpstr>Campbell11e_LectureDesign</vt:lpstr>
      <vt:lpstr>1_Campbell11e_LectureDesign</vt:lpstr>
      <vt:lpstr>2_Campbell11e_LectureDesign</vt:lpstr>
      <vt:lpstr>BIO10: Introduction  to Principles of Biology</vt:lpstr>
      <vt:lpstr>PowerPoint Presentation</vt:lpstr>
      <vt:lpstr>Cell Theory</vt:lpstr>
      <vt:lpstr>PowerPoint Presentation</vt:lpstr>
      <vt:lpstr>PowerPoint Presentation</vt:lpstr>
      <vt:lpstr>The Size Range of Cells</vt:lpstr>
      <vt:lpstr>Comparing Prokaryotic and Eukaryotic Cells</vt:lpstr>
      <vt:lpstr>PowerPoint Presentation</vt:lpstr>
      <vt:lpstr>BIO10: Introduction  to Principles of Biology</vt:lpstr>
      <vt:lpstr>Comparing Prokaryotic and Eukaryotic Cells</vt:lpstr>
      <vt:lpstr>PowerPoint Presentation</vt:lpstr>
      <vt:lpstr>PowerPoint Presentation</vt:lpstr>
      <vt:lpstr>PowerPoint Presentation</vt:lpstr>
      <vt:lpstr>PowerPoint Presentation</vt:lpstr>
      <vt:lpstr>PowerPoint Presentation</vt:lpstr>
      <vt:lpstr>PowerPoint Presentation</vt:lpstr>
      <vt:lpstr>BioFlix: Tour of an Animal Cell</vt:lpstr>
      <vt:lpstr>Panoramic View of a Plant Cell</vt:lpstr>
      <vt:lpstr>BioFlix: Tour of a Plant Cell</vt:lpstr>
      <vt:lpstr>PowerPoint Presentation</vt:lpstr>
      <vt:lpstr>Organelles</vt:lpstr>
      <vt:lpstr>Endomembrane System</vt:lpstr>
      <vt:lpstr>Nucleus</vt:lpstr>
      <vt:lpstr>The eukaryotic cell’s genetic instructions are mostly housed in the nucleus and carried out by the ribosomes</vt:lpstr>
      <vt:lpstr>Endoplasmic Reticulum (ER)</vt:lpstr>
      <vt:lpstr>Golgi Apparatus</vt:lpstr>
      <vt:lpstr>Golgi Apparatus</vt:lpstr>
      <vt:lpstr>Macrophage (example of cells with lots of lysosomes)</vt:lpstr>
      <vt:lpstr>Plasma Membrane</vt:lpstr>
      <vt:lpstr>The cytoskeleton is a network of fibers that organizes structures and activities in the cell</vt:lpstr>
      <vt:lpstr>Cytoskeleton</vt:lpstr>
      <vt:lpstr>Mitochondria</vt:lpstr>
      <vt:lpstr>Mitochondria</vt:lpstr>
      <vt:lpstr>Chloroplast</vt:lpstr>
      <vt:lpstr>Fluid Mosaic Model</vt:lpstr>
      <vt:lpstr>Extracellular Matrix</vt:lpstr>
      <vt:lpstr>Intercellular Junctions</vt:lpstr>
      <vt:lpstr>Transport Across a Plasma Membrane</vt:lpstr>
      <vt:lpstr>Diffusion Through a Permeable Membrane</vt:lpstr>
      <vt:lpstr>Reminder: Diffusion Through a Permeable Membrane</vt:lpstr>
      <vt:lpstr>Diffusion Through a Permeable Membrane</vt:lpstr>
      <vt:lpstr>Diffusion Through a Permeable Membrane</vt:lpstr>
      <vt:lpstr>Transport Across a Plasma Membrane</vt:lpstr>
      <vt:lpstr>Electrochemical Gradients</vt:lpstr>
      <vt:lpstr>PowerPoint Presentation</vt:lpstr>
      <vt:lpstr>Active Transport</vt:lpstr>
      <vt:lpstr>Active Transport</vt:lpstr>
      <vt:lpstr>Endocytosis</vt:lpstr>
      <vt:lpstr>Endocytosis</vt:lpstr>
      <vt:lpstr>Exocytosis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BIOL190: Introduction to Evolution</dc:title>
  <dc:subject/>
  <dc:creator>pwb</dc:creator>
  <cp:keywords/>
  <dc:description/>
  <cp:lastModifiedBy>Bradley, Paul</cp:lastModifiedBy>
  <cp:revision>315</cp:revision>
  <dcterms:created xsi:type="dcterms:W3CDTF">2015-09-02T18:00:13Z</dcterms:created>
  <dcterms:modified xsi:type="dcterms:W3CDTF">2022-02-15T00:17:51Z</dcterms:modified>
  <cp:category/>
</cp:coreProperties>
</file>