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  <p:sldMasterId id="2147483737" r:id="rId3"/>
    <p:sldMasterId id="2147483760" r:id="rId4"/>
  </p:sldMasterIdLst>
  <p:notesMasterIdLst>
    <p:notesMasterId r:id="rId50"/>
  </p:notesMasterIdLst>
  <p:sldIdLst>
    <p:sldId id="359" r:id="rId5"/>
    <p:sldId id="1102" r:id="rId6"/>
    <p:sldId id="361" r:id="rId7"/>
    <p:sldId id="360" r:id="rId8"/>
    <p:sldId id="362" r:id="rId9"/>
    <p:sldId id="363" r:id="rId10"/>
    <p:sldId id="1112" r:id="rId11"/>
    <p:sldId id="1114" r:id="rId12"/>
    <p:sldId id="1115" r:id="rId13"/>
    <p:sldId id="1116" r:id="rId14"/>
    <p:sldId id="1117" r:id="rId15"/>
    <p:sldId id="1144" r:id="rId16"/>
    <p:sldId id="1145" r:id="rId17"/>
    <p:sldId id="1146" r:id="rId18"/>
    <p:sldId id="1147" r:id="rId19"/>
    <p:sldId id="1121" r:id="rId20"/>
    <p:sldId id="1150" r:id="rId21"/>
    <p:sldId id="1122" r:id="rId22"/>
    <p:sldId id="1123" r:id="rId23"/>
    <p:sldId id="1125" r:id="rId24"/>
    <p:sldId id="1127" r:id="rId25"/>
    <p:sldId id="1128" r:id="rId26"/>
    <p:sldId id="369" r:id="rId27"/>
    <p:sldId id="370" r:id="rId28"/>
    <p:sldId id="895" r:id="rId29"/>
    <p:sldId id="896" r:id="rId30"/>
    <p:sldId id="371" r:id="rId31"/>
    <p:sldId id="372" r:id="rId32"/>
    <p:sldId id="373" r:id="rId33"/>
    <p:sldId id="381" r:id="rId34"/>
    <p:sldId id="382" r:id="rId35"/>
    <p:sldId id="383" r:id="rId36"/>
    <p:sldId id="384" r:id="rId37"/>
    <p:sldId id="385" r:id="rId38"/>
    <p:sldId id="386" r:id="rId39"/>
    <p:sldId id="387" r:id="rId40"/>
    <p:sldId id="388" r:id="rId41"/>
    <p:sldId id="392" r:id="rId42"/>
    <p:sldId id="393" r:id="rId43"/>
    <p:sldId id="394" r:id="rId44"/>
    <p:sldId id="395" r:id="rId45"/>
    <p:sldId id="396" r:id="rId46"/>
    <p:sldId id="397" r:id="rId47"/>
    <p:sldId id="398" r:id="rId48"/>
    <p:sldId id="425" r:id="rId4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4"/>
    <p:restoredTop sz="77415" autoAdjust="0"/>
  </p:normalViewPr>
  <p:slideViewPr>
    <p:cSldViewPr snapToGrid="0" snapToObjects="1">
      <p:cViewPr varScale="1">
        <p:scale>
          <a:sx n="97" d="100"/>
          <a:sy n="97" d="100"/>
        </p:scale>
        <p:origin x="102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92882-1C39-1C49-B3F0-56F89C64DC97}" type="datetimeFigureOut">
              <a:rPr lang="en-US" smtClean="0"/>
              <a:t>2/14/22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D7021-0566-DD45-8175-79E5EFAAB2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627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7021-0566-DD45-8175-79E5EFAAB22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78541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7021-0566-DD45-8175-79E5EFAAB22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1485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7021-0566-DD45-8175-79E5EFAAB22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70284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7021-0566-DD45-8175-79E5EFAAB22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79765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7021-0566-DD45-8175-79E5EFAAB22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8159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7021-0566-DD45-8175-79E5EFAAB22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2659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7021-0566-DD45-8175-79E5EFAAB22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33915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7021-0566-DD45-8175-79E5EFAAB22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142113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7021-0566-DD45-8175-79E5EFAAB22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74080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7021-0566-DD45-8175-79E5EFAAB22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08976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7021-0566-DD45-8175-79E5EFAAB22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30509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7D7021-0566-DD45-8175-79E5EFAAB22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153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7021-0566-DD45-8175-79E5EFAAB22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305943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7021-0566-DD45-8175-79E5EFAAB22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060269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7021-0566-DD45-8175-79E5EFAAB22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80128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7021-0566-DD45-8175-79E5EFAAB22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23337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7021-0566-DD45-8175-79E5EFAAB22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233371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7021-0566-DD45-8175-79E5EFAAB22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109658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7021-0566-DD45-8175-79E5EFAAB22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26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551947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85D6FCB8-AFE4-A24F-8A4E-5D62B9FF2C30}" type="slidenum">
              <a:rPr kumimoji="0" lang="en-US" altLang="x-none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27</a:t>
            </a:fld>
            <a:endParaRPr kumimoji="0" lang="en-US" altLang="x-none">
              <a:solidFill>
                <a:prstClr val="black"/>
              </a:solidFill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9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9825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7021-0566-DD45-8175-79E5EFAAB22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23337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7021-0566-DD45-8175-79E5EFAAB22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2333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7021-0566-DD45-8175-79E5EFAAB22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78541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7021-0566-DD45-8175-79E5EFAAB22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30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233371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7021-0566-DD45-8175-79E5EFAAB22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23337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7021-0566-DD45-8175-79E5EFAAB22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233371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1F77FEF9-796C-DA44-BF07-B9F4B770252E}" type="slidenum">
              <a:rPr kumimoji="0" lang="en-US" altLang="x-none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33</a:t>
            </a:fld>
            <a:endParaRPr kumimoji="0" lang="en-US" altLang="x-none">
              <a:solidFill>
                <a:prstClr val="black"/>
              </a:solidFill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x-none" dirty="0">
              <a:solidFill>
                <a:srgbClr val="333399"/>
              </a:solidFill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703313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7021-0566-DD45-8175-79E5EFAAB22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23337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7021-0566-DD45-8175-79E5EFAAB22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35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233371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fld id="{4F0F2EDA-34C9-FA45-8A3C-A1624373A71D}" type="slidenum">
              <a:rPr lang="en-US" altLang="en-US" sz="1200">
                <a:solidFill>
                  <a:prstClr val="black"/>
                </a:solidFill>
                <a:latin typeface="Arial" charset="0"/>
              </a:rPr>
              <a:pPr/>
              <a:t>37</a:t>
            </a:fld>
            <a:endParaRPr lang="en-US" altLang="en-US" sz="12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05824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prstClr val="black"/>
                </a:solidFill>
              </a:rPr>
              <a:pPr/>
              <a:t>38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prstClr val="black"/>
                </a:solidFill>
              </a:rPr>
              <a:pPr/>
              <a:t>39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prstClr val="black"/>
                </a:solidFill>
              </a:rPr>
              <a:pPr/>
              <a:t>40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19724F9-2FF6-E044-BEE6-E2BA5F3BC041}" type="slidenum">
              <a:rPr kumimoji="0" lang="en-US" altLang="x-none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4</a:t>
            </a:fld>
            <a:endParaRPr kumimoji="0" lang="en-US" altLang="x-none">
              <a:solidFill>
                <a:prstClr val="black"/>
              </a:solidFill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03110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fld id="{9148A38A-B184-0341-BDEB-CE893D63E018}" type="slidenum">
              <a:rPr lang="en-US" sz="1200" b="0">
                <a:solidFill>
                  <a:prstClr val="black"/>
                </a:solidFill>
              </a:rPr>
              <a:pPr/>
              <a:t>41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7021-0566-DD45-8175-79E5EFAAB22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42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785415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7021-0566-DD45-8175-79E5EFAAB22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43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785415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7021-0566-DD45-8175-79E5EFAAB22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44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785415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7021-0566-DD45-8175-79E5EFAAB228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7492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FDE97DC-C871-FC43-A93A-70E7B731BCD0}" type="slidenum">
              <a:rPr kumimoji="0" lang="en-US" altLang="x-none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5</a:t>
            </a:fld>
            <a:endParaRPr kumimoji="0" lang="en-US" altLang="x-none">
              <a:solidFill>
                <a:prstClr val="black"/>
              </a:solidFill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030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29C39DA-07BB-3E40-8B5B-7D1D525011BD}" type="slidenum">
              <a:rPr kumimoji="0" lang="en-US" altLang="x-none">
                <a:solidFill>
                  <a:prstClr val="black"/>
                </a:solidFill>
              </a:rPr>
              <a:pPr>
                <a:spcBef>
                  <a:spcPct val="0"/>
                </a:spcBef>
              </a:pPr>
              <a:t>6</a:t>
            </a:fld>
            <a:endParaRPr kumimoji="0" lang="en-US" altLang="x-none">
              <a:solidFill>
                <a:prstClr val="black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3286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7021-0566-DD45-8175-79E5EFAAB22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1362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7021-0566-DD45-8175-79E5EFAAB22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8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58641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D7021-0566-DD45-8175-79E5EFAAB228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9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8831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06BE-F3C9-0B4F-BD82-E748C01D6D25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0D46-5B4A-2C4F-9BFC-EFCE14D1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0586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06BE-F3C9-0B4F-BD82-E748C01D6D25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0D46-5B4A-2C4F-9BFC-EFCE14D1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121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06BE-F3C9-0B4F-BD82-E748C01D6D25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0D46-5B4A-2C4F-9BFC-EFCE14D1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87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F2B3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152400" y="152400"/>
            <a:ext cx="4495800" cy="63563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27225" y="6019800"/>
            <a:ext cx="21643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/>
              </a:rPr>
              <a:t>Lecture Presentations by</a:t>
            </a:r>
            <a:br>
              <a:rPr lang="en-US" sz="14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/>
              </a:rPr>
            </a:b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/>
              </a:rPr>
              <a:t>Nicole </a:t>
            </a:r>
            <a:r>
              <a:rPr lang="en-US" sz="1400" err="1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/>
              </a:rPr>
              <a:t>Tunbridge</a:t>
            </a: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/>
              </a:rPr>
              <a:t> and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/>
              </a:rPr>
              <a:t>Kathleen Fitzpatrick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9009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  <a:cs typeface="Arial"/>
              </a:rPr>
              <a:t>© 2017 Pearson Education, Inc.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876800" y="152400"/>
            <a:ext cx="4114800" cy="57912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DF4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ヒラギノ角ゴ Pro W3" charset="-128"/>
                <a:cs typeface="Arial"/>
              </a:rPr>
              <a:t>Chapter 25</a:t>
            </a:r>
            <a:br>
              <a:rPr lang="en-US" sz="3200" b="1">
                <a:solidFill>
                  <a:srgbClr val="DF4A20"/>
                </a:solidFill>
                <a:latin typeface="Arial" panose="020B0604020202020204" pitchFamily="34" charset="0"/>
                <a:ea typeface="ヒラギノ角ゴ Pro W3" charset="-128"/>
                <a:cs typeface="Arial"/>
              </a:rPr>
            </a:br>
            <a:br>
              <a:rPr lang="en-US" sz="3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/>
              </a:rPr>
            </a:br>
            <a:r>
              <a:rPr lang="en-US" sz="40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ヒラギノ角ゴ Pro W3" charset="-128"/>
                <a:cs typeface="Arial"/>
              </a:rPr>
              <a:t>The History of Life on Earth</a:t>
            </a:r>
          </a:p>
        </p:txBody>
      </p:sp>
    </p:spTree>
    <p:extLst>
      <p:ext uri="{BB962C8B-B14F-4D97-AF65-F5344CB8AC3E}">
        <p14:creationId xmlns:p14="http://schemas.microsoft.com/office/powerpoint/2010/main" val="4048999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and 2 lin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633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buClr>
                <a:srgbClr val="DF4A20"/>
              </a:buClr>
              <a:defRPr/>
            </a:lvl1pPr>
            <a:lvl2pPr marL="740664" indent="-283464">
              <a:buClr>
                <a:srgbClr val="DF4A20"/>
              </a:buClr>
              <a:defRPr/>
            </a:lvl2pPr>
            <a:lvl3pPr marL="1143000" indent="-228600">
              <a:buClr>
                <a:srgbClr val="DF4A20"/>
              </a:buClr>
              <a:defRPr/>
            </a:lvl3pPr>
            <a:lvl4pPr marL="1600200" indent="-228600">
              <a:buClr>
                <a:srgbClr val="DF4A20"/>
              </a:buClr>
              <a:defRPr/>
            </a:lvl4pPr>
            <a:lvl5pPr marL="2057400" indent="-228600">
              <a:buClr>
                <a:srgbClr val="DF4A2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  <a:cs typeface="Arial"/>
              </a:rPr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719530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lin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633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199" cy="4737496"/>
          </a:xfrm>
        </p:spPr>
        <p:txBody>
          <a:bodyPr/>
          <a:lstStyle>
            <a:lvl1pPr marL="347472" indent="-347472">
              <a:buClr>
                <a:srgbClr val="DF4A20"/>
              </a:buClr>
              <a:defRPr/>
            </a:lvl1pPr>
            <a:lvl2pPr marL="740664" indent="-283464">
              <a:buClr>
                <a:srgbClr val="DF4A20"/>
              </a:buClr>
              <a:defRPr/>
            </a:lvl2pPr>
            <a:lvl3pPr marL="1143000" indent="-228600">
              <a:buClr>
                <a:srgbClr val="DF4A20"/>
              </a:buClr>
              <a:defRPr/>
            </a:lvl3pPr>
            <a:lvl4pPr marL="1600200" indent="-228600">
              <a:buClr>
                <a:srgbClr val="DF4A20"/>
              </a:buClr>
              <a:defRPr/>
            </a:lvl4pPr>
            <a:lvl5pPr marL="2057400" indent="-228600">
              <a:buClr>
                <a:srgbClr val="DF4A2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  <a:cs typeface="Arial"/>
              </a:rPr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4405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buClr>
                <a:srgbClr val="DF4A20"/>
              </a:buClr>
              <a:defRPr/>
            </a:lvl1pPr>
            <a:lvl2pPr marL="740664" indent="-283464">
              <a:buClr>
                <a:srgbClr val="DF4A20"/>
              </a:buClr>
              <a:defRPr/>
            </a:lvl2pPr>
            <a:lvl3pPr marL="1143000" indent="-228600">
              <a:buClr>
                <a:srgbClr val="DF4A20"/>
              </a:buClr>
              <a:defRPr/>
            </a:lvl3pPr>
            <a:lvl4pPr marL="1600200" indent="-228600">
              <a:buClr>
                <a:srgbClr val="DF4A20"/>
              </a:buClr>
              <a:defRPr/>
            </a:lvl4pPr>
            <a:lvl5pPr marL="2057400" indent="-228600">
              <a:buClr>
                <a:srgbClr val="DF4A2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  <a:cs typeface="Arial"/>
              </a:rPr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72735955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  <a:cs typeface="Arial"/>
              </a:rPr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545666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  <a:cs typeface="Arial"/>
              </a:rPr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907438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F2B3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152400" y="152400"/>
            <a:ext cx="4495800" cy="63563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27225" y="6019800"/>
            <a:ext cx="21643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/>
              </a:rPr>
              <a:t>Lecture Presentations by</a:t>
            </a:r>
            <a:br>
              <a:rPr lang="en-US" sz="14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/>
              </a:rPr>
            </a:b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/>
              </a:rPr>
              <a:t>Nicole </a:t>
            </a:r>
            <a:r>
              <a:rPr lang="en-US" sz="1400" err="1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/>
              </a:rPr>
              <a:t>Tunbridge</a:t>
            </a: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/>
              </a:rPr>
              <a:t> and</a:t>
            </a:r>
          </a:p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/>
              </a:rPr>
              <a:t>Kathleen Fitzpatrick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9009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  <a:latin typeface="Tahoma"/>
                <a:ea typeface="Arial"/>
                <a:cs typeface="Arial"/>
              </a:rPr>
              <a:t>© 2017 Pearson Education, Inc.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876800" y="152400"/>
            <a:ext cx="4114800" cy="57912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>
                <a:solidFill>
                  <a:srgbClr val="DF4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ヒラギノ角ゴ Pro W3" charset="-128"/>
                <a:cs typeface="Arial"/>
              </a:rPr>
              <a:t>Chapter 25</a:t>
            </a:r>
            <a:br>
              <a:rPr lang="en-US" sz="3200" b="1">
                <a:solidFill>
                  <a:srgbClr val="DF4A20"/>
                </a:solidFill>
                <a:latin typeface="Arial" panose="020B0604020202020204" pitchFamily="34" charset="0"/>
                <a:ea typeface="ヒラギノ角ゴ Pro W3" charset="-128"/>
                <a:cs typeface="Arial"/>
              </a:rPr>
            </a:br>
            <a:br>
              <a:rPr lang="en-US" sz="3600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/>
              </a:rPr>
            </a:br>
            <a:r>
              <a:rPr lang="en-US" sz="4000" b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ヒラギノ角ゴ Pro W3" charset="-128"/>
                <a:cs typeface="Arial"/>
              </a:rPr>
              <a:t>The History of Life on Earth</a:t>
            </a:r>
          </a:p>
        </p:txBody>
      </p:sp>
    </p:spTree>
    <p:extLst>
      <p:ext uri="{BB962C8B-B14F-4D97-AF65-F5344CB8AC3E}">
        <p14:creationId xmlns:p14="http://schemas.microsoft.com/office/powerpoint/2010/main" val="19590553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and 2 lin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633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buClr>
                <a:srgbClr val="DF4A20"/>
              </a:buClr>
              <a:defRPr/>
            </a:lvl1pPr>
            <a:lvl2pPr marL="740664" indent="-283464">
              <a:buClr>
                <a:srgbClr val="DF4A20"/>
              </a:buClr>
              <a:defRPr/>
            </a:lvl2pPr>
            <a:lvl3pPr marL="1143000" indent="-228600">
              <a:buClr>
                <a:srgbClr val="DF4A20"/>
              </a:buClr>
              <a:defRPr/>
            </a:lvl3pPr>
            <a:lvl4pPr marL="1600200" indent="-228600">
              <a:buClr>
                <a:srgbClr val="DF4A20"/>
              </a:buClr>
              <a:defRPr/>
            </a:lvl4pPr>
            <a:lvl5pPr marL="2057400" indent="-228600">
              <a:buClr>
                <a:srgbClr val="DF4A2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  <a:latin typeface="Tahoma"/>
                <a:ea typeface="Arial"/>
                <a:cs typeface="Arial"/>
              </a:rPr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764719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06BE-F3C9-0B4F-BD82-E748C01D6D25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0D46-5B4A-2C4F-9BFC-EFCE14D1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139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lin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633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199" cy="4737496"/>
          </a:xfrm>
        </p:spPr>
        <p:txBody>
          <a:bodyPr/>
          <a:lstStyle>
            <a:lvl1pPr marL="347472" indent="-347472">
              <a:buClr>
                <a:srgbClr val="DF4A20"/>
              </a:buClr>
              <a:defRPr/>
            </a:lvl1pPr>
            <a:lvl2pPr marL="740664" indent="-283464">
              <a:buClr>
                <a:srgbClr val="DF4A20"/>
              </a:buClr>
              <a:defRPr/>
            </a:lvl2pPr>
            <a:lvl3pPr marL="1143000" indent="-228600">
              <a:buClr>
                <a:srgbClr val="DF4A20"/>
              </a:buClr>
              <a:defRPr/>
            </a:lvl3pPr>
            <a:lvl4pPr marL="1600200" indent="-228600">
              <a:buClr>
                <a:srgbClr val="DF4A20"/>
              </a:buClr>
              <a:defRPr/>
            </a:lvl4pPr>
            <a:lvl5pPr marL="2057400" indent="-228600">
              <a:buClr>
                <a:srgbClr val="DF4A2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  <a:latin typeface="Tahoma"/>
                <a:ea typeface="Arial"/>
                <a:cs typeface="Arial"/>
              </a:rPr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588903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buClr>
                <a:srgbClr val="DF4A20"/>
              </a:buClr>
              <a:defRPr/>
            </a:lvl1pPr>
            <a:lvl2pPr marL="740664" indent="-283464">
              <a:buClr>
                <a:srgbClr val="DF4A20"/>
              </a:buClr>
              <a:defRPr/>
            </a:lvl2pPr>
            <a:lvl3pPr marL="1143000" indent="-228600">
              <a:buClr>
                <a:srgbClr val="DF4A20"/>
              </a:buClr>
              <a:defRPr/>
            </a:lvl3pPr>
            <a:lvl4pPr marL="1600200" indent="-228600">
              <a:buClr>
                <a:srgbClr val="DF4A20"/>
              </a:buClr>
              <a:defRPr/>
            </a:lvl4pPr>
            <a:lvl5pPr marL="2057400" indent="-228600">
              <a:buClr>
                <a:srgbClr val="DF4A2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  <a:latin typeface="Tahoma"/>
                <a:ea typeface="Arial"/>
                <a:cs typeface="Arial"/>
              </a:rPr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42411587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  <a:latin typeface="Tahoma"/>
                <a:ea typeface="Arial"/>
                <a:cs typeface="Arial"/>
              </a:rPr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1755939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  <a:latin typeface="Tahoma"/>
                <a:ea typeface="Arial"/>
                <a:cs typeface="Arial"/>
              </a:rPr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9585427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rgbClr val="F2B30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1"/>
          <a:stretch/>
        </p:blipFill>
        <p:spPr>
          <a:xfrm>
            <a:off x="152400" y="152400"/>
            <a:ext cx="4495800" cy="63563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27225" y="6019800"/>
            <a:ext cx="216437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/>
              <a:t>Lecture</a:t>
            </a:r>
            <a:r>
              <a:rPr lang="en-US" sz="1400" baseline="0"/>
              <a:t> Presentations by</a:t>
            </a:r>
            <a:br>
              <a:rPr lang="en-US" sz="1400" baseline="0"/>
            </a:br>
            <a:r>
              <a:rPr lang="en-US" sz="1400" baseline="0"/>
              <a:t>Nicole </a:t>
            </a:r>
            <a:r>
              <a:rPr lang="en-US" sz="1400" baseline="0" err="1"/>
              <a:t>Tunbridge</a:t>
            </a:r>
            <a:r>
              <a:rPr lang="en-US" sz="1400" baseline="0"/>
              <a:t> and</a:t>
            </a:r>
            <a:endParaRPr lang="en-US" sz="1400"/>
          </a:p>
          <a:p>
            <a:pPr algn="r"/>
            <a:r>
              <a:rPr lang="en-US" sz="1400" baseline="0"/>
              <a:t>Kathleen Fitzpatrick</a:t>
            </a: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6490096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© 2017 Pearson Education, Inc.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876800" y="152400"/>
            <a:ext cx="4114800" cy="5791200"/>
          </a:xfrm>
          <a:prstGeom prst="rect">
            <a:avLst/>
          </a:prstGeom>
        </p:spPr>
        <p:txBody>
          <a:bodyPr wrap="square" anchor="ctr"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>
                <a:solidFill>
                  <a:srgbClr val="DF4A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25</a:t>
            </a:r>
            <a:br>
              <a:rPr lang="en-US" sz="3200" b="1">
                <a:solidFill>
                  <a:srgbClr val="DF4A20"/>
                </a:solidFill>
              </a:rPr>
            </a:br>
            <a:br>
              <a:rPr lang="en-US" sz="3600"/>
            </a:br>
            <a:r>
              <a:rPr lang="en-US" sz="4000" b="1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ヒラギノ角ゴ Pro W3" charset="-128"/>
                <a:cs typeface="+mn-cs"/>
              </a:rPr>
              <a:t>The History of Life on Earth</a:t>
            </a:r>
            <a:endParaRPr lang="en-US" sz="40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73843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and 2 lin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633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buClr>
                <a:srgbClr val="DF4A20"/>
              </a:buClr>
              <a:defRPr/>
            </a:lvl1pPr>
            <a:lvl2pPr marL="740664" indent="-283464">
              <a:buClr>
                <a:srgbClr val="DF4A20"/>
              </a:buClr>
              <a:defRPr/>
            </a:lvl2pPr>
            <a:lvl3pPr marL="1143000" indent="-228600">
              <a:buClr>
                <a:srgbClr val="DF4A20"/>
              </a:buClr>
              <a:defRPr/>
            </a:lvl3pPr>
            <a:lvl4pPr marL="1600200" indent="-228600">
              <a:buClr>
                <a:srgbClr val="DF4A20"/>
              </a:buClr>
              <a:defRPr/>
            </a:lvl4pPr>
            <a:lvl5pPr marL="2057400" indent="-228600">
              <a:buClr>
                <a:srgbClr val="DF4A2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37962342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line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633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839199" cy="4737496"/>
          </a:xfrm>
        </p:spPr>
        <p:txBody>
          <a:bodyPr/>
          <a:lstStyle>
            <a:lvl1pPr marL="347472" indent="-347472">
              <a:buClr>
                <a:srgbClr val="DF4A20"/>
              </a:buClr>
              <a:defRPr/>
            </a:lvl1pPr>
            <a:lvl2pPr marL="740664" indent="-283464">
              <a:buClr>
                <a:srgbClr val="DF4A20"/>
              </a:buClr>
              <a:defRPr/>
            </a:lvl2pPr>
            <a:lvl3pPr marL="1143000" indent="-228600">
              <a:buClr>
                <a:srgbClr val="DF4A20"/>
              </a:buClr>
              <a:defRPr/>
            </a:lvl3pPr>
            <a:lvl4pPr marL="1600200" indent="-228600">
              <a:buClr>
                <a:srgbClr val="DF4A20"/>
              </a:buClr>
              <a:defRPr/>
            </a:lvl4pPr>
            <a:lvl5pPr marL="2057400" indent="-228600">
              <a:buClr>
                <a:srgbClr val="DF4A20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50456836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7472" indent="-347472">
              <a:buClr>
                <a:srgbClr val="DF4A20"/>
              </a:buClr>
              <a:defRPr/>
            </a:lvl1pPr>
            <a:lvl2pPr marL="740664" indent="-283464">
              <a:buClr>
                <a:srgbClr val="DF4A20"/>
              </a:buClr>
              <a:defRPr/>
            </a:lvl2pPr>
            <a:lvl3pPr marL="1143000" indent="-228600">
              <a:buClr>
                <a:srgbClr val="DF4A20"/>
              </a:buClr>
              <a:defRPr/>
            </a:lvl3pPr>
            <a:lvl4pPr marL="1600200" indent="-228600">
              <a:buClr>
                <a:srgbClr val="DF4A20"/>
              </a:buClr>
              <a:defRPr/>
            </a:lvl4pPr>
            <a:lvl5pPr marL="2057400" indent="-228600">
              <a:buClr>
                <a:srgbClr val="DF4A20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189819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4148333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999009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06BE-F3C9-0B4F-BD82-E748C01D6D25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0D46-5B4A-2C4F-9BFC-EFCE14D1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51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06BE-F3C9-0B4F-BD82-E748C01D6D25}" type="datetimeFigureOut">
              <a:rPr lang="en-US" smtClean="0"/>
              <a:t>2/14/22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0D46-5B4A-2C4F-9BFC-EFCE14D1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929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06BE-F3C9-0B4F-BD82-E748C01D6D25}" type="datetimeFigureOut">
              <a:rPr lang="en-US" smtClean="0"/>
              <a:t>2/14/22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0D46-5B4A-2C4F-9BFC-EFCE14D1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547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06BE-F3C9-0B4F-BD82-E748C01D6D25}" type="datetimeFigureOut">
              <a:rPr lang="en-US" smtClean="0"/>
              <a:t>2/14/22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0D46-5B4A-2C4F-9BFC-EFCE14D1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81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06BE-F3C9-0B4F-BD82-E748C01D6D25}" type="datetimeFigureOut">
              <a:rPr lang="en-US" smtClean="0"/>
              <a:t>2/14/22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0D46-5B4A-2C4F-9BFC-EFCE14D1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116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06BE-F3C9-0B4F-BD82-E748C01D6D25}" type="datetimeFigureOut">
              <a:rPr lang="en-US" smtClean="0"/>
              <a:t>2/14/22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0D46-5B4A-2C4F-9BFC-EFCE14D1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2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706BE-F3C9-0B4F-BD82-E748C01D6D25}" type="datetimeFigureOut">
              <a:rPr lang="en-US" smtClean="0"/>
              <a:t>2/14/22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D0D46-5B4A-2C4F-9BFC-EFCE14D1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238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6706BE-F3C9-0B4F-BD82-E748C01D6D25}" type="datetimeFigureOut">
              <a:rPr lang="en-US" smtClean="0"/>
              <a:t>2/14/22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D0D46-5B4A-2C4F-9BFC-EFCE14D1DD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465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80" tIns="91440" rIns="228600" bIns="9144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/>
              </a:rPr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1146007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</p:sldLayoutIdLst>
  <p:hf sldNum="0" hdr="0" dt="0"/>
  <p:txStyles>
    <p:titleStyle>
      <a:lvl1pPr marL="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/>
          <a:ea typeface="Arial" panose="020B0604020202020204" pitchFamily="34" charset="0"/>
          <a:cs typeface="Arial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347472" indent="-347472" algn="l" rtl="0" eaLnBrk="1" fontAlgn="base" hangingPunct="1">
        <a:spcBef>
          <a:spcPts val="600"/>
        </a:spcBef>
        <a:spcAft>
          <a:spcPts val="600"/>
        </a:spcAft>
        <a:buClr>
          <a:srgbClr val="DF4A20"/>
        </a:buClr>
        <a:buFont typeface="Wingdings" charset="2"/>
        <a:buChar char="§"/>
        <a:defRPr sz="2800">
          <a:solidFill>
            <a:schemeClr val="tx1"/>
          </a:solidFill>
          <a:latin typeface="Arial" charset="0"/>
          <a:ea typeface="Arial" panose="020B0604020202020204" pitchFamily="34" charset="0"/>
          <a:cs typeface="+mn-cs"/>
        </a:defRPr>
      </a:lvl1pPr>
      <a:lvl2pPr marL="740664" indent="-283464" algn="l" rtl="0" eaLnBrk="1" fontAlgn="base" hangingPunct="1">
        <a:spcBef>
          <a:spcPts val="600"/>
        </a:spcBef>
        <a:spcAft>
          <a:spcPts val="600"/>
        </a:spcAft>
        <a:buClr>
          <a:srgbClr val="DF4A20"/>
        </a:buClr>
        <a:buFont typeface="Wingdings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ts val="600"/>
        </a:spcBef>
        <a:spcAft>
          <a:spcPts val="600"/>
        </a:spcAft>
        <a:buClr>
          <a:srgbClr val="DF4A20"/>
        </a:buClr>
        <a:buFont typeface="Wingdings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ts val="600"/>
        </a:spcBef>
        <a:spcAft>
          <a:spcPts val="600"/>
        </a:spcAft>
        <a:buClr>
          <a:srgbClr val="DF4A2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ts val="600"/>
        </a:spcBef>
        <a:spcAft>
          <a:spcPts val="600"/>
        </a:spcAft>
        <a:buClr>
          <a:srgbClr val="DF4A2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80" tIns="91440" rIns="228600" bIns="9144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 panose="020B0604020202020204" pitchFamily="34" charset="0"/>
                <a:ea typeface="ヒラギノ角ゴ Pro W3" charset="-128"/>
                <a:cs typeface="Arial"/>
              </a:rPr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951826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</p:sldLayoutIdLst>
  <p:hf sldNum="0" hdr="0" dt="0"/>
  <p:txStyles>
    <p:titleStyle>
      <a:lvl1pPr marL="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/>
          <a:ea typeface="Arial" panose="020B0604020202020204" pitchFamily="34" charset="0"/>
          <a:cs typeface="Arial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347472" indent="-347472" algn="l" rtl="0" eaLnBrk="1" fontAlgn="base" hangingPunct="1">
        <a:spcBef>
          <a:spcPts val="600"/>
        </a:spcBef>
        <a:spcAft>
          <a:spcPts val="600"/>
        </a:spcAft>
        <a:buClr>
          <a:srgbClr val="DF4A20"/>
        </a:buClr>
        <a:buFont typeface="Wingdings" charset="2"/>
        <a:buChar char="§"/>
        <a:defRPr sz="2800">
          <a:solidFill>
            <a:schemeClr val="tx1"/>
          </a:solidFill>
          <a:latin typeface="Arial" charset="0"/>
          <a:ea typeface="Arial" panose="020B0604020202020204" pitchFamily="34" charset="0"/>
          <a:cs typeface="+mn-cs"/>
        </a:defRPr>
      </a:lvl1pPr>
      <a:lvl2pPr marL="740664" indent="-283464" algn="l" rtl="0" eaLnBrk="1" fontAlgn="base" hangingPunct="1">
        <a:spcBef>
          <a:spcPts val="600"/>
        </a:spcBef>
        <a:spcAft>
          <a:spcPts val="600"/>
        </a:spcAft>
        <a:buClr>
          <a:srgbClr val="DF4A20"/>
        </a:buClr>
        <a:buFont typeface="Wingdings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ts val="600"/>
        </a:spcBef>
        <a:spcAft>
          <a:spcPts val="600"/>
        </a:spcAft>
        <a:buClr>
          <a:srgbClr val="DF4A20"/>
        </a:buClr>
        <a:buFont typeface="Wingdings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ts val="600"/>
        </a:spcBef>
        <a:spcAft>
          <a:spcPts val="600"/>
        </a:spcAft>
        <a:buClr>
          <a:srgbClr val="DF4A2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ts val="600"/>
        </a:spcBef>
        <a:spcAft>
          <a:spcPts val="600"/>
        </a:spcAft>
        <a:buClr>
          <a:srgbClr val="DF4A2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272910"/>
            <a:ext cx="8839199" cy="5217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13716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82880" tIns="91440" rIns="228600" bIns="9144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6575" y="6586347"/>
            <a:ext cx="3086100" cy="232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/>
              <a:t>© 2017 Pearson Education, Inc.</a:t>
            </a:r>
          </a:p>
        </p:txBody>
      </p:sp>
    </p:spTree>
    <p:extLst>
      <p:ext uri="{BB962C8B-B14F-4D97-AF65-F5344CB8AC3E}">
        <p14:creationId xmlns:p14="http://schemas.microsoft.com/office/powerpoint/2010/main" val="2831560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</p:sldLayoutIdLst>
  <p:hf sldNum="0" hdr="0" dt="0"/>
  <p:txStyles>
    <p:titleStyle>
      <a:lvl1pPr marL="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/>
          <a:ea typeface="Arial" panose="020B0604020202020204" pitchFamily="34" charset="0"/>
          <a:cs typeface="Arial"/>
        </a:defRPr>
      </a:lvl1pPr>
      <a:lvl2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2pPr>
      <a:lvl3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3pPr>
      <a:lvl4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4pPr>
      <a:lvl5pPr marL="4508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9D002D"/>
          </a:solidFill>
          <a:latin typeface="Times New Roman" charset="0"/>
          <a:ea typeface="Geneva" charset="0"/>
          <a:cs typeface="Arial" charset="0"/>
        </a:defRPr>
      </a:lvl5pPr>
      <a:lvl6pPr marL="9080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6pPr>
      <a:lvl7pPr marL="13652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7pPr>
      <a:lvl8pPr marL="18224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8pPr>
      <a:lvl9pPr marL="2279650" indent="-45085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Times New Roman" charset="0"/>
          <a:ea typeface="Arial" charset="0"/>
          <a:cs typeface="Arial" charset="0"/>
        </a:defRPr>
      </a:lvl9pPr>
    </p:titleStyle>
    <p:bodyStyle>
      <a:lvl1pPr marL="347472" indent="-347472" algn="l" rtl="0" eaLnBrk="1" fontAlgn="base" hangingPunct="1">
        <a:spcBef>
          <a:spcPts val="600"/>
        </a:spcBef>
        <a:spcAft>
          <a:spcPts val="600"/>
        </a:spcAft>
        <a:buClr>
          <a:srgbClr val="DF4A20"/>
        </a:buClr>
        <a:buFont typeface="Wingdings" charset="2"/>
        <a:buChar char="§"/>
        <a:defRPr sz="2800">
          <a:solidFill>
            <a:schemeClr val="tx1"/>
          </a:solidFill>
          <a:latin typeface="Arial" charset="0"/>
          <a:ea typeface="Arial" panose="020B0604020202020204" pitchFamily="34" charset="0"/>
          <a:cs typeface="+mn-cs"/>
        </a:defRPr>
      </a:lvl1pPr>
      <a:lvl2pPr marL="740664" indent="-283464" algn="l" rtl="0" eaLnBrk="1" fontAlgn="base" hangingPunct="1">
        <a:spcBef>
          <a:spcPts val="600"/>
        </a:spcBef>
        <a:spcAft>
          <a:spcPts val="600"/>
        </a:spcAft>
        <a:buClr>
          <a:srgbClr val="DF4A20"/>
        </a:buClr>
        <a:buFont typeface="Wingdings" charset="2"/>
        <a:buChar char="§"/>
        <a:defRPr sz="26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1" fontAlgn="base" hangingPunct="1">
        <a:spcBef>
          <a:spcPts val="600"/>
        </a:spcBef>
        <a:spcAft>
          <a:spcPts val="600"/>
        </a:spcAft>
        <a:buClr>
          <a:srgbClr val="DF4A20"/>
        </a:buClr>
        <a:buFont typeface="Wingdings" charset="2"/>
        <a:buChar char="§"/>
        <a:defRPr sz="24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1" fontAlgn="base" hangingPunct="1">
        <a:spcBef>
          <a:spcPts val="600"/>
        </a:spcBef>
        <a:spcAft>
          <a:spcPts val="600"/>
        </a:spcAft>
        <a:buClr>
          <a:srgbClr val="DF4A2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1" fontAlgn="base" hangingPunct="1">
        <a:spcBef>
          <a:spcPts val="600"/>
        </a:spcBef>
        <a:spcAft>
          <a:spcPts val="600"/>
        </a:spcAft>
        <a:buClr>
          <a:srgbClr val="DF4A20"/>
        </a:buClr>
        <a:buFont typeface="Wingdings" charset="2"/>
        <a:buChar char="§"/>
        <a:defRPr sz="2200">
          <a:solidFill>
            <a:schemeClr val="tx1"/>
          </a:solidFill>
          <a:latin typeface="Arial" charset="0"/>
          <a:ea typeface="+mn-ea"/>
          <a:cs typeface="+mn-cs"/>
        </a:defRPr>
      </a:lvl5pPr>
      <a:lvl6pPr marL="33162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37734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42306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4687888" indent="-347663" algn="l" rtl="0" eaLnBrk="1" fontAlgn="base" hangingPunct="1">
        <a:spcBef>
          <a:spcPct val="45000"/>
        </a:spcBef>
        <a:spcAft>
          <a:spcPct val="20000"/>
        </a:spcAft>
        <a:buClr>
          <a:schemeClr val="tx2"/>
        </a:buClr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ands-with-Coa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1330"/>
            <a:ext cx="9144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B3054D9-935A-4B40-96E0-4C03CD81B1C5}"/>
              </a:ext>
            </a:extLst>
          </p:cNvPr>
          <p:cNvSpPr txBox="1">
            <a:spLocks/>
          </p:cNvSpPr>
          <p:nvPr/>
        </p:nvSpPr>
        <p:spPr>
          <a:xfrm>
            <a:off x="406400" y="584200"/>
            <a:ext cx="84201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BIO10: Introduction to Principles of Biology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08E51E4-8C57-2742-B11E-0CD05BD9CE40}"/>
              </a:ext>
            </a:extLst>
          </p:cNvPr>
          <p:cNvSpPr txBox="1">
            <a:spLocks/>
          </p:cNvSpPr>
          <p:nvPr/>
        </p:nvSpPr>
        <p:spPr>
          <a:xfrm>
            <a:off x="266700" y="2120901"/>
            <a:ext cx="8699500" cy="41528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</a:rPr>
              <a:t>Dr. Paul Bradley</a:t>
            </a:r>
          </a:p>
          <a:p>
            <a:pPr marL="0" indent="0" algn="ctr">
              <a:buNone/>
            </a:pPr>
            <a:r>
              <a:rPr lang="en-US" sz="2800" dirty="0">
                <a:solidFill>
                  <a:schemeClr val="bg1"/>
                </a:solidFill>
              </a:rPr>
              <a:t>Biological Molecules</a:t>
            </a:r>
          </a:p>
          <a:p>
            <a:pPr marL="0" indent="0" algn="ctr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8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endParaRPr lang="en-US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47353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3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Disaccharides (Carbs)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21348" y="962526"/>
            <a:ext cx="3991769" cy="5844144"/>
          </a:xfrm>
        </p:spPr>
        <p:txBody>
          <a:bodyPr>
            <a:normAutofit/>
          </a:bodyPr>
          <a:lstStyle/>
          <a:p>
            <a:r>
              <a:rPr lang="en-US" sz="2400" dirty="0"/>
              <a:t>Disaccharides form when two monosaccharides undergo a chemical reaction and combine</a:t>
            </a:r>
          </a:p>
          <a:p>
            <a:r>
              <a:rPr lang="en-US" sz="2400" dirty="0"/>
              <a:t>Common disaccharides:</a:t>
            </a:r>
          </a:p>
          <a:p>
            <a:pPr lvl="1"/>
            <a:r>
              <a:rPr lang="en-US" sz="1800" b="1" i="1" dirty="0"/>
              <a:t>Lactose</a:t>
            </a:r>
            <a:r>
              <a:rPr lang="en-US" sz="1800" dirty="0"/>
              <a:t> is a disaccharide consisting of the monomers glucose and galactose. </a:t>
            </a:r>
          </a:p>
          <a:p>
            <a:pPr lvl="1"/>
            <a:r>
              <a:rPr lang="en-US" sz="1800" b="1" i="1" dirty="0"/>
              <a:t>Maltose</a:t>
            </a:r>
            <a:r>
              <a:rPr lang="en-US" sz="1800" dirty="0"/>
              <a:t>, or malt sugar, is a disaccharide formed from two glucose molecules. </a:t>
            </a:r>
          </a:p>
          <a:p>
            <a:pPr lvl="1"/>
            <a:r>
              <a:rPr lang="en-US" sz="1800" dirty="0"/>
              <a:t>The most common disaccharide is </a:t>
            </a:r>
            <a:r>
              <a:rPr lang="en-US" sz="1800" b="1" i="1" dirty="0"/>
              <a:t>sucrose</a:t>
            </a:r>
            <a:r>
              <a:rPr lang="en-US" sz="1800" dirty="0"/>
              <a:t>, or table sugar, which is composed of the monomers glucose and fructose.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588D42-5B43-B44E-A28C-062689B8B3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421" y="2346158"/>
            <a:ext cx="511841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688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3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Polysaccharides (Carbs)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3279" y="5393449"/>
            <a:ext cx="5220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Although their structures and functions differ, all polysaccharide carbohydrates are made up of monosaccharides and have the chemical formula (CH</a:t>
            </a:r>
            <a:r>
              <a:rPr lang="en-US" baseline="-25000" dirty="0"/>
              <a:t>2</a:t>
            </a:r>
            <a:r>
              <a:rPr lang="en-US" dirty="0"/>
              <a:t>O)</a:t>
            </a:r>
            <a:r>
              <a:rPr lang="en-US" i="1" dirty="0"/>
              <a:t>n</a:t>
            </a:r>
            <a:r>
              <a:rPr lang="en-US" dirty="0"/>
              <a:t>.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21348" y="1272910"/>
            <a:ext cx="3967706" cy="507365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 long chain of monosaccharides linked by covalent bonds is known as a </a:t>
            </a:r>
            <a:r>
              <a:rPr lang="en-US" b="1" i="1" dirty="0"/>
              <a:t>polysaccharide</a:t>
            </a:r>
            <a:r>
              <a:rPr lang="en-US" dirty="0"/>
              <a:t>. </a:t>
            </a:r>
          </a:p>
          <a:p>
            <a:r>
              <a:rPr lang="en-US" dirty="0"/>
              <a:t>The chain may be branched or unbranched, and it may contain different types of monosaccharides. </a:t>
            </a:r>
          </a:p>
          <a:p>
            <a:r>
              <a:rPr lang="en-US" dirty="0"/>
              <a:t>Examples:</a:t>
            </a:r>
          </a:p>
          <a:p>
            <a:pPr lvl="1"/>
            <a:r>
              <a:rPr lang="en-US" dirty="0"/>
              <a:t>Starch</a:t>
            </a:r>
          </a:p>
          <a:p>
            <a:pPr lvl="1"/>
            <a:r>
              <a:rPr lang="en-US" dirty="0"/>
              <a:t>Glycogen</a:t>
            </a:r>
          </a:p>
          <a:p>
            <a:pPr lvl="1"/>
            <a:r>
              <a:rPr lang="en-US" dirty="0"/>
              <a:t>Cellulose</a:t>
            </a:r>
          </a:p>
          <a:p>
            <a:pPr lvl="1"/>
            <a:r>
              <a:rPr lang="en-US" dirty="0"/>
              <a:t>Chitin</a:t>
            </a:r>
          </a:p>
        </p:txBody>
      </p:sp>
      <p:pic>
        <p:nvPicPr>
          <p:cNvPr id="9" name="Figure" descr="Chemical structures of starch, glycogen, cellulose, and chitin.">
            <a:extLst>
              <a:ext uri="{FF2B5EF4-FFF2-40B4-BE49-F238E27FC236}">
                <a16:creationId xmlns:a16="http://schemas.microsoft.com/office/drawing/2014/main" id="{50C67E20-F07D-984F-A74F-8625925953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229" r="-32229"/>
          <a:stretch>
            <a:fillRect/>
          </a:stretch>
        </p:blipFill>
        <p:spPr>
          <a:xfrm>
            <a:off x="2545319" y="1733772"/>
            <a:ext cx="8062913" cy="350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242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3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Starch (Carbs)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3279" y="5393449"/>
            <a:ext cx="5220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Although their structures and functions differ, all polysaccharide carbohydrates are made up of monosaccharides and have the chemical formula (CH</a:t>
            </a:r>
            <a:r>
              <a:rPr lang="en-US" baseline="-25000" dirty="0"/>
              <a:t>2</a:t>
            </a:r>
            <a:r>
              <a:rPr lang="en-US" dirty="0"/>
              <a:t>O)</a:t>
            </a:r>
            <a:r>
              <a:rPr lang="en-US" i="1" dirty="0"/>
              <a:t>n</a:t>
            </a:r>
            <a:r>
              <a:rPr lang="en-US" dirty="0"/>
              <a:t>.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21348" y="1272910"/>
            <a:ext cx="3967706" cy="507365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Starch is the stored form of sugars in plants and is made up of amylose and amylopectin </a:t>
            </a:r>
          </a:p>
          <a:p>
            <a:pPr lvl="1"/>
            <a:r>
              <a:rPr lang="en-US" dirty="0"/>
              <a:t>both polymers of glucose</a:t>
            </a:r>
          </a:p>
          <a:p>
            <a:r>
              <a:rPr lang="en-US" dirty="0"/>
              <a:t>Plants are able to synthesize glucose, and the excess glucose is stored as starch in different plant parts, including roots and seeds. </a:t>
            </a:r>
          </a:p>
          <a:p>
            <a:r>
              <a:rPr lang="en-US" dirty="0"/>
              <a:t>The starch that is consumed by animals is broken down into smaller molecules, such as glucose. </a:t>
            </a:r>
          </a:p>
          <a:p>
            <a:r>
              <a:rPr lang="en-US" dirty="0"/>
              <a:t>The animal cells can then absorb the glucose.</a:t>
            </a:r>
          </a:p>
        </p:txBody>
      </p:sp>
      <p:pic>
        <p:nvPicPr>
          <p:cNvPr id="9" name="Figure" descr="Chemical structures of starch, glycogen, cellulose, and chitin.">
            <a:extLst>
              <a:ext uri="{FF2B5EF4-FFF2-40B4-BE49-F238E27FC236}">
                <a16:creationId xmlns:a16="http://schemas.microsoft.com/office/drawing/2014/main" id="{50C67E20-F07D-984F-A74F-8625925953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229" r="-32229"/>
          <a:stretch>
            <a:fillRect/>
          </a:stretch>
        </p:blipFill>
        <p:spPr>
          <a:xfrm>
            <a:off x="2545319" y="1733772"/>
            <a:ext cx="8062913" cy="350007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235C60E-A57E-154A-93A3-D9B1A2D5239E}"/>
              </a:ext>
            </a:extLst>
          </p:cNvPr>
          <p:cNvSpPr/>
          <p:nvPr/>
        </p:nvSpPr>
        <p:spPr>
          <a:xfrm>
            <a:off x="3946358" y="1479886"/>
            <a:ext cx="2502568" cy="1335505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769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Figure" descr="Chemical structures of starch, glycogen, cellulose, and chitin.">
            <a:extLst>
              <a:ext uri="{FF2B5EF4-FFF2-40B4-BE49-F238E27FC236}">
                <a16:creationId xmlns:a16="http://schemas.microsoft.com/office/drawing/2014/main" id="{50C67E20-F07D-984F-A74F-8625925953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229" r="-32229"/>
          <a:stretch>
            <a:fillRect/>
          </a:stretch>
        </p:blipFill>
        <p:spPr>
          <a:xfrm>
            <a:off x="2545319" y="1733772"/>
            <a:ext cx="8062913" cy="3500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3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Glycogen (Carbs)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3279" y="5393449"/>
            <a:ext cx="5220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Although their structures and functions differ, all polysaccharide carbohydrates are made up of monosaccharides and have the chemical formula (CH</a:t>
            </a:r>
            <a:r>
              <a:rPr lang="en-US" baseline="-25000" dirty="0"/>
              <a:t>2</a:t>
            </a:r>
            <a:r>
              <a:rPr lang="en-US" dirty="0"/>
              <a:t>O)</a:t>
            </a:r>
            <a:r>
              <a:rPr lang="en-US" i="1" dirty="0"/>
              <a:t>n</a:t>
            </a:r>
            <a:r>
              <a:rPr lang="en-US" dirty="0"/>
              <a:t>.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21348" y="1272910"/>
            <a:ext cx="3967706" cy="5073650"/>
          </a:xfrm>
        </p:spPr>
        <p:txBody>
          <a:bodyPr>
            <a:normAutofit/>
          </a:bodyPr>
          <a:lstStyle/>
          <a:p>
            <a:r>
              <a:rPr lang="en-US" sz="2400" dirty="0"/>
              <a:t>Glycogen is a multibranched </a:t>
            </a:r>
            <a:br>
              <a:rPr lang="en-US" sz="2400" dirty="0"/>
            </a:br>
            <a:r>
              <a:rPr lang="en-US" sz="2400" dirty="0" err="1"/>
              <a:t>polysccharide</a:t>
            </a:r>
            <a:r>
              <a:rPr lang="en-US" sz="2400" dirty="0"/>
              <a:t> of glucose </a:t>
            </a:r>
            <a:br>
              <a:rPr lang="en-US" sz="2400" dirty="0"/>
            </a:br>
            <a:r>
              <a:rPr lang="en-US" sz="2400" dirty="0"/>
              <a:t>that serves as a form of energy storage in animals, fungi, and bacteria</a:t>
            </a:r>
            <a:r>
              <a:rPr lang="en-US" sz="2400"/>
              <a:t>. </a:t>
            </a:r>
          </a:p>
          <a:p>
            <a:endParaRPr lang="en-US" sz="2400" dirty="0"/>
          </a:p>
          <a:p>
            <a:r>
              <a:rPr lang="en-US" sz="2400" dirty="0"/>
              <a:t>It represents the main storage form of glucose in the body.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6446ED8-E499-5640-AFCF-8AEF5AD33C57}"/>
              </a:ext>
            </a:extLst>
          </p:cNvPr>
          <p:cNvSpPr/>
          <p:nvPr/>
        </p:nvSpPr>
        <p:spPr>
          <a:xfrm>
            <a:off x="6412832" y="1649830"/>
            <a:ext cx="2731168" cy="1959644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05345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Figure" descr="Chemical structures of starch, glycogen, cellulose, and chitin.">
            <a:extLst>
              <a:ext uri="{FF2B5EF4-FFF2-40B4-BE49-F238E27FC236}">
                <a16:creationId xmlns:a16="http://schemas.microsoft.com/office/drawing/2014/main" id="{50C67E20-F07D-984F-A74F-8625925953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229" r="-32229"/>
          <a:stretch>
            <a:fillRect/>
          </a:stretch>
        </p:blipFill>
        <p:spPr>
          <a:xfrm>
            <a:off x="2545319" y="1733772"/>
            <a:ext cx="8062913" cy="3500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3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Cellulose (Carbs)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3279" y="5393449"/>
            <a:ext cx="5220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Although their structures and functions differ, all polysaccharide carbohydrates are made up of monosaccharides and have the chemical formula (CH</a:t>
            </a:r>
            <a:r>
              <a:rPr lang="en-US" baseline="-25000" dirty="0"/>
              <a:t>2</a:t>
            </a:r>
            <a:r>
              <a:rPr lang="en-US" dirty="0"/>
              <a:t>O)</a:t>
            </a:r>
            <a:r>
              <a:rPr lang="en-US" i="1" dirty="0"/>
              <a:t>n</a:t>
            </a:r>
            <a:r>
              <a:rPr lang="en-US" dirty="0"/>
              <a:t>.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21348" y="1272910"/>
            <a:ext cx="3967706" cy="5073650"/>
          </a:xfrm>
        </p:spPr>
        <p:txBody>
          <a:bodyPr>
            <a:normAutofit fontScale="62500" lnSpcReduction="20000"/>
          </a:bodyPr>
          <a:lstStyle/>
          <a:p>
            <a:r>
              <a:rPr lang="en-US" b="1" i="1" dirty="0"/>
              <a:t>Cellulose</a:t>
            </a:r>
            <a:r>
              <a:rPr lang="en-US" dirty="0"/>
              <a:t> is one of the most abundant biological molecules and make up the cell walls of plants</a:t>
            </a:r>
          </a:p>
          <a:p>
            <a:r>
              <a:rPr lang="en-US" dirty="0"/>
              <a:t>Cellulose is made up of glucose monomers that are linked by bonds between particular carbon atoms in the glucose molecule.</a:t>
            </a:r>
          </a:p>
          <a:p>
            <a:r>
              <a:rPr lang="en-US" dirty="0"/>
              <a:t>The molecular shape is extended long chains giving cellulose its rigidity and high tensile strength—which is so important to plant cells. </a:t>
            </a:r>
          </a:p>
          <a:p>
            <a:r>
              <a:rPr lang="en-US" dirty="0"/>
              <a:t>Enzymes called </a:t>
            </a:r>
            <a:r>
              <a:rPr lang="en-US" b="1" i="1" dirty="0"/>
              <a:t>cellulases</a:t>
            </a:r>
            <a:r>
              <a:rPr lang="en-US" dirty="0"/>
              <a:t> can break down cellulose into glucose that can be used as an energy source by the animal.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37896E-97E5-5046-9C81-0F3ABA987220}"/>
              </a:ext>
            </a:extLst>
          </p:cNvPr>
          <p:cNvSpPr/>
          <p:nvPr/>
        </p:nvSpPr>
        <p:spPr>
          <a:xfrm>
            <a:off x="4042611" y="3483807"/>
            <a:ext cx="2502568" cy="1335505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918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Figure" descr="Chemical structures of starch, glycogen, cellulose, and chitin.">
            <a:extLst>
              <a:ext uri="{FF2B5EF4-FFF2-40B4-BE49-F238E27FC236}">
                <a16:creationId xmlns:a16="http://schemas.microsoft.com/office/drawing/2014/main" id="{50C67E20-F07D-984F-A74F-8625925953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2229" r="-32229"/>
          <a:stretch>
            <a:fillRect/>
          </a:stretch>
        </p:blipFill>
        <p:spPr>
          <a:xfrm>
            <a:off x="2545319" y="1733771"/>
            <a:ext cx="8067707" cy="35021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3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Chitin (Carbs)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23279" y="5393449"/>
            <a:ext cx="5220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Although their structures and functions differ, all polysaccharide carbohydrates are made up of monosaccharides and have the chemical formula (CH</a:t>
            </a:r>
            <a:r>
              <a:rPr lang="en-US" baseline="-25000" dirty="0"/>
              <a:t>2</a:t>
            </a:r>
            <a:r>
              <a:rPr lang="en-US" dirty="0"/>
              <a:t>O)</a:t>
            </a:r>
            <a:r>
              <a:rPr lang="en-US" i="1" dirty="0"/>
              <a:t>n</a:t>
            </a:r>
            <a:r>
              <a:rPr lang="en-US" dirty="0"/>
              <a:t>.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21348" y="1272910"/>
            <a:ext cx="3967706" cy="507365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Arthropods, such as insects, spiders, and crabs, have an exoskeleton, which protects their internal body parts made of the biological macromolecule </a:t>
            </a:r>
            <a:r>
              <a:rPr lang="en-US" b="1" i="1" dirty="0"/>
              <a:t>chitin</a:t>
            </a:r>
            <a:r>
              <a:rPr lang="en-US" dirty="0"/>
              <a:t>, which is a nitrogenous carbohydrate. </a:t>
            </a:r>
          </a:p>
          <a:p>
            <a:r>
              <a:rPr lang="en-US" dirty="0"/>
              <a:t>It is made of repeating units of a modified sugar containing nitrogen.</a:t>
            </a:r>
          </a:p>
          <a:p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B141C7-EE6D-0448-8FD6-461C8C10007A}"/>
              </a:ext>
            </a:extLst>
          </p:cNvPr>
          <p:cNvSpPr/>
          <p:nvPr/>
        </p:nvSpPr>
        <p:spPr>
          <a:xfrm>
            <a:off x="6513024" y="3573380"/>
            <a:ext cx="2630975" cy="1820069"/>
          </a:xfrm>
          <a:prstGeom prst="rect">
            <a:avLst/>
          </a:prstGeom>
          <a:noFill/>
          <a:ln w="28575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0683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Figure" descr="Images of the molecular structures of a saturated fatty acid, unsaturated fatty acid, triglyceride, steroid, and phospholipid.">
            <a:extLst>
              <a:ext uri="{FF2B5EF4-FFF2-40B4-BE49-F238E27FC236}">
                <a16:creationId xmlns:a16="http://schemas.microsoft.com/office/drawing/2014/main" id="{891F491A-9215-B149-A0CA-B3B1EE5F13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3257" r="-43257"/>
          <a:stretch>
            <a:fillRect/>
          </a:stretch>
        </p:blipFill>
        <p:spPr>
          <a:xfrm>
            <a:off x="2317899" y="1161172"/>
            <a:ext cx="8139298" cy="35332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3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Lipids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21348" y="1272910"/>
            <a:ext cx="4224090" cy="5073650"/>
          </a:xfrm>
        </p:spPr>
        <p:txBody>
          <a:bodyPr>
            <a:normAutofit fontScale="85000" lnSpcReduction="20000"/>
          </a:bodyPr>
          <a:lstStyle/>
          <a:p>
            <a:r>
              <a:rPr lang="en-US" b="1" i="1" dirty="0"/>
              <a:t>Lipids</a:t>
            </a:r>
            <a:r>
              <a:rPr lang="en-US" dirty="0"/>
              <a:t> include a diverse group of compounds that are united by a common feature – they are </a:t>
            </a:r>
            <a:r>
              <a:rPr lang="en-US" i="1" dirty="0"/>
              <a:t>nonpolar</a:t>
            </a:r>
            <a:r>
              <a:rPr lang="en-US" dirty="0"/>
              <a:t> and thus are </a:t>
            </a:r>
            <a:r>
              <a:rPr lang="en-US" i="1" dirty="0"/>
              <a:t>hydrophobic</a:t>
            </a:r>
            <a:r>
              <a:rPr lang="en-US" dirty="0"/>
              <a:t>.</a:t>
            </a:r>
            <a:endParaRPr lang="en-US" b="1" i="1" dirty="0"/>
          </a:p>
          <a:p>
            <a:pPr lvl="1"/>
            <a:r>
              <a:rPr lang="en-US" dirty="0"/>
              <a:t>This is because they are hydrocarbons that include only nonpolar carbon-carbon or carbon-hydrogen bonds. </a:t>
            </a:r>
          </a:p>
          <a:p>
            <a:pPr lvl="1"/>
            <a:endParaRPr lang="en-US" dirty="0"/>
          </a:p>
          <a:p>
            <a:r>
              <a:rPr lang="en-US" dirty="0"/>
              <a:t>Lipids include </a:t>
            </a:r>
            <a:r>
              <a:rPr lang="en-US" b="1" i="1" dirty="0"/>
              <a:t>fats</a:t>
            </a:r>
            <a:r>
              <a:rPr lang="en-US" dirty="0"/>
              <a:t>, </a:t>
            </a:r>
            <a:r>
              <a:rPr lang="en-US" b="1" i="1" dirty="0"/>
              <a:t>oils</a:t>
            </a:r>
            <a:r>
              <a:rPr lang="en-US" dirty="0"/>
              <a:t>, </a:t>
            </a:r>
            <a:r>
              <a:rPr lang="en-US" b="1" i="1" dirty="0"/>
              <a:t>waxes</a:t>
            </a:r>
            <a:r>
              <a:rPr lang="en-US" dirty="0"/>
              <a:t>, </a:t>
            </a:r>
            <a:r>
              <a:rPr lang="en-US" b="1" i="1" dirty="0"/>
              <a:t>phospholipids</a:t>
            </a:r>
            <a:r>
              <a:rPr lang="en-US" dirty="0"/>
              <a:t>, and </a:t>
            </a:r>
            <a:r>
              <a:rPr lang="en-US" b="1" i="1" dirty="0"/>
              <a:t>steroids</a:t>
            </a:r>
            <a:r>
              <a:rPr lang="en-US" dirty="0"/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413765-D825-C641-92CE-A7A04EF8F0E6}"/>
              </a:ext>
            </a:extLst>
          </p:cNvPr>
          <p:cNvSpPr txBox="1"/>
          <p:nvPr/>
        </p:nvSpPr>
        <p:spPr>
          <a:xfrm>
            <a:off x="4572000" y="4914071"/>
            <a:ext cx="4358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Lipids include fats, such as triglycerides, which are made up of fatty acids and glycerol, phospholipids, and steroids.</a:t>
            </a:r>
          </a:p>
        </p:txBody>
      </p:sp>
    </p:spTree>
    <p:extLst>
      <p:ext uri="{BB962C8B-B14F-4D97-AF65-F5344CB8AC3E}">
        <p14:creationId xmlns:p14="http://schemas.microsoft.com/office/powerpoint/2010/main" val="13591026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Figure" descr="A photo of a river otter in the water">
            <a:extLst>
              <a:ext uri="{FF2B5EF4-FFF2-40B4-BE49-F238E27FC236}">
                <a16:creationId xmlns:a16="http://schemas.microsoft.com/office/drawing/2014/main" id="{15B21338-2ACE-8549-927E-EF687D7593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8292" r="-38292"/>
          <a:stretch>
            <a:fillRect/>
          </a:stretch>
        </p:blipFill>
        <p:spPr>
          <a:xfrm>
            <a:off x="2617469" y="1194330"/>
            <a:ext cx="8062913" cy="3500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3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Lipids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0" y="4914071"/>
            <a:ext cx="435894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Hydrophobic lipids in the fur of aquatic mammals, such as this river otter, protect them from the elements.</a:t>
            </a:r>
            <a:endParaRPr lang="en-US" sz="1700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21348" y="1272910"/>
            <a:ext cx="4224090" cy="5073650"/>
          </a:xfrm>
        </p:spPr>
        <p:txBody>
          <a:bodyPr>
            <a:normAutofit fontScale="85000" lnSpcReduction="20000"/>
          </a:bodyPr>
          <a:lstStyle/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Lipids perform many different functions in a cell. </a:t>
            </a:r>
          </a:p>
          <a:p>
            <a:pPr lvl="1"/>
            <a:r>
              <a:rPr lang="en-US" dirty="0"/>
              <a:t>Cells store energy for long-term use in the form of lipids called fats. </a:t>
            </a:r>
          </a:p>
          <a:p>
            <a:pPr lvl="1"/>
            <a:r>
              <a:rPr lang="en-US" dirty="0"/>
              <a:t>Lipids also provide insulation from the environment for plants and animals </a:t>
            </a:r>
          </a:p>
          <a:p>
            <a:pPr lvl="2"/>
            <a:r>
              <a:rPr lang="en-US" dirty="0"/>
              <a:t>They help keep aquatic birds and mammals dry because of their water-repelling nature.</a:t>
            </a:r>
          </a:p>
        </p:txBody>
      </p:sp>
    </p:spTree>
    <p:extLst>
      <p:ext uri="{BB962C8B-B14F-4D97-AF65-F5344CB8AC3E}">
        <p14:creationId xmlns:p14="http://schemas.microsoft.com/office/powerpoint/2010/main" val="2125443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3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Fats (Lipid)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21349" y="1272911"/>
            <a:ext cx="8875981" cy="245269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 fat molecule, such as a </a:t>
            </a:r>
            <a:r>
              <a:rPr lang="en-US" b="1" i="1" dirty="0"/>
              <a:t>triglyceride</a:t>
            </a:r>
            <a:r>
              <a:rPr lang="en-US" dirty="0"/>
              <a:t>, consists of two main components—</a:t>
            </a:r>
            <a:r>
              <a:rPr lang="en-US" b="1" i="1" dirty="0"/>
              <a:t>glycerol</a:t>
            </a:r>
            <a:r>
              <a:rPr lang="en-US" dirty="0"/>
              <a:t> and </a:t>
            </a:r>
            <a:r>
              <a:rPr lang="en-US" b="1" i="1" dirty="0"/>
              <a:t>fatty acids</a:t>
            </a:r>
            <a:r>
              <a:rPr lang="en-US" dirty="0"/>
              <a:t>.</a:t>
            </a:r>
          </a:p>
          <a:p>
            <a:r>
              <a:rPr lang="en-US" b="1" i="1" dirty="0"/>
              <a:t>Glycerol</a:t>
            </a:r>
            <a:r>
              <a:rPr lang="en-US" dirty="0"/>
              <a:t> is an organic compound with three carbon atoms, five hydrogen atoms, and three hydroxyl (–OH) groups. </a:t>
            </a:r>
          </a:p>
          <a:p>
            <a:r>
              <a:rPr lang="en-US" dirty="0"/>
              <a:t>Fatty acids have a long chain of hydrocarbons to which an acidic carboxyl group is attached, hence the name “fatty acid.” </a:t>
            </a:r>
          </a:p>
          <a:p>
            <a:r>
              <a:rPr lang="en-US" dirty="0"/>
              <a:t>The number of carbons in the fatty acid may range from 4 to 36; most common are those containing 12–18 carbons.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62E898-EDE4-0547-AB31-84B8CBA2B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602" y="3725600"/>
            <a:ext cx="74676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5569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3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Saturated &amp; Unsaturated Fatty Acids  (Lipid)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21348" y="1272910"/>
            <a:ext cx="4224090" cy="5451981"/>
          </a:xfrm>
        </p:spPr>
        <p:txBody>
          <a:bodyPr>
            <a:normAutofit/>
          </a:bodyPr>
          <a:lstStyle/>
          <a:p>
            <a:r>
              <a:rPr lang="en-US" sz="1800" dirty="0"/>
              <a:t>Fatty acids may be </a:t>
            </a:r>
            <a:r>
              <a:rPr lang="en-US" sz="1800" b="1" i="1" dirty="0"/>
              <a:t>saturated</a:t>
            </a:r>
            <a:r>
              <a:rPr lang="en-US" sz="1800" dirty="0"/>
              <a:t> or </a:t>
            </a:r>
            <a:r>
              <a:rPr lang="en-US" sz="1800" b="1" i="1" dirty="0"/>
              <a:t>unsaturated</a:t>
            </a:r>
            <a:r>
              <a:rPr lang="en-US" sz="1800" dirty="0"/>
              <a:t>. </a:t>
            </a:r>
          </a:p>
          <a:p>
            <a:r>
              <a:rPr lang="en-US" sz="1800" dirty="0"/>
              <a:t>In a fatty acid chain, if there are only single bonds between neighboring carbons in the hydrocarbon chain, the fatty acid is saturated with hydrogen; in other words, the number of hydrogen atoms attached to the carbon skeleton is maximized.</a:t>
            </a:r>
          </a:p>
          <a:p>
            <a:r>
              <a:rPr lang="en-US" sz="1800" dirty="0"/>
              <a:t>When the hydrocarbon chain contains a double bond, the fatty acid is an unsaturated fatty acid.</a:t>
            </a:r>
          </a:p>
          <a:p>
            <a:r>
              <a:rPr lang="en-US" sz="1800" dirty="0"/>
              <a:t>Most unsaturated fats are liquid at room temperature and are called </a:t>
            </a:r>
            <a:r>
              <a:rPr lang="en-US" sz="1800" b="1" i="1" dirty="0"/>
              <a:t>oils</a:t>
            </a:r>
            <a:r>
              <a:rPr lang="en-US" sz="1800" dirty="0"/>
              <a:t>. </a:t>
            </a:r>
          </a:p>
          <a:p>
            <a:pPr lvl="1"/>
            <a:r>
              <a:rPr lang="en-US" sz="1400" dirty="0"/>
              <a:t>If there is one double bond in the molecule, then it is known as a </a:t>
            </a:r>
            <a:r>
              <a:rPr lang="en-US" sz="1400" b="1" i="1" dirty="0"/>
              <a:t>monounsaturated</a:t>
            </a:r>
            <a:r>
              <a:rPr lang="en-US" sz="1400" dirty="0"/>
              <a:t> </a:t>
            </a:r>
            <a:r>
              <a:rPr lang="en-US" sz="1400" b="1" i="1" dirty="0"/>
              <a:t>fat</a:t>
            </a:r>
            <a:r>
              <a:rPr lang="en-US" sz="1400" dirty="0"/>
              <a:t> (e.g., olive oil), and if there is more than one double bond, then it is known as a </a:t>
            </a:r>
            <a:r>
              <a:rPr lang="en-US" sz="1400" b="1" i="1" dirty="0"/>
              <a:t>polyunsaturated</a:t>
            </a:r>
            <a:r>
              <a:rPr lang="en-US" sz="1400" dirty="0"/>
              <a:t> </a:t>
            </a:r>
            <a:r>
              <a:rPr lang="en-US" sz="1400" b="1" i="1" dirty="0"/>
              <a:t>fat</a:t>
            </a:r>
            <a:r>
              <a:rPr lang="en-US" sz="1400" dirty="0"/>
              <a:t> (e.g., canola oil).</a:t>
            </a:r>
          </a:p>
          <a:p>
            <a:endParaRPr lang="en-US" sz="18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E06A37-7237-9D4D-94E7-2BBBD09219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3656" y="1599443"/>
            <a:ext cx="4432434" cy="4345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7866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381000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cs typeface="Arial"/>
              </a:rPr>
              <a:t>By the end of this section you will be able to: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2057400"/>
            <a:ext cx="8458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Describe the ways in which carbon is critical to 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Explain the impact of slight changes in amino acids on organisms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Describe the four major types of biological molecules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Understand the functions of the four major types of molecules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/>
              <a:t>Carbs, Lipids, Proteins, Nucleic Acids</a:t>
            </a:r>
          </a:p>
        </p:txBody>
      </p:sp>
    </p:spTree>
    <p:extLst>
      <p:ext uri="{BB962C8B-B14F-4D97-AF65-F5344CB8AC3E}">
        <p14:creationId xmlns:p14="http://schemas.microsoft.com/office/powerpoint/2010/main" val="14740122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Figure" descr="Two images show the molecular structure of a fat in the cis-conformation and the trans-conformation.">
            <a:extLst>
              <a:ext uri="{FF2B5EF4-FFF2-40B4-BE49-F238E27FC236}">
                <a16:creationId xmlns:a16="http://schemas.microsoft.com/office/drawing/2014/main" id="{41B9F352-B301-4841-8C04-52E4F139D3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5279" r="-45279"/>
          <a:stretch>
            <a:fillRect/>
          </a:stretch>
        </p:blipFill>
        <p:spPr>
          <a:xfrm>
            <a:off x="2811779" y="1385276"/>
            <a:ext cx="8062913" cy="3500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907"/>
            <a:ext cx="8229600" cy="950814"/>
          </a:xfrm>
        </p:spPr>
        <p:txBody>
          <a:bodyPr>
            <a:normAutofit fontScale="90000"/>
          </a:bodyPr>
          <a:lstStyle/>
          <a:p>
            <a:r>
              <a:rPr lang="en-US" dirty="0"/>
              <a:t>Saturated &amp; Unsaturated Fatty Acids (Lipid)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21348" y="1006997"/>
            <a:ext cx="4224090" cy="5851003"/>
          </a:xfrm>
        </p:spPr>
        <p:txBody>
          <a:bodyPr>
            <a:normAutofit fontScale="92500"/>
          </a:bodyPr>
          <a:lstStyle/>
          <a:p>
            <a:r>
              <a:rPr lang="en-US" sz="1800" b="1" i="1" dirty="0"/>
              <a:t>Saturated</a:t>
            </a:r>
            <a:r>
              <a:rPr lang="en-US" sz="1800" dirty="0"/>
              <a:t> fats tend to get packed tightly and are solid at room temperature. </a:t>
            </a:r>
          </a:p>
          <a:p>
            <a:r>
              <a:rPr lang="en-US" sz="1800" b="1" i="1" dirty="0"/>
              <a:t>Unsaturated</a:t>
            </a:r>
            <a:r>
              <a:rPr lang="en-US" sz="1800" dirty="0"/>
              <a:t> fats or oils are usually of plant origin and contain unsaturated fatty acids. </a:t>
            </a:r>
          </a:p>
          <a:p>
            <a:pPr lvl="1"/>
            <a:r>
              <a:rPr lang="en-US" sz="1600" dirty="0"/>
              <a:t>The double bond causes a bend or a “kink” that prevents the fatty acids from packing tightly, keeping them liquid at room temperature. </a:t>
            </a:r>
          </a:p>
          <a:p>
            <a:pPr lvl="1"/>
            <a:r>
              <a:rPr lang="en-US" sz="1600" dirty="0"/>
              <a:t>Olive oil, corn oil, canola oil, and cod liver oil are examples of unsaturated fats.).</a:t>
            </a:r>
          </a:p>
          <a:p>
            <a:r>
              <a:rPr lang="en-US" sz="1800" dirty="0"/>
              <a:t>In the food industry, oils are artificially hydrogenated to make them semi-solid, leading to less spoilage and increased shelf life. </a:t>
            </a:r>
          </a:p>
          <a:p>
            <a:endParaRPr lang="en-US" sz="1800" dirty="0"/>
          </a:p>
          <a:p>
            <a:r>
              <a:rPr lang="en-US" sz="1800" dirty="0"/>
              <a:t>Margarine, some types of peanut butter, and shortening are examples of artificially hydrogenated trans-fats. </a:t>
            </a:r>
          </a:p>
          <a:p>
            <a:pPr lvl="1"/>
            <a:r>
              <a:rPr lang="en-US" sz="1400" dirty="0"/>
              <a:t>May lead to an increase in levels of low-density lipoprotein (LDL), or “bad” cholesterol</a:t>
            </a:r>
          </a:p>
          <a:p>
            <a:endParaRPr 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4616B9-2F24-D748-BDB4-634271C65162}"/>
              </a:ext>
            </a:extLst>
          </p:cNvPr>
          <p:cNvSpPr txBox="1"/>
          <p:nvPr/>
        </p:nvSpPr>
        <p:spPr>
          <a:xfrm>
            <a:off x="4785055" y="4997713"/>
            <a:ext cx="43589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During the hydrogenation process, the orientation around the double bonds is changed, making a </a:t>
            </a:r>
            <a:r>
              <a:rPr lang="en-US" sz="1600" i="1" dirty="0"/>
              <a:t>trans</a:t>
            </a:r>
            <a:r>
              <a:rPr lang="en-US" sz="1600" dirty="0"/>
              <a:t>-fat from a </a:t>
            </a:r>
            <a:r>
              <a:rPr lang="en-US" sz="1600" i="1" dirty="0"/>
              <a:t>cis</a:t>
            </a:r>
            <a:r>
              <a:rPr lang="en-US" sz="1600" dirty="0"/>
              <a:t>-fat. The orientation of the double bonds affects the chemical properties of the fat.</a:t>
            </a:r>
          </a:p>
          <a:p>
            <a:pPr algn="ctr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713244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3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Phospholipids (Lipid)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51182" y="4543928"/>
            <a:ext cx="4358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Cells are surrounded by a membrane, which has a bilayer of phospholipids. 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21348" y="1272910"/>
            <a:ext cx="4224090" cy="5073650"/>
          </a:xfrm>
        </p:spPr>
        <p:txBody>
          <a:bodyPr>
            <a:normAutofit fontScale="92500"/>
          </a:bodyPr>
          <a:lstStyle/>
          <a:p>
            <a:r>
              <a:rPr lang="en-US" sz="2000" b="1" i="1" dirty="0"/>
              <a:t>Phospholipids</a:t>
            </a:r>
            <a:r>
              <a:rPr lang="en-US" sz="2000" dirty="0"/>
              <a:t> are the major constituent of the plasma membrane of the cell. </a:t>
            </a:r>
          </a:p>
          <a:p>
            <a:r>
              <a:rPr lang="en-US" sz="2000" dirty="0"/>
              <a:t>Like fats, they are composed of fatty acid chains attached to a glycerol or similar backbone. </a:t>
            </a:r>
          </a:p>
          <a:p>
            <a:r>
              <a:rPr lang="en-US" sz="2000" dirty="0"/>
              <a:t>A phospholipid has both </a:t>
            </a:r>
            <a:r>
              <a:rPr lang="en-US" sz="2000" i="1" dirty="0"/>
              <a:t>hydrophobic</a:t>
            </a:r>
            <a:r>
              <a:rPr lang="en-US" sz="2000" dirty="0"/>
              <a:t> and </a:t>
            </a:r>
            <a:r>
              <a:rPr lang="en-US" sz="2000" i="1" dirty="0"/>
              <a:t>hydrophilic</a:t>
            </a:r>
            <a:r>
              <a:rPr lang="en-US" sz="2000" dirty="0"/>
              <a:t> regions. </a:t>
            </a:r>
          </a:p>
          <a:p>
            <a:pPr lvl="1"/>
            <a:r>
              <a:rPr lang="en-US" sz="1600" dirty="0"/>
              <a:t>The </a:t>
            </a:r>
            <a:r>
              <a:rPr lang="en-US" sz="1600" i="1" dirty="0"/>
              <a:t>fatty acid chains are hydrophobic </a:t>
            </a:r>
            <a:r>
              <a:rPr lang="en-US" sz="1600" dirty="0"/>
              <a:t>and exclude themselves from water, whereas the </a:t>
            </a:r>
            <a:r>
              <a:rPr lang="en-US" sz="1600" i="1" dirty="0"/>
              <a:t>phosphate is hydrophilic </a:t>
            </a:r>
            <a:r>
              <a:rPr lang="en-US" sz="1600" dirty="0"/>
              <a:t>and interacts with water.</a:t>
            </a:r>
          </a:p>
          <a:p>
            <a:r>
              <a:rPr lang="en-US" sz="2000" dirty="0"/>
              <a:t>The fatty acids of phospholipids face inside, away from water, whereas the phosphate group can face either the outside environment or the inside of the cell, which are both aqueous.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9230F4-B907-0144-9151-F90D9EB7B2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742" y="1802448"/>
            <a:ext cx="4807385" cy="270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16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3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/>
              <a:t>Steriods</a:t>
            </a:r>
            <a:r>
              <a:rPr lang="en-US" dirty="0"/>
              <a:t> &amp; Waxes (Lipid)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21348" y="1272910"/>
            <a:ext cx="8864406" cy="50736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Steroids have a ring structure and are hydrophobic. </a:t>
            </a:r>
          </a:p>
          <a:p>
            <a:r>
              <a:rPr lang="en-US" dirty="0"/>
              <a:t>All steroids have four, linked carbon rings and several of them, like cholesterol, have a short tail.</a:t>
            </a:r>
          </a:p>
          <a:p>
            <a:pPr lvl="1"/>
            <a:r>
              <a:rPr lang="en-US" dirty="0"/>
              <a:t>Ex: Cholesterol which is a key component of the plasma membranes of animal cells.</a:t>
            </a:r>
          </a:p>
          <a:p>
            <a:endParaRPr lang="en-US" dirty="0"/>
          </a:p>
          <a:p>
            <a:r>
              <a:rPr lang="en-US" dirty="0"/>
              <a:t>Waxes are made up of a hydrocarbon chain with an alcohol (–OH) group and a fatty acid. </a:t>
            </a:r>
          </a:p>
          <a:p>
            <a:r>
              <a:rPr lang="en-US" dirty="0"/>
              <a:t>Animals have waxes such as beeswax.</a:t>
            </a:r>
          </a:p>
          <a:p>
            <a:r>
              <a:rPr lang="en-US" dirty="0"/>
              <a:t>Plants also have waxes, such as the coating on their leaves, that helps prevent them from drying out.</a:t>
            </a:r>
          </a:p>
        </p:txBody>
      </p:sp>
    </p:spTree>
    <p:extLst>
      <p:ext uri="{BB962C8B-B14F-4D97-AF65-F5344CB8AC3E}">
        <p14:creationId xmlns:p14="http://schemas.microsoft.com/office/powerpoint/2010/main" val="12464074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33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Proteins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27001" y="1272910"/>
            <a:ext cx="5156200" cy="528029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Biologically functional molecules consisting of one or more polypeptides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Account for more than 50% of the dry mass of most cells</a:t>
            </a:r>
          </a:p>
          <a:p>
            <a:endParaRPr lang="en-US" dirty="0"/>
          </a:p>
          <a:p>
            <a:r>
              <a:rPr lang="en-US" dirty="0"/>
              <a:t>Functions include defense, storage, transport, cellular communication, movement, or structural support</a:t>
            </a:r>
          </a:p>
        </p:txBody>
      </p:sp>
      <p:pic>
        <p:nvPicPr>
          <p:cNvPr id="3" name="Picture 2" descr="Molecular_model_of_the_pre-pore_form_of_a_MACPF_protein_based_upon_the_structure_of_pneunolysin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86" y="1892300"/>
            <a:ext cx="3743914" cy="314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237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330"/>
            <a:ext cx="9144000" cy="1143000"/>
          </a:xfrm>
        </p:spPr>
        <p:txBody>
          <a:bodyPr>
            <a:normAutofit/>
          </a:bodyPr>
          <a:lstStyle/>
          <a:p>
            <a:r>
              <a:rPr lang="en-US" dirty="0"/>
              <a:t>Enzymes (Protein)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20913" y="1272910"/>
            <a:ext cx="8271557" cy="205917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en-US" b="1" dirty="0">
                <a:solidFill>
                  <a:srgbClr val="000000"/>
                </a:solidFill>
                <a:latin typeface="Arial" charset="0"/>
              </a:rPr>
              <a:t>Enzymes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 are a type of protein that acts </a:t>
            </a:r>
            <a:br>
              <a:rPr lang="en-US" altLang="en-US" dirty="0">
                <a:solidFill>
                  <a:srgbClr val="000000"/>
                </a:solidFill>
                <a:latin typeface="Arial" charset="0"/>
              </a:rPr>
            </a:b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as a </a:t>
            </a:r>
            <a:r>
              <a:rPr lang="en-US" altLang="en-US" b="1" dirty="0">
                <a:solidFill>
                  <a:srgbClr val="000000"/>
                </a:solidFill>
                <a:latin typeface="Arial" charset="0"/>
              </a:rPr>
              <a:t>catalyst</a:t>
            </a: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 to speed up chemical reactions</a:t>
            </a:r>
          </a:p>
          <a:p>
            <a:pPr marL="0" indent="0">
              <a:buNone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Enzymes can perform their functions repeatedly, functioning as workhorses that carry out the processes of life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9363" y="3332088"/>
            <a:ext cx="5241093" cy="3398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142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30"/>
            <a:ext cx="8229600" cy="1143000"/>
          </a:xfrm>
        </p:spPr>
        <p:txBody>
          <a:bodyPr/>
          <a:lstStyle/>
          <a:p>
            <a:r>
              <a:rPr lang="en-US" dirty="0"/>
              <a:t>What are we talking about again?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03200" y="4737142"/>
            <a:ext cx="8631849" cy="1930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prstClr val="black"/>
              </a:solidFill>
              <a:latin typeface="Calibri"/>
            </a:endParaRPr>
          </a:p>
          <a:p>
            <a:pPr algn="l"/>
            <a:r>
              <a:rPr lang="en-US" dirty="0">
                <a:solidFill>
                  <a:prstClr val="black"/>
                </a:solidFill>
                <a:latin typeface="Calibri"/>
              </a:rPr>
              <a:t>Amino acids – Peptides – Polypeptides - Proteins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73A438-1ED5-8C4F-B86C-04861583A72A}"/>
              </a:ext>
            </a:extLst>
          </p:cNvPr>
          <p:cNvSpPr/>
          <p:nvPr/>
        </p:nvSpPr>
        <p:spPr>
          <a:xfrm>
            <a:off x="2352570" y="5063280"/>
            <a:ext cx="2048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More than one of...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9FDE21-F3DD-0542-A344-06FA794A8C4B}"/>
              </a:ext>
            </a:extLst>
          </p:cNvPr>
          <p:cNvSpPr/>
          <p:nvPr/>
        </p:nvSpPr>
        <p:spPr>
          <a:xfrm>
            <a:off x="735342" y="4878614"/>
            <a:ext cx="814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These!</a:t>
            </a:r>
            <a:endParaRPr lang="en-US" dirty="0"/>
          </a:p>
        </p:txBody>
      </p:sp>
      <p:sp>
        <p:nvSpPr>
          <p:cNvPr id="5" name="U-Turn Arrow 4">
            <a:extLst>
              <a:ext uri="{FF2B5EF4-FFF2-40B4-BE49-F238E27FC236}">
                <a16:creationId xmlns:a16="http://schemas.microsoft.com/office/drawing/2014/main" id="{486B67DF-696B-7742-B4BE-D276653D5A16}"/>
              </a:ext>
            </a:extLst>
          </p:cNvPr>
          <p:cNvSpPr/>
          <p:nvPr/>
        </p:nvSpPr>
        <p:spPr>
          <a:xfrm flipH="1">
            <a:off x="966006" y="4411004"/>
            <a:ext cx="2410691" cy="652276"/>
          </a:xfrm>
          <a:prstGeom prst="utur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03DD71-574F-C64B-8D35-CCBB4D1A8FD8}"/>
              </a:ext>
            </a:extLst>
          </p:cNvPr>
          <p:cNvSpPr/>
          <p:nvPr/>
        </p:nvSpPr>
        <p:spPr>
          <a:xfrm>
            <a:off x="4627934" y="5060796"/>
            <a:ext cx="2048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More than one of... 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CAE406-ACF4-DE41-A57B-4C82D91D89C1}"/>
              </a:ext>
            </a:extLst>
          </p:cNvPr>
          <p:cNvSpPr/>
          <p:nvPr/>
        </p:nvSpPr>
        <p:spPr>
          <a:xfrm>
            <a:off x="2964813" y="3857006"/>
            <a:ext cx="814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These!</a:t>
            </a:r>
            <a:endParaRPr lang="en-US" dirty="0"/>
          </a:p>
        </p:txBody>
      </p:sp>
      <p:sp>
        <p:nvSpPr>
          <p:cNvPr id="10" name="U-Turn Arrow 9">
            <a:extLst>
              <a:ext uri="{FF2B5EF4-FFF2-40B4-BE49-F238E27FC236}">
                <a16:creationId xmlns:a16="http://schemas.microsoft.com/office/drawing/2014/main" id="{26B41461-EF87-EA4A-B497-AA15EEB0752D}"/>
              </a:ext>
            </a:extLst>
          </p:cNvPr>
          <p:cNvSpPr/>
          <p:nvPr/>
        </p:nvSpPr>
        <p:spPr>
          <a:xfrm flipH="1">
            <a:off x="2964812" y="2945773"/>
            <a:ext cx="2802491" cy="1930358"/>
          </a:xfrm>
          <a:prstGeom prst="uturnArrow">
            <a:avLst>
              <a:gd name="adj1" fmla="val 25000"/>
              <a:gd name="adj2" fmla="val 25000"/>
              <a:gd name="adj3" fmla="val 15121"/>
              <a:gd name="adj4" fmla="val 43750"/>
              <a:gd name="adj5" fmla="val 4763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9A48D3-A77B-CE44-91C6-6906D3240FEB}"/>
              </a:ext>
            </a:extLst>
          </p:cNvPr>
          <p:cNvSpPr/>
          <p:nvPr/>
        </p:nvSpPr>
        <p:spPr>
          <a:xfrm>
            <a:off x="6713398" y="5100722"/>
            <a:ext cx="2048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More than one of... 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82AB07-013B-8645-AC58-7F7A6B3C3C2C}"/>
              </a:ext>
            </a:extLst>
          </p:cNvPr>
          <p:cNvSpPr/>
          <p:nvPr/>
        </p:nvSpPr>
        <p:spPr>
          <a:xfrm>
            <a:off x="5359979" y="2618001"/>
            <a:ext cx="814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These!</a:t>
            </a:r>
            <a:endParaRPr lang="en-US" dirty="0"/>
          </a:p>
        </p:txBody>
      </p:sp>
      <p:sp>
        <p:nvSpPr>
          <p:cNvPr id="14" name="U-Turn Arrow 13">
            <a:extLst>
              <a:ext uri="{FF2B5EF4-FFF2-40B4-BE49-F238E27FC236}">
                <a16:creationId xmlns:a16="http://schemas.microsoft.com/office/drawing/2014/main" id="{E20C0D6C-823B-844C-93E7-57ECA46278B3}"/>
              </a:ext>
            </a:extLst>
          </p:cNvPr>
          <p:cNvSpPr/>
          <p:nvPr/>
        </p:nvSpPr>
        <p:spPr>
          <a:xfrm flipH="1">
            <a:off x="5050274" y="1517984"/>
            <a:ext cx="2802491" cy="3398073"/>
          </a:xfrm>
          <a:prstGeom prst="uturnArrow">
            <a:avLst>
              <a:gd name="adj1" fmla="val 25000"/>
              <a:gd name="adj2" fmla="val 25000"/>
              <a:gd name="adj3" fmla="val 10672"/>
              <a:gd name="adj4" fmla="val 43750"/>
              <a:gd name="adj5" fmla="val 3314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751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30"/>
            <a:ext cx="8229600" cy="1143000"/>
          </a:xfrm>
        </p:spPr>
        <p:txBody>
          <a:bodyPr/>
          <a:lstStyle/>
          <a:p>
            <a:r>
              <a:rPr lang="en-US" dirty="0"/>
              <a:t>What are we talking about again?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203200" y="4737142"/>
            <a:ext cx="8631849" cy="19303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n-US" dirty="0">
              <a:solidFill>
                <a:prstClr val="black"/>
              </a:solidFill>
              <a:latin typeface="Calibri"/>
            </a:endParaRPr>
          </a:p>
          <a:p>
            <a:pPr algn="l"/>
            <a:r>
              <a:rPr lang="en-US" dirty="0">
                <a:solidFill>
                  <a:prstClr val="black"/>
                </a:solidFill>
                <a:latin typeface="Calibri"/>
              </a:rPr>
              <a:t>Amino acids – Peptides – Polypeptides - Proteins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C73A438-1ED5-8C4F-B86C-04861583A72A}"/>
              </a:ext>
            </a:extLst>
          </p:cNvPr>
          <p:cNvSpPr/>
          <p:nvPr/>
        </p:nvSpPr>
        <p:spPr>
          <a:xfrm>
            <a:off x="2352570" y="5063280"/>
            <a:ext cx="2048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More than one of... 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9FDE21-F3DD-0542-A344-06FA794A8C4B}"/>
              </a:ext>
            </a:extLst>
          </p:cNvPr>
          <p:cNvSpPr/>
          <p:nvPr/>
        </p:nvSpPr>
        <p:spPr>
          <a:xfrm>
            <a:off x="735342" y="4878614"/>
            <a:ext cx="814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These!</a:t>
            </a:r>
            <a:endParaRPr lang="en-US" dirty="0"/>
          </a:p>
        </p:txBody>
      </p:sp>
      <p:sp>
        <p:nvSpPr>
          <p:cNvPr id="5" name="U-Turn Arrow 4">
            <a:extLst>
              <a:ext uri="{FF2B5EF4-FFF2-40B4-BE49-F238E27FC236}">
                <a16:creationId xmlns:a16="http://schemas.microsoft.com/office/drawing/2014/main" id="{486B67DF-696B-7742-B4BE-D276653D5A16}"/>
              </a:ext>
            </a:extLst>
          </p:cNvPr>
          <p:cNvSpPr/>
          <p:nvPr/>
        </p:nvSpPr>
        <p:spPr>
          <a:xfrm flipH="1">
            <a:off x="966006" y="4411004"/>
            <a:ext cx="2410691" cy="652276"/>
          </a:xfrm>
          <a:prstGeom prst="utur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03DD71-574F-C64B-8D35-CCBB4D1A8FD8}"/>
              </a:ext>
            </a:extLst>
          </p:cNvPr>
          <p:cNvSpPr/>
          <p:nvPr/>
        </p:nvSpPr>
        <p:spPr>
          <a:xfrm>
            <a:off x="4627934" y="5060796"/>
            <a:ext cx="2048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More than one of... 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0CAE406-ACF4-DE41-A57B-4C82D91D89C1}"/>
              </a:ext>
            </a:extLst>
          </p:cNvPr>
          <p:cNvSpPr/>
          <p:nvPr/>
        </p:nvSpPr>
        <p:spPr>
          <a:xfrm>
            <a:off x="2964813" y="3857006"/>
            <a:ext cx="814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These!</a:t>
            </a:r>
            <a:endParaRPr lang="en-US" dirty="0"/>
          </a:p>
        </p:txBody>
      </p:sp>
      <p:sp>
        <p:nvSpPr>
          <p:cNvPr id="10" name="U-Turn Arrow 9">
            <a:extLst>
              <a:ext uri="{FF2B5EF4-FFF2-40B4-BE49-F238E27FC236}">
                <a16:creationId xmlns:a16="http://schemas.microsoft.com/office/drawing/2014/main" id="{26B41461-EF87-EA4A-B497-AA15EEB0752D}"/>
              </a:ext>
            </a:extLst>
          </p:cNvPr>
          <p:cNvSpPr/>
          <p:nvPr/>
        </p:nvSpPr>
        <p:spPr>
          <a:xfrm flipH="1">
            <a:off x="2964812" y="2945773"/>
            <a:ext cx="2802491" cy="1930358"/>
          </a:xfrm>
          <a:prstGeom prst="uturnArrow">
            <a:avLst>
              <a:gd name="adj1" fmla="val 25000"/>
              <a:gd name="adj2" fmla="val 25000"/>
              <a:gd name="adj3" fmla="val 15121"/>
              <a:gd name="adj4" fmla="val 43750"/>
              <a:gd name="adj5" fmla="val 4763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9A48D3-A77B-CE44-91C6-6906D3240FEB}"/>
              </a:ext>
            </a:extLst>
          </p:cNvPr>
          <p:cNvSpPr/>
          <p:nvPr/>
        </p:nvSpPr>
        <p:spPr>
          <a:xfrm>
            <a:off x="6713398" y="5100722"/>
            <a:ext cx="2048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More than one of... </a:t>
            </a:r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C82AB07-013B-8645-AC58-7F7A6B3C3C2C}"/>
              </a:ext>
            </a:extLst>
          </p:cNvPr>
          <p:cNvSpPr/>
          <p:nvPr/>
        </p:nvSpPr>
        <p:spPr>
          <a:xfrm>
            <a:off x="5359979" y="2618001"/>
            <a:ext cx="8146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These!</a:t>
            </a:r>
            <a:endParaRPr lang="en-US" dirty="0"/>
          </a:p>
        </p:txBody>
      </p:sp>
      <p:sp>
        <p:nvSpPr>
          <p:cNvPr id="14" name="U-Turn Arrow 13">
            <a:extLst>
              <a:ext uri="{FF2B5EF4-FFF2-40B4-BE49-F238E27FC236}">
                <a16:creationId xmlns:a16="http://schemas.microsoft.com/office/drawing/2014/main" id="{E20C0D6C-823B-844C-93E7-57ECA46278B3}"/>
              </a:ext>
            </a:extLst>
          </p:cNvPr>
          <p:cNvSpPr/>
          <p:nvPr/>
        </p:nvSpPr>
        <p:spPr>
          <a:xfrm flipH="1">
            <a:off x="5050274" y="1517984"/>
            <a:ext cx="2802491" cy="3398073"/>
          </a:xfrm>
          <a:prstGeom prst="uturnArrow">
            <a:avLst>
              <a:gd name="adj1" fmla="val 25000"/>
              <a:gd name="adj2" fmla="val 25000"/>
              <a:gd name="adj3" fmla="val 10672"/>
              <a:gd name="adj4" fmla="val 43750"/>
              <a:gd name="adj5" fmla="val 3314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B3D1C77-11F9-1C48-A000-D284DFF1F8D7}"/>
              </a:ext>
            </a:extLst>
          </p:cNvPr>
          <p:cNvSpPr/>
          <p:nvPr/>
        </p:nvSpPr>
        <p:spPr>
          <a:xfrm>
            <a:off x="2979546" y="5784880"/>
            <a:ext cx="957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Polymer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59A51DA-2384-384E-BC13-7E7935395797}"/>
              </a:ext>
            </a:extLst>
          </p:cNvPr>
          <p:cNvSpPr/>
          <p:nvPr/>
        </p:nvSpPr>
        <p:spPr>
          <a:xfrm>
            <a:off x="735342" y="5787364"/>
            <a:ext cx="11272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Monomer</a:t>
            </a:r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16A151A-86E9-E54C-98D7-BEDCD3A4BCED}"/>
              </a:ext>
            </a:extLst>
          </p:cNvPr>
          <p:cNvSpPr/>
          <p:nvPr/>
        </p:nvSpPr>
        <p:spPr>
          <a:xfrm>
            <a:off x="5206950" y="5784880"/>
            <a:ext cx="957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Polymer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C156CC2-E6B7-BA41-9DA7-80EDF2E6C83A}"/>
              </a:ext>
            </a:extLst>
          </p:cNvPr>
          <p:cNvSpPr/>
          <p:nvPr/>
        </p:nvSpPr>
        <p:spPr>
          <a:xfrm>
            <a:off x="7089455" y="5766057"/>
            <a:ext cx="9575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Polymer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3445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34400" cy="515938"/>
          </a:xfrm>
        </p:spPr>
        <p:txBody>
          <a:bodyPr>
            <a:normAutofit fontScale="90000"/>
          </a:bodyPr>
          <a:lstStyle/>
          <a:p>
            <a:r>
              <a:rPr lang="en-US" altLang="x-none" b="0" dirty="0">
                <a:solidFill>
                  <a:srgbClr val="000000"/>
                </a:solidFill>
                <a:latin typeface="+mn-lt"/>
                <a:cs typeface="Arial" charset="0"/>
              </a:rPr>
              <a:t>Polypeptides </a:t>
            </a:r>
            <a:r>
              <a:rPr lang="en-US" dirty="0">
                <a:latin typeface="+mn-lt"/>
              </a:rPr>
              <a:t>(Protein)</a:t>
            </a:r>
            <a:endParaRPr lang="en-US" altLang="x-none" b="0" dirty="0">
              <a:solidFill>
                <a:srgbClr val="000000"/>
              </a:solidFill>
              <a:latin typeface="+mn-lt"/>
              <a:cs typeface="Arial" charset="0"/>
            </a:endParaRPr>
          </a:p>
        </p:txBody>
      </p:sp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534400" cy="5465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x-none" sz="2400" dirty="0">
                <a:solidFill>
                  <a:srgbClr val="000000"/>
                </a:solidFill>
                <a:latin typeface="Arial" charset="0"/>
                <a:cs typeface="Arial" charset="0"/>
              </a:rPr>
              <a:t>A </a:t>
            </a:r>
            <a:r>
              <a:rPr lang="en-US" altLang="x-none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protein </a:t>
            </a:r>
            <a:r>
              <a:rPr lang="en-US" altLang="x-none" sz="2400" dirty="0">
                <a:solidFill>
                  <a:srgbClr val="000000"/>
                </a:solidFill>
                <a:latin typeface="Arial" charset="0"/>
                <a:cs typeface="Arial" charset="0"/>
              </a:rPr>
              <a:t>consists of one or more polypeptides</a:t>
            </a:r>
          </a:p>
          <a:p>
            <a:pPr marL="0" indent="0">
              <a:buNone/>
            </a:pPr>
            <a:endParaRPr lang="en-US" altLang="x-none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buFontTx/>
              <a:buNone/>
            </a:pPr>
            <a:r>
              <a:rPr lang="en-US" altLang="x-none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Polypeptides </a:t>
            </a:r>
            <a:r>
              <a:rPr lang="en-US" altLang="x-none" sz="2400" dirty="0">
                <a:solidFill>
                  <a:srgbClr val="000000"/>
                </a:solidFill>
                <a:latin typeface="Arial" charset="0"/>
                <a:cs typeface="Arial" charset="0"/>
              </a:rPr>
              <a:t>are polymers built from a set of monomers made up of 20 different amino acids</a:t>
            </a:r>
          </a:p>
          <a:p>
            <a:pPr marL="0" indent="0" eaLnBrk="1" hangingPunct="1">
              <a:buFontTx/>
              <a:buNone/>
            </a:pPr>
            <a:endParaRPr lang="en-US" altLang="x-none" sz="2400" dirty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20000"/>
              </a:lnSpc>
              <a:buFontTx/>
              <a:buNone/>
            </a:pPr>
            <a:r>
              <a:rPr lang="en-US" altLang="x-none" sz="2400" b="1" dirty="0">
                <a:solidFill>
                  <a:srgbClr val="000000"/>
                </a:solidFill>
                <a:latin typeface="Arial" charset="0"/>
                <a:cs typeface="Arial" charset="0"/>
              </a:rPr>
              <a:t>Amino acids </a:t>
            </a:r>
            <a:r>
              <a:rPr lang="en-US" altLang="x-none" sz="2400" dirty="0">
                <a:solidFill>
                  <a:srgbClr val="000000"/>
                </a:solidFill>
                <a:latin typeface="Arial" charset="0"/>
                <a:cs typeface="Arial" charset="0"/>
              </a:rPr>
              <a:t>are organic                                               molecules with </a:t>
            </a:r>
            <a:r>
              <a:rPr lang="en-US" altLang="x-none" sz="2400" dirty="0">
                <a:solidFill>
                  <a:schemeClr val="accent6"/>
                </a:solidFill>
                <a:latin typeface="Arial" charset="0"/>
                <a:cs typeface="Arial" charset="0"/>
              </a:rPr>
              <a:t>carboxyl</a:t>
            </a:r>
            <a:r>
              <a:rPr lang="en-US" altLang="x-none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                                                          and </a:t>
            </a:r>
            <a:r>
              <a:rPr lang="en-US" altLang="x-none" sz="2400" dirty="0">
                <a:solidFill>
                  <a:schemeClr val="accent6"/>
                </a:solidFill>
                <a:latin typeface="Arial" charset="0"/>
                <a:cs typeface="Arial" charset="0"/>
              </a:rPr>
              <a:t>amino </a:t>
            </a:r>
            <a:r>
              <a:rPr lang="en-US" altLang="x-none" sz="2400" dirty="0">
                <a:latin typeface="Arial" charset="0"/>
                <a:cs typeface="Arial" charset="0"/>
              </a:rPr>
              <a:t>groups</a:t>
            </a:r>
          </a:p>
        </p:txBody>
      </p:sp>
      <p:sp>
        <p:nvSpPr>
          <p:cNvPr id="71683" name="Line 4"/>
          <p:cNvSpPr>
            <a:spLocks noChangeShapeType="1"/>
          </p:cNvSpPr>
          <p:nvPr/>
        </p:nvSpPr>
        <p:spPr bwMode="auto">
          <a:xfrm>
            <a:off x="304800" y="838200"/>
            <a:ext cx="85344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3" name="Picture 12" descr="05_UN01AminoAcid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0922" y="2932176"/>
            <a:ext cx="3249168" cy="3925824"/>
          </a:xfrm>
          <a:prstGeom prst="rect">
            <a:avLst/>
          </a:prstGeom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A8F80C97-AA55-7542-BD04-0C79F249B8A6}"/>
              </a:ext>
            </a:extLst>
          </p:cNvPr>
          <p:cNvCxnSpPr/>
          <p:nvPr/>
        </p:nvCxnSpPr>
        <p:spPr>
          <a:xfrm>
            <a:off x="3684494" y="3980329"/>
            <a:ext cx="3186953" cy="564777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23069F7-16E0-B842-B5D2-1231374441E2}"/>
              </a:ext>
            </a:extLst>
          </p:cNvPr>
          <p:cNvCxnSpPr>
            <a:cxnSpLocks/>
          </p:cNvCxnSpPr>
          <p:nvPr/>
        </p:nvCxnSpPr>
        <p:spPr>
          <a:xfrm>
            <a:off x="1385047" y="4661179"/>
            <a:ext cx="3711388" cy="529386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8260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133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Amino Acids (Building Blooks of Proteins)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216400" y="1044311"/>
            <a:ext cx="4703762" cy="5073650"/>
          </a:xfrm>
        </p:spPr>
        <p:txBody>
          <a:bodyPr>
            <a:normAutofit/>
          </a:bodyPr>
          <a:lstStyle/>
          <a:p>
            <a:r>
              <a:rPr lang="en-US" dirty="0"/>
              <a:t>Amino acids differ in their properties due to differing side chains, called R groups</a:t>
            </a:r>
          </a:p>
          <a:p>
            <a:r>
              <a:rPr lang="en-US" dirty="0"/>
              <a:t>The </a:t>
            </a:r>
            <a:r>
              <a:rPr lang="en-US" dirty="0">
                <a:solidFill>
                  <a:schemeClr val="accent6"/>
                </a:solidFill>
              </a:rPr>
              <a:t>R groups </a:t>
            </a:r>
            <a:r>
              <a:rPr lang="en-US" dirty="0"/>
              <a:t>characterize the 20 different amino acids</a:t>
            </a:r>
          </a:p>
        </p:txBody>
      </p:sp>
      <p:pic>
        <p:nvPicPr>
          <p:cNvPr id="4" name="Picture 3" descr="05_UN01AminoAcid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116" y="1849198"/>
            <a:ext cx="3249168" cy="3925824"/>
          </a:xfrm>
          <a:prstGeom prst="rect">
            <a:avLst/>
          </a:prstGeom>
        </p:spPr>
      </p:pic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582484" y="1842829"/>
            <a:ext cx="3059734" cy="479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Side chain (R group)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766832" y="5038391"/>
            <a:ext cx="1107010" cy="79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Amino</a:t>
            </a:r>
          </a:p>
          <a:p>
            <a:pPr eaLnBrk="0" hangingPunct="0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group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2466929" y="5038391"/>
            <a:ext cx="1434740" cy="793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Carboxyl</a:t>
            </a:r>
          </a:p>
          <a:p>
            <a:pPr eaLnBrk="0" hangingPunct="0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Arial" charset="0"/>
              </a:rPr>
              <a:t>group</a:t>
            </a:r>
          </a:p>
        </p:txBody>
      </p:sp>
      <p:sp>
        <p:nvSpPr>
          <p:cNvPr id="9" name="Text Box 31"/>
          <p:cNvSpPr txBox="1">
            <a:spLocks noChangeArrowheads="1"/>
          </p:cNvSpPr>
          <p:nvPr/>
        </p:nvSpPr>
        <p:spPr bwMode="auto">
          <a:xfrm>
            <a:off x="2330377" y="2880705"/>
            <a:ext cx="1434740" cy="43850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eaLnBrk="0" hangingPunct="0">
              <a:lnSpc>
                <a:spcPct val="95000"/>
              </a:lnSpc>
            </a:pPr>
            <a:r>
              <a:rPr lang="en-US" dirty="0">
                <a:solidFill>
                  <a:srgbClr val="D00076"/>
                </a:solidFill>
                <a:latin typeface="Arial" charset="0"/>
              </a:rPr>
              <a:t>𝛂 carbon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flipH="1">
            <a:off x="2242537" y="3237268"/>
            <a:ext cx="751200" cy="64867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D00076"/>
            </a:solidFill>
            <a:prstDash val="solid"/>
            <a:round/>
            <a:headEnd type="none" w="med" len="med"/>
            <a:tailEnd type="triangle" w="med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>
          <a:xfrm flipH="1" flipV="1">
            <a:off x="2224474" y="6033541"/>
            <a:ext cx="242316" cy="622300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750927" y="6613005"/>
            <a:ext cx="1988790" cy="24442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  <a:tabLst>
                <a:tab pos="517525" algn="l"/>
              </a:tabLst>
            </a:pPr>
            <a:r>
              <a:rPr lang="en-US" sz="1400" b="1" dirty="0">
                <a:solidFill>
                  <a:prstClr val="black"/>
                </a:solidFill>
                <a:latin typeface="Arial" charset="0"/>
                <a:ea typeface="ＭＳ Ｐゴシック" charset="0"/>
                <a:cs typeface="ＭＳ Ｐゴシック" charset="0"/>
              </a:rPr>
              <a:t>Backbone</a:t>
            </a:r>
          </a:p>
        </p:txBody>
      </p:sp>
      <p:sp>
        <p:nvSpPr>
          <p:cNvPr id="13" name="Oval 12"/>
          <p:cNvSpPr/>
          <p:nvPr/>
        </p:nvSpPr>
        <p:spPr>
          <a:xfrm>
            <a:off x="0" y="3237267"/>
            <a:ext cx="4330700" cy="2799713"/>
          </a:xfrm>
          <a:prstGeom prst="ellipse">
            <a:avLst/>
          </a:prstGeom>
          <a:noFill/>
          <a:ln w="28575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0644030-8459-6D49-AAF7-CE7445B8C3A5}"/>
              </a:ext>
            </a:extLst>
          </p:cNvPr>
          <p:cNvCxnSpPr>
            <a:cxnSpLocks/>
          </p:cNvCxnSpPr>
          <p:nvPr/>
        </p:nvCxnSpPr>
        <p:spPr>
          <a:xfrm flipH="1" flipV="1">
            <a:off x="2412868" y="2622176"/>
            <a:ext cx="2750803" cy="615090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88293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30"/>
            <a:ext cx="8229600" cy="1143000"/>
          </a:xfrm>
        </p:spPr>
        <p:txBody>
          <a:bodyPr/>
          <a:lstStyle/>
          <a:p>
            <a:r>
              <a:rPr lang="en-US" dirty="0"/>
              <a:t>Common Amino Acids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220" y="952500"/>
            <a:ext cx="4802280" cy="5740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120900" y="952500"/>
            <a:ext cx="4927600" cy="2387600"/>
          </a:xfrm>
          <a:prstGeom prst="rect">
            <a:avLst/>
          </a:prstGeom>
          <a:noFill/>
          <a:ln w="38100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9220" y="3340100"/>
            <a:ext cx="4927600" cy="1422400"/>
          </a:xfrm>
          <a:prstGeom prst="rect">
            <a:avLst/>
          </a:prstGeom>
          <a:noFill/>
          <a:ln w="38100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87600" y="5003800"/>
            <a:ext cx="1905000" cy="1752600"/>
          </a:xfrm>
          <a:prstGeom prst="rect">
            <a:avLst/>
          </a:prstGeom>
          <a:noFill/>
          <a:ln w="38100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92600" y="4902200"/>
            <a:ext cx="2565400" cy="1790700"/>
          </a:xfrm>
          <a:prstGeom prst="rect">
            <a:avLst/>
          </a:prstGeom>
          <a:noFill/>
          <a:ln w="38100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830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3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Carbon</a:t>
            </a:r>
          </a:p>
        </p:txBody>
      </p:sp>
      <p:pic>
        <p:nvPicPr>
          <p:cNvPr id="6" name="Picture 5" descr="04_01aCarbonProperties-U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9287" y="1678167"/>
            <a:ext cx="4681728" cy="42631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808134" y="5273133"/>
            <a:ext cx="4358945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dirty="0">
                <a:solidFill>
                  <a:prstClr val="black"/>
                </a:solidFill>
                <a:latin typeface="Arial"/>
                <a:cs typeface="Arial"/>
              </a:rPr>
              <a:t>Carbon can bond to four other atoms or</a:t>
            </a:r>
          </a:p>
          <a:p>
            <a:r>
              <a:rPr lang="en-US" sz="1700" dirty="0">
                <a:solidFill>
                  <a:prstClr val="black"/>
                </a:solidFill>
                <a:latin typeface="Arial"/>
                <a:cs typeface="Arial"/>
              </a:rPr>
              <a:t>groups of atoms, making a large variety of</a:t>
            </a:r>
          </a:p>
          <a:p>
            <a:r>
              <a:rPr lang="en-US" sz="1700" dirty="0">
                <a:solidFill>
                  <a:prstClr val="black"/>
                </a:solidFill>
                <a:latin typeface="Arial"/>
                <a:cs typeface="Arial"/>
              </a:rPr>
              <a:t>molecules possible.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21348" y="1272910"/>
            <a:ext cx="4224090" cy="50736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Carbon is unparalleled in its ability to form large, complex, and varied molecules</a:t>
            </a:r>
          </a:p>
          <a:p>
            <a:r>
              <a:rPr lang="en-US" dirty="0"/>
              <a:t>Proteins, DNA, carbohydrates, and other molecules that distinguish living matter are all composed of carbon compounds</a:t>
            </a:r>
          </a:p>
        </p:txBody>
      </p:sp>
    </p:spTree>
    <p:extLst>
      <p:ext uri="{BB962C8B-B14F-4D97-AF65-F5344CB8AC3E}">
        <p14:creationId xmlns:p14="http://schemas.microsoft.com/office/powerpoint/2010/main" val="193096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30"/>
            <a:ext cx="8229600" cy="1143000"/>
          </a:xfrm>
        </p:spPr>
        <p:txBody>
          <a:bodyPr/>
          <a:lstStyle/>
          <a:p>
            <a:r>
              <a:rPr lang="en-US" dirty="0"/>
              <a:t>Proteins: Primary Structure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1560" y="1054100"/>
            <a:ext cx="3764280" cy="5613400"/>
          </a:xfrm>
          <a:prstGeom prst="rect">
            <a:avLst/>
          </a:prstGeom>
        </p:spPr>
      </p:pic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420913" y="1272910"/>
            <a:ext cx="4036787" cy="5073650"/>
          </a:xfrm>
        </p:spPr>
        <p:txBody>
          <a:bodyPr>
            <a:normAutofit/>
          </a:bodyPr>
          <a:lstStyle/>
          <a:p>
            <a:r>
              <a:rPr lang="en-US" dirty="0"/>
              <a:t>The primary structure of a protein is its unique sequence of amino acids</a:t>
            </a:r>
          </a:p>
          <a:p>
            <a:r>
              <a:rPr lang="en-US" dirty="0"/>
              <a:t>Like the order of words in a set of instructions or a recipe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62992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30"/>
            <a:ext cx="8229600" cy="1143000"/>
          </a:xfrm>
        </p:spPr>
        <p:txBody>
          <a:bodyPr/>
          <a:lstStyle/>
          <a:p>
            <a:r>
              <a:rPr lang="en-US" dirty="0"/>
              <a:t>Proteins: Secondary Structure</a:t>
            </a:r>
          </a:p>
        </p:txBody>
      </p:sp>
      <p:pic>
        <p:nvPicPr>
          <p:cNvPr id="4" name="Picture 3" descr="05_18baProteinStructure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5568" y="1362718"/>
            <a:ext cx="3718560" cy="3834384"/>
          </a:xfrm>
          <a:prstGeom prst="rect">
            <a:avLst/>
          </a:prstGeom>
        </p:spPr>
      </p:pic>
      <p:sp>
        <p:nvSpPr>
          <p:cNvPr id="5" name="Text Box 31"/>
          <p:cNvSpPr txBox="1">
            <a:spLocks noChangeArrowheads="1"/>
          </p:cNvSpPr>
          <p:nvPr/>
        </p:nvSpPr>
        <p:spPr bwMode="auto">
          <a:xfrm>
            <a:off x="5296764" y="1352059"/>
            <a:ext cx="1665957" cy="70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Secondary</a:t>
            </a:r>
          </a:p>
          <a:p>
            <a:pPr algn="ctr">
              <a:lnSpc>
                <a:spcPct val="95000"/>
              </a:lnSpc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Structure</a:t>
            </a:r>
          </a:p>
        </p:txBody>
      </p:sp>
      <p:sp>
        <p:nvSpPr>
          <p:cNvPr id="6" name="Text Box 31"/>
          <p:cNvSpPr txBox="1">
            <a:spLocks noChangeArrowheads="1"/>
          </p:cNvSpPr>
          <p:nvPr/>
        </p:nvSpPr>
        <p:spPr bwMode="auto">
          <a:xfrm>
            <a:off x="4933607" y="2476079"/>
            <a:ext cx="877672" cy="35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2000" dirty="0">
                <a:solidFill>
                  <a:prstClr val="black"/>
                </a:solidFill>
                <a:latin typeface="Arial" charset="0"/>
              </a:rPr>
              <a:t>𝛂 helix</a:t>
            </a: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7362481" y="3425404"/>
            <a:ext cx="1096391" cy="346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2000" dirty="0">
                <a:solidFill>
                  <a:prstClr val="black"/>
                </a:solidFill>
                <a:latin typeface="Arial" charset="0"/>
              </a:rPr>
              <a:t>𝛃 strand</a:t>
            </a: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7055879" y="3575320"/>
            <a:ext cx="26316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Straight Connector 8"/>
          <p:cNvCxnSpPr/>
          <p:nvPr/>
        </p:nvCxnSpPr>
        <p:spPr bwMode="auto">
          <a:xfrm flipH="1">
            <a:off x="6893598" y="4124595"/>
            <a:ext cx="406757" cy="24434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 flipV="1">
            <a:off x="7213041" y="2854460"/>
            <a:ext cx="0" cy="220798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Text Box 31"/>
          <p:cNvSpPr txBox="1">
            <a:spLocks noChangeArrowheads="1"/>
          </p:cNvSpPr>
          <p:nvPr/>
        </p:nvSpPr>
        <p:spPr bwMode="auto">
          <a:xfrm>
            <a:off x="7340256" y="3809578"/>
            <a:ext cx="1321817" cy="641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2000" dirty="0">
                <a:solidFill>
                  <a:prstClr val="black"/>
                </a:solidFill>
                <a:latin typeface="Arial" charset="0"/>
              </a:rPr>
              <a:t>Hydrogen</a:t>
            </a:r>
          </a:p>
          <a:p>
            <a:pPr>
              <a:lnSpc>
                <a:spcPct val="95000"/>
              </a:lnSpc>
            </a:pPr>
            <a:r>
              <a:rPr lang="en-US" sz="2000" dirty="0">
                <a:solidFill>
                  <a:prstClr val="black"/>
                </a:solidFill>
                <a:latin typeface="Arial" charset="0"/>
              </a:rPr>
              <a:t>bond</a:t>
            </a:r>
          </a:p>
        </p:txBody>
      </p:sp>
      <p:sp>
        <p:nvSpPr>
          <p:cNvPr id="12" name="Text Box 31"/>
          <p:cNvSpPr txBox="1">
            <a:spLocks noChangeArrowheads="1"/>
          </p:cNvSpPr>
          <p:nvPr/>
        </p:nvSpPr>
        <p:spPr bwMode="auto">
          <a:xfrm>
            <a:off x="6276630" y="3019003"/>
            <a:ext cx="1963167" cy="324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2000" dirty="0">
                <a:solidFill>
                  <a:prstClr val="black"/>
                </a:solidFill>
                <a:latin typeface="Arial" charset="0"/>
              </a:rPr>
              <a:t>Hydrogen bond</a:t>
            </a:r>
          </a:p>
        </p:txBody>
      </p:sp>
      <p:sp>
        <p:nvSpPr>
          <p:cNvPr id="13" name="Text Box 31"/>
          <p:cNvSpPr txBox="1">
            <a:spLocks noChangeArrowheads="1"/>
          </p:cNvSpPr>
          <p:nvPr/>
        </p:nvSpPr>
        <p:spPr bwMode="auto">
          <a:xfrm>
            <a:off x="5016157" y="4844629"/>
            <a:ext cx="1994916" cy="35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n-US" sz="2000" dirty="0">
                <a:solidFill>
                  <a:prstClr val="black"/>
                </a:solidFill>
                <a:latin typeface="Arial" charset="0"/>
              </a:rPr>
              <a:t>𝛃 pleated sheet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20913" y="1272910"/>
            <a:ext cx="4138387" cy="507365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Secondary structure, consists of coils and folds in the polypeptide chain</a:t>
            </a:r>
          </a:p>
          <a:p>
            <a:pPr lvl="1"/>
            <a:r>
              <a:rPr lang="en-US" dirty="0"/>
              <a:t>Result from hydrogen bonds between parts of the polypeptide backbone</a:t>
            </a:r>
          </a:p>
          <a:p>
            <a:pPr lvl="1"/>
            <a:r>
              <a:rPr lang="en-US" dirty="0"/>
              <a:t>Examples include</a:t>
            </a:r>
            <a:br>
              <a:rPr lang="en-US" dirty="0"/>
            </a:br>
            <a:r>
              <a:rPr lang="en-US" dirty="0">
                <a:latin typeface="Symbol" panose="05050102010706020507" pitchFamily="18" charset="2"/>
                <a:sym typeface="Symbol" charset="0"/>
              </a:rPr>
              <a:t></a:t>
            </a:r>
            <a:r>
              <a:rPr lang="en-US" dirty="0"/>
              <a:t> </a:t>
            </a:r>
            <a:r>
              <a:rPr lang="en-US" b="1" dirty="0"/>
              <a:t>helix</a:t>
            </a:r>
            <a:r>
              <a:rPr lang="en-US" dirty="0"/>
              <a:t> and a folded structure called a </a:t>
            </a:r>
            <a:br>
              <a:rPr lang="en-US" dirty="0"/>
            </a:br>
            <a:r>
              <a:rPr lang="en-US" dirty="0">
                <a:latin typeface="Symbol" panose="05050102010706020507" pitchFamily="18" charset="2"/>
                <a:sym typeface="Symbol" charset="0"/>
              </a:rPr>
              <a:t></a:t>
            </a:r>
            <a:r>
              <a:rPr lang="en-US" dirty="0"/>
              <a:t> </a:t>
            </a:r>
            <a:r>
              <a:rPr lang="en-US" b="1" dirty="0"/>
              <a:t>pleated sheet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8812" y="4980258"/>
            <a:ext cx="1550651" cy="1877742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209707" y="5819338"/>
            <a:ext cx="2653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prstClr val="black"/>
                </a:solidFill>
                <a:latin typeface="Calibri"/>
              </a:rPr>
              <a:t>Constitutes the polypeptide backbone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6893598" y="6216213"/>
            <a:ext cx="468883" cy="0"/>
          </a:xfrm>
          <a:prstGeom prst="straightConnector1">
            <a:avLst/>
          </a:prstGeom>
          <a:ln w="38100" cmpd="sng">
            <a:solidFill>
              <a:srgbClr val="F7964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29968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30"/>
            <a:ext cx="8229600" cy="1143000"/>
          </a:xfrm>
        </p:spPr>
        <p:txBody>
          <a:bodyPr/>
          <a:lstStyle/>
          <a:p>
            <a:r>
              <a:rPr lang="en-US" dirty="0"/>
              <a:t>Proteins: Tertiary Structure</a:t>
            </a:r>
          </a:p>
        </p:txBody>
      </p:sp>
      <p:pic>
        <p:nvPicPr>
          <p:cNvPr id="15" name="Picture 14" descr="05_18bbProteinStructure-U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1522" y="1465453"/>
            <a:ext cx="2359152" cy="3438144"/>
          </a:xfrm>
          <a:prstGeom prst="rect">
            <a:avLst/>
          </a:prstGeom>
        </p:spPr>
      </p:pic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6430679" y="1447860"/>
            <a:ext cx="1529403" cy="799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9pPr>
          </a:lstStyle>
          <a:p>
            <a:pPr algn="ctr">
              <a:lnSpc>
                <a:spcPct val="95000"/>
              </a:lnSpc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Tertiary</a:t>
            </a:r>
          </a:p>
          <a:p>
            <a:pPr algn="ctr">
              <a:lnSpc>
                <a:spcPct val="95000"/>
              </a:lnSpc>
            </a:pPr>
            <a:r>
              <a:rPr lang="en-US" dirty="0">
                <a:solidFill>
                  <a:prstClr val="black"/>
                </a:solidFill>
                <a:latin typeface="Arial" charset="0"/>
              </a:rPr>
              <a:t>Structure</a:t>
            </a: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54001" y="1194330"/>
            <a:ext cx="5827521" cy="5073650"/>
          </a:xfrm>
        </p:spPr>
        <p:txBody>
          <a:bodyPr>
            <a:normAutofit/>
          </a:bodyPr>
          <a:lstStyle/>
          <a:p>
            <a:r>
              <a:rPr lang="en-US" b="1" dirty="0"/>
              <a:t>Tertiary structure</a:t>
            </a:r>
            <a:r>
              <a:rPr lang="en-US" dirty="0"/>
              <a:t>, the overall shape of a polypeptide</a:t>
            </a:r>
          </a:p>
          <a:p>
            <a:pPr lvl="1"/>
            <a:r>
              <a:rPr lang="en-US" dirty="0"/>
              <a:t>Results from interactions between R groups</a:t>
            </a:r>
          </a:p>
          <a:p>
            <a:pPr lvl="1"/>
            <a:r>
              <a:rPr lang="en-US" dirty="0"/>
              <a:t>hydrogen bonds, disulfide bonds, ionic bonds, hydrophobic interactions, and van der Waals interactions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3405" y="4725924"/>
            <a:ext cx="1550651" cy="18777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21865" y="4898254"/>
            <a:ext cx="10200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b="1" dirty="0">
                <a:solidFill>
                  <a:prstClr val="black"/>
                </a:solidFill>
                <a:latin typeface="Calibri"/>
              </a:rPr>
              <a:t>R group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7072066" y="5120504"/>
            <a:ext cx="468883" cy="0"/>
          </a:xfrm>
          <a:prstGeom prst="straightConnector1">
            <a:avLst/>
          </a:prstGeom>
          <a:ln w="38100" cmpd="sng">
            <a:solidFill>
              <a:srgbClr val="F7964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891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69" name="Group 13"/>
          <p:cNvGrpSpPr>
            <a:grpSpLocks/>
          </p:cNvGrpSpPr>
          <p:nvPr/>
        </p:nvGrpSpPr>
        <p:grpSpPr bwMode="auto">
          <a:xfrm>
            <a:off x="228600" y="228600"/>
            <a:ext cx="8750300" cy="5707063"/>
            <a:chOff x="298704" y="731520"/>
            <a:chExt cx="8679725" cy="5509388"/>
          </a:xfrm>
        </p:grpSpPr>
        <p:pic>
          <p:nvPicPr>
            <p:cNvPr id="83971" name="Picture 14" descr="05_18dProteinStructure-U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04" y="731520"/>
              <a:ext cx="8546592" cy="53949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3972" name="Text Box 31"/>
            <p:cNvSpPr txBox="1">
              <a:spLocks noChangeArrowheads="1"/>
            </p:cNvSpPr>
            <p:nvPr/>
          </p:nvSpPr>
          <p:spPr bwMode="auto">
            <a:xfrm>
              <a:off x="2428327" y="1562435"/>
              <a:ext cx="1381531" cy="6498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Char char="•"/>
                <a:defRPr sz="3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–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buClr>
                  <a:srgbClr val="1F497D"/>
                </a:buClr>
                <a:buFont typeface="Times" charset="0"/>
                <a:buNone/>
              </a:pPr>
              <a:r>
                <a:rPr lang="en-US" altLang="x-none" sz="2100" b="1">
                  <a:solidFill>
                    <a:srgbClr val="000000"/>
                  </a:solidFill>
                </a:rPr>
                <a:t>Hydrogen</a:t>
              </a:r>
            </a:p>
            <a:p>
              <a:pPr>
                <a:lnSpc>
                  <a:spcPct val="90000"/>
                </a:lnSpc>
                <a:buClr>
                  <a:srgbClr val="1F497D"/>
                </a:buClr>
                <a:buFont typeface="Times" charset="0"/>
                <a:buNone/>
              </a:pPr>
              <a:r>
                <a:rPr lang="en-US" altLang="x-none" sz="2100" b="1">
                  <a:solidFill>
                    <a:srgbClr val="000000"/>
                  </a:solidFill>
                </a:rPr>
                <a:t>bond</a:t>
              </a:r>
            </a:p>
          </p:txBody>
        </p:sp>
        <p:cxnSp>
          <p:nvCxnSpPr>
            <p:cNvPr id="83973" name="Straight Connector 16"/>
            <p:cNvCxnSpPr>
              <a:cxnSpLocks noChangeShapeType="1"/>
            </p:cNvCxnSpPr>
            <p:nvPr/>
          </p:nvCxnSpPr>
          <p:spPr bwMode="auto">
            <a:xfrm flipH="1">
              <a:off x="1829824" y="1754829"/>
              <a:ext cx="532561" cy="163875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974" name="Straight Connector 17"/>
            <p:cNvCxnSpPr>
              <a:cxnSpLocks noChangeShapeType="1"/>
            </p:cNvCxnSpPr>
            <p:nvPr/>
          </p:nvCxnSpPr>
          <p:spPr bwMode="auto">
            <a:xfrm flipH="1">
              <a:off x="2355557" y="3960314"/>
              <a:ext cx="71008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975" name="Straight Connector 18"/>
            <p:cNvCxnSpPr>
              <a:cxnSpLocks noChangeShapeType="1"/>
            </p:cNvCxnSpPr>
            <p:nvPr/>
          </p:nvCxnSpPr>
          <p:spPr bwMode="auto">
            <a:xfrm flipH="1">
              <a:off x="5141260" y="2321563"/>
              <a:ext cx="15771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976" name="Straight Connector 19"/>
            <p:cNvCxnSpPr>
              <a:cxnSpLocks noChangeShapeType="1"/>
            </p:cNvCxnSpPr>
            <p:nvPr/>
          </p:nvCxnSpPr>
          <p:spPr bwMode="auto">
            <a:xfrm flipH="1">
              <a:off x="3625510" y="5230345"/>
              <a:ext cx="320903" cy="3345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3977" name="Straight Connector 20"/>
            <p:cNvCxnSpPr>
              <a:cxnSpLocks noChangeShapeType="1"/>
            </p:cNvCxnSpPr>
            <p:nvPr/>
          </p:nvCxnSpPr>
          <p:spPr bwMode="auto">
            <a:xfrm>
              <a:off x="6117623" y="4008110"/>
              <a:ext cx="587180" cy="30043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3978" name="Text Box 31"/>
            <p:cNvSpPr txBox="1">
              <a:spLocks noChangeArrowheads="1"/>
            </p:cNvSpPr>
            <p:nvPr/>
          </p:nvSpPr>
          <p:spPr bwMode="auto">
            <a:xfrm>
              <a:off x="1479279" y="3453826"/>
              <a:ext cx="1361047" cy="752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Char char="•"/>
                <a:defRPr sz="3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–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buClr>
                  <a:srgbClr val="1F497D"/>
                </a:buClr>
                <a:buFont typeface="Times" charset="0"/>
                <a:buNone/>
              </a:pPr>
              <a:r>
                <a:rPr lang="en-US" altLang="x-none" sz="2100" b="1">
                  <a:solidFill>
                    <a:srgbClr val="000000"/>
                  </a:solidFill>
                </a:rPr>
                <a:t>Disulfide</a:t>
              </a:r>
            </a:p>
            <a:p>
              <a:pPr>
                <a:lnSpc>
                  <a:spcPct val="90000"/>
                </a:lnSpc>
                <a:buClr>
                  <a:srgbClr val="1F497D"/>
                </a:buClr>
                <a:buFont typeface="Times" charset="0"/>
                <a:buNone/>
              </a:pPr>
              <a:r>
                <a:rPr lang="en-US" altLang="x-none" sz="2100" b="1">
                  <a:solidFill>
                    <a:srgbClr val="000000"/>
                  </a:solidFill>
                </a:rPr>
                <a:t>bridge</a:t>
              </a:r>
            </a:p>
          </p:txBody>
        </p:sp>
        <p:sp>
          <p:nvSpPr>
            <p:cNvPr id="83979" name="Text Box 31"/>
            <p:cNvSpPr txBox="1">
              <a:spLocks noChangeArrowheads="1"/>
            </p:cNvSpPr>
            <p:nvPr/>
          </p:nvSpPr>
          <p:spPr bwMode="auto">
            <a:xfrm>
              <a:off x="2134737" y="5488609"/>
              <a:ext cx="1606843" cy="752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Char char="•"/>
                <a:defRPr sz="3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–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buClr>
                  <a:srgbClr val="1F497D"/>
                </a:buClr>
                <a:buFont typeface="Times" charset="0"/>
                <a:buNone/>
              </a:pPr>
              <a:r>
                <a:rPr lang="en-US" altLang="x-none" sz="2100" b="1">
                  <a:solidFill>
                    <a:srgbClr val="000000"/>
                  </a:solidFill>
                </a:rPr>
                <a:t>Polypeptide</a:t>
              </a:r>
            </a:p>
            <a:p>
              <a:pPr>
                <a:lnSpc>
                  <a:spcPct val="90000"/>
                </a:lnSpc>
                <a:buClr>
                  <a:srgbClr val="1F497D"/>
                </a:buClr>
                <a:buFont typeface="Times" charset="0"/>
                <a:buNone/>
              </a:pPr>
              <a:r>
                <a:rPr lang="en-US" altLang="x-none" sz="2100" b="1">
                  <a:solidFill>
                    <a:srgbClr val="000000"/>
                  </a:solidFill>
                </a:rPr>
                <a:t>backbone</a:t>
              </a:r>
            </a:p>
          </p:txBody>
        </p:sp>
        <p:sp>
          <p:nvSpPr>
            <p:cNvPr id="83980" name="Text Box 31"/>
            <p:cNvSpPr txBox="1">
              <a:spLocks noChangeArrowheads="1"/>
            </p:cNvSpPr>
            <p:nvPr/>
          </p:nvSpPr>
          <p:spPr bwMode="auto">
            <a:xfrm>
              <a:off x="6757094" y="4136641"/>
              <a:ext cx="1422496" cy="3767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Char char="•"/>
                <a:defRPr sz="3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–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buClr>
                  <a:srgbClr val="1F497D"/>
                </a:buClr>
                <a:buFont typeface="Times" charset="0"/>
                <a:buNone/>
              </a:pPr>
              <a:r>
                <a:rPr lang="en-US" altLang="x-none" sz="2100" b="1">
                  <a:solidFill>
                    <a:srgbClr val="000000"/>
                  </a:solidFill>
                </a:rPr>
                <a:t>Ionic bond</a:t>
              </a:r>
            </a:p>
          </p:txBody>
        </p:sp>
        <p:sp>
          <p:nvSpPr>
            <p:cNvPr id="83981" name="Text Box 31"/>
            <p:cNvSpPr txBox="1">
              <a:spLocks noChangeArrowheads="1"/>
            </p:cNvSpPr>
            <p:nvPr/>
          </p:nvSpPr>
          <p:spPr bwMode="auto">
            <a:xfrm>
              <a:off x="6791231" y="2149654"/>
              <a:ext cx="2187198" cy="13395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Char char="•"/>
                <a:defRPr sz="3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–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buClr>
                  <a:srgbClr val="1F497D"/>
                </a:buClr>
                <a:buFont typeface="Times" charset="0"/>
                <a:buNone/>
              </a:pPr>
              <a:r>
                <a:rPr lang="en-US" altLang="x-none" sz="2100" b="1" dirty="0">
                  <a:solidFill>
                    <a:srgbClr val="000000"/>
                  </a:solidFill>
                </a:rPr>
                <a:t>Hydrophobic</a:t>
              </a:r>
            </a:p>
            <a:p>
              <a:pPr>
                <a:lnSpc>
                  <a:spcPct val="90000"/>
                </a:lnSpc>
                <a:buClr>
                  <a:srgbClr val="1F497D"/>
                </a:buClr>
                <a:buFont typeface="Times" charset="0"/>
                <a:buNone/>
              </a:pPr>
              <a:r>
                <a:rPr lang="en-US" altLang="x-none" sz="2100" b="1" dirty="0">
                  <a:solidFill>
                    <a:srgbClr val="000000"/>
                  </a:solidFill>
                </a:rPr>
                <a:t>interactions and</a:t>
              </a:r>
            </a:p>
            <a:p>
              <a:pPr>
                <a:lnSpc>
                  <a:spcPct val="90000"/>
                </a:lnSpc>
                <a:buClr>
                  <a:srgbClr val="1F497D"/>
                </a:buClr>
                <a:buFont typeface="Times" charset="0"/>
                <a:buNone/>
              </a:pPr>
              <a:r>
                <a:rPr lang="en-US" altLang="x-none" sz="2100" b="1" dirty="0">
                  <a:solidFill>
                    <a:srgbClr val="000000"/>
                  </a:solidFill>
                </a:rPr>
                <a:t>Van der Waals</a:t>
              </a:r>
            </a:p>
            <a:p>
              <a:pPr>
                <a:lnSpc>
                  <a:spcPct val="90000"/>
                </a:lnSpc>
                <a:buClr>
                  <a:srgbClr val="1F497D"/>
                </a:buClr>
                <a:buFont typeface="Times" charset="0"/>
                <a:buNone/>
              </a:pPr>
              <a:r>
                <a:rPr lang="en-US" altLang="x-none" sz="2100" b="1" dirty="0">
                  <a:solidFill>
                    <a:srgbClr val="000000"/>
                  </a:solidFill>
                </a:rPr>
                <a:t>interactions</a:t>
              </a:r>
            </a:p>
          </p:txBody>
        </p:sp>
      </p:grpSp>
      <p:sp>
        <p:nvSpPr>
          <p:cNvPr id="83970" name="TextBox 25"/>
          <p:cNvSpPr txBox="1">
            <a:spLocks noChangeArrowheads="1"/>
          </p:cNvSpPr>
          <p:nvPr/>
        </p:nvSpPr>
        <p:spPr bwMode="auto">
          <a:xfrm>
            <a:off x="6773918" y="4847633"/>
            <a:ext cx="2133600" cy="193899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Comic Sans MS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Comic Sans MS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Comic Sans MS" charset="0"/>
              <a:buChar char="–"/>
              <a:defRPr sz="2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Comic Sans MS" charset="0"/>
              <a:buChar char="•"/>
              <a:defRPr sz="2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Comic Sans MS" charset="0"/>
              <a:buChar char="•"/>
              <a:defRPr sz="2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Comic Sans MS" charset="0"/>
              <a:buChar char="•"/>
              <a:defRPr sz="2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Comic Sans MS" charset="0"/>
              <a:buChar char="•"/>
              <a:defRPr sz="2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Comic Sans MS" charset="0"/>
              <a:buChar char="•"/>
              <a:defRPr sz="2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buClr>
                <a:srgbClr val="1F497D"/>
              </a:buClr>
              <a:buFont typeface="Times" charset="0"/>
              <a:buNone/>
            </a:pPr>
            <a:r>
              <a:rPr kumimoji="1" lang="en-US" altLang="x-none" sz="2000" dirty="0">
                <a:solidFill>
                  <a:srgbClr val="F79646"/>
                </a:solidFill>
                <a:latin typeface="Calibri" charset="0"/>
                <a:ea typeface="Calibri Regular" charset="0"/>
                <a:cs typeface="Calibri Regular" charset="0"/>
              </a:rPr>
              <a:t>The tertiary structure of proteins is dependent on the interactions of R-groups</a:t>
            </a:r>
          </a:p>
        </p:txBody>
      </p:sp>
    </p:spTree>
    <p:extLst>
      <p:ext uri="{BB962C8B-B14F-4D97-AF65-F5344CB8AC3E}">
        <p14:creationId xmlns:p14="http://schemas.microsoft.com/office/powerpoint/2010/main" val="20284492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30"/>
            <a:ext cx="8229600" cy="1143000"/>
          </a:xfrm>
        </p:spPr>
        <p:txBody>
          <a:bodyPr/>
          <a:lstStyle/>
          <a:p>
            <a:r>
              <a:rPr lang="en-US" dirty="0"/>
              <a:t>Proteins: Quaternary Structure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4000500" y="3225800"/>
            <a:ext cx="2311400" cy="165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3" name="Group 1"/>
          <p:cNvGrpSpPr>
            <a:grpSpLocks/>
          </p:cNvGrpSpPr>
          <p:nvPr/>
        </p:nvGrpSpPr>
        <p:grpSpPr bwMode="auto">
          <a:xfrm>
            <a:off x="3597275" y="2014538"/>
            <a:ext cx="5470525" cy="4767262"/>
            <a:chOff x="962609" y="262128"/>
            <a:chExt cx="7023151" cy="6333744"/>
          </a:xfrm>
        </p:grpSpPr>
        <p:pic>
          <p:nvPicPr>
            <p:cNvPr id="24" name="Picture 19" descr="05_18fProteinStructure-U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8240" y="262128"/>
              <a:ext cx="6827520" cy="6333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 Box 31"/>
            <p:cNvSpPr txBox="1">
              <a:spLocks noChangeArrowheads="1"/>
            </p:cNvSpPr>
            <p:nvPr/>
          </p:nvSpPr>
          <p:spPr bwMode="auto">
            <a:xfrm>
              <a:off x="2756058" y="2221815"/>
              <a:ext cx="698758" cy="404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Char char="•"/>
                <a:defRPr sz="3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–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buClr>
                  <a:srgbClr val="1F497D"/>
                </a:buClr>
                <a:buFont typeface="Times" charset="0"/>
                <a:buNone/>
              </a:pPr>
              <a:r>
                <a:rPr lang="en-US" altLang="x-none" sz="1800" b="1">
                  <a:solidFill>
                    <a:srgbClr val="000000"/>
                  </a:solidFill>
                </a:rPr>
                <a:t>Heme</a:t>
              </a:r>
            </a:p>
          </p:txBody>
        </p:sp>
        <p:cxnSp>
          <p:nvCxnSpPr>
            <p:cNvPr id="26" name="Straight Connector 21"/>
            <p:cNvCxnSpPr>
              <a:cxnSpLocks noChangeShapeType="1"/>
            </p:cNvCxnSpPr>
            <p:nvPr/>
          </p:nvCxnSpPr>
          <p:spPr bwMode="auto">
            <a:xfrm flipH="1" flipV="1">
              <a:off x="3550405" y="2583841"/>
              <a:ext cx="382351" cy="4341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Straight Connector 22"/>
            <p:cNvCxnSpPr>
              <a:cxnSpLocks noChangeShapeType="1"/>
            </p:cNvCxnSpPr>
            <p:nvPr/>
          </p:nvCxnSpPr>
          <p:spPr bwMode="auto">
            <a:xfrm flipH="1" flipV="1">
              <a:off x="3325091" y="2929266"/>
              <a:ext cx="792013" cy="44382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Text Box 31"/>
            <p:cNvSpPr txBox="1">
              <a:spLocks noChangeArrowheads="1"/>
            </p:cNvSpPr>
            <p:nvPr/>
          </p:nvSpPr>
          <p:spPr bwMode="auto">
            <a:xfrm>
              <a:off x="2756058" y="2576671"/>
              <a:ext cx="548548" cy="342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Char char="•"/>
                <a:defRPr sz="3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–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buClr>
                  <a:srgbClr val="1F497D"/>
                </a:buClr>
                <a:buFont typeface="Times" charset="0"/>
                <a:buNone/>
              </a:pPr>
              <a:r>
                <a:rPr lang="en-US" altLang="x-none" sz="1800" b="1">
                  <a:solidFill>
                    <a:srgbClr val="000000"/>
                  </a:solidFill>
                </a:rPr>
                <a:t>Iron</a:t>
              </a:r>
            </a:p>
          </p:txBody>
        </p:sp>
        <p:sp>
          <p:nvSpPr>
            <p:cNvPr id="29" name="Text Box 31"/>
            <p:cNvSpPr txBox="1">
              <a:spLocks noChangeArrowheads="1"/>
            </p:cNvSpPr>
            <p:nvPr/>
          </p:nvSpPr>
          <p:spPr bwMode="auto">
            <a:xfrm>
              <a:off x="962609" y="3906866"/>
              <a:ext cx="1108419" cy="342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Char char="•"/>
                <a:defRPr sz="3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–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buClr>
                  <a:srgbClr val="1F497D"/>
                </a:buClr>
                <a:buFont typeface="Times" charset="0"/>
                <a:buNone/>
              </a:pPr>
              <a:r>
                <a:rPr lang="en-US" altLang="x-none" sz="1800" b="1">
                  <a:solidFill>
                    <a:srgbClr val="000000"/>
                  </a:solidFill>
                </a:rPr>
                <a:t>𝛂 subunit</a:t>
              </a:r>
            </a:p>
          </p:txBody>
        </p:sp>
        <p:sp>
          <p:nvSpPr>
            <p:cNvPr id="30" name="Text Box 31"/>
            <p:cNvSpPr txBox="1">
              <a:spLocks noChangeArrowheads="1"/>
            </p:cNvSpPr>
            <p:nvPr/>
          </p:nvSpPr>
          <p:spPr bwMode="auto">
            <a:xfrm>
              <a:off x="5616869" y="4942356"/>
              <a:ext cx="1108419" cy="342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Char char="•"/>
                <a:defRPr sz="3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–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buClr>
                  <a:srgbClr val="1F497D"/>
                </a:buClr>
                <a:buFont typeface="Times" charset="0"/>
                <a:buNone/>
              </a:pPr>
              <a:r>
                <a:rPr lang="en-US" altLang="x-none" sz="1800" b="1">
                  <a:solidFill>
                    <a:srgbClr val="000000"/>
                  </a:solidFill>
                </a:rPr>
                <a:t>𝛂 subunit</a:t>
              </a:r>
            </a:p>
          </p:txBody>
        </p:sp>
        <p:sp>
          <p:nvSpPr>
            <p:cNvPr id="31" name="Text Box 31"/>
            <p:cNvSpPr txBox="1">
              <a:spLocks noChangeArrowheads="1"/>
            </p:cNvSpPr>
            <p:nvPr/>
          </p:nvSpPr>
          <p:spPr bwMode="auto">
            <a:xfrm>
              <a:off x="5487142" y="3090038"/>
              <a:ext cx="1108419" cy="342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Char char="•"/>
                <a:defRPr sz="3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–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buClr>
                  <a:srgbClr val="1F497D"/>
                </a:buClr>
                <a:buFont typeface="Times" charset="0"/>
                <a:buNone/>
              </a:pPr>
              <a:r>
                <a:rPr lang="en-US" altLang="x-none" sz="1800" b="1">
                  <a:solidFill>
                    <a:srgbClr val="000000"/>
                  </a:solidFill>
                </a:rPr>
                <a:t>𝛃 subunit</a:t>
              </a:r>
            </a:p>
          </p:txBody>
        </p:sp>
        <p:sp>
          <p:nvSpPr>
            <p:cNvPr id="32" name="Text Box 31"/>
            <p:cNvSpPr txBox="1">
              <a:spLocks noChangeArrowheads="1"/>
            </p:cNvSpPr>
            <p:nvPr/>
          </p:nvSpPr>
          <p:spPr bwMode="auto">
            <a:xfrm>
              <a:off x="1363532" y="5931720"/>
              <a:ext cx="1108419" cy="342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Char char="•"/>
                <a:defRPr sz="3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–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buClr>
                  <a:srgbClr val="1F497D"/>
                </a:buClr>
                <a:buFont typeface="Times" charset="0"/>
                <a:buNone/>
              </a:pPr>
              <a:r>
                <a:rPr lang="en-US" altLang="x-none" sz="1800" b="1">
                  <a:solidFill>
                    <a:srgbClr val="000000"/>
                  </a:solidFill>
                </a:rPr>
                <a:t>𝛃 subunit</a:t>
              </a:r>
            </a:p>
          </p:txBody>
        </p:sp>
        <p:sp>
          <p:nvSpPr>
            <p:cNvPr id="33" name="Text Box 31"/>
            <p:cNvSpPr txBox="1">
              <a:spLocks noChangeArrowheads="1"/>
            </p:cNvSpPr>
            <p:nvPr/>
          </p:nvSpPr>
          <p:spPr bwMode="auto">
            <a:xfrm>
              <a:off x="4531265" y="6135383"/>
              <a:ext cx="1395180" cy="342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Char char="•"/>
                <a:defRPr sz="3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–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buClr>
                  <a:srgbClr val="1F497D"/>
                </a:buClr>
                <a:buFont typeface="Times" charset="0"/>
                <a:buNone/>
              </a:pPr>
              <a:r>
                <a:rPr lang="en-US" altLang="x-none" sz="1800" b="1">
                  <a:solidFill>
                    <a:srgbClr val="000000"/>
                  </a:solidFill>
                </a:rPr>
                <a:t>Hemoglobin</a:t>
              </a:r>
            </a:p>
          </p:txBody>
        </p:sp>
      </p:grp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20913" y="1272910"/>
            <a:ext cx="3884879" cy="2630458"/>
          </a:xfrm>
        </p:spPr>
        <p:txBody>
          <a:bodyPr>
            <a:normAutofit fontScale="70000" lnSpcReduction="20000"/>
          </a:bodyPr>
          <a:lstStyle/>
          <a:p>
            <a:r>
              <a:rPr lang="en-US" b="1" dirty="0"/>
              <a:t>Quaternary structure</a:t>
            </a:r>
            <a:r>
              <a:rPr lang="en-US" dirty="0"/>
              <a:t> results when two or more polypeptide chains form one macromolecule</a:t>
            </a:r>
          </a:p>
          <a:p>
            <a:r>
              <a:rPr lang="en-US" dirty="0"/>
              <a:t>Hemoglobin is a globular protein consisting of four polypeptides</a:t>
            </a:r>
          </a:p>
          <a:p>
            <a:pPr lvl="1"/>
            <a:r>
              <a:rPr lang="en-US" dirty="0"/>
              <a:t>two alpha and two beta chains</a:t>
            </a:r>
          </a:p>
        </p:txBody>
      </p:sp>
    </p:spTree>
    <p:extLst>
      <p:ext uri="{BB962C8B-B14F-4D97-AF65-F5344CB8AC3E}">
        <p14:creationId xmlns:p14="http://schemas.microsoft.com/office/powerpoint/2010/main" val="9932029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30"/>
            <a:ext cx="8229600" cy="1143000"/>
          </a:xfrm>
        </p:spPr>
        <p:txBody>
          <a:bodyPr/>
          <a:lstStyle/>
          <a:p>
            <a:r>
              <a:rPr lang="en-US" dirty="0"/>
              <a:t>Four Levels of Structure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20913" y="1272910"/>
            <a:ext cx="8408254" cy="1736990"/>
          </a:xfrm>
        </p:spPr>
        <p:txBody>
          <a:bodyPr>
            <a:normAutofit/>
          </a:bodyPr>
          <a:lstStyle/>
          <a:p>
            <a:r>
              <a:rPr lang="en-US" dirty="0"/>
              <a:t>Each subsequent level of structure is guided by the preceding level</a:t>
            </a:r>
          </a:p>
        </p:txBody>
      </p:sp>
      <p:pic>
        <p:nvPicPr>
          <p:cNvPr id="3" name="Picture 2" descr="05_21-ProteinStructure-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267" y="2635811"/>
            <a:ext cx="8343900" cy="254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348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extBox 4"/>
          <p:cNvSpPr txBox="1">
            <a:spLocks noChangeArrowheads="1"/>
          </p:cNvSpPr>
          <p:nvPr/>
        </p:nvSpPr>
        <p:spPr bwMode="auto">
          <a:xfrm>
            <a:off x="133350" y="187325"/>
            <a:ext cx="8940800" cy="86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Comic Sans MS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Comic Sans MS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Comic Sans MS" charset="0"/>
              <a:buChar char="–"/>
              <a:defRPr sz="2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Comic Sans MS" charset="0"/>
              <a:buChar char="•"/>
              <a:defRPr sz="2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Comic Sans MS" charset="0"/>
              <a:buChar char="•"/>
              <a:defRPr sz="2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Comic Sans MS" charset="0"/>
              <a:buChar char="•"/>
              <a:defRPr sz="2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Comic Sans MS" charset="0"/>
              <a:buChar char="•"/>
              <a:defRPr sz="2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Comic Sans MS" charset="0"/>
              <a:buChar char="•"/>
              <a:defRPr sz="2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333399"/>
              </a:buClr>
              <a:buFont typeface="Times" charset="0"/>
              <a:buNone/>
            </a:pPr>
            <a:r>
              <a:rPr lang="en-US" altLang="x-none" sz="2800">
                <a:solidFill>
                  <a:srgbClr val="000000"/>
                </a:solidFill>
                <a:latin typeface="Calibri" charset="0"/>
                <a:ea typeface="Calibri Regular" charset="0"/>
                <a:cs typeface="Calibri Regular" charset="0"/>
              </a:rPr>
              <a:t>Polar bonds contribute to the solvent properties of water and dramatically affect protein structure</a:t>
            </a:r>
          </a:p>
        </p:txBody>
      </p:sp>
      <p:grpSp>
        <p:nvGrpSpPr>
          <p:cNvPr id="89090" name="Group 3"/>
          <p:cNvGrpSpPr>
            <a:grpSpLocks/>
          </p:cNvGrpSpPr>
          <p:nvPr/>
        </p:nvGrpSpPr>
        <p:grpSpPr bwMode="auto">
          <a:xfrm>
            <a:off x="2133600" y="1109663"/>
            <a:ext cx="6940550" cy="5224462"/>
            <a:chOff x="1193981" y="740648"/>
            <a:chExt cx="7317090" cy="5265121"/>
          </a:xfrm>
        </p:grpSpPr>
        <p:pic>
          <p:nvPicPr>
            <p:cNvPr id="89093" name="Picture 4" descr="03_08WaterSolubleProtein-U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981" y="740648"/>
              <a:ext cx="7317090" cy="5265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094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65878" y="3060890"/>
              <a:ext cx="14859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9095" name="Text Box 31"/>
            <p:cNvSpPr txBox="1">
              <a:spLocks noChangeArrowheads="1"/>
            </p:cNvSpPr>
            <p:nvPr/>
          </p:nvSpPr>
          <p:spPr bwMode="auto">
            <a:xfrm>
              <a:off x="8070584" y="3169920"/>
              <a:ext cx="262305" cy="285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Char char="•"/>
                <a:defRPr sz="3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–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buClr>
                  <a:srgbClr val="333399"/>
                </a:buClr>
                <a:buFont typeface="Times" charset="0"/>
                <a:buChar char="•"/>
              </a:pPr>
              <a:r>
                <a:rPr lang="en-US" altLang="x-none" sz="1600" b="1">
                  <a:solidFill>
                    <a:srgbClr val="000000"/>
                  </a:solidFill>
                  <a:latin typeface="Symbol Std" charset="2"/>
                  <a:ea typeface="Symbol Std" charset="2"/>
                  <a:cs typeface="Symbol Std" charset="2"/>
                </a:rPr>
                <a:t>δ−</a:t>
              </a:r>
            </a:p>
          </p:txBody>
        </p:sp>
        <p:sp>
          <p:nvSpPr>
            <p:cNvPr id="89096" name="Text Box 31"/>
            <p:cNvSpPr txBox="1">
              <a:spLocks noChangeArrowheads="1"/>
            </p:cNvSpPr>
            <p:nvPr/>
          </p:nvSpPr>
          <p:spPr bwMode="auto">
            <a:xfrm>
              <a:off x="7863149" y="2651760"/>
              <a:ext cx="325811" cy="262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Char char="•"/>
                <a:defRPr sz="3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–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buClr>
                  <a:srgbClr val="333399"/>
                </a:buClr>
                <a:buFont typeface="Times" charset="0"/>
                <a:buChar char="•"/>
              </a:pPr>
              <a:r>
                <a:rPr lang="en-US" altLang="x-none" sz="1600" b="1">
                  <a:solidFill>
                    <a:srgbClr val="000000"/>
                  </a:solidFill>
                  <a:latin typeface="Symbol Std" charset="2"/>
                  <a:ea typeface="Symbol Std" charset="2"/>
                  <a:cs typeface="Symbol Std" charset="2"/>
                </a:rPr>
                <a:t>δ+</a:t>
              </a:r>
            </a:p>
          </p:txBody>
        </p:sp>
        <p:sp>
          <p:nvSpPr>
            <p:cNvPr id="89097" name="Text Box 31"/>
            <p:cNvSpPr txBox="1">
              <a:spLocks noChangeArrowheads="1"/>
            </p:cNvSpPr>
            <p:nvPr/>
          </p:nvSpPr>
          <p:spPr bwMode="auto">
            <a:xfrm>
              <a:off x="7095224" y="3251201"/>
              <a:ext cx="262305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Char char="•"/>
                <a:defRPr sz="3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–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buClr>
                  <a:srgbClr val="333399"/>
                </a:buClr>
                <a:buFont typeface="Times" charset="0"/>
                <a:buChar char="•"/>
              </a:pPr>
              <a:r>
                <a:rPr lang="en-US" altLang="x-none" sz="1600" b="1">
                  <a:solidFill>
                    <a:srgbClr val="000000"/>
                  </a:solidFill>
                  <a:latin typeface="Symbol Std" charset="2"/>
                  <a:ea typeface="Symbol Std" charset="2"/>
                  <a:cs typeface="Symbol Std" charset="2"/>
                </a:rPr>
                <a:t>δ−</a:t>
              </a:r>
            </a:p>
          </p:txBody>
        </p:sp>
        <p:sp>
          <p:nvSpPr>
            <p:cNvPr id="89098" name="Text Box 31"/>
            <p:cNvSpPr txBox="1">
              <a:spLocks noChangeArrowheads="1"/>
            </p:cNvSpPr>
            <p:nvPr/>
          </p:nvSpPr>
          <p:spPr bwMode="auto">
            <a:xfrm>
              <a:off x="7375469" y="3769360"/>
              <a:ext cx="295331" cy="262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Char char="•"/>
                <a:defRPr sz="3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–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buClr>
                  <a:srgbClr val="333399"/>
                </a:buClr>
                <a:buFont typeface="Times" charset="0"/>
                <a:buChar char="•"/>
              </a:pPr>
              <a:r>
                <a:rPr lang="en-US" altLang="x-none" sz="1600" b="1">
                  <a:solidFill>
                    <a:srgbClr val="000000"/>
                  </a:solidFill>
                  <a:latin typeface="Symbol" charset="2"/>
                </a:rPr>
                <a:t>δ+</a:t>
              </a:r>
            </a:p>
          </p:txBody>
        </p:sp>
      </p:grpSp>
      <p:sp>
        <p:nvSpPr>
          <p:cNvPr id="89091" name="TextBox 10"/>
          <p:cNvSpPr txBox="1">
            <a:spLocks noChangeArrowheads="1"/>
          </p:cNvSpPr>
          <p:nvPr/>
        </p:nvSpPr>
        <p:spPr bwMode="auto">
          <a:xfrm>
            <a:off x="0" y="1981200"/>
            <a:ext cx="21336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omic Sans MS" charset="0"/>
                <a:ea typeface="ＭＳ Ｐゴシック" charset="-128"/>
              </a:defRPr>
            </a:lvl9pPr>
          </a:lstStyle>
          <a:p>
            <a:r>
              <a:rPr lang="en-US" altLang="x-none" sz="2800">
                <a:solidFill>
                  <a:srgbClr val="000000"/>
                </a:solidFill>
                <a:latin typeface="Calibri" charset="0"/>
                <a:cs typeface="Comic Sans MS"/>
              </a:rPr>
              <a:t>Nonpolar amino acids</a:t>
            </a:r>
          </a:p>
          <a:p>
            <a:r>
              <a:rPr lang="en-US" altLang="x-none" sz="2800">
                <a:solidFill>
                  <a:srgbClr val="000000"/>
                </a:solidFill>
                <a:latin typeface="Calibri" charset="0"/>
                <a:cs typeface="Comic Sans MS"/>
              </a:rPr>
              <a:t>tend to be buried inside </a:t>
            </a:r>
          </a:p>
          <a:p>
            <a:r>
              <a:rPr lang="en-US" altLang="x-none" sz="2800">
                <a:solidFill>
                  <a:srgbClr val="000000"/>
                </a:solidFill>
                <a:latin typeface="Calibri" charset="0"/>
                <a:cs typeface="Comic Sans MS"/>
              </a:rPr>
              <a:t>the folded polypeptide so they avoid interacting with water</a:t>
            </a:r>
          </a:p>
        </p:txBody>
      </p:sp>
    </p:spTree>
    <p:extLst>
      <p:ext uri="{BB962C8B-B14F-4D97-AF65-F5344CB8AC3E}">
        <p14:creationId xmlns:p14="http://schemas.microsoft.com/office/powerpoint/2010/main" val="41283137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534400" cy="54451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3200" b="0" i="1">
                <a:solidFill>
                  <a:srgbClr val="000000"/>
                </a:solidFill>
                <a:latin typeface="Arial" charset="0"/>
              </a:rPr>
              <a:t>What Determines Protein Structure?</a:t>
            </a:r>
            <a:endParaRPr lang="en-US" altLang="en-US" sz="3200" b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90600"/>
            <a:ext cx="8915400" cy="259715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In addition to primary structure, physical and chemical conditions can affect structure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solidFill>
                  <a:schemeClr val="accent6"/>
                </a:solidFill>
                <a:latin typeface="Arial" charset="0"/>
              </a:rPr>
              <a:t>Alterations in pH, salt concentration, temperature, or other environmental factors can cause a protein to unravel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This loss of a protein’s native structure is called </a:t>
            </a:r>
            <a:r>
              <a:rPr lang="en-US" altLang="en-US" sz="2400" b="1" i="1" dirty="0">
                <a:solidFill>
                  <a:srgbClr val="000000"/>
                </a:solidFill>
                <a:latin typeface="Arial" charset="0"/>
              </a:rPr>
              <a:t>denaturation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Arial" charset="0"/>
              </a:rPr>
              <a:t>A denatured protein is </a:t>
            </a:r>
            <a:r>
              <a:rPr lang="en-US" altLang="en-US" sz="2400" b="1" i="1" dirty="0">
                <a:solidFill>
                  <a:srgbClr val="000000"/>
                </a:solidFill>
                <a:latin typeface="Arial" charset="0"/>
              </a:rPr>
              <a:t>biologically inactive</a:t>
            </a:r>
          </a:p>
        </p:txBody>
      </p:sp>
      <p:sp>
        <p:nvSpPr>
          <p:cNvPr id="53251" name="Line 4"/>
          <p:cNvSpPr>
            <a:spLocks noChangeShapeType="1"/>
          </p:cNvSpPr>
          <p:nvPr/>
        </p:nvSpPr>
        <p:spPr bwMode="auto">
          <a:xfrm>
            <a:off x="304800" y="762000"/>
            <a:ext cx="85344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53252" name="Group 8"/>
          <p:cNvGrpSpPr>
            <a:grpSpLocks/>
          </p:cNvGrpSpPr>
          <p:nvPr/>
        </p:nvGrpSpPr>
        <p:grpSpPr bwMode="auto">
          <a:xfrm>
            <a:off x="762000" y="3733800"/>
            <a:ext cx="7488238" cy="3009900"/>
            <a:chOff x="192" y="864"/>
            <a:chExt cx="5389" cy="2424"/>
          </a:xfrm>
        </p:grpSpPr>
        <p:pic>
          <p:nvPicPr>
            <p:cNvPr id="53253" name="Picture 9" descr="05_23ProteinDenaturation-U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864"/>
              <a:ext cx="5389" cy="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54" name="Text Box 10"/>
            <p:cNvSpPr txBox="1">
              <a:spLocks noChangeArrowheads="1"/>
            </p:cNvSpPr>
            <p:nvPr/>
          </p:nvSpPr>
          <p:spPr bwMode="auto">
            <a:xfrm>
              <a:off x="369" y="2901"/>
              <a:ext cx="1392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45000"/>
                </a:spcBef>
                <a:spcAft>
                  <a:spcPct val="20000"/>
                </a:spcAft>
                <a:buClr>
                  <a:srgbClr val="1F497D"/>
                </a:buClr>
                <a:buFont typeface="TimesNewRomanPS Bold" charset="0"/>
                <a:buNone/>
              </a:pPr>
              <a:r>
                <a:rPr lang="en-US" altLang="en-US" sz="1800" b="1">
                  <a:solidFill>
                    <a:prstClr val="black"/>
                  </a:solidFill>
                  <a:latin typeface="Calibri" charset="0"/>
                  <a:sym typeface="TimesNewRomanPS Bold" charset="0"/>
                </a:rPr>
                <a:t>Normal protein</a:t>
              </a:r>
              <a:endParaRPr lang="en-US" altLang="en-US" sz="1800" b="1">
                <a:solidFill>
                  <a:prstClr val="black"/>
                </a:solidFill>
                <a:latin typeface="Times" charset="0"/>
              </a:endParaRPr>
            </a:p>
          </p:txBody>
        </p:sp>
        <p:sp>
          <p:nvSpPr>
            <p:cNvPr id="53255" name="Text Box 11"/>
            <p:cNvSpPr txBox="1">
              <a:spLocks noChangeArrowheads="1"/>
            </p:cNvSpPr>
            <p:nvPr/>
          </p:nvSpPr>
          <p:spPr bwMode="auto">
            <a:xfrm>
              <a:off x="3753" y="2898"/>
              <a:ext cx="1506" cy="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45000"/>
                </a:spcBef>
                <a:spcAft>
                  <a:spcPct val="20000"/>
                </a:spcAft>
                <a:buClr>
                  <a:srgbClr val="1F497D"/>
                </a:buClr>
                <a:buFont typeface="TimesNewRomanPS Bold" charset="0"/>
                <a:buNone/>
              </a:pPr>
              <a:r>
                <a:rPr lang="en-US" altLang="en-US" sz="1800" b="1">
                  <a:solidFill>
                    <a:prstClr val="black"/>
                  </a:solidFill>
                  <a:latin typeface="Calibri" charset="0"/>
                  <a:sym typeface="TimesNewRomanPS Bold" charset="0"/>
                </a:rPr>
                <a:t>Denatured protein</a:t>
              </a:r>
              <a:endParaRPr lang="en-US" altLang="en-US" sz="1800" b="1">
                <a:solidFill>
                  <a:prstClr val="black"/>
                </a:solidFill>
                <a:latin typeface="Times" charset="0"/>
              </a:endParaRPr>
            </a:p>
          </p:txBody>
        </p:sp>
        <p:sp>
          <p:nvSpPr>
            <p:cNvPr id="53256" name="Text Box 12"/>
            <p:cNvSpPr txBox="1">
              <a:spLocks noChangeArrowheads="1"/>
            </p:cNvSpPr>
            <p:nvPr/>
          </p:nvSpPr>
          <p:spPr bwMode="auto">
            <a:xfrm>
              <a:off x="2111" y="1048"/>
              <a:ext cx="1081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45000"/>
                </a:spcBef>
                <a:spcAft>
                  <a:spcPct val="20000"/>
                </a:spcAft>
                <a:buClr>
                  <a:srgbClr val="1F497D"/>
                </a:buClr>
                <a:buFont typeface="TimesNewRomanPS Bold" charset="0"/>
                <a:buNone/>
              </a:pPr>
              <a:r>
                <a:rPr lang="en-US" altLang="en-US" sz="1800" b="1">
                  <a:solidFill>
                    <a:prstClr val="black"/>
                  </a:solidFill>
                  <a:latin typeface="Calibri" charset="0"/>
                  <a:sym typeface="TimesNewRomanPS Bold" charset="0"/>
                </a:rPr>
                <a:t>Denaturation</a:t>
              </a:r>
              <a:endParaRPr lang="en-US" altLang="en-US" sz="1800" b="1">
                <a:solidFill>
                  <a:prstClr val="black"/>
                </a:solidFill>
                <a:latin typeface="Times" charset="0"/>
              </a:endParaRPr>
            </a:p>
          </p:txBody>
        </p:sp>
        <p:sp>
          <p:nvSpPr>
            <p:cNvPr id="53257" name="Text Box 13"/>
            <p:cNvSpPr txBox="1">
              <a:spLocks noChangeArrowheads="1"/>
            </p:cNvSpPr>
            <p:nvPr/>
          </p:nvSpPr>
          <p:spPr bwMode="auto">
            <a:xfrm>
              <a:off x="2111" y="2889"/>
              <a:ext cx="1089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/>
            <a:lstStyle>
              <a:lvl1pPr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omic Sans MS" charset="0"/>
                  <a:ea typeface="ＭＳ Ｐゴシック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45000"/>
                </a:spcBef>
                <a:spcAft>
                  <a:spcPct val="20000"/>
                </a:spcAft>
                <a:buClr>
                  <a:srgbClr val="1F497D"/>
                </a:buClr>
                <a:buFont typeface="TimesNewRomanPS Bold" charset="0"/>
                <a:buNone/>
              </a:pPr>
              <a:r>
                <a:rPr lang="en-US" altLang="en-US" sz="1800" b="1">
                  <a:solidFill>
                    <a:prstClr val="black"/>
                  </a:solidFill>
                  <a:latin typeface="Calibri" charset="0"/>
                  <a:sym typeface="TimesNewRomanPS Bold" charset="0"/>
                </a:rPr>
                <a:t>Renaturation</a:t>
              </a:r>
              <a:endParaRPr lang="en-US" altLang="en-US" sz="1800" b="1">
                <a:solidFill>
                  <a:prstClr val="black"/>
                </a:solidFill>
                <a:latin typeface="Times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98072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/>
          <p:cNvSpPr txBox="1">
            <a:spLocks/>
          </p:cNvSpPr>
          <p:nvPr/>
        </p:nvSpPr>
        <p:spPr>
          <a:xfrm>
            <a:off x="203200" y="1194330"/>
            <a:ext cx="4483099" cy="5152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Calibri"/>
              </a:rPr>
              <a:t>Nucleic Acids make up </a:t>
            </a:r>
            <a:r>
              <a:rPr lang="en-US" b="1" dirty="0">
                <a:solidFill>
                  <a:prstClr val="black"/>
                </a:solidFill>
                <a:latin typeface="Calibri"/>
              </a:rPr>
              <a:t>genes</a:t>
            </a:r>
          </a:p>
          <a:p>
            <a:pPr marL="457200" indent="-457200" algn="l">
              <a:buFont typeface="Arial"/>
              <a:buChar char="•"/>
            </a:pPr>
            <a:endParaRPr lang="en-US" dirty="0">
              <a:solidFill>
                <a:srgbClr val="000000"/>
              </a:solidFill>
              <a:latin typeface="Calibri"/>
            </a:endParaRPr>
          </a:p>
          <a:p>
            <a:pPr marL="457200" indent="-457200" algn="l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There are two types of nucleic acids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b="1" dirty="0">
                <a:solidFill>
                  <a:srgbClr val="000000"/>
                </a:solidFill>
                <a:latin typeface="Calibri"/>
              </a:rPr>
              <a:t>Deoxyribonucleic acid (DNA)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b="1" dirty="0">
                <a:solidFill>
                  <a:srgbClr val="000000"/>
                </a:solidFill>
                <a:latin typeface="Calibri"/>
              </a:rPr>
              <a:t>Ribonucleic acid (RNA)</a:t>
            </a:r>
          </a:p>
          <a:p>
            <a:pPr algn="l"/>
            <a:endParaRPr lang="en-US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Title 1"/>
          <p:cNvSpPr txBox="1">
            <a:spLocks/>
          </p:cNvSpPr>
          <p:nvPr/>
        </p:nvSpPr>
        <p:spPr>
          <a:xfrm>
            <a:off x="457200" y="5133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  <a:latin typeface="Calibri"/>
              </a:rPr>
              <a:t>Nucleic Acids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7321" y="1226548"/>
            <a:ext cx="4198949" cy="457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5627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itle 1"/>
          <p:cNvSpPr txBox="1">
            <a:spLocks/>
          </p:cNvSpPr>
          <p:nvPr/>
        </p:nvSpPr>
        <p:spPr>
          <a:xfrm>
            <a:off x="457200" y="5133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  <a:latin typeface="Calibri"/>
              </a:rPr>
              <a:t>Nucleic Acids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20913" y="1140950"/>
            <a:ext cx="6221187" cy="50736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Nucleic acids are made up of </a:t>
            </a:r>
            <a:r>
              <a:rPr lang="en-US" b="1" dirty="0">
                <a:solidFill>
                  <a:srgbClr val="000000"/>
                </a:solidFill>
                <a:latin typeface="Calibri"/>
              </a:rPr>
              <a:t>polynucleotides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Each polynucleotide is made of </a:t>
            </a:r>
            <a:r>
              <a:rPr lang="en-US" b="1" dirty="0">
                <a:solidFill>
                  <a:srgbClr val="000000"/>
                </a:solidFill>
                <a:latin typeface="Calibri"/>
              </a:rPr>
              <a:t>nucleotides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Each nucleotide is made up of </a:t>
            </a:r>
          </a:p>
          <a:p>
            <a:pPr marL="1371600" lvl="2" indent="-457200" algn="l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a pentose sugar (</a:t>
            </a:r>
            <a:r>
              <a:rPr lang="en-US" dirty="0" err="1">
                <a:solidFill>
                  <a:srgbClr val="000000"/>
                </a:solidFill>
                <a:latin typeface="Calibri"/>
              </a:rPr>
              <a:t>deoxyribose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Calibri"/>
              </a:rPr>
              <a:t>in DNA</a:t>
            </a:r>
            <a:r>
              <a:rPr lang="en-US" dirty="0">
                <a:solidFill>
                  <a:srgbClr val="000000"/>
                </a:solidFill>
                <a:latin typeface="Calibri"/>
              </a:rPr>
              <a:t>)</a:t>
            </a:r>
          </a:p>
          <a:p>
            <a:pPr marL="1371600" lvl="2" indent="-457200" algn="l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one or more phosphate groups</a:t>
            </a:r>
          </a:p>
          <a:p>
            <a:pPr marL="1371600" lvl="2" indent="-457200" algn="l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a nitrogenous base </a:t>
            </a:r>
          </a:p>
          <a:p>
            <a:pPr marL="1828800" lvl="3" indent="-457200" algn="l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Adenine (</a:t>
            </a:r>
            <a:r>
              <a:rPr lang="en-US" i="1" dirty="0">
                <a:solidFill>
                  <a:srgbClr val="000000"/>
                </a:solidFill>
                <a:latin typeface="Calibri"/>
              </a:rPr>
              <a:t>in DNA and RNA)</a:t>
            </a:r>
            <a:endParaRPr lang="en-US" dirty="0">
              <a:solidFill>
                <a:srgbClr val="000000"/>
              </a:solidFill>
              <a:latin typeface="Calibri"/>
            </a:endParaRPr>
          </a:p>
          <a:p>
            <a:pPr marL="1828800" lvl="3" indent="-457200" algn="l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Cytosine (</a:t>
            </a:r>
            <a:r>
              <a:rPr lang="en-US" i="1" dirty="0">
                <a:solidFill>
                  <a:srgbClr val="000000"/>
                </a:solidFill>
                <a:latin typeface="Calibri"/>
              </a:rPr>
              <a:t>in DNA and RNA)</a:t>
            </a:r>
          </a:p>
          <a:p>
            <a:pPr marL="1828800" lvl="3" indent="-457200" algn="l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Guanine (</a:t>
            </a:r>
            <a:r>
              <a:rPr lang="en-US" i="1" dirty="0">
                <a:solidFill>
                  <a:srgbClr val="000000"/>
                </a:solidFill>
                <a:latin typeface="Calibri"/>
              </a:rPr>
              <a:t>in DNA and RNA)</a:t>
            </a:r>
            <a:endParaRPr lang="en-US" dirty="0">
              <a:solidFill>
                <a:srgbClr val="000000"/>
              </a:solidFill>
              <a:latin typeface="Calibri"/>
            </a:endParaRPr>
          </a:p>
          <a:p>
            <a:pPr marL="1828800" lvl="3" indent="-457200" algn="l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Thymine (</a:t>
            </a:r>
            <a:r>
              <a:rPr lang="en-US" i="1" dirty="0">
                <a:solidFill>
                  <a:srgbClr val="000000"/>
                </a:solidFill>
                <a:latin typeface="Calibri"/>
              </a:rPr>
              <a:t>in DNA)</a:t>
            </a:r>
            <a:endParaRPr lang="en-US" dirty="0">
              <a:solidFill>
                <a:srgbClr val="000000"/>
              </a:solidFill>
              <a:latin typeface="Calibri"/>
            </a:endParaRPr>
          </a:p>
          <a:p>
            <a:pPr marL="1828800" lvl="3" indent="-457200" algn="l"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libri"/>
              </a:rPr>
              <a:t>Uracil </a:t>
            </a:r>
            <a:r>
              <a:rPr lang="en-US" i="1" dirty="0">
                <a:solidFill>
                  <a:srgbClr val="000000"/>
                </a:solidFill>
                <a:latin typeface="Calibri"/>
              </a:rPr>
              <a:t>(in RNA)</a:t>
            </a:r>
          </a:p>
        </p:txBody>
      </p:sp>
      <p:pic>
        <p:nvPicPr>
          <p:cNvPr id="2" name="Picture 1" descr="2000px-DNA_structure_and_bases.svg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2100" y="1410230"/>
            <a:ext cx="21333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388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6375722" cy="2228850"/>
          </a:xfrm>
        </p:spPr>
        <p:txBody>
          <a:bodyPr>
            <a:normAutofit fontScale="92500" lnSpcReduction="20000"/>
          </a:bodyPr>
          <a:lstStyle/>
          <a:p>
            <a:pPr marL="0" indent="0" eaLnBrk="1" hangingPunct="1">
              <a:buFontTx/>
              <a:buNone/>
            </a:pPr>
            <a:r>
              <a:rPr lang="en-US" altLang="x-none" sz="2400" dirty="0">
                <a:solidFill>
                  <a:srgbClr val="000000"/>
                </a:solidFill>
                <a:latin typeface="Arial" charset="0"/>
                <a:cs typeface="Arial" charset="0"/>
              </a:rPr>
              <a:t>The electron configuration of carbon gives it covalent compatibility with many different elements</a:t>
            </a:r>
          </a:p>
          <a:p>
            <a:pPr marL="0" indent="0" eaLnBrk="1" hangingPunct="1">
              <a:buFontTx/>
              <a:buNone/>
            </a:pPr>
            <a:r>
              <a:rPr lang="en-US" altLang="x-none" sz="2400" dirty="0">
                <a:solidFill>
                  <a:srgbClr val="000000"/>
                </a:solidFill>
                <a:latin typeface="Arial" charset="0"/>
                <a:cs typeface="Arial" charset="0"/>
              </a:rPr>
              <a:t>The valences of carbon and its most frequent partners (hydrogen, oxygen, and nitrogen) are the </a:t>
            </a:r>
            <a:r>
              <a:rPr lang="ja-JP" alt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“</a:t>
            </a:r>
            <a:r>
              <a:rPr lang="en-US" altLang="ja-JP" sz="2400" dirty="0">
                <a:solidFill>
                  <a:srgbClr val="000000"/>
                </a:solidFill>
                <a:latin typeface="Arial" charset="0"/>
                <a:cs typeface="Arial" charset="0"/>
              </a:rPr>
              <a:t>building code</a:t>
            </a:r>
            <a:r>
              <a:rPr lang="ja-JP" altLang="en-US" sz="2400">
                <a:solidFill>
                  <a:srgbClr val="000000"/>
                </a:solidFill>
                <a:latin typeface="Arial" charset="0"/>
                <a:cs typeface="Arial" charset="0"/>
              </a:rPr>
              <a:t>”</a:t>
            </a:r>
            <a:r>
              <a:rPr lang="en-US" altLang="ja-JP" sz="2400" dirty="0">
                <a:solidFill>
                  <a:srgbClr val="000000"/>
                </a:solidFill>
                <a:latin typeface="Arial" charset="0"/>
                <a:cs typeface="Arial" charset="0"/>
              </a:rPr>
              <a:t> that governs the architecture of living molecules</a:t>
            </a:r>
            <a:endParaRPr lang="en-US" altLang="x-none" dirty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38914" name="Line 4"/>
          <p:cNvSpPr>
            <a:spLocks noChangeShapeType="1"/>
          </p:cNvSpPr>
          <p:nvPr/>
        </p:nvSpPr>
        <p:spPr bwMode="auto">
          <a:xfrm>
            <a:off x="304800" y="914400"/>
            <a:ext cx="8534400" cy="0"/>
          </a:xfrm>
          <a:prstGeom prst="line">
            <a:avLst/>
          </a:prstGeom>
          <a:noFill/>
          <a:ln w="127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38915" name="Picture 8" descr="04_04OrganicValences-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938" y="3317875"/>
            <a:ext cx="8682037" cy="270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TextBox 1"/>
          <p:cNvSpPr txBox="1">
            <a:spLocks noChangeArrowheads="1"/>
          </p:cNvSpPr>
          <p:nvPr/>
        </p:nvSpPr>
        <p:spPr bwMode="auto">
          <a:xfrm>
            <a:off x="1219200" y="152400"/>
            <a:ext cx="60610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Char char="•"/>
              <a:defRPr sz="30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742950" indent="-28575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Comic Sans MS" charset="0"/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Comic Sans MS" charset="0"/>
              <a:buChar char="•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Comic Sans MS" charset="0"/>
              <a:buChar char="–"/>
              <a:defRPr sz="2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Comic Sans MS" charset="0"/>
              <a:buChar char="•"/>
              <a:defRPr sz="2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Comic Sans MS" charset="0"/>
              <a:buChar char="•"/>
              <a:defRPr sz="2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Comic Sans MS" charset="0"/>
              <a:buChar char="•"/>
              <a:defRPr sz="2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Comic Sans MS" charset="0"/>
              <a:buChar char="•"/>
              <a:defRPr sz="2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45000"/>
              </a:spcBef>
              <a:spcAft>
                <a:spcPct val="20000"/>
              </a:spcAft>
              <a:buClr>
                <a:schemeClr val="tx2"/>
              </a:buClr>
              <a:buFont typeface="Comic Sans MS" charset="0"/>
              <a:buChar char="•"/>
              <a:defRPr sz="26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>
              <a:lnSpc>
                <a:spcPct val="90000"/>
              </a:lnSpc>
              <a:buClr>
                <a:srgbClr val="1F497D"/>
              </a:buClr>
              <a:buFont typeface="Times" charset="0"/>
              <a:buNone/>
            </a:pPr>
            <a:r>
              <a:rPr lang="en-US" altLang="x-none" sz="3600">
                <a:solidFill>
                  <a:srgbClr val="000000"/>
                </a:solidFill>
                <a:ea typeface="Calibri Regular" charset="0"/>
                <a:cs typeface="Calibri Regular" charset="0"/>
              </a:rPr>
              <a:t>Why is all life carbon based?</a:t>
            </a:r>
          </a:p>
        </p:txBody>
      </p:sp>
      <p:pic>
        <p:nvPicPr>
          <p:cNvPr id="7" name="Picture 2" descr="02_09ElectronDiagrams-L">
            <a:extLst>
              <a:ext uri="{FF2B5EF4-FFF2-40B4-BE49-F238E27FC236}">
                <a16:creationId xmlns:a16="http://schemas.microsoft.com/office/drawing/2014/main" id="{2A1874D8-DA55-7F44-AB9D-EBCB8C9141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3247331"/>
            <a:ext cx="6223322" cy="3435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A925550-D030-9247-AEF1-49AD0E1FA2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8117" y="1169963"/>
            <a:ext cx="2161258" cy="255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585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425" y="1194855"/>
            <a:ext cx="4600575" cy="52147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143" y="2635946"/>
            <a:ext cx="3911047" cy="2405953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243113" y="1194855"/>
            <a:ext cx="4544787" cy="11527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a nitrogenous base</a:t>
            </a:r>
          </a:p>
          <a:p>
            <a:pPr marL="457200" indent="-457200" algn="l"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a pentose sugar</a:t>
            </a:r>
          </a:p>
          <a:p>
            <a:pPr marL="457200" indent="-457200" algn="l"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one or more phosphate groups (not shown here)</a:t>
            </a:r>
          </a:p>
        </p:txBody>
      </p:sp>
      <p:sp>
        <p:nvSpPr>
          <p:cNvPr id="6" name="Oval 5"/>
          <p:cNvSpPr/>
          <p:nvPr/>
        </p:nvSpPr>
        <p:spPr>
          <a:xfrm>
            <a:off x="5994400" y="3898900"/>
            <a:ext cx="1409700" cy="419100"/>
          </a:xfrm>
          <a:prstGeom prst="ellipse">
            <a:avLst/>
          </a:prstGeom>
          <a:noFill/>
          <a:ln w="57150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5499101" y="1485900"/>
            <a:ext cx="2413000" cy="400746"/>
          </a:xfrm>
          <a:prstGeom prst="ellipse">
            <a:avLst/>
          </a:prstGeom>
          <a:noFill/>
          <a:ln w="57150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5133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  <a:latin typeface="Calibri"/>
              </a:rPr>
              <a:t>Nucleotides</a:t>
            </a:r>
          </a:p>
        </p:txBody>
      </p:sp>
    </p:spTree>
    <p:extLst>
      <p:ext uri="{BB962C8B-B14F-4D97-AF65-F5344CB8AC3E}">
        <p14:creationId xmlns:p14="http://schemas.microsoft.com/office/powerpoint/2010/main" val="321554810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0" y="203200"/>
            <a:ext cx="6604000" cy="6451600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1104900" y="3270250"/>
            <a:ext cx="762000" cy="0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39700" y="2988204"/>
            <a:ext cx="1130300" cy="5640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  <a:tabLst>
                <a:tab pos="517525" algn="l"/>
              </a:tabLst>
            </a:pPr>
            <a:r>
              <a:rPr lang="en-US" sz="1400" dirty="0">
                <a:solidFill>
                  <a:srgbClr val="F79646"/>
                </a:solidFill>
                <a:latin typeface="Arial" charset="0"/>
                <a:ea typeface="ＭＳ Ｐゴシック" charset="0"/>
                <a:cs typeface="ＭＳ Ｐゴシック" charset="0"/>
              </a:rPr>
              <a:t>Exterior Side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7493000" y="3140604"/>
            <a:ext cx="558800" cy="0"/>
          </a:xfrm>
          <a:prstGeom prst="straightConnector1">
            <a:avLst/>
          </a:prstGeom>
          <a:ln w="57150" cmpd="sng">
            <a:solidFill>
              <a:schemeClr val="accent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937500" y="2821516"/>
            <a:ext cx="1130300" cy="564092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  <a:tabLst>
                <a:tab pos="517525" algn="l"/>
              </a:tabLst>
            </a:pPr>
            <a:r>
              <a:rPr lang="en-US" sz="1400" dirty="0">
                <a:solidFill>
                  <a:srgbClr val="F79646"/>
                </a:solidFill>
                <a:latin typeface="Arial" charset="0"/>
                <a:ea typeface="ＭＳ Ｐゴシック" charset="0"/>
                <a:cs typeface="ＭＳ Ｐゴシック" charset="0"/>
              </a:rPr>
              <a:t>Interior Side</a:t>
            </a:r>
          </a:p>
        </p:txBody>
      </p:sp>
    </p:spTree>
    <p:extLst>
      <p:ext uri="{BB962C8B-B14F-4D97-AF65-F5344CB8AC3E}">
        <p14:creationId xmlns:p14="http://schemas.microsoft.com/office/powerpoint/2010/main" val="13344271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/>
          <p:cNvSpPr txBox="1">
            <a:spLocks/>
          </p:cNvSpPr>
          <p:nvPr/>
        </p:nvSpPr>
        <p:spPr>
          <a:xfrm>
            <a:off x="2819400" y="26831"/>
            <a:ext cx="42037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  <a:latin typeface="Calibri"/>
              </a:rPr>
              <a:t>Base Pairing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660400" y="1334931"/>
            <a:ext cx="7480300" cy="104781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spcBef>
                <a:spcPts val="600"/>
              </a:spcBef>
            </a:pPr>
            <a:r>
              <a:rPr lang="en-US" b="1" dirty="0">
                <a:solidFill>
                  <a:srgbClr val="000000"/>
                </a:solidFill>
                <a:latin typeface="Calibri"/>
              </a:rPr>
              <a:t>Purines only pair with pyrimidines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737" y="2347867"/>
            <a:ext cx="7735263" cy="364145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79400" y="4757421"/>
            <a:ext cx="7861300" cy="1193800"/>
          </a:xfrm>
          <a:prstGeom prst="ellipse">
            <a:avLst/>
          </a:prstGeom>
          <a:noFill/>
          <a:ln w="57150" cmpd="sng"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235047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0" y="855546"/>
            <a:ext cx="4439801" cy="54229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953000" y="167962"/>
            <a:ext cx="42037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  <a:latin typeface="Calibri"/>
              </a:rPr>
              <a:t>Base Pairing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53000" y="2344515"/>
            <a:ext cx="4085942" cy="26474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-91440" algn="l">
              <a:spcBef>
                <a:spcPts val="600"/>
              </a:spcBef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Watson &amp; Crick determined that </a:t>
            </a:r>
          </a:p>
          <a:p>
            <a:pPr marL="548640" lvl="1" indent="-91440" algn="l">
              <a:spcBef>
                <a:spcPts val="600"/>
              </a:spcBef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 adenine (A) paired only with thymine (T)</a:t>
            </a:r>
          </a:p>
          <a:p>
            <a:pPr marL="548640" lvl="1" indent="-91440" algn="l">
              <a:spcBef>
                <a:spcPts val="600"/>
              </a:spcBef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 guanine (G) paired only with cytosine (C)</a:t>
            </a:r>
          </a:p>
          <a:p>
            <a:pPr marL="548640" lvl="1" indent="-91440" algn="l">
              <a:spcBef>
                <a:spcPts val="600"/>
              </a:spcBef>
              <a:buFont typeface="Arial"/>
              <a:buChar char="•"/>
            </a:pPr>
            <a:endParaRPr lang="en-US" sz="1800" dirty="0">
              <a:solidFill>
                <a:srgbClr val="000000"/>
              </a:solidFill>
              <a:latin typeface="Calibri"/>
            </a:endParaRPr>
          </a:p>
          <a:p>
            <a:pPr marL="91440" indent="-91440" algn="l">
              <a:spcBef>
                <a:spcPts val="600"/>
              </a:spcBef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Thus in any organism the amount of A = T, and the amount of G = C</a:t>
            </a:r>
          </a:p>
        </p:txBody>
      </p:sp>
    </p:spTree>
    <p:extLst>
      <p:ext uri="{BB962C8B-B14F-4D97-AF65-F5344CB8AC3E}">
        <p14:creationId xmlns:p14="http://schemas.microsoft.com/office/powerpoint/2010/main" val="38502644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00" y="855546"/>
            <a:ext cx="4439801" cy="54229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953000" y="167962"/>
            <a:ext cx="42037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prstClr val="black"/>
                </a:solidFill>
                <a:latin typeface="Calibri"/>
              </a:rPr>
              <a:t>Base Pairing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53000" y="2344515"/>
            <a:ext cx="4085942" cy="264746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indent="-91440" algn="l">
              <a:spcBef>
                <a:spcPts val="600"/>
              </a:spcBef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Watson &amp; Crick determined that </a:t>
            </a:r>
          </a:p>
          <a:p>
            <a:pPr marL="548640" lvl="1" indent="-91440" algn="l">
              <a:spcBef>
                <a:spcPts val="600"/>
              </a:spcBef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 adenine (A) paired only with thymine (T)</a:t>
            </a:r>
          </a:p>
          <a:p>
            <a:pPr marL="548640" lvl="1" indent="-91440" algn="l">
              <a:spcBef>
                <a:spcPts val="600"/>
              </a:spcBef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  <a:latin typeface="Calibri"/>
              </a:rPr>
              <a:t> guanine (G) paired only with cytosine (C)</a:t>
            </a:r>
          </a:p>
          <a:p>
            <a:pPr marL="548640" lvl="1" indent="-91440" algn="l">
              <a:spcBef>
                <a:spcPts val="600"/>
              </a:spcBef>
              <a:buFont typeface="Arial"/>
              <a:buChar char="•"/>
            </a:pPr>
            <a:endParaRPr lang="en-US" sz="1800" dirty="0">
              <a:solidFill>
                <a:srgbClr val="000000"/>
              </a:solidFill>
              <a:latin typeface="Calibri"/>
            </a:endParaRPr>
          </a:p>
          <a:p>
            <a:pPr marL="91440" indent="-91440" algn="l">
              <a:spcBef>
                <a:spcPts val="600"/>
              </a:spcBef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Calibri"/>
              </a:rPr>
              <a:t>Thus in any organism the amount of A = T, and the amount of G = C</a:t>
            </a:r>
          </a:p>
        </p:txBody>
      </p:sp>
      <p:sp>
        <p:nvSpPr>
          <p:cNvPr id="2" name="Rectangle 1"/>
          <p:cNvSpPr/>
          <p:nvPr/>
        </p:nvSpPr>
        <p:spPr>
          <a:xfrm>
            <a:off x="1626288" y="1208186"/>
            <a:ext cx="1765685" cy="387239"/>
          </a:xfrm>
          <a:prstGeom prst="rect">
            <a:avLst/>
          </a:prstGeom>
          <a:solidFill>
            <a:srgbClr val="ED7D31">
              <a:alpha val="3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28691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178105">
            <a:off x="262582" y="793558"/>
            <a:ext cx="8106345" cy="2965623"/>
          </a:xfrm>
          <a:prstGeom prst="rect">
            <a:avLst/>
          </a:prstGeom>
        </p:spPr>
      </p:pic>
      <p:pic>
        <p:nvPicPr>
          <p:cNvPr id="3" name="Picture 2" descr="5f0c458a23c9e0fae4139948a3e190a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445" y="2768600"/>
            <a:ext cx="4530369" cy="3784600"/>
          </a:xfrm>
          <a:prstGeom prst="rect">
            <a:avLst/>
          </a:prstGeom>
        </p:spPr>
      </p:pic>
      <p:pic>
        <p:nvPicPr>
          <p:cNvPr id="5" name="Picture 4" descr="Diagram_of_a_gene_on_a_chromosome_CRUK_020.svg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5089" y="4026054"/>
            <a:ext cx="2510583" cy="225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122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6194"/>
            <a:ext cx="8839200" cy="930275"/>
          </a:xfrm>
        </p:spPr>
        <p:txBody>
          <a:bodyPr>
            <a:noAutofit/>
          </a:bodyPr>
          <a:lstStyle/>
          <a:p>
            <a:pPr marL="0" indent="0" eaLnBrk="1" hangingPunct="1"/>
            <a:r>
              <a:rPr lang="en-US" altLang="x-none" sz="3600" b="0">
                <a:solidFill>
                  <a:srgbClr val="000000"/>
                </a:solidFill>
                <a:latin typeface="Arial" charset="0"/>
                <a:cs typeface="Arial" charset="0"/>
              </a:rPr>
              <a:t>Molecular Diversity Arising from Carbon Skeleton Variation</a:t>
            </a:r>
          </a:p>
        </p:txBody>
      </p:sp>
      <p:sp>
        <p:nvSpPr>
          <p:cNvPr id="430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6172200" cy="20955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kumimoji="1" lang="en-US" altLang="x-none" sz="2800">
                <a:solidFill>
                  <a:srgbClr val="000000"/>
                </a:solidFill>
                <a:latin typeface="Arial" charset="0"/>
                <a:cs typeface="Arial" charset="0"/>
              </a:rPr>
              <a:t>Carbon chains</a:t>
            </a:r>
            <a:r>
              <a:rPr lang="en-US" altLang="x-none" sz="2800">
                <a:solidFill>
                  <a:srgbClr val="000000"/>
                </a:solidFill>
                <a:latin typeface="Arial" charset="0"/>
                <a:cs typeface="Arial" charset="0"/>
              </a:rPr>
              <a:t> form the skeletons of most organic molecules</a:t>
            </a:r>
          </a:p>
          <a:p>
            <a:pPr marL="0" indent="0" eaLnBrk="1" hangingPunct="1">
              <a:buFontTx/>
              <a:buNone/>
            </a:pPr>
            <a:r>
              <a:rPr lang="en-US" altLang="x-none" sz="2800">
                <a:solidFill>
                  <a:srgbClr val="000000"/>
                </a:solidFill>
                <a:latin typeface="Arial" charset="0"/>
                <a:cs typeface="Arial" charset="0"/>
              </a:rPr>
              <a:t>Carbon atoms allow for cells to build complex </a:t>
            </a:r>
            <a:r>
              <a:rPr lang="en-US" altLang="x-none" sz="2800" i="1">
                <a:solidFill>
                  <a:srgbClr val="000000"/>
                </a:solidFill>
                <a:latin typeface="Arial" charset="0"/>
                <a:cs typeface="Arial" charset="0"/>
              </a:rPr>
              <a:t>macromolecules</a:t>
            </a:r>
          </a:p>
        </p:txBody>
      </p:sp>
      <p:sp>
        <p:nvSpPr>
          <p:cNvPr id="43011" name="Line 121"/>
          <p:cNvSpPr>
            <a:spLocks noChangeShapeType="1"/>
          </p:cNvSpPr>
          <p:nvPr/>
        </p:nvSpPr>
        <p:spPr bwMode="auto">
          <a:xfrm>
            <a:off x="304800" y="990600"/>
            <a:ext cx="8534400" cy="0"/>
          </a:xfrm>
          <a:prstGeom prst="line">
            <a:avLst/>
          </a:prstGeom>
          <a:noFill/>
          <a:ln w="1905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3012" name="Group 1"/>
          <p:cNvGrpSpPr>
            <a:grpSpLocks/>
          </p:cNvGrpSpPr>
          <p:nvPr/>
        </p:nvGrpSpPr>
        <p:grpSpPr bwMode="auto">
          <a:xfrm>
            <a:off x="76200" y="3505200"/>
            <a:ext cx="9007475" cy="3352800"/>
            <a:chOff x="76200" y="3505200"/>
            <a:chExt cx="9007475" cy="3352800"/>
          </a:xfrm>
        </p:grpSpPr>
        <p:pic>
          <p:nvPicPr>
            <p:cNvPr id="43015" name="Picture 125" descr="04_05-CarbonSkeletons-U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" y="3505200"/>
              <a:ext cx="9007475" cy="3352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6" name="Text Box 126"/>
            <p:cNvSpPr txBox="1">
              <a:spLocks noChangeArrowheads="1"/>
            </p:cNvSpPr>
            <p:nvPr/>
          </p:nvSpPr>
          <p:spPr bwMode="auto">
            <a:xfrm>
              <a:off x="1169987" y="4215936"/>
              <a:ext cx="2208213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Char char="•"/>
                <a:defRPr sz="3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–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buClr>
                  <a:srgbClr val="1F497D"/>
                </a:buClr>
                <a:buFont typeface="Times" charset="0"/>
                <a:buNone/>
              </a:pPr>
              <a:r>
                <a:rPr lang="en-US" altLang="x-none" sz="2000">
                  <a:solidFill>
                    <a:srgbClr val="000000"/>
                  </a:solidFill>
                </a:rPr>
                <a:t>variation in length</a:t>
              </a:r>
            </a:p>
          </p:txBody>
        </p:sp>
        <p:sp>
          <p:nvSpPr>
            <p:cNvPr id="43017" name="Text Box 127"/>
            <p:cNvSpPr txBox="1">
              <a:spLocks noChangeArrowheads="1"/>
            </p:cNvSpPr>
            <p:nvPr/>
          </p:nvSpPr>
          <p:spPr bwMode="auto">
            <a:xfrm>
              <a:off x="1600199" y="6039492"/>
              <a:ext cx="1347788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Char char="•"/>
                <a:defRPr sz="3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–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buClr>
                  <a:srgbClr val="1F497D"/>
                </a:buClr>
                <a:buFont typeface="Times" charset="0"/>
                <a:buNone/>
              </a:pPr>
              <a:r>
                <a:rPr lang="en-US" altLang="x-none" sz="2000">
                  <a:solidFill>
                    <a:srgbClr val="000000"/>
                  </a:solidFill>
                </a:rPr>
                <a:t>branching</a:t>
              </a:r>
            </a:p>
          </p:txBody>
        </p:sp>
        <p:sp>
          <p:nvSpPr>
            <p:cNvPr id="43018" name="Text Box 128"/>
            <p:cNvSpPr txBox="1">
              <a:spLocks noChangeArrowheads="1"/>
            </p:cNvSpPr>
            <p:nvPr/>
          </p:nvSpPr>
          <p:spPr bwMode="auto">
            <a:xfrm>
              <a:off x="6143625" y="4386244"/>
              <a:ext cx="1739900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Char char="•"/>
                <a:defRPr sz="3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–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buClr>
                  <a:srgbClr val="1F497D"/>
                </a:buClr>
                <a:buFont typeface="Times" charset="0"/>
                <a:buNone/>
              </a:pPr>
              <a:r>
                <a:rPr lang="en-US" altLang="x-none" sz="2000">
                  <a:solidFill>
                    <a:srgbClr val="000000"/>
                  </a:solidFill>
                </a:rPr>
                <a:t>double bonds</a:t>
              </a:r>
            </a:p>
          </p:txBody>
        </p:sp>
        <p:sp>
          <p:nvSpPr>
            <p:cNvPr id="43019" name="Text Box 129"/>
            <p:cNvSpPr txBox="1">
              <a:spLocks noChangeArrowheads="1"/>
            </p:cNvSpPr>
            <p:nvPr/>
          </p:nvSpPr>
          <p:spPr bwMode="auto">
            <a:xfrm>
              <a:off x="6400800" y="6172200"/>
              <a:ext cx="741363" cy="374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Char char="•"/>
                <a:defRPr sz="30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742950" indent="-28575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–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45000"/>
                </a:spcBef>
                <a:spcAft>
                  <a:spcPct val="20000"/>
                </a:spcAft>
                <a:buClr>
                  <a:schemeClr val="tx2"/>
                </a:buClr>
                <a:buFont typeface="Comic Sans MS" charset="0"/>
                <a:buChar char="•"/>
                <a:defRPr sz="26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>
                <a:lnSpc>
                  <a:spcPct val="90000"/>
                </a:lnSpc>
                <a:buClr>
                  <a:srgbClr val="1F497D"/>
                </a:buClr>
                <a:buFont typeface="Times" charset="0"/>
                <a:buNone/>
              </a:pPr>
              <a:r>
                <a:rPr lang="en-US" altLang="x-none" sz="2000">
                  <a:solidFill>
                    <a:srgbClr val="000000"/>
                  </a:solidFill>
                </a:rPr>
                <a:t>rings</a:t>
              </a:r>
            </a:p>
          </p:txBody>
        </p:sp>
      </p:grpSp>
      <p:pic>
        <p:nvPicPr>
          <p:cNvPr id="4301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25" y="1074738"/>
            <a:ext cx="30003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1240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136490" y="492125"/>
            <a:ext cx="8534400" cy="930275"/>
          </a:xfrm>
        </p:spPr>
        <p:txBody>
          <a:bodyPr>
            <a:normAutofit fontScale="90000"/>
          </a:bodyPr>
          <a:lstStyle/>
          <a:p>
            <a:pPr marL="115888" indent="11113" eaLnBrk="1" hangingPunct="1"/>
            <a:r>
              <a:rPr lang="en-US" altLang="x-none" b="0" dirty="0">
                <a:solidFill>
                  <a:srgbClr val="000000"/>
                </a:solidFill>
                <a:latin typeface="Arial" charset="0"/>
                <a:cs typeface="Arial" charset="0"/>
              </a:rPr>
              <a:t>A small number of chemical groups are key to the functioning of biological molecules</a:t>
            </a:r>
          </a:p>
        </p:txBody>
      </p:sp>
      <p:sp>
        <p:nvSpPr>
          <p:cNvPr id="50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925" y="2190157"/>
            <a:ext cx="8686800" cy="45053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x-none" sz="2400" dirty="0">
                <a:solidFill>
                  <a:srgbClr val="000000"/>
                </a:solidFill>
                <a:latin typeface="Calibri" charset="0"/>
                <a:cs typeface="Arial" charset="0"/>
              </a:rPr>
              <a:t>Distinctive properties of organic molecules                                    depend not only on the carbon skeleton but                                         also on the molecular components attached                                            to it</a:t>
            </a:r>
          </a:p>
          <a:p>
            <a:pPr marL="0" indent="0" eaLnBrk="1" hangingPunct="1">
              <a:buFontTx/>
              <a:buNone/>
            </a:pPr>
            <a:r>
              <a:rPr lang="en-US" altLang="x-none" sz="2400" dirty="0">
                <a:solidFill>
                  <a:srgbClr val="000000"/>
                </a:solidFill>
                <a:latin typeface="Calibri" charset="0"/>
                <a:cs typeface="Arial" charset="0"/>
              </a:rPr>
              <a:t>A number of characteristic groups are often                                 attached to skeletons of organic molecules</a:t>
            </a:r>
          </a:p>
          <a:p>
            <a:pPr marL="0" indent="0" eaLnBrk="1" hangingPunct="1">
              <a:buFontTx/>
              <a:buNone/>
            </a:pPr>
            <a:r>
              <a:rPr kumimoji="1" lang="en-US" altLang="x-none" sz="2400" b="1" dirty="0">
                <a:solidFill>
                  <a:srgbClr val="000000"/>
                </a:solidFill>
                <a:latin typeface="Calibri" charset="0"/>
                <a:cs typeface="Arial" charset="0"/>
              </a:rPr>
              <a:t>Functional groups</a:t>
            </a:r>
            <a:r>
              <a:rPr lang="en-US" altLang="x-none" sz="2400" dirty="0">
                <a:solidFill>
                  <a:srgbClr val="000000"/>
                </a:solidFill>
                <a:latin typeface="Calibri" charset="0"/>
                <a:cs typeface="Arial" charset="0"/>
              </a:rPr>
              <a:t> a</a:t>
            </a:r>
            <a:r>
              <a:rPr kumimoji="1" lang="en-US" altLang="x-none" sz="2400" dirty="0">
                <a:solidFill>
                  <a:srgbClr val="000000"/>
                </a:solidFill>
                <a:latin typeface="Calibri" charset="0"/>
                <a:cs typeface="Arial" charset="0"/>
              </a:rPr>
              <a:t>re the components of organic molecules that are </a:t>
            </a:r>
            <a:r>
              <a:rPr kumimoji="1" lang="en-US" altLang="x-none" sz="2400" i="1" dirty="0">
                <a:solidFill>
                  <a:srgbClr val="000000"/>
                </a:solidFill>
                <a:latin typeface="Calibri" charset="0"/>
                <a:cs typeface="Arial" charset="0"/>
              </a:rPr>
              <a:t>most commonly involved in chemical reactions</a:t>
            </a:r>
          </a:p>
          <a:p>
            <a:pPr marL="0" indent="0" eaLnBrk="1" hangingPunct="1">
              <a:buFontTx/>
              <a:buNone/>
            </a:pPr>
            <a:r>
              <a:rPr kumimoji="1" lang="en-US" altLang="x-none" sz="2400" dirty="0">
                <a:solidFill>
                  <a:srgbClr val="000000"/>
                </a:solidFill>
                <a:latin typeface="Calibri" charset="0"/>
                <a:cs typeface="Arial" charset="0"/>
              </a:rPr>
              <a:t>The number and arrangement of functional groups give each macromolecule its </a:t>
            </a:r>
            <a:r>
              <a:rPr kumimoji="1" lang="en-US" altLang="x-none" sz="2400" b="1" i="1" dirty="0">
                <a:solidFill>
                  <a:srgbClr val="000000"/>
                </a:solidFill>
                <a:latin typeface="Calibri" charset="0"/>
                <a:cs typeface="Arial" charset="0"/>
              </a:rPr>
              <a:t>unique properties</a:t>
            </a:r>
          </a:p>
        </p:txBody>
      </p:sp>
      <p:pic>
        <p:nvPicPr>
          <p:cNvPr id="50180" name="Picture 2" descr="methyl_-15082244034062A5E9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1823444"/>
            <a:ext cx="304800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469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3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Carbohydrates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85055" y="4138178"/>
            <a:ext cx="401002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700" dirty="0">
                <a:solidFill>
                  <a:prstClr val="black"/>
                </a:solidFill>
                <a:latin typeface="Arial"/>
                <a:cs typeface="Arial"/>
              </a:rPr>
              <a:t>Sucrose (one of many carbohydrates)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21349" y="1272910"/>
            <a:ext cx="4593349" cy="558509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Carbohydrates provide energy to the body, particularly through </a:t>
            </a:r>
            <a:r>
              <a:rPr lang="en-US" b="1" i="1" dirty="0"/>
              <a:t>glucose</a:t>
            </a:r>
            <a:r>
              <a:rPr lang="en-US" dirty="0"/>
              <a:t>, a simple sugar.</a:t>
            </a:r>
          </a:p>
          <a:p>
            <a:r>
              <a:rPr lang="en-US" dirty="0"/>
              <a:t>Carbohydrates also have other important functions in humans, animals, and plants.</a:t>
            </a:r>
          </a:p>
          <a:p>
            <a:r>
              <a:rPr lang="en-US" dirty="0"/>
              <a:t>Carbohydrates can be represented by the formula (CH</a:t>
            </a:r>
            <a:r>
              <a:rPr lang="en-US" baseline="-25000" dirty="0"/>
              <a:t>2</a:t>
            </a:r>
            <a:r>
              <a:rPr lang="en-US" dirty="0"/>
              <a:t>O)</a:t>
            </a:r>
            <a:r>
              <a:rPr lang="en-US" i="1" baseline="-25000" dirty="0"/>
              <a:t>n</a:t>
            </a:r>
            <a:r>
              <a:rPr lang="en-US" dirty="0"/>
              <a:t>, where </a:t>
            </a:r>
            <a:r>
              <a:rPr lang="en-US" i="1" dirty="0"/>
              <a:t>n</a:t>
            </a:r>
            <a:r>
              <a:rPr lang="en-US" dirty="0"/>
              <a:t> is the number of carbon atoms in the molecule. </a:t>
            </a:r>
          </a:p>
          <a:p>
            <a:pPr lvl="1"/>
            <a:r>
              <a:rPr lang="en-US" dirty="0"/>
              <a:t>In other words, the ratio of carbon to hydrogen to oxygen is 1:2:1 in carbohydrate molecules.</a:t>
            </a:r>
          </a:p>
          <a:p>
            <a:pPr lvl="1"/>
            <a:r>
              <a:rPr lang="en-US" dirty="0"/>
              <a:t>Carbohydrates are classified into three subtypes: </a:t>
            </a:r>
            <a:r>
              <a:rPr lang="en-US" b="1" i="1" dirty="0"/>
              <a:t>monosaccharides</a:t>
            </a:r>
            <a:r>
              <a:rPr lang="en-US" dirty="0"/>
              <a:t>, </a:t>
            </a:r>
            <a:r>
              <a:rPr lang="en-US" b="1" i="1" dirty="0"/>
              <a:t>disaccharides</a:t>
            </a:r>
            <a:r>
              <a:rPr lang="en-US" dirty="0"/>
              <a:t>, and </a:t>
            </a:r>
            <a:r>
              <a:rPr lang="en-US" b="1" i="1" dirty="0"/>
              <a:t>polysaccharides</a:t>
            </a:r>
            <a:r>
              <a:rPr lang="en-US" dirty="0"/>
              <a:t>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82D13A-7B6D-F54B-B4A9-792019B7C7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608005"/>
            <a:ext cx="4368800" cy="245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153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Figure" descr="Chemical structures of glucose, galactose, and fructose.">
            <a:extLst>
              <a:ext uri="{FF2B5EF4-FFF2-40B4-BE49-F238E27FC236}">
                <a16:creationId xmlns:a16="http://schemas.microsoft.com/office/drawing/2014/main" id="{C7EDFDB3-933F-C44A-BE2B-0E3DF2D2FA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250" r="-37250"/>
          <a:stretch>
            <a:fillRect/>
          </a:stretch>
        </p:blipFill>
        <p:spPr>
          <a:xfrm>
            <a:off x="2586789" y="2265386"/>
            <a:ext cx="8062913" cy="35000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3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Monosaccharides (Carbs)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21348" y="1092543"/>
            <a:ext cx="4224090" cy="5667961"/>
          </a:xfrm>
        </p:spPr>
        <p:txBody>
          <a:bodyPr>
            <a:normAutofit lnSpcReduction="10000"/>
          </a:bodyPr>
          <a:lstStyle/>
          <a:p>
            <a:r>
              <a:rPr lang="en-US" sz="1800" dirty="0"/>
              <a:t>Monosaccharides are simple sugars, the most common of which is </a:t>
            </a:r>
            <a:r>
              <a:rPr lang="en-US" sz="1800" b="1" i="1" dirty="0"/>
              <a:t>glucose</a:t>
            </a:r>
            <a:r>
              <a:rPr lang="en-US" sz="1800" dirty="0"/>
              <a:t>. </a:t>
            </a:r>
          </a:p>
          <a:p>
            <a:r>
              <a:rPr lang="en-US" sz="1800" dirty="0"/>
              <a:t>The number of carbon atoms usually ranges from three to six. </a:t>
            </a:r>
          </a:p>
          <a:p>
            <a:r>
              <a:rPr lang="en-US" sz="1800" dirty="0"/>
              <a:t>Depending on the number of carbon atoms in the sugar, they may be known as </a:t>
            </a:r>
            <a:r>
              <a:rPr lang="en-US" sz="1800" b="1" i="1" dirty="0"/>
              <a:t>trioses</a:t>
            </a:r>
            <a:r>
              <a:rPr lang="en-US" sz="1800" dirty="0"/>
              <a:t> (three carbon atoms), </a:t>
            </a:r>
            <a:r>
              <a:rPr lang="en-US" sz="1800" b="1" i="1" dirty="0"/>
              <a:t>pentoses</a:t>
            </a:r>
            <a:r>
              <a:rPr lang="en-US" sz="1800" dirty="0"/>
              <a:t> (five carbon atoms), and </a:t>
            </a:r>
            <a:r>
              <a:rPr lang="en-US" sz="1800" b="1" i="1" dirty="0"/>
              <a:t>hexoses</a:t>
            </a:r>
            <a:r>
              <a:rPr lang="en-US" sz="1800" dirty="0"/>
              <a:t> (six carbon atoms).</a:t>
            </a:r>
          </a:p>
          <a:p>
            <a:r>
              <a:rPr lang="en-US" sz="1800" dirty="0"/>
              <a:t>Monosaccharides may exist as a: </a:t>
            </a:r>
          </a:p>
          <a:p>
            <a:pPr lvl="1"/>
            <a:r>
              <a:rPr lang="en-US" sz="1600" dirty="0"/>
              <a:t>linear chain</a:t>
            </a:r>
          </a:p>
          <a:p>
            <a:pPr lvl="1"/>
            <a:r>
              <a:rPr lang="en-US" sz="1600" dirty="0"/>
              <a:t>ring-shaped molecules</a:t>
            </a:r>
          </a:p>
          <a:p>
            <a:r>
              <a:rPr lang="en-US" sz="1800" dirty="0"/>
              <a:t>In most living species, glucose is an important source of energy. </a:t>
            </a:r>
          </a:p>
          <a:p>
            <a:pPr lvl="1"/>
            <a:r>
              <a:rPr lang="en-US" sz="1600" dirty="0"/>
              <a:t>During cellular respiration, energy is released from glucose, and that energy is used to help make ATP. </a:t>
            </a:r>
          </a:p>
          <a:p>
            <a:pPr lvl="1"/>
            <a:r>
              <a:rPr lang="en-US" sz="1600" dirty="0"/>
              <a:t>Plants synthesize glucose using photosynthesis, and the glucose, in turn, is used for the energy requirements of the plant.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00896D-5636-EB4C-9B22-46934A179AE4}"/>
              </a:ext>
            </a:extLst>
          </p:cNvPr>
          <p:cNvSpPr txBox="1"/>
          <p:nvPr/>
        </p:nvSpPr>
        <p:spPr>
          <a:xfrm>
            <a:off x="4307305" y="5929507"/>
            <a:ext cx="4836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Glucose, galactose, and fructose are isomeric monosaccharides, meaning that they have the same chemical formula but slightly different structures.</a:t>
            </a:r>
          </a:p>
        </p:txBody>
      </p:sp>
    </p:spTree>
    <p:extLst>
      <p:ext uri="{BB962C8B-B14F-4D97-AF65-F5344CB8AC3E}">
        <p14:creationId xmlns:p14="http://schemas.microsoft.com/office/powerpoint/2010/main" val="2523939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33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Monosaccharides (Carbs)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07305" y="5929507"/>
            <a:ext cx="48366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Glucose, galactose, and fructose are isomeric monosaccharides, meaning that they have the same chemical formula but slightly different structures.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-21348" y="1272910"/>
            <a:ext cx="4224090" cy="5073650"/>
          </a:xfrm>
        </p:spPr>
        <p:txBody>
          <a:bodyPr>
            <a:normAutofit fontScale="85000" lnSpcReduction="20000"/>
          </a:bodyPr>
          <a:lstStyle/>
          <a:p>
            <a:r>
              <a:rPr lang="en-US" b="1" i="1" dirty="0"/>
              <a:t>Galactose</a:t>
            </a:r>
            <a:r>
              <a:rPr lang="en-US" dirty="0"/>
              <a:t> (part of </a:t>
            </a:r>
            <a:r>
              <a:rPr lang="en-US" b="1" i="1" dirty="0"/>
              <a:t>lactose</a:t>
            </a:r>
            <a:r>
              <a:rPr lang="en-US" dirty="0"/>
              <a:t>, or milk sugar) and </a:t>
            </a:r>
            <a:r>
              <a:rPr lang="en-US" b="1" i="1" dirty="0"/>
              <a:t>fructose</a:t>
            </a:r>
            <a:r>
              <a:rPr lang="en-US" dirty="0"/>
              <a:t> (found in fruit) are other common monosaccharides. </a:t>
            </a:r>
          </a:p>
          <a:p>
            <a:r>
              <a:rPr lang="en-US" dirty="0"/>
              <a:t>Glucose, galactose, and fructose all have the same chemical formula (C</a:t>
            </a:r>
            <a:r>
              <a:rPr lang="en-US" baseline="-25000" dirty="0"/>
              <a:t>6</a:t>
            </a:r>
            <a:r>
              <a:rPr lang="en-US" dirty="0"/>
              <a:t>H</a:t>
            </a:r>
            <a:r>
              <a:rPr lang="en-US" baseline="-25000" dirty="0"/>
              <a:t>12</a:t>
            </a:r>
            <a:r>
              <a:rPr lang="en-US" dirty="0"/>
              <a:t>O</a:t>
            </a:r>
            <a:r>
              <a:rPr lang="en-US" baseline="-25000" dirty="0"/>
              <a:t>6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But they differ structurally and chemically (and are known as </a:t>
            </a:r>
            <a:r>
              <a:rPr lang="en-US" b="1" i="1" dirty="0"/>
              <a:t>isomers</a:t>
            </a:r>
            <a:r>
              <a:rPr lang="en-US" dirty="0"/>
              <a:t>) because of differing arrangements of atoms in the carbon.</a:t>
            </a:r>
          </a:p>
        </p:txBody>
      </p:sp>
      <p:pic>
        <p:nvPicPr>
          <p:cNvPr id="9" name="Figure" descr="Chemical structures of glucose, galactose, and fructose.">
            <a:extLst>
              <a:ext uri="{FF2B5EF4-FFF2-40B4-BE49-F238E27FC236}">
                <a16:creationId xmlns:a16="http://schemas.microsoft.com/office/drawing/2014/main" id="{62D629A7-0A4F-9A48-AC21-2BFBC29DEF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250" r="-37250"/>
          <a:stretch>
            <a:fillRect/>
          </a:stretch>
        </p:blipFill>
        <p:spPr>
          <a:xfrm>
            <a:off x="2586789" y="2265386"/>
            <a:ext cx="8062913" cy="3500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66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ampbell11e_LectureDesign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ampbell11e_LectureDesign" id="{1E29558D-F693-462F-BFE8-09589E69881C}" vid="{70B05F25-2FB3-4FD4-980B-A633ABC17E0B}"/>
    </a:ext>
  </a:extLst>
</a:theme>
</file>

<file path=ppt/theme/theme3.xml><?xml version="1.0" encoding="utf-8"?>
<a:theme xmlns:a="http://schemas.openxmlformats.org/drawingml/2006/main" name="1_Campbell11e_LectureDesign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ampbell11e_LectureDesign" id="{1E29558D-F693-462F-BFE8-09589E69881C}" vid="{70B05F25-2FB3-4FD4-980B-A633ABC17E0B}"/>
    </a:ext>
  </a:extLst>
</a:theme>
</file>

<file path=ppt/theme/theme4.xml><?xml version="1.0" encoding="utf-8"?>
<a:theme xmlns:a="http://schemas.openxmlformats.org/drawingml/2006/main" name="2_Campbell11e_LectureDesign">
  <a:themeElements>
    <a:clrScheme name="1_CC4eActiveLectureQuestions 15">
      <a:dk1>
        <a:srgbClr val="000000"/>
      </a:dk1>
      <a:lt1>
        <a:srgbClr val="FFFFFF"/>
      </a:lt1>
      <a:dk2>
        <a:srgbClr val="0060AF"/>
      </a:dk2>
      <a:lt2>
        <a:srgbClr val="000000"/>
      </a:lt2>
      <a:accent1>
        <a:srgbClr val="F7955A"/>
      </a:accent1>
      <a:accent2>
        <a:srgbClr val="009247"/>
      </a:accent2>
      <a:accent3>
        <a:srgbClr val="FFFFFF"/>
      </a:accent3>
      <a:accent4>
        <a:srgbClr val="000000"/>
      </a:accent4>
      <a:accent5>
        <a:srgbClr val="FAC8B5"/>
      </a:accent5>
      <a:accent6>
        <a:srgbClr val="00843F"/>
      </a:accent6>
      <a:hlink>
        <a:srgbClr val="009999"/>
      </a:hlink>
      <a:folHlink>
        <a:srgbClr val="99CC00"/>
      </a:folHlink>
    </a:clrScheme>
    <a:fontScheme name="1_CC4eActiveLectureQuestions">
      <a:majorFont>
        <a:latin typeface="Times New Roman"/>
        <a:ea typeface="Arial"/>
        <a:cs typeface="Arial"/>
      </a:majorFont>
      <a:minorFont>
        <a:latin typeface="Tahoma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CC4eActiveLectureQuestion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C4eActiveLectureQuestions 13">
        <a:dk1>
          <a:srgbClr val="000000"/>
        </a:dk1>
        <a:lt1>
          <a:srgbClr val="FFFFFF"/>
        </a:lt1>
        <a:dk2>
          <a:srgbClr val="005472"/>
        </a:dk2>
        <a:lt2>
          <a:srgbClr val="00000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4">
        <a:dk1>
          <a:srgbClr val="000000"/>
        </a:dk1>
        <a:lt1>
          <a:srgbClr val="FFFFFF"/>
        </a:lt1>
        <a:dk2>
          <a:srgbClr val="333399"/>
        </a:dk2>
        <a:lt2>
          <a:srgbClr val="000000"/>
        </a:lt2>
        <a:accent1>
          <a:srgbClr val="B7DAB8"/>
        </a:accent1>
        <a:accent2>
          <a:srgbClr val="005472"/>
        </a:accent2>
        <a:accent3>
          <a:srgbClr val="FFFFFF"/>
        </a:accent3>
        <a:accent4>
          <a:srgbClr val="000000"/>
        </a:accent4>
        <a:accent5>
          <a:srgbClr val="D8EAD8"/>
        </a:accent5>
        <a:accent6>
          <a:srgbClr val="004B6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C4eActiveLectureQuestions 15">
        <a:dk1>
          <a:srgbClr val="000000"/>
        </a:dk1>
        <a:lt1>
          <a:srgbClr val="FFFFFF"/>
        </a:lt1>
        <a:dk2>
          <a:srgbClr val="0060AF"/>
        </a:dk2>
        <a:lt2>
          <a:srgbClr val="000000"/>
        </a:lt2>
        <a:accent1>
          <a:srgbClr val="F7955A"/>
        </a:accent1>
        <a:accent2>
          <a:srgbClr val="009247"/>
        </a:accent2>
        <a:accent3>
          <a:srgbClr val="FFFFFF"/>
        </a:accent3>
        <a:accent4>
          <a:srgbClr val="000000"/>
        </a:accent4>
        <a:accent5>
          <a:srgbClr val="FAC8B5"/>
        </a:accent5>
        <a:accent6>
          <a:srgbClr val="00843F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Campbell11e_LectureDesign" id="{1E29558D-F693-462F-BFE8-09589E69881C}" vid="{70B05F25-2FB3-4FD4-980B-A633ABC17E0B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16486</TotalTime>
  <Words>2691</Words>
  <Application>Microsoft Macintosh PowerPoint</Application>
  <PresentationFormat>On-screen Show (4:3)</PresentationFormat>
  <Paragraphs>338</Paragraphs>
  <Slides>45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45</vt:i4>
      </vt:variant>
    </vt:vector>
  </HeadingPairs>
  <TitlesOfParts>
    <vt:vector size="58" baseType="lpstr">
      <vt:lpstr>Arial</vt:lpstr>
      <vt:lpstr>Calibri</vt:lpstr>
      <vt:lpstr>Symbol</vt:lpstr>
      <vt:lpstr>Symbol Std</vt:lpstr>
      <vt:lpstr>Tahoma</vt:lpstr>
      <vt:lpstr>Times</vt:lpstr>
      <vt:lpstr>Times New Roman</vt:lpstr>
      <vt:lpstr>TimesNewRomanPS Bold</vt:lpstr>
      <vt:lpstr>Wingdings</vt:lpstr>
      <vt:lpstr>Office Theme</vt:lpstr>
      <vt:lpstr>Campbell11e_LectureDesign</vt:lpstr>
      <vt:lpstr>1_Campbell11e_LectureDesign</vt:lpstr>
      <vt:lpstr>2_Campbell11e_LectureDesign</vt:lpstr>
      <vt:lpstr>PowerPoint Presentation</vt:lpstr>
      <vt:lpstr>PowerPoint Presentation</vt:lpstr>
      <vt:lpstr>Carbon</vt:lpstr>
      <vt:lpstr>PowerPoint Presentation</vt:lpstr>
      <vt:lpstr>Molecular Diversity Arising from Carbon Skeleton Variation</vt:lpstr>
      <vt:lpstr>A small number of chemical groups are key to the functioning of biological molecules</vt:lpstr>
      <vt:lpstr>Carbohydrates</vt:lpstr>
      <vt:lpstr>Monosaccharides (Carbs)</vt:lpstr>
      <vt:lpstr>Monosaccharides (Carbs)</vt:lpstr>
      <vt:lpstr>Disaccharides (Carbs)</vt:lpstr>
      <vt:lpstr>Polysaccharides (Carbs)</vt:lpstr>
      <vt:lpstr>Starch (Carbs)</vt:lpstr>
      <vt:lpstr>Glycogen (Carbs)</vt:lpstr>
      <vt:lpstr>Cellulose (Carbs)</vt:lpstr>
      <vt:lpstr>Chitin (Carbs)</vt:lpstr>
      <vt:lpstr>Lipids</vt:lpstr>
      <vt:lpstr>Lipids</vt:lpstr>
      <vt:lpstr>Fats (Lipid)</vt:lpstr>
      <vt:lpstr>Saturated &amp; Unsaturated Fatty Acids  (Lipid)</vt:lpstr>
      <vt:lpstr>Saturated &amp; Unsaturated Fatty Acids (Lipid)</vt:lpstr>
      <vt:lpstr>Phospholipids (Lipid)</vt:lpstr>
      <vt:lpstr>Steriods &amp; Waxes (Lipid)</vt:lpstr>
      <vt:lpstr>Proteins</vt:lpstr>
      <vt:lpstr>Enzymes (Protein)</vt:lpstr>
      <vt:lpstr>What are we talking about again?</vt:lpstr>
      <vt:lpstr>What are we talking about again?</vt:lpstr>
      <vt:lpstr>Polypeptides (Protein)</vt:lpstr>
      <vt:lpstr>Amino Acids (Building Blooks of Proteins)</vt:lpstr>
      <vt:lpstr>Common Amino Acids</vt:lpstr>
      <vt:lpstr>Proteins: Primary Structure</vt:lpstr>
      <vt:lpstr>Proteins: Secondary Structure</vt:lpstr>
      <vt:lpstr>Proteins: Tertiary Structure</vt:lpstr>
      <vt:lpstr>PowerPoint Presentation</vt:lpstr>
      <vt:lpstr>Proteins: Quaternary Structure</vt:lpstr>
      <vt:lpstr>Four Levels of Structure</vt:lpstr>
      <vt:lpstr>PowerPoint Presentation</vt:lpstr>
      <vt:lpstr>What Determines Protein Structure?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BIOL190: Introduction to Evolution</dc:title>
  <dc:subject/>
  <dc:creator>pwb</dc:creator>
  <cp:keywords/>
  <dc:description/>
  <cp:lastModifiedBy>Bradley, Paul</cp:lastModifiedBy>
  <cp:revision>302</cp:revision>
  <dcterms:created xsi:type="dcterms:W3CDTF">2015-09-02T18:00:13Z</dcterms:created>
  <dcterms:modified xsi:type="dcterms:W3CDTF">2022-02-14T18:43:33Z</dcterms:modified>
  <cp:category/>
</cp:coreProperties>
</file>