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737" r:id="rId3"/>
    <p:sldMasterId id="2147483760" r:id="rId4"/>
  </p:sldMasterIdLst>
  <p:notesMasterIdLst>
    <p:notesMasterId r:id="rId40"/>
  </p:notesMasterIdLst>
  <p:sldIdLst>
    <p:sldId id="1142" r:id="rId5"/>
    <p:sldId id="1243" r:id="rId6"/>
    <p:sldId id="1102" r:id="rId7"/>
    <p:sldId id="1174" r:id="rId8"/>
    <p:sldId id="1247" r:id="rId9"/>
    <p:sldId id="1216" r:id="rId10"/>
    <p:sldId id="1245" r:id="rId11"/>
    <p:sldId id="1206" r:id="rId12"/>
    <p:sldId id="1236" r:id="rId13"/>
    <p:sldId id="1244" r:id="rId14"/>
    <p:sldId id="1221" r:id="rId15"/>
    <p:sldId id="1222" r:id="rId16"/>
    <p:sldId id="1224" r:id="rId17"/>
    <p:sldId id="1241" r:id="rId18"/>
    <p:sldId id="1223" r:id="rId19"/>
    <p:sldId id="1225" r:id="rId20"/>
    <p:sldId id="1208" r:id="rId21"/>
    <p:sldId id="1217" r:id="rId22"/>
    <p:sldId id="1248" r:id="rId23"/>
    <p:sldId id="1246" r:id="rId24"/>
    <p:sldId id="1218" r:id="rId25"/>
    <p:sldId id="1202" r:id="rId26"/>
    <p:sldId id="1249" r:id="rId27"/>
    <p:sldId id="1232" r:id="rId28"/>
    <p:sldId id="1251" r:id="rId29"/>
    <p:sldId id="1203" r:id="rId30"/>
    <p:sldId id="1219" r:id="rId31"/>
    <p:sldId id="1254" r:id="rId32"/>
    <p:sldId id="1234" r:id="rId33"/>
    <p:sldId id="1220" r:id="rId34"/>
    <p:sldId id="1235" r:id="rId35"/>
    <p:sldId id="1253" r:id="rId36"/>
    <p:sldId id="1252" r:id="rId37"/>
    <p:sldId id="1205" r:id="rId38"/>
    <p:sldId id="125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039"/>
    <p:restoredTop sz="95680" autoAdjust="0"/>
  </p:normalViewPr>
  <p:slideViewPr>
    <p:cSldViewPr snapToGrid="0" snapToObjects="1">
      <p:cViewPr varScale="1">
        <p:scale>
          <a:sx n="92" d="100"/>
          <a:sy n="92" d="100"/>
        </p:scale>
        <p:origin x="176"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92882-1C39-1C49-B3F0-56F89C64DC97}" type="datetimeFigureOut">
              <a:rPr lang="en-US" smtClean="0"/>
              <a:t>2/25/22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D7021-0566-DD45-8175-79E5EFAAB228}" type="slidenum">
              <a:rPr lang="en-US" smtClean="0"/>
              <a:t>‹#›</a:t>
            </a:fld>
            <a:endParaRPr lang="en-US"/>
          </a:p>
        </p:txBody>
      </p:sp>
    </p:spTree>
    <p:extLst>
      <p:ext uri="{BB962C8B-B14F-4D97-AF65-F5344CB8AC3E}">
        <p14:creationId xmlns:p14="http://schemas.microsoft.com/office/powerpoint/2010/main" val="470627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1</a:t>
            </a:fld>
            <a:endParaRPr lang="en-US"/>
          </a:p>
        </p:txBody>
      </p:sp>
    </p:spTree>
    <p:extLst>
      <p:ext uri="{BB962C8B-B14F-4D97-AF65-F5344CB8AC3E}">
        <p14:creationId xmlns:p14="http://schemas.microsoft.com/office/powerpoint/2010/main" val="209737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10</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58006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11</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17585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12</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04658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13</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74484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6559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42305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16</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5896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17</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86525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18</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067134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19</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31793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a:t>
            </a:fld>
            <a:endParaRPr lang="en-US"/>
          </a:p>
        </p:txBody>
      </p:sp>
    </p:spTree>
    <p:extLst>
      <p:ext uri="{BB962C8B-B14F-4D97-AF65-F5344CB8AC3E}">
        <p14:creationId xmlns:p14="http://schemas.microsoft.com/office/powerpoint/2010/main" val="247942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20</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872292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21</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7598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22</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065406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23</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441129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51463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282772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26</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32541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27</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099947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29</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658594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30</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53850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3</a:t>
            </a:fld>
            <a:endParaRPr lang="en-US"/>
          </a:p>
        </p:txBody>
      </p:sp>
    </p:spTree>
    <p:extLst>
      <p:ext uri="{BB962C8B-B14F-4D97-AF65-F5344CB8AC3E}">
        <p14:creationId xmlns:p14="http://schemas.microsoft.com/office/powerpoint/2010/main" val="1496879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31</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673578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32</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57557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33</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486195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34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893788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35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70747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38319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09902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6</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77277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7</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95287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8</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60991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9</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87296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6706BE-F3C9-0B4F-BD82-E748C01D6D25}"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205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87812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19058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40489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97195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44055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72735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5456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19074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1959055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76471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52613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58890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424115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17559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958542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1400"/>
              <a:t>Lecture</a:t>
            </a:r>
            <a:r>
              <a:rPr lang="en-US" sz="1400" baseline="0"/>
              <a:t> Presentations by</a:t>
            </a:r>
            <a:br>
              <a:rPr lang="en-US" sz="1400" baseline="0"/>
            </a:br>
            <a:r>
              <a:rPr lang="en-US" sz="1400" baseline="0"/>
              <a:t>Nicole </a:t>
            </a:r>
            <a:r>
              <a:rPr lang="en-US" sz="1400" baseline="0" err="1"/>
              <a:t>Tunbridge</a:t>
            </a:r>
            <a:r>
              <a:rPr lang="en-US" sz="1400" baseline="0"/>
              <a:t> and</a:t>
            </a:r>
            <a:endParaRPr lang="en-US" sz="1400"/>
          </a:p>
          <a:p>
            <a:pPr algn="r"/>
            <a:r>
              <a:rPr lang="en-US" sz="1400" baseline="0"/>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4000" b="1">
                <a:solidFill>
                  <a:srgbClr val="DF4A20"/>
                </a:solidFill>
                <a:effectLst>
                  <a:outerShdw blurRad="38100" dist="38100" dir="2700000" algn="tl">
                    <a:srgbClr val="000000">
                      <a:alpha val="43137"/>
                    </a:srgbClr>
                  </a:outerShdw>
                </a:effectLst>
              </a:rPr>
              <a:t>Chapter 25</a:t>
            </a:r>
            <a:br>
              <a:rPr lang="en-US" sz="3200" b="1">
                <a:solidFill>
                  <a:srgbClr val="DF4A20"/>
                </a:solidFill>
              </a:rPr>
            </a:br>
            <a:br>
              <a:rPr lang="en-US" sz="3600"/>
            </a:br>
            <a:r>
              <a:rPr lang="en-US" sz="4000" b="1" kern="1200">
                <a:solidFill>
                  <a:schemeClr val="tx1"/>
                </a:solidFill>
                <a:effectLst>
                  <a:outerShdw blurRad="38100" dist="38100" dir="2700000" algn="tl">
                    <a:srgbClr val="000000">
                      <a:alpha val="43137"/>
                    </a:srgbClr>
                  </a:outerShdw>
                </a:effectLst>
                <a:latin typeface="Arial" panose="020B0604020202020204" pitchFamily="34" charset="0"/>
                <a:ea typeface="ヒラギノ角ゴ Pro W3" charset="-128"/>
                <a:cs typeface="+mn-cs"/>
              </a:rPr>
              <a:t>The History of Life on Earth</a:t>
            </a:r>
            <a:endParaRPr lang="en-US" sz="40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38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379623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504568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18981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41483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1999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706BE-F3C9-0B4F-BD82-E748C01D6D25}"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84051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706BE-F3C9-0B4F-BD82-E748C01D6D25}"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74992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706BE-F3C9-0B4F-BD82-E748C01D6D25}" type="datetimeFigureOut">
              <a:rPr lang="en-US" smtClean="0"/>
              <a:t>2/25/22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93354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706BE-F3C9-0B4F-BD82-E748C01D6D25}" type="datetimeFigureOut">
              <a:rPr lang="en-US" smtClean="0"/>
              <a:t>2/25/22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56381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06BE-F3C9-0B4F-BD82-E748C01D6D25}" type="datetimeFigureOut">
              <a:rPr lang="en-US" smtClean="0"/>
              <a:t>2/25/22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111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406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5372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06BE-F3C9-0B4F-BD82-E748C01D6D25}" type="datetimeFigureOut">
              <a:rPr lang="en-US" smtClean="0"/>
              <a:t>2/25/22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D0D46-5B4A-2C4F-9BFC-EFCE14D1DDE1}" type="slidenum">
              <a:rPr lang="en-US" smtClean="0"/>
              <a:t>‹#›</a:t>
            </a:fld>
            <a:endParaRPr lang="en-US"/>
          </a:p>
        </p:txBody>
      </p:sp>
    </p:spTree>
    <p:extLst>
      <p:ext uri="{BB962C8B-B14F-4D97-AF65-F5344CB8AC3E}">
        <p14:creationId xmlns:p14="http://schemas.microsoft.com/office/powerpoint/2010/main" val="418446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11460071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29518267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83156031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In this photo, a hummingbird drinks from a feeder.">
            <a:extLst>
              <a:ext uri="{FF2B5EF4-FFF2-40B4-BE49-F238E27FC236}">
                <a16:creationId xmlns:a16="http://schemas.microsoft.com/office/drawing/2014/main" id="{78E3C7B8-D0FE-3D45-985E-8603A92B0BC5}"/>
              </a:ext>
            </a:extLst>
          </p:cNvPr>
          <p:cNvPicPr>
            <a:picLocks noChangeAspect="1"/>
          </p:cNvPicPr>
          <p:nvPr/>
        </p:nvPicPr>
        <p:blipFill>
          <a:blip r:embed="rId3" cstate="print">
            <a:extLst>
              <a:ext uri="{28A0092B-C50C-407E-A947-70E740481C1C}">
                <a14:useLocalDpi xmlns:a14="http://schemas.microsoft.com/office/drawing/2010/main"/>
              </a:ext>
            </a:extLst>
          </a:blip>
          <a:srcRect l="-12227" r="-12227"/>
          <a:stretch>
            <a:fillRect/>
          </a:stretch>
        </p:blipFill>
        <p:spPr>
          <a:xfrm>
            <a:off x="-1058451" y="1385432"/>
            <a:ext cx="11236203" cy="4877581"/>
          </a:xfrm>
          <a:prstGeom prst="rect">
            <a:avLst/>
          </a:prstGeom>
        </p:spPr>
      </p:pic>
      <p:sp>
        <p:nvSpPr>
          <p:cNvPr id="2" name="Title 1"/>
          <p:cNvSpPr>
            <a:spLocks noGrp="1"/>
          </p:cNvSpPr>
          <p:nvPr>
            <p:ph type="ctrTitle"/>
          </p:nvPr>
        </p:nvSpPr>
        <p:spPr>
          <a:xfrm>
            <a:off x="-1058451" y="1477599"/>
            <a:ext cx="8420100" cy="1470025"/>
          </a:xfrm>
        </p:spPr>
        <p:txBody>
          <a:bodyPr/>
          <a:lstStyle/>
          <a:p>
            <a:r>
              <a:rPr lang="en-US" dirty="0"/>
              <a:t>BIO10: Introduction </a:t>
            </a:r>
            <a:br>
              <a:rPr lang="en-US" dirty="0"/>
            </a:br>
            <a:r>
              <a:rPr lang="en-US" dirty="0"/>
              <a:t>to Principles of Biology</a:t>
            </a:r>
          </a:p>
        </p:txBody>
      </p:sp>
      <p:sp>
        <p:nvSpPr>
          <p:cNvPr id="3" name="Subtitle 2"/>
          <p:cNvSpPr>
            <a:spLocks noGrp="1"/>
          </p:cNvSpPr>
          <p:nvPr>
            <p:ph type="subTitle" idx="1"/>
          </p:nvPr>
        </p:nvSpPr>
        <p:spPr>
          <a:xfrm>
            <a:off x="222251" y="5135672"/>
            <a:ext cx="4562692" cy="1127342"/>
          </a:xfrm>
        </p:spPr>
        <p:txBody>
          <a:bodyPr>
            <a:normAutofit fontScale="92500"/>
          </a:bodyPr>
          <a:lstStyle/>
          <a:p>
            <a:r>
              <a:rPr lang="en-US" sz="2800" dirty="0">
                <a:solidFill>
                  <a:schemeClr val="bg1"/>
                </a:solidFill>
              </a:rPr>
              <a:t>Dr. Paul Bradley</a:t>
            </a:r>
          </a:p>
          <a:p>
            <a:r>
              <a:rPr lang="en-US" sz="2800" dirty="0">
                <a:solidFill>
                  <a:schemeClr val="bg1"/>
                </a:solidFill>
              </a:rPr>
              <a:t>Energy &amp; Membrane Transport</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0549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83343" y="635661"/>
            <a:ext cx="8520113" cy="2929342"/>
          </a:xfrm>
        </p:spPr>
        <p:txBody>
          <a:bodyPr>
            <a:normAutofit fontScale="70000" lnSpcReduction="20000"/>
          </a:bodyPr>
          <a:lstStyle/>
          <a:p>
            <a:pPr marL="914400" lvl="2" indent="0">
              <a:buNone/>
            </a:pPr>
            <a:endParaRPr lang="en-US" dirty="0"/>
          </a:p>
          <a:p>
            <a:r>
              <a:rPr lang="en-US" dirty="0"/>
              <a:t>On a basic level, enzymes promote chemical reactions that involve more than one substrate by bringing the substrates together in an optimal orientation for reaction. </a:t>
            </a:r>
          </a:p>
          <a:p>
            <a:pPr lvl="1"/>
            <a:r>
              <a:rPr lang="en-US" dirty="0"/>
              <a:t>Promote the reaction of their substrates is by creating an optimal environment within the active site for the reaction to occur. </a:t>
            </a:r>
          </a:p>
          <a:p>
            <a:pPr lvl="1"/>
            <a:r>
              <a:rPr lang="en-US" dirty="0"/>
              <a:t>Lower activation energy by compromising the bond structure so that it is easier to break. </a:t>
            </a:r>
          </a:p>
          <a:p>
            <a:r>
              <a:rPr lang="en-US" dirty="0"/>
              <a:t>In these cases, it is important to remember that the enzyme will always return to its original state by the completion of the reaction.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Enzymes: The Induced Fit Model</a:t>
            </a:r>
          </a:p>
        </p:txBody>
      </p:sp>
      <p:pic>
        <p:nvPicPr>
          <p:cNvPr id="5" name="Picture 4">
            <a:extLst>
              <a:ext uri="{FF2B5EF4-FFF2-40B4-BE49-F238E27FC236}">
                <a16:creationId xmlns:a16="http://schemas.microsoft.com/office/drawing/2014/main" id="{E8F0799E-1472-F54F-B6B9-9C515EDEF0AD}"/>
              </a:ext>
            </a:extLst>
          </p:cNvPr>
          <p:cNvPicPr>
            <a:picLocks noChangeAspect="1"/>
          </p:cNvPicPr>
          <p:nvPr/>
        </p:nvPicPr>
        <p:blipFill>
          <a:blip r:embed="rId3"/>
          <a:stretch>
            <a:fillRect/>
          </a:stretch>
        </p:blipFill>
        <p:spPr>
          <a:xfrm>
            <a:off x="1530968" y="3529705"/>
            <a:ext cx="6082063" cy="3328295"/>
          </a:xfrm>
          <a:prstGeom prst="rect">
            <a:avLst/>
          </a:prstGeom>
        </p:spPr>
      </p:pic>
    </p:spTree>
    <p:extLst>
      <p:ext uri="{BB962C8B-B14F-4D97-AF65-F5344CB8AC3E}">
        <p14:creationId xmlns:p14="http://schemas.microsoft.com/office/powerpoint/2010/main" val="393018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66687" y="1665807"/>
            <a:ext cx="8520113" cy="2836745"/>
          </a:xfrm>
        </p:spPr>
        <p:txBody>
          <a:bodyPr>
            <a:normAutofit/>
          </a:bodyPr>
          <a:lstStyle/>
          <a:p>
            <a:pPr marL="0" indent="0" algn="ctr">
              <a:buNone/>
            </a:pPr>
            <a:r>
              <a:rPr lang="en-US" sz="2400" dirty="0"/>
              <a:t>In summary, the </a:t>
            </a:r>
            <a:r>
              <a:rPr lang="en-US" sz="2400" b="1" i="1" dirty="0"/>
              <a:t>induced-fit model </a:t>
            </a:r>
            <a:r>
              <a:rPr lang="en-US" sz="2400" dirty="0"/>
              <a:t>is an adjustment to the lock-and-key model and explains how enzymes and substrates undergo dynamic modifications during the transition state to increase the affinity of the substrate for the active site.</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Enzymes: The Induced Fit Model</a:t>
            </a:r>
          </a:p>
        </p:txBody>
      </p:sp>
      <p:pic>
        <p:nvPicPr>
          <p:cNvPr id="5" name="Figure" descr="In this diagram, a substrate binds the active site of an enzyme and, in the process, both the shape of the enzyme and the shape of the substrate change. The substrate is converted to product, which leaves the active site.">
            <a:extLst>
              <a:ext uri="{FF2B5EF4-FFF2-40B4-BE49-F238E27FC236}">
                <a16:creationId xmlns:a16="http://schemas.microsoft.com/office/drawing/2014/main" id="{87BC157F-3015-AB48-A080-AA97F357E2EF}"/>
              </a:ext>
            </a:extLst>
          </p:cNvPr>
          <p:cNvPicPr>
            <a:picLocks noChangeAspect="1"/>
          </p:cNvPicPr>
          <p:nvPr/>
        </p:nvPicPr>
        <p:blipFill>
          <a:blip r:embed="rId3" cstate="print">
            <a:extLst>
              <a:ext uri="{28A0092B-C50C-407E-A947-70E740481C1C}">
                <a14:useLocalDpi xmlns:a14="http://schemas.microsoft.com/office/drawing/2010/main"/>
              </a:ext>
            </a:extLst>
          </a:blip>
          <a:srcRect t="-4775" b="-4775"/>
          <a:stretch>
            <a:fillRect/>
          </a:stretch>
        </p:blipFill>
        <p:spPr>
          <a:xfrm>
            <a:off x="540543" y="3357929"/>
            <a:ext cx="8062913" cy="3500071"/>
          </a:xfrm>
          <a:prstGeom prst="rect">
            <a:avLst/>
          </a:prstGeom>
        </p:spPr>
      </p:pic>
    </p:spTree>
    <p:extLst>
      <p:ext uri="{BB962C8B-B14F-4D97-AF65-F5344CB8AC3E}">
        <p14:creationId xmlns:p14="http://schemas.microsoft.com/office/powerpoint/2010/main" val="112130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8520113" cy="6020539"/>
          </a:xfrm>
        </p:spPr>
        <p:txBody>
          <a:bodyPr>
            <a:normAutofit lnSpcReduction="10000"/>
          </a:bodyPr>
          <a:lstStyle/>
          <a:p>
            <a:r>
              <a:rPr lang="en-US" dirty="0"/>
              <a:t>The rates of biochemical reactions are controlled by activation energy.</a:t>
            </a:r>
          </a:p>
          <a:p>
            <a:r>
              <a:rPr lang="en-US" dirty="0"/>
              <a:t>Enzymes lower and determine activation energies for chemical reactions.</a:t>
            </a:r>
          </a:p>
          <a:p>
            <a:r>
              <a:rPr lang="en-US" dirty="0"/>
              <a:t>Thus, the relative amounts and functioning of the variety of enzymes within a cell ultimately determine which reactions will proceed and at what rates. </a:t>
            </a:r>
          </a:p>
          <a:p>
            <a:r>
              <a:rPr lang="en-US" dirty="0"/>
              <a:t>In certain cellular environments, enzyme activity is partly controlled by environmental factors like pH, temperature, salt concentration, and, in some cases, </a:t>
            </a:r>
            <a:r>
              <a:rPr lang="en-US" b="1" i="1" dirty="0"/>
              <a:t>cofactors</a:t>
            </a:r>
            <a:r>
              <a:rPr lang="en-US" dirty="0"/>
              <a:t> or </a:t>
            </a:r>
            <a:r>
              <a:rPr lang="en-US" b="1" i="1" dirty="0"/>
              <a:t>coenzymes</a:t>
            </a:r>
            <a:r>
              <a:rPr lang="en-US" dirty="0"/>
              <a:t>.</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Enzyme Regulation</a:t>
            </a:r>
          </a:p>
        </p:txBody>
      </p:sp>
    </p:spTree>
    <p:extLst>
      <p:ext uri="{BB962C8B-B14F-4D97-AF65-F5344CB8AC3E}">
        <p14:creationId xmlns:p14="http://schemas.microsoft.com/office/powerpoint/2010/main" val="297619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786131"/>
            <a:ext cx="4919242" cy="6020539"/>
          </a:xfrm>
        </p:spPr>
        <p:txBody>
          <a:bodyPr>
            <a:normAutofit fontScale="92500" lnSpcReduction="10000"/>
          </a:bodyPr>
          <a:lstStyle/>
          <a:p>
            <a:r>
              <a:rPr lang="en-US" sz="2000" dirty="0"/>
              <a:t>Many enzymes do not work optimally, or even at all, unless bound to other specific non-protein helper molecules. </a:t>
            </a:r>
          </a:p>
          <a:p>
            <a:r>
              <a:rPr lang="en-US" sz="2000" dirty="0"/>
              <a:t>Binding to these molecules promotes optimal shape and function of their respective enzymes. </a:t>
            </a:r>
          </a:p>
          <a:p>
            <a:r>
              <a:rPr lang="en-US" sz="2000" dirty="0"/>
              <a:t>Two examples of these types of helper molecules are: </a:t>
            </a:r>
          </a:p>
          <a:p>
            <a:pPr lvl="1"/>
            <a:r>
              <a:rPr lang="en-US" sz="1600" b="1" i="1" dirty="0"/>
              <a:t>Cofactors</a:t>
            </a:r>
          </a:p>
          <a:p>
            <a:pPr lvl="2"/>
            <a:r>
              <a:rPr lang="en-US" sz="1400" dirty="0"/>
              <a:t>Inorganic ions such as ions of iron and magnesium.</a:t>
            </a:r>
          </a:p>
          <a:p>
            <a:pPr lvl="1"/>
            <a:r>
              <a:rPr lang="en-US" sz="1600" b="1" i="1" dirty="0"/>
              <a:t>Coenzymes</a:t>
            </a:r>
          </a:p>
          <a:p>
            <a:pPr lvl="2"/>
            <a:r>
              <a:rPr lang="en-US" sz="1400" dirty="0"/>
              <a:t>Organic helper molecules, those with a basic atomic structure made up of carbon and hydrogen. </a:t>
            </a:r>
          </a:p>
          <a:p>
            <a:pPr lvl="2"/>
            <a:endParaRPr lang="en-US" sz="1400" dirty="0"/>
          </a:p>
          <a:p>
            <a:r>
              <a:rPr lang="en-US" sz="2000" dirty="0"/>
              <a:t>Like enzymes, these molecules participate in reactions without being changed themselves and are ultimately recycled and reused. </a:t>
            </a:r>
          </a:p>
          <a:p>
            <a:r>
              <a:rPr lang="en-US" sz="2000" dirty="0"/>
              <a:t>Some </a:t>
            </a:r>
            <a:r>
              <a:rPr lang="en-US" sz="2000" b="1" i="1" dirty="0"/>
              <a:t>vitamins</a:t>
            </a:r>
            <a:r>
              <a:rPr lang="en-US" sz="2000" dirty="0"/>
              <a:t> are the precursors of coenzymes and others act directly as coenzymes. </a:t>
            </a:r>
          </a:p>
          <a:p>
            <a:r>
              <a:rPr lang="en-US" sz="2000" dirty="0"/>
              <a:t>This type of activation is called </a:t>
            </a:r>
            <a:r>
              <a:rPr lang="en-US" sz="2000" b="1" i="1" dirty="0"/>
              <a:t>allosteric activation</a:t>
            </a:r>
            <a:r>
              <a:rPr lang="en-US" sz="2000" dirty="0"/>
              <a:t>.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Helper Molecules</a:t>
            </a:r>
          </a:p>
        </p:txBody>
      </p:sp>
      <p:pic>
        <p:nvPicPr>
          <p:cNvPr id="4" name="Picture 3">
            <a:extLst>
              <a:ext uri="{FF2B5EF4-FFF2-40B4-BE49-F238E27FC236}">
                <a16:creationId xmlns:a16="http://schemas.microsoft.com/office/drawing/2014/main" id="{202EF38E-203B-084B-BCC3-9E74961E6297}"/>
              </a:ext>
            </a:extLst>
          </p:cNvPr>
          <p:cNvPicPr>
            <a:picLocks noChangeAspect="1"/>
          </p:cNvPicPr>
          <p:nvPr/>
        </p:nvPicPr>
        <p:blipFill>
          <a:blip r:embed="rId3"/>
          <a:stretch>
            <a:fillRect/>
          </a:stretch>
        </p:blipFill>
        <p:spPr>
          <a:xfrm>
            <a:off x="5092700" y="590550"/>
            <a:ext cx="4051300" cy="5676900"/>
          </a:xfrm>
          <a:prstGeom prst="rect">
            <a:avLst/>
          </a:prstGeom>
        </p:spPr>
      </p:pic>
    </p:spTree>
    <p:extLst>
      <p:ext uri="{BB962C8B-B14F-4D97-AF65-F5344CB8AC3E}">
        <p14:creationId xmlns:p14="http://schemas.microsoft.com/office/powerpoint/2010/main" val="111714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2"/>
            <a:ext cx="8520113" cy="3452916"/>
          </a:xfrm>
        </p:spPr>
        <p:txBody>
          <a:bodyPr>
            <a:normAutofit fontScale="92500" lnSpcReduction="20000"/>
          </a:bodyPr>
          <a:lstStyle/>
          <a:p>
            <a:r>
              <a:rPr lang="en-US" dirty="0"/>
              <a:t>Enzymes can also be regulated in ways that either promote or reduce enzyme activity. </a:t>
            </a:r>
          </a:p>
          <a:p>
            <a:pPr lvl="1"/>
            <a:r>
              <a:rPr lang="en-US" dirty="0"/>
              <a:t>In some cases of enzyme inhibition, an inhibitor molecule is similar enough to a substrate that it can bind to the active site and simply block the substrate from binding. </a:t>
            </a:r>
          </a:p>
          <a:p>
            <a:pPr lvl="1"/>
            <a:r>
              <a:rPr lang="en-US" dirty="0"/>
              <a:t>This is called </a:t>
            </a:r>
            <a:r>
              <a:rPr lang="en-US" b="1" i="1" dirty="0"/>
              <a:t>competitive inhibition</a:t>
            </a:r>
            <a:r>
              <a:rPr lang="en-US" dirty="0"/>
              <a:t>, because an inhibitor molecule competes with the </a:t>
            </a:r>
            <a:r>
              <a:rPr lang="en-US" i="1" dirty="0"/>
              <a:t>substrate</a:t>
            </a:r>
            <a:r>
              <a:rPr lang="en-US" dirty="0"/>
              <a:t> for binding to the </a:t>
            </a:r>
            <a:r>
              <a:rPr lang="en-US" i="1" dirty="0"/>
              <a:t>active site</a:t>
            </a:r>
            <a:r>
              <a:rPr lang="en-US" dirty="0"/>
              <a:t>.</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Enzyme Regulation</a:t>
            </a:r>
          </a:p>
        </p:txBody>
      </p:sp>
      <p:pic>
        <p:nvPicPr>
          <p:cNvPr id="3" name="Picture 2">
            <a:extLst>
              <a:ext uri="{FF2B5EF4-FFF2-40B4-BE49-F238E27FC236}">
                <a16:creationId xmlns:a16="http://schemas.microsoft.com/office/drawing/2014/main" id="{6D72EB1D-1CC4-A042-AA87-B370DE5A3765}"/>
              </a:ext>
            </a:extLst>
          </p:cNvPr>
          <p:cNvPicPr>
            <a:picLocks noChangeAspect="1"/>
          </p:cNvPicPr>
          <p:nvPr/>
        </p:nvPicPr>
        <p:blipFill>
          <a:blip r:embed="rId3"/>
          <a:stretch>
            <a:fillRect/>
          </a:stretch>
        </p:blipFill>
        <p:spPr>
          <a:xfrm>
            <a:off x="1375641" y="4132170"/>
            <a:ext cx="6590316" cy="2618953"/>
          </a:xfrm>
          <a:prstGeom prst="rect">
            <a:avLst/>
          </a:prstGeom>
        </p:spPr>
      </p:pic>
    </p:spTree>
    <p:extLst>
      <p:ext uri="{BB962C8B-B14F-4D97-AF65-F5344CB8AC3E}">
        <p14:creationId xmlns:p14="http://schemas.microsoft.com/office/powerpoint/2010/main" val="87669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786131"/>
            <a:ext cx="4836670" cy="6020539"/>
          </a:xfrm>
        </p:spPr>
        <p:txBody>
          <a:bodyPr>
            <a:normAutofit fontScale="85000" lnSpcReduction="10000"/>
          </a:bodyPr>
          <a:lstStyle/>
          <a:p>
            <a:r>
              <a:rPr lang="en-US" dirty="0"/>
              <a:t>In </a:t>
            </a:r>
            <a:r>
              <a:rPr lang="en-US" b="1" i="1" dirty="0"/>
              <a:t>noncompetitive inhibition</a:t>
            </a:r>
            <a:r>
              <a:rPr lang="en-US" dirty="0"/>
              <a:t>, an inhibitor molecule binds to the enzyme in a location other than the active site</a:t>
            </a:r>
          </a:p>
          <a:p>
            <a:pPr lvl="1"/>
            <a:r>
              <a:rPr lang="en-US" dirty="0"/>
              <a:t>called an allosteric site</a:t>
            </a:r>
          </a:p>
          <a:p>
            <a:pPr lvl="1"/>
            <a:r>
              <a:rPr lang="en-US" dirty="0"/>
              <a:t>Acts to block substrate binding to the active site. </a:t>
            </a:r>
          </a:p>
          <a:p>
            <a:r>
              <a:rPr lang="en-US" dirty="0"/>
              <a:t>Some inhibitor molecules bind to enzymes in a location where their binding induces a conformational change that reduces the affinity of the enzyme for its substrate. </a:t>
            </a:r>
          </a:p>
          <a:p>
            <a:r>
              <a:rPr lang="en-US" dirty="0"/>
              <a:t>This type of inhibition is called </a:t>
            </a:r>
            <a:r>
              <a:rPr lang="en-US" b="1" i="1" dirty="0"/>
              <a:t>allosteric inhibition</a:t>
            </a:r>
            <a:r>
              <a:rPr lang="en-US" dirty="0"/>
              <a:t>.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Enzyme Regulation</a:t>
            </a:r>
          </a:p>
        </p:txBody>
      </p:sp>
      <p:pic>
        <p:nvPicPr>
          <p:cNvPr id="4" name="Picture 3">
            <a:extLst>
              <a:ext uri="{FF2B5EF4-FFF2-40B4-BE49-F238E27FC236}">
                <a16:creationId xmlns:a16="http://schemas.microsoft.com/office/drawing/2014/main" id="{ED1B2C87-06F3-0041-9D4B-B3CB4F2CE2E8}"/>
              </a:ext>
            </a:extLst>
          </p:cNvPr>
          <p:cNvPicPr>
            <a:picLocks noChangeAspect="1"/>
          </p:cNvPicPr>
          <p:nvPr/>
        </p:nvPicPr>
        <p:blipFill>
          <a:blip r:embed="rId3"/>
          <a:stretch>
            <a:fillRect/>
          </a:stretch>
        </p:blipFill>
        <p:spPr>
          <a:xfrm>
            <a:off x="4836669" y="622300"/>
            <a:ext cx="4216400" cy="5613400"/>
          </a:xfrm>
          <a:prstGeom prst="rect">
            <a:avLst/>
          </a:prstGeom>
        </p:spPr>
      </p:pic>
    </p:spTree>
    <p:extLst>
      <p:ext uri="{BB962C8B-B14F-4D97-AF65-F5344CB8AC3E}">
        <p14:creationId xmlns:p14="http://schemas.microsoft.com/office/powerpoint/2010/main" val="347132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igure" descr="This diagram shows a metabolic pathway in which three enzymes convert a substrate, in three steps, into a final product. The final product inhibits the first enzyme in the pathway by feedback inhibition.">
            <a:extLst>
              <a:ext uri="{FF2B5EF4-FFF2-40B4-BE49-F238E27FC236}">
                <a16:creationId xmlns:a16="http://schemas.microsoft.com/office/drawing/2014/main" id="{29EEEE37-A17F-814D-B47C-EB7DD71D2981}"/>
              </a:ext>
            </a:extLst>
          </p:cNvPr>
          <p:cNvPicPr>
            <a:picLocks noChangeAspect="1"/>
          </p:cNvPicPr>
          <p:nvPr/>
        </p:nvPicPr>
        <p:blipFill>
          <a:blip r:embed="rId3" cstate="print">
            <a:extLst>
              <a:ext uri="{28A0092B-C50C-407E-A947-70E740481C1C}">
                <a14:useLocalDpi xmlns:a14="http://schemas.microsoft.com/office/drawing/2010/main"/>
              </a:ext>
            </a:extLst>
          </a:blip>
          <a:srcRect t="-18171" b="-18171"/>
          <a:stretch>
            <a:fillRect/>
          </a:stretch>
        </p:blipFill>
        <p:spPr>
          <a:xfrm>
            <a:off x="341452" y="3381078"/>
            <a:ext cx="8062913" cy="3500071"/>
          </a:xfrm>
          <a:prstGeom prst="rect">
            <a:avLst/>
          </a:prstGeom>
        </p:spPr>
      </p:pic>
      <p:sp>
        <p:nvSpPr>
          <p:cNvPr id="4099" name="Rectangle 3"/>
          <p:cNvSpPr>
            <a:spLocks noGrp="1" noChangeArrowheads="1"/>
          </p:cNvSpPr>
          <p:nvPr>
            <p:ph idx="1"/>
          </p:nvPr>
        </p:nvSpPr>
        <p:spPr>
          <a:xfrm>
            <a:off x="341452" y="786131"/>
            <a:ext cx="8178660" cy="2836745"/>
          </a:xfrm>
        </p:spPr>
        <p:txBody>
          <a:bodyPr>
            <a:normAutofit/>
          </a:bodyPr>
          <a:lstStyle/>
          <a:p>
            <a:pPr marL="0" indent="0" algn="ctr">
              <a:buNone/>
            </a:pPr>
            <a:r>
              <a:rPr lang="en-US" sz="2400" b="1" i="1" dirty="0"/>
              <a:t>Metabolic pathways </a:t>
            </a:r>
            <a:r>
              <a:rPr lang="en-US" sz="2400" dirty="0"/>
              <a:t>are a series of reactions catalyzed by multiple enzymes.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Metabolic Pathways</a:t>
            </a:r>
          </a:p>
        </p:txBody>
      </p:sp>
      <p:sp>
        <p:nvSpPr>
          <p:cNvPr id="2" name="Rectangle 1">
            <a:extLst>
              <a:ext uri="{FF2B5EF4-FFF2-40B4-BE49-F238E27FC236}">
                <a16:creationId xmlns:a16="http://schemas.microsoft.com/office/drawing/2014/main" id="{F78F75CA-AD95-F146-BED1-8715E2C925E2}"/>
              </a:ext>
            </a:extLst>
          </p:cNvPr>
          <p:cNvSpPr/>
          <p:nvPr/>
        </p:nvSpPr>
        <p:spPr>
          <a:xfrm>
            <a:off x="457200" y="5339457"/>
            <a:ext cx="8229600" cy="1331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00C61B4-69E7-9A4D-B976-B43E5DDDDF2B}"/>
              </a:ext>
            </a:extLst>
          </p:cNvPr>
          <p:cNvSpPr/>
          <p:nvPr/>
        </p:nvSpPr>
        <p:spPr>
          <a:xfrm>
            <a:off x="7662440" y="4586468"/>
            <a:ext cx="1481559" cy="1721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417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This diagram shows a metabolic pathway in which three enzymes convert a substrate, in three steps, into a final product. The final product inhibits the first enzyme in the pathway by feedback inhibition.">
            <a:extLst>
              <a:ext uri="{FF2B5EF4-FFF2-40B4-BE49-F238E27FC236}">
                <a16:creationId xmlns:a16="http://schemas.microsoft.com/office/drawing/2014/main" id="{E00CE1DD-709B-4E40-95E0-EE895706D808}"/>
              </a:ext>
            </a:extLst>
          </p:cNvPr>
          <p:cNvPicPr>
            <a:picLocks noChangeAspect="1"/>
          </p:cNvPicPr>
          <p:nvPr/>
        </p:nvPicPr>
        <p:blipFill>
          <a:blip r:embed="rId3" cstate="print">
            <a:extLst>
              <a:ext uri="{28A0092B-C50C-407E-A947-70E740481C1C}">
                <a14:useLocalDpi xmlns:a14="http://schemas.microsoft.com/office/drawing/2010/main"/>
              </a:ext>
            </a:extLst>
          </a:blip>
          <a:srcRect t="-18171" b="-18171"/>
          <a:stretch>
            <a:fillRect/>
          </a:stretch>
        </p:blipFill>
        <p:spPr>
          <a:xfrm>
            <a:off x="341452" y="3381078"/>
            <a:ext cx="8062913" cy="3500071"/>
          </a:xfrm>
          <a:prstGeom prst="rect">
            <a:avLst/>
          </a:prstGeom>
        </p:spPr>
      </p:pic>
      <p:sp>
        <p:nvSpPr>
          <p:cNvPr id="4099" name="Rectangle 3"/>
          <p:cNvSpPr>
            <a:spLocks noGrp="1" noChangeArrowheads="1"/>
          </p:cNvSpPr>
          <p:nvPr>
            <p:ph idx="1"/>
          </p:nvPr>
        </p:nvSpPr>
        <p:spPr>
          <a:xfrm>
            <a:off x="-1" y="786131"/>
            <a:ext cx="8520113" cy="3068239"/>
          </a:xfrm>
        </p:spPr>
        <p:txBody>
          <a:bodyPr>
            <a:normAutofit lnSpcReduction="10000"/>
          </a:bodyPr>
          <a:lstStyle/>
          <a:p>
            <a:r>
              <a:rPr lang="en-US" b="1" i="1" dirty="0"/>
              <a:t>Feedback inhibition </a:t>
            </a:r>
            <a:r>
              <a:rPr lang="en-US" dirty="0"/>
              <a:t>is when the end product of the pathway inhibits an upstream process and is an important regulatory mechanism in cells.</a:t>
            </a:r>
          </a:p>
          <a:p>
            <a:r>
              <a:rPr lang="en-US" dirty="0"/>
              <a:t>The cell responds to an abundance of the products by slowing down production during anabolic or catabolic reactions. </a:t>
            </a:r>
          </a:p>
          <a:p>
            <a:endParaRPr lang="en-US" dirty="0"/>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Feedback Inhibition</a:t>
            </a:r>
          </a:p>
        </p:txBody>
      </p:sp>
    </p:spTree>
    <p:extLst>
      <p:ext uri="{BB962C8B-B14F-4D97-AF65-F5344CB8AC3E}">
        <p14:creationId xmlns:p14="http://schemas.microsoft.com/office/powerpoint/2010/main" val="4176277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9005105" cy="5823013"/>
          </a:xfrm>
        </p:spPr>
        <p:txBody>
          <a:bodyPr>
            <a:normAutofit fontScale="85000" lnSpcReduction="20000"/>
          </a:bodyPr>
          <a:lstStyle/>
          <a:p>
            <a:r>
              <a:rPr lang="en-US" dirty="0"/>
              <a:t>Thermodynamics is the study of energy and energy transfer involving physical matter. </a:t>
            </a:r>
          </a:p>
          <a:p>
            <a:r>
              <a:rPr lang="en-US" dirty="0"/>
              <a:t>The </a:t>
            </a:r>
            <a:r>
              <a:rPr lang="en-US" i="1" dirty="0"/>
              <a:t>matter</a:t>
            </a:r>
            <a:r>
              <a:rPr lang="en-US" dirty="0"/>
              <a:t> relevant to a particular case of energy transfer is called a </a:t>
            </a:r>
            <a:r>
              <a:rPr lang="en-US" b="1" i="1" dirty="0"/>
              <a:t>system</a:t>
            </a:r>
          </a:p>
          <a:p>
            <a:pPr lvl="1"/>
            <a:r>
              <a:rPr lang="en-US" dirty="0"/>
              <a:t>Everything outside of that matter is called the </a:t>
            </a:r>
            <a:r>
              <a:rPr lang="en-US" b="1" i="1" dirty="0"/>
              <a:t>surroundings</a:t>
            </a:r>
          </a:p>
          <a:p>
            <a:pPr lvl="1"/>
            <a:r>
              <a:rPr lang="en-US" dirty="0"/>
              <a:t>For example, when heating a pot of water on the stove, the system includes the stove, the pot, and the water. </a:t>
            </a:r>
          </a:p>
          <a:p>
            <a:pPr lvl="1"/>
            <a:r>
              <a:rPr lang="en-US" dirty="0"/>
              <a:t>Energy is transferred within the system (between the stove, pot, and water). </a:t>
            </a:r>
          </a:p>
          <a:p>
            <a:pPr lvl="1"/>
            <a:endParaRPr lang="en-US" dirty="0"/>
          </a:p>
          <a:p>
            <a:r>
              <a:rPr lang="en-US" dirty="0"/>
              <a:t>There are two types of systems: open and closed.</a:t>
            </a:r>
          </a:p>
          <a:p>
            <a:pPr lvl="1"/>
            <a:r>
              <a:rPr lang="en-US" b="1" i="1" dirty="0"/>
              <a:t>Open system - </a:t>
            </a:r>
            <a:r>
              <a:rPr lang="en-US" dirty="0"/>
              <a:t>energy can be exchanged with its surroundings. The stovetop system is open because heat can be lost to the air. </a:t>
            </a:r>
          </a:p>
          <a:p>
            <a:pPr lvl="1"/>
            <a:r>
              <a:rPr lang="en-US" b="1" i="1" dirty="0"/>
              <a:t>Closed system </a:t>
            </a:r>
            <a:r>
              <a:rPr lang="en-US" dirty="0"/>
              <a:t>– energy cannot be exchanged with its surroundings.</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Thermodynamics</a:t>
            </a:r>
          </a:p>
        </p:txBody>
      </p:sp>
    </p:spTree>
    <p:extLst>
      <p:ext uri="{BB962C8B-B14F-4D97-AF65-F5344CB8AC3E}">
        <p14:creationId xmlns:p14="http://schemas.microsoft.com/office/powerpoint/2010/main" val="412001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9028253" cy="2362183"/>
          </a:xfrm>
        </p:spPr>
        <p:txBody>
          <a:bodyPr>
            <a:normAutofit fontScale="77500" lnSpcReduction="20000"/>
          </a:bodyPr>
          <a:lstStyle/>
          <a:p>
            <a:r>
              <a:rPr lang="en-US" sz="2000" i="1" dirty="0"/>
              <a:t>Biological organisms are open systems AND are inefficient systems!</a:t>
            </a:r>
            <a:r>
              <a:rPr lang="en-US" sz="2000" dirty="0"/>
              <a:t> </a:t>
            </a:r>
          </a:p>
          <a:p>
            <a:r>
              <a:rPr lang="en-US" sz="2000" dirty="0"/>
              <a:t>Energy is exchanged between them and their surroundings as they use energy from the sun to perform photosynthesis or consume energy-storing molecules and release energy to the environment by doing work and releasing heat. </a:t>
            </a:r>
          </a:p>
          <a:p>
            <a:endParaRPr lang="en-US" sz="2000" dirty="0"/>
          </a:p>
          <a:p>
            <a:r>
              <a:rPr lang="en-US" sz="2000" dirty="0"/>
              <a:t>Like all things in the physical world, energy is subject to physical laws. The </a:t>
            </a:r>
            <a:r>
              <a:rPr lang="en-US" sz="2000" b="1" i="1" dirty="0"/>
              <a:t>laws of thermodynamics </a:t>
            </a:r>
            <a:r>
              <a:rPr lang="en-US" sz="2000" dirty="0"/>
              <a:t>govern the transfer of energy in and among all systems in the universe.</a:t>
            </a:r>
          </a:p>
          <a:p>
            <a:r>
              <a:rPr lang="en-US" sz="2000" dirty="0"/>
              <a:t>In general, </a:t>
            </a:r>
            <a:r>
              <a:rPr lang="en-US" sz="2000" b="1" i="1" dirty="0"/>
              <a:t>energy</a:t>
            </a:r>
            <a:r>
              <a:rPr lang="en-US" sz="2000" dirty="0"/>
              <a:t> is defined as </a:t>
            </a:r>
            <a:r>
              <a:rPr lang="en-US" sz="2000" i="1" dirty="0"/>
              <a:t>the ability to do work</a:t>
            </a:r>
            <a:r>
              <a:rPr lang="en-US" sz="2000" dirty="0"/>
              <a:t>, or to create some kind of change. Energy exists in different forms. </a:t>
            </a:r>
          </a:p>
          <a:p>
            <a:pPr lvl="1"/>
            <a:r>
              <a:rPr lang="en-US" sz="1600" dirty="0"/>
              <a:t>For example, electrical energy, light energy, and heat energy are all different types of energy.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Thermodynamics</a:t>
            </a:r>
          </a:p>
        </p:txBody>
      </p:sp>
      <p:pic>
        <p:nvPicPr>
          <p:cNvPr id="6" name="Picture 5" descr="figure_04_05.jpg">
            <a:extLst>
              <a:ext uri="{FF2B5EF4-FFF2-40B4-BE49-F238E27FC236}">
                <a16:creationId xmlns:a16="http://schemas.microsoft.com/office/drawing/2014/main" id="{0351BEEE-E7CF-5B4B-AF3E-45FF71C9BEE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273215" y="3096229"/>
            <a:ext cx="6597570" cy="3771564"/>
          </a:xfrm>
          <a:prstGeom prst="rect">
            <a:avLst/>
          </a:prstGeom>
        </p:spPr>
      </p:pic>
    </p:spTree>
    <p:extLst>
      <p:ext uri="{BB962C8B-B14F-4D97-AF65-F5344CB8AC3E}">
        <p14:creationId xmlns:p14="http://schemas.microsoft.com/office/powerpoint/2010/main" val="359277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571" y="779236"/>
            <a:ext cx="8497229" cy="5346927"/>
          </a:xfrm>
        </p:spPr>
        <p:txBody>
          <a:bodyPr>
            <a:normAutofit/>
          </a:bodyPr>
          <a:lstStyle/>
          <a:p>
            <a:pPr>
              <a:buFont typeface="Wingdings" charset="2"/>
              <a:buChar char="§"/>
            </a:pPr>
            <a:r>
              <a:rPr lang="en-US" dirty="0"/>
              <a:t>No lab tonight (2/23/22)</a:t>
            </a:r>
          </a:p>
          <a:p>
            <a:pPr lvl="2">
              <a:buFont typeface="Wingdings" charset="2"/>
              <a:buChar char="§"/>
            </a:pPr>
            <a:endParaRPr lang="en-US" dirty="0"/>
          </a:p>
          <a:p>
            <a:pPr>
              <a:buFont typeface="Wingdings" charset="2"/>
              <a:buChar char="§"/>
            </a:pPr>
            <a:r>
              <a:rPr lang="en-US" dirty="0"/>
              <a:t>Next Week</a:t>
            </a:r>
          </a:p>
          <a:p>
            <a:pPr lvl="1">
              <a:buFont typeface="Wingdings" charset="2"/>
              <a:buChar char="§"/>
            </a:pPr>
            <a:r>
              <a:rPr lang="en-US" dirty="0"/>
              <a:t>Lecture on Monday &amp; Wednesday</a:t>
            </a:r>
          </a:p>
          <a:p>
            <a:pPr lvl="1">
              <a:buFont typeface="Wingdings" charset="2"/>
              <a:buChar char="§"/>
            </a:pPr>
            <a:r>
              <a:rPr lang="en-US" dirty="0"/>
              <a:t>Labs on Monday &amp; Wednesday</a:t>
            </a:r>
          </a:p>
          <a:p>
            <a:pPr lvl="2">
              <a:buFont typeface="Wingdings" charset="2"/>
              <a:buChar char="§"/>
            </a:pPr>
            <a:r>
              <a:rPr lang="en-US" dirty="0"/>
              <a:t>Instead of lab activities there will be lecture/lab exams</a:t>
            </a:r>
          </a:p>
          <a:p>
            <a:pPr lvl="2">
              <a:buFont typeface="Wingdings" charset="2"/>
              <a:buChar char="§"/>
            </a:pPr>
            <a:r>
              <a:rPr lang="en-US" dirty="0"/>
              <a:t>Lecture exams will cover all lecture/textbook material since the start of the semester </a:t>
            </a:r>
            <a:r>
              <a:rPr lang="en-US" b="1" i="1" dirty="0"/>
              <a:t>until slide 28 of this lecture.</a:t>
            </a:r>
          </a:p>
          <a:p>
            <a:pPr lvl="2">
              <a:buFont typeface="Wingdings" charset="2"/>
              <a:buChar char="§"/>
            </a:pPr>
            <a:r>
              <a:rPr lang="en-US" dirty="0"/>
              <a:t>Lab exams will cover all lab material since the start of the semester</a:t>
            </a:r>
          </a:p>
        </p:txBody>
      </p:sp>
    </p:spTree>
    <p:extLst>
      <p:ext uri="{BB962C8B-B14F-4D97-AF65-F5344CB8AC3E}">
        <p14:creationId xmlns:p14="http://schemas.microsoft.com/office/powerpoint/2010/main" val="402271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9005105" cy="5823013"/>
          </a:xfrm>
        </p:spPr>
        <p:txBody>
          <a:bodyPr>
            <a:normAutofit fontScale="92500" lnSpcReduction="20000"/>
          </a:bodyPr>
          <a:lstStyle/>
          <a:p>
            <a:r>
              <a:rPr lang="en-US" dirty="0"/>
              <a:t>The </a:t>
            </a:r>
            <a:r>
              <a:rPr lang="en-US" b="1" i="1" dirty="0"/>
              <a:t>first law of thermodynamics </a:t>
            </a:r>
            <a:r>
              <a:rPr lang="en-US" dirty="0"/>
              <a:t>states that </a:t>
            </a:r>
            <a:r>
              <a:rPr lang="en-US" i="1" dirty="0"/>
              <a:t>the total amount of energy in the universe is constant and conserved</a:t>
            </a:r>
            <a:r>
              <a:rPr lang="en-US" dirty="0"/>
              <a:t>.</a:t>
            </a:r>
          </a:p>
          <a:p>
            <a:pPr lvl="1"/>
            <a:r>
              <a:rPr lang="en-US" dirty="0"/>
              <a:t>there has always been, and always will be, exactly the same amount of energy in the universe. </a:t>
            </a:r>
          </a:p>
          <a:p>
            <a:pPr lvl="1"/>
            <a:endParaRPr lang="en-US" dirty="0"/>
          </a:p>
          <a:p>
            <a:r>
              <a:rPr lang="en-US" dirty="0"/>
              <a:t>According to the </a:t>
            </a:r>
            <a:r>
              <a:rPr lang="en-US" b="1" i="1" dirty="0"/>
              <a:t>first law of thermodynamics</a:t>
            </a:r>
            <a:r>
              <a:rPr lang="en-US" dirty="0"/>
              <a:t>, </a:t>
            </a:r>
            <a:r>
              <a:rPr lang="en-US" i="1" dirty="0"/>
              <a:t>energy may be transferred from place to place or transformed into different forms, but it cannot be created or destroyed</a:t>
            </a:r>
            <a:r>
              <a:rPr lang="en-US" dirty="0"/>
              <a:t>. </a:t>
            </a:r>
          </a:p>
          <a:p>
            <a:pPr lvl="1"/>
            <a:r>
              <a:rPr lang="en-US" dirty="0"/>
              <a:t>Light bulbs transform electrical energy into light and heat energy. </a:t>
            </a:r>
          </a:p>
          <a:p>
            <a:pPr lvl="1"/>
            <a:r>
              <a:rPr lang="en-US" dirty="0"/>
              <a:t>Gas stoves transform chemical energy from natural gas into heat energy. </a:t>
            </a:r>
          </a:p>
          <a:p>
            <a:pPr lvl="1"/>
            <a:endParaRPr lang="en-US" dirty="0"/>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Thermodynamics</a:t>
            </a:r>
          </a:p>
        </p:txBody>
      </p:sp>
    </p:spTree>
    <p:extLst>
      <p:ext uri="{BB962C8B-B14F-4D97-AF65-F5344CB8AC3E}">
        <p14:creationId xmlns:p14="http://schemas.microsoft.com/office/powerpoint/2010/main" val="188803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34517"/>
            <a:ext cx="8530543" cy="4011103"/>
          </a:xfrm>
        </p:spPr>
        <p:txBody>
          <a:bodyPr>
            <a:normAutofit fontScale="70000" lnSpcReduction="20000"/>
          </a:bodyPr>
          <a:lstStyle/>
          <a:p>
            <a:r>
              <a:rPr lang="en-US" dirty="0"/>
              <a:t>The challenge for all living organisms is to obtain energy from their surroundings in forms that they can transfer or transform into usable energy to do work. </a:t>
            </a:r>
          </a:p>
          <a:p>
            <a:r>
              <a:rPr lang="en-US" dirty="0"/>
              <a:t>Chemical energy stored within organic molecules such as sugars and fats is transferred and transformed through a series of cellular chemical reactions into energy within molecules of </a:t>
            </a:r>
            <a:r>
              <a:rPr lang="en-US" b="1" i="1" dirty="0"/>
              <a:t>ATP</a:t>
            </a:r>
            <a:r>
              <a:rPr lang="en-US" dirty="0"/>
              <a:t>. </a:t>
            </a:r>
          </a:p>
          <a:p>
            <a:pPr lvl="1"/>
            <a:r>
              <a:rPr lang="en-US" dirty="0"/>
              <a:t>Energy in ATP molecules can do work such as: </a:t>
            </a:r>
          </a:p>
          <a:p>
            <a:pPr lvl="2"/>
            <a:r>
              <a:rPr lang="en-US" dirty="0"/>
              <a:t>building complex </a:t>
            </a:r>
            <a:br>
              <a:rPr lang="en-US" dirty="0"/>
            </a:br>
            <a:r>
              <a:rPr lang="en-US" dirty="0"/>
              <a:t>molecules</a:t>
            </a:r>
          </a:p>
          <a:p>
            <a:pPr lvl="2"/>
            <a:r>
              <a:rPr lang="en-US" dirty="0"/>
              <a:t>transporting materials</a:t>
            </a:r>
          </a:p>
          <a:p>
            <a:pPr lvl="2"/>
            <a:r>
              <a:rPr lang="en-US" dirty="0"/>
              <a:t>powering the motion of </a:t>
            </a:r>
            <a:br>
              <a:rPr lang="en-US" dirty="0"/>
            </a:br>
            <a:r>
              <a:rPr lang="en-US" dirty="0"/>
              <a:t>cilia or flagella</a:t>
            </a:r>
          </a:p>
          <a:p>
            <a:pPr lvl="2"/>
            <a:r>
              <a:rPr lang="en-US" dirty="0"/>
              <a:t>contracting muscle fibers </a:t>
            </a:r>
            <a:br>
              <a:rPr lang="en-US" dirty="0"/>
            </a:br>
            <a:r>
              <a:rPr lang="en-US" dirty="0"/>
              <a:t>to create movement</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ATP</a:t>
            </a:r>
          </a:p>
        </p:txBody>
      </p:sp>
      <p:grpSp>
        <p:nvGrpSpPr>
          <p:cNvPr id="4" name="Group 7">
            <a:extLst>
              <a:ext uri="{FF2B5EF4-FFF2-40B4-BE49-F238E27FC236}">
                <a16:creationId xmlns:a16="http://schemas.microsoft.com/office/drawing/2014/main" id="{6CE9F089-63F2-554D-A301-543A62461D22}"/>
              </a:ext>
            </a:extLst>
          </p:cNvPr>
          <p:cNvGrpSpPr/>
          <p:nvPr/>
        </p:nvGrpSpPr>
        <p:grpSpPr>
          <a:xfrm>
            <a:off x="3757673" y="2928395"/>
            <a:ext cx="5247431" cy="3749233"/>
            <a:chOff x="231012" y="990601"/>
            <a:chExt cx="7693788" cy="5791199"/>
          </a:xfrm>
        </p:grpSpPr>
        <p:sp>
          <p:nvSpPr>
            <p:cNvPr id="5" name="Rectangle 4">
              <a:extLst>
                <a:ext uri="{FF2B5EF4-FFF2-40B4-BE49-F238E27FC236}">
                  <a16:creationId xmlns:a16="http://schemas.microsoft.com/office/drawing/2014/main" id="{FD96411F-E477-AE42-8A72-CB3E4B1F4038}"/>
                </a:ext>
              </a:extLst>
            </p:cNvPr>
            <p:cNvSpPr/>
            <p:nvPr/>
          </p:nvSpPr>
          <p:spPr>
            <a:xfrm>
              <a:off x="231012" y="990601"/>
              <a:ext cx="7693788" cy="5791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figure_04_07.jpg">
              <a:extLst>
                <a:ext uri="{FF2B5EF4-FFF2-40B4-BE49-F238E27FC236}">
                  <a16:creationId xmlns:a16="http://schemas.microsoft.com/office/drawing/2014/main" id="{042F9BEB-F882-304A-81DE-7ECBD27992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012" y="990601"/>
              <a:ext cx="7693788" cy="4253566"/>
            </a:xfrm>
            <a:prstGeom prst="rect">
              <a:avLst/>
            </a:prstGeom>
          </p:spPr>
        </p:pic>
        <p:pic>
          <p:nvPicPr>
            <p:cNvPr id="8" name="Picture 7" descr="figure_04_08.jpg">
              <a:extLst>
                <a:ext uri="{FF2B5EF4-FFF2-40B4-BE49-F238E27FC236}">
                  <a16:creationId xmlns:a16="http://schemas.microsoft.com/office/drawing/2014/main" id="{58265271-BDE8-9245-ADD6-19045903A54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065842" y="4057865"/>
              <a:ext cx="3554158" cy="2723935"/>
            </a:xfrm>
            <a:prstGeom prst="rect">
              <a:avLst/>
            </a:prstGeom>
          </p:spPr>
        </p:pic>
      </p:grpSp>
    </p:spTree>
    <p:extLst>
      <p:ext uri="{BB962C8B-B14F-4D97-AF65-F5344CB8AC3E}">
        <p14:creationId xmlns:p14="http://schemas.microsoft.com/office/powerpoint/2010/main" val="388543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Transformations</a:t>
            </a:r>
          </a:p>
        </p:txBody>
      </p:sp>
      <p:pic>
        <p:nvPicPr>
          <p:cNvPr id="6" name="Figure" descr="The left side of this diagram depicts energy being transferred from an ice cream cone to two boys riding bikes. The right side depicts a plant converting light energy into chemical energy: Light energy is represented by the sun, and the chemical energy is represented by a green leaf on a branch.">
            <a:extLst>
              <a:ext uri="{FF2B5EF4-FFF2-40B4-BE49-F238E27FC236}">
                <a16:creationId xmlns:a16="http://schemas.microsoft.com/office/drawing/2014/main" id="{C7A53784-79FD-FF48-8129-859EBA90C892}"/>
              </a:ext>
            </a:extLst>
          </p:cNvPr>
          <p:cNvPicPr>
            <a:picLocks noChangeAspect="1"/>
          </p:cNvPicPr>
          <p:nvPr/>
        </p:nvPicPr>
        <p:blipFill>
          <a:blip r:embed="rId3" cstate="print">
            <a:extLst>
              <a:ext uri="{28A0092B-C50C-407E-A947-70E740481C1C}">
                <a14:useLocalDpi xmlns:a14="http://schemas.microsoft.com/office/drawing/2010/main"/>
              </a:ext>
            </a:extLst>
          </a:blip>
          <a:srcRect l="-1874" r="-1874"/>
          <a:stretch>
            <a:fillRect/>
          </a:stretch>
        </p:blipFill>
        <p:spPr>
          <a:xfrm>
            <a:off x="2546430" y="988545"/>
            <a:ext cx="4225905" cy="5510820"/>
          </a:xfrm>
          <a:prstGeom prst="rect">
            <a:avLst/>
          </a:prstGeom>
        </p:spPr>
      </p:pic>
    </p:spTree>
    <p:extLst>
      <p:ext uri="{BB962C8B-B14F-4D97-AF65-F5344CB8AC3E}">
        <p14:creationId xmlns:p14="http://schemas.microsoft.com/office/powerpoint/2010/main" val="1559238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_02EnergyChemEco-L.jpg">
            <a:extLst>
              <a:ext uri="{FF2B5EF4-FFF2-40B4-BE49-F238E27FC236}">
                <a16:creationId xmlns:a16="http://schemas.microsoft.com/office/drawing/2014/main" id="{2CB0645C-5270-CC44-A0EC-70751B70852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27562" y="2812648"/>
            <a:ext cx="5116438" cy="3946967"/>
          </a:xfrm>
          <a:prstGeom prst="rect">
            <a:avLst/>
          </a:prstGeom>
        </p:spPr>
      </p:pic>
      <p:sp>
        <p:nvSpPr>
          <p:cNvPr id="4099" name="Rectangle 3"/>
          <p:cNvSpPr>
            <a:spLocks noGrp="1" noChangeArrowheads="1"/>
          </p:cNvSpPr>
          <p:nvPr>
            <p:ph idx="1"/>
          </p:nvPr>
        </p:nvSpPr>
        <p:spPr>
          <a:xfrm>
            <a:off x="-1" y="786131"/>
            <a:ext cx="4489451" cy="5938760"/>
          </a:xfrm>
        </p:spPr>
        <p:txBody>
          <a:bodyPr>
            <a:normAutofit fontScale="92500" lnSpcReduction="10000"/>
          </a:bodyPr>
          <a:lstStyle/>
          <a:p>
            <a:r>
              <a:rPr lang="en-US" sz="2000" dirty="0"/>
              <a:t>A living cell’s primary tasks of obtaining, transforming, and using energy to do work may seem simple. However, the second law of thermodynamics explains why these tasks are harder than they appear. </a:t>
            </a:r>
          </a:p>
          <a:p>
            <a:r>
              <a:rPr lang="en-US" sz="2000" dirty="0"/>
              <a:t>All energy transfers and transformations are never completely efficient. </a:t>
            </a:r>
          </a:p>
          <a:p>
            <a:r>
              <a:rPr lang="en-US" sz="2000" dirty="0"/>
              <a:t>In every energy transfer, some amount of energy is lost in a form that is unusable. </a:t>
            </a:r>
          </a:p>
          <a:p>
            <a:r>
              <a:rPr lang="en-US" sz="2000" dirty="0"/>
              <a:t>In most cases, this form is heat energy.</a:t>
            </a:r>
          </a:p>
          <a:p>
            <a:r>
              <a:rPr lang="en-US" sz="2000" dirty="0"/>
              <a:t>Thermodynamically, </a:t>
            </a:r>
            <a:r>
              <a:rPr lang="en-US" sz="2000" b="1" i="1" dirty="0"/>
              <a:t>heat energy </a:t>
            </a:r>
            <a:r>
              <a:rPr lang="en-US" sz="2000" dirty="0"/>
              <a:t>is defined as </a:t>
            </a:r>
            <a:r>
              <a:rPr lang="en-US" sz="2000" i="1" dirty="0"/>
              <a:t>the energy transferred from one system to another that is not work</a:t>
            </a:r>
            <a:r>
              <a:rPr lang="en-US" sz="2000" dirty="0"/>
              <a:t>.</a:t>
            </a:r>
          </a:p>
          <a:p>
            <a:pPr lvl="1"/>
            <a:r>
              <a:rPr lang="en-US" sz="1600" dirty="0"/>
              <a:t>For example, when a light bulb is turned on, some of the energy being converted from electrical energy into light energy is lost as heat energy. </a:t>
            </a:r>
          </a:p>
          <a:p>
            <a:pPr lvl="1"/>
            <a:r>
              <a:rPr lang="en-US" sz="1600" dirty="0"/>
              <a:t>Likewise, some energy is lost as heat energy during cellular metabolic reactions.</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Transformations</a:t>
            </a:r>
          </a:p>
        </p:txBody>
      </p:sp>
    </p:spTree>
    <p:extLst>
      <p:ext uri="{BB962C8B-B14F-4D97-AF65-F5344CB8AC3E}">
        <p14:creationId xmlns:p14="http://schemas.microsoft.com/office/powerpoint/2010/main" val="74415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572374"/>
            <a:ext cx="9144001" cy="2711553"/>
          </a:xfrm>
        </p:spPr>
        <p:txBody>
          <a:bodyPr>
            <a:normAutofit fontScale="70000" lnSpcReduction="20000"/>
          </a:bodyPr>
          <a:lstStyle/>
          <a:p>
            <a:pPr lvl="1"/>
            <a:endParaRPr lang="en-US" dirty="0"/>
          </a:p>
          <a:p>
            <a:r>
              <a:rPr lang="en-US" dirty="0"/>
              <a:t>The </a:t>
            </a:r>
            <a:r>
              <a:rPr lang="en-US" i="1" dirty="0"/>
              <a:t>more energy that is lost </a:t>
            </a:r>
            <a:r>
              <a:rPr lang="en-US" dirty="0"/>
              <a:t>by a system to its surroundings, the </a:t>
            </a:r>
            <a:r>
              <a:rPr lang="en-US" i="1" dirty="0"/>
              <a:t>less ordered and more random the system is</a:t>
            </a:r>
            <a:r>
              <a:rPr lang="en-US" dirty="0"/>
              <a:t>. </a:t>
            </a:r>
          </a:p>
          <a:p>
            <a:r>
              <a:rPr lang="en-US" dirty="0"/>
              <a:t>Scientists refer to the measure of </a:t>
            </a:r>
            <a:r>
              <a:rPr lang="en-US" i="1" dirty="0"/>
              <a:t>randomness or disorder within a system </a:t>
            </a:r>
            <a:r>
              <a:rPr lang="en-US" dirty="0"/>
              <a:t>as </a:t>
            </a:r>
            <a:r>
              <a:rPr lang="en-US" b="1" i="1" dirty="0"/>
              <a:t>entropy</a:t>
            </a:r>
            <a:r>
              <a:rPr lang="en-US" dirty="0"/>
              <a:t>. </a:t>
            </a:r>
          </a:p>
          <a:p>
            <a:r>
              <a:rPr lang="en-US" dirty="0"/>
              <a:t>High entropy means high disorder and low energy. </a:t>
            </a:r>
          </a:p>
          <a:p>
            <a:pPr lvl="1"/>
            <a:r>
              <a:rPr lang="en-US" dirty="0"/>
              <a:t>For example, entropy increases as molecules at a high concentration in one place diffuse and spread out.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Transformations</a:t>
            </a:r>
          </a:p>
        </p:txBody>
      </p:sp>
      <p:pic>
        <p:nvPicPr>
          <p:cNvPr id="3" name="Picture 2">
            <a:extLst>
              <a:ext uri="{FF2B5EF4-FFF2-40B4-BE49-F238E27FC236}">
                <a16:creationId xmlns:a16="http://schemas.microsoft.com/office/drawing/2014/main" id="{66314836-343B-5849-98A4-42A314BDA197}"/>
              </a:ext>
            </a:extLst>
          </p:cNvPr>
          <p:cNvPicPr>
            <a:picLocks noChangeAspect="1"/>
          </p:cNvPicPr>
          <p:nvPr/>
        </p:nvPicPr>
        <p:blipFill>
          <a:blip r:embed="rId3"/>
          <a:stretch>
            <a:fillRect/>
          </a:stretch>
        </p:blipFill>
        <p:spPr>
          <a:xfrm>
            <a:off x="1923804" y="3283928"/>
            <a:ext cx="5505160" cy="3514695"/>
          </a:xfrm>
          <a:prstGeom prst="rect">
            <a:avLst/>
          </a:prstGeom>
        </p:spPr>
      </p:pic>
    </p:spTree>
    <p:extLst>
      <p:ext uri="{BB962C8B-B14F-4D97-AF65-F5344CB8AC3E}">
        <p14:creationId xmlns:p14="http://schemas.microsoft.com/office/powerpoint/2010/main" val="44536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786131"/>
            <a:ext cx="4132614" cy="5938760"/>
          </a:xfrm>
        </p:spPr>
        <p:txBody>
          <a:bodyPr>
            <a:normAutofit fontScale="92500"/>
          </a:bodyPr>
          <a:lstStyle/>
          <a:p>
            <a:r>
              <a:rPr lang="en-US" dirty="0"/>
              <a:t>The </a:t>
            </a:r>
            <a:r>
              <a:rPr lang="en-US" b="1" i="1" dirty="0"/>
              <a:t>second law of thermodynamics </a:t>
            </a:r>
            <a:r>
              <a:rPr lang="en-US" dirty="0"/>
              <a:t>says </a:t>
            </a:r>
            <a:r>
              <a:rPr lang="en-US" i="1" dirty="0"/>
              <a:t>that energy will always be lost as heat in energy transfers or transformations</a:t>
            </a:r>
            <a:r>
              <a:rPr lang="en-US" dirty="0"/>
              <a:t>.</a:t>
            </a:r>
          </a:p>
          <a:p>
            <a:endParaRPr lang="en-US" dirty="0"/>
          </a:p>
          <a:p>
            <a:r>
              <a:rPr lang="en-US" dirty="0"/>
              <a:t>Living things are highly ordered, requiring constant energy input to be maintained in a state of low entropy.</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Transformations</a:t>
            </a:r>
          </a:p>
        </p:txBody>
      </p:sp>
      <p:pic>
        <p:nvPicPr>
          <p:cNvPr id="6" name="Picture 5" descr="05_02EnergyCarCell-L.jpg">
            <a:extLst>
              <a:ext uri="{FF2B5EF4-FFF2-40B4-BE49-F238E27FC236}">
                <a16:creationId xmlns:a16="http://schemas.microsoft.com/office/drawing/2014/main" id="{DD1E0854-CBD7-054A-9402-0745E7C18C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0665" y="1781152"/>
            <a:ext cx="5113335" cy="3944573"/>
          </a:xfrm>
          <a:prstGeom prst="rect">
            <a:avLst/>
          </a:prstGeom>
        </p:spPr>
      </p:pic>
    </p:spTree>
    <p:extLst>
      <p:ext uri="{BB962C8B-B14F-4D97-AF65-F5344CB8AC3E}">
        <p14:creationId xmlns:p14="http://schemas.microsoft.com/office/powerpoint/2010/main" val="422252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8520113" cy="2537073"/>
          </a:xfrm>
        </p:spPr>
        <p:txBody>
          <a:bodyPr>
            <a:normAutofit lnSpcReduction="10000"/>
          </a:bodyPr>
          <a:lstStyle/>
          <a:p>
            <a:r>
              <a:rPr lang="en-US" sz="1600" dirty="0"/>
              <a:t>When an object is in motion, there is energy associated with that object. </a:t>
            </a:r>
          </a:p>
          <a:p>
            <a:r>
              <a:rPr lang="en-US" sz="1600" dirty="0"/>
              <a:t>Energy associated with objects in motion is called </a:t>
            </a:r>
            <a:r>
              <a:rPr lang="en-US" sz="1600" b="1" i="1" dirty="0"/>
              <a:t>kinetic</a:t>
            </a:r>
            <a:r>
              <a:rPr lang="en-US" sz="1600" dirty="0"/>
              <a:t> </a:t>
            </a:r>
            <a:r>
              <a:rPr lang="en-US" sz="1600" b="1" i="1" dirty="0"/>
              <a:t>energy</a:t>
            </a:r>
            <a:r>
              <a:rPr lang="en-US" sz="1600" dirty="0"/>
              <a:t>.</a:t>
            </a:r>
          </a:p>
          <a:p>
            <a:pPr lvl="1"/>
            <a:r>
              <a:rPr lang="en-US" sz="1400" dirty="0"/>
              <a:t>A speeding bullet, a walking person, and the rapid movement of molecules in the air (which produces heat) all have kinetic energy.</a:t>
            </a:r>
          </a:p>
          <a:p>
            <a:r>
              <a:rPr lang="en-US" sz="1600" dirty="0"/>
              <a:t>When an object is in lifted or raised, there is energy associated with that object. </a:t>
            </a:r>
          </a:p>
          <a:p>
            <a:r>
              <a:rPr lang="en-US" sz="1600" dirty="0"/>
              <a:t>Energy associated with objects that have received work (by being lifted...) is called </a:t>
            </a:r>
            <a:r>
              <a:rPr lang="en-US" sz="1600" b="1" i="1" dirty="0"/>
              <a:t>potential</a:t>
            </a:r>
            <a:r>
              <a:rPr lang="en-US" sz="1600" dirty="0"/>
              <a:t> </a:t>
            </a:r>
            <a:r>
              <a:rPr lang="en-US" sz="1600" b="1" i="1" dirty="0"/>
              <a:t>energy</a:t>
            </a:r>
            <a:r>
              <a:rPr lang="en-US" sz="1600" dirty="0"/>
              <a:t>.</a:t>
            </a:r>
          </a:p>
          <a:p>
            <a:pPr lvl="1"/>
            <a:r>
              <a:rPr lang="en-US" sz="1400" dirty="0"/>
              <a:t>Energy is now stored in the object by virtue of its position and the force of gravity acting on it. </a:t>
            </a:r>
          </a:p>
          <a:p>
            <a:pPr lvl="1"/>
            <a:r>
              <a:rPr lang="en-US" sz="1400" dirty="0"/>
              <a:t>When the object falls, the potential energy would is transformed into kinetic energy until all of the potential energy was exhausted when the ball rested on the ground.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Potential &amp; Kinetic Energy</a:t>
            </a:r>
          </a:p>
        </p:txBody>
      </p:sp>
      <p:pic>
        <p:nvPicPr>
          <p:cNvPr id="5" name="Figure" descr="The photo on the left shows water behind a dam as potential energy. The photo on the right shows a waterfall as kinetic energy.">
            <a:extLst>
              <a:ext uri="{FF2B5EF4-FFF2-40B4-BE49-F238E27FC236}">
                <a16:creationId xmlns:a16="http://schemas.microsoft.com/office/drawing/2014/main" id="{D6A8CC50-309D-5546-B14E-4CF0E1E544DB}"/>
              </a:ext>
            </a:extLst>
          </p:cNvPr>
          <p:cNvPicPr>
            <a:picLocks noChangeAspect="1"/>
          </p:cNvPicPr>
          <p:nvPr/>
        </p:nvPicPr>
        <p:blipFill>
          <a:blip r:embed="rId3" cstate="print">
            <a:extLst>
              <a:ext uri="{28A0092B-C50C-407E-A947-70E740481C1C}">
                <a14:useLocalDpi xmlns:a14="http://schemas.microsoft.com/office/drawing/2010/main"/>
              </a:ext>
            </a:extLst>
          </a:blip>
          <a:srcRect l="-1256" r="-1256"/>
          <a:stretch>
            <a:fillRect/>
          </a:stretch>
        </p:blipFill>
        <p:spPr>
          <a:xfrm>
            <a:off x="540543" y="3369504"/>
            <a:ext cx="8062913" cy="3500071"/>
          </a:xfrm>
          <a:prstGeom prst="rect">
            <a:avLst/>
          </a:prstGeom>
        </p:spPr>
      </p:pic>
    </p:spTree>
    <p:extLst>
      <p:ext uri="{BB962C8B-B14F-4D97-AF65-F5344CB8AC3E}">
        <p14:creationId xmlns:p14="http://schemas.microsoft.com/office/powerpoint/2010/main" val="4155888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50470" y="609568"/>
            <a:ext cx="8843059" cy="3120420"/>
          </a:xfrm>
        </p:spPr>
        <p:txBody>
          <a:bodyPr>
            <a:normAutofit fontScale="70000" lnSpcReduction="20000"/>
          </a:bodyPr>
          <a:lstStyle/>
          <a:p>
            <a:r>
              <a:rPr lang="en-US" dirty="0"/>
              <a:t>Potential energy is also associated with the structure of matter. </a:t>
            </a:r>
          </a:p>
          <a:p>
            <a:pPr lvl="1"/>
            <a:r>
              <a:rPr lang="en-US" dirty="0"/>
              <a:t>Such as a spring that is compressed or a rubber band that is pulled taut. </a:t>
            </a:r>
          </a:p>
          <a:p>
            <a:r>
              <a:rPr lang="en-US" dirty="0"/>
              <a:t>Potential energy stored within the bonds of food molecules </a:t>
            </a:r>
          </a:p>
          <a:p>
            <a:pPr lvl="1"/>
            <a:r>
              <a:rPr lang="en-US" dirty="0"/>
              <a:t>This is because these bonds can release energy when broken. </a:t>
            </a:r>
          </a:p>
          <a:p>
            <a:r>
              <a:rPr lang="en-US" dirty="0"/>
              <a:t>The type of potential energy that exists within chemical bonds, and is released when those bonds are broken, is called </a:t>
            </a:r>
            <a:r>
              <a:rPr lang="en-US" b="1" i="1" dirty="0"/>
              <a:t>chemical energy</a:t>
            </a:r>
            <a:r>
              <a:rPr lang="en-US" dirty="0"/>
              <a:t>. </a:t>
            </a:r>
          </a:p>
          <a:p>
            <a:pPr lvl="1"/>
            <a:r>
              <a:rPr lang="en-US" dirty="0"/>
              <a:t>Chemical energy is responsible for providing living cells with energy from food. The release of energy occurs when the molecular bonds within food molecules are broken.</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Potential &amp; Kinetic Energy</a:t>
            </a:r>
          </a:p>
        </p:txBody>
      </p:sp>
      <p:pic>
        <p:nvPicPr>
          <p:cNvPr id="6" name="Picture 5" descr="figure_04_04.jpg">
            <a:extLst>
              <a:ext uri="{FF2B5EF4-FFF2-40B4-BE49-F238E27FC236}">
                <a16:creationId xmlns:a16="http://schemas.microsoft.com/office/drawing/2014/main" id="{83059DB0-89BF-154B-9DAF-3148356419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03075" y="3239264"/>
            <a:ext cx="3290454" cy="3567406"/>
          </a:xfrm>
          <a:prstGeom prst="rect">
            <a:avLst/>
          </a:prstGeom>
        </p:spPr>
      </p:pic>
    </p:spTree>
    <p:extLst>
      <p:ext uri="{BB962C8B-B14F-4D97-AF65-F5344CB8AC3E}">
        <p14:creationId xmlns:p14="http://schemas.microsoft.com/office/powerpoint/2010/main" val="297899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FC03-0065-6340-9246-C6A4049ECD16}"/>
              </a:ext>
            </a:extLst>
          </p:cNvPr>
          <p:cNvSpPr>
            <a:spLocks noGrp="1"/>
          </p:cNvSpPr>
          <p:nvPr>
            <p:ph type="title"/>
          </p:nvPr>
        </p:nvSpPr>
        <p:spPr/>
        <p:txBody>
          <a:bodyPr>
            <a:normAutofit fontScale="90000"/>
          </a:bodyPr>
          <a:lstStyle/>
          <a:p>
            <a:r>
              <a:rPr lang="en-US" dirty="0"/>
              <a:t>Nothing PAST this slide will be on the first midterm exam</a:t>
            </a:r>
          </a:p>
        </p:txBody>
      </p:sp>
    </p:spTree>
    <p:extLst>
      <p:ext uri="{BB962C8B-B14F-4D97-AF65-F5344CB8AC3E}">
        <p14:creationId xmlns:p14="http://schemas.microsoft.com/office/powerpoint/2010/main" val="2617116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8520113" cy="6020539"/>
          </a:xfrm>
        </p:spPr>
        <p:txBody>
          <a:bodyPr>
            <a:normAutofit fontScale="70000" lnSpcReduction="20000"/>
          </a:bodyPr>
          <a:lstStyle/>
          <a:p>
            <a:r>
              <a:rPr lang="en-US" sz="3900" b="1" i="1" dirty="0"/>
              <a:t>Free energy (G) </a:t>
            </a:r>
            <a:r>
              <a:rPr lang="en-US" sz="3900" dirty="0"/>
              <a:t>specifically refers to </a:t>
            </a:r>
            <a:r>
              <a:rPr lang="en-US" sz="3900" i="1" dirty="0"/>
              <a:t>the energy associated with a chemical reaction that is available after the losses are accounted for</a:t>
            </a:r>
            <a:r>
              <a:rPr lang="en-US" sz="3900" dirty="0"/>
              <a:t>.</a:t>
            </a:r>
          </a:p>
          <a:p>
            <a:pPr lvl="1"/>
            <a:r>
              <a:rPr lang="en-US" sz="3400" dirty="0"/>
              <a:t>Usable energy, or energy that is available to do work.</a:t>
            </a:r>
          </a:p>
          <a:p>
            <a:pPr lvl="1"/>
            <a:endParaRPr lang="en-US" dirty="0"/>
          </a:p>
          <a:p>
            <a:r>
              <a:rPr lang="en-US" dirty="0"/>
              <a:t>If energy is </a:t>
            </a:r>
            <a:r>
              <a:rPr lang="en-US" i="1" dirty="0"/>
              <a:t>released</a:t>
            </a:r>
            <a:r>
              <a:rPr lang="en-US" dirty="0"/>
              <a:t> during a chemical reaction, the ∆G will be a negative number. </a:t>
            </a:r>
          </a:p>
          <a:p>
            <a:r>
              <a:rPr lang="en-US" dirty="0"/>
              <a:t>A negative change in free energy also means that the </a:t>
            </a:r>
            <a:r>
              <a:rPr lang="en-US" b="1" i="1" dirty="0"/>
              <a:t>products</a:t>
            </a:r>
            <a:r>
              <a:rPr lang="en-US" dirty="0"/>
              <a:t> of the reaction have </a:t>
            </a:r>
            <a:r>
              <a:rPr lang="en-US" i="1" dirty="0"/>
              <a:t>less</a:t>
            </a:r>
            <a:r>
              <a:rPr lang="en-US" dirty="0"/>
              <a:t> free energy than the </a:t>
            </a:r>
            <a:r>
              <a:rPr lang="en-US" b="1" i="1" dirty="0"/>
              <a:t>reactants</a:t>
            </a:r>
            <a:r>
              <a:rPr lang="en-US" dirty="0"/>
              <a:t>, because they release some free energy during the reaction. </a:t>
            </a:r>
          </a:p>
          <a:p>
            <a:r>
              <a:rPr lang="en-US" dirty="0"/>
              <a:t>Reactions that </a:t>
            </a:r>
            <a:r>
              <a:rPr lang="en-US" i="1" dirty="0"/>
              <a:t>have a negative change in free energy </a:t>
            </a:r>
            <a:r>
              <a:rPr lang="en-US" dirty="0"/>
              <a:t>and consequently </a:t>
            </a:r>
            <a:r>
              <a:rPr lang="en-US" i="1" dirty="0"/>
              <a:t>release free energy</a:t>
            </a:r>
            <a:r>
              <a:rPr lang="en-US" dirty="0"/>
              <a:t> are called </a:t>
            </a:r>
            <a:r>
              <a:rPr lang="en-US" b="1" i="1" dirty="0"/>
              <a:t>exergonic</a:t>
            </a:r>
            <a:r>
              <a:rPr lang="en-US" dirty="0"/>
              <a:t> reactions.</a:t>
            </a:r>
          </a:p>
          <a:p>
            <a:pPr lvl="1"/>
            <a:r>
              <a:rPr lang="en-US" dirty="0"/>
              <a:t>energy is exiting the system. </a:t>
            </a:r>
          </a:p>
          <a:p>
            <a:pPr lvl="1"/>
            <a:r>
              <a:rPr lang="en-US" dirty="0"/>
              <a:t>These reactions are also referred to as </a:t>
            </a:r>
            <a:r>
              <a:rPr lang="en-US" b="1" i="1" dirty="0"/>
              <a:t>spontaneous reactions</a:t>
            </a:r>
            <a:r>
              <a:rPr lang="en-US" dirty="0"/>
              <a:t>, and their products have less stored energy than the reactants.</a:t>
            </a:r>
          </a:p>
          <a:p>
            <a:pPr lvl="1"/>
            <a:r>
              <a:rPr lang="en-US" dirty="0"/>
              <a:t>The rusting of iron is an example of a spontaneous reaction that occurs slowly, little by little, over time.</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Free Energy</a:t>
            </a:r>
          </a:p>
        </p:txBody>
      </p:sp>
    </p:spTree>
    <p:extLst>
      <p:ext uri="{BB962C8B-B14F-4D97-AF65-F5344CB8AC3E}">
        <p14:creationId xmlns:p14="http://schemas.microsoft.com/office/powerpoint/2010/main" val="345701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Explain what metabolic pathways are</a:t>
            </a:r>
          </a:p>
          <a:p>
            <a:pPr marL="285750" indent="-285750">
              <a:buFont typeface="Arial" panose="020B0604020202020204" pitchFamily="34" charset="0"/>
              <a:buChar char="•"/>
            </a:pPr>
            <a:r>
              <a:rPr lang="en-US" sz="2800" dirty="0"/>
              <a:t>State the first and second laws of thermodynamics</a:t>
            </a:r>
          </a:p>
          <a:p>
            <a:pPr marL="285750" indent="-285750">
              <a:buFont typeface="Arial" panose="020B0604020202020204" pitchFamily="34" charset="0"/>
              <a:buChar char="•"/>
            </a:pPr>
            <a:r>
              <a:rPr lang="en-US" sz="2800" dirty="0"/>
              <a:t>Explain the difference between kinetic and potential energy</a:t>
            </a:r>
          </a:p>
          <a:p>
            <a:pPr marL="285750" indent="-285750">
              <a:buFont typeface="Arial" panose="020B0604020202020204" pitchFamily="34" charset="0"/>
              <a:buChar char="•"/>
            </a:pPr>
            <a:r>
              <a:rPr lang="en-US" sz="2800" dirty="0"/>
              <a:t>Describe endergonic and exergonic reactions</a:t>
            </a:r>
          </a:p>
          <a:p>
            <a:pPr marL="285750" indent="-285750">
              <a:buFont typeface="Arial" panose="020B0604020202020204" pitchFamily="34" charset="0"/>
              <a:buChar char="•"/>
            </a:pPr>
            <a:r>
              <a:rPr lang="en-US" sz="2800" dirty="0"/>
              <a:t>Discuss how enzymes function as molecular catalysts</a:t>
            </a:r>
          </a:p>
        </p:txBody>
      </p:sp>
    </p:spTree>
    <p:extLst>
      <p:ext uri="{BB962C8B-B14F-4D97-AF65-F5344CB8AC3E}">
        <p14:creationId xmlns:p14="http://schemas.microsoft.com/office/powerpoint/2010/main" val="1872951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8520113" cy="6020539"/>
          </a:xfrm>
        </p:spPr>
        <p:txBody>
          <a:bodyPr>
            <a:normAutofit/>
          </a:bodyPr>
          <a:lstStyle/>
          <a:p>
            <a:pPr marL="457200" lvl="1" indent="0">
              <a:buNone/>
            </a:pPr>
            <a:endParaRPr lang="en-US" dirty="0"/>
          </a:p>
          <a:p>
            <a:r>
              <a:rPr lang="en-US" dirty="0"/>
              <a:t>If a chemical reaction </a:t>
            </a:r>
            <a:r>
              <a:rPr lang="en-US" i="1" dirty="0"/>
              <a:t>absorbs</a:t>
            </a:r>
            <a:r>
              <a:rPr lang="en-US" dirty="0"/>
              <a:t> energy, then the change in free energy, signified as ∆G for that reaction will be a </a:t>
            </a:r>
            <a:r>
              <a:rPr lang="en-US" i="1" dirty="0"/>
              <a:t>positive value</a:t>
            </a:r>
            <a:r>
              <a:rPr lang="en-US" dirty="0"/>
              <a:t>. </a:t>
            </a:r>
          </a:p>
          <a:p>
            <a:pPr lvl="1"/>
            <a:r>
              <a:rPr lang="en-US" dirty="0"/>
              <a:t>In this case, the </a:t>
            </a:r>
            <a:r>
              <a:rPr lang="en-US" b="1" i="1" dirty="0"/>
              <a:t>products</a:t>
            </a:r>
            <a:r>
              <a:rPr lang="en-US" dirty="0"/>
              <a:t> have more free energy than the </a:t>
            </a:r>
            <a:r>
              <a:rPr lang="en-US" b="1" i="1" dirty="0"/>
              <a:t>reactants</a:t>
            </a:r>
            <a:r>
              <a:rPr lang="en-US" dirty="0"/>
              <a:t>. </a:t>
            </a:r>
          </a:p>
          <a:p>
            <a:pPr lvl="1"/>
            <a:r>
              <a:rPr lang="en-US" dirty="0"/>
              <a:t>The products of these reactions can be thought of as energy-storing molecules. </a:t>
            </a:r>
          </a:p>
          <a:p>
            <a:pPr lvl="1"/>
            <a:r>
              <a:rPr lang="en-US" dirty="0"/>
              <a:t>These chemical reactions are called </a:t>
            </a:r>
            <a:r>
              <a:rPr lang="en-US" b="1" i="1" dirty="0"/>
              <a:t>endergonic</a:t>
            </a:r>
            <a:r>
              <a:rPr lang="en-US" dirty="0"/>
              <a:t> reactions and they are non-spontaneous. </a:t>
            </a:r>
          </a:p>
          <a:p>
            <a:pPr lvl="2"/>
            <a:r>
              <a:rPr lang="en-US" dirty="0"/>
              <a:t>Will not take place on its own without the addition of free energy.</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Free Energy</a:t>
            </a:r>
          </a:p>
        </p:txBody>
      </p:sp>
    </p:spTree>
    <p:extLst>
      <p:ext uri="{BB962C8B-B14F-4D97-AF65-F5344CB8AC3E}">
        <p14:creationId xmlns:p14="http://schemas.microsoft.com/office/powerpoint/2010/main" val="1277737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8520113" cy="6020539"/>
          </a:xfrm>
        </p:spPr>
        <p:txBody>
          <a:bodyPr>
            <a:normAutofit/>
          </a:bodyPr>
          <a:lstStyle/>
          <a:p>
            <a:r>
              <a:rPr lang="en-US" dirty="0"/>
              <a:t>Both exergonic and endergonic reactions require at least a small amount of energy input to get going, before they can proceed.</a:t>
            </a:r>
          </a:p>
          <a:p>
            <a:r>
              <a:rPr lang="en-US" dirty="0"/>
              <a:t>For exergonic reactions only a small amount of energy is required...</a:t>
            </a:r>
          </a:p>
          <a:p>
            <a:pPr lvl="1"/>
            <a:r>
              <a:rPr lang="en-US" dirty="0"/>
              <a:t>The (small or larger) input necessary for all chemical reactions to occur is called the </a:t>
            </a:r>
            <a:r>
              <a:rPr lang="en-US" b="1" i="1" dirty="0"/>
              <a:t>activation energy</a:t>
            </a:r>
            <a:r>
              <a:rPr lang="en-US" dirty="0"/>
              <a:t>.</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Activation Energy</a:t>
            </a:r>
          </a:p>
        </p:txBody>
      </p:sp>
    </p:spTree>
    <p:extLst>
      <p:ext uri="{BB962C8B-B14F-4D97-AF65-F5344CB8AC3E}">
        <p14:creationId xmlns:p14="http://schemas.microsoft.com/office/powerpoint/2010/main" val="895300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3356659" cy="5938760"/>
          </a:xfrm>
        </p:spPr>
        <p:txBody>
          <a:bodyPr>
            <a:normAutofit fontScale="47500" lnSpcReduction="20000"/>
          </a:bodyPr>
          <a:lstStyle/>
          <a:p>
            <a:r>
              <a:rPr lang="en-US" dirty="0"/>
              <a:t>A substance that helps a chemical reaction to occur is called a </a:t>
            </a:r>
            <a:r>
              <a:rPr lang="en-US" b="1" i="1" dirty="0"/>
              <a:t>catalyst</a:t>
            </a:r>
            <a:r>
              <a:rPr lang="en-US" dirty="0"/>
              <a:t>, and the molecules that catalyze biochemical reactions are called </a:t>
            </a:r>
            <a:r>
              <a:rPr lang="en-US" b="1" i="1" dirty="0"/>
              <a:t>enzymes</a:t>
            </a:r>
            <a:r>
              <a:rPr lang="en-US" dirty="0"/>
              <a:t>. </a:t>
            </a:r>
          </a:p>
          <a:p>
            <a:r>
              <a:rPr lang="en-US" dirty="0"/>
              <a:t>Most enzymes are </a:t>
            </a:r>
            <a:r>
              <a:rPr lang="en-US" b="1" i="1" dirty="0"/>
              <a:t>proteins</a:t>
            </a:r>
            <a:r>
              <a:rPr lang="en-US" dirty="0"/>
              <a:t> and perform the critical task of </a:t>
            </a:r>
            <a:r>
              <a:rPr lang="en-US" i="1" dirty="0"/>
              <a:t>lowering the activation energies</a:t>
            </a:r>
            <a:r>
              <a:rPr lang="en-US" dirty="0"/>
              <a:t> of chemical reactions inside the cell. </a:t>
            </a:r>
          </a:p>
          <a:p>
            <a:r>
              <a:rPr lang="en-US" dirty="0"/>
              <a:t>Enzymes do this by binding to the reactant molecules and holding them in such a way as to make the chemical bond-breaking and bond-forming processes take place more easily. </a:t>
            </a:r>
          </a:p>
          <a:p>
            <a:endParaRPr lang="en-US" dirty="0"/>
          </a:p>
          <a:p>
            <a:r>
              <a:rPr lang="en-US" dirty="0"/>
              <a:t>Enzymes do not change whether a reaction is exergonic (spontaneous) or endergonic. </a:t>
            </a:r>
          </a:p>
          <a:p>
            <a:r>
              <a:rPr lang="en-US" dirty="0"/>
              <a:t>They only reduce the activation energy required for the reaction to go forward. </a:t>
            </a:r>
          </a:p>
          <a:p>
            <a:r>
              <a:rPr lang="en-US" dirty="0"/>
              <a:t>In addition, an enzyme itself is unchanged by the reaction it catalyzes. </a:t>
            </a:r>
          </a:p>
          <a:p>
            <a:pPr lvl="1"/>
            <a:r>
              <a:rPr lang="en-US" dirty="0"/>
              <a:t>Once one reaction has been catalyzed, the enzyme is able to participate in other reactions.</a:t>
            </a:r>
          </a:p>
          <a:p>
            <a:endParaRPr lang="en-US" dirty="0"/>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Transformations</a:t>
            </a:r>
          </a:p>
        </p:txBody>
      </p:sp>
    </p:spTree>
    <p:extLst>
      <p:ext uri="{BB962C8B-B14F-4D97-AF65-F5344CB8AC3E}">
        <p14:creationId xmlns:p14="http://schemas.microsoft.com/office/powerpoint/2010/main" val="2984782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1"/>
            <a:ext cx="3356659" cy="5938760"/>
          </a:xfrm>
        </p:spPr>
        <p:txBody>
          <a:bodyPr>
            <a:normAutofit fontScale="47500" lnSpcReduction="20000"/>
          </a:bodyPr>
          <a:lstStyle/>
          <a:p>
            <a:r>
              <a:rPr lang="en-US" dirty="0"/>
              <a:t>A substance that helps a chemical reaction to occur is called a </a:t>
            </a:r>
            <a:r>
              <a:rPr lang="en-US" b="1" i="1" dirty="0"/>
              <a:t>catalyst</a:t>
            </a:r>
            <a:r>
              <a:rPr lang="en-US" dirty="0"/>
              <a:t>, and the molecules that catalyze biochemical reactions are called </a:t>
            </a:r>
            <a:r>
              <a:rPr lang="en-US" b="1" i="1" dirty="0"/>
              <a:t>enzymes</a:t>
            </a:r>
            <a:r>
              <a:rPr lang="en-US" dirty="0"/>
              <a:t>. </a:t>
            </a:r>
          </a:p>
          <a:p>
            <a:r>
              <a:rPr lang="en-US" dirty="0"/>
              <a:t>Most enzymes are </a:t>
            </a:r>
            <a:r>
              <a:rPr lang="en-US" b="1" i="1" dirty="0"/>
              <a:t>proteins</a:t>
            </a:r>
            <a:r>
              <a:rPr lang="en-US" dirty="0"/>
              <a:t> and perform the critical task of </a:t>
            </a:r>
            <a:r>
              <a:rPr lang="en-US" i="1" dirty="0"/>
              <a:t>lowering the activation energies</a:t>
            </a:r>
            <a:r>
              <a:rPr lang="en-US" dirty="0"/>
              <a:t> of chemical reactions inside the cell. </a:t>
            </a:r>
          </a:p>
          <a:p>
            <a:r>
              <a:rPr lang="en-US" dirty="0"/>
              <a:t>Enzymes do this by binding to the reactant molecules and holding them in such a way as to make the chemical bond-breaking and bond-forming processes take place more easily. </a:t>
            </a:r>
          </a:p>
          <a:p>
            <a:endParaRPr lang="en-US" dirty="0"/>
          </a:p>
          <a:p>
            <a:r>
              <a:rPr lang="en-US" dirty="0"/>
              <a:t>Enzymes do not change whether a reaction is exergonic (spontaneous) or endergonic. </a:t>
            </a:r>
          </a:p>
          <a:p>
            <a:r>
              <a:rPr lang="en-US" dirty="0"/>
              <a:t>They only reduce the activation energy required for the reaction to go forward. </a:t>
            </a:r>
          </a:p>
          <a:p>
            <a:r>
              <a:rPr lang="en-US" dirty="0"/>
              <a:t>In addition, an enzyme itself is unchanged by the reaction it catalyzes. </a:t>
            </a:r>
          </a:p>
          <a:p>
            <a:pPr lvl="1"/>
            <a:r>
              <a:rPr lang="en-US" dirty="0"/>
              <a:t>Once one reaction has been catalyzed, the enzyme is able to participate in other reactions.</a:t>
            </a:r>
          </a:p>
          <a:p>
            <a:endParaRPr lang="en-US" dirty="0"/>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Transformations</a:t>
            </a:r>
          </a:p>
        </p:txBody>
      </p:sp>
      <p:pic>
        <p:nvPicPr>
          <p:cNvPr id="3" name="Picture 2">
            <a:extLst>
              <a:ext uri="{FF2B5EF4-FFF2-40B4-BE49-F238E27FC236}">
                <a16:creationId xmlns:a16="http://schemas.microsoft.com/office/drawing/2014/main" id="{5D44DEF7-BDC3-9841-945D-6ABF251C25B9}"/>
              </a:ext>
            </a:extLst>
          </p:cNvPr>
          <p:cNvPicPr>
            <a:picLocks noChangeAspect="1"/>
          </p:cNvPicPr>
          <p:nvPr/>
        </p:nvPicPr>
        <p:blipFill>
          <a:blip r:embed="rId3"/>
          <a:stretch>
            <a:fillRect/>
          </a:stretch>
        </p:blipFill>
        <p:spPr>
          <a:xfrm>
            <a:off x="3479470" y="1636736"/>
            <a:ext cx="5522026" cy="4226958"/>
          </a:xfrm>
          <a:prstGeom prst="rect">
            <a:avLst/>
          </a:prstGeom>
        </p:spPr>
      </p:pic>
    </p:spTree>
    <p:extLst>
      <p:ext uri="{BB962C8B-B14F-4D97-AF65-F5344CB8AC3E}">
        <p14:creationId xmlns:p14="http://schemas.microsoft.com/office/powerpoint/2010/main" val="351230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This plot shows that a catalyst decreases the activation energy for a reaction but does not change the Gibbs free energy.">
            <a:extLst>
              <a:ext uri="{FF2B5EF4-FFF2-40B4-BE49-F238E27FC236}">
                <a16:creationId xmlns:a16="http://schemas.microsoft.com/office/drawing/2014/main" id="{BB1F68FD-83AE-D44D-82B4-DB7106BFDDEB}"/>
              </a:ext>
            </a:extLst>
          </p:cNvPr>
          <p:cNvPicPr>
            <a:picLocks noChangeAspect="1"/>
          </p:cNvPicPr>
          <p:nvPr/>
        </p:nvPicPr>
        <p:blipFill>
          <a:blip r:embed="rId3" cstate="print">
            <a:extLst>
              <a:ext uri="{28A0092B-C50C-407E-A947-70E740481C1C}">
                <a14:useLocalDpi xmlns:a14="http://schemas.microsoft.com/office/drawing/2010/main"/>
              </a:ext>
            </a:extLst>
          </a:blip>
          <a:srcRect l="-48667" r="-48667"/>
          <a:stretch>
            <a:fillRect/>
          </a:stretch>
        </p:blipFill>
        <p:spPr>
          <a:xfrm>
            <a:off x="1678328" y="1418372"/>
            <a:ext cx="9904562" cy="4299522"/>
          </a:xfrm>
          <a:prstGeom prst="rect">
            <a:avLst/>
          </a:prstGeom>
        </p:spPr>
      </p:pic>
      <p:sp>
        <p:nvSpPr>
          <p:cNvPr id="4099" name="Rectangle 3"/>
          <p:cNvSpPr>
            <a:spLocks noGrp="1" noChangeArrowheads="1"/>
          </p:cNvSpPr>
          <p:nvPr>
            <p:ph idx="1"/>
          </p:nvPr>
        </p:nvSpPr>
        <p:spPr>
          <a:xfrm>
            <a:off x="-1" y="786131"/>
            <a:ext cx="3356659" cy="5938760"/>
          </a:xfrm>
        </p:spPr>
        <p:txBody>
          <a:bodyPr>
            <a:normAutofit fontScale="47500" lnSpcReduction="20000"/>
          </a:bodyPr>
          <a:lstStyle/>
          <a:p>
            <a:r>
              <a:rPr lang="en-US" dirty="0"/>
              <a:t>A substance that helps a chemical reaction to occur is called a </a:t>
            </a:r>
            <a:r>
              <a:rPr lang="en-US" b="1" i="1" dirty="0"/>
              <a:t>catalyst</a:t>
            </a:r>
            <a:r>
              <a:rPr lang="en-US" dirty="0"/>
              <a:t>, and the molecules that catalyze biochemical reactions are called </a:t>
            </a:r>
            <a:r>
              <a:rPr lang="en-US" b="1" i="1" dirty="0"/>
              <a:t>enzymes</a:t>
            </a:r>
            <a:r>
              <a:rPr lang="en-US" dirty="0"/>
              <a:t>. </a:t>
            </a:r>
          </a:p>
          <a:p>
            <a:r>
              <a:rPr lang="en-US" dirty="0"/>
              <a:t>Most enzymes are </a:t>
            </a:r>
            <a:r>
              <a:rPr lang="en-US" b="1" i="1" dirty="0"/>
              <a:t>proteins</a:t>
            </a:r>
            <a:r>
              <a:rPr lang="en-US" dirty="0"/>
              <a:t> and perform the critical task of </a:t>
            </a:r>
            <a:r>
              <a:rPr lang="en-US" i="1" dirty="0"/>
              <a:t>lowering the activation energies</a:t>
            </a:r>
            <a:r>
              <a:rPr lang="en-US" dirty="0"/>
              <a:t> of chemical reactions inside the cell. </a:t>
            </a:r>
          </a:p>
          <a:p>
            <a:r>
              <a:rPr lang="en-US" dirty="0"/>
              <a:t>Enzymes do this by binding to the reactant molecules and holding them in such a way as to make the chemical bond-breaking and bond-forming processes take place more easily. </a:t>
            </a:r>
          </a:p>
          <a:p>
            <a:endParaRPr lang="en-US" dirty="0"/>
          </a:p>
          <a:p>
            <a:r>
              <a:rPr lang="en-US" dirty="0"/>
              <a:t>Enzymes do not change whether a reaction is exergonic (spontaneous) or endergonic. </a:t>
            </a:r>
          </a:p>
          <a:p>
            <a:r>
              <a:rPr lang="en-US" dirty="0"/>
              <a:t>They only reduce the activation energy required for the reaction to go forward. </a:t>
            </a:r>
          </a:p>
          <a:p>
            <a:r>
              <a:rPr lang="en-US" dirty="0"/>
              <a:t>In addition, an enzyme itself is unchanged by the reaction it catalyzes. </a:t>
            </a:r>
          </a:p>
          <a:p>
            <a:pPr lvl="1"/>
            <a:r>
              <a:rPr lang="en-US" dirty="0"/>
              <a:t>Once one reaction has been catalyzed, the enzyme is able to participate in other reactions.</a:t>
            </a:r>
          </a:p>
          <a:p>
            <a:endParaRPr lang="en-US" dirty="0"/>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Transformations</a:t>
            </a:r>
          </a:p>
        </p:txBody>
      </p:sp>
    </p:spTree>
    <p:extLst>
      <p:ext uri="{BB962C8B-B14F-4D97-AF65-F5344CB8AC3E}">
        <p14:creationId xmlns:p14="http://schemas.microsoft.com/office/powerpoint/2010/main" val="3675713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End of Part 1 of Lecture</a:t>
            </a:r>
          </a:p>
        </p:txBody>
      </p:sp>
    </p:spTree>
    <p:extLst>
      <p:ext uri="{BB962C8B-B14F-4D97-AF65-F5344CB8AC3E}">
        <p14:creationId xmlns:p14="http://schemas.microsoft.com/office/powerpoint/2010/main" val="277543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Flow &amp; Metabolism</a:t>
            </a:r>
          </a:p>
        </p:txBody>
      </p:sp>
      <p:pic>
        <p:nvPicPr>
          <p:cNvPr id="6" name="Figure" descr="This diagram shows energy from the sun being transferred to producers, such as plants. The producers in turn transfer energy to consumers and decomposers. Animals also transfer energy to decomposers.">
            <a:extLst>
              <a:ext uri="{FF2B5EF4-FFF2-40B4-BE49-F238E27FC236}">
                <a16:creationId xmlns:a16="http://schemas.microsoft.com/office/drawing/2014/main" id="{872F2918-F099-F845-9511-0CF762A7C7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5462" y="1165490"/>
            <a:ext cx="4297814" cy="4923896"/>
          </a:xfrm>
          <a:prstGeom prst="rect">
            <a:avLst/>
          </a:prstGeom>
        </p:spPr>
      </p:pic>
    </p:spTree>
    <p:extLst>
      <p:ext uri="{BB962C8B-B14F-4D97-AF65-F5344CB8AC3E}">
        <p14:creationId xmlns:p14="http://schemas.microsoft.com/office/powerpoint/2010/main" val="208808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27322" y="1007878"/>
            <a:ext cx="4128096" cy="5470614"/>
          </a:xfrm>
        </p:spPr>
        <p:txBody>
          <a:bodyPr>
            <a:normAutofit fontScale="77500" lnSpcReduction="20000"/>
          </a:bodyPr>
          <a:lstStyle/>
          <a:p>
            <a:r>
              <a:rPr lang="en-US" dirty="0"/>
              <a:t>Cellular processes such as the building and breaking down of complex molecules occur through stepwise chemical reactions. </a:t>
            </a:r>
          </a:p>
          <a:p>
            <a:r>
              <a:rPr lang="en-US" dirty="0"/>
              <a:t>Some of these chemical reactions are spontaneous and release energy</a:t>
            </a:r>
          </a:p>
          <a:p>
            <a:r>
              <a:rPr lang="en-US" dirty="0"/>
              <a:t>Together, all of the chemical reactions that take place inside cells, including those that consume or generate energy, are referred to as the cell’s </a:t>
            </a:r>
            <a:r>
              <a:rPr lang="en-US" b="1" i="1" dirty="0"/>
              <a:t>metabolism</a:t>
            </a:r>
            <a:r>
              <a:rPr lang="en-US" dirty="0"/>
              <a:t>.</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Energy Flow &amp; Metabolism</a:t>
            </a:r>
          </a:p>
        </p:txBody>
      </p:sp>
      <p:pic>
        <p:nvPicPr>
          <p:cNvPr id="5" name="Picture 2" descr="figure_04_27">
            <a:extLst>
              <a:ext uri="{FF2B5EF4-FFF2-40B4-BE49-F238E27FC236}">
                <a16:creationId xmlns:a16="http://schemas.microsoft.com/office/drawing/2014/main" id="{D54F7249-0AA3-8B4D-A915-97182F4ACD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76072" y="844952"/>
            <a:ext cx="4867928" cy="585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40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Anabolic and metabolic pathways are shown. In the anabolic pathway, four small molecules have energy added to them to make one large molecule. In the catabolic pathway, one large molecule is broken down into two components: four small molecules plus energy.">
            <a:extLst>
              <a:ext uri="{FF2B5EF4-FFF2-40B4-BE49-F238E27FC236}">
                <a16:creationId xmlns:a16="http://schemas.microsoft.com/office/drawing/2014/main" id="{86B332B1-85A3-8442-B4C5-05DC5C0666A1}"/>
              </a:ext>
            </a:extLst>
          </p:cNvPr>
          <p:cNvPicPr>
            <a:picLocks noChangeAspect="1"/>
          </p:cNvPicPr>
          <p:nvPr/>
        </p:nvPicPr>
        <p:blipFill>
          <a:blip r:embed="rId3" cstate="print">
            <a:extLst>
              <a:ext uri="{28A0092B-C50C-407E-A947-70E740481C1C}">
                <a14:useLocalDpi xmlns:a14="http://schemas.microsoft.com/office/drawing/2010/main"/>
              </a:ext>
            </a:extLst>
          </a:blip>
          <a:srcRect t="-17827" b="-17827"/>
          <a:stretch>
            <a:fillRect/>
          </a:stretch>
        </p:blipFill>
        <p:spPr>
          <a:xfrm>
            <a:off x="457200" y="3761772"/>
            <a:ext cx="8321718" cy="3281423"/>
          </a:xfrm>
          <a:prstGeom prst="rect">
            <a:avLst/>
          </a:prstGeom>
        </p:spPr>
      </p:pic>
      <p:sp>
        <p:nvSpPr>
          <p:cNvPr id="4099" name="Rectangle 3"/>
          <p:cNvSpPr>
            <a:spLocks noGrp="1" noChangeArrowheads="1"/>
          </p:cNvSpPr>
          <p:nvPr>
            <p:ph idx="1"/>
          </p:nvPr>
        </p:nvSpPr>
        <p:spPr>
          <a:xfrm>
            <a:off x="81023" y="774556"/>
            <a:ext cx="9062977" cy="3380755"/>
          </a:xfrm>
        </p:spPr>
        <p:txBody>
          <a:bodyPr>
            <a:normAutofit fontScale="70000" lnSpcReduction="20000"/>
          </a:bodyPr>
          <a:lstStyle/>
          <a:p>
            <a:r>
              <a:rPr lang="en-US" dirty="0"/>
              <a:t>A </a:t>
            </a:r>
            <a:r>
              <a:rPr lang="en-US" b="1" i="1" dirty="0"/>
              <a:t>metabolic pathway </a:t>
            </a:r>
            <a:r>
              <a:rPr lang="en-US" dirty="0"/>
              <a:t>is a series of chemical reactions that takes a starting molecule and modifies it, step-by-step, through a series of metabolic intermediates, eventually yielding a final product. </a:t>
            </a:r>
          </a:p>
          <a:p>
            <a:r>
              <a:rPr lang="en-US" dirty="0"/>
              <a:t>Two types</a:t>
            </a:r>
          </a:p>
          <a:p>
            <a:pPr lvl="1"/>
            <a:r>
              <a:rPr lang="en-US" b="1" i="1" dirty="0"/>
              <a:t>Anabolic pathways </a:t>
            </a:r>
            <a:r>
              <a:rPr lang="en-US" dirty="0"/>
              <a:t>(building polymers) and require energy </a:t>
            </a:r>
          </a:p>
          <a:p>
            <a:pPr lvl="2"/>
            <a:r>
              <a:rPr lang="en-US" dirty="0"/>
              <a:t>Example of synthesis (</a:t>
            </a:r>
            <a:r>
              <a:rPr lang="en-US" b="1" i="1" dirty="0"/>
              <a:t>anabolism</a:t>
            </a:r>
            <a:r>
              <a:rPr lang="en-US" dirty="0"/>
              <a:t>) </a:t>
            </a:r>
          </a:p>
          <a:p>
            <a:pPr lvl="1"/>
            <a:r>
              <a:rPr lang="en-US" b="1" i="1" dirty="0"/>
              <a:t>Catabolic pathways </a:t>
            </a:r>
            <a:r>
              <a:rPr lang="en-US" dirty="0"/>
              <a:t>(breaking down polymers into their monomers) and produce energy</a:t>
            </a:r>
          </a:p>
          <a:p>
            <a:pPr lvl="2"/>
            <a:r>
              <a:rPr lang="en-US" dirty="0"/>
              <a:t>Example of degradation (</a:t>
            </a:r>
            <a:r>
              <a:rPr lang="en-US" b="1" i="1" dirty="0"/>
              <a:t>catabolism</a:t>
            </a:r>
            <a:r>
              <a:rPr lang="en-US" dirty="0"/>
              <a:t>)</a:t>
            </a:r>
          </a:p>
          <a:p>
            <a:r>
              <a:rPr lang="en-US" dirty="0"/>
              <a:t>Metabolic pathways do not take place on their own. </a:t>
            </a:r>
          </a:p>
          <a:p>
            <a:pPr lvl="1"/>
            <a:r>
              <a:rPr lang="en-US" dirty="0"/>
              <a:t>Each reaction step is facilitated by a protein called an </a:t>
            </a:r>
            <a:r>
              <a:rPr lang="en-US" b="1" i="1" dirty="0"/>
              <a:t>enzyme</a:t>
            </a:r>
            <a:r>
              <a:rPr lang="en-US" dirty="0"/>
              <a:t>.</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Metabolic Pathways</a:t>
            </a:r>
          </a:p>
        </p:txBody>
      </p:sp>
    </p:spTree>
    <p:extLst>
      <p:ext uri="{BB962C8B-B14F-4D97-AF65-F5344CB8AC3E}">
        <p14:creationId xmlns:p14="http://schemas.microsoft.com/office/powerpoint/2010/main" val="290127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2"/>
            <a:ext cx="8520113" cy="2859894"/>
          </a:xfrm>
        </p:spPr>
        <p:txBody>
          <a:bodyPr>
            <a:normAutofit fontScale="62500" lnSpcReduction="20000"/>
          </a:bodyPr>
          <a:lstStyle/>
          <a:p>
            <a:r>
              <a:rPr lang="en-US" dirty="0"/>
              <a:t>The chemical reactant to which an enzyme binds is called the </a:t>
            </a:r>
            <a:r>
              <a:rPr lang="en-US" b="1" i="1" dirty="0"/>
              <a:t>substrate</a:t>
            </a:r>
            <a:r>
              <a:rPr lang="en-US" dirty="0"/>
              <a:t>. </a:t>
            </a:r>
          </a:p>
          <a:p>
            <a:pPr lvl="1"/>
            <a:r>
              <a:rPr lang="en-US" dirty="0"/>
              <a:t>In some reactions, a single reactant substrate is broken down into multiple products. </a:t>
            </a:r>
          </a:p>
          <a:p>
            <a:pPr lvl="1"/>
            <a:r>
              <a:rPr lang="en-US" dirty="0"/>
              <a:t>In others, two substrates may come together to create one larger molecule. </a:t>
            </a:r>
          </a:p>
          <a:p>
            <a:r>
              <a:rPr lang="en-US" dirty="0"/>
              <a:t>The location within the enzyme where the substrate binds is called the enzyme’s </a:t>
            </a:r>
            <a:r>
              <a:rPr lang="en-US" b="1" i="1" dirty="0"/>
              <a:t>active site</a:t>
            </a:r>
            <a:r>
              <a:rPr lang="en-US" dirty="0"/>
              <a:t>. </a:t>
            </a:r>
          </a:p>
          <a:p>
            <a:pPr lvl="1"/>
            <a:r>
              <a:rPr lang="en-US" dirty="0"/>
              <a:t>Active sites are subject to influences of the local environment. </a:t>
            </a:r>
          </a:p>
          <a:p>
            <a:r>
              <a:rPr lang="en-US" dirty="0" err="1"/>
              <a:t>Diffferent</a:t>
            </a:r>
            <a:r>
              <a:rPr lang="en-US" dirty="0"/>
              <a:t> cellular environments can cause enzymes to </a:t>
            </a:r>
            <a:r>
              <a:rPr lang="en-US" b="1" i="1" dirty="0"/>
              <a:t>denature</a:t>
            </a:r>
          </a:p>
          <a:p>
            <a:pPr lvl="1"/>
            <a:r>
              <a:rPr lang="en-US" dirty="0"/>
              <a:t>A change in the three-dimensional shape and therefore the function of the enzyme.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Enzymes: The Lock &amp; Key Model</a:t>
            </a:r>
          </a:p>
        </p:txBody>
      </p:sp>
      <p:pic>
        <p:nvPicPr>
          <p:cNvPr id="4" name="Picture 3">
            <a:extLst>
              <a:ext uri="{FF2B5EF4-FFF2-40B4-BE49-F238E27FC236}">
                <a16:creationId xmlns:a16="http://schemas.microsoft.com/office/drawing/2014/main" id="{2AB39BF4-432E-9E4A-B9C2-CAA366AA270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48446" y="3396305"/>
            <a:ext cx="3495554" cy="31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548D73C-FCE9-154B-8B36-0956EA1C2E25}"/>
              </a:ext>
            </a:extLst>
          </p:cNvPr>
          <p:cNvPicPr>
            <a:picLocks noChangeAspect="1"/>
          </p:cNvPicPr>
          <p:nvPr/>
        </p:nvPicPr>
        <p:blipFill>
          <a:blip r:embed="rId4"/>
          <a:stretch>
            <a:fillRect/>
          </a:stretch>
        </p:blipFill>
        <p:spPr>
          <a:xfrm>
            <a:off x="225706" y="4476624"/>
            <a:ext cx="5114208" cy="2054351"/>
          </a:xfrm>
          <a:prstGeom prst="rect">
            <a:avLst/>
          </a:prstGeom>
        </p:spPr>
      </p:pic>
    </p:spTree>
    <p:extLst>
      <p:ext uri="{BB962C8B-B14F-4D97-AF65-F5344CB8AC3E}">
        <p14:creationId xmlns:p14="http://schemas.microsoft.com/office/powerpoint/2010/main" val="113009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 y="786132"/>
            <a:ext cx="8520113" cy="2642868"/>
          </a:xfrm>
        </p:spPr>
        <p:txBody>
          <a:bodyPr>
            <a:normAutofit fontScale="70000" lnSpcReduction="20000"/>
          </a:bodyPr>
          <a:lstStyle/>
          <a:p>
            <a:r>
              <a:rPr lang="en-US" dirty="0"/>
              <a:t>Enzymes are also suited to function best within a certain pH and salt concentration range, and, as with temperature, extreme pH, and salt concentrations can cause enzymes to denature.</a:t>
            </a:r>
          </a:p>
          <a:p>
            <a:r>
              <a:rPr lang="en-US" dirty="0"/>
              <a:t>For many years, scientists thought that enzyme-substrate binding took place in a simple “</a:t>
            </a:r>
            <a:r>
              <a:rPr lang="en-US" b="1" i="1" dirty="0"/>
              <a:t>lock and key</a:t>
            </a:r>
            <a:r>
              <a:rPr lang="en-US" dirty="0"/>
              <a:t>” fashion. </a:t>
            </a:r>
          </a:p>
          <a:p>
            <a:r>
              <a:rPr lang="en-US" dirty="0"/>
              <a:t>This model asserted that the enzyme and substrate fit together perfectly in one instantaneous step.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Enzymes: The Lock &amp; Key Model</a:t>
            </a:r>
          </a:p>
        </p:txBody>
      </p:sp>
      <p:pic>
        <p:nvPicPr>
          <p:cNvPr id="5" name="Figure" descr="In this diagram, a substrate binds the active site of an enzyme and, in the process, both the shape of the enzyme and the shape of the substrate change. The substrate is converted to product, which leaves the active site.">
            <a:extLst>
              <a:ext uri="{FF2B5EF4-FFF2-40B4-BE49-F238E27FC236}">
                <a16:creationId xmlns:a16="http://schemas.microsoft.com/office/drawing/2014/main" id="{FBB87AE5-CAE5-9448-8105-93E25F931EC2}"/>
              </a:ext>
            </a:extLst>
          </p:cNvPr>
          <p:cNvPicPr>
            <a:picLocks noChangeAspect="1"/>
          </p:cNvPicPr>
          <p:nvPr/>
        </p:nvPicPr>
        <p:blipFill>
          <a:blip r:embed="rId3" cstate="print">
            <a:extLst>
              <a:ext uri="{28A0092B-C50C-407E-A947-70E740481C1C}">
                <a14:useLocalDpi xmlns:a14="http://schemas.microsoft.com/office/drawing/2010/main"/>
              </a:ext>
            </a:extLst>
          </a:blip>
          <a:srcRect t="-4775" b="-4775"/>
          <a:stretch>
            <a:fillRect/>
          </a:stretch>
        </p:blipFill>
        <p:spPr>
          <a:xfrm>
            <a:off x="540543" y="3357929"/>
            <a:ext cx="8062913" cy="3500071"/>
          </a:xfrm>
          <a:prstGeom prst="rect">
            <a:avLst/>
          </a:prstGeom>
        </p:spPr>
      </p:pic>
    </p:spTree>
    <p:extLst>
      <p:ext uri="{BB962C8B-B14F-4D97-AF65-F5344CB8AC3E}">
        <p14:creationId xmlns:p14="http://schemas.microsoft.com/office/powerpoint/2010/main" val="128187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66687" y="705107"/>
            <a:ext cx="8520113" cy="6020539"/>
          </a:xfrm>
        </p:spPr>
        <p:txBody>
          <a:bodyPr>
            <a:normAutofit fontScale="70000" lnSpcReduction="20000"/>
          </a:bodyPr>
          <a:lstStyle/>
          <a:p>
            <a:r>
              <a:rPr lang="en-US" dirty="0"/>
              <a:t>Current research supports a model called </a:t>
            </a:r>
            <a:r>
              <a:rPr lang="en-US" b="1" i="1" dirty="0"/>
              <a:t>induced fit</a:t>
            </a:r>
            <a:r>
              <a:rPr lang="en-US" dirty="0"/>
              <a:t>. </a:t>
            </a:r>
          </a:p>
          <a:p>
            <a:r>
              <a:rPr lang="en-US" dirty="0"/>
              <a:t>The induced-fit model expands on the lock-and-key model by describing a more dynamic binding between enzyme and substrate. </a:t>
            </a:r>
          </a:p>
          <a:p>
            <a:pPr lvl="1"/>
            <a:r>
              <a:rPr lang="en-US" dirty="0"/>
              <a:t>As the enzyme and substrate come together, their interaction causes a mild shift in the enzyme’s structure that forms an ideal binding arrangement between enzyme and substrate.</a:t>
            </a:r>
          </a:p>
          <a:p>
            <a:pPr lvl="1"/>
            <a:r>
              <a:rPr lang="en-US" dirty="0"/>
              <a:t>When an enzyme binds its substrate, an </a:t>
            </a:r>
            <a:r>
              <a:rPr lang="en-US" b="1" i="1" dirty="0"/>
              <a:t>enzyme-substrate complex </a:t>
            </a:r>
            <a:r>
              <a:rPr lang="en-US" dirty="0"/>
              <a:t>is formed. </a:t>
            </a:r>
          </a:p>
          <a:p>
            <a:pPr lvl="2"/>
            <a:r>
              <a:rPr lang="en-US" dirty="0"/>
              <a:t>This complex </a:t>
            </a:r>
            <a:r>
              <a:rPr lang="en-US" i="1" dirty="0"/>
              <a:t>lowers the activation energy </a:t>
            </a:r>
            <a:r>
              <a:rPr lang="en-US" dirty="0"/>
              <a:t>of the reaction and promotes its rapid progression in one of multiple possible ways. </a:t>
            </a:r>
            <a:endParaRPr lang="en-US" dirty="0">
              <a:solidFill>
                <a:schemeClr val="bg1"/>
              </a:solidFill>
            </a:endParaRPr>
          </a:p>
          <a:p>
            <a:pPr lvl="2"/>
            <a:endParaRPr lang="en-US" dirty="0">
              <a:solidFill>
                <a:schemeClr val="bg1"/>
              </a:solidFill>
            </a:endParaRPr>
          </a:p>
          <a:p>
            <a:r>
              <a:rPr lang="en-US" dirty="0">
                <a:solidFill>
                  <a:schemeClr val="bg1"/>
                </a:solidFill>
              </a:rPr>
              <a:t>On a basic level, enzymes promote chemical reactions that involve more than one substrate by bringing the substrates together in an optimal orientation for reaction. </a:t>
            </a:r>
          </a:p>
          <a:p>
            <a:pPr lvl="1"/>
            <a:r>
              <a:rPr lang="en-US" dirty="0">
                <a:solidFill>
                  <a:schemeClr val="bg1"/>
                </a:solidFill>
              </a:rPr>
              <a:t>Promote the reaction of their substrates is by creating an optimal environment within the active site for the reaction to occur. </a:t>
            </a:r>
          </a:p>
          <a:p>
            <a:pPr lvl="1"/>
            <a:r>
              <a:rPr lang="en-US" dirty="0">
                <a:solidFill>
                  <a:schemeClr val="bg1"/>
                </a:solidFill>
              </a:rPr>
              <a:t>Lower activation energy by compromising the bond structure so that it is easier to break. </a:t>
            </a:r>
          </a:p>
          <a:p>
            <a:r>
              <a:rPr lang="en-US" dirty="0">
                <a:solidFill>
                  <a:schemeClr val="bg1"/>
                </a:solidFill>
              </a:rPr>
              <a:t>In these cases, it is important to remember that the enzyme will always return to its original state by the completion of the reaction.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Enzymes: The Induced Fit Model</a:t>
            </a:r>
          </a:p>
        </p:txBody>
      </p:sp>
      <p:pic>
        <p:nvPicPr>
          <p:cNvPr id="8" name="Figure" descr="In this diagram, a substrate binds the active site of an enzyme and, in the process, both the shape of the enzyme and the shape of the substrate change. The substrate is converted to product, which leaves the active site.">
            <a:extLst>
              <a:ext uri="{FF2B5EF4-FFF2-40B4-BE49-F238E27FC236}">
                <a16:creationId xmlns:a16="http://schemas.microsoft.com/office/drawing/2014/main" id="{E9CC9B9A-4F32-F641-B894-1E65AD370005}"/>
              </a:ext>
            </a:extLst>
          </p:cNvPr>
          <p:cNvPicPr>
            <a:picLocks noChangeAspect="1"/>
          </p:cNvPicPr>
          <p:nvPr/>
        </p:nvPicPr>
        <p:blipFill>
          <a:blip r:embed="rId3" cstate="print">
            <a:extLst>
              <a:ext uri="{28A0092B-C50C-407E-A947-70E740481C1C}">
                <a14:useLocalDpi xmlns:a14="http://schemas.microsoft.com/office/drawing/2010/main"/>
              </a:ext>
            </a:extLst>
          </a:blip>
          <a:srcRect t="-4775" b="-4775"/>
          <a:stretch>
            <a:fillRect/>
          </a:stretch>
        </p:blipFill>
        <p:spPr>
          <a:xfrm>
            <a:off x="540543" y="3357929"/>
            <a:ext cx="8062913" cy="3500071"/>
          </a:xfrm>
          <a:prstGeom prst="rect">
            <a:avLst/>
          </a:prstGeom>
        </p:spPr>
      </p:pic>
    </p:spTree>
    <p:extLst>
      <p:ext uri="{BB962C8B-B14F-4D97-AF65-F5344CB8AC3E}">
        <p14:creationId xmlns:p14="http://schemas.microsoft.com/office/powerpoint/2010/main" val="639090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3.xml><?xml version="1.0" encoding="utf-8"?>
<a:theme xmlns:a="http://schemas.openxmlformats.org/drawingml/2006/main" name="1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4.xml><?xml version="1.0" encoding="utf-8"?>
<a:theme xmlns:a="http://schemas.openxmlformats.org/drawingml/2006/main" name="2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18999</TotalTime>
  <Words>2879</Words>
  <Application>Microsoft Macintosh PowerPoint</Application>
  <PresentationFormat>On-screen Show (4:3)</PresentationFormat>
  <Paragraphs>244</Paragraphs>
  <Slides>35</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35</vt:i4>
      </vt:variant>
    </vt:vector>
  </HeadingPairs>
  <TitlesOfParts>
    <vt:vector size="44" baseType="lpstr">
      <vt:lpstr>Arial</vt:lpstr>
      <vt:lpstr>Calibri</vt:lpstr>
      <vt:lpstr>Tahoma</vt:lpstr>
      <vt:lpstr>Times New Roman</vt:lpstr>
      <vt:lpstr>Wingdings</vt:lpstr>
      <vt:lpstr>Office Theme</vt:lpstr>
      <vt:lpstr>Campbell11e_LectureDesign</vt:lpstr>
      <vt:lpstr>1_Campbell11e_LectureDesign</vt:lpstr>
      <vt:lpstr>2_Campbell11e_LectureDesign</vt:lpstr>
      <vt:lpstr>BIO10: Introduction  to Principles of Biology</vt:lpstr>
      <vt:lpstr>PowerPoint Presentation</vt:lpstr>
      <vt:lpstr>PowerPoint Presentation</vt:lpstr>
      <vt:lpstr>Energy Flow &amp; Metabolism</vt:lpstr>
      <vt:lpstr>Energy Flow &amp; Metabolism</vt:lpstr>
      <vt:lpstr>Metabolic Pathways</vt:lpstr>
      <vt:lpstr>Enzymes: The Lock &amp; Key Model</vt:lpstr>
      <vt:lpstr>Enzymes: The Lock &amp; Key Model</vt:lpstr>
      <vt:lpstr>Enzymes: The Induced Fit Model</vt:lpstr>
      <vt:lpstr>Enzymes: The Induced Fit Model</vt:lpstr>
      <vt:lpstr>Enzymes: The Induced Fit Model</vt:lpstr>
      <vt:lpstr>Enzyme Regulation</vt:lpstr>
      <vt:lpstr>Helper Molecules</vt:lpstr>
      <vt:lpstr>Enzyme Regulation</vt:lpstr>
      <vt:lpstr>Enzyme Regulation</vt:lpstr>
      <vt:lpstr>Metabolic Pathways</vt:lpstr>
      <vt:lpstr>Feedback Inhibition</vt:lpstr>
      <vt:lpstr>Thermodynamics</vt:lpstr>
      <vt:lpstr>Thermodynamics</vt:lpstr>
      <vt:lpstr>Thermodynamics</vt:lpstr>
      <vt:lpstr>ATP</vt:lpstr>
      <vt:lpstr>Energy Transformations</vt:lpstr>
      <vt:lpstr>Energy Transformations</vt:lpstr>
      <vt:lpstr>Energy Transformations</vt:lpstr>
      <vt:lpstr>Energy Transformations</vt:lpstr>
      <vt:lpstr>Potential &amp; Kinetic Energy</vt:lpstr>
      <vt:lpstr>Potential &amp; Kinetic Energy</vt:lpstr>
      <vt:lpstr>Nothing PAST this slide will be on the first midterm exam</vt:lpstr>
      <vt:lpstr>Free Energy</vt:lpstr>
      <vt:lpstr>Free Energy</vt:lpstr>
      <vt:lpstr>Activation Energy</vt:lpstr>
      <vt:lpstr>Energy Transformations</vt:lpstr>
      <vt:lpstr>Energy Transformations</vt:lpstr>
      <vt:lpstr>Energy Transformations</vt:lpstr>
      <vt:lpstr>End of Part 1 of Lecture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BIOL190: Introduction to Evolution</dc:title>
  <dc:subject/>
  <dc:creator>pwb</dc:creator>
  <cp:keywords/>
  <dc:description/>
  <cp:lastModifiedBy>Bradley, Paul</cp:lastModifiedBy>
  <cp:revision>344</cp:revision>
  <dcterms:created xsi:type="dcterms:W3CDTF">2015-09-02T18:00:13Z</dcterms:created>
  <dcterms:modified xsi:type="dcterms:W3CDTF">2022-02-25T21:40:18Z</dcterms:modified>
  <cp:category/>
</cp:coreProperties>
</file>