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37" r:id="rId3"/>
    <p:sldMasterId id="2147483760" r:id="rId4"/>
  </p:sldMasterIdLst>
  <p:notesMasterIdLst>
    <p:notesMasterId r:id="rId60"/>
  </p:notesMasterIdLst>
  <p:sldIdLst>
    <p:sldId id="1033" r:id="rId5"/>
    <p:sldId id="1056" r:id="rId6"/>
    <p:sldId id="1063" r:id="rId7"/>
    <p:sldId id="1057" r:id="rId8"/>
    <p:sldId id="1059" r:id="rId9"/>
    <p:sldId id="1103" r:id="rId10"/>
    <p:sldId id="546" r:id="rId11"/>
    <p:sldId id="539" r:id="rId12"/>
    <p:sldId id="524" r:id="rId13"/>
    <p:sldId id="462" r:id="rId14"/>
    <p:sldId id="579" r:id="rId15"/>
    <p:sldId id="1060" r:id="rId16"/>
    <p:sldId id="1068" r:id="rId17"/>
    <p:sldId id="1096" r:id="rId18"/>
    <p:sldId id="1081" r:id="rId19"/>
    <p:sldId id="1085" r:id="rId20"/>
    <p:sldId id="1082" r:id="rId21"/>
    <p:sldId id="521" r:id="rId22"/>
    <p:sldId id="1084" r:id="rId23"/>
    <p:sldId id="466" r:id="rId24"/>
    <p:sldId id="465" r:id="rId25"/>
    <p:sldId id="1086" r:id="rId26"/>
    <p:sldId id="343" r:id="rId27"/>
    <p:sldId id="1076" r:id="rId28"/>
    <p:sldId id="1088" r:id="rId29"/>
    <p:sldId id="344" r:id="rId30"/>
    <p:sldId id="345" r:id="rId31"/>
    <p:sldId id="1078" r:id="rId32"/>
    <p:sldId id="1089" r:id="rId33"/>
    <p:sldId id="1090" r:id="rId34"/>
    <p:sldId id="1077" r:id="rId35"/>
    <p:sldId id="1061" r:id="rId36"/>
    <p:sldId id="349" r:id="rId37"/>
    <p:sldId id="1072" r:id="rId38"/>
    <p:sldId id="1062" r:id="rId39"/>
    <p:sldId id="351" r:id="rId40"/>
    <p:sldId id="353" r:id="rId41"/>
    <p:sldId id="1101" r:id="rId42"/>
    <p:sldId id="354" r:id="rId43"/>
    <p:sldId id="1136" r:id="rId44"/>
    <p:sldId id="1137" r:id="rId45"/>
    <p:sldId id="1108" r:id="rId46"/>
    <p:sldId id="1109" r:id="rId47"/>
    <p:sldId id="375" r:id="rId48"/>
    <p:sldId id="1105" r:id="rId49"/>
    <p:sldId id="380" r:id="rId50"/>
    <p:sldId id="1138" r:id="rId51"/>
    <p:sldId id="382" r:id="rId52"/>
    <p:sldId id="1106" r:id="rId53"/>
    <p:sldId id="1104" r:id="rId54"/>
    <p:sldId id="1135" r:id="rId55"/>
    <p:sldId id="381" r:id="rId56"/>
    <p:sldId id="1133" r:id="rId57"/>
    <p:sldId id="357" r:id="rId58"/>
    <p:sldId id="111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4"/>
    <p:restoredTop sz="84422" autoAdjust="0"/>
  </p:normalViewPr>
  <p:slideViewPr>
    <p:cSldViewPr snapToGrid="0" snapToObjects="1">
      <p:cViewPr varScale="1">
        <p:scale>
          <a:sx n="107" d="100"/>
          <a:sy n="107" d="100"/>
        </p:scale>
        <p:origin x="137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882-1C39-1C49-B3F0-56F89C64DC97}" type="datetimeFigureOut">
              <a:rPr lang="en-US" smtClean="0"/>
              <a:t>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7021-0566-DD45-8175-79E5EFAAB228}" type="slidenum">
              <a:rPr lang="en-US" smtClean="0"/>
              <a:t>‹#›</a:t>
            </a:fld>
            <a:endParaRPr lang="en-US"/>
          </a:p>
        </p:txBody>
      </p:sp>
    </p:spTree>
    <p:extLst>
      <p:ext uri="{BB962C8B-B14F-4D97-AF65-F5344CB8AC3E}">
        <p14:creationId xmlns:p14="http://schemas.microsoft.com/office/powerpoint/2010/main" val="47062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227987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19</a:t>
            </a:fld>
            <a:endParaRPr lang="en-US"/>
          </a:p>
        </p:txBody>
      </p:sp>
    </p:spTree>
    <p:extLst>
      <p:ext uri="{BB962C8B-B14F-4D97-AF65-F5344CB8AC3E}">
        <p14:creationId xmlns:p14="http://schemas.microsoft.com/office/powerpoint/2010/main" val="398147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24</a:t>
            </a:fld>
            <a:endParaRPr lang="en-US"/>
          </a:p>
        </p:txBody>
      </p:sp>
    </p:spTree>
    <p:extLst>
      <p:ext uri="{BB962C8B-B14F-4D97-AF65-F5344CB8AC3E}">
        <p14:creationId xmlns:p14="http://schemas.microsoft.com/office/powerpoint/2010/main" val="337210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25</a:t>
            </a:fld>
            <a:endParaRPr lang="en-US"/>
          </a:p>
        </p:txBody>
      </p:sp>
    </p:spTree>
    <p:extLst>
      <p:ext uri="{BB962C8B-B14F-4D97-AF65-F5344CB8AC3E}">
        <p14:creationId xmlns:p14="http://schemas.microsoft.com/office/powerpoint/2010/main" val="398643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28</a:t>
            </a:fld>
            <a:endParaRPr lang="en-US"/>
          </a:p>
        </p:txBody>
      </p:sp>
    </p:spTree>
    <p:extLst>
      <p:ext uri="{BB962C8B-B14F-4D97-AF65-F5344CB8AC3E}">
        <p14:creationId xmlns:p14="http://schemas.microsoft.com/office/powerpoint/2010/main" val="237419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29</a:t>
            </a:fld>
            <a:endParaRPr lang="en-US"/>
          </a:p>
        </p:txBody>
      </p:sp>
    </p:spTree>
    <p:extLst>
      <p:ext uri="{BB962C8B-B14F-4D97-AF65-F5344CB8AC3E}">
        <p14:creationId xmlns:p14="http://schemas.microsoft.com/office/powerpoint/2010/main" val="411081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30</a:t>
            </a:fld>
            <a:endParaRPr lang="en-US"/>
          </a:p>
        </p:txBody>
      </p:sp>
    </p:spTree>
    <p:extLst>
      <p:ext uri="{BB962C8B-B14F-4D97-AF65-F5344CB8AC3E}">
        <p14:creationId xmlns:p14="http://schemas.microsoft.com/office/powerpoint/2010/main" val="26606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31</a:t>
            </a:fld>
            <a:endParaRPr lang="en-US"/>
          </a:p>
        </p:txBody>
      </p:sp>
    </p:spTree>
    <p:extLst>
      <p:ext uri="{BB962C8B-B14F-4D97-AF65-F5344CB8AC3E}">
        <p14:creationId xmlns:p14="http://schemas.microsoft.com/office/powerpoint/2010/main" val="285933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34</a:t>
            </a:fld>
            <a:endParaRPr lang="en-US"/>
          </a:p>
        </p:txBody>
      </p:sp>
    </p:spTree>
    <p:extLst>
      <p:ext uri="{BB962C8B-B14F-4D97-AF65-F5344CB8AC3E}">
        <p14:creationId xmlns:p14="http://schemas.microsoft.com/office/powerpoint/2010/main" val="160695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371261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38</a:t>
            </a:fld>
            <a:endParaRPr lang="en-US"/>
          </a:p>
        </p:txBody>
      </p:sp>
    </p:spTree>
    <p:extLst>
      <p:ext uri="{BB962C8B-B14F-4D97-AF65-F5344CB8AC3E}">
        <p14:creationId xmlns:p14="http://schemas.microsoft.com/office/powerpoint/2010/main" val="18267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a:t>
            </a:fld>
            <a:endParaRPr lang="en-US"/>
          </a:p>
        </p:txBody>
      </p:sp>
    </p:spTree>
    <p:extLst>
      <p:ext uri="{BB962C8B-B14F-4D97-AF65-F5344CB8AC3E}">
        <p14:creationId xmlns:p14="http://schemas.microsoft.com/office/powerpoint/2010/main" val="187921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047854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84547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75752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1158107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1228266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5CDA8EE-2DAB-234B-97B9-95CE026B978C}" type="slidenum">
              <a:rPr lang="en-US" altLang="en-US"/>
              <a:pPr/>
              <a:t>44</a:t>
            </a:fld>
            <a:endParaRPr lang="en-US" altLang="en-US"/>
          </a:p>
        </p:txBody>
      </p:sp>
      <p:sp>
        <p:nvSpPr>
          <p:cNvPr id="230402"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230403"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r>
              <a:rPr lang="en-US" altLang="en-US" b="1">
                <a:latin typeface="Arial" charset="0"/>
              </a:rPr>
              <a:t>FIGURE 2-14 Like a giant straw.</a:t>
            </a:r>
            <a:r>
              <a:rPr lang="en-US" altLang="en-US">
                <a:latin typeface="Arial" charset="0"/>
              </a:rPr>
              <a:t> Hydrogen bonds cause water molecules to "stick" together, so that they can be pulled up through the giant sequoia. </a:t>
            </a:r>
          </a:p>
        </p:txBody>
      </p:sp>
    </p:spTree>
    <p:extLst>
      <p:ext uri="{BB962C8B-B14F-4D97-AF65-F5344CB8AC3E}">
        <p14:creationId xmlns:p14="http://schemas.microsoft.com/office/powerpoint/2010/main" val="842912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34841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034FF4B-5123-C94F-8A3B-A658D839AD7C}" type="slidenum">
              <a:rPr lang="en-US" altLang="en-US"/>
              <a:pPr/>
              <a:t>46</a:t>
            </a:fld>
            <a:endParaRPr lang="en-US" altLang="en-US"/>
          </a:p>
        </p:txBody>
      </p:sp>
      <p:sp>
        <p:nvSpPr>
          <p:cNvPr id="236546"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236547"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endParaRPr lang="en-US" altLang="en-US"/>
          </a:p>
        </p:txBody>
      </p:sp>
    </p:spTree>
    <p:extLst>
      <p:ext uri="{BB962C8B-B14F-4D97-AF65-F5344CB8AC3E}">
        <p14:creationId xmlns:p14="http://schemas.microsoft.com/office/powerpoint/2010/main" val="103296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38FE400-9B19-654E-9BE3-07DEFD0CD256}" type="slidenum">
              <a:rPr lang="en-US" altLang="en-US"/>
              <a:pPr/>
              <a:t>47</a:t>
            </a:fld>
            <a:endParaRPr lang="en-US" altLang="en-US"/>
          </a:p>
        </p:txBody>
      </p:sp>
      <p:sp>
        <p:nvSpPr>
          <p:cNvPr id="234498"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234499"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r>
              <a:rPr lang="en-US" altLang="en-US" b="1">
                <a:latin typeface="Arial" charset="0"/>
              </a:rPr>
              <a:t>FIGURE 2-15 Water as a moderator of temperature change.</a:t>
            </a:r>
            <a:r>
              <a:rPr lang="en-US" altLang="en-US">
                <a:latin typeface="Arial" charset="0"/>
              </a:rPr>
              <a:t> Hydrogen bonds help water resist heating. </a:t>
            </a:r>
          </a:p>
        </p:txBody>
      </p:sp>
    </p:spTree>
    <p:extLst>
      <p:ext uri="{BB962C8B-B14F-4D97-AF65-F5344CB8AC3E}">
        <p14:creationId xmlns:p14="http://schemas.microsoft.com/office/powerpoint/2010/main" val="1529751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CCF2BEB-D686-6A4C-AB47-FAD5D599959A}" type="slidenum">
              <a:rPr lang="en-US" altLang="en-US"/>
              <a:pPr/>
              <a:t>48</a:t>
            </a:fld>
            <a:endParaRPr lang="en-US" altLang="en-US"/>
          </a:p>
        </p:txBody>
      </p:sp>
      <p:sp>
        <p:nvSpPr>
          <p:cNvPr id="240642"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240643"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endParaRPr lang="en-US" altLang="en-US" dirty="0">
              <a:latin typeface="Arial" charset="0"/>
            </a:endParaRPr>
          </a:p>
        </p:txBody>
      </p:sp>
    </p:spTree>
    <p:extLst>
      <p:ext uri="{BB962C8B-B14F-4D97-AF65-F5344CB8AC3E}">
        <p14:creationId xmlns:p14="http://schemas.microsoft.com/office/powerpoint/2010/main" val="369757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B10DB4D-6410-CF4C-A3B1-351A9EBDD307}" type="slidenum">
              <a:rPr lang="en-US" altLang="en-US"/>
              <a:pPr/>
              <a:t>9</a:t>
            </a:fld>
            <a:endParaRPr lang="en-US" altLang="en-US"/>
          </a:p>
        </p:txBody>
      </p:sp>
      <p:sp>
        <p:nvSpPr>
          <p:cNvPr id="44034"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44035"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endParaRPr lang="en-US" altLang="en-US"/>
          </a:p>
        </p:txBody>
      </p:sp>
    </p:spTree>
    <p:extLst>
      <p:ext uri="{BB962C8B-B14F-4D97-AF65-F5344CB8AC3E}">
        <p14:creationId xmlns:p14="http://schemas.microsoft.com/office/powerpoint/2010/main" val="804167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377174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760463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2034549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91151F8-B199-6143-AC17-8F2336D2FC33}" type="slidenum">
              <a:rPr lang="en-US" altLang="en-US"/>
              <a:pPr/>
              <a:t>52</a:t>
            </a:fld>
            <a:endParaRPr lang="en-US" altLang="en-US"/>
          </a:p>
        </p:txBody>
      </p:sp>
      <p:sp>
        <p:nvSpPr>
          <p:cNvPr id="238594"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238595"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endParaRPr lang="en-US" altLang="en-US" dirty="0">
              <a:latin typeface="Arial" charset="0"/>
            </a:endParaRPr>
          </a:p>
        </p:txBody>
      </p:sp>
    </p:spTree>
    <p:extLst>
      <p:ext uri="{BB962C8B-B14F-4D97-AF65-F5344CB8AC3E}">
        <p14:creationId xmlns:p14="http://schemas.microsoft.com/office/powerpoint/2010/main" val="167840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3610155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2047854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268970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B10DB4D-6410-CF4C-A3B1-351A9EBDD307}" type="slidenum">
              <a:rPr lang="en-US" altLang="en-US"/>
              <a:pPr/>
              <a:t>11</a:t>
            </a:fld>
            <a:endParaRPr lang="en-US" altLang="en-US"/>
          </a:p>
        </p:txBody>
      </p:sp>
      <p:sp>
        <p:nvSpPr>
          <p:cNvPr id="44034" name="Rectangle 2"/>
          <p:cNvSpPr>
            <a:spLocks noGrp="1" noRot="1" noChangeAspect="1" noChangeArrowheads="1" noTextEdit="1"/>
          </p:cNvSpPr>
          <p:nvPr>
            <p:ph type="sldImg"/>
          </p:nvPr>
        </p:nvSpPr>
        <p:spPr>
          <a:xfrm>
            <a:off x="1187450" y="708025"/>
            <a:ext cx="4713288" cy="3535363"/>
          </a:xfrm>
          <a:solidFill>
            <a:srgbClr val="FFFFFF"/>
          </a:solidFill>
          <a:ln/>
        </p:spPr>
      </p:sp>
      <p:sp>
        <p:nvSpPr>
          <p:cNvPr id="44035" name="Rectangle 3"/>
          <p:cNvSpPr>
            <a:spLocks noGrp="1" noChangeArrowheads="1"/>
          </p:cNvSpPr>
          <p:nvPr>
            <p:ph type="body" idx="1"/>
          </p:nvPr>
        </p:nvSpPr>
        <p:spPr>
          <a:xfrm>
            <a:off x="944563" y="4479925"/>
            <a:ext cx="5197475" cy="4243388"/>
          </a:xfrm>
          <a:solidFill>
            <a:srgbClr val="FFFFFF"/>
          </a:solidFill>
          <a:ln>
            <a:solidFill>
              <a:srgbClr val="000000"/>
            </a:solidFill>
          </a:ln>
        </p:spPr>
        <p:txBody>
          <a:bodyPr lIns="94375" tIns="47188" rIns="94375" bIns="47188"/>
          <a:lstStyle/>
          <a:p>
            <a:pPr eaLnBrk="1" hangingPunct="1"/>
            <a:endParaRPr lang="en-US" altLang="en-US"/>
          </a:p>
        </p:txBody>
      </p:sp>
    </p:spTree>
    <p:extLst>
      <p:ext uri="{BB962C8B-B14F-4D97-AF65-F5344CB8AC3E}">
        <p14:creationId xmlns:p14="http://schemas.microsoft.com/office/powerpoint/2010/main" val="160736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13</a:t>
            </a:fld>
            <a:endParaRPr lang="en-US"/>
          </a:p>
        </p:txBody>
      </p:sp>
    </p:spTree>
    <p:extLst>
      <p:ext uri="{BB962C8B-B14F-4D97-AF65-F5344CB8AC3E}">
        <p14:creationId xmlns:p14="http://schemas.microsoft.com/office/powerpoint/2010/main" val="73434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14</a:t>
            </a:fld>
            <a:endParaRPr lang="en-US"/>
          </a:p>
        </p:txBody>
      </p:sp>
    </p:spTree>
    <p:extLst>
      <p:ext uri="{BB962C8B-B14F-4D97-AF65-F5344CB8AC3E}">
        <p14:creationId xmlns:p14="http://schemas.microsoft.com/office/powerpoint/2010/main" val="387340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15</a:t>
            </a:fld>
            <a:endParaRPr lang="en-US"/>
          </a:p>
        </p:txBody>
      </p:sp>
    </p:spTree>
    <p:extLst>
      <p:ext uri="{BB962C8B-B14F-4D97-AF65-F5344CB8AC3E}">
        <p14:creationId xmlns:p14="http://schemas.microsoft.com/office/powerpoint/2010/main" val="61145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16</a:t>
            </a:fld>
            <a:endParaRPr lang="en-US"/>
          </a:p>
        </p:txBody>
      </p:sp>
    </p:spTree>
    <p:extLst>
      <p:ext uri="{BB962C8B-B14F-4D97-AF65-F5344CB8AC3E}">
        <p14:creationId xmlns:p14="http://schemas.microsoft.com/office/powerpoint/2010/main" val="233141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17</a:t>
            </a:fld>
            <a:endParaRPr lang="en-US"/>
          </a:p>
        </p:txBody>
      </p:sp>
    </p:spTree>
    <p:extLst>
      <p:ext uri="{BB962C8B-B14F-4D97-AF65-F5344CB8AC3E}">
        <p14:creationId xmlns:p14="http://schemas.microsoft.com/office/powerpoint/2010/main" val="330054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20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8781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19058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40489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97195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4405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72735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5456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19074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195905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7647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52613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5889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424115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17559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95854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1400"/>
              <a:t>Lecture</a:t>
            </a:r>
            <a:r>
              <a:rPr lang="en-US" sz="1400" baseline="0"/>
              <a:t> Presentations by</a:t>
            </a:r>
            <a:br>
              <a:rPr lang="en-US" sz="1400" baseline="0"/>
            </a:br>
            <a:r>
              <a:rPr lang="en-US" sz="1400" baseline="0"/>
              <a:t>Nicole </a:t>
            </a:r>
            <a:r>
              <a:rPr lang="en-US" sz="1400" baseline="0" err="1"/>
              <a:t>Tunbridge</a:t>
            </a:r>
            <a:r>
              <a:rPr lang="en-US" sz="1400" baseline="0"/>
              <a:t> and</a:t>
            </a:r>
            <a:endParaRPr lang="en-US" sz="1400"/>
          </a:p>
          <a:p>
            <a:pPr algn="r"/>
            <a:r>
              <a:rPr lang="en-US" sz="1400" baseline="0"/>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4000" b="1">
                <a:solidFill>
                  <a:srgbClr val="DF4A20"/>
                </a:solidFill>
                <a:effectLst>
                  <a:outerShdw blurRad="38100" dist="38100" dir="2700000" algn="tl">
                    <a:srgbClr val="000000">
                      <a:alpha val="43137"/>
                    </a:srgbClr>
                  </a:outerShdw>
                </a:effectLst>
              </a:rPr>
              <a:t>Chapter 25</a:t>
            </a:r>
            <a:br>
              <a:rPr lang="en-US" sz="3200" b="1">
                <a:solidFill>
                  <a:srgbClr val="DF4A20"/>
                </a:solidFill>
              </a:rPr>
            </a:br>
            <a:br>
              <a:rPr lang="en-US" sz="3600"/>
            </a:br>
            <a:r>
              <a:rPr lang="en-US" sz="4000" b="1" kern="1200">
                <a:solidFill>
                  <a:schemeClr val="tx1"/>
                </a:solidFill>
                <a:effectLst>
                  <a:outerShdw blurRad="38100" dist="38100" dir="2700000" algn="tl">
                    <a:srgbClr val="000000">
                      <a:alpha val="43137"/>
                    </a:srgbClr>
                  </a:outerShdw>
                </a:effectLst>
                <a:latin typeface="Arial" panose="020B0604020202020204" pitchFamily="34" charset="0"/>
                <a:ea typeface="ヒラギノ角ゴ Pro W3" charset="-128"/>
                <a:cs typeface="+mn-cs"/>
              </a:rPr>
              <a:t>The History of Life on Earth</a:t>
            </a:r>
            <a:endParaRPr lang="en-US" sz="40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8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379623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50456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18981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41483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1999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t>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84051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t>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74992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t>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9335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t>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5638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t>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11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406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5372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t>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t>‹#›</a:t>
            </a:fld>
            <a:endParaRPr lang="en-US"/>
          </a:p>
        </p:txBody>
      </p:sp>
    </p:spTree>
    <p:extLst>
      <p:ext uri="{BB962C8B-B14F-4D97-AF65-F5344CB8AC3E}">
        <p14:creationId xmlns:p14="http://schemas.microsoft.com/office/powerpoint/2010/main" val="418446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1146007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29518267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83156031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5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_01_WhooperSwan-U.jpg">
            <a:extLst>
              <a:ext uri="{FF2B5EF4-FFF2-40B4-BE49-F238E27FC236}">
                <a16:creationId xmlns:a16="http://schemas.microsoft.com/office/drawing/2014/main" id="{CEBA05C3-90F8-634C-9095-4B2EAE3813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87" y="556433"/>
            <a:ext cx="9300583" cy="5937248"/>
          </a:xfrm>
          <a:prstGeom prst="rect">
            <a:avLst/>
          </a:prstGeom>
        </p:spPr>
      </p:pic>
      <p:sp>
        <p:nvSpPr>
          <p:cNvPr id="2" name="Title 1"/>
          <p:cNvSpPr>
            <a:spLocks noGrp="1"/>
          </p:cNvSpPr>
          <p:nvPr>
            <p:ph type="ctrTitle"/>
          </p:nvPr>
        </p:nvSpPr>
        <p:spPr>
          <a:xfrm>
            <a:off x="406400" y="584200"/>
            <a:ext cx="8420100" cy="1470025"/>
          </a:xfrm>
        </p:spPr>
        <p:txBody>
          <a:bodyPr/>
          <a:lstStyle/>
          <a:p>
            <a:r>
              <a:rPr lang="en-US" dirty="0"/>
              <a:t>BIO10: Introduction to Principles of Biology</a:t>
            </a:r>
          </a:p>
        </p:txBody>
      </p:sp>
      <p:sp>
        <p:nvSpPr>
          <p:cNvPr id="3" name="Subtitle 2"/>
          <p:cNvSpPr>
            <a:spLocks noGrp="1"/>
          </p:cNvSpPr>
          <p:nvPr>
            <p:ph type="subTitle" idx="1"/>
          </p:nvPr>
        </p:nvSpPr>
        <p:spPr>
          <a:xfrm>
            <a:off x="266700" y="2120901"/>
            <a:ext cx="8699500" cy="4152899"/>
          </a:xfrm>
        </p:spPr>
        <p:txBody>
          <a:bodyPr>
            <a:normAutofit/>
          </a:bodyPr>
          <a:lstStyle/>
          <a:p>
            <a:r>
              <a:rPr lang="en-US" sz="2800" dirty="0">
                <a:solidFill>
                  <a:schemeClr val="tx1"/>
                </a:solidFill>
              </a:rPr>
              <a:t>Dr. Paul Bradley</a:t>
            </a:r>
          </a:p>
          <a:p>
            <a:r>
              <a:rPr lang="en-US" sz="2800" dirty="0">
                <a:solidFill>
                  <a:schemeClr val="tx1"/>
                </a:solidFill>
              </a:rPr>
              <a:t>Chemistry &amp; Water</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9629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13"/>
          <p:cNvGrpSpPr>
            <a:grpSpLocks/>
          </p:cNvGrpSpPr>
          <p:nvPr/>
        </p:nvGrpSpPr>
        <p:grpSpPr bwMode="auto">
          <a:xfrm>
            <a:off x="71438" y="290513"/>
            <a:ext cx="9072562" cy="6532562"/>
            <a:chOff x="-408590" y="130147"/>
            <a:chExt cx="9073166" cy="6532563"/>
          </a:xfrm>
        </p:grpSpPr>
        <p:pic>
          <p:nvPicPr>
            <p:cNvPr id="47107" name="Picture 2" descr="figure 2-05 part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9204" y="130147"/>
              <a:ext cx="61737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Group 12"/>
            <p:cNvGrpSpPr>
              <a:grpSpLocks/>
            </p:cNvGrpSpPr>
            <p:nvPr/>
          </p:nvGrpSpPr>
          <p:grpSpPr bwMode="auto">
            <a:xfrm>
              <a:off x="-408590" y="561975"/>
              <a:ext cx="9073166" cy="4530725"/>
              <a:chOff x="-408590" y="561975"/>
              <a:chExt cx="9073166" cy="4530725"/>
            </a:xfrm>
          </p:grpSpPr>
          <p:sp>
            <p:nvSpPr>
              <p:cNvPr id="47109" name="Text Box 4"/>
              <p:cNvSpPr txBox="1">
                <a:spLocks noChangeArrowheads="1"/>
              </p:cNvSpPr>
              <p:nvPr/>
            </p:nvSpPr>
            <p:spPr bwMode="auto">
              <a:xfrm>
                <a:off x="1644237" y="561975"/>
                <a:ext cx="5381625"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endParaRPr lang="en-US" altLang="en-US" sz="2000"/>
              </a:p>
            </p:txBody>
          </p:sp>
          <p:sp>
            <p:nvSpPr>
              <p:cNvPr id="47110" name="Text Box 6"/>
              <p:cNvSpPr txBox="1">
                <a:spLocks noChangeArrowheads="1"/>
              </p:cNvSpPr>
              <p:nvPr/>
            </p:nvSpPr>
            <p:spPr bwMode="auto">
              <a:xfrm>
                <a:off x="2282825" y="4695825"/>
                <a:ext cx="165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t>Nitrogen atom</a:t>
                </a:r>
              </a:p>
            </p:txBody>
          </p:sp>
          <p:sp>
            <p:nvSpPr>
              <p:cNvPr id="47111" name="Rectangle 7"/>
              <p:cNvSpPr>
                <a:spLocks noChangeArrowheads="1"/>
              </p:cNvSpPr>
              <p:nvPr/>
            </p:nvSpPr>
            <p:spPr bwMode="auto">
              <a:xfrm>
                <a:off x="6911976" y="2278063"/>
                <a:ext cx="1752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u="sng">
                    <a:solidFill>
                      <a:srgbClr val="0000FF"/>
                    </a:solidFill>
                  </a:rPr>
                  <a:t>Stable </a:t>
                </a:r>
              </a:p>
              <a:p>
                <a:pPr algn="ctr">
                  <a:spcBef>
                    <a:spcPct val="0"/>
                  </a:spcBef>
                  <a:buFontTx/>
                  <a:buNone/>
                </a:pPr>
                <a:r>
                  <a:rPr lang="en-US" altLang="en-US" sz="2400">
                    <a:solidFill>
                      <a:srgbClr val="0000FF"/>
                    </a:solidFill>
                  </a:rPr>
                  <a:t>Atoms</a:t>
                </a:r>
              </a:p>
              <a:p>
                <a:pPr>
                  <a:spcBef>
                    <a:spcPct val="0"/>
                  </a:spcBef>
                  <a:buFontTx/>
                  <a:buNone/>
                </a:pPr>
                <a:endParaRPr lang="en-US" altLang="en-US" sz="2000" u="sng">
                  <a:solidFill>
                    <a:srgbClr val="0000FF"/>
                  </a:solidFill>
                </a:endParaRPr>
              </a:p>
              <a:p>
                <a:pPr>
                  <a:spcBef>
                    <a:spcPct val="0"/>
                  </a:spcBef>
                  <a:buFontTx/>
                  <a:buNone/>
                </a:pPr>
                <a:r>
                  <a:rPr lang="en-US" altLang="en-US" sz="2000"/>
                  <a:t>Outermost shell is filled with electrons</a:t>
                </a:r>
              </a:p>
            </p:txBody>
          </p:sp>
          <p:sp>
            <p:nvSpPr>
              <p:cNvPr id="47112" name="Rectangle 8"/>
              <p:cNvSpPr>
                <a:spLocks noChangeArrowheads="1"/>
              </p:cNvSpPr>
              <p:nvPr/>
            </p:nvSpPr>
            <p:spPr bwMode="auto">
              <a:xfrm>
                <a:off x="-408590" y="2278063"/>
                <a:ext cx="198609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u="sng">
                    <a:solidFill>
                      <a:srgbClr val="0000FF"/>
                    </a:solidFill>
                  </a:rPr>
                  <a:t>Unstable </a:t>
                </a:r>
              </a:p>
              <a:p>
                <a:pPr algn="ctr">
                  <a:spcBef>
                    <a:spcPct val="0"/>
                  </a:spcBef>
                  <a:buFontTx/>
                  <a:buNone/>
                </a:pPr>
                <a:r>
                  <a:rPr lang="en-US" altLang="en-US" sz="2400">
                    <a:solidFill>
                      <a:srgbClr val="0000FF"/>
                    </a:solidFill>
                  </a:rPr>
                  <a:t>Atoms</a:t>
                </a:r>
              </a:p>
              <a:p>
                <a:pPr>
                  <a:spcBef>
                    <a:spcPct val="0"/>
                  </a:spcBef>
                  <a:buFontTx/>
                  <a:buNone/>
                </a:pPr>
                <a:endParaRPr lang="en-US" altLang="en-US" sz="2000" u="sng">
                  <a:solidFill>
                    <a:srgbClr val="0000FF"/>
                  </a:solidFill>
                </a:endParaRPr>
              </a:p>
              <a:p>
                <a:pPr>
                  <a:spcBef>
                    <a:spcPct val="0"/>
                  </a:spcBef>
                  <a:buFontTx/>
                  <a:buNone/>
                </a:pPr>
                <a:r>
                  <a:rPr lang="en-US" altLang="en-US" sz="2000"/>
                  <a:t>Have electron vacancies in outermost shell</a:t>
                </a:r>
              </a:p>
            </p:txBody>
          </p:sp>
          <p:sp>
            <p:nvSpPr>
              <p:cNvPr id="47113" name="Rectangle 9"/>
              <p:cNvSpPr>
                <a:spLocks noChangeArrowheads="1"/>
              </p:cNvSpPr>
              <p:nvPr/>
            </p:nvSpPr>
            <p:spPr bwMode="auto">
              <a:xfrm>
                <a:off x="4487863" y="2865438"/>
                <a:ext cx="151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t>Helium atom</a:t>
                </a:r>
              </a:p>
            </p:txBody>
          </p:sp>
          <p:sp>
            <p:nvSpPr>
              <p:cNvPr id="47114" name="Rectangle 10"/>
              <p:cNvSpPr>
                <a:spLocks noChangeArrowheads="1"/>
              </p:cNvSpPr>
              <p:nvPr/>
            </p:nvSpPr>
            <p:spPr bwMode="auto">
              <a:xfrm>
                <a:off x="4603750" y="4695825"/>
                <a:ext cx="1304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t>Neon atom</a:t>
                </a:r>
              </a:p>
            </p:txBody>
          </p:sp>
          <p:sp>
            <p:nvSpPr>
              <p:cNvPr id="47115" name="Rectangle 11"/>
              <p:cNvSpPr>
                <a:spLocks noChangeArrowheads="1"/>
              </p:cNvSpPr>
              <p:nvPr/>
            </p:nvSpPr>
            <p:spPr bwMode="auto">
              <a:xfrm>
                <a:off x="2209800" y="28654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t>Hydrogen atom</a:t>
                </a:r>
              </a:p>
            </p:txBody>
          </p:sp>
          <p:sp>
            <p:nvSpPr>
              <p:cNvPr id="11277" name="Line 12"/>
              <p:cNvSpPr>
                <a:spLocks noChangeShapeType="1"/>
              </p:cNvSpPr>
              <p:nvPr/>
            </p:nvSpPr>
            <p:spPr bwMode="auto">
              <a:xfrm>
                <a:off x="1425094" y="3421035"/>
                <a:ext cx="1066871" cy="76200"/>
              </a:xfrm>
              <a:prstGeom prst="line">
                <a:avLst/>
              </a:prstGeom>
              <a:noFill/>
              <a:ln w="38100">
                <a:solidFill>
                  <a:srgbClr val="FF0000"/>
                </a:solidFill>
                <a:round/>
                <a:headEnd/>
                <a:tailEnd type="triangle" w="med" len="med"/>
              </a:ln>
              <a:effectLst>
                <a:outerShdw blurRad="63500" dist="25399" dir="2700000" algn="ctr" rotWithShape="0">
                  <a:schemeClr val="tx1">
                    <a:alpha val="74998"/>
                  </a:schemeClr>
                </a:outerShdw>
              </a:effectLst>
            </p:spPr>
            <p:txBody>
              <a:bodyPr wrap="none" anchor="ctr"/>
              <a:lstStyle/>
              <a:p>
                <a:pPr>
                  <a:defRPr/>
                </a:pPr>
                <a:endParaRPr lang="en-US">
                  <a:ea typeface="ＭＳ Ｐゴシック" charset="0"/>
                </a:endParaRPr>
              </a:p>
            </p:txBody>
          </p:sp>
        </p:grpSp>
      </p:grpSp>
      <p:sp>
        <p:nvSpPr>
          <p:cNvPr id="47106" name="TextBox 12"/>
          <p:cNvSpPr txBox="1">
            <a:spLocks noChangeArrowheads="1"/>
          </p:cNvSpPr>
          <p:nvPr/>
        </p:nvSpPr>
        <p:spPr bwMode="auto">
          <a:xfrm>
            <a:off x="2133600" y="838200"/>
            <a:ext cx="525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800" dirty="0">
                <a:solidFill>
                  <a:srgbClr val="FF0000"/>
                </a:solidFill>
              </a:rPr>
              <a:t>ATOMS NEED THEIR FILL (of electrons)</a:t>
            </a:r>
            <a:r>
              <a:rPr lang="en-US" altLang="ja-JP" sz="1800" dirty="0">
                <a:solidFill>
                  <a:srgbClr val="FF0000"/>
                </a:solidFill>
              </a:rPr>
              <a:t>!</a:t>
            </a:r>
            <a:endParaRPr lang="en-US" altLang="en-US" sz="1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02_09ElectronDiagrams-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524000"/>
            <a:ext cx="8548687"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24200" y="533400"/>
            <a:ext cx="3271152" cy="584775"/>
          </a:xfrm>
          <a:prstGeom prst="rect">
            <a:avLst/>
          </a:prstGeom>
          <a:noFill/>
        </p:spPr>
        <p:txBody>
          <a:bodyPr wrap="none" rtlCol="0">
            <a:spAutoFit/>
          </a:bodyPr>
          <a:lstStyle/>
          <a:p>
            <a:r>
              <a:rPr lang="en-US" sz="3200" dirty="0"/>
              <a:t>GIVE OR TAKE?</a:t>
            </a:r>
          </a:p>
        </p:txBody>
      </p:sp>
      <p:sp>
        <p:nvSpPr>
          <p:cNvPr id="3" name="Oval 2"/>
          <p:cNvSpPr/>
          <p:nvPr/>
        </p:nvSpPr>
        <p:spPr bwMode="auto">
          <a:xfrm>
            <a:off x="3810000" y="2716666"/>
            <a:ext cx="1219200" cy="3505200"/>
          </a:xfrm>
          <a:prstGeom prst="ellipse">
            <a:avLst/>
          </a:prstGeom>
          <a:noFill/>
          <a:ln w="38100" cap="flat" cmpd="sng" algn="ctr">
            <a:solidFill>
              <a:srgbClr val="480D8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892629" y="974951"/>
            <a:ext cx="1219200" cy="55129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Arrow Connector 5"/>
          <p:cNvCxnSpPr/>
          <p:nvPr/>
        </p:nvCxnSpPr>
        <p:spPr bwMode="auto">
          <a:xfrm flipH="1">
            <a:off x="2286000" y="2716666"/>
            <a:ext cx="1371600" cy="0"/>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a:off x="4925781" y="2716666"/>
            <a:ext cx="1469571" cy="4763"/>
          </a:xfrm>
          <a:prstGeom prst="straightConnector1">
            <a:avLst/>
          </a:prstGeom>
          <a:solidFill>
            <a:schemeClr val="accent1"/>
          </a:solidFill>
          <a:ln w="63500" cap="flat" cmpd="sng" algn="ctr">
            <a:solidFill>
              <a:srgbClr val="0600CC"/>
            </a:solidFill>
            <a:prstDash val="solid"/>
            <a:round/>
            <a:headEnd type="none" w="med" len="med"/>
            <a:tailEnd type="triangle"/>
          </a:ln>
          <a:effectLst/>
        </p:spPr>
      </p:cxnSp>
      <p:sp>
        <p:nvSpPr>
          <p:cNvPr id="10" name="Oval 9"/>
          <p:cNvSpPr/>
          <p:nvPr/>
        </p:nvSpPr>
        <p:spPr bwMode="auto">
          <a:xfrm>
            <a:off x="6738257" y="2819400"/>
            <a:ext cx="1219200" cy="3581400"/>
          </a:xfrm>
          <a:prstGeom prst="ellipse">
            <a:avLst/>
          </a:prstGeom>
          <a:noFill/>
          <a:ln w="38100" cap="flat" cmpd="sng" algn="ctr">
            <a:solidFill>
              <a:srgbClr val="0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bwMode="auto">
          <a:xfrm>
            <a:off x="7697895" y="974952"/>
            <a:ext cx="1219200" cy="5502048"/>
          </a:xfrm>
          <a:prstGeom prst="ellipse">
            <a:avLst/>
          </a:prstGeom>
          <a:noFill/>
          <a:ln w="38100" cap="flat" cmpd="sng" algn="ctr">
            <a:solidFill>
              <a:srgbClr val="0F8C1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895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Electron Shells</a:t>
            </a:r>
          </a:p>
        </p:txBody>
      </p:sp>
      <p:sp>
        <p:nvSpPr>
          <p:cNvPr id="5" name="TextBox 4"/>
          <p:cNvSpPr txBox="1"/>
          <p:nvPr/>
        </p:nvSpPr>
        <p:spPr>
          <a:xfrm>
            <a:off x="381000" y="1295400"/>
            <a:ext cx="8458200" cy="1200329"/>
          </a:xfrm>
          <a:prstGeom prst="rect">
            <a:avLst/>
          </a:prstGeom>
          <a:noFill/>
        </p:spPr>
        <p:txBody>
          <a:bodyPr wrap="square" rtlCol="0">
            <a:spAutoFit/>
          </a:bodyPr>
          <a:lstStyle/>
          <a:p>
            <a:pPr lvl="0">
              <a:defRPr/>
            </a:pPr>
            <a:r>
              <a:rPr lang="en-US" sz="2400" b="1" dirty="0">
                <a:solidFill>
                  <a:srgbClr val="000000"/>
                </a:solidFill>
                <a:latin typeface="Tahoma"/>
                <a:cs typeface="Arial"/>
              </a:rPr>
              <a:t>Elements tend to fill their outermost shells with electrons. To do this, they can either donate or accept electrons from other elements.</a:t>
            </a:r>
          </a:p>
        </p:txBody>
      </p:sp>
      <p:pic>
        <p:nvPicPr>
          <p:cNvPr id="7" name="Picture 2" descr="G:\Team Drives\CONNEX180067 - College Maintenance 2018-2019\03_Art_Corrections\05_BiologyForNonMajors\BioNM_18_07_30_2018\03_Initial_Art_fr_Prod\JPEG\Figure_02_01_04.jpg">
            <a:extLst>
              <a:ext uri="{FF2B5EF4-FFF2-40B4-BE49-F238E27FC236}">
                <a16:creationId xmlns:a16="http://schemas.microsoft.com/office/drawing/2014/main" id="{2503AB7C-FDB9-C943-802F-2B53E7E7A4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7009" y="2702243"/>
            <a:ext cx="4050982" cy="377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5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Four types of Bonds</a:t>
            </a:r>
          </a:p>
        </p:txBody>
      </p:sp>
      <p:sp>
        <p:nvSpPr>
          <p:cNvPr id="5" name="TextBox 4"/>
          <p:cNvSpPr txBox="1"/>
          <p:nvPr/>
        </p:nvSpPr>
        <p:spPr>
          <a:xfrm>
            <a:off x="381000" y="2057400"/>
            <a:ext cx="8458200"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Ionic Bond</a:t>
            </a:r>
          </a:p>
          <a:p>
            <a:pPr marL="457200" indent="-457200">
              <a:buFont typeface="Arial" panose="020B0604020202020204" pitchFamily="34" charset="0"/>
              <a:buChar char="•"/>
            </a:pPr>
            <a:r>
              <a:rPr lang="en-US" sz="3200" dirty="0"/>
              <a:t>Covalent Bonds</a:t>
            </a:r>
          </a:p>
          <a:p>
            <a:pPr marL="457200" indent="-457200">
              <a:buFont typeface="Arial" panose="020B0604020202020204" pitchFamily="34" charset="0"/>
              <a:buChar char="•"/>
            </a:pPr>
            <a:r>
              <a:rPr lang="en-US" sz="3200" dirty="0"/>
              <a:t>Hydrogen Bonds</a:t>
            </a:r>
          </a:p>
          <a:p>
            <a:pPr marL="457200" indent="-457200">
              <a:buFont typeface="Arial" panose="020B0604020202020204" pitchFamily="34" charset="0"/>
              <a:buChar char="•"/>
            </a:pPr>
            <a:r>
              <a:rPr lang="en-US" sz="3200" dirty="0"/>
              <a:t>van der Waals Interactions</a:t>
            </a:r>
          </a:p>
        </p:txBody>
      </p:sp>
    </p:spTree>
    <p:extLst>
      <p:ext uri="{BB962C8B-B14F-4D97-AF65-F5344CB8AC3E}">
        <p14:creationId xmlns:p14="http://schemas.microsoft.com/office/powerpoint/2010/main" val="81580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Different ways to draw the same thing...</a:t>
            </a:r>
          </a:p>
        </p:txBody>
      </p:sp>
      <p:pic>
        <p:nvPicPr>
          <p:cNvPr id="6" name="Picture 2" descr="unnumbered_02_p43_unl">
            <a:extLst>
              <a:ext uri="{FF2B5EF4-FFF2-40B4-BE49-F238E27FC236}">
                <a16:creationId xmlns:a16="http://schemas.microsoft.com/office/drawing/2014/main" id="{6D2A2C6F-0226-D14A-A19C-89054C9C1D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896258"/>
            <a:ext cx="85312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41514"/>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Ions</a:t>
            </a:r>
          </a:p>
        </p:txBody>
      </p:sp>
      <p:sp>
        <p:nvSpPr>
          <p:cNvPr id="5" name="TextBox 4"/>
          <p:cNvSpPr txBox="1"/>
          <p:nvPr/>
        </p:nvSpPr>
        <p:spPr>
          <a:xfrm>
            <a:off x="342900" y="1262742"/>
            <a:ext cx="8328827" cy="646331"/>
          </a:xfrm>
          <a:prstGeom prst="rect">
            <a:avLst/>
          </a:prstGeom>
          <a:noFill/>
        </p:spPr>
        <p:txBody>
          <a:bodyPr wrap="square" rtlCol="0">
            <a:spAutoFit/>
          </a:bodyPr>
          <a:lstStyle/>
          <a:p>
            <a:pPr marL="285750" indent="-285750">
              <a:buFont typeface="Arial" panose="020B0604020202020204" pitchFamily="34" charset="0"/>
              <a:buChar char="•"/>
            </a:pPr>
            <a:r>
              <a:rPr lang="en-US" dirty="0"/>
              <a:t>Reminder: Atoms generally have the same number protons and electrons. </a:t>
            </a:r>
          </a:p>
          <a:p>
            <a:endParaRPr lang="en-US" dirty="0"/>
          </a:p>
        </p:txBody>
      </p:sp>
      <p:pic>
        <p:nvPicPr>
          <p:cNvPr id="2" name="Picture 1">
            <a:extLst>
              <a:ext uri="{FF2B5EF4-FFF2-40B4-BE49-F238E27FC236}">
                <a16:creationId xmlns:a16="http://schemas.microsoft.com/office/drawing/2014/main" id="{C3E188B2-54BD-1140-A2C1-F9C03CAF16EC}"/>
              </a:ext>
            </a:extLst>
          </p:cNvPr>
          <p:cNvPicPr>
            <a:picLocks noChangeAspect="1"/>
          </p:cNvPicPr>
          <p:nvPr/>
        </p:nvPicPr>
        <p:blipFill>
          <a:blip r:embed="rId3"/>
          <a:stretch>
            <a:fillRect/>
          </a:stretch>
        </p:blipFill>
        <p:spPr>
          <a:xfrm>
            <a:off x="3540746" y="1776028"/>
            <a:ext cx="5603254" cy="4144073"/>
          </a:xfrm>
          <a:prstGeom prst="rect">
            <a:avLst/>
          </a:prstGeom>
        </p:spPr>
      </p:pic>
    </p:spTree>
    <p:extLst>
      <p:ext uri="{BB962C8B-B14F-4D97-AF65-F5344CB8AC3E}">
        <p14:creationId xmlns:p14="http://schemas.microsoft.com/office/powerpoint/2010/main" val="9486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41514"/>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Ions are Charged Atoms</a:t>
            </a:r>
          </a:p>
        </p:txBody>
      </p:sp>
      <p:sp>
        <p:nvSpPr>
          <p:cNvPr id="5" name="TextBox 4"/>
          <p:cNvSpPr txBox="1"/>
          <p:nvPr/>
        </p:nvSpPr>
        <p:spPr>
          <a:xfrm>
            <a:off x="342900" y="1262742"/>
            <a:ext cx="832882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Reminder: Atoms generally have the same number protons and electrons. </a:t>
            </a:r>
          </a:p>
          <a:p>
            <a:endParaRPr lang="en-US" dirty="0"/>
          </a:p>
          <a:p>
            <a:pPr marL="285750" indent="-285750">
              <a:buFont typeface="Arial" panose="020B0604020202020204" pitchFamily="34" charset="0"/>
              <a:buChar char="•"/>
            </a:pPr>
            <a:r>
              <a:rPr lang="en-US" dirty="0"/>
              <a:t>However, when an atom </a:t>
            </a:r>
            <a:r>
              <a:rPr lang="en-US" b="1" i="1" dirty="0"/>
              <a:t>donates an electron </a:t>
            </a:r>
            <a:r>
              <a:rPr lang="en-US" dirty="0"/>
              <a:t>from its outer shell to the outer shell of a nearby atom the first atom no longer has an equal number of protons and electrons – it now has one </a:t>
            </a:r>
            <a:r>
              <a:rPr lang="en-US" b="1" i="1" dirty="0"/>
              <a:t>less</a:t>
            </a:r>
            <a:r>
              <a:rPr lang="en-US" dirty="0"/>
              <a:t> electron than the number of protons.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loss of an electron results in the atom having a </a:t>
            </a:r>
            <a:r>
              <a:rPr lang="el-GR" dirty="0"/>
              <a:t>δ</a:t>
            </a:r>
            <a:r>
              <a:rPr lang="en-US" dirty="0"/>
              <a:t>+ charge.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call this a ”cation.”</a:t>
            </a:r>
          </a:p>
        </p:txBody>
      </p:sp>
      <p:pic>
        <p:nvPicPr>
          <p:cNvPr id="3" name="Picture 2">
            <a:extLst>
              <a:ext uri="{FF2B5EF4-FFF2-40B4-BE49-F238E27FC236}">
                <a16:creationId xmlns:a16="http://schemas.microsoft.com/office/drawing/2014/main" id="{B488DCEF-2F95-8C47-9BBB-0E2F5C8889A3}"/>
              </a:ext>
            </a:extLst>
          </p:cNvPr>
          <p:cNvPicPr>
            <a:picLocks noChangeAspect="1"/>
          </p:cNvPicPr>
          <p:nvPr/>
        </p:nvPicPr>
        <p:blipFill>
          <a:blip r:embed="rId3"/>
          <a:stretch>
            <a:fillRect/>
          </a:stretch>
        </p:blipFill>
        <p:spPr>
          <a:xfrm>
            <a:off x="1173981" y="4006213"/>
            <a:ext cx="6666663" cy="2763027"/>
          </a:xfrm>
          <a:prstGeom prst="rect">
            <a:avLst/>
          </a:prstGeom>
        </p:spPr>
      </p:pic>
    </p:spTree>
    <p:extLst>
      <p:ext uri="{BB962C8B-B14F-4D97-AF65-F5344CB8AC3E}">
        <p14:creationId xmlns:p14="http://schemas.microsoft.com/office/powerpoint/2010/main" val="63823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41514"/>
            <a:ext cx="8763000" cy="707886"/>
          </a:xfrm>
          <a:prstGeom prst="rect">
            <a:avLst/>
          </a:prstGeom>
          <a:noFill/>
        </p:spPr>
        <p:txBody>
          <a:bodyPr wrap="square" rtlCol="0">
            <a:spAutoFit/>
          </a:bodyPr>
          <a:lstStyle/>
          <a:p>
            <a:pPr algn="ctr">
              <a:defRPr/>
            </a:pPr>
            <a:r>
              <a:rPr lang="en-US" sz="4000" dirty="0">
                <a:solidFill>
                  <a:srgbClr val="000000"/>
                </a:solidFill>
                <a:latin typeface="Tahoma"/>
                <a:cs typeface="Arial"/>
              </a:rPr>
              <a:t>Ions are Charged Atoms</a:t>
            </a:r>
          </a:p>
        </p:txBody>
      </p:sp>
      <p:sp>
        <p:nvSpPr>
          <p:cNvPr id="5" name="TextBox 4"/>
          <p:cNvSpPr txBox="1"/>
          <p:nvPr/>
        </p:nvSpPr>
        <p:spPr>
          <a:xfrm>
            <a:off x="342900" y="1262742"/>
            <a:ext cx="8458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Likewise, when an atom </a:t>
            </a:r>
            <a:r>
              <a:rPr lang="en-US" b="1" i="1" dirty="0"/>
              <a:t>receives a donated electron </a:t>
            </a:r>
            <a:r>
              <a:rPr lang="en-US" dirty="0"/>
              <a:t>to its outer shell from the outer shell of a nearby atom, the first atom no longer as an equal number of protons and electrons – it now has one </a:t>
            </a:r>
            <a:r>
              <a:rPr lang="en-US" b="1" i="1" dirty="0"/>
              <a:t>more</a:t>
            </a:r>
            <a:r>
              <a:rPr lang="en-US" dirty="0"/>
              <a:t> electron than the number of protons.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gain of an electron results in the atom having a </a:t>
            </a:r>
            <a:r>
              <a:rPr lang="el-GR" dirty="0"/>
              <a:t>δ–</a:t>
            </a:r>
            <a:r>
              <a:rPr lang="en-US" dirty="0"/>
              <a:t> charge.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call this an “anion.”</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B63D851B-2AEA-FD42-9692-D78D706061F2}"/>
              </a:ext>
            </a:extLst>
          </p:cNvPr>
          <p:cNvPicPr>
            <a:picLocks noChangeAspect="1"/>
          </p:cNvPicPr>
          <p:nvPr/>
        </p:nvPicPr>
        <p:blipFill>
          <a:blip r:embed="rId3"/>
          <a:stretch>
            <a:fillRect/>
          </a:stretch>
        </p:blipFill>
        <p:spPr>
          <a:xfrm>
            <a:off x="1173981" y="4006213"/>
            <a:ext cx="6666663" cy="2763027"/>
          </a:xfrm>
          <a:prstGeom prst="rect">
            <a:avLst/>
          </a:prstGeom>
        </p:spPr>
      </p:pic>
    </p:spTree>
    <p:extLst>
      <p:ext uri="{BB962C8B-B14F-4D97-AF65-F5344CB8AC3E}">
        <p14:creationId xmlns:p14="http://schemas.microsoft.com/office/powerpoint/2010/main" val="12039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igure 2-0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5600" y="165100"/>
            <a:ext cx="59055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3"/>
          <p:cNvSpPr txBox="1">
            <a:spLocks noChangeArrowheads="1"/>
          </p:cNvSpPr>
          <p:nvPr/>
        </p:nvSpPr>
        <p:spPr bwMode="auto">
          <a:xfrm>
            <a:off x="2868613" y="265113"/>
            <a:ext cx="3592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solidFill>
                  <a:schemeClr val="bg1"/>
                </a:solidFill>
              </a:rPr>
              <a:t>IONS ARE CHARGED ATOMS</a:t>
            </a:r>
          </a:p>
        </p:txBody>
      </p:sp>
      <p:sp>
        <p:nvSpPr>
          <p:cNvPr id="49155" name="Text Box 5"/>
          <p:cNvSpPr txBox="1">
            <a:spLocks noChangeArrowheads="1"/>
          </p:cNvSpPr>
          <p:nvPr/>
        </p:nvSpPr>
        <p:spPr bwMode="auto">
          <a:xfrm>
            <a:off x="3581400" y="1828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Donated electron</a:t>
            </a:r>
          </a:p>
        </p:txBody>
      </p:sp>
      <p:sp>
        <p:nvSpPr>
          <p:cNvPr id="49156" name="Rectangle 6"/>
          <p:cNvSpPr>
            <a:spLocks noChangeArrowheads="1"/>
          </p:cNvSpPr>
          <p:nvPr/>
        </p:nvSpPr>
        <p:spPr bwMode="auto">
          <a:xfrm>
            <a:off x="2992438" y="316388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Na</a:t>
            </a:r>
          </a:p>
        </p:txBody>
      </p:sp>
      <p:sp>
        <p:nvSpPr>
          <p:cNvPr id="49157" name="Rectangle 7"/>
          <p:cNvSpPr>
            <a:spLocks noChangeArrowheads="1"/>
          </p:cNvSpPr>
          <p:nvPr/>
        </p:nvSpPr>
        <p:spPr bwMode="auto">
          <a:xfrm>
            <a:off x="5724525" y="316388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Cl</a:t>
            </a:r>
          </a:p>
        </p:txBody>
      </p:sp>
      <p:sp>
        <p:nvSpPr>
          <p:cNvPr id="49158" name="Text Box 8"/>
          <p:cNvSpPr txBox="1">
            <a:spLocks noChangeArrowheads="1"/>
          </p:cNvSpPr>
          <p:nvPr/>
        </p:nvSpPr>
        <p:spPr bwMode="auto">
          <a:xfrm>
            <a:off x="5408613" y="4500563"/>
            <a:ext cx="1333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u="sng"/>
              <a:t>Chloride ion</a:t>
            </a:r>
          </a:p>
        </p:txBody>
      </p:sp>
      <p:sp>
        <p:nvSpPr>
          <p:cNvPr id="49159" name="Rectangle 9"/>
          <p:cNvSpPr>
            <a:spLocks noChangeArrowheads="1"/>
          </p:cNvSpPr>
          <p:nvPr/>
        </p:nvSpPr>
        <p:spPr bwMode="auto">
          <a:xfrm>
            <a:off x="2668588" y="4500563"/>
            <a:ext cx="124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u="sng"/>
              <a:t>Sodium ion</a:t>
            </a:r>
          </a:p>
        </p:txBody>
      </p:sp>
      <p:sp>
        <p:nvSpPr>
          <p:cNvPr id="49160" name="Rectangle 10"/>
          <p:cNvSpPr>
            <a:spLocks noChangeArrowheads="1"/>
          </p:cNvSpPr>
          <p:nvPr/>
        </p:nvSpPr>
        <p:spPr bwMode="auto">
          <a:xfrm>
            <a:off x="2668588" y="4756150"/>
            <a:ext cx="13335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1800"/>
              <a:t>11 Protons</a:t>
            </a:r>
          </a:p>
          <a:p>
            <a:pPr>
              <a:lnSpc>
                <a:spcPct val="90000"/>
              </a:lnSpc>
              <a:spcBef>
                <a:spcPct val="0"/>
              </a:spcBef>
              <a:buFontTx/>
              <a:buNone/>
            </a:pPr>
            <a:r>
              <a:rPr lang="en-US" altLang="en-US" sz="1800"/>
              <a:t>11 Neutrons</a:t>
            </a:r>
          </a:p>
          <a:p>
            <a:pPr>
              <a:lnSpc>
                <a:spcPct val="90000"/>
              </a:lnSpc>
              <a:spcBef>
                <a:spcPct val="0"/>
              </a:spcBef>
              <a:buFontTx/>
              <a:buNone/>
            </a:pPr>
            <a:r>
              <a:rPr lang="en-US" altLang="en-US" sz="1800"/>
              <a:t>10 Electrons</a:t>
            </a:r>
          </a:p>
        </p:txBody>
      </p:sp>
      <p:sp>
        <p:nvSpPr>
          <p:cNvPr id="49161" name="Rectangle 11"/>
          <p:cNvSpPr>
            <a:spLocks noChangeArrowheads="1"/>
          </p:cNvSpPr>
          <p:nvPr/>
        </p:nvSpPr>
        <p:spPr bwMode="auto">
          <a:xfrm>
            <a:off x="5408613" y="4756150"/>
            <a:ext cx="13335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1800"/>
              <a:t>17 Protons</a:t>
            </a:r>
          </a:p>
          <a:p>
            <a:pPr>
              <a:lnSpc>
                <a:spcPct val="90000"/>
              </a:lnSpc>
              <a:spcBef>
                <a:spcPct val="0"/>
              </a:spcBef>
              <a:buFontTx/>
              <a:buNone/>
            </a:pPr>
            <a:r>
              <a:rPr lang="en-US" altLang="en-US" sz="1800"/>
              <a:t>17 Neutrons</a:t>
            </a:r>
          </a:p>
          <a:p>
            <a:pPr>
              <a:lnSpc>
                <a:spcPct val="90000"/>
              </a:lnSpc>
              <a:spcBef>
                <a:spcPct val="0"/>
              </a:spcBef>
              <a:buFontTx/>
              <a:buNone/>
            </a:pPr>
            <a:r>
              <a:rPr lang="en-US" altLang="en-US" sz="1800"/>
              <a:t>18 Electrons</a:t>
            </a:r>
          </a:p>
        </p:txBody>
      </p:sp>
      <p:sp>
        <p:nvSpPr>
          <p:cNvPr id="49162" name="Text Box 12"/>
          <p:cNvSpPr txBox="1">
            <a:spLocks noChangeArrowheads="1"/>
          </p:cNvSpPr>
          <p:nvPr/>
        </p:nvSpPr>
        <p:spPr bwMode="auto">
          <a:xfrm>
            <a:off x="1671638" y="5653088"/>
            <a:ext cx="11239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0000"/>
              </a:lnSpc>
              <a:spcBef>
                <a:spcPct val="0"/>
              </a:spcBef>
              <a:buFontTx/>
              <a:buNone/>
            </a:pPr>
            <a:r>
              <a:rPr lang="en-US" altLang="en-US" sz="1800">
                <a:solidFill>
                  <a:srgbClr val="FF0000"/>
                </a:solidFill>
              </a:rPr>
              <a:t>NET</a:t>
            </a:r>
          </a:p>
          <a:p>
            <a:pPr>
              <a:lnSpc>
                <a:spcPct val="80000"/>
              </a:lnSpc>
              <a:spcBef>
                <a:spcPct val="0"/>
              </a:spcBef>
              <a:buFontTx/>
              <a:buNone/>
            </a:pPr>
            <a:r>
              <a:rPr lang="en-US" altLang="en-US" sz="1800">
                <a:solidFill>
                  <a:srgbClr val="FF0000"/>
                </a:solidFill>
              </a:rPr>
              <a:t>CHARGE</a:t>
            </a:r>
          </a:p>
        </p:txBody>
      </p:sp>
      <p:sp>
        <p:nvSpPr>
          <p:cNvPr id="49163" name="Rectangle 13"/>
          <p:cNvSpPr>
            <a:spLocks noChangeArrowheads="1"/>
          </p:cNvSpPr>
          <p:nvPr/>
        </p:nvSpPr>
        <p:spPr bwMode="auto">
          <a:xfrm>
            <a:off x="5851525" y="5756275"/>
            <a:ext cx="1009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0000"/>
              </a:lnSpc>
              <a:spcBef>
                <a:spcPct val="0"/>
              </a:spcBef>
              <a:buFontTx/>
              <a:buNone/>
            </a:pPr>
            <a:r>
              <a:rPr lang="en-US" altLang="en-US" sz="1800"/>
              <a:t>Negative</a:t>
            </a:r>
          </a:p>
        </p:txBody>
      </p:sp>
      <p:sp>
        <p:nvSpPr>
          <p:cNvPr id="49164" name="Rectangle 14"/>
          <p:cNvSpPr>
            <a:spLocks noChangeArrowheads="1"/>
          </p:cNvSpPr>
          <p:nvPr/>
        </p:nvSpPr>
        <p:spPr bwMode="auto">
          <a:xfrm>
            <a:off x="3157538" y="5756275"/>
            <a:ext cx="920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0000"/>
              </a:lnSpc>
              <a:spcBef>
                <a:spcPct val="0"/>
              </a:spcBef>
              <a:buFontTx/>
              <a:buNone/>
            </a:pPr>
            <a:r>
              <a:rPr lang="en-US" altLang="en-US" sz="1800"/>
              <a:t>Positive</a:t>
            </a:r>
          </a:p>
        </p:txBody>
      </p:sp>
      <p:sp>
        <p:nvSpPr>
          <p:cNvPr id="2" name="TextBox 1"/>
          <p:cNvSpPr txBox="1"/>
          <p:nvPr/>
        </p:nvSpPr>
        <p:spPr>
          <a:xfrm>
            <a:off x="134144" y="1409562"/>
            <a:ext cx="2174875" cy="1754326"/>
          </a:xfrm>
          <a:prstGeom prst="rect">
            <a:avLst/>
          </a:prstGeom>
          <a:solidFill>
            <a:schemeClr val="bg1"/>
          </a:solidFill>
        </p:spPr>
        <p:txBody>
          <a:bodyPr wrap="square" rtlCol="0">
            <a:spAutoFit/>
          </a:bodyPr>
          <a:lstStyle/>
          <a:p>
            <a:r>
              <a:rPr lang="en-US" dirty="0"/>
              <a:t>• loss of an   </a:t>
            </a:r>
          </a:p>
          <a:p>
            <a:r>
              <a:rPr lang="en-US" dirty="0"/>
              <a:t>  electron </a:t>
            </a:r>
          </a:p>
          <a:p>
            <a:endParaRPr lang="en-US" dirty="0"/>
          </a:p>
          <a:p>
            <a:r>
              <a:rPr lang="en-US" dirty="0"/>
              <a:t>• overall charge </a:t>
            </a:r>
          </a:p>
          <a:p>
            <a:r>
              <a:rPr lang="en-US" dirty="0"/>
              <a:t>  becomes positive </a:t>
            </a:r>
          </a:p>
          <a:p>
            <a:r>
              <a:rPr lang="en-US" dirty="0"/>
              <a:t>  (= CATION)</a:t>
            </a:r>
          </a:p>
        </p:txBody>
      </p:sp>
      <p:sp>
        <p:nvSpPr>
          <p:cNvPr id="15" name="TextBox 14"/>
          <p:cNvSpPr txBox="1"/>
          <p:nvPr/>
        </p:nvSpPr>
        <p:spPr>
          <a:xfrm>
            <a:off x="6949742" y="1134993"/>
            <a:ext cx="2174875" cy="1754326"/>
          </a:xfrm>
          <a:prstGeom prst="rect">
            <a:avLst/>
          </a:prstGeom>
          <a:solidFill>
            <a:schemeClr val="bg1"/>
          </a:solidFill>
        </p:spPr>
        <p:txBody>
          <a:bodyPr wrap="square" rtlCol="0">
            <a:spAutoFit/>
          </a:bodyPr>
          <a:lstStyle/>
          <a:p>
            <a:r>
              <a:rPr lang="en-US" dirty="0"/>
              <a:t>• gaining of an   </a:t>
            </a:r>
          </a:p>
          <a:p>
            <a:r>
              <a:rPr lang="en-US" dirty="0"/>
              <a:t>  electron </a:t>
            </a:r>
          </a:p>
          <a:p>
            <a:endParaRPr lang="en-US" dirty="0"/>
          </a:p>
          <a:p>
            <a:r>
              <a:rPr lang="en-US" dirty="0"/>
              <a:t>• overall charge </a:t>
            </a:r>
          </a:p>
          <a:p>
            <a:r>
              <a:rPr lang="en-US" dirty="0"/>
              <a:t>  becomes negative</a:t>
            </a:r>
          </a:p>
          <a:p>
            <a:r>
              <a:rPr lang="en-US" dirty="0"/>
              <a:t>  (= ANION)</a:t>
            </a:r>
          </a:p>
        </p:txBody>
      </p:sp>
    </p:spTree>
    <p:extLst>
      <p:ext uri="{BB962C8B-B14F-4D97-AF65-F5344CB8AC3E}">
        <p14:creationId xmlns:p14="http://schemas.microsoft.com/office/powerpoint/2010/main" val="58872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Ionic Bonds</a:t>
            </a:r>
          </a:p>
        </p:txBody>
      </p:sp>
      <p:sp>
        <p:nvSpPr>
          <p:cNvPr id="5" name="TextBox 4"/>
          <p:cNvSpPr txBox="1"/>
          <p:nvPr/>
        </p:nvSpPr>
        <p:spPr>
          <a:xfrm>
            <a:off x="342900" y="1088886"/>
            <a:ext cx="8458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When an atom of one element </a:t>
            </a:r>
            <a:r>
              <a:rPr lang="en-US" b="1" i="1" dirty="0"/>
              <a:t>donates</a:t>
            </a:r>
            <a:r>
              <a:rPr lang="en-US" dirty="0"/>
              <a:t> an electron to another atom of another element, one gains a </a:t>
            </a:r>
            <a:r>
              <a:rPr lang="el-GR" dirty="0"/>
              <a:t>δ</a:t>
            </a:r>
            <a:r>
              <a:rPr lang="en-US" dirty="0"/>
              <a:t>- charge and one gains a </a:t>
            </a:r>
            <a:r>
              <a:rPr lang="el-GR" dirty="0"/>
              <a:t>δ</a:t>
            </a:r>
            <a:r>
              <a:rPr lang="en-US" dirty="0"/>
              <a:t>+ charge. </a:t>
            </a:r>
          </a:p>
          <a:p>
            <a:pPr marL="285750" indent="-285750">
              <a:buFont typeface="Arial" panose="020B0604020202020204" pitchFamily="34" charset="0"/>
              <a:buChar char="•"/>
            </a:pPr>
            <a:r>
              <a:rPr lang="en-US" dirty="0"/>
              <a:t>Because positive and negative charges attract, these ions stay together and form an ionic bond (a bond between ions.) </a:t>
            </a:r>
          </a:p>
          <a:p>
            <a:pPr marL="285750" indent="-285750">
              <a:buFont typeface="Arial" panose="020B0604020202020204" pitchFamily="34" charset="0"/>
              <a:buChar char="•"/>
            </a:pPr>
            <a:r>
              <a:rPr lang="en-US" dirty="0"/>
              <a:t>The elements bond together with the electron from one element staying predominantly with the other element. </a:t>
            </a:r>
          </a:p>
          <a:p>
            <a:pPr marL="285750" indent="-285750">
              <a:buFont typeface="Arial" panose="020B0604020202020204" pitchFamily="34" charset="0"/>
              <a:buChar char="•"/>
            </a:pPr>
            <a:r>
              <a:rPr lang="en-US" dirty="0"/>
              <a:t>When Na+ and Cl– ions combine to produce NaCl, an electron from a sodium atom stays with the other seven from the chlorine atom</a:t>
            </a:r>
          </a:p>
          <a:p>
            <a:pPr marL="285750" indent="-285750">
              <a:buFont typeface="Arial" panose="020B0604020202020204" pitchFamily="34" charset="0"/>
              <a:buChar char="•"/>
            </a:pPr>
            <a:r>
              <a:rPr lang="en-US" dirty="0"/>
              <a:t>	the sodium and chloride ions attract each other in a lattice of ions with a net zero charge.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Ionic bonds dissociate in water.</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BAB6AA5C-4E63-6947-8ABB-3C85A3E30323}"/>
              </a:ext>
            </a:extLst>
          </p:cNvPr>
          <p:cNvPicPr>
            <a:picLocks noChangeAspect="1"/>
          </p:cNvPicPr>
          <p:nvPr/>
        </p:nvPicPr>
        <p:blipFill>
          <a:blip r:embed="rId3"/>
          <a:stretch>
            <a:fillRect/>
          </a:stretch>
        </p:blipFill>
        <p:spPr>
          <a:xfrm>
            <a:off x="1597688" y="4410872"/>
            <a:ext cx="5690297" cy="2358368"/>
          </a:xfrm>
          <a:prstGeom prst="rect">
            <a:avLst/>
          </a:prstGeom>
        </p:spPr>
      </p:pic>
    </p:spTree>
    <p:extLst>
      <p:ext uri="{BB962C8B-B14F-4D97-AF65-F5344CB8AC3E}">
        <p14:creationId xmlns:p14="http://schemas.microsoft.com/office/powerpoint/2010/main" val="357246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554545"/>
          </a:xfrm>
          <a:prstGeom prst="rect">
            <a:avLst/>
          </a:prstGeom>
          <a:noFill/>
        </p:spPr>
        <p:txBody>
          <a:bodyPr wrap="square" rtlCol="0">
            <a:spAutoFit/>
          </a:bodyPr>
          <a:lstStyle/>
          <a:p>
            <a:r>
              <a:rPr lang="en-US" sz="3200" dirty="0"/>
              <a:t>• Describe matter and elements</a:t>
            </a:r>
          </a:p>
          <a:p>
            <a:r>
              <a:rPr lang="en-US" sz="3200" dirty="0"/>
              <a:t>• Describe the interrelationship between protons, neutrons, and electrons, and the ways in which electrons can be donated or shared between atoms</a:t>
            </a:r>
          </a:p>
        </p:txBody>
      </p:sp>
    </p:spTree>
    <p:extLst>
      <p:ext uri="{BB962C8B-B14F-4D97-AF65-F5344CB8AC3E}">
        <p14:creationId xmlns:p14="http://schemas.microsoft.com/office/powerpoint/2010/main" val="427803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figure_02_10_01_un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0500" y="139700"/>
            <a:ext cx="6234113"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1" name="Group 11"/>
          <p:cNvGrpSpPr>
            <a:grpSpLocks/>
          </p:cNvGrpSpPr>
          <p:nvPr/>
        </p:nvGrpSpPr>
        <p:grpSpPr bwMode="auto">
          <a:xfrm>
            <a:off x="1785938" y="1163638"/>
            <a:ext cx="327025" cy="327025"/>
            <a:chOff x="3845233" y="1422400"/>
            <a:chExt cx="327025" cy="327025"/>
          </a:xfrm>
        </p:grpSpPr>
        <p:sp>
          <p:nvSpPr>
            <p:cNvPr id="53266" name="Oval 4"/>
            <p:cNvSpPr>
              <a:spLocks noChangeArrowheads="1"/>
            </p:cNvSpPr>
            <p:nvPr/>
          </p:nvSpPr>
          <p:spPr bwMode="auto">
            <a:xfrm>
              <a:off x="3845233" y="1422400"/>
              <a:ext cx="327025" cy="327025"/>
            </a:xfrm>
            <a:prstGeom prst="ellipse">
              <a:avLst/>
            </a:prstGeom>
            <a:solidFill>
              <a:srgbClr val="000000"/>
            </a:solidFill>
            <a:ln w="19050">
              <a:solidFill>
                <a:srgbClr val="FFFFFF"/>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1800"/>
            </a:p>
          </p:txBody>
        </p:sp>
        <p:sp>
          <p:nvSpPr>
            <p:cNvPr id="53267" name="TextBox 5"/>
            <p:cNvSpPr txBox="1">
              <a:spLocks noChangeArrowheads="1"/>
            </p:cNvSpPr>
            <p:nvPr/>
          </p:nvSpPr>
          <p:spPr bwMode="auto">
            <a:xfrm>
              <a:off x="3869046" y="14319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solidFill>
                    <a:srgbClr val="FFFFFF"/>
                  </a:solidFill>
                </a:rPr>
                <a:t>1</a:t>
              </a:r>
            </a:p>
          </p:txBody>
        </p:sp>
      </p:grpSp>
      <p:grpSp>
        <p:nvGrpSpPr>
          <p:cNvPr id="53252" name="Group 11"/>
          <p:cNvGrpSpPr>
            <a:grpSpLocks/>
          </p:cNvGrpSpPr>
          <p:nvPr/>
        </p:nvGrpSpPr>
        <p:grpSpPr bwMode="auto">
          <a:xfrm>
            <a:off x="1785938" y="4151313"/>
            <a:ext cx="327025" cy="327025"/>
            <a:chOff x="3845233" y="1422400"/>
            <a:chExt cx="327025" cy="327025"/>
          </a:xfrm>
        </p:grpSpPr>
        <p:sp>
          <p:nvSpPr>
            <p:cNvPr id="53264" name="Oval 4"/>
            <p:cNvSpPr>
              <a:spLocks noChangeArrowheads="1"/>
            </p:cNvSpPr>
            <p:nvPr/>
          </p:nvSpPr>
          <p:spPr bwMode="auto">
            <a:xfrm>
              <a:off x="3845233" y="1422400"/>
              <a:ext cx="327025" cy="327025"/>
            </a:xfrm>
            <a:prstGeom prst="ellipse">
              <a:avLst/>
            </a:prstGeom>
            <a:solidFill>
              <a:srgbClr val="000000"/>
            </a:solidFill>
            <a:ln w="19050">
              <a:solidFill>
                <a:srgbClr val="FFFFFF"/>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1800"/>
            </a:p>
          </p:txBody>
        </p:sp>
        <p:sp>
          <p:nvSpPr>
            <p:cNvPr id="53265" name="TextBox 5"/>
            <p:cNvSpPr txBox="1">
              <a:spLocks noChangeArrowheads="1"/>
            </p:cNvSpPr>
            <p:nvPr/>
          </p:nvSpPr>
          <p:spPr bwMode="auto">
            <a:xfrm>
              <a:off x="3869046" y="14319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solidFill>
                    <a:srgbClr val="FFFFFF"/>
                  </a:solidFill>
                </a:rPr>
                <a:t>3</a:t>
              </a:r>
            </a:p>
          </p:txBody>
        </p:sp>
      </p:grpSp>
      <p:sp>
        <p:nvSpPr>
          <p:cNvPr id="53253" name="Rectangle 12"/>
          <p:cNvSpPr>
            <a:spLocks noChangeArrowheads="1"/>
          </p:cNvSpPr>
          <p:nvPr/>
        </p:nvSpPr>
        <p:spPr bwMode="auto">
          <a:xfrm>
            <a:off x="2078038" y="3025775"/>
            <a:ext cx="16494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The result is</a:t>
            </a:r>
          </a:p>
          <a:p>
            <a:pPr>
              <a:spcBef>
                <a:spcPct val="0"/>
              </a:spcBef>
              <a:buFontTx/>
              <a:buNone/>
            </a:pPr>
            <a:r>
              <a:rPr lang="en-US" altLang="en-US" sz="1800">
                <a:solidFill>
                  <a:srgbClr val="FF0000"/>
                </a:solidFill>
              </a:rPr>
              <a:t>two oppositely</a:t>
            </a:r>
          </a:p>
          <a:p>
            <a:pPr>
              <a:spcBef>
                <a:spcPct val="0"/>
              </a:spcBef>
              <a:buFontTx/>
              <a:buNone/>
            </a:pPr>
            <a:r>
              <a:rPr lang="en-US" altLang="en-US" sz="1800">
                <a:solidFill>
                  <a:srgbClr val="FF0000"/>
                </a:solidFill>
              </a:rPr>
              <a:t>charged ions</a:t>
            </a:r>
            <a:r>
              <a:rPr lang="en-US" altLang="en-US" sz="1800"/>
              <a:t>.</a:t>
            </a:r>
          </a:p>
        </p:txBody>
      </p:sp>
      <p:grpSp>
        <p:nvGrpSpPr>
          <p:cNvPr id="53254" name="Group 11"/>
          <p:cNvGrpSpPr>
            <a:grpSpLocks/>
          </p:cNvGrpSpPr>
          <p:nvPr/>
        </p:nvGrpSpPr>
        <p:grpSpPr bwMode="auto">
          <a:xfrm>
            <a:off x="1785938" y="3025775"/>
            <a:ext cx="327025" cy="327025"/>
            <a:chOff x="3845233" y="1422400"/>
            <a:chExt cx="327025" cy="327025"/>
          </a:xfrm>
        </p:grpSpPr>
        <p:sp>
          <p:nvSpPr>
            <p:cNvPr id="53262" name="Oval 4"/>
            <p:cNvSpPr>
              <a:spLocks noChangeArrowheads="1"/>
            </p:cNvSpPr>
            <p:nvPr/>
          </p:nvSpPr>
          <p:spPr bwMode="auto">
            <a:xfrm>
              <a:off x="3845233" y="1422400"/>
              <a:ext cx="327025" cy="327025"/>
            </a:xfrm>
            <a:prstGeom prst="ellipse">
              <a:avLst/>
            </a:prstGeom>
            <a:solidFill>
              <a:srgbClr val="000000"/>
            </a:solidFill>
            <a:ln w="19050">
              <a:solidFill>
                <a:srgbClr val="FFFFFF"/>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1800"/>
            </a:p>
          </p:txBody>
        </p:sp>
        <p:sp>
          <p:nvSpPr>
            <p:cNvPr id="53263" name="TextBox 5"/>
            <p:cNvSpPr txBox="1">
              <a:spLocks noChangeArrowheads="1"/>
            </p:cNvSpPr>
            <p:nvPr/>
          </p:nvSpPr>
          <p:spPr bwMode="auto">
            <a:xfrm>
              <a:off x="3869046" y="14319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solidFill>
                    <a:srgbClr val="FFFFFF"/>
                  </a:solidFill>
                </a:rPr>
                <a:t>2</a:t>
              </a:r>
            </a:p>
          </p:txBody>
        </p:sp>
      </p:grpSp>
      <p:sp>
        <p:nvSpPr>
          <p:cNvPr id="53255" name="Rectangle 16"/>
          <p:cNvSpPr>
            <a:spLocks noChangeArrowheads="1"/>
          </p:cNvSpPr>
          <p:nvPr/>
        </p:nvSpPr>
        <p:spPr bwMode="auto">
          <a:xfrm>
            <a:off x="3790950" y="3298825"/>
            <a:ext cx="3375025" cy="339725"/>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b="1">
                <a:solidFill>
                  <a:srgbClr val="FF0000"/>
                </a:solidFill>
              </a:rPr>
              <a:t>OPPOSITE CHARGES ATTRACT</a:t>
            </a:r>
          </a:p>
        </p:txBody>
      </p:sp>
      <p:sp>
        <p:nvSpPr>
          <p:cNvPr id="53256" name="Rectangle 17"/>
          <p:cNvSpPr>
            <a:spLocks noChangeArrowheads="1"/>
          </p:cNvSpPr>
          <p:nvPr/>
        </p:nvSpPr>
        <p:spPr bwMode="auto">
          <a:xfrm>
            <a:off x="3709988" y="2862263"/>
            <a:ext cx="1211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t>Sodium ion</a:t>
            </a:r>
          </a:p>
        </p:txBody>
      </p:sp>
      <p:sp>
        <p:nvSpPr>
          <p:cNvPr id="53257" name="Rectangle 18"/>
          <p:cNvSpPr>
            <a:spLocks noChangeArrowheads="1"/>
          </p:cNvSpPr>
          <p:nvPr/>
        </p:nvSpPr>
        <p:spPr bwMode="auto">
          <a:xfrm>
            <a:off x="5930900" y="2862263"/>
            <a:ext cx="1279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t>Chloride ion</a:t>
            </a:r>
          </a:p>
        </p:txBody>
      </p:sp>
      <p:sp>
        <p:nvSpPr>
          <p:cNvPr id="53258" name="Rectangle 19"/>
          <p:cNvSpPr>
            <a:spLocks noChangeArrowheads="1"/>
          </p:cNvSpPr>
          <p:nvPr/>
        </p:nvSpPr>
        <p:spPr bwMode="auto">
          <a:xfrm>
            <a:off x="4770438" y="717550"/>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t>Donated electron</a:t>
            </a:r>
          </a:p>
        </p:txBody>
      </p:sp>
      <p:cxnSp>
        <p:nvCxnSpPr>
          <p:cNvPr id="21" name="Straight Connector 18"/>
          <p:cNvCxnSpPr>
            <a:cxnSpLocks noChangeShapeType="1"/>
            <a:stCxn id="53258" idx="2"/>
          </p:cNvCxnSpPr>
          <p:nvPr/>
        </p:nvCxnSpPr>
        <p:spPr bwMode="auto">
          <a:xfrm rot="16200000" flipH="1">
            <a:off x="5502275" y="1069975"/>
            <a:ext cx="152400" cy="63500"/>
          </a:xfrm>
          <a:prstGeom prst="line">
            <a:avLst/>
          </a:prstGeom>
          <a:noFill/>
          <a:ln w="15875">
            <a:solidFill>
              <a:schemeClr val="tx1"/>
            </a:solidFill>
            <a:round/>
            <a:headEnd/>
            <a:tailEnd/>
          </a:ln>
          <a:effectLst>
            <a:outerShdw blurRad="50800" dist="12700" dir="2700000" rotWithShape="0">
              <a:srgbClr val="FFFFFF">
                <a:alpha val="42998"/>
              </a:srgbClr>
            </a:outerShdw>
          </a:effectLst>
          <a:extLst>
            <a:ext uri="{909E8E84-426E-40dd-AFC4-6F175D3DCCD1}"/>
          </a:extLst>
        </p:spPr>
      </p:cxnSp>
      <p:sp>
        <p:nvSpPr>
          <p:cNvPr id="53260" name="Rectangle 21"/>
          <p:cNvSpPr>
            <a:spLocks noChangeArrowheads="1"/>
          </p:cNvSpPr>
          <p:nvPr/>
        </p:nvSpPr>
        <p:spPr bwMode="auto">
          <a:xfrm>
            <a:off x="4621213" y="5813425"/>
            <a:ext cx="1655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t>NaCl compound</a:t>
            </a:r>
          </a:p>
        </p:txBody>
      </p:sp>
      <p:sp>
        <p:nvSpPr>
          <p:cNvPr id="53261" name="Text Box 4"/>
          <p:cNvSpPr txBox="1">
            <a:spLocks noChangeArrowheads="1"/>
          </p:cNvSpPr>
          <p:nvPr/>
        </p:nvSpPr>
        <p:spPr bwMode="auto">
          <a:xfrm>
            <a:off x="374650" y="4591050"/>
            <a:ext cx="3273425"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u="sng">
                <a:solidFill>
                  <a:srgbClr val="FF0000"/>
                </a:solidFill>
              </a:rPr>
              <a:t>IONIC BOND </a:t>
            </a:r>
          </a:p>
          <a:p>
            <a:pPr>
              <a:spcBef>
                <a:spcPct val="0"/>
              </a:spcBef>
              <a:buFontTx/>
              <a:buNone/>
            </a:pPr>
            <a:r>
              <a:rPr lang="en-US" altLang="en-US" sz="1800"/>
              <a:t>– </a:t>
            </a:r>
            <a:r>
              <a:rPr lang="en-US" altLang="en-US" sz="2000"/>
              <a:t>the attraction between oppositely charged ions </a:t>
            </a:r>
          </a:p>
        </p:txBody>
      </p:sp>
      <p:sp>
        <p:nvSpPr>
          <p:cNvPr id="22" name="Rectangle 4"/>
          <p:cNvSpPr>
            <a:spLocks noChangeArrowheads="1"/>
          </p:cNvSpPr>
          <p:nvPr/>
        </p:nvSpPr>
        <p:spPr bwMode="auto">
          <a:xfrm>
            <a:off x="2078038" y="1163638"/>
            <a:ext cx="1808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dirty="0"/>
              <a:t>One atom</a:t>
            </a:r>
          </a:p>
          <a:p>
            <a:pPr>
              <a:spcBef>
                <a:spcPct val="0"/>
              </a:spcBef>
              <a:buFontTx/>
              <a:buNone/>
            </a:pPr>
            <a:r>
              <a:rPr lang="en-US" altLang="en-US" sz="1800" dirty="0"/>
              <a:t>takes electrons</a:t>
            </a:r>
          </a:p>
          <a:p>
            <a:pPr>
              <a:spcBef>
                <a:spcPct val="0"/>
              </a:spcBef>
              <a:buFontTx/>
              <a:buNone/>
            </a:pPr>
            <a:r>
              <a:rPr lang="en-US" altLang="en-US" sz="1800" dirty="0"/>
              <a:t>from another.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figure_02_10_02_un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39700"/>
            <a:ext cx="776922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4"/>
          <p:cNvSpPr>
            <a:spLocks noChangeArrowheads="1"/>
          </p:cNvSpPr>
          <p:nvPr/>
        </p:nvSpPr>
        <p:spPr bwMode="auto">
          <a:xfrm>
            <a:off x="5935663" y="987425"/>
            <a:ext cx="1919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t>NaCl crystal</a:t>
            </a:r>
          </a:p>
          <a:p>
            <a:pPr algn="ctr">
              <a:spcBef>
                <a:spcPct val="0"/>
              </a:spcBef>
              <a:buFontTx/>
              <a:buNone/>
            </a:pPr>
            <a:r>
              <a:rPr lang="en-US" altLang="en-US" sz="2000"/>
              <a:t>structure</a:t>
            </a:r>
          </a:p>
        </p:txBody>
      </p:sp>
      <p:sp>
        <p:nvSpPr>
          <p:cNvPr id="54275" name="Rectangle 5"/>
          <p:cNvSpPr>
            <a:spLocks noChangeArrowheads="1"/>
          </p:cNvSpPr>
          <p:nvPr/>
        </p:nvSpPr>
        <p:spPr bwMode="auto">
          <a:xfrm>
            <a:off x="3019425" y="987425"/>
            <a:ext cx="1917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t>NaCl crystals</a:t>
            </a:r>
          </a:p>
          <a:p>
            <a:pPr algn="ctr">
              <a:spcBef>
                <a:spcPct val="0"/>
              </a:spcBef>
              <a:buFontTx/>
              <a:buNone/>
            </a:pPr>
            <a:r>
              <a:rPr lang="en-US" altLang="en-US" sz="2000"/>
              <a:t>(table salt)</a:t>
            </a:r>
          </a:p>
        </p:txBody>
      </p:sp>
      <p:sp>
        <p:nvSpPr>
          <p:cNvPr id="7" name="Down Arrow 6"/>
          <p:cNvSpPr>
            <a:spLocks noChangeArrowheads="1"/>
          </p:cNvSpPr>
          <p:nvPr/>
        </p:nvSpPr>
        <p:spPr bwMode="auto">
          <a:xfrm rot="1895073" flipH="1" flipV="1">
            <a:off x="6094413" y="4287838"/>
            <a:ext cx="319087" cy="871537"/>
          </a:xfrm>
          <a:prstGeom prst="downArrow">
            <a:avLst>
              <a:gd name="adj1" fmla="val 50000"/>
              <a:gd name="adj2" fmla="val 49999"/>
            </a:avLst>
          </a:prstGeom>
          <a:solidFill>
            <a:srgbClr val="FF0000"/>
          </a:solidFill>
          <a:ln w="9525">
            <a:solidFill>
              <a:schemeClr val="tx1"/>
            </a:solidFill>
            <a:round/>
            <a:headEnd/>
            <a:tailEnd/>
          </a:ln>
          <a:effectLst>
            <a:outerShdw blurRad="50800" dist="38100" dir="2700000" rotWithShape="0">
              <a:srgbClr val="000000">
                <a:alpha val="42998"/>
              </a:srgbClr>
            </a:outerShdw>
          </a:effectLst>
        </p:spPr>
        <p:txBody>
          <a:bodyPr/>
          <a:lstStyle/>
          <a:p>
            <a:pPr>
              <a:defRPr/>
            </a:pPr>
            <a:endParaRPr lang="en-US"/>
          </a:p>
        </p:txBody>
      </p:sp>
      <p:sp>
        <p:nvSpPr>
          <p:cNvPr id="8" name="Rounded Rectangle 7"/>
          <p:cNvSpPr>
            <a:spLocks noChangeArrowheads="1"/>
          </p:cNvSpPr>
          <p:nvPr/>
        </p:nvSpPr>
        <p:spPr bwMode="auto">
          <a:xfrm>
            <a:off x="2185988" y="4852988"/>
            <a:ext cx="4264025" cy="630237"/>
          </a:xfrm>
          <a:prstGeom prst="roundRect">
            <a:avLst>
              <a:gd name="adj" fmla="val 16667"/>
            </a:avLst>
          </a:prstGeom>
          <a:solidFill>
            <a:srgbClr val="FFFFFF"/>
          </a:solidFill>
          <a:ln w="9525">
            <a:solidFill>
              <a:schemeClr val="tx1"/>
            </a:solidFill>
            <a:round/>
            <a:headEnd/>
            <a:tailEnd/>
          </a:ln>
          <a:effectLst>
            <a:outerShdw blurRad="50800" dist="38100" dir="2700000" algn="tl" rotWithShape="0">
              <a:srgbClr val="000000">
                <a:alpha val="42998"/>
              </a:srgbClr>
            </a:outerShdw>
          </a:effec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en-US" sz="1400"/>
              <a:t>When multiple Na</a:t>
            </a:r>
            <a:r>
              <a:rPr lang="en-US" altLang="en-US" sz="1400" baseline="30000"/>
              <a:t>+</a:t>
            </a:r>
            <a:r>
              <a:rPr lang="en-US" altLang="en-US" sz="1400"/>
              <a:t> ions and Cl</a:t>
            </a:r>
            <a:r>
              <a:rPr lang="en-US" altLang="en-US" sz="1400" baseline="30000"/>
              <a:t>–</a:t>
            </a:r>
            <a:r>
              <a:rPr lang="en-US" altLang="en-US" sz="1400"/>
              <a:t> ions are attracted</a:t>
            </a:r>
          </a:p>
          <a:p>
            <a:pPr>
              <a:defRPr/>
            </a:pPr>
            <a:r>
              <a:rPr lang="en-US" altLang="en-US" sz="1400"/>
              <a:t>to each other, a NaCl crystal structure forms.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34938" y="325062"/>
            <a:ext cx="5076712" cy="646113"/>
          </a:xfrm>
        </p:spPr>
        <p:txBody>
          <a:bodyPr>
            <a:normAutofit fontScale="90000"/>
          </a:bodyPr>
          <a:lstStyle/>
          <a:p>
            <a:r>
              <a:rPr lang="en-US" altLang="x-none" sz="4000" b="0" dirty="0">
                <a:solidFill>
                  <a:schemeClr val="tx1"/>
                </a:solidFill>
                <a:latin typeface="Calibri" charset="0"/>
                <a:cs typeface="Arial" charset="0"/>
              </a:rPr>
              <a:t>Covalent Bonds</a:t>
            </a:r>
          </a:p>
        </p:txBody>
      </p:sp>
      <p:sp>
        <p:nvSpPr>
          <p:cNvPr id="40962" name="Content Placeholder 2"/>
          <p:cNvSpPr>
            <a:spLocks noGrp="1"/>
          </p:cNvSpPr>
          <p:nvPr>
            <p:ph idx="1"/>
          </p:nvPr>
        </p:nvSpPr>
        <p:spPr>
          <a:xfrm>
            <a:off x="379413" y="1458913"/>
            <a:ext cx="3627437" cy="4750968"/>
          </a:xfrm>
        </p:spPr>
        <p:txBody>
          <a:bodyPr>
            <a:normAutofit fontScale="85000" lnSpcReduction="10000"/>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Another type of strong chemical bond between two or more atoms is a covalent bond.</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These bonds form when an electron is </a:t>
            </a:r>
            <a:r>
              <a:rPr lang="en-US" sz="2800" b="1" i="1" dirty="0">
                <a:latin typeface="Calibri" panose="020F0502020204030204" pitchFamily="34" charset="0"/>
                <a:cs typeface="Calibri" panose="020F0502020204030204" pitchFamily="34" charset="0"/>
              </a:rPr>
              <a:t>shared</a:t>
            </a:r>
            <a:r>
              <a:rPr lang="en-US" sz="2800" dirty="0">
                <a:latin typeface="Calibri" panose="020F0502020204030204" pitchFamily="34" charset="0"/>
                <a:cs typeface="Calibri" panose="020F0502020204030204" pitchFamily="34" charset="0"/>
              </a:rPr>
              <a:t> between two elements and are the strongest and most common form of chemical bond in living organisms. </a:t>
            </a:r>
          </a:p>
          <a:p>
            <a:pPr marL="285750" indent="-285750">
              <a:buFont typeface="Arial" panose="020B0604020202020204" pitchFamily="34" charset="0"/>
              <a:buChar char="•"/>
            </a:pPr>
            <a:r>
              <a:rPr lang="en-US" sz="2800" i="1" dirty="0">
                <a:latin typeface="Calibri" panose="020F0502020204030204" pitchFamily="34" charset="0"/>
                <a:cs typeface="Calibri" panose="020F0502020204030204" pitchFamily="34" charset="0"/>
              </a:rPr>
              <a:t>Covalent bonds do not dissociate in water.</a:t>
            </a:r>
          </a:p>
        </p:txBody>
      </p:sp>
      <p:grpSp>
        <p:nvGrpSpPr>
          <p:cNvPr id="40964" name="Group 26"/>
          <p:cNvGrpSpPr>
            <a:grpSpLocks/>
          </p:cNvGrpSpPr>
          <p:nvPr/>
        </p:nvGrpSpPr>
        <p:grpSpPr bwMode="auto">
          <a:xfrm>
            <a:off x="4572000" y="161925"/>
            <a:ext cx="3773488" cy="6462713"/>
            <a:chOff x="2678938" y="177800"/>
            <a:chExt cx="3773424" cy="6462776"/>
          </a:xfrm>
        </p:grpSpPr>
        <p:pic>
          <p:nvPicPr>
            <p:cNvPr id="40965" name="Picture 27" descr="02_09CovalentBondForm_3-U.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78938" y="203200"/>
              <a:ext cx="3773424" cy="643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TextBox 28"/>
            <p:cNvSpPr txBox="1">
              <a:spLocks noChangeArrowheads="1"/>
            </p:cNvSpPr>
            <p:nvPr/>
          </p:nvSpPr>
          <p:spPr bwMode="auto">
            <a:xfrm>
              <a:off x="3318577" y="177800"/>
              <a:ext cx="258304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Arial" charset="0"/>
                </a:rPr>
                <a:t>Hydrogen atoms (2 H)</a:t>
              </a:r>
            </a:p>
          </p:txBody>
        </p:sp>
        <p:sp>
          <p:nvSpPr>
            <p:cNvPr id="40967" name="TextBox 29"/>
            <p:cNvSpPr txBox="1">
              <a:spLocks noChangeArrowheads="1"/>
            </p:cNvSpPr>
            <p:nvPr/>
          </p:nvSpPr>
          <p:spPr bwMode="auto">
            <a:xfrm>
              <a:off x="3706590" y="6070600"/>
              <a:ext cx="165462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lnSpc>
                  <a:spcPts val="1800"/>
                </a:lnSpc>
              </a:pPr>
              <a:r>
                <a:rPr lang="en-US" altLang="x-none" sz="1800" b="1">
                  <a:solidFill>
                    <a:srgbClr val="000000"/>
                  </a:solidFill>
                  <a:latin typeface="Arial" charset="0"/>
                </a:rPr>
                <a:t>Hydrogen</a:t>
              </a:r>
              <a:br>
                <a:rPr lang="en-US" altLang="x-none" sz="1800" b="1">
                  <a:solidFill>
                    <a:srgbClr val="000000"/>
                  </a:solidFill>
                  <a:latin typeface="Arial" charset="0"/>
                </a:rPr>
              </a:br>
              <a:r>
                <a:rPr lang="en-US" altLang="x-none" sz="1800" b="1">
                  <a:solidFill>
                    <a:srgbClr val="000000"/>
                  </a:solidFill>
                  <a:latin typeface="Arial" charset="0"/>
                </a:rPr>
                <a:t>molecule (H</a:t>
              </a:r>
              <a:r>
                <a:rPr lang="en-US" altLang="x-none" sz="1800" b="1" baseline="-25000">
                  <a:solidFill>
                    <a:srgbClr val="000000"/>
                  </a:solidFill>
                  <a:latin typeface="Arial" charset="0"/>
                </a:rPr>
                <a:t>2</a:t>
              </a:r>
              <a:r>
                <a:rPr lang="en-US" altLang="x-none" sz="1800" b="1">
                  <a:solidFill>
                    <a:srgbClr val="000000"/>
                  </a:solidFill>
                  <a:latin typeface="Arial" charset="0"/>
                </a:rPr>
                <a:t>)</a:t>
              </a:r>
            </a:p>
          </p:txBody>
        </p:sp>
        <p:sp>
          <p:nvSpPr>
            <p:cNvPr id="40968" name="Freeform 30"/>
            <p:cNvSpPr>
              <a:spLocks/>
            </p:cNvSpPr>
            <p:nvPr/>
          </p:nvSpPr>
          <p:spPr bwMode="auto">
            <a:xfrm>
              <a:off x="3860800" y="463550"/>
              <a:ext cx="1346200" cy="488950"/>
            </a:xfrm>
            <a:custGeom>
              <a:avLst/>
              <a:gdLst>
                <a:gd name="T0" fmla="*/ 0 w 1346200"/>
                <a:gd name="T1" fmla="*/ 488950 h 488950"/>
                <a:gd name="T2" fmla="*/ 666750 w 1346200"/>
                <a:gd name="T3" fmla="*/ 0 h 488950"/>
                <a:gd name="T4" fmla="*/ 1346200 w 1346200"/>
                <a:gd name="T5" fmla="*/ 488950 h 488950"/>
                <a:gd name="T6" fmla="*/ 0 60000 65536"/>
                <a:gd name="T7" fmla="*/ 0 60000 65536"/>
                <a:gd name="T8" fmla="*/ 0 60000 65536"/>
              </a:gdLst>
              <a:ahLst/>
              <a:cxnLst>
                <a:cxn ang="T6">
                  <a:pos x="T0" y="T1"/>
                </a:cxn>
                <a:cxn ang="T7">
                  <a:pos x="T2" y="T3"/>
                </a:cxn>
                <a:cxn ang="T8">
                  <a:pos x="T4" y="T5"/>
                </a:cxn>
              </a:cxnLst>
              <a:rect l="0" t="0" r="r" b="b"/>
              <a:pathLst>
                <a:path w="1346200" h="488950">
                  <a:moveTo>
                    <a:pt x="0" y="488950"/>
                  </a:moveTo>
                  <a:lnTo>
                    <a:pt x="666750" y="0"/>
                  </a:lnTo>
                  <a:lnTo>
                    <a:pt x="1346200" y="488950"/>
                  </a:lnTo>
                </a:path>
              </a:pathLst>
            </a:custGeom>
            <a:noFill/>
            <a:ln w="1270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prstClr val="black"/>
                </a:solidFill>
                <a:latin typeface="Calibri"/>
              </a:endParaRPr>
            </a:p>
          </p:txBody>
        </p:sp>
        <p:sp>
          <p:nvSpPr>
            <p:cNvPr id="40969" name="TextBox 31"/>
            <p:cNvSpPr txBox="1">
              <a:spLocks noChangeArrowheads="1"/>
            </p:cNvSpPr>
            <p:nvPr/>
          </p:nvSpPr>
          <p:spPr bwMode="auto">
            <a:xfrm>
              <a:off x="3375727" y="1143000"/>
              <a:ext cx="31290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Symbol" charset="2"/>
                </a:rPr>
                <a:t>+</a:t>
              </a:r>
            </a:p>
          </p:txBody>
        </p:sp>
        <p:sp>
          <p:nvSpPr>
            <p:cNvPr id="40970" name="TextBox 32"/>
            <p:cNvSpPr txBox="1">
              <a:spLocks noChangeArrowheads="1"/>
            </p:cNvSpPr>
            <p:nvPr/>
          </p:nvSpPr>
          <p:spPr bwMode="auto">
            <a:xfrm>
              <a:off x="5369627" y="1143000"/>
              <a:ext cx="31290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Symbol" charset="2"/>
                </a:rPr>
                <a:t>+</a:t>
              </a:r>
            </a:p>
          </p:txBody>
        </p:sp>
        <p:sp>
          <p:nvSpPr>
            <p:cNvPr id="40971" name="TextBox 33"/>
            <p:cNvSpPr txBox="1">
              <a:spLocks noChangeArrowheads="1"/>
            </p:cNvSpPr>
            <p:nvPr/>
          </p:nvSpPr>
          <p:spPr bwMode="auto">
            <a:xfrm>
              <a:off x="3464627" y="3220708"/>
              <a:ext cx="31290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Symbol" charset="2"/>
                </a:rPr>
                <a:t>+</a:t>
              </a:r>
            </a:p>
          </p:txBody>
        </p:sp>
        <p:sp>
          <p:nvSpPr>
            <p:cNvPr id="40972" name="TextBox 34"/>
            <p:cNvSpPr txBox="1">
              <a:spLocks noChangeArrowheads="1"/>
            </p:cNvSpPr>
            <p:nvPr/>
          </p:nvSpPr>
          <p:spPr bwMode="auto">
            <a:xfrm>
              <a:off x="5255327" y="3220708"/>
              <a:ext cx="31290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Symbol" charset="2"/>
                </a:rPr>
                <a:t>+</a:t>
              </a:r>
            </a:p>
          </p:txBody>
        </p:sp>
        <p:sp>
          <p:nvSpPr>
            <p:cNvPr id="40973" name="TextBox 35"/>
            <p:cNvSpPr txBox="1">
              <a:spLocks noChangeArrowheads="1"/>
            </p:cNvSpPr>
            <p:nvPr/>
          </p:nvSpPr>
          <p:spPr bwMode="auto">
            <a:xfrm>
              <a:off x="3934527" y="5379708"/>
              <a:ext cx="31290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Symbol" charset="2"/>
                </a:rPr>
                <a:t>+</a:t>
              </a:r>
            </a:p>
          </p:txBody>
        </p:sp>
        <p:sp>
          <p:nvSpPr>
            <p:cNvPr id="40974" name="TextBox 36"/>
            <p:cNvSpPr txBox="1">
              <a:spLocks noChangeArrowheads="1"/>
            </p:cNvSpPr>
            <p:nvPr/>
          </p:nvSpPr>
          <p:spPr bwMode="auto">
            <a:xfrm>
              <a:off x="4918777" y="5379708"/>
              <a:ext cx="312906" cy="33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Symbol" charset="2"/>
                </a:rPr>
                <a:t>+</a:t>
              </a:r>
            </a:p>
          </p:txBody>
        </p:sp>
      </p:grpSp>
    </p:spTree>
    <p:extLst>
      <p:ext uri="{BB962C8B-B14F-4D97-AF65-F5344CB8AC3E}">
        <p14:creationId xmlns:p14="http://schemas.microsoft.com/office/powerpoint/2010/main" val="411684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34938" y="117475"/>
            <a:ext cx="8775700" cy="646113"/>
          </a:xfrm>
        </p:spPr>
        <p:txBody>
          <a:bodyPr>
            <a:normAutofit fontScale="90000"/>
          </a:bodyPr>
          <a:lstStyle/>
          <a:p>
            <a:r>
              <a:rPr lang="en-US" altLang="x-none" sz="4000" b="0">
                <a:solidFill>
                  <a:schemeClr val="tx1"/>
                </a:solidFill>
                <a:latin typeface="Calibri" charset="0"/>
                <a:cs typeface="Arial" charset="0"/>
              </a:rPr>
              <a:t>Covalent Bonds</a:t>
            </a:r>
          </a:p>
        </p:txBody>
      </p:sp>
      <p:sp>
        <p:nvSpPr>
          <p:cNvPr id="41986" name="Content Placeholder 2"/>
          <p:cNvSpPr>
            <a:spLocks noGrp="1"/>
          </p:cNvSpPr>
          <p:nvPr>
            <p:ph idx="1"/>
          </p:nvPr>
        </p:nvSpPr>
        <p:spPr>
          <a:xfrm>
            <a:off x="28575" y="1573213"/>
            <a:ext cx="3627438" cy="4251325"/>
          </a:xfrm>
        </p:spPr>
        <p:txBody>
          <a:bodyPr>
            <a:normAutofit fontScale="92500"/>
          </a:bodyPr>
          <a:lstStyle/>
          <a:p>
            <a:pPr marL="0" indent="0">
              <a:buFontTx/>
              <a:buNone/>
            </a:pPr>
            <a:r>
              <a:rPr lang="en-US" altLang="x-none" sz="2800" dirty="0">
                <a:latin typeface="Calibri" charset="0"/>
                <a:cs typeface="Arial" charset="0"/>
              </a:rPr>
              <a:t>The number of covalent bonds formed by an </a:t>
            </a:r>
            <a:r>
              <a:rPr lang="en-US" altLang="x-none" sz="2800" b="1" i="1" dirty="0">
                <a:latin typeface="Calibri" charset="0"/>
                <a:cs typeface="Arial" charset="0"/>
              </a:rPr>
              <a:t>depends on the number of pairs </a:t>
            </a:r>
            <a:r>
              <a:rPr lang="en-US" altLang="x-none" sz="2800" dirty="0">
                <a:latin typeface="Calibri" charset="0"/>
                <a:cs typeface="Arial" charset="0"/>
              </a:rPr>
              <a:t>of valence electrons they share</a:t>
            </a:r>
          </a:p>
          <a:p>
            <a:pPr marL="0" indent="0">
              <a:buFontTx/>
              <a:buNone/>
            </a:pPr>
            <a:endParaRPr lang="en-US" altLang="x-none" sz="2800" dirty="0">
              <a:latin typeface="Calibri" charset="0"/>
              <a:cs typeface="Arial" charset="0"/>
            </a:endParaRPr>
          </a:p>
          <a:p>
            <a:pPr marL="0" indent="0">
              <a:buFontTx/>
              <a:buNone/>
            </a:pPr>
            <a:r>
              <a:rPr lang="en-US" altLang="x-none" sz="2800" dirty="0">
                <a:latin typeface="Calibri" charset="0"/>
                <a:cs typeface="Arial" charset="0"/>
              </a:rPr>
              <a:t>Oxygen atoms form </a:t>
            </a:r>
            <a:r>
              <a:rPr lang="en-US" altLang="x-none" sz="2800" b="1" i="1" dirty="0">
                <a:latin typeface="Calibri" charset="0"/>
                <a:cs typeface="Arial" charset="0"/>
              </a:rPr>
              <a:t>double covalent bonds </a:t>
            </a:r>
            <a:r>
              <a:rPr lang="en-US" altLang="x-none" sz="2800" dirty="0">
                <a:latin typeface="Calibri" charset="0"/>
                <a:cs typeface="Arial" charset="0"/>
              </a:rPr>
              <a:t>when they </a:t>
            </a:r>
            <a:r>
              <a:rPr lang="en-US" altLang="x-none" sz="2800" b="1" i="1" dirty="0">
                <a:latin typeface="Calibri" charset="0"/>
                <a:cs typeface="Arial" charset="0"/>
              </a:rPr>
              <a:t>share two pairs of electrons</a:t>
            </a:r>
            <a:endParaRPr lang="en-US" altLang="ja-JP" sz="2800" b="1" i="1" dirty="0">
              <a:latin typeface="Calibri" charset="0"/>
              <a:cs typeface="Arial" charset="0"/>
            </a:endParaRPr>
          </a:p>
        </p:txBody>
      </p:sp>
      <p:grpSp>
        <p:nvGrpSpPr>
          <p:cNvPr id="41987" name="Group 6"/>
          <p:cNvGrpSpPr>
            <a:grpSpLocks/>
          </p:cNvGrpSpPr>
          <p:nvPr/>
        </p:nvGrpSpPr>
        <p:grpSpPr bwMode="auto">
          <a:xfrm>
            <a:off x="3581400" y="763588"/>
            <a:ext cx="5538788" cy="6083300"/>
            <a:chOff x="1542034" y="209550"/>
            <a:chExt cx="6047232" cy="6437376"/>
          </a:xfrm>
        </p:grpSpPr>
        <p:pic>
          <p:nvPicPr>
            <p:cNvPr id="41988" name="Picture 7" descr="02_10_FourCovalentBonds-U.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42034" y="209550"/>
              <a:ext cx="6047232" cy="643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TextBox 8"/>
            <p:cNvSpPr txBox="1">
              <a:spLocks noChangeArrowheads="1"/>
            </p:cNvSpPr>
            <p:nvPr/>
          </p:nvSpPr>
          <p:spPr bwMode="auto">
            <a:xfrm>
              <a:off x="1756954" y="253227"/>
              <a:ext cx="993140" cy="814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lnSpc>
                  <a:spcPts val="1700"/>
                </a:lnSpc>
                <a:defRPr/>
              </a:pPr>
              <a:r>
                <a:rPr lang="en-US" altLang="x-none" sz="1050" b="1">
                  <a:solidFill>
                    <a:srgbClr val="000000"/>
                  </a:solidFill>
                  <a:latin typeface="Arial" charset="0"/>
                </a:rPr>
                <a:t>Name and</a:t>
              </a:r>
              <a:br>
                <a:rPr lang="en-US" altLang="x-none" sz="1050" b="1">
                  <a:solidFill>
                    <a:srgbClr val="000000"/>
                  </a:solidFill>
                  <a:latin typeface="Arial" charset="0"/>
                </a:rPr>
              </a:br>
              <a:r>
                <a:rPr lang="en-US" altLang="x-none" sz="1050" b="1">
                  <a:solidFill>
                    <a:srgbClr val="000000"/>
                  </a:solidFill>
                  <a:latin typeface="Arial" charset="0"/>
                </a:rPr>
                <a:t>Molecular</a:t>
              </a:r>
              <a:br>
                <a:rPr lang="en-US" altLang="x-none" sz="1050" b="1">
                  <a:solidFill>
                    <a:srgbClr val="000000"/>
                  </a:solidFill>
                  <a:latin typeface="Arial" charset="0"/>
                </a:rPr>
              </a:br>
              <a:r>
                <a:rPr lang="en-US" altLang="x-none" sz="1050" b="1">
                  <a:solidFill>
                    <a:srgbClr val="000000"/>
                  </a:solidFill>
                  <a:latin typeface="Arial" charset="0"/>
                </a:rPr>
                <a:t>Formula</a:t>
              </a:r>
            </a:p>
          </p:txBody>
        </p:sp>
        <p:sp>
          <p:nvSpPr>
            <p:cNvPr id="69638" name="TextBox 9"/>
            <p:cNvSpPr txBox="1">
              <a:spLocks noChangeArrowheads="1"/>
            </p:cNvSpPr>
            <p:nvPr/>
          </p:nvSpPr>
          <p:spPr bwMode="auto">
            <a:xfrm>
              <a:off x="3476316" y="253227"/>
              <a:ext cx="1126598" cy="814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lnSpc>
                  <a:spcPts val="1700"/>
                </a:lnSpc>
                <a:defRPr/>
              </a:pPr>
              <a:r>
                <a:rPr lang="en-US" altLang="x-none" sz="1050" b="1">
                  <a:solidFill>
                    <a:srgbClr val="000000"/>
                  </a:solidFill>
                  <a:latin typeface="Arial" charset="0"/>
                </a:rPr>
                <a:t>Electron</a:t>
              </a:r>
            </a:p>
            <a:p>
              <a:pPr algn="ctr">
                <a:lnSpc>
                  <a:spcPts val="1700"/>
                </a:lnSpc>
                <a:defRPr/>
              </a:pPr>
              <a:r>
                <a:rPr lang="en-US" altLang="x-none" sz="1050" b="1">
                  <a:solidFill>
                    <a:srgbClr val="000000"/>
                  </a:solidFill>
                  <a:latin typeface="Arial" charset="0"/>
                </a:rPr>
                <a:t>Distribution</a:t>
              </a:r>
            </a:p>
            <a:p>
              <a:pPr algn="ctr">
                <a:lnSpc>
                  <a:spcPts val="1700"/>
                </a:lnSpc>
                <a:defRPr/>
              </a:pPr>
              <a:r>
                <a:rPr lang="en-US" altLang="x-none" sz="1050" b="1">
                  <a:solidFill>
                    <a:srgbClr val="000000"/>
                  </a:solidFill>
                  <a:latin typeface="Arial" charset="0"/>
                </a:rPr>
                <a:t>Diagram</a:t>
              </a:r>
            </a:p>
          </p:txBody>
        </p:sp>
        <p:sp>
          <p:nvSpPr>
            <p:cNvPr id="69639" name="TextBox 10"/>
            <p:cNvSpPr txBox="1">
              <a:spLocks noChangeArrowheads="1"/>
            </p:cNvSpPr>
            <p:nvPr/>
          </p:nvSpPr>
          <p:spPr bwMode="auto">
            <a:xfrm>
              <a:off x="4977291" y="253227"/>
              <a:ext cx="1272189" cy="1060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lnSpc>
                  <a:spcPts val="1700"/>
                </a:lnSpc>
                <a:defRPr/>
              </a:pPr>
              <a:r>
                <a:rPr lang="en-US" altLang="x-none" sz="1050" b="1">
                  <a:solidFill>
                    <a:srgbClr val="000000"/>
                  </a:solidFill>
                  <a:latin typeface="Arial" charset="0"/>
                </a:rPr>
                <a:t>Lewis Dot</a:t>
              </a:r>
            </a:p>
            <a:p>
              <a:pPr algn="ctr">
                <a:lnSpc>
                  <a:spcPts val="1700"/>
                </a:lnSpc>
                <a:defRPr/>
              </a:pPr>
              <a:r>
                <a:rPr lang="en-US" altLang="x-none" sz="1050" b="1">
                  <a:solidFill>
                    <a:srgbClr val="000000"/>
                  </a:solidFill>
                  <a:latin typeface="Arial" charset="0"/>
                </a:rPr>
                <a:t>Structure and</a:t>
              </a:r>
            </a:p>
            <a:p>
              <a:pPr algn="ctr">
                <a:lnSpc>
                  <a:spcPts val="1700"/>
                </a:lnSpc>
                <a:defRPr/>
              </a:pPr>
              <a:r>
                <a:rPr lang="en-US" altLang="x-none" sz="1050" b="1">
                  <a:solidFill>
                    <a:srgbClr val="000000"/>
                  </a:solidFill>
                  <a:latin typeface="Arial" charset="0"/>
                </a:rPr>
                <a:t>Structural</a:t>
              </a:r>
            </a:p>
            <a:p>
              <a:pPr algn="ctr">
                <a:lnSpc>
                  <a:spcPts val="1700"/>
                </a:lnSpc>
                <a:defRPr/>
              </a:pPr>
              <a:r>
                <a:rPr lang="en-US" altLang="x-none" sz="1050" b="1">
                  <a:solidFill>
                    <a:srgbClr val="000000"/>
                  </a:solidFill>
                  <a:latin typeface="Arial" charset="0"/>
                </a:rPr>
                <a:t>Formula</a:t>
              </a:r>
            </a:p>
          </p:txBody>
        </p:sp>
        <p:sp>
          <p:nvSpPr>
            <p:cNvPr id="69640" name="TextBox 11"/>
            <p:cNvSpPr txBox="1">
              <a:spLocks noChangeArrowheads="1"/>
            </p:cNvSpPr>
            <p:nvPr/>
          </p:nvSpPr>
          <p:spPr bwMode="auto">
            <a:xfrm>
              <a:off x="6635991" y="253227"/>
              <a:ext cx="748754" cy="814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lnSpc>
                  <a:spcPts val="1700"/>
                </a:lnSpc>
                <a:defRPr/>
              </a:pPr>
              <a:r>
                <a:rPr lang="en-US" altLang="x-none" sz="1050" b="1">
                  <a:solidFill>
                    <a:srgbClr val="000000"/>
                  </a:solidFill>
                  <a:latin typeface="Arial" charset="0"/>
                </a:rPr>
                <a:t>Space-</a:t>
              </a:r>
            </a:p>
            <a:p>
              <a:pPr algn="ctr">
                <a:lnSpc>
                  <a:spcPts val="1700"/>
                </a:lnSpc>
                <a:defRPr/>
              </a:pPr>
              <a:r>
                <a:rPr lang="en-US" altLang="x-none" sz="1050" b="1">
                  <a:solidFill>
                    <a:srgbClr val="000000"/>
                  </a:solidFill>
                  <a:latin typeface="Arial" charset="0"/>
                </a:rPr>
                <a:t>Filling</a:t>
              </a:r>
            </a:p>
            <a:p>
              <a:pPr algn="ctr">
                <a:lnSpc>
                  <a:spcPts val="1700"/>
                </a:lnSpc>
                <a:defRPr/>
              </a:pPr>
              <a:r>
                <a:rPr lang="en-US" altLang="x-none" sz="1050" b="1">
                  <a:solidFill>
                    <a:srgbClr val="000000"/>
                  </a:solidFill>
                  <a:latin typeface="Arial" charset="0"/>
                </a:rPr>
                <a:t>Model</a:t>
              </a:r>
            </a:p>
          </p:txBody>
        </p:sp>
        <p:sp>
          <p:nvSpPr>
            <p:cNvPr id="69641" name="TextBox 12"/>
            <p:cNvSpPr txBox="1">
              <a:spLocks noChangeArrowheads="1"/>
            </p:cNvSpPr>
            <p:nvPr/>
          </p:nvSpPr>
          <p:spPr bwMode="auto">
            <a:xfrm>
              <a:off x="1592298" y="4889751"/>
              <a:ext cx="1516574" cy="332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(d) Methane (CH</a:t>
              </a:r>
              <a:r>
                <a:rPr lang="en-US" altLang="x-none" sz="1050" b="1" baseline="-25000">
                  <a:solidFill>
                    <a:srgbClr val="000000"/>
                  </a:solidFill>
                  <a:latin typeface="Arial" charset="0"/>
                </a:rPr>
                <a:t>4</a:t>
              </a:r>
              <a:r>
                <a:rPr lang="en-US" altLang="x-none" sz="1050" b="1">
                  <a:solidFill>
                    <a:srgbClr val="000000"/>
                  </a:solidFill>
                  <a:latin typeface="Arial" charset="0"/>
                </a:rPr>
                <a:t>)</a:t>
              </a:r>
            </a:p>
          </p:txBody>
        </p:sp>
        <p:sp>
          <p:nvSpPr>
            <p:cNvPr id="69642" name="TextBox 13"/>
            <p:cNvSpPr txBox="1">
              <a:spLocks noChangeArrowheads="1"/>
            </p:cNvSpPr>
            <p:nvPr/>
          </p:nvSpPr>
          <p:spPr bwMode="auto">
            <a:xfrm>
              <a:off x="1592298" y="3398000"/>
              <a:ext cx="1365783" cy="33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(c) Water (H</a:t>
              </a:r>
              <a:r>
                <a:rPr lang="en-US" altLang="x-none" sz="1050" b="1" baseline="-25000">
                  <a:solidFill>
                    <a:srgbClr val="000000"/>
                  </a:solidFill>
                  <a:latin typeface="Arial" charset="0"/>
                </a:rPr>
                <a:t>2</a:t>
              </a:r>
              <a:r>
                <a:rPr lang="en-US" altLang="x-none" sz="1050" b="1">
                  <a:solidFill>
                    <a:srgbClr val="000000"/>
                  </a:solidFill>
                  <a:latin typeface="Arial" charset="0"/>
                </a:rPr>
                <a:t>O)</a:t>
              </a:r>
            </a:p>
          </p:txBody>
        </p:sp>
        <p:sp>
          <p:nvSpPr>
            <p:cNvPr id="69643" name="TextBox 14"/>
            <p:cNvSpPr txBox="1">
              <a:spLocks noChangeArrowheads="1"/>
            </p:cNvSpPr>
            <p:nvPr/>
          </p:nvSpPr>
          <p:spPr bwMode="auto">
            <a:xfrm>
              <a:off x="1592298" y="2260707"/>
              <a:ext cx="1402181" cy="334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(b) Oxygen (O</a:t>
              </a:r>
              <a:r>
                <a:rPr lang="en-US" altLang="x-none" sz="1050" b="1" baseline="-25000">
                  <a:solidFill>
                    <a:srgbClr val="000000"/>
                  </a:solidFill>
                  <a:latin typeface="Arial" charset="0"/>
                </a:rPr>
                <a:t>2</a:t>
              </a:r>
              <a:r>
                <a:rPr lang="en-US" altLang="x-none" sz="1050" b="1">
                  <a:solidFill>
                    <a:srgbClr val="000000"/>
                  </a:solidFill>
                  <a:latin typeface="Arial" charset="0"/>
                </a:rPr>
                <a:t>)</a:t>
              </a:r>
            </a:p>
          </p:txBody>
        </p:sp>
        <p:sp>
          <p:nvSpPr>
            <p:cNvPr id="69644" name="TextBox 15"/>
            <p:cNvSpPr txBox="1">
              <a:spLocks noChangeArrowheads="1"/>
            </p:cNvSpPr>
            <p:nvPr/>
          </p:nvSpPr>
          <p:spPr bwMode="auto">
            <a:xfrm>
              <a:off x="1592298" y="1225889"/>
              <a:ext cx="1490576" cy="332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(a) Hydrogen (H</a:t>
              </a:r>
              <a:r>
                <a:rPr lang="en-US" altLang="x-none" sz="1050" b="1" baseline="-25000">
                  <a:solidFill>
                    <a:srgbClr val="000000"/>
                  </a:solidFill>
                  <a:latin typeface="Arial" charset="0"/>
                </a:rPr>
                <a:t>2</a:t>
              </a:r>
              <a:r>
                <a:rPr lang="en-US" altLang="x-none" sz="1050" b="1">
                  <a:solidFill>
                    <a:srgbClr val="000000"/>
                  </a:solidFill>
                  <a:latin typeface="Arial" charset="0"/>
                </a:rPr>
                <a:t>)</a:t>
              </a:r>
            </a:p>
          </p:txBody>
        </p:sp>
        <p:sp>
          <p:nvSpPr>
            <p:cNvPr id="69645" name="TextBox 16"/>
            <p:cNvSpPr txBox="1">
              <a:spLocks noChangeArrowheads="1"/>
            </p:cNvSpPr>
            <p:nvPr/>
          </p:nvSpPr>
          <p:spPr bwMode="auto">
            <a:xfrm>
              <a:off x="3694703" y="1640825"/>
              <a:ext cx="331047" cy="33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dirty="0">
                  <a:solidFill>
                    <a:srgbClr val="000000"/>
                  </a:solidFill>
                  <a:latin typeface="Arial" charset="0"/>
                </a:rPr>
                <a:t>H</a:t>
              </a:r>
            </a:p>
          </p:txBody>
        </p:sp>
        <p:sp>
          <p:nvSpPr>
            <p:cNvPr id="69646" name="TextBox 17"/>
            <p:cNvSpPr txBox="1">
              <a:spLocks noChangeArrowheads="1"/>
            </p:cNvSpPr>
            <p:nvPr/>
          </p:nvSpPr>
          <p:spPr bwMode="auto">
            <a:xfrm>
              <a:off x="4069080" y="1640825"/>
              <a:ext cx="332780" cy="33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sp>
          <p:nvSpPr>
            <p:cNvPr id="69647" name="TextBox 18"/>
            <p:cNvSpPr txBox="1">
              <a:spLocks noChangeArrowheads="1"/>
            </p:cNvSpPr>
            <p:nvPr/>
          </p:nvSpPr>
          <p:spPr bwMode="auto">
            <a:xfrm>
              <a:off x="3713769" y="2645405"/>
              <a:ext cx="339713"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O</a:t>
              </a:r>
            </a:p>
          </p:txBody>
        </p:sp>
        <p:sp>
          <p:nvSpPr>
            <p:cNvPr id="69648" name="TextBox 19"/>
            <p:cNvSpPr txBox="1">
              <a:spLocks noChangeArrowheads="1"/>
            </p:cNvSpPr>
            <p:nvPr/>
          </p:nvSpPr>
          <p:spPr bwMode="auto">
            <a:xfrm>
              <a:off x="4285734" y="2645405"/>
              <a:ext cx="337979"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O</a:t>
              </a:r>
            </a:p>
          </p:txBody>
        </p:sp>
        <p:sp>
          <p:nvSpPr>
            <p:cNvPr id="69649" name="TextBox 20"/>
            <p:cNvSpPr txBox="1">
              <a:spLocks noChangeArrowheads="1"/>
            </p:cNvSpPr>
            <p:nvPr/>
          </p:nvSpPr>
          <p:spPr bwMode="auto">
            <a:xfrm>
              <a:off x="3725901" y="3794456"/>
              <a:ext cx="339713"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O</a:t>
              </a:r>
            </a:p>
          </p:txBody>
        </p:sp>
        <p:sp>
          <p:nvSpPr>
            <p:cNvPr id="69650" name="TextBox 21"/>
            <p:cNvSpPr txBox="1">
              <a:spLocks noChangeArrowheads="1"/>
            </p:cNvSpPr>
            <p:nvPr/>
          </p:nvSpPr>
          <p:spPr bwMode="auto">
            <a:xfrm>
              <a:off x="4209472" y="3787737"/>
              <a:ext cx="331046"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sp>
          <p:nvSpPr>
            <p:cNvPr id="69651" name="TextBox 22"/>
            <p:cNvSpPr txBox="1">
              <a:spLocks noChangeArrowheads="1"/>
            </p:cNvSpPr>
            <p:nvPr/>
          </p:nvSpPr>
          <p:spPr bwMode="auto">
            <a:xfrm>
              <a:off x="3739767" y="4264828"/>
              <a:ext cx="331047"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sp>
          <p:nvSpPr>
            <p:cNvPr id="69652" name="TextBox 23"/>
            <p:cNvSpPr txBox="1">
              <a:spLocks noChangeArrowheads="1"/>
            </p:cNvSpPr>
            <p:nvPr/>
          </p:nvSpPr>
          <p:spPr bwMode="auto">
            <a:xfrm>
              <a:off x="3920022" y="5518033"/>
              <a:ext cx="332780"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FFFFFF"/>
                  </a:solidFill>
                  <a:latin typeface="Arial" charset="0"/>
                </a:rPr>
                <a:t>C</a:t>
              </a:r>
            </a:p>
          </p:txBody>
        </p:sp>
        <p:sp>
          <p:nvSpPr>
            <p:cNvPr id="69653" name="TextBox 24"/>
            <p:cNvSpPr txBox="1">
              <a:spLocks noChangeArrowheads="1"/>
            </p:cNvSpPr>
            <p:nvPr/>
          </p:nvSpPr>
          <p:spPr bwMode="auto">
            <a:xfrm>
              <a:off x="4410526" y="5518033"/>
              <a:ext cx="331046"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sp>
          <p:nvSpPr>
            <p:cNvPr id="69654" name="TextBox 25"/>
            <p:cNvSpPr txBox="1">
              <a:spLocks noChangeArrowheads="1"/>
            </p:cNvSpPr>
            <p:nvPr/>
          </p:nvSpPr>
          <p:spPr bwMode="auto">
            <a:xfrm>
              <a:off x="3926955" y="6000164"/>
              <a:ext cx="332780" cy="334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sp>
          <p:nvSpPr>
            <p:cNvPr id="69655" name="TextBox 26"/>
            <p:cNvSpPr txBox="1">
              <a:spLocks noChangeArrowheads="1"/>
            </p:cNvSpPr>
            <p:nvPr/>
          </p:nvSpPr>
          <p:spPr bwMode="auto">
            <a:xfrm>
              <a:off x="3450318" y="5518033"/>
              <a:ext cx="332780" cy="33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sp>
          <p:nvSpPr>
            <p:cNvPr id="69656" name="TextBox 27"/>
            <p:cNvSpPr txBox="1">
              <a:spLocks noChangeArrowheads="1"/>
            </p:cNvSpPr>
            <p:nvPr/>
          </p:nvSpPr>
          <p:spPr bwMode="auto">
            <a:xfrm>
              <a:off x="3926955" y="5042621"/>
              <a:ext cx="332780" cy="334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defRPr/>
              </a:pPr>
              <a:r>
                <a:rPr lang="en-US" altLang="x-none" sz="1050" b="1">
                  <a:solidFill>
                    <a:srgbClr val="000000"/>
                  </a:solidFill>
                  <a:latin typeface="Arial" charset="0"/>
                </a:rPr>
                <a:t>H</a:t>
              </a:r>
            </a:p>
          </p:txBody>
        </p:sp>
      </p:grpSp>
    </p:spTree>
    <p:extLst>
      <p:ext uri="{BB962C8B-B14F-4D97-AF65-F5344CB8AC3E}">
        <p14:creationId xmlns:p14="http://schemas.microsoft.com/office/powerpoint/2010/main" val="10313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656" y="67372"/>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Covalent Bonds Hold Water Molecules Together</a:t>
            </a:r>
          </a:p>
        </p:txBody>
      </p:sp>
      <p:sp>
        <p:nvSpPr>
          <p:cNvPr id="5" name="TextBox 4"/>
          <p:cNvSpPr txBox="1"/>
          <p:nvPr/>
        </p:nvSpPr>
        <p:spPr>
          <a:xfrm>
            <a:off x="342900" y="1363886"/>
            <a:ext cx="8458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Hydrogen and oxygen atoms that combine to form water molecules are bound together by covalent bonds. </a:t>
            </a:r>
          </a:p>
          <a:p>
            <a:pPr marL="285750" indent="-285750">
              <a:buFont typeface="Arial" panose="020B0604020202020204" pitchFamily="34" charset="0"/>
              <a:buChar char="•"/>
            </a:pPr>
            <a:r>
              <a:rPr lang="en-US" dirty="0"/>
              <a:t>The electron from the hydrogen atom divides its time between the outer shell of the hydrogen atom and the incomplete outer shell of the oxygen atom. </a:t>
            </a:r>
          </a:p>
          <a:p>
            <a:pPr marL="285750" indent="-285750">
              <a:buFont typeface="Arial" panose="020B0604020202020204" pitchFamily="34" charset="0"/>
              <a:buChar char="•"/>
            </a:pPr>
            <a:r>
              <a:rPr lang="en-US" dirty="0"/>
              <a:t>To completely fill the outer shell of an oxygen atom, two electrons from two hydrogen atoms are needed, hence the subscript “2” in H</a:t>
            </a:r>
            <a:r>
              <a:rPr lang="en-US" baseline="-25000" dirty="0"/>
              <a:t>2</a:t>
            </a:r>
            <a:r>
              <a:rPr lang="en-US" dirty="0"/>
              <a:t>O. </a:t>
            </a:r>
          </a:p>
          <a:p>
            <a:pPr marL="285750" indent="-285750">
              <a:buFont typeface="Arial" panose="020B0604020202020204" pitchFamily="34" charset="0"/>
              <a:buChar char="•"/>
            </a:pPr>
            <a:r>
              <a:rPr lang="en-US" dirty="0"/>
              <a:t>The electrons are shared between the atoms, dividing their time between them to “fill” the outer shell of each. </a:t>
            </a:r>
          </a:p>
          <a:p>
            <a:pPr marL="285750" indent="-285750">
              <a:buFont typeface="Arial" panose="020B0604020202020204" pitchFamily="34" charset="0"/>
              <a:buChar char="•"/>
            </a:pPr>
            <a:r>
              <a:rPr lang="en-US" dirty="0"/>
              <a:t>This sharing is a lower energy state for all of the atoms involved than if they existed without their outer shells filled.</a:t>
            </a:r>
          </a:p>
        </p:txBody>
      </p:sp>
      <p:pic>
        <p:nvPicPr>
          <p:cNvPr id="14" name="Picture 2" descr="02_09ElectronDiagrams-L">
            <a:extLst>
              <a:ext uri="{FF2B5EF4-FFF2-40B4-BE49-F238E27FC236}">
                <a16:creationId xmlns:a16="http://schemas.microsoft.com/office/drawing/2014/main" id="{2D36418B-ECF0-F045-84E2-FF6E6B012AB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656" y="4246759"/>
            <a:ext cx="4607715" cy="25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D54DB3A-F825-ED47-8125-C77F13C105CB}"/>
              </a:ext>
            </a:extLst>
          </p:cNvPr>
          <p:cNvPicPr>
            <a:picLocks noChangeAspect="1"/>
          </p:cNvPicPr>
          <p:nvPr/>
        </p:nvPicPr>
        <p:blipFill>
          <a:blip r:embed="rId4"/>
          <a:stretch>
            <a:fillRect/>
          </a:stretch>
        </p:blipFill>
        <p:spPr>
          <a:xfrm>
            <a:off x="5407788" y="4068643"/>
            <a:ext cx="3192201" cy="2638886"/>
          </a:xfrm>
          <a:prstGeom prst="rect">
            <a:avLst/>
          </a:prstGeom>
        </p:spPr>
      </p:pic>
    </p:spTree>
    <p:extLst>
      <p:ext uri="{BB962C8B-B14F-4D97-AF65-F5344CB8AC3E}">
        <p14:creationId xmlns:p14="http://schemas.microsoft.com/office/powerpoint/2010/main" val="1323158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Two Types of Covalent Bonds</a:t>
            </a:r>
          </a:p>
        </p:txBody>
      </p:sp>
      <p:sp>
        <p:nvSpPr>
          <p:cNvPr id="5" name="TextBox 4"/>
          <p:cNvSpPr txBox="1"/>
          <p:nvPr/>
        </p:nvSpPr>
        <p:spPr>
          <a:xfrm>
            <a:off x="342900" y="1472921"/>
            <a:ext cx="84582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Nonpolar Covalent Bonds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Polar Covalent Bonds</a:t>
            </a:r>
          </a:p>
          <a:p>
            <a:pPr marL="285750" indent="-285750">
              <a:buFont typeface="Arial" panose="020B0604020202020204" pitchFamily="34" charset="0"/>
              <a:buChar char="•"/>
            </a:pPr>
            <a:endParaRPr lang="en-US" sz="2800" dirty="0"/>
          </a:p>
          <a:p>
            <a:pPr algn="ctr"/>
            <a:r>
              <a:rPr lang="en-US" sz="2800" i="1" dirty="0"/>
              <a:t>Determined by Electronegativity...</a:t>
            </a:r>
          </a:p>
        </p:txBody>
      </p:sp>
    </p:spTree>
    <p:extLst>
      <p:ext uri="{BB962C8B-B14F-4D97-AF65-F5344CB8AC3E}">
        <p14:creationId xmlns:p14="http://schemas.microsoft.com/office/powerpoint/2010/main" val="59175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4"/>
          <p:cNvSpPr txBox="1">
            <a:spLocks noChangeArrowheads="1"/>
          </p:cNvSpPr>
          <p:nvPr/>
        </p:nvSpPr>
        <p:spPr bwMode="auto">
          <a:xfrm>
            <a:off x="1564440" y="6246814"/>
            <a:ext cx="74883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45000"/>
              </a:spcBef>
              <a:spcAft>
                <a:spcPct val="20000"/>
              </a:spcAft>
              <a:buClr>
                <a:schemeClr val="tx2"/>
              </a:buClr>
              <a:buChar char="•"/>
              <a:defRPr sz="3000">
                <a:solidFill>
                  <a:schemeClr val="tx1"/>
                </a:solidFill>
                <a:latin typeface="Arial" charset="0"/>
                <a:ea typeface="ＭＳ Ｐゴシック" charset="-128"/>
                <a:cs typeface="Arial" charset="0"/>
              </a:defRPr>
            </a:lvl1pPr>
            <a:lvl2pPr marL="742950" indent="-28575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2pPr>
            <a:lvl3pPr marL="1143000" indent="-22860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3pPr>
            <a:lvl4pPr marL="16002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4pPr>
            <a:lvl5pPr marL="20574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5pPr>
            <a:lvl6pPr marL="25146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6pPr>
            <a:lvl7pPr marL="29718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7pPr>
            <a:lvl8pPr marL="34290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8pPr>
            <a:lvl9pPr marL="38862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9pPr>
          </a:lstStyle>
          <a:p>
            <a:pPr>
              <a:spcBef>
                <a:spcPct val="0"/>
              </a:spcBef>
              <a:spcAft>
                <a:spcPct val="0"/>
              </a:spcAft>
              <a:buClrTx/>
              <a:buFontTx/>
              <a:buNone/>
            </a:pPr>
            <a:r>
              <a:rPr lang="en-US" altLang="x-none" sz="3200" b="1" dirty="0">
                <a:solidFill>
                  <a:prstClr val="black"/>
                </a:solidFill>
                <a:latin typeface="Calibri Regular" charset="0"/>
                <a:ea typeface="Calibri Regular" charset="0"/>
                <a:cs typeface="Calibri Regular" charset="0"/>
              </a:rPr>
              <a:t>O, N, S, P  more electronegative than C = H</a:t>
            </a:r>
          </a:p>
        </p:txBody>
      </p:sp>
      <p:sp>
        <p:nvSpPr>
          <p:cNvPr id="45058" name="TextBox 5"/>
          <p:cNvSpPr txBox="1">
            <a:spLocks noChangeArrowheads="1"/>
          </p:cNvSpPr>
          <p:nvPr/>
        </p:nvSpPr>
        <p:spPr bwMode="auto">
          <a:xfrm>
            <a:off x="-6350" y="87313"/>
            <a:ext cx="5029200"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45000"/>
              </a:spcBef>
              <a:spcAft>
                <a:spcPct val="20000"/>
              </a:spcAft>
              <a:buClr>
                <a:schemeClr val="tx2"/>
              </a:buClr>
              <a:buChar char="•"/>
              <a:defRPr sz="3000">
                <a:solidFill>
                  <a:schemeClr val="tx1"/>
                </a:solidFill>
                <a:latin typeface="Arial" charset="0"/>
                <a:ea typeface="ＭＳ Ｐゴシック" charset="-128"/>
                <a:cs typeface="Arial" charset="0"/>
              </a:defRPr>
            </a:lvl1pPr>
            <a:lvl2pPr marL="742950" indent="-28575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2pPr>
            <a:lvl3pPr marL="1143000" indent="-22860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3pPr>
            <a:lvl4pPr marL="16002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4pPr>
            <a:lvl5pPr marL="20574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5pPr>
            <a:lvl6pPr marL="25146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6pPr>
            <a:lvl7pPr marL="29718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7pPr>
            <a:lvl8pPr marL="34290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8pPr>
            <a:lvl9pPr marL="38862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9pPr>
          </a:lstStyle>
          <a:p>
            <a:pPr>
              <a:spcBef>
                <a:spcPct val="0"/>
              </a:spcBef>
              <a:spcAft>
                <a:spcPct val="0"/>
              </a:spcAft>
              <a:buClrTx/>
              <a:buFontTx/>
              <a:buNone/>
            </a:pPr>
            <a:r>
              <a:rPr lang="en-US" altLang="x-none" sz="2800" b="1" i="1" dirty="0">
                <a:solidFill>
                  <a:prstClr val="black"/>
                </a:solidFill>
                <a:latin typeface="Calibri" charset="0"/>
              </a:rPr>
              <a:t>Electronegativity</a:t>
            </a:r>
            <a:r>
              <a:rPr lang="en-US" altLang="x-none" sz="2800" b="1" dirty="0">
                <a:solidFill>
                  <a:prstClr val="black"/>
                </a:solidFill>
                <a:latin typeface="Calibri" charset="0"/>
              </a:rPr>
              <a:t> </a:t>
            </a:r>
            <a:r>
              <a:rPr lang="en-US" altLang="x-none" sz="2800" dirty="0">
                <a:solidFill>
                  <a:prstClr val="black"/>
                </a:solidFill>
                <a:latin typeface="Calibri" charset="0"/>
              </a:rPr>
              <a:t>is a measure</a:t>
            </a:r>
          </a:p>
          <a:p>
            <a:pPr>
              <a:spcBef>
                <a:spcPct val="0"/>
              </a:spcBef>
              <a:spcAft>
                <a:spcPct val="0"/>
              </a:spcAft>
              <a:buClrTx/>
              <a:buFontTx/>
              <a:buNone/>
            </a:pPr>
            <a:r>
              <a:rPr lang="en-US" altLang="x-none" sz="2800" dirty="0">
                <a:solidFill>
                  <a:prstClr val="black"/>
                </a:solidFill>
                <a:latin typeface="Calibri" charset="0"/>
              </a:rPr>
              <a:t>of the “pull” that an atom exerts on shared electrons within a covalent bond</a:t>
            </a:r>
          </a:p>
          <a:p>
            <a:pPr>
              <a:spcBef>
                <a:spcPct val="0"/>
              </a:spcBef>
              <a:spcAft>
                <a:spcPct val="0"/>
              </a:spcAft>
              <a:buClrTx/>
              <a:buFontTx/>
              <a:buNone/>
            </a:pPr>
            <a:endParaRPr lang="en-US" altLang="x-none" sz="2800" dirty="0">
              <a:solidFill>
                <a:prstClr val="black"/>
              </a:solidFill>
              <a:latin typeface="Calibri" charset="0"/>
            </a:endParaRPr>
          </a:p>
          <a:p>
            <a:pPr>
              <a:spcBef>
                <a:spcPct val="0"/>
              </a:spcBef>
              <a:spcAft>
                <a:spcPct val="0"/>
              </a:spcAft>
              <a:buClrTx/>
              <a:buFontTx/>
              <a:buNone/>
            </a:pPr>
            <a:r>
              <a:rPr lang="en-US" altLang="x-none" sz="2800" dirty="0">
                <a:solidFill>
                  <a:prstClr val="black"/>
                </a:solidFill>
                <a:latin typeface="Calibri" charset="0"/>
              </a:rPr>
              <a:t>Of the atoms most commonly found in living cells </a:t>
            </a:r>
            <a:r>
              <a:rPr lang="en-US" altLang="x-none" sz="2800" i="1" dirty="0">
                <a:solidFill>
                  <a:prstClr val="black"/>
                </a:solidFill>
                <a:latin typeface="Calibri" charset="0"/>
              </a:rPr>
              <a:t>oxygen</a:t>
            </a:r>
            <a:r>
              <a:rPr lang="en-US" altLang="x-none" sz="2800" dirty="0">
                <a:solidFill>
                  <a:prstClr val="black"/>
                </a:solidFill>
                <a:latin typeface="Calibri" charset="0"/>
              </a:rPr>
              <a:t>, </a:t>
            </a:r>
            <a:r>
              <a:rPr lang="en-US" altLang="x-none" sz="2800" i="1" dirty="0">
                <a:solidFill>
                  <a:prstClr val="black"/>
                </a:solidFill>
                <a:latin typeface="Calibri" charset="0"/>
              </a:rPr>
              <a:t>nitrogen</a:t>
            </a:r>
            <a:r>
              <a:rPr lang="en-US" altLang="x-none" sz="2800" dirty="0">
                <a:solidFill>
                  <a:prstClr val="black"/>
                </a:solidFill>
                <a:latin typeface="Calibri" charset="0"/>
              </a:rPr>
              <a:t>, </a:t>
            </a:r>
            <a:r>
              <a:rPr lang="en-US" altLang="x-none" sz="2800" i="1" dirty="0">
                <a:solidFill>
                  <a:prstClr val="black"/>
                </a:solidFill>
                <a:latin typeface="Calibri" charset="0"/>
              </a:rPr>
              <a:t>sulfur</a:t>
            </a:r>
            <a:r>
              <a:rPr lang="en-US" altLang="x-none" sz="2800" dirty="0">
                <a:solidFill>
                  <a:prstClr val="black"/>
                </a:solidFill>
                <a:latin typeface="Calibri" charset="0"/>
              </a:rPr>
              <a:t> and </a:t>
            </a:r>
            <a:r>
              <a:rPr lang="en-US" altLang="x-none" sz="2800" i="1" dirty="0">
                <a:solidFill>
                  <a:prstClr val="black"/>
                </a:solidFill>
                <a:latin typeface="Calibri" charset="0"/>
              </a:rPr>
              <a:t>phosphorus</a:t>
            </a:r>
            <a:r>
              <a:rPr lang="en-US" altLang="x-none" sz="2800" dirty="0">
                <a:solidFill>
                  <a:prstClr val="black"/>
                </a:solidFill>
                <a:latin typeface="Calibri" charset="0"/>
              </a:rPr>
              <a:t> are all </a:t>
            </a:r>
            <a:r>
              <a:rPr lang="en-US" altLang="x-none" sz="2800" b="1" i="1" dirty="0">
                <a:solidFill>
                  <a:prstClr val="black"/>
                </a:solidFill>
                <a:latin typeface="Calibri" charset="0"/>
              </a:rPr>
              <a:t>more</a:t>
            </a:r>
            <a:r>
              <a:rPr lang="en-US" altLang="x-none" sz="2800" dirty="0">
                <a:solidFill>
                  <a:prstClr val="black"/>
                </a:solidFill>
                <a:latin typeface="Calibri" charset="0"/>
              </a:rPr>
              <a:t> electronegative than </a:t>
            </a:r>
            <a:r>
              <a:rPr lang="en-US" altLang="x-none" sz="2800" b="1" i="1" dirty="0">
                <a:solidFill>
                  <a:prstClr val="black"/>
                </a:solidFill>
                <a:latin typeface="Calibri" charset="0"/>
              </a:rPr>
              <a:t>either</a:t>
            </a:r>
            <a:r>
              <a:rPr lang="en-US" altLang="x-none" sz="2800" dirty="0">
                <a:solidFill>
                  <a:prstClr val="black"/>
                </a:solidFill>
                <a:latin typeface="Calibri" charset="0"/>
              </a:rPr>
              <a:t> </a:t>
            </a:r>
            <a:r>
              <a:rPr lang="en-US" altLang="x-none" sz="2800" i="1" dirty="0">
                <a:solidFill>
                  <a:prstClr val="black"/>
                </a:solidFill>
                <a:latin typeface="Calibri" charset="0"/>
              </a:rPr>
              <a:t>carbon</a:t>
            </a:r>
            <a:r>
              <a:rPr lang="en-US" altLang="x-none" sz="2800" dirty="0">
                <a:solidFill>
                  <a:prstClr val="black"/>
                </a:solidFill>
                <a:latin typeface="Calibri" charset="0"/>
              </a:rPr>
              <a:t> or </a:t>
            </a:r>
            <a:r>
              <a:rPr lang="en-US" altLang="x-none" sz="2800" i="1" dirty="0">
                <a:solidFill>
                  <a:prstClr val="black"/>
                </a:solidFill>
                <a:latin typeface="Calibri" charset="0"/>
              </a:rPr>
              <a:t>hydrogen</a:t>
            </a:r>
          </a:p>
          <a:p>
            <a:pPr>
              <a:spcBef>
                <a:spcPct val="0"/>
              </a:spcBef>
              <a:spcAft>
                <a:spcPct val="0"/>
              </a:spcAft>
              <a:buClrTx/>
              <a:buFontTx/>
              <a:buNone/>
            </a:pPr>
            <a:endParaRPr lang="en-US" altLang="x-none" sz="2800" dirty="0">
              <a:solidFill>
                <a:prstClr val="black"/>
              </a:solidFill>
              <a:latin typeface="Calibri" charset="0"/>
            </a:endParaRPr>
          </a:p>
          <a:p>
            <a:pPr>
              <a:spcBef>
                <a:spcPct val="0"/>
              </a:spcBef>
              <a:spcAft>
                <a:spcPct val="0"/>
              </a:spcAft>
              <a:buClrTx/>
              <a:buFontTx/>
              <a:buNone/>
            </a:pPr>
            <a:r>
              <a:rPr lang="en-US" altLang="x-none" sz="2800" dirty="0">
                <a:solidFill>
                  <a:prstClr val="black"/>
                </a:solidFill>
                <a:latin typeface="Calibri" charset="0"/>
              </a:rPr>
              <a:t>Hence, O, N, S, and P do not share electrons equally with either C or H</a:t>
            </a:r>
          </a:p>
        </p:txBody>
      </p:sp>
      <p:grpSp>
        <p:nvGrpSpPr>
          <p:cNvPr id="45059" name="Group 4"/>
          <p:cNvGrpSpPr>
            <a:grpSpLocks/>
          </p:cNvGrpSpPr>
          <p:nvPr/>
        </p:nvGrpSpPr>
        <p:grpSpPr bwMode="auto">
          <a:xfrm>
            <a:off x="5029199" y="685800"/>
            <a:ext cx="4027487" cy="3200400"/>
            <a:chOff x="2873256" y="2058286"/>
            <a:chExt cx="3341761" cy="2711834"/>
          </a:xfrm>
        </p:grpSpPr>
        <p:pic>
          <p:nvPicPr>
            <p:cNvPr id="45061" name="Picture 5" descr="02_11PolarCovalentBonds-U.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32176" y="2087880"/>
              <a:ext cx="3279648" cy="2682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2" name="TextBox 6"/>
            <p:cNvSpPr txBox="1">
              <a:spLocks noChangeArrowheads="1"/>
            </p:cNvSpPr>
            <p:nvPr/>
          </p:nvSpPr>
          <p:spPr bwMode="auto">
            <a:xfrm>
              <a:off x="3415123" y="4056420"/>
              <a:ext cx="342105"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p>
          </p:txBody>
        </p:sp>
        <p:sp>
          <p:nvSpPr>
            <p:cNvPr id="45063" name="TextBox 7"/>
            <p:cNvSpPr txBox="1">
              <a:spLocks noChangeArrowheads="1"/>
            </p:cNvSpPr>
            <p:nvPr/>
          </p:nvSpPr>
          <p:spPr bwMode="auto">
            <a:xfrm>
              <a:off x="5430189" y="4056420"/>
              <a:ext cx="342105"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p>
          </p:txBody>
        </p:sp>
        <p:sp>
          <p:nvSpPr>
            <p:cNvPr id="45064" name="TextBox 8"/>
            <p:cNvSpPr txBox="1">
              <a:spLocks noChangeArrowheads="1"/>
            </p:cNvSpPr>
            <p:nvPr/>
          </p:nvSpPr>
          <p:spPr bwMode="auto">
            <a:xfrm>
              <a:off x="4411812" y="3279139"/>
              <a:ext cx="354240"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O</a:t>
              </a:r>
            </a:p>
          </p:txBody>
        </p:sp>
        <p:sp>
          <p:nvSpPr>
            <p:cNvPr id="45065" name="TextBox 9"/>
            <p:cNvSpPr txBox="1">
              <a:spLocks noChangeArrowheads="1"/>
            </p:cNvSpPr>
            <p:nvPr/>
          </p:nvSpPr>
          <p:spPr bwMode="auto">
            <a:xfrm>
              <a:off x="4269425" y="4424723"/>
              <a:ext cx="59182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r>
                <a:rPr lang="en-US" altLang="x-none" sz="1700" b="1" baseline="-25000">
                  <a:solidFill>
                    <a:srgbClr val="000000"/>
                  </a:solidFill>
                  <a:latin typeface="Arial" charset="0"/>
                </a:rPr>
                <a:t>2</a:t>
              </a:r>
              <a:r>
                <a:rPr lang="en-US" altLang="x-none" sz="1700" b="1">
                  <a:solidFill>
                    <a:srgbClr val="000000"/>
                  </a:solidFill>
                  <a:latin typeface="Arial" charset="0"/>
                </a:rPr>
                <a:t>O</a:t>
              </a:r>
            </a:p>
          </p:txBody>
        </p:sp>
        <p:sp>
          <p:nvSpPr>
            <p:cNvPr id="45066" name="TextBox 10"/>
            <p:cNvSpPr txBox="1">
              <a:spLocks noChangeArrowheads="1"/>
            </p:cNvSpPr>
            <p:nvPr/>
          </p:nvSpPr>
          <p:spPr bwMode="auto">
            <a:xfrm>
              <a:off x="2873256" y="4217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dirty="0">
                  <a:solidFill>
                    <a:srgbClr val="000000"/>
                  </a:solidFill>
                  <a:latin typeface="Symbol" charset="2"/>
                </a:rPr>
                <a:t>d+</a:t>
              </a:r>
            </a:p>
          </p:txBody>
        </p:sp>
        <p:sp>
          <p:nvSpPr>
            <p:cNvPr id="45067" name="TextBox 11"/>
            <p:cNvSpPr txBox="1">
              <a:spLocks noChangeArrowheads="1"/>
            </p:cNvSpPr>
            <p:nvPr/>
          </p:nvSpPr>
          <p:spPr bwMode="auto">
            <a:xfrm>
              <a:off x="5802725" y="4217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Symbol" charset="2"/>
                </a:rPr>
                <a:t>d+</a:t>
              </a:r>
            </a:p>
          </p:txBody>
        </p:sp>
        <p:sp>
          <p:nvSpPr>
            <p:cNvPr id="45068" name="TextBox 12"/>
            <p:cNvSpPr txBox="1">
              <a:spLocks noChangeArrowheads="1"/>
            </p:cNvSpPr>
            <p:nvPr/>
          </p:nvSpPr>
          <p:spPr bwMode="auto">
            <a:xfrm>
              <a:off x="4350741" y="2058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Symbol" charset="2"/>
                </a:rPr>
                <a:t>d-</a:t>
              </a:r>
            </a:p>
          </p:txBody>
        </p:sp>
      </p:grpSp>
    </p:spTree>
    <p:extLst>
      <p:ext uri="{BB962C8B-B14F-4D97-AF65-F5344CB8AC3E}">
        <p14:creationId xmlns:p14="http://schemas.microsoft.com/office/powerpoint/2010/main" val="295530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19600" y="457200"/>
            <a:ext cx="4597400" cy="275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Box 6"/>
          <p:cNvSpPr txBox="1">
            <a:spLocks noChangeArrowheads="1"/>
          </p:cNvSpPr>
          <p:nvPr/>
        </p:nvSpPr>
        <p:spPr bwMode="auto">
          <a:xfrm>
            <a:off x="152400" y="533400"/>
            <a:ext cx="4267200" cy="600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45000"/>
              </a:spcBef>
              <a:spcAft>
                <a:spcPct val="20000"/>
              </a:spcAft>
              <a:buClr>
                <a:schemeClr val="tx2"/>
              </a:buClr>
              <a:buChar char="•"/>
              <a:defRPr sz="3000">
                <a:solidFill>
                  <a:schemeClr val="tx1"/>
                </a:solidFill>
                <a:latin typeface="Arial" charset="0"/>
                <a:ea typeface="ＭＳ Ｐゴシック" charset="-128"/>
                <a:cs typeface="Arial" charset="0"/>
              </a:defRPr>
            </a:lvl1pPr>
            <a:lvl2pPr marL="742950" indent="-28575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2pPr>
            <a:lvl3pPr marL="1143000" indent="-22860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3pPr>
            <a:lvl4pPr marL="16002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4pPr>
            <a:lvl5pPr marL="20574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5pPr>
            <a:lvl6pPr marL="25146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6pPr>
            <a:lvl7pPr marL="29718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7pPr>
            <a:lvl8pPr marL="34290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8pPr>
            <a:lvl9pPr marL="38862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9pPr>
          </a:lstStyle>
          <a:p>
            <a:pPr>
              <a:spcBef>
                <a:spcPct val="0"/>
              </a:spcBef>
              <a:spcAft>
                <a:spcPct val="0"/>
              </a:spcAft>
              <a:buClrTx/>
              <a:buFontTx/>
              <a:buNone/>
            </a:pPr>
            <a:r>
              <a:rPr lang="en-US" altLang="x-none" sz="2400" dirty="0">
                <a:solidFill>
                  <a:prstClr val="black"/>
                </a:solidFill>
                <a:latin typeface="Calibri" charset="0"/>
              </a:rPr>
              <a:t>Electronegativity contributes to the chemical properties of all biological molecules</a:t>
            </a:r>
          </a:p>
          <a:p>
            <a:pPr>
              <a:spcBef>
                <a:spcPct val="0"/>
              </a:spcBef>
              <a:spcAft>
                <a:spcPct val="0"/>
              </a:spcAft>
              <a:buClrTx/>
              <a:buFontTx/>
              <a:buNone/>
            </a:pPr>
            <a:endParaRPr lang="en-US" altLang="x-none" sz="2400" dirty="0">
              <a:solidFill>
                <a:prstClr val="black"/>
              </a:solidFill>
              <a:latin typeface="Calibri" charset="0"/>
            </a:endParaRPr>
          </a:p>
          <a:p>
            <a:pPr>
              <a:spcBef>
                <a:spcPct val="0"/>
              </a:spcBef>
              <a:spcAft>
                <a:spcPct val="0"/>
              </a:spcAft>
              <a:buClrTx/>
              <a:buFontTx/>
              <a:buNone/>
            </a:pPr>
            <a:r>
              <a:rPr lang="en-US" altLang="x-none" sz="2400" dirty="0">
                <a:solidFill>
                  <a:prstClr val="black"/>
                </a:solidFill>
                <a:latin typeface="Calibri" charset="0"/>
              </a:rPr>
              <a:t>Two atoms of the same element will share electrons equally (because they have identical electronegativity) thus forming a </a:t>
            </a:r>
            <a:r>
              <a:rPr lang="en-US" altLang="x-none" sz="2400" b="1" i="1" dirty="0">
                <a:solidFill>
                  <a:prstClr val="black"/>
                </a:solidFill>
                <a:latin typeface="Calibri" charset="0"/>
              </a:rPr>
              <a:t>nonpolar covalent bond</a:t>
            </a:r>
          </a:p>
          <a:p>
            <a:pPr>
              <a:spcBef>
                <a:spcPct val="0"/>
              </a:spcBef>
              <a:spcAft>
                <a:spcPct val="0"/>
              </a:spcAft>
              <a:buClrTx/>
              <a:buFontTx/>
              <a:buNone/>
            </a:pPr>
            <a:endParaRPr lang="en-US" altLang="x-none" sz="2400" dirty="0">
              <a:solidFill>
                <a:prstClr val="black"/>
              </a:solidFill>
              <a:latin typeface="Calibri" charset="0"/>
            </a:endParaRPr>
          </a:p>
          <a:p>
            <a:pPr>
              <a:spcBef>
                <a:spcPct val="0"/>
              </a:spcBef>
              <a:spcAft>
                <a:spcPct val="0"/>
              </a:spcAft>
              <a:buClrTx/>
              <a:buFontTx/>
              <a:buNone/>
            </a:pPr>
            <a:r>
              <a:rPr lang="en-US" altLang="x-none" sz="2400" dirty="0">
                <a:solidFill>
                  <a:schemeClr val="bg1"/>
                </a:solidFill>
                <a:latin typeface="Calibri" charset="0"/>
              </a:rPr>
              <a:t>But since O has a higher electronegativity than carbon, the negatively charged electron spend more time near the O atom creating a </a:t>
            </a:r>
            <a:r>
              <a:rPr lang="en-US" altLang="x-none" sz="2400" b="1" i="1" dirty="0">
                <a:solidFill>
                  <a:schemeClr val="bg1"/>
                </a:solidFill>
                <a:latin typeface="Calibri" charset="0"/>
              </a:rPr>
              <a:t>polar        covalent bond</a:t>
            </a:r>
          </a:p>
        </p:txBody>
      </p:sp>
      <p:sp>
        <p:nvSpPr>
          <p:cNvPr id="46084" name="TextBox 7"/>
          <p:cNvSpPr txBox="1">
            <a:spLocks noChangeArrowheads="1"/>
          </p:cNvSpPr>
          <p:nvPr/>
        </p:nvSpPr>
        <p:spPr bwMode="auto">
          <a:xfrm>
            <a:off x="5983288" y="87313"/>
            <a:ext cx="1604962" cy="369887"/>
          </a:xfrm>
          <a:prstGeom prst="rect">
            <a:avLst/>
          </a:prstGeom>
          <a:solidFill>
            <a:srgbClr val="FF7D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45000"/>
              </a:spcBef>
              <a:spcAft>
                <a:spcPct val="20000"/>
              </a:spcAft>
              <a:buClr>
                <a:schemeClr val="tx2"/>
              </a:buClr>
              <a:buChar char="•"/>
              <a:defRPr sz="3000">
                <a:solidFill>
                  <a:schemeClr val="tx1"/>
                </a:solidFill>
                <a:latin typeface="Arial" charset="0"/>
                <a:ea typeface="ＭＳ Ｐゴシック" charset="-128"/>
                <a:cs typeface="Arial" charset="0"/>
              </a:defRPr>
            </a:lvl1pPr>
            <a:lvl2pPr marL="742950" indent="-28575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2pPr>
            <a:lvl3pPr marL="1143000" indent="-22860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3pPr>
            <a:lvl4pPr marL="16002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4pPr>
            <a:lvl5pPr marL="20574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5pPr>
            <a:lvl6pPr marL="25146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6pPr>
            <a:lvl7pPr marL="29718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7pPr>
            <a:lvl8pPr marL="34290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8pPr>
            <a:lvl9pPr marL="38862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9pPr>
          </a:lstStyle>
          <a:p>
            <a:pPr>
              <a:spcBef>
                <a:spcPct val="0"/>
              </a:spcBef>
              <a:spcAft>
                <a:spcPct val="0"/>
              </a:spcAft>
              <a:buClrTx/>
              <a:buFontTx/>
              <a:buNone/>
            </a:pPr>
            <a:r>
              <a:rPr lang="en-US" altLang="x-none" sz="1800">
                <a:solidFill>
                  <a:prstClr val="black"/>
                </a:solidFill>
                <a:latin typeface="Calibri" charset="0"/>
              </a:rPr>
              <a:t>Nonpolar bond</a:t>
            </a:r>
          </a:p>
        </p:txBody>
      </p:sp>
      <p:sp>
        <p:nvSpPr>
          <p:cNvPr id="46086" name="Right Arrow 8"/>
          <p:cNvSpPr>
            <a:spLocks noChangeArrowheads="1"/>
          </p:cNvSpPr>
          <p:nvPr/>
        </p:nvSpPr>
        <p:spPr bwMode="auto">
          <a:xfrm rot="-2033319">
            <a:off x="3825875" y="2660650"/>
            <a:ext cx="838200" cy="471488"/>
          </a:xfrm>
          <a:prstGeom prst="rightArrow">
            <a:avLst>
              <a:gd name="adj1" fmla="val 50000"/>
              <a:gd name="adj2" fmla="val 50099"/>
            </a:avLst>
          </a:prstGeom>
          <a:solidFill>
            <a:srgbClr val="FF0000"/>
          </a:solidFill>
          <a:ln w="9525">
            <a:solidFill>
              <a:srgbClr val="FF0000"/>
            </a:solidFill>
            <a:miter lim="800000"/>
            <a:headEnd/>
            <a:tailEnd/>
          </a:ln>
        </p:spPr>
        <p:txBody>
          <a:bodyPr>
            <a:spAutoFit/>
          </a:bodyPr>
          <a:lstStyle>
            <a:lvl1pPr marL="350838" indent="-350838">
              <a:spcBef>
                <a:spcPct val="45000"/>
              </a:spcBef>
              <a:spcAft>
                <a:spcPct val="20000"/>
              </a:spcAft>
              <a:buClr>
                <a:schemeClr val="tx2"/>
              </a:buClr>
              <a:buChar char="•"/>
              <a:defRPr sz="3000">
                <a:solidFill>
                  <a:schemeClr val="tx1"/>
                </a:solidFill>
                <a:latin typeface="Arial" charset="0"/>
                <a:ea typeface="ＭＳ Ｐゴシック" charset="-128"/>
                <a:cs typeface="Arial" charset="0"/>
              </a:defRPr>
            </a:lvl1pPr>
            <a:lvl2pPr marL="742950" indent="-28575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2pPr>
            <a:lvl3pPr marL="1143000" indent="-228600">
              <a:spcBef>
                <a:spcPct val="45000"/>
              </a:spcBef>
              <a:spcAft>
                <a:spcPct val="20000"/>
              </a:spcAft>
              <a:buClr>
                <a:schemeClr val="tx2"/>
              </a:buClr>
              <a:buFont typeface="Comic Sans MS" charset="0"/>
              <a:buChar char="•"/>
              <a:defRPr sz="2800">
                <a:solidFill>
                  <a:schemeClr val="tx1"/>
                </a:solidFill>
                <a:latin typeface="Arial" charset="0"/>
                <a:ea typeface="Arial" charset="0"/>
                <a:cs typeface="Arial" charset="0"/>
              </a:defRPr>
            </a:lvl3pPr>
            <a:lvl4pPr marL="16002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4pPr>
            <a:lvl5pPr marL="2057400" indent="-22860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5pPr>
            <a:lvl6pPr marL="25146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6pPr>
            <a:lvl7pPr marL="29718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7pPr>
            <a:lvl8pPr marL="34290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8pPr>
            <a:lvl9pPr marL="3886200" indent="-228600" eaLnBrk="0" fontAlgn="base" hangingPunct="0">
              <a:spcBef>
                <a:spcPct val="45000"/>
              </a:spcBef>
              <a:spcAft>
                <a:spcPct val="20000"/>
              </a:spcAft>
              <a:buClr>
                <a:schemeClr val="tx2"/>
              </a:buClr>
              <a:buFont typeface="Comic Sans MS" charset="0"/>
              <a:buChar char="•"/>
              <a:defRPr sz="2600">
                <a:solidFill>
                  <a:schemeClr val="tx1"/>
                </a:solidFill>
                <a:latin typeface="Arial" charset="0"/>
                <a:ea typeface="Arial" charset="0"/>
                <a:cs typeface="Arial" charset="0"/>
              </a:defRPr>
            </a:lvl9pPr>
          </a:lstStyle>
          <a:p>
            <a:pPr>
              <a:lnSpc>
                <a:spcPct val="90000"/>
              </a:lnSpc>
              <a:buClr>
                <a:srgbClr val="1F497D"/>
              </a:buClr>
              <a:buFont typeface="Times" charset="0"/>
              <a:buChar char="•"/>
            </a:pPr>
            <a:endParaRPr lang="x-none" altLang="x-none" sz="1300">
              <a:solidFill>
                <a:srgbClr val="000000"/>
              </a:solidFill>
              <a:latin typeface="Comic Sans MS" charset="0"/>
            </a:endParaRPr>
          </a:p>
        </p:txBody>
      </p:sp>
    </p:spTree>
    <p:extLst>
      <p:ext uri="{BB962C8B-B14F-4D97-AF65-F5344CB8AC3E}">
        <p14:creationId xmlns:p14="http://schemas.microsoft.com/office/powerpoint/2010/main" val="400381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Two Types of Covalent Bonds</a:t>
            </a:r>
          </a:p>
        </p:txBody>
      </p:sp>
      <p:sp>
        <p:nvSpPr>
          <p:cNvPr id="5" name="TextBox 4"/>
          <p:cNvSpPr txBox="1"/>
          <p:nvPr/>
        </p:nvSpPr>
        <p:spPr>
          <a:xfrm>
            <a:off x="342900" y="990600"/>
            <a:ext cx="8458200" cy="1692771"/>
          </a:xfrm>
          <a:prstGeom prst="rect">
            <a:avLst/>
          </a:prstGeom>
          <a:noFill/>
        </p:spPr>
        <p:txBody>
          <a:bodyPr wrap="square" rtlCol="0">
            <a:spAutoFit/>
          </a:bodyPr>
          <a:lstStyle/>
          <a:p>
            <a:pPr marL="285750" indent="-285750">
              <a:buFont typeface="Arial" panose="020B0604020202020204" pitchFamily="34" charset="0"/>
              <a:buChar char="•"/>
            </a:pPr>
            <a:r>
              <a:rPr lang="en-US" sz="3200" dirty="0"/>
              <a:t>Nonpolar covalent bonds </a:t>
            </a:r>
          </a:p>
          <a:p>
            <a:pPr marL="742950" lvl="1" indent="-285750">
              <a:buFont typeface="Arial" panose="020B0604020202020204" pitchFamily="34" charset="0"/>
              <a:buChar char="•"/>
            </a:pPr>
            <a:r>
              <a:rPr lang="en-US" dirty="0"/>
              <a:t>Form between two atoms of the same element or between different elements that share the electrons equally. </a:t>
            </a:r>
          </a:p>
          <a:p>
            <a:pPr marL="742950" lvl="1" indent="-285750">
              <a:buFont typeface="Arial" panose="020B0604020202020204" pitchFamily="34" charset="0"/>
              <a:buChar char="•"/>
            </a:pPr>
            <a:r>
              <a:rPr lang="en-US" dirty="0"/>
              <a:t>For example, an oxygen atom can bond with another oxygen atom to fill their outer shells. </a:t>
            </a:r>
          </a:p>
        </p:txBody>
      </p:sp>
      <p:pic>
        <p:nvPicPr>
          <p:cNvPr id="6" name="Picture 5">
            <a:extLst>
              <a:ext uri="{FF2B5EF4-FFF2-40B4-BE49-F238E27FC236}">
                <a16:creationId xmlns:a16="http://schemas.microsoft.com/office/drawing/2014/main" id="{0AE625BC-799D-D04F-8542-5CDFE05457D5}"/>
              </a:ext>
            </a:extLst>
          </p:cNvPr>
          <p:cNvPicPr>
            <a:picLocks noChangeAspect="1"/>
          </p:cNvPicPr>
          <p:nvPr/>
        </p:nvPicPr>
        <p:blipFill>
          <a:blip r:embed="rId3"/>
          <a:stretch>
            <a:fillRect/>
          </a:stretch>
        </p:blipFill>
        <p:spPr>
          <a:xfrm>
            <a:off x="5060227" y="2615481"/>
            <a:ext cx="3740873" cy="4109812"/>
          </a:xfrm>
          <a:prstGeom prst="rect">
            <a:avLst/>
          </a:prstGeom>
        </p:spPr>
      </p:pic>
      <p:pic>
        <p:nvPicPr>
          <p:cNvPr id="7" name="Picture 2" descr="02_09ElectronDiagrams-L">
            <a:extLst>
              <a:ext uri="{FF2B5EF4-FFF2-40B4-BE49-F238E27FC236}">
                <a16:creationId xmlns:a16="http://schemas.microsoft.com/office/drawing/2014/main" id="{E6A9609C-ABA4-4347-9E2A-4A1DF7ED67A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786" y="4174630"/>
            <a:ext cx="4607715" cy="25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48C6673-F1CD-8741-942F-15B0DC176343}"/>
              </a:ext>
            </a:extLst>
          </p:cNvPr>
          <p:cNvSpPr txBox="1"/>
          <p:nvPr/>
        </p:nvSpPr>
        <p:spPr>
          <a:xfrm>
            <a:off x="347696" y="2615481"/>
            <a:ext cx="4607714" cy="1384995"/>
          </a:xfrm>
          <a:prstGeom prst="rect">
            <a:avLst/>
          </a:prstGeom>
          <a:noFill/>
        </p:spPr>
        <p:txBody>
          <a:bodyPr wrap="square">
            <a:spAutoFit/>
          </a:bodyPr>
          <a:lstStyle/>
          <a:p>
            <a:pPr marL="742950" lvl="1" indent="-285750">
              <a:buFont typeface="Arial" panose="020B0604020202020204" pitchFamily="34" charset="0"/>
              <a:buChar char="•"/>
            </a:pPr>
            <a:r>
              <a:rPr lang="en-US" sz="1400" dirty="0"/>
              <a:t>This association is nonpolar because the electrons will be equally distributed between each oxygen atom. </a:t>
            </a:r>
          </a:p>
          <a:p>
            <a:pPr marL="1200150" lvl="2" indent="-285750">
              <a:buFont typeface="Arial" panose="020B0604020202020204" pitchFamily="34" charset="0"/>
              <a:buChar char="•"/>
            </a:pPr>
            <a:r>
              <a:rPr lang="en-US" sz="1400" dirty="0"/>
              <a:t>Two covalent bonds form between the two oxygen atoms because oxygen requires two shared electrons to fill its outermost shell. </a:t>
            </a:r>
          </a:p>
        </p:txBody>
      </p:sp>
    </p:spTree>
    <p:extLst>
      <p:ext uri="{BB962C8B-B14F-4D97-AF65-F5344CB8AC3E}">
        <p14:creationId xmlns:p14="http://schemas.microsoft.com/office/powerpoint/2010/main" val="340961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Two Types of Covalent Bonds</a:t>
            </a:r>
          </a:p>
        </p:txBody>
      </p:sp>
      <p:sp>
        <p:nvSpPr>
          <p:cNvPr id="5" name="TextBox 4"/>
          <p:cNvSpPr txBox="1"/>
          <p:nvPr/>
        </p:nvSpPr>
        <p:spPr>
          <a:xfrm>
            <a:off x="342900" y="990600"/>
            <a:ext cx="8458200" cy="1415772"/>
          </a:xfrm>
          <a:prstGeom prst="rect">
            <a:avLst/>
          </a:prstGeom>
          <a:noFill/>
        </p:spPr>
        <p:txBody>
          <a:bodyPr wrap="square" rtlCol="0">
            <a:spAutoFit/>
          </a:bodyPr>
          <a:lstStyle/>
          <a:p>
            <a:pPr marL="285750" indent="-285750">
              <a:buFont typeface="Arial" panose="020B0604020202020204" pitchFamily="34" charset="0"/>
              <a:buChar char="•"/>
            </a:pPr>
            <a:r>
              <a:rPr lang="en-US" sz="3200" dirty="0"/>
              <a:t>Nonpolar covalent bonds </a:t>
            </a:r>
          </a:p>
          <a:p>
            <a:pPr marL="742950" lvl="1" indent="-285750">
              <a:buFont typeface="Arial" panose="020B0604020202020204" pitchFamily="34" charset="0"/>
              <a:buChar char="•"/>
            </a:pPr>
            <a:r>
              <a:rPr lang="en-US" dirty="0"/>
              <a:t>Nitrogen atoms will form three covalent bonds (also called triple covalent) between two atoms of nitrogen because each nitrogen atom needs three electrons to fill its outermost shell. </a:t>
            </a:r>
          </a:p>
        </p:txBody>
      </p:sp>
      <p:pic>
        <p:nvPicPr>
          <p:cNvPr id="6" name="Picture 2" descr="02_09ElectronDiagrams-L">
            <a:extLst>
              <a:ext uri="{FF2B5EF4-FFF2-40B4-BE49-F238E27FC236}">
                <a16:creationId xmlns:a16="http://schemas.microsoft.com/office/drawing/2014/main" id="{0D17826C-34D1-5B45-8EE6-9206769430A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656" y="4246759"/>
            <a:ext cx="4607715" cy="25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BE03B5C-A9EE-ED4A-9C4A-2DB1BC58553E}"/>
              </a:ext>
            </a:extLst>
          </p:cNvPr>
          <p:cNvPicPr>
            <a:picLocks noChangeAspect="1"/>
          </p:cNvPicPr>
          <p:nvPr/>
        </p:nvPicPr>
        <p:blipFill>
          <a:blip r:embed="rId4"/>
          <a:stretch>
            <a:fillRect/>
          </a:stretch>
        </p:blipFill>
        <p:spPr>
          <a:xfrm>
            <a:off x="5238087" y="3906185"/>
            <a:ext cx="3812247" cy="2866810"/>
          </a:xfrm>
          <a:prstGeom prst="rect">
            <a:avLst/>
          </a:prstGeom>
        </p:spPr>
      </p:pic>
    </p:spTree>
    <p:extLst>
      <p:ext uri="{BB962C8B-B14F-4D97-AF65-F5344CB8AC3E}">
        <p14:creationId xmlns:p14="http://schemas.microsoft.com/office/powerpoint/2010/main" val="299101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Atoms</a:t>
            </a:r>
          </a:p>
        </p:txBody>
      </p:sp>
      <p:sp>
        <p:nvSpPr>
          <p:cNvPr id="5" name="TextBox 4"/>
          <p:cNvSpPr txBox="1"/>
          <p:nvPr/>
        </p:nvSpPr>
        <p:spPr>
          <a:xfrm>
            <a:off x="381000" y="1295400"/>
            <a:ext cx="8458200" cy="2308324"/>
          </a:xfrm>
          <a:prstGeom prst="rect">
            <a:avLst/>
          </a:prstGeom>
          <a:noFill/>
        </p:spPr>
        <p:txBody>
          <a:bodyPr wrap="square" rtlCol="0">
            <a:spAutoFit/>
          </a:bodyPr>
          <a:lstStyle/>
          <a:p>
            <a:pPr lvl="0">
              <a:defRPr/>
            </a:pPr>
            <a:r>
              <a:rPr lang="en-US" sz="2400" b="1" dirty="0">
                <a:solidFill>
                  <a:srgbClr val="000000"/>
                </a:solidFill>
                <a:latin typeface="Tahoma"/>
                <a:cs typeface="Arial"/>
              </a:rPr>
              <a:t>Atoms are made up of protons and neutrons located within the nucleus, and electrons surrounding the nucleus.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R="0" lvl="1"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0000"/>
              </a:solidFill>
              <a:effectLst/>
              <a:uLnTx/>
              <a:uFillTx/>
              <a:latin typeface="Tahom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Tahoma"/>
              <a:cs typeface="Arial"/>
            </a:endParaRPr>
          </a:p>
        </p:txBody>
      </p:sp>
      <p:pic>
        <p:nvPicPr>
          <p:cNvPr id="6" name="Figure" descr="Illustration of an atom showing two neutrons and two protons in the center, with a circle labeled as the nucleus around them. Another circle shows an orbit with two electrons outside of the nucleus">
            <a:extLst>
              <a:ext uri="{FF2B5EF4-FFF2-40B4-BE49-F238E27FC236}">
                <a16:creationId xmlns:a16="http://schemas.microsoft.com/office/drawing/2014/main" id="{43BF917F-E962-8146-8D27-A1617CAA93B8}"/>
              </a:ext>
            </a:extLst>
          </p:cNvPr>
          <p:cNvPicPr>
            <a:picLocks noChangeAspect="1"/>
          </p:cNvPicPr>
          <p:nvPr/>
        </p:nvPicPr>
        <p:blipFill>
          <a:blip r:embed="rId2" cstate="print">
            <a:extLst>
              <a:ext uri="{28A0092B-C50C-407E-A947-70E740481C1C}">
                <a14:useLocalDpi xmlns:a14="http://schemas.microsoft.com/office/drawing/2010/main"/>
              </a:ext>
            </a:extLst>
          </a:blip>
          <a:srcRect l="-21354" r="-21354"/>
          <a:stretch>
            <a:fillRect/>
          </a:stretch>
        </p:blipFill>
        <p:spPr>
          <a:xfrm>
            <a:off x="304800" y="2976929"/>
            <a:ext cx="8062913" cy="3500071"/>
          </a:xfrm>
          <a:prstGeom prst="rect">
            <a:avLst/>
          </a:prstGeom>
        </p:spPr>
      </p:pic>
    </p:spTree>
    <p:extLst>
      <p:ext uri="{BB962C8B-B14F-4D97-AF65-F5344CB8AC3E}">
        <p14:creationId xmlns:p14="http://schemas.microsoft.com/office/powerpoint/2010/main" val="3794361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Two Types of Covalent Bonds</a:t>
            </a:r>
          </a:p>
        </p:txBody>
      </p:sp>
      <p:sp>
        <p:nvSpPr>
          <p:cNvPr id="5" name="TextBox 4"/>
          <p:cNvSpPr txBox="1"/>
          <p:nvPr/>
        </p:nvSpPr>
        <p:spPr>
          <a:xfrm>
            <a:off x="342900" y="990600"/>
            <a:ext cx="8458200" cy="1969770"/>
          </a:xfrm>
          <a:prstGeom prst="rect">
            <a:avLst/>
          </a:prstGeom>
          <a:noFill/>
        </p:spPr>
        <p:txBody>
          <a:bodyPr wrap="square" rtlCol="0">
            <a:spAutoFit/>
          </a:bodyPr>
          <a:lstStyle/>
          <a:p>
            <a:pPr marL="285750" indent="-285750">
              <a:buFont typeface="Arial" panose="020B0604020202020204" pitchFamily="34" charset="0"/>
              <a:buChar char="•"/>
            </a:pPr>
            <a:r>
              <a:rPr lang="en-US" sz="3200" dirty="0"/>
              <a:t>Nonpolar covalent bonds </a:t>
            </a:r>
          </a:p>
          <a:p>
            <a:pPr marL="742950" lvl="1" indent="-285750">
              <a:buFont typeface="Arial" panose="020B0604020202020204" pitchFamily="34" charset="0"/>
              <a:buChar char="•"/>
            </a:pPr>
            <a:r>
              <a:rPr lang="en-US" dirty="0"/>
              <a:t>Another example of a nonpolar covalent bond is found in the methane (CH4) molecule. The carbon atom has four electrons in its outermost shell and needs four more to fill it. It gets these four from four hydrogen atoms, each atom providing one. </a:t>
            </a:r>
          </a:p>
          <a:p>
            <a:pPr marL="285750" indent="-285750">
              <a:buFont typeface="Arial" panose="020B0604020202020204" pitchFamily="34" charset="0"/>
              <a:buChar char="•"/>
            </a:pPr>
            <a:endParaRPr lang="en-US" dirty="0"/>
          </a:p>
        </p:txBody>
      </p:sp>
      <p:pic>
        <p:nvPicPr>
          <p:cNvPr id="50" name="Picture 2" descr="02_09ElectronDiagrams-L">
            <a:extLst>
              <a:ext uri="{FF2B5EF4-FFF2-40B4-BE49-F238E27FC236}">
                <a16:creationId xmlns:a16="http://schemas.microsoft.com/office/drawing/2014/main" id="{BDDA64FA-F09C-B340-89E1-0B32BBC8389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785" y="4038415"/>
            <a:ext cx="4607715" cy="25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A7CA8269-4E8A-5443-8A74-7F48E7611D5B}"/>
              </a:ext>
            </a:extLst>
          </p:cNvPr>
          <p:cNvPicPr>
            <a:picLocks noChangeAspect="1"/>
          </p:cNvPicPr>
          <p:nvPr/>
        </p:nvPicPr>
        <p:blipFill>
          <a:blip r:embed="rId4"/>
          <a:stretch>
            <a:fillRect/>
          </a:stretch>
        </p:blipFill>
        <p:spPr>
          <a:xfrm>
            <a:off x="5175250" y="2729295"/>
            <a:ext cx="3797300" cy="3644900"/>
          </a:xfrm>
          <a:prstGeom prst="rect">
            <a:avLst/>
          </a:prstGeom>
        </p:spPr>
      </p:pic>
    </p:spTree>
    <p:extLst>
      <p:ext uri="{BB962C8B-B14F-4D97-AF65-F5344CB8AC3E}">
        <p14:creationId xmlns:p14="http://schemas.microsoft.com/office/powerpoint/2010/main" val="128490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Two Types of Covalent Bonds</a:t>
            </a:r>
          </a:p>
        </p:txBody>
      </p:sp>
      <p:sp>
        <p:nvSpPr>
          <p:cNvPr id="5" name="TextBox 4"/>
          <p:cNvSpPr txBox="1"/>
          <p:nvPr/>
        </p:nvSpPr>
        <p:spPr>
          <a:xfrm>
            <a:off x="342900" y="990600"/>
            <a:ext cx="8458200" cy="3077766"/>
          </a:xfrm>
          <a:prstGeom prst="rect">
            <a:avLst/>
          </a:prstGeom>
          <a:noFill/>
        </p:spPr>
        <p:txBody>
          <a:bodyPr wrap="square" rtlCol="0">
            <a:spAutoFit/>
          </a:bodyPr>
          <a:lstStyle/>
          <a:p>
            <a:pPr marL="285750" indent="-285750">
              <a:buFont typeface="Arial" panose="020B0604020202020204" pitchFamily="34" charset="0"/>
              <a:buChar char="•"/>
            </a:pPr>
            <a:r>
              <a:rPr lang="en-US" sz="3200" dirty="0"/>
              <a:t>Polar covalent bonds</a:t>
            </a:r>
          </a:p>
          <a:p>
            <a:pPr marL="742950" lvl="1" indent="-285750">
              <a:buFont typeface="Arial" panose="020B0604020202020204" pitchFamily="34" charset="0"/>
              <a:buChar char="•"/>
            </a:pPr>
            <a:r>
              <a:rPr lang="en-US" dirty="0"/>
              <a:t>The electrons shared by the atoms spend more time closer to one nucleus than to the other nucleus. </a:t>
            </a:r>
          </a:p>
          <a:p>
            <a:pPr marL="742950" lvl="1" indent="-285750">
              <a:buFont typeface="Arial" panose="020B0604020202020204" pitchFamily="34" charset="0"/>
              <a:buChar char="•"/>
            </a:pPr>
            <a:r>
              <a:rPr lang="en-US" dirty="0"/>
              <a:t>Because of the unequal distribution of electrons between the different nuclei, a slightly positive (</a:t>
            </a:r>
            <a:r>
              <a:rPr lang="el-GR" dirty="0"/>
              <a:t>δ+) </a:t>
            </a:r>
            <a:r>
              <a:rPr lang="en-US" dirty="0"/>
              <a:t>or slightly negative (</a:t>
            </a:r>
            <a:r>
              <a:rPr lang="el-GR" dirty="0"/>
              <a:t>δ–) </a:t>
            </a:r>
            <a:r>
              <a:rPr lang="en-US" dirty="0"/>
              <a:t>charge develops. </a:t>
            </a:r>
          </a:p>
          <a:p>
            <a:pPr marL="742950" lvl="1" indent="-285750">
              <a:buFont typeface="Arial" panose="020B0604020202020204" pitchFamily="34" charset="0"/>
              <a:buChar char="•"/>
            </a:pPr>
            <a:r>
              <a:rPr lang="en-US" dirty="0"/>
              <a:t>The covalent bonds between carbon and oxygen atoms are polar covalent bonds. </a:t>
            </a:r>
          </a:p>
          <a:p>
            <a:pPr marL="742950" lvl="1" indent="-285750">
              <a:buFont typeface="Arial" panose="020B0604020202020204" pitchFamily="34" charset="0"/>
              <a:buChar char="•"/>
            </a:pPr>
            <a:r>
              <a:rPr lang="en-US" dirty="0"/>
              <a:t>The shared electrons spend more time near the oxygen nucleus, giving it a small negative charge, than they spend near the hydrogen nuclei, giving these molecules a small positive charge.</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CC7CCEF5-B828-0747-84EC-5996DCB56B8F}"/>
              </a:ext>
            </a:extLst>
          </p:cNvPr>
          <p:cNvPicPr>
            <a:picLocks noChangeAspect="1"/>
          </p:cNvPicPr>
          <p:nvPr/>
        </p:nvPicPr>
        <p:blipFill>
          <a:blip r:embed="rId3"/>
          <a:stretch>
            <a:fillRect/>
          </a:stretch>
        </p:blipFill>
        <p:spPr>
          <a:xfrm>
            <a:off x="816302" y="1698486"/>
            <a:ext cx="7511395" cy="5117537"/>
          </a:xfrm>
          <a:prstGeom prst="rect">
            <a:avLst/>
          </a:prstGeom>
        </p:spPr>
      </p:pic>
    </p:spTree>
    <p:extLst>
      <p:ext uri="{BB962C8B-B14F-4D97-AF65-F5344CB8AC3E}">
        <p14:creationId xmlns:p14="http://schemas.microsoft.com/office/powerpoint/2010/main" val="15147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Covalent Bonds</a:t>
            </a:r>
          </a:p>
        </p:txBody>
      </p:sp>
      <p:sp>
        <p:nvSpPr>
          <p:cNvPr id="5" name="TextBox 4"/>
          <p:cNvSpPr txBox="1"/>
          <p:nvPr/>
        </p:nvSpPr>
        <p:spPr>
          <a:xfrm>
            <a:off x="381000" y="4781550"/>
            <a:ext cx="8458200" cy="1938992"/>
          </a:xfrm>
          <a:prstGeom prst="rect">
            <a:avLst/>
          </a:prstGeom>
          <a:noFill/>
        </p:spPr>
        <p:txBody>
          <a:bodyPr wrap="square" rtlCol="0">
            <a:spAutoFit/>
          </a:bodyPr>
          <a:lstStyle/>
          <a:p>
            <a:pPr>
              <a:defRPr/>
            </a:pPr>
            <a:r>
              <a:rPr lang="en-US" sz="2400" b="1" dirty="0">
                <a:solidFill>
                  <a:srgbClr val="000000"/>
                </a:solidFill>
                <a:latin typeface="Tahoma"/>
                <a:cs typeface="Arial"/>
              </a:rPr>
              <a:t> The water molecule (left) depicts a polar bond with a slightly positive charge on the hydrogen atoms and a slightly negative charge on the oxygen. Examples of nonpolar bonds include methane (middle) and oxygen (right).</a:t>
            </a:r>
          </a:p>
        </p:txBody>
      </p:sp>
      <p:pic>
        <p:nvPicPr>
          <p:cNvPr id="6" name="Picture 2" descr="Diagram depicting polar and nonpolar covalent bonds">
            <a:extLst>
              <a:ext uri="{FF2B5EF4-FFF2-40B4-BE49-F238E27FC236}">
                <a16:creationId xmlns:a16="http://schemas.microsoft.com/office/drawing/2014/main" id="{3CF3275E-E1F1-1840-BD24-7B5AEBB131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241" y="1088886"/>
            <a:ext cx="7561518" cy="3304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2901AC-7525-F942-93FA-92F6B6D67512}"/>
              </a:ext>
            </a:extLst>
          </p:cNvPr>
          <p:cNvSpPr txBox="1"/>
          <p:nvPr/>
        </p:nvSpPr>
        <p:spPr>
          <a:xfrm>
            <a:off x="1857737" y="2842113"/>
            <a:ext cx="434051" cy="369332"/>
          </a:xfrm>
          <a:prstGeom prst="rect">
            <a:avLst/>
          </a:prstGeom>
          <a:solidFill>
            <a:schemeClr val="bg1"/>
          </a:solidFill>
        </p:spPr>
        <p:txBody>
          <a:bodyPr wrap="square">
            <a:spAutoFit/>
          </a:bodyPr>
          <a:lstStyle/>
          <a:p>
            <a:r>
              <a:rPr lang="el-GR" dirty="0"/>
              <a:t>δ–</a:t>
            </a:r>
            <a:endParaRPr lang="en-US" dirty="0"/>
          </a:p>
        </p:txBody>
      </p:sp>
    </p:spTree>
    <p:extLst>
      <p:ext uri="{BB962C8B-B14F-4D97-AF65-F5344CB8AC3E}">
        <p14:creationId xmlns:p14="http://schemas.microsoft.com/office/powerpoint/2010/main" val="2323501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82563" y="184150"/>
            <a:ext cx="8775700" cy="590550"/>
          </a:xfrm>
        </p:spPr>
        <p:txBody>
          <a:bodyPr>
            <a:normAutofit fontScale="90000"/>
          </a:bodyPr>
          <a:lstStyle/>
          <a:p>
            <a:r>
              <a:rPr lang="en-US" altLang="x-none" sz="3600" b="0">
                <a:solidFill>
                  <a:schemeClr val="tx1"/>
                </a:solidFill>
                <a:latin typeface="Calibri" charset="0"/>
                <a:cs typeface="Arial" charset="0"/>
              </a:rPr>
              <a:t>Hydrogen Bonds</a:t>
            </a:r>
          </a:p>
        </p:txBody>
      </p:sp>
      <p:sp>
        <p:nvSpPr>
          <p:cNvPr id="56322" name="Content Placeholder 2"/>
          <p:cNvSpPr>
            <a:spLocks noGrp="1"/>
          </p:cNvSpPr>
          <p:nvPr>
            <p:ph idx="1"/>
          </p:nvPr>
        </p:nvSpPr>
        <p:spPr>
          <a:xfrm>
            <a:off x="182563" y="989013"/>
            <a:ext cx="8499475" cy="1384300"/>
          </a:xfrm>
        </p:spPr>
        <p:txBody>
          <a:bodyPr/>
          <a:lstStyle/>
          <a:p>
            <a:pPr marL="0" indent="0">
              <a:buFontTx/>
              <a:buNone/>
            </a:pPr>
            <a:r>
              <a:rPr lang="en-US" altLang="x-none" sz="2800" dirty="0">
                <a:latin typeface="Calibri" charset="0"/>
                <a:cs typeface="Arial" charset="0"/>
              </a:rPr>
              <a:t>A </a:t>
            </a:r>
            <a:r>
              <a:rPr lang="en-US" altLang="x-none" sz="2800" b="1" dirty="0">
                <a:latin typeface="Calibri" charset="0"/>
                <a:cs typeface="Arial" charset="0"/>
              </a:rPr>
              <a:t>hydrogen bond</a:t>
            </a:r>
            <a:r>
              <a:rPr lang="en-US" altLang="x-none" sz="2800" dirty="0">
                <a:latin typeface="Calibri" charset="0"/>
                <a:cs typeface="Arial" charset="0"/>
              </a:rPr>
              <a:t> forms when a hydrogen atom covalently bonded to one electronegative atom is also attracted to another electronegative atom</a:t>
            </a:r>
          </a:p>
        </p:txBody>
      </p:sp>
      <p:grpSp>
        <p:nvGrpSpPr>
          <p:cNvPr id="56323" name="Group 5"/>
          <p:cNvGrpSpPr>
            <a:grpSpLocks/>
          </p:cNvGrpSpPr>
          <p:nvPr/>
        </p:nvGrpSpPr>
        <p:grpSpPr bwMode="auto">
          <a:xfrm>
            <a:off x="3810000" y="2471738"/>
            <a:ext cx="5257800" cy="4310062"/>
            <a:chOff x="765065" y="211074"/>
            <a:chExt cx="8036847" cy="6477217"/>
          </a:xfrm>
        </p:grpSpPr>
        <p:pic>
          <p:nvPicPr>
            <p:cNvPr id="56326" name="Picture 6" descr="02_14HydrogenBond-U.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50" y="211074"/>
              <a:ext cx="7516368" cy="643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7" name="TextBox 7"/>
            <p:cNvSpPr txBox="1">
              <a:spLocks noChangeArrowheads="1"/>
            </p:cNvSpPr>
            <p:nvPr/>
          </p:nvSpPr>
          <p:spPr bwMode="auto">
            <a:xfrm>
              <a:off x="1285766" y="1131187"/>
              <a:ext cx="2182391" cy="459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dirty="0">
                  <a:solidFill>
                    <a:srgbClr val="000000"/>
                  </a:solidFill>
                  <a:latin typeface="Arial" charset="0"/>
                  <a:cs typeface="Comic Sans MS"/>
                </a:rPr>
                <a:t>Water (H</a:t>
              </a:r>
              <a:r>
                <a:rPr lang="en-US" altLang="x-none" sz="1800" b="1" baseline="-25000" dirty="0">
                  <a:solidFill>
                    <a:srgbClr val="000000"/>
                  </a:solidFill>
                  <a:latin typeface="Arial" charset="0"/>
                  <a:cs typeface="Comic Sans MS"/>
                </a:rPr>
                <a:t>2</a:t>
              </a:r>
              <a:r>
                <a:rPr lang="en-US" altLang="x-none" sz="1800" b="1" dirty="0">
                  <a:solidFill>
                    <a:srgbClr val="000000"/>
                  </a:solidFill>
                  <a:latin typeface="Arial" charset="0"/>
                  <a:cs typeface="Comic Sans MS"/>
                </a:rPr>
                <a:t>O)</a:t>
              </a:r>
              <a:endParaRPr lang="en-US" altLang="x-none" sz="1800" b="1" baseline="30000" dirty="0">
                <a:solidFill>
                  <a:srgbClr val="000000"/>
                </a:solidFill>
                <a:latin typeface="Symbol" charset="2"/>
                <a:cs typeface="Comic Sans MS"/>
              </a:endParaRPr>
            </a:p>
          </p:txBody>
        </p:sp>
        <p:sp>
          <p:nvSpPr>
            <p:cNvPr id="56328" name="TextBox 8"/>
            <p:cNvSpPr txBox="1">
              <a:spLocks noChangeArrowheads="1"/>
            </p:cNvSpPr>
            <p:nvPr/>
          </p:nvSpPr>
          <p:spPr bwMode="auto">
            <a:xfrm>
              <a:off x="765065" y="4407786"/>
              <a:ext cx="2786673" cy="459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a:solidFill>
                    <a:srgbClr val="000000"/>
                  </a:solidFill>
                  <a:latin typeface="Arial" charset="0"/>
                  <a:cs typeface="Comic Sans MS"/>
                </a:rPr>
                <a:t>Ammonia (NH</a:t>
              </a:r>
              <a:r>
                <a:rPr lang="en-US" altLang="x-none" sz="1800" b="1" baseline="-25000">
                  <a:solidFill>
                    <a:srgbClr val="000000"/>
                  </a:solidFill>
                  <a:latin typeface="Arial" charset="0"/>
                  <a:cs typeface="Comic Sans MS"/>
                </a:rPr>
                <a:t>3</a:t>
              </a:r>
              <a:r>
                <a:rPr lang="en-US" altLang="x-none" sz="1800" b="1">
                  <a:solidFill>
                    <a:srgbClr val="000000"/>
                  </a:solidFill>
                  <a:latin typeface="Arial" charset="0"/>
                  <a:cs typeface="Comic Sans MS"/>
                </a:rPr>
                <a:t>)</a:t>
              </a:r>
              <a:endParaRPr lang="en-US" altLang="x-none" sz="1800" b="1" baseline="30000">
                <a:solidFill>
                  <a:srgbClr val="000000"/>
                </a:solidFill>
                <a:latin typeface="Symbol" charset="2"/>
                <a:cs typeface="Comic Sans MS"/>
              </a:endParaRPr>
            </a:p>
          </p:txBody>
        </p:sp>
        <p:sp>
          <p:nvSpPr>
            <p:cNvPr id="56329" name="TextBox 9"/>
            <p:cNvSpPr txBox="1">
              <a:spLocks noChangeArrowheads="1"/>
            </p:cNvSpPr>
            <p:nvPr/>
          </p:nvSpPr>
          <p:spPr bwMode="auto">
            <a:xfrm>
              <a:off x="5989001" y="3125005"/>
              <a:ext cx="2812911" cy="459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800" b="1" dirty="0">
                  <a:solidFill>
                    <a:srgbClr val="000000"/>
                  </a:solidFill>
                  <a:latin typeface="Arial" charset="0"/>
                  <a:cs typeface="Comic Sans MS"/>
                </a:rPr>
                <a:t>Hydrogen bond</a:t>
              </a:r>
              <a:endParaRPr lang="en-US" altLang="x-none" sz="1800" b="1" baseline="30000" dirty="0">
                <a:solidFill>
                  <a:srgbClr val="000000"/>
                </a:solidFill>
                <a:latin typeface="Symbol" charset="2"/>
                <a:cs typeface="Comic Sans MS"/>
              </a:endParaRPr>
            </a:p>
          </p:txBody>
        </p:sp>
        <p:cxnSp>
          <p:nvCxnSpPr>
            <p:cNvPr id="56330" name="Straight Connector 10"/>
            <p:cNvCxnSpPr>
              <a:cxnSpLocks noChangeShapeType="1"/>
            </p:cNvCxnSpPr>
            <p:nvPr/>
          </p:nvCxnSpPr>
          <p:spPr bwMode="auto">
            <a:xfrm flipH="1">
              <a:off x="4830233" y="3263900"/>
              <a:ext cx="118956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56331" name="TextBox 11"/>
            <p:cNvSpPr txBox="1">
              <a:spLocks noChangeArrowheads="1"/>
            </p:cNvSpPr>
            <p:nvPr/>
          </p:nvSpPr>
          <p:spPr bwMode="auto">
            <a:xfrm>
              <a:off x="4964528" y="2718687"/>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dirty="0">
                  <a:solidFill>
                    <a:srgbClr val="000000"/>
                  </a:solidFill>
                  <a:latin typeface="Symbol" charset="2"/>
                  <a:cs typeface="Comic Sans MS"/>
                </a:rPr>
                <a:t>d+</a:t>
              </a:r>
            </a:p>
          </p:txBody>
        </p:sp>
        <p:sp>
          <p:nvSpPr>
            <p:cNvPr id="56332" name="TextBox 12"/>
            <p:cNvSpPr txBox="1">
              <a:spLocks noChangeArrowheads="1"/>
            </p:cNvSpPr>
            <p:nvPr/>
          </p:nvSpPr>
          <p:spPr bwMode="auto">
            <a:xfrm>
              <a:off x="4964528" y="3422121"/>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dirty="0">
                  <a:solidFill>
                    <a:srgbClr val="000000"/>
                  </a:solidFill>
                  <a:latin typeface="Symbol" charset="2"/>
                  <a:cs typeface="Comic Sans MS"/>
                </a:rPr>
                <a:t>d-</a:t>
              </a:r>
            </a:p>
          </p:txBody>
        </p:sp>
        <p:sp>
          <p:nvSpPr>
            <p:cNvPr id="56333" name="TextBox 13"/>
            <p:cNvSpPr txBox="1">
              <a:spLocks noChangeArrowheads="1"/>
            </p:cNvSpPr>
            <p:nvPr/>
          </p:nvSpPr>
          <p:spPr bwMode="auto">
            <a:xfrm>
              <a:off x="5811192" y="5487288"/>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a:solidFill>
                    <a:srgbClr val="000000"/>
                  </a:solidFill>
                  <a:latin typeface="Symbol" charset="2"/>
                  <a:cs typeface="Comic Sans MS"/>
                </a:rPr>
                <a:t>d+</a:t>
              </a:r>
            </a:p>
          </p:txBody>
        </p:sp>
        <p:sp>
          <p:nvSpPr>
            <p:cNvPr id="56334" name="TextBox 14"/>
            <p:cNvSpPr txBox="1">
              <a:spLocks noChangeArrowheads="1"/>
            </p:cNvSpPr>
            <p:nvPr/>
          </p:nvSpPr>
          <p:spPr bwMode="auto">
            <a:xfrm>
              <a:off x="3237329" y="5487288"/>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a:solidFill>
                    <a:srgbClr val="000000"/>
                  </a:solidFill>
                  <a:latin typeface="Symbol" charset="2"/>
                  <a:cs typeface="Comic Sans MS"/>
                </a:rPr>
                <a:t>d+</a:t>
              </a:r>
            </a:p>
          </p:txBody>
        </p:sp>
        <p:sp>
          <p:nvSpPr>
            <p:cNvPr id="56335" name="TextBox 15"/>
            <p:cNvSpPr txBox="1">
              <a:spLocks noChangeArrowheads="1"/>
            </p:cNvSpPr>
            <p:nvPr/>
          </p:nvSpPr>
          <p:spPr bwMode="auto">
            <a:xfrm>
              <a:off x="4481928" y="6359355"/>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a:solidFill>
                    <a:srgbClr val="000000"/>
                  </a:solidFill>
                  <a:latin typeface="Symbol" charset="2"/>
                  <a:cs typeface="Comic Sans MS"/>
                </a:rPr>
                <a:t>d+</a:t>
              </a:r>
            </a:p>
          </p:txBody>
        </p:sp>
        <p:sp>
          <p:nvSpPr>
            <p:cNvPr id="56336" name="TextBox 16"/>
            <p:cNvSpPr txBox="1">
              <a:spLocks noChangeArrowheads="1"/>
            </p:cNvSpPr>
            <p:nvPr/>
          </p:nvSpPr>
          <p:spPr bwMode="auto">
            <a:xfrm>
              <a:off x="5942428" y="247121"/>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a:solidFill>
                    <a:srgbClr val="000000"/>
                  </a:solidFill>
                  <a:latin typeface="Symbol" charset="2"/>
                  <a:cs typeface="Comic Sans MS"/>
                </a:rPr>
                <a:t>d+</a:t>
              </a:r>
            </a:p>
          </p:txBody>
        </p:sp>
        <p:sp>
          <p:nvSpPr>
            <p:cNvPr id="56337" name="TextBox 17"/>
            <p:cNvSpPr txBox="1">
              <a:spLocks noChangeArrowheads="1"/>
            </p:cNvSpPr>
            <p:nvPr/>
          </p:nvSpPr>
          <p:spPr bwMode="auto">
            <a:xfrm>
              <a:off x="3542128" y="247121"/>
              <a:ext cx="492443"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2300" b="1">
                  <a:solidFill>
                    <a:srgbClr val="000000"/>
                  </a:solidFill>
                  <a:latin typeface="Symbol" charset="2"/>
                  <a:cs typeface="Comic Sans MS"/>
                </a:rPr>
                <a:t>d-</a:t>
              </a:r>
            </a:p>
          </p:txBody>
        </p:sp>
      </p:grpSp>
      <p:sp>
        <p:nvSpPr>
          <p:cNvPr id="56324" name="TextBox 18"/>
          <p:cNvSpPr txBox="1">
            <a:spLocks noChangeArrowheads="1"/>
          </p:cNvSpPr>
          <p:nvPr/>
        </p:nvSpPr>
        <p:spPr bwMode="auto">
          <a:xfrm>
            <a:off x="255588" y="4230688"/>
            <a:ext cx="3406775"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x-none" sz="2800">
                <a:solidFill>
                  <a:srgbClr val="000000"/>
                </a:solidFill>
                <a:latin typeface="Calibri" charset="0"/>
                <a:cs typeface="Comic Sans MS"/>
              </a:rPr>
              <a:t>In living cells, the electronegative partners are usually oxygen or nitrogen atoms</a:t>
            </a:r>
          </a:p>
          <a:p>
            <a:endParaRPr lang="en-US" altLang="x-none" sz="2800">
              <a:solidFill>
                <a:srgbClr val="000000"/>
              </a:solidFill>
              <a:latin typeface="Calibri" charset="0"/>
              <a:cs typeface="Comic Sans MS"/>
            </a:endParaRPr>
          </a:p>
        </p:txBody>
      </p:sp>
      <p:sp>
        <p:nvSpPr>
          <p:cNvPr id="56325" name="TextBox 19"/>
          <p:cNvSpPr txBox="1">
            <a:spLocks noChangeArrowheads="1"/>
          </p:cNvSpPr>
          <p:nvPr/>
        </p:nvSpPr>
        <p:spPr bwMode="auto">
          <a:xfrm>
            <a:off x="255588" y="2605088"/>
            <a:ext cx="3467100"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x-none" sz="2800" dirty="0">
                <a:solidFill>
                  <a:srgbClr val="000000"/>
                </a:solidFill>
                <a:latin typeface="Calibri" charset="0"/>
                <a:cs typeface="Comic Sans MS"/>
              </a:rPr>
              <a:t>H-bonds are </a:t>
            </a:r>
            <a:r>
              <a:rPr lang="en-US" altLang="x-none" sz="2800" i="1" dirty="0">
                <a:solidFill>
                  <a:srgbClr val="000000"/>
                </a:solidFill>
                <a:latin typeface="Calibri" charset="0"/>
                <a:cs typeface="Comic Sans MS"/>
              </a:rPr>
              <a:t>much</a:t>
            </a:r>
            <a:r>
              <a:rPr lang="en-US" altLang="x-none" sz="2800" dirty="0">
                <a:solidFill>
                  <a:srgbClr val="000000"/>
                </a:solidFill>
                <a:latin typeface="Calibri" charset="0"/>
                <a:cs typeface="Comic Sans MS"/>
              </a:rPr>
              <a:t> weaker than covalent bonds</a:t>
            </a:r>
          </a:p>
        </p:txBody>
      </p:sp>
    </p:spTree>
    <p:extLst>
      <p:ext uri="{BB962C8B-B14F-4D97-AF65-F5344CB8AC3E}">
        <p14:creationId xmlns:p14="http://schemas.microsoft.com/office/powerpoint/2010/main" val="351141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Hydrogen Bonds</a:t>
            </a:r>
          </a:p>
        </p:txBody>
      </p:sp>
      <p:sp>
        <p:nvSpPr>
          <p:cNvPr id="5" name="TextBox 4"/>
          <p:cNvSpPr txBox="1"/>
          <p:nvPr/>
        </p:nvSpPr>
        <p:spPr>
          <a:xfrm>
            <a:off x="128772" y="1517670"/>
            <a:ext cx="4339055"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When polar covalent bonds containing a hydrogen atom form, the hydrogen atom in that bond has a slightly positive charge. </a:t>
            </a:r>
          </a:p>
          <a:p>
            <a:pPr marL="285750" indent="-285750">
              <a:buFont typeface="Arial" panose="020B0604020202020204" pitchFamily="34" charset="0"/>
              <a:buChar char="•"/>
            </a:pPr>
            <a:r>
              <a:rPr lang="en-US" dirty="0"/>
              <a:t>This is because the shared electron is pulled more strongly toward the other element and away from the hydrogen nucleus. </a:t>
            </a:r>
          </a:p>
          <a:p>
            <a:pPr marL="285750" indent="-285750">
              <a:buFont typeface="Arial" panose="020B0604020202020204" pitchFamily="34" charset="0"/>
              <a:buChar char="•"/>
            </a:pPr>
            <a:r>
              <a:rPr lang="en-US" dirty="0"/>
              <a:t>Because the hydrogen atom is slightly positive (</a:t>
            </a:r>
            <a:r>
              <a:rPr lang="el-GR" dirty="0"/>
              <a:t>δ+), </a:t>
            </a:r>
            <a:r>
              <a:rPr lang="en-US" dirty="0"/>
              <a:t>it will be attracted to neighboring negative partial charges (</a:t>
            </a:r>
            <a:r>
              <a:rPr lang="el-GR" dirty="0"/>
              <a:t>δ–). </a:t>
            </a:r>
            <a:endParaRPr lang="en-US" dirty="0"/>
          </a:p>
          <a:p>
            <a:pPr marL="285750" indent="-285750">
              <a:buFont typeface="Arial" panose="020B0604020202020204" pitchFamily="34" charset="0"/>
              <a:buChar char="•"/>
            </a:pPr>
            <a:r>
              <a:rPr lang="en-US" dirty="0"/>
              <a:t>When this happens, a weak interaction occurs between the </a:t>
            </a:r>
            <a:r>
              <a:rPr lang="el-GR" dirty="0"/>
              <a:t>δ+ </a:t>
            </a:r>
            <a:r>
              <a:rPr lang="en-US" dirty="0"/>
              <a:t>charge of the hydrogen atom of one molecule and the </a:t>
            </a:r>
            <a:r>
              <a:rPr lang="el-GR" dirty="0"/>
              <a:t>δ– </a:t>
            </a:r>
            <a:r>
              <a:rPr lang="en-US" dirty="0"/>
              <a:t>charge of the other molecule. </a:t>
            </a:r>
          </a:p>
        </p:txBody>
      </p:sp>
      <p:pic>
        <p:nvPicPr>
          <p:cNvPr id="2" name="Picture 1">
            <a:extLst>
              <a:ext uri="{FF2B5EF4-FFF2-40B4-BE49-F238E27FC236}">
                <a16:creationId xmlns:a16="http://schemas.microsoft.com/office/drawing/2014/main" id="{356D3DF1-F055-FB47-AF85-1773A72E69F4}"/>
              </a:ext>
            </a:extLst>
          </p:cNvPr>
          <p:cNvPicPr>
            <a:picLocks noChangeAspect="1"/>
          </p:cNvPicPr>
          <p:nvPr/>
        </p:nvPicPr>
        <p:blipFill>
          <a:blip r:embed="rId3"/>
          <a:stretch>
            <a:fillRect/>
          </a:stretch>
        </p:blipFill>
        <p:spPr>
          <a:xfrm>
            <a:off x="4357873" y="1875239"/>
            <a:ext cx="4786127" cy="4166746"/>
          </a:xfrm>
          <a:prstGeom prst="rect">
            <a:avLst/>
          </a:prstGeom>
        </p:spPr>
      </p:pic>
    </p:spTree>
    <p:extLst>
      <p:ext uri="{BB962C8B-B14F-4D97-AF65-F5344CB8AC3E}">
        <p14:creationId xmlns:p14="http://schemas.microsoft.com/office/powerpoint/2010/main" val="68306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Covalent Bonds &amp; Hydrogen Bonds Connect Water Molecules</a:t>
            </a:r>
          </a:p>
        </p:txBody>
      </p:sp>
      <p:sp>
        <p:nvSpPr>
          <p:cNvPr id="5" name="TextBox 4"/>
          <p:cNvSpPr txBox="1"/>
          <p:nvPr/>
        </p:nvSpPr>
        <p:spPr>
          <a:xfrm>
            <a:off x="381000" y="5657671"/>
            <a:ext cx="8458200" cy="1200329"/>
          </a:xfrm>
          <a:prstGeom prst="rect">
            <a:avLst/>
          </a:prstGeom>
          <a:noFill/>
        </p:spPr>
        <p:txBody>
          <a:bodyPr wrap="square" rtlCol="0">
            <a:spAutoFit/>
          </a:bodyPr>
          <a:lstStyle/>
          <a:p>
            <a:pPr>
              <a:defRPr/>
            </a:pPr>
            <a:r>
              <a:rPr lang="en-US" sz="2400" dirty="0">
                <a:solidFill>
                  <a:srgbClr val="000000"/>
                </a:solidFill>
                <a:latin typeface="Tahoma"/>
                <a:cs typeface="Arial"/>
              </a:rPr>
              <a:t>Hydrogen bonds form between slightly positive (</a:t>
            </a:r>
            <a:r>
              <a:rPr lang="el-GR" sz="2400" dirty="0">
                <a:solidFill>
                  <a:srgbClr val="000000"/>
                </a:solidFill>
                <a:latin typeface="Tahoma"/>
                <a:cs typeface="Arial"/>
              </a:rPr>
              <a:t>δ+) </a:t>
            </a:r>
            <a:r>
              <a:rPr lang="en-US" sz="2400" dirty="0">
                <a:solidFill>
                  <a:srgbClr val="000000"/>
                </a:solidFill>
                <a:latin typeface="Tahoma"/>
                <a:cs typeface="Arial"/>
              </a:rPr>
              <a:t>and slightly negative (</a:t>
            </a:r>
            <a:r>
              <a:rPr lang="el-GR" sz="2400" dirty="0">
                <a:solidFill>
                  <a:srgbClr val="000000"/>
                </a:solidFill>
                <a:latin typeface="Tahoma"/>
                <a:cs typeface="Arial"/>
              </a:rPr>
              <a:t>δ–) </a:t>
            </a:r>
            <a:r>
              <a:rPr lang="en-US" sz="2400" dirty="0">
                <a:solidFill>
                  <a:srgbClr val="000000"/>
                </a:solidFill>
                <a:latin typeface="Tahoma"/>
                <a:cs typeface="Arial"/>
              </a:rPr>
              <a:t>charges of polar covalent molecules, such as water.</a:t>
            </a:r>
          </a:p>
        </p:txBody>
      </p:sp>
      <p:pic>
        <p:nvPicPr>
          <p:cNvPr id="7" name="Figure" descr="Diagram showing hydrogen bonds formed between adjacent water molecules.">
            <a:extLst>
              <a:ext uri="{FF2B5EF4-FFF2-40B4-BE49-F238E27FC236}">
                <a16:creationId xmlns:a16="http://schemas.microsoft.com/office/drawing/2014/main" id="{42CB58F1-C9A6-DA43-8833-12F41131E3C1}"/>
              </a:ext>
            </a:extLst>
          </p:cNvPr>
          <p:cNvPicPr>
            <a:picLocks noChangeAspect="1"/>
          </p:cNvPicPr>
          <p:nvPr/>
        </p:nvPicPr>
        <p:blipFill>
          <a:blip r:embed="rId2" cstate="print">
            <a:extLst>
              <a:ext uri="{28A0092B-C50C-407E-A947-70E740481C1C}">
                <a14:useLocalDpi xmlns:a14="http://schemas.microsoft.com/office/drawing/2010/main"/>
              </a:ext>
            </a:extLst>
          </a:blip>
          <a:srcRect l="-6532" r="-6532"/>
          <a:stretch>
            <a:fillRect/>
          </a:stretch>
        </p:blipFill>
        <p:spPr>
          <a:xfrm>
            <a:off x="-443305" y="1842573"/>
            <a:ext cx="8062913" cy="3500071"/>
          </a:xfrm>
          <a:prstGeom prst="rect">
            <a:avLst/>
          </a:prstGeom>
        </p:spPr>
      </p:pic>
      <p:sp>
        <p:nvSpPr>
          <p:cNvPr id="8" name="TextBox 7">
            <a:extLst>
              <a:ext uri="{FF2B5EF4-FFF2-40B4-BE49-F238E27FC236}">
                <a16:creationId xmlns:a16="http://schemas.microsoft.com/office/drawing/2014/main" id="{7CE2209C-3C3A-504A-9278-689D3AEC8272}"/>
              </a:ext>
            </a:extLst>
          </p:cNvPr>
          <p:cNvSpPr txBox="1"/>
          <p:nvPr/>
        </p:nvSpPr>
        <p:spPr>
          <a:xfrm>
            <a:off x="4942389" y="3630086"/>
            <a:ext cx="4027991" cy="2031325"/>
          </a:xfrm>
          <a:prstGeom prst="rect">
            <a:avLst/>
          </a:prstGeom>
          <a:noFill/>
        </p:spPr>
        <p:txBody>
          <a:bodyPr wrap="square" rtlCol="0">
            <a:spAutoFit/>
          </a:bodyPr>
          <a:lstStyle/>
          <a:p>
            <a:pPr algn="ctr"/>
            <a:r>
              <a:rPr lang="en-US" dirty="0"/>
              <a:t>The liquid nature of water is caused by the hydrogen bonds between water molecules.</a:t>
            </a:r>
          </a:p>
          <a:p>
            <a:pPr algn="ctr"/>
            <a:endParaRPr lang="en-US" dirty="0"/>
          </a:p>
          <a:p>
            <a:pPr algn="ctr"/>
            <a:r>
              <a:rPr lang="en-US" dirty="0"/>
              <a:t>If it were not for hydrogen bonding, water would be a gas rather than a liquid at room temperature.</a:t>
            </a:r>
          </a:p>
        </p:txBody>
      </p:sp>
    </p:spTree>
    <p:extLst>
      <p:ext uri="{BB962C8B-B14F-4D97-AF65-F5344CB8AC3E}">
        <p14:creationId xmlns:p14="http://schemas.microsoft.com/office/powerpoint/2010/main" val="258813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5" descr="02_UN02Gecko-U.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7600" y="3814763"/>
            <a:ext cx="5011738" cy="30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7" name="Title 1"/>
          <p:cNvSpPr>
            <a:spLocks noGrp="1"/>
          </p:cNvSpPr>
          <p:nvPr>
            <p:ph type="title"/>
          </p:nvPr>
        </p:nvSpPr>
        <p:spPr>
          <a:xfrm>
            <a:off x="182563" y="298450"/>
            <a:ext cx="8775700" cy="590550"/>
          </a:xfrm>
        </p:spPr>
        <p:txBody>
          <a:bodyPr>
            <a:normAutofit fontScale="90000"/>
          </a:bodyPr>
          <a:lstStyle/>
          <a:p>
            <a:r>
              <a:rPr lang="en-US" altLang="x-none" sz="3600" b="0" dirty="0">
                <a:solidFill>
                  <a:schemeClr val="tx1"/>
                </a:solidFill>
                <a:latin typeface="Calibri" charset="0"/>
                <a:cs typeface="Arial" charset="0"/>
              </a:rPr>
              <a:t>Van der Waals Interactions</a:t>
            </a:r>
          </a:p>
        </p:txBody>
      </p:sp>
      <p:sp>
        <p:nvSpPr>
          <p:cNvPr id="60418" name="Content Placeholder 2"/>
          <p:cNvSpPr>
            <a:spLocks noGrp="1"/>
          </p:cNvSpPr>
          <p:nvPr>
            <p:ph idx="1"/>
          </p:nvPr>
        </p:nvSpPr>
        <p:spPr>
          <a:xfrm>
            <a:off x="182563" y="1125538"/>
            <a:ext cx="8499475" cy="3162300"/>
          </a:xfrm>
        </p:spPr>
        <p:txBody>
          <a:bodyPr/>
          <a:lstStyle/>
          <a:p>
            <a:pPr marL="0" indent="0">
              <a:buFontTx/>
              <a:buNone/>
            </a:pPr>
            <a:r>
              <a:rPr lang="en-US" altLang="x-none" dirty="0">
                <a:latin typeface="Calibri" charset="0"/>
                <a:cs typeface="Arial" charset="0"/>
              </a:rPr>
              <a:t>Electrons are distributed asymmetrically in molecules or atoms; they </a:t>
            </a:r>
            <a:r>
              <a:rPr lang="en-CA" altLang="x-none" dirty="0">
                <a:latin typeface="Calibri" charset="0"/>
                <a:cs typeface="Arial" charset="0"/>
              </a:rPr>
              <a:t>may accumulate by chance in one part of a molecule</a:t>
            </a:r>
            <a:endParaRPr lang="en-US" altLang="ja-JP" dirty="0">
              <a:latin typeface="Calibri" charset="0"/>
              <a:cs typeface="Arial" charset="0"/>
            </a:endParaRPr>
          </a:p>
          <a:p>
            <a:pPr marL="0" indent="0">
              <a:buFontTx/>
              <a:buNone/>
            </a:pPr>
            <a:r>
              <a:rPr lang="en-US" altLang="x-none" b="1" dirty="0">
                <a:latin typeface="Calibri" charset="0"/>
                <a:cs typeface="Arial" charset="0"/>
              </a:rPr>
              <a:t>Van der Waals interactions</a:t>
            </a:r>
            <a:r>
              <a:rPr lang="en-US" altLang="x-none" dirty="0">
                <a:latin typeface="Calibri" charset="0"/>
                <a:cs typeface="Arial" charset="0"/>
              </a:rPr>
              <a:t> are weak attractions between molecules that are close together as a result of these charges</a:t>
            </a:r>
          </a:p>
        </p:txBody>
      </p:sp>
      <p:sp>
        <p:nvSpPr>
          <p:cNvPr id="60420" name="TextBox 6"/>
          <p:cNvSpPr txBox="1">
            <a:spLocks noChangeArrowheads="1"/>
          </p:cNvSpPr>
          <p:nvPr/>
        </p:nvSpPr>
        <p:spPr bwMode="auto">
          <a:xfrm>
            <a:off x="381000" y="4603750"/>
            <a:ext cx="294163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x-none" sz="2000" dirty="0">
                <a:solidFill>
                  <a:srgbClr val="000000"/>
                </a:solidFill>
                <a:latin typeface="Calibri" charset="0"/>
                <a:cs typeface="Comic Sans MS"/>
              </a:rPr>
              <a:t>Although they are weak bonds, collectively, such interactions can be strong, as between molecules of a gecko’</a:t>
            </a:r>
            <a:r>
              <a:rPr lang="en-US" altLang="ja-JP" sz="2000" dirty="0">
                <a:solidFill>
                  <a:srgbClr val="000000"/>
                </a:solidFill>
                <a:latin typeface="Calibri" charset="0"/>
                <a:cs typeface="Comic Sans MS"/>
              </a:rPr>
              <a:t>s toe hairs and a wall surface</a:t>
            </a:r>
          </a:p>
        </p:txBody>
      </p:sp>
    </p:spTree>
    <p:extLst>
      <p:ext uri="{BB962C8B-B14F-4D97-AF65-F5344CB8AC3E}">
        <p14:creationId xmlns:p14="http://schemas.microsoft.com/office/powerpoint/2010/main" val="2936448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wat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284" y="1316612"/>
            <a:ext cx="10227334" cy="4005706"/>
          </a:xfrm>
          <a:prstGeom prst="rect">
            <a:avLst/>
          </a:prstGeom>
        </p:spPr>
      </p:pic>
      <p:sp>
        <p:nvSpPr>
          <p:cNvPr id="2" name="Title 1"/>
          <p:cNvSpPr>
            <a:spLocks noGrp="1"/>
          </p:cNvSpPr>
          <p:nvPr>
            <p:ph type="ctrTitle"/>
          </p:nvPr>
        </p:nvSpPr>
        <p:spPr>
          <a:xfrm>
            <a:off x="406400" y="2911110"/>
            <a:ext cx="8420100" cy="434633"/>
          </a:xfrm>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Water</a:t>
            </a:r>
          </a:p>
        </p:txBody>
      </p:sp>
    </p:spTree>
    <p:extLst>
      <p:ext uri="{BB962C8B-B14F-4D97-AF65-F5344CB8AC3E}">
        <p14:creationId xmlns:p14="http://schemas.microsoft.com/office/powerpoint/2010/main" val="4269018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Describe the properties of water that are critical to maintaining life</a:t>
            </a:r>
          </a:p>
        </p:txBody>
      </p:sp>
    </p:spTree>
    <p:extLst>
      <p:ext uri="{BB962C8B-B14F-4D97-AF65-F5344CB8AC3E}">
        <p14:creationId xmlns:p14="http://schemas.microsoft.com/office/powerpoint/2010/main" val="1910170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normAutofit/>
          </a:bodyPr>
          <a:lstStyle/>
          <a:p>
            <a:r>
              <a:rPr lang="en-US" dirty="0"/>
              <a:t>Structure of Water</a:t>
            </a:r>
          </a:p>
        </p:txBody>
      </p:sp>
      <p:sp>
        <p:nvSpPr>
          <p:cNvPr id="22" name="Rectangle 3"/>
          <p:cNvSpPr>
            <a:spLocks noGrp="1" noChangeArrowheads="1"/>
          </p:cNvSpPr>
          <p:nvPr>
            <p:ph idx="1"/>
          </p:nvPr>
        </p:nvSpPr>
        <p:spPr>
          <a:xfrm>
            <a:off x="149420" y="1123669"/>
            <a:ext cx="3244560" cy="5210290"/>
          </a:xfrm>
        </p:spPr>
        <p:txBody>
          <a:bodyPr>
            <a:normAutofit fontScale="92500" lnSpcReduction="20000"/>
          </a:bodyPr>
          <a:lstStyle/>
          <a:p>
            <a:endParaRPr lang="en-US" dirty="0"/>
          </a:p>
          <a:p>
            <a:r>
              <a:rPr lang="en-US" dirty="0"/>
              <a:t>Water is a </a:t>
            </a:r>
            <a:r>
              <a:rPr lang="en-US" b="1" dirty="0"/>
              <a:t>polar molecule</a:t>
            </a:r>
            <a:r>
              <a:rPr lang="en-US" dirty="0"/>
              <a:t>:</a:t>
            </a:r>
            <a:br>
              <a:rPr lang="en-US" dirty="0"/>
            </a:br>
            <a:r>
              <a:rPr lang="en-US" dirty="0"/>
              <a:t>the overall charge is unevenly distributed</a:t>
            </a:r>
          </a:p>
          <a:p>
            <a:endParaRPr lang="en-US" dirty="0"/>
          </a:p>
          <a:p>
            <a:r>
              <a:rPr lang="en-US" dirty="0"/>
              <a:t>Polarity allows water molecules to form hydrogen bonds with each other</a:t>
            </a:r>
          </a:p>
        </p:txBody>
      </p:sp>
      <p:grpSp>
        <p:nvGrpSpPr>
          <p:cNvPr id="23" name="Group 4">
            <a:extLst>
              <a:ext uri="{FF2B5EF4-FFF2-40B4-BE49-F238E27FC236}">
                <a16:creationId xmlns:a16="http://schemas.microsoft.com/office/drawing/2014/main" id="{24E6436A-4ABF-EA44-8EE4-95250328F2A9}"/>
              </a:ext>
            </a:extLst>
          </p:cNvPr>
          <p:cNvGrpSpPr>
            <a:grpSpLocks/>
          </p:cNvGrpSpPr>
          <p:nvPr/>
        </p:nvGrpSpPr>
        <p:grpSpPr bwMode="auto">
          <a:xfrm>
            <a:off x="4432299" y="2128614"/>
            <a:ext cx="4027487" cy="3200400"/>
            <a:chOff x="2873256" y="2058286"/>
            <a:chExt cx="3341761" cy="2711834"/>
          </a:xfrm>
        </p:grpSpPr>
        <p:pic>
          <p:nvPicPr>
            <p:cNvPr id="24" name="Picture 5" descr="02_11PolarCovalentBonds-U.jpg">
              <a:extLst>
                <a:ext uri="{FF2B5EF4-FFF2-40B4-BE49-F238E27FC236}">
                  <a16:creationId xmlns:a16="http://schemas.microsoft.com/office/drawing/2014/main" id="{0C03AB4D-A2B5-AB43-A8F5-23E730279D2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32176" y="2087880"/>
              <a:ext cx="3279648" cy="2682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6">
              <a:extLst>
                <a:ext uri="{FF2B5EF4-FFF2-40B4-BE49-F238E27FC236}">
                  <a16:creationId xmlns:a16="http://schemas.microsoft.com/office/drawing/2014/main" id="{7668740B-A572-174F-99F7-3C6C558A0925}"/>
                </a:ext>
              </a:extLst>
            </p:cNvPr>
            <p:cNvSpPr txBox="1">
              <a:spLocks noChangeArrowheads="1"/>
            </p:cNvSpPr>
            <p:nvPr/>
          </p:nvSpPr>
          <p:spPr bwMode="auto">
            <a:xfrm>
              <a:off x="3415123" y="4056420"/>
              <a:ext cx="342105"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p>
          </p:txBody>
        </p:sp>
        <p:sp>
          <p:nvSpPr>
            <p:cNvPr id="26" name="TextBox 7">
              <a:extLst>
                <a:ext uri="{FF2B5EF4-FFF2-40B4-BE49-F238E27FC236}">
                  <a16:creationId xmlns:a16="http://schemas.microsoft.com/office/drawing/2014/main" id="{AC3DAEE3-4751-0244-98CA-9E304D6E7F45}"/>
                </a:ext>
              </a:extLst>
            </p:cNvPr>
            <p:cNvSpPr txBox="1">
              <a:spLocks noChangeArrowheads="1"/>
            </p:cNvSpPr>
            <p:nvPr/>
          </p:nvSpPr>
          <p:spPr bwMode="auto">
            <a:xfrm>
              <a:off x="5430189" y="4056420"/>
              <a:ext cx="342105"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p>
          </p:txBody>
        </p:sp>
        <p:sp>
          <p:nvSpPr>
            <p:cNvPr id="27" name="TextBox 8">
              <a:extLst>
                <a:ext uri="{FF2B5EF4-FFF2-40B4-BE49-F238E27FC236}">
                  <a16:creationId xmlns:a16="http://schemas.microsoft.com/office/drawing/2014/main" id="{71DAEA0F-FF56-C845-A15A-1B23BAA308C7}"/>
                </a:ext>
              </a:extLst>
            </p:cNvPr>
            <p:cNvSpPr txBox="1">
              <a:spLocks noChangeArrowheads="1"/>
            </p:cNvSpPr>
            <p:nvPr/>
          </p:nvSpPr>
          <p:spPr bwMode="auto">
            <a:xfrm>
              <a:off x="4411812" y="3279139"/>
              <a:ext cx="354240"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O</a:t>
              </a:r>
            </a:p>
          </p:txBody>
        </p:sp>
        <p:sp>
          <p:nvSpPr>
            <p:cNvPr id="28" name="TextBox 9">
              <a:extLst>
                <a:ext uri="{FF2B5EF4-FFF2-40B4-BE49-F238E27FC236}">
                  <a16:creationId xmlns:a16="http://schemas.microsoft.com/office/drawing/2014/main" id="{03CC825D-24BD-FC43-9709-907A915DD957}"/>
                </a:ext>
              </a:extLst>
            </p:cNvPr>
            <p:cNvSpPr txBox="1">
              <a:spLocks noChangeArrowheads="1"/>
            </p:cNvSpPr>
            <p:nvPr/>
          </p:nvSpPr>
          <p:spPr bwMode="auto">
            <a:xfrm>
              <a:off x="4269425" y="4424723"/>
              <a:ext cx="59182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r>
                <a:rPr lang="en-US" altLang="x-none" sz="1700" b="1" baseline="-25000">
                  <a:solidFill>
                    <a:srgbClr val="000000"/>
                  </a:solidFill>
                  <a:latin typeface="Arial" charset="0"/>
                </a:rPr>
                <a:t>2</a:t>
              </a:r>
              <a:r>
                <a:rPr lang="en-US" altLang="x-none" sz="1700" b="1">
                  <a:solidFill>
                    <a:srgbClr val="000000"/>
                  </a:solidFill>
                  <a:latin typeface="Arial" charset="0"/>
                </a:rPr>
                <a:t>O</a:t>
              </a:r>
            </a:p>
          </p:txBody>
        </p:sp>
        <p:sp>
          <p:nvSpPr>
            <p:cNvPr id="29" name="TextBox 10">
              <a:extLst>
                <a:ext uri="{FF2B5EF4-FFF2-40B4-BE49-F238E27FC236}">
                  <a16:creationId xmlns:a16="http://schemas.microsoft.com/office/drawing/2014/main" id="{4995534E-7AD2-A84D-8D19-83EC0A8803BE}"/>
                </a:ext>
              </a:extLst>
            </p:cNvPr>
            <p:cNvSpPr txBox="1">
              <a:spLocks noChangeArrowheads="1"/>
            </p:cNvSpPr>
            <p:nvPr/>
          </p:nvSpPr>
          <p:spPr bwMode="auto">
            <a:xfrm>
              <a:off x="2873256" y="4217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dirty="0">
                  <a:solidFill>
                    <a:srgbClr val="000000"/>
                  </a:solidFill>
                  <a:latin typeface="Symbol" charset="2"/>
                </a:rPr>
                <a:t>d+</a:t>
              </a:r>
            </a:p>
          </p:txBody>
        </p:sp>
        <p:sp>
          <p:nvSpPr>
            <p:cNvPr id="30" name="TextBox 11">
              <a:extLst>
                <a:ext uri="{FF2B5EF4-FFF2-40B4-BE49-F238E27FC236}">
                  <a16:creationId xmlns:a16="http://schemas.microsoft.com/office/drawing/2014/main" id="{C03D3558-43A3-A649-AD52-249BD3B0A977}"/>
                </a:ext>
              </a:extLst>
            </p:cNvPr>
            <p:cNvSpPr txBox="1">
              <a:spLocks noChangeArrowheads="1"/>
            </p:cNvSpPr>
            <p:nvPr/>
          </p:nvSpPr>
          <p:spPr bwMode="auto">
            <a:xfrm>
              <a:off x="5802725" y="4217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Symbol" charset="2"/>
                </a:rPr>
                <a:t>d+</a:t>
              </a:r>
            </a:p>
          </p:txBody>
        </p:sp>
        <p:sp>
          <p:nvSpPr>
            <p:cNvPr id="31" name="TextBox 12">
              <a:extLst>
                <a:ext uri="{FF2B5EF4-FFF2-40B4-BE49-F238E27FC236}">
                  <a16:creationId xmlns:a16="http://schemas.microsoft.com/office/drawing/2014/main" id="{62B3AD90-B158-7745-9FCE-A596C7F0CB37}"/>
                </a:ext>
              </a:extLst>
            </p:cNvPr>
            <p:cNvSpPr txBox="1">
              <a:spLocks noChangeArrowheads="1"/>
            </p:cNvSpPr>
            <p:nvPr/>
          </p:nvSpPr>
          <p:spPr bwMode="auto">
            <a:xfrm>
              <a:off x="4350741" y="2058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Symbol" charset="2"/>
                </a:rPr>
                <a:t>d-</a:t>
              </a:r>
            </a:p>
          </p:txBody>
        </p:sp>
      </p:grpSp>
    </p:spTree>
    <p:extLst>
      <p:ext uri="{BB962C8B-B14F-4D97-AF65-F5344CB8AC3E}">
        <p14:creationId xmlns:p14="http://schemas.microsoft.com/office/powerpoint/2010/main" val="3002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0"/>
            <a:ext cx="8763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Atoms &amp; Element</a:t>
            </a:r>
          </a:p>
        </p:txBody>
      </p:sp>
      <p:pic>
        <p:nvPicPr>
          <p:cNvPr id="2" name="Picture 1">
            <a:extLst>
              <a:ext uri="{FF2B5EF4-FFF2-40B4-BE49-F238E27FC236}">
                <a16:creationId xmlns:a16="http://schemas.microsoft.com/office/drawing/2014/main" id="{34692CD9-4EF7-F74A-A26A-AF952325BDD6}"/>
              </a:ext>
            </a:extLst>
          </p:cNvPr>
          <p:cNvPicPr>
            <a:picLocks noChangeAspect="1"/>
          </p:cNvPicPr>
          <p:nvPr/>
        </p:nvPicPr>
        <p:blipFill>
          <a:blip r:embed="rId2"/>
          <a:stretch>
            <a:fillRect/>
          </a:stretch>
        </p:blipFill>
        <p:spPr>
          <a:xfrm>
            <a:off x="1955800" y="707886"/>
            <a:ext cx="5232400" cy="6001528"/>
          </a:xfrm>
          <a:prstGeom prst="rect">
            <a:avLst/>
          </a:prstGeom>
        </p:spPr>
      </p:pic>
    </p:spTree>
    <p:extLst>
      <p:ext uri="{BB962C8B-B14F-4D97-AF65-F5344CB8AC3E}">
        <p14:creationId xmlns:p14="http://schemas.microsoft.com/office/powerpoint/2010/main" val="76823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normAutofit/>
          </a:bodyPr>
          <a:lstStyle/>
          <a:p>
            <a:r>
              <a:rPr lang="en-US" dirty="0"/>
              <a:t>Structure of Water</a:t>
            </a:r>
          </a:p>
        </p:txBody>
      </p:sp>
      <p:sp>
        <p:nvSpPr>
          <p:cNvPr id="22" name="Rectangle 3"/>
          <p:cNvSpPr>
            <a:spLocks noGrp="1" noChangeArrowheads="1"/>
          </p:cNvSpPr>
          <p:nvPr>
            <p:ph idx="1"/>
          </p:nvPr>
        </p:nvSpPr>
        <p:spPr>
          <a:xfrm>
            <a:off x="149419" y="1123669"/>
            <a:ext cx="3952627" cy="5210290"/>
          </a:xfrm>
        </p:spPr>
        <p:txBody>
          <a:bodyPr>
            <a:normAutofit fontScale="85000" lnSpcReduction="20000"/>
          </a:bodyPr>
          <a:lstStyle/>
          <a:p>
            <a:r>
              <a:rPr lang="en-US" dirty="0"/>
              <a:t>There is no overall charge to a water molecule, but there is a slight positive charge on each hydrogen atom and a slight negative charge on the oxygen atom. </a:t>
            </a:r>
          </a:p>
          <a:p>
            <a:endParaRPr lang="en-US" dirty="0"/>
          </a:p>
          <a:p>
            <a:r>
              <a:rPr lang="en-US" dirty="0"/>
              <a:t>Because of these charges, the slightly positive hydrogen atoms repel each other and form the unique shape. </a:t>
            </a:r>
          </a:p>
        </p:txBody>
      </p:sp>
      <p:grpSp>
        <p:nvGrpSpPr>
          <p:cNvPr id="32" name="Group 4">
            <a:extLst>
              <a:ext uri="{FF2B5EF4-FFF2-40B4-BE49-F238E27FC236}">
                <a16:creationId xmlns:a16="http://schemas.microsoft.com/office/drawing/2014/main" id="{8B3446D1-2AE0-6345-9E5E-2E96C7A2B597}"/>
              </a:ext>
            </a:extLst>
          </p:cNvPr>
          <p:cNvGrpSpPr>
            <a:grpSpLocks/>
          </p:cNvGrpSpPr>
          <p:nvPr/>
        </p:nvGrpSpPr>
        <p:grpSpPr bwMode="auto">
          <a:xfrm>
            <a:off x="4432299" y="2128614"/>
            <a:ext cx="4027487" cy="3200400"/>
            <a:chOff x="2873256" y="2058286"/>
            <a:chExt cx="3341761" cy="2711834"/>
          </a:xfrm>
        </p:grpSpPr>
        <p:pic>
          <p:nvPicPr>
            <p:cNvPr id="33" name="Picture 5" descr="02_11PolarCovalentBonds-U.jpg">
              <a:extLst>
                <a:ext uri="{FF2B5EF4-FFF2-40B4-BE49-F238E27FC236}">
                  <a16:creationId xmlns:a16="http://schemas.microsoft.com/office/drawing/2014/main" id="{65A0A3DA-BFBD-4A46-8AE4-E62FF1F94F1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32176" y="2087880"/>
              <a:ext cx="3279648" cy="2682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Box 6">
              <a:extLst>
                <a:ext uri="{FF2B5EF4-FFF2-40B4-BE49-F238E27FC236}">
                  <a16:creationId xmlns:a16="http://schemas.microsoft.com/office/drawing/2014/main" id="{FEF4DDDE-F9B7-7F45-B881-DB8F9771E43C}"/>
                </a:ext>
              </a:extLst>
            </p:cNvPr>
            <p:cNvSpPr txBox="1">
              <a:spLocks noChangeArrowheads="1"/>
            </p:cNvSpPr>
            <p:nvPr/>
          </p:nvSpPr>
          <p:spPr bwMode="auto">
            <a:xfrm>
              <a:off x="3415123" y="4056420"/>
              <a:ext cx="342105"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p>
          </p:txBody>
        </p:sp>
        <p:sp>
          <p:nvSpPr>
            <p:cNvPr id="35" name="TextBox 7">
              <a:extLst>
                <a:ext uri="{FF2B5EF4-FFF2-40B4-BE49-F238E27FC236}">
                  <a16:creationId xmlns:a16="http://schemas.microsoft.com/office/drawing/2014/main" id="{8BEBD784-A3C7-7D49-843D-87EF965916D6}"/>
                </a:ext>
              </a:extLst>
            </p:cNvPr>
            <p:cNvSpPr txBox="1">
              <a:spLocks noChangeArrowheads="1"/>
            </p:cNvSpPr>
            <p:nvPr/>
          </p:nvSpPr>
          <p:spPr bwMode="auto">
            <a:xfrm>
              <a:off x="5430189" y="4056420"/>
              <a:ext cx="342105"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p>
          </p:txBody>
        </p:sp>
        <p:sp>
          <p:nvSpPr>
            <p:cNvPr id="36" name="TextBox 8">
              <a:extLst>
                <a:ext uri="{FF2B5EF4-FFF2-40B4-BE49-F238E27FC236}">
                  <a16:creationId xmlns:a16="http://schemas.microsoft.com/office/drawing/2014/main" id="{4F1F7395-5764-0E4B-B849-7608810B403F}"/>
                </a:ext>
              </a:extLst>
            </p:cNvPr>
            <p:cNvSpPr txBox="1">
              <a:spLocks noChangeArrowheads="1"/>
            </p:cNvSpPr>
            <p:nvPr/>
          </p:nvSpPr>
          <p:spPr bwMode="auto">
            <a:xfrm>
              <a:off x="4411812" y="3279139"/>
              <a:ext cx="354240"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O</a:t>
              </a:r>
            </a:p>
          </p:txBody>
        </p:sp>
        <p:sp>
          <p:nvSpPr>
            <p:cNvPr id="37" name="TextBox 9">
              <a:extLst>
                <a:ext uri="{FF2B5EF4-FFF2-40B4-BE49-F238E27FC236}">
                  <a16:creationId xmlns:a16="http://schemas.microsoft.com/office/drawing/2014/main" id="{663B3074-C847-004E-8182-4A3EDFE67990}"/>
                </a:ext>
              </a:extLst>
            </p:cNvPr>
            <p:cNvSpPr txBox="1">
              <a:spLocks noChangeArrowheads="1"/>
            </p:cNvSpPr>
            <p:nvPr/>
          </p:nvSpPr>
          <p:spPr bwMode="auto">
            <a:xfrm>
              <a:off x="4269425" y="4424723"/>
              <a:ext cx="59182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Arial" charset="0"/>
                </a:rPr>
                <a:t>H</a:t>
              </a:r>
              <a:r>
                <a:rPr lang="en-US" altLang="x-none" sz="1700" b="1" baseline="-25000">
                  <a:solidFill>
                    <a:srgbClr val="000000"/>
                  </a:solidFill>
                  <a:latin typeface="Arial" charset="0"/>
                </a:rPr>
                <a:t>2</a:t>
              </a:r>
              <a:r>
                <a:rPr lang="en-US" altLang="x-none" sz="1700" b="1">
                  <a:solidFill>
                    <a:srgbClr val="000000"/>
                  </a:solidFill>
                  <a:latin typeface="Arial" charset="0"/>
                </a:rPr>
                <a:t>O</a:t>
              </a:r>
            </a:p>
          </p:txBody>
        </p:sp>
        <p:sp>
          <p:nvSpPr>
            <p:cNvPr id="38" name="TextBox 10">
              <a:extLst>
                <a:ext uri="{FF2B5EF4-FFF2-40B4-BE49-F238E27FC236}">
                  <a16:creationId xmlns:a16="http://schemas.microsoft.com/office/drawing/2014/main" id="{D46586D9-019C-4A49-8C48-33276ECCFAF7}"/>
                </a:ext>
              </a:extLst>
            </p:cNvPr>
            <p:cNvSpPr txBox="1">
              <a:spLocks noChangeArrowheads="1"/>
            </p:cNvSpPr>
            <p:nvPr/>
          </p:nvSpPr>
          <p:spPr bwMode="auto">
            <a:xfrm>
              <a:off x="2873256" y="4217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dirty="0">
                  <a:solidFill>
                    <a:srgbClr val="000000"/>
                  </a:solidFill>
                  <a:latin typeface="Symbol" charset="2"/>
                </a:rPr>
                <a:t>d+</a:t>
              </a:r>
            </a:p>
          </p:txBody>
        </p:sp>
        <p:sp>
          <p:nvSpPr>
            <p:cNvPr id="39" name="TextBox 11">
              <a:extLst>
                <a:ext uri="{FF2B5EF4-FFF2-40B4-BE49-F238E27FC236}">
                  <a16:creationId xmlns:a16="http://schemas.microsoft.com/office/drawing/2014/main" id="{AC6EC774-11C5-3D4B-BC1D-571511C1E50F}"/>
                </a:ext>
              </a:extLst>
            </p:cNvPr>
            <p:cNvSpPr txBox="1">
              <a:spLocks noChangeArrowheads="1"/>
            </p:cNvSpPr>
            <p:nvPr/>
          </p:nvSpPr>
          <p:spPr bwMode="auto">
            <a:xfrm>
              <a:off x="5802725" y="4217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Symbol" charset="2"/>
                </a:rPr>
                <a:t>d+</a:t>
              </a:r>
            </a:p>
          </p:txBody>
        </p:sp>
        <p:sp>
          <p:nvSpPr>
            <p:cNvPr id="40" name="TextBox 12">
              <a:extLst>
                <a:ext uri="{FF2B5EF4-FFF2-40B4-BE49-F238E27FC236}">
                  <a16:creationId xmlns:a16="http://schemas.microsoft.com/office/drawing/2014/main" id="{D1E17EE2-25F4-AE44-9852-462CDD21FB33}"/>
                </a:ext>
              </a:extLst>
            </p:cNvPr>
            <p:cNvSpPr txBox="1">
              <a:spLocks noChangeArrowheads="1"/>
            </p:cNvSpPr>
            <p:nvPr/>
          </p:nvSpPr>
          <p:spPr bwMode="auto">
            <a:xfrm>
              <a:off x="4350741" y="2058286"/>
              <a:ext cx="41229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ts val="1800"/>
                </a:lnSpc>
              </a:pPr>
              <a:r>
                <a:rPr lang="en-US" altLang="x-none" sz="1700" b="1">
                  <a:solidFill>
                    <a:srgbClr val="000000"/>
                  </a:solidFill>
                  <a:latin typeface="Symbol" charset="2"/>
                </a:rPr>
                <a:t>d-</a:t>
              </a:r>
            </a:p>
          </p:txBody>
        </p:sp>
      </p:grpSp>
    </p:spTree>
    <p:extLst>
      <p:ext uri="{BB962C8B-B14F-4D97-AF65-F5344CB8AC3E}">
        <p14:creationId xmlns:p14="http://schemas.microsoft.com/office/powerpoint/2010/main" val="676731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30"/>
            <a:ext cx="9144000" cy="1143000"/>
          </a:xfrm>
        </p:spPr>
        <p:txBody>
          <a:bodyPr>
            <a:noAutofit/>
          </a:bodyPr>
          <a:lstStyle/>
          <a:p>
            <a:r>
              <a:rPr lang="en-US" sz="3600" dirty="0"/>
              <a:t>Water Molecules Interact with other Molecules</a:t>
            </a:r>
          </a:p>
        </p:txBody>
      </p:sp>
      <p:pic>
        <p:nvPicPr>
          <p:cNvPr id="6" name="Picture 5" descr="03_02HBondWater-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3899" y="1301469"/>
            <a:ext cx="5096256" cy="4584192"/>
          </a:xfrm>
          <a:prstGeom prst="rect">
            <a:avLst/>
          </a:prstGeom>
        </p:spPr>
      </p:pic>
      <p:cxnSp>
        <p:nvCxnSpPr>
          <p:cNvPr id="8" name="Straight Connector 7"/>
          <p:cNvCxnSpPr>
            <a:cxnSpLocks/>
            <a:stCxn id="11" idx="1"/>
          </p:cNvCxnSpPr>
          <p:nvPr/>
        </p:nvCxnSpPr>
        <p:spPr bwMode="auto">
          <a:xfrm>
            <a:off x="6418941" y="2681916"/>
            <a:ext cx="969432" cy="105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a:off x="6232289" y="3506268"/>
            <a:ext cx="113536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flipV="1">
            <a:off x="6386746" y="3503031"/>
            <a:ext cx="989486" cy="36361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ight Brace 10"/>
          <p:cNvSpPr/>
          <p:nvPr/>
        </p:nvSpPr>
        <p:spPr bwMode="auto">
          <a:xfrm>
            <a:off x="6275006" y="2493533"/>
            <a:ext cx="143935" cy="376766"/>
          </a:xfrm>
          <a:prstGeom prst="rightBrace">
            <a:avLst>
              <a:gd name="adj1" fmla="val 5695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pitchFamily="84" charset="0"/>
            </a:endParaRPr>
          </a:p>
        </p:txBody>
      </p:sp>
      <p:sp>
        <p:nvSpPr>
          <p:cNvPr id="12" name="Text Box 31"/>
          <p:cNvSpPr txBox="1">
            <a:spLocks noChangeArrowheads="1"/>
          </p:cNvSpPr>
          <p:nvPr/>
        </p:nvSpPr>
        <p:spPr bwMode="auto">
          <a:xfrm>
            <a:off x="6076197" y="2302958"/>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endParaRPr lang="en-US" sz="1600" dirty="0">
              <a:solidFill>
                <a:prstClr val="black"/>
              </a:solidFill>
              <a:latin typeface="Symbol Std"/>
              <a:cs typeface="Symbol Std"/>
            </a:endParaRPr>
          </a:p>
        </p:txBody>
      </p:sp>
      <p:sp>
        <p:nvSpPr>
          <p:cNvPr id="13" name="Text Box 31"/>
          <p:cNvSpPr txBox="1">
            <a:spLocks noChangeArrowheads="1"/>
          </p:cNvSpPr>
          <p:nvPr/>
        </p:nvSpPr>
        <p:spPr bwMode="auto">
          <a:xfrm>
            <a:off x="5449663" y="3723665"/>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endParaRPr lang="en-US" sz="1600" dirty="0">
              <a:solidFill>
                <a:prstClr val="black"/>
              </a:solidFill>
              <a:latin typeface="Symbol Std"/>
              <a:cs typeface="Symbol Std"/>
            </a:endParaRPr>
          </a:p>
        </p:txBody>
      </p:sp>
      <p:sp>
        <p:nvSpPr>
          <p:cNvPr id="14" name="Text Box 31"/>
          <p:cNvSpPr txBox="1">
            <a:spLocks noChangeArrowheads="1"/>
          </p:cNvSpPr>
          <p:nvPr/>
        </p:nvSpPr>
        <p:spPr bwMode="auto">
          <a:xfrm>
            <a:off x="5796797" y="4075030"/>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endParaRPr lang="en-US" sz="1600" dirty="0">
              <a:solidFill>
                <a:prstClr val="black"/>
              </a:solidFill>
              <a:latin typeface="Symbol Std"/>
              <a:cs typeface="Symbol Std"/>
            </a:endParaRPr>
          </a:p>
        </p:txBody>
      </p:sp>
      <p:sp>
        <p:nvSpPr>
          <p:cNvPr id="15" name="Text Box 31"/>
          <p:cNvSpPr txBox="1">
            <a:spLocks noChangeArrowheads="1"/>
          </p:cNvSpPr>
          <p:nvPr/>
        </p:nvSpPr>
        <p:spPr bwMode="auto">
          <a:xfrm>
            <a:off x="7265764" y="4371365"/>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endParaRPr lang="en-US" sz="1600" dirty="0">
              <a:solidFill>
                <a:prstClr val="black"/>
              </a:solidFill>
              <a:latin typeface="Symbol Std"/>
              <a:cs typeface="Symbol Std"/>
            </a:endParaRPr>
          </a:p>
          <a:p>
            <a:endParaRPr lang="en-US" sz="1600" dirty="0">
              <a:solidFill>
                <a:prstClr val="black"/>
              </a:solidFill>
              <a:latin typeface="Symbol" charset="2"/>
              <a:cs typeface="Symbol" charset="2"/>
            </a:endParaRPr>
          </a:p>
        </p:txBody>
      </p:sp>
      <p:sp>
        <p:nvSpPr>
          <p:cNvPr id="16" name="Text Box 31"/>
          <p:cNvSpPr txBox="1">
            <a:spLocks noChangeArrowheads="1"/>
          </p:cNvSpPr>
          <p:nvPr/>
        </p:nvSpPr>
        <p:spPr bwMode="auto">
          <a:xfrm>
            <a:off x="6071962" y="2849061"/>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r>
              <a:rPr lang="en-US" sz="1600" dirty="0">
                <a:solidFill>
                  <a:prstClr val="black"/>
                </a:solidFill>
                <a:latin typeface="Symbol Std"/>
                <a:cs typeface="Symbol Std"/>
              </a:rPr>
              <a:t>+</a:t>
            </a:r>
          </a:p>
        </p:txBody>
      </p:sp>
      <p:sp>
        <p:nvSpPr>
          <p:cNvPr id="17" name="Text Box 31"/>
          <p:cNvSpPr txBox="1">
            <a:spLocks noChangeArrowheads="1"/>
          </p:cNvSpPr>
          <p:nvPr/>
        </p:nvSpPr>
        <p:spPr bwMode="auto">
          <a:xfrm>
            <a:off x="4797727" y="3825267"/>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r>
              <a:rPr lang="en-US" sz="1600" dirty="0">
                <a:solidFill>
                  <a:prstClr val="black"/>
                </a:solidFill>
                <a:latin typeface="Symbol Std"/>
                <a:cs typeface="Symbol Std"/>
              </a:rPr>
              <a:t>+</a:t>
            </a:r>
          </a:p>
        </p:txBody>
      </p:sp>
      <p:sp>
        <p:nvSpPr>
          <p:cNvPr id="18" name="Text Box 31"/>
          <p:cNvSpPr txBox="1">
            <a:spLocks noChangeArrowheads="1"/>
          </p:cNvSpPr>
          <p:nvPr/>
        </p:nvSpPr>
        <p:spPr bwMode="auto">
          <a:xfrm>
            <a:off x="5602061" y="4498369"/>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r>
              <a:rPr lang="en-US" sz="1600" dirty="0">
                <a:solidFill>
                  <a:prstClr val="black"/>
                </a:solidFill>
                <a:latin typeface="Symbol Std"/>
                <a:cs typeface="Symbol Std"/>
              </a:rPr>
              <a:t>+</a:t>
            </a:r>
          </a:p>
        </p:txBody>
      </p:sp>
      <p:sp>
        <p:nvSpPr>
          <p:cNvPr id="19" name="Text Box 31"/>
          <p:cNvSpPr txBox="1">
            <a:spLocks noChangeArrowheads="1"/>
          </p:cNvSpPr>
          <p:nvPr/>
        </p:nvSpPr>
        <p:spPr bwMode="auto">
          <a:xfrm>
            <a:off x="6761994" y="4075035"/>
            <a:ext cx="262305" cy="281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Symbol Std"/>
                <a:cs typeface="Symbol Std"/>
                <a:sym typeface="Symbol"/>
              </a:rPr>
              <a:t></a:t>
            </a:r>
            <a:r>
              <a:rPr lang="en-US" sz="1600" dirty="0">
                <a:solidFill>
                  <a:prstClr val="black"/>
                </a:solidFill>
                <a:latin typeface="Symbol Std"/>
                <a:cs typeface="Symbol Std"/>
              </a:rPr>
              <a:t>+</a:t>
            </a:r>
          </a:p>
        </p:txBody>
      </p:sp>
      <p:sp>
        <p:nvSpPr>
          <p:cNvPr id="20" name="Text Box 31"/>
          <p:cNvSpPr txBox="1">
            <a:spLocks noChangeArrowheads="1"/>
          </p:cNvSpPr>
          <p:nvPr/>
        </p:nvSpPr>
        <p:spPr bwMode="auto">
          <a:xfrm>
            <a:off x="7439327" y="2559503"/>
            <a:ext cx="1418010" cy="45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Arial" charset="0"/>
              </a:rPr>
              <a:t>Hydrogen</a:t>
            </a:r>
            <a:br>
              <a:rPr lang="en-US" sz="1600" dirty="0">
                <a:solidFill>
                  <a:prstClr val="black"/>
                </a:solidFill>
                <a:latin typeface="Arial" charset="0"/>
              </a:rPr>
            </a:br>
            <a:r>
              <a:rPr lang="en-US" sz="1600" dirty="0">
                <a:solidFill>
                  <a:prstClr val="black"/>
                </a:solidFill>
                <a:latin typeface="Arial" charset="0"/>
              </a:rPr>
              <a:t>bond</a:t>
            </a:r>
          </a:p>
        </p:txBody>
      </p:sp>
      <p:sp>
        <p:nvSpPr>
          <p:cNvPr id="21" name="Text Box 31"/>
          <p:cNvSpPr txBox="1">
            <a:spLocks noChangeArrowheads="1"/>
          </p:cNvSpPr>
          <p:nvPr/>
        </p:nvSpPr>
        <p:spPr bwMode="auto">
          <a:xfrm>
            <a:off x="7456259" y="3372301"/>
            <a:ext cx="1532313" cy="45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a:solidFill>
                  <a:prstClr val="black"/>
                </a:solidFill>
                <a:latin typeface="Arial" charset="0"/>
              </a:rPr>
              <a:t>Polar covalent</a:t>
            </a:r>
            <a:br>
              <a:rPr lang="en-US" sz="1600" dirty="0">
                <a:solidFill>
                  <a:prstClr val="black"/>
                </a:solidFill>
                <a:latin typeface="Arial" charset="0"/>
              </a:rPr>
            </a:br>
            <a:r>
              <a:rPr lang="en-US" sz="1600" dirty="0">
                <a:solidFill>
                  <a:prstClr val="black"/>
                </a:solidFill>
                <a:latin typeface="Arial" charset="0"/>
              </a:rPr>
              <a:t>bonds</a:t>
            </a:r>
          </a:p>
        </p:txBody>
      </p:sp>
      <p:sp>
        <p:nvSpPr>
          <p:cNvPr id="22" name="Rectangle 3"/>
          <p:cNvSpPr>
            <a:spLocks noGrp="1" noChangeArrowheads="1"/>
          </p:cNvSpPr>
          <p:nvPr>
            <p:ph idx="1"/>
          </p:nvPr>
        </p:nvSpPr>
        <p:spPr>
          <a:xfrm>
            <a:off x="149419" y="1123668"/>
            <a:ext cx="3709805" cy="5683001"/>
          </a:xfrm>
        </p:spPr>
        <p:txBody>
          <a:bodyPr>
            <a:normAutofit fontScale="92500" lnSpcReduction="20000"/>
          </a:bodyPr>
          <a:lstStyle/>
          <a:p>
            <a:r>
              <a:rPr lang="en-US" sz="2000" dirty="0"/>
              <a:t>Each water molecule attracts other water molecules because of the positive and negative charges in the different parts of the molecule. </a:t>
            </a:r>
          </a:p>
          <a:p>
            <a:endParaRPr lang="en-US" sz="2000" dirty="0"/>
          </a:p>
          <a:p>
            <a:r>
              <a:rPr lang="en-US" sz="2000" dirty="0"/>
              <a:t>Water also attracts other polar molecules (such as sugars), forming hydrogen bonds. </a:t>
            </a:r>
          </a:p>
          <a:p>
            <a:endParaRPr lang="en-US" sz="2000" dirty="0"/>
          </a:p>
          <a:p>
            <a:r>
              <a:rPr lang="en-US" sz="2000" dirty="0"/>
              <a:t>When a substance readily forms hydrogen bonds with water, it can dissolve in water and is referred to as </a:t>
            </a:r>
            <a:r>
              <a:rPr lang="en-US" sz="2000" b="1" i="1" dirty="0"/>
              <a:t>hydrophilic</a:t>
            </a:r>
            <a:r>
              <a:rPr lang="en-US" sz="2000" dirty="0"/>
              <a:t> (“water-loving”).</a:t>
            </a:r>
          </a:p>
          <a:p>
            <a:r>
              <a:rPr lang="en-US" sz="2000" dirty="0"/>
              <a:t>Hydrogen bonds are not readily formed with nonpolar substances like oils and fats. </a:t>
            </a:r>
          </a:p>
          <a:p>
            <a:r>
              <a:rPr lang="en-US" sz="2000" dirty="0"/>
              <a:t>These nonpolar compounds are </a:t>
            </a:r>
            <a:r>
              <a:rPr lang="en-US" sz="2000" b="1" i="1" dirty="0"/>
              <a:t>hydrophobic</a:t>
            </a:r>
            <a:r>
              <a:rPr lang="en-US" sz="2000" dirty="0"/>
              <a:t> (“water- fearing”) and will not dissolve in water.</a:t>
            </a:r>
          </a:p>
        </p:txBody>
      </p:sp>
    </p:spTree>
    <p:extLst>
      <p:ext uri="{BB962C8B-B14F-4D97-AF65-F5344CB8AC3E}">
        <p14:creationId xmlns:p14="http://schemas.microsoft.com/office/powerpoint/2010/main" val="2250102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igure_02_13_01_unl">
            <a:extLst>
              <a:ext uri="{FF2B5EF4-FFF2-40B4-BE49-F238E27FC236}">
                <a16:creationId xmlns:a16="http://schemas.microsoft.com/office/drawing/2014/main" id="{8FAFF603-91CD-7541-BDF6-6C635C5F48D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5430762" cy="41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66410" y="51330"/>
            <a:ext cx="3657600" cy="1228830"/>
          </a:xfrm>
        </p:spPr>
        <p:txBody>
          <a:bodyPr>
            <a:normAutofit fontScale="90000"/>
          </a:bodyPr>
          <a:lstStyle/>
          <a:p>
            <a:r>
              <a:rPr lang="en-US" dirty="0"/>
              <a:t>Cohesion &amp; Surface Tension</a:t>
            </a:r>
          </a:p>
        </p:txBody>
      </p:sp>
      <p:sp>
        <p:nvSpPr>
          <p:cNvPr id="8" name="Content Placeholder 2"/>
          <p:cNvSpPr>
            <a:spLocks noGrp="1"/>
          </p:cNvSpPr>
          <p:nvPr>
            <p:ph idx="1"/>
          </p:nvPr>
        </p:nvSpPr>
        <p:spPr>
          <a:xfrm>
            <a:off x="5065002" y="1405890"/>
            <a:ext cx="3941838" cy="5400780"/>
          </a:xfrm>
        </p:spPr>
        <p:txBody>
          <a:bodyPr>
            <a:normAutofit fontScale="92500" lnSpcReduction="10000"/>
          </a:bodyPr>
          <a:lstStyle/>
          <a:p>
            <a:r>
              <a:rPr lang="en-US" sz="2000" b="1" i="1" dirty="0"/>
              <a:t>Cohesion</a:t>
            </a:r>
            <a:r>
              <a:rPr lang="en-US" sz="2000" dirty="0"/>
              <a:t>: how water molecules are attracted to each other (because of hydrogen bonding), keeping the molecules together at the liquid-air (gas) interface</a:t>
            </a:r>
          </a:p>
          <a:p>
            <a:r>
              <a:rPr lang="en-US" sz="2000" dirty="0"/>
              <a:t>Cohesion gives rise to </a:t>
            </a:r>
            <a:r>
              <a:rPr lang="en-US" sz="2000" b="1" i="1" dirty="0"/>
              <a:t>surface tension</a:t>
            </a:r>
            <a:r>
              <a:rPr lang="en-US" sz="2000" dirty="0"/>
              <a:t>, the capacity of a substance to withstand rupture when placed under tension or stress. </a:t>
            </a:r>
          </a:p>
          <a:p>
            <a:pPr lvl="1"/>
            <a:r>
              <a:rPr lang="en-US" sz="1600" dirty="0"/>
              <a:t>When you drop a small object onto a droplet of water, the paper floats on top of the water droplet, although the object is denser (heavier) than the water. This occurs because of the surface tension that is created by the water molecules.</a:t>
            </a:r>
          </a:p>
          <a:p>
            <a:pPr lvl="1"/>
            <a:r>
              <a:rPr lang="en-US" sz="1600" dirty="0"/>
              <a:t>Cohesion and surface tension keep the water molecules intact and the object floating on the top.</a:t>
            </a:r>
          </a:p>
        </p:txBody>
      </p:sp>
      <p:pic>
        <p:nvPicPr>
          <p:cNvPr id="3" name="Picture 2">
            <a:extLst>
              <a:ext uri="{FF2B5EF4-FFF2-40B4-BE49-F238E27FC236}">
                <a16:creationId xmlns:a16="http://schemas.microsoft.com/office/drawing/2014/main" id="{D2C8DF1C-AA8A-054A-A62F-1DD9FBF6EF6C}"/>
              </a:ext>
            </a:extLst>
          </p:cNvPr>
          <p:cNvPicPr>
            <a:picLocks noChangeAspect="1"/>
          </p:cNvPicPr>
          <p:nvPr/>
        </p:nvPicPr>
        <p:blipFill>
          <a:blip r:embed="rId4"/>
          <a:stretch>
            <a:fillRect/>
          </a:stretch>
        </p:blipFill>
        <p:spPr>
          <a:xfrm>
            <a:off x="1565910" y="3236346"/>
            <a:ext cx="3556242" cy="3482573"/>
          </a:xfrm>
          <a:prstGeom prst="rect">
            <a:avLst/>
          </a:prstGeom>
        </p:spPr>
      </p:pic>
    </p:spTree>
    <p:extLst>
      <p:ext uri="{BB962C8B-B14F-4D97-AF65-F5344CB8AC3E}">
        <p14:creationId xmlns:p14="http://schemas.microsoft.com/office/powerpoint/2010/main" val="3384262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4549140" cy="760200"/>
          </a:xfrm>
        </p:spPr>
        <p:txBody>
          <a:bodyPr>
            <a:normAutofit fontScale="90000"/>
          </a:bodyPr>
          <a:lstStyle/>
          <a:p>
            <a:r>
              <a:rPr lang="en-US" dirty="0"/>
              <a:t>Adhesion</a:t>
            </a:r>
          </a:p>
        </p:txBody>
      </p:sp>
      <p:sp>
        <p:nvSpPr>
          <p:cNvPr id="8" name="Content Placeholder 2"/>
          <p:cNvSpPr>
            <a:spLocks noGrp="1"/>
          </p:cNvSpPr>
          <p:nvPr>
            <p:ph idx="1"/>
          </p:nvPr>
        </p:nvSpPr>
        <p:spPr>
          <a:xfrm>
            <a:off x="196694" y="854180"/>
            <a:ext cx="5026816" cy="4506490"/>
          </a:xfrm>
        </p:spPr>
        <p:txBody>
          <a:bodyPr>
            <a:normAutofit/>
          </a:bodyPr>
          <a:lstStyle/>
          <a:p>
            <a:r>
              <a:rPr lang="en-US" sz="2000" dirty="0"/>
              <a:t>These cohesive forces are also related to the water’s property of </a:t>
            </a:r>
            <a:r>
              <a:rPr lang="en-US" sz="2000" b="1" i="1" dirty="0"/>
              <a:t>adhesion</a:t>
            </a:r>
            <a:r>
              <a:rPr lang="en-US" sz="2000" dirty="0"/>
              <a:t>, or the attraction between water molecules and other (non-water) molecules. </a:t>
            </a:r>
          </a:p>
          <a:p>
            <a:r>
              <a:rPr lang="en-US" sz="2000" dirty="0"/>
              <a:t>This is observed when water “climbs” up a straw placed in a glass of water. </a:t>
            </a:r>
          </a:p>
          <a:p>
            <a:r>
              <a:rPr lang="en-US" sz="2000" dirty="0"/>
              <a:t>This is because the water molecules are attracted to the straw and therefore adhere to it.</a:t>
            </a:r>
          </a:p>
          <a:p>
            <a:r>
              <a:rPr lang="en-US" sz="2000" dirty="0"/>
              <a:t>Same is true with how water “sticks” to leaves.</a:t>
            </a:r>
          </a:p>
        </p:txBody>
      </p:sp>
      <p:pic>
        <p:nvPicPr>
          <p:cNvPr id="4" name="Picture 3">
            <a:extLst>
              <a:ext uri="{FF2B5EF4-FFF2-40B4-BE49-F238E27FC236}">
                <a16:creationId xmlns:a16="http://schemas.microsoft.com/office/drawing/2014/main" id="{51F49A7B-9F11-C049-B015-6EAD4D634F3E}"/>
              </a:ext>
            </a:extLst>
          </p:cNvPr>
          <p:cNvPicPr>
            <a:picLocks noChangeAspect="1"/>
          </p:cNvPicPr>
          <p:nvPr/>
        </p:nvPicPr>
        <p:blipFill>
          <a:blip r:embed="rId3"/>
          <a:stretch>
            <a:fillRect/>
          </a:stretch>
        </p:blipFill>
        <p:spPr>
          <a:xfrm>
            <a:off x="1077949" y="4578522"/>
            <a:ext cx="3735425" cy="2228148"/>
          </a:xfrm>
          <a:prstGeom prst="rect">
            <a:avLst/>
          </a:prstGeom>
        </p:spPr>
      </p:pic>
      <p:pic>
        <p:nvPicPr>
          <p:cNvPr id="9" name="Picture 8">
            <a:extLst>
              <a:ext uri="{FF2B5EF4-FFF2-40B4-BE49-F238E27FC236}">
                <a16:creationId xmlns:a16="http://schemas.microsoft.com/office/drawing/2014/main" id="{4E511E39-7008-D049-B8CB-E03CBB49AC32}"/>
              </a:ext>
            </a:extLst>
          </p:cNvPr>
          <p:cNvPicPr>
            <a:picLocks noChangeAspect="1"/>
          </p:cNvPicPr>
          <p:nvPr/>
        </p:nvPicPr>
        <p:blipFill>
          <a:blip r:embed="rId4"/>
          <a:stretch>
            <a:fillRect/>
          </a:stretch>
        </p:blipFill>
        <p:spPr>
          <a:xfrm>
            <a:off x="5483774" y="471944"/>
            <a:ext cx="3203026" cy="6112441"/>
          </a:xfrm>
          <a:prstGeom prst="rect">
            <a:avLst/>
          </a:prstGeom>
        </p:spPr>
      </p:pic>
    </p:spTree>
    <p:extLst>
      <p:ext uri="{BB962C8B-B14F-4D97-AF65-F5344CB8AC3E}">
        <p14:creationId xmlns:p14="http://schemas.microsoft.com/office/powerpoint/2010/main" val="796390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2" descr="figure_02_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970" y="162718"/>
            <a:ext cx="5643563"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C720F25-20A2-4D4C-8420-12A2DEFECC79}"/>
              </a:ext>
            </a:extLst>
          </p:cNvPr>
          <p:cNvSpPr txBox="1">
            <a:spLocks/>
          </p:cNvSpPr>
          <p:nvPr/>
        </p:nvSpPr>
        <p:spPr>
          <a:xfrm>
            <a:off x="5897880" y="308610"/>
            <a:ext cx="3105150" cy="63866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i="1" dirty="0"/>
              <a:t>Cohesive</a:t>
            </a:r>
            <a:r>
              <a:rPr lang="en-US" dirty="0"/>
              <a:t> and </a:t>
            </a:r>
            <a:r>
              <a:rPr lang="en-US" b="1" i="1" dirty="0"/>
              <a:t>adhesive</a:t>
            </a:r>
            <a:r>
              <a:rPr lang="en-US" dirty="0"/>
              <a:t> forces are important for sustaining life. For example, because of these forces, water can flow up from the roots to the tops of plants to feed the plant.</a:t>
            </a:r>
          </a:p>
        </p:txBody>
      </p:sp>
    </p:spTree>
    <p:extLst>
      <p:ext uri="{BB962C8B-B14F-4D97-AF65-F5344CB8AC3E}">
        <p14:creationId xmlns:p14="http://schemas.microsoft.com/office/powerpoint/2010/main" val="3607690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normAutofit/>
          </a:bodyPr>
          <a:lstStyle/>
          <a:p>
            <a:r>
              <a:rPr lang="en-US" dirty="0"/>
              <a:t>What is temperature?</a:t>
            </a:r>
          </a:p>
        </p:txBody>
      </p:sp>
      <p:sp>
        <p:nvSpPr>
          <p:cNvPr id="8" name="Content Placeholder 2"/>
          <p:cNvSpPr>
            <a:spLocks noGrp="1"/>
          </p:cNvSpPr>
          <p:nvPr>
            <p:ph idx="1"/>
          </p:nvPr>
        </p:nvSpPr>
        <p:spPr>
          <a:xfrm>
            <a:off x="0" y="1101460"/>
            <a:ext cx="7953768" cy="5073650"/>
          </a:xfrm>
        </p:spPr>
        <p:txBody>
          <a:bodyPr>
            <a:normAutofit/>
          </a:bodyPr>
          <a:lstStyle/>
          <a:p>
            <a:r>
              <a:rPr lang="en-US" dirty="0"/>
              <a:t>Temperature is a measure of the motion (kinetic energy) of molecules. </a:t>
            </a:r>
          </a:p>
          <a:p>
            <a:pPr lvl="1"/>
            <a:r>
              <a:rPr lang="en-US" dirty="0"/>
              <a:t>As the motion of molecules increases, energy is higher and thus temperature is higher. </a:t>
            </a:r>
          </a:p>
          <a:p>
            <a:pPr marL="457200" lvl="1" indent="0">
              <a:buNone/>
            </a:pPr>
            <a:endParaRPr lang="en-US" dirty="0"/>
          </a:p>
        </p:txBody>
      </p:sp>
      <p:pic>
        <p:nvPicPr>
          <p:cNvPr id="4" name="Picture 3">
            <a:extLst>
              <a:ext uri="{FF2B5EF4-FFF2-40B4-BE49-F238E27FC236}">
                <a16:creationId xmlns:a16="http://schemas.microsoft.com/office/drawing/2014/main" id="{2C34366C-1577-1B43-92E4-1C0071C3C0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88870" y="3231702"/>
            <a:ext cx="3700780" cy="3453577"/>
          </a:xfrm>
          <a:prstGeom prst="rect">
            <a:avLst/>
          </a:prstGeom>
        </p:spPr>
      </p:pic>
      <p:sp>
        <p:nvSpPr>
          <p:cNvPr id="9" name="TextBox 8">
            <a:extLst>
              <a:ext uri="{FF2B5EF4-FFF2-40B4-BE49-F238E27FC236}">
                <a16:creationId xmlns:a16="http://schemas.microsoft.com/office/drawing/2014/main" id="{514EBB99-D373-5C46-BBF2-32963646978E}"/>
              </a:ext>
            </a:extLst>
          </p:cNvPr>
          <p:cNvSpPr txBox="1"/>
          <p:nvPr/>
        </p:nvSpPr>
        <p:spPr>
          <a:xfrm>
            <a:off x="4766310" y="6615291"/>
            <a:ext cx="4652010" cy="276999"/>
          </a:xfrm>
          <a:prstGeom prst="rect">
            <a:avLst/>
          </a:prstGeom>
          <a:noFill/>
        </p:spPr>
        <p:txBody>
          <a:bodyPr wrap="square">
            <a:spAutoFit/>
          </a:bodyPr>
          <a:lstStyle/>
          <a:p>
            <a:pPr marL="457200" lvl="1" indent="0">
              <a:buNone/>
            </a:pPr>
            <a:r>
              <a:rPr lang="en-US" sz="1200" dirty="0"/>
              <a:t>http://</a:t>
            </a:r>
            <a:r>
              <a:rPr lang="en-US" sz="1200" dirty="0" err="1"/>
              <a:t>physics.bu.edu</a:t>
            </a:r>
            <a:r>
              <a:rPr lang="en-US" sz="1200" dirty="0"/>
              <a:t>/~</a:t>
            </a:r>
            <a:r>
              <a:rPr lang="en-US" sz="1200" dirty="0" err="1"/>
              <a:t>duffy</a:t>
            </a:r>
            <a:r>
              <a:rPr lang="en-US" sz="1200" dirty="0"/>
              <a:t>/HTML5/</a:t>
            </a:r>
            <a:r>
              <a:rPr lang="en-US" sz="1200" dirty="0" err="1"/>
              <a:t>brownian_motion.html</a:t>
            </a:r>
            <a:endParaRPr lang="en-US" sz="1200" dirty="0"/>
          </a:p>
        </p:txBody>
      </p:sp>
    </p:spTree>
    <p:extLst>
      <p:ext uri="{BB962C8B-B14F-4D97-AF65-F5344CB8AC3E}">
        <p14:creationId xmlns:p14="http://schemas.microsoft.com/office/powerpoint/2010/main" val="511741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2" descr="03_05EffectWaterClimat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656" y="2693987"/>
            <a:ext cx="8548687"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55E6B14-0234-7C49-83F2-C5F418794259}"/>
              </a:ext>
            </a:extLst>
          </p:cNvPr>
          <p:cNvSpPr txBox="1">
            <a:spLocks/>
          </p:cNvSpPr>
          <p:nvPr/>
        </p:nvSpPr>
        <p:spPr>
          <a:xfrm>
            <a:off x="457200" y="51330"/>
            <a:ext cx="8229600" cy="558270"/>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Specific Heat of Water</a:t>
            </a:r>
            <a:endParaRPr lang="en-US" dirty="0"/>
          </a:p>
        </p:txBody>
      </p:sp>
      <p:sp>
        <p:nvSpPr>
          <p:cNvPr id="4" name="Content Placeholder 2">
            <a:extLst>
              <a:ext uri="{FF2B5EF4-FFF2-40B4-BE49-F238E27FC236}">
                <a16:creationId xmlns:a16="http://schemas.microsoft.com/office/drawing/2014/main" id="{005803CC-53BF-404A-9ED8-077DC43BAF32}"/>
              </a:ext>
            </a:extLst>
          </p:cNvPr>
          <p:cNvSpPr txBox="1">
            <a:spLocks/>
          </p:cNvSpPr>
          <p:nvPr/>
        </p:nvSpPr>
        <p:spPr>
          <a:xfrm>
            <a:off x="338363" y="656462"/>
            <a:ext cx="8499249" cy="172237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a:t>
            </a:r>
            <a:r>
              <a:rPr lang="en-US" b="1" i="1" dirty="0"/>
              <a:t>specific heat</a:t>
            </a:r>
            <a:r>
              <a:rPr lang="en-US" i="1" dirty="0"/>
              <a:t> </a:t>
            </a:r>
            <a:r>
              <a:rPr lang="en-US" dirty="0"/>
              <a:t>of a substance is the amount of heat that must be absorbed or lost for 1 g of that substance to change its temperature by 1°C</a:t>
            </a:r>
          </a:p>
          <a:p>
            <a:r>
              <a:rPr lang="en-US" dirty="0"/>
              <a:t>Water resists changing its temperature because of its high specific heat</a:t>
            </a:r>
          </a:p>
        </p:txBody>
      </p:sp>
    </p:spTree>
    <p:extLst>
      <p:ext uri="{BB962C8B-B14F-4D97-AF65-F5344CB8AC3E}">
        <p14:creationId xmlns:p14="http://schemas.microsoft.com/office/powerpoint/2010/main" val="2294506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 descr="figure_02_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6000" y="2854254"/>
            <a:ext cx="7505700" cy="45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55AABB85-9E16-9143-9F00-F145C7EE77C2}"/>
              </a:ext>
            </a:extLst>
          </p:cNvPr>
          <p:cNvSpPr txBox="1">
            <a:spLocks/>
          </p:cNvSpPr>
          <p:nvPr/>
        </p:nvSpPr>
        <p:spPr>
          <a:xfrm>
            <a:off x="457200" y="51330"/>
            <a:ext cx="8229600" cy="558270"/>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Specific Heat of Water</a:t>
            </a:r>
            <a:endParaRPr lang="en-US" dirty="0"/>
          </a:p>
        </p:txBody>
      </p:sp>
      <p:sp>
        <p:nvSpPr>
          <p:cNvPr id="4" name="Content Placeholder 2">
            <a:extLst>
              <a:ext uri="{FF2B5EF4-FFF2-40B4-BE49-F238E27FC236}">
                <a16:creationId xmlns:a16="http://schemas.microsoft.com/office/drawing/2014/main" id="{F45424DF-2C67-CD47-A6E7-F0BEC7F8FA99}"/>
              </a:ext>
            </a:extLst>
          </p:cNvPr>
          <p:cNvSpPr txBox="1">
            <a:spLocks/>
          </p:cNvSpPr>
          <p:nvPr/>
        </p:nvSpPr>
        <p:spPr>
          <a:xfrm>
            <a:off x="228600" y="592962"/>
            <a:ext cx="8609012" cy="236613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Hydrogen bonds between/among water molecules allows water to absorb a great deal of energy before its temperature rises. </a:t>
            </a:r>
          </a:p>
          <a:p>
            <a:endParaRPr lang="en-US" dirty="0"/>
          </a:p>
          <a:p>
            <a:r>
              <a:rPr lang="en-US" dirty="0"/>
              <a:t>Increased energy disrupts the hydrogen bonds between water molecules. </a:t>
            </a:r>
          </a:p>
          <a:p>
            <a:r>
              <a:rPr lang="en-US" dirty="0"/>
              <a:t>But because these bonds can be created and disrupted rapidly, water absorbs an increase in energy and temperature changes only minimally. </a:t>
            </a:r>
          </a:p>
          <a:p>
            <a:r>
              <a:rPr lang="en-US" dirty="0"/>
              <a:t>This means that water moderates temperature changes within organisms and in their environments. </a:t>
            </a:r>
          </a:p>
        </p:txBody>
      </p:sp>
    </p:spTree>
    <p:extLst>
      <p:ext uri="{BB962C8B-B14F-4D97-AF65-F5344CB8AC3E}">
        <p14:creationId xmlns:p14="http://schemas.microsoft.com/office/powerpoint/2010/main" val="3756142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2" descr="figure_02_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91890" y="139640"/>
            <a:ext cx="51196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ABC4591-EFED-1347-97FA-E53409AB1162}"/>
              </a:ext>
            </a:extLst>
          </p:cNvPr>
          <p:cNvSpPr txBox="1"/>
          <p:nvPr/>
        </p:nvSpPr>
        <p:spPr>
          <a:xfrm>
            <a:off x="0" y="329336"/>
            <a:ext cx="3187700" cy="6555641"/>
          </a:xfrm>
          <a:prstGeom prst="rect">
            <a:avLst/>
          </a:prstGeom>
          <a:noFill/>
        </p:spPr>
        <p:txBody>
          <a:bodyPr wrap="square">
            <a:spAutoFit/>
          </a:bodyPr>
          <a:lstStyle/>
          <a:p>
            <a:pPr marL="457200" indent="-457200">
              <a:buFont typeface="Arial" panose="020B0604020202020204" pitchFamily="34" charset="0"/>
              <a:buChar char="•"/>
            </a:pPr>
            <a:r>
              <a:rPr lang="en-US" sz="2800" dirty="0"/>
              <a:t>Ice has hydrogen bonds which cause it to only freeze with a rigid, lattice-like structure. </a:t>
            </a:r>
          </a:p>
          <a:p>
            <a:pPr marL="457200" indent="-457200">
              <a:buFont typeface="Arial" panose="020B0604020202020204" pitchFamily="34" charset="0"/>
              <a:buChar char="•"/>
            </a:pPr>
            <a:r>
              <a:rPr lang="en-US" sz="2800" dirty="0"/>
              <a:t>When frozen, ice is less dense than liquid water (the molecules are farther apart). </a:t>
            </a:r>
          </a:p>
          <a:p>
            <a:pPr marL="457200" indent="-457200">
              <a:buFont typeface="Arial" panose="020B0604020202020204" pitchFamily="34" charset="0"/>
              <a:buChar char="•"/>
            </a:pPr>
            <a:r>
              <a:rPr lang="en-US" sz="2800" dirty="0"/>
              <a:t>This means that ice floats on the surface of a body of water. </a:t>
            </a:r>
          </a:p>
        </p:txBody>
      </p:sp>
    </p:spTree>
    <p:extLst>
      <p:ext uri="{BB962C8B-B14F-4D97-AF65-F5344CB8AC3E}">
        <p14:creationId xmlns:p14="http://schemas.microsoft.com/office/powerpoint/2010/main" val="444237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725910"/>
          </a:xfrm>
        </p:spPr>
        <p:txBody>
          <a:bodyPr>
            <a:normAutofit fontScale="90000"/>
          </a:bodyPr>
          <a:lstStyle/>
          <a:p>
            <a:r>
              <a:rPr lang="en-US" dirty="0"/>
              <a:t>Water Terminology</a:t>
            </a:r>
          </a:p>
        </p:txBody>
      </p:sp>
      <p:sp>
        <p:nvSpPr>
          <p:cNvPr id="8" name="Content Placeholder 2"/>
          <p:cNvSpPr>
            <a:spLocks noGrp="1"/>
          </p:cNvSpPr>
          <p:nvPr>
            <p:ph idx="1"/>
          </p:nvPr>
        </p:nvSpPr>
        <p:spPr>
          <a:xfrm>
            <a:off x="252971" y="4297680"/>
            <a:ext cx="8062913" cy="2197469"/>
          </a:xfrm>
        </p:spPr>
        <p:txBody>
          <a:bodyPr>
            <a:normAutofit/>
          </a:bodyPr>
          <a:lstStyle/>
          <a:p>
            <a:r>
              <a:rPr lang="en-US" sz="2000" dirty="0"/>
              <a:t>In lakes, ponds, and oceans, ice will form on the surface of the water, creating an insulating barrier to protect the animal and plant life beneath from freezing in the water. </a:t>
            </a:r>
          </a:p>
          <a:p>
            <a:r>
              <a:rPr lang="en-US" sz="2000" dirty="0"/>
              <a:t>If this did not happen, plants and animals living in water would freeze in a block of ice and could not move freely, making life in cold temperatures difficult or impossible.</a:t>
            </a:r>
          </a:p>
        </p:txBody>
      </p:sp>
      <p:pic>
        <p:nvPicPr>
          <p:cNvPr id="9" name="Figure" descr="Part A shows the lattice-like molecular structure of ice. Part B is a photo of ice on water.">
            <a:extLst>
              <a:ext uri="{FF2B5EF4-FFF2-40B4-BE49-F238E27FC236}">
                <a16:creationId xmlns:a16="http://schemas.microsoft.com/office/drawing/2014/main" id="{A3C79AA3-C58D-E449-99A0-AFC78503BE22}"/>
              </a:ext>
            </a:extLst>
          </p:cNvPr>
          <p:cNvPicPr>
            <a:picLocks noChangeAspect="1"/>
          </p:cNvPicPr>
          <p:nvPr/>
        </p:nvPicPr>
        <p:blipFill>
          <a:blip r:embed="rId3" cstate="print">
            <a:extLst>
              <a:ext uri="{28A0092B-C50C-407E-A947-70E740481C1C}">
                <a14:useLocalDpi xmlns:a14="http://schemas.microsoft.com/office/drawing/2010/main"/>
              </a:ext>
            </a:extLst>
          </a:blip>
          <a:srcRect t="-1520" b="-1520"/>
          <a:stretch>
            <a:fillRect/>
          </a:stretch>
        </p:blipFill>
        <p:spPr>
          <a:xfrm>
            <a:off x="354329" y="825206"/>
            <a:ext cx="8062913" cy="3500071"/>
          </a:xfrm>
          <a:prstGeom prst="rect">
            <a:avLst/>
          </a:prstGeom>
        </p:spPr>
      </p:pic>
    </p:spTree>
    <p:extLst>
      <p:ext uri="{BB962C8B-B14F-4D97-AF65-F5344CB8AC3E}">
        <p14:creationId xmlns:p14="http://schemas.microsoft.com/office/powerpoint/2010/main" val="141954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9" y="160519"/>
            <a:ext cx="62865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Periodic Table of Elements</a:t>
            </a:r>
          </a:p>
        </p:txBody>
      </p:sp>
      <p:pic>
        <p:nvPicPr>
          <p:cNvPr id="7" name="Figure" descr="Periodic table of elements.">
            <a:extLst>
              <a:ext uri="{FF2B5EF4-FFF2-40B4-BE49-F238E27FC236}">
                <a16:creationId xmlns:a16="http://schemas.microsoft.com/office/drawing/2014/main" id="{F25D6F85-E391-404B-BEBB-0B4C9F4C1421}"/>
              </a:ext>
            </a:extLst>
          </p:cNvPr>
          <p:cNvPicPr>
            <a:picLocks noChangeAspect="1"/>
          </p:cNvPicPr>
          <p:nvPr/>
        </p:nvPicPr>
        <p:blipFill>
          <a:blip r:embed="rId2" cstate="print">
            <a:extLst>
              <a:ext uri="{28A0092B-C50C-407E-A947-70E740481C1C}">
                <a14:useLocalDpi xmlns:a14="http://schemas.microsoft.com/office/drawing/2010/main"/>
              </a:ext>
            </a:extLst>
          </a:blip>
          <a:srcRect l="-41991" r="-41991"/>
          <a:stretch>
            <a:fillRect/>
          </a:stretch>
        </p:blipFill>
        <p:spPr>
          <a:xfrm>
            <a:off x="-1873836" y="1088886"/>
            <a:ext cx="10255836" cy="4452008"/>
          </a:xfrm>
          <a:prstGeom prst="rect">
            <a:avLst/>
          </a:prstGeom>
        </p:spPr>
      </p:pic>
      <p:sp>
        <p:nvSpPr>
          <p:cNvPr id="8" name="TextBox 7">
            <a:extLst>
              <a:ext uri="{FF2B5EF4-FFF2-40B4-BE49-F238E27FC236}">
                <a16:creationId xmlns:a16="http://schemas.microsoft.com/office/drawing/2014/main" id="{73CBDCB3-C347-0745-B609-DC7A9F3A2923}"/>
              </a:ext>
            </a:extLst>
          </p:cNvPr>
          <p:cNvSpPr txBox="1"/>
          <p:nvPr/>
        </p:nvSpPr>
        <p:spPr>
          <a:xfrm>
            <a:off x="6057900" y="326506"/>
            <a:ext cx="2952750" cy="6370975"/>
          </a:xfrm>
          <a:prstGeom prst="rect">
            <a:avLst/>
          </a:prstGeom>
          <a:noFill/>
        </p:spPr>
        <p:txBody>
          <a:bodyPr wrap="square" rtlCol="0">
            <a:spAutoFit/>
          </a:bodyPr>
          <a:lstStyle/>
          <a:p>
            <a:pPr marL="342900" indent="-342900">
              <a:buFont typeface="Arial" panose="020B0604020202020204" pitchFamily="34" charset="0"/>
              <a:buChar char="•"/>
            </a:pPr>
            <a:r>
              <a:rPr lang="en-US" sz="2400" dirty="0"/>
              <a:t>Arranged in columns and rows based on the characteristics of the elements</a:t>
            </a:r>
          </a:p>
          <a:p>
            <a:pPr marL="342900" indent="-342900">
              <a:buFont typeface="Arial" panose="020B0604020202020204" pitchFamily="34" charset="0"/>
              <a:buChar char="•"/>
            </a:pPr>
            <a:r>
              <a:rPr lang="en-US" sz="2400" dirty="0"/>
              <a:t>Provides key information about the elements and how they might interact with each other to form molecules. </a:t>
            </a:r>
          </a:p>
          <a:p>
            <a:pPr marL="342900" indent="-342900">
              <a:buFont typeface="Arial" panose="020B0604020202020204" pitchFamily="34" charset="0"/>
              <a:buChar char="•"/>
            </a:pPr>
            <a:r>
              <a:rPr lang="en-US" sz="2400" dirty="0"/>
              <a:t>Most periodic tables provide a key or legend to the information they contain.</a:t>
            </a:r>
            <a:endParaRPr kumimoji="0" lang="en-US" sz="2400" b="0" i="1" u="none" strike="noStrike" kern="1200" cap="none" spc="0" normalizeH="0" baseline="0" noProof="0" dirty="0">
              <a:ln>
                <a:noFill/>
              </a:ln>
              <a:solidFill>
                <a:srgbClr val="000000"/>
              </a:solidFill>
              <a:effectLst/>
              <a:uLnTx/>
              <a:uFillTx/>
              <a:latin typeface="Tahoma"/>
              <a:cs typeface="Arial"/>
            </a:endParaRPr>
          </a:p>
        </p:txBody>
      </p:sp>
    </p:spTree>
    <p:extLst>
      <p:ext uri="{BB962C8B-B14F-4D97-AF65-F5344CB8AC3E}">
        <p14:creationId xmlns:p14="http://schemas.microsoft.com/office/powerpoint/2010/main" val="1241830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Figure" descr="Illustration of spheres of hydration around sodium and chlorine ions.">
            <a:extLst>
              <a:ext uri="{FF2B5EF4-FFF2-40B4-BE49-F238E27FC236}">
                <a16:creationId xmlns:a16="http://schemas.microsoft.com/office/drawing/2014/main" id="{A6766F02-96BB-C64E-BDBA-9E0CDBF35E6F}"/>
              </a:ext>
            </a:extLst>
          </p:cNvPr>
          <p:cNvPicPr>
            <a:picLocks noChangeAspect="1"/>
          </p:cNvPicPr>
          <p:nvPr/>
        </p:nvPicPr>
        <p:blipFill>
          <a:blip r:embed="rId3" cstate="print">
            <a:extLst>
              <a:ext uri="{28A0092B-C50C-407E-A947-70E740481C1C}">
                <a14:useLocalDpi xmlns:a14="http://schemas.microsoft.com/office/drawing/2010/main"/>
              </a:ext>
            </a:extLst>
          </a:blip>
          <a:srcRect l="-38887" r="-38887"/>
          <a:stretch>
            <a:fillRect/>
          </a:stretch>
        </p:blipFill>
        <p:spPr>
          <a:xfrm>
            <a:off x="2645091" y="1831046"/>
            <a:ext cx="8062913" cy="3500071"/>
          </a:xfrm>
          <a:prstGeom prst="rect">
            <a:avLst/>
          </a:prstGeom>
        </p:spPr>
      </p:pic>
      <p:sp>
        <p:nvSpPr>
          <p:cNvPr id="2" name="Title 1"/>
          <p:cNvSpPr>
            <a:spLocks noGrp="1"/>
          </p:cNvSpPr>
          <p:nvPr>
            <p:ph type="title"/>
          </p:nvPr>
        </p:nvSpPr>
        <p:spPr>
          <a:xfrm>
            <a:off x="457200" y="51330"/>
            <a:ext cx="8229600" cy="705296"/>
          </a:xfrm>
        </p:spPr>
        <p:txBody>
          <a:bodyPr>
            <a:normAutofit fontScale="90000"/>
          </a:bodyPr>
          <a:lstStyle/>
          <a:p>
            <a:r>
              <a:rPr lang="en-US" dirty="0"/>
              <a:t>Water is a Solvent</a:t>
            </a:r>
          </a:p>
        </p:txBody>
      </p:sp>
      <p:sp>
        <p:nvSpPr>
          <p:cNvPr id="8" name="Content Placeholder 2"/>
          <p:cNvSpPr>
            <a:spLocks noGrp="1"/>
          </p:cNvSpPr>
          <p:nvPr>
            <p:ph idx="1"/>
          </p:nvPr>
        </p:nvSpPr>
        <p:spPr>
          <a:xfrm>
            <a:off x="279081" y="756626"/>
            <a:ext cx="4121469" cy="5884204"/>
          </a:xfrm>
        </p:spPr>
        <p:txBody>
          <a:bodyPr>
            <a:normAutofit fontScale="92500" lnSpcReduction="10000"/>
          </a:bodyPr>
          <a:lstStyle/>
          <a:p>
            <a:r>
              <a:rPr lang="en-US" sz="2400" dirty="0"/>
              <a:t>Because water is polar, with slight positive and negative charges...</a:t>
            </a:r>
          </a:p>
          <a:p>
            <a:pPr lvl="1"/>
            <a:r>
              <a:rPr lang="en-US" sz="2000" i="1" dirty="0"/>
              <a:t>ionic compounds </a:t>
            </a:r>
            <a:r>
              <a:rPr lang="en-US" sz="2000" dirty="0"/>
              <a:t>and </a:t>
            </a:r>
            <a:r>
              <a:rPr lang="en-US" sz="2000" i="1" dirty="0"/>
              <a:t>polar molecules </a:t>
            </a:r>
            <a:r>
              <a:rPr lang="en-US" sz="2000" dirty="0"/>
              <a:t>can readily dissolve in it. </a:t>
            </a:r>
          </a:p>
          <a:p>
            <a:r>
              <a:rPr lang="en-US" sz="2400" dirty="0"/>
              <a:t>Water is, therefore, what is referred to as a </a:t>
            </a:r>
            <a:r>
              <a:rPr lang="en-US" sz="2400" b="1" i="1" dirty="0"/>
              <a:t>solvent</a:t>
            </a:r>
            <a:r>
              <a:rPr lang="en-US" sz="2400" dirty="0"/>
              <a:t>—</a:t>
            </a:r>
            <a:r>
              <a:rPr lang="en-US" sz="2400" i="1" dirty="0"/>
              <a:t>a substance capable of dissolving another substance. </a:t>
            </a:r>
          </a:p>
          <a:p>
            <a:r>
              <a:rPr lang="en-US" sz="2400" dirty="0"/>
              <a:t>The charged particles will form hydrogen bonds with a surrounding layer of water molecules.</a:t>
            </a:r>
          </a:p>
          <a:p>
            <a:pPr lvl="1"/>
            <a:r>
              <a:rPr lang="en-US" sz="2000" dirty="0"/>
              <a:t>called a </a:t>
            </a:r>
            <a:r>
              <a:rPr lang="en-US" sz="2000" b="1" i="1" dirty="0"/>
              <a:t>sphere of hydration </a:t>
            </a:r>
            <a:r>
              <a:rPr lang="en-US" sz="2000" dirty="0"/>
              <a:t>and serves to keep the particles separated or dispersed in the water.</a:t>
            </a:r>
            <a:r>
              <a:rPr lang="en-US" sz="2400" dirty="0"/>
              <a:t>.</a:t>
            </a:r>
          </a:p>
        </p:txBody>
      </p:sp>
    </p:spTree>
    <p:extLst>
      <p:ext uri="{BB962C8B-B14F-4D97-AF65-F5344CB8AC3E}">
        <p14:creationId xmlns:p14="http://schemas.microsoft.com/office/powerpoint/2010/main" val="1808279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705296"/>
          </a:xfrm>
        </p:spPr>
        <p:txBody>
          <a:bodyPr>
            <a:normAutofit fontScale="90000"/>
          </a:bodyPr>
          <a:lstStyle/>
          <a:p>
            <a:r>
              <a:rPr lang="en-US" dirty="0"/>
              <a:t>Water is a Solvent</a:t>
            </a:r>
          </a:p>
        </p:txBody>
      </p:sp>
      <p:sp>
        <p:nvSpPr>
          <p:cNvPr id="8" name="Content Placeholder 2"/>
          <p:cNvSpPr>
            <a:spLocks noGrp="1"/>
          </p:cNvSpPr>
          <p:nvPr>
            <p:ph idx="1"/>
          </p:nvPr>
        </p:nvSpPr>
        <p:spPr>
          <a:xfrm>
            <a:off x="279081" y="756626"/>
            <a:ext cx="4121469" cy="5884204"/>
          </a:xfrm>
        </p:spPr>
        <p:txBody>
          <a:bodyPr>
            <a:normAutofit lnSpcReduction="10000"/>
          </a:bodyPr>
          <a:lstStyle/>
          <a:p>
            <a:r>
              <a:rPr lang="en-US" sz="2400" dirty="0"/>
              <a:t>In the case of table salt (NaCl) mixed in water, the sodium and chloride ions separate, or dissociate, in the water, and spheres of hydration are formed around the ions. </a:t>
            </a:r>
          </a:p>
          <a:p>
            <a:r>
              <a:rPr lang="en-US" sz="2400" dirty="0"/>
              <a:t>A </a:t>
            </a:r>
            <a:r>
              <a:rPr lang="en-US" sz="2400" i="1" dirty="0"/>
              <a:t>positively</a:t>
            </a:r>
            <a:r>
              <a:rPr lang="en-US" sz="2400" dirty="0"/>
              <a:t> charged sodium ion is surrounded by the partially </a:t>
            </a:r>
            <a:r>
              <a:rPr lang="en-US" sz="2400" i="1" dirty="0"/>
              <a:t>negative</a:t>
            </a:r>
            <a:r>
              <a:rPr lang="en-US" sz="2400" dirty="0"/>
              <a:t> charges of oxygen atoms in water molecules. </a:t>
            </a:r>
          </a:p>
          <a:p>
            <a:r>
              <a:rPr lang="en-US" sz="2400" dirty="0"/>
              <a:t>A </a:t>
            </a:r>
            <a:r>
              <a:rPr lang="en-US" sz="2400" i="1" dirty="0"/>
              <a:t>negatively</a:t>
            </a:r>
            <a:r>
              <a:rPr lang="en-US" sz="2400" dirty="0"/>
              <a:t> charged chloride ion is surrounded by the partially </a:t>
            </a:r>
            <a:r>
              <a:rPr lang="en-US" sz="2400" i="1" dirty="0"/>
              <a:t>positive</a:t>
            </a:r>
            <a:r>
              <a:rPr lang="en-US" sz="2400" dirty="0"/>
              <a:t> charges of hydrogen atoms in water molecules.</a:t>
            </a:r>
          </a:p>
        </p:txBody>
      </p:sp>
      <p:pic>
        <p:nvPicPr>
          <p:cNvPr id="10" name="Figure" descr="Illustration of spheres of hydration around sodium and chlorine ions.">
            <a:extLst>
              <a:ext uri="{FF2B5EF4-FFF2-40B4-BE49-F238E27FC236}">
                <a16:creationId xmlns:a16="http://schemas.microsoft.com/office/drawing/2014/main" id="{F619ADEE-7AB1-0F48-B868-7F3BEF1743E9}"/>
              </a:ext>
            </a:extLst>
          </p:cNvPr>
          <p:cNvPicPr>
            <a:picLocks noChangeAspect="1"/>
          </p:cNvPicPr>
          <p:nvPr/>
        </p:nvPicPr>
        <p:blipFill>
          <a:blip r:embed="rId3" cstate="print">
            <a:extLst>
              <a:ext uri="{28A0092B-C50C-407E-A947-70E740481C1C}">
                <a14:useLocalDpi xmlns:a14="http://schemas.microsoft.com/office/drawing/2010/main"/>
              </a:ext>
            </a:extLst>
          </a:blip>
          <a:srcRect l="-38887" r="-38887"/>
          <a:stretch>
            <a:fillRect/>
          </a:stretch>
        </p:blipFill>
        <p:spPr>
          <a:xfrm>
            <a:off x="2645091" y="1831046"/>
            <a:ext cx="8062913" cy="3500071"/>
          </a:xfrm>
          <a:prstGeom prst="rect">
            <a:avLst/>
          </a:prstGeom>
        </p:spPr>
      </p:pic>
      <p:cxnSp>
        <p:nvCxnSpPr>
          <p:cNvPr id="4" name="Straight Arrow Connector 3">
            <a:extLst>
              <a:ext uri="{FF2B5EF4-FFF2-40B4-BE49-F238E27FC236}">
                <a16:creationId xmlns:a16="http://schemas.microsoft.com/office/drawing/2014/main" id="{B31C735A-3793-0C46-B56B-85BD05B9D8B6}"/>
              </a:ext>
            </a:extLst>
          </p:cNvPr>
          <p:cNvCxnSpPr>
            <a:cxnSpLocks/>
          </p:cNvCxnSpPr>
          <p:nvPr/>
        </p:nvCxnSpPr>
        <p:spPr>
          <a:xfrm>
            <a:off x="4000500" y="3680460"/>
            <a:ext cx="3683000" cy="4572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FB411A7-5787-8D44-A5EC-526F1C4D4E58}"/>
              </a:ext>
            </a:extLst>
          </p:cNvPr>
          <p:cNvCxnSpPr>
            <a:cxnSpLocks/>
          </p:cNvCxnSpPr>
          <p:nvPr/>
        </p:nvCxnSpPr>
        <p:spPr>
          <a:xfrm flipV="1">
            <a:off x="4149725" y="5058408"/>
            <a:ext cx="1984375" cy="1042966"/>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FABAFD4-A2C1-3E41-9704-2BDBD96259DC}"/>
              </a:ext>
            </a:extLst>
          </p:cNvPr>
          <p:cNvCxnSpPr>
            <a:cxnSpLocks/>
          </p:cNvCxnSpPr>
          <p:nvPr/>
        </p:nvCxnSpPr>
        <p:spPr>
          <a:xfrm flipV="1">
            <a:off x="4149724" y="4927600"/>
            <a:ext cx="1830388" cy="1173774"/>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8C04BC-F093-0744-B5B4-A91253E21FCF}"/>
              </a:ext>
            </a:extLst>
          </p:cNvPr>
          <p:cNvCxnSpPr>
            <a:cxnSpLocks/>
          </p:cNvCxnSpPr>
          <p:nvPr/>
        </p:nvCxnSpPr>
        <p:spPr>
          <a:xfrm>
            <a:off x="4013835" y="3680460"/>
            <a:ext cx="3910965" cy="26162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564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descr="figure_02_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4600" y="165100"/>
            <a:ext cx="6672263"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485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0" y="51330"/>
            <a:ext cx="9069290" cy="1143000"/>
          </a:xfrm>
        </p:spPr>
        <p:txBody>
          <a:bodyPr>
            <a:normAutofit/>
          </a:bodyPr>
          <a:lstStyle/>
          <a:p>
            <a:r>
              <a:rPr lang="en-US" dirty="0"/>
              <a:t>pH</a:t>
            </a:r>
          </a:p>
        </p:txBody>
      </p:sp>
      <p:pic>
        <p:nvPicPr>
          <p:cNvPr id="3" name="Picture 2"/>
          <p:cNvPicPr>
            <a:picLocks noChangeAspect="1"/>
          </p:cNvPicPr>
          <p:nvPr/>
        </p:nvPicPr>
        <p:blipFill>
          <a:blip r:embed="rId3"/>
          <a:stretch>
            <a:fillRect/>
          </a:stretch>
        </p:blipFill>
        <p:spPr>
          <a:xfrm>
            <a:off x="405570" y="1104715"/>
            <a:ext cx="5646345" cy="5366104"/>
          </a:xfrm>
          <a:prstGeom prst="rect">
            <a:avLst/>
          </a:prstGeom>
        </p:spPr>
      </p:pic>
      <p:pic>
        <p:nvPicPr>
          <p:cNvPr id="4" name="Picture 3"/>
          <p:cNvPicPr>
            <a:picLocks noChangeAspect="1"/>
          </p:cNvPicPr>
          <p:nvPr/>
        </p:nvPicPr>
        <p:blipFill>
          <a:blip r:embed="rId4"/>
          <a:stretch>
            <a:fillRect/>
          </a:stretch>
        </p:blipFill>
        <p:spPr>
          <a:xfrm>
            <a:off x="6192157" y="416665"/>
            <a:ext cx="2329544" cy="2097749"/>
          </a:xfrm>
          <a:prstGeom prst="rect">
            <a:avLst/>
          </a:prstGeom>
        </p:spPr>
      </p:pic>
      <p:sp>
        <p:nvSpPr>
          <p:cNvPr id="5" name="Content Placeholder 2">
            <a:extLst>
              <a:ext uri="{FF2B5EF4-FFF2-40B4-BE49-F238E27FC236}">
                <a16:creationId xmlns:a16="http://schemas.microsoft.com/office/drawing/2014/main" id="{3143BB3D-B90E-4943-8C16-86F0EA509604}"/>
              </a:ext>
            </a:extLst>
          </p:cNvPr>
          <p:cNvSpPr>
            <a:spLocks noGrp="1"/>
          </p:cNvSpPr>
          <p:nvPr>
            <p:ph idx="1"/>
          </p:nvPr>
        </p:nvSpPr>
        <p:spPr>
          <a:xfrm>
            <a:off x="5732340" y="2674434"/>
            <a:ext cx="3006090" cy="3989256"/>
          </a:xfrm>
        </p:spPr>
        <p:txBody>
          <a:bodyPr>
            <a:normAutofit/>
          </a:bodyPr>
          <a:lstStyle/>
          <a:p>
            <a:r>
              <a:rPr lang="en-US" sz="1800" dirty="0"/>
              <a:t>pH is the measurement of the concentration of hydrogen ions that exists in a given solution. </a:t>
            </a:r>
          </a:p>
          <a:p>
            <a:r>
              <a:rPr lang="en-US" sz="1800" dirty="0"/>
              <a:t>High concentrations of hydrogen ions yield a low pH</a:t>
            </a:r>
          </a:p>
          <a:p>
            <a:r>
              <a:rPr lang="en-US" sz="1800" dirty="0"/>
              <a:t>Low concentrations of hydrogen ions result in a high </a:t>
            </a:r>
            <a:r>
              <a:rPr lang="en-US" sz="1800" dirty="0" err="1"/>
              <a:t>pH.</a:t>
            </a:r>
            <a:r>
              <a:rPr lang="en-US" sz="1800" dirty="0"/>
              <a:t> </a:t>
            </a:r>
          </a:p>
          <a:p>
            <a:r>
              <a:rPr lang="en-US" sz="1800" dirty="0"/>
              <a:t>The overall concentration of hydrogen ions is inversely related to its </a:t>
            </a:r>
            <a:r>
              <a:rPr lang="en-US" sz="1800" dirty="0" err="1"/>
              <a:t>pH.</a:t>
            </a:r>
            <a:endParaRPr lang="en-US" sz="1800" dirty="0"/>
          </a:p>
        </p:txBody>
      </p:sp>
    </p:spTree>
    <p:extLst>
      <p:ext uri="{BB962C8B-B14F-4D97-AF65-F5344CB8AC3E}">
        <p14:creationId xmlns:p14="http://schemas.microsoft.com/office/powerpoint/2010/main" val="1986293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0" y="51330"/>
            <a:ext cx="9069290" cy="1143000"/>
          </a:xfrm>
        </p:spPr>
        <p:txBody>
          <a:bodyPr>
            <a:normAutofit/>
          </a:bodyPr>
          <a:lstStyle/>
          <a:p>
            <a:r>
              <a:rPr lang="en-US" dirty="0"/>
              <a:t>pH</a:t>
            </a:r>
          </a:p>
        </p:txBody>
      </p:sp>
      <p:pic>
        <p:nvPicPr>
          <p:cNvPr id="3" name="Picture 2"/>
          <p:cNvPicPr>
            <a:picLocks noChangeAspect="1"/>
          </p:cNvPicPr>
          <p:nvPr/>
        </p:nvPicPr>
        <p:blipFill>
          <a:blip r:embed="rId3"/>
          <a:stretch>
            <a:fillRect/>
          </a:stretch>
        </p:blipFill>
        <p:spPr>
          <a:xfrm>
            <a:off x="405570" y="1104715"/>
            <a:ext cx="5646345" cy="5366104"/>
          </a:xfrm>
          <a:prstGeom prst="rect">
            <a:avLst/>
          </a:prstGeom>
        </p:spPr>
      </p:pic>
      <p:sp>
        <p:nvSpPr>
          <p:cNvPr id="5" name="Content Placeholder 2"/>
          <p:cNvSpPr>
            <a:spLocks noGrp="1"/>
          </p:cNvSpPr>
          <p:nvPr>
            <p:ph idx="1"/>
          </p:nvPr>
        </p:nvSpPr>
        <p:spPr>
          <a:xfrm>
            <a:off x="5602511" y="3014980"/>
            <a:ext cx="3306221" cy="3628760"/>
          </a:xfrm>
        </p:spPr>
        <p:txBody>
          <a:bodyPr>
            <a:normAutofit fontScale="70000" lnSpcReduction="20000"/>
          </a:bodyPr>
          <a:lstStyle/>
          <a:p>
            <a:r>
              <a:rPr lang="en-US" dirty="0"/>
              <a:t>Concentrations of </a:t>
            </a:r>
            <a:br>
              <a:rPr lang="en-US" dirty="0"/>
            </a:br>
            <a:r>
              <a:rPr lang="en-US" dirty="0"/>
              <a:t>H</a:t>
            </a:r>
            <a:r>
              <a:rPr lang="en-US" baseline="30000" dirty="0">
                <a:latin typeface="Symbol" panose="05050102010706020507" pitchFamily="18" charset="2"/>
              </a:rPr>
              <a:t>+</a:t>
            </a:r>
            <a:r>
              <a:rPr lang="en-US" dirty="0"/>
              <a:t> (proton) and OH</a:t>
            </a:r>
            <a:r>
              <a:rPr lang="en-US" baseline="30000" dirty="0">
                <a:latin typeface="Symbol Std"/>
                <a:ea typeface="ヒラギノ角ゴ Pro W3" charset="0"/>
                <a:cs typeface="Symbol Std"/>
              </a:rPr>
              <a:t>− </a:t>
            </a:r>
            <a:r>
              <a:rPr lang="en-US" dirty="0">
                <a:latin typeface="Symbol Std"/>
                <a:ea typeface="ヒラギノ角ゴ Pro W3" charset="0"/>
                <a:cs typeface="Symbol Std"/>
              </a:rPr>
              <a:t>(hydroxide)</a:t>
            </a:r>
            <a:r>
              <a:rPr lang="en-US" dirty="0"/>
              <a:t> are equal in pure water</a:t>
            </a:r>
          </a:p>
          <a:p>
            <a:r>
              <a:rPr lang="en-US" dirty="0"/>
              <a:t>An </a:t>
            </a:r>
            <a:r>
              <a:rPr lang="en-US" b="1" dirty="0"/>
              <a:t>acid</a:t>
            </a:r>
            <a:r>
              <a:rPr lang="en-US" dirty="0"/>
              <a:t> is any substance that increases the H</a:t>
            </a:r>
            <a:r>
              <a:rPr lang="en-US" baseline="30000" dirty="0">
                <a:latin typeface="Symbol" panose="05050102010706020507" pitchFamily="18" charset="2"/>
              </a:rPr>
              <a:t>+</a:t>
            </a:r>
            <a:r>
              <a:rPr lang="en-US" dirty="0"/>
              <a:t> concentration of a solution</a:t>
            </a:r>
          </a:p>
          <a:p>
            <a:r>
              <a:rPr lang="en-US" dirty="0"/>
              <a:t>A </a:t>
            </a:r>
            <a:r>
              <a:rPr lang="en-US" b="1" dirty="0"/>
              <a:t>base</a:t>
            </a:r>
            <a:r>
              <a:rPr lang="en-US" dirty="0"/>
              <a:t> is any substance that reduces the H</a:t>
            </a:r>
            <a:r>
              <a:rPr lang="en-US" baseline="30000" dirty="0">
                <a:latin typeface="Symbol" panose="05050102010706020507" pitchFamily="18" charset="2"/>
              </a:rPr>
              <a:t>+</a:t>
            </a:r>
            <a:r>
              <a:rPr lang="en-US" dirty="0"/>
              <a:t> concentration of a solution</a:t>
            </a:r>
          </a:p>
        </p:txBody>
      </p:sp>
      <p:pic>
        <p:nvPicPr>
          <p:cNvPr id="4" name="Picture 3"/>
          <p:cNvPicPr>
            <a:picLocks noChangeAspect="1"/>
          </p:cNvPicPr>
          <p:nvPr/>
        </p:nvPicPr>
        <p:blipFill>
          <a:blip r:embed="rId4"/>
          <a:stretch>
            <a:fillRect/>
          </a:stretch>
        </p:blipFill>
        <p:spPr>
          <a:xfrm>
            <a:off x="6192157" y="416665"/>
            <a:ext cx="2329544" cy="2097749"/>
          </a:xfrm>
          <a:prstGeom prst="rect">
            <a:avLst/>
          </a:prstGeom>
        </p:spPr>
      </p:pic>
    </p:spTree>
    <p:extLst>
      <p:ext uri="{BB962C8B-B14F-4D97-AF65-F5344CB8AC3E}">
        <p14:creationId xmlns:p14="http://schemas.microsoft.com/office/powerpoint/2010/main" val="1941335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normAutofit/>
          </a:bodyPr>
          <a:lstStyle/>
          <a:p>
            <a:r>
              <a:rPr lang="en-US" dirty="0"/>
              <a:t>Buffering Changes in pH</a:t>
            </a:r>
          </a:p>
        </p:txBody>
      </p:sp>
      <p:sp>
        <p:nvSpPr>
          <p:cNvPr id="8" name="Content Placeholder 2"/>
          <p:cNvSpPr>
            <a:spLocks noGrp="1"/>
          </p:cNvSpPr>
          <p:nvPr>
            <p:ph idx="1"/>
          </p:nvPr>
        </p:nvSpPr>
        <p:spPr>
          <a:xfrm>
            <a:off x="-21348" y="863600"/>
            <a:ext cx="4224090" cy="5994400"/>
          </a:xfrm>
        </p:spPr>
        <p:txBody>
          <a:bodyPr>
            <a:normAutofit lnSpcReduction="10000"/>
          </a:bodyPr>
          <a:lstStyle/>
          <a:p>
            <a:r>
              <a:rPr lang="en-US" sz="2000" dirty="0"/>
              <a:t>Most cells in our bodies operate within a very narrow window of the pH scale, typically ranging only from 7.2 to 7.6. </a:t>
            </a:r>
          </a:p>
          <a:p>
            <a:pPr lvl="1"/>
            <a:r>
              <a:rPr lang="en-US" sz="1400" dirty="0"/>
              <a:t>If the pH of the body is outside of this range, the respiratory system malfunctions, as do other organs in the body. </a:t>
            </a:r>
          </a:p>
          <a:p>
            <a:r>
              <a:rPr lang="en-US" sz="2000" b="1" i="1" dirty="0"/>
              <a:t>Buffers</a:t>
            </a:r>
            <a:r>
              <a:rPr lang="en-US" sz="2000" dirty="0"/>
              <a:t> readily absorb excess H+ or OH–, keeping the pH of the body carefully maintained in the range. </a:t>
            </a:r>
          </a:p>
          <a:p>
            <a:r>
              <a:rPr lang="en-US" sz="2000" dirty="0"/>
              <a:t>Carbon dioxide is part of a prominent buffer system in the human body; it keeps the pH within the proper range. </a:t>
            </a:r>
          </a:p>
          <a:p>
            <a:pPr lvl="1"/>
            <a:r>
              <a:rPr lang="en-US" sz="1400" dirty="0"/>
              <a:t>While carbonic acid is an important product in this reaction, its presence is fleeting because the carbonic acid is released from the body as carbon dioxide gas each time we breathe. </a:t>
            </a:r>
          </a:p>
          <a:p>
            <a:r>
              <a:rPr lang="en-US" sz="2000" dirty="0"/>
              <a:t>Without this buffer system, the pH in our bodies would fluctuate too much and we would fail to survive.</a:t>
            </a:r>
          </a:p>
        </p:txBody>
      </p:sp>
      <p:pic>
        <p:nvPicPr>
          <p:cNvPr id="5" name="Picture 4">
            <a:extLst>
              <a:ext uri="{FF2B5EF4-FFF2-40B4-BE49-F238E27FC236}">
                <a16:creationId xmlns:a16="http://schemas.microsoft.com/office/drawing/2014/main" id="{AD7B8BED-09F1-7D46-949F-A3E7116BA47E}"/>
              </a:ext>
            </a:extLst>
          </p:cNvPr>
          <p:cNvPicPr>
            <a:picLocks noChangeAspect="1"/>
          </p:cNvPicPr>
          <p:nvPr/>
        </p:nvPicPr>
        <p:blipFill>
          <a:blip r:embed="rId3"/>
          <a:stretch>
            <a:fillRect/>
          </a:stretch>
        </p:blipFill>
        <p:spPr>
          <a:xfrm>
            <a:off x="4393742" y="2013452"/>
            <a:ext cx="4498798" cy="3592565"/>
          </a:xfrm>
          <a:prstGeom prst="rect">
            <a:avLst/>
          </a:prstGeom>
        </p:spPr>
      </p:pic>
    </p:spTree>
    <p:extLst>
      <p:ext uri="{BB962C8B-B14F-4D97-AF65-F5344CB8AC3E}">
        <p14:creationId xmlns:p14="http://schemas.microsoft.com/office/powerpoint/2010/main" val="425185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igure" descr="Periodic table of elements.">
            <a:extLst>
              <a:ext uri="{FF2B5EF4-FFF2-40B4-BE49-F238E27FC236}">
                <a16:creationId xmlns:a16="http://schemas.microsoft.com/office/drawing/2014/main" id="{F25D6F85-E391-404B-BEBB-0B4C9F4C1421}"/>
              </a:ext>
            </a:extLst>
          </p:cNvPr>
          <p:cNvPicPr>
            <a:picLocks noChangeAspect="1"/>
          </p:cNvPicPr>
          <p:nvPr/>
        </p:nvPicPr>
        <p:blipFill>
          <a:blip r:embed="rId2" cstate="print">
            <a:extLst>
              <a:ext uri="{28A0092B-C50C-407E-A947-70E740481C1C}">
                <a14:useLocalDpi xmlns:a14="http://schemas.microsoft.com/office/drawing/2010/main"/>
              </a:ext>
            </a:extLst>
          </a:blip>
          <a:srcRect l="-41991" r="-41991"/>
          <a:stretch>
            <a:fillRect/>
          </a:stretch>
        </p:blipFill>
        <p:spPr>
          <a:xfrm>
            <a:off x="3282606" y="4313598"/>
            <a:ext cx="5861394" cy="2544402"/>
          </a:xfrm>
          <a:prstGeom prst="rect">
            <a:avLst/>
          </a:prstGeom>
        </p:spPr>
      </p:pic>
      <p:pic>
        <p:nvPicPr>
          <p:cNvPr id="5" name="Picture 2" descr="02_09ElectronDiagrams-L">
            <a:extLst>
              <a:ext uri="{FF2B5EF4-FFF2-40B4-BE49-F238E27FC236}">
                <a16:creationId xmlns:a16="http://schemas.microsoft.com/office/drawing/2014/main" id="{32889EA4-3ABC-AD49-8616-4A50AB109F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084" y="317873"/>
            <a:ext cx="7237463" cy="39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25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figure 2-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304800"/>
            <a:ext cx="85344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3"/>
          <p:cNvSpPr txBox="1">
            <a:spLocks noChangeArrowheads="1"/>
          </p:cNvSpPr>
          <p:nvPr/>
        </p:nvSpPr>
        <p:spPr bwMode="auto">
          <a:xfrm>
            <a:off x="1867766" y="381000"/>
            <a:ext cx="6562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dirty="0">
                <a:solidFill>
                  <a:schemeClr val="bg1"/>
                </a:solidFill>
              </a:rPr>
              <a:t>THE ATOM: BASIC STRUCTURE</a:t>
            </a:r>
          </a:p>
        </p:txBody>
      </p:sp>
      <p:sp>
        <p:nvSpPr>
          <p:cNvPr id="34819" name="Text Box 4"/>
          <p:cNvSpPr txBox="1">
            <a:spLocks noChangeArrowheads="1"/>
          </p:cNvSpPr>
          <p:nvPr/>
        </p:nvSpPr>
        <p:spPr bwMode="auto">
          <a:xfrm>
            <a:off x="3614738" y="1219200"/>
            <a:ext cx="1182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Nucleus</a:t>
            </a:r>
          </a:p>
        </p:txBody>
      </p:sp>
      <p:sp>
        <p:nvSpPr>
          <p:cNvPr id="34820" name="Rectangle 6"/>
          <p:cNvSpPr>
            <a:spLocks noChangeArrowheads="1"/>
          </p:cNvSpPr>
          <p:nvPr/>
        </p:nvSpPr>
        <p:spPr bwMode="auto">
          <a:xfrm>
            <a:off x="2057400" y="3429000"/>
            <a:ext cx="20891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1800" u="sng"/>
              <a:t>Hydrogen atom</a:t>
            </a:r>
            <a:endParaRPr lang="en-US" altLang="en-US" sz="1800"/>
          </a:p>
          <a:p>
            <a:pPr>
              <a:lnSpc>
                <a:spcPct val="90000"/>
              </a:lnSpc>
              <a:spcBef>
                <a:spcPct val="0"/>
              </a:spcBef>
              <a:buFontTx/>
              <a:buNone/>
            </a:pPr>
            <a:r>
              <a:rPr lang="en-US" altLang="en-US" sz="1800"/>
              <a:t>1 Proton</a:t>
            </a:r>
          </a:p>
          <a:p>
            <a:pPr>
              <a:lnSpc>
                <a:spcPct val="90000"/>
              </a:lnSpc>
              <a:spcBef>
                <a:spcPct val="0"/>
              </a:spcBef>
              <a:buFontTx/>
              <a:buNone/>
            </a:pPr>
            <a:r>
              <a:rPr lang="en-US" altLang="en-US" sz="1800"/>
              <a:t>0 Neutrons</a:t>
            </a:r>
          </a:p>
          <a:p>
            <a:pPr>
              <a:lnSpc>
                <a:spcPct val="90000"/>
              </a:lnSpc>
              <a:spcBef>
                <a:spcPct val="0"/>
              </a:spcBef>
              <a:buFontTx/>
              <a:buNone/>
            </a:pPr>
            <a:r>
              <a:rPr lang="en-US" altLang="en-US" sz="1800"/>
              <a:t>1 Electron</a:t>
            </a:r>
          </a:p>
        </p:txBody>
      </p:sp>
      <p:sp>
        <p:nvSpPr>
          <p:cNvPr id="34821" name="Rectangle 7"/>
          <p:cNvSpPr>
            <a:spLocks noChangeArrowheads="1"/>
          </p:cNvSpPr>
          <p:nvPr/>
        </p:nvSpPr>
        <p:spPr bwMode="auto">
          <a:xfrm>
            <a:off x="5410200" y="3962400"/>
            <a:ext cx="17668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1800" u="sng"/>
              <a:t>Carbon atom</a:t>
            </a:r>
            <a:endParaRPr lang="en-US" altLang="en-US" sz="1800"/>
          </a:p>
          <a:p>
            <a:pPr>
              <a:lnSpc>
                <a:spcPct val="90000"/>
              </a:lnSpc>
              <a:spcBef>
                <a:spcPct val="0"/>
              </a:spcBef>
              <a:buFontTx/>
              <a:buNone/>
            </a:pPr>
            <a:r>
              <a:rPr lang="en-US" altLang="en-US" sz="1800"/>
              <a:t>6 Protons</a:t>
            </a:r>
          </a:p>
          <a:p>
            <a:pPr>
              <a:lnSpc>
                <a:spcPct val="90000"/>
              </a:lnSpc>
              <a:spcBef>
                <a:spcPct val="0"/>
              </a:spcBef>
              <a:buFontTx/>
              <a:buNone/>
            </a:pPr>
            <a:r>
              <a:rPr lang="en-US" altLang="en-US" sz="1800"/>
              <a:t>6 Neutrons</a:t>
            </a:r>
          </a:p>
          <a:p>
            <a:pPr>
              <a:lnSpc>
                <a:spcPct val="90000"/>
              </a:lnSpc>
              <a:spcBef>
                <a:spcPct val="0"/>
              </a:spcBef>
              <a:buFontTx/>
              <a:buNone/>
            </a:pPr>
            <a:r>
              <a:rPr lang="en-US" altLang="en-US" sz="1800"/>
              <a:t>6 Electrons</a:t>
            </a:r>
          </a:p>
        </p:txBody>
      </p:sp>
      <p:sp>
        <p:nvSpPr>
          <p:cNvPr id="34822" name="Line 8"/>
          <p:cNvSpPr>
            <a:spLocks noChangeShapeType="1"/>
          </p:cNvSpPr>
          <p:nvPr/>
        </p:nvSpPr>
        <p:spPr bwMode="auto">
          <a:xfrm flipV="1">
            <a:off x="3019425" y="1604963"/>
            <a:ext cx="1181100" cy="758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9"/>
          <p:cNvSpPr>
            <a:spLocks noChangeShapeType="1"/>
          </p:cNvSpPr>
          <p:nvPr/>
        </p:nvSpPr>
        <p:spPr bwMode="auto">
          <a:xfrm flipH="1" flipV="1">
            <a:off x="4179888" y="1608138"/>
            <a:ext cx="1527175" cy="7667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Rectangle 10"/>
          <p:cNvSpPr>
            <a:spLocks noChangeArrowheads="1"/>
          </p:cNvSpPr>
          <p:nvPr/>
        </p:nvSpPr>
        <p:spPr bwMode="auto">
          <a:xfrm>
            <a:off x="1541463" y="5532438"/>
            <a:ext cx="996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Proton</a:t>
            </a:r>
          </a:p>
        </p:txBody>
      </p:sp>
      <p:sp>
        <p:nvSpPr>
          <p:cNvPr id="34825" name="Rectangle 11"/>
          <p:cNvSpPr>
            <a:spLocks noChangeArrowheads="1"/>
          </p:cNvSpPr>
          <p:nvPr/>
        </p:nvSpPr>
        <p:spPr bwMode="auto">
          <a:xfrm>
            <a:off x="2573338" y="5532438"/>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Neutron</a:t>
            </a:r>
          </a:p>
        </p:txBody>
      </p:sp>
      <p:sp>
        <p:nvSpPr>
          <p:cNvPr id="34826" name="Text Box 12"/>
          <p:cNvSpPr txBox="1">
            <a:spLocks noChangeArrowheads="1"/>
          </p:cNvSpPr>
          <p:nvPr/>
        </p:nvSpPr>
        <p:spPr bwMode="auto">
          <a:xfrm>
            <a:off x="1498600" y="4816475"/>
            <a:ext cx="126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Nucleus:</a:t>
            </a:r>
          </a:p>
        </p:txBody>
      </p:sp>
      <p:sp>
        <p:nvSpPr>
          <p:cNvPr id="34827" name="Rectangle 13"/>
          <p:cNvSpPr>
            <a:spLocks noChangeArrowheads="1"/>
          </p:cNvSpPr>
          <p:nvPr/>
        </p:nvSpPr>
        <p:spPr bwMode="auto">
          <a:xfrm>
            <a:off x="3795713" y="5532438"/>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t>Electron</a:t>
            </a:r>
          </a:p>
        </p:txBody>
      </p:sp>
    </p:spTree>
    <p:extLst>
      <p:ext uri="{BB962C8B-B14F-4D97-AF65-F5344CB8AC3E}">
        <p14:creationId xmlns:p14="http://schemas.microsoft.com/office/powerpoint/2010/main" val="178884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12"/>
          <p:cNvGrpSpPr>
            <a:grpSpLocks/>
          </p:cNvGrpSpPr>
          <p:nvPr/>
        </p:nvGrpSpPr>
        <p:grpSpPr bwMode="auto">
          <a:xfrm>
            <a:off x="0" y="533400"/>
            <a:ext cx="8763000" cy="5789613"/>
            <a:chOff x="304800" y="533400"/>
            <a:chExt cx="8763000" cy="5789613"/>
          </a:xfrm>
        </p:grpSpPr>
        <p:pic>
          <p:nvPicPr>
            <p:cNvPr id="41986" name="Picture 2" descr="figure 2-05 part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533400"/>
              <a:ext cx="8531225"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830263" y="638175"/>
              <a:ext cx="530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solidFill>
                    <a:schemeClr val="bg1"/>
                  </a:solidFill>
                </a:rPr>
                <a:t>ELECTRON SHELLS AND ATOM STABILITY</a:t>
              </a:r>
            </a:p>
          </p:txBody>
        </p:sp>
        <p:sp>
          <p:nvSpPr>
            <p:cNvPr id="41988" name="Text Box 4"/>
            <p:cNvSpPr txBox="1">
              <a:spLocks noChangeArrowheads="1"/>
            </p:cNvSpPr>
            <p:nvPr/>
          </p:nvSpPr>
          <p:spPr bwMode="auto">
            <a:xfrm>
              <a:off x="360363" y="1033463"/>
              <a:ext cx="6122987" cy="92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2000">
                  <a:solidFill>
                    <a:srgbClr val="FF0000"/>
                  </a:solidFill>
                </a:rPr>
                <a:t>ELECTRON SHELLS</a:t>
              </a:r>
              <a:endParaRPr lang="en-US" altLang="en-US" sz="2000"/>
            </a:p>
            <a:p>
              <a:pPr>
                <a:lnSpc>
                  <a:spcPct val="90000"/>
                </a:lnSpc>
                <a:spcBef>
                  <a:spcPct val="0"/>
                </a:spcBef>
                <a:buFontTx/>
                <a:buNone/>
              </a:pPr>
              <a:r>
                <a:rPr lang="en-US" altLang="en-US" sz="2000"/>
                <a:t>Electrons move around the nucleus in designated areas called electron shells</a:t>
              </a:r>
            </a:p>
          </p:txBody>
        </p:sp>
        <p:sp>
          <p:nvSpPr>
            <p:cNvPr id="41989" name="Text Box 5"/>
            <p:cNvSpPr txBox="1">
              <a:spLocks noChangeArrowheads="1"/>
            </p:cNvSpPr>
            <p:nvPr/>
          </p:nvSpPr>
          <p:spPr bwMode="auto">
            <a:xfrm>
              <a:off x="3643313" y="2627313"/>
              <a:ext cx="2439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2000"/>
                <a:t>First electron shell</a:t>
              </a:r>
            </a:p>
            <a:p>
              <a:pPr>
                <a:lnSpc>
                  <a:spcPct val="90000"/>
                </a:lnSpc>
                <a:spcBef>
                  <a:spcPct val="0"/>
                </a:spcBef>
                <a:buFontTx/>
                <a:buNone/>
              </a:pPr>
              <a:r>
                <a:rPr lang="en-US" altLang="en-US" sz="2000"/>
                <a:t>(capacity: 2 electrons)</a:t>
              </a:r>
            </a:p>
          </p:txBody>
        </p:sp>
        <p:sp>
          <p:nvSpPr>
            <p:cNvPr id="41990" name="Rectangle 6"/>
            <p:cNvSpPr>
              <a:spLocks noChangeArrowheads="1"/>
            </p:cNvSpPr>
            <p:nvPr/>
          </p:nvSpPr>
          <p:spPr bwMode="auto">
            <a:xfrm>
              <a:off x="3643313" y="3406775"/>
              <a:ext cx="2439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90000"/>
                </a:lnSpc>
                <a:spcBef>
                  <a:spcPct val="0"/>
                </a:spcBef>
                <a:buFontTx/>
                <a:buNone/>
              </a:pPr>
              <a:r>
                <a:rPr lang="en-US" altLang="en-US" sz="2000"/>
                <a:t>Second electron shell</a:t>
              </a:r>
            </a:p>
            <a:p>
              <a:pPr>
                <a:lnSpc>
                  <a:spcPct val="90000"/>
                </a:lnSpc>
                <a:spcBef>
                  <a:spcPct val="0"/>
                </a:spcBef>
                <a:buFontTx/>
                <a:buNone/>
              </a:pPr>
              <a:r>
                <a:rPr lang="en-US" altLang="en-US" sz="2000"/>
                <a:t>(capacity: 8 electrons)</a:t>
              </a:r>
            </a:p>
          </p:txBody>
        </p:sp>
        <p:sp>
          <p:nvSpPr>
            <p:cNvPr id="41991" name="Rectangle 7"/>
            <p:cNvSpPr>
              <a:spLocks noChangeArrowheads="1"/>
            </p:cNvSpPr>
            <p:nvPr/>
          </p:nvSpPr>
          <p:spPr bwMode="auto">
            <a:xfrm>
              <a:off x="3435350" y="4219575"/>
              <a:ext cx="107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t>Vacancy</a:t>
              </a:r>
            </a:p>
          </p:txBody>
        </p:sp>
        <p:sp>
          <p:nvSpPr>
            <p:cNvPr id="41992" name="Text Box 8"/>
            <p:cNvSpPr txBox="1">
              <a:spLocks noChangeArrowheads="1"/>
            </p:cNvSpPr>
            <p:nvPr/>
          </p:nvSpPr>
          <p:spPr bwMode="auto">
            <a:xfrm>
              <a:off x="4800600" y="4419600"/>
              <a:ext cx="4267200" cy="1569660"/>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rgbClr val="0000FF"/>
                  </a:solidFill>
                </a:rPr>
                <a:t>The chemical properties of an atom are largely determined by the number of electrons in its outer shell</a:t>
              </a:r>
            </a:p>
          </p:txBody>
        </p:sp>
        <p:sp>
          <p:nvSpPr>
            <p:cNvPr id="8202" name="Line 9"/>
            <p:cNvSpPr>
              <a:spLocks noChangeShapeType="1"/>
            </p:cNvSpPr>
            <p:nvPr/>
          </p:nvSpPr>
          <p:spPr bwMode="auto">
            <a:xfrm flipV="1">
              <a:off x="2870200" y="2803525"/>
              <a:ext cx="808038" cy="0"/>
            </a:xfrm>
            <a:prstGeom prst="line">
              <a:avLst/>
            </a:prstGeom>
            <a:noFill/>
            <a:ln w="25400">
              <a:solidFill>
                <a:schemeClr val="tx1"/>
              </a:solidFill>
              <a:round/>
              <a:headEnd/>
              <a:tailEnd/>
            </a:ln>
            <a:effectLst>
              <a:outerShdw blurRad="63500" dist="25399" dir="2700000" algn="ctr" rotWithShape="0">
                <a:schemeClr val="bg1">
                  <a:alpha val="74998"/>
                </a:schemeClr>
              </a:outerShdw>
            </a:effectLst>
          </p:spPr>
          <p:txBody>
            <a:bodyPr wrap="none" anchor="ctr"/>
            <a:lstStyle/>
            <a:p>
              <a:pPr>
                <a:defRPr/>
              </a:pPr>
              <a:endParaRPr lang="en-US">
                <a:ea typeface="ＭＳ Ｐゴシック" charset="0"/>
              </a:endParaRPr>
            </a:p>
          </p:txBody>
        </p:sp>
        <p:sp>
          <p:nvSpPr>
            <p:cNvPr id="8203" name="Line 10"/>
            <p:cNvSpPr>
              <a:spLocks noChangeShapeType="1"/>
            </p:cNvSpPr>
            <p:nvPr/>
          </p:nvSpPr>
          <p:spPr bwMode="auto">
            <a:xfrm flipV="1">
              <a:off x="3341688" y="3578225"/>
              <a:ext cx="336550" cy="1588"/>
            </a:xfrm>
            <a:prstGeom prst="line">
              <a:avLst/>
            </a:prstGeom>
            <a:noFill/>
            <a:ln w="25400">
              <a:solidFill>
                <a:schemeClr val="tx1"/>
              </a:solidFill>
              <a:round/>
              <a:headEnd/>
              <a:tailEnd/>
            </a:ln>
            <a:effectLst>
              <a:outerShdw blurRad="63500" dist="25399" dir="2700000" algn="ctr" rotWithShape="0">
                <a:schemeClr val="bg1">
                  <a:alpha val="74998"/>
                </a:schemeClr>
              </a:outerShdw>
            </a:effectLst>
          </p:spPr>
          <p:txBody>
            <a:bodyPr wrap="none" anchor="ctr"/>
            <a:lstStyle/>
            <a:p>
              <a:pPr>
                <a:defRPr/>
              </a:pPr>
              <a:endParaRPr lang="en-US">
                <a:ea typeface="ＭＳ Ｐゴシック" charset="0"/>
              </a:endParaRPr>
            </a:p>
          </p:txBody>
        </p:sp>
        <p:sp>
          <p:nvSpPr>
            <p:cNvPr id="8204" name="Line 11"/>
            <p:cNvSpPr>
              <a:spLocks noChangeShapeType="1"/>
            </p:cNvSpPr>
            <p:nvPr/>
          </p:nvSpPr>
          <p:spPr bwMode="auto">
            <a:xfrm>
              <a:off x="3222625" y="4027488"/>
              <a:ext cx="295275" cy="228600"/>
            </a:xfrm>
            <a:prstGeom prst="line">
              <a:avLst/>
            </a:prstGeom>
            <a:noFill/>
            <a:ln w="25400">
              <a:solidFill>
                <a:schemeClr val="tx1"/>
              </a:solidFill>
              <a:round/>
              <a:headEnd/>
              <a:tailEnd/>
            </a:ln>
            <a:effectLst>
              <a:outerShdw blurRad="63500" dist="25399" dir="2700000" algn="ctr" rotWithShape="0">
                <a:schemeClr val="bg1">
                  <a:alpha val="74998"/>
                </a:schemeClr>
              </a:outerShdw>
            </a:effectLst>
          </p:spPr>
          <p:txBody>
            <a:bodyPr wrap="none" anchor="ctr"/>
            <a:lstStyle/>
            <a:p>
              <a:pPr>
                <a:defRPr/>
              </a:pPr>
              <a:endParaRPr lang="en-US">
                <a:ea typeface="ＭＳ Ｐゴシック"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02_09ElectronDiagrams-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656" y="2070991"/>
            <a:ext cx="8548687"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6241989-3204-D149-9815-18BAB6F0F8F4}"/>
              </a:ext>
            </a:extLst>
          </p:cNvPr>
          <p:cNvPicPr>
            <a:picLocks noChangeAspect="1"/>
          </p:cNvPicPr>
          <p:nvPr/>
        </p:nvPicPr>
        <p:blipFill>
          <a:blip r:embed="rId4"/>
          <a:stretch>
            <a:fillRect/>
          </a:stretch>
        </p:blipFill>
        <p:spPr>
          <a:xfrm>
            <a:off x="761998" y="67372"/>
            <a:ext cx="5856515" cy="25513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3.xml><?xml version="1.0" encoding="utf-8"?>
<a:theme xmlns:a="http://schemas.openxmlformats.org/drawingml/2006/main" name="1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4.xml><?xml version="1.0" encoding="utf-8"?>
<a:theme xmlns:a="http://schemas.openxmlformats.org/drawingml/2006/main" name="2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16382</TotalTime>
  <Words>3040</Words>
  <Application>Microsoft Macintosh PowerPoint</Application>
  <PresentationFormat>On-screen Show (4:3)</PresentationFormat>
  <Paragraphs>397</Paragraphs>
  <Slides>55</Slides>
  <Notes>36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55</vt:i4>
      </vt:variant>
    </vt:vector>
  </HeadingPairs>
  <TitlesOfParts>
    <vt:vector size="69" baseType="lpstr">
      <vt:lpstr>Arial</vt:lpstr>
      <vt:lpstr>Calibri</vt:lpstr>
      <vt:lpstr>Calibri Regular</vt:lpstr>
      <vt:lpstr>Comic Sans MS</vt:lpstr>
      <vt:lpstr>Symbol</vt:lpstr>
      <vt:lpstr>Symbol Std</vt:lpstr>
      <vt:lpstr>Tahoma</vt:lpstr>
      <vt:lpstr>Times</vt:lpstr>
      <vt:lpstr>Times New Roman</vt:lpstr>
      <vt:lpstr>Wingdings</vt:lpstr>
      <vt:lpstr>Office Theme</vt:lpstr>
      <vt:lpstr>Campbell11e_LectureDesign</vt:lpstr>
      <vt:lpstr>1_Campbell11e_LectureDesign</vt:lpstr>
      <vt:lpstr>2_Campbell11e_LectureDesign</vt:lpstr>
      <vt:lpstr>BIO10: Introduction to Principles of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Covalent Bonds</vt:lpstr>
      <vt:lpstr>Covalent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Hydrogen Bonds</vt:lpstr>
      <vt:lpstr>PowerPoint Presentation</vt:lpstr>
      <vt:lpstr>PowerPoint Presentation</vt:lpstr>
      <vt:lpstr>Van der Waals Interactions</vt:lpstr>
      <vt:lpstr>Water</vt:lpstr>
      <vt:lpstr>PowerPoint Presentation</vt:lpstr>
      <vt:lpstr>Structure of Water</vt:lpstr>
      <vt:lpstr>Structure of Water</vt:lpstr>
      <vt:lpstr>Water Molecules Interact with other Molecules</vt:lpstr>
      <vt:lpstr>Cohesion &amp; Surface Tension</vt:lpstr>
      <vt:lpstr>Adhesion</vt:lpstr>
      <vt:lpstr>PowerPoint Presentation</vt:lpstr>
      <vt:lpstr>What is temperature?</vt:lpstr>
      <vt:lpstr>PowerPoint Presentation</vt:lpstr>
      <vt:lpstr>PowerPoint Presentation</vt:lpstr>
      <vt:lpstr>PowerPoint Presentation</vt:lpstr>
      <vt:lpstr>Water Terminology</vt:lpstr>
      <vt:lpstr>Water is a Solvent</vt:lpstr>
      <vt:lpstr>Water is a Solvent</vt:lpstr>
      <vt:lpstr>PowerPoint Presentation</vt:lpstr>
      <vt:lpstr>pH</vt:lpstr>
      <vt:lpstr>pH</vt:lpstr>
      <vt:lpstr>Buffering Changes in pH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BIOL190: Introduction to Evolution</dc:title>
  <dc:subject/>
  <dc:creator>pwb</dc:creator>
  <cp:keywords/>
  <dc:description/>
  <cp:lastModifiedBy>Bradley, Paul</cp:lastModifiedBy>
  <cp:revision>296</cp:revision>
  <dcterms:created xsi:type="dcterms:W3CDTF">2015-09-02T18:00:13Z</dcterms:created>
  <dcterms:modified xsi:type="dcterms:W3CDTF">2022-02-07T19:53:01Z</dcterms:modified>
  <cp:category/>
</cp:coreProperties>
</file>