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 id="2147483737" r:id="rId3"/>
    <p:sldMasterId id="2147483760" r:id="rId4"/>
  </p:sldMasterIdLst>
  <p:notesMasterIdLst>
    <p:notesMasterId r:id="rId50"/>
  </p:notesMasterIdLst>
  <p:sldIdLst>
    <p:sldId id="956" r:id="rId5"/>
    <p:sldId id="263" r:id="rId6"/>
    <p:sldId id="994" r:id="rId7"/>
    <p:sldId id="993" r:id="rId8"/>
    <p:sldId id="992" r:id="rId9"/>
    <p:sldId id="998" r:id="rId10"/>
    <p:sldId id="1000" r:id="rId11"/>
    <p:sldId id="1002" r:id="rId12"/>
    <p:sldId id="1003" r:id="rId13"/>
    <p:sldId id="1001" r:id="rId14"/>
    <p:sldId id="999" r:id="rId15"/>
    <p:sldId id="260" r:id="rId16"/>
    <p:sldId id="1019" r:id="rId17"/>
    <p:sldId id="1007" r:id="rId18"/>
    <p:sldId id="821" r:id="rId19"/>
    <p:sldId id="822" r:id="rId20"/>
    <p:sldId id="823" r:id="rId21"/>
    <p:sldId id="656" r:id="rId22"/>
    <p:sldId id="655" r:id="rId23"/>
    <p:sldId id="1008" r:id="rId24"/>
    <p:sldId id="1009" r:id="rId25"/>
    <p:sldId id="1022" r:id="rId26"/>
    <p:sldId id="1010" r:id="rId27"/>
    <p:sldId id="1013" r:id="rId28"/>
    <p:sldId id="1015" r:id="rId29"/>
    <p:sldId id="1016" r:id="rId30"/>
    <p:sldId id="1017" r:id="rId31"/>
    <p:sldId id="364" r:id="rId32"/>
    <p:sldId id="919" r:id="rId33"/>
    <p:sldId id="1025" r:id="rId34"/>
    <p:sldId id="1023" r:id="rId35"/>
    <p:sldId id="1014" r:id="rId36"/>
    <p:sldId id="355" r:id="rId37"/>
    <p:sldId id="349" r:id="rId38"/>
    <p:sldId id="347" r:id="rId39"/>
    <p:sldId id="1028" r:id="rId40"/>
    <p:sldId id="1012" r:id="rId41"/>
    <p:sldId id="641" r:id="rId42"/>
    <p:sldId id="675" r:id="rId43"/>
    <p:sldId id="644" r:id="rId44"/>
    <p:sldId id="837" r:id="rId45"/>
    <p:sldId id="698" r:id="rId46"/>
    <p:sldId id="1026" r:id="rId47"/>
    <p:sldId id="638" r:id="rId48"/>
    <p:sldId id="637"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02"/>
    <p:restoredTop sz="83878" autoAdjust="0"/>
  </p:normalViewPr>
  <p:slideViewPr>
    <p:cSldViewPr snapToGrid="0" snapToObjects="1">
      <p:cViewPr varScale="1">
        <p:scale>
          <a:sx n="106" d="100"/>
          <a:sy n="106" d="100"/>
        </p:scale>
        <p:origin x="1352"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92882-1C39-1C49-B3F0-56F89C64DC97}" type="datetimeFigureOut">
              <a:rPr lang="en-US" smtClean="0"/>
              <a:t>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7D7021-0566-DD45-8175-79E5EFAAB228}" type="slidenum">
              <a:rPr lang="en-US" smtClean="0"/>
              <a:t>‹#›</a:t>
            </a:fld>
            <a:endParaRPr lang="en-US"/>
          </a:p>
        </p:txBody>
      </p:sp>
    </p:spTree>
    <p:extLst>
      <p:ext uri="{BB962C8B-B14F-4D97-AF65-F5344CB8AC3E}">
        <p14:creationId xmlns:p14="http://schemas.microsoft.com/office/powerpoint/2010/main" val="4706271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7D7021-0566-DD45-8175-79E5EFAAB228}" type="slidenum">
              <a:rPr lang="en-US" smtClean="0"/>
              <a:t>1</a:t>
            </a:fld>
            <a:endParaRPr lang="en-US"/>
          </a:p>
        </p:txBody>
      </p:sp>
    </p:spTree>
    <p:extLst>
      <p:ext uri="{BB962C8B-B14F-4D97-AF65-F5344CB8AC3E}">
        <p14:creationId xmlns:p14="http://schemas.microsoft.com/office/powerpoint/2010/main" val="1191329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pPr/>
              <a:t>29</a:t>
            </a:fld>
            <a:endParaRPr lang="en-US" sz="1200" b="0"/>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Times New Roman"/>
              <a:cs typeface="Times New Roman"/>
            </a:endParaRPr>
          </a:p>
        </p:txBody>
      </p:sp>
      <p:sp>
        <p:nvSpPr>
          <p:cNvPr id="2" name="TextBox 1"/>
          <p:cNvSpPr txBox="1"/>
          <p:nvPr/>
        </p:nvSpPr>
        <p:spPr>
          <a:xfrm>
            <a:off x="1714500" y="4533900"/>
            <a:ext cx="184666" cy="46166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44001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pPr/>
              <a:t>30</a:t>
            </a:fld>
            <a:endParaRPr lang="en-US" sz="1200" b="0"/>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
        <p:nvSpPr>
          <p:cNvPr id="2" name="TextBox 1"/>
          <p:cNvSpPr txBox="1"/>
          <p:nvPr/>
        </p:nvSpPr>
        <p:spPr>
          <a:xfrm>
            <a:off x="1714500" y="4533900"/>
            <a:ext cx="184666" cy="46166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972610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E4772BB-ECDF-364D-A33D-46FC288C2D3E}" type="slidenum">
              <a:rPr lang="en-US" smtClean="0"/>
              <a:t>33</a:t>
            </a:fld>
            <a:endParaRPr lang="en-US"/>
          </a:p>
        </p:txBody>
      </p:sp>
    </p:spTree>
    <p:extLst>
      <p:ext uri="{BB962C8B-B14F-4D97-AF65-F5344CB8AC3E}">
        <p14:creationId xmlns:p14="http://schemas.microsoft.com/office/powerpoint/2010/main" val="1604708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E4772BB-ECDF-364D-A33D-46FC288C2D3E}" type="slidenum">
              <a:rPr lang="en-US" smtClean="0"/>
              <a:t>34</a:t>
            </a:fld>
            <a:endParaRPr lang="en-US"/>
          </a:p>
        </p:txBody>
      </p:sp>
    </p:spTree>
    <p:extLst>
      <p:ext uri="{BB962C8B-B14F-4D97-AF65-F5344CB8AC3E}">
        <p14:creationId xmlns:p14="http://schemas.microsoft.com/office/powerpoint/2010/main" val="1604708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E4772BB-ECDF-364D-A33D-46FC288C2D3E}" type="slidenum">
              <a:rPr lang="en-US" smtClean="0"/>
              <a:t>35</a:t>
            </a:fld>
            <a:endParaRPr lang="en-US"/>
          </a:p>
        </p:txBody>
      </p:sp>
    </p:spTree>
    <p:extLst>
      <p:ext uri="{BB962C8B-B14F-4D97-AF65-F5344CB8AC3E}">
        <p14:creationId xmlns:p14="http://schemas.microsoft.com/office/powerpoint/2010/main" val="1604708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E4772BB-ECDF-364D-A33D-46FC288C2D3E}" type="slidenum">
              <a:rPr lang="en-US" smtClean="0"/>
              <a:t>36</a:t>
            </a:fld>
            <a:endParaRPr lang="en-US"/>
          </a:p>
        </p:txBody>
      </p:sp>
    </p:spTree>
    <p:extLst>
      <p:ext uri="{BB962C8B-B14F-4D97-AF65-F5344CB8AC3E}">
        <p14:creationId xmlns:p14="http://schemas.microsoft.com/office/powerpoint/2010/main" val="1604708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871682-26D9-47D2-BBC8-72A6A2BD0B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0216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7D7021-0566-DD45-8175-79E5EFAAB228}" type="slidenum">
              <a:rPr lang="en-US" smtClean="0"/>
              <a:t>43</a:t>
            </a:fld>
            <a:endParaRPr lang="en-US"/>
          </a:p>
        </p:txBody>
      </p:sp>
    </p:spTree>
    <p:extLst>
      <p:ext uri="{BB962C8B-B14F-4D97-AF65-F5344CB8AC3E}">
        <p14:creationId xmlns:p14="http://schemas.microsoft.com/office/powerpoint/2010/main" val="441198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CF9FF"/>
                </a:solidFill>
                <a:latin typeface="Comic Sans MS" charset="0"/>
                <a:ea typeface="ＭＳ Ｐゴシック" charset="0"/>
                <a:cs typeface="ＭＳ Ｐゴシック" charset="0"/>
              </a:defRPr>
            </a:lvl1pPr>
            <a:lvl2pPr marL="742950" indent="-285750" eaLnBrk="0" hangingPunct="0">
              <a:defRPr sz="2400">
                <a:solidFill>
                  <a:srgbClr val="0CF9FF"/>
                </a:solidFill>
                <a:latin typeface="Comic Sans MS" charset="0"/>
                <a:ea typeface="ＭＳ Ｐゴシック" charset="0"/>
              </a:defRPr>
            </a:lvl2pPr>
            <a:lvl3pPr marL="1143000" indent="-228600" eaLnBrk="0" hangingPunct="0">
              <a:defRPr sz="2400">
                <a:solidFill>
                  <a:srgbClr val="0CF9FF"/>
                </a:solidFill>
                <a:latin typeface="Comic Sans MS" charset="0"/>
                <a:ea typeface="ＭＳ Ｐゴシック" charset="0"/>
              </a:defRPr>
            </a:lvl3pPr>
            <a:lvl4pPr marL="1600200" indent="-228600" eaLnBrk="0" hangingPunct="0">
              <a:defRPr sz="2400">
                <a:solidFill>
                  <a:srgbClr val="0CF9FF"/>
                </a:solidFill>
                <a:latin typeface="Comic Sans MS" charset="0"/>
                <a:ea typeface="ＭＳ Ｐゴシック" charset="0"/>
              </a:defRPr>
            </a:lvl4pPr>
            <a:lvl5pPr marL="2057400" indent="-228600" eaLnBrk="0" hangingPunct="0">
              <a:defRPr sz="2400">
                <a:solidFill>
                  <a:srgbClr val="0CF9FF"/>
                </a:solidFill>
                <a:latin typeface="Comic Sans MS" charset="0"/>
                <a:ea typeface="ＭＳ Ｐゴシック" charset="0"/>
              </a:defRPr>
            </a:lvl5pPr>
            <a:lvl6pPr marL="2514600" indent="-228600" eaLnBrk="0" fontAlgn="base" hangingPunct="0">
              <a:spcBef>
                <a:spcPct val="0"/>
              </a:spcBef>
              <a:spcAft>
                <a:spcPct val="0"/>
              </a:spcAft>
              <a:defRPr sz="2400">
                <a:solidFill>
                  <a:srgbClr val="0CF9FF"/>
                </a:solidFill>
                <a:latin typeface="Comic Sans MS" charset="0"/>
                <a:ea typeface="ＭＳ Ｐゴシック" charset="0"/>
              </a:defRPr>
            </a:lvl6pPr>
            <a:lvl7pPr marL="2971800" indent="-228600" eaLnBrk="0" fontAlgn="base" hangingPunct="0">
              <a:spcBef>
                <a:spcPct val="0"/>
              </a:spcBef>
              <a:spcAft>
                <a:spcPct val="0"/>
              </a:spcAft>
              <a:defRPr sz="2400">
                <a:solidFill>
                  <a:srgbClr val="0CF9FF"/>
                </a:solidFill>
                <a:latin typeface="Comic Sans MS" charset="0"/>
                <a:ea typeface="ＭＳ Ｐゴシック" charset="0"/>
              </a:defRPr>
            </a:lvl7pPr>
            <a:lvl8pPr marL="3429000" indent="-228600" eaLnBrk="0" fontAlgn="base" hangingPunct="0">
              <a:spcBef>
                <a:spcPct val="0"/>
              </a:spcBef>
              <a:spcAft>
                <a:spcPct val="0"/>
              </a:spcAft>
              <a:defRPr sz="2400">
                <a:solidFill>
                  <a:srgbClr val="0CF9FF"/>
                </a:solidFill>
                <a:latin typeface="Comic Sans MS" charset="0"/>
                <a:ea typeface="ＭＳ Ｐゴシック" charset="0"/>
              </a:defRPr>
            </a:lvl8pPr>
            <a:lvl9pPr marL="3886200" indent="-228600" eaLnBrk="0" fontAlgn="base" hangingPunct="0">
              <a:spcBef>
                <a:spcPct val="0"/>
              </a:spcBef>
              <a:spcAft>
                <a:spcPct val="0"/>
              </a:spcAft>
              <a:defRPr sz="2400">
                <a:solidFill>
                  <a:srgbClr val="0CF9FF"/>
                </a:solidFill>
                <a:latin typeface="Comic Sans MS"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50BEF2C-FDF7-D242-8CD0-7CB8C2BECD1B}" type="slidenum">
              <a:rPr kumimoji="0" lang="en-US" sz="1200" b="0" i="0" u="none" strike="noStrike" kern="1200" cap="none" spc="0" normalizeH="0" baseline="0" noProof="0">
                <a:ln>
                  <a:noFill/>
                </a:ln>
                <a:solidFill>
                  <a:prstClr val="black"/>
                </a:solidFill>
                <a:effectLst/>
                <a:uLnTx/>
                <a:uFillTx/>
                <a:latin typeface="Calibri"/>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ＭＳ Ｐゴシック" charset="0"/>
            </a:endParaRPr>
          </a:p>
        </p:txBody>
      </p:sp>
      <p:sp>
        <p:nvSpPr>
          <p:cNvPr id="409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096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a:latin typeface="Calibri"/>
              <a:ea typeface="ＭＳ Ｐゴシック" charset="0"/>
              <a:cs typeface="ＭＳ Ｐゴシック" charset="0"/>
            </a:endParaRPr>
          </a:p>
        </p:txBody>
      </p:sp>
    </p:spTree>
    <p:extLst>
      <p:ext uri="{BB962C8B-B14F-4D97-AF65-F5344CB8AC3E}">
        <p14:creationId xmlns:p14="http://schemas.microsoft.com/office/powerpoint/2010/main" val="1358483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7D7021-0566-DD45-8175-79E5EFAAB228}" type="slidenum">
              <a:rPr lang="en-US" smtClean="0"/>
              <a:t>16</a:t>
            </a:fld>
            <a:endParaRPr lang="en-US"/>
          </a:p>
        </p:txBody>
      </p:sp>
    </p:spTree>
    <p:extLst>
      <p:ext uri="{BB962C8B-B14F-4D97-AF65-F5344CB8AC3E}">
        <p14:creationId xmlns:p14="http://schemas.microsoft.com/office/powerpoint/2010/main" val="252946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7D7021-0566-DD45-8175-79E5EFAAB228}" type="slidenum">
              <a:rPr lang="en-US" smtClean="0"/>
              <a:t>17</a:t>
            </a:fld>
            <a:endParaRPr lang="en-US"/>
          </a:p>
        </p:txBody>
      </p:sp>
    </p:spTree>
    <p:extLst>
      <p:ext uri="{BB962C8B-B14F-4D97-AF65-F5344CB8AC3E}">
        <p14:creationId xmlns:p14="http://schemas.microsoft.com/office/powerpoint/2010/main" val="3046345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pPr/>
              <a:t>18</a:t>
            </a:fld>
            <a:endParaRPr lang="en-US" sz="1200" b="0"/>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457200" indent="-457200" algn="l">
              <a:buFont typeface="Arial"/>
              <a:buChar char="•"/>
            </a:pPr>
            <a:endParaRPr lang="en-US" sz="1200" dirty="0">
              <a:solidFill>
                <a:srgbClr val="000000"/>
              </a:solidFill>
            </a:endParaRPr>
          </a:p>
        </p:txBody>
      </p:sp>
      <p:sp>
        <p:nvSpPr>
          <p:cNvPr id="2" name="TextBox 1"/>
          <p:cNvSpPr txBox="1"/>
          <p:nvPr/>
        </p:nvSpPr>
        <p:spPr>
          <a:xfrm>
            <a:off x="1714500" y="4533900"/>
            <a:ext cx="184666" cy="461665"/>
          </a:xfrm>
          <a:prstGeom prst="rect">
            <a:avLst/>
          </a:prstGeom>
          <a:noFill/>
        </p:spPr>
        <p:txBody>
          <a:bodyPr wrap="none" rtlCol="0">
            <a:sp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A6149E8C-04B8-A146-AD64-D2785E8E44CD}" type="slidenum">
              <a:rPr lang="en-US" sz="1200"/>
              <a:pPr/>
              <a:t>19</a:t>
            </a:fld>
            <a:endParaRPr lang="en-US" sz="1200"/>
          </a:p>
        </p:txBody>
      </p:sp>
      <p:sp>
        <p:nvSpPr>
          <p:cNvPr id="241667" name="Rectangle 2"/>
          <p:cNvSpPr>
            <a:spLocks noGrp="1" noRot="1" noChangeAspect="1" noChangeArrowheads="1" noTextEdit="1"/>
          </p:cNvSpPr>
          <p:nvPr>
            <p:ph type="sldImg"/>
          </p:nvPr>
        </p:nvSpPr>
        <p:spPr>
          <a:solidFill>
            <a:srgbClr val="FFFFFF"/>
          </a:solidFill>
          <a:ln/>
        </p:spPr>
      </p:sp>
      <p:sp>
        <p:nvSpPr>
          <p:cNvPr id="24166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dirty="0">
              <a:latin typeface="Times New Roman" charset="0"/>
              <a:ea typeface="ヒラギノ角ゴ Pro W3"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theme is</a:t>
            </a:r>
            <a:r>
              <a:rPr lang="en-US" baseline="0" dirty="0"/>
              <a:t> the set of unifying levels of biological organization</a:t>
            </a:r>
            <a:endParaRPr lang="en-US" dirty="0"/>
          </a:p>
        </p:txBody>
      </p:sp>
      <p:sp>
        <p:nvSpPr>
          <p:cNvPr id="4" name="Slide Number Placeholder 3"/>
          <p:cNvSpPr>
            <a:spLocks noGrp="1"/>
          </p:cNvSpPr>
          <p:nvPr>
            <p:ph type="sldNum" sz="quarter" idx="10"/>
          </p:nvPr>
        </p:nvSpPr>
        <p:spPr/>
        <p:txBody>
          <a:bodyPr/>
          <a:lstStyle/>
          <a:p>
            <a:fld id="{627D7021-0566-DD45-8175-79E5EFAAB228}" type="slidenum">
              <a:rPr lang="en-US" smtClean="0"/>
              <a:t>20</a:t>
            </a:fld>
            <a:endParaRPr lang="en-US"/>
          </a:p>
        </p:txBody>
      </p:sp>
    </p:spTree>
    <p:extLst>
      <p:ext uri="{BB962C8B-B14F-4D97-AF65-F5344CB8AC3E}">
        <p14:creationId xmlns:p14="http://schemas.microsoft.com/office/powerpoint/2010/main" val="1278551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7D7021-0566-DD45-8175-79E5EFAAB228}" type="slidenum">
              <a:rPr lang="en-US" smtClean="0"/>
              <a:t>21</a:t>
            </a:fld>
            <a:endParaRPr lang="en-US"/>
          </a:p>
        </p:txBody>
      </p:sp>
    </p:spTree>
    <p:extLst>
      <p:ext uri="{BB962C8B-B14F-4D97-AF65-F5344CB8AC3E}">
        <p14:creationId xmlns:p14="http://schemas.microsoft.com/office/powerpoint/2010/main" val="854844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7D7021-0566-DD45-8175-79E5EFAAB228}" type="slidenum">
              <a:rPr lang="en-US" smtClean="0"/>
              <a:t>23</a:t>
            </a:fld>
            <a:endParaRPr lang="en-US"/>
          </a:p>
        </p:txBody>
      </p:sp>
    </p:spTree>
    <p:extLst>
      <p:ext uri="{BB962C8B-B14F-4D97-AF65-F5344CB8AC3E}">
        <p14:creationId xmlns:p14="http://schemas.microsoft.com/office/powerpoint/2010/main" val="2631423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pPr/>
              <a:t>28</a:t>
            </a:fld>
            <a:endParaRPr lang="en-US" sz="1200" b="0"/>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457200" indent="-457200" algn="l">
              <a:buFont typeface="Arial"/>
              <a:buChar char="•"/>
            </a:pPr>
            <a:endParaRPr lang="en-US" sz="1200" dirty="0">
              <a:solidFill>
                <a:srgbClr val="000000"/>
              </a:solidFill>
            </a:endParaRPr>
          </a:p>
        </p:txBody>
      </p:sp>
      <p:sp>
        <p:nvSpPr>
          <p:cNvPr id="2" name="TextBox 1"/>
          <p:cNvSpPr txBox="1"/>
          <p:nvPr/>
        </p:nvSpPr>
        <p:spPr>
          <a:xfrm>
            <a:off x="1714500" y="4533900"/>
            <a:ext cx="184666" cy="461665"/>
          </a:xfrm>
          <a:prstGeom prst="rect">
            <a:avLst/>
          </a:prstGeom>
          <a:noFill/>
        </p:spPr>
        <p:txBody>
          <a:bodyPr wrap="none" rtlCol="0">
            <a:sp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D6706BE-F3C9-0B4F-BD82-E748C01D6D25}" type="datetimeFigureOut">
              <a:rPr lang="en-US" smtClean="0"/>
              <a:t>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D0D46-5B4A-2C4F-9BFC-EFCE14D1DDE1}" type="slidenum">
              <a:rPr lang="en-US" smtClean="0"/>
              <a:t>‹#›</a:t>
            </a:fld>
            <a:endParaRPr lang="en-US"/>
          </a:p>
        </p:txBody>
      </p:sp>
    </p:spTree>
    <p:extLst>
      <p:ext uri="{BB962C8B-B14F-4D97-AF65-F5344CB8AC3E}">
        <p14:creationId xmlns:p14="http://schemas.microsoft.com/office/powerpoint/2010/main" val="2132058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6706BE-F3C9-0B4F-BD82-E748C01D6D25}" type="datetimeFigureOut">
              <a:rPr lang="en-US" smtClean="0"/>
              <a:t>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D0D46-5B4A-2C4F-9BFC-EFCE14D1DDE1}" type="slidenum">
              <a:rPr lang="en-US" smtClean="0"/>
              <a:t>‹#›</a:t>
            </a:fld>
            <a:endParaRPr lang="en-US"/>
          </a:p>
        </p:txBody>
      </p:sp>
    </p:spTree>
    <p:extLst>
      <p:ext uri="{BB962C8B-B14F-4D97-AF65-F5344CB8AC3E}">
        <p14:creationId xmlns:p14="http://schemas.microsoft.com/office/powerpoint/2010/main" val="3878121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6706BE-F3C9-0B4F-BD82-E748C01D6D25}" type="datetimeFigureOut">
              <a:rPr lang="en-US" smtClean="0"/>
              <a:t>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D0D46-5B4A-2C4F-9BFC-EFCE14D1DDE1}" type="slidenum">
              <a:rPr lang="en-US" smtClean="0"/>
              <a:t>‹#›</a:t>
            </a:fld>
            <a:endParaRPr lang="en-US"/>
          </a:p>
        </p:txBody>
      </p:sp>
    </p:spTree>
    <p:extLst>
      <p:ext uri="{BB962C8B-B14F-4D97-AF65-F5344CB8AC3E}">
        <p14:creationId xmlns:p14="http://schemas.microsoft.com/office/powerpoint/2010/main" val="3190587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rgbClr val="F2B30C"/>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t="-1" b="-1"/>
          <a:stretch/>
        </p:blipFill>
        <p:spPr>
          <a:xfrm>
            <a:off x="152400" y="152400"/>
            <a:ext cx="4495800" cy="6356360"/>
          </a:xfrm>
          <a:prstGeom prst="rect">
            <a:avLst/>
          </a:prstGeom>
        </p:spPr>
      </p:pic>
      <p:sp>
        <p:nvSpPr>
          <p:cNvPr id="13" name="TextBox 12"/>
          <p:cNvSpPr txBox="1"/>
          <p:nvPr/>
        </p:nvSpPr>
        <p:spPr>
          <a:xfrm>
            <a:off x="6827225" y="6019800"/>
            <a:ext cx="2164375" cy="738664"/>
          </a:xfrm>
          <a:prstGeom prst="rect">
            <a:avLst/>
          </a:prstGeom>
          <a:noFill/>
        </p:spPr>
        <p:txBody>
          <a:bodyPr wrap="none" rtlCol="0">
            <a:spAutoFit/>
          </a:bodyPr>
          <a:lstStyle/>
          <a:p>
            <a:pPr algn="r" defTabSz="914400" eaLnBrk="0" fontAlgn="base" hangingPunct="0">
              <a:spcBef>
                <a:spcPct val="0"/>
              </a:spcBef>
              <a:spcAft>
                <a:spcPct val="0"/>
              </a:spcAft>
              <a:defRPr/>
            </a:pPr>
            <a:r>
              <a:rPr lang="en-US" sz="1400">
                <a:solidFill>
                  <a:srgbClr val="000000"/>
                </a:solidFill>
                <a:latin typeface="Arial" panose="020B0604020202020204" pitchFamily="34" charset="0"/>
                <a:ea typeface="ヒラギノ角ゴ Pro W3" charset="-128"/>
                <a:cs typeface="Arial"/>
              </a:rPr>
              <a:t>Lecture Presentations by</a:t>
            </a:r>
            <a:br>
              <a:rPr lang="en-US" sz="1400">
                <a:solidFill>
                  <a:srgbClr val="000000"/>
                </a:solidFill>
                <a:latin typeface="Arial" panose="020B0604020202020204" pitchFamily="34" charset="0"/>
                <a:ea typeface="ヒラギノ角ゴ Pro W3" charset="-128"/>
                <a:cs typeface="Arial"/>
              </a:rPr>
            </a:br>
            <a:r>
              <a:rPr lang="en-US" sz="1400">
                <a:solidFill>
                  <a:srgbClr val="000000"/>
                </a:solidFill>
                <a:latin typeface="Arial" panose="020B0604020202020204" pitchFamily="34" charset="0"/>
                <a:ea typeface="ヒラギノ角ゴ Pro W3" charset="-128"/>
                <a:cs typeface="Arial"/>
              </a:rPr>
              <a:t>Nicole </a:t>
            </a:r>
            <a:r>
              <a:rPr lang="en-US" sz="1400" err="1">
                <a:solidFill>
                  <a:srgbClr val="000000"/>
                </a:solidFill>
                <a:latin typeface="Arial" panose="020B0604020202020204" pitchFamily="34" charset="0"/>
                <a:ea typeface="ヒラギノ角ゴ Pro W3" charset="-128"/>
                <a:cs typeface="Arial"/>
              </a:rPr>
              <a:t>Tunbridge</a:t>
            </a:r>
            <a:r>
              <a:rPr lang="en-US" sz="1400">
                <a:solidFill>
                  <a:srgbClr val="000000"/>
                </a:solidFill>
                <a:latin typeface="Arial" panose="020B0604020202020204" pitchFamily="34" charset="0"/>
                <a:ea typeface="ヒラギノ角ゴ Pro W3" charset="-128"/>
                <a:cs typeface="Arial"/>
              </a:rPr>
              <a:t> and</a:t>
            </a:r>
          </a:p>
          <a:p>
            <a:pPr algn="r" defTabSz="914400" eaLnBrk="0" fontAlgn="base" hangingPunct="0">
              <a:spcBef>
                <a:spcPct val="0"/>
              </a:spcBef>
              <a:spcAft>
                <a:spcPct val="0"/>
              </a:spcAft>
            </a:pPr>
            <a:r>
              <a:rPr lang="en-US" sz="1400">
                <a:solidFill>
                  <a:srgbClr val="000000"/>
                </a:solidFill>
                <a:latin typeface="Arial" panose="020B0604020202020204" pitchFamily="34" charset="0"/>
                <a:ea typeface="ヒラギノ角ゴ Pro W3" charset="-128"/>
                <a:cs typeface="Arial"/>
              </a:rPr>
              <a:t>Kathleen Fitzpatrick</a:t>
            </a:r>
          </a:p>
        </p:txBody>
      </p:sp>
      <p:sp>
        <p:nvSpPr>
          <p:cNvPr id="7" name="Footer Placeholder 2"/>
          <p:cNvSpPr>
            <a:spLocks noGrp="1"/>
          </p:cNvSpPr>
          <p:nvPr>
            <p:ph type="ftr" sz="quarter" idx="3"/>
          </p:nvPr>
        </p:nvSpPr>
        <p:spPr>
          <a:xfrm>
            <a:off x="0" y="6490096"/>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a:solidFill>
                  <a:srgbClr val="000000"/>
                </a:solidFill>
                <a:cs typeface="Arial"/>
              </a:rPr>
              <a:t>© 2017 Pearson Education, Inc.</a:t>
            </a:r>
          </a:p>
        </p:txBody>
      </p:sp>
      <p:sp>
        <p:nvSpPr>
          <p:cNvPr id="6" name="Rectangle 5"/>
          <p:cNvSpPr/>
          <p:nvPr userDrawn="1"/>
        </p:nvSpPr>
        <p:spPr>
          <a:xfrm>
            <a:off x="4876800" y="152400"/>
            <a:ext cx="4114800" cy="5791200"/>
          </a:xfrm>
          <a:prstGeom prst="rect">
            <a:avLst/>
          </a:prstGeom>
        </p:spPr>
        <p:txBody>
          <a:bodyPr wrap="square" anchor="ctr">
            <a:noAutofit/>
          </a:bodyPr>
          <a:lstStyle/>
          <a:p>
            <a:pPr algn="ctr" defTabSz="914400" eaLnBrk="0" fontAlgn="base" hangingPunct="0">
              <a:spcBef>
                <a:spcPct val="0"/>
              </a:spcBef>
              <a:spcAft>
                <a:spcPct val="0"/>
              </a:spcAft>
              <a:defRPr/>
            </a:pPr>
            <a:r>
              <a:rPr lang="en-US" sz="4000" b="1">
                <a:solidFill>
                  <a:srgbClr val="DF4A20"/>
                </a:solidFill>
                <a:effectLst>
                  <a:outerShdw blurRad="38100" dist="38100" dir="2700000" algn="tl">
                    <a:srgbClr val="000000">
                      <a:alpha val="43137"/>
                    </a:srgbClr>
                  </a:outerShdw>
                </a:effectLst>
                <a:latin typeface="Arial" panose="020B0604020202020204" pitchFamily="34" charset="0"/>
                <a:ea typeface="ヒラギノ角ゴ Pro W3" charset="-128"/>
                <a:cs typeface="Arial"/>
              </a:rPr>
              <a:t>Chapter 25</a:t>
            </a:r>
            <a:br>
              <a:rPr lang="en-US" sz="3200" b="1">
                <a:solidFill>
                  <a:srgbClr val="DF4A20"/>
                </a:solidFill>
                <a:latin typeface="Arial" panose="020B0604020202020204" pitchFamily="34" charset="0"/>
                <a:ea typeface="ヒラギノ角ゴ Pro W3" charset="-128"/>
                <a:cs typeface="Arial"/>
              </a:rPr>
            </a:br>
            <a:br>
              <a:rPr lang="en-US" sz="3600">
                <a:solidFill>
                  <a:srgbClr val="000000"/>
                </a:solidFill>
                <a:latin typeface="Arial" panose="020B0604020202020204" pitchFamily="34" charset="0"/>
                <a:ea typeface="ヒラギノ角ゴ Pro W3" charset="-128"/>
                <a:cs typeface="Arial"/>
              </a:rPr>
            </a:br>
            <a:r>
              <a:rPr lang="en-US" sz="4000" b="1">
                <a:solidFill>
                  <a:srgbClr val="000000"/>
                </a:solidFill>
                <a:effectLst>
                  <a:outerShdw blurRad="38100" dist="38100" dir="2700000" algn="tl">
                    <a:srgbClr val="000000">
                      <a:alpha val="43137"/>
                    </a:srgbClr>
                  </a:outerShdw>
                </a:effectLst>
                <a:latin typeface="Arial" panose="020B0604020202020204" pitchFamily="34" charset="0"/>
                <a:ea typeface="ヒラギノ角ゴ Pro W3" charset="-128"/>
                <a:cs typeface="Arial"/>
              </a:rPr>
              <a:t>The History of Life on Earth</a:t>
            </a:r>
          </a:p>
        </p:txBody>
      </p:sp>
    </p:spTree>
    <p:extLst>
      <p:ext uri="{BB962C8B-B14F-4D97-AF65-F5344CB8AC3E}">
        <p14:creationId xmlns:p14="http://schemas.microsoft.com/office/powerpoint/2010/main" val="4048999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 and 2 line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6331"/>
          </a:xfrm>
        </p:spPr>
        <p:txBody>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solidFill>
                  <a:srgbClr val="000000"/>
                </a:solidFill>
                <a:cs typeface="Arial"/>
              </a:rPr>
              <a:t>© 2017 Pearson Education, Inc.</a:t>
            </a:r>
          </a:p>
        </p:txBody>
      </p:sp>
    </p:spTree>
    <p:extLst>
      <p:ext uri="{BB962C8B-B14F-4D97-AF65-F5344CB8AC3E}">
        <p14:creationId xmlns:p14="http://schemas.microsoft.com/office/powerpoint/2010/main" val="2971953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 line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6331"/>
          </a:xfrm>
        </p:spPr>
        <p:txBody>
          <a:bodyPr/>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152400" y="1752600"/>
            <a:ext cx="8839199" cy="4737496"/>
          </a:xfrm>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solidFill>
                  <a:srgbClr val="000000"/>
                </a:solidFill>
                <a:cs typeface="Arial"/>
              </a:rPr>
              <a:t>© 2017 Pearson Education, Inc.</a:t>
            </a:r>
          </a:p>
        </p:txBody>
      </p:sp>
    </p:spTree>
    <p:extLst>
      <p:ext uri="{BB962C8B-B14F-4D97-AF65-F5344CB8AC3E}">
        <p14:creationId xmlns:p14="http://schemas.microsoft.com/office/powerpoint/2010/main" val="244055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 Title with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solidFill>
                  <a:srgbClr val="000000"/>
                </a:solidFill>
                <a:cs typeface="Arial"/>
              </a:rPr>
              <a:t>© 2017 Pearson Education, Inc.</a:t>
            </a:r>
          </a:p>
        </p:txBody>
      </p:sp>
    </p:spTree>
    <p:extLst>
      <p:ext uri="{BB962C8B-B14F-4D97-AF65-F5344CB8AC3E}">
        <p14:creationId xmlns:p14="http://schemas.microsoft.com/office/powerpoint/2010/main" val="727359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solidFill>
                  <a:srgbClr val="000000"/>
                </a:solidFill>
                <a:cs typeface="Arial"/>
              </a:rPr>
              <a:t>© 2017 Pearson Education, Inc.</a:t>
            </a:r>
          </a:p>
        </p:txBody>
      </p:sp>
    </p:spTree>
    <p:extLst>
      <p:ext uri="{BB962C8B-B14F-4D97-AF65-F5344CB8AC3E}">
        <p14:creationId xmlns:p14="http://schemas.microsoft.com/office/powerpoint/2010/main" val="154566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solidFill>
                  <a:srgbClr val="000000"/>
                </a:solidFill>
                <a:cs typeface="Arial"/>
              </a:rPr>
              <a:t>© 2017 Pearson Education, Inc.</a:t>
            </a:r>
          </a:p>
        </p:txBody>
      </p:sp>
    </p:spTree>
    <p:extLst>
      <p:ext uri="{BB962C8B-B14F-4D97-AF65-F5344CB8AC3E}">
        <p14:creationId xmlns:p14="http://schemas.microsoft.com/office/powerpoint/2010/main" val="11907438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rgbClr val="F2B30C"/>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t="-1" b="-1"/>
          <a:stretch/>
        </p:blipFill>
        <p:spPr>
          <a:xfrm>
            <a:off x="152400" y="152400"/>
            <a:ext cx="4495800" cy="6356360"/>
          </a:xfrm>
          <a:prstGeom prst="rect">
            <a:avLst/>
          </a:prstGeom>
        </p:spPr>
      </p:pic>
      <p:sp>
        <p:nvSpPr>
          <p:cNvPr id="13" name="TextBox 12"/>
          <p:cNvSpPr txBox="1"/>
          <p:nvPr/>
        </p:nvSpPr>
        <p:spPr>
          <a:xfrm>
            <a:off x="6827225" y="6019800"/>
            <a:ext cx="2164375" cy="738664"/>
          </a:xfrm>
          <a:prstGeom prst="rect">
            <a:avLst/>
          </a:prstGeom>
          <a:noFill/>
        </p:spPr>
        <p:txBody>
          <a:bodyPr wrap="none" rtlCol="0">
            <a:spAutoFit/>
          </a:bodyPr>
          <a:lstStyle/>
          <a:p>
            <a:pPr algn="r" defTabSz="914400" eaLnBrk="0" fontAlgn="base" hangingPunct="0">
              <a:spcBef>
                <a:spcPct val="0"/>
              </a:spcBef>
              <a:spcAft>
                <a:spcPct val="0"/>
              </a:spcAft>
              <a:defRPr/>
            </a:pPr>
            <a:r>
              <a:rPr lang="en-US" sz="1400">
                <a:solidFill>
                  <a:srgbClr val="000000"/>
                </a:solidFill>
                <a:latin typeface="Arial" panose="020B0604020202020204" pitchFamily="34" charset="0"/>
                <a:ea typeface="ヒラギノ角ゴ Pro W3" charset="-128"/>
                <a:cs typeface="Arial"/>
              </a:rPr>
              <a:t>Lecture Presentations by</a:t>
            </a:r>
            <a:br>
              <a:rPr lang="en-US" sz="1400">
                <a:solidFill>
                  <a:srgbClr val="000000"/>
                </a:solidFill>
                <a:latin typeface="Arial" panose="020B0604020202020204" pitchFamily="34" charset="0"/>
                <a:ea typeface="ヒラギノ角ゴ Pro W3" charset="-128"/>
                <a:cs typeface="Arial"/>
              </a:rPr>
            </a:br>
            <a:r>
              <a:rPr lang="en-US" sz="1400">
                <a:solidFill>
                  <a:srgbClr val="000000"/>
                </a:solidFill>
                <a:latin typeface="Arial" panose="020B0604020202020204" pitchFamily="34" charset="0"/>
                <a:ea typeface="ヒラギノ角ゴ Pro W3" charset="-128"/>
                <a:cs typeface="Arial"/>
              </a:rPr>
              <a:t>Nicole </a:t>
            </a:r>
            <a:r>
              <a:rPr lang="en-US" sz="1400" err="1">
                <a:solidFill>
                  <a:srgbClr val="000000"/>
                </a:solidFill>
                <a:latin typeface="Arial" panose="020B0604020202020204" pitchFamily="34" charset="0"/>
                <a:ea typeface="ヒラギノ角ゴ Pro W3" charset="-128"/>
                <a:cs typeface="Arial"/>
              </a:rPr>
              <a:t>Tunbridge</a:t>
            </a:r>
            <a:r>
              <a:rPr lang="en-US" sz="1400">
                <a:solidFill>
                  <a:srgbClr val="000000"/>
                </a:solidFill>
                <a:latin typeface="Arial" panose="020B0604020202020204" pitchFamily="34" charset="0"/>
                <a:ea typeface="ヒラギノ角ゴ Pro W3" charset="-128"/>
                <a:cs typeface="Arial"/>
              </a:rPr>
              <a:t> and</a:t>
            </a:r>
          </a:p>
          <a:p>
            <a:pPr algn="r" defTabSz="914400" eaLnBrk="0" fontAlgn="base" hangingPunct="0">
              <a:spcBef>
                <a:spcPct val="0"/>
              </a:spcBef>
              <a:spcAft>
                <a:spcPct val="0"/>
              </a:spcAft>
            </a:pPr>
            <a:r>
              <a:rPr lang="en-US" sz="1400">
                <a:solidFill>
                  <a:srgbClr val="000000"/>
                </a:solidFill>
                <a:latin typeface="Arial" panose="020B0604020202020204" pitchFamily="34" charset="0"/>
                <a:ea typeface="ヒラギノ角ゴ Pro W3" charset="-128"/>
                <a:cs typeface="Arial"/>
              </a:rPr>
              <a:t>Kathleen Fitzpatrick</a:t>
            </a:r>
          </a:p>
        </p:txBody>
      </p:sp>
      <p:sp>
        <p:nvSpPr>
          <p:cNvPr id="7" name="Footer Placeholder 2"/>
          <p:cNvSpPr>
            <a:spLocks noGrp="1"/>
          </p:cNvSpPr>
          <p:nvPr>
            <p:ph type="ftr" sz="quarter" idx="3"/>
          </p:nvPr>
        </p:nvSpPr>
        <p:spPr>
          <a:xfrm>
            <a:off x="0" y="6490096"/>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a:solidFill>
                  <a:srgbClr val="000000"/>
                </a:solidFill>
                <a:latin typeface="Tahoma"/>
                <a:ea typeface="Arial"/>
                <a:cs typeface="Arial"/>
              </a:rPr>
              <a:t>© 2017 Pearson Education, Inc.</a:t>
            </a:r>
          </a:p>
        </p:txBody>
      </p:sp>
      <p:sp>
        <p:nvSpPr>
          <p:cNvPr id="6" name="Rectangle 5"/>
          <p:cNvSpPr/>
          <p:nvPr userDrawn="1"/>
        </p:nvSpPr>
        <p:spPr>
          <a:xfrm>
            <a:off x="4876800" y="152400"/>
            <a:ext cx="4114800" cy="5791200"/>
          </a:xfrm>
          <a:prstGeom prst="rect">
            <a:avLst/>
          </a:prstGeom>
        </p:spPr>
        <p:txBody>
          <a:bodyPr wrap="square" anchor="ctr">
            <a:noAutofit/>
          </a:bodyPr>
          <a:lstStyle/>
          <a:p>
            <a:pPr algn="ctr" defTabSz="914400" eaLnBrk="0" fontAlgn="base" hangingPunct="0">
              <a:spcBef>
                <a:spcPct val="0"/>
              </a:spcBef>
              <a:spcAft>
                <a:spcPct val="0"/>
              </a:spcAft>
              <a:defRPr/>
            </a:pPr>
            <a:r>
              <a:rPr lang="en-US" sz="4000" b="1">
                <a:solidFill>
                  <a:srgbClr val="DF4A20"/>
                </a:solidFill>
                <a:effectLst>
                  <a:outerShdw blurRad="38100" dist="38100" dir="2700000" algn="tl">
                    <a:srgbClr val="000000">
                      <a:alpha val="43137"/>
                    </a:srgbClr>
                  </a:outerShdw>
                </a:effectLst>
                <a:latin typeface="Arial" panose="020B0604020202020204" pitchFamily="34" charset="0"/>
                <a:ea typeface="ヒラギノ角ゴ Pro W3" charset="-128"/>
                <a:cs typeface="Arial"/>
              </a:rPr>
              <a:t>Chapter 25</a:t>
            </a:r>
            <a:br>
              <a:rPr lang="en-US" sz="3200" b="1">
                <a:solidFill>
                  <a:srgbClr val="DF4A20"/>
                </a:solidFill>
                <a:latin typeface="Arial" panose="020B0604020202020204" pitchFamily="34" charset="0"/>
                <a:ea typeface="ヒラギノ角ゴ Pro W3" charset="-128"/>
                <a:cs typeface="Arial"/>
              </a:rPr>
            </a:br>
            <a:br>
              <a:rPr lang="en-US" sz="3600">
                <a:solidFill>
                  <a:srgbClr val="000000"/>
                </a:solidFill>
                <a:latin typeface="Arial" panose="020B0604020202020204" pitchFamily="34" charset="0"/>
                <a:ea typeface="ヒラギノ角ゴ Pro W3" charset="-128"/>
                <a:cs typeface="Arial"/>
              </a:rPr>
            </a:br>
            <a:r>
              <a:rPr lang="en-US" sz="4000" b="1">
                <a:solidFill>
                  <a:srgbClr val="000000"/>
                </a:solidFill>
                <a:effectLst>
                  <a:outerShdw blurRad="38100" dist="38100" dir="2700000" algn="tl">
                    <a:srgbClr val="000000">
                      <a:alpha val="43137"/>
                    </a:srgbClr>
                  </a:outerShdw>
                </a:effectLst>
                <a:latin typeface="Arial" panose="020B0604020202020204" pitchFamily="34" charset="0"/>
                <a:ea typeface="ヒラギノ角ゴ Pro W3" charset="-128"/>
                <a:cs typeface="Arial"/>
              </a:rPr>
              <a:t>The History of Life on Earth</a:t>
            </a:r>
          </a:p>
        </p:txBody>
      </p:sp>
    </p:spTree>
    <p:extLst>
      <p:ext uri="{BB962C8B-B14F-4D97-AF65-F5344CB8AC3E}">
        <p14:creationId xmlns:p14="http://schemas.microsoft.com/office/powerpoint/2010/main" val="19590553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 and 2 line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6331"/>
          </a:xfrm>
        </p:spPr>
        <p:txBody>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solidFill>
                  <a:srgbClr val="000000"/>
                </a:solidFill>
                <a:latin typeface="Tahoma"/>
                <a:ea typeface="Arial"/>
                <a:cs typeface="Arial"/>
              </a:rPr>
              <a:t>© 2017 Pearson Education, Inc.</a:t>
            </a:r>
          </a:p>
        </p:txBody>
      </p:sp>
    </p:spTree>
    <p:extLst>
      <p:ext uri="{BB962C8B-B14F-4D97-AF65-F5344CB8AC3E}">
        <p14:creationId xmlns:p14="http://schemas.microsoft.com/office/powerpoint/2010/main" val="2764719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6706BE-F3C9-0B4F-BD82-E748C01D6D25}" type="datetimeFigureOut">
              <a:rPr lang="en-US" smtClean="0"/>
              <a:t>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D0D46-5B4A-2C4F-9BFC-EFCE14D1DDE1}" type="slidenum">
              <a:rPr lang="en-US" smtClean="0"/>
              <a:t>‹#›</a:t>
            </a:fld>
            <a:endParaRPr lang="en-US"/>
          </a:p>
        </p:txBody>
      </p:sp>
    </p:spTree>
    <p:extLst>
      <p:ext uri="{BB962C8B-B14F-4D97-AF65-F5344CB8AC3E}">
        <p14:creationId xmlns:p14="http://schemas.microsoft.com/office/powerpoint/2010/main" val="35261399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 line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6331"/>
          </a:xfrm>
        </p:spPr>
        <p:txBody>
          <a:bodyPr/>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152400" y="1752600"/>
            <a:ext cx="8839199" cy="4737496"/>
          </a:xfrm>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solidFill>
                  <a:srgbClr val="000000"/>
                </a:solidFill>
                <a:latin typeface="Tahoma"/>
                <a:ea typeface="Arial"/>
                <a:cs typeface="Arial"/>
              </a:rPr>
              <a:t>© 2017 Pearson Education, Inc.</a:t>
            </a:r>
          </a:p>
        </p:txBody>
      </p:sp>
    </p:spTree>
    <p:extLst>
      <p:ext uri="{BB962C8B-B14F-4D97-AF65-F5344CB8AC3E}">
        <p14:creationId xmlns:p14="http://schemas.microsoft.com/office/powerpoint/2010/main" val="2588903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 Title with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solidFill>
                  <a:srgbClr val="000000"/>
                </a:solidFill>
                <a:latin typeface="Tahoma"/>
                <a:ea typeface="Arial"/>
                <a:cs typeface="Arial"/>
              </a:rPr>
              <a:t>© 2017 Pearson Education, Inc.</a:t>
            </a:r>
          </a:p>
        </p:txBody>
      </p:sp>
    </p:spTree>
    <p:extLst>
      <p:ext uri="{BB962C8B-B14F-4D97-AF65-F5344CB8AC3E}">
        <p14:creationId xmlns:p14="http://schemas.microsoft.com/office/powerpoint/2010/main" val="4241158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solidFill>
                  <a:srgbClr val="000000"/>
                </a:solidFill>
                <a:latin typeface="Tahoma"/>
                <a:ea typeface="Arial"/>
                <a:cs typeface="Arial"/>
              </a:rPr>
              <a:t>© 2017 Pearson Education, Inc.</a:t>
            </a:r>
          </a:p>
        </p:txBody>
      </p:sp>
    </p:spTree>
    <p:extLst>
      <p:ext uri="{BB962C8B-B14F-4D97-AF65-F5344CB8AC3E}">
        <p14:creationId xmlns:p14="http://schemas.microsoft.com/office/powerpoint/2010/main" val="21755939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solidFill>
                  <a:srgbClr val="000000"/>
                </a:solidFill>
                <a:latin typeface="Tahoma"/>
                <a:ea typeface="Arial"/>
                <a:cs typeface="Arial"/>
              </a:rPr>
              <a:t>© 2017 Pearson Education, Inc.</a:t>
            </a:r>
          </a:p>
        </p:txBody>
      </p:sp>
    </p:spTree>
    <p:extLst>
      <p:ext uri="{BB962C8B-B14F-4D97-AF65-F5344CB8AC3E}">
        <p14:creationId xmlns:p14="http://schemas.microsoft.com/office/powerpoint/2010/main" val="9585427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rgbClr val="F2B30C"/>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t="-1" b="-1"/>
          <a:stretch/>
        </p:blipFill>
        <p:spPr>
          <a:xfrm>
            <a:off x="152400" y="152400"/>
            <a:ext cx="4495800" cy="6356360"/>
          </a:xfrm>
          <a:prstGeom prst="rect">
            <a:avLst/>
          </a:prstGeom>
        </p:spPr>
      </p:pic>
      <p:sp>
        <p:nvSpPr>
          <p:cNvPr id="13" name="TextBox 12"/>
          <p:cNvSpPr txBox="1"/>
          <p:nvPr/>
        </p:nvSpPr>
        <p:spPr>
          <a:xfrm>
            <a:off x="6827225" y="6019800"/>
            <a:ext cx="2164375" cy="738664"/>
          </a:xfrm>
          <a:prstGeom prst="rect">
            <a:avLst/>
          </a:prstGeom>
          <a:noFill/>
        </p:spPr>
        <p:txBody>
          <a:bodyPr wrap="none" rtlCol="0">
            <a:spAutoFit/>
          </a:bodyPr>
          <a:lstStyle/>
          <a:p>
            <a:pPr marL="0" marR="0" indent="0" algn="r" defTabSz="914400" rtl="0" eaLnBrk="0" fontAlgn="base" latinLnBrk="0" hangingPunct="0">
              <a:lnSpc>
                <a:spcPct val="100000"/>
              </a:lnSpc>
              <a:spcBef>
                <a:spcPct val="0"/>
              </a:spcBef>
              <a:spcAft>
                <a:spcPct val="0"/>
              </a:spcAft>
              <a:buClrTx/>
              <a:buSzTx/>
              <a:buFontTx/>
              <a:buNone/>
              <a:tabLst/>
              <a:defRPr/>
            </a:pPr>
            <a:r>
              <a:rPr lang="en-US" sz="1400"/>
              <a:t>Lecture</a:t>
            </a:r>
            <a:r>
              <a:rPr lang="en-US" sz="1400" baseline="0"/>
              <a:t> Presentations by</a:t>
            </a:r>
            <a:br>
              <a:rPr lang="en-US" sz="1400" baseline="0"/>
            </a:br>
            <a:r>
              <a:rPr lang="en-US" sz="1400" baseline="0"/>
              <a:t>Nicole </a:t>
            </a:r>
            <a:r>
              <a:rPr lang="en-US" sz="1400" baseline="0" err="1"/>
              <a:t>Tunbridge</a:t>
            </a:r>
            <a:r>
              <a:rPr lang="en-US" sz="1400" baseline="0"/>
              <a:t> and</a:t>
            </a:r>
            <a:endParaRPr lang="en-US" sz="1400"/>
          </a:p>
          <a:p>
            <a:pPr algn="r"/>
            <a:r>
              <a:rPr lang="en-US" sz="1400" baseline="0"/>
              <a:t>Kathleen Fitzpatrick</a:t>
            </a:r>
          </a:p>
        </p:txBody>
      </p:sp>
      <p:sp>
        <p:nvSpPr>
          <p:cNvPr id="7" name="Footer Placeholder 2"/>
          <p:cNvSpPr>
            <a:spLocks noGrp="1"/>
          </p:cNvSpPr>
          <p:nvPr>
            <p:ph type="ftr" sz="quarter" idx="3"/>
          </p:nvPr>
        </p:nvSpPr>
        <p:spPr>
          <a:xfrm>
            <a:off x="0" y="6490096"/>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a:t>© 2017 Pearson Education, Inc.</a:t>
            </a:r>
          </a:p>
        </p:txBody>
      </p:sp>
      <p:sp>
        <p:nvSpPr>
          <p:cNvPr id="6" name="Rectangle 5"/>
          <p:cNvSpPr/>
          <p:nvPr userDrawn="1"/>
        </p:nvSpPr>
        <p:spPr>
          <a:xfrm>
            <a:off x="4876800" y="152400"/>
            <a:ext cx="4114800" cy="5791200"/>
          </a:xfrm>
          <a:prstGeom prst="rect">
            <a:avLst/>
          </a:prstGeom>
        </p:spPr>
        <p:txBody>
          <a:bodyPr wrap="square" anchor="ctr">
            <a:noAutofit/>
          </a:bodyPr>
          <a:lstStyle/>
          <a:p>
            <a:pPr marL="0" marR="0" indent="0" algn="ctr" defTabSz="914400" rtl="0" eaLnBrk="0" fontAlgn="base" latinLnBrk="0" hangingPunct="0">
              <a:lnSpc>
                <a:spcPct val="100000"/>
              </a:lnSpc>
              <a:spcBef>
                <a:spcPct val="0"/>
              </a:spcBef>
              <a:spcAft>
                <a:spcPct val="0"/>
              </a:spcAft>
              <a:buClrTx/>
              <a:buSzTx/>
              <a:buFontTx/>
              <a:buNone/>
              <a:tabLst/>
              <a:defRPr/>
            </a:pPr>
            <a:r>
              <a:rPr lang="en-US" sz="4000" b="1">
                <a:solidFill>
                  <a:srgbClr val="DF4A20"/>
                </a:solidFill>
                <a:effectLst>
                  <a:outerShdw blurRad="38100" dist="38100" dir="2700000" algn="tl">
                    <a:srgbClr val="000000">
                      <a:alpha val="43137"/>
                    </a:srgbClr>
                  </a:outerShdw>
                </a:effectLst>
              </a:rPr>
              <a:t>Chapter 25</a:t>
            </a:r>
            <a:br>
              <a:rPr lang="en-US" sz="3200" b="1">
                <a:solidFill>
                  <a:srgbClr val="DF4A20"/>
                </a:solidFill>
              </a:rPr>
            </a:br>
            <a:br>
              <a:rPr lang="en-US" sz="3600"/>
            </a:br>
            <a:r>
              <a:rPr lang="en-US" sz="4000" b="1" kern="1200">
                <a:solidFill>
                  <a:schemeClr val="tx1"/>
                </a:solidFill>
                <a:effectLst>
                  <a:outerShdw blurRad="38100" dist="38100" dir="2700000" algn="tl">
                    <a:srgbClr val="000000">
                      <a:alpha val="43137"/>
                    </a:srgbClr>
                  </a:outerShdw>
                </a:effectLst>
                <a:latin typeface="Arial" panose="020B0604020202020204" pitchFamily="34" charset="0"/>
                <a:ea typeface="ヒラギノ角ゴ Pro W3" charset="-128"/>
                <a:cs typeface="+mn-cs"/>
              </a:rPr>
              <a:t>The History of Life on Earth</a:t>
            </a:r>
            <a:endParaRPr lang="en-US" sz="4000" b="1">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473843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 and 2 line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6331"/>
          </a:xfrm>
        </p:spPr>
        <p:txBody>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t>© 2017 Pearson Education, Inc.</a:t>
            </a:r>
          </a:p>
        </p:txBody>
      </p:sp>
    </p:spTree>
    <p:extLst>
      <p:ext uri="{BB962C8B-B14F-4D97-AF65-F5344CB8AC3E}">
        <p14:creationId xmlns:p14="http://schemas.microsoft.com/office/powerpoint/2010/main" val="37962342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3 line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6331"/>
          </a:xfrm>
        </p:spPr>
        <p:txBody>
          <a:bodyPr/>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152400" y="1752600"/>
            <a:ext cx="8839199" cy="4737496"/>
          </a:xfrm>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t>© 2017 Pearson Education, Inc.</a:t>
            </a:r>
          </a:p>
        </p:txBody>
      </p:sp>
    </p:spTree>
    <p:extLst>
      <p:ext uri="{BB962C8B-B14F-4D97-AF65-F5344CB8AC3E}">
        <p14:creationId xmlns:p14="http://schemas.microsoft.com/office/powerpoint/2010/main" val="25045683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o Title with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t>© 2017 Pearson Education, Inc.</a:t>
            </a:r>
          </a:p>
        </p:txBody>
      </p:sp>
    </p:spTree>
    <p:extLst>
      <p:ext uri="{BB962C8B-B14F-4D97-AF65-F5344CB8AC3E}">
        <p14:creationId xmlns:p14="http://schemas.microsoft.com/office/powerpoint/2010/main" val="21898194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t>© 2017 Pearson Education, Inc.</a:t>
            </a:r>
          </a:p>
        </p:txBody>
      </p:sp>
    </p:spTree>
    <p:extLst>
      <p:ext uri="{BB962C8B-B14F-4D97-AF65-F5344CB8AC3E}">
        <p14:creationId xmlns:p14="http://schemas.microsoft.com/office/powerpoint/2010/main" val="2414833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t>© 2017 Pearson Education, Inc.</a:t>
            </a:r>
          </a:p>
        </p:txBody>
      </p:sp>
    </p:spTree>
    <p:extLst>
      <p:ext uri="{BB962C8B-B14F-4D97-AF65-F5344CB8AC3E}">
        <p14:creationId xmlns:p14="http://schemas.microsoft.com/office/powerpoint/2010/main" val="1999009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6706BE-F3C9-0B4F-BD82-E748C01D6D25}" type="datetimeFigureOut">
              <a:rPr lang="en-US" smtClean="0"/>
              <a:t>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D0D46-5B4A-2C4F-9BFC-EFCE14D1DDE1}" type="slidenum">
              <a:rPr lang="en-US" smtClean="0"/>
              <a:t>‹#›</a:t>
            </a:fld>
            <a:endParaRPr lang="en-US"/>
          </a:p>
        </p:txBody>
      </p:sp>
    </p:spTree>
    <p:extLst>
      <p:ext uri="{BB962C8B-B14F-4D97-AF65-F5344CB8AC3E}">
        <p14:creationId xmlns:p14="http://schemas.microsoft.com/office/powerpoint/2010/main" val="840513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6706BE-F3C9-0B4F-BD82-E748C01D6D25}" type="datetimeFigureOut">
              <a:rPr lang="en-US" smtClean="0"/>
              <a:t>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D0D46-5B4A-2C4F-9BFC-EFCE14D1DDE1}" type="slidenum">
              <a:rPr lang="en-US" smtClean="0"/>
              <a:t>‹#›</a:t>
            </a:fld>
            <a:endParaRPr lang="en-US"/>
          </a:p>
        </p:txBody>
      </p:sp>
    </p:spTree>
    <p:extLst>
      <p:ext uri="{BB962C8B-B14F-4D97-AF65-F5344CB8AC3E}">
        <p14:creationId xmlns:p14="http://schemas.microsoft.com/office/powerpoint/2010/main" val="2749929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6706BE-F3C9-0B4F-BD82-E748C01D6D25}" type="datetimeFigureOut">
              <a:rPr lang="en-US" smtClean="0"/>
              <a:t>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DD0D46-5B4A-2C4F-9BFC-EFCE14D1DDE1}" type="slidenum">
              <a:rPr lang="en-US" smtClean="0"/>
              <a:t>‹#›</a:t>
            </a:fld>
            <a:endParaRPr lang="en-US"/>
          </a:p>
        </p:txBody>
      </p:sp>
    </p:spTree>
    <p:extLst>
      <p:ext uri="{BB962C8B-B14F-4D97-AF65-F5344CB8AC3E}">
        <p14:creationId xmlns:p14="http://schemas.microsoft.com/office/powerpoint/2010/main" val="1933547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6706BE-F3C9-0B4F-BD82-E748C01D6D25}" type="datetimeFigureOut">
              <a:rPr lang="en-US" smtClean="0"/>
              <a:t>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D0D46-5B4A-2C4F-9BFC-EFCE14D1DDE1}" type="slidenum">
              <a:rPr lang="en-US" smtClean="0"/>
              <a:t>‹#›</a:t>
            </a:fld>
            <a:endParaRPr lang="en-US"/>
          </a:p>
        </p:txBody>
      </p:sp>
    </p:spTree>
    <p:extLst>
      <p:ext uri="{BB962C8B-B14F-4D97-AF65-F5344CB8AC3E}">
        <p14:creationId xmlns:p14="http://schemas.microsoft.com/office/powerpoint/2010/main" val="1563819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6706BE-F3C9-0B4F-BD82-E748C01D6D25}" type="datetimeFigureOut">
              <a:rPr lang="en-US" smtClean="0"/>
              <a:t>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DD0D46-5B4A-2C4F-9BFC-EFCE14D1DDE1}" type="slidenum">
              <a:rPr lang="en-US" smtClean="0"/>
              <a:t>‹#›</a:t>
            </a:fld>
            <a:endParaRPr lang="en-US"/>
          </a:p>
        </p:txBody>
      </p:sp>
    </p:spTree>
    <p:extLst>
      <p:ext uri="{BB962C8B-B14F-4D97-AF65-F5344CB8AC3E}">
        <p14:creationId xmlns:p14="http://schemas.microsoft.com/office/powerpoint/2010/main" val="2131116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6706BE-F3C9-0B4F-BD82-E748C01D6D25}" type="datetimeFigureOut">
              <a:rPr lang="en-US" smtClean="0"/>
              <a:t>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D0D46-5B4A-2C4F-9BFC-EFCE14D1DDE1}" type="slidenum">
              <a:rPr lang="en-US" smtClean="0"/>
              <a:t>‹#›</a:t>
            </a:fld>
            <a:endParaRPr lang="en-US"/>
          </a:p>
        </p:txBody>
      </p:sp>
    </p:spTree>
    <p:extLst>
      <p:ext uri="{BB962C8B-B14F-4D97-AF65-F5344CB8AC3E}">
        <p14:creationId xmlns:p14="http://schemas.microsoft.com/office/powerpoint/2010/main" val="140662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6706BE-F3C9-0B4F-BD82-E748C01D6D25}" type="datetimeFigureOut">
              <a:rPr lang="en-US" smtClean="0"/>
              <a:t>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D0D46-5B4A-2C4F-9BFC-EFCE14D1DDE1}" type="slidenum">
              <a:rPr lang="en-US" smtClean="0"/>
              <a:t>‹#›</a:t>
            </a:fld>
            <a:endParaRPr lang="en-US"/>
          </a:p>
        </p:txBody>
      </p:sp>
    </p:spTree>
    <p:extLst>
      <p:ext uri="{BB962C8B-B14F-4D97-AF65-F5344CB8AC3E}">
        <p14:creationId xmlns:p14="http://schemas.microsoft.com/office/powerpoint/2010/main" val="537238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6706BE-F3C9-0B4F-BD82-E748C01D6D25}" type="datetimeFigureOut">
              <a:rPr lang="en-US" smtClean="0"/>
              <a:t>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D0D46-5B4A-2C4F-9BFC-EFCE14D1DDE1}" type="slidenum">
              <a:rPr lang="en-US" smtClean="0"/>
              <a:t>‹#›</a:t>
            </a:fld>
            <a:endParaRPr lang="en-US"/>
          </a:p>
        </p:txBody>
      </p:sp>
    </p:spTree>
    <p:extLst>
      <p:ext uri="{BB962C8B-B14F-4D97-AF65-F5344CB8AC3E}">
        <p14:creationId xmlns:p14="http://schemas.microsoft.com/office/powerpoint/2010/main" val="4184465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8"/>
          <p:cNvSpPr>
            <a:spLocks noGrp="1" noChangeArrowheads="1"/>
          </p:cNvSpPr>
          <p:nvPr>
            <p:ph type="body" idx="1"/>
          </p:nvPr>
        </p:nvSpPr>
        <p:spPr bwMode="auto">
          <a:xfrm>
            <a:off x="152400" y="1272910"/>
            <a:ext cx="8839199" cy="52171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13716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6" name="Rectangle 7"/>
          <p:cNvSpPr>
            <a:spLocks noGrp="1" noChangeArrowheads="1"/>
          </p:cNvSpPr>
          <p:nvPr>
            <p:ph type="title"/>
          </p:nvPr>
        </p:nvSpPr>
        <p:spPr bwMode="auto">
          <a:xfrm>
            <a:off x="0" y="0"/>
            <a:ext cx="9144000" cy="600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82880" tIns="91440" rIns="228600" bIns="91440" numCol="1" anchor="t" anchorCtr="0" compatLnSpc="1">
            <a:prstTxWarp prst="textNoShape">
              <a:avLst/>
            </a:prstTxWarp>
            <a:spAutoFit/>
          </a:bodyPr>
          <a:lstStyle/>
          <a:p>
            <a:pPr lvl="0"/>
            <a:r>
              <a:rPr lang="en-US"/>
              <a:t>Click to edit Master title style</a:t>
            </a:r>
            <a:endParaRPr lang="en-US" dirty="0"/>
          </a:p>
        </p:txBody>
      </p:sp>
      <p:sp>
        <p:nvSpPr>
          <p:cNvPr id="3"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pPr defTabSz="914400" eaLnBrk="0" fontAlgn="base" hangingPunct="0">
              <a:spcBef>
                <a:spcPct val="0"/>
              </a:spcBef>
              <a:spcAft>
                <a:spcPct val="0"/>
              </a:spcAft>
            </a:pPr>
            <a:r>
              <a:rPr lang="en-US">
                <a:solidFill>
                  <a:srgbClr val="000000"/>
                </a:solidFill>
                <a:latin typeface="Arial" panose="020B0604020202020204" pitchFamily="34" charset="0"/>
                <a:ea typeface="ヒラギノ角ゴ Pro W3" charset="-128"/>
                <a:cs typeface="Arial"/>
              </a:rPr>
              <a:t>© 2017 Pearson Education, Inc.</a:t>
            </a:r>
          </a:p>
        </p:txBody>
      </p:sp>
    </p:spTree>
    <p:extLst>
      <p:ext uri="{BB962C8B-B14F-4D97-AF65-F5344CB8AC3E}">
        <p14:creationId xmlns:p14="http://schemas.microsoft.com/office/powerpoint/2010/main" val="114600711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p:hf sldNum="0" hdr="0" dt="0"/>
  <p:txStyles>
    <p:titleStyle>
      <a:lvl1pPr marL="0" indent="-450850" algn="l" rtl="0" eaLnBrk="1" fontAlgn="base" hangingPunct="1">
        <a:lnSpc>
          <a:spcPct val="90000"/>
        </a:lnSpc>
        <a:spcBef>
          <a:spcPct val="0"/>
        </a:spcBef>
        <a:spcAft>
          <a:spcPct val="0"/>
        </a:spcAft>
        <a:defRPr sz="3000" b="1">
          <a:solidFill>
            <a:schemeClr val="tx1"/>
          </a:solidFill>
          <a:latin typeface="Arial"/>
          <a:ea typeface="Arial" panose="020B0604020202020204" pitchFamily="34" charset="0"/>
          <a:cs typeface="Arial"/>
        </a:defRPr>
      </a:lvl1pPr>
      <a:lvl2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2pPr>
      <a:lvl3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3pPr>
      <a:lvl4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4pPr>
      <a:lvl5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5pPr>
      <a:lvl6pPr marL="9080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6pPr>
      <a:lvl7pPr marL="13652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7pPr>
      <a:lvl8pPr marL="18224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8pPr>
      <a:lvl9pPr marL="22796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9pPr>
    </p:titleStyle>
    <p:bodyStyle>
      <a:lvl1pPr marL="347472" indent="-347472" algn="l" rtl="0" eaLnBrk="1" fontAlgn="base" hangingPunct="1">
        <a:spcBef>
          <a:spcPts val="600"/>
        </a:spcBef>
        <a:spcAft>
          <a:spcPts val="600"/>
        </a:spcAft>
        <a:buClr>
          <a:srgbClr val="DF4A20"/>
        </a:buClr>
        <a:buFont typeface="Wingdings" charset="2"/>
        <a:buChar char="§"/>
        <a:defRPr sz="2800">
          <a:solidFill>
            <a:schemeClr val="tx1"/>
          </a:solidFill>
          <a:latin typeface="Arial" charset="0"/>
          <a:ea typeface="Arial" panose="020B0604020202020204" pitchFamily="34" charset="0"/>
          <a:cs typeface="+mn-cs"/>
        </a:defRPr>
      </a:lvl1pPr>
      <a:lvl2pPr marL="740664" indent="-283464" algn="l" rtl="0" eaLnBrk="1" fontAlgn="base" hangingPunct="1">
        <a:spcBef>
          <a:spcPts val="600"/>
        </a:spcBef>
        <a:spcAft>
          <a:spcPts val="600"/>
        </a:spcAft>
        <a:buClr>
          <a:srgbClr val="DF4A20"/>
        </a:buClr>
        <a:buFont typeface="Wingdings" charset="2"/>
        <a:buChar char="§"/>
        <a:defRPr sz="2600">
          <a:solidFill>
            <a:schemeClr val="tx1"/>
          </a:solidFill>
          <a:latin typeface="Arial" charset="0"/>
          <a:ea typeface="+mn-ea"/>
          <a:cs typeface="+mn-cs"/>
        </a:defRPr>
      </a:lvl2pPr>
      <a:lvl3pPr marL="1143000" indent="-228600" algn="l" rtl="0" eaLnBrk="1" fontAlgn="base" hangingPunct="1">
        <a:spcBef>
          <a:spcPts val="600"/>
        </a:spcBef>
        <a:spcAft>
          <a:spcPts val="600"/>
        </a:spcAft>
        <a:buClr>
          <a:srgbClr val="DF4A20"/>
        </a:buClr>
        <a:buFont typeface="Wingdings" charset="2"/>
        <a:buChar char="§"/>
        <a:defRPr sz="2400">
          <a:solidFill>
            <a:schemeClr val="tx1"/>
          </a:solidFill>
          <a:latin typeface="Arial" charset="0"/>
          <a:ea typeface="+mn-ea"/>
          <a:cs typeface="+mn-cs"/>
        </a:defRPr>
      </a:lvl3pPr>
      <a:lvl4pPr marL="1600200" indent="-228600" algn="l" rtl="0" eaLnBrk="1" fontAlgn="base" hangingPunct="1">
        <a:spcBef>
          <a:spcPts val="600"/>
        </a:spcBef>
        <a:spcAft>
          <a:spcPts val="600"/>
        </a:spcAft>
        <a:buClr>
          <a:srgbClr val="DF4A20"/>
        </a:buClr>
        <a:buFont typeface="Wingdings" charset="2"/>
        <a:buChar char="§"/>
        <a:defRPr sz="2200">
          <a:solidFill>
            <a:schemeClr val="tx1"/>
          </a:solidFill>
          <a:latin typeface="Arial" charset="0"/>
          <a:ea typeface="+mn-ea"/>
          <a:cs typeface="+mn-cs"/>
        </a:defRPr>
      </a:lvl4pPr>
      <a:lvl5pPr marL="2057400" indent="-228600" algn="l" rtl="0" eaLnBrk="1" fontAlgn="base" hangingPunct="1">
        <a:spcBef>
          <a:spcPts val="600"/>
        </a:spcBef>
        <a:spcAft>
          <a:spcPts val="600"/>
        </a:spcAft>
        <a:buClr>
          <a:srgbClr val="DF4A20"/>
        </a:buClr>
        <a:buFont typeface="Wingdings" charset="2"/>
        <a:buChar char="§"/>
        <a:defRPr sz="2200">
          <a:solidFill>
            <a:schemeClr val="tx1"/>
          </a:solidFill>
          <a:latin typeface="Arial" charset="0"/>
          <a:ea typeface="+mn-ea"/>
          <a:cs typeface="+mn-cs"/>
        </a:defRPr>
      </a:lvl5pPr>
      <a:lvl6pPr marL="33162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6pPr>
      <a:lvl7pPr marL="37734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7pPr>
      <a:lvl8pPr marL="42306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8pPr>
      <a:lvl9pPr marL="46878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8"/>
          <p:cNvSpPr>
            <a:spLocks noGrp="1" noChangeArrowheads="1"/>
          </p:cNvSpPr>
          <p:nvPr>
            <p:ph type="body" idx="1"/>
          </p:nvPr>
        </p:nvSpPr>
        <p:spPr bwMode="auto">
          <a:xfrm>
            <a:off x="152400" y="1272910"/>
            <a:ext cx="8839199" cy="52171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13716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6" name="Rectangle 7"/>
          <p:cNvSpPr>
            <a:spLocks noGrp="1" noChangeArrowheads="1"/>
          </p:cNvSpPr>
          <p:nvPr>
            <p:ph type="title"/>
          </p:nvPr>
        </p:nvSpPr>
        <p:spPr bwMode="auto">
          <a:xfrm>
            <a:off x="0" y="0"/>
            <a:ext cx="9144000" cy="600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82880" tIns="91440" rIns="228600" bIns="91440" numCol="1" anchor="t" anchorCtr="0" compatLnSpc="1">
            <a:prstTxWarp prst="textNoShape">
              <a:avLst/>
            </a:prstTxWarp>
            <a:spAutoFit/>
          </a:bodyPr>
          <a:lstStyle/>
          <a:p>
            <a:pPr lvl="0"/>
            <a:r>
              <a:rPr lang="en-US"/>
              <a:t>Click to edit Master title style</a:t>
            </a:r>
            <a:endParaRPr lang="en-US" dirty="0"/>
          </a:p>
        </p:txBody>
      </p:sp>
      <p:sp>
        <p:nvSpPr>
          <p:cNvPr id="3"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pPr defTabSz="914400" eaLnBrk="0" fontAlgn="base" hangingPunct="0">
              <a:spcBef>
                <a:spcPct val="0"/>
              </a:spcBef>
              <a:spcAft>
                <a:spcPct val="0"/>
              </a:spcAft>
            </a:pPr>
            <a:r>
              <a:rPr lang="en-US">
                <a:solidFill>
                  <a:srgbClr val="000000"/>
                </a:solidFill>
                <a:latin typeface="Arial" panose="020B0604020202020204" pitchFamily="34" charset="0"/>
                <a:ea typeface="ヒラギノ角ゴ Pro W3" charset="-128"/>
                <a:cs typeface="Arial"/>
              </a:rPr>
              <a:t>© 2017 Pearson Education, Inc.</a:t>
            </a:r>
          </a:p>
        </p:txBody>
      </p:sp>
    </p:spTree>
    <p:extLst>
      <p:ext uri="{BB962C8B-B14F-4D97-AF65-F5344CB8AC3E}">
        <p14:creationId xmlns:p14="http://schemas.microsoft.com/office/powerpoint/2010/main" val="2951826763"/>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Lst>
  <p:hf sldNum="0" hdr="0" dt="0"/>
  <p:txStyles>
    <p:titleStyle>
      <a:lvl1pPr marL="0" indent="-450850" algn="l" rtl="0" eaLnBrk="1" fontAlgn="base" hangingPunct="1">
        <a:lnSpc>
          <a:spcPct val="90000"/>
        </a:lnSpc>
        <a:spcBef>
          <a:spcPct val="0"/>
        </a:spcBef>
        <a:spcAft>
          <a:spcPct val="0"/>
        </a:spcAft>
        <a:defRPr sz="3000" b="1">
          <a:solidFill>
            <a:schemeClr val="tx1"/>
          </a:solidFill>
          <a:latin typeface="Arial"/>
          <a:ea typeface="Arial" panose="020B0604020202020204" pitchFamily="34" charset="0"/>
          <a:cs typeface="Arial"/>
        </a:defRPr>
      </a:lvl1pPr>
      <a:lvl2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2pPr>
      <a:lvl3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3pPr>
      <a:lvl4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4pPr>
      <a:lvl5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5pPr>
      <a:lvl6pPr marL="9080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6pPr>
      <a:lvl7pPr marL="13652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7pPr>
      <a:lvl8pPr marL="18224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8pPr>
      <a:lvl9pPr marL="22796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9pPr>
    </p:titleStyle>
    <p:bodyStyle>
      <a:lvl1pPr marL="347472" indent="-347472" algn="l" rtl="0" eaLnBrk="1" fontAlgn="base" hangingPunct="1">
        <a:spcBef>
          <a:spcPts val="600"/>
        </a:spcBef>
        <a:spcAft>
          <a:spcPts val="600"/>
        </a:spcAft>
        <a:buClr>
          <a:srgbClr val="DF4A20"/>
        </a:buClr>
        <a:buFont typeface="Wingdings" charset="2"/>
        <a:buChar char="§"/>
        <a:defRPr sz="2800">
          <a:solidFill>
            <a:schemeClr val="tx1"/>
          </a:solidFill>
          <a:latin typeface="Arial" charset="0"/>
          <a:ea typeface="Arial" panose="020B0604020202020204" pitchFamily="34" charset="0"/>
          <a:cs typeface="+mn-cs"/>
        </a:defRPr>
      </a:lvl1pPr>
      <a:lvl2pPr marL="740664" indent="-283464" algn="l" rtl="0" eaLnBrk="1" fontAlgn="base" hangingPunct="1">
        <a:spcBef>
          <a:spcPts val="600"/>
        </a:spcBef>
        <a:spcAft>
          <a:spcPts val="600"/>
        </a:spcAft>
        <a:buClr>
          <a:srgbClr val="DF4A20"/>
        </a:buClr>
        <a:buFont typeface="Wingdings" charset="2"/>
        <a:buChar char="§"/>
        <a:defRPr sz="2600">
          <a:solidFill>
            <a:schemeClr val="tx1"/>
          </a:solidFill>
          <a:latin typeface="Arial" charset="0"/>
          <a:ea typeface="+mn-ea"/>
          <a:cs typeface="+mn-cs"/>
        </a:defRPr>
      </a:lvl2pPr>
      <a:lvl3pPr marL="1143000" indent="-228600" algn="l" rtl="0" eaLnBrk="1" fontAlgn="base" hangingPunct="1">
        <a:spcBef>
          <a:spcPts val="600"/>
        </a:spcBef>
        <a:spcAft>
          <a:spcPts val="600"/>
        </a:spcAft>
        <a:buClr>
          <a:srgbClr val="DF4A20"/>
        </a:buClr>
        <a:buFont typeface="Wingdings" charset="2"/>
        <a:buChar char="§"/>
        <a:defRPr sz="2400">
          <a:solidFill>
            <a:schemeClr val="tx1"/>
          </a:solidFill>
          <a:latin typeface="Arial" charset="0"/>
          <a:ea typeface="+mn-ea"/>
          <a:cs typeface="+mn-cs"/>
        </a:defRPr>
      </a:lvl3pPr>
      <a:lvl4pPr marL="1600200" indent="-228600" algn="l" rtl="0" eaLnBrk="1" fontAlgn="base" hangingPunct="1">
        <a:spcBef>
          <a:spcPts val="600"/>
        </a:spcBef>
        <a:spcAft>
          <a:spcPts val="600"/>
        </a:spcAft>
        <a:buClr>
          <a:srgbClr val="DF4A20"/>
        </a:buClr>
        <a:buFont typeface="Wingdings" charset="2"/>
        <a:buChar char="§"/>
        <a:defRPr sz="2200">
          <a:solidFill>
            <a:schemeClr val="tx1"/>
          </a:solidFill>
          <a:latin typeface="Arial" charset="0"/>
          <a:ea typeface="+mn-ea"/>
          <a:cs typeface="+mn-cs"/>
        </a:defRPr>
      </a:lvl4pPr>
      <a:lvl5pPr marL="2057400" indent="-228600" algn="l" rtl="0" eaLnBrk="1" fontAlgn="base" hangingPunct="1">
        <a:spcBef>
          <a:spcPts val="600"/>
        </a:spcBef>
        <a:spcAft>
          <a:spcPts val="600"/>
        </a:spcAft>
        <a:buClr>
          <a:srgbClr val="DF4A20"/>
        </a:buClr>
        <a:buFont typeface="Wingdings" charset="2"/>
        <a:buChar char="§"/>
        <a:defRPr sz="2200">
          <a:solidFill>
            <a:schemeClr val="tx1"/>
          </a:solidFill>
          <a:latin typeface="Arial" charset="0"/>
          <a:ea typeface="+mn-ea"/>
          <a:cs typeface="+mn-cs"/>
        </a:defRPr>
      </a:lvl5pPr>
      <a:lvl6pPr marL="33162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6pPr>
      <a:lvl7pPr marL="37734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7pPr>
      <a:lvl8pPr marL="42306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8pPr>
      <a:lvl9pPr marL="46878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8"/>
          <p:cNvSpPr>
            <a:spLocks noGrp="1" noChangeArrowheads="1"/>
          </p:cNvSpPr>
          <p:nvPr>
            <p:ph type="body" idx="1"/>
          </p:nvPr>
        </p:nvSpPr>
        <p:spPr bwMode="auto">
          <a:xfrm>
            <a:off x="152400" y="1272910"/>
            <a:ext cx="8839199" cy="5217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13716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6" name="Rectangle 7"/>
          <p:cNvSpPr>
            <a:spLocks noGrp="1" noChangeArrowheads="1"/>
          </p:cNvSpPr>
          <p:nvPr>
            <p:ph type="title"/>
          </p:nvPr>
        </p:nvSpPr>
        <p:spPr bwMode="auto">
          <a:xfrm>
            <a:off x="0" y="0"/>
            <a:ext cx="91440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82880" tIns="91440" rIns="228600" bIns="91440" numCol="1" anchor="t" anchorCtr="0" compatLnSpc="1">
            <a:prstTxWarp prst="textNoShape">
              <a:avLst/>
            </a:prstTxWarp>
            <a:spAutoFit/>
          </a:bodyPr>
          <a:lstStyle/>
          <a:p>
            <a:pPr lvl="0"/>
            <a:r>
              <a:rPr lang="en-US"/>
              <a:t>Click to edit Master title style</a:t>
            </a:r>
            <a:endParaRPr lang="en-US" dirty="0"/>
          </a:p>
        </p:txBody>
      </p:sp>
      <p:sp>
        <p:nvSpPr>
          <p:cNvPr id="3"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t>© 2017 Pearson Education, Inc.</a:t>
            </a:r>
          </a:p>
        </p:txBody>
      </p:sp>
    </p:spTree>
    <p:extLst>
      <p:ext uri="{BB962C8B-B14F-4D97-AF65-F5344CB8AC3E}">
        <p14:creationId xmlns:p14="http://schemas.microsoft.com/office/powerpoint/2010/main" val="2831560313"/>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Lst>
  <p:hf sldNum="0" hdr="0" dt="0"/>
  <p:txStyles>
    <p:titleStyle>
      <a:lvl1pPr marL="0" indent="-450850" algn="l" rtl="0" eaLnBrk="1" fontAlgn="base" hangingPunct="1">
        <a:lnSpc>
          <a:spcPct val="90000"/>
        </a:lnSpc>
        <a:spcBef>
          <a:spcPct val="0"/>
        </a:spcBef>
        <a:spcAft>
          <a:spcPct val="0"/>
        </a:spcAft>
        <a:defRPr sz="3000" b="1">
          <a:solidFill>
            <a:schemeClr val="tx1"/>
          </a:solidFill>
          <a:latin typeface="Arial"/>
          <a:ea typeface="Arial" panose="020B0604020202020204" pitchFamily="34" charset="0"/>
          <a:cs typeface="Arial"/>
        </a:defRPr>
      </a:lvl1pPr>
      <a:lvl2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2pPr>
      <a:lvl3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3pPr>
      <a:lvl4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4pPr>
      <a:lvl5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5pPr>
      <a:lvl6pPr marL="9080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6pPr>
      <a:lvl7pPr marL="13652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7pPr>
      <a:lvl8pPr marL="18224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8pPr>
      <a:lvl9pPr marL="22796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9pPr>
    </p:titleStyle>
    <p:bodyStyle>
      <a:lvl1pPr marL="347472" indent="-347472" algn="l" rtl="0" eaLnBrk="1" fontAlgn="base" hangingPunct="1">
        <a:spcBef>
          <a:spcPts val="600"/>
        </a:spcBef>
        <a:spcAft>
          <a:spcPts val="600"/>
        </a:spcAft>
        <a:buClr>
          <a:srgbClr val="DF4A20"/>
        </a:buClr>
        <a:buFont typeface="Wingdings" charset="2"/>
        <a:buChar char="§"/>
        <a:defRPr sz="2800">
          <a:solidFill>
            <a:schemeClr val="tx1"/>
          </a:solidFill>
          <a:latin typeface="Arial" charset="0"/>
          <a:ea typeface="Arial" panose="020B0604020202020204" pitchFamily="34" charset="0"/>
          <a:cs typeface="+mn-cs"/>
        </a:defRPr>
      </a:lvl1pPr>
      <a:lvl2pPr marL="740664" indent="-283464" algn="l" rtl="0" eaLnBrk="1" fontAlgn="base" hangingPunct="1">
        <a:spcBef>
          <a:spcPts val="600"/>
        </a:spcBef>
        <a:spcAft>
          <a:spcPts val="600"/>
        </a:spcAft>
        <a:buClr>
          <a:srgbClr val="DF4A20"/>
        </a:buClr>
        <a:buFont typeface="Wingdings" charset="2"/>
        <a:buChar char="§"/>
        <a:defRPr sz="2600">
          <a:solidFill>
            <a:schemeClr val="tx1"/>
          </a:solidFill>
          <a:latin typeface="Arial" charset="0"/>
          <a:ea typeface="+mn-ea"/>
          <a:cs typeface="+mn-cs"/>
        </a:defRPr>
      </a:lvl2pPr>
      <a:lvl3pPr marL="1143000" indent="-228600" algn="l" rtl="0" eaLnBrk="1" fontAlgn="base" hangingPunct="1">
        <a:spcBef>
          <a:spcPts val="600"/>
        </a:spcBef>
        <a:spcAft>
          <a:spcPts val="600"/>
        </a:spcAft>
        <a:buClr>
          <a:srgbClr val="DF4A20"/>
        </a:buClr>
        <a:buFont typeface="Wingdings" charset="2"/>
        <a:buChar char="§"/>
        <a:defRPr sz="2400">
          <a:solidFill>
            <a:schemeClr val="tx1"/>
          </a:solidFill>
          <a:latin typeface="Arial" charset="0"/>
          <a:ea typeface="+mn-ea"/>
          <a:cs typeface="+mn-cs"/>
        </a:defRPr>
      </a:lvl3pPr>
      <a:lvl4pPr marL="1600200" indent="-228600" algn="l" rtl="0" eaLnBrk="1" fontAlgn="base" hangingPunct="1">
        <a:spcBef>
          <a:spcPts val="600"/>
        </a:spcBef>
        <a:spcAft>
          <a:spcPts val="600"/>
        </a:spcAft>
        <a:buClr>
          <a:srgbClr val="DF4A20"/>
        </a:buClr>
        <a:buFont typeface="Wingdings" charset="2"/>
        <a:buChar char="§"/>
        <a:defRPr sz="2200">
          <a:solidFill>
            <a:schemeClr val="tx1"/>
          </a:solidFill>
          <a:latin typeface="Arial" charset="0"/>
          <a:ea typeface="+mn-ea"/>
          <a:cs typeface="+mn-cs"/>
        </a:defRPr>
      </a:lvl4pPr>
      <a:lvl5pPr marL="2057400" indent="-228600" algn="l" rtl="0" eaLnBrk="1" fontAlgn="base" hangingPunct="1">
        <a:spcBef>
          <a:spcPts val="600"/>
        </a:spcBef>
        <a:spcAft>
          <a:spcPts val="600"/>
        </a:spcAft>
        <a:buClr>
          <a:srgbClr val="DF4A20"/>
        </a:buClr>
        <a:buFont typeface="Wingdings" charset="2"/>
        <a:buChar char="§"/>
        <a:defRPr sz="2200">
          <a:solidFill>
            <a:schemeClr val="tx1"/>
          </a:solidFill>
          <a:latin typeface="Arial" charset="0"/>
          <a:ea typeface="+mn-ea"/>
          <a:cs typeface="+mn-cs"/>
        </a:defRPr>
      </a:lvl5pPr>
      <a:lvl6pPr marL="33162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6pPr>
      <a:lvl7pPr marL="37734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7pPr>
      <a:lvl8pPr marL="42306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8pPr>
      <a:lvl9pPr marL="46878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s://www.britannica.com/gallery/image-gallery-the-human-eye" TargetMode="Externa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1_01_Dandelions-U.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7815" y="431799"/>
            <a:ext cx="9414215" cy="6016503"/>
          </a:xfrm>
          <a:prstGeom prst="rect">
            <a:avLst/>
          </a:prstGeom>
        </p:spPr>
      </p:pic>
      <p:sp>
        <p:nvSpPr>
          <p:cNvPr id="2" name="Title 1"/>
          <p:cNvSpPr>
            <a:spLocks noGrp="1"/>
          </p:cNvSpPr>
          <p:nvPr>
            <p:ph type="ctrTitle"/>
          </p:nvPr>
        </p:nvSpPr>
        <p:spPr>
          <a:xfrm>
            <a:off x="406400" y="584200"/>
            <a:ext cx="8420100" cy="1470025"/>
          </a:xfrm>
        </p:spPr>
        <p:txBody>
          <a:bodyPr/>
          <a:lstStyle/>
          <a:p>
            <a:r>
              <a:rPr lang="en-US" dirty="0"/>
              <a:t>BIO10: Introduction to Principles of Biology</a:t>
            </a:r>
          </a:p>
        </p:txBody>
      </p:sp>
      <p:sp>
        <p:nvSpPr>
          <p:cNvPr id="3" name="Subtitle 2"/>
          <p:cNvSpPr>
            <a:spLocks noGrp="1"/>
          </p:cNvSpPr>
          <p:nvPr>
            <p:ph type="subTitle" idx="1"/>
          </p:nvPr>
        </p:nvSpPr>
        <p:spPr>
          <a:xfrm>
            <a:off x="266700" y="2120901"/>
            <a:ext cx="8699500" cy="4152899"/>
          </a:xfrm>
        </p:spPr>
        <p:txBody>
          <a:bodyPr>
            <a:normAutofit/>
          </a:bodyPr>
          <a:lstStyle/>
          <a:p>
            <a:r>
              <a:rPr lang="en-US" sz="2800" dirty="0">
                <a:solidFill>
                  <a:schemeClr val="tx1"/>
                </a:solidFill>
              </a:rPr>
              <a:t>Dr. Paul Bradley</a:t>
            </a:r>
          </a:p>
          <a:p>
            <a:r>
              <a:rPr lang="en-US" sz="2800" dirty="0">
                <a:solidFill>
                  <a:schemeClr val="tx1"/>
                </a:solidFill>
              </a:rPr>
              <a:t>Introduction to Biology &amp; Scientific Method</a:t>
            </a:r>
          </a:p>
          <a:p>
            <a:endParaRPr lang="en-US" sz="2800" dirty="0">
              <a:solidFill>
                <a:schemeClr val="tx1"/>
              </a:solidFill>
            </a:endParaRPr>
          </a:p>
          <a:p>
            <a:endParaRPr lang="en-US" sz="2800" dirty="0">
              <a:solidFill>
                <a:schemeClr val="tx1"/>
              </a:solidFill>
            </a:endParaRPr>
          </a:p>
          <a:p>
            <a:endParaRPr lang="en-US" sz="2800" dirty="0">
              <a:solidFill>
                <a:schemeClr val="tx1"/>
              </a:solidFill>
            </a:endParaRPr>
          </a:p>
          <a:p>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074520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373"/>
            <a:ext cx="6184900" cy="1143000"/>
          </a:xfrm>
        </p:spPr>
        <p:txBody>
          <a:bodyPr/>
          <a:lstStyle/>
          <a:p>
            <a:r>
              <a:rPr lang="en-US" dirty="0"/>
              <a:t>Syllabus</a:t>
            </a:r>
          </a:p>
        </p:txBody>
      </p:sp>
      <p:sp>
        <p:nvSpPr>
          <p:cNvPr id="3" name="Content Placeholder 2"/>
          <p:cNvSpPr>
            <a:spLocks noGrp="1"/>
          </p:cNvSpPr>
          <p:nvPr>
            <p:ph idx="1"/>
          </p:nvPr>
        </p:nvSpPr>
        <p:spPr>
          <a:xfrm>
            <a:off x="457200" y="1600200"/>
            <a:ext cx="8229600" cy="5005137"/>
          </a:xfrm>
        </p:spPr>
        <p:txBody>
          <a:bodyPr>
            <a:normAutofit fontScale="92500"/>
          </a:bodyPr>
          <a:lstStyle/>
          <a:p>
            <a:r>
              <a:rPr lang="en-US" dirty="0"/>
              <a:t>Academic Integrity:</a:t>
            </a:r>
          </a:p>
          <a:p>
            <a:pPr lvl="1"/>
            <a:r>
              <a:rPr lang="en-US" dirty="0"/>
              <a:t>Plagiarism and cheating are serious offenses that undermine the integrity of any academic institution.</a:t>
            </a:r>
          </a:p>
          <a:p>
            <a:pPr lvl="1"/>
            <a:r>
              <a:rPr lang="en-US" dirty="0"/>
              <a:t>Plagiarism occurs when an idea is taken from a source other than the writer without citing that source. Quoting and paraphrasing ideas without citations are a form of plagiarism. </a:t>
            </a:r>
          </a:p>
          <a:p>
            <a:pPr lvl="1"/>
            <a:r>
              <a:rPr lang="en-US" dirty="0"/>
              <a:t>Plagiarism and cheating on exams and/or assignments will most often result in an automatic “F” for the assignment and, as required, a report to the college. </a:t>
            </a:r>
          </a:p>
        </p:txBody>
      </p:sp>
    </p:spTree>
    <p:extLst>
      <p:ext uri="{BB962C8B-B14F-4D97-AF65-F5344CB8AC3E}">
        <p14:creationId xmlns:p14="http://schemas.microsoft.com/office/powerpoint/2010/main" val="229555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6131"/>
            <a:ext cx="6184900" cy="1143000"/>
          </a:xfrm>
        </p:spPr>
        <p:txBody>
          <a:bodyPr/>
          <a:lstStyle/>
          <a:p>
            <a:r>
              <a:rPr lang="en-US" dirty="0"/>
              <a:t>Syllabus</a:t>
            </a:r>
          </a:p>
        </p:txBody>
      </p:sp>
      <p:sp>
        <p:nvSpPr>
          <p:cNvPr id="3" name="Content Placeholder 2"/>
          <p:cNvSpPr>
            <a:spLocks noGrp="1"/>
          </p:cNvSpPr>
          <p:nvPr>
            <p:ph idx="1"/>
          </p:nvPr>
        </p:nvSpPr>
        <p:spPr/>
        <p:txBody>
          <a:bodyPr>
            <a:normAutofit/>
          </a:bodyPr>
          <a:lstStyle/>
          <a:p>
            <a:r>
              <a:rPr lang="en-US" dirty="0"/>
              <a:t>Grading:</a:t>
            </a:r>
          </a:p>
        </p:txBody>
      </p:sp>
      <p:pic>
        <p:nvPicPr>
          <p:cNvPr id="5" name="Picture 4">
            <a:extLst>
              <a:ext uri="{FF2B5EF4-FFF2-40B4-BE49-F238E27FC236}">
                <a16:creationId xmlns:a16="http://schemas.microsoft.com/office/drawing/2014/main" id="{61D23693-9225-4749-B291-A66437051E7A}"/>
              </a:ext>
            </a:extLst>
          </p:cNvPr>
          <p:cNvPicPr>
            <a:picLocks noChangeAspect="1"/>
          </p:cNvPicPr>
          <p:nvPr/>
        </p:nvPicPr>
        <p:blipFill>
          <a:blip r:embed="rId2"/>
          <a:stretch>
            <a:fillRect/>
          </a:stretch>
        </p:blipFill>
        <p:spPr>
          <a:xfrm>
            <a:off x="228600" y="2503235"/>
            <a:ext cx="8686800" cy="2081392"/>
          </a:xfrm>
          <a:prstGeom prst="rect">
            <a:avLst/>
          </a:prstGeom>
        </p:spPr>
      </p:pic>
    </p:spTree>
    <p:extLst>
      <p:ext uri="{BB962C8B-B14F-4D97-AF65-F5344CB8AC3E}">
        <p14:creationId xmlns:p14="http://schemas.microsoft.com/office/powerpoint/2010/main" val="312202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How to do well in this course</a:t>
            </a:r>
          </a:p>
        </p:txBody>
      </p:sp>
      <p:sp>
        <p:nvSpPr>
          <p:cNvPr id="3" name="Content Placeholder 2"/>
          <p:cNvSpPr>
            <a:spLocks noGrp="1"/>
          </p:cNvSpPr>
          <p:nvPr>
            <p:ph idx="1"/>
          </p:nvPr>
        </p:nvSpPr>
        <p:spPr/>
        <p:txBody>
          <a:bodyPr>
            <a:normAutofit/>
          </a:bodyPr>
          <a:lstStyle/>
          <a:p>
            <a:r>
              <a:rPr lang="en-US" dirty="0"/>
              <a:t>Pay attention in lecture</a:t>
            </a:r>
          </a:p>
          <a:p>
            <a:r>
              <a:rPr lang="en-US" dirty="0"/>
              <a:t>Ask questions if you’re confused</a:t>
            </a:r>
          </a:p>
          <a:p>
            <a:r>
              <a:rPr lang="en-US" dirty="0"/>
              <a:t>Carefully read the textbook</a:t>
            </a:r>
          </a:p>
          <a:p>
            <a:pPr lvl="1"/>
            <a:r>
              <a:rPr lang="en-US" dirty="0"/>
              <a:t>Learn every bold term</a:t>
            </a:r>
          </a:p>
          <a:p>
            <a:pPr lvl="1"/>
            <a:r>
              <a:rPr lang="en-US" dirty="0"/>
              <a:t>Understand every figure, graph, diagram</a:t>
            </a:r>
          </a:p>
          <a:p>
            <a:pPr lvl="1"/>
            <a:r>
              <a:rPr lang="en-US" dirty="0"/>
              <a:t>Make connections within and between chapters</a:t>
            </a:r>
          </a:p>
          <a:p>
            <a:pPr lvl="2"/>
            <a:r>
              <a:rPr lang="en-US" dirty="0"/>
              <a:t>“What does this have to do with the other chapters?”</a:t>
            </a:r>
          </a:p>
          <a:p>
            <a:r>
              <a:rPr lang="en-US" dirty="0"/>
              <a:t>Keep up with readings</a:t>
            </a:r>
          </a:p>
        </p:txBody>
      </p:sp>
    </p:spTree>
    <p:extLst>
      <p:ext uri="{BB962C8B-B14F-4D97-AF65-F5344CB8AC3E}">
        <p14:creationId xmlns:p14="http://schemas.microsoft.com/office/powerpoint/2010/main" val="178434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C118E-6522-0146-A611-4DD674BEA0D0}"/>
              </a:ext>
            </a:extLst>
          </p:cNvPr>
          <p:cNvSpPr>
            <a:spLocks noGrp="1"/>
          </p:cNvSpPr>
          <p:nvPr>
            <p:ph type="title"/>
          </p:nvPr>
        </p:nvSpPr>
        <p:spPr>
          <a:xfrm>
            <a:off x="457200" y="0"/>
            <a:ext cx="8229600" cy="1143000"/>
          </a:xfrm>
        </p:spPr>
        <p:txBody>
          <a:bodyPr/>
          <a:lstStyle/>
          <a:p>
            <a:r>
              <a:rPr lang="en-US" dirty="0"/>
              <a:t>Moving on...</a:t>
            </a:r>
          </a:p>
        </p:txBody>
      </p:sp>
      <p:pic>
        <p:nvPicPr>
          <p:cNvPr id="5" name="Content Placeholder 4">
            <a:extLst>
              <a:ext uri="{FF2B5EF4-FFF2-40B4-BE49-F238E27FC236}">
                <a16:creationId xmlns:a16="http://schemas.microsoft.com/office/drawing/2014/main" id="{45DF7A8A-8C47-1443-9703-65DA74C6EEDB}"/>
              </a:ext>
            </a:extLst>
          </p:cNvPr>
          <p:cNvPicPr>
            <a:picLocks noGrp="1" noChangeAspect="1"/>
          </p:cNvPicPr>
          <p:nvPr>
            <p:ph idx="1"/>
          </p:nvPr>
        </p:nvPicPr>
        <p:blipFill>
          <a:blip r:embed="rId2"/>
          <a:stretch>
            <a:fillRect/>
          </a:stretch>
        </p:blipFill>
        <p:spPr>
          <a:xfrm>
            <a:off x="1165413" y="914865"/>
            <a:ext cx="6544234" cy="5943135"/>
          </a:xfrm>
        </p:spPr>
      </p:pic>
    </p:spTree>
    <p:extLst>
      <p:ext uri="{BB962C8B-B14F-4D97-AF65-F5344CB8AC3E}">
        <p14:creationId xmlns:p14="http://schemas.microsoft.com/office/powerpoint/2010/main" val="1578700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Themes and Concepts of Biology</a:t>
            </a:r>
          </a:p>
        </p:txBody>
      </p:sp>
      <p:sp>
        <p:nvSpPr>
          <p:cNvPr id="3" name="Content Placeholder 2"/>
          <p:cNvSpPr>
            <a:spLocks noGrp="1"/>
          </p:cNvSpPr>
          <p:nvPr>
            <p:ph idx="1"/>
          </p:nvPr>
        </p:nvSpPr>
        <p:spPr/>
        <p:txBody>
          <a:bodyPr>
            <a:normAutofit/>
          </a:bodyPr>
          <a:lstStyle/>
          <a:p>
            <a:r>
              <a:rPr lang="en-US" dirty="0"/>
              <a:t>By the end of this section, you will be able to:</a:t>
            </a:r>
          </a:p>
          <a:p>
            <a:r>
              <a:rPr lang="en-US" dirty="0"/>
              <a:t>Identify and describe the properties of life</a:t>
            </a:r>
          </a:p>
          <a:p>
            <a:r>
              <a:rPr lang="en-US" dirty="0"/>
              <a:t>Describe the levels of organization among living things</a:t>
            </a:r>
          </a:p>
          <a:p>
            <a:r>
              <a:rPr lang="en-US" dirty="0"/>
              <a:t>List examples of different sub disciplines in biology</a:t>
            </a:r>
          </a:p>
        </p:txBody>
      </p:sp>
    </p:spTree>
    <p:extLst>
      <p:ext uri="{BB962C8B-B14F-4D97-AF65-F5344CB8AC3E}">
        <p14:creationId xmlns:p14="http://schemas.microsoft.com/office/powerpoint/2010/main" val="2127137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What is life?</a:t>
            </a:r>
          </a:p>
        </p:txBody>
      </p:sp>
      <p:pic>
        <p:nvPicPr>
          <p:cNvPr id="5" name="Picture 4" descr="01_02_PropertiesOfLife-U.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25805" y="1311943"/>
            <a:ext cx="6452073" cy="5153850"/>
          </a:xfrm>
          <a:prstGeom prst="rect">
            <a:avLst/>
          </a:prstGeom>
        </p:spPr>
      </p:pic>
      <p:sp>
        <p:nvSpPr>
          <p:cNvPr id="6" name="Text Box 31"/>
          <p:cNvSpPr txBox="1">
            <a:spLocks noChangeArrowheads="1"/>
          </p:cNvSpPr>
          <p:nvPr/>
        </p:nvSpPr>
        <p:spPr bwMode="auto">
          <a:xfrm>
            <a:off x="2163293" y="1794795"/>
            <a:ext cx="872427" cy="2192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600" dirty="0">
                <a:latin typeface="Arial" charset="0"/>
              </a:rPr>
              <a:t>Order</a:t>
            </a:r>
          </a:p>
        </p:txBody>
      </p:sp>
      <p:sp>
        <p:nvSpPr>
          <p:cNvPr id="7" name="Text Box 31"/>
          <p:cNvSpPr txBox="1">
            <a:spLocks noChangeArrowheads="1"/>
          </p:cNvSpPr>
          <p:nvPr/>
        </p:nvSpPr>
        <p:spPr bwMode="auto">
          <a:xfrm>
            <a:off x="1376605" y="5259920"/>
            <a:ext cx="1768375" cy="2192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700" dirty="0">
                <a:latin typeface="Arial" charset="0"/>
              </a:rPr>
              <a:t>Energy processing</a:t>
            </a:r>
          </a:p>
        </p:txBody>
      </p:sp>
      <p:sp>
        <p:nvSpPr>
          <p:cNvPr id="15" name="Text Box 31"/>
          <p:cNvSpPr txBox="1">
            <a:spLocks noChangeArrowheads="1"/>
          </p:cNvSpPr>
          <p:nvPr/>
        </p:nvSpPr>
        <p:spPr bwMode="auto">
          <a:xfrm>
            <a:off x="3273689" y="6039872"/>
            <a:ext cx="1220299" cy="3837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600" dirty="0">
                <a:latin typeface="Arial" charset="0"/>
              </a:rPr>
              <a:t>Growth and</a:t>
            </a:r>
            <a:br>
              <a:rPr lang="en-US" sz="1600" dirty="0">
                <a:latin typeface="Arial" charset="0"/>
              </a:rPr>
            </a:br>
            <a:r>
              <a:rPr lang="en-US" sz="1600" dirty="0">
                <a:latin typeface="Arial" charset="0"/>
              </a:rPr>
              <a:t>development</a:t>
            </a:r>
          </a:p>
        </p:txBody>
      </p:sp>
      <p:sp>
        <p:nvSpPr>
          <p:cNvPr id="16" name="Text Box 31"/>
          <p:cNvSpPr txBox="1">
            <a:spLocks noChangeArrowheads="1"/>
          </p:cNvSpPr>
          <p:nvPr/>
        </p:nvSpPr>
        <p:spPr bwMode="auto">
          <a:xfrm>
            <a:off x="6159447" y="3192327"/>
            <a:ext cx="944035" cy="217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600" dirty="0">
                <a:latin typeface="Arial" charset="0"/>
              </a:rPr>
              <a:t>Regulation</a:t>
            </a:r>
          </a:p>
        </p:txBody>
      </p:sp>
      <p:sp>
        <p:nvSpPr>
          <p:cNvPr id="17" name="Text Box 31"/>
          <p:cNvSpPr txBox="1">
            <a:spLocks noChangeArrowheads="1"/>
          </p:cNvSpPr>
          <p:nvPr/>
        </p:nvSpPr>
        <p:spPr bwMode="auto">
          <a:xfrm>
            <a:off x="6326665" y="3605071"/>
            <a:ext cx="1349613" cy="217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700" dirty="0">
                <a:latin typeface="Arial" charset="0"/>
              </a:rPr>
              <a:t>Reproduction</a:t>
            </a:r>
          </a:p>
        </p:txBody>
      </p:sp>
      <p:sp>
        <p:nvSpPr>
          <p:cNvPr id="18" name="Text Box 31"/>
          <p:cNvSpPr txBox="1">
            <a:spLocks noChangeArrowheads="1"/>
          </p:cNvSpPr>
          <p:nvPr/>
        </p:nvSpPr>
        <p:spPr bwMode="auto">
          <a:xfrm>
            <a:off x="4756498" y="5542685"/>
            <a:ext cx="1504549" cy="10451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700" dirty="0">
                <a:latin typeface="Arial" charset="0"/>
              </a:rPr>
              <a:t>Response </a:t>
            </a:r>
          </a:p>
          <a:p>
            <a:r>
              <a:rPr lang="en-US" sz="1700" dirty="0">
                <a:latin typeface="Arial" charset="0"/>
              </a:rPr>
              <a:t>to the </a:t>
            </a:r>
            <a:br>
              <a:rPr lang="en-US" sz="1700" dirty="0">
                <a:latin typeface="Arial" charset="0"/>
              </a:rPr>
            </a:br>
            <a:r>
              <a:rPr lang="en-US" sz="1700" dirty="0">
                <a:latin typeface="Arial" charset="0"/>
              </a:rPr>
              <a:t>environment</a:t>
            </a:r>
          </a:p>
        </p:txBody>
      </p:sp>
      <p:sp>
        <p:nvSpPr>
          <p:cNvPr id="19" name="Text Box 31"/>
          <p:cNvSpPr txBox="1">
            <a:spLocks noChangeArrowheads="1"/>
          </p:cNvSpPr>
          <p:nvPr/>
        </p:nvSpPr>
        <p:spPr bwMode="auto">
          <a:xfrm>
            <a:off x="4330150" y="3595745"/>
            <a:ext cx="1220299" cy="3837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600" dirty="0">
                <a:latin typeface="Arial" charset="0"/>
              </a:rPr>
              <a:t>Evolutionary</a:t>
            </a:r>
            <a:br>
              <a:rPr lang="en-US" sz="1600" dirty="0">
                <a:latin typeface="Arial" charset="0"/>
              </a:rPr>
            </a:br>
            <a:r>
              <a:rPr lang="en-US" sz="1600" dirty="0">
                <a:latin typeface="Arial" charset="0"/>
              </a:rPr>
              <a:t>adaptation</a:t>
            </a:r>
          </a:p>
        </p:txBody>
      </p:sp>
    </p:spTree>
    <p:extLst>
      <p:ext uri="{BB962C8B-B14F-4D97-AF65-F5344CB8AC3E}">
        <p14:creationId xmlns:p14="http://schemas.microsoft.com/office/powerpoint/2010/main" val="2186038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97"/>
            <a:ext cx="8229600" cy="1143000"/>
          </a:xfrm>
        </p:spPr>
        <p:txBody>
          <a:bodyPr/>
          <a:lstStyle/>
          <a:p>
            <a:r>
              <a:rPr lang="en-US" dirty="0"/>
              <a:t>What is life?</a:t>
            </a:r>
          </a:p>
        </p:txBody>
      </p:sp>
      <p:pic>
        <p:nvPicPr>
          <p:cNvPr id="20" name="Picture 19" descr="01_01_Dandelions-U.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4546" y="1340556"/>
            <a:ext cx="7992254" cy="5107746"/>
          </a:xfrm>
          <a:prstGeom prst="rect">
            <a:avLst/>
          </a:prstGeom>
        </p:spPr>
      </p:pic>
      <p:sp>
        <p:nvSpPr>
          <p:cNvPr id="5" name="Text Box 31">
            <a:extLst>
              <a:ext uri="{FF2B5EF4-FFF2-40B4-BE49-F238E27FC236}">
                <a16:creationId xmlns:a16="http://schemas.microsoft.com/office/drawing/2014/main" id="{EE5D323A-6550-1749-8049-1E06280C4C39}"/>
              </a:ext>
            </a:extLst>
          </p:cNvPr>
          <p:cNvSpPr txBox="1">
            <a:spLocks noChangeArrowheads="1"/>
          </p:cNvSpPr>
          <p:nvPr/>
        </p:nvSpPr>
        <p:spPr bwMode="auto">
          <a:xfrm>
            <a:off x="4982220" y="3279086"/>
            <a:ext cx="872427" cy="2192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600" dirty="0">
                <a:latin typeface="Arial" charset="0"/>
              </a:rPr>
              <a:t>Order</a:t>
            </a:r>
          </a:p>
        </p:txBody>
      </p:sp>
      <p:sp>
        <p:nvSpPr>
          <p:cNvPr id="6" name="Text Box 31">
            <a:extLst>
              <a:ext uri="{FF2B5EF4-FFF2-40B4-BE49-F238E27FC236}">
                <a16:creationId xmlns:a16="http://schemas.microsoft.com/office/drawing/2014/main" id="{9F987423-1C9B-FE48-B66D-506A6FD04218}"/>
              </a:ext>
            </a:extLst>
          </p:cNvPr>
          <p:cNvSpPr txBox="1">
            <a:spLocks noChangeArrowheads="1"/>
          </p:cNvSpPr>
          <p:nvPr/>
        </p:nvSpPr>
        <p:spPr bwMode="auto">
          <a:xfrm>
            <a:off x="6486487" y="1575530"/>
            <a:ext cx="1768375" cy="2192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700" dirty="0">
                <a:latin typeface="Arial" charset="0"/>
              </a:rPr>
              <a:t>Energy processing</a:t>
            </a:r>
          </a:p>
        </p:txBody>
      </p:sp>
      <p:sp>
        <p:nvSpPr>
          <p:cNvPr id="7" name="Text Box 31">
            <a:extLst>
              <a:ext uri="{FF2B5EF4-FFF2-40B4-BE49-F238E27FC236}">
                <a16:creationId xmlns:a16="http://schemas.microsoft.com/office/drawing/2014/main" id="{71DB1327-9936-0F44-9798-B68AD9B8BFA5}"/>
              </a:ext>
            </a:extLst>
          </p:cNvPr>
          <p:cNvSpPr txBox="1">
            <a:spLocks noChangeArrowheads="1"/>
          </p:cNvSpPr>
          <p:nvPr/>
        </p:nvSpPr>
        <p:spPr bwMode="auto">
          <a:xfrm>
            <a:off x="1158503" y="2317703"/>
            <a:ext cx="1220299" cy="3837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600" dirty="0">
                <a:latin typeface="Arial" charset="0"/>
              </a:rPr>
              <a:t>Growth and</a:t>
            </a:r>
            <a:br>
              <a:rPr lang="en-US" sz="1600" dirty="0">
                <a:latin typeface="Arial" charset="0"/>
              </a:rPr>
            </a:br>
            <a:r>
              <a:rPr lang="en-US" sz="1600" dirty="0">
                <a:latin typeface="Arial" charset="0"/>
              </a:rPr>
              <a:t>development</a:t>
            </a:r>
          </a:p>
        </p:txBody>
      </p:sp>
      <p:sp>
        <p:nvSpPr>
          <p:cNvPr id="8" name="Text Box 31">
            <a:extLst>
              <a:ext uri="{FF2B5EF4-FFF2-40B4-BE49-F238E27FC236}">
                <a16:creationId xmlns:a16="http://schemas.microsoft.com/office/drawing/2014/main" id="{3E1463EC-5662-3040-B1E4-71B9AC87D854}"/>
              </a:ext>
            </a:extLst>
          </p:cNvPr>
          <p:cNvSpPr txBox="1">
            <a:spLocks noChangeArrowheads="1"/>
          </p:cNvSpPr>
          <p:nvPr/>
        </p:nvSpPr>
        <p:spPr bwMode="auto">
          <a:xfrm>
            <a:off x="1007659" y="1467886"/>
            <a:ext cx="944035" cy="217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600" dirty="0">
                <a:latin typeface="Arial" charset="0"/>
              </a:rPr>
              <a:t>Regulation</a:t>
            </a:r>
          </a:p>
        </p:txBody>
      </p:sp>
      <p:sp>
        <p:nvSpPr>
          <p:cNvPr id="9" name="Text Box 31">
            <a:extLst>
              <a:ext uri="{FF2B5EF4-FFF2-40B4-BE49-F238E27FC236}">
                <a16:creationId xmlns:a16="http://schemas.microsoft.com/office/drawing/2014/main" id="{11350DAB-DADA-CD45-AC50-009C3B3E4EBD}"/>
              </a:ext>
            </a:extLst>
          </p:cNvPr>
          <p:cNvSpPr txBox="1">
            <a:spLocks noChangeArrowheads="1"/>
          </p:cNvSpPr>
          <p:nvPr/>
        </p:nvSpPr>
        <p:spPr bwMode="auto">
          <a:xfrm>
            <a:off x="6810759" y="2701429"/>
            <a:ext cx="1349613" cy="217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700" dirty="0">
                <a:latin typeface="Arial" charset="0"/>
              </a:rPr>
              <a:t>Reproduction</a:t>
            </a:r>
          </a:p>
        </p:txBody>
      </p:sp>
      <p:sp>
        <p:nvSpPr>
          <p:cNvPr id="10" name="Text Box 31">
            <a:extLst>
              <a:ext uri="{FF2B5EF4-FFF2-40B4-BE49-F238E27FC236}">
                <a16:creationId xmlns:a16="http://schemas.microsoft.com/office/drawing/2014/main" id="{50C707D6-222F-3845-971D-6A15CDABEEB1}"/>
              </a:ext>
            </a:extLst>
          </p:cNvPr>
          <p:cNvSpPr txBox="1">
            <a:spLocks noChangeArrowheads="1"/>
          </p:cNvSpPr>
          <p:nvPr/>
        </p:nvSpPr>
        <p:spPr bwMode="auto">
          <a:xfrm>
            <a:off x="4028251" y="1685162"/>
            <a:ext cx="1504549" cy="10451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700" dirty="0">
                <a:latin typeface="Arial" charset="0"/>
              </a:rPr>
              <a:t>Response </a:t>
            </a:r>
          </a:p>
          <a:p>
            <a:r>
              <a:rPr lang="en-US" sz="1700" dirty="0">
                <a:latin typeface="Arial" charset="0"/>
              </a:rPr>
              <a:t>to the </a:t>
            </a:r>
            <a:br>
              <a:rPr lang="en-US" sz="1700" dirty="0">
                <a:latin typeface="Arial" charset="0"/>
              </a:rPr>
            </a:br>
            <a:r>
              <a:rPr lang="en-US" sz="1700" dirty="0">
                <a:latin typeface="Arial" charset="0"/>
              </a:rPr>
              <a:t>environment</a:t>
            </a:r>
          </a:p>
        </p:txBody>
      </p:sp>
      <p:sp>
        <p:nvSpPr>
          <p:cNvPr id="11" name="Text Box 31">
            <a:extLst>
              <a:ext uri="{FF2B5EF4-FFF2-40B4-BE49-F238E27FC236}">
                <a16:creationId xmlns:a16="http://schemas.microsoft.com/office/drawing/2014/main" id="{45FAF51B-2B8E-C143-92E4-E576650E41EA}"/>
              </a:ext>
            </a:extLst>
          </p:cNvPr>
          <p:cNvSpPr txBox="1">
            <a:spLocks noChangeArrowheads="1"/>
          </p:cNvSpPr>
          <p:nvPr/>
        </p:nvSpPr>
        <p:spPr bwMode="auto">
          <a:xfrm>
            <a:off x="2657101" y="3306488"/>
            <a:ext cx="1220299" cy="3837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600" dirty="0">
                <a:latin typeface="Arial" charset="0"/>
              </a:rPr>
              <a:t>Evolutionary</a:t>
            </a:r>
            <a:br>
              <a:rPr lang="en-US" sz="1600" dirty="0">
                <a:latin typeface="Arial" charset="0"/>
              </a:rPr>
            </a:br>
            <a:r>
              <a:rPr lang="en-US" sz="1600" dirty="0">
                <a:latin typeface="Arial" charset="0"/>
              </a:rPr>
              <a:t>adaptation</a:t>
            </a:r>
          </a:p>
        </p:txBody>
      </p:sp>
    </p:spTree>
    <p:extLst>
      <p:ext uri="{BB962C8B-B14F-4D97-AF65-F5344CB8AC3E}">
        <p14:creationId xmlns:p14="http://schemas.microsoft.com/office/powerpoint/2010/main" val="2173074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330"/>
            <a:ext cx="8229600" cy="1143000"/>
          </a:xfrm>
        </p:spPr>
        <p:txBody>
          <a:bodyPr/>
          <a:lstStyle/>
          <a:p>
            <a:r>
              <a:rPr lang="en-US" dirty="0"/>
              <a:t>Levels of Biological Organization</a:t>
            </a:r>
          </a:p>
        </p:txBody>
      </p:sp>
      <p:pic>
        <p:nvPicPr>
          <p:cNvPr id="7" name="Picture 6" descr="01_03_BiologicalOrg-L.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5200" y="1267204"/>
            <a:ext cx="7060692" cy="5222495"/>
          </a:xfrm>
          <a:prstGeom prst="rect">
            <a:avLst/>
          </a:prstGeom>
        </p:spPr>
      </p:pic>
    </p:spTree>
    <p:extLst>
      <p:ext uri="{BB962C8B-B14F-4D97-AF65-F5344CB8AC3E}">
        <p14:creationId xmlns:p14="http://schemas.microsoft.com/office/powerpoint/2010/main" val="3680957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1303867"/>
            <a:ext cx="6676344" cy="467359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r>
              <a:rPr lang="en-US" sz="2800" dirty="0">
                <a:solidFill>
                  <a:srgbClr val="000000"/>
                </a:solidFill>
              </a:rPr>
              <a:t>Searches for evidences of the existence and attributes of God in the appearances of nature</a:t>
            </a:r>
          </a:p>
          <a:p>
            <a:pPr marL="457200" indent="-457200" algn="l">
              <a:buFont typeface="Arial"/>
              <a:buChar char="•"/>
            </a:pPr>
            <a:endParaRPr lang="en-US" sz="2800" dirty="0">
              <a:solidFill>
                <a:srgbClr val="000000"/>
              </a:solidFill>
            </a:endParaRPr>
          </a:p>
          <a:p>
            <a:pPr marL="457200" indent="-457200" algn="l">
              <a:buFont typeface="Arial"/>
              <a:buChar char="•"/>
            </a:pPr>
            <a:r>
              <a:rPr lang="en-US" sz="2800" dirty="0">
                <a:solidFill>
                  <a:srgbClr val="000000"/>
                </a:solidFill>
              </a:rPr>
              <a:t>Searches for greater understanding of God through understanding of nature</a:t>
            </a:r>
          </a:p>
          <a:p>
            <a:pPr marL="457200" indent="-457200" algn="l">
              <a:buFont typeface="Arial"/>
              <a:buChar char="•"/>
            </a:pPr>
            <a:endParaRPr lang="en-US" sz="2800" dirty="0">
              <a:solidFill>
                <a:srgbClr val="000000"/>
              </a:solidFill>
            </a:endParaRPr>
          </a:p>
          <a:p>
            <a:pPr marL="457200" indent="-457200" algn="l">
              <a:buFont typeface="Arial"/>
              <a:buChar char="•"/>
            </a:pPr>
            <a:r>
              <a:rPr lang="en-US" sz="2800" dirty="0">
                <a:solidFill>
                  <a:srgbClr val="000000"/>
                </a:solidFill>
              </a:rPr>
              <a:t>Claims complexity of nature was designed </a:t>
            </a:r>
          </a:p>
        </p:txBody>
      </p:sp>
      <p:sp>
        <p:nvSpPr>
          <p:cNvPr id="6" name="Title 1"/>
          <p:cNvSpPr txBox="1">
            <a:spLocks/>
          </p:cNvSpPr>
          <p:nvPr/>
        </p:nvSpPr>
        <p:spPr>
          <a:xfrm>
            <a:off x="0" y="-4497"/>
            <a:ext cx="6162346"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Natural Theology</a:t>
            </a:r>
          </a:p>
        </p:txBody>
      </p:sp>
      <p:pic>
        <p:nvPicPr>
          <p:cNvPr id="2" name="Picture 1" descr="3114723951_bf3d540c04_b.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76344" y="4502437"/>
            <a:ext cx="2468880" cy="2355563"/>
          </a:xfrm>
          <a:prstGeom prst="rect">
            <a:avLst/>
          </a:prstGeom>
        </p:spPr>
      </p:pic>
      <p:pic>
        <p:nvPicPr>
          <p:cNvPr id="3" name="Picture 2" descr="23-11B17M12P00.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76344" y="0"/>
            <a:ext cx="2467656" cy="3158598"/>
          </a:xfrm>
          <a:prstGeom prst="rect">
            <a:avLst/>
          </a:prstGeom>
        </p:spPr>
      </p:pic>
      <p:pic>
        <p:nvPicPr>
          <p:cNvPr id="5" name="Picture 4" descr="Bees-giving-their-honey-onto-a-honeycomb.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76344" y="2891644"/>
            <a:ext cx="2468880" cy="1645919"/>
          </a:xfrm>
          <a:prstGeom prst="rect">
            <a:avLst/>
          </a:prstGeom>
        </p:spPr>
      </p:pic>
    </p:spTree>
    <p:extLst>
      <p:ext uri="{BB962C8B-B14F-4D97-AF65-F5344CB8AC3E}">
        <p14:creationId xmlns:p14="http://schemas.microsoft.com/office/powerpoint/2010/main" val="2887077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1" descr="01_14ClassifyingLife-U"/>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43779" y="20540"/>
            <a:ext cx="7993063" cy="658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7827" name="Text Box 3"/>
          <p:cNvSpPr txBox="1">
            <a:spLocks noChangeArrowheads="1"/>
          </p:cNvSpPr>
          <p:nvPr/>
        </p:nvSpPr>
        <p:spPr bwMode="auto">
          <a:xfrm>
            <a:off x="2649536" y="20540"/>
            <a:ext cx="638175"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1400" b="1"/>
              <a:t>Species</a:t>
            </a:r>
          </a:p>
        </p:txBody>
      </p:sp>
      <p:sp>
        <p:nvSpPr>
          <p:cNvPr id="77828" name="Text Box 5"/>
          <p:cNvSpPr txBox="1">
            <a:spLocks noChangeArrowheads="1"/>
          </p:cNvSpPr>
          <p:nvPr/>
        </p:nvSpPr>
        <p:spPr bwMode="auto">
          <a:xfrm>
            <a:off x="2820986" y="1220690"/>
            <a:ext cx="5429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1400" b="1" i="1"/>
              <a:t>Ursus</a:t>
            </a:r>
          </a:p>
        </p:txBody>
      </p:sp>
      <p:sp>
        <p:nvSpPr>
          <p:cNvPr id="77829" name="Text Box 6"/>
          <p:cNvSpPr txBox="1">
            <a:spLocks noChangeArrowheads="1"/>
          </p:cNvSpPr>
          <p:nvPr/>
        </p:nvSpPr>
        <p:spPr bwMode="auto">
          <a:xfrm>
            <a:off x="3189286" y="1919190"/>
            <a:ext cx="6826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1400" b="1"/>
              <a:t>Ursidae</a:t>
            </a:r>
            <a:endParaRPr lang="en-US" sz="1400" b="1" i="1"/>
          </a:p>
        </p:txBody>
      </p:sp>
      <p:sp>
        <p:nvSpPr>
          <p:cNvPr id="77830" name="Text Box 8"/>
          <p:cNvSpPr txBox="1">
            <a:spLocks noChangeArrowheads="1"/>
          </p:cNvSpPr>
          <p:nvPr/>
        </p:nvSpPr>
        <p:spPr bwMode="auto">
          <a:xfrm>
            <a:off x="3538536" y="2649440"/>
            <a:ext cx="974725" cy="209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1400" b="1"/>
              <a:t>Carnivora</a:t>
            </a:r>
            <a:endParaRPr lang="en-US" sz="1400" b="1" i="1"/>
          </a:p>
        </p:txBody>
      </p:sp>
      <p:sp>
        <p:nvSpPr>
          <p:cNvPr id="77831" name="Text Box 9"/>
          <p:cNvSpPr txBox="1">
            <a:spLocks noChangeArrowheads="1"/>
          </p:cNvSpPr>
          <p:nvPr/>
        </p:nvSpPr>
        <p:spPr bwMode="auto">
          <a:xfrm>
            <a:off x="4065586" y="3424140"/>
            <a:ext cx="974725" cy="209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1400" b="1"/>
              <a:t>Mammalia</a:t>
            </a:r>
            <a:endParaRPr lang="en-US" sz="1400" b="1" i="1"/>
          </a:p>
        </p:txBody>
      </p:sp>
      <p:sp>
        <p:nvSpPr>
          <p:cNvPr id="77832" name="Text Box 10"/>
          <p:cNvSpPr txBox="1">
            <a:spLocks noChangeArrowheads="1"/>
          </p:cNvSpPr>
          <p:nvPr/>
        </p:nvSpPr>
        <p:spPr bwMode="auto">
          <a:xfrm>
            <a:off x="1017586" y="458690"/>
            <a:ext cx="1870075" cy="450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1400" b="1" i="1"/>
              <a:t>Ursus americanus</a:t>
            </a:r>
            <a:br>
              <a:rPr lang="en-US" sz="1400" b="1"/>
            </a:br>
            <a:r>
              <a:rPr lang="en-US" sz="1400" b="1"/>
              <a:t>(American black bear)</a:t>
            </a:r>
            <a:endParaRPr lang="en-US" sz="1400" b="1" i="1"/>
          </a:p>
        </p:txBody>
      </p:sp>
      <p:sp>
        <p:nvSpPr>
          <p:cNvPr id="77833" name="Text Box 11"/>
          <p:cNvSpPr txBox="1">
            <a:spLocks noChangeArrowheads="1"/>
          </p:cNvSpPr>
          <p:nvPr/>
        </p:nvSpPr>
        <p:spPr bwMode="auto">
          <a:xfrm>
            <a:off x="4694236" y="4205190"/>
            <a:ext cx="974725" cy="209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1400" b="1"/>
              <a:t>Chordata</a:t>
            </a:r>
            <a:endParaRPr lang="en-US" sz="1400" b="1" i="1"/>
          </a:p>
        </p:txBody>
      </p:sp>
      <p:sp>
        <p:nvSpPr>
          <p:cNvPr id="77834" name="Text Box 12"/>
          <p:cNvSpPr txBox="1">
            <a:spLocks noChangeArrowheads="1"/>
          </p:cNvSpPr>
          <p:nvPr/>
        </p:nvSpPr>
        <p:spPr bwMode="auto">
          <a:xfrm>
            <a:off x="5335586" y="5037040"/>
            <a:ext cx="974725" cy="209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1400" b="1"/>
              <a:t>Animalia</a:t>
            </a:r>
            <a:endParaRPr lang="en-US" sz="1400" b="1" i="1"/>
          </a:p>
        </p:txBody>
      </p:sp>
      <p:sp>
        <p:nvSpPr>
          <p:cNvPr id="77835" name="Text Box 13"/>
          <p:cNvSpPr txBox="1">
            <a:spLocks noChangeArrowheads="1"/>
          </p:cNvSpPr>
          <p:nvPr/>
        </p:nvSpPr>
        <p:spPr bwMode="auto">
          <a:xfrm>
            <a:off x="6015036" y="5913340"/>
            <a:ext cx="974725" cy="209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1400" b="1"/>
              <a:t>Eukarya</a:t>
            </a:r>
            <a:endParaRPr lang="en-US" sz="1400" b="1" i="1"/>
          </a:p>
        </p:txBody>
      </p:sp>
      <p:sp>
        <p:nvSpPr>
          <p:cNvPr id="77836" name="Text Box 14"/>
          <p:cNvSpPr txBox="1">
            <a:spLocks noChangeArrowheads="1"/>
          </p:cNvSpPr>
          <p:nvPr/>
        </p:nvSpPr>
        <p:spPr bwMode="auto">
          <a:xfrm>
            <a:off x="3436936" y="26890"/>
            <a:ext cx="638175"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1400" b="1"/>
              <a:t>Genus</a:t>
            </a:r>
          </a:p>
        </p:txBody>
      </p:sp>
      <p:sp>
        <p:nvSpPr>
          <p:cNvPr id="77837" name="Text Box 15"/>
          <p:cNvSpPr txBox="1">
            <a:spLocks noChangeArrowheads="1"/>
          </p:cNvSpPr>
          <p:nvPr/>
        </p:nvSpPr>
        <p:spPr bwMode="auto">
          <a:xfrm>
            <a:off x="4135436" y="26890"/>
            <a:ext cx="638175"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1400" b="1"/>
              <a:t>Family</a:t>
            </a:r>
          </a:p>
        </p:txBody>
      </p:sp>
      <p:sp>
        <p:nvSpPr>
          <p:cNvPr id="77838" name="Text Box 16"/>
          <p:cNvSpPr txBox="1">
            <a:spLocks noChangeArrowheads="1"/>
          </p:cNvSpPr>
          <p:nvPr/>
        </p:nvSpPr>
        <p:spPr bwMode="auto">
          <a:xfrm>
            <a:off x="4935536" y="26890"/>
            <a:ext cx="638175"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1400" b="1"/>
              <a:t>Order</a:t>
            </a:r>
          </a:p>
        </p:txBody>
      </p:sp>
      <p:sp>
        <p:nvSpPr>
          <p:cNvPr id="77839" name="Text Box 17"/>
          <p:cNvSpPr txBox="1">
            <a:spLocks noChangeArrowheads="1"/>
          </p:cNvSpPr>
          <p:nvPr/>
        </p:nvSpPr>
        <p:spPr bwMode="auto">
          <a:xfrm>
            <a:off x="5729286" y="26890"/>
            <a:ext cx="638175"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1400" b="1"/>
              <a:t>Class</a:t>
            </a:r>
          </a:p>
        </p:txBody>
      </p:sp>
      <p:sp>
        <p:nvSpPr>
          <p:cNvPr id="77840" name="Text Box 18"/>
          <p:cNvSpPr txBox="1">
            <a:spLocks noChangeArrowheads="1"/>
          </p:cNvSpPr>
          <p:nvPr/>
        </p:nvSpPr>
        <p:spPr bwMode="auto">
          <a:xfrm>
            <a:off x="6478586" y="26890"/>
            <a:ext cx="638175"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1400" b="1"/>
              <a:t>Phylum</a:t>
            </a:r>
          </a:p>
        </p:txBody>
      </p:sp>
      <p:sp>
        <p:nvSpPr>
          <p:cNvPr id="77841" name="Text Box 19"/>
          <p:cNvSpPr txBox="1">
            <a:spLocks noChangeArrowheads="1"/>
          </p:cNvSpPr>
          <p:nvPr/>
        </p:nvSpPr>
        <p:spPr bwMode="auto">
          <a:xfrm>
            <a:off x="7272336" y="26890"/>
            <a:ext cx="809625" cy="209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1400" b="1"/>
              <a:t>Kingdom</a:t>
            </a:r>
          </a:p>
        </p:txBody>
      </p:sp>
      <p:sp>
        <p:nvSpPr>
          <p:cNvPr id="77842" name="Text Box 20"/>
          <p:cNvSpPr txBox="1">
            <a:spLocks noChangeArrowheads="1"/>
          </p:cNvSpPr>
          <p:nvPr/>
        </p:nvSpPr>
        <p:spPr bwMode="auto">
          <a:xfrm>
            <a:off x="8218486" y="26890"/>
            <a:ext cx="809625" cy="209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1400" b="1"/>
              <a:t>Domain</a:t>
            </a:r>
          </a:p>
        </p:txBody>
      </p:sp>
      <p:sp>
        <p:nvSpPr>
          <p:cNvPr id="3" name="TextBox 2"/>
          <p:cNvSpPr txBox="1"/>
          <p:nvPr/>
        </p:nvSpPr>
        <p:spPr>
          <a:xfrm>
            <a:off x="6300" y="3613450"/>
            <a:ext cx="4687936" cy="3231654"/>
          </a:xfrm>
          <a:prstGeom prst="rect">
            <a:avLst/>
          </a:prstGeom>
          <a:solidFill>
            <a:schemeClr val="bg1"/>
          </a:solidFill>
        </p:spPr>
        <p:txBody>
          <a:bodyPr wrap="square" rtlCol="0">
            <a:spAutoFit/>
          </a:bodyPr>
          <a:lstStyle/>
          <a:p>
            <a:r>
              <a:rPr lang="en-US" sz="2400" dirty="0"/>
              <a:t>Linnaeus tried to find order within the diversity of life </a:t>
            </a:r>
          </a:p>
          <a:p>
            <a:pPr marL="400050" indent="-115888"/>
            <a:r>
              <a:rPr lang="en-US" sz="2000" dirty="0"/>
              <a:t>- sought to define and classify species based on structural differences </a:t>
            </a:r>
          </a:p>
          <a:p>
            <a:endParaRPr lang="en-US" sz="1600" dirty="0"/>
          </a:p>
          <a:p>
            <a:r>
              <a:rPr lang="en-US" sz="2400" dirty="0"/>
              <a:t>Linnaeus and most of his contemporaries believed that a creator had specially made and placed each species on Earth</a:t>
            </a: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0438" y="950255"/>
            <a:ext cx="1811109" cy="2300485"/>
          </a:xfrm>
          <a:prstGeom prst="rect">
            <a:avLst/>
          </a:prstGeom>
        </p:spPr>
      </p:pic>
      <p:sp>
        <p:nvSpPr>
          <p:cNvPr id="4" name="TextBox 3"/>
          <p:cNvSpPr txBox="1"/>
          <p:nvPr/>
        </p:nvSpPr>
        <p:spPr>
          <a:xfrm>
            <a:off x="529195" y="3185263"/>
            <a:ext cx="1176925" cy="307777"/>
          </a:xfrm>
          <a:prstGeom prst="rect">
            <a:avLst/>
          </a:prstGeom>
          <a:noFill/>
        </p:spPr>
        <p:txBody>
          <a:bodyPr wrap="none" rtlCol="0">
            <a:spAutoFit/>
          </a:bodyPr>
          <a:lstStyle/>
          <a:p>
            <a:r>
              <a:rPr lang="en-US" sz="1400" b="1" i="1" dirty="0"/>
              <a:t>Carl Linnaeus</a:t>
            </a:r>
          </a:p>
        </p:txBody>
      </p:sp>
    </p:spTree>
    <p:extLst>
      <p:ext uri="{BB962C8B-B14F-4D97-AF65-F5344CB8AC3E}">
        <p14:creationId xmlns:p14="http://schemas.microsoft.com/office/powerpoint/2010/main" val="1727081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373"/>
            <a:ext cx="6184900" cy="1143000"/>
          </a:xfrm>
        </p:spPr>
        <p:txBody>
          <a:bodyPr/>
          <a:lstStyle/>
          <a:p>
            <a:r>
              <a:rPr lang="en-US" dirty="0"/>
              <a:t>Syllabus</a:t>
            </a:r>
          </a:p>
        </p:txBody>
      </p:sp>
      <p:sp>
        <p:nvSpPr>
          <p:cNvPr id="3" name="Content Placeholder 2"/>
          <p:cNvSpPr>
            <a:spLocks noGrp="1"/>
          </p:cNvSpPr>
          <p:nvPr>
            <p:ph idx="1"/>
          </p:nvPr>
        </p:nvSpPr>
        <p:spPr>
          <a:xfrm>
            <a:off x="457200" y="1600200"/>
            <a:ext cx="8458200" cy="4525963"/>
          </a:xfrm>
        </p:spPr>
        <p:txBody>
          <a:bodyPr>
            <a:normAutofit/>
          </a:bodyPr>
          <a:lstStyle/>
          <a:p>
            <a:r>
              <a:rPr lang="en-US" dirty="0"/>
              <a:t>Lecture / Lab:</a:t>
            </a:r>
          </a:p>
          <a:p>
            <a:pPr lvl="1"/>
            <a:r>
              <a:rPr lang="en-US" dirty="0"/>
              <a:t>Lecture is Monday &amp; Wednesday 5:30pm – 6:50pm </a:t>
            </a:r>
          </a:p>
          <a:p>
            <a:pPr lvl="1"/>
            <a:r>
              <a:rPr lang="en-US" dirty="0"/>
              <a:t>Lab is Monday -or- Wednesday 7:00pm – 9:50pm</a:t>
            </a:r>
          </a:p>
          <a:p>
            <a:pPr lvl="2"/>
            <a:r>
              <a:rPr lang="en-US" dirty="0"/>
              <a:t>Your lab day is determined by your section </a:t>
            </a:r>
          </a:p>
          <a:p>
            <a:endParaRPr lang="en-US" dirty="0"/>
          </a:p>
        </p:txBody>
      </p:sp>
    </p:spTree>
    <p:extLst>
      <p:ext uri="{BB962C8B-B14F-4D97-AF65-F5344CB8AC3E}">
        <p14:creationId xmlns:p14="http://schemas.microsoft.com/office/powerpoint/2010/main" val="3206159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330"/>
            <a:ext cx="8229600" cy="1143000"/>
          </a:xfrm>
        </p:spPr>
        <p:txBody>
          <a:bodyPr/>
          <a:lstStyle/>
          <a:p>
            <a:r>
              <a:rPr lang="en-US" dirty="0"/>
              <a:t>Linnaean Taxonomy</a:t>
            </a:r>
          </a:p>
        </p:txBody>
      </p:sp>
      <p:sp>
        <p:nvSpPr>
          <p:cNvPr id="4" name="Figure Legend">
            <a:extLst>
              <a:ext uri="{FF2B5EF4-FFF2-40B4-BE49-F238E27FC236}">
                <a16:creationId xmlns:a16="http://schemas.microsoft.com/office/drawing/2014/main" id="{FF5E1195-209E-4841-858B-8CC7D109B02B}"/>
              </a:ext>
            </a:extLst>
          </p:cNvPr>
          <p:cNvSpPr txBox="1">
            <a:spLocks/>
          </p:cNvSpPr>
          <p:nvPr/>
        </p:nvSpPr>
        <p:spPr>
          <a:xfrm>
            <a:off x="457200" y="4843982"/>
            <a:ext cx="8062912" cy="116638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t>This diagram shows the levels of taxonomic hierarchy for a dog, from the broadest category—domain—to the most specific—species.</a:t>
            </a:r>
          </a:p>
        </p:txBody>
      </p:sp>
      <p:pic>
        <p:nvPicPr>
          <p:cNvPr id="5" name="Figure" descr="A chart shows the eight levels of taxonomic hierarchy for the dog, Canis lupus.">
            <a:extLst>
              <a:ext uri="{FF2B5EF4-FFF2-40B4-BE49-F238E27FC236}">
                <a16:creationId xmlns:a16="http://schemas.microsoft.com/office/drawing/2014/main" id="{3E74155B-D7BD-D341-A0FA-0038D6D2B0F6}"/>
              </a:ext>
            </a:extLst>
          </p:cNvPr>
          <p:cNvPicPr>
            <a:picLocks noChangeAspect="1"/>
          </p:cNvPicPr>
          <p:nvPr/>
        </p:nvPicPr>
        <p:blipFill>
          <a:blip r:embed="rId3" cstate="print">
            <a:extLst>
              <a:ext uri="{28A0092B-C50C-407E-A947-70E740481C1C}">
                <a14:useLocalDpi xmlns:a14="http://schemas.microsoft.com/office/drawing/2010/main"/>
              </a:ext>
            </a:extLst>
          </a:blip>
          <a:srcRect l="-5477" r="-5477"/>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765858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330"/>
            <a:ext cx="8229600" cy="1143000"/>
          </a:xfrm>
        </p:spPr>
        <p:txBody>
          <a:bodyPr/>
          <a:lstStyle/>
          <a:p>
            <a:r>
              <a:rPr lang="en-US" dirty="0"/>
              <a:t>Domains of Life</a:t>
            </a:r>
          </a:p>
        </p:txBody>
      </p:sp>
      <p:sp>
        <p:nvSpPr>
          <p:cNvPr id="6" name="Figure Legend">
            <a:extLst>
              <a:ext uri="{FF2B5EF4-FFF2-40B4-BE49-F238E27FC236}">
                <a16:creationId xmlns:a16="http://schemas.microsoft.com/office/drawing/2014/main" id="{3A363ACF-38AF-9143-BEBC-56C60CC10203}"/>
              </a:ext>
            </a:extLst>
          </p:cNvPr>
          <p:cNvSpPr txBox="1">
            <a:spLocks/>
          </p:cNvSpPr>
          <p:nvPr/>
        </p:nvSpPr>
        <p:spPr>
          <a:xfrm>
            <a:off x="243840" y="4425696"/>
            <a:ext cx="8766048" cy="195042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solidFill>
                  <a:srgbClr val="6CB255"/>
                </a:solidFill>
              </a:rPr>
              <a:t>(a) </a:t>
            </a:r>
            <a:r>
              <a:rPr lang="en-US" sz="2000" dirty="0"/>
              <a:t>bacterial cells belong to the domain </a:t>
            </a:r>
            <a:r>
              <a:rPr lang="en-US" sz="2000" b="1" i="1" dirty="0"/>
              <a:t>Bacteria</a:t>
            </a:r>
            <a:r>
              <a:rPr lang="en-US" sz="2000" dirty="0"/>
              <a:t>, while the </a:t>
            </a:r>
            <a:br>
              <a:rPr lang="en-US" sz="2000" dirty="0"/>
            </a:br>
            <a:r>
              <a:rPr lang="en-US" sz="2000" dirty="0">
                <a:solidFill>
                  <a:srgbClr val="6CB255"/>
                </a:solidFill>
              </a:rPr>
              <a:t>(b) </a:t>
            </a:r>
            <a:r>
              <a:rPr lang="en-US" sz="2000" dirty="0"/>
              <a:t>extremophiles, seen as colored mats in a hot spring, belong to domain </a:t>
            </a:r>
            <a:r>
              <a:rPr lang="en-US" sz="2000" b="1" i="1" dirty="0"/>
              <a:t>Archaea</a:t>
            </a:r>
            <a:r>
              <a:rPr lang="en-US" sz="2000" dirty="0"/>
              <a:t>. </a:t>
            </a:r>
            <a:br>
              <a:rPr lang="en-US" sz="2000" dirty="0"/>
            </a:br>
            <a:r>
              <a:rPr lang="en-US" sz="2000" dirty="0">
                <a:solidFill>
                  <a:srgbClr val="6CB255"/>
                </a:solidFill>
              </a:rPr>
              <a:t>(c) </a:t>
            </a:r>
            <a:r>
              <a:rPr lang="en-US" sz="2000" dirty="0"/>
              <a:t>sunflower and </a:t>
            </a:r>
            <a:br>
              <a:rPr lang="en-US" sz="2000" dirty="0"/>
            </a:br>
            <a:r>
              <a:rPr lang="en-US" sz="2000" dirty="0">
                <a:solidFill>
                  <a:srgbClr val="6CB255"/>
                </a:solidFill>
              </a:rPr>
              <a:t>(d) </a:t>
            </a:r>
            <a:r>
              <a:rPr lang="en-US" sz="2000" dirty="0"/>
              <a:t>lion are part of domain </a:t>
            </a:r>
            <a:r>
              <a:rPr lang="en-US" sz="2000" b="1" i="1" dirty="0"/>
              <a:t>Eukarya</a:t>
            </a:r>
          </a:p>
        </p:txBody>
      </p:sp>
      <p:pic>
        <p:nvPicPr>
          <p:cNvPr id="7" name="Figure" descr="Photos depict: A: bacterial cells. B: a natural hot vent. C: a sunflower. D: a lion.">
            <a:extLst>
              <a:ext uri="{FF2B5EF4-FFF2-40B4-BE49-F238E27FC236}">
                <a16:creationId xmlns:a16="http://schemas.microsoft.com/office/drawing/2014/main" id="{6D1EF68B-DB32-7245-96F2-5F9D3B365DB4}"/>
              </a:ext>
            </a:extLst>
          </p:cNvPr>
          <p:cNvPicPr>
            <a:picLocks noChangeAspect="1"/>
          </p:cNvPicPr>
          <p:nvPr/>
        </p:nvPicPr>
        <p:blipFill>
          <a:blip r:embed="rId3" cstate="print">
            <a:extLst>
              <a:ext uri="{28A0092B-C50C-407E-A947-70E740481C1C}">
                <a14:useLocalDpi xmlns:a14="http://schemas.microsoft.com/office/drawing/2010/main"/>
              </a:ext>
            </a:extLst>
          </a:blip>
          <a:srcRect t="-36897" b="-36897"/>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930399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75" y="228600"/>
            <a:ext cx="6410425" cy="1292662"/>
          </a:xfrm>
        </p:spPr>
        <p:txBody>
          <a:bodyPr/>
          <a:lstStyle/>
          <a:p>
            <a:r>
              <a:rPr lang="en-US" sz="3600" b="0" dirty="0"/>
              <a:t>Evolution is not goal oriented</a:t>
            </a:r>
          </a:p>
        </p:txBody>
      </p:sp>
      <p:sp>
        <p:nvSpPr>
          <p:cNvPr id="3" name="Content Placeholder 2"/>
          <p:cNvSpPr>
            <a:spLocks noGrp="1"/>
          </p:cNvSpPr>
          <p:nvPr>
            <p:ph idx="1"/>
          </p:nvPr>
        </p:nvSpPr>
        <p:spPr>
          <a:xfrm>
            <a:off x="152400" y="1425310"/>
            <a:ext cx="8991600" cy="1851290"/>
          </a:xfrm>
        </p:spPr>
        <p:txBody>
          <a:bodyPr>
            <a:normAutofit fontScale="92500"/>
          </a:bodyPr>
          <a:lstStyle/>
          <a:p>
            <a:pPr>
              <a:buFont typeface="Arial" charset="0"/>
              <a:buChar char="•"/>
            </a:pPr>
            <a:r>
              <a:rPr lang="en-US" dirty="0"/>
              <a:t>Life on Earth began with simple</a:t>
            </a:r>
            <a:r>
              <a:rPr lang="en-US"/>
              <a:t>, unicellular </a:t>
            </a:r>
            <a:r>
              <a:rPr lang="en-US" dirty="0"/>
              <a:t>organisms</a:t>
            </a:r>
          </a:p>
          <a:p>
            <a:pPr>
              <a:buFont typeface="Arial" charset="0"/>
              <a:buChar char="•"/>
            </a:pPr>
            <a:r>
              <a:rPr lang="en-US" dirty="0"/>
              <a:t>The evolution of complex organisms occurred over billions of years</a:t>
            </a:r>
          </a:p>
        </p:txBody>
      </p:sp>
      <p:sp>
        <p:nvSpPr>
          <p:cNvPr id="4" name="Footer Placeholder 3"/>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000000"/>
                </a:solidFill>
                <a:cs typeface="Arial"/>
              </a:rPr>
              <a:t>© 2017 Pearson Education, Inc.</a:t>
            </a:r>
          </a:p>
        </p:txBody>
      </p:sp>
      <p:pic>
        <p:nvPicPr>
          <p:cNvPr id="5" name="Picture 4"/>
          <p:cNvPicPr>
            <a:picLocks noChangeAspect="1"/>
          </p:cNvPicPr>
          <p:nvPr/>
        </p:nvPicPr>
        <p:blipFill>
          <a:blip r:embed="rId2"/>
          <a:stretch>
            <a:fillRect/>
          </a:stretch>
        </p:blipFill>
        <p:spPr>
          <a:xfrm>
            <a:off x="3989863" y="2971800"/>
            <a:ext cx="5154137" cy="3905251"/>
          </a:xfrm>
          <a:prstGeom prst="rect">
            <a:avLst/>
          </a:prstGeom>
        </p:spPr>
      </p:pic>
      <p:sp>
        <p:nvSpPr>
          <p:cNvPr id="8" name="Content Placeholder 2"/>
          <p:cNvSpPr txBox="1">
            <a:spLocks/>
          </p:cNvSpPr>
          <p:nvPr/>
        </p:nvSpPr>
        <p:spPr bwMode="auto">
          <a:xfrm>
            <a:off x="152400" y="3482710"/>
            <a:ext cx="3886200" cy="18512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137160" bIns="0" numCol="1" anchor="t" anchorCtr="0" compatLnSpc="1">
            <a:prstTxWarp prst="textNoShape">
              <a:avLst/>
            </a:prstTxWarp>
          </a:bodyPr>
          <a:lstStyle>
            <a:lvl1pPr marL="347472" indent="-347472" algn="l" rtl="0" eaLnBrk="1" fontAlgn="base" hangingPunct="1">
              <a:spcBef>
                <a:spcPts val="600"/>
              </a:spcBef>
              <a:spcAft>
                <a:spcPts val="600"/>
              </a:spcAft>
              <a:buClr>
                <a:srgbClr val="DF4A20"/>
              </a:buClr>
              <a:buFont typeface="Wingdings" charset="2"/>
              <a:buChar char="§"/>
              <a:defRPr sz="2800">
                <a:solidFill>
                  <a:schemeClr val="tx1"/>
                </a:solidFill>
                <a:latin typeface="Arial" charset="0"/>
                <a:ea typeface="Arial" panose="020B0604020202020204" pitchFamily="34" charset="0"/>
                <a:cs typeface="+mn-cs"/>
              </a:defRPr>
            </a:lvl1pPr>
            <a:lvl2pPr marL="740664" indent="-283464" algn="l" rtl="0" eaLnBrk="1" fontAlgn="base" hangingPunct="1">
              <a:spcBef>
                <a:spcPts val="600"/>
              </a:spcBef>
              <a:spcAft>
                <a:spcPts val="600"/>
              </a:spcAft>
              <a:buClr>
                <a:srgbClr val="DF4A20"/>
              </a:buClr>
              <a:buFont typeface="Wingdings" charset="2"/>
              <a:buChar char="§"/>
              <a:defRPr sz="2600">
                <a:solidFill>
                  <a:schemeClr val="tx1"/>
                </a:solidFill>
                <a:latin typeface="Arial" charset="0"/>
                <a:ea typeface="+mn-ea"/>
                <a:cs typeface="+mn-cs"/>
              </a:defRPr>
            </a:lvl2pPr>
            <a:lvl3pPr marL="1143000" indent="-228600" algn="l" rtl="0" eaLnBrk="1" fontAlgn="base" hangingPunct="1">
              <a:spcBef>
                <a:spcPts val="600"/>
              </a:spcBef>
              <a:spcAft>
                <a:spcPts val="600"/>
              </a:spcAft>
              <a:buClr>
                <a:srgbClr val="DF4A20"/>
              </a:buClr>
              <a:buFont typeface="Wingdings" charset="2"/>
              <a:buChar char="§"/>
              <a:defRPr sz="2400">
                <a:solidFill>
                  <a:schemeClr val="tx1"/>
                </a:solidFill>
                <a:latin typeface="Arial" charset="0"/>
                <a:ea typeface="+mn-ea"/>
                <a:cs typeface="+mn-cs"/>
              </a:defRPr>
            </a:lvl3pPr>
            <a:lvl4pPr marL="1600200" indent="-228600" algn="l" rtl="0" eaLnBrk="1" fontAlgn="base" hangingPunct="1">
              <a:spcBef>
                <a:spcPts val="600"/>
              </a:spcBef>
              <a:spcAft>
                <a:spcPts val="600"/>
              </a:spcAft>
              <a:buClr>
                <a:srgbClr val="DF4A20"/>
              </a:buClr>
              <a:buFont typeface="Wingdings" charset="2"/>
              <a:buChar char="§"/>
              <a:defRPr sz="2200">
                <a:solidFill>
                  <a:schemeClr val="tx1"/>
                </a:solidFill>
                <a:latin typeface="Arial" charset="0"/>
                <a:ea typeface="+mn-ea"/>
                <a:cs typeface="+mn-cs"/>
              </a:defRPr>
            </a:lvl4pPr>
            <a:lvl5pPr marL="2057400" indent="-228600" algn="l" rtl="0" eaLnBrk="1" fontAlgn="base" hangingPunct="1">
              <a:spcBef>
                <a:spcPts val="600"/>
              </a:spcBef>
              <a:spcAft>
                <a:spcPts val="600"/>
              </a:spcAft>
              <a:buClr>
                <a:srgbClr val="DF4A20"/>
              </a:buClr>
              <a:buFont typeface="Wingdings" charset="2"/>
              <a:buChar char="§"/>
              <a:defRPr sz="2200">
                <a:solidFill>
                  <a:schemeClr val="tx1"/>
                </a:solidFill>
                <a:latin typeface="Arial" charset="0"/>
                <a:ea typeface="+mn-ea"/>
                <a:cs typeface="+mn-cs"/>
              </a:defRPr>
            </a:lvl5pPr>
            <a:lvl6pPr marL="33162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6pPr>
            <a:lvl7pPr marL="37734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7pPr>
            <a:lvl8pPr marL="42306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8pPr>
            <a:lvl9pPr marL="46878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9pPr>
          </a:lstStyle>
          <a:p>
            <a:pPr defTabSz="914400">
              <a:buFont typeface="Arial" charset="0"/>
              <a:buChar char="•"/>
            </a:pPr>
            <a:r>
              <a:rPr lang="en-US" kern="0" dirty="0">
                <a:solidFill>
                  <a:srgbClr val="000000"/>
                </a:solidFill>
                <a:cs typeface="Arial"/>
              </a:rPr>
              <a:t>However, the vast majority of life on the planet (as measured by either biomass or variety of species) is still microbial</a:t>
            </a:r>
          </a:p>
        </p:txBody>
      </p:sp>
    </p:spTree>
    <p:extLst>
      <p:ext uri="{BB962C8B-B14F-4D97-AF65-F5344CB8AC3E}">
        <p14:creationId xmlns:p14="http://schemas.microsoft.com/office/powerpoint/2010/main" val="3725521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330"/>
            <a:ext cx="8229600" cy="1143000"/>
          </a:xfrm>
        </p:spPr>
        <p:txBody>
          <a:bodyPr/>
          <a:lstStyle/>
          <a:p>
            <a:r>
              <a:rPr lang="en-US" dirty="0"/>
              <a:t>Phylogenetic Trees</a:t>
            </a:r>
          </a:p>
        </p:txBody>
      </p:sp>
      <p:sp>
        <p:nvSpPr>
          <p:cNvPr id="5" name="Figure Legend">
            <a:extLst>
              <a:ext uri="{FF2B5EF4-FFF2-40B4-BE49-F238E27FC236}">
                <a16:creationId xmlns:a16="http://schemas.microsoft.com/office/drawing/2014/main" id="{17C24D33-B5CD-2443-828B-0924F1BE3472}"/>
              </a:ext>
            </a:extLst>
          </p:cNvPr>
          <p:cNvSpPr txBox="1">
            <a:spLocks/>
          </p:cNvSpPr>
          <p:nvPr/>
        </p:nvSpPr>
        <p:spPr>
          <a:xfrm>
            <a:off x="457200" y="4843982"/>
            <a:ext cx="8062912" cy="186161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This phylogenetic tree was constructed by microbiologist Carl </a:t>
            </a:r>
            <a:r>
              <a:rPr lang="en-US" sz="2000" dirty="0" err="1"/>
              <a:t>Woese</a:t>
            </a:r>
            <a:r>
              <a:rPr lang="en-US" sz="2000" dirty="0"/>
              <a:t> using genetic relationships. The tree shows the separation of living organisms into three domains: Bacteria, Archaea, and Eukarya. </a:t>
            </a:r>
          </a:p>
          <a:p>
            <a:r>
              <a:rPr lang="en-US" sz="2000" dirty="0"/>
              <a:t>Bacteria and Archaea are organisms without a nucleus or other organelles surrounded by a membrane and, therefore, are prokaryotes.</a:t>
            </a:r>
          </a:p>
        </p:txBody>
      </p:sp>
      <p:pic>
        <p:nvPicPr>
          <p:cNvPr id="8" name="Figure" descr="This phylogenetic tree shows that the three domains of life, bacteria, archaea and eukarya, all arose from a common ancestor.">
            <a:extLst>
              <a:ext uri="{FF2B5EF4-FFF2-40B4-BE49-F238E27FC236}">
                <a16:creationId xmlns:a16="http://schemas.microsoft.com/office/drawing/2014/main" id="{53AD485D-E827-0240-9DC4-711E07C62444}"/>
              </a:ext>
            </a:extLst>
          </p:cNvPr>
          <p:cNvPicPr>
            <a:picLocks noChangeAspect="1"/>
          </p:cNvPicPr>
          <p:nvPr/>
        </p:nvPicPr>
        <p:blipFill>
          <a:blip r:embed="rId3" cstate="print">
            <a:extLst>
              <a:ext uri="{28A0092B-C50C-407E-A947-70E740481C1C}">
                <a14:useLocalDpi xmlns:a14="http://schemas.microsoft.com/office/drawing/2010/main"/>
              </a:ext>
            </a:extLst>
          </a:blip>
          <a:srcRect l="-27748" r="-27748"/>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791479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381000"/>
            <a:ext cx="8763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Tahoma"/>
                <a:cs typeface="Arial"/>
              </a:rPr>
              <a:t>Sub Disciplines of Biology</a:t>
            </a:r>
          </a:p>
        </p:txBody>
      </p:sp>
      <p:sp>
        <p:nvSpPr>
          <p:cNvPr id="6" name="Content Placeholder 2">
            <a:extLst>
              <a:ext uri="{FF2B5EF4-FFF2-40B4-BE49-F238E27FC236}">
                <a16:creationId xmlns:a16="http://schemas.microsoft.com/office/drawing/2014/main" id="{33CA8B38-FB8C-9340-8867-ED2B4369EB34}"/>
              </a:ext>
            </a:extLst>
          </p:cNvPr>
          <p:cNvSpPr>
            <a:spLocks noGrp="1"/>
          </p:cNvSpPr>
          <p:nvPr>
            <p:ph idx="1"/>
          </p:nvPr>
        </p:nvSpPr>
        <p:spPr>
          <a:xfrm>
            <a:off x="457200" y="1600200"/>
            <a:ext cx="8229600" cy="4525963"/>
          </a:xfrm>
        </p:spPr>
        <p:txBody>
          <a:bodyPr>
            <a:normAutofit fontScale="92500" lnSpcReduction="10000"/>
          </a:bodyPr>
          <a:lstStyle/>
          <a:p>
            <a:r>
              <a:rPr lang="en-US" dirty="0">
                <a:solidFill>
                  <a:srgbClr val="000000"/>
                </a:solidFill>
                <a:latin typeface="Helvetica" pitchFamily="2" charset="0"/>
              </a:rPr>
              <a:t>The scope of biology is broad and contains many branches and sub disciplines. </a:t>
            </a:r>
          </a:p>
          <a:p>
            <a:r>
              <a:rPr lang="en-US" dirty="0">
                <a:solidFill>
                  <a:srgbClr val="000000"/>
                </a:solidFill>
                <a:latin typeface="Helvetica" pitchFamily="2" charset="0"/>
              </a:rPr>
              <a:t>For instance, </a:t>
            </a:r>
            <a:r>
              <a:rPr lang="en-US" i="1" dirty="0">
                <a:solidFill>
                  <a:srgbClr val="000000"/>
                </a:solidFill>
                <a:latin typeface="Helvetica" pitchFamily="2" charset="0"/>
              </a:rPr>
              <a:t>molecular biology </a:t>
            </a:r>
            <a:r>
              <a:rPr lang="en-US" dirty="0">
                <a:solidFill>
                  <a:srgbClr val="000000"/>
                </a:solidFill>
                <a:latin typeface="Helvetica" pitchFamily="2" charset="0"/>
              </a:rPr>
              <a:t>studies biological processes at the molecular level, including interactions among molecules such as DNA, RNA, and proteins.</a:t>
            </a:r>
          </a:p>
          <a:p>
            <a:r>
              <a:rPr lang="en-US" i="1" dirty="0">
                <a:solidFill>
                  <a:srgbClr val="000000"/>
                </a:solidFill>
                <a:latin typeface="Helvetica" pitchFamily="2" charset="0"/>
              </a:rPr>
              <a:t>Microbiology</a:t>
            </a:r>
            <a:r>
              <a:rPr lang="en-US" dirty="0">
                <a:solidFill>
                  <a:srgbClr val="000000"/>
                </a:solidFill>
                <a:latin typeface="Helvetica" pitchFamily="2" charset="0"/>
              </a:rPr>
              <a:t> is the study of the structure and function of microorganisms. 	</a:t>
            </a:r>
          </a:p>
          <a:p>
            <a:pPr lvl="1"/>
            <a:r>
              <a:rPr lang="en-US" dirty="0">
                <a:solidFill>
                  <a:srgbClr val="000000"/>
                </a:solidFill>
                <a:latin typeface="Helvetica" pitchFamily="2" charset="0"/>
              </a:rPr>
              <a:t>there are also microbial physiologists, microbial ecologists, microbial geneticists, among others.</a:t>
            </a:r>
          </a:p>
        </p:txBody>
      </p:sp>
    </p:spTree>
    <p:extLst>
      <p:ext uri="{BB962C8B-B14F-4D97-AF65-F5344CB8AC3E}">
        <p14:creationId xmlns:p14="http://schemas.microsoft.com/office/powerpoint/2010/main" val="4074814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381000"/>
            <a:ext cx="8763000" cy="707886"/>
          </a:xfrm>
          <a:prstGeom prst="rect">
            <a:avLst/>
          </a:prstGeom>
          <a:noFill/>
        </p:spPr>
        <p:txBody>
          <a:bodyPr wrap="square" rtlCol="0">
            <a:spAutoFit/>
          </a:bodyPr>
          <a:lstStyle/>
          <a:p>
            <a:pPr lvl="0" algn="ctr">
              <a:defRPr/>
            </a:pPr>
            <a:r>
              <a:rPr lang="en-US" sz="4000" dirty="0">
                <a:solidFill>
                  <a:srgbClr val="000000"/>
                </a:solidFill>
                <a:latin typeface="Tahoma"/>
                <a:cs typeface="Arial"/>
              </a:rPr>
              <a:t>Sub Disciplines of Biology</a:t>
            </a:r>
          </a:p>
        </p:txBody>
      </p:sp>
      <p:sp>
        <p:nvSpPr>
          <p:cNvPr id="6" name="Content Placeholder 2">
            <a:extLst>
              <a:ext uri="{FF2B5EF4-FFF2-40B4-BE49-F238E27FC236}">
                <a16:creationId xmlns:a16="http://schemas.microsoft.com/office/drawing/2014/main" id="{C32EB89E-A9D6-664E-A402-49945A464302}"/>
              </a:ext>
            </a:extLst>
          </p:cNvPr>
          <p:cNvSpPr>
            <a:spLocks noGrp="1"/>
          </p:cNvSpPr>
          <p:nvPr>
            <p:ph idx="1"/>
          </p:nvPr>
        </p:nvSpPr>
        <p:spPr>
          <a:xfrm>
            <a:off x="457200" y="1600200"/>
            <a:ext cx="8229600" cy="4525963"/>
          </a:xfrm>
        </p:spPr>
        <p:txBody>
          <a:bodyPr>
            <a:normAutofit/>
          </a:bodyPr>
          <a:lstStyle/>
          <a:p>
            <a:r>
              <a:rPr lang="en-US" dirty="0"/>
              <a:t>Another field of biological study, </a:t>
            </a:r>
            <a:r>
              <a:rPr lang="en-US" i="1" dirty="0"/>
              <a:t>neurobiology</a:t>
            </a:r>
            <a:r>
              <a:rPr lang="en-US" dirty="0"/>
              <a:t>, studies the biology of the nervous system.</a:t>
            </a:r>
          </a:p>
        </p:txBody>
      </p:sp>
      <p:pic>
        <p:nvPicPr>
          <p:cNvPr id="3" name="Picture 2">
            <a:extLst>
              <a:ext uri="{FF2B5EF4-FFF2-40B4-BE49-F238E27FC236}">
                <a16:creationId xmlns:a16="http://schemas.microsoft.com/office/drawing/2014/main" id="{15A63900-964E-1D4B-BFF6-E42CE177653C}"/>
              </a:ext>
            </a:extLst>
          </p:cNvPr>
          <p:cNvPicPr>
            <a:picLocks noChangeAspect="1"/>
          </p:cNvPicPr>
          <p:nvPr/>
        </p:nvPicPr>
        <p:blipFill>
          <a:blip r:embed="rId2"/>
          <a:stretch>
            <a:fillRect/>
          </a:stretch>
        </p:blipFill>
        <p:spPr>
          <a:xfrm>
            <a:off x="0" y="3194833"/>
            <a:ext cx="9144000" cy="2931330"/>
          </a:xfrm>
          <a:prstGeom prst="rect">
            <a:avLst/>
          </a:prstGeom>
        </p:spPr>
      </p:pic>
    </p:spTree>
    <p:extLst>
      <p:ext uri="{BB962C8B-B14F-4D97-AF65-F5344CB8AC3E}">
        <p14:creationId xmlns:p14="http://schemas.microsoft.com/office/powerpoint/2010/main" val="3248918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381000"/>
            <a:ext cx="8763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Tahoma"/>
                <a:cs typeface="Arial"/>
              </a:rPr>
              <a:t>Sub Disciplines of Biology</a:t>
            </a:r>
          </a:p>
        </p:txBody>
      </p:sp>
      <p:sp>
        <p:nvSpPr>
          <p:cNvPr id="6" name="Content Placeholder 2">
            <a:extLst>
              <a:ext uri="{FF2B5EF4-FFF2-40B4-BE49-F238E27FC236}">
                <a16:creationId xmlns:a16="http://schemas.microsoft.com/office/drawing/2014/main" id="{33CA8B38-FB8C-9340-8867-ED2B4369EB34}"/>
              </a:ext>
            </a:extLst>
          </p:cNvPr>
          <p:cNvSpPr>
            <a:spLocks noGrp="1"/>
          </p:cNvSpPr>
          <p:nvPr>
            <p:ph idx="1"/>
          </p:nvPr>
        </p:nvSpPr>
        <p:spPr>
          <a:xfrm>
            <a:off x="457200" y="1600200"/>
            <a:ext cx="8229600" cy="4525963"/>
          </a:xfrm>
        </p:spPr>
        <p:txBody>
          <a:bodyPr>
            <a:normAutofit/>
          </a:bodyPr>
          <a:lstStyle/>
          <a:p>
            <a:r>
              <a:rPr lang="en-US" i="1" dirty="0">
                <a:solidFill>
                  <a:srgbClr val="000000"/>
                </a:solidFill>
                <a:latin typeface="Helvetica" pitchFamily="2" charset="0"/>
              </a:rPr>
              <a:t>Paleontology</a:t>
            </a:r>
            <a:r>
              <a:rPr lang="en-US" dirty="0">
                <a:solidFill>
                  <a:srgbClr val="000000"/>
                </a:solidFill>
                <a:latin typeface="Helvetica" pitchFamily="2" charset="0"/>
              </a:rPr>
              <a:t>, another branch of biology, uses fossils to study life’s history.</a:t>
            </a:r>
          </a:p>
        </p:txBody>
      </p:sp>
      <p:pic>
        <p:nvPicPr>
          <p:cNvPr id="4" name="Figure" descr="Photo depicts scientists digging fossils out of the dirt.">
            <a:extLst>
              <a:ext uri="{FF2B5EF4-FFF2-40B4-BE49-F238E27FC236}">
                <a16:creationId xmlns:a16="http://schemas.microsoft.com/office/drawing/2014/main" id="{1D138B3E-57DE-E041-A747-B41854DF4FA9}"/>
              </a:ext>
            </a:extLst>
          </p:cNvPr>
          <p:cNvPicPr>
            <a:picLocks noChangeAspect="1"/>
          </p:cNvPicPr>
          <p:nvPr/>
        </p:nvPicPr>
        <p:blipFill>
          <a:blip r:embed="rId2" cstate="print">
            <a:extLst>
              <a:ext uri="{28A0092B-C50C-407E-A947-70E740481C1C}">
                <a14:useLocalDpi xmlns:a14="http://schemas.microsoft.com/office/drawing/2010/main"/>
              </a:ext>
            </a:extLst>
          </a:blip>
          <a:srcRect l="-38504" r="-38504"/>
          <a:stretch>
            <a:fillRect/>
          </a:stretch>
        </p:blipFill>
        <p:spPr>
          <a:xfrm>
            <a:off x="381000" y="3357929"/>
            <a:ext cx="8062913" cy="3500071"/>
          </a:xfrm>
          <a:prstGeom prst="rect">
            <a:avLst/>
          </a:prstGeom>
        </p:spPr>
      </p:pic>
    </p:spTree>
    <p:extLst>
      <p:ext uri="{BB962C8B-B14F-4D97-AF65-F5344CB8AC3E}">
        <p14:creationId xmlns:p14="http://schemas.microsoft.com/office/powerpoint/2010/main" val="638356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381000"/>
            <a:ext cx="8763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Tahoma"/>
                <a:cs typeface="Arial"/>
              </a:rPr>
              <a:t>Sub Disciplines of Biology</a:t>
            </a:r>
          </a:p>
        </p:txBody>
      </p:sp>
      <p:sp>
        <p:nvSpPr>
          <p:cNvPr id="6" name="Content Placeholder 2">
            <a:extLst>
              <a:ext uri="{FF2B5EF4-FFF2-40B4-BE49-F238E27FC236}">
                <a16:creationId xmlns:a16="http://schemas.microsoft.com/office/drawing/2014/main" id="{33CA8B38-FB8C-9340-8867-ED2B4369EB34}"/>
              </a:ext>
            </a:extLst>
          </p:cNvPr>
          <p:cNvSpPr>
            <a:spLocks noGrp="1"/>
          </p:cNvSpPr>
          <p:nvPr>
            <p:ph idx="1"/>
          </p:nvPr>
        </p:nvSpPr>
        <p:spPr>
          <a:xfrm>
            <a:off x="457200" y="1600200"/>
            <a:ext cx="4347882" cy="4525963"/>
          </a:xfrm>
        </p:spPr>
        <p:txBody>
          <a:bodyPr>
            <a:normAutofit lnSpcReduction="10000"/>
          </a:bodyPr>
          <a:lstStyle/>
          <a:p>
            <a:r>
              <a:rPr lang="en-US" i="1" dirty="0">
                <a:solidFill>
                  <a:srgbClr val="000000"/>
                </a:solidFill>
                <a:latin typeface="Helvetica" pitchFamily="2" charset="0"/>
              </a:rPr>
              <a:t>Zoology</a:t>
            </a:r>
            <a:r>
              <a:rPr lang="en-US" dirty="0">
                <a:solidFill>
                  <a:srgbClr val="000000"/>
                </a:solidFill>
                <a:latin typeface="Helvetica" pitchFamily="2" charset="0"/>
              </a:rPr>
              <a:t> and </a:t>
            </a:r>
            <a:r>
              <a:rPr lang="en-US" i="1" dirty="0">
                <a:solidFill>
                  <a:srgbClr val="000000"/>
                </a:solidFill>
                <a:latin typeface="Helvetica" pitchFamily="2" charset="0"/>
              </a:rPr>
              <a:t>botany</a:t>
            </a:r>
            <a:r>
              <a:rPr lang="en-US" dirty="0">
                <a:solidFill>
                  <a:srgbClr val="000000"/>
                </a:solidFill>
                <a:latin typeface="Helvetica" pitchFamily="2" charset="0"/>
              </a:rPr>
              <a:t> are the study of animals and plants, respectively. </a:t>
            </a:r>
          </a:p>
          <a:p>
            <a:r>
              <a:rPr lang="en-US" dirty="0">
                <a:solidFill>
                  <a:srgbClr val="000000"/>
                </a:solidFill>
                <a:latin typeface="Helvetica" pitchFamily="2" charset="0"/>
              </a:rPr>
              <a:t>Biologists can also specialize as </a:t>
            </a:r>
            <a:r>
              <a:rPr lang="en-US" i="1" dirty="0">
                <a:solidFill>
                  <a:srgbClr val="000000"/>
                </a:solidFill>
                <a:latin typeface="Helvetica" pitchFamily="2" charset="0"/>
              </a:rPr>
              <a:t>biotechnologists</a:t>
            </a:r>
            <a:r>
              <a:rPr lang="en-US" dirty="0">
                <a:solidFill>
                  <a:srgbClr val="000000"/>
                </a:solidFill>
                <a:latin typeface="Helvetica" pitchFamily="2" charset="0"/>
              </a:rPr>
              <a:t>, </a:t>
            </a:r>
            <a:r>
              <a:rPr lang="en-US" i="1" dirty="0">
                <a:solidFill>
                  <a:srgbClr val="000000"/>
                </a:solidFill>
                <a:latin typeface="Helvetica" pitchFamily="2" charset="0"/>
              </a:rPr>
              <a:t>ecologists</a:t>
            </a:r>
            <a:r>
              <a:rPr lang="en-US" dirty="0">
                <a:solidFill>
                  <a:srgbClr val="000000"/>
                </a:solidFill>
                <a:latin typeface="Helvetica" pitchFamily="2" charset="0"/>
              </a:rPr>
              <a:t>, or </a:t>
            </a:r>
            <a:r>
              <a:rPr lang="en-US" i="1" dirty="0">
                <a:solidFill>
                  <a:srgbClr val="000000"/>
                </a:solidFill>
                <a:latin typeface="Helvetica" pitchFamily="2" charset="0"/>
              </a:rPr>
              <a:t>physiologists</a:t>
            </a:r>
            <a:r>
              <a:rPr lang="en-US" dirty="0">
                <a:solidFill>
                  <a:srgbClr val="000000"/>
                </a:solidFill>
                <a:latin typeface="Helvetica" pitchFamily="2" charset="0"/>
              </a:rPr>
              <a:t>...</a:t>
            </a:r>
          </a:p>
        </p:txBody>
      </p:sp>
      <p:pic>
        <p:nvPicPr>
          <p:cNvPr id="3" name="Picture 2">
            <a:extLst>
              <a:ext uri="{FF2B5EF4-FFF2-40B4-BE49-F238E27FC236}">
                <a16:creationId xmlns:a16="http://schemas.microsoft.com/office/drawing/2014/main" id="{DF6212FF-755C-2E47-B771-5132CE9BBCD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029456" y="1600200"/>
            <a:ext cx="3657344" cy="4525963"/>
          </a:xfrm>
          <a:prstGeom prst="rect">
            <a:avLst/>
          </a:prstGeom>
        </p:spPr>
      </p:pic>
    </p:spTree>
    <p:extLst>
      <p:ext uri="{BB962C8B-B14F-4D97-AF65-F5344CB8AC3E}">
        <p14:creationId xmlns:p14="http://schemas.microsoft.com/office/powerpoint/2010/main" val="793943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98704" y="1286934"/>
            <a:ext cx="8546592" cy="370416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r>
              <a:rPr lang="en-US" sz="2800" dirty="0">
                <a:solidFill>
                  <a:srgbClr val="000000"/>
                </a:solidFill>
              </a:rPr>
              <a:t>Study of animals, plants, and minerals</a:t>
            </a:r>
          </a:p>
          <a:p>
            <a:pPr marL="457200" indent="-457200" algn="l">
              <a:buFont typeface="Arial"/>
              <a:buChar char="•"/>
            </a:pPr>
            <a:r>
              <a:rPr lang="en-US" sz="2800" dirty="0">
                <a:solidFill>
                  <a:srgbClr val="000000"/>
                </a:solidFill>
              </a:rPr>
              <a:t>Description, classification, &amp; search for order </a:t>
            </a:r>
          </a:p>
        </p:txBody>
      </p:sp>
      <p:sp>
        <p:nvSpPr>
          <p:cNvPr id="6" name="Title 1"/>
          <p:cNvSpPr txBox="1">
            <a:spLocks/>
          </p:cNvSpPr>
          <p:nvPr/>
        </p:nvSpPr>
        <p:spPr>
          <a:xfrm>
            <a:off x="457200" y="-4497"/>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Natural History</a:t>
            </a:r>
          </a:p>
        </p:txBody>
      </p:sp>
      <p:pic>
        <p:nvPicPr>
          <p:cNvPr id="2" name="Picture 1" descr="4630b4c050afc13b6bd88e9934c31cef.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72051" y="3026832"/>
            <a:ext cx="3173245" cy="3826933"/>
          </a:xfrm>
          <a:prstGeom prst="rect">
            <a:avLst/>
          </a:prstGeom>
        </p:spPr>
      </p:pic>
      <p:pic>
        <p:nvPicPr>
          <p:cNvPr id="3" name="Picture 2" descr="tumblr_nhnsy6PTJk1rpgpe2o7_r1_1280.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86892" y="3145482"/>
            <a:ext cx="2383561" cy="3691233"/>
          </a:xfrm>
          <a:prstGeom prst="rect">
            <a:avLst/>
          </a:prstGeom>
        </p:spPr>
      </p:pic>
      <p:pic>
        <p:nvPicPr>
          <p:cNvPr id="5" name="Picture 4" descr="Haeckel_Prosobranchia.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8704" y="3145482"/>
            <a:ext cx="2646492" cy="3712518"/>
          </a:xfrm>
          <a:prstGeom prst="rect">
            <a:avLst/>
          </a:prstGeom>
        </p:spPr>
      </p:pic>
    </p:spTree>
    <p:extLst>
      <p:ext uri="{BB962C8B-B14F-4D97-AF65-F5344CB8AC3E}">
        <p14:creationId xmlns:p14="http://schemas.microsoft.com/office/powerpoint/2010/main" val="3764941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32308" y="1133180"/>
            <a:ext cx="8546592" cy="531125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r>
              <a:rPr lang="en-US" dirty="0">
                <a:solidFill>
                  <a:srgbClr val="000000"/>
                </a:solidFill>
              </a:rPr>
              <a:t>Darwin explained three broad observations</a:t>
            </a:r>
          </a:p>
          <a:p>
            <a:pPr marL="914400" lvl="1" indent="-457200" algn="l">
              <a:buFont typeface="Arial"/>
              <a:buChar char="•"/>
            </a:pPr>
            <a:r>
              <a:rPr lang="en-US" sz="2400" dirty="0">
                <a:solidFill>
                  <a:srgbClr val="000000"/>
                </a:solidFill>
              </a:rPr>
              <a:t>The unity of life</a:t>
            </a:r>
          </a:p>
          <a:p>
            <a:pPr marL="914400" lvl="1" indent="-457200" algn="l">
              <a:buFont typeface="Arial"/>
              <a:buChar char="•"/>
            </a:pPr>
            <a:r>
              <a:rPr lang="en-US" sz="2400" dirty="0">
                <a:solidFill>
                  <a:srgbClr val="000000"/>
                </a:solidFill>
              </a:rPr>
              <a:t>The diversity of life</a:t>
            </a:r>
          </a:p>
          <a:p>
            <a:pPr marL="914400" lvl="1" indent="-457200" algn="l">
              <a:buFont typeface="Arial"/>
              <a:buChar char="•"/>
            </a:pPr>
            <a:r>
              <a:rPr lang="en-US" sz="2400" dirty="0">
                <a:solidFill>
                  <a:srgbClr val="000000"/>
                </a:solidFill>
              </a:rPr>
              <a:t>The match between organisms and their environment</a:t>
            </a:r>
          </a:p>
          <a:p>
            <a:pPr marL="914400" lvl="1" indent="-457200" algn="l">
              <a:buFont typeface="Arial"/>
              <a:buChar char="•"/>
            </a:pPr>
            <a:r>
              <a:rPr lang="en-US" sz="2400" dirty="0">
                <a:solidFill>
                  <a:srgbClr val="000000"/>
                </a:solidFill>
              </a:rPr>
              <a:t>The interconnectedness of most of the fields of natural history</a:t>
            </a:r>
          </a:p>
        </p:txBody>
      </p:sp>
      <p:sp>
        <p:nvSpPr>
          <p:cNvPr id="6" name="Title 1"/>
          <p:cNvSpPr txBox="1">
            <a:spLocks/>
          </p:cNvSpPr>
          <p:nvPr/>
        </p:nvSpPr>
        <p:spPr>
          <a:xfrm>
            <a:off x="165100" y="-4497"/>
            <a:ext cx="8813800" cy="11430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Theory of Evolution by Natural Selection</a:t>
            </a:r>
          </a:p>
        </p:txBody>
      </p:sp>
      <p:pic>
        <p:nvPicPr>
          <p:cNvPr id="7" name="Picture 6" descr="01_02bPropertiesOfLife-U.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85468" y="3788809"/>
            <a:ext cx="2319866" cy="3307113"/>
          </a:xfrm>
          <a:prstGeom prst="rect">
            <a:avLst/>
          </a:prstGeom>
        </p:spPr>
      </p:pic>
      <p:pic>
        <p:nvPicPr>
          <p:cNvPr id="2" name="Picture 1" descr="Screen Shot 2016-09-06 at 11.07.48 A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3809326"/>
            <a:ext cx="3335867" cy="3029623"/>
          </a:xfrm>
          <a:prstGeom prst="rect">
            <a:avLst/>
          </a:prstGeom>
        </p:spPr>
      </p:pic>
      <p:pic>
        <p:nvPicPr>
          <p:cNvPr id="3" name="Picture 2" descr="1d63c889e6ff5c12b4b50ea838b393e3.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72916" y="3789434"/>
            <a:ext cx="2018284" cy="3068566"/>
          </a:xfrm>
          <a:prstGeom prst="rect">
            <a:avLst/>
          </a:prstGeom>
        </p:spPr>
      </p:pic>
    </p:spTree>
    <p:extLst>
      <p:ext uri="{BB962C8B-B14F-4D97-AF65-F5344CB8AC3E}">
        <p14:creationId xmlns:p14="http://schemas.microsoft.com/office/powerpoint/2010/main" val="1918360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373"/>
            <a:ext cx="6184900" cy="1143000"/>
          </a:xfrm>
        </p:spPr>
        <p:txBody>
          <a:bodyPr/>
          <a:lstStyle/>
          <a:p>
            <a:r>
              <a:rPr lang="en-US" dirty="0"/>
              <a:t>Syllabus</a:t>
            </a:r>
          </a:p>
        </p:txBody>
      </p:sp>
      <p:sp>
        <p:nvSpPr>
          <p:cNvPr id="3" name="Content Placeholder 2"/>
          <p:cNvSpPr>
            <a:spLocks noGrp="1"/>
          </p:cNvSpPr>
          <p:nvPr>
            <p:ph idx="1"/>
          </p:nvPr>
        </p:nvSpPr>
        <p:spPr/>
        <p:txBody>
          <a:bodyPr>
            <a:normAutofit lnSpcReduction="10000"/>
          </a:bodyPr>
          <a:lstStyle/>
          <a:p>
            <a:r>
              <a:rPr lang="en-US" dirty="0"/>
              <a:t>Canvas:</a:t>
            </a:r>
          </a:p>
          <a:p>
            <a:pPr lvl="1"/>
            <a:r>
              <a:rPr lang="en-US" dirty="0"/>
              <a:t>Please familiarize yourself with Canvas, communication regarding the course will be based there, and you will upload some assignments there. </a:t>
            </a:r>
          </a:p>
          <a:p>
            <a:pPr lvl="1"/>
            <a:r>
              <a:rPr lang="en-US" dirty="0"/>
              <a:t>PowerPoint slide sets for the lectures will be available on Canvas. You can access the course Canvas site using https://</a:t>
            </a:r>
            <a:r>
              <a:rPr lang="en-US" dirty="0" err="1"/>
              <a:t>canvas.santarosa.edu</a:t>
            </a:r>
            <a:r>
              <a:rPr lang="en-US" dirty="0"/>
              <a:t>. </a:t>
            </a:r>
          </a:p>
          <a:p>
            <a:pPr lvl="1"/>
            <a:r>
              <a:rPr lang="en-US" dirty="0"/>
              <a:t>If you need more information, please contact Information Technology (https://</a:t>
            </a:r>
            <a:r>
              <a:rPr lang="en-US" dirty="0" err="1"/>
              <a:t>it.santarosa.edu</a:t>
            </a:r>
            <a:r>
              <a:rPr lang="en-US" dirty="0"/>
              <a:t>).</a:t>
            </a:r>
          </a:p>
          <a:p>
            <a:pPr lvl="1"/>
            <a:endParaRPr lang="en-US" dirty="0"/>
          </a:p>
          <a:p>
            <a:endParaRPr lang="en-US" dirty="0"/>
          </a:p>
        </p:txBody>
      </p:sp>
    </p:spTree>
    <p:extLst>
      <p:ext uri="{BB962C8B-B14F-4D97-AF65-F5344CB8AC3E}">
        <p14:creationId xmlns:p14="http://schemas.microsoft.com/office/powerpoint/2010/main" val="2764660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32308" y="1133180"/>
            <a:ext cx="8546592" cy="531125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r>
              <a:rPr lang="en-US" dirty="0">
                <a:solidFill>
                  <a:srgbClr val="000000"/>
                </a:solidFill>
              </a:rPr>
              <a:t>Darwin explained three broad observations</a:t>
            </a:r>
          </a:p>
          <a:p>
            <a:pPr marL="914400" lvl="1" indent="-457200" algn="l">
              <a:buFont typeface="Arial"/>
              <a:buChar char="•"/>
            </a:pPr>
            <a:r>
              <a:rPr lang="en-US" sz="2400" dirty="0">
                <a:solidFill>
                  <a:srgbClr val="000000"/>
                </a:solidFill>
              </a:rPr>
              <a:t>The unity of life</a:t>
            </a:r>
          </a:p>
          <a:p>
            <a:pPr marL="914400" lvl="1" indent="-457200" algn="l">
              <a:buFont typeface="Arial"/>
              <a:buChar char="•"/>
            </a:pPr>
            <a:r>
              <a:rPr lang="en-US" sz="2400" dirty="0">
                <a:solidFill>
                  <a:srgbClr val="000000"/>
                </a:solidFill>
              </a:rPr>
              <a:t>The diversity of life</a:t>
            </a:r>
          </a:p>
          <a:p>
            <a:pPr marL="914400" lvl="1" indent="-457200" algn="l">
              <a:buFont typeface="Arial"/>
              <a:buChar char="•"/>
            </a:pPr>
            <a:r>
              <a:rPr lang="en-US" sz="2400" dirty="0">
                <a:solidFill>
                  <a:srgbClr val="000000"/>
                </a:solidFill>
              </a:rPr>
              <a:t>The match between organisms and their environment</a:t>
            </a:r>
          </a:p>
          <a:p>
            <a:pPr marL="914400" lvl="1" indent="-457200" algn="l">
              <a:buFont typeface="Arial"/>
              <a:buChar char="•"/>
            </a:pPr>
            <a:r>
              <a:rPr lang="en-US" sz="2400" b="1" dirty="0">
                <a:solidFill>
                  <a:srgbClr val="000000"/>
                </a:solidFill>
              </a:rPr>
              <a:t>The interconnectedness of most of the fields of natural history</a:t>
            </a:r>
          </a:p>
        </p:txBody>
      </p:sp>
      <p:sp>
        <p:nvSpPr>
          <p:cNvPr id="6" name="Title 1"/>
          <p:cNvSpPr txBox="1">
            <a:spLocks/>
          </p:cNvSpPr>
          <p:nvPr/>
        </p:nvSpPr>
        <p:spPr>
          <a:xfrm>
            <a:off x="165100" y="-4497"/>
            <a:ext cx="8813800" cy="11430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Theory of Evolution by Natural Selection</a:t>
            </a:r>
          </a:p>
        </p:txBody>
      </p:sp>
      <p:pic>
        <p:nvPicPr>
          <p:cNvPr id="8" name="Picture 7">
            <a:extLst>
              <a:ext uri="{FF2B5EF4-FFF2-40B4-BE49-F238E27FC236}">
                <a16:creationId xmlns:a16="http://schemas.microsoft.com/office/drawing/2014/main" id="{D44E5FF8-DD27-2E49-8FD5-B82A13F09199}"/>
              </a:ext>
            </a:extLst>
          </p:cNvPr>
          <p:cNvPicPr>
            <a:picLocks noChangeAspect="1"/>
          </p:cNvPicPr>
          <p:nvPr/>
        </p:nvPicPr>
        <p:blipFill>
          <a:blip r:embed="rId3"/>
          <a:stretch>
            <a:fillRect/>
          </a:stretch>
        </p:blipFill>
        <p:spPr>
          <a:xfrm>
            <a:off x="2537012" y="3644154"/>
            <a:ext cx="4069976" cy="3052482"/>
          </a:xfrm>
          <a:prstGeom prst="rect">
            <a:avLst/>
          </a:prstGeom>
          <a:ln>
            <a:solidFill>
              <a:schemeClr val="tx1"/>
            </a:solidFill>
          </a:ln>
        </p:spPr>
      </p:pic>
    </p:spTree>
    <p:extLst>
      <p:ext uri="{BB962C8B-B14F-4D97-AF65-F5344CB8AC3E}">
        <p14:creationId xmlns:p14="http://schemas.microsoft.com/office/powerpoint/2010/main" val="834109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90A300F-3E3E-F44F-BF4B-34B29204E775}"/>
              </a:ext>
            </a:extLst>
          </p:cNvPr>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1828125" y="0"/>
            <a:ext cx="5487749" cy="6858000"/>
          </a:xfrm>
        </p:spPr>
      </p:pic>
      <p:sp>
        <p:nvSpPr>
          <p:cNvPr id="2" name="Title 1">
            <a:extLst>
              <a:ext uri="{FF2B5EF4-FFF2-40B4-BE49-F238E27FC236}">
                <a16:creationId xmlns:a16="http://schemas.microsoft.com/office/drawing/2014/main" id="{5C5C118E-6522-0146-A611-4DD674BEA0D0}"/>
              </a:ext>
            </a:extLst>
          </p:cNvPr>
          <p:cNvSpPr>
            <a:spLocks noGrp="1"/>
          </p:cNvSpPr>
          <p:nvPr>
            <p:ph type="title"/>
          </p:nvPr>
        </p:nvSpPr>
        <p:spPr>
          <a:xfrm>
            <a:off x="457200" y="0"/>
            <a:ext cx="8229600" cy="1143000"/>
          </a:xfrm>
        </p:spPr>
        <p:txBody>
          <a:bodyPr/>
          <a:lstStyle/>
          <a:p>
            <a:r>
              <a:rPr lang="en-US" dirty="0">
                <a:solidFill>
                  <a:schemeClr val="bg1"/>
                </a:solidFill>
              </a:rPr>
              <a:t>Moving on...</a:t>
            </a:r>
          </a:p>
        </p:txBody>
      </p:sp>
    </p:spTree>
    <p:extLst>
      <p:ext uri="{BB962C8B-B14F-4D97-AF65-F5344CB8AC3E}">
        <p14:creationId xmlns:p14="http://schemas.microsoft.com/office/powerpoint/2010/main" val="41411011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The Process of Science</a:t>
            </a:r>
          </a:p>
        </p:txBody>
      </p:sp>
      <p:sp>
        <p:nvSpPr>
          <p:cNvPr id="3" name="Content Placeholder 2"/>
          <p:cNvSpPr>
            <a:spLocks noGrp="1"/>
          </p:cNvSpPr>
          <p:nvPr>
            <p:ph idx="1"/>
          </p:nvPr>
        </p:nvSpPr>
        <p:spPr/>
        <p:txBody>
          <a:bodyPr>
            <a:normAutofit/>
          </a:bodyPr>
          <a:lstStyle/>
          <a:p>
            <a:r>
              <a:rPr lang="en-US" dirty="0"/>
              <a:t>By the end of this section, you will be able to:</a:t>
            </a:r>
          </a:p>
          <a:p>
            <a:pPr lvl="1"/>
            <a:r>
              <a:rPr lang="en-US" dirty="0"/>
              <a:t>Identify the shared characteristics of the natural sciences</a:t>
            </a:r>
          </a:p>
          <a:p>
            <a:pPr lvl="1"/>
            <a:r>
              <a:rPr lang="en-US" dirty="0"/>
              <a:t>Understand the process of scientific inquiry</a:t>
            </a:r>
          </a:p>
          <a:p>
            <a:pPr lvl="1"/>
            <a:r>
              <a:rPr lang="en-US" dirty="0"/>
              <a:t>Compare inductive reasoning with deductive reasoning</a:t>
            </a:r>
          </a:p>
          <a:p>
            <a:pPr lvl="1"/>
            <a:r>
              <a:rPr lang="en-US" dirty="0"/>
              <a:t>Describe the goals of basic science and applied science</a:t>
            </a:r>
          </a:p>
        </p:txBody>
      </p:sp>
    </p:spTree>
    <p:extLst>
      <p:ext uri="{BB962C8B-B14F-4D97-AF65-F5344CB8AC3E}">
        <p14:creationId xmlns:p14="http://schemas.microsoft.com/office/powerpoint/2010/main" val="39939809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27" y="87486"/>
            <a:ext cx="8783052" cy="1143000"/>
          </a:xfrm>
        </p:spPr>
        <p:txBody>
          <a:bodyPr/>
          <a:lstStyle/>
          <a:p>
            <a:r>
              <a:rPr lang="en-US" dirty="0"/>
              <a:t>Observations</a:t>
            </a:r>
          </a:p>
        </p:txBody>
      </p:sp>
      <p:sp>
        <p:nvSpPr>
          <p:cNvPr id="6" name="Rectangle 5"/>
          <p:cNvSpPr/>
          <p:nvPr/>
        </p:nvSpPr>
        <p:spPr>
          <a:xfrm>
            <a:off x="4460985" y="5109159"/>
            <a:ext cx="4355186" cy="307777"/>
          </a:xfrm>
          <a:prstGeom prst="rect">
            <a:avLst/>
          </a:prstGeom>
        </p:spPr>
        <p:txBody>
          <a:bodyPr wrap="square">
            <a:spAutoFit/>
          </a:bodyPr>
          <a:lstStyle/>
          <a:p>
            <a:pPr algn="r"/>
            <a:r>
              <a:rPr lang="en-US" sz="1400" b="1" dirty="0"/>
              <a:t>Field or Lab Notebook</a:t>
            </a:r>
          </a:p>
        </p:txBody>
      </p:sp>
      <p:sp>
        <p:nvSpPr>
          <p:cNvPr id="9" name="Content Placeholder 2"/>
          <p:cNvSpPr>
            <a:spLocks noGrp="1"/>
          </p:cNvSpPr>
          <p:nvPr>
            <p:ph idx="1"/>
          </p:nvPr>
        </p:nvSpPr>
        <p:spPr>
          <a:xfrm>
            <a:off x="200527" y="1531293"/>
            <a:ext cx="4032806" cy="5127505"/>
          </a:xfrm>
        </p:spPr>
        <p:txBody>
          <a:bodyPr>
            <a:normAutofit fontScale="77500" lnSpcReduction="20000"/>
          </a:bodyPr>
          <a:lstStyle/>
          <a:p>
            <a:r>
              <a:rPr lang="en-US" dirty="0"/>
              <a:t>Biologists describe natural structures and processes</a:t>
            </a:r>
          </a:p>
          <a:p>
            <a:r>
              <a:rPr lang="en-US" dirty="0"/>
              <a:t>This approach is based on observation and the analysis of data</a:t>
            </a:r>
          </a:p>
          <a:p>
            <a:r>
              <a:rPr lang="en-US" dirty="0"/>
              <a:t>Recorded observations are called </a:t>
            </a:r>
            <a:r>
              <a:rPr lang="en-US" b="1" dirty="0"/>
              <a:t>data</a:t>
            </a:r>
          </a:p>
          <a:p>
            <a:pPr lvl="1"/>
            <a:r>
              <a:rPr lang="en-US" dirty="0"/>
              <a:t>Qualitative data often take the form of recorded descriptions</a:t>
            </a:r>
          </a:p>
          <a:p>
            <a:pPr lvl="1"/>
            <a:r>
              <a:rPr lang="en-US" dirty="0"/>
              <a:t>Quantitative data are generally expressed as numerical measurement, organized into tables and graphs</a:t>
            </a:r>
          </a:p>
        </p:txBody>
      </p:sp>
      <p:pic>
        <p:nvPicPr>
          <p:cNvPr id="7" name="Picture 6" descr="01_21bJaneGoodall-U.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65963" y="1931461"/>
            <a:ext cx="3950208" cy="3182112"/>
          </a:xfrm>
          <a:prstGeom prst="rect">
            <a:avLst/>
          </a:prstGeom>
        </p:spPr>
      </p:pic>
    </p:spTree>
    <p:extLst>
      <p:ext uri="{BB962C8B-B14F-4D97-AF65-F5344CB8AC3E}">
        <p14:creationId xmlns:p14="http://schemas.microsoft.com/office/powerpoint/2010/main" val="10871735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27" y="87486"/>
            <a:ext cx="8783052" cy="1143000"/>
          </a:xfrm>
        </p:spPr>
        <p:txBody>
          <a:bodyPr/>
          <a:lstStyle/>
          <a:p>
            <a:r>
              <a:rPr lang="en-US" dirty="0"/>
              <a:t>Questions</a:t>
            </a:r>
          </a:p>
        </p:txBody>
      </p:sp>
      <p:sp>
        <p:nvSpPr>
          <p:cNvPr id="9" name="Content Placeholder 2"/>
          <p:cNvSpPr>
            <a:spLocks noGrp="1"/>
          </p:cNvSpPr>
          <p:nvPr>
            <p:ph idx="1"/>
          </p:nvPr>
        </p:nvSpPr>
        <p:spPr>
          <a:xfrm>
            <a:off x="200527" y="1531293"/>
            <a:ext cx="8520140" cy="5127505"/>
          </a:xfrm>
        </p:spPr>
        <p:txBody>
          <a:bodyPr>
            <a:normAutofit/>
          </a:bodyPr>
          <a:lstStyle/>
          <a:p>
            <a:r>
              <a:rPr lang="en-US" dirty="0"/>
              <a:t>Questions must be</a:t>
            </a:r>
          </a:p>
          <a:p>
            <a:pPr lvl="1"/>
            <a:r>
              <a:rPr lang="en-US" dirty="0"/>
              <a:t>Well defined</a:t>
            </a:r>
          </a:p>
          <a:p>
            <a:pPr lvl="1"/>
            <a:r>
              <a:rPr lang="en-US" dirty="0"/>
              <a:t>Testable &amp; Falsifiable </a:t>
            </a:r>
          </a:p>
          <a:p>
            <a:pPr lvl="1"/>
            <a:endParaRPr lang="en-US" dirty="0"/>
          </a:p>
          <a:p>
            <a:r>
              <a:rPr lang="en-US" dirty="0"/>
              <a:t>Elements of the question must be</a:t>
            </a:r>
          </a:p>
          <a:p>
            <a:pPr lvl="1"/>
            <a:r>
              <a:rPr lang="en-US" dirty="0"/>
              <a:t>Measureable</a:t>
            </a:r>
          </a:p>
          <a:p>
            <a:pPr lvl="1"/>
            <a:r>
              <a:rPr lang="en-US" dirty="0"/>
              <a:t>Controllable</a:t>
            </a:r>
          </a:p>
          <a:p>
            <a:pPr lvl="1"/>
            <a:endParaRPr lang="en-US" dirty="0"/>
          </a:p>
        </p:txBody>
      </p:sp>
    </p:spTree>
    <p:extLst>
      <p:ext uri="{BB962C8B-B14F-4D97-AF65-F5344CB8AC3E}">
        <p14:creationId xmlns:p14="http://schemas.microsoft.com/office/powerpoint/2010/main" val="36133747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27" y="87486"/>
            <a:ext cx="8783052" cy="1143000"/>
          </a:xfrm>
        </p:spPr>
        <p:txBody>
          <a:bodyPr/>
          <a:lstStyle/>
          <a:p>
            <a:r>
              <a:rPr lang="en-US" dirty="0"/>
              <a:t>Hypotheses</a:t>
            </a:r>
          </a:p>
        </p:txBody>
      </p:sp>
      <p:sp>
        <p:nvSpPr>
          <p:cNvPr id="9" name="Content Placeholder 2"/>
          <p:cNvSpPr>
            <a:spLocks noGrp="1"/>
          </p:cNvSpPr>
          <p:nvPr>
            <p:ph idx="1"/>
          </p:nvPr>
        </p:nvSpPr>
        <p:spPr>
          <a:xfrm>
            <a:off x="200527" y="1531293"/>
            <a:ext cx="3660273" cy="5127505"/>
          </a:xfrm>
        </p:spPr>
        <p:txBody>
          <a:bodyPr>
            <a:normAutofit fontScale="85000" lnSpcReduction="20000"/>
          </a:bodyPr>
          <a:lstStyle/>
          <a:p>
            <a:r>
              <a:rPr lang="en-US" dirty="0"/>
              <a:t>For example</a:t>
            </a:r>
          </a:p>
          <a:p>
            <a:pPr lvl="1"/>
            <a:r>
              <a:rPr lang="en-US" dirty="0"/>
              <a:t>Observation: Your flashlight doesn’t work</a:t>
            </a:r>
          </a:p>
          <a:p>
            <a:pPr lvl="1"/>
            <a:r>
              <a:rPr lang="en-US" dirty="0"/>
              <a:t>Question: Why doesn’t your flashlight work?</a:t>
            </a:r>
          </a:p>
          <a:p>
            <a:pPr lvl="1"/>
            <a:r>
              <a:rPr lang="en-US" dirty="0"/>
              <a:t>Hypothesis 1: The batteries are dead</a:t>
            </a:r>
          </a:p>
          <a:p>
            <a:pPr lvl="1"/>
            <a:r>
              <a:rPr lang="en-US" dirty="0"/>
              <a:t>Hypothesis 2: The bulb is burnt out</a:t>
            </a:r>
          </a:p>
          <a:p>
            <a:r>
              <a:rPr lang="en-US" dirty="0"/>
              <a:t>Both these hypotheses are </a:t>
            </a:r>
            <a:r>
              <a:rPr lang="en-US" i="1" dirty="0"/>
              <a:t>testable &amp; falsifiable</a:t>
            </a:r>
            <a:endParaRPr lang="en-US" dirty="0"/>
          </a:p>
        </p:txBody>
      </p:sp>
      <p:pic>
        <p:nvPicPr>
          <p:cNvPr id="3" name="Picture 2"/>
          <p:cNvPicPr>
            <a:picLocks noChangeAspect="1"/>
          </p:cNvPicPr>
          <p:nvPr/>
        </p:nvPicPr>
        <p:blipFill>
          <a:blip r:embed="rId3"/>
          <a:stretch>
            <a:fillRect/>
          </a:stretch>
        </p:blipFill>
        <p:spPr>
          <a:xfrm>
            <a:off x="4111009" y="1378896"/>
            <a:ext cx="4957233" cy="4680807"/>
          </a:xfrm>
          <a:prstGeom prst="rect">
            <a:avLst/>
          </a:prstGeom>
        </p:spPr>
      </p:pic>
    </p:spTree>
    <p:extLst>
      <p:ext uri="{BB962C8B-B14F-4D97-AF65-F5344CB8AC3E}">
        <p14:creationId xmlns:p14="http://schemas.microsoft.com/office/powerpoint/2010/main" val="23493938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27" y="87486"/>
            <a:ext cx="8783052" cy="1143000"/>
          </a:xfrm>
        </p:spPr>
        <p:txBody>
          <a:bodyPr/>
          <a:lstStyle/>
          <a:p>
            <a:r>
              <a:rPr lang="en-US" dirty="0"/>
              <a:t>Hypotheses</a:t>
            </a:r>
          </a:p>
        </p:txBody>
      </p:sp>
      <p:sp>
        <p:nvSpPr>
          <p:cNvPr id="9" name="Content Placeholder 2"/>
          <p:cNvSpPr>
            <a:spLocks noGrp="1"/>
          </p:cNvSpPr>
          <p:nvPr>
            <p:ph idx="1"/>
          </p:nvPr>
        </p:nvSpPr>
        <p:spPr>
          <a:xfrm>
            <a:off x="200527" y="1531293"/>
            <a:ext cx="3660273" cy="5127505"/>
          </a:xfrm>
        </p:spPr>
        <p:txBody>
          <a:bodyPr>
            <a:normAutofit fontScale="85000" lnSpcReduction="20000"/>
          </a:bodyPr>
          <a:lstStyle/>
          <a:p>
            <a:r>
              <a:rPr lang="en-US" dirty="0"/>
              <a:t>For example</a:t>
            </a:r>
          </a:p>
          <a:p>
            <a:pPr lvl="1"/>
            <a:r>
              <a:rPr lang="en-US" dirty="0"/>
              <a:t>Observation: Your flashlight doesn’t work</a:t>
            </a:r>
          </a:p>
          <a:p>
            <a:pPr lvl="1"/>
            <a:r>
              <a:rPr lang="en-US" dirty="0"/>
              <a:t>Question: Why doesn’t your flashlight work?</a:t>
            </a:r>
          </a:p>
          <a:p>
            <a:pPr lvl="1"/>
            <a:r>
              <a:rPr lang="en-US" dirty="0"/>
              <a:t>Hypothesis 1: The batteries are dead</a:t>
            </a:r>
          </a:p>
          <a:p>
            <a:pPr lvl="1"/>
            <a:r>
              <a:rPr lang="en-US" dirty="0"/>
              <a:t>Hypothesis 2: The bulb is burnt out</a:t>
            </a:r>
          </a:p>
          <a:p>
            <a:r>
              <a:rPr lang="en-US" dirty="0"/>
              <a:t>Both these hypotheses are </a:t>
            </a:r>
            <a:r>
              <a:rPr lang="en-US" i="1" dirty="0"/>
              <a:t>testable &amp; falsifiable</a:t>
            </a:r>
            <a:endParaRPr lang="en-US" dirty="0"/>
          </a:p>
        </p:txBody>
      </p:sp>
      <p:pic>
        <p:nvPicPr>
          <p:cNvPr id="3" name="Picture 2"/>
          <p:cNvPicPr>
            <a:picLocks noChangeAspect="1"/>
          </p:cNvPicPr>
          <p:nvPr/>
        </p:nvPicPr>
        <p:blipFill>
          <a:blip r:embed="rId3"/>
          <a:stretch>
            <a:fillRect/>
          </a:stretch>
        </p:blipFill>
        <p:spPr>
          <a:xfrm>
            <a:off x="4111009" y="1378896"/>
            <a:ext cx="4957233" cy="4680807"/>
          </a:xfrm>
          <a:prstGeom prst="rect">
            <a:avLst/>
          </a:prstGeom>
        </p:spPr>
      </p:pic>
      <p:sp>
        <p:nvSpPr>
          <p:cNvPr id="5" name="TextBox 4"/>
          <p:cNvSpPr txBox="1"/>
          <p:nvPr/>
        </p:nvSpPr>
        <p:spPr>
          <a:xfrm rot="21185439">
            <a:off x="529603" y="2446680"/>
            <a:ext cx="8324665" cy="2554545"/>
          </a:xfrm>
          <a:prstGeom prst="rect">
            <a:avLst/>
          </a:prstGeom>
          <a:solidFill>
            <a:srgbClr val="FFFFFF"/>
          </a:solidFill>
          <a:ln>
            <a:noFill/>
          </a:ln>
        </p:spPr>
        <p:txBody>
          <a:bodyPr wrap="none" rtlCol="0">
            <a:spAutoFit/>
          </a:bodyPr>
          <a:lstStyle/>
          <a:p>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Hypotheses can never be proven true!</a:t>
            </a:r>
          </a:p>
          <a:p>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can be proven false</a:t>
            </a:r>
          </a:p>
          <a:p>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can fail to be proven false </a:t>
            </a:r>
          </a:p>
          <a:p>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can be “supported”</a:t>
            </a:r>
          </a:p>
        </p:txBody>
      </p:sp>
    </p:spTree>
    <p:extLst>
      <p:ext uri="{BB962C8B-B14F-4D97-AF65-F5344CB8AC3E}">
        <p14:creationId xmlns:p14="http://schemas.microsoft.com/office/powerpoint/2010/main" val="14906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381000"/>
            <a:ext cx="8763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Tahoma"/>
                <a:cs typeface="Arial"/>
              </a:rPr>
              <a:t>The scientific method</a:t>
            </a:r>
          </a:p>
        </p:txBody>
      </p:sp>
      <p:sp>
        <p:nvSpPr>
          <p:cNvPr id="3" name="Figure Legend">
            <a:extLst>
              <a:ext uri="{FF2B5EF4-FFF2-40B4-BE49-F238E27FC236}">
                <a16:creationId xmlns:a16="http://schemas.microsoft.com/office/drawing/2014/main" id="{F0E7F907-2822-B640-ABAE-26A36CC2E037}"/>
              </a:ext>
            </a:extLst>
          </p:cNvPr>
          <p:cNvSpPr txBox="1">
            <a:spLocks/>
          </p:cNvSpPr>
          <p:nvPr/>
        </p:nvSpPr>
        <p:spPr>
          <a:xfrm>
            <a:off x="4606925" y="1107617"/>
            <a:ext cx="3913188" cy="525697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solidFill>
                  <a:srgbClr val="000000"/>
                </a:solidFill>
              </a:rPr>
              <a:t>The scientific method is a series of defined steps that include experiments and careful observation. </a:t>
            </a:r>
          </a:p>
          <a:p>
            <a:r>
              <a:rPr lang="en-US" sz="2400" dirty="0">
                <a:solidFill>
                  <a:srgbClr val="000000"/>
                </a:solidFill>
              </a:rPr>
              <a:t>If a hypothesis is not supported by data, a new hypothesis can be proposed.</a:t>
            </a:r>
          </a:p>
        </p:txBody>
      </p:sp>
      <p:pic>
        <p:nvPicPr>
          <p:cNvPr id="4" name="Figure" descr="A flow chart shows the steps in the scientific method. In step 1, an observation is made. In step 2, a question is asked about the observation. In step 3, an answer to the question, called a hypothesis, is proposed. In step 4, a prediction is made based on the hypothesis. In step 5, an experiment is done to test the prediction. In step 6, the results are analyzed to determine whether or not the hypothesis is supported. If the hypothesis is not supported, another hypothesis is made. In either case, the results are reported.">
            <a:extLst>
              <a:ext uri="{FF2B5EF4-FFF2-40B4-BE49-F238E27FC236}">
                <a16:creationId xmlns:a16="http://schemas.microsoft.com/office/drawing/2014/main" id="{44B82296-4FF9-ED45-87BF-7ED40DE02436}"/>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903890" y="1219731"/>
            <a:ext cx="3138870" cy="5032900"/>
          </a:xfrm>
          <a:prstGeom prst="rect">
            <a:avLst/>
          </a:prstGeom>
        </p:spPr>
      </p:pic>
    </p:spTree>
    <p:extLst>
      <p:ext uri="{BB962C8B-B14F-4D97-AF65-F5344CB8AC3E}">
        <p14:creationId xmlns:p14="http://schemas.microsoft.com/office/powerpoint/2010/main" val="30648298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81000"/>
            <a:ext cx="8763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Tahoma"/>
                <a:cs typeface="Arial"/>
              </a:rPr>
              <a:t>The scientific method</a:t>
            </a:r>
          </a:p>
        </p:txBody>
      </p:sp>
      <p:sp>
        <p:nvSpPr>
          <p:cNvPr id="5" name="TextBox 4"/>
          <p:cNvSpPr txBox="1"/>
          <p:nvPr/>
        </p:nvSpPr>
        <p:spPr>
          <a:xfrm>
            <a:off x="381000" y="1295400"/>
            <a:ext cx="8458200" cy="452431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ahoma"/>
                <a:cs typeface="Arial"/>
              </a:rPr>
              <a:t>Hypotheses: </a:t>
            </a:r>
            <a:r>
              <a:rPr kumimoji="0" lang="en-US" sz="2400" b="0" i="0" u="none" strike="noStrike" kern="1200" cap="none" spc="0" normalizeH="0" baseline="0" noProof="0" dirty="0">
                <a:ln>
                  <a:noFill/>
                </a:ln>
                <a:solidFill>
                  <a:srgbClr val="000000"/>
                </a:solidFill>
                <a:effectLst/>
                <a:uLnTx/>
                <a:uFillTx/>
                <a:latin typeface="Tahoma"/>
                <a:cs typeface="Arial"/>
              </a:rPr>
              <a:t>ideas that potentially explain an observation or a tentative answer/explanation to a well-framed question.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a:cs typeface="Arial"/>
            </a:endParaRP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a:cs typeface="Arial"/>
            </a:endParaRPr>
          </a:p>
        </p:txBody>
      </p:sp>
    </p:spTree>
    <p:extLst>
      <p:ext uri="{BB962C8B-B14F-4D97-AF65-F5344CB8AC3E}">
        <p14:creationId xmlns:p14="http://schemas.microsoft.com/office/powerpoint/2010/main" val="7485805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81000"/>
            <a:ext cx="8763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Tahoma"/>
                <a:cs typeface="Arial"/>
              </a:rPr>
              <a:t>The scientific method</a:t>
            </a:r>
          </a:p>
        </p:txBody>
      </p:sp>
      <p:sp>
        <p:nvSpPr>
          <p:cNvPr id="5" name="TextBox 4"/>
          <p:cNvSpPr txBox="1"/>
          <p:nvPr/>
        </p:nvSpPr>
        <p:spPr>
          <a:xfrm>
            <a:off x="381000" y="1295400"/>
            <a:ext cx="8458200" cy="41549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ahoma"/>
                <a:cs typeface="Arial"/>
              </a:rPr>
              <a:t>Hypotheses: </a:t>
            </a:r>
            <a:r>
              <a:rPr kumimoji="0" lang="en-US" sz="2400" b="0" i="0" u="none" strike="noStrike" kern="1200" cap="none" spc="0" normalizeH="0" baseline="0" noProof="0" dirty="0">
                <a:ln>
                  <a:noFill/>
                </a:ln>
                <a:solidFill>
                  <a:srgbClr val="000000"/>
                </a:solidFill>
                <a:effectLst/>
                <a:uLnTx/>
                <a:uFillTx/>
                <a:latin typeface="Tahoma"/>
                <a:cs typeface="Arial"/>
              </a:rPr>
              <a:t>ideas that potentially explain an observation or a tentative answer/explanation to a well-framed question.</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a:cs typeface="Arial"/>
            </a:endParaRPr>
          </a:p>
          <a:p>
            <a:pPr marL="800100" marR="0" lvl="1" indent="-342900" algn="l" defTabSz="457200" rtl="0" eaLnBrk="1" fontAlgn="auto" latinLnBrk="0" hangingPunct="1">
              <a:lnSpc>
                <a:spcPct val="100000"/>
              </a:lnSpc>
              <a:spcBef>
                <a:spcPts val="0"/>
              </a:spcBef>
              <a:spcAft>
                <a:spcPts val="0"/>
              </a:spcAft>
              <a:buClrTx/>
              <a:buSzTx/>
              <a:buFont typeface="Arial"/>
              <a:buChar char="•"/>
              <a:tabLst/>
              <a:defRPr/>
            </a:pPr>
            <a:r>
              <a:rPr kumimoji="0" lang="en-US" sz="2400" b="0" i="0" u="none" strike="noStrike" kern="1200" cap="none" spc="0" normalizeH="0" baseline="0" noProof="0" dirty="0">
                <a:ln>
                  <a:noFill/>
                </a:ln>
                <a:solidFill>
                  <a:srgbClr val="000000"/>
                </a:solidFill>
                <a:effectLst/>
                <a:uLnTx/>
                <a:uFillTx/>
                <a:latin typeface="Tahoma"/>
                <a:cs typeface="Arial"/>
              </a:rPr>
              <a:t>Can be tested by observation or experimentation</a:t>
            </a:r>
          </a:p>
          <a:p>
            <a:pPr marL="800100" marR="0" lvl="1" indent="-342900" algn="l" defTabSz="457200" rtl="0" eaLnBrk="1" fontAlgn="auto" latinLnBrk="0" hangingPunct="1">
              <a:lnSpc>
                <a:spcPct val="100000"/>
              </a:lnSpc>
              <a:spcBef>
                <a:spcPts val="0"/>
              </a:spcBef>
              <a:spcAft>
                <a:spcPts val="0"/>
              </a:spcAft>
              <a:buClrTx/>
              <a:buSzTx/>
              <a:buFont typeface="Arial"/>
              <a:buChar char="•"/>
              <a:tabLst/>
              <a:defRPr/>
            </a:pPr>
            <a:endParaRPr kumimoji="0" lang="en-US" sz="2400" b="0" i="0" u="none" strike="noStrike" kern="1200" cap="none" spc="0" normalizeH="0" baseline="0" noProof="0" dirty="0">
              <a:ln>
                <a:noFill/>
              </a:ln>
              <a:solidFill>
                <a:srgbClr val="000000"/>
              </a:solidFill>
              <a:effectLst/>
              <a:uLnTx/>
              <a:uFillTx/>
              <a:latin typeface="Tahoma"/>
              <a:cs typeface="Arial"/>
            </a:endParaRPr>
          </a:p>
          <a:p>
            <a:pPr marL="800100" marR="0" lvl="1" indent="-342900" algn="l" defTabSz="457200" rtl="0" eaLnBrk="1" fontAlgn="auto" latinLnBrk="0" hangingPunct="1">
              <a:lnSpc>
                <a:spcPct val="100000"/>
              </a:lnSpc>
              <a:spcBef>
                <a:spcPts val="0"/>
              </a:spcBef>
              <a:spcAft>
                <a:spcPts val="0"/>
              </a:spcAft>
              <a:buClrTx/>
              <a:buSzTx/>
              <a:buFont typeface="Arial"/>
              <a:buChar char="•"/>
              <a:tabLst/>
              <a:defRPr/>
            </a:pPr>
            <a:r>
              <a:rPr kumimoji="0" lang="en-US" sz="2400" b="0" i="0" u="none" strike="noStrike" kern="1200" cap="none" spc="0" normalizeH="0" baseline="0" noProof="0" dirty="0">
                <a:ln>
                  <a:noFill/>
                </a:ln>
                <a:solidFill>
                  <a:srgbClr val="000000"/>
                </a:solidFill>
                <a:effectLst/>
                <a:uLnTx/>
                <a:uFillTx/>
                <a:latin typeface="Tahoma"/>
                <a:cs typeface="Arial"/>
              </a:rPr>
              <a:t>A particular hypothesis can rarely be confirmed beyond a doubt.</a:t>
            </a:r>
          </a:p>
          <a:p>
            <a:pPr marL="800100" marR="0" lvl="1" indent="-342900" algn="l" defTabSz="457200" rtl="0" eaLnBrk="1" fontAlgn="auto" latinLnBrk="0" hangingPunct="1">
              <a:lnSpc>
                <a:spcPct val="100000"/>
              </a:lnSpc>
              <a:spcBef>
                <a:spcPts val="0"/>
              </a:spcBef>
              <a:spcAft>
                <a:spcPts val="0"/>
              </a:spcAft>
              <a:buClrTx/>
              <a:buSzTx/>
              <a:buFont typeface="Arial"/>
              <a:buChar char="•"/>
              <a:tabLst/>
              <a:defRPr/>
            </a:pPr>
            <a:endParaRPr lang="en-US" sz="2400" dirty="0">
              <a:solidFill>
                <a:srgbClr val="000000"/>
              </a:solidFill>
              <a:latin typeface="Tahoma"/>
              <a:cs typeface="Arial"/>
            </a:endParaRPr>
          </a:p>
          <a:p>
            <a:pPr marL="800100" marR="0" lvl="1" indent="-342900" algn="l" defTabSz="457200" rtl="0" eaLnBrk="1" fontAlgn="auto" latinLnBrk="0" hangingPunct="1">
              <a:lnSpc>
                <a:spcPct val="100000"/>
              </a:lnSpc>
              <a:spcBef>
                <a:spcPts val="0"/>
              </a:spcBef>
              <a:spcAft>
                <a:spcPts val="0"/>
              </a:spcAft>
              <a:buClrTx/>
              <a:buSzTx/>
              <a:buFont typeface="Arial"/>
              <a:buChar char="•"/>
              <a:tabLst/>
              <a:defRPr/>
            </a:pPr>
            <a:r>
              <a:rPr kumimoji="0" lang="en-US" sz="2400" b="0" i="0" u="none" strike="noStrike" kern="1200" cap="none" spc="0" normalizeH="0" baseline="0" noProof="0" dirty="0">
                <a:ln>
                  <a:noFill/>
                </a:ln>
                <a:solidFill>
                  <a:srgbClr val="000000"/>
                </a:solidFill>
                <a:effectLst/>
                <a:uLnTx/>
                <a:uFillTx/>
                <a:latin typeface="Tahoma"/>
                <a:cs typeface="Arial"/>
              </a:rPr>
              <a:t>Can never be “proven.”</a:t>
            </a:r>
          </a:p>
          <a:p>
            <a:pPr marL="800100" marR="0" lvl="1" indent="-342900" algn="l" defTabSz="457200" rtl="0" eaLnBrk="1" fontAlgn="auto" latinLnBrk="0" hangingPunct="1">
              <a:lnSpc>
                <a:spcPct val="100000"/>
              </a:lnSpc>
              <a:spcBef>
                <a:spcPts val="0"/>
              </a:spcBef>
              <a:spcAft>
                <a:spcPts val="0"/>
              </a:spcAft>
              <a:buClrTx/>
              <a:buSzTx/>
              <a:buFont typeface="Arial"/>
              <a:buChar char="•"/>
              <a:tabLst/>
              <a:defRPr/>
            </a:pPr>
            <a:endParaRPr kumimoji="0" lang="en-US" sz="2400" b="0" i="0" u="none" strike="noStrike" kern="1200" cap="none" spc="0" normalizeH="0" baseline="0" noProof="0" dirty="0">
              <a:ln>
                <a:noFill/>
              </a:ln>
              <a:solidFill>
                <a:srgbClr val="000000"/>
              </a:solidFill>
              <a:effectLst/>
              <a:uLnTx/>
              <a:uFillTx/>
              <a:latin typeface="Tahom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srgbClr val="000000"/>
              </a:solidFill>
              <a:effectLst/>
              <a:uLnTx/>
              <a:uFillTx/>
              <a:latin typeface="Tahoma"/>
              <a:cs typeface="Arial"/>
            </a:endParaRPr>
          </a:p>
        </p:txBody>
      </p:sp>
    </p:spTree>
    <p:extLst>
      <p:ext uri="{BB962C8B-B14F-4D97-AF65-F5344CB8AC3E}">
        <p14:creationId xmlns:p14="http://schemas.microsoft.com/office/powerpoint/2010/main" val="1519820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373"/>
            <a:ext cx="6184900" cy="1143000"/>
          </a:xfrm>
        </p:spPr>
        <p:txBody>
          <a:bodyPr/>
          <a:lstStyle/>
          <a:p>
            <a:r>
              <a:rPr lang="en-US" dirty="0"/>
              <a:t>Syllabus</a:t>
            </a:r>
          </a:p>
        </p:txBody>
      </p:sp>
      <p:sp>
        <p:nvSpPr>
          <p:cNvPr id="3" name="Content Placeholder 2"/>
          <p:cNvSpPr>
            <a:spLocks noGrp="1"/>
          </p:cNvSpPr>
          <p:nvPr>
            <p:ph idx="1"/>
          </p:nvPr>
        </p:nvSpPr>
        <p:spPr/>
        <p:txBody>
          <a:bodyPr>
            <a:normAutofit/>
          </a:bodyPr>
          <a:lstStyle/>
          <a:p>
            <a:r>
              <a:rPr lang="en-US" dirty="0"/>
              <a:t>Office Hours:</a:t>
            </a:r>
          </a:p>
          <a:p>
            <a:pPr lvl="1"/>
            <a:r>
              <a:rPr lang="en-US" dirty="0"/>
              <a:t>1pm – 4pm Tuesdays (other days/times available by appointment via email)</a:t>
            </a:r>
          </a:p>
          <a:p>
            <a:pPr lvl="1"/>
            <a:r>
              <a:rPr lang="en-US" dirty="0"/>
              <a:t>Use the following link to setup an appointment: https://</a:t>
            </a:r>
            <a:r>
              <a:rPr lang="en-US" dirty="0" err="1"/>
              <a:t>calendly.com</a:t>
            </a:r>
            <a:r>
              <a:rPr lang="en-US" dirty="0"/>
              <a:t>/</a:t>
            </a:r>
            <a:r>
              <a:rPr lang="en-US" dirty="0" err="1"/>
              <a:t>paulwbradley</a:t>
            </a:r>
            <a:endParaRPr lang="en-US" dirty="0"/>
          </a:p>
          <a:p>
            <a:pPr lvl="1"/>
            <a:r>
              <a:rPr lang="en-US" dirty="0"/>
              <a:t>Link to setup appointment and link to Zoom room are both on Canvas</a:t>
            </a:r>
          </a:p>
          <a:p>
            <a:endParaRPr lang="en-US" dirty="0"/>
          </a:p>
        </p:txBody>
      </p:sp>
    </p:spTree>
    <p:extLst>
      <p:ext uri="{BB962C8B-B14F-4D97-AF65-F5344CB8AC3E}">
        <p14:creationId xmlns:p14="http://schemas.microsoft.com/office/powerpoint/2010/main" val="10372761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81000"/>
            <a:ext cx="8763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Tahoma"/>
                <a:cs typeface="Arial"/>
              </a:rPr>
              <a:t>The scientific method</a:t>
            </a:r>
          </a:p>
        </p:txBody>
      </p:sp>
      <p:sp>
        <p:nvSpPr>
          <p:cNvPr id="5" name="TextBox 4"/>
          <p:cNvSpPr txBox="1"/>
          <p:nvPr/>
        </p:nvSpPr>
        <p:spPr>
          <a:xfrm>
            <a:off x="381000" y="1295400"/>
            <a:ext cx="8458200" cy="489364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ahoma"/>
                <a:cs typeface="Arial"/>
              </a:rPr>
              <a:t>Predictions: </a:t>
            </a:r>
            <a:r>
              <a:rPr kumimoji="0" lang="en-US" sz="2400" b="0" i="0" u="none" strike="noStrike" kern="1200" cap="none" spc="0" normalizeH="0" baseline="0" noProof="0" dirty="0">
                <a:ln>
                  <a:noFill/>
                </a:ln>
                <a:solidFill>
                  <a:srgbClr val="000000"/>
                </a:solidFill>
                <a:effectLst/>
                <a:uLnTx/>
                <a:uFillTx/>
                <a:latin typeface="Tahoma"/>
                <a:cs typeface="Arial"/>
              </a:rPr>
              <a:t>statements that arise logically from hypotheses.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a:cs typeface="Arial"/>
            </a:endParaRPr>
          </a:p>
          <a:p>
            <a:pPr marL="800100" marR="0" lvl="1" indent="-342900" algn="l" defTabSz="457200" rtl="0" eaLnBrk="1" fontAlgn="auto" latinLnBrk="0" hangingPunct="1">
              <a:lnSpc>
                <a:spcPct val="100000"/>
              </a:lnSpc>
              <a:spcBef>
                <a:spcPts val="0"/>
              </a:spcBef>
              <a:spcAft>
                <a:spcPts val="0"/>
              </a:spcAft>
              <a:buClrTx/>
              <a:buSzTx/>
              <a:buFont typeface="Arial"/>
              <a:buChar char="•"/>
              <a:tabLst/>
              <a:defRPr/>
            </a:pPr>
            <a:r>
              <a:rPr kumimoji="0" lang="en-US" sz="2400" b="0" i="0" u="none" strike="noStrike" kern="1200" cap="none" spc="0" normalizeH="0" baseline="0" noProof="0" dirty="0">
                <a:ln>
                  <a:noFill/>
                </a:ln>
                <a:solidFill>
                  <a:srgbClr val="000000"/>
                </a:solidFill>
                <a:effectLst/>
                <a:uLnTx/>
                <a:uFillTx/>
                <a:latin typeface="Tahoma"/>
                <a:cs typeface="Arial"/>
              </a:rPr>
              <a:t>An “if-then” statement explaining what </a:t>
            </a:r>
            <a:r>
              <a:rPr kumimoji="0" lang="en-US" sz="1200" b="0" i="0" u="none" strike="noStrike" kern="1200" cap="none" spc="0" normalizeH="0" baseline="0" noProof="0" dirty="0">
                <a:ln>
                  <a:noFill/>
                </a:ln>
                <a:solidFill>
                  <a:srgbClr val="F7955A"/>
                </a:solidFill>
                <a:effectLst/>
                <a:uLnTx/>
                <a:uFillTx/>
                <a:latin typeface="Tahoma"/>
                <a:cs typeface="Arial"/>
              </a:rPr>
              <a:t>(then...) </a:t>
            </a:r>
            <a:r>
              <a:rPr kumimoji="0" lang="en-US" sz="2400" b="0" i="0" u="none" strike="noStrike" kern="1200" cap="none" spc="0" normalizeH="0" baseline="0" noProof="0" dirty="0">
                <a:ln>
                  <a:noFill/>
                </a:ln>
                <a:solidFill>
                  <a:srgbClr val="000000"/>
                </a:solidFill>
                <a:effectLst/>
                <a:uLnTx/>
                <a:uFillTx/>
                <a:latin typeface="Tahoma"/>
                <a:cs typeface="Arial"/>
              </a:rPr>
              <a:t>would follow when a hypothesis </a:t>
            </a:r>
            <a:r>
              <a:rPr kumimoji="0" lang="en-US" sz="1400" b="0" i="0" u="none" strike="noStrike" kern="1200" cap="none" spc="0" normalizeH="0" baseline="0" noProof="0" dirty="0">
                <a:ln>
                  <a:noFill/>
                </a:ln>
                <a:solidFill>
                  <a:srgbClr val="F7955A"/>
                </a:solidFill>
                <a:effectLst/>
                <a:uLnTx/>
                <a:uFillTx/>
                <a:latin typeface="Tahoma"/>
                <a:cs typeface="Arial"/>
              </a:rPr>
              <a:t>(if...) </a:t>
            </a:r>
            <a:r>
              <a:rPr kumimoji="0" lang="en-US" sz="2400" b="0" i="0" u="none" strike="noStrike" kern="1200" cap="none" spc="0" normalizeH="0" baseline="0" noProof="0" dirty="0">
                <a:ln>
                  <a:noFill/>
                </a:ln>
                <a:solidFill>
                  <a:srgbClr val="000000"/>
                </a:solidFill>
                <a:effectLst/>
                <a:uLnTx/>
                <a:uFillTx/>
                <a:latin typeface="Tahoma"/>
                <a:cs typeface="Arial"/>
              </a:rPr>
              <a:t>were true.</a:t>
            </a:r>
          </a:p>
          <a:p>
            <a:pPr marL="800100" marR="0" lvl="1" indent="-342900" algn="l" defTabSz="457200" rtl="0" eaLnBrk="1" fontAlgn="auto" latinLnBrk="0" hangingPunct="1">
              <a:lnSpc>
                <a:spcPct val="100000"/>
              </a:lnSpc>
              <a:spcBef>
                <a:spcPts val="0"/>
              </a:spcBef>
              <a:spcAft>
                <a:spcPts val="0"/>
              </a:spcAft>
              <a:buClrTx/>
              <a:buSzTx/>
              <a:buFont typeface="Arial"/>
              <a:buChar char="•"/>
              <a:tabLst/>
              <a:defRPr/>
            </a:pPr>
            <a:endParaRPr kumimoji="0" lang="en-US" sz="2400" b="0" i="0" u="none" strike="noStrike" kern="1200" cap="none" spc="0" normalizeH="0" baseline="0" noProof="0" dirty="0">
              <a:ln>
                <a:noFill/>
              </a:ln>
              <a:solidFill>
                <a:srgbClr val="000000"/>
              </a:solidFill>
              <a:effectLst/>
              <a:uLnTx/>
              <a:uFillTx/>
              <a:latin typeface="Tahoma"/>
              <a:cs typeface="Arial"/>
            </a:endParaRPr>
          </a:p>
          <a:p>
            <a:pPr marL="1257300" marR="0" lvl="2" indent="-342900" algn="l" defTabSz="457200" rtl="0" eaLnBrk="1" fontAlgn="auto" latinLnBrk="0" hangingPunct="1">
              <a:lnSpc>
                <a:spcPct val="100000"/>
              </a:lnSpc>
              <a:spcBef>
                <a:spcPts val="0"/>
              </a:spcBef>
              <a:spcAft>
                <a:spcPts val="0"/>
              </a:spcAft>
              <a:buClrTx/>
              <a:buSzTx/>
              <a:buFont typeface="Arial"/>
              <a:buChar char="•"/>
              <a:tabLst/>
              <a:defRPr/>
            </a:pPr>
            <a:r>
              <a:rPr kumimoji="0" lang="en-US" sz="2400" b="0" i="0" u="none" strike="noStrike" kern="1200" cap="none" spc="0" normalizeH="0" baseline="0" noProof="0" dirty="0">
                <a:ln>
                  <a:noFill/>
                </a:ln>
                <a:solidFill>
                  <a:srgbClr val="000000"/>
                </a:solidFill>
                <a:effectLst/>
                <a:uLnTx/>
                <a:uFillTx/>
                <a:latin typeface="Tahoma"/>
                <a:cs typeface="Arial"/>
              </a:rPr>
              <a:t>If... [insert hypothesis], then [insert prediction].</a:t>
            </a:r>
          </a:p>
          <a:p>
            <a:pPr marL="800100" marR="0" lvl="1" indent="-342900" algn="l" defTabSz="457200" rtl="0" eaLnBrk="1" fontAlgn="auto" latinLnBrk="0" hangingPunct="1">
              <a:lnSpc>
                <a:spcPct val="100000"/>
              </a:lnSpc>
              <a:spcBef>
                <a:spcPts val="0"/>
              </a:spcBef>
              <a:spcAft>
                <a:spcPts val="0"/>
              </a:spcAft>
              <a:buClrTx/>
              <a:buSzTx/>
              <a:buFont typeface="Arial"/>
              <a:buChar char="•"/>
              <a:tabLst/>
              <a:defRPr/>
            </a:pPr>
            <a:endParaRPr kumimoji="0" lang="en-US" sz="2400" b="0" i="0" u="none" strike="noStrike" kern="1200" cap="none" spc="0" normalizeH="0" baseline="0" noProof="0" dirty="0">
              <a:ln>
                <a:noFill/>
              </a:ln>
              <a:solidFill>
                <a:srgbClr val="000000"/>
              </a:solidFill>
              <a:effectLst/>
              <a:uLnTx/>
              <a:uFillTx/>
              <a:latin typeface="Tahoma"/>
              <a:cs typeface="Arial"/>
            </a:endParaRPr>
          </a:p>
          <a:p>
            <a:pPr marL="800100" marR="0" lvl="1" indent="-342900" algn="l" defTabSz="457200" rtl="0" eaLnBrk="1" fontAlgn="auto" latinLnBrk="0" hangingPunct="1">
              <a:lnSpc>
                <a:spcPct val="100000"/>
              </a:lnSpc>
              <a:spcBef>
                <a:spcPts val="0"/>
              </a:spcBef>
              <a:spcAft>
                <a:spcPts val="0"/>
              </a:spcAft>
              <a:buClrTx/>
              <a:buSzTx/>
              <a:buFont typeface="Arial"/>
              <a:buChar char="•"/>
              <a:tabLst/>
              <a:defRPr/>
            </a:pPr>
            <a:r>
              <a:rPr kumimoji="0" lang="en-US" sz="2400" b="0" i="0" u="none" strike="noStrike" kern="1200" cap="none" spc="0" normalizeH="0" baseline="0" noProof="0" dirty="0">
                <a:ln>
                  <a:noFill/>
                </a:ln>
                <a:solidFill>
                  <a:srgbClr val="000000"/>
                </a:solidFill>
                <a:effectLst/>
                <a:uLnTx/>
                <a:uFillTx/>
                <a:latin typeface="Tahoma"/>
                <a:cs typeface="Arial"/>
              </a:rPr>
              <a:t>Can be tested by observation or experimentation</a:t>
            </a:r>
          </a:p>
          <a:p>
            <a:pPr marL="800100" marR="0" lvl="1" indent="-342900" algn="l" defTabSz="457200" rtl="0" eaLnBrk="1" fontAlgn="auto" latinLnBrk="0" hangingPunct="1">
              <a:lnSpc>
                <a:spcPct val="100000"/>
              </a:lnSpc>
              <a:spcBef>
                <a:spcPts val="0"/>
              </a:spcBef>
              <a:spcAft>
                <a:spcPts val="0"/>
              </a:spcAft>
              <a:buClrTx/>
              <a:buSzTx/>
              <a:buFont typeface="Arial"/>
              <a:buChar char="•"/>
              <a:tabLst/>
              <a:defRPr/>
            </a:pPr>
            <a:endParaRPr kumimoji="0" lang="en-US" sz="2400" b="0" i="0" u="none" strike="noStrike" kern="1200" cap="none" spc="0" normalizeH="0" baseline="0" noProof="0" dirty="0">
              <a:ln>
                <a:noFill/>
              </a:ln>
              <a:solidFill>
                <a:srgbClr val="000000"/>
              </a:solidFill>
              <a:effectLst/>
              <a:uLnTx/>
              <a:uFillTx/>
              <a:latin typeface="Tahom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ahoma"/>
              <a:cs typeface="Arial"/>
            </a:endParaRPr>
          </a:p>
        </p:txBody>
      </p:sp>
    </p:spTree>
    <p:extLst>
      <p:ext uri="{BB962C8B-B14F-4D97-AF65-F5344CB8AC3E}">
        <p14:creationId xmlns:p14="http://schemas.microsoft.com/office/powerpoint/2010/main" val="22193962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7057"/>
            <a:ext cx="8763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Tahoma"/>
                <a:cs typeface="Arial"/>
              </a:rPr>
              <a:t>Manipulative experiments</a:t>
            </a:r>
          </a:p>
        </p:txBody>
      </p:sp>
      <p:sp>
        <p:nvSpPr>
          <p:cNvPr id="5" name="TextBox 4"/>
          <p:cNvSpPr txBox="1"/>
          <p:nvPr/>
        </p:nvSpPr>
        <p:spPr>
          <a:xfrm>
            <a:off x="381000" y="785743"/>
            <a:ext cx="8458200" cy="206210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ahoma"/>
                <a:cs typeface="Arial"/>
              </a:rPr>
              <a:t>Manipulative experiments:</a:t>
            </a:r>
            <a:r>
              <a:rPr kumimoji="0" lang="en-US" sz="2000" b="0" i="0" u="none" strike="noStrike" kern="1200" cap="none" spc="0" normalizeH="0" baseline="0" noProof="0" dirty="0">
                <a:ln>
                  <a:noFill/>
                </a:ln>
                <a:solidFill>
                  <a:srgbClr val="000000"/>
                </a:solidFill>
                <a:effectLst/>
                <a:uLnTx/>
                <a:uFillTx/>
                <a:latin typeface="Tahoma"/>
                <a:cs typeface="Arial"/>
              </a:rPr>
              <a:t> where a hypothesis is tested by altering a factor hypothesized to be the cause of a phenomenon.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Tahom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ahoma"/>
                <a:cs typeface="Arial"/>
              </a:rPr>
              <a:t>Treatment: </a:t>
            </a:r>
            <a:r>
              <a:rPr kumimoji="0" lang="en-US" sz="2000" b="0" i="0" u="none" strike="noStrike" kern="1200" cap="none" spc="0" normalizeH="0" baseline="0" noProof="0" dirty="0">
                <a:ln>
                  <a:noFill/>
                </a:ln>
                <a:solidFill>
                  <a:srgbClr val="000000"/>
                </a:solidFill>
                <a:effectLst/>
                <a:uLnTx/>
                <a:uFillTx/>
                <a:latin typeface="Tahoma"/>
                <a:cs typeface="Arial"/>
              </a:rPr>
              <a:t>the factor that we want to manipulate in a study.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Tahom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ahoma"/>
                <a:cs typeface="Arial"/>
              </a:rPr>
              <a:t>Control: </a:t>
            </a:r>
            <a:r>
              <a:rPr kumimoji="0" lang="en-US" sz="2000" b="0" i="0" u="none" strike="noStrike" kern="1200" cap="none" spc="0" normalizeH="0" baseline="0" noProof="0" dirty="0">
                <a:ln>
                  <a:noFill/>
                </a:ln>
                <a:solidFill>
                  <a:srgbClr val="000000"/>
                </a:solidFill>
                <a:effectLst/>
                <a:uLnTx/>
                <a:uFillTx/>
                <a:latin typeface="Tahoma"/>
                <a:cs typeface="Arial"/>
              </a:rPr>
              <a:t>a treatment that includes all aspects of an experiment except the factor of interest.</a:t>
            </a:r>
            <a:endParaRPr kumimoji="0" lang="en-US" sz="2000" b="1" i="0" u="none" strike="noStrike" kern="1200" cap="none" spc="0" normalizeH="0" baseline="0" noProof="0" dirty="0">
              <a:ln>
                <a:noFill/>
              </a:ln>
              <a:solidFill>
                <a:srgbClr val="000000"/>
              </a:solidFill>
              <a:effectLst/>
              <a:uLnTx/>
              <a:uFillTx/>
              <a:latin typeface="Tahoma"/>
              <a:cs typeface="Arial"/>
            </a:endParaRPr>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4191000" y="2609714"/>
            <a:ext cx="4648200" cy="404619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TextBox 5"/>
          <p:cNvSpPr txBox="1"/>
          <p:nvPr/>
        </p:nvSpPr>
        <p:spPr>
          <a:xfrm>
            <a:off x="381000" y="3012946"/>
            <a:ext cx="3733800" cy="34778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ahoma"/>
                <a:cs typeface="Arial"/>
              </a:rPr>
              <a:t>Example:  </a:t>
            </a:r>
            <a:r>
              <a:rPr kumimoji="0" lang="en-US" sz="2000" b="0" i="0" u="none" strike="noStrike" kern="1200" cap="none" spc="0" normalizeH="0" baseline="0" noProof="0" dirty="0">
                <a:ln>
                  <a:noFill/>
                </a:ln>
                <a:solidFill>
                  <a:srgbClr val="000000"/>
                </a:solidFill>
                <a:effectLst/>
                <a:uLnTx/>
                <a:uFillTx/>
                <a:latin typeface="Tahoma"/>
                <a:cs typeface="Arial"/>
              </a:rPr>
              <a:t>Researchers want to test if </a:t>
            </a:r>
            <a:r>
              <a:rPr kumimoji="0" lang="en-US" sz="2000" b="0" i="1" u="none" strike="noStrike" kern="1200" cap="none" spc="0" normalizeH="0" baseline="0" noProof="0" dirty="0">
                <a:ln>
                  <a:noFill/>
                </a:ln>
                <a:solidFill>
                  <a:srgbClr val="000000"/>
                </a:solidFill>
                <a:effectLst/>
                <a:uLnTx/>
                <a:uFillTx/>
                <a:latin typeface="Tahoma"/>
                <a:cs typeface="Arial"/>
              </a:rPr>
              <a:t>birds are an important factor in determining the number of insects on oak trees.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ahom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ahoma"/>
                <a:cs typeface="Arial"/>
              </a:rPr>
              <a:t>Scientists manipulate the presence of birds on oak trees by placing cages around trees.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ahom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ahoma"/>
                <a:cs typeface="Arial"/>
              </a:rPr>
              <a:t>Some trees were left uncaged as controls.</a:t>
            </a:r>
          </a:p>
        </p:txBody>
      </p:sp>
    </p:spTree>
    <p:extLst>
      <p:ext uri="{BB962C8B-B14F-4D97-AF65-F5344CB8AC3E}">
        <p14:creationId xmlns:p14="http://schemas.microsoft.com/office/powerpoint/2010/main" val="2614994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81000"/>
            <a:ext cx="8763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Tahoma"/>
                <a:cs typeface="Arial"/>
              </a:rPr>
              <a:t>Types of Hypotheses</a:t>
            </a:r>
          </a:p>
        </p:txBody>
      </p:sp>
      <p:sp>
        <p:nvSpPr>
          <p:cNvPr id="5" name="TextBox 4"/>
          <p:cNvSpPr txBox="1"/>
          <p:nvPr/>
        </p:nvSpPr>
        <p:spPr>
          <a:xfrm>
            <a:off x="381000" y="1295400"/>
            <a:ext cx="8458200" cy="3785652"/>
          </a:xfrm>
          <a:prstGeom prst="rect">
            <a:avLst/>
          </a:prstGeom>
          <a:noFill/>
        </p:spPr>
        <p:txBody>
          <a:bodyPr wrap="square" rtlCol="0">
            <a:spAutoFit/>
          </a:bodyPr>
          <a:lstStyle/>
          <a:p>
            <a:pPr marL="800100" marR="0" lvl="1" indent="-342900" algn="l" defTabSz="457200" rtl="0" eaLnBrk="1" fontAlgn="auto" latinLnBrk="0" hangingPunct="1">
              <a:lnSpc>
                <a:spcPct val="100000"/>
              </a:lnSpc>
              <a:spcBef>
                <a:spcPts val="0"/>
              </a:spcBef>
              <a:spcAft>
                <a:spcPts val="0"/>
              </a:spcAft>
              <a:buClrTx/>
              <a:buSzTx/>
              <a:buFont typeface="Arial"/>
              <a:buChar char="•"/>
              <a:tabLst/>
              <a:defRPr/>
            </a:pPr>
            <a:endParaRPr kumimoji="0" lang="en-US" sz="2400" b="0" i="0" u="none" strike="noStrike" kern="1200" cap="none" spc="0" normalizeH="0" baseline="0" noProof="0" dirty="0">
              <a:ln>
                <a:noFill/>
              </a:ln>
              <a:solidFill>
                <a:srgbClr val="000000"/>
              </a:solidFill>
              <a:effectLst/>
              <a:uLnTx/>
              <a:uFillTx/>
              <a:latin typeface="Tahoma"/>
              <a:cs typeface="Arial"/>
            </a:endParaRPr>
          </a:p>
          <a:p>
            <a:pPr marL="800100" marR="0" lvl="1" indent="-342900" algn="l" defTabSz="457200" rtl="0" eaLnBrk="1" fontAlgn="auto" latinLnBrk="0" hangingPunct="1">
              <a:lnSpc>
                <a:spcPct val="100000"/>
              </a:lnSpc>
              <a:spcBef>
                <a:spcPts val="0"/>
              </a:spcBef>
              <a:spcAft>
                <a:spcPts val="0"/>
              </a:spcAft>
              <a:buClrTx/>
              <a:buSzTx/>
              <a:buFont typeface="Arial"/>
              <a:buChar char="•"/>
              <a:tabLst/>
              <a:defRPr/>
            </a:pPr>
            <a:r>
              <a:rPr kumimoji="0" lang="en-US" sz="2400" b="1" i="0" u="none" strike="noStrike" kern="1200" cap="none" spc="0" normalizeH="0" baseline="0" noProof="0" dirty="0">
                <a:ln>
                  <a:noFill/>
                </a:ln>
                <a:solidFill>
                  <a:srgbClr val="0060AF">
                    <a:lumMod val="40000"/>
                    <a:lumOff val="60000"/>
                  </a:srgbClr>
                </a:solidFill>
                <a:effectLst/>
                <a:uLnTx/>
                <a:uFillTx/>
                <a:latin typeface="Tahoma"/>
                <a:cs typeface="Arial"/>
              </a:rPr>
              <a:t>Alternative hypothesis </a:t>
            </a:r>
            <a:r>
              <a:rPr kumimoji="0" lang="en-US" sz="2400" b="0" i="0" u="none" strike="noStrike" kern="1200" cap="none" spc="0" normalizeH="0" baseline="0" noProof="0" dirty="0">
                <a:ln>
                  <a:noFill/>
                </a:ln>
                <a:solidFill>
                  <a:srgbClr val="0060AF">
                    <a:lumMod val="40000"/>
                    <a:lumOff val="60000"/>
                  </a:srgbClr>
                </a:solidFill>
                <a:effectLst/>
                <a:uLnTx/>
                <a:uFillTx/>
                <a:latin typeface="Tahoma"/>
                <a:cs typeface="Arial"/>
              </a:rPr>
              <a:t>– a statement where the “treatment” has an effect</a:t>
            </a:r>
          </a:p>
          <a:p>
            <a:pPr marL="800100" marR="0" lvl="1" indent="-342900" algn="l" defTabSz="457200" rtl="0" eaLnBrk="1" fontAlgn="auto" latinLnBrk="0" hangingPunct="1">
              <a:lnSpc>
                <a:spcPct val="100000"/>
              </a:lnSpc>
              <a:spcBef>
                <a:spcPts val="0"/>
              </a:spcBef>
              <a:spcAft>
                <a:spcPts val="0"/>
              </a:spcAft>
              <a:buClrTx/>
              <a:buSzTx/>
              <a:buFont typeface="Arial"/>
              <a:buChar char="•"/>
              <a:tabLst/>
              <a:defRPr/>
            </a:pPr>
            <a:endParaRPr kumimoji="0" lang="en-US" sz="2400" b="0" i="0" u="none" strike="noStrike" kern="1200" cap="none" spc="0" normalizeH="0" baseline="0" noProof="0" dirty="0">
              <a:ln>
                <a:noFill/>
              </a:ln>
              <a:solidFill>
                <a:srgbClr val="0060AF">
                  <a:lumMod val="40000"/>
                  <a:lumOff val="60000"/>
                </a:srgbClr>
              </a:solidFill>
              <a:effectLst/>
              <a:uLnTx/>
              <a:uFillTx/>
              <a:latin typeface="Tahoma"/>
              <a:cs typeface="Arial"/>
            </a:endParaRPr>
          </a:p>
          <a:p>
            <a:pPr marL="1257300" marR="0" lvl="2" indent="-342900" algn="l" defTabSz="457200" rtl="0" eaLnBrk="1" fontAlgn="auto" latinLnBrk="0" hangingPunct="1">
              <a:lnSpc>
                <a:spcPct val="100000"/>
              </a:lnSpc>
              <a:spcBef>
                <a:spcPts val="0"/>
              </a:spcBef>
              <a:spcAft>
                <a:spcPts val="0"/>
              </a:spcAft>
              <a:buClrTx/>
              <a:buSzTx/>
              <a:buFont typeface="Arial"/>
              <a:buChar char="•"/>
              <a:tabLst/>
              <a:defRPr/>
            </a:pPr>
            <a:r>
              <a:rPr kumimoji="0" lang="en-US" sz="2000" b="0" i="0" u="none" strike="noStrike" kern="1200" cap="none" spc="0" normalizeH="0" baseline="0" noProof="0" dirty="0">
                <a:ln>
                  <a:noFill/>
                </a:ln>
                <a:solidFill>
                  <a:srgbClr val="0060AF">
                    <a:lumMod val="40000"/>
                    <a:lumOff val="60000"/>
                  </a:srgbClr>
                </a:solidFill>
                <a:effectLst/>
                <a:uLnTx/>
                <a:uFillTx/>
                <a:latin typeface="Tahoma"/>
                <a:cs typeface="Arial"/>
              </a:rPr>
              <a:t>Most “</a:t>
            </a:r>
            <a:r>
              <a:rPr kumimoji="0" lang="en-US" sz="2000" b="0" i="1" u="none" strike="noStrike" kern="1200" cap="none" spc="0" normalizeH="0" baseline="0" noProof="0" dirty="0">
                <a:ln>
                  <a:noFill/>
                </a:ln>
                <a:solidFill>
                  <a:srgbClr val="0060AF">
                    <a:lumMod val="40000"/>
                    <a:lumOff val="60000"/>
                  </a:srgbClr>
                </a:solidFill>
                <a:effectLst/>
                <a:uLnTx/>
                <a:uFillTx/>
                <a:latin typeface="Tahoma"/>
                <a:cs typeface="Arial"/>
              </a:rPr>
              <a:t>hypotheses</a:t>
            </a:r>
            <a:r>
              <a:rPr kumimoji="0" lang="en-US" sz="2000" b="0" i="0" u="none" strike="noStrike" kern="1200" cap="none" spc="0" normalizeH="0" baseline="0" noProof="0" dirty="0">
                <a:ln>
                  <a:noFill/>
                </a:ln>
                <a:solidFill>
                  <a:srgbClr val="0060AF">
                    <a:lumMod val="40000"/>
                    <a:lumOff val="60000"/>
                  </a:srgbClr>
                </a:solidFill>
                <a:effectLst/>
                <a:uLnTx/>
                <a:uFillTx/>
                <a:latin typeface="Tahoma"/>
                <a:cs typeface="Arial"/>
              </a:rPr>
              <a:t>” should really be called “</a:t>
            </a:r>
            <a:r>
              <a:rPr kumimoji="0" lang="en-US" sz="2000" b="0" i="1" u="none" strike="noStrike" kern="1200" cap="none" spc="0" normalizeH="0" baseline="0" noProof="0" dirty="0">
                <a:ln>
                  <a:noFill/>
                </a:ln>
                <a:solidFill>
                  <a:srgbClr val="0060AF">
                    <a:lumMod val="40000"/>
                    <a:lumOff val="60000"/>
                  </a:srgbClr>
                </a:solidFill>
                <a:effectLst/>
                <a:uLnTx/>
                <a:uFillTx/>
                <a:latin typeface="Tahoma"/>
                <a:cs typeface="Arial"/>
              </a:rPr>
              <a:t>alternative hypotheses</a:t>
            </a:r>
            <a:r>
              <a:rPr kumimoji="0" lang="en-US" sz="2000" b="0" i="0" u="none" strike="noStrike" kern="1200" cap="none" spc="0" normalizeH="0" baseline="0" noProof="0" dirty="0">
                <a:ln>
                  <a:noFill/>
                </a:ln>
                <a:solidFill>
                  <a:srgbClr val="0060AF">
                    <a:lumMod val="40000"/>
                    <a:lumOff val="60000"/>
                  </a:srgbClr>
                </a:solidFill>
                <a:effectLst/>
                <a:uLnTx/>
                <a:uFillTx/>
                <a:latin typeface="Tahoma"/>
                <a:cs typeface="Arial"/>
              </a:rPr>
              <a:t>”</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ahoma"/>
              <a:cs typeface="Arial"/>
            </a:endParaRPr>
          </a:p>
          <a:p>
            <a:pPr marL="800100" marR="0" lvl="1" indent="-342900" algn="l" defTabSz="457200" rtl="0" eaLnBrk="1" fontAlgn="auto" latinLnBrk="0" hangingPunct="1">
              <a:lnSpc>
                <a:spcPct val="100000"/>
              </a:lnSpc>
              <a:spcBef>
                <a:spcPts val="0"/>
              </a:spcBef>
              <a:spcAft>
                <a:spcPts val="0"/>
              </a:spcAft>
              <a:buClrTx/>
              <a:buSzTx/>
              <a:buFont typeface="Arial"/>
              <a:buChar char="•"/>
              <a:tabLst/>
              <a:defRPr/>
            </a:pPr>
            <a:r>
              <a:rPr kumimoji="0" lang="en-US" sz="2400" b="1" i="0" u="none" strike="noStrike" kern="1200" cap="none" spc="0" normalizeH="0" baseline="0" noProof="0" dirty="0">
                <a:ln>
                  <a:noFill/>
                </a:ln>
                <a:solidFill>
                  <a:srgbClr val="009247">
                    <a:lumMod val="60000"/>
                    <a:lumOff val="40000"/>
                  </a:srgbClr>
                </a:solidFill>
                <a:effectLst/>
                <a:uLnTx/>
                <a:uFillTx/>
                <a:latin typeface="Tahoma"/>
                <a:cs typeface="Arial"/>
              </a:rPr>
              <a:t>Null hypothesis </a:t>
            </a:r>
            <a:r>
              <a:rPr kumimoji="0" lang="en-US" sz="2400" b="0" i="0" u="none" strike="noStrike" kern="1200" cap="none" spc="0" normalizeH="0" baseline="0" noProof="0" dirty="0">
                <a:ln>
                  <a:noFill/>
                </a:ln>
                <a:solidFill>
                  <a:srgbClr val="009247">
                    <a:lumMod val="60000"/>
                    <a:lumOff val="40000"/>
                  </a:srgbClr>
                </a:solidFill>
                <a:effectLst/>
                <a:uLnTx/>
                <a:uFillTx/>
                <a:latin typeface="Tahoma"/>
                <a:cs typeface="Arial"/>
              </a:rPr>
              <a:t>– a statement where the “treatment” has no effect</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a:cs typeface="Arial"/>
            </a:endParaRPr>
          </a:p>
        </p:txBody>
      </p:sp>
    </p:spTree>
    <p:extLst>
      <p:ext uri="{BB962C8B-B14F-4D97-AF65-F5344CB8AC3E}">
        <p14:creationId xmlns:p14="http://schemas.microsoft.com/office/powerpoint/2010/main" val="14657459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7623"/>
            <a:ext cx="8229600" cy="1143000"/>
          </a:xfrm>
        </p:spPr>
        <p:txBody>
          <a:bodyPr>
            <a:normAutofit fontScale="90000"/>
          </a:bodyPr>
          <a:lstStyle/>
          <a:p>
            <a:r>
              <a:rPr lang="en-US" dirty="0"/>
              <a:t>When there are multiple hypotheses, how do we pick the best </a:t>
            </a:r>
            <a:r>
              <a:rPr lang="en-US" i="1" dirty="0"/>
              <a:t>hypothesis</a:t>
            </a:r>
            <a:r>
              <a:rPr lang="en-US" dirty="0"/>
              <a:t>?</a:t>
            </a:r>
          </a:p>
        </p:txBody>
      </p:sp>
      <p:sp>
        <p:nvSpPr>
          <p:cNvPr id="4" name="Content Placeholder 2"/>
          <p:cNvSpPr>
            <a:spLocks noGrp="1"/>
          </p:cNvSpPr>
          <p:nvPr>
            <p:ph idx="1"/>
          </p:nvPr>
        </p:nvSpPr>
        <p:spPr>
          <a:xfrm>
            <a:off x="165100" y="3149599"/>
            <a:ext cx="8521700" cy="1524000"/>
          </a:xfrm>
        </p:spPr>
        <p:txBody>
          <a:bodyPr>
            <a:normAutofit/>
          </a:bodyPr>
          <a:lstStyle/>
          <a:p>
            <a:pPr marL="0" indent="0" algn="ctr">
              <a:buNone/>
            </a:pPr>
            <a:r>
              <a:rPr lang="en-US" altLang="en-US" sz="3600" b="1" dirty="0"/>
              <a:t>Parsimony: </a:t>
            </a:r>
            <a:r>
              <a:rPr lang="en-US" altLang="en-US" sz="3600" dirty="0"/>
              <a:t>economical, cheap, not costly, not wasteful, orderly </a:t>
            </a:r>
          </a:p>
        </p:txBody>
      </p:sp>
      <p:sp>
        <p:nvSpPr>
          <p:cNvPr id="5" name="Content Placeholder 2">
            <a:extLst>
              <a:ext uri="{FF2B5EF4-FFF2-40B4-BE49-F238E27FC236}">
                <a16:creationId xmlns:a16="http://schemas.microsoft.com/office/drawing/2014/main" id="{162E7109-5057-4E4B-B3A4-B8F0C82EE13D}"/>
              </a:ext>
            </a:extLst>
          </p:cNvPr>
          <p:cNvSpPr txBox="1">
            <a:spLocks/>
          </p:cNvSpPr>
          <p:nvPr/>
        </p:nvSpPr>
        <p:spPr>
          <a:xfrm>
            <a:off x="165100" y="5033263"/>
            <a:ext cx="8521700" cy="1524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altLang="en-US" sz="3600" dirty="0"/>
              <a:t>We pick the simplest one, aka the most </a:t>
            </a:r>
            <a:r>
              <a:rPr lang="en-US" altLang="en-US" sz="3600" b="1" dirty="0"/>
              <a:t>parsimonious</a:t>
            </a:r>
            <a:r>
              <a:rPr lang="en-US" altLang="en-US" sz="3600" dirty="0"/>
              <a:t> one.</a:t>
            </a:r>
          </a:p>
        </p:txBody>
      </p:sp>
    </p:spTree>
    <p:extLst>
      <p:ext uri="{BB962C8B-B14F-4D97-AF65-F5344CB8AC3E}">
        <p14:creationId xmlns:p14="http://schemas.microsoft.com/office/powerpoint/2010/main" val="17770449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age result for the human eye">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19701" y="806938"/>
            <a:ext cx="5323853" cy="3991266"/>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1" y="-1"/>
            <a:ext cx="3285560" cy="3984615"/>
          </a:xfrm>
          <a:prstGeom prst="rect">
            <a:avLst/>
          </a:prstGeom>
        </p:spPr>
      </p:pic>
      <p:pic>
        <p:nvPicPr>
          <p:cNvPr id="6" name="Picture 5"/>
          <p:cNvPicPr>
            <a:picLocks noChangeAspect="1"/>
          </p:cNvPicPr>
          <p:nvPr/>
        </p:nvPicPr>
        <p:blipFill>
          <a:blip r:embed="rId5"/>
          <a:stretch>
            <a:fillRect/>
          </a:stretch>
        </p:blipFill>
        <p:spPr>
          <a:xfrm>
            <a:off x="0" y="4011260"/>
            <a:ext cx="3288360" cy="2468880"/>
          </a:xfrm>
          <a:prstGeom prst="rect">
            <a:avLst/>
          </a:prstGeom>
        </p:spPr>
      </p:pic>
      <p:sp>
        <p:nvSpPr>
          <p:cNvPr id="9" name="TextBox 8"/>
          <p:cNvSpPr txBox="1"/>
          <p:nvPr/>
        </p:nvSpPr>
        <p:spPr>
          <a:xfrm>
            <a:off x="1711803" y="3465240"/>
            <a:ext cx="145424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Tahoma"/>
                <a:cs typeface="Arial"/>
              </a:rPr>
              <a:t>William Paley</a:t>
            </a:r>
          </a:p>
        </p:txBody>
      </p:sp>
      <p:sp>
        <p:nvSpPr>
          <p:cNvPr id="2" name="TextBox 1"/>
          <p:cNvSpPr txBox="1"/>
          <p:nvPr/>
        </p:nvSpPr>
        <p:spPr>
          <a:xfrm>
            <a:off x="3409225" y="101201"/>
            <a:ext cx="5734775" cy="1200329"/>
          </a:xfrm>
          <a:prstGeom prst="rect">
            <a:avLst/>
          </a:prstGeom>
          <a:noFill/>
        </p:spPr>
        <p:txBody>
          <a:bodyPr wrap="none" rtlCol="0">
            <a:spAutoFit/>
          </a:bodyPr>
          <a:lstStyle/>
          <a:p>
            <a:pPr lvl="0" algn="ctr">
              <a:defRPr/>
            </a:pPr>
            <a:r>
              <a:rPr lang="en-US" sz="3600" dirty="0">
                <a:solidFill>
                  <a:srgbClr val="000000"/>
                </a:solidFill>
                <a:latin typeface="Tahoma"/>
                <a:cs typeface="Arial"/>
              </a:rPr>
              <a:t>Science versus non-science</a:t>
            </a:r>
            <a:br>
              <a:rPr lang="en-US" sz="3600" dirty="0">
                <a:solidFill>
                  <a:srgbClr val="000000"/>
                </a:solidFill>
                <a:latin typeface="Tahoma"/>
                <a:cs typeface="Arial"/>
              </a:rPr>
            </a:br>
            <a:r>
              <a:rPr lang="en-US" sz="3600" dirty="0">
                <a:solidFill>
                  <a:srgbClr val="000000"/>
                </a:solidFill>
                <a:latin typeface="Tahoma"/>
                <a:cs typeface="Arial"/>
              </a:rPr>
              <a:t>(pseudoscience)</a:t>
            </a:r>
          </a:p>
        </p:txBody>
      </p:sp>
      <p:sp>
        <p:nvSpPr>
          <p:cNvPr id="8" name="Rectangle 3">
            <a:extLst>
              <a:ext uri="{FF2B5EF4-FFF2-40B4-BE49-F238E27FC236}">
                <a16:creationId xmlns:a16="http://schemas.microsoft.com/office/drawing/2014/main" id="{9AF47DFC-995A-F145-A8DC-19DD94674871}"/>
              </a:ext>
            </a:extLst>
          </p:cNvPr>
          <p:cNvSpPr txBox="1">
            <a:spLocks noChangeArrowheads="1"/>
          </p:cNvSpPr>
          <p:nvPr/>
        </p:nvSpPr>
        <p:spPr bwMode="auto">
          <a:xfrm>
            <a:off x="3924040" y="4917356"/>
            <a:ext cx="4705143" cy="13018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137160" bIns="0" numCol="1" anchor="t" anchorCtr="0" compatLnSpc="1">
            <a:prstTxWarp prst="textNoShape">
              <a:avLst/>
            </a:prstTxWarp>
            <a:noAutofit/>
          </a:bodyPr>
          <a:lstStyle>
            <a:lvl1pPr marL="347472" indent="-347472" algn="l" rtl="0" eaLnBrk="1" fontAlgn="base" hangingPunct="1">
              <a:spcBef>
                <a:spcPts val="600"/>
              </a:spcBef>
              <a:spcAft>
                <a:spcPts val="600"/>
              </a:spcAft>
              <a:buClr>
                <a:srgbClr val="DF4A20"/>
              </a:buClr>
              <a:buFont typeface="Wingdings" charset="2"/>
              <a:buChar char="§"/>
              <a:defRPr sz="2800">
                <a:solidFill>
                  <a:schemeClr val="tx1"/>
                </a:solidFill>
                <a:latin typeface="Arial" charset="0"/>
                <a:ea typeface="Arial" panose="020B0604020202020204" pitchFamily="34" charset="0"/>
                <a:cs typeface="+mn-cs"/>
              </a:defRPr>
            </a:lvl1pPr>
            <a:lvl2pPr marL="740664" indent="-283464" algn="l" rtl="0" eaLnBrk="1" fontAlgn="base" hangingPunct="1">
              <a:spcBef>
                <a:spcPts val="600"/>
              </a:spcBef>
              <a:spcAft>
                <a:spcPts val="600"/>
              </a:spcAft>
              <a:buClr>
                <a:srgbClr val="DF4A20"/>
              </a:buClr>
              <a:buFont typeface="Wingdings" charset="2"/>
              <a:buChar char="§"/>
              <a:defRPr sz="2600">
                <a:solidFill>
                  <a:schemeClr val="tx1"/>
                </a:solidFill>
                <a:latin typeface="Arial" charset="0"/>
                <a:ea typeface="+mn-ea"/>
                <a:cs typeface="+mn-cs"/>
              </a:defRPr>
            </a:lvl2pPr>
            <a:lvl3pPr marL="1143000" indent="-228600" algn="l" rtl="0" eaLnBrk="1" fontAlgn="base" hangingPunct="1">
              <a:spcBef>
                <a:spcPts val="600"/>
              </a:spcBef>
              <a:spcAft>
                <a:spcPts val="600"/>
              </a:spcAft>
              <a:buClr>
                <a:srgbClr val="DF4A20"/>
              </a:buClr>
              <a:buFont typeface="Wingdings" charset="2"/>
              <a:buChar char="§"/>
              <a:defRPr sz="2400">
                <a:solidFill>
                  <a:schemeClr val="tx1"/>
                </a:solidFill>
                <a:latin typeface="Arial" charset="0"/>
                <a:ea typeface="+mn-ea"/>
                <a:cs typeface="+mn-cs"/>
              </a:defRPr>
            </a:lvl3pPr>
            <a:lvl4pPr marL="1600200" indent="-228600" algn="l" rtl="0" eaLnBrk="1" fontAlgn="base" hangingPunct="1">
              <a:spcBef>
                <a:spcPts val="600"/>
              </a:spcBef>
              <a:spcAft>
                <a:spcPts val="600"/>
              </a:spcAft>
              <a:buClr>
                <a:srgbClr val="DF4A20"/>
              </a:buClr>
              <a:buFont typeface="Wingdings" charset="2"/>
              <a:buChar char="§"/>
              <a:defRPr sz="2200">
                <a:solidFill>
                  <a:schemeClr val="tx1"/>
                </a:solidFill>
                <a:latin typeface="Arial" charset="0"/>
                <a:ea typeface="+mn-ea"/>
                <a:cs typeface="+mn-cs"/>
              </a:defRPr>
            </a:lvl4pPr>
            <a:lvl5pPr marL="2057400" indent="-228600" algn="l" rtl="0" eaLnBrk="1" fontAlgn="base" hangingPunct="1">
              <a:spcBef>
                <a:spcPts val="600"/>
              </a:spcBef>
              <a:spcAft>
                <a:spcPts val="600"/>
              </a:spcAft>
              <a:buClr>
                <a:srgbClr val="DF4A20"/>
              </a:buClr>
              <a:buFont typeface="Wingdings" charset="2"/>
              <a:buChar char="§"/>
              <a:defRPr sz="2200">
                <a:solidFill>
                  <a:schemeClr val="tx1"/>
                </a:solidFill>
                <a:latin typeface="Arial" charset="0"/>
                <a:ea typeface="+mn-ea"/>
                <a:cs typeface="+mn-cs"/>
              </a:defRPr>
            </a:lvl5pPr>
            <a:lvl6pPr marL="33162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6pPr>
            <a:lvl7pPr marL="37734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7pPr>
            <a:lvl8pPr marL="42306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8pPr>
            <a:lvl9pPr marL="46878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600"/>
              </a:spcBef>
              <a:spcAft>
                <a:spcPts val="600"/>
              </a:spcAft>
              <a:buClr>
                <a:srgbClr val="DF4A20"/>
              </a:buClr>
              <a:buSzTx/>
              <a:buFont typeface="Wingdings" charset="2"/>
              <a:buNone/>
              <a:tabLst/>
              <a:defRPr/>
            </a:pPr>
            <a:r>
              <a:rPr kumimoji="0" lang="en-US" sz="2400" b="0" i="0" u="none" strike="noStrike" kern="0" cap="none" spc="0" normalizeH="0" baseline="0" noProof="0" dirty="0">
                <a:ln>
                  <a:noFill/>
                </a:ln>
                <a:solidFill>
                  <a:srgbClr val="000000"/>
                </a:solidFill>
                <a:effectLst/>
                <a:uLnTx/>
                <a:uFillTx/>
                <a:latin typeface="Calibri"/>
                <a:ea typeface="ＭＳ Ｐゴシック" charset="0"/>
                <a:cs typeface="ＭＳ Ｐゴシック" charset="0"/>
              </a:rPr>
              <a:t>Paley argued that (just like a pocket-watch) the human eye was so complex of an organ, and so good at its job, that it must have be designed by an intelligent designer</a:t>
            </a:r>
          </a:p>
        </p:txBody>
      </p:sp>
    </p:spTree>
    <p:extLst>
      <p:ext uri="{BB962C8B-B14F-4D97-AF65-F5344CB8AC3E}">
        <p14:creationId xmlns:p14="http://schemas.microsoft.com/office/powerpoint/2010/main" val="27166518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128789" y="351333"/>
            <a:ext cx="8534400" cy="503238"/>
          </a:xfrm>
        </p:spPr>
        <p:txBody>
          <a:bodyPr>
            <a:noAutofit/>
          </a:bodyPr>
          <a:lstStyle/>
          <a:p>
            <a:pPr eaLnBrk="1" hangingPunct="1">
              <a:defRPr/>
            </a:pPr>
            <a:r>
              <a:rPr lang="en-US" sz="3200" i="1" dirty="0">
                <a:solidFill>
                  <a:srgbClr val="000000"/>
                </a:solidFill>
                <a:latin typeface="Calibri"/>
                <a:ea typeface="ＭＳ Ｐゴシック" charset="0"/>
                <a:cs typeface="ＭＳ Ｐゴシック" charset="0"/>
              </a:rPr>
              <a:t>A Closer Look at the Role of Hypotheses in Scientific Inquiry</a:t>
            </a:r>
          </a:p>
        </p:txBody>
      </p:sp>
      <p:sp>
        <p:nvSpPr>
          <p:cNvPr id="68610" name="Rectangle 3"/>
          <p:cNvSpPr>
            <a:spLocks noGrp="1" noChangeArrowheads="1"/>
          </p:cNvSpPr>
          <p:nvPr>
            <p:ph type="body" idx="1"/>
          </p:nvPr>
        </p:nvSpPr>
        <p:spPr>
          <a:xfrm>
            <a:off x="128789" y="1613493"/>
            <a:ext cx="8534400" cy="5096400"/>
          </a:xfrm>
        </p:spPr>
        <p:txBody>
          <a:bodyPr>
            <a:noAutofit/>
          </a:bodyPr>
          <a:lstStyle/>
          <a:p>
            <a:pPr marL="0" indent="0" eaLnBrk="1" hangingPunct="1">
              <a:lnSpc>
                <a:spcPct val="90000"/>
              </a:lnSpc>
              <a:buNone/>
              <a:defRPr/>
            </a:pPr>
            <a:r>
              <a:rPr lang="en-US" sz="2400" dirty="0">
                <a:solidFill>
                  <a:srgbClr val="000000"/>
                </a:solidFill>
                <a:latin typeface="Calibri"/>
                <a:ea typeface="ＭＳ Ｐゴシック" charset="0"/>
                <a:cs typeface="ＭＳ Ｐゴシック" charset="0"/>
              </a:rPr>
              <a:t>A </a:t>
            </a:r>
            <a:r>
              <a:rPr lang="en-US" sz="2400" i="1" u="sng" dirty="0">
                <a:solidFill>
                  <a:srgbClr val="000000"/>
                </a:solidFill>
                <a:latin typeface="Calibri"/>
                <a:ea typeface="ＭＳ Ｐゴシック" charset="0"/>
                <a:cs typeface="ＭＳ Ｐゴシック" charset="0"/>
              </a:rPr>
              <a:t>scientific</a:t>
            </a:r>
            <a:r>
              <a:rPr lang="en-US" sz="2400" dirty="0">
                <a:solidFill>
                  <a:srgbClr val="000000"/>
                </a:solidFill>
                <a:latin typeface="Calibri"/>
                <a:ea typeface="ＭＳ Ｐゴシック" charset="0"/>
                <a:cs typeface="ＭＳ Ｐゴシック" charset="0"/>
              </a:rPr>
              <a:t> hypothesis </a:t>
            </a:r>
            <a:r>
              <a:rPr lang="en-US" sz="2400" i="1" u="sng" dirty="0">
                <a:solidFill>
                  <a:srgbClr val="000000"/>
                </a:solidFill>
                <a:latin typeface="Calibri"/>
                <a:ea typeface="ＭＳ Ｐゴシック" charset="0"/>
                <a:cs typeface="ＭＳ Ｐゴシック" charset="0"/>
              </a:rPr>
              <a:t>must</a:t>
            </a:r>
            <a:r>
              <a:rPr lang="en-US" sz="2400" dirty="0">
                <a:solidFill>
                  <a:srgbClr val="000000"/>
                </a:solidFill>
                <a:latin typeface="Calibri"/>
                <a:ea typeface="ＭＳ Ｐゴシック" charset="0"/>
                <a:cs typeface="ＭＳ Ｐゴシック" charset="0"/>
              </a:rPr>
              <a:t> be </a:t>
            </a:r>
            <a:r>
              <a:rPr lang="en-US" sz="2400" i="1" dirty="0">
                <a:solidFill>
                  <a:srgbClr val="000000"/>
                </a:solidFill>
                <a:latin typeface="Calibri"/>
                <a:ea typeface="ＭＳ Ｐゴシック" charset="0"/>
                <a:cs typeface="ＭＳ Ｐゴシック" charset="0"/>
              </a:rPr>
              <a:t>testable                                               </a:t>
            </a:r>
            <a:r>
              <a:rPr lang="en-US" sz="2400" dirty="0">
                <a:solidFill>
                  <a:srgbClr val="000000"/>
                </a:solidFill>
                <a:latin typeface="Calibri"/>
                <a:ea typeface="ＭＳ Ｐゴシック" charset="0"/>
                <a:cs typeface="ＭＳ Ｐゴシック" charset="0"/>
              </a:rPr>
              <a:t>and </a:t>
            </a:r>
            <a:r>
              <a:rPr lang="en-US" sz="2400" i="1" dirty="0">
                <a:solidFill>
                  <a:srgbClr val="000000"/>
                </a:solidFill>
                <a:latin typeface="Calibri"/>
                <a:ea typeface="ＭＳ Ｐゴシック" charset="0"/>
                <a:cs typeface="ＭＳ Ｐゴシック" charset="0"/>
              </a:rPr>
              <a:t>falsifiable</a:t>
            </a:r>
          </a:p>
          <a:p>
            <a:pPr marL="0" indent="0" eaLnBrk="1" hangingPunct="1">
              <a:lnSpc>
                <a:spcPct val="90000"/>
              </a:lnSpc>
              <a:buNone/>
              <a:defRPr/>
            </a:pPr>
            <a:endParaRPr lang="en-US" sz="1000" i="1" dirty="0">
              <a:solidFill>
                <a:srgbClr val="000000"/>
              </a:solidFill>
              <a:latin typeface="Calibri"/>
              <a:ea typeface="ＭＳ Ｐゴシック" charset="0"/>
              <a:cs typeface="ＭＳ Ｐゴシック" charset="0"/>
            </a:endParaRPr>
          </a:p>
          <a:p>
            <a:pPr marL="0" indent="0" eaLnBrk="1" hangingPunct="1">
              <a:lnSpc>
                <a:spcPct val="90000"/>
              </a:lnSpc>
              <a:buNone/>
              <a:defRPr/>
            </a:pPr>
            <a:r>
              <a:rPr lang="en-US" sz="2400" dirty="0">
                <a:solidFill>
                  <a:srgbClr val="000000"/>
                </a:solidFill>
                <a:latin typeface="Calibri"/>
                <a:ea typeface="ＭＳ Ｐゴシック" charset="0"/>
                <a:cs typeface="ＭＳ Ｐゴシック" charset="0"/>
              </a:rPr>
              <a:t>Hypothesis-based science often makes                                                  use of two or more </a:t>
            </a:r>
            <a:r>
              <a:rPr lang="en-US" sz="2400" b="1" i="1" dirty="0">
                <a:solidFill>
                  <a:srgbClr val="000000"/>
                </a:solidFill>
                <a:latin typeface="Calibri"/>
                <a:ea typeface="ＭＳ Ｐゴシック" charset="0"/>
                <a:cs typeface="ＭＳ Ｐゴシック" charset="0"/>
              </a:rPr>
              <a:t>alternative hypotheses</a:t>
            </a:r>
          </a:p>
          <a:p>
            <a:pPr marL="0" indent="0" eaLnBrk="1" hangingPunct="1">
              <a:lnSpc>
                <a:spcPct val="90000"/>
              </a:lnSpc>
              <a:buNone/>
              <a:defRPr/>
            </a:pPr>
            <a:endParaRPr lang="en-US" sz="1000" dirty="0">
              <a:solidFill>
                <a:srgbClr val="000000"/>
              </a:solidFill>
              <a:latin typeface="Calibri"/>
              <a:ea typeface="ＭＳ Ｐゴシック" charset="0"/>
              <a:cs typeface="ＭＳ Ｐゴシック" charset="0"/>
            </a:endParaRPr>
          </a:p>
          <a:p>
            <a:pPr marL="0" indent="0" eaLnBrk="1" hangingPunct="1">
              <a:lnSpc>
                <a:spcPct val="90000"/>
              </a:lnSpc>
              <a:buNone/>
              <a:defRPr/>
            </a:pPr>
            <a:r>
              <a:rPr lang="en-US" sz="2400" dirty="0">
                <a:solidFill>
                  <a:srgbClr val="000000"/>
                </a:solidFill>
                <a:latin typeface="Calibri"/>
                <a:ea typeface="ＭＳ Ｐゴシック" charset="0"/>
                <a:cs typeface="ＭＳ Ｐゴシック" charset="0"/>
              </a:rPr>
              <a:t>Failure to falsify a hypothesis does </a:t>
            </a:r>
            <a:r>
              <a:rPr lang="en-US" sz="2400" b="1" i="1" dirty="0">
                <a:solidFill>
                  <a:srgbClr val="000000"/>
                </a:solidFill>
                <a:latin typeface="Calibri"/>
                <a:ea typeface="ＭＳ Ｐゴシック" charset="0"/>
                <a:cs typeface="ＭＳ Ｐゴシック" charset="0"/>
              </a:rPr>
              <a:t>not</a:t>
            </a:r>
            <a:r>
              <a:rPr lang="en-US" sz="2400" dirty="0">
                <a:solidFill>
                  <a:srgbClr val="000000"/>
                </a:solidFill>
                <a:latin typeface="Calibri"/>
                <a:ea typeface="ＭＳ Ｐゴシック" charset="0"/>
                <a:cs typeface="ＭＳ Ｐゴシック" charset="0"/>
              </a:rPr>
              <a:t> </a:t>
            </a:r>
            <a:r>
              <a:rPr lang="en-US" sz="2400" b="1" i="1" dirty="0">
                <a:solidFill>
                  <a:srgbClr val="000000"/>
                </a:solidFill>
                <a:latin typeface="Calibri"/>
                <a:ea typeface="ＭＳ Ｐゴシック" charset="0"/>
                <a:cs typeface="ＭＳ Ｐゴシック" charset="0"/>
              </a:rPr>
              <a:t>prove</a:t>
            </a:r>
            <a:r>
              <a:rPr lang="en-US" sz="2400" i="1" dirty="0">
                <a:solidFill>
                  <a:srgbClr val="000000"/>
                </a:solidFill>
                <a:latin typeface="Calibri"/>
                <a:ea typeface="ＭＳ Ｐゴシック" charset="0"/>
                <a:cs typeface="ＭＳ Ｐゴシック" charset="0"/>
              </a:rPr>
              <a:t> </a:t>
            </a:r>
            <a:r>
              <a:rPr lang="en-US" sz="2400" dirty="0">
                <a:solidFill>
                  <a:srgbClr val="000000"/>
                </a:solidFill>
                <a:latin typeface="Calibri"/>
                <a:ea typeface="ＭＳ Ｐゴシック" charset="0"/>
                <a:cs typeface="ＭＳ Ｐゴシック" charset="0"/>
              </a:rPr>
              <a:t>a hypothesis</a:t>
            </a:r>
          </a:p>
          <a:p>
            <a:pPr marL="0" indent="0" eaLnBrk="1" hangingPunct="1">
              <a:lnSpc>
                <a:spcPct val="90000"/>
              </a:lnSpc>
              <a:buNone/>
              <a:defRPr/>
            </a:pPr>
            <a:endParaRPr lang="en-US" sz="1000" dirty="0">
              <a:solidFill>
                <a:srgbClr val="000000"/>
              </a:solidFill>
              <a:latin typeface="Calibri"/>
              <a:ea typeface="ＭＳ Ｐゴシック" charset="0"/>
              <a:cs typeface="ＭＳ Ｐゴシック" charset="0"/>
            </a:endParaRPr>
          </a:p>
          <a:p>
            <a:pPr marL="0" indent="0" eaLnBrk="1" hangingPunct="1">
              <a:lnSpc>
                <a:spcPct val="90000"/>
              </a:lnSpc>
              <a:buNone/>
              <a:defRPr/>
            </a:pPr>
            <a:r>
              <a:rPr lang="en-US" sz="2400" dirty="0">
                <a:solidFill>
                  <a:srgbClr val="000000"/>
                </a:solidFill>
                <a:latin typeface="Calibri"/>
                <a:ea typeface="ＭＳ Ｐゴシック" charset="0"/>
                <a:cs typeface="ＭＳ Ｐゴシック" charset="0"/>
              </a:rPr>
              <a:t>Falsifying a hypothesis through experimentation is </a:t>
            </a:r>
            <a:r>
              <a:rPr lang="en-US" sz="2400" b="1" i="1" dirty="0">
                <a:solidFill>
                  <a:srgbClr val="000000"/>
                </a:solidFill>
                <a:latin typeface="Calibri"/>
                <a:ea typeface="ＭＳ Ｐゴシック" charset="0"/>
                <a:cs typeface="ＭＳ Ｐゴシック" charset="0"/>
              </a:rPr>
              <a:t>not</a:t>
            </a:r>
            <a:r>
              <a:rPr lang="en-US" sz="2400" dirty="0">
                <a:solidFill>
                  <a:srgbClr val="000000"/>
                </a:solidFill>
                <a:latin typeface="Calibri"/>
                <a:ea typeface="ＭＳ Ｐゴシック" charset="0"/>
                <a:cs typeface="ＭＳ Ｐゴシック" charset="0"/>
              </a:rPr>
              <a:t> equivalent to failure</a:t>
            </a:r>
          </a:p>
          <a:p>
            <a:pPr marL="0" indent="0" eaLnBrk="1" hangingPunct="1">
              <a:lnSpc>
                <a:spcPct val="90000"/>
              </a:lnSpc>
              <a:buNone/>
              <a:defRPr/>
            </a:pPr>
            <a:endParaRPr lang="en-US" sz="1000" dirty="0">
              <a:solidFill>
                <a:srgbClr val="000000"/>
              </a:solidFill>
              <a:latin typeface="Calibri"/>
              <a:ea typeface="ＭＳ Ｐゴシック" charset="0"/>
              <a:cs typeface="ＭＳ Ｐゴシック" charset="0"/>
            </a:endParaRPr>
          </a:p>
          <a:p>
            <a:pPr marL="0" indent="0" eaLnBrk="1" hangingPunct="1">
              <a:lnSpc>
                <a:spcPct val="90000"/>
              </a:lnSpc>
              <a:buNone/>
              <a:defRPr/>
            </a:pPr>
            <a:r>
              <a:rPr lang="en-US" sz="2400" dirty="0">
                <a:solidFill>
                  <a:srgbClr val="000000"/>
                </a:solidFill>
                <a:latin typeface="Calibri"/>
                <a:ea typeface="ＭＳ Ｐゴシック" charset="0"/>
                <a:cs typeface="ＭＳ Ｐゴシック" charset="0"/>
              </a:rPr>
              <a:t>A hypothesis does not become a </a:t>
            </a:r>
            <a:r>
              <a:rPr lang="en-US" sz="2400" b="1" i="1" dirty="0">
                <a:solidFill>
                  <a:srgbClr val="000000"/>
                </a:solidFill>
                <a:latin typeface="Calibri"/>
                <a:ea typeface="ＭＳ Ｐゴシック" charset="0"/>
                <a:cs typeface="ＭＳ Ｐゴシック" charset="0"/>
              </a:rPr>
              <a:t>scientific theory </a:t>
            </a:r>
            <a:r>
              <a:rPr lang="en-US" sz="2400" dirty="0">
                <a:solidFill>
                  <a:srgbClr val="000000"/>
                </a:solidFill>
                <a:latin typeface="Calibri"/>
                <a:ea typeface="ＭＳ Ｐゴシック" charset="0"/>
                <a:cs typeface="ＭＳ Ｐゴシック" charset="0"/>
              </a:rPr>
              <a:t>until it has withstood repeated examinations, ideally through multiple types of inquiry </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867282" y="939799"/>
            <a:ext cx="3200518" cy="2260121"/>
          </a:xfrm>
          <a:prstGeom prst="rect">
            <a:avLst/>
          </a:prstGeom>
        </p:spPr>
      </p:pic>
    </p:spTree>
    <p:extLst>
      <p:ext uri="{BB962C8B-B14F-4D97-AF65-F5344CB8AC3E}">
        <p14:creationId xmlns:p14="http://schemas.microsoft.com/office/powerpoint/2010/main" val="2414720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373"/>
            <a:ext cx="6184900" cy="1143000"/>
          </a:xfrm>
        </p:spPr>
        <p:txBody>
          <a:bodyPr/>
          <a:lstStyle/>
          <a:p>
            <a:r>
              <a:rPr lang="en-US" dirty="0"/>
              <a:t>Syllabus</a:t>
            </a:r>
          </a:p>
        </p:txBody>
      </p:sp>
      <p:sp>
        <p:nvSpPr>
          <p:cNvPr id="3" name="Content Placeholder 2"/>
          <p:cNvSpPr>
            <a:spLocks noGrp="1"/>
          </p:cNvSpPr>
          <p:nvPr>
            <p:ph idx="1"/>
          </p:nvPr>
        </p:nvSpPr>
        <p:spPr>
          <a:xfrm>
            <a:off x="457200" y="1600200"/>
            <a:ext cx="5727032" cy="4525963"/>
          </a:xfrm>
        </p:spPr>
        <p:txBody>
          <a:bodyPr>
            <a:normAutofit/>
          </a:bodyPr>
          <a:lstStyle/>
          <a:p>
            <a:pPr marL="0" indent="0">
              <a:buNone/>
            </a:pPr>
            <a:endParaRPr lang="en-US" dirty="0"/>
          </a:p>
          <a:p>
            <a:r>
              <a:rPr lang="en-US" dirty="0"/>
              <a:t>Textbook</a:t>
            </a:r>
          </a:p>
          <a:p>
            <a:pPr lvl="1"/>
            <a:r>
              <a:rPr lang="en-US" dirty="0"/>
              <a:t>Free and online (link on Canvas)</a:t>
            </a:r>
          </a:p>
          <a:p>
            <a:r>
              <a:rPr lang="en-US" dirty="0"/>
              <a:t>Lab Manual</a:t>
            </a:r>
          </a:p>
          <a:p>
            <a:pPr lvl="1"/>
            <a:r>
              <a:rPr lang="en-US" dirty="0"/>
              <a:t>You need to purchase at the bookstore</a:t>
            </a:r>
          </a:p>
          <a:p>
            <a:pPr marL="0" indent="0">
              <a:buNone/>
            </a:pPr>
            <a:endParaRPr lang="en-US" dirty="0"/>
          </a:p>
        </p:txBody>
      </p:sp>
      <p:pic>
        <p:nvPicPr>
          <p:cNvPr id="8" name="Picture 7">
            <a:extLst>
              <a:ext uri="{FF2B5EF4-FFF2-40B4-BE49-F238E27FC236}">
                <a16:creationId xmlns:a16="http://schemas.microsoft.com/office/drawing/2014/main" id="{16E4FD92-0D7A-CE4A-A9F6-A14EADF3E0C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543882" y="446954"/>
            <a:ext cx="2503864" cy="3248526"/>
          </a:xfrm>
          <a:prstGeom prst="rect">
            <a:avLst/>
          </a:prstGeom>
        </p:spPr>
      </p:pic>
      <p:pic>
        <p:nvPicPr>
          <p:cNvPr id="10" name="Picture 9">
            <a:extLst>
              <a:ext uri="{FF2B5EF4-FFF2-40B4-BE49-F238E27FC236}">
                <a16:creationId xmlns:a16="http://schemas.microsoft.com/office/drawing/2014/main" id="{1E0EC608-37A6-844B-A724-C50EFE33A0D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43881" y="3783140"/>
            <a:ext cx="2503865" cy="2708688"/>
          </a:xfrm>
          <a:prstGeom prst="rect">
            <a:avLst/>
          </a:prstGeom>
          <a:ln>
            <a:solidFill>
              <a:schemeClr val="tx1"/>
            </a:solidFill>
          </a:ln>
        </p:spPr>
      </p:pic>
    </p:spTree>
    <p:extLst>
      <p:ext uri="{BB962C8B-B14F-4D97-AF65-F5344CB8AC3E}">
        <p14:creationId xmlns:p14="http://schemas.microsoft.com/office/powerpoint/2010/main" val="696502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373"/>
            <a:ext cx="6184900" cy="1143000"/>
          </a:xfrm>
        </p:spPr>
        <p:txBody>
          <a:bodyPr/>
          <a:lstStyle/>
          <a:p>
            <a:r>
              <a:rPr lang="en-US" dirty="0"/>
              <a:t>Syllabus</a:t>
            </a:r>
          </a:p>
        </p:txBody>
      </p:sp>
      <p:sp>
        <p:nvSpPr>
          <p:cNvPr id="3" name="Content Placeholder 2"/>
          <p:cNvSpPr>
            <a:spLocks noGrp="1"/>
          </p:cNvSpPr>
          <p:nvPr>
            <p:ph idx="1"/>
          </p:nvPr>
        </p:nvSpPr>
        <p:spPr/>
        <p:txBody>
          <a:bodyPr>
            <a:normAutofit fontScale="92500" lnSpcReduction="10000"/>
          </a:bodyPr>
          <a:lstStyle/>
          <a:p>
            <a:r>
              <a:rPr lang="en-US" dirty="0"/>
              <a:t>Expectations:</a:t>
            </a:r>
          </a:p>
          <a:p>
            <a:pPr lvl="1"/>
            <a:r>
              <a:rPr lang="en-US" dirty="0"/>
              <a:t>Arrive to class on time prepared to actively participate in all classroom activities. This includes doing all assigned readings and homework before lecture. Be prepared to be called on for answers.</a:t>
            </a:r>
          </a:p>
          <a:p>
            <a:pPr lvl="1"/>
            <a:r>
              <a:rPr lang="en-US" dirty="0"/>
              <a:t>Recognize and appreciate the uniqueness of your classmates and be respectful of each other’s views and opinions.</a:t>
            </a:r>
          </a:p>
          <a:p>
            <a:pPr lvl="1"/>
            <a:r>
              <a:rPr lang="en-US" dirty="0"/>
              <a:t>Work collaboratively with fellow classmates.</a:t>
            </a:r>
          </a:p>
          <a:p>
            <a:pPr lvl="1"/>
            <a:r>
              <a:rPr lang="en-US" dirty="0"/>
              <a:t>Come to me with any comments, questions, or concerns as soon as they arise.</a:t>
            </a:r>
          </a:p>
          <a:p>
            <a:endParaRPr lang="en-US" dirty="0"/>
          </a:p>
        </p:txBody>
      </p:sp>
    </p:spTree>
    <p:extLst>
      <p:ext uri="{BB962C8B-B14F-4D97-AF65-F5344CB8AC3E}">
        <p14:creationId xmlns:p14="http://schemas.microsoft.com/office/powerpoint/2010/main" val="2017561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373"/>
            <a:ext cx="6184900" cy="1143000"/>
          </a:xfrm>
        </p:spPr>
        <p:txBody>
          <a:bodyPr/>
          <a:lstStyle/>
          <a:p>
            <a:r>
              <a:rPr lang="en-US" dirty="0"/>
              <a:t>Syllabus</a:t>
            </a:r>
          </a:p>
        </p:txBody>
      </p:sp>
      <p:sp>
        <p:nvSpPr>
          <p:cNvPr id="3" name="Content Placeholder 2"/>
          <p:cNvSpPr>
            <a:spLocks noGrp="1"/>
          </p:cNvSpPr>
          <p:nvPr>
            <p:ph idx="1"/>
          </p:nvPr>
        </p:nvSpPr>
        <p:spPr>
          <a:xfrm>
            <a:off x="457200" y="1600200"/>
            <a:ext cx="8229600" cy="5005137"/>
          </a:xfrm>
        </p:spPr>
        <p:txBody>
          <a:bodyPr>
            <a:normAutofit fontScale="77500" lnSpcReduction="20000"/>
          </a:bodyPr>
          <a:lstStyle/>
          <a:p>
            <a:r>
              <a:rPr lang="en-US" dirty="0"/>
              <a:t>Expectations:</a:t>
            </a:r>
          </a:p>
          <a:p>
            <a:pPr lvl="1"/>
            <a:r>
              <a:rPr lang="en-US" dirty="0"/>
              <a:t>Attendance is required. </a:t>
            </a:r>
          </a:p>
          <a:p>
            <a:pPr lvl="1"/>
            <a:r>
              <a:rPr lang="en-US" dirty="0"/>
              <a:t>However, if something arises in your life that prevents you from attending class </a:t>
            </a:r>
            <a:r>
              <a:rPr lang="en-US" b="1" i="1" dirty="0"/>
              <a:t>such as getting sick</a:t>
            </a:r>
            <a:r>
              <a:rPr lang="en-US" dirty="0"/>
              <a:t>, please reach out to me to let me know. </a:t>
            </a:r>
          </a:p>
          <a:p>
            <a:pPr lvl="1"/>
            <a:r>
              <a:rPr lang="en-US" dirty="0"/>
              <a:t>A portion of your grade is based on positive participation and attendance. Points will be deducted for excess absences from lab and lecture. </a:t>
            </a:r>
          </a:p>
          <a:p>
            <a:pPr lvl="1"/>
            <a:r>
              <a:rPr lang="en-US" dirty="0"/>
              <a:t>You may be dropped from the class if your absences exceed 10% of the total hours of class time (10.5 hours). </a:t>
            </a:r>
          </a:p>
          <a:p>
            <a:pPr lvl="1"/>
            <a:r>
              <a:rPr lang="en-US" b="1" i="1" dirty="0"/>
              <a:t>When you are absent, it is your responsibility to obtain notes from a classmate, review my lecture slides, and/or complete the assigned homework for the day you missed. After you have reviewed all that on your own, you are welcome to come see me in office hours with any questions or clarifications.</a:t>
            </a:r>
            <a:endParaRPr lang="en-US" dirty="0"/>
          </a:p>
        </p:txBody>
      </p:sp>
    </p:spTree>
    <p:extLst>
      <p:ext uri="{BB962C8B-B14F-4D97-AF65-F5344CB8AC3E}">
        <p14:creationId xmlns:p14="http://schemas.microsoft.com/office/powerpoint/2010/main" val="2467770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373"/>
            <a:ext cx="6184900" cy="1143000"/>
          </a:xfrm>
        </p:spPr>
        <p:txBody>
          <a:bodyPr/>
          <a:lstStyle/>
          <a:p>
            <a:r>
              <a:rPr lang="en-US" dirty="0"/>
              <a:t>Syllabus</a:t>
            </a:r>
          </a:p>
        </p:txBody>
      </p:sp>
      <p:sp>
        <p:nvSpPr>
          <p:cNvPr id="3" name="Content Placeholder 2"/>
          <p:cNvSpPr>
            <a:spLocks noGrp="1"/>
          </p:cNvSpPr>
          <p:nvPr>
            <p:ph idx="1"/>
          </p:nvPr>
        </p:nvSpPr>
        <p:spPr>
          <a:xfrm>
            <a:off x="457200" y="1600200"/>
            <a:ext cx="8229600" cy="5005137"/>
          </a:xfrm>
        </p:spPr>
        <p:txBody>
          <a:bodyPr>
            <a:normAutofit/>
          </a:bodyPr>
          <a:lstStyle/>
          <a:p>
            <a:r>
              <a:rPr lang="en-US" dirty="0"/>
              <a:t>Expectations:</a:t>
            </a:r>
          </a:p>
          <a:p>
            <a:pPr lvl="1"/>
            <a:r>
              <a:rPr lang="en-US" dirty="0"/>
              <a:t>If you go by a name that is different from what is on the official course roster, please just let me know. </a:t>
            </a:r>
          </a:p>
          <a:p>
            <a:pPr lvl="1"/>
            <a:r>
              <a:rPr lang="en-US" dirty="0"/>
              <a:t>Please don’t hesitate to help me know your pronouns. Mine are he, him, his. </a:t>
            </a:r>
          </a:p>
        </p:txBody>
      </p:sp>
    </p:spTree>
    <p:extLst>
      <p:ext uri="{BB962C8B-B14F-4D97-AF65-F5344CB8AC3E}">
        <p14:creationId xmlns:p14="http://schemas.microsoft.com/office/powerpoint/2010/main" val="4253884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373"/>
            <a:ext cx="6184900" cy="1143000"/>
          </a:xfrm>
        </p:spPr>
        <p:txBody>
          <a:bodyPr/>
          <a:lstStyle/>
          <a:p>
            <a:r>
              <a:rPr lang="en-US" dirty="0"/>
              <a:t>Syllabus</a:t>
            </a:r>
          </a:p>
        </p:txBody>
      </p:sp>
      <p:sp>
        <p:nvSpPr>
          <p:cNvPr id="3" name="Content Placeholder 2"/>
          <p:cNvSpPr>
            <a:spLocks noGrp="1"/>
          </p:cNvSpPr>
          <p:nvPr>
            <p:ph idx="1"/>
          </p:nvPr>
        </p:nvSpPr>
        <p:spPr>
          <a:xfrm>
            <a:off x="457200" y="1600200"/>
            <a:ext cx="8229600" cy="5005137"/>
          </a:xfrm>
        </p:spPr>
        <p:txBody>
          <a:bodyPr>
            <a:normAutofit lnSpcReduction="10000"/>
          </a:bodyPr>
          <a:lstStyle/>
          <a:p>
            <a:r>
              <a:rPr lang="en-US" dirty="0"/>
              <a:t>Expectations:</a:t>
            </a:r>
          </a:p>
          <a:p>
            <a:pPr lvl="1"/>
            <a:r>
              <a:rPr lang="en-US" dirty="0"/>
              <a:t>Any disruption to the learning environment will not be tolerated and will be referred to the college for disciplinary action</a:t>
            </a:r>
            <a:r>
              <a:rPr lang="en-US" b="1" dirty="0"/>
              <a:t>. </a:t>
            </a:r>
          </a:p>
          <a:p>
            <a:pPr lvl="1"/>
            <a:r>
              <a:rPr lang="en-US" dirty="0"/>
              <a:t>Examples of behaviors that interfere with student learning and are inappropriate during class:</a:t>
            </a:r>
          </a:p>
          <a:p>
            <a:pPr lvl="2"/>
            <a:r>
              <a:rPr lang="en-US" dirty="0"/>
              <a:t>arriving late or leaving early</a:t>
            </a:r>
          </a:p>
          <a:p>
            <a:pPr lvl="2"/>
            <a:r>
              <a:rPr lang="en-US" dirty="0"/>
              <a:t>using cell phones or other electronic devices</a:t>
            </a:r>
          </a:p>
          <a:p>
            <a:pPr lvl="2"/>
            <a:r>
              <a:rPr lang="en-US" dirty="0"/>
              <a:t>packing up before the end of class</a:t>
            </a:r>
          </a:p>
          <a:p>
            <a:pPr lvl="2"/>
            <a:r>
              <a:rPr lang="en-US" dirty="0"/>
              <a:t>chatting with neighbors</a:t>
            </a:r>
          </a:p>
          <a:p>
            <a:pPr lvl="2"/>
            <a:r>
              <a:rPr lang="en-US" dirty="0"/>
              <a:t>and any offensive or demeaning behavior</a:t>
            </a:r>
          </a:p>
        </p:txBody>
      </p:sp>
    </p:spTree>
    <p:extLst>
      <p:ext uri="{BB962C8B-B14F-4D97-AF65-F5344CB8AC3E}">
        <p14:creationId xmlns:p14="http://schemas.microsoft.com/office/powerpoint/2010/main" val="2778030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ampbell11e_LectureDesign">
  <a:themeElements>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fontScheme name="1_CC4eActiveLectureQuestions">
      <a:majorFont>
        <a:latin typeface="Times New Roman"/>
        <a:ea typeface="Arial"/>
        <a:cs typeface="Arial"/>
      </a:majorFont>
      <a:minorFont>
        <a:latin typeface="Tahom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1_CC4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C4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C4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C4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C4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C4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C4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C4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C4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C4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C4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C4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ampbell11e_LectureDesign" id="{1E29558D-F693-462F-BFE8-09589E69881C}" vid="{70B05F25-2FB3-4FD4-980B-A633ABC17E0B}"/>
    </a:ext>
  </a:extLst>
</a:theme>
</file>

<file path=ppt/theme/theme3.xml><?xml version="1.0" encoding="utf-8"?>
<a:theme xmlns:a="http://schemas.openxmlformats.org/drawingml/2006/main" name="1_Campbell11e_LectureDesign">
  <a:themeElements>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fontScheme name="1_CC4eActiveLectureQuestions">
      <a:majorFont>
        <a:latin typeface="Times New Roman"/>
        <a:ea typeface="Arial"/>
        <a:cs typeface="Arial"/>
      </a:majorFont>
      <a:minorFont>
        <a:latin typeface="Tahom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1_CC4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C4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C4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C4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C4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C4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C4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C4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C4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C4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C4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C4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ampbell11e_LectureDesign" id="{1E29558D-F693-462F-BFE8-09589E69881C}" vid="{70B05F25-2FB3-4FD4-980B-A633ABC17E0B}"/>
    </a:ext>
  </a:extLst>
</a:theme>
</file>

<file path=ppt/theme/theme4.xml><?xml version="1.0" encoding="utf-8"?>
<a:theme xmlns:a="http://schemas.openxmlformats.org/drawingml/2006/main" name="2_Campbell11e_LectureDesign">
  <a:themeElements>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fontScheme name="1_CC4eActiveLectureQuestions">
      <a:majorFont>
        <a:latin typeface="Times New Roman"/>
        <a:ea typeface="Arial"/>
        <a:cs typeface="Arial"/>
      </a:majorFont>
      <a:minorFont>
        <a:latin typeface="Tahom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1_CC4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C4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C4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C4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C4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C4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C4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C4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C4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C4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C4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C4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ampbell11e_LectureDesign" id="{1E29558D-F693-462F-BFE8-09589E69881C}" vid="{70B05F25-2FB3-4FD4-980B-A633ABC17E0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6368</TotalTime>
  <Words>1968</Words>
  <Application>Microsoft Macintosh PowerPoint</Application>
  <PresentationFormat>On-screen Show (4:3)</PresentationFormat>
  <Paragraphs>283</Paragraphs>
  <Slides>45</Slides>
  <Notes>18</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45</vt:i4>
      </vt:variant>
    </vt:vector>
  </HeadingPairs>
  <TitlesOfParts>
    <vt:vector size="56" baseType="lpstr">
      <vt:lpstr>Arial</vt:lpstr>
      <vt:lpstr>Calibri</vt:lpstr>
      <vt:lpstr>Helvetica</vt:lpstr>
      <vt:lpstr>Tahoma</vt:lpstr>
      <vt:lpstr>Times</vt:lpstr>
      <vt:lpstr>Times New Roman</vt:lpstr>
      <vt:lpstr>Wingdings</vt:lpstr>
      <vt:lpstr>Office Theme</vt:lpstr>
      <vt:lpstr>Campbell11e_LectureDesign</vt:lpstr>
      <vt:lpstr>1_Campbell11e_LectureDesign</vt:lpstr>
      <vt:lpstr>2_Campbell11e_LectureDesign</vt:lpstr>
      <vt:lpstr>BIO10: Introduction to Principles of Biology</vt:lpstr>
      <vt:lpstr>Syllabus</vt:lpstr>
      <vt:lpstr>Syllabus</vt:lpstr>
      <vt:lpstr>Syllabus</vt:lpstr>
      <vt:lpstr>Syllabus</vt:lpstr>
      <vt:lpstr>Syllabus</vt:lpstr>
      <vt:lpstr>Syllabus</vt:lpstr>
      <vt:lpstr>Syllabus</vt:lpstr>
      <vt:lpstr>Syllabus</vt:lpstr>
      <vt:lpstr>Syllabus</vt:lpstr>
      <vt:lpstr>Syllabus</vt:lpstr>
      <vt:lpstr>How to do well in this course</vt:lpstr>
      <vt:lpstr>Moving on...</vt:lpstr>
      <vt:lpstr>Themes and Concepts of Biology</vt:lpstr>
      <vt:lpstr>What is life?</vt:lpstr>
      <vt:lpstr>What is life?</vt:lpstr>
      <vt:lpstr>Levels of Biological Organization</vt:lpstr>
      <vt:lpstr>PowerPoint Presentation</vt:lpstr>
      <vt:lpstr>PowerPoint Presentation</vt:lpstr>
      <vt:lpstr>Linnaean Taxonomy</vt:lpstr>
      <vt:lpstr>Domains of Life</vt:lpstr>
      <vt:lpstr>Evolution is not goal oriented</vt:lpstr>
      <vt:lpstr>Phylogenetic Trees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Moving on...</vt:lpstr>
      <vt:lpstr>The Process of Science</vt:lpstr>
      <vt:lpstr>Observations</vt:lpstr>
      <vt:lpstr>Questions</vt:lpstr>
      <vt:lpstr>Hypotheses</vt:lpstr>
      <vt:lpstr>Hypotheses</vt:lpstr>
      <vt:lpstr>PowerPoint Presentation</vt:lpstr>
      <vt:lpstr>PowerPoint Presentation</vt:lpstr>
      <vt:lpstr>PowerPoint Presentation</vt:lpstr>
      <vt:lpstr>PowerPoint Presentation</vt:lpstr>
      <vt:lpstr>PowerPoint Presentation</vt:lpstr>
      <vt:lpstr>PowerPoint Presentation</vt:lpstr>
      <vt:lpstr>When there are multiple hypotheses, how do we pick the best hypothesis?</vt:lpstr>
      <vt:lpstr>PowerPoint Presentation</vt:lpstr>
      <vt:lpstr>A Closer Look at the Role of Hypotheses in Scientific Inquiry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BIOL190: Introduction to Evolution</dc:title>
  <dc:subject/>
  <dc:creator>pwb</dc:creator>
  <cp:keywords/>
  <dc:description/>
  <cp:lastModifiedBy>Paul W Bradley</cp:lastModifiedBy>
  <cp:revision>264</cp:revision>
  <dcterms:created xsi:type="dcterms:W3CDTF">2015-09-02T18:00:13Z</dcterms:created>
  <dcterms:modified xsi:type="dcterms:W3CDTF">2022-01-20T19:43:22Z</dcterms:modified>
  <cp:category/>
</cp:coreProperties>
</file>