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3"/>
  </p:handoutMasterIdLst>
  <p:sldIdLst>
    <p:sldId id="256" r:id="rId2"/>
    <p:sldId id="277" r:id="rId3"/>
    <p:sldId id="283" r:id="rId4"/>
    <p:sldId id="284" r:id="rId5"/>
    <p:sldId id="335" r:id="rId6"/>
    <p:sldId id="345" r:id="rId7"/>
    <p:sldId id="285" r:id="rId8"/>
    <p:sldId id="346" r:id="rId9"/>
    <p:sldId id="300" r:id="rId10"/>
    <p:sldId id="306" r:id="rId11"/>
    <p:sldId id="336" r:id="rId12"/>
    <p:sldId id="337" r:id="rId13"/>
    <p:sldId id="338" r:id="rId14"/>
    <p:sldId id="347" r:id="rId15"/>
    <p:sldId id="348" r:id="rId16"/>
    <p:sldId id="349" r:id="rId17"/>
    <p:sldId id="350" r:id="rId18"/>
    <p:sldId id="342" r:id="rId19"/>
    <p:sldId id="307" r:id="rId20"/>
    <p:sldId id="357" r:id="rId21"/>
    <p:sldId id="352" r:id="rId22"/>
    <p:sldId id="344" r:id="rId23"/>
    <p:sldId id="343" r:id="rId24"/>
    <p:sldId id="311" r:id="rId25"/>
    <p:sldId id="323" r:id="rId26"/>
    <p:sldId id="339" r:id="rId27"/>
    <p:sldId id="353" r:id="rId28"/>
    <p:sldId id="340" r:id="rId29"/>
    <p:sldId id="354" r:id="rId30"/>
    <p:sldId id="355" r:id="rId31"/>
    <p:sldId id="35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712" autoAdjust="0"/>
  </p:normalViewPr>
  <p:slideViewPr>
    <p:cSldViewPr snapToGrid="0" snapToObjects="1">
      <p:cViewPr varScale="1">
        <p:scale>
          <a:sx n="96" d="100"/>
          <a:sy n="96" d="100"/>
        </p:scale>
        <p:origin x="96"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14,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14,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oncepts of 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5"/>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14 DIVERSITY OF PLANTS</a:t>
            </a:r>
          </a:p>
          <a:p>
            <a:pPr algn="ctr"/>
            <a:r>
              <a:rPr lang="en-US" sz="1600" cap="none" dirty="0">
                <a:solidFill>
                  <a:schemeClr val="tx1"/>
                </a:solidFill>
                <a:latin typeface="+mn-lt"/>
              </a:rPr>
              <a:t>PowerPoint Image Slideshow</a:t>
            </a:r>
          </a:p>
          <a:p>
            <a:pPr algn="ctr"/>
            <a:endParaRPr lang="en-US" sz="1600" cap="none" dirty="0">
              <a:solidFill>
                <a:schemeClr val="tx1"/>
              </a:solidFill>
              <a:latin typeface="+mn-lt"/>
            </a:endParaRPr>
          </a:p>
        </p:txBody>
      </p:sp>
      <p:sp>
        <p:nvSpPr>
          <p:cNvPr id="2" name="Title">
            <a:extLst>
              <a:ext uri="{FF2B5EF4-FFF2-40B4-BE49-F238E27FC236}">
                <a16:creationId xmlns:a16="http://schemas.microsoft.com/office/drawing/2014/main" id="{450263F0-F776-4194-AB91-6F37357C8866}"/>
              </a:ext>
            </a:extLst>
          </p:cNvPr>
          <p:cNvSpPr>
            <a:spLocks noGrp="1"/>
          </p:cNvSpPr>
          <p:nvPr>
            <p:ph type="title" idx="4294967295"/>
          </p:nvPr>
        </p:nvSpPr>
        <p:spPr>
          <a:xfrm>
            <a:off x="0" y="690286"/>
            <a:ext cx="9144000" cy="734641"/>
          </a:xfrm>
        </p:spPr>
        <p:txBody>
          <a:bodyPr>
            <a:normAutofit/>
          </a:bodyPr>
          <a:lstStyle/>
          <a:p>
            <a:pPr algn="ctr"/>
            <a:r>
              <a:rPr lang="en-US" sz="3600" dirty="0"/>
              <a:t>CONCEPTS OF 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E978B9-B04E-4961-A047-FCCA79B94FD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Seedless plants like these horsetails (</a:t>
            </a:r>
            <a:r>
              <a:rPr lang="en-US" sz="1600" i="1" dirty="0"/>
              <a:t>Equisetum </a:t>
            </a:r>
            <a:r>
              <a:rPr lang="en-US" sz="1600" dirty="0"/>
              <a:t>sp.) thrive in damp, shaded environments under the tree canopy where dryness is a rare occurrence. (credit: Jerry </a:t>
            </a:r>
            <a:r>
              <a:rPr lang="en-US" sz="1600" dirty="0" err="1"/>
              <a:t>Kirkhart</a:t>
            </a:r>
            <a:r>
              <a:rPr lang="en-US" sz="1600" dirty="0"/>
              <a:t>)</a:t>
            </a:r>
          </a:p>
        </p:txBody>
      </p:sp>
      <p:pic>
        <p:nvPicPr>
          <p:cNvPr id="3" name="Figure" descr=" Photo shows many seedless plants growing in the shade of trees. The seedless plants have long, slender stalks with thin, filamentous branches radiating out from them. The branches have no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308" r="-2630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14.9</a:t>
            </a:r>
          </a:p>
        </p:txBody>
      </p:sp>
    </p:spTree>
    <p:extLst>
      <p:ext uri="{BB962C8B-B14F-4D97-AF65-F5344CB8AC3E}">
        <p14:creationId xmlns:p14="http://schemas.microsoft.com/office/powerpoint/2010/main" val="261333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65F0E95-0618-44E5-BACD-EDF1B49A24F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A 1904 drawing of liverworts shows the variety of their forms.</a:t>
            </a:r>
          </a:p>
          <a:p>
            <a:pPr marL="342900" indent="-342900">
              <a:buAutoNum type="alphaLcParenBoth"/>
            </a:pPr>
            <a:r>
              <a:rPr lang="en-US" sz="1600" dirty="0"/>
              <a:t>A liverwort, </a:t>
            </a:r>
            <a:r>
              <a:rPr lang="en-US" sz="1600" i="1" dirty="0" err="1"/>
              <a:t>Lunularia</a:t>
            </a:r>
            <a:r>
              <a:rPr lang="en-US" sz="1600" i="1" dirty="0"/>
              <a:t> </a:t>
            </a:r>
            <a:r>
              <a:rPr lang="en-US" sz="1600" i="1" dirty="0" err="1"/>
              <a:t>cruciata</a:t>
            </a:r>
            <a:r>
              <a:rPr lang="en-US" sz="1600" dirty="0"/>
              <a:t>, displays its </a:t>
            </a:r>
            <a:r>
              <a:rPr lang="en-US" sz="1600" dirty="0" err="1"/>
              <a:t>lobate</a:t>
            </a:r>
            <a:r>
              <a:rPr lang="en-US" sz="1600" dirty="0"/>
              <a:t>, flat </a:t>
            </a:r>
            <a:r>
              <a:rPr lang="en-US" sz="1600" dirty="0" err="1"/>
              <a:t>thallus</a:t>
            </a:r>
            <a:r>
              <a:rPr lang="en-US" sz="1600" dirty="0"/>
              <a:t>. The organism in the photograph is in the gametophyte stage.</a:t>
            </a:r>
          </a:p>
        </p:txBody>
      </p:sp>
      <p:pic>
        <p:nvPicPr>
          <p:cNvPr id="4" name="Figure" descr=" Illustration (a) shows a variety of liverworts, which all share a branched, leafy structure. Photo (b) shows a liverwort with lettuce-like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700" r="-3270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14.10</a:t>
            </a:r>
          </a:p>
        </p:txBody>
      </p:sp>
    </p:spTree>
    <p:extLst>
      <p:ext uri="{BB962C8B-B14F-4D97-AF65-F5344CB8AC3E}">
        <p14:creationId xmlns:p14="http://schemas.microsoft.com/office/powerpoint/2010/main" val="530423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F022195-AEAE-4736-B17C-37A46C3BBE1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Hornworts grow a tall and slender sporophyte. (credit: modification of work by Jason </a:t>
            </a:r>
            <a:r>
              <a:rPr lang="da-DK" sz="1600" dirty="0" err="1"/>
              <a:t>Hollinger</a:t>
            </a:r>
            <a:r>
              <a:rPr lang="da-DK" sz="1600" dirty="0"/>
              <a:t>)</a:t>
            </a:r>
            <a:endParaRPr lang="en-US" sz="1600" dirty="0"/>
          </a:p>
        </p:txBody>
      </p:sp>
      <p:pic>
        <p:nvPicPr>
          <p:cNvPr id="3" name="Figure" descr=" The base of the hornwort plant has a wrinkled appearance. A cluster of slender green stalks with brown tips grows from this wrinkled ma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963" r="-3596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14.11</a:t>
            </a:r>
          </a:p>
        </p:txBody>
      </p:sp>
    </p:spTree>
    <p:extLst>
      <p:ext uri="{BB962C8B-B14F-4D97-AF65-F5344CB8AC3E}">
        <p14:creationId xmlns:p14="http://schemas.microsoft.com/office/powerpoint/2010/main" val="2285252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DA62DF4-9947-4287-93BD-21DA2D2FD8E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green feathery moss has reddish-brown sporophytes growing upward. (credit: “</a:t>
            </a:r>
            <a:r>
              <a:rPr lang="en-US" sz="1600" dirty="0" err="1"/>
              <a:t>Lordgrunt</a:t>
            </a:r>
            <a:r>
              <a:rPr lang="en-US" sz="1600" dirty="0"/>
              <a:t>”/Wikimedia Commons)</a:t>
            </a:r>
          </a:p>
        </p:txBody>
      </p:sp>
      <p:pic>
        <p:nvPicPr>
          <p:cNvPr id="4" name="Figure" descr=" A close-up photo of green, feathery moss with many reddish brown sporophytes growing upwards. Each sporophyte has a goblet-shaped ti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14.12</a:t>
            </a:r>
          </a:p>
        </p:txBody>
      </p:sp>
    </p:spTree>
    <p:extLst>
      <p:ext uri="{BB962C8B-B14F-4D97-AF65-F5344CB8AC3E}">
        <p14:creationId xmlns:p14="http://schemas.microsoft.com/office/powerpoint/2010/main" val="2497006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9D0E423-8E72-435F-A901-0502B188012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err="1"/>
              <a:t>Lycopodium</a:t>
            </a:r>
            <a:r>
              <a:rPr lang="en-US" sz="1600" i="1" dirty="0"/>
              <a:t> </a:t>
            </a:r>
            <a:r>
              <a:rPr lang="en-US" sz="1600" i="1" dirty="0" err="1"/>
              <a:t>clavatum</a:t>
            </a:r>
            <a:r>
              <a:rPr lang="en-US" sz="1600" i="1" dirty="0"/>
              <a:t> </a:t>
            </a:r>
            <a:r>
              <a:rPr lang="en-US" sz="1600" dirty="0"/>
              <a:t>is a club moss. (credit: Cory </a:t>
            </a:r>
            <a:r>
              <a:rPr lang="en-US" sz="1600" dirty="0" err="1"/>
              <a:t>Zanker</a:t>
            </a:r>
            <a:r>
              <a:rPr lang="en-US" sz="1600" dirty="0"/>
              <a:t>)</a:t>
            </a:r>
          </a:p>
        </p:txBody>
      </p:sp>
      <p:pic>
        <p:nvPicPr>
          <p:cNvPr id="3" name="Figure" descr=" In the photo club moss stems have the appearance of long, slender stal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139" r="-3913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14.13</a:t>
            </a:r>
          </a:p>
        </p:txBody>
      </p:sp>
    </p:spTree>
    <p:extLst>
      <p:ext uri="{BB962C8B-B14F-4D97-AF65-F5344CB8AC3E}">
        <p14:creationId xmlns:p14="http://schemas.microsoft.com/office/powerpoint/2010/main" val="276439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6077501-759D-431C-9173-780B977A00A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Horsetails thrive in a marsh. (credit: </a:t>
            </a:r>
            <a:r>
              <a:rPr lang="en-US" sz="1600" dirty="0" err="1"/>
              <a:t>Myriam</a:t>
            </a:r>
            <a:r>
              <a:rPr lang="en-US" sz="1600" dirty="0"/>
              <a:t> Feldman)</a:t>
            </a:r>
          </a:p>
        </p:txBody>
      </p:sp>
      <p:pic>
        <p:nvPicPr>
          <p:cNvPr id="4" name="Figure" descr=" In the photo horsetails are bushy and grow in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a:xfrm>
            <a:off x="457199" y="116810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14.14</a:t>
            </a:r>
          </a:p>
        </p:txBody>
      </p:sp>
    </p:spTree>
    <p:extLst>
      <p:ext uri="{BB962C8B-B14F-4D97-AF65-F5344CB8AC3E}">
        <p14:creationId xmlns:p14="http://schemas.microsoft.com/office/powerpoint/2010/main" val="125718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02B256E-ACF4-4508-A676-AA355195F0C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3" name="Figure" descr=" Photo shows a horsetail with a thick stem and whorls of thin stems branching from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532795" y="1108075"/>
            <a:ext cx="3943972"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Thin leaves originating at the joints are noticeable on the horsetail plant. (credit: </a:t>
            </a:r>
            <a:r>
              <a:rPr lang="pt-BR" sz="1600" dirty="0">
                <a:solidFill>
                  <a:schemeClr val="tx1"/>
                </a:solidFill>
              </a:rPr>
              <a:t>Myriam Feldman)</a:t>
            </a:r>
            <a:endParaRPr lang="en-US" sz="16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14.15</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922054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4DC1B40-D8F5-4C5E-9ADD-08182C52A1C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Some specimens of this short tree-fern species can grow very tall. (credit: Adrian </a:t>
            </a:r>
            <a:r>
              <a:rPr lang="en-US" sz="1600" dirty="0" err="1"/>
              <a:t>Pingstone</a:t>
            </a:r>
            <a:r>
              <a:rPr lang="en-US" sz="1600" dirty="0"/>
              <a:t>)</a:t>
            </a:r>
          </a:p>
        </p:txBody>
      </p:sp>
      <p:pic>
        <p:nvPicPr>
          <p:cNvPr id="3" name="Figure" descr=" Photo shows a potted fer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634" r="-3363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14.16</a:t>
            </a:r>
          </a:p>
        </p:txBody>
      </p:sp>
    </p:spTree>
    <p:extLst>
      <p:ext uri="{BB962C8B-B14F-4D97-AF65-F5344CB8AC3E}">
        <p14:creationId xmlns:p14="http://schemas.microsoft.com/office/powerpoint/2010/main" val="2202274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D241152-8D83-42C8-A260-F6C3DB670BF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This chart shows the geological time scale, beginning with the Pre-</a:t>
            </a:r>
            <a:r>
              <a:rPr lang="en-US" sz="1600" dirty="0" err="1">
                <a:solidFill>
                  <a:srgbClr val="000000"/>
                </a:solidFill>
              </a:rPr>
              <a:t>Archean</a:t>
            </a:r>
            <a:r>
              <a:rPr lang="en-US" sz="1600" dirty="0">
                <a:solidFill>
                  <a:srgbClr val="000000"/>
                </a:solidFill>
              </a:rPr>
              <a:t> eon 3800 million years ago and ending with the Quaternary period in present time. (credit: modification of work </a:t>
            </a:r>
            <a:r>
              <a:rPr lang="cs-CZ" sz="1600" dirty="0">
                <a:solidFill>
                  <a:srgbClr val="000000"/>
                </a:solidFill>
              </a:rPr>
              <a:t>by USGS)</a:t>
            </a:r>
            <a:endParaRPr lang="en-US" sz="1600" dirty="0">
              <a:solidFill>
                <a:srgbClr val="000000"/>
              </a:solidFill>
            </a:endParaRPr>
          </a:p>
        </p:txBody>
      </p:sp>
      <p:pic>
        <p:nvPicPr>
          <p:cNvPr id="4" name="Figure" descr=" This chart shows a geological time scale, starting with the Pre-Archean eon about 3800 million years ago, and ending with the Quaternary period in the Cenozoic era in the Phanerozoic eon about 1.6 million years ago. The Devonian period and Carboniferous period are both in the Paleozoic era. The Devonian period began 410 million years ago and ended 360 million years ago. The Carboniferous period was from 360 million years ago to 290 million years ag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820" b="-14820"/>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14.17</a:t>
            </a:r>
          </a:p>
        </p:txBody>
      </p:sp>
    </p:spTree>
    <p:extLst>
      <p:ext uri="{BB962C8B-B14F-4D97-AF65-F5344CB8AC3E}">
        <p14:creationId xmlns:p14="http://schemas.microsoft.com/office/powerpoint/2010/main" val="1174722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EFFC803-925E-440B-A418-52F8EDAAA16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campus garden was designed by students in the horticulture and landscaping department of the college. (credit: </a:t>
            </a:r>
            <a:r>
              <a:rPr lang="en-US" sz="1600" dirty="0" err="1"/>
              <a:t>Myriam</a:t>
            </a:r>
            <a:r>
              <a:rPr lang="en-US" sz="1600" dirty="0"/>
              <a:t> Feldman)</a:t>
            </a:r>
          </a:p>
        </p:txBody>
      </p:sp>
      <p:pic>
        <p:nvPicPr>
          <p:cNvPr id="3" name="Figure" descr=" Photo shows a landscaped garden with a variety of flowers and bush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14.18</a:t>
            </a:r>
          </a:p>
        </p:txBody>
      </p:sp>
    </p:spTree>
    <p:extLst>
      <p:ext uri="{BB962C8B-B14F-4D97-AF65-F5344CB8AC3E}">
        <p14:creationId xmlns:p14="http://schemas.microsoft.com/office/powerpoint/2010/main" val="95029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3F7697-6B98-4DB7-A996-319C8362C6D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50" dirty="0"/>
              <a:t>Plants dominate the landscape and play an integral role in human societies. </a:t>
            </a:r>
            <a:r>
              <a:rPr lang="en-US" sz="1250" dirty="0">
                <a:solidFill>
                  <a:srgbClr val="6CB255"/>
                </a:solidFill>
              </a:rPr>
              <a:t>(a) </a:t>
            </a:r>
            <a:r>
              <a:rPr lang="en-US" sz="1250" dirty="0"/>
              <a:t>Palm trees grow in tropical or subtropical climates; </a:t>
            </a:r>
            <a:r>
              <a:rPr lang="en-US" sz="1250" dirty="0">
                <a:solidFill>
                  <a:srgbClr val="6CB255"/>
                </a:solidFill>
              </a:rPr>
              <a:t>(b) </a:t>
            </a:r>
            <a:r>
              <a:rPr lang="en-US" sz="1250" dirty="0"/>
              <a:t>wheat is a crop in most of the world; the flower of </a:t>
            </a:r>
            <a:r>
              <a:rPr lang="en-US" sz="1250" dirty="0">
                <a:solidFill>
                  <a:srgbClr val="6CB255"/>
                </a:solidFill>
              </a:rPr>
              <a:t>(c) </a:t>
            </a:r>
            <a:r>
              <a:rPr lang="en-US" sz="1250" dirty="0"/>
              <a:t>the cotton plant produces fibers that are woven into fabric; the potent alkaloids of </a:t>
            </a:r>
            <a:r>
              <a:rPr lang="en-US" sz="1250" dirty="0">
                <a:solidFill>
                  <a:srgbClr val="6CB255"/>
                </a:solidFill>
              </a:rPr>
              <a:t>(d) </a:t>
            </a:r>
            <a:r>
              <a:rPr lang="en-US" sz="1250" dirty="0"/>
              <a:t>the beautiful opium poppy have influenced human life both as a medicinal remedy and as a dangerously addictive drug. (credit a: modification of work by “3BoysInSanDiego”/Wikimedia Commons; credit b: modification of work by Stephen </a:t>
            </a:r>
            <a:r>
              <a:rPr lang="en-US" sz="1250" dirty="0" err="1"/>
              <a:t>Ausmus</a:t>
            </a:r>
            <a:r>
              <a:rPr lang="en-US" sz="1250" dirty="0"/>
              <a:t>, USDA ARS; credit c: modification of work by David Nance, USDA ARS; credit d: modification of work by Jolly </a:t>
            </a:r>
            <a:r>
              <a:rPr lang="en-US" sz="1250" dirty="0" err="1"/>
              <a:t>Janner</a:t>
            </a:r>
            <a:r>
              <a:rPr lang="en-US" sz="1250" dirty="0"/>
              <a:t>)</a:t>
            </a:r>
          </a:p>
        </p:txBody>
      </p:sp>
      <p:pic>
        <p:nvPicPr>
          <p:cNvPr id="4" name="Figure" descr="Photo A shows a royal palm tree in a tropical setting. Photo B shows a field of wheat. Photo C shows cotton balls on a cotton plant. Photo D shows a red poppy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7172" r="-4717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 </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8E0C3D3-8341-4709-858E-F7D05E9CC2A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image shows the lifecycle of a conifer.</a:t>
            </a:r>
          </a:p>
        </p:txBody>
      </p:sp>
      <p:pic>
        <p:nvPicPr>
          <p:cNvPr id="2" name="Figure" descr="The conifer life cycle begins with a mature tree, which is called a sporophyte and is diploid (2n). The tree produces male cones in the lower branches, and female cones in the upper branches. The male cones produce pollen grains that contain two generative (sperm) nuclei and a tube nucleus. When the pollen lands on a female scale, a pollen tube grows toward the female gametophyte, which consists of an ovule containing the megaspore. Upon fertilization, a diploid zygote forms. The resulting seeds are dispersed, and grow into a mature tree, end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201" r="-6820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14.19</a:t>
            </a:r>
          </a:p>
        </p:txBody>
      </p:sp>
    </p:spTree>
    <p:extLst>
      <p:ext uri="{BB962C8B-B14F-4D97-AF65-F5344CB8AC3E}">
        <p14:creationId xmlns:p14="http://schemas.microsoft.com/office/powerpoint/2010/main" val="3967262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A652F01-848A-48CA-8298-4D5056B1322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500" dirty="0">
                <a:solidFill>
                  <a:srgbClr val="000000"/>
                </a:solidFill>
              </a:rPr>
              <a:t>Conifers are the dominant form of vegetation in cold or arid environments and at high altitudes. Shown here are the </a:t>
            </a:r>
            <a:r>
              <a:rPr lang="en-US" sz="1500" dirty="0">
                <a:solidFill>
                  <a:srgbClr val="6CB255"/>
                </a:solidFill>
              </a:rPr>
              <a:t>(a) </a:t>
            </a:r>
            <a:r>
              <a:rPr lang="en-US" sz="1500" dirty="0">
                <a:solidFill>
                  <a:srgbClr val="000000"/>
                </a:solidFill>
              </a:rPr>
              <a:t>evergreen spruce, </a:t>
            </a:r>
            <a:r>
              <a:rPr lang="en-US" sz="1500" dirty="0">
                <a:solidFill>
                  <a:srgbClr val="6CB255"/>
                </a:solidFill>
              </a:rPr>
              <a:t>(b) </a:t>
            </a:r>
            <a:r>
              <a:rPr lang="en-US" sz="1500" dirty="0">
                <a:solidFill>
                  <a:srgbClr val="000000"/>
                </a:solidFill>
              </a:rPr>
              <a:t>sequoia, </a:t>
            </a:r>
            <a:r>
              <a:rPr lang="en-US" sz="1500" dirty="0">
                <a:solidFill>
                  <a:srgbClr val="6CB255"/>
                </a:solidFill>
              </a:rPr>
              <a:t>(c)</a:t>
            </a:r>
            <a:r>
              <a:rPr lang="en-US" sz="1500" dirty="0">
                <a:solidFill>
                  <a:srgbClr val="000000"/>
                </a:solidFill>
              </a:rPr>
              <a:t> juniper, and </a:t>
            </a:r>
            <a:r>
              <a:rPr lang="en-US" sz="1500" dirty="0">
                <a:solidFill>
                  <a:srgbClr val="6CB255"/>
                </a:solidFill>
              </a:rPr>
              <a:t>(d)</a:t>
            </a:r>
            <a:r>
              <a:rPr lang="en-US" sz="1500" dirty="0">
                <a:solidFill>
                  <a:srgbClr val="000000"/>
                </a:solidFill>
              </a:rPr>
              <a:t> a deciduous gymnosperm: the tamarack </a:t>
            </a:r>
            <a:r>
              <a:rPr lang="en-US" sz="1500" i="1" dirty="0" err="1">
                <a:solidFill>
                  <a:srgbClr val="000000"/>
                </a:solidFill>
              </a:rPr>
              <a:t>Larix</a:t>
            </a:r>
            <a:r>
              <a:rPr lang="en-US" sz="1500" i="1" dirty="0">
                <a:solidFill>
                  <a:srgbClr val="000000"/>
                </a:solidFill>
              </a:rPr>
              <a:t> </a:t>
            </a:r>
            <a:r>
              <a:rPr lang="en-US" sz="1500" i="1" dirty="0" err="1">
                <a:solidFill>
                  <a:srgbClr val="000000"/>
                </a:solidFill>
              </a:rPr>
              <a:t>larcinia</a:t>
            </a:r>
            <a:r>
              <a:rPr lang="en-US" sz="1500" dirty="0">
                <a:solidFill>
                  <a:srgbClr val="000000"/>
                </a:solidFill>
              </a:rPr>
              <a:t>. Notice the yellow leaves of the tamarack. (credit b: modification of work by Alan Levine; credit c: modification of work by Wendy </a:t>
            </a:r>
            <a:r>
              <a:rPr lang="en-US" sz="1500" dirty="0" err="1">
                <a:solidFill>
                  <a:srgbClr val="000000"/>
                </a:solidFill>
              </a:rPr>
              <a:t>McCormac</a:t>
            </a:r>
            <a:r>
              <a:rPr lang="en-US" sz="1500" dirty="0">
                <a:solidFill>
                  <a:srgbClr val="000000"/>
                </a:solidFill>
              </a:rPr>
              <a:t>; credit d: modification of work by </a:t>
            </a:r>
            <a:r>
              <a:rPr lang="en-US" sz="1500" dirty="0" err="1">
                <a:solidFill>
                  <a:srgbClr val="000000"/>
                </a:solidFill>
              </a:rPr>
              <a:t>Micky</a:t>
            </a:r>
            <a:r>
              <a:rPr lang="en-US" sz="1500" dirty="0">
                <a:solidFill>
                  <a:srgbClr val="000000"/>
                </a:solidFill>
              </a:rPr>
              <a:t> </a:t>
            </a:r>
            <a:r>
              <a:rPr lang="en-US" sz="1500" dirty="0" err="1">
                <a:solidFill>
                  <a:srgbClr val="000000"/>
                </a:solidFill>
              </a:rPr>
              <a:t>Zlimen</a:t>
            </a:r>
            <a:r>
              <a:rPr lang="en-US" sz="1500" dirty="0">
                <a:solidFill>
                  <a:srgbClr val="000000"/>
                </a:solidFill>
              </a:rPr>
              <a:t>)</a:t>
            </a:r>
          </a:p>
        </p:txBody>
      </p:sp>
      <p:pic>
        <p:nvPicPr>
          <p:cNvPr id="4" name="Figure" descr=" Photo A shows a tall spruce tree covered in pine cones. Photo B shows a sequoia with a tall, broad trunk and branches starting high up the trunk. Photo C shows a juniper tree with a gnarled trunk. Part D shows a forest of tamarack with yellow need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367" b="-10367"/>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14.20</a:t>
            </a:r>
          </a:p>
        </p:txBody>
      </p:sp>
    </p:spTree>
    <p:extLst>
      <p:ext uri="{BB962C8B-B14F-4D97-AF65-F5344CB8AC3E}">
        <p14:creationId xmlns:p14="http://schemas.microsoft.com/office/powerpoint/2010/main" val="4084815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BF93A1-001B-46DF-B7A3-844D472EF3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This </a:t>
            </a:r>
            <a:r>
              <a:rPr lang="en-US" sz="1600" i="1" dirty="0" err="1"/>
              <a:t>Encephalartos</a:t>
            </a:r>
            <a:r>
              <a:rPr lang="en-US" sz="1600" i="1" dirty="0"/>
              <a:t> </a:t>
            </a:r>
            <a:r>
              <a:rPr lang="en-US" sz="1600" i="1" dirty="0" err="1"/>
              <a:t>ferox</a:t>
            </a:r>
            <a:r>
              <a:rPr lang="en-US" sz="1600" i="1" dirty="0"/>
              <a:t> </a:t>
            </a:r>
            <a:r>
              <a:rPr lang="en-US" sz="1600" dirty="0"/>
              <a:t>cycad exhibits large cones. (credit: Wendy Cutler)</a:t>
            </a:r>
          </a:p>
        </p:txBody>
      </p:sp>
      <p:pic>
        <p:nvPicPr>
          <p:cNvPr id="4" name="Figure" descr=" Photo shows a cycad with leaves resembling those of a palm tree. The compound leaves radiate out from a central trunk. Two large orange cones are in the cen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14.21</a:t>
            </a:r>
          </a:p>
        </p:txBody>
      </p:sp>
    </p:spTree>
    <p:extLst>
      <p:ext uri="{BB962C8B-B14F-4D97-AF65-F5344CB8AC3E}">
        <p14:creationId xmlns:p14="http://schemas.microsoft.com/office/powerpoint/2010/main" val="3851238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46534A3-4BA2-4586-B7C8-9B8FE3738E3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3" name="Figure" descr="Illustration shows the green, fan-shaped leaves of Ginkgo bilob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538220" y="1108075"/>
            <a:ext cx="3933122"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This plate from the 1870 book </a:t>
            </a:r>
            <a:r>
              <a:rPr lang="en-US" sz="1600" i="1" dirty="0">
                <a:solidFill>
                  <a:schemeClr val="tx1"/>
                </a:solidFill>
              </a:rPr>
              <a:t>Flora Japonica, </a:t>
            </a:r>
            <a:r>
              <a:rPr lang="en-US" sz="1600" i="1" dirty="0" err="1">
                <a:solidFill>
                  <a:schemeClr val="tx1"/>
                </a:solidFill>
              </a:rPr>
              <a:t>Sectio</a:t>
            </a:r>
            <a:r>
              <a:rPr lang="en-US" sz="1600" i="1" dirty="0">
                <a:solidFill>
                  <a:schemeClr val="tx1"/>
                </a:solidFill>
              </a:rPr>
              <a:t> Prima (</a:t>
            </a:r>
            <a:r>
              <a:rPr lang="en-US" sz="1600" i="1" dirty="0" err="1">
                <a:solidFill>
                  <a:schemeClr val="tx1"/>
                </a:solidFill>
              </a:rPr>
              <a:t>Tafelband</a:t>
            </a:r>
            <a:r>
              <a:rPr lang="en-US" sz="1600" i="1" dirty="0">
                <a:solidFill>
                  <a:schemeClr val="tx1"/>
                </a:solidFill>
              </a:rPr>
              <a:t>) </a:t>
            </a:r>
            <a:r>
              <a:rPr lang="en-US" sz="1600" dirty="0">
                <a:solidFill>
                  <a:schemeClr val="tx1"/>
                </a:solidFill>
              </a:rPr>
              <a:t>depicts the leaves and fruit of </a:t>
            </a:r>
            <a:r>
              <a:rPr lang="en-US" sz="1600" i="1" dirty="0">
                <a:solidFill>
                  <a:schemeClr val="tx1"/>
                </a:solidFill>
              </a:rPr>
              <a:t>Gingko </a:t>
            </a:r>
            <a:r>
              <a:rPr lang="en-US" sz="1600" i="1" dirty="0" err="1">
                <a:solidFill>
                  <a:schemeClr val="tx1"/>
                </a:solidFill>
              </a:rPr>
              <a:t>biloba</a:t>
            </a:r>
            <a:r>
              <a:rPr lang="en-US" sz="1600" dirty="0">
                <a:solidFill>
                  <a:schemeClr val="tx1"/>
                </a:solidFill>
              </a:rPr>
              <a:t>, as drawn by Philipp Franz von </a:t>
            </a:r>
            <a:r>
              <a:rPr lang="en-US" sz="1600" dirty="0" err="1">
                <a:solidFill>
                  <a:schemeClr val="tx1"/>
                </a:solidFill>
              </a:rPr>
              <a:t>Siebold</a:t>
            </a:r>
            <a:r>
              <a:rPr lang="en-US" sz="1600" dirty="0">
                <a:solidFill>
                  <a:schemeClr val="tx1"/>
                </a:solidFill>
              </a:rPr>
              <a:t> and Joseph Gerhard </a:t>
            </a:r>
            <a:r>
              <a:rPr lang="tr-TR" sz="1600" dirty="0" err="1">
                <a:solidFill>
                  <a:schemeClr val="tx1"/>
                </a:solidFill>
              </a:rPr>
              <a:t>Zuccarini</a:t>
            </a:r>
            <a:r>
              <a:rPr lang="tr-TR" sz="1600" dirty="0">
                <a:solidFill>
                  <a:schemeClr val="tx1"/>
                </a:solidFill>
              </a:rPr>
              <a:t>.</a:t>
            </a:r>
            <a:endParaRPr lang="en-US" sz="16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14.22</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718990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07E5203-0849-45CB-8449-CD1D7B39B4D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a:t>Ephedra </a:t>
            </a:r>
            <a:r>
              <a:rPr lang="en-US" sz="1600" i="1" dirty="0" err="1"/>
              <a:t>viridis</a:t>
            </a:r>
            <a:r>
              <a:rPr lang="en-US" sz="1600" dirty="0"/>
              <a:t>, known by the common name Mormon tea, grows in the western United States. (credit: US National Park Service, USDA-NRCS PLANTS Database)</a:t>
            </a:r>
          </a:p>
        </p:txBody>
      </p:sp>
      <p:pic>
        <p:nvPicPr>
          <p:cNvPr id="3" name="Figure" descr="Photo shows Mormon tea, a short, scrubby plant with yellow branches radiating out from a central bund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784" r="-50784"/>
          <a:stretch>
            <a:fillRect/>
          </a:stretch>
        </p:blipFill>
        <p:spPr>
          <a:xfrm>
            <a:off x="457199" y="116810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14.23</a:t>
            </a:r>
          </a:p>
        </p:txBody>
      </p:sp>
    </p:spTree>
    <p:extLst>
      <p:ext uri="{BB962C8B-B14F-4D97-AF65-F5344CB8AC3E}">
        <p14:creationId xmlns:p14="http://schemas.microsoft.com/office/powerpoint/2010/main" val="18568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8A516BF-80C3-4969-96A0-8F60350A269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These flowers grow in a botanical garden border in Bellevue, WA. Flowering plants dominate terrestrial landscapes. The vivid colors of flowers are an adaptation to pollination by insects </a:t>
            </a:r>
            <a:r>
              <a:rPr lang="tr-TR" sz="1600" dirty="0" err="1"/>
              <a:t>and</a:t>
            </a:r>
            <a:r>
              <a:rPr lang="tr-TR" sz="1600" dirty="0"/>
              <a:t> </a:t>
            </a:r>
            <a:r>
              <a:rPr lang="tr-TR" sz="1600" dirty="0" err="1"/>
              <a:t>birds</a:t>
            </a:r>
            <a:r>
              <a:rPr lang="tr-TR" sz="1600" dirty="0"/>
              <a:t>. (</a:t>
            </a:r>
            <a:r>
              <a:rPr lang="tr-TR" sz="1600" dirty="0" err="1"/>
              <a:t>credit</a:t>
            </a:r>
            <a:r>
              <a:rPr lang="tr-TR" sz="1600" dirty="0"/>
              <a:t>: </a:t>
            </a:r>
            <a:r>
              <a:rPr lang="tr-TR" sz="1600" dirty="0" err="1"/>
              <a:t>Myriam</a:t>
            </a:r>
            <a:r>
              <a:rPr lang="tr-TR" sz="1600" dirty="0"/>
              <a:t> </a:t>
            </a:r>
            <a:r>
              <a:rPr lang="tr-TR" sz="1600" dirty="0" err="1"/>
              <a:t>Feldman</a:t>
            </a:r>
            <a:r>
              <a:rPr lang="tr-TR" sz="1600" dirty="0"/>
              <a:t>)</a:t>
            </a:r>
            <a:endParaRPr lang="en-US" sz="1600" dirty="0"/>
          </a:p>
        </p:txBody>
      </p:sp>
      <p:pic>
        <p:nvPicPr>
          <p:cNvPr id="3" name="Figure" descr=" A winding pathway is bordered by flowers that come in a variety of colors and shap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14.24</a:t>
            </a:r>
          </a:p>
        </p:txBody>
      </p:sp>
    </p:spTree>
    <p:extLst>
      <p:ext uri="{BB962C8B-B14F-4D97-AF65-F5344CB8AC3E}">
        <p14:creationId xmlns:p14="http://schemas.microsoft.com/office/powerpoint/2010/main" val="1832078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A0293A8-A5A1-423F-9696-C395F4D8D9B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image depicts the structure of a perfect and complete flower. Perfect flowers carry both male and female floral organs. (credit: modification of work by Mariana Ruiz </a:t>
            </a:r>
            <a:r>
              <a:rPr lang="en-US" sz="1600" dirty="0" err="1"/>
              <a:t>Villareal</a:t>
            </a:r>
            <a:r>
              <a:rPr lang="en-US" sz="1600" dirty="0"/>
              <a:t>)</a:t>
            </a:r>
          </a:p>
        </p:txBody>
      </p:sp>
      <p:pic>
        <p:nvPicPr>
          <p:cNvPr id="4" name="Figure" descr="Illustration shows a cross section of a flower, with enlargements of the male and female structu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14.25</a:t>
            </a:r>
          </a:p>
        </p:txBody>
      </p:sp>
    </p:spTree>
    <p:extLst>
      <p:ext uri="{BB962C8B-B14F-4D97-AF65-F5344CB8AC3E}">
        <p14:creationId xmlns:p14="http://schemas.microsoft.com/office/powerpoint/2010/main" val="2180621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D5E270B-892C-45DD-BD42-5B5F1717A0E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This diagram shows the lifecycle of an angiosperm. Anthers and ovaries are structures that shelter the actual gametophytes: the pollen grain and embryo sac. Double fertilization is a process unique to angiosperms. (credit: modification of work by Mariana Ruiz </a:t>
            </a:r>
            <a:r>
              <a:rPr lang="ro-RO" sz="1600" dirty="0">
                <a:solidFill>
                  <a:srgbClr val="000000"/>
                </a:solidFill>
              </a:rPr>
              <a:t>Villareal)</a:t>
            </a:r>
            <a:endParaRPr lang="en-US" sz="1600" dirty="0">
              <a:solidFill>
                <a:srgbClr val="000000"/>
              </a:solidFill>
            </a:endParaRPr>
          </a:p>
        </p:txBody>
      </p:sp>
      <p:pic>
        <p:nvPicPr>
          <p:cNvPr id="2" name="Figure" descr="Illustration shows a tulip in cross section at the top of a clockwise circular series of images. An enlargement of the anther shows microsporangium inside. One microspore (the “mother cell”) undergoes meiosis to the four-cell stage. The mother cell then undergoes mitosis to become a microgametophyte, or pollen grain. Counterclockwise from the flower cross section, an ovary is shown with several macrospore ovules inside. One is shown developing into the embryo sac through meiosis then mitosis. At the bottom of the illustration, the pollen grain lands on the stigma of a flower, and a pollen tube grows from the pollen grain down inside the style to the ovary. The pollen tube contains a pollen tube nucleus and two sperm. The sperm fertilize the egg and the polar nuclei within the embryo sac (double fertiliz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57199" y="1107616"/>
            <a:ext cx="4024647" cy="4845769"/>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14.26</a:t>
            </a:r>
          </a:p>
        </p:txBody>
      </p:sp>
    </p:spTree>
    <p:extLst>
      <p:ext uri="{BB962C8B-B14F-4D97-AF65-F5344CB8AC3E}">
        <p14:creationId xmlns:p14="http://schemas.microsoft.com/office/powerpoint/2010/main" val="2518393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B265861-744F-4520-AF1C-3C1331A7DD3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Double fertilization occurs only in angiosperms. (credit: modification of work by Mariana Ruiz </a:t>
            </a:r>
            <a:r>
              <a:rPr lang="en-US" sz="1600" dirty="0" err="1"/>
              <a:t>Villareal</a:t>
            </a:r>
            <a:r>
              <a:rPr lang="en-US" sz="1600" dirty="0"/>
              <a:t>)</a:t>
            </a:r>
          </a:p>
        </p:txBody>
      </p:sp>
      <p:pic>
        <p:nvPicPr>
          <p:cNvPr id="3" name="Figure" descr="Illustration shows three panels. The first has a megagametophyte (embryo sac) with an egg at the bottom and 2 polar nuclei in the middle of the sac. A pollen tube containing a tube nucleus and 2 sperm nuclei is beside the embryo sac. The second panel shows the pollen tube penetrating the embryo sac and releasing the 2 sperm nuclei into the sac. One sperm nucleus fertilizes the 2 polar nuclei, and one sperm fertilizes the egg. The tube nucleus degenerates. The third panel shows the 2 n embryo developed from the fertilized egg, and the 3 n endosperm developed from the fertilization of the 2 polar nuclei. The seed coat has developed from the tissue surrounding the embryo sac."/>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294" b="-1829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14.27</a:t>
            </a:r>
          </a:p>
        </p:txBody>
      </p:sp>
    </p:spTree>
    <p:extLst>
      <p:ext uri="{BB962C8B-B14F-4D97-AF65-F5344CB8AC3E}">
        <p14:creationId xmlns:p14="http://schemas.microsoft.com/office/powerpoint/2010/main" val="2754884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1BFEE02-699A-49C3-9094-AF99B455D54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Monoecious</a:t>
            </a:r>
            <a:r>
              <a:rPr lang="en-US" sz="1600" dirty="0"/>
              <a:t> plants have both male and female reproductive structures on the same flower or plant. In </a:t>
            </a:r>
            <a:r>
              <a:rPr lang="en-US" sz="1600" dirty="0" err="1"/>
              <a:t>dioecious</a:t>
            </a:r>
            <a:r>
              <a:rPr lang="en-US" sz="1600" dirty="0"/>
              <a:t> plants, males and females reproductive structures are on separate plants. (credit a: modification of work by Liz West; credit c: modification of work by Scott </a:t>
            </a:r>
            <a:r>
              <a:rPr lang="en-US" sz="1600" dirty="0" err="1"/>
              <a:t>Zona</a:t>
            </a:r>
            <a:r>
              <a:rPr lang="en-US" sz="1600" dirty="0"/>
              <a:t>)</a:t>
            </a:r>
          </a:p>
        </p:txBody>
      </p:sp>
      <p:pic>
        <p:nvPicPr>
          <p:cNvPr id="4" name="Figure" descr="Table with 2 columns. Column on the left has monoecious flowers, column on the right has dioecious flowers. The monoecious flowers are a tulip with male and female structures in one flower, and a begonia plant with male and female flowers on one plant. The dioecious flowers are from 2 separate pussy willow plants, one male and one fema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731" r="-3373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14.28</a:t>
            </a:r>
          </a:p>
        </p:txBody>
      </p:sp>
    </p:spTree>
    <p:extLst>
      <p:ext uri="{BB962C8B-B14F-4D97-AF65-F5344CB8AC3E}">
        <p14:creationId xmlns:p14="http://schemas.microsoft.com/office/powerpoint/2010/main" val="1045102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72EF504-40D5-4218-B5E3-E2BAED241FA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Alternation of generations between the haploid (1</a:t>
            </a:r>
            <a:r>
              <a:rPr lang="en-US" sz="1600" i="1" dirty="0"/>
              <a:t>n</a:t>
            </a:r>
            <a:r>
              <a:rPr lang="en-US" sz="1600" dirty="0"/>
              <a:t>) gametophyte and diploid (2</a:t>
            </a:r>
            <a:r>
              <a:rPr lang="en-US" sz="1600" i="1" dirty="0"/>
              <a:t>n</a:t>
            </a:r>
            <a:r>
              <a:rPr lang="en-US" sz="1600" dirty="0"/>
              <a:t>) sporophyte is shown. (credit: modification of work by Peter </a:t>
            </a:r>
            <a:r>
              <a:rPr lang="en-US" sz="1600" dirty="0" err="1"/>
              <a:t>Coxhead</a:t>
            </a:r>
            <a:r>
              <a:rPr lang="en-US" sz="1600" dirty="0"/>
              <a:t>)</a:t>
            </a:r>
          </a:p>
        </p:txBody>
      </p:sp>
      <p:pic>
        <p:nvPicPr>
          <p:cNvPr id="3" name="Figure" descr=" The plant life cycle has haploid and diploid stages. The cycle begins when haploid (1n) spores undergo mitosis to form a multicellular gametophyte. The gametophyte produces gametes, two of which fuse to form a diploid zygote. The diploid (2n) zygote undergoes mitosis to form a multicellular sporophyte. Meiosis of cells in the sporophyte produces 1n spores, completing the cyc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849" r="-1584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14.2</a:t>
            </a:r>
          </a:p>
        </p:txBody>
      </p:sp>
    </p:spTree>
    <p:extLst>
      <p:ext uri="{BB962C8B-B14F-4D97-AF65-F5344CB8AC3E}">
        <p14:creationId xmlns:p14="http://schemas.microsoft.com/office/powerpoint/2010/main" val="301453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A982501-57F7-4572-B49D-B0A2D713581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4" name="Figure" descr=" Photo A depicts a southern spicebush plant with bright-red berries growing at the tips of red stems. Illustration B shows a pepper plant with teardrop-shaped leaves and tiny flowers clustered on a long stem. Photo C shows lotus plants with broad, circular leaves and pink flowers growing in water. Photo D shows red magnolia berries clustered in an egg-shaped pink sac."/>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32" b="-2532"/>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500" dirty="0">
                <a:solidFill>
                  <a:srgbClr val="000000"/>
                </a:solidFill>
              </a:rPr>
              <a:t>The </a:t>
            </a:r>
            <a:r>
              <a:rPr lang="en-US" sz="1500" dirty="0">
                <a:solidFill>
                  <a:srgbClr val="6CB255"/>
                </a:solidFill>
              </a:rPr>
              <a:t>(a) </a:t>
            </a:r>
            <a:r>
              <a:rPr lang="en-US" sz="1500" dirty="0">
                <a:solidFill>
                  <a:srgbClr val="000000"/>
                </a:solidFill>
              </a:rPr>
              <a:t>southern spicebush belongs to the </a:t>
            </a:r>
            <a:r>
              <a:rPr lang="en-US" sz="1500" i="1" dirty="0" err="1">
                <a:solidFill>
                  <a:srgbClr val="000000"/>
                </a:solidFill>
              </a:rPr>
              <a:t>Laurales</a:t>
            </a:r>
            <a:r>
              <a:rPr lang="en-US" sz="1500" dirty="0">
                <a:solidFill>
                  <a:srgbClr val="000000"/>
                </a:solidFill>
              </a:rPr>
              <a:t>, the same family as cinnamon and bay laurel. The fruit of </a:t>
            </a:r>
            <a:r>
              <a:rPr lang="en-US" sz="1500" dirty="0">
                <a:solidFill>
                  <a:srgbClr val="6CB255"/>
                </a:solidFill>
              </a:rPr>
              <a:t>(b)</a:t>
            </a:r>
            <a:r>
              <a:rPr lang="en-US" sz="1500" dirty="0">
                <a:solidFill>
                  <a:srgbClr val="000000"/>
                </a:solidFill>
              </a:rPr>
              <a:t> the </a:t>
            </a:r>
            <a:r>
              <a:rPr lang="en-US" sz="1500" i="1" dirty="0">
                <a:solidFill>
                  <a:srgbClr val="000000"/>
                </a:solidFill>
              </a:rPr>
              <a:t>Piper </a:t>
            </a:r>
            <a:r>
              <a:rPr lang="en-US" sz="1500" i="1" dirty="0" err="1">
                <a:solidFill>
                  <a:srgbClr val="000000"/>
                </a:solidFill>
              </a:rPr>
              <a:t>nigrum</a:t>
            </a:r>
            <a:r>
              <a:rPr lang="en-US" sz="1500" i="1" dirty="0">
                <a:solidFill>
                  <a:srgbClr val="000000"/>
                </a:solidFill>
              </a:rPr>
              <a:t> </a:t>
            </a:r>
            <a:r>
              <a:rPr lang="en-US" sz="1500" dirty="0">
                <a:solidFill>
                  <a:srgbClr val="000000"/>
                </a:solidFill>
              </a:rPr>
              <a:t>plant is black pepper, the main product that was traded along spice routes. Notice the small, unobtrusive clustered flowers. </a:t>
            </a:r>
            <a:r>
              <a:rPr lang="en-US" sz="1500" dirty="0">
                <a:solidFill>
                  <a:srgbClr val="6CB255"/>
                </a:solidFill>
              </a:rPr>
              <a:t>(c)</a:t>
            </a:r>
            <a:r>
              <a:rPr lang="en-US" sz="1500" dirty="0">
                <a:solidFill>
                  <a:srgbClr val="000000"/>
                </a:solidFill>
              </a:rPr>
              <a:t> Lotus flowers, </a:t>
            </a:r>
            <a:r>
              <a:rPr lang="en-US" sz="1500" i="1" dirty="0" err="1">
                <a:solidFill>
                  <a:srgbClr val="000000"/>
                </a:solidFill>
              </a:rPr>
              <a:t>Nelumbo</a:t>
            </a:r>
            <a:r>
              <a:rPr lang="en-US" sz="1500" i="1" dirty="0">
                <a:solidFill>
                  <a:srgbClr val="000000"/>
                </a:solidFill>
              </a:rPr>
              <a:t> </a:t>
            </a:r>
            <a:r>
              <a:rPr lang="en-US" sz="1500" i="1" dirty="0" err="1">
                <a:solidFill>
                  <a:srgbClr val="000000"/>
                </a:solidFill>
              </a:rPr>
              <a:t>nucifera</a:t>
            </a:r>
            <a:r>
              <a:rPr lang="en-US" sz="1500" dirty="0">
                <a:solidFill>
                  <a:srgbClr val="000000"/>
                </a:solidFill>
              </a:rPr>
              <a:t>, have been cultivated since antiquity for their ornamental value; the root of the lotus flower is eaten as a vegetable. The </a:t>
            </a:r>
            <a:r>
              <a:rPr lang="en-US" sz="1500" dirty="0">
                <a:solidFill>
                  <a:srgbClr val="6CB255"/>
                </a:solidFill>
              </a:rPr>
              <a:t>(d)</a:t>
            </a:r>
            <a:r>
              <a:rPr lang="en-US" sz="1500" dirty="0">
                <a:solidFill>
                  <a:srgbClr val="000000"/>
                </a:solidFill>
              </a:rPr>
              <a:t> red berries of a magnolia tree, characteristic of the final stage, are just starting to appear. (credit a: modification of work by Cory </a:t>
            </a:r>
            <a:r>
              <a:rPr lang="en-US" sz="1500" dirty="0" err="1">
                <a:solidFill>
                  <a:srgbClr val="000000"/>
                </a:solidFill>
              </a:rPr>
              <a:t>Zanker</a:t>
            </a:r>
            <a:r>
              <a:rPr lang="en-US" sz="1500" dirty="0">
                <a:solidFill>
                  <a:srgbClr val="000000"/>
                </a:solidFill>
              </a:rPr>
              <a:t>; credit b: modification of work by Franz </a:t>
            </a:r>
            <a:r>
              <a:rPr lang="en-US" sz="1500" dirty="0" err="1">
                <a:solidFill>
                  <a:srgbClr val="000000"/>
                </a:solidFill>
              </a:rPr>
              <a:t>Eugen</a:t>
            </a:r>
            <a:r>
              <a:rPr lang="en-US" sz="1500" dirty="0">
                <a:solidFill>
                  <a:srgbClr val="000000"/>
                </a:solidFill>
              </a:rPr>
              <a:t> </a:t>
            </a:r>
            <a:r>
              <a:rPr lang="en-US" sz="1500" dirty="0" err="1">
                <a:solidFill>
                  <a:srgbClr val="000000"/>
                </a:solidFill>
              </a:rPr>
              <a:t>Köhler</a:t>
            </a:r>
            <a:r>
              <a:rPr lang="en-US" sz="1500" dirty="0">
                <a:solidFill>
                  <a:srgbClr val="000000"/>
                </a:solidFill>
              </a:rPr>
              <a:t>; credit c: modification of work by </a:t>
            </a:r>
            <a:r>
              <a:rPr lang="en-US" sz="1500" dirty="0">
                <a:solidFill>
                  <a:schemeClr val="tx1"/>
                </a:solidFill>
              </a:rPr>
              <a:t>“</a:t>
            </a:r>
            <a:r>
              <a:rPr lang="en-US" sz="1500" dirty="0" err="1">
                <a:solidFill>
                  <a:srgbClr val="000000"/>
                </a:solidFill>
              </a:rPr>
              <a:t>berduchwal</a:t>
            </a:r>
            <a:r>
              <a:rPr lang="en-US" sz="1500" dirty="0">
                <a:solidFill>
                  <a:srgbClr val="000000"/>
                </a:solidFill>
              </a:rPr>
              <a:t>”/Flickr; credit d: modification of work by </a:t>
            </a:r>
            <a:r>
              <a:rPr lang="en-US" sz="1500" dirty="0">
                <a:solidFill>
                  <a:schemeClr val="tx1"/>
                </a:solidFill>
              </a:rPr>
              <a:t>“</a:t>
            </a:r>
            <a:r>
              <a:rPr lang="en-US" sz="1500" dirty="0">
                <a:solidFill>
                  <a:srgbClr val="000000"/>
                </a:solidFill>
              </a:rPr>
              <a:t>Coastside2”/Wikimedia Commons)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14.29</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201160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E5E1C75-3CF9-4D24-954E-267F170A591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major crops in the world are flowering plants. One staple food, </a:t>
            </a:r>
            <a:r>
              <a:rPr lang="en-US" sz="1600" dirty="0">
                <a:solidFill>
                  <a:srgbClr val="6CB255"/>
                </a:solidFill>
              </a:rPr>
              <a:t>(a)</a:t>
            </a:r>
            <a:r>
              <a:rPr lang="en-US" sz="1600" dirty="0"/>
              <a:t> rice, is a monocot, as are other cereals, while </a:t>
            </a:r>
            <a:r>
              <a:rPr lang="en-US" sz="1600" dirty="0">
                <a:solidFill>
                  <a:srgbClr val="6CB255"/>
                </a:solidFill>
              </a:rPr>
              <a:t>(b)</a:t>
            </a:r>
            <a:r>
              <a:rPr lang="en-US" sz="1600" dirty="0"/>
              <a:t> beans are </a:t>
            </a:r>
            <a:r>
              <a:rPr lang="en-US" sz="1600" dirty="0" err="1"/>
              <a:t>eudicots</a:t>
            </a:r>
            <a:r>
              <a:rPr lang="en-US" sz="1600" dirty="0"/>
              <a:t>. Some popular flowers, such as this </a:t>
            </a:r>
            <a:r>
              <a:rPr lang="en-US" sz="1600" dirty="0">
                <a:solidFill>
                  <a:srgbClr val="6CB255"/>
                </a:solidFill>
              </a:rPr>
              <a:t>(c)</a:t>
            </a:r>
            <a:r>
              <a:rPr lang="en-US" sz="1600" dirty="0"/>
              <a:t> lily are monocots; while others, such as this </a:t>
            </a:r>
            <a:r>
              <a:rPr lang="en-US" sz="1600" dirty="0">
                <a:solidFill>
                  <a:srgbClr val="6CB255"/>
                </a:solidFill>
              </a:rPr>
              <a:t>(d)</a:t>
            </a:r>
            <a:r>
              <a:rPr lang="en-US" sz="1600" dirty="0"/>
              <a:t> daisy are </a:t>
            </a:r>
            <a:r>
              <a:rPr lang="en-US" sz="1600" dirty="0" err="1"/>
              <a:t>eudicots</a:t>
            </a:r>
            <a:r>
              <a:rPr lang="en-US" sz="1600" dirty="0"/>
              <a:t>. (credit a: modification of work by David Nance; credit b: modification of work by USDA, ARS; credit c: modification of work by “</a:t>
            </a:r>
            <a:r>
              <a:rPr lang="en-US" sz="1600" dirty="0" err="1"/>
              <a:t>longhorndave</a:t>
            </a:r>
            <a:r>
              <a:rPr lang="en-US" sz="1600" dirty="0"/>
              <a:t>”/Flickr; credit d: modification of work by “</a:t>
            </a:r>
            <a:r>
              <a:rPr lang="en-US" sz="1600" dirty="0" err="1"/>
              <a:t>Cellulaer</a:t>
            </a:r>
            <a:r>
              <a:rPr lang="en-US" sz="1600" dirty="0"/>
              <a:t>”/</a:t>
            </a:r>
            <a:r>
              <a:rPr lang="en-US" sz="1600" dirty="0" err="1"/>
              <a:t>NinjaPhoto</a:t>
            </a:r>
            <a:r>
              <a:rPr lang="en-US" sz="1600" dirty="0"/>
              <a:t>)</a:t>
            </a:r>
          </a:p>
        </p:txBody>
      </p:sp>
      <p:pic>
        <p:nvPicPr>
          <p:cNvPr id="3" name="Figure" descr=" Photo A shows rice, which has long, thin, blade-like leaves and clusters of seeds on long stems. Photo B shows brown, oval-shaped beans with black stripes and flecks. Photo C shows a stalk of large orange flowers with backward-curving, spotted petals and long, downward-pointing pistils and stamens. Photo D shows a white flower with a yellow button shaped centre and many long narrow petals in a circular formation. Photo D shows 6 carrots, root only. Photo D shows a green stem with purple roots growing out from the stem at 2 levels, one near the ground and one a few inches hig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381" r="-3538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14.30</a:t>
            </a:r>
          </a:p>
        </p:txBody>
      </p:sp>
    </p:spTree>
    <p:extLst>
      <p:ext uri="{BB962C8B-B14F-4D97-AF65-F5344CB8AC3E}">
        <p14:creationId xmlns:p14="http://schemas.microsoft.com/office/powerpoint/2010/main" val="854984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8399B9D-4239-408B-8920-A700BD5856D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life cycle of a fern shows alternation of generations with a dominant sporophyte stage. (credit “fern”: modification of work by Cory </a:t>
            </a:r>
            <a:r>
              <a:rPr lang="en-US" sz="1600" dirty="0" err="1"/>
              <a:t>Zanker</a:t>
            </a:r>
            <a:r>
              <a:rPr lang="en-US" sz="1600" dirty="0"/>
              <a:t>; credit “gametophyte”: modification of work </a:t>
            </a:r>
            <a:r>
              <a:rPr lang="fi-FI" sz="1600" dirty="0" err="1"/>
              <a:t>by</a:t>
            </a:r>
            <a:r>
              <a:rPr lang="fi-FI" sz="1600" dirty="0"/>
              <a:t> </a:t>
            </a:r>
            <a:r>
              <a:rPr lang="en-US" sz="1600" dirty="0"/>
              <a:t>“</a:t>
            </a:r>
            <a:r>
              <a:rPr lang="fi-FI" sz="1600" dirty="0" err="1"/>
              <a:t>Vlmastra</a:t>
            </a:r>
            <a:r>
              <a:rPr lang="en-US" sz="1600" dirty="0"/>
              <a:t>”</a:t>
            </a:r>
            <a:r>
              <a:rPr lang="fi-FI" sz="1600" dirty="0"/>
              <a:t>/</a:t>
            </a:r>
            <a:r>
              <a:rPr lang="fi-FI" sz="1600" dirty="0" err="1"/>
              <a:t>Wikimedia</a:t>
            </a:r>
            <a:r>
              <a:rPr lang="fi-FI" sz="1600" dirty="0"/>
              <a:t> </a:t>
            </a:r>
            <a:r>
              <a:rPr lang="fi-FI" sz="1600" dirty="0" err="1"/>
              <a:t>Commons</a:t>
            </a:r>
            <a:r>
              <a:rPr lang="fi-FI" sz="1600" dirty="0"/>
              <a:t>)</a:t>
            </a:r>
            <a:endParaRPr lang="en-US" sz="1600" dirty="0"/>
          </a:p>
        </p:txBody>
      </p:sp>
      <p:pic>
        <p:nvPicPr>
          <p:cNvPr id="3" name="Figure" descr=" The fern life cycle begins with a diploid (2n) sporophyte, which is the fern plant. Sporangia are round bumps that occur on the bottom of the leaves. Sporangia undergo mitosis to form haploid (1n) spores. The spores germinate and grow into a green gametophyte that resembles lettuce. The gametophyte produces sperm and eggs that fuse to form a diploid (2n) zygote. The zygote undergoes mitosis to form a 2n sporophyte, end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730" r="-1573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14.3</a:t>
            </a:r>
          </a:p>
        </p:txBody>
      </p:sp>
    </p:spTree>
    <p:extLst>
      <p:ext uri="{BB962C8B-B14F-4D97-AF65-F5344CB8AC3E}">
        <p14:creationId xmlns:p14="http://schemas.microsoft.com/office/powerpoint/2010/main" val="404311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71D40FA-ADB9-45B7-877F-9420EC5F8CC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life cycle of a moss shows alternation of generations with a dominant gametophyte stage. (credit: modification of work by Mariana Ruiz </a:t>
            </a:r>
            <a:r>
              <a:rPr lang="en-US" sz="1600" dirty="0" err="1"/>
              <a:t>Villareal</a:t>
            </a:r>
            <a:r>
              <a:rPr lang="en-US" sz="1600" dirty="0"/>
              <a:t>)</a:t>
            </a:r>
          </a:p>
        </p:txBody>
      </p:sp>
      <p:pic>
        <p:nvPicPr>
          <p:cNvPr id="4" name="Figure" descr="Sporogenous tissue undergoes meiosis to produce haploid (1n) spores, which germinate into young gametophytes. The gametophytes grow and develop into male or female gametophytes, which then produce sperm and eggs that fuse to form a diploid (2n) zygote. The zygote undergoes mitosis to form a 2n sporophyte, end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815" r="-3981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14.4</a:t>
            </a:r>
          </a:p>
        </p:txBody>
      </p:sp>
    </p:spTree>
    <p:extLst>
      <p:ext uri="{BB962C8B-B14F-4D97-AF65-F5344CB8AC3E}">
        <p14:creationId xmlns:p14="http://schemas.microsoft.com/office/powerpoint/2010/main" val="233439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F4D3058-9726-4568-BE83-E5C820C6A69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apple seedling is an example of a plant in which the apical meristem gives rise to new shoots and root growth.</a:t>
            </a:r>
          </a:p>
        </p:txBody>
      </p:sp>
      <p:pic>
        <p:nvPicPr>
          <p:cNvPr id="4" name="Figure" descr=" Photo shows a seedling, with four leaves at the tip of the st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691" b="-9691"/>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14.5</a:t>
            </a:r>
          </a:p>
        </p:txBody>
      </p:sp>
    </p:spTree>
    <p:extLst>
      <p:ext uri="{BB962C8B-B14F-4D97-AF65-F5344CB8AC3E}">
        <p14:creationId xmlns:p14="http://schemas.microsoft.com/office/powerpoint/2010/main" val="122100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717644D-4ADB-4E73-B1BE-87E10066C6D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50" dirty="0"/>
              <a:t>Plants have evolved various adaptations to life on land. </a:t>
            </a:r>
            <a:r>
              <a:rPr lang="en-US" sz="1250" dirty="0">
                <a:solidFill>
                  <a:srgbClr val="6CB255"/>
                </a:solidFill>
              </a:rPr>
              <a:t>(a) </a:t>
            </a:r>
            <a:r>
              <a:rPr lang="en-US" sz="1250" dirty="0"/>
              <a:t>Early plants grew close to the ground, like this moss, to avoid desiccation. </a:t>
            </a:r>
            <a:r>
              <a:rPr lang="en-US" sz="1250" dirty="0">
                <a:solidFill>
                  <a:srgbClr val="6CB255"/>
                </a:solidFill>
              </a:rPr>
              <a:t>(b) </a:t>
            </a:r>
            <a:r>
              <a:rPr lang="en-US" sz="1250" dirty="0"/>
              <a:t>Later plants developed a waxy cuticle to prevent desiccation. </a:t>
            </a:r>
            <a:r>
              <a:rPr lang="en-US" sz="1250" dirty="0">
                <a:solidFill>
                  <a:srgbClr val="6CB255"/>
                </a:solidFill>
              </a:rPr>
              <a:t>(c) </a:t>
            </a:r>
            <a:r>
              <a:rPr lang="en-US" sz="1250" dirty="0"/>
              <a:t>To grow taller, like these maple trees, plants had to evolve new structural chemicals to strengthen their stems and vascular systems to transport water and minerals from the soil and nutrients from the leaves. </a:t>
            </a:r>
            <a:r>
              <a:rPr lang="en-US" sz="1250" dirty="0">
                <a:solidFill>
                  <a:srgbClr val="6CB255"/>
                </a:solidFill>
              </a:rPr>
              <a:t>(d) </a:t>
            </a:r>
            <a:r>
              <a:rPr lang="en-US" sz="1250" dirty="0"/>
              <a:t>Plants developed physical and chemical defenses to avoid being eaten by animals. (credit a, b: modification of work by Cory </a:t>
            </a:r>
            <a:r>
              <a:rPr lang="en-US" sz="1250" dirty="0" err="1"/>
              <a:t>Zanker</a:t>
            </a:r>
            <a:r>
              <a:rPr lang="en-US" sz="1250" dirty="0"/>
              <a:t>; credit c: modification of work by Christine </a:t>
            </a:r>
            <a:r>
              <a:rPr lang="en-US" sz="1250" dirty="0" err="1"/>
              <a:t>Cimala</a:t>
            </a:r>
            <a:r>
              <a:rPr lang="en-US" sz="1250" dirty="0"/>
              <a:t>; credit d: modification of work by Jo Naylor)</a:t>
            </a:r>
          </a:p>
        </p:txBody>
      </p:sp>
      <p:pic>
        <p:nvPicPr>
          <p:cNvPr id="3" name="Figure" descr="Photo A shows a hollow log lying on the ground, with low moss growing on it. Photo B shows a green stem with shiny, slightly wet, deep green leaves. Photo C shows leafless trees with pails attached to the trunks of the larger trees. Photo D shows a Monarch caterpillar eating a long, thin lea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112" r="-5611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14.6</a:t>
            </a:r>
          </a:p>
        </p:txBody>
      </p:sp>
    </p:spTree>
    <p:extLst>
      <p:ext uri="{BB962C8B-B14F-4D97-AF65-F5344CB8AC3E}">
        <p14:creationId xmlns:p14="http://schemas.microsoft.com/office/powerpoint/2010/main" val="2023719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F4AED52-DD28-422E-ACAF-F9D65453B82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This fossil of a palm leaf (</a:t>
            </a:r>
            <a:r>
              <a:rPr lang="en-US" sz="1600" i="1" dirty="0" err="1"/>
              <a:t>Palmacites</a:t>
            </a:r>
            <a:r>
              <a:rPr lang="en-US" sz="1600" i="1" dirty="0"/>
              <a:t> </a:t>
            </a:r>
            <a:r>
              <a:rPr lang="en-US" sz="1600" dirty="0"/>
              <a:t>sp.) discovered in Wyoming dates to about 40 million years ago.</a:t>
            </a:r>
          </a:p>
        </p:txBody>
      </p:sp>
      <p:pic>
        <p:nvPicPr>
          <p:cNvPr id="4" name="Figure" descr="Photo shows a slab of rock: a fossil of a palm leaf. The leaf has a long narrow portion and a long fan of thin leaves at the e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56" r="-125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14.7</a:t>
            </a:r>
          </a:p>
        </p:txBody>
      </p:sp>
    </p:spTree>
    <p:extLst>
      <p:ext uri="{BB962C8B-B14F-4D97-AF65-F5344CB8AC3E}">
        <p14:creationId xmlns:p14="http://schemas.microsoft.com/office/powerpoint/2010/main" val="2816621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330FC44-9941-482C-A960-EB706226214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table shows the major divisions of plants.</a:t>
            </a:r>
          </a:p>
        </p:txBody>
      </p:sp>
      <p:pic>
        <p:nvPicPr>
          <p:cNvPr id="3" name="Figure" descr="A table shows the division of plants. They are split into two main groups: vascular and non-vascular. The nonvascular bryophytes include liverworts, hornworts, and mosses. The vascular category has more subcategories. First it is broken into seedless plants and seed plants. Seedless plants have two categories: lycophytes, which include club mosses, quillworts, and spike mosses; and pterophytes, which include whisk ferns, horsetails, and ferns. The seed plants category has two subparts: gymnosperms and angiosper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129" r="-512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14.8</a:t>
            </a:r>
          </a:p>
        </p:txBody>
      </p:sp>
    </p:spTree>
    <p:extLst>
      <p:ext uri="{BB962C8B-B14F-4D97-AF65-F5344CB8AC3E}">
        <p14:creationId xmlns:p14="http://schemas.microsoft.com/office/powerpoint/2010/main" val="2346870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678</TotalTime>
  <Words>3050</Words>
  <Application>Microsoft Office PowerPoint</Application>
  <PresentationFormat>On-screen Show (4:3)</PresentationFormat>
  <Paragraphs>94</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Arial Black</vt:lpstr>
      <vt:lpstr>Calibri</vt:lpstr>
      <vt:lpstr>Essential</vt:lpstr>
      <vt:lpstr>CONCEPTS OF BIOLOGY</vt:lpstr>
      <vt:lpstr>Figure 14.1 </vt:lpstr>
      <vt:lpstr>Figure 14.2</vt:lpstr>
      <vt:lpstr>Figure 14.3</vt:lpstr>
      <vt:lpstr>Figure 14.4</vt:lpstr>
      <vt:lpstr>Figure 14.5</vt:lpstr>
      <vt:lpstr>Figure 14.6</vt:lpstr>
      <vt:lpstr>Figure 14.7</vt:lpstr>
      <vt:lpstr>Figure 14.8</vt:lpstr>
      <vt:lpstr>Figure 14.9</vt:lpstr>
      <vt:lpstr>Figure 14.10</vt:lpstr>
      <vt:lpstr>Figure 14.11</vt:lpstr>
      <vt:lpstr>Figure 14.12</vt:lpstr>
      <vt:lpstr>Figure 14.13</vt:lpstr>
      <vt:lpstr>Figure 14.14</vt:lpstr>
      <vt:lpstr>Figure 14.15</vt:lpstr>
      <vt:lpstr>Figure 14.16</vt:lpstr>
      <vt:lpstr>Figure 14.17</vt:lpstr>
      <vt:lpstr>Figure 14.18</vt:lpstr>
      <vt:lpstr>Figure 14.19</vt:lpstr>
      <vt:lpstr>Figure 14.20</vt:lpstr>
      <vt:lpstr>Figure 14.21</vt:lpstr>
      <vt:lpstr>Figure 14.22</vt:lpstr>
      <vt:lpstr>Figure 14.23</vt:lpstr>
      <vt:lpstr>Figure 14.24</vt:lpstr>
      <vt:lpstr>Figure 14.25</vt:lpstr>
      <vt:lpstr>Figure 14.26</vt:lpstr>
      <vt:lpstr>Figure 14.27</vt:lpstr>
      <vt:lpstr>Figure 14.28</vt:lpstr>
      <vt:lpstr>Figure 14.29</vt:lpstr>
      <vt:lpstr>Figure 14.30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14 - DIVERSITY OF PLANTS</dc:title>
  <dc:creator>Spuddy McSpare</dc:creator>
  <cp:lastModifiedBy>Conversion_07</cp:lastModifiedBy>
  <cp:revision>211</cp:revision>
  <cp:lastPrinted>2013-07-05T20:40:46Z</cp:lastPrinted>
  <dcterms:created xsi:type="dcterms:W3CDTF">2012-06-04T02:13:36Z</dcterms:created>
  <dcterms:modified xsi:type="dcterms:W3CDTF">2017-09-14T12:38:19Z</dcterms:modified>
</cp:coreProperties>
</file>