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7" r:id="rId62"/>
    <p:sldId id="316" r:id="rId63"/>
    <p:sldId id="318" r:id="rId64"/>
    <p:sldId id="319" r:id="rId65"/>
    <p:sldId id="320" r:id="rId66"/>
    <p:sldId id="321" r:id="rId67"/>
    <p:sldId id="322"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22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86F10253-908A-4B34-BA9D-9923B592AB50}" type="datetimeFigureOut">
              <a:rPr lang="en-US" smtClean="0"/>
              <a:t>1/3/2012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26094915-780F-4B4A-806F-12300575B7BB}"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F10253-908A-4B34-BA9D-9923B592AB50}" type="datetimeFigureOut">
              <a:rPr lang="en-US" smtClean="0"/>
              <a:t>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94915-780F-4B4A-806F-12300575B7B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F10253-908A-4B34-BA9D-9923B592AB50}" type="datetimeFigureOut">
              <a:rPr lang="en-US" smtClean="0"/>
              <a:t>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94915-780F-4B4A-806F-12300575B7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F10253-908A-4B34-BA9D-9923B592AB50}" type="datetimeFigureOut">
              <a:rPr lang="en-US" smtClean="0"/>
              <a:t>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94915-780F-4B4A-806F-12300575B7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6F10253-908A-4B34-BA9D-9923B592AB50}" type="datetimeFigureOut">
              <a:rPr lang="en-US" smtClean="0"/>
              <a:t>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26094915-780F-4B4A-806F-12300575B7B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F10253-908A-4B34-BA9D-9923B592AB50}" type="datetimeFigureOut">
              <a:rPr lang="en-US" smtClean="0"/>
              <a:t>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094915-780F-4B4A-806F-12300575B7B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6F10253-908A-4B34-BA9D-9923B592AB50}" type="datetimeFigureOut">
              <a:rPr lang="en-US" smtClean="0"/>
              <a:t>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094915-780F-4B4A-806F-12300575B7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6F10253-908A-4B34-BA9D-9923B592AB50}" type="datetimeFigureOut">
              <a:rPr lang="en-US" smtClean="0"/>
              <a:t>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094915-780F-4B4A-806F-12300575B7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10253-908A-4B34-BA9D-9923B592AB50}" type="datetimeFigureOut">
              <a:rPr lang="en-US" smtClean="0"/>
              <a:t>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094915-780F-4B4A-806F-12300575B7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F10253-908A-4B34-BA9D-9923B592AB50}" type="datetimeFigureOut">
              <a:rPr lang="en-US" smtClean="0"/>
              <a:t>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094915-780F-4B4A-806F-12300575B7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6F10253-908A-4B34-BA9D-9923B592AB50}" type="datetimeFigureOut">
              <a:rPr lang="en-US" smtClean="0"/>
              <a:t>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094915-780F-4B4A-806F-12300575B7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6F10253-908A-4B34-BA9D-9923B592AB50}" type="datetimeFigureOut">
              <a:rPr lang="en-US" smtClean="0"/>
              <a:t>1/3/2012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6094915-780F-4B4A-806F-12300575B7B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7.wmf"/><Relationship Id="rId5" Type="http://schemas.openxmlformats.org/officeDocument/2006/relationships/oleObject" Target="../embeddings/oleObject3.bin"/><Relationship Id="rId4" Type="http://schemas.openxmlformats.org/officeDocument/2006/relationships/image" Target="../media/image26.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Week </a:t>
            </a:r>
            <a:r>
              <a:rPr lang="en-US" dirty="0" smtClean="0"/>
              <a:t>Fourteen </a:t>
            </a:r>
            <a:r>
              <a:rPr lang="en-US" dirty="0"/>
              <a:t>Lecture </a:t>
            </a:r>
          </a:p>
        </p:txBody>
      </p:sp>
      <p:sp>
        <p:nvSpPr>
          <p:cNvPr id="3" name="Subtitle 2"/>
          <p:cNvSpPr>
            <a:spLocks noGrp="1"/>
          </p:cNvSpPr>
          <p:nvPr>
            <p:ph type="subTitle" idx="1"/>
          </p:nvPr>
        </p:nvSpPr>
        <p:spPr/>
        <p:txBody>
          <a:bodyPr/>
          <a:lstStyle/>
          <a:p>
            <a:r>
              <a:rPr lang="en-US" b="1" dirty="0"/>
              <a:t>Explosive Fire Behavior &amp; Watch Out With Explosives</a:t>
            </a:r>
          </a:p>
          <a:p>
            <a:endParaRPr lang="en-US" dirty="0"/>
          </a:p>
        </p:txBody>
      </p:sp>
    </p:spTree>
    <p:extLst>
      <p:ext uri="{BB962C8B-B14F-4D97-AF65-F5344CB8AC3E}">
        <p14:creationId xmlns:p14="http://schemas.microsoft.com/office/powerpoint/2010/main" val="1312696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of Explosions:</a:t>
            </a:r>
          </a:p>
        </p:txBody>
      </p:sp>
      <p:sp>
        <p:nvSpPr>
          <p:cNvPr id="3" name="Content Placeholder 2"/>
          <p:cNvSpPr>
            <a:spLocks noGrp="1"/>
          </p:cNvSpPr>
          <p:nvPr>
            <p:ph idx="1"/>
          </p:nvPr>
        </p:nvSpPr>
        <p:spPr/>
        <p:txBody>
          <a:bodyPr>
            <a:normAutofit/>
          </a:bodyPr>
          <a:lstStyle/>
          <a:p>
            <a:pPr lvl="0"/>
            <a:r>
              <a:rPr lang="en-US" b="1" dirty="0"/>
              <a:t>There are at least </a:t>
            </a:r>
            <a:r>
              <a:rPr lang="en-US" dirty="0"/>
              <a:t>“</a:t>
            </a:r>
            <a:r>
              <a:rPr lang="en-US" b="1" dirty="0">
                <a:solidFill>
                  <a:srgbClr val="FF0000"/>
                </a:solidFill>
              </a:rPr>
              <a:t>seven</a:t>
            </a:r>
            <a:r>
              <a:rPr lang="en-US" dirty="0"/>
              <a:t>”</a:t>
            </a:r>
            <a:r>
              <a:rPr lang="en-US" b="1" dirty="0"/>
              <a:t> ways explosions can occur with the result of energy being released:</a:t>
            </a:r>
          </a:p>
          <a:p>
            <a:pPr marL="0" marR="0" indent="0">
              <a:spcBef>
                <a:spcPts val="0"/>
              </a:spcBef>
              <a:spcAft>
                <a:spcPts val="0"/>
              </a:spcAft>
              <a:buNone/>
            </a:pPr>
            <a:r>
              <a:rPr lang="en-US" b="0" dirty="0" smtClean="0">
                <a:solidFill>
                  <a:srgbClr val="FF0000"/>
                </a:solidFill>
                <a:effectLst/>
                <a:latin typeface="Times New Roman"/>
                <a:ea typeface="Times New Roman"/>
              </a:rPr>
              <a:t>1.     Nuclear Fission:</a:t>
            </a:r>
            <a:endParaRPr lang="en-US" sz="3600" b="1" dirty="0" smtClean="0">
              <a:effectLst/>
              <a:latin typeface="Times New Roman"/>
              <a:ea typeface="Times New Roman"/>
            </a:endParaRPr>
          </a:p>
          <a:p>
            <a:pPr lvl="0">
              <a:spcBef>
                <a:spcPts val="0"/>
              </a:spcBef>
              <a:buFont typeface="Symbol"/>
              <a:buChar char=""/>
              <a:tabLst>
                <a:tab pos="914400" algn="l"/>
                <a:tab pos="1371600" algn="l"/>
              </a:tabLst>
            </a:pPr>
            <a:r>
              <a:rPr lang="en-US" b="1" dirty="0" smtClean="0">
                <a:effectLst/>
                <a:latin typeface="Times New Roman"/>
                <a:ea typeface="Times New Roman"/>
              </a:rPr>
              <a:t>Large amount of energy being released when certain atoms are _______(Plutonium) for example.</a:t>
            </a:r>
          </a:p>
          <a:p>
            <a:pPr lvl="0">
              <a:spcBef>
                <a:spcPts val="0"/>
              </a:spcBef>
              <a:buFont typeface="Symbol"/>
              <a:buChar char=""/>
              <a:tabLst>
                <a:tab pos="914400" algn="l"/>
                <a:tab pos="1371600" algn="l"/>
              </a:tabLst>
            </a:pPr>
            <a:endParaRPr lang="en-US" sz="3600" b="1" dirty="0">
              <a:latin typeface="Times New Roman"/>
              <a:ea typeface="Times New Roman"/>
            </a:endParaRPr>
          </a:p>
          <a:p>
            <a:pPr marL="0" lvl="0" indent="0" algn="ctr">
              <a:spcBef>
                <a:spcPts val="0"/>
              </a:spcBef>
              <a:buNone/>
              <a:tabLst>
                <a:tab pos="914400" algn="l"/>
                <a:tab pos="1371600" algn="l"/>
              </a:tabLst>
            </a:pPr>
            <a:r>
              <a:rPr lang="en-US" b="1" dirty="0">
                <a:solidFill>
                  <a:srgbClr val="FF0000"/>
                </a:solidFill>
                <a:latin typeface="Times New Roman"/>
                <a:ea typeface="Times New Roman"/>
              </a:rPr>
              <a:t>being split</a:t>
            </a:r>
            <a:endParaRPr lang="en-US" sz="3600" b="1" dirty="0" smtClean="0">
              <a:effectLst/>
              <a:latin typeface="Times New Roman"/>
              <a:ea typeface="Times New Roman"/>
            </a:endParaRPr>
          </a:p>
          <a:p>
            <a:endParaRPr lang="en-US" dirty="0"/>
          </a:p>
        </p:txBody>
      </p:sp>
    </p:spTree>
    <p:extLst>
      <p:ext uri="{BB962C8B-B14F-4D97-AF65-F5344CB8AC3E}">
        <p14:creationId xmlns:p14="http://schemas.microsoft.com/office/powerpoint/2010/main" val="187573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Causes of Explosions Continued…</a:t>
            </a:r>
            <a:endParaRPr lang="en-US" dirty="0"/>
          </a:p>
        </p:txBody>
      </p:sp>
      <p:sp>
        <p:nvSpPr>
          <p:cNvPr id="3" name="Content Placeholder 2"/>
          <p:cNvSpPr>
            <a:spLocks noGrp="1"/>
          </p:cNvSpPr>
          <p:nvPr>
            <p:ph idx="1"/>
          </p:nvPr>
        </p:nvSpPr>
        <p:spPr/>
        <p:txBody>
          <a:bodyPr/>
          <a:lstStyle/>
          <a:p>
            <a:pPr marL="0" marR="0" indent="0">
              <a:spcBef>
                <a:spcPts val="0"/>
              </a:spcBef>
              <a:spcAft>
                <a:spcPts val="0"/>
              </a:spcAft>
              <a:buNone/>
            </a:pPr>
            <a:r>
              <a:rPr lang="en-US" b="0" dirty="0" smtClean="0">
                <a:solidFill>
                  <a:srgbClr val="FF0000"/>
                </a:solidFill>
                <a:effectLst/>
                <a:latin typeface="Times New Roman"/>
                <a:ea typeface="Times New Roman"/>
              </a:rPr>
              <a:t>2.       Nuclear Fusion:</a:t>
            </a:r>
            <a:endParaRPr lang="en-US" sz="3600" b="1" dirty="0" smtClean="0">
              <a:effectLst/>
              <a:latin typeface="Times New Roman"/>
              <a:ea typeface="Times New Roman"/>
            </a:endParaRPr>
          </a:p>
          <a:p>
            <a:pPr marL="50800" marR="0">
              <a:spcBef>
                <a:spcPts val="0"/>
              </a:spcBef>
              <a:spcAft>
                <a:spcPts val="0"/>
              </a:spcAft>
            </a:pPr>
            <a:r>
              <a:rPr lang="en-US" b="0" dirty="0" smtClean="0">
                <a:effectLst/>
                <a:latin typeface="Times New Roman"/>
                <a:ea typeface="Times New Roman"/>
              </a:rPr>
              <a:t> </a:t>
            </a:r>
            <a:endParaRPr lang="en-US" sz="3600" b="1" dirty="0" smtClean="0">
              <a:effectLst/>
              <a:latin typeface="Times New Roman"/>
              <a:ea typeface="Times New Roman"/>
            </a:endParaRPr>
          </a:p>
          <a:p>
            <a:pPr lvl="0">
              <a:spcBef>
                <a:spcPts val="0"/>
              </a:spcBef>
              <a:buFont typeface="Symbol"/>
              <a:buChar char=""/>
              <a:tabLst>
                <a:tab pos="914400" algn="l"/>
                <a:tab pos="1371600" algn="l"/>
              </a:tabLst>
            </a:pPr>
            <a:r>
              <a:rPr lang="en-US" b="1" dirty="0" smtClean="0">
                <a:effectLst/>
                <a:latin typeface="Times New Roman"/>
                <a:ea typeface="Times New Roman"/>
              </a:rPr>
              <a:t>Under great </a:t>
            </a:r>
            <a:r>
              <a:rPr lang="en-US" b="0" dirty="0" smtClean="0">
                <a:solidFill>
                  <a:srgbClr val="FF0000"/>
                </a:solidFill>
                <a:effectLst/>
                <a:latin typeface="Times New Roman"/>
                <a:ea typeface="Times New Roman"/>
              </a:rPr>
              <a:t>pressure and heat,</a:t>
            </a:r>
            <a:r>
              <a:rPr lang="en-US" b="1" dirty="0" smtClean="0">
                <a:effectLst/>
                <a:latin typeface="Times New Roman"/>
                <a:ea typeface="Times New Roman"/>
              </a:rPr>
              <a:t> four hydrogen atoms are fused into one helium atom.</a:t>
            </a:r>
            <a:endParaRPr lang="en-US" sz="3600" b="1" dirty="0" smtClean="0">
              <a:effectLst/>
              <a:latin typeface="Times New Roman"/>
              <a:ea typeface="Times New Roman"/>
            </a:endParaRPr>
          </a:p>
          <a:p>
            <a:endParaRPr lang="en-US" dirty="0"/>
          </a:p>
        </p:txBody>
      </p:sp>
    </p:spTree>
    <p:extLst>
      <p:ext uri="{BB962C8B-B14F-4D97-AF65-F5344CB8AC3E}">
        <p14:creationId xmlns:p14="http://schemas.microsoft.com/office/powerpoint/2010/main" val="38811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Causes of Explosions Continued…</a:t>
            </a:r>
            <a:endParaRPr lang="en-US" dirty="0"/>
          </a:p>
        </p:txBody>
      </p:sp>
      <p:sp>
        <p:nvSpPr>
          <p:cNvPr id="3" name="Content Placeholder 2"/>
          <p:cNvSpPr>
            <a:spLocks noGrp="1"/>
          </p:cNvSpPr>
          <p:nvPr>
            <p:ph idx="1"/>
          </p:nvPr>
        </p:nvSpPr>
        <p:spPr/>
        <p:txBody>
          <a:bodyPr/>
          <a:lstStyle/>
          <a:p>
            <a:pPr marL="0" marR="0" indent="0">
              <a:spcBef>
                <a:spcPts val="0"/>
              </a:spcBef>
              <a:spcAft>
                <a:spcPts val="0"/>
              </a:spcAft>
              <a:buNone/>
            </a:pPr>
            <a:r>
              <a:rPr lang="en-US" b="0" dirty="0" smtClean="0">
                <a:solidFill>
                  <a:srgbClr val="FF0000"/>
                </a:solidFill>
                <a:effectLst/>
                <a:latin typeface="Times New Roman"/>
                <a:ea typeface="Times New Roman"/>
              </a:rPr>
              <a:t>3.     Inadequate Pressure Relief:</a:t>
            </a:r>
            <a:endParaRPr lang="en-US" sz="3600" b="1" dirty="0" smtClean="0">
              <a:effectLst/>
              <a:latin typeface="Times New Roman"/>
              <a:ea typeface="Times New Roman"/>
            </a:endParaRPr>
          </a:p>
          <a:p>
            <a:pPr marL="50800" marR="0">
              <a:spcBef>
                <a:spcPts val="0"/>
              </a:spcBef>
              <a:spcAft>
                <a:spcPts val="0"/>
              </a:spcAft>
            </a:pPr>
            <a:r>
              <a:rPr lang="en-US" b="0" dirty="0" smtClean="0">
                <a:effectLst/>
                <a:latin typeface="Times New Roman"/>
                <a:ea typeface="Times New Roman"/>
              </a:rPr>
              <a:t> </a:t>
            </a:r>
            <a:endParaRPr lang="en-US" sz="3600" b="1" dirty="0" smtClean="0">
              <a:effectLst/>
              <a:latin typeface="Times New Roman"/>
              <a:ea typeface="Times New Roman"/>
            </a:endParaRPr>
          </a:p>
          <a:p>
            <a:pPr lvl="0">
              <a:spcBef>
                <a:spcPts val="0"/>
              </a:spcBef>
              <a:buFont typeface="Symbol"/>
              <a:buChar char=""/>
              <a:tabLst>
                <a:tab pos="914400" algn="l"/>
                <a:tab pos="1371600" algn="l"/>
              </a:tabLst>
            </a:pPr>
            <a:r>
              <a:rPr lang="en-US" b="1" dirty="0" smtClean="0">
                <a:effectLst/>
                <a:latin typeface="Times New Roman"/>
                <a:ea typeface="Times New Roman"/>
              </a:rPr>
              <a:t>Trapped steam in a boiler or pipe.</a:t>
            </a:r>
            <a:endParaRPr lang="en-US" sz="3600" b="1" dirty="0" smtClean="0">
              <a:effectLst/>
              <a:latin typeface="Times New Roman"/>
              <a:ea typeface="Times New Roman"/>
            </a:endParaRPr>
          </a:p>
          <a:p>
            <a:pPr marL="50800" marR="0">
              <a:spcBef>
                <a:spcPts val="0"/>
              </a:spcBef>
              <a:spcAft>
                <a:spcPts val="0"/>
              </a:spcAft>
            </a:pPr>
            <a:r>
              <a:rPr lang="en-US" b="1" dirty="0" smtClean="0">
                <a:effectLst/>
                <a:latin typeface="Times New Roman"/>
                <a:ea typeface="Times New Roman"/>
              </a:rPr>
              <a:t> </a:t>
            </a:r>
            <a:endParaRPr lang="en-US" sz="3600" b="1" dirty="0" smtClean="0">
              <a:effectLst/>
              <a:latin typeface="Times New Roman"/>
              <a:ea typeface="Times New Roman"/>
            </a:endParaRPr>
          </a:p>
          <a:p>
            <a:pPr lvl="0">
              <a:spcBef>
                <a:spcPts val="0"/>
              </a:spcBef>
              <a:buFont typeface="Symbol"/>
              <a:buChar char=""/>
              <a:tabLst>
                <a:tab pos="914400" algn="l"/>
                <a:tab pos="1371600" algn="l"/>
              </a:tabLst>
            </a:pPr>
            <a:r>
              <a:rPr lang="en-US" b="1" dirty="0" smtClean="0">
                <a:effectLst/>
                <a:latin typeface="Times New Roman"/>
                <a:ea typeface="Times New Roman"/>
              </a:rPr>
              <a:t>Pressurized gas cylinder.</a:t>
            </a:r>
            <a:endParaRPr lang="en-US" sz="3600" b="1" dirty="0" smtClean="0">
              <a:effectLst/>
              <a:latin typeface="Times New Roman"/>
              <a:ea typeface="Times New Roman"/>
            </a:endParaRPr>
          </a:p>
          <a:p>
            <a:pPr marL="0" marR="0">
              <a:spcBef>
                <a:spcPts val="0"/>
              </a:spcBef>
              <a:spcAft>
                <a:spcPts val="0"/>
              </a:spcAft>
            </a:pPr>
            <a:r>
              <a:rPr lang="en-US" b="1" dirty="0" smtClean="0">
                <a:effectLst/>
                <a:latin typeface="Times New Roman"/>
                <a:ea typeface="Times New Roman"/>
              </a:rPr>
              <a:t> </a:t>
            </a:r>
            <a:endParaRPr lang="en-US" sz="3600" b="1" dirty="0" smtClean="0">
              <a:effectLst/>
              <a:latin typeface="Times New Roman"/>
              <a:ea typeface="Times New Roman"/>
            </a:endParaRPr>
          </a:p>
          <a:p>
            <a:pPr lvl="0">
              <a:spcBef>
                <a:spcPts val="0"/>
              </a:spcBef>
              <a:buFont typeface="Symbol"/>
              <a:buChar char=""/>
              <a:tabLst>
                <a:tab pos="914400" algn="l"/>
                <a:tab pos="1371600" algn="l"/>
              </a:tabLst>
            </a:pPr>
            <a:r>
              <a:rPr lang="en-US" b="1" dirty="0" smtClean="0">
                <a:effectLst/>
                <a:latin typeface="Times New Roman"/>
                <a:ea typeface="Times New Roman"/>
              </a:rPr>
              <a:t>Liquid container exposed to a fire to name a few.</a:t>
            </a:r>
            <a:endParaRPr lang="en-US" sz="3600" b="1" dirty="0" smtClean="0">
              <a:effectLst/>
              <a:latin typeface="Times New Roman"/>
              <a:ea typeface="Times New Roman"/>
            </a:endParaRPr>
          </a:p>
          <a:p>
            <a:pPr marL="0" marR="0" indent="0">
              <a:spcBef>
                <a:spcPts val="0"/>
              </a:spcBef>
              <a:spcAft>
                <a:spcPts val="0"/>
              </a:spcAft>
              <a:buNone/>
            </a:pPr>
            <a:r>
              <a:rPr lang="en-US" b="1" dirty="0" smtClean="0">
                <a:effectLst/>
                <a:latin typeface="Times New Roman"/>
                <a:ea typeface="Times New Roman"/>
              </a:rPr>
              <a:t> </a:t>
            </a:r>
            <a:endParaRPr lang="en-US" sz="3600" b="1" dirty="0" smtClean="0">
              <a:effectLst/>
              <a:latin typeface="Times New Roman"/>
              <a:ea typeface="Times New Roman"/>
            </a:endParaRPr>
          </a:p>
          <a:p>
            <a:endParaRPr lang="en-US" dirty="0"/>
          </a:p>
        </p:txBody>
      </p:sp>
    </p:spTree>
    <p:extLst>
      <p:ext uri="{BB962C8B-B14F-4D97-AF65-F5344CB8AC3E}">
        <p14:creationId xmlns:p14="http://schemas.microsoft.com/office/powerpoint/2010/main" val="13950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Causes of Explosions Continued…</a:t>
            </a:r>
            <a:endParaRPr lang="en-US" dirty="0"/>
          </a:p>
        </p:txBody>
      </p:sp>
      <p:sp>
        <p:nvSpPr>
          <p:cNvPr id="3" name="Content Placeholder 2"/>
          <p:cNvSpPr>
            <a:spLocks noGrp="1"/>
          </p:cNvSpPr>
          <p:nvPr>
            <p:ph sz="half" idx="1"/>
          </p:nvPr>
        </p:nvSpPr>
        <p:spPr/>
        <p:txBody>
          <a:bodyPr/>
          <a:lstStyle/>
          <a:p>
            <a:pPr marL="0" marR="0" indent="0">
              <a:spcBef>
                <a:spcPts val="0"/>
              </a:spcBef>
              <a:spcAft>
                <a:spcPts val="0"/>
              </a:spcAft>
              <a:buNone/>
            </a:pPr>
            <a:r>
              <a:rPr lang="en-US" b="0" dirty="0" smtClean="0">
                <a:solidFill>
                  <a:srgbClr val="FF0000"/>
                </a:solidFill>
                <a:effectLst/>
                <a:latin typeface="Times New Roman"/>
                <a:ea typeface="Times New Roman"/>
              </a:rPr>
              <a:t>4.    BLEVE:</a:t>
            </a:r>
            <a:endParaRPr lang="en-US" sz="3600" b="1" dirty="0" smtClean="0">
              <a:effectLst/>
              <a:latin typeface="Times New Roman"/>
              <a:ea typeface="Times New Roman"/>
            </a:endParaRPr>
          </a:p>
          <a:p>
            <a:pPr marL="50800" marR="0">
              <a:spcBef>
                <a:spcPts val="0"/>
              </a:spcBef>
              <a:spcAft>
                <a:spcPts val="0"/>
              </a:spcAft>
            </a:pPr>
            <a:r>
              <a:rPr lang="en-US" b="0" dirty="0" smtClean="0">
                <a:effectLst/>
                <a:latin typeface="Times New Roman"/>
                <a:ea typeface="Times New Roman"/>
              </a:rPr>
              <a:t> </a:t>
            </a:r>
            <a:endParaRPr lang="en-US" sz="3600" b="1" dirty="0" smtClean="0">
              <a:effectLst/>
              <a:latin typeface="Times New Roman"/>
              <a:ea typeface="Times New Roman"/>
            </a:endParaRPr>
          </a:p>
          <a:p>
            <a:pPr lvl="0">
              <a:spcBef>
                <a:spcPts val="0"/>
              </a:spcBef>
              <a:buFont typeface="Symbol"/>
              <a:buChar char=""/>
              <a:tabLst>
                <a:tab pos="914400" algn="l"/>
                <a:tab pos="1371600" algn="l"/>
              </a:tabLst>
            </a:pPr>
            <a:r>
              <a:rPr lang="en-US" b="0" dirty="0" smtClean="0">
                <a:solidFill>
                  <a:srgbClr val="FF0000"/>
                </a:solidFill>
                <a:effectLst/>
                <a:latin typeface="Times New Roman"/>
                <a:ea typeface="Times New Roman"/>
              </a:rPr>
              <a:t>B</a:t>
            </a:r>
            <a:r>
              <a:rPr lang="en-US" b="1" dirty="0" smtClean="0">
                <a:effectLst/>
                <a:latin typeface="Times New Roman"/>
                <a:ea typeface="Times New Roman"/>
              </a:rPr>
              <a:t>oiling                           </a:t>
            </a:r>
            <a:endParaRPr lang="en-US" sz="3600" b="1" dirty="0" smtClean="0">
              <a:effectLst/>
              <a:latin typeface="Times New Roman"/>
              <a:ea typeface="Times New Roman"/>
            </a:endParaRPr>
          </a:p>
          <a:p>
            <a:pPr lvl="0">
              <a:spcBef>
                <a:spcPts val="0"/>
              </a:spcBef>
              <a:buFont typeface="Symbol"/>
              <a:buChar char=""/>
              <a:tabLst>
                <a:tab pos="914400" algn="l"/>
                <a:tab pos="1371600" algn="l"/>
              </a:tabLst>
            </a:pPr>
            <a:r>
              <a:rPr lang="en-US" b="0" dirty="0" smtClean="0">
                <a:solidFill>
                  <a:srgbClr val="FF0000"/>
                </a:solidFill>
                <a:effectLst/>
                <a:latin typeface="Times New Roman"/>
                <a:ea typeface="Times New Roman"/>
              </a:rPr>
              <a:t>L</a:t>
            </a:r>
            <a:r>
              <a:rPr lang="en-US" b="1" dirty="0" smtClean="0">
                <a:effectLst/>
                <a:latin typeface="Times New Roman"/>
                <a:ea typeface="Times New Roman"/>
              </a:rPr>
              <a:t>iquid</a:t>
            </a:r>
            <a:endParaRPr lang="en-US" sz="3600" b="1" dirty="0" smtClean="0">
              <a:effectLst/>
              <a:latin typeface="Times New Roman"/>
              <a:ea typeface="Times New Roman"/>
            </a:endParaRPr>
          </a:p>
          <a:p>
            <a:pPr lvl="0">
              <a:spcBef>
                <a:spcPts val="0"/>
              </a:spcBef>
              <a:buFont typeface="Symbol"/>
              <a:buChar char=""/>
              <a:tabLst>
                <a:tab pos="914400" algn="l"/>
                <a:tab pos="1371600" algn="l"/>
              </a:tabLst>
            </a:pPr>
            <a:r>
              <a:rPr lang="en-US" b="0" dirty="0" smtClean="0">
                <a:solidFill>
                  <a:srgbClr val="FF0000"/>
                </a:solidFill>
                <a:effectLst/>
                <a:latin typeface="Times New Roman"/>
                <a:ea typeface="Times New Roman"/>
              </a:rPr>
              <a:t>E</a:t>
            </a:r>
            <a:r>
              <a:rPr lang="en-US" b="1" dirty="0" smtClean="0">
                <a:effectLst/>
                <a:latin typeface="Times New Roman"/>
                <a:ea typeface="Times New Roman"/>
              </a:rPr>
              <a:t>xpanding</a:t>
            </a:r>
            <a:endParaRPr lang="en-US" sz="3600" b="1" dirty="0" smtClean="0">
              <a:effectLst/>
              <a:latin typeface="Times New Roman"/>
              <a:ea typeface="Times New Roman"/>
            </a:endParaRPr>
          </a:p>
          <a:p>
            <a:pPr lvl="0">
              <a:spcBef>
                <a:spcPts val="0"/>
              </a:spcBef>
              <a:buFont typeface="Symbol"/>
              <a:buChar char=""/>
              <a:tabLst>
                <a:tab pos="914400" algn="l"/>
                <a:tab pos="1371600" algn="l"/>
              </a:tabLst>
            </a:pPr>
            <a:r>
              <a:rPr lang="en-US" b="0" dirty="0" smtClean="0">
                <a:solidFill>
                  <a:srgbClr val="FF0000"/>
                </a:solidFill>
                <a:effectLst/>
                <a:latin typeface="Times New Roman"/>
                <a:ea typeface="Times New Roman"/>
              </a:rPr>
              <a:t>V</a:t>
            </a:r>
            <a:r>
              <a:rPr lang="en-US" b="1" dirty="0" smtClean="0">
                <a:effectLst/>
                <a:latin typeface="Times New Roman"/>
                <a:ea typeface="Times New Roman"/>
              </a:rPr>
              <a:t>apor</a:t>
            </a:r>
            <a:endParaRPr lang="en-US" sz="3600" b="1" dirty="0" smtClean="0">
              <a:effectLst/>
              <a:latin typeface="Times New Roman"/>
              <a:ea typeface="Times New Roman"/>
            </a:endParaRPr>
          </a:p>
          <a:p>
            <a:pPr lvl="0">
              <a:spcBef>
                <a:spcPts val="0"/>
              </a:spcBef>
              <a:buFont typeface="Symbol"/>
              <a:buChar char=""/>
              <a:tabLst>
                <a:tab pos="914400" algn="l"/>
                <a:tab pos="1371600" algn="l"/>
              </a:tabLst>
            </a:pPr>
            <a:r>
              <a:rPr lang="en-US" b="0" dirty="0" smtClean="0">
                <a:solidFill>
                  <a:srgbClr val="FF0000"/>
                </a:solidFill>
                <a:effectLst/>
                <a:latin typeface="Times New Roman"/>
                <a:ea typeface="Times New Roman"/>
              </a:rPr>
              <a:t>E</a:t>
            </a:r>
            <a:r>
              <a:rPr lang="en-US" b="1" dirty="0" smtClean="0">
                <a:effectLst/>
                <a:latin typeface="Times New Roman"/>
                <a:ea typeface="Times New Roman"/>
              </a:rPr>
              <a:t>xplosion</a:t>
            </a:r>
            <a:endParaRPr lang="en-US" sz="3600" b="1" dirty="0" smtClean="0">
              <a:effectLst/>
              <a:latin typeface="Times New Roman"/>
              <a:ea typeface="Times New Roman"/>
            </a:endParaRPr>
          </a:p>
          <a:p>
            <a:endParaRPr lang="en-US" dirty="0"/>
          </a:p>
        </p:txBody>
      </p:sp>
      <p:pic>
        <p:nvPicPr>
          <p:cNvPr id="205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048000" y="1676400"/>
            <a:ext cx="56388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val="713378183"/>
              </p:ext>
            </p:extLst>
          </p:nvPr>
        </p:nvGraphicFramePr>
        <p:xfrm>
          <a:off x="4724400" y="1676400"/>
          <a:ext cx="2093913" cy="685800"/>
        </p:xfrm>
        <a:graphic>
          <a:graphicData uri="http://schemas.openxmlformats.org/presentationml/2006/ole">
            <mc:AlternateContent xmlns:mc="http://schemas.openxmlformats.org/markup-compatibility/2006">
              <mc:Choice xmlns:v="urn:schemas-microsoft-com:vml" Requires="v">
                <p:oleObj spid="_x0000_s18437" name="Packager Shell Object" showAsIcon="1" r:id="rId4" imgW="2094480" imgH="685800" progId="Package">
                  <p:embed/>
                </p:oleObj>
              </mc:Choice>
              <mc:Fallback>
                <p:oleObj name="Packager Shell Object" showAsIcon="1" r:id="rId4" imgW="2094480" imgH="685800" progId="Package">
                  <p:embed/>
                  <p:pic>
                    <p:nvPicPr>
                      <p:cNvPr id="0" name=""/>
                      <p:cNvPicPr/>
                      <p:nvPr/>
                    </p:nvPicPr>
                    <p:blipFill>
                      <a:blip r:embed="rId5"/>
                      <a:stretch>
                        <a:fillRect/>
                      </a:stretch>
                    </p:blipFill>
                    <p:spPr>
                      <a:xfrm>
                        <a:off x="4724400" y="1676400"/>
                        <a:ext cx="2093913" cy="685800"/>
                      </a:xfrm>
                      <a:prstGeom prst="rect">
                        <a:avLst/>
                      </a:prstGeom>
                    </p:spPr>
                  </p:pic>
                </p:oleObj>
              </mc:Fallback>
            </mc:AlternateContent>
          </a:graphicData>
        </a:graphic>
      </p:graphicFrame>
    </p:spTree>
    <p:extLst>
      <p:ext uri="{BB962C8B-B14F-4D97-AF65-F5344CB8AC3E}">
        <p14:creationId xmlns:p14="http://schemas.microsoft.com/office/powerpoint/2010/main" val="3557502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Causes of Explosions Continued…</a:t>
            </a:r>
            <a:endParaRPr lang="en-US" dirty="0"/>
          </a:p>
        </p:txBody>
      </p:sp>
      <p:sp>
        <p:nvSpPr>
          <p:cNvPr id="3" name="Content Placeholder 2"/>
          <p:cNvSpPr>
            <a:spLocks noGrp="1"/>
          </p:cNvSpPr>
          <p:nvPr>
            <p:ph idx="1"/>
          </p:nvPr>
        </p:nvSpPr>
        <p:spPr/>
        <p:txBody>
          <a:bodyPr/>
          <a:lstStyle/>
          <a:p>
            <a:pPr marL="0" indent="0">
              <a:buNone/>
            </a:pPr>
            <a:r>
              <a:rPr lang="en-US" dirty="0">
                <a:solidFill>
                  <a:srgbClr val="FF0000"/>
                </a:solidFill>
              </a:rPr>
              <a:t>5. Rapid Oxidation</a:t>
            </a:r>
            <a:r>
              <a:rPr lang="en-US" dirty="0" smtClean="0">
                <a:solidFill>
                  <a:srgbClr val="FF0000"/>
                </a:solidFill>
              </a:rPr>
              <a:t>:</a:t>
            </a:r>
          </a:p>
          <a:p>
            <a:pPr marL="0" indent="0">
              <a:buNone/>
            </a:pPr>
            <a:endParaRPr lang="en-US" b="1" dirty="0">
              <a:solidFill>
                <a:srgbClr val="FF0000"/>
              </a:solidFill>
            </a:endParaRPr>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190750"/>
            <a:ext cx="69342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09800" y="6019800"/>
            <a:ext cx="5257800" cy="646331"/>
          </a:xfrm>
          <a:prstGeom prst="rect">
            <a:avLst/>
          </a:prstGeom>
          <a:solidFill>
            <a:schemeClr val="bg2">
              <a:lumMod val="25000"/>
            </a:schemeClr>
          </a:solidFill>
        </p:spPr>
        <p:txBody>
          <a:bodyPr wrap="square" rtlCol="0">
            <a:spAutoFit/>
          </a:bodyPr>
          <a:lstStyle/>
          <a:p>
            <a:r>
              <a:rPr lang="en-US" b="1" dirty="0" smtClean="0">
                <a:solidFill>
                  <a:srgbClr val="FF0000"/>
                </a:solidFill>
                <a:effectLst/>
                <a:latin typeface="Times New Roman"/>
                <a:ea typeface="Times New Roman"/>
              </a:rPr>
              <a:t>Here we can see pre-mixed combustion of propane</a:t>
            </a:r>
            <a:endParaRPr lang="en-US" sz="3600" dirty="0" smtClean="0">
              <a:solidFill>
                <a:srgbClr val="FF0000"/>
              </a:solidFill>
              <a:effectLst/>
              <a:latin typeface="Times New Roman"/>
              <a:ea typeface="Times New Roman"/>
            </a:endParaRPr>
          </a:p>
          <a:p>
            <a:r>
              <a:rPr lang="en-US" b="1" dirty="0" smtClean="0">
                <a:solidFill>
                  <a:srgbClr val="FF0000"/>
                </a:solidFill>
                <a:effectLst/>
                <a:latin typeface="Times New Roman"/>
                <a:ea typeface="Times New Roman"/>
              </a:rPr>
              <a:t>Photo Courtesy of: Bro Miller</a:t>
            </a:r>
            <a:endParaRPr lang="en-US" sz="3600" dirty="0">
              <a:solidFill>
                <a:srgbClr val="FF0000"/>
              </a:solidFill>
              <a:effectLst/>
              <a:latin typeface="Times New Roman"/>
              <a:ea typeface="Times New Roman"/>
            </a:endParaRPr>
          </a:p>
        </p:txBody>
      </p:sp>
    </p:spTree>
    <p:extLst>
      <p:ext uri="{BB962C8B-B14F-4D97-AF65-F5344CB8AC3E}">
        <p14:creationId xmlns:p14="http://schemas.microsoft.com/office/powerpoint/2010/main" val="275219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prstClr val="black"/>
                </a:solidFill>
              </a:rPr>
              <a:t>Causes of Explosions Continued…</a:t>
            </a:r>
            <a:endParaRPr lang="en-US" dirty="0"/>
          </a:p>
        </p:txBody>
      </p:sp>
      <p:sp>
        <p:nvSpPr>
          <p:cNvPr id="3" name="Content Placeholder 2"/>
          <p:cNvSpPr>
            <a:spLocks noGrp="1"/>
          </p:cNvSpPr>
          <p:nvPr>
            <p:ph idx="1"/>
          </p:nvPr>
        </p:nvSpPr>
        <p:spPr/>
        <p:txBody>
          <a:bodyPr>
            <a:normAutofit fontScale="40000" lnSpcReduction="20000"/>
          </a:bodyPr>
          <a:lstStyle/>
          <a:p>
            <a:endParaRPr lang="en-US" dirty="0" smtClean="0"/>
          </a:p>
          <a:p>
            <a:r>
              <a:rPr lang="en-US" sz="9800" dirty="0" smtClean="0"/>
              <a:t>Rapid oxidation Continued…</a:t>
            </a:r>
            <a:endParaRPr lang="en-US" sz="9800" dirty="0"/>
          </a:p>
          <a:p>
            <a:pPr marL="0" indent="0">
              <a:buNone/>
            </a:pPr>
            <a:endParaRPr lang="en-US" sz="9800" dirty="0"/>
          </a:p>
          <a:p>
            <a:pPr lvl="0">
              <a:spcBef>
                <a:spcPts val="0"/>
              </a:spcBef>
              <a:buFont typeface="Symbol"/>
              <a:buChar char=""/>
              <a:tabLst>
                <a:tab pos="914400" algn="l"/>
                <a:tab pos="1371600" algn="l"/>
              </a:tabLst>
            </a:pPr>
            <a:r>
              <a:rPr lang="en-US" sz="9800" b="1" dirty="0" smtClean="0">
                <a:effectLst/>
                <a:latin typeface="Times New Roman"/>
                <a:ea typeface="Times New Roman"/>
              </a:rPr>
              <a:t>By far, the most common type of explosive reaction</a:t>
            </a:r>
          </a:p>
          <a:p>
            <a:pPr lvl="0">
              <a:spcBef>
                <a:spcPts val="0"/>
              </a:spcBef>
              <a:buFont typeface="Symbol"/>
              <a:buChar char=""/>
              <a:tabLst>
                <a:tab pos="914400" algn="l"/>
                <a:tab pos="1371600" algn="l"/>
              </a:tabLst>
            </a:pPr>
            <a:r>
              <a:rPr lang="en-US" sz="9800" b="1" dirty="0" smtClean="0">
                <a:effectLst/>
                <a:latin typeface="Times New Roman"/>
                <a:ea typeface="Times New Roman"/>
              </a:rPr>
              <a:t>Simply, the chemical decomposition with the release of heat and light.</a:t>
            </a:r>
          </a:p>
          <a:p>
            <a:endParaRPr lang="en-US" sz="9800" dirty="0" smtClean="0"/>
          </a:p>
          <a:p>
            <a:endParaRPr lang="en-US" sz="9800"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354379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prstClr val="black"/>
                </a:solidFill>
              </a:rPr>
              <a:t>Causes of Explosions Continued…</a:t>
            </a:r>
            <a:endParaRPr lang="en-US" dirty="0"/>
          </a:p>
        </p:txBody>
      </p:sp>
      <p:sp>
        <p:nvSpPr>
          <p:cNvPr id="3" name="Content Placeholder 2"/>
          <p:cNvSpPr>
            <a:spLocks noGrp="1"/>
          </p:cNvSpPr>
          <p:nvPr>
            <p:ph idx="1"/>
          </p:nvPr>
        </p:nvSpPr>
        <p:spPr/>
        <p:txBody>
          <a:bodyPr/>
          <a:lstStyle/>
          <a:p>
            <a:pPr marL="0" marR="0" indent="0">
              <a:spcBef>
                <a:spcPts val="0"/>
              </a:spcBef>
              <a:spcAft>
                <a:spcPts val="0"/>
              </a:spcAft>
              <a:buNone/>
              <a:tabLst>
                <a:tab pos="914400" algn="l"/>
              </a:tabLst>
            </a:pPr>
            <a:r>
              <a:rPr lang="en-US" b="1" dirty="0" smtClean="0">
                <a:solidFill>
                  <a:srgbClr val="FF0000"/>
                </a:solidFill>
                <a:effectLst/>
                <a:latin typeface="Times New Roman"/>
                <a:ea typeface="Times New Roman"/>
              </a:rPr>
              <a:t>6.      ___________________:</a:t>
            </a:r>
            <a:endParaRPr lang="en-US" dirty="0" smtClean="0">
              <a:effectLst/>
              <a:latin typeface="Times New Roman"/>
              <a:ea typeface="Times New Roman"/>
            </a:endParaRPr>
          </a:p>
          <a:p>
            <a:pPr marL="914400" marR="0" indent="-914400">
              <a:spcBef>
                <a:spcPts val="0"/>
              </a:spcBef>
              <a:spcAft>
                <a:spcPts val="0"/>
              </a:spcAft>
              <a:tabLst>
                <a:tab pos="914400" algn="l"/>
              </a:tabLst>
            </a:pPr>
            <a:r>
              <a:rPr lang="en-US" dirty="0" smtClean="0">
                <a:effectLst/>
                <a:latin typeface="Times New Roman"/>
                <a:ea typeface="Times New Roman"/>
              </a:rPr>
              <a:t> </a:t>
            </a:r>
          </a:p>
          <a:p>
            <a:pPr lvl="0">
              <a:spcBef>
                <a:spcPts val="0"/>
              </a:spcBef>
              <a:buFont typeface="Symbol"/>
              <a:buChar char=""/>
              <a:tabLst>
                <a:tab pos="914400" algn="l"/>
                <a:tab pos="1371600" algn="l"/>
              </a:tabLst>
            </a:pPr>
            <a:r>
              <a:rPr lang="en-US" dirty="0" smtClean="0">
                <a:effectLst/>
                <a:latin typeface="Times New Roman"/>
                <a:ea typeface="Times New Roman"/>
              </a:rPr>
              <a:t>Many </a:t>
            </a:r>
            <a:r>
              <a:rPr lang="en-US" b="1" dirty="0" smtClean="0">
                <a:solidFill>
                  <a:srgbClr val="FF0000"/>
                </a:solidFill>
                <a:effectLst/>
                <a:latin typeface="Times New Roman"/>
                <a:ea typeface="Times New Roman"/>
              </a:rPr>
              <a:t>“unstable</a:t>
            </a:r>
            <a:r>
              <a:rPr lang="en-US" dirty="0" smtClean="0">
                <a:effectLst/>
                <a:latin typeface="Times New Roman"/>
                <a:ea typeface="Times New Roman"/>
              </a:rPr>
              <a:t> molecules” will form long chains and release energy in the process.</a:t>
            </a:r>
          </a:p>
          <a:p>
            <a:pPr lvl="0">
              <a:spcBef>
                <a:spcPts val="0"/>
              </a:spcBef>
              <a:buFont typeface="Symbol"/>
              <a:buChar char=""/>
              <a:tabLst>
                <a:tab pos="914400" algn="l"/>
                <a:tab pos="1371600" algn="l"/>
              </a:tabLst>
            </a:pPr>
            <a:endParaRPr lang="en-US" dirty="0">
              <a:latin typeface="Times New Roman"/>
              <a:ea typeface="Times New Roman"/>
            </a:endParaRPr>
          </a:p>
          <a:p>
            <a:pPr marL="0" lvl="0" indent="0" algn="ctr">
              <a:spcBef>
                <a:spcPts val="0"/>
              </a:spcBef>
              <a:buNone/>
              <a:tabLst>
                <a:tab pos="914400" algn="l"/>
                <a:tab pos="1371600" algn="l"/>
              </a:tabLst>
            </a:pPr>
            <a:r>
              <a:rPr lang="en-US" b="1" dirty="0">
                <a:solidFill>
                  <a:srgbClr val="FF0000"/>
                </a:solidFill>
                <a:latin typeface="Times New Roman"/>
                <a:ea typeface="Times New Roman"/>
              </a:rPr>
              <a:t>Runaway Polymerization</a:t>
            </a:r>
            <a:endParaRPr lang="en-US" dirty="0" smtClean="0">
              <a:effectLst/>
              <a:latin typeface="Times New Roman"/>
              <a:ea typeface="Times New Roman"/>
            </a:endParaRPr>
          </a:p>
          <a:p>
            <a:pPr marL="0" indent="0">
              <a:buNone/>
            </a:pPr>
            <a:endParaRPr lang="en-US" dirty="0"/>
          </a:p>
        </p:txBody>
      </p:sp>
    </p:spTree>
    <p:extLst>
      <p:ext uri="{BB962C8B-B14F-4D97-AF65-F5344CB8AC3E}">
        <p14:creationId xmlns:p14="http://schemas.microsoft.com/office/powerpoint/2010/main" val="12662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prstClr val="black"/>
                </a:solidFill>
              </a:rPr>
              <a:t>Causes of Explosions Continued…</a:t>
            </a:r>
            <a:endParaRPr lang="en-US" dirty="0"/>
          </a:p>
        </p:txBody>
      </p:sp>
      <p:sp>
        <p:nvSpPr>
          <p:cNvPr id="3" name="Content Placeholder 2"/>
          <p:cNvSpPr>
            <a:spLocks noGrp="1"/>
          </p:cNvSpPr>
          <p:nvPr>
            <p:ph idx="1"/>
          </p:nvPr>
        </p:nvSpPr>
        <p:spPr/>
        <p:txBody>
          <a:bodyPr>
            <a:normAutofit/>
          </a:bodyPr>
          <a:lstStyle/>
          <a:p>
            <a:pPr marL="0" marR="0" indent="0">
              <a:spcBef>
                <a:spcPts val="0"/>
              </a:spcBef>
              <a:spcAft>
                <a:spcPts val="0"/>
              </a:spcAft>
              <a:buNone/>
              <a:tabLst>
                <a:tab pos="914400" algn="l"/>
              </a:tabLst>
            </a:pPr>
            <a:r>
              <a:rPr lang="en-US" b="1" dirty="0" smtClean="0">
                <a:solidFill>
                  <a:srgbClr val="FF0000"/>
                </a:solidFill>
                <a:effectLst/>
                <a:latin typeface="Times New Roman"/>
                <a:ea typeface="Times New Roman"/>
              </a:rPr>
              <a:t>7.            Decomposition of Molecules:</a:t>
            </a:r>
            <a:endParaRPr lang="en-US" dirty="0" smtClean="0">
              <a:effectLst/>
              <a:latin typeface="Times New Roman"/>
              <a:ea typeface="Times New Roman"/>
            </a:endParaRPr>
          </a:p>
          <a:p>
            <a:pPr marL="0" marR="0">
              <a:spcBef>
                <a:spcPts val="0"/>
              </a:spcBef>
              <a:spcAft>
                <a:spcPts val="0"/>
              </a:spcAft>
              <a:tabLst>
                <a:tab pos="914400" algn="l"/>
              </a:tabLst>
            </a:pPr>
            <a:r>
              <a:rPr lang="en-US" dirty="0" smtClean="0">
                <a:effectLst/>
                <a:latin typeface="Times New Roman"/>
                <a:ea typeface="Times New Roman"/>
              </a:rPr>
              <a:t> </a:t>
            </a:r>
          </a:p>
          <a:p>
            <a:pPr lvl="0">
              <a:spcBef>
                <a:spcPts val="0"/>
              </a:spcBef>
              <a:buFont typeface="Symbol"/>
              <a:buChar char=""/>
              <a:tabLst>
                <a:tab pos="914400" algn="l"/>
                <a:tab pos="1371600" algn="l"/>
              </a:tabLst>
            </a:pPr>
            <a:r>
              <a:rPr lang="en-US" dirty="0" smtClean="0">
                <a:effectLst/>
                <a:latin typeface="Times New Roman"/>
                <a:ea typeface="Times New Roman"/>
              </a:rPr>
              <a:t>Molecules </a:t>
            </a:r>
            <a:r>
              <a:rPr lang="en-US" b="1" dirty="0" smtClean="0">
                <a:solidFill>
                  <a:srgbClr val="FF0000"/>
                </a:solidFill>
                <a:effectLst/>
                <a:latin typeface="Times New Roman"/>
                <a:ea typeface="Times New Roman"/>
              </a:rPr>
              <a:t>“breaking apart”</a:t>
            </a:r>
            <a:r>
              <a:rPr lang="en-US" dirty="0" smtClean="0">
                <a:effectLst/>
                <a:latin typeface="Times New Roman"/>
                <a:ea typeface="Times New Roman"/>
              </a:rPr>
              <a:t> release energy when the   “chemical bonds” are being broken</a:t>
            </a:r>
          </a:p>
          <a:p>
            <a:pPr marL="1371600" marR="0">
              <a:spcBef>
                <a:spcPts val="0"/>
              </a:spcBef>
              <a:spcAft>
                <a:spcPts val="0"/>
              </a:spcAft>
              <a:tabLst>
                <a:tab pos="2743200" algn="l"/>
              </a:tabLst>
            </a:pPr>
            <a:r>
              <a:rPr lang="en-US" dirty="0" smtClean="0">
                <a:effectLst/>
                <a:latin typeface="Times New Roman"/>
                <a:ea typeface="Times New Roman"/>
              </a:rPr>
              <a:t> </a:t>
            </a:r>
            <a:endParaRPr lang="en-US" sz="3600" dirty="0" smtClean="0">
              <a:effectLst/>
              <a:latin typeface="Times New Roman"/>
              <a:ea typeface="Times New Roman"/>
            </a:endParaRPr>
          </a:p>
          <a:p>
            <a:pPr lvl="1">
              <a:spcBef>
                <a:spcPts val="0"/>
              </a:spcBef>
              <a:buFont typeface="+mj-lt"/>
              <a:buAutoNum type="arabicPeriod"/>
              <a:tabLst>
                <a:tab pos="2743200" algn="l"/>
                <a:tab pos="914400" algn="l"/>
                <a:tab pos="1828800" algn="l"/>
              </a:tabLst>
            </a:pPr>
            <a:r>
              <a:rPr lang="en-US" dirty="0" smtClean="0">
                <a:effectLst/>
                <a:latin typeface="Times New Roman"/>
                <a:ea typeface="Times New Roman"/>
              </a:rPr>
              <a:t>Above certain concentration, hydrogen peroxide can “decompose” explosively.</a:t>
            </a:r>
            <a:endParaRPr lang="en-US" sz="3200" dirty="0" smtClean="0">
              <a:effectLst/>
              <a:latin typeface="Times New Roman"/>
              <a:ea typeface="Times New Roman"/>
            </a:endParaRPr>
          </a:p>
          <a:p>
            <a:pPr marL="0" marR="0">
              <a:spcBef>
                <a:spcPts val="0"/>
              </a:spcBef>
              <a:spcAft>
                <a:spcPts val="0"/>
              </a:spcAft>
              <a:tabLst>
                <a:tab pos="914400" algn="l"/>
              </a:tabLst>
            </a:pPr>
            <a:r>
              <a:rPr lang="en-US" dirty="0" smtClean="0">
                <a:effectLst/>
                <a:latin typeface="Times New Roman"/>
                <a:ea typeface="Times New Roman"/>
              </a:rPr>
              <a:t> </a:t>
            </a:r>
          </a:p>
          <a:p>
            <a:pPr marL="457200" lvl="1" indent="0">
              <a:spcBef>
                <a:spcPts val="0"/>
              </a:spcBef>
              <a:buNone/>
              <a:tabLst>
                <a:tab pos="914400" algn="l"/>
                <a:tab pos="1828800" algn="l"/>
              </a:tabLst>
            </a:pPr>
            <a:r>
              <a:rPr lang="en-US" dirty="0" smtClean="0">
                <a:effectLst/>
                <a:latin typeface="Times New Roman"/>
                <a:ea typeface="Times New Roman"/>
              </a:rPr>
              <a:t>2. Pressurized “acetylene” not only decomposes violently, but it can cause explosions as a gas</a:t>
            </a:r>
          </a:p>
          <a:p>
            <a:endParaRPr lang="en-US" dirty="0"/>
          </a:p>
        </p:txBody>
      </p:sp>
    </p:spTree>
    <p:extLst>
      <p:ext uri="{BB962C8B-B14F-4D97-AF65-F5344CB8AC3E}">
        <p14:creationId xmlns:p14="http://schemas.microsoft.com/office/powerpoint/2010/main" val="88613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latin typeface="Times New Roman"/>
                <a:ea typeface="Times New Roman"/>
              </a:rPr>
              <a:t>Explosion Reaction:</a:t>
            </a:r>
            <a:endParaRPr lang="en-US" dirty="0"/>
          </a:p>
        </p:txBody>
      </p:sp>
      <p:sp>
        <p:nvSpPr>
          <p:cNvPr id="3" name="Content Placeholder 2"/>
          <p:cNvSpPr>
            <a:spLocks noGrp="1"/>
          </p:cNvSpPr>
          <p:nvPr>
            <p:ph idx="1"/>
          </p:nvPr>
        </p:nvSpPr>
        <p:spPr/>
        <p:txBody>
          <a:bodyPr/>
          <a:lstStyle/>
          <a:p>
            <a:pPr marL="0" marR="0">
              <a:spcBef>
                <a:spcPts val="0"/>
              </a:spcBef>
              <a:spcAft>
                <a:spcPts val="0"/>
              </a:spcAft>
              <a:tabLst>
                <a:tab pos="914400" algn="l"/>
              </a:tabLst>
            </a:pPr>
            <a:r>
              <a:rPr lang="en-US" dirty="0" smtClean="0">
                <a:effectLst/>
                <a:latin typeface="Times New Roman"/>
                <a:ea typeface="Times New Roman"/>
              </a:rPr>
              <a:t>. A </a:t>
            </a:r>
            <a:r>
              <a:rPr lang="en-US" b="1" dirty="0" smtClean="0">
                <a:solidFill>
                  <a:srgbClr val="FF0000"/>
                </a:solidFill>
                <a:effectLst/>
                <a:latin typeface="Times New Roman"/>
                <a:ea typeface="Times New Roman"/>
              </a:rPr>
              <a:t>wave</a:t>
            </a:r>
            <a:r>
              <a:rPr lang="en-US" b="1" dirty="0" smtClean="0">
                <a:effectLst/>
                <a:latin typeface="Times New Roman"/>
                <a:ea typeface="Times New Roman"/>
              </a:rPr>
              <a:t> </a:t>
            </a:r>
            <a:r>
              <a:rPr lang="en-US" dirty="0" smtClean="0">
                <a:effectLst/>
                <a:latin typeface="Times New Roman"/>
                <a:ea typeface="Times New Roman"/>
              </a:rPr>
              <a:t>will pass along the body of the explosive.</a:t>
            </a:r>
          </a:p>
          <a:p>
            <a:pPr marL="0" marR="0">
              <a:spcBef>
                <a:spcPts val="0"/>
              </a:spcBef>
              <a:spcAft>
                <a:spcPts val="0"/>
              </a:spcAft>
              <a:tabLst>
                <a:tab pos="914400" algn="l"/>
              </a:tabLst>
            </a:pPr>
            <a:r>
              <a:rPr lang="en-US" dirty="0" smtClean="0">
                <a:effectLst/>
                <a:latin typeface="Times New Roman"/>
                <a:ea typeface="Times New Roman"/>
              </a:rPr>
              <a:t> </a:t>
            </a:r>
          </a:p>
          <a:p>
            <a:pPr lvl="0">
              <a:spcBef>
                <a:spcPts val="0"/>
              </a:spcBef>
              <a:buFont typeface="+mj-lt"/>
              <a:buAutoNum type="alphaLcPeriod"/>
              <a:tabLst>
                <a:tab pos="914400" algn="l"/>
                <a:tab pos="1143000" algn="l"/>
              </a:tabLst>
            </a:pPr>
            <a:r>
              <a:rPr lang="en-US" dirty="0" smtClean="0">
                <a:effectLst/>
                <a:latin typeface="Times New Roman"/>
                <a:ea typeface="Times New Roman"/>
              </a:rPr>
              <a:t>Ahead of </a:t>
            </a:r>
            <a:r>
              <a:rPr lang="en-US" b="1" dirty="0" smtClean="0">
                <a:solidFill>
                  <a:srgbClr val="FF0000"/>
                </a:solidFill>
                <a:effectLst/>
                <a:latin typeface="Times New Roman"/>
                <a:ea typeface="Times New Roman"/>
              </a:rPr>
              <a:t>the wave,</a:t>
            </a:r>
            <a:r>
              <a:rPr lang="en-US" dirty="0" smtClean="0">
                <a:effectLst/>
                <a:latin typeface="Times New Roman"/>
                <a:ea typeface="Times New Roman"/>
              </a:rPr>
              <a:t> the explosive is unchanged.</a:t>
            </a:r>
          </a:p>
          <a:p>
            <a:pPr marL="0" marR="0">
              <a:spcBef>
                <a:spcPts val="0"/>
              </a:spcBef>
              <a:spcAft>
                <a:spcPts val="0"/>
              </a:spcAft>
              <a:tabLst>
                <a:tab pos="914400" algn="l"/>
              </a:tabLst>
            </a:pPr>
            <a:r>
              <a:rPr lang="en-US" dirty="0" smtClean="0">
                <a:effectLst/>
                <a:latin typeface="Times New Roman"/>
                <a:ea typeface="Times New Roman"/>
              </a:rPr>
              <a:t> </a:t>
            </a:r>
          </a:p>
          <a:p>
            <a:pPr lvl="0">
              <a:spcBef>
                <a:spcPts val="0"/>
              </a:spcBef>
              <a:buFont typeface="+mj-lt"/>
              <a:buAutoNum type="alphaLcPeriod"/>
              <a:tabLst>
                <a:tab pos="914400" algn="l"/>
                <a:tab pos="1143000" algn="l"/>
              </a:tabLst>
            </a:pPr>
            <a:r>
              <a:rPr lang="en-US" dirty="0" smtClean="0">
                <a:effectLst/>
                <a:latin typeface="Times New Roman"/>
                <a:ea typeface="Times New Roman"/>
              </a:rPr>
              <a:t>Behind </a:t>
            </a:r>
            <a:r>
              <a:rPr lang="en-US" b="1" dirty="0" smtClean="0">
                <a:solidFill>
                  <a:srgbClr val="FF0000"/>
                </a:solidFill>
                <a:effectLst/>
                <a:latin typeface="Times New Roman"/>
                <a:ea typeface="Times New Roman"/>
              </a:rPr>
              <a:t>the wave,</a:t>
            </a:r>
            <a:r>
              <a:rPr lang="en-US" dirty="0" smtClean="0">
                <a:solidFill>
                  <a:srgbClr val="FF0000"/>
                </a:solidFill>
                <a:effectLst/>
                <a:latin typeface="Times New Roman"/>
                <a:ea typeface="Times New Roman"/>
              </a:rPr>
              <a:t> </a:t>
            </a:r>
            <a:r>
              <a:rPr lang="en-US" dirty="0" smtClean="0">
                <a:effectLst/>
                <a:latin typeface="Times New Roman"/>
                <a:ea typeface="Times New Roman"/>
              </a:rPr>
              <a:t>the explosive is instantaneously changed to a gas.</a:t>
            </a:r>
          </a:p>
          <a:p>
            <a:endParaRPr lang="en-US" dirty="0"/>
          </a:p>
        </p:txBody>
      </p:sp>
    </p:spTree>
    <p:extLst>
      <p:ext uri="{BB962C8B-B14F-4D97-AF65-F5344CB8AC3E}">
        <p14:creationId xmlns:p14="http://schemas.microsoft.com/office/powerpoint/2010/main" val="389107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latin typeface="Times New Roman"/>
                <a:ea typeface="Times New Roman"/>
              </a:rPr>
              <a:t>Strength of an Explosive:</a:t>
            </a:r>
            <a:endParaRPr lang="en-US" dirty="0"/>
          </a:p>
        </p:txBody>
      </p:sp>
      <p:sp>
        <p:nvSpPr>
          <p:cNvPr id="3" name="Content Placeholder 2"/>
          <p:cNvSpPr>
            <a:spLocks noGrp="1"/>
          </p:cNvSpPr>
          <p:nvPr>
            <p:ph idx="1"/>
          </p:nvPr>
        </p:nvSpPr>
        <p:spPr/>
        <p:txBody>
          <a:bodyPr>
            <a:normAutofit/>
          </a:bodyPr>
          <a:lstStyle/>
          <a:p>
            <a:pPr marL="514350" indent="-514350">
              <a:spcBef>
                <a:spcPts val="0"/>
              </a:spcBef>
              <a:buFont typeface="+mj-lt"/>
              <a:buAutoNum type="alphaUcPeriod"/>
              <a:tabLst>
                <a:tab pos="914400" algn="l"/>
                <a:tab pos="1143000" algn="l"/>
              </a:tabLst>
            </a:pPr>
            <a:r>
              <a:rPr lang="en-US" b="1" dirty="0" smtClean="0">
                <a:effectLst/>
                <a:latin typeface="Times New Roman"/>
                <a:ea typeface="Times New Roman"/>
              </a:rPr>
              <a:t>Dependent</a:t>
            </a:r>
            <a:r>
              <a:rPr lang="en-US" dirty="0" smtClean="0">
                <a:effectLst/>
                <a:latin typeface="Times New Roman"/>
                <a:ea typeface="Times New Roman"/>
              </a:rPr>
              <a:t> on the </a:t>
            </a:r>
            <a:r>
              <a:rPr lang="en-US" b="1" dirty="0" smtClean="0">
                <a:solidFill>
                  <a:srgbClr val="FF0000"/>
                </a:solidFill>
                <a:effectLst/>
                <a:latin typeface="Times New Roman"/>
                <a:ea typeface="Times New Roman"/>
              </a:rPr>
              <a:t>amount of gas and heat that is released</a:t>
            </a:r>
            <a:r>
              <a:rPr lang="en-US" dirty="0" smtClean="0">
                <a:effectLst/>
                <a:latin typeface="Times New Roman"/>
                <a:ea typeface="Times New Roman"/>
              </a:rPr>
              <a:t>, and the </a:t>
            </a:r>
            <a:r>
              <a:rPr lang="en-US" b="1" dirty="0" smtClean="0">
                <a:solidFill>
                  <a:srgbClr val="FF0000"/>
                </a:solidFill>
                <a:effectLst/>
                <a:latin typeface="Times New Roman"/>
                <a:ea typeface="Times New Roman"/>
              </a:rPr>
              <a:t>rate </a:t>
            </a:r>
            <a:r>
              <a:rPr lang="en-US" dirty="0" smtClean="0">
                <a:effectLst/>
                <a:latin typeface="Times New Roman"/>
                <a:ea typeface="Times New Roman"/>
              </a:rPr>
              <a:t>the gas and heat that is released.</a:t>
            </a:r>
          </a:p>
          <a:p>
            <a:pPr marL="514350" indent="-514350">
              <a:spcBef>
                <a:spcPts val="0"/>
              </a:spcBef>
              <a:buFont typeface="+mj-lt"/>
              <a:buAutoNum type="alphaUcPeriod"/>
              <a:tabLst>
                <a:tab pos="914400" algn="l"/>
                <a:tab pos="1143000" algn="l"/>
              </a:tabLst>
            </a:pPr>
            <a:r>
              <a:rPr lang="en-US" b="1" dirty="0" smtClean="0">
                <a:solidFill>
                  <a:srgbClr val="FF0000"/>
                </a:solidFill>
                <a:effectLst/>
                <a:latin typeface="Times New Roman"/>
                <a:ea typeface="Times New Roman"/>
              </a:rPr>
              <a:t>“Brisance”</a:t>
            </a:r>
            <a:r>
              <a:rPr lang="en-US" dirty="0" smtClean="0">
                <a:effectLst/>
                <a:latin typeface="Times New Roman"/>
                <a:ea typeface="Times New Roman"/>
              </a:rPr>
              <a:t> is the {the shattering or crushing effect of the explosion}</a:t>
            </a:r>
          </a:p>
          <a:p>
            <a:pPr marL="514350" indent="-514350">
              <a:spcBef>
                <a:spcPts val="0"/>
              </a:spcBef>
              <a:buFont typeface="+mj-lt"/>
              <a:buAutoNum type="alphaUcPeriod"/>
              <a:tabLst>
                <a:tab pos="914400" algn="l"/>
                <a:tab pos="1143000" algn="l"/>
              </a:tabLst>
            </a:pPr>
            <a:r>
              <a:rPr lang="en-US" b="1" dirty="0" smtClean="0">
                <a:solidFill>
                  <a:srgbClr val="FF0000"/>
                </a:solidFill>
                <a:effectLst/>
                <a:latin typeface="Times New Roman"/>
                <a:ea typeface="Times New Roman"/>
              </a:rPr>
              <a:t>Rapid Expansion Must Take Place!!!</a:t>
            </a:r>
            <a:endParaRPr lang="en-US" dirty="0" smtClean="0">
              <a:effectLst/>
              <a:latin typeface="Times New Roman"/>
              <a:ea typeface="Times New Roman"/>
            </a:endParaRPr>
          </a:p>
          <a:p>
            <a:pPr marL="514350" indent="-514350">
              <a:spcBef>
                <a:spcPts val="0"/>
              </a:spcBef>
              <a:buFont typeface="+mj-lt"/>
              <a:buAutoNum type="alphaUcPeriod"/>
              <a:tabLst>
                <a:tab pos="914400" algn="l"/>
                <a:tab pos="1143000" algn="l"/>
              </a:tabLst>
            </a:pPr>
            <a:r>
              <a:rPr lang="en-US" b="1" dirty="0" smtClean="0">
                <a:solidFill>
                  <a:srgbClr val="FF0000"/>
                </a:solidFill>
                <a:effectLst/>
                <a:latin typeface="Times New Roman"/>
                <a:ea typeface="Times New Roman"/>
              </a:rPr>
              <a:t>Gas pressure can reach into the thousands of kilo per centimeter.</a:t>
            </a:r>
            <a:endParaRPr lang="en-US" dirty="0" smtClean="0">
              <a:effectLst/>
              <a:latin typeface="Times New Roman"/>
              <a:ea typeface="Times New Roman"/>
            </a:endParaRPr>
          </a:p>
          <a:p>
            <a:pPr marL="0" indent="0">
              <a:buNone/>
            </a:pPr>
            <a:endParaRPr lang="en-US" dirty="0"/>
          </a:p>
        </p:txBody>
      </p:sp>
    </p:spTree>
    <p:extLst>
      <p:ext uri="{BB962C8B-B14F-4D97-AF65-F5344CB8AC3E}">
        <p14:creationId xmlns:p14="http://schemas.microsoft.com/office/powerpoint/2010/main" val="297089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295400"/>
            <a:ext cx="7010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62545" y="5599744"/>
            <a:ext cx="6096000" cy="1200329"/>
          </a:xfrm>
          <a:prstGeom prst="rect">
            <a:avLst/>
          </a:prstGeom>
          <a:solidFill>
            <a:schemeClr val="bg2">
              <a:lumMod val="25000"/>
            </a:schemeClr>
          </a:solidFill>
        </p:spPr>
        <p:txBody>
          <a:bodyPr wrap="square" rtlCol="0">
            <a:spAutoFit/>
          </a:bodyPr>
          <a:lstStyle/>
          <a:p>
            <a:r>
              <a:rPr lang="en-US" b="1" dirty="0">
                <a:solidFill>
                  <a:srgbClr val="FF0000"/>
                </a:solidFill>
              </a:rPr>
              <a:t>Introduction:</a:t>
            </a:r>
            <a:endParaRPr lang="en-US" dirty="0">
              <a:solidFill>
                <a:srgbClr val="FF0000"/>
              </a:solidFill>
            </a:endParaRPr>
          </a:p>
          <a:p>
            <a:r>
              <a:rPr lang="en-US" dirty="0">
                <a:solidFill>
                  <a:srgbClr val="FF0000"/>
                </a:solidFill>
              </a:rPr>
              <a:t> </a:t>
            </a:r>
          </a:p>
          <a:p>
            <a:r>
              <a:rPr lang="en-US" b="1" dirty="0">
                <a:solidFill>
                  <a:srgbClr val="FF0000"/>
                </a:solidFill>
              </a:rPr>
              <a:t>This portion is going to concern fire that is so rapid that damage can happen in just a moment.</a:t>
            </a:r>
            <a:endParaRPr lang="en-US" dirty="0">
              <a:solidFill>
                <a:srgbClr val="FF0000"/>
              </a:solidFill>
            </a:endParaRPr>
          </a:p>
        </p:txBody>
      </p:sp>
    </p:spTree>
    <p:extLst>
      <p:ext uri="{BB962C8B-B14F-4D97-AF65-F5344CB8AC3E}">
        <p14:creationId xmlns:p14="http://schemas.microsoft.com/office/powerpoint/2010/main" val="1347962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prstClr val="black"/>
                </a:solidFill>
                <a:latin typeface="Times New Roman"/>
                <a:ea typeface="Times New Roman"/>
              </a:rPr>
              <a:t>Strength of an </a:t>
            </a:r>
            <a:r>
              <a:rPr lang="en-US" b="1" dirty="0" smtClean="0">
                <a:solidFill>
                  <a:prstClr val="black"/>
                </a:solidFill>
                <a:latin typeface="Times New Roman"/>
                <a:ea typeface="Times New Roman"/>
              </a:rPr>
              <a:t>Explosive Continued…</a:t>
            </a:r>
            <a:endParaRPr lang="en-US" dirty="0"/>
          </a:p>
        </p:txBody>
      </p:sp>
      <p:sp>
        <p:nvSpPr>
          <p:cNvPr id="3" name="Content Placeholder 2"/>
          <p:cNvSpPr>
            <a:spLocks noGrp="1"/>
          </p:cNvSpPr>
          <p:nvPr>
            <p:ph idx="1"/>
          </p:nvPr>
        </p:nvSpPr>
        <p:spPr/>
        <p:txBody>
          <a:bodyPr>
            <a:normAutofit/>
          </a:bodyPr>
          <a:lstStyle/>
          <a:p>
            <a:pPr marL="514350" lvl="0" indent="-514350">
              <a:spcBef>
                <a:spcPts val="0"/>
              </a:spcBef>
              <a:buFont typeface="+mj-lt"/>
              <a:buAutoNum type="alphaLcParenR" startAt="4"/>
              <a:tabLst>
                <a:tab pos="914400" algn="l"/>
                <a:tab pos="1143000" algn="l"/>
              </a:tabLst>
            </a:pPr>
            <a:r>
              <a:rPr lang="en-US" dirty="0">
                <a:solidFill>
                  <a:prstClr val="black"/>
                </a:solidFill>
                <a:latin typeface="Times New Roman"/>
                <a:ea typeface="Times New Roman"/>
              </a:rPr>
              <a:t>Temperatures can be in the area of </a:t>
            </a:r>
            <a:r>
              <a:rPr lang="en-US" b="1" dirty="0">
                <a:solidFill>
                  <a:srgbClr val="FF0000"/>
                </a:solidFill>
                <a:latin typeface="Times New Roman"/>
                <a:ea typeface="Times New Roman"/>
              </a:rPr>
              <a:t>3315° C and above (6000° F +).</a:t>
            </a:r>
            <a:endParaRPr lang="en-US" dirty="0">
              <a:solidFill>
                <a:prstClr val="black"/>
              </a:solidFill>
              <a:latin typeface="Times New Roman"/>
              <a:ea typeface="Times New Roman"/>
            </a:endParaRPr>
          </a:p>
          <a:p>
            <a:pPr marL="171450" lvl="0" indent="-514350">
              <a:spcBef>
                <a:spcPts val="0"/>
              </a:spcBef>
              <a:buFont typeface="+mj-lt"/>
              <a:buAutoNum type="alphaLcParenR" startAt="4"/>
              <a:tabLst>
                <a:tab pos="914400" algn="l"/>
              </a:tabLst>
            </a:pPr>
            <a:endParaRPr lang="en-US" dirty="0">
              <a:solidFill>
                <a:prstClr val="black"/>
              </a:solidFill>
              <a:latin typeface="Times New Roman"/>
              <a:ea typeface="Times New Roman"/>
            </a:endParaRPr>
          </a:p>
          <a:p>
            <a:pPr marL="514350" lvl="0" indent="-514350">
              <a:spcBef>
                <a:spcPts val="0"/>
              </a:spcBef>
              <a:buFont typeface="+mj-lt"/>
              <a:buAutoNum type="alphaLcParenR" startAt="4"/>
              <a:tabLst>
                <a:tab pos="914400" algn="l"/>
                <a:tab pos="1143000" algn="l"/>
              </a:tabLst>
            </a:pPr>
            <a:r>
              <a:rPr lang="en-US" dirty="0">
                <a:solidFill>
                  <a:prstClr val="black"/>
                </a:solidFill>
                <a:latin typeface="Times New Roman"/>
                <a:ea typeface="Times New Roman"/>
              </a:rPr>
              <a:t>Pressure waves move out enormous velocities in the thousands of meters per second (detonation cord will have a velocity of </a:t>
            </a:r>
            <a:r>
              <a:rPr lang="en-US" i="1" u="sng" dirty="0">
                <a:solidFill>
                  <a:srgbClr val="FF0000"/>
                </a:solidFill>
                <a:latin typeface="Times New Roman"/>
                <a:ea typeface="Times New Roman"/>
              </a:rPr>
              <a:t>6400 </a:t>
            </a:r>
            <a:r>
              <a:rPr lang="en-US" i="1" u="sng" dirty="0" err="1">
                <a:solidFill>
                  <a:srgbClr val="FF0000"/>
                </a:solidFill>
                <a:latin typeface="Times New Roman"/>
                <a:ea typeface="Times New Roman"/>
              </a:rPr>
              <a:t>mps</a:t>
            </a:r>
            <a:r>
              <a:rPr lang="en-US" i="1" u="sng" dirty="0">
                <a:solidFill>
                  <a:srgbClr val="FF0000"/>
                </a:solidFill>
                <a:latin typeface="Times New Roman"/>
                <a:ea typeface="Times New Roman"/>
              </a:rPr>
              <a:t> [21000fps]). The speed would get to San Diego from San Francisco in about 4minutes!!!</a:t>
            </a:r>
            <a:r>
              <a:rPr lang="en-US" dirty="0">
                <a:solidFill>
                  <a:prstClr val="black"/>
                </a:solidFill>
                <a:latin typeface="Times New Roman"/>
                <a:ea typeface="Times New Roman"/>
              </a:rPr>
              <a:t> The factors that govern the explosive strength are:</a:t>
            </a:r>
          </a:p>
          <a:p>
            <a:pPr marL="514350" indent="-514350">
              <a:buFont typeface="+mj-lt"/>
              <a:buAutoNum type="alphaLcParenR" startAt="4"/>
            </a:pPr>
            <a:endParaRPr lang="en-US" dirty="0"/>
          </a:p>
        </p:txBody>
      </p:sp>
    </p:spTree>
    <p:extLst>
      <p:ext uri="{BB962C8B-B14F-4D97-AF65-F5344CB8AC3E}">
        <p14:creationId xmlns:p14="http://schemas.microsoft.com/office/powerpoint/2010/main" val="33249720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solidFill>
                  <a:prstClr val="black"/>
                </a:solidFill>
                <a:latin typeface="Times New Roman"/>
                <a:ea typeface="Times New Roman"/>
              </a:rPr>
              <a:t>Strength of an Explosive Continued…</a:t>
            </a:r>
            <a:endParaRPr lang="en-US" dirty="0"/>
          </a:p>
        </p:txBody>
      </p:sp>
      <p:sp>
        <p:nvSpPr>
          <p:cNvPr id="3" name="Content Placeholder 2"/>
          <p:cNvSpPr>
            <a:spLocks noGrp="1"/>
          </p:cNvSpPr>
          <p:nvPr>
            <p:ph idx="1"/>
          </p:nvPr>
        </p:nvSpPr>
        <p:spPr/>
        <p:txBody>
          <a:bodyPr/>
          <a:lstStyle/>
          <a:p>
            <a:pPr marL="457200" lvl="1" indent="0">
              <a:spcBef>
                <a:spcPts val="0"/>
              </a:spcBef>
              <a:buNone/>
              <a:tabLst>
                <a:tab pos="914400" algn="l"/>
                <a:tab pos="1600200" algn="l"/>
              </a:tabLst>
            </a:pPr>
            <a:r>
              <a:rPr lang="en-US" b="1" u="sng" dirty="0" smtClean="0">
                <a:solidFill>
                  <a:srgbClr val="FF0000"/>
                </a:solidFill>
                <a:effectLst/>
                <a:latin typeface="Times New Roman"/>
                <a:ea typeface="Times New Roman"/>
              </a:rPr>
              <a:t>1.The rate of release.</a:t>
            </a:r>
            <a:endParaRPr lang="en-US" dirty="0" smtClean="0">
              <a:effectLst/>
              <a:latin typeface="Times New Roman"/>
              <a:ea typeface="Times New Roman"/>
            </a:endParaRPr>
          </a:p>
          <a:p>
            <a:pPr marL="0" marR="0" indent="0">
              <a:spcBef>
                <a:spcPts val="0"/>
              </a:spcBef>
              <a:spcAft>
                <a:spcPts val="0"/>
              </a:spcAft>
              <a:buNone/>
              <a:tabLst>
                <a:tab pos="914400" algn="l"/>
              </a:tabLst>
            </a:pPr>
            <a:r>
              <a:rPr lang="en-US" b="1" u="none" strike="noStrike" dirty="0" smtClean="0">
                <a:solidFill>
                  <a:srgbClr val="FF0000"/>
                </a:solidFill>
                <a:effectLst/>
                <a:latin typeface="Times New Roman"/>
                <a:ea typeface="Times New Roman"/>
              </a:rPr>
              <a:t> </a:t>
            </a:r>
            <a:endParaRPr lang="en-US" dirty="0" smtClean="0">
              <a:effectLst/>
              <a:latin typeface="Times New Roman"/>
              <a:ea typeface="Times New Roman"/>
            </a:endParaRPr>
          </a:p>
          <a:p>
            <a:pPr marL="457200" lvl="1" indent="0">
              <a:spcBef>
                <a:spcPts val="0"/>
              </a:spcBef>
              <a:buNone/>
              <a:tabLst>
                <a:tab pos="914400" algn="l"/>
                <a:tab pos="1600200" algn="l"/>
              </a:tabLst>
            </a:pPr>
            <a:r>
              <a:rPr lang="en-US" b="1" u="sng" dirty="0" smtClean="0">
                <a:solidFill>
                  <a:srgbClr val="FF0000"/>
                </a:solidFill>
                <a:effectLst/>
                <a:latin typeface="Times New Roman"/>
                <a:ea typeface="Times New Roman"/>
              </a:rPr>
              <a:t>2. The pressure release.</a:t>
            </a:r>
            <a:endParaRPr lang="en-US" dirty="0" smtClean="0">
              <a:effectLst/>
              <a:latin typeface="Times New Roman"/>
              <a:ea typeface="Times New Roman"/>
            </a:endParaRPr>
          </a:p>
          <a:p>
            <a:pPr marL="0" marR="0" indent="0">
              <a:spcBef>
                <a:spcPts val="0"/>
              </a:spcBef>
              <a:spcAft>
                <a:spcPts val="0"/>
              </a:spcAft>
              <a:buNone/>
              <a:tabLst>
                <a:tab pos="914400" algn="l"/>
              </a:tabLst>
            </a:pPr>
            <a:r>
              <a:rPr lang="en-US" b="1" u="none" strike="noStrike" dirty="0" smtClean="0">
                <a:solidFill>
                  <a:srgbClr val="FF0000"/>
                </a:solidFill>
                <a:effectLst/>
                <a:latin typeface="Times New Roman"/>
                <a:ea typeface="Times New Roman"/>
              </a:rPr>
              <a:t> </a:t>
            </a:r>
            <a:endParaRPr lang="en-US" dirty="0" smtClean="0">
              <a:effectLst/>
              <a:latin typeface="Times New Roman"/>
              <a:ea typeface="Times New Roman"/>
            </a:endParaRPr>
          </a:p>
          <a:p>
            <a:pPr marL="457200" lvl="1" indent="0">
              <a:spcBef>
                <a:spcPts val="0"/>
              </a:spcBef>
              <a:buNone/>
              <a:tabLst>
                <a:tab pos="914400" algn="l"/>
                <a:tab pos="1600200" algn="l"/>
              </a:tabLst>
            </a:pPr>
            <a:r>
              <a:rPr lang="en-US" b="1" u="sng" dirty="0" smtClean="0">
                <a:solidFill>
                  <a:srgbClr val="FF0000"/>
                </a:solidFill>
                <a:effectLst/>
                <a:latin typeface="Times New Roman"/>
                <a:ea typeface="Times New Roman"/>
              </a:rPr>
              <a:t>3. The quantity of gas released.</a:t>
            </a:r>
            <a:endParaRPr lang="en-US" dirty="0" smtClean="0">
              <a:effectLst/>
              <a:latin typeface="Times New Roman"/>
              <a:ea typeface="Times New Roman"/>
            </a:endParaRPr>
          </a:p>
          <a:p>
            <a:endParaRPr lang="en-US" dirty="0"/>
          </a:p>
        </p:txBody>
      </p:sp>
    </p:spTree>
    <p:extLst>
      <p:ext uri="{BB962C8B-B14F-4D97-AF65-F5344CB8AC3E}">
        <p14:creationId xmlns:p14="http://schemas.microsoft.com/office/powerpoint/2010/main" val="116989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down)">
                                      <p:cBhvr>
                                        <p:cTn id="41" dur="580">
                                          <p:stCondLst>
                                            <p:cond delay="0"/>
                                          </p:stCondLst>
                                        </p:cTn>
                                        <p:tgtEl>
                                          <p:spTgt spid="3">
                                            <p:txEl>
                                              <p:pRg st="2" end="2"/>
                                            </p:txEl>
                                          </p:spTgt>
                                        </p:tgtEl>
                                      </p:cBhvr>
                                    </p:animEffect>
                                    <p:anim calcmode="lin" valueType="num">
                                      <p:cBhvr>
                                        <p:cTn id="4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2" end="2"/>
                                            </p:txEl>
                                          </p:spTgt>
                                        </p:tgtEl>
                                      </p:cBhvr>
                                      <p:to x="100000" y="60000"/>
                                    </p:animScale>
                                    <p:animScale>
                                      <p:cBhvr>
                                        <p:cTn id="48" dur="166" decel="50000">
                                          <p:stCondLst>
                                            <p:cond delay="676"/>
                                          </p:stCondLst>
                                        </p:cTn>
                                        <p:tgtEl>
                                          <p:spTgt spid="3">
                                            <p:txEl>
                                              <p:pRg st="2" end="2"/>
                                            </p:txEl>
                                          </p:spTgt>
                                        </p:tgtEl>
                                      </p:cBhvr>
                                      <p:to x="100000" y="100000"/>
                                    </p:animScale>
                                    <p:animScale>
                                      <p:cBhvr>
                                        <p:cTn id="49" dur="26">
                                          <p:stCondLst>
                                            <p:cond delay="1312"/>
                                          </p:stCondLst>
                                        </p:cTn>
                                        <p:tgtEl>
                                          <p:spTgt spid="3">
                                            <p:txEl>
                                              <p:pRg st="2" end="2"/>
                                            </p:txEl>
                                          </p:spTgt>
                                        </p:tgtEl>
                                      </p:cBhvr>
                                      <p:to x="100000" y="80000"/>
                                    </p:animScale>
                                    <p:animScale>
                                      <p:cBhvr>
                                        <p:cTn id="50" dur="166" decel="50000">
                                          <p:stCondLst>
                                            <p:cond delay="1338"/>
                                          </p:stCondLst>
                                        </p:cTn>
                                        <p:tgtEl>
                                          <p:spTgt spid="3">
                                            <p:txEl>
                                              <p:pRg st="2" end="2"/>
                                            </p:txEl>
                                          </p:spTgt>
                                        </p:tgtEl>
                                      </p:cBhvr>
                                      <p:to x="100000" y="100000"/>
                                    </p:animScale>
                                    <p:animScale>
                                      <p:cBhvr>
                                        <p:cTn id="51" dur="26">
                                          <p:stCondLst>
                                            <p:cond delay="1642"/>
                                          </p:stCondLst>
                                        </p:cTn>
                                        <p:tgtEl>
                                          <p:spTgt spid="3">
                                            <p:txEl>
                                              <p:pRg st="2" end="2"/>
                                            </p:txEl>
                                          </p:spTgt>
                                        </p:tgtEl>
                                      </p:cBhvr>
                                      <p:to x="100000" y="90000"/>
                                    </p:animScale>
                                    <p:animScale>
                                      <p:cBhvr>
                                        <p:cTn id="52" dur="166" decel="50000">
                                          <p:stCondLst>
                                            <p:cond delay="1668"/>
                                          </p:stCondLst>
                                        </p:cTn>
                                        <p:tgtEl>
                                          <p:spTgt spid="3">
                                            <p:txEl>
                                              <p:pRg st="2" end="2"/>
                                            </p:txEl>
                                          </p:spTgt>
                                        </p:tgtEl>
                                      </p:cBhvr>
                                      <p:to x="100000" y="100000"/>
                                    </p:animScale>
                                    <p:animScale>
                                      <p:cBhvr>
                                        <p:cTn id="53" dur="26">
                                          <p:stCondLst>
                                            <p:cond delay="1808"/>
                                          </p:stCondLst>
                                        </p:cTn>
                                        <p:tgtEl>
                                          <p:spTgt spid="3">
                                            <p:txEl>
                                              <p:pRg st="2" end="2"/>
                                            </p:txEl>
                                          </p:spTgt>
                                        </p:tgtEl>
                                      </p:cBhvr>
                                      <p:to x="100000" y="95000"/>
                                    </p:animScale>
                                    <p:animScale>
                                      <p:cBhvr>
                                        <p:cTn id="54" dur="166" decel="50000">
                                          <p:stCondLst>
                                            <p:cond delay="1834"/>
                                          </p:stCondLst>
                                        </p:cTn>
                                        <p:tgtEl>
                                          <p:spTgt spid="3">
                                            <p:txEl>
                                              <p:pRg st="2" end="2"/>
                                            </p:tx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3">
                                            <p:txEl>
                                              <p:pRg st="3" end="3"/>
                                            </p:txEl>
                                          </p:spTgt>
                                        </p:tgtEl>
                                        <p:attrNameLst>
                                          <p:attrName>style.visibility</p:attrName>
                                        </p:attrNameLst>
                                      </p:cBhvr>
                                      <p:to>
                                        <p:strVal val="visible"/>
                                      </p:to>
                                    </p:set>
                                    <p:animEffect transition="in" filter="wipe(down)">
                                      <p:cBhvr>
                                        <p:cTn id="59" dur="580">
                                          <p:stCondLst>
                                            <p:cond delay="0"/>
                                          </p:stCondLst>
                                        </p:cTn>
                                        <p:tgtEl>
                                          <p:spTgt spid="3">
                                            <p:txEl>
                                              <p:pRg st="3" end="3"/>
                                            </p:txEl>
                                          </p:spTgt>
                                        </p:tgtEl>
                                      </p:cBhvr>
                                    </p:animEffect>
                                    <p:anim calcmode="lin" valueType="num">
                                      <p:cBhvr>
                                        <p:cTn id="6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xEl>
                                              <p:pRg st="3" end="3"/>
                                            </p:txEl>
                                          </p:spTgt>
                                        </p:tgtEl>
                                      </p:cBhvr>
                                      <p:to x="100000" y="60000"/>
                                    </p:animScale>
                                    <p:animScale>
                                      <p:cBhvr>
                                        <p:cTn id="66" dur="166" decel="50000">
                                          <p:stCondLst>
                                            <p:cond delay="676"/>
                                          </p:stCondLst>
                                        </p:cTn>
                                        <p:tgtEl>
                                          <p:spTgt spid="3">
                                            <p:txEl>
                                              <p:pRg st="3" end="3"/>
                                            </p:txEl>
                                          </p:spTgt>
                                        </p:tgtEl>
                                      </p:cBhvr>
                                      <p:to x="100000" y="100000"/>
                                    </p:animScale>
                                    <p:animScale>
                                      <p:cBhvr>
                                        <p:cTn id="67" dur="26">
                                          <p:stCondLst>
                                            <p:cond delay="1312"/>
                                          </p:stCondLst>
                                        </p:cTn>
                                        <p:tgtEl>
                                          <p:spTgt spid="3">
                                            <p:txEl>
                                              <p:pRg st="3" end="3"/>
                                            </p:txEl>
                                          </p:spTgt>
                                        </p:tgtEl>
                                      </p:cBhvr>
                                      <p:to x="100000" y="80000"/>
                                    </p:animScale>
                                    <p:animScale>
                                      <p:cBhvr>
                                        <p:cTn id="68" dur="166" decel="50000">
                                          <p:stCondLst>
                                            <p:cond delay="1338"/>
                                          </p:stCondLst>
                                        </p:cTn>
                                        <p:tgtEl>
                                          <p:spTgt spid="3">
                                            <p:txEl>
                                              <p:pRg st="3" end="3"/>
                                            </p:txEl>
                                          </p:spTgt>
                                        </p:tgtEl>
                                      </p:cBhvr>
                                      <p:to x="100000" y="100000"/>
                                    </p:animScale>
                                    <p:animScale>
                                      <p:cBhvr>
                                        <p:cTn id="69" dur="26">
                                          <p:stCondLst>
                                            <p:cond delay="1642"/>
                                          </p:stCondLst>
                                        </p:cTn>
                                        <p:tgtEl>
                                          <p:spTgt spid="3">
                                            <p:txEl>
                                              <p:pRg st="3" end="3"/>
                                            </p:txEl>
                                          </p:spTgt>
                                        </p:tgtEl>
                                      </p:cBhvr>
                                      <p:to x="100000" y="90000"/>
                                    </p:animScale>
                                    <p:animScale>
                                      <p:cBhvr>
                                        <p:cTn id="70" dur="166" decel="50000">
                                          <p:stCondLst>
                                            <p:cond delay="1668"/>
                                          </p:stCondLst>
                                        </p:cTn>
                                        <p:tgtEl>
                                          <p:spTgt spid="3">
                                            <p:txEl>
                                              <p:pRg st="3" end="3"/>
                                            </p:txEl>
                                          </p:spTgt>
                                        </p:tgtEl>
                                      </p:cBhvr>
                                      <p:to x="100000" y="100000"/>
                                    </p:animScale>
                                    <p:animScale>
                                      <p:cBhvr>
                                        <p:cTn id="71" dur="26">
                                          <p:stCondLst>
                                            <p:cond delay="1808"/>
                                          </p:stCondLst>
                                        </p:cTn>
                                        <p:tgtEl>
                                          <p:spTgt spid="3">
                                            <p:txEl>
                                              <p:pRg st="3" end="3"/>
                                            </p:txEl>
                                          </p:spTgt>
                                        </p:tgtEl>
                                      </p:cBhvr>
                                      <p:to x="100000" y="95000"/>
                                    </p:animScale>
                                    <p:animScale>
                                      <p:cBhvr>
                                        <p:cTn id="72" dur="166" decel="50000">
                                          <p:stCondLst>
                                            <p:cond delay="1834"/>
                                          </p:stCondLst>
                                        </p:cTn>
                                        <p:tgtEl>
                                          <p:spTgt spid="3">
                                            <p:txEl>
                                              <p:pRg st="3" end="3"/>
                                            </p:tx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animEffect transition="in" filter="wipe(down)">
                                      <p:cBhvr>
                                        <p:cTn id="75" dur="580">
                                          <p:stCondLst>
                                            <p:cond delay="0"/>
                                          </p:stCondLst>
                                        </p:cTn>
                                        <p:tgtEl>
                                          <p:spTgt spid="3">
                                            <p:txEl>
                                              <p:pRg st="4" end="4"/>
                                            </p:txEl>
                                          </p:spTgt>
                                        </p:tgtEl>
                                      </p:cBhvr>
                                    </p:animEffect>
                                    <p:anim calcmode="lin" valueType="num">
                                      <p:cBhvr>
                                        <p:cTn id="7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3">
                                            <p:txEl>
                                              <p:pRg st="4" end="4"/>
                                            </p:txEl>
                                          </p:spTgt>
                                        </p:tgtEl>
                                      </p:cBhvr>
                                      <p:to x="100000" y="60000"/>
                                    </p:animScale>
                                    <p:animScale>
                                      <p:cBhvr>
                                        <p:cTn id="82" dur="166" decel="50000">
                                          <p:stCondLst>
                                            <p:cond delay="676"/>
                                          </p:stCondLst>
                                        </p:cTn>
                                        <p:tgtEl>
                                          <p:spTgt spid="3">
                                            <p:txEl>
                                              <p:pRg st="4" end="4"/>
                                            </p:txEl>
                                          </p:spTgt>
                                        </p:tgtEl>
                                      </p:cBhvr>
                                      <p:to x="100000" y="100000"/>
                                    </p:animScale>
                                    <p:animScale>
                                      <p:cBhvr>
                                        <p:cTn id="83" dur="26">
                                          <p:stCondLst>
                                            <p:cond delay="1312"/>
                                          </p:stCondLst>
                                        </p:cTn>
                                        <p:tgtEl>
                                          <p:spTgt spid="3">
                                            <p:txEl>
                                              <p:pRg st="4" end="4"/>
                                            </p:txEl>
                                          </p:spTgt>
                                        </p:tgtEl>
                                      </p:cBhvr>
                                      <p:to x="100000" y="80000"/>
                                    </p:animScale>
                                    <p:animScale>
                                      <p:cBhvr>
                                        <p:cTn id="84" dur="166" decel="50000">
                                          <p:stCondLst>
                                            <p:cond delay="1338"/>
                                          </p:stCondLst>
                                        </p:cTn>
                                        <p:tgtEl>
                                          <p:spTgt spid="3">
                                            <p:txEl>
                                              <p:pRg st="4" end="4"/>
                                            </p:txEl>
                                          </p:spTgt>
                                        </p:tgtEl>
                                      </p:cBhvr>
                                      <p:to x="100000" y="100000"/>
                                    </p:animScale>
                                    <p:animScale>
                                      <p:cBhvr>
                                        <p:cTn id="85" dur="26">
                                          <p:stCondLst>
                                            <p:cond delay="1642"/>
                                          </p:stCondLst>
                                        </p:cTn>
                                        <p:tgtEl>
                                          <p:spTgt spid="3">
                                            <p:txEl>
                                              <p:pRg st="4" end="4"/>
                                            </p:txEl>
                                          </p:spTgt>
                                        </p:tgtEl>
                                      </p:cBhvr>
                                      <p:to x="100000" y="90000"/>
                                    </p:animScale>
                                    <p:animScale>
                                      <p:cBhvr>
                                        <p:cTn id="86" dur="166" decel="50000">
                                          <p:stCondLst>
                                            <p:cond delay="1668"/>
                                          </p:stCondLst>
                                        </p:cTn>
                                        <p:tgtEl>
                                          <p:spTgt spid="3">
                                            <p:txEl>
                                              <p:pRg st="4" end="4"/>
                                            </p:txEl>
                                          </p:spTgt>
                                        </p:tgtEl>
                                      </p:cBhvr>
                                      <p:to x="100000" y="100000"/>
                                    </p:animScale>
                                    <p:animScale>
                                      <p:cBhvr>
                                        <p:cTn id="87" dur="26">
                                          <p:stCondLst>
                                            <p:cond delay="1808"/>
                                          </p:stCondLst>
                                        </p:cTn>
                                        <p:tgtEl>
                                          <p:spTgt spid="3">
                                            <p:txEl>
                                              <p:pRg st="4" end="4"/>
                                            </p:txEl>
                                          </p:spTgt>
                                        </p:tgtEl>
                                      </p:cBhvr>
                                      <p:to x="100000" y="95000"/>
                                    </p:animScale>
                                    <p:animScale>
                                      <p:cBhvr>
                                        <p:cTn id="88"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prstClr val="black"/>
                </a:solidFill>
                <a:latin typeface="Times New Roman"/>
                <a:ea typeface="Times New Roman"/>
              </a:rPr>
              <a:t>Strength of an Explosive Continued…</a:t>
            </a:r>
            <a:endParaRPr lang="en-US" dirty="0"/>
          </a:p>
        </p:txBody>
      </p:sp>
      <p:sp>
        <p:nvSpPr>
          <p:cNvPr id="3" name="Content Placeholder 2"/>
          <p:cNvSpPr>
            <a:spLocks noGrp="1"/>
          </p:cNvSpPr>
          <p:nvPr>
            <p:ph idx="1"/>
          </p:nvPr>
        </p:nvSpPr>
        <p:spPr/>
        <p:txBody>
          <a:bodyPr/>
          <a:lstStyle/>
          <a:p>
            <a:pPr marL="457200" lvl="1" indent="0">
              <a:spcBef>
                <a:spcPts val="0"/>
              </a:spcBef>
              <a:buNone/>
              <a:tabLst>
                <a:tab pos="914400" algn="l"/>
                <a:tab pos="1600200" algn="l"/>
              </a:tabLst>
            </a:pPr>
            <a:r>
              <a:rPr lang="en-US" b="1" u="sng" dirty="0" smtClean="0">
                <a:solidFill>
                  <a:srgbClr val="FF0000"/>
                </a:solidFill>
                <a:effectLst/>
                <a:latin typeface="Times New Roman"/>
                <a:ea typeface="Times New Roman"/>
              </a:rPr>
              <a:t>4. Directional factors controlling the release (HEAT round for example).  </a:t>
            </a:r>
            <a:r>
              <a:rPr lang="en-US" b="1" dirty="0" smtClean="0">
                <a:solidFill>
                  <a:srgbClr val="FF0000"/>
                </a:solidFill>
                <a:effectLst/>
                <a:latin typeface="Times New Roman"/>
                <a:ea typeface="Times New Roman"/>
              </a:rPr>
              <a:t> </a:t>
            </a:r>
            <a:r>
              <a:rPr lang="en-US" b="1" dirty="0" smtClean="0">
                <a:effectLst/>
                <a:latin typeface="Times New Roman"/>
                <a:ea typeface="Times New Roman"/>
              </a:rPr>
              <a:t>[Refer to illustration below]</a:t>
            </a:r>
          </a:p>
          <a:p>
            <a:pPr marL="457200" lvl="1" indent="0">
              <a:spcBef>
                <a:spcPts val="0"/>
              </a:spcBef>
              <a:buNone/>
              <a:tabLst>
                <a:tab pos="914400" algn="l"/>
                <a:tab pos="1600200" algn="l"/>
              </a:tabLst>
            </a:pPr>
            <a:endParaRPr lang="en-US" dirty="0" smtClean="0">
              <a:effectLst/>
              <a:latin typeface="Times New Roman"/>
              <a:ea typeface="Times New Roman"/>
            </a:endParaRP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895600"/>
            <a:ext cx="7391400" cy="3988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7477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prstClr val="black"/>
                </a:solidFill>
                <a:latin typeface="Times New Roman"/>
                <a:ea typeface="Times New Roman"/>
              </a:rPr>
              <a:t>Strength of an Explosive Continued…</a:t>
            </a:r>
            <a:endParaRPr lang="en-US" dirty="0"/>
          </a:p>
        </p:txBody>
      </p:sp>
      <p:sp>
        <p:nvSpPr>
          <p:cNvPr id="3" name="Content Placeholder 2"/>
          <p:cNvSpPr>
            <a:spLocks noGrp="1"/>
          </p:cNvSpPr>
          <p:nvPr>
            <p:ph idx="1"/>
          </p:nvPr>
        </p:nvSpPr>
        <p:spPr/>
        <p:txBody>
          <a:bodyPr>
            <a:normAutofit/>
          </a:bodyPr>
          <a:lstStyle/>
          <a:p>
            <a:pPr marL="457200" lvl="1" indent="0">
              <a:buNone/>
            </a:pPr>
            <a:r>
              <a:rPr lang="en-US" b="1" u="sng" dirty="0" smtClean="0">
                <a:solidFill>
                  <a:srgbClr val="FF0000"/>
                </a:solidFill>
              </a:rPr>
              <a:t>5. Mechanical </a:t>
            </a:r>
            <a:r>
              <a:rPr lang="en-US" b="1" u="sng" dirty="0">
                <a:solidFill>
                  <a:srgbClr val="FF0000"/>
                </a:solidFill>
              </a:rPr>
              <a:t>effect is coincidental with the release.</a:t>
            </a:r>
            <a:endParaRPr lang="en-US" dirty="0">
              <a:solidFill>
                <a:srgbClr val="FF0000"/>
              </a:solidFill>
            </a:endParaRPr>
          </a:p>
          <a:p>
            <a:pPr marL="0" indent="0">
              <a:buNone/>
            </a:pPr>
            <a:r>
              <a:rPr lang="en-US" b="1" dirty="0">
                <a:solidFill>
                  <a:srgbClr val="FF0000"/>
                </a:solidFill>
              </a:rPr>
              <a:t> </a:t>
            </a:r>
            <a:endParaRPr lang="en-US" dirty="0">
              <a:solidFill>
                <a:srgbClr val="FF0000"/>
              </a:solidFill>
            </a:endParaRPr>
          </a:p>
          <a:p>
            <a:pPr marL="457200" lvl="1" indent="0">
              <a:buNone/>
            </a:pPr>
            <a:r>
              <a:rPr lang="en-US" b="1" u="sng" dirty="0" smtClean="0">
                <a:solidFill>
                  <a:srgbClr val="FF0000"/>
                </a:solidFill>
              </a:rPr>
              <a:t>6. The </a:t>
            </a:r>
            <a:r>
              <a:rPr lang="en-US" b="1" u="sng" dirty="0">
                <a:solidFill>
                  <a:srgbClr val="FF0000"/>
                </a:solidFill>
              </a:rPr>
              <a:t>temperature of the released gas.</a:t>
            </a:r>
            <a:endParaRPr lang="en-US" dirty="0">
              <a:solidFill>
                <a:srgbClr val="FF0000"/>
              </a:solidFill>
            </a:endParaRPr>
          </a:p>
          <a:p>
            <a:endParaRPr lang="en-US" dirty="0"/>
          </a:p>
        </p:txBody>
      </p:sp>
    </p:spTree>
    <p:extLst>
      <p:ext uri="{BB962C8B-B14F-4D97-AF65-F5344CB8AC3E}">
        <p14:creationId xmlns:p14="http://schemas.microsoft.com/office/powerpoint/2010/main" val="31724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fontScale="90000"/>
          </a:bodyPr>
          <a:lstStyle/>
          <a:p>
            <a:r>
              <a:rPr lang="en-US" b="1" dirty="0">
                <a:solidFill>
                  <a:prstClr val="black"/>
                </a:solidFill>
                <a:latin typeface="Times New Roman"/>
                <a:ea typeface="Times New Roman"/>
              </a:rPr>
              <a:t>Strength of an Explosive Continued…</a:t>
            </a:r>
            <a:endParaRPr lang="en-US" b="1"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524000"/>
            <a:ext cx="7467600"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533400" y="1463840"/>
            <a:ext cx="2895600" cy="369332"/>
          </a:xfrm>
          <a:prstGeom prst="rect">
            <a:avLst/>
          </a:prstGeom>
          <a:solidFill>
            <a:schemeClr val="bg2">
              <a:lumMod val="25000"/>
            </a:schemeClr>
          </a:solidFill>
        </p:spPr>
        <p:txBody>
          <a:bodyPr wrap="square" rtlCol="0">
            <a:spAutoFit/>
          </a:bodyPr>
          <a:lstStyle/>
          <a:p>
            <a:r>
              <a:rPr lang="en-US" b="1" dirty="0" smtClean="0">
                <a:solidFill>
                  <a:srgbClr val="FF0000"/>
                </a:solidFill>
              </a:rPr>
              <a:t>7. Physiological Effects</a:t>
            </a:r>
            <a:endParaRPr lang="en-US" b="1" dirty="0">
              <a:solidFill>
                <a:srgbClr val="FF0000"/>
              </a:solidFill>
            </a:endParaRPr>
          </a:p>
        </p:txBody>
      </p:sp>
    </p:spTree>
    <p:extLst>
      <p:ext uri="{BB962C8B-B14F-4D97-AF65-F5344CB8AC3E}">
        <p14:creationId xmlns:p14="http://schemas.microsoft.com/office/powerpoint/2010/main" val="34300833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a:ea typeface="Times New Roman"/>
              </a:rPr>
              <a:t>Causes of Explosions:</a:t>
            </a:r>
            <a:endParaRPr lang="en-US" dirty="0"/>
          </a:p>
        </p:txBody>
      </p:sp>
      <p:sp>
        <p:nvSpPr>
          <p:cNvPr id="3" name="Content Placeholder 2"/>
          <p:cNvSpPr>
            <a:spLocks noGrp="1"/>
          </p:cNvSpPr>
          <p:nvPr>
            <p:ph idx="1"/>
          </p:nvPr>
        </p:nvSpPr>
        <p:spPr/>
        <p:txBody>
          <a:bodyPr>
            <a:normAutofit/>
          </a:bodyPr>
          <a:lstStyle/>
          <a:p>
            <a:pPr marL="457200" lvl="1" indent="0">
              <a:spcBef>
                <a:spcPts val="0"/>
              </a:spcBef>
              <a:buNone/>
              <a:tabLst>
                <a:tab pos="914400" algn="l"/>
                <a:tab pos="1600200" algn="l"/>
              </a:tabLst>
            </a:pPr>
            <a:r>
              <a:rPr lang="en-US" dirty="0" smtClean="0">
                <a:latin typeface="Times New Roman"/>
                <a:ea typeface="Times New Roman"/>
              </a:rPr>
              <a:t>a._________</a:t>
            </a:r>
          </a:p>
          <a:p>
            <a:pPr lvl="1">
              <a:spcBef>
                <a:spcPts val="0"/>
              </a:spcBef>
              <a:buFont typeface="+mj-lt"/>
              <a:buAutoNum type="arabicPeriod"/>
              <a:tabLst>
                <a:tab pos="914400" algn="l"/>
                <a:tab pos="1600200" algn="l"/>
              </a:tabLst>
            </a:pPr>
            <a:r>
              <a:rPr lang="en-US" dirty="0" smtClean="0">
                <a:latin typeface="Times New Roman"/>
                <a:ea typeface="Times New Roman"/>
              </a:rPr>
              <a:t>Generate </a:t>
            </a:r>
            <a:r>
              <a:rPr lang="en-US" dirty="0">
                <a:latin typeface="Times New Roman"/>
                <a:ea typeface="Times New Roman"/>
              </a:rPr>
              <a:t>high pressure by combustion in air or other gaseous environment</a:t>
            </a:r>
            <a:r>
              <a:rPr lang="en-US" dirty="0" smtClean="0">
                <a:latin typeface="Times New Roman"/>
                <a:ea typeface="Times New Roman"/>
              </a:rPr>
              <a:t>.</a:t>
            </a:r>
          </a:p>
          <a:p>
            <a:pPr marL="457200" lvl="1" indent="0">
              <a:spcBef>
                <a:spcPts val="0"/>
              </a:spcBef>
              <a:buNone/>
              <a:tabLst>
                <a:tab pos="914400" algn="l"/>
                <a:tab pos="1600200" algn="l"/>
              </a:tabLst>
            </a:pPr>
            <a:r>
              <a:rPr lang="en-US" dirty="0" smtClean="0">
                <a:latin typeface="Times New Roman"/>
                <a:ea typeface="Times New Roman"/>
              </a:rPr>
              <a:t>b.__________</a:t>
            </a:r>
            <a:endParaRPr lang="en-US" dirty="0">
              <a:latin typeface="Times New Roman"/>
              <a:ea typeface="Times New Roman"/>
            </a:endParaRPr>
          </a:p>
          <a:p>
            <a:pPr marL="571500" marR="0" indent="0">
              <a:spcBef>
                <a:spcPts val="0"/>
              </a:spcBef>
              <a:spcAft>
                <a:spcPts val="0"/>
              </a:spcAft>
              <a:buNone/>
              <a:tabLst>
                <a:tab pos="914400" algn="l"/>
              </a:tabLst>
            </a:pPr>
            <a:r>
              <a:rPr lang="en-US" dirty="0" smtClean="0">
                <a:latin typeface="Times New Roman"/>
                <a:ea typeface="Times New Roman"/>
              </a:rPr>
              <a:t>be </a:t>
            </a:r>
            <a:r>
              <a:rPr lang="en-US" dirty="0">
                <a:latin typeface="Times New Roman"/>
                <a:ea typeface="Times New Roman"/>
              </a:rPr>
              <a:t>it High Explosive, Oxidizers, </a:t>
            </a:r>
            <a:r>
              <a:rPr lang="en-US" dirty="0" smtClean="0">
                <a:latin typeface="Times New Roman"/>
                <a:ea typeface="Times New Roman"/>
              </a:rPr>
              <a:t>etc.</a:t>
            </a:r>
          </a:p>
          <a:p>
            <a:pPr marL="571500" marR="0" indent="0">
              <a:spcBef>
                <a:spcPts val="0"/>
              </a:spcBef>
              <a:spcAft>
                <a:spcPts val="0"/>
              </a:spcAft>
              <a:buNone/>
              <a:tabLst>
                <a:tab pos="914400" algn="l"/>
              </a:tabLst>
            </a:pPr>
            <a:r>
              <a:rPr lang="en-US" dirty="0" smtClean="0">
                <a:latin typeface="Times New Roman"/>
                <a:ea typeface="Times New Roman"/>
              </a:rPr>
              <a:t>Generate </a:t>
            </a:r>
            <a:r>
              <a:rPr lang="en-US" dirty="0">
                <a:latin typeface="Times New Roman"/>
                <a:ea typeface="Times New Roman"/>
              </a:rPr>
              <a:t>high pressure from the Decomposition </a:t>
            </a:r>
            <a:r>
              <a:rPr lang="en-US" dirty="0" smtClean="0">
                <a:latin typeface="Times New Roman"/>
                <a:ea typeface="Times New Roman"/>
              </a:rPr>
              <a:t>process</a:t>
            </a:r>
          </a:p>
          <a:p>
            <a:pPr marL="571500" marR="0" indent="0">
              <a:spcBef>
                <a:spcPts val="0"/>
              </a:spcBef>
              <a:spcAft>
                <a:spcPts val="0"/>
              </a:spcAft>
              <a:buNone/>
              <a:tabLst>
                <a:tab pos="914400" algn="l"/>
              </a:tabLst>
            </a:pPr>
            <a:endParaRPr lang="en-US" dirty="0">
              <a:latin typeface="Times New Roman"/>
            </a:endParaRPr>
          </a:p>
          <a:p>
            <a:pPr marL="514350" lvl="0" indent="-514350" algn="ctr">
              <a:spcBef>
                <a:spcPts val="0"/>
              </a:spcBef>
              <a:buAutoNum type="alphaLcPeriod"/>
              <a:tabLst>
                <a:tab pos="914400" algn="l"/>
              </a:tabLst>
            </a:pPr>
            <a:r>
              <a:rPr lang="en-US" b="1" dirty="0" smtClean="0">
                <a:solidFill>
                  <a:srgbClr val="FF0000"/>
                </a:solidFill>
                <a:latin typeface="Times New Roman"/>
                <a:ea typeface="Times New Roman"/>
              </a:rPr>
              <a:t>Dusts </a:t>
            </a:r>
            <a:r>
              <a:rPr lang="en-US" b="1" dirty="0">
                <a:solidFill>
                  <a:srgbClr val="FF0000"/>
                </a:solidFill>
                <a:latin typeface="Times New Roman"/>
                <a:ea typeface="Times New Roman"/>
              </a:rPr>
              <a:t>and Mists</a:t>
            </a:r>
            <a:r>
              <a:rPr lang="en-US" b="1" dirty="0" smtClean="0">
                <a:solidFill>
                  <a:srgbClr val="FF0000"/>
                </a:solidFill>
                <a:latin typeface="Times New Roman"/>
                <a:ea typeface="Times New Roman"/>
              </a:rPr>
              <a:t>:</a:t>
            </a:r>
          </a:p>
          <a:p>
            <a:pPr marL="514350" lvl="0" indent="-514350" algn="ctr">
              <a:spcBef>
                <a:spcPts val="0"/>
              </a:spcBef>
              <a:buAutoNum type="alphaLcPeriod"/>
              <a:tabLst>
                <a:tab pos="914400" algn="l"/>
              </a:tabLst>
            </a:pPr>
            <a:endParaRPr lang="en-US" dirty="0">
              <a:solidFill>
                <a:prstClr val="black"/>
              </a:solidFill>
              <a:latin typeface="Times New Roman"/>
              <a:ea typeface="Times New Roman"/>
            </a:endParaRPr>
          </a:p>
          <a:p>
            <a:pPr marL="571500" marR="0" indent="0" algn="ctr">
              <a:spcBef>
                <a:spcPts val="0"/>
              </a:spcBef>
              <a:spcAft>
                <a:spcPts val="0"/>
              </a:spcAft>
              <a:buNone/>
              <a:tabLst>
                <a:tab pos="914400" algn="l"/>
              </a:tabLst>
            </a:pPr>
            <a:r>
              <a:rPr lang="en-US" b="1" dirty="0">
                <a:solidFill>
                  <a:srgbClr val="FF0000"/>
                </a:solidFill>
                <a:latin typeface="Times New Roman"/>
                <a:ea typeface="Times New Roman"/>
              </a:rPr>
              <a:t>b. Reactive Materials</a:t>
            </a:r>
            <a:endParaRPr lang="en-US" dirty="0"/>
          </a:p>
        </p:txBody>
      </p:sp>
    </p:spTree>
    <p:extLst>
      <p:ext uri="{BB962C8B-B14F-4D97-AF65-F5344CB8AC3E}">
        <p14:creationId xmlns:p14="http://schemas.microsoft.com/office/powerpoint/2010/main" val="10754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barn(inVertical)">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latin typeface="Times New Roman"/>
                <a:ea typeface="Times New Roman"/>
              </a:rPr>
              <a:t>Causes of </a:t>
            </a:r>
            <a:r>
              <a:rPr lang="en-US" b="1" dirty="0" smtClean="0">
                <a:solidFill>
                  <a:prstClr val="black"/>
                </a:solidFill>
                <a:latin typeface="Times New Roman"/>
                <a:ea typeface="Times New Roman"/>
              </a:rPr>
              <a:t>Explosions Continued:</a:t>
            </a:r>
            <a:endParaRPr lang="en-US" dirty="0"/>
          </a:p>
        </p:txBody>
      </p:sp>
      <p:sp>
        <p:nvSpPr>
          <p:cNvPr id="3" name="Content Placeholder 2"/>
          <p:cNvSpPr>
            <a:spLocks noGrp="1"/>
          </p:cNvSpPr>
          <p:nvPr>
            <p:ph idx="1"/>
          </p:nvPr>
        </p:nvSpPr>
        <p:spPr/>
        <p:txBody>
          <a:bodyPr/>
          <a:lstStyle/>
          <a:p>
            <a:pPr marL="0" indent="0">
              <a:spcBef>
                <a:spcPts val="0"/>
              </a:spcBef>
              <a:buNone/>
              <a:tabLst>
                <a:tab pos="914400" algn="l"/>
                <a:tab pos="1143000" algn="l"/>
              </a:tabLst>
            </a:pPr>
            <a:r>
              <a:rPr lang="en-US" b="1" dirty="0">
                <a:latin typeface="Times New Roman"/>
                <a:ea typeface="Times New Roman"/>
              </a:rPr>
              <a:t>Explosions are triggered by:</a:t>
            </a:r>
            <a:endParaRPr lang="en-US" dirty="0">
              <a:latin typeface="Times New Roman"/>
              <a:ea typeface="Times New Roman"/>
            </a:endParaRPr>
          </a:p>
          <a:p>
            <a:pPr marL="0" marR="0" indent="0">
              <a:spcBef>
                <a:spcPts val="0"/>
              </a:spcBef>
              <a:spcAft>
                <a:spcPts val="0"/>
              </a:spcAft>
              <a:buNone/>
              <a:tabLst>
                <a:tab pos="914400" algn="l"/>
              </a:tabLst>
            </a:pPr>
            <a:r>
              <a:rPr lang="en-US" b="1" dirty="0">
                <a:solidFill>
                  <a:srgbClr val="FF0000"/>
                </a:solidFill>
                <a:latin typeface="Times New Roman"/>
                <a:ea typeface="Times New Roman"/>
              </a:rPr>
              <a:t> </a:t>
            </a:r>
            <a:endParaRPr lang="en-US" dirty="0">
              <a:latin typeface="Times New Roman"/>
              <a:ea typeface="Times New Roman"/>
            </a:endParaRPr>
          </a:p>
          <a:p>
            <a:pPr marL="514350" marR="0" indent="-514350">
              <a:spcBef>
                <a:spcPts val="0"/>
              </a:spcBef>
              <a:spcAft>
                <a:spcPts val="0"/>
              </a:spcAft>
              <a:buFont typeface="+mj-lt"/>
              <a:buAutoNum type="arabicPeriod"/>
              <a:tabLst>
                <a:tab pos="914400" algn="l"/>
              </a:tabLst>
            </a:pPr>
            <a:r>
              <a:rPr lang="en-US" b="1" dirty="0">
                <a:solidFill>
                  <a:srgbClr val="FF0000"/>
                </a:solidFill>
                <a:latin typeface="Times New Roman"/>
                <a:ea typeface="Times New Roman"/>
              </a:rPr>
              <a:t>	Electrical discharge.</a:t>
            </a:r>
          </a:p>
          <a:p>
            <a:pPr marL="514350" marR="0" indent="-514350">
              <a:spcBef>
                <a:spcPts val="0"/>
              </a:spcBef>
              <a:spcAft>
                <a:spcPts val="0"/>
              </a:spcAft>
              <a:buFont typeface="+mj-lt"/>
              <a:buAutoNum type="arabicPeriod"/>
              <a:tabLst>
                <a:tab pos="914400" algn="l"/>
              </a:tabLst>
            </a:pPr>
            <a:endParaRPr lang="en-US" b="1" dirty="0">
              <a:solidFill>
                <a:srgbClr val="FF0000"/>
              </a:solidFill>
              <a:latin typeface="Times New Roman"/>
              <a:ea typeface="Times New Roman"/>
            </a:endParaRPr>
          </a:p>
          <a:p>
            <a:pPr marL="514350" marR="0" indent="-514350">
              <a:spcBef>
                <a:spcPts val="0"/>
              </a:spcBef>
              <a:spcAft>
                <a:spcPts val="0"/>
              </a:spcAft>
              <a:buFont typeface="+mj-lt"/>
              <a:buAutoNum type="arabicPeriod"/>
              <a:tabLst>
                <a:tab pos="914400" algn="l"/>
              </a:tabLst>
            </a:pPr>
            <a:r>
              <a:rPr lang="en-US" b="1" dirty="0">
                <a:solidFill>
                  <a:srgbClr val="FF0000"/>
                </a:solidFill>
                <a:latin typeface="Times New Roman"/>
                <a:ea typeface="Times New Roman"/>
              </a:rPr>
              <a:t>	Open flame.</a:t>
            </a:r>
          </a:p>
          <a:p>
            <a:pPr marL="514350" marR="0" indent="-514350">
              <a:spcBef>
                <a:spcPts val="0"/>
              </a:spcBef>
              <a:spcAft>
                <a:spcPts val="0"/>
              </a:spcAft>
              <a:buFont typeface="+mj-lt"/>
              <a:buAutoNum type="arabicPeriod"/>
              <a:tabLst>
                <a:tab pos="914400" algn="l"/>
              </a:tabLst>
            </a:pPr>
            <a:endParaRPr lang="en-US" b="1" dirty="0">
              <a:solidFill>
                <a:srgbClr val="FF0000"/>
              </a:solidFill>
              <a:latin typeface="Times New Roman"/>
              <a:ea typeface="Times New Roman"/>
            </a:endParaRPr>
          </a:p>
          <a:p>
            <a:pPr marL="514350" marR="0" indent="-514350">
              <a:spcBef>
                <a:spcPts val="0"/>
              </a:spcBef>
              <a:spcAft>
                <a:spcPts val="0"/>
              </a:spcAft>
              <a:buFont typeface="+mj-lt"/>
              <a:buAutoNum type="arabicPeriod"/>
              <a:tabLst>
                <a:tab pos="914400" algn="l"/>
              </a:tabLst>
            </a:pPr>
            <a:r>
              <a:rPr lang="en-US" b="1" dirty="0">
                <a:solidFill>
                  <a:srgbClr val="FF0000"/>
                </a:solidFill>
                <a:latin typeface="Times New Roman"/>
                <a:ea typeface="Times New Roman"/>
              </a:rPr>
              <a:t>	Hot Surface</a:t>
            </a:r>
            <a:r>
              <a:rPr lang="en-US" dirty="0">
                <a:solidFill>
                  <a:srgbClr val="FF0000"/>
                </a:solidFill>
                <a:latin typeface="Times New Roman"/>
                <a:ea typeface="Times New Roman"/>
              </a:rPr>
              <a:t>.</a:t>
            </a:r>
          </a:p>
          <a:p>
            <a:pPr marL="514350" marR="0" indent="-514350">
              <a:spcBef>
                <a:spcPts val="0"/>
              </a:spcBef>
              <a:spcAft>
                <a:spcPts val="0"/>
              </a:spcAft>
              <a:buFont typeface="+mj-lt"/>
              <a:buAutoNum type="arabicPeriod"/>
              <a:tabLst>
                <a:tab pos="914400" algn="l"/>
              </a:tabLst>
            </a:pPr>
            <a:endParaRPr lang="en-US" dirty="0">
              <a:latin typeface="Times New Roman"/>
              <a:ea typeface="Times New Roman"/>
            </a:endParaRPr>
          </a:p>
          <a:p>
            <a:pPr marL="0" indent="0">
              <a:buNone/>
            </a:pPr>
            <a:endParaRPr lang="en-US" dirty="0"/>
          </a:p>
        </p:txBody>
      </p:sp>
    </p:spTree>
    <p:extLst>
      <p:ext uri="{BB962C8B-B14F-4D97-AF65-F5344CB8AC3E}">
        <p14:creationId xmlns:p14="http://schemas.microsoft.com/office/powerpoint/2010/main" val="195959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wipe(down)">
                                      <p:cBhvr>
                                        <p:cTn id="55" dur="580">
                                          <p:stCondLst>
                                            <p:cond delay="0"/>
                                          </p:stCondLst>
                                        </p:cTn>
                                        <p:tgtEl>
                                          <p:spTgt spid="3">
                                            <p:txEl>
                                              <p:pRg st="4" end="4"/>
                                            </p:txEl>
                                          </p:spTgt>
                                        </p:tgtEl>
                                      </p:cBhvr>
                                    </p:animEffect>
                                    <p:anim calcmode="lin" valueType="num">
                                      <p:cBhvr>
                                        <p:cTn id="5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4" end="4"/>
                                            </p:txEl>
                                          </p:spTgt>
                                        </p:tgtEl>
                                      </p:cBhvr>
                                      <p:to x="100000" y="60000"/>
                                    </p:animScale>
                                    <p:animScale>
                                      <p:cBhvr>
                                        <p:cTn id="62" dur="166" decel="50000">
                                          <p:stCondLst>
                                            <p:cond delay="676"/>
                                          </p:stCondLst>
                                        </p:cTn>
                                        <p:tgtEl>
                                          <p:spTgt spid="3">
                                            <p:txEl>
                                              <p:pRg st="4" end="4"/>
                                            </p:txEl>
                                          </p:spTgt>
                                        </p:tgtEl>
                                      </p:cBhvr>
                                      <p:to x="100000" y="100000"/>
                                    </p:animScale>
                                    <p:animScale>
                                      <p:cBhvr>
                                        <p:cTn id="63" dur="26">
                                          <p:stCondLst>
                                            <p:cond delay="1312"/>
                                          </p:stCondLst>
                                        </p:cTn>
                                        <p:tgtEl>
                                          <p:spTgt spid="3">
                                            <p:txEl>
                                              <p:pRg st="4" end="4"/>
                                            </p:txEl>
                                          </p:spTgt>
                                        </p:tgtEl>
                                      </p:cBhvr>
                                      <p:to x="100000" y="80000"/>
                                    </p:animScale>
                                    <p:animScale>
                                      <p:cBhvr>
                                        <p:cTn id="64" dur="166" decel="50000">
                                          <p:stCondLst>
                                            <p:cond delay="1338"/>
                                          </p:stCondLst>
                                        </p:cTn>
                                        <p:tgtEl>
                                          <p:spTgt spid="3">
                                            <p:txEl>
                                              <p:pRg st="4" end="4"/>
                                            </p:txEl>
                                          </p:spTgt>
                                        </p:tgtEl>
                                      </p:cBhvr>
                                      <p:to x="100000" y="100000"/>
                                    </p:animScale>
                                    <p:animScale>
                                      <p:cBhvr>
                                        <p:cTn id="65" dur="26">
                                          <p:stCondLst>
                                            <p:cond delay="1642"/>
                                          </p:stCondLst>
                                        </p:cTn>
                                        <p:tgtEl>
                                          <p:spTgt spid="3">
                                            <p:txEl>
                                              <p:pRg st="4" end="4"/>
                                            </p:txEl>
                                          </p:spTgt>
                                        </p:tgtEl>
                                      </p:cBhvr>
                                      <p:to x="100000" y="90000"/>
                                    </p:animScale>
                                    <p:animScale>
                                      <p:cBhvr>
                                        <p:cTn id="66" dur="166" decel="50000">
                                          <p:stCondLst>
                                            <p:cond delay="1668"/>
                                          </p:stCondLst>
                                        </p:cTn>
                                        <p:tgtEl>
                                          <p:spTgt spid="3">
                                            <p:txEl>
                                              <p:pRg st="4" end="4"/>
                                            </p:txEl>
                                          </p:spTgt>
                                        </p:tgtEl>
                                      </p:cBhvr>
                                      <p:to x="100000" y="100000"/>
                                    </p:animScale>
                                    <p:animScale>
                                      <p:cBhvr>
                                        <p:cTn id="67" dur="26">
                                          <p:stCondLst>
                                            <p:cond delay="1808"/>
                                          </p:stCondLst>
                                        </p:cTn>
                                        <p:tgtEl>
                                          <p:spTgt spid="3">
                                            <p:txEl>
                                              <p:pRg st="4" end="4"/>
                                            </p:txEl>
                                          </p:spTgt>
                                        </p:tgtEl>
                                      </p:cBhvr>
                                      <p:to x="100000" y="95000"/>
                                    </p:animScale>
                                    <p:animScale>
                                      <p:cBhvr>
                                        <p:cTn id="68" dur="166" decel="50000">
                                          <p:stCondLst>
                                            <p:cond delay="1834"/>
                                          </p:stCondLst>
                                        </p:cTn>
                                        <p:tgtEl>
                                          <p:spTgt spid="3">
                                            <p:txEl>
                                              <p:pRg st="4" end="4"/>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
                                            <p:txEl>
                                              <p:pRg st="6" end="6"/>
                                            </p:txEl>
                                          </p:spTgt>
                                        </p:tgtEl>
                                        <p:attrNameLst>
                                          <p:attrName>style.visibility</p:attrName>
                                        </p:attrNameLst>
                                      </p:cBhvr>
                                      <p:to>
                                        <p:strVal val="visible"/>
                                      </p:to>
                                    </p:set>
                                    <p:animEffect transition="in" filter="wipe(down)">
                                      <p:cBhvr>
                                        <p:cTn id="71" dur="580">
                                          <p:stCondLst>
                                            <p:cond delay="0"/>
                                          </p:stCondLst>
                                        </p:cTn>
                                        <p:tgtEl>
                                          <p:spTgt spid="3">
                                            <p:txEl>
                                              <p:pRg st="6" end="6"/>
                                            </p:txEl>
                                          </p:spTgt>
                                        </p:tgtEl>
                                      </p:cBhvr>
                                    </p:animEffect>
                                    <p:anim calcmode="lin" valueType="num">
                                      <p:cBhvr>
                                        <p:cTn id="7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6" end="6"/>
                                            </p:txEl>
                                          </p:spTgt>
                                        </p:tgtEl>
                                      </p:cBhvr>
                                      <p:to x="100000" y="60000"/>
                                    </p:animScale>
                                    <p:animScale>
                                      <p:cBhvr>
                                        <p:cTn id="78" dur="166" decel="50000">
                                          <p:stCondLst>
                                            <p:cond delay="676"/>
                                          </p:stCondLst>
                                        </p:cTn>
                                        <p:tgtEl>
                                          <p:spTgt spid="3">
                                            <p:txEl>
                                              <p:pRg st="6" end="6"/>
                                            </p:txEl>
                                          </p:spTgt>
                                        </p:tgtEl>
                                      </p:cBhvr>
                                      <p:to x="100000" y="100000"/>
                                    </p:animScale>
                                    <p:animScale>
                                      <p:cBhvr>
                                        <p:cTn id="79" dur="26">
                                          <p:stCondLst>
                                            <p:cond delay="1312"/>
                                          </p:stCondLst>
                                        </p:cTn>
                                        <p:tgtEl>
                                          <p:spTgt spid="3">
                                            <p:txEl>
                                              <p:pRg st="6" end="6"/>
                                            </p:txEl>
                                          </p:spTgt>
                                        </p:tgtEl>
                                      </p:cBhvr>
                                      <p:to x="100000" y="80000"/>
                                    </p:animScale>
                                    <p:animScale>
                                      <p:cBhvr>
                                        <p:cTn id="80" dur="166" decel="50000">
                                          <p:stCondLst>
                                            <p:cond delay="1338"/>
                                          </p:stCondLst>
                                        </p:cTn>
                                        <p:tgtEl>
                                          <p:spTgt spid="3">
                                            <p:txEl>
                                              <p:pRg st="6" end="6"/>
                                            </p:txEl>
                                          </p:spTgt>
                                        </p:tgtEl>
                                      </p:cBhvr>
                                      <p:to x="100000" y="100000"/>
                                    </p:animScale>
                                    <p:animScale>
                                      <p:cBhvr>
                                        <p:cTn id="81" dur="26">
                                          <p:stCondLst>
                                            <p:cond delay="1642"/>
                                          </p:stCondLst>
                                        </p:cTn>
                                        <p:tgtEl>
                                          <p:spTgt spid="3">
                                            <p:txEl>
                                              <p:pRg st="6" end="6"/>
                                            </p:txEl>
                                          </p:spTgt>
                                        </p:tgtEl>
                                      </p:cBhvr>
                                      <p:to x="100000" y="90000"/>
                                    </p:animScale>
                                    <p:animScale>
                                      <p:cBhvr>
                                        <p:cTn id="82" dur="166" decel="50000">
                                          <p:stCondLst>
                                            <p:cond delay="1668"/>
                                          </p:stCondLst>
                                        </p:cTn>
                                        <p:tgtEl>
                                          <p:spTgt spid="3">
                                            <p:txEl>
                                              <p:pRg st="6" end="6"/>
                                            </p:txEl>
                                          </p:spTgt>
                                        </p:tgtEl>
                                      </p:cBhvr>
                                      <p:to x="100000" y="100000"/>
                                    </p:animScale>
                                    <p:animScale>
                                      <p:cBhvr>
                                        <p:cTn id="83" dur="26">
                                          <p:stCondLst>
                                            <p:cond delay="1808"/>
                                          </p:stCondLst>
                                        </p:cTn>
                                        <p:tgtEl>
                                          <p:spTgt spid="3">
                                            <p:txEl>
                                              <p:pRg st="6" end="6"/>
                                            </p:txEl>
                                          </p:spTgt>
                                        </p:tgtEl>
                                      </p:cBhvr>
                                      <p:to x="100000" y="95000"/>
                                    </p:animScale>
                                    <p:animScale>
                                      <p:cBhvr>
                                        <p:cTn id="84"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latin typeface="Times New Roman"/>
                <a:ea typeface="Times New Roman"/>
              </a:rPr>
              <a:t>Causes of Explosions Continued:</a:t>
            </a:r>
            <a:endParaRPr lang="en-US" dirty="0"/>
          </a:p>
        </p:txBody>
      </p:sp>
      <p:sp>
        <p:nvSpPr>
          <p:cNvPr id="3" name="Content Placeholder 2"/>
          <p:cNvSpPr>
            <a:spLocks noGrp="1"/>
          </p:cNvSpPr>
          <p:nvPr>
            <p:ph idx="1"/>
          </p:nvPr>
        </p:nvSpPr>
        <p:spPr/>
        <p:txBody>
          <a:bodyPr/>
          <a:lstStyle/>
          <a:p>
            <a:pPr marL="514350" indent="-514350">
              <a:spcBef>
                <a:spcPts val="0"/>
              </a:spcBef>
              <a:buFont typeface="+mj-lt"/>
              <a:buAutoNum type="arabicPeriod"/>
              <a:tabLst>
                <a:tab pos="914400" algn="l"/>
                <a:tab pos="1143000" algn="l"/>
              </a:tabLst>
            </a:pPr>
            <a:r>
              <a:rPr lang="en-US" b="1" dirty="0">
                <a:solidFill>
                  <a:srgbClr val="FF0000"/>
                </a:solidFill>
                <a:latin typeface="Times New Roman"/>
                <a:ea typeface="Times New Roman"/>
              </a:rPr>
              <a:t>Frequently described as rolling explosions, characterized as sounding like distant thunder.</a:t>
            </a:r>
            <a:endParaRPr lang="en-US" dirty="0">
              <a:latin typeface="Times New Roman"/>
              <a:ea typeface="Times New Roman"/>
            </a:endParaRPr>
          </a:p>
          <a:p>
            <a:pPr marL="0" marR="0" indent="0">
              <a:spcBef>
                <a:spcPts val="0"/>
              </a:spcBef>
              <a:spcAft>
                <a:spcPts val="0"/>
              </a:spcAft>
              <a:buNone/>
              <a:tabLst>
                <a:tab pos="914400" algn="l"/>
              </a:tabLst>
            </a:pPr>
            <a:r>
              <a:rPr lang="en-US" dirty="0">
                <a:latin typeface="Times New Roman"/>
                <a:ea typeface="Times New Roman"/>
              </a:rPr>
              <a:t>	</a:t>
            </a:r>
          </a:p>
          <a:p>
            <a:pPr marL="971550" lvl="1" indent="-514350">
              <a:spcBef>
                <a:spcPts val="0"/>
              </a:spcBef>
              <a:buFont typeface="+mj-lt"/>
              <a:buAutoNum type="alphaLcParenR"/>
              <a:tabLst>
                <a:tab pos="914400" algn="l"/>
                <a:tab pos="1600200" algn="l"/>
              </a:tabLst>
            </a:pPr>
            <a:r>
              <a:rPr lang="en-US" b="1" dirty="0">
                <a:solidFill>
                  <a:srgbClr val="FF0000"/>
                </a:solidFill>
                <a:latin typeface="Times New Roman"/>
                <a:ea typeface="Times New Roman"/>
              </a:rPr>
              <a:t>Initiated by primary dust explosion.</a:t>
            </a:r>
            <a:endParaRPr lang="en-US" dirty="0">
              <a:latin typeface="Times New Roman"/>
              <a:ea typeface="Times New Roman"/>
            </a:endParaRPr>
          </a:p>
          <a:p>
            <a:pPr marL="971550" lvl="1" indent="-514350">
              <a:spcBef>
                <a:spcPts val="0"/>
              </a:spcBef>
              <a:buFont typeface="+mj-lt"/>
              <a:buAutoNum type="alphaLcParenR"/>
              <a:tabLst>
                <a:tab pos="914400" algn="l"/>
                <a:tab pos="1600200" algn="l"/>
              </a:tabLst>
            </a:pPr>
            <a:r>
              <a:rPr lang="en-US" b="1" dirty="0">
                <a:solidFill>
                  <a:srgbClr val="FF0000"/>
                </a:solidFill>
                <a:latin typeface="Times New Roman"/>
                <a:ea typeface="Times New Roman"/>
              </a:rPr>
              <a:t>Creates and ignites secondary dust dispersions.</a:t>
            </a:r>
            <a:endParaRPr lang="en-US" dirty="0">
              <a:latin typeface="Times New Roman"/>
              <a:ea typeface="Times New Roman"/>
            </a:endParaRPr>
          </a:p>
          <a:p>
            <a:pPr marL="971550" lvl="1" indent="-514350">
              <a:spcBef>
                <a:spcPts val="0"/>
              </a:spcBef>
              <a:buFont typeface="+mj-lt"/>
              <a:buAutoNum type="alphaLcParenR"/>
              <a:tabLst>
                <a:tab pos="914400" algn="l"/>
                <a:tab pos="1600200" algn="l"/>
              </a:tabLst>
            </a:pPr>
            <a:r>
              <a:rPr lang="en-US" b="1" dirty="0">
                <a:solidFill>
                  <a:srgbClr val="FF0000"/>
                </a:solidFill>
                <a:latin typeface="Times New Roman"/>
                <a:ea typeface="Times New Roman"/>
              </a:rPr>
              <a:t>Creates and ignites further dust explosions.</a:t>
            </a:r>
            <a:endParaRPr lang="en-US" dirty="0">
              <a:latin typeface="Times New Roman"/>
              <a:ea typeface="Times New Roman"/>
            </a:endParaRPr>
          </a:p>
          <a:p>
            <a:pPr marL="0" marR="0" indent="0">
              <a:spcBef>
                <a:spcPts val="0"/>
              </a:spcBef>
              <a:spcAft>
                <a:spcPts val="0"/>
              </a:spcAft>
              <a:buNone/>
              <a:tabLst>
                <a:tab pos="914400" algn="l"/>
              </a:tabLst>
            </a:pPr>
            <a:r>
              <a:rPr lang="en-US" b="1" dirty="0">
                <a:solidFill>
                  <a:srgbClr val="FF0000"/>
                </a:solidFill>
                <a:latin typeface="Times New Roman"/>
                <a:ea typeface="Times New Roman"/>
              </a:rPr>
              <a:t> </a:t>
            </a:r>
            <a:endParaRPr lang="en-US" dirty="0">
              <a:latin typeface="Times New Roman"/>
              <a:ea typeface="Times New Roman"/>
            </a:endParaRPr>
          </a:p>
          <a:p>
            <a:endParaRPr lang="en-US" dirty="0"/>
          </a:p>
        </p:txBody>
      </p:sp>
    </p:spTree>
    <p:extLst>
      <p:ext uri="{BB962C8B-B14F-4D97-AF65-F5344CB8AC3E}">
        <p14:creationId xmlns:p14="http://schemas.microsoft.com/office/powerpoint/2010/main" val="27150466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latin typeface="Times New Roman"/>
                <a:ea typeface="Times New Roman"/>
              </a:rPr>
              <a:t>Causes of Explosions Continued:</a:t>
            </a:r>
            <a:endParaRPr 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676400"/>
            <a:ext cx="8000999"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501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Blasting Agents and Explosives:</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295809" y="2659224"/>
            <a:ext cx="2552381" cy="259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67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Learning Outcomes</a:t>
            </a:r>
            <a:endParaRPr lang="en-US" dirty="0"/>
          </a:p>
        </p:txBody>
      </p:sp>
      <p:sp>
        <p:nvSpPr>
          <p:cNvPr id="3" name="Content Placeholder 2"/>
          <p:cNvSpPr>
            <a:spLocks noGrp="1"/>
          </p:cNvSpPr>
          <p:nvPr>
            <p:ph idx="1"/>
          </p:nvPr>
        </p:nvSpPr>
        <p:spPr/>
        <p:txBody>
          <a:bodyPr/>
          <a:lstStyle/>
          <a:p>
            <a:pPr lvl="0"/>
            <a:r>
              <a:rPr lang="en-US" b="1" dirty="0"/>
              <a:t>Explosion Defined</a:t>
            </a:r>
            <a:endParaRPr lang="en-US" dirty="0"/>
          </a:p>
          <a:p>
            <a:pPr lvl="0"/>
            <a:r>
              <a:rPr lang="en-US" b="1" dirty="0"/>
              <a:t>Types of Explosions</a:t>
            </a:r>
            <a:endParaRPr lang="en-US" dirty="0"/>
          </a:p>
          <a:p>
            <a:pPr lvl="0"/>
            <a:r>
              <a:rPr lang="en-US" b="1" dirty="0"/>
              <a:t>Causes of Explosions (7)</a:t>
            </a:r>
            <a:endParaRPr lang="en-US" dirty="0"/>
          </a:p>
          <a:p>
            <a:pPr lvl="0"/>
            <a:r>
              <a:rPr lang="en-US" b="1" dirty="0"/>
              <a:t>Explosion Reaction</a:t>
            </a:r>
            <a:endParaRPr lang="en-US" dirty="0"/>
          </a:p>
          <a:p>
            <a:pPr lvl="0"/>
            <a:r>
              <a:rPr lang="en-US" b="1" dirty="0"/>
              <a:t>Strength of an Explosive</a:t>
            </a:r>
            <a:endParaRPr lang="en-US" dirty="0"/>
          </a:p>
          <a:p>
            <a:endParaRPr lang="en-US" dirty="0"/>
          </a:p>
        </p:txBody>
      </p:sp>
      <p:sp>
        <p:nvSpPr>
          <p:cNvPr id="4" name="TextBox 3"/>
          <p:cNvSpPr txBox="1"/>
          <p:nvPr/>
        </p:nvSpPr>
        <p:spPr>
          <a:xfrm>
            <a:off x="4876800" y="1752600"/>
            <a:ext cx="4114800" cy="923330"/>
          </a:xfrm>
          <a:prstGeom prst="rect">
            <a:avLst/>
          </a:prstGeom>
          <a:solidFill>
            <a:srgbClr val="FF0000"/>
          </a:solidFill>
        </p:spPr>
        <p:txBody>
          <a:bodyPr wrap="square" rtlCol="0">
            <a:spAutoFit/>
          </a:bodyPr>
          <a:lstStyle/>
          <a:p>
            <a:r>
              <a:rPr lang="en-US" b="1" dirty="0">
                <a:solidFill>
                  <a:srgbClr val="00FF00"/>
                </a:solidFill>
              </a:rPr>
              <a:t>At the end of the reading and lecture, you should be able to describe the following in detail:</a:t>
            </a:r>
            <a:endParaRPr lang="en-US" b="1" dirty="0">
              <a:solidFill>
                <a:srgbClr val="00FF00"/>
              </a:solidFill>
            </a:endParaRPr>
          </a:p>
        </p:txBody>
      </p:sp>
    </p:spTree>
    <p:extLst>
      <p:ext uri="{BB962C8B-B14F-4D97-AF65-F5344CB8AC3E}">
        <p14:creationId xmlns:p14="http://schemas.microsoft.com/office/powerpoint/2010/main" val="251463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Blasting Agents and Explosives:</a:t>
            </a:r>
            <a:endParaRPr lang="en-US" dirty="0"/>
          </a:p>
        </p:txBody>
      </p:sp>
      <p:sp>
        <p:nvSpPr>
          <p:cNvPr id="3" name="Content Placeholder 2"/>
          <p:cNvSpPr>
            <a:spLocks noGrp="1"/>
          </p:cNvSpPr>
          <p:nvPr>
            <p:ph idx="1"/>
          </p:nvPr>
        </p:nvSpPr>
        <p:spPr/>
        <p:txBody>
          <a:bodyPr>
            <a:normAutofit/>
          </a:bodyPr>
          <a:lstStyle/>
          <a:p>
            <a:r>
              <a:rPr lang="en-US" dirty="0" smtClean="0"/>
              <a:t>Continued…</a:t>
            </a:r>
          </a:p>
          <a:p>
            <a:pPr marL="514350" lvl="1" indent="0">
              <a:spcBef>
                <a:spcPts val="0"/>
              </a:spcBef>
              <a:buNone/>
            </a:pPr>
            <a:r>
              <a:rPr lang="en-US" dirty="0" smtClean="0">
                <a:solidFill>
                  <a:srgbClr val="FF0000"/>
                </a:solidFill>
                <a:latin typeface="Times New Roman"/>
                <a:ea typeface="Times New Roman"/>
              </a:rPr>
              <a:t>Any </a:t>
            </a:r>
            <a:r>
              <a:rPr lang="en-US" dirty="0">
                <a:solidFill>
                  <a:srgbClr val="FF0000"/>
                </a:solidFill>
                <a:latin typeface="Times New Roman"/>
                <a:ea typeface="Times New Roman"/>
              </a:rPr>
              <a:t>material designed for the blasting</a:t>
            </a:r>
            <a:r>
              <a:rPr lang="en-US" b="1" dirty="0">
                <a:latin typeface="Times New Roman"/>
                <a:ea typeface="Times New Roman"/>
              </a:rPr>
              <a:t> which has been tested for the following:</a:t>
            </a:r>
          </a:p>
          <a:p>
            <a:pPr marL="914400" marR="0" indent="-914400">
              <a:spcBef>
                <a:spcPts val="0"/>
              </a:spcBef>
              <a:spcAft>
                <a:spcPts val="0"/>
              </a:spcAft>
              <a:tabLst>
                <a:tab pos="1143000" algn="l"/>
              </a:tabLst>
            </a:pPr>
            <a:r>
              <a:rPr lang="en-US" dirty="0">
                <a:latin typeface="Times New Roman"/>
                <a:ea typeface="Times New Roman"/>
              </a:rPr>
              <a:t> </a:t>
            </a:r>
          </a:p>
          <a:p>
            <a:pPr lvl="0">
              <a:spcBef>
                <a:spcPts val="0"/>
              </a:spcBef>
              <a:buFont typeface="+mj-lt"/>
              <a:buAutoNum type="arabicPeriod"/>
              <a:tabLst>
                <a:tab pos="914400" algn="l"/>
                <a:tab pos="1143000" algn="l"/>
              </a:tabLst>
            </a:pPr>
            <a:r>
              <a:rPr lang="en-US" b="1" dirty="0">
                <a:solidFill>
                  <a:srgbClr val="FF0000"/>
                </a:solidFill>
                <a:latin typeface="Times New Roman"/>
                <a:ea typeface="Times New Roman"/>
              </a:rPr>
              <a:t>Blasting cap sensitivity.</a:t>
            </a:r>
            <a:endParaRPr lang="en-US" dirty="0">
              <a:latin typeface="Times New Roman"/>
              <a:ea typeface="Times New Roman"/>
            </a:endParaRPr>
          </a:p>
          <a:p>
            <a:pPr lvl="0">
              <a:spcBef>
                <a:spcPts val="0"/>
              </a:spcBef>
              <a:buFont typeface="+mj-lt"/>
              <a:buAutoNum type="arabicPeriod"/>
              <a:tabLst>
                <a:tab pos="914400" algn="l"/>
                <a:tab pos="1143000" algn="l"/>
              </a:tabLst>
            </a:pPr>
            <a:r>
              <a:rPr lang="en-US" b="1" dirty="0">
                <a:solidFill>
                  <a:srgbClr val="FF0000"/>
                </a:solidFill>
                <a:latin typeface="Times New Roman"/>
                <a:ea typeface="Times New Roman"/>
              </a:rPr>
              <a:t>Differential thermal analysis.</a:t>
            </a:r>
            <a:endParaRPr lang="en-US" dirty="0">
              <a:latin typeface="Times New Roman"/>
              <a:ea typeface="Times New Roman"/>
            </a:endParaRPr>
          </a:p>
          <a:p>
            <a:pPr lvl="0">
              <a:spcBef>
                <a:spcPts val="0"/>
              </a:spcBef>
              <a:buFont typeface="+mj-lt"/>
              <a:buAutoNum type="arabicPeriod"/>
              <a:tabLst>
                <a:tab pos="914400" algn="l"/>
                <a:tab pos="1143000" algn="l"/>
              </a:tabLst>
            </a:pPr>
            <a:r>
              <a:rPr lang="en-US" b="1" dirty="0">
                <a:solidFill>
                  <a:srgbClr val="FF0000"/>
                </a:solidFill>
                <a:latin typeface="Times New Roman"/>
                <a:ea typeface="Times New Roman"/>
              </a:rPr>
              <a:t>Thermal stability.</a:t>
            </a:r>
            <a:endParaRPr lang="en-US" dirty="0">
              <a:latin typeface="Times New Roman"/>
              <a:ea typeface="Times New Roman"/>
            </a:endParaRPr>
          </a:p>
          <a:p>
            <a:pPr lvl="0">
              <a:spcBef>
                <a:spcPts val="0"/>
              </a:spcBef>
              <a:buFont typeface="+mj-lt"/>
              <a:buAutoNum type="arabicPeriod"/>
              <a:tabLst>
                <a:tab pos="914400" algn="l"/>
                <a:tab pos="1143000" algn="l"/>
              </a:tabLst>
            </a:pPr>
            <a:r>
              <a:rPr lang="en-US" b="1" dirty="0">
                <a:solidFill>
                  <a:srgbClr val="FF0000"/>
                </a:solidFill>
                <a:latin typeface="Times New Roman"/>
                <a:ea typeface="Times New Roman"/>
              </a:rPr>
              <a:t>Burning behavior when on fire.</a:t>
            </a:r>
            <a:endParaRPr lang="en-US" dirty="0">
              <a:latin typeface="Times New Roman"/>
              <a:ea typeface="Times New Roman"/>
            </a:endParaRPr>
          </a:p>
          <a:p>
            <a:pPr marL="0" marR="0" indent="0">
              <a:spcBef>
                <a:spcPts val="0"/>
              </a:spcBef>
              <a:spcAft>
                <a:spcPts val="0"/>
              </a:spcAft>
              <a:buNone/>
            </a:pPr>
            <a:r>
              <a:rPr lang="en-US" b="1" dirty="0" smtClean="0">
                <a:solidFill>
                  <a:srgbClr val="FF0000"/>
                </a:solidFill>
                <a:latin typeface="Times New Roman"/>
                <a:ea typeface="Times New Roman"/>
              </a:rPr>
              <a:t>5. Must </a:t>
            </a:r>
            <a:r>
              <a:rPr lang="en-US" b="1" dirty="0">
                <a:solidFill>
                  <a:srgbClr val="FF0000"/>
                </a:solidFill>
                <a:latin typeface="Times New Roman"/>
                <a:ea typeface="Times New Roman"/>
              </a:rPr>
              <a:t>be insensitive as to pose little possibility from an “accidental detonation”.</a:t>
            </a:r>
            <a:endParaRPr lang="en-US" sz="3600" dirty="0">
              <a:latin typeface="Times New Roman"/>
              <a:ea typeface="Times New Roman"/>
            </a:endParaRPr>
          </a:p>
          <a:p>
            <a:endParaRPr lang="en-US" dirty="0" smtClean="0"/>
          </a:p>
          <a:p>
            <a:endParaRPr lang="en-US" dirty="0"/>
          </a:p>
        </p:txBody>
      </p:sp>
    </p:spTree>
    <p:extLst>
      <p:ext uri="{BB962C8B-B14F-4D97-AF65-F5344CB8AC3E}">
        <p14:creationId xmlns:p14="http://schemas.microsoft.com/office/powerpoint/2010/main" val="381069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kern="0" dirty="0" smtClean="0">
                <a:latin typeface="Times New Roman"/>
              </a:rPr>
              <a:t/>
            </a:r>
            <a:br>
              <a:rPr lang="en-US" sz="3600" kern="0" dirty="0" smtClean="0">
                <a:latin typeface="Times New Roman"/>
              </a:rPr>
            </a:br>
            <a:r>
              <a:rPr lang="en-US" sz="3600" kern="0" dirty="0" smtClean="0">
                <a:latin typeface="Times New Roman"/>
              </a:rPr>
              <a:t>Blasting </a:t>
            </a:r>
            <a:r>
              <a:rPr lang="en-US" sz="3600" kern="0" dirty="0">
                <a:latin typeface="Times New Roman"/>
              </a:rPr>
              <a:t>Agents and Explosive Behavior as Designed:</a:t>
            </a:r>
            <a:r>
              <a:rPr lang="en-US" sz="4800" b="1" kern="0" dirty="0">
                <a:latin typeface="Times New Roman"/>
              </a:rPr>
              <a:t/>
            </a:r>
            <a:br>
              <a:rPr lang="en-US" sz="4800" b="1" kern="0" dirty="0">
                <a:latin typeface="Times New Roman"/>
              </a:rPr>
            </a:br>
            <a:endParaRPr lang="en-US" dirty="0"/>
          </a:p>
        </p:txBody>
      </p:sp>
      <p:sp>
        <p:nvSpPr>
          <p:cNvPr id="3" name="Content Placeholder 2"/>
          <p:cNvSpPr>
            <a:spLocks noGrp="1"/>
          </p:cNvSpPr>
          <p:nvPr>
            <p:ph idx="1"/>
          </p:nvPr>
        </p:nvSpPr>
        <p:spPr/>
        <p:txBody>
          <a:bodyPr>
            <a:normAutofit lnSpcReduction="10000"/>
          </a:bodyPr>
          <a:lstStyle/>
          <a:p>
            <a:pPr marL="0" marR="0" indent="0">
              <a:spcBef>
                <a:spcPts val="0"/>
              </a:spcBef>
              <a:spcAft>
                <a:spcPts val="0"/>
              </a:spcAft>
              <a:buNone/>
            </a:pPr>
            <a:r>
              <a:rPr lang="en-US" dirty="0">
                <a:latin typeface="Times New Roman"/>
                <a:ea typeface="Times New Roman"/>
              </a:rPr>
              <a:t> </a:t>
            </a:r>
          </a:p>
          <a:p>
            <a:pPr lvl="0">
              <a:spcBef>
                <a:spcPts val="0"/>
              </a:spcBef>
              <a:buFont typeface="+mj-lt"/>
              <a:buAutoNum type="alphaLcPeriod"/>
              <a:tabLst>
                <a:tab pos="1143000" algn="l"/>
              </a:tabLst>
            </a:pPr>
            <a:r>
              <a:rPr lang="en-US" b="1" dirty="0">
                <a:latin typeface="Times New Roman"/>
                <a:ea typeface="Times New Roman"/>
              </a:rPr>
              <a:t>A substance which, when subjected to the </a:t>
            </a:r>
            <a:r>
              <a:rPr lang="en-US" dirty="0">
                <a:solidFill>
                  <a:srgbClr val="FF0000"/>
                </a:solidFill>
                <a:latin typeface="Times New Roman"/>
                <a:ea typeface="Times New Roman"/>
              </a:rPr>
              <a:t>proper “stimuli”</a:t>
            </a:r>
            <a:r>
              <a:rPr lang="en-US" b="1" dirty="0">
                <a:latin typeface="Times New Roman"/>
                <a:ea typeface="Times New Roman"/>
              </a:rPr>
              <a:t> such as </a:t>
            </a:r>
            <a:r>
              <a:rPr lang="en-US" dirty="0">
                <a:solidFill>
                  <a:srgbClr val="FF0000"/>
                </a:solidFill>
                <a:latin typeface="Times New Roman"/>
                <a:ea typeface="Times New Roman"/>
              </a:rPr>
              <a:t>“blasting cap”</a:t>
            </a:r>
            <a:r>
              <a:rPr lang="en-US" b="1" dirty="0">
                <a:latin typeface="Times New Roman"/>
                <a:ea typeface="Times New Roman"/>
              </a:rPr>
              <a:t> will do the following:</a:t>
            </a:r>
            <a:endParaRPr lang="en-US" sz="3600" b="1" dirty="0">
              <a:latin typeface="Times New Roman"/>
              <a:ea typeface="Times New Roman"/>
            </a:endParaRPr>
          </a:p>
          <a:p>
            <a:pPr marL="914400" marR="0">
              <a:spcBef>
                <a:spcPts val="0"/>
              </a:spcBef>
              <a:spcAft>
                <a:spcPts val="0"/>
              </a:spcAft>
            </a:pPr>
            <a:r>
              <a:rPr lang="en-US" dirty="0">
                <a:latin typeface="Times New Roman"/>
                <a:ea typeface="Times New Roman"/>
              </a:rPr>
              <a:t> </a:t>
            </a:r>
          </a:p>
          <a:p>
            <a:pPr lvl="1">
              <a:spcBef>
                <a:spcPts val="0"/>
              </a:spcBef>
              <a:buFont typeface="+mj-lt"/>
              <a:buAutoNum type="arabicPeriod"/>
              <a:tabLst>
                <a:tab pos="2743200" algn="l"/>
                <a:tab pos="1371600" algn="l"/>
                <a:tab pos="1600200" algn="l"/>
              </a:tabLst>
            </a:pPr>
            <a:r>
              <a:rPr lang="en-US" dirty="0">
                <a:latin typeface="Times New Roman"/>
                <a:ea typeface="Times New Roman"/>
              </a:rPr>
              <a:t>Rapid </a:t>
            </a:r>
            <a:r>
              <a:rPr lang="en-US" b="1" dirty="0">
                <a:solidFill>
                  <a:srgbClr val="FF0000"/>
                </a:solidFill>
                <a:latin typeface="Times New Roman"/>
                <a:ea typeface="Times New Roman"/>
              </a:rPr>
              <a:t>decomposition</a:t>
            </a:r>
            <a:r>
              <a:rPr lang="en-US" dirty="0">
                <a:latin typeface="Times New Roman"/>
                <a:ea typeface="Times New Roman"/>
              </a:rPr>
              <a:t> (detonation velocity).</a:t>
            </a:r>
            <a:endParaRPr lang="en-US" sz="3200" dirty="0">
              <a:latin typeface="Times New Roman"/>
              <a:ea typeface="Times New Roman"/>
            </a:endParaRPr>
          </a:p>
          <a:p>
            <a:pPr lvl="1">
              <a:spcBef>
                <a:spcPts val="0"/>
              </a:spcBef>
              <a:buFont typeface="+mj-lt"/>
              <a:buAutoNum type="arabicPeriod"/>
              <a:tabLst>
                <a:tab pos="1371600" algn="l"/>
                <a:tab pos="1600200" algn="l"/>
              </a:tabLst>
            </a:pPr>
            <a:r>
              <a:rPr lang="en-US" dirty="0">
                <a:latin typeface="Times New Roman"/>
                <a:ea typeface="Times New Roman"/>
              </a:rPr>
              <a:t>The reaction is </a:t>
            </a:r>
            <a:r>
              <a:rPr lang="en-US" b="1" dirty="0">
                <a:solidFill>
                  <a:srgbClr val="FF0000"/>
                </a:solidFill>
                <a:latin typeface="Times New Roman"/>
                <a:ea typeface="Times New Roman"/>
              </a:rPr>
              <a:t>self- propagating.</a:t>
            </a:r>
            <a:endParaRPr lang="en-US" dirty="0">
              <a:latin typeface="Times New Roman"/>
              <a:ea typeface="Times New Roman"/>
            </a:endParaRPr>
          </a:p>
          <a:p>
            <a:pPr lvl="1">
              <a:spcBef>
                <a:spcPts val="0"/>
              </a:spcBef>
              <a:buFont typeface="+mj-lt"/>
              <a:buAutoNum type="arabicPeriod"/>
              <a:tabLst>
                <a:tab pos="1371600" algn="l"/>
                <a:tab pos="1600200" algn="l"/>
              </a:tabLst>
            </a:pPr>
            <a:r>
              <a:rPr lang="en-US" dirty="0">
                <a:latin typeface="Times New Roman"/>
                <a:ea typeface="Times New Roman"/>
              </a:rPr>
              <a:t>The reaction produces </a:t>
            </a:r>
            <a:r>
              <a:rPr lang="en-US" b="1" dirty="0">
                <a:solidFill>
                  <a:srgbClr val="FF0000"/>
                </a:solidFill>
                <a:latin typeface="Times New Roman"/>
                <a:ea typeface="Times New Roman"/>
              </a:rPr>
              <a:t>stable products</a:t>
            </a:r>
            <a:r>
              <a:rPr lang="en-US" dirty="0">
                <a:latin typeface="Times New Roman"/>
                <a:ea typeface="Times New Roman"/>
              </a:rPr>
              <a:t> (normally gases).</a:t>
            </a:r>
          </a:p>
          <a:p>
            <a:pPr lvl="1">
              <a:spcBef>
                <a:spcPts val="0"/>
              </a:spcBef>
              <a:buFont typeface="+mj-lt"/>
              <a:buAutoNum type="arabicPeriod"/>
              <a:tabLst>
                <a:tab pos="1371600" algn="l"/>
                <a:tab pos="1600200" algn="l"/>
              </a:tabLst>
            </a:pPr>
            <a:r>
              <a:rPr lang="en-US" dirty="0">
                <a:latin typeface="Times New Roman"/>
                <a:ea typeface="Times New Roman"/>
              </a:rPr>
              <a:t>Production of immense heat in the area of </a:t>
            </a:r>
            <a:r>
              <a:rPr lang="en-US" b="1" dirty="0">
                <a:solidFill>
                  <a:srgbClr val="FF0000"/>
                </a:solidFill>
                <a:latin typeface="Times New Roman"/>
                <a:ea typeface="Times New Roman"/>
              </a:rPr>
              <a:t>3315° C or 6000° F is not uncommon.</a:t>
            </a:r>
            <a:endParaRPr lang="en-US" dirty="0">
              <a:latin typeface="Times New Roman"/>
              <a:ea typeface="Times New Roman"/>
            </a:endParaRPr>
          </a:p>
          <a:p>
            <a:pPr lvl="1">
              <a:spcBef>
                <a:spcPts val="0"/>
              </a:spcBef>
              <a:buFont typeface="+mj-lt"/>
              <a:buAutoNum type="arabicPeriod"/>
              <a:tabLst>
                <a:tab pos="1371600" algn="l"/>
                <a:tab pos="1600200" algn="l"/>
              </a:tabLst>
            </a:pPr>
            <a:r>
              <a:rPr lang="en-US" b="1" dirty="0">
                <a:solidFill>
                  <a:srgbClr val="FF0000"/>
                </a:solidFill>
                <a:latin typeface="Times New Roman"/>
                <a:ea typeface="Times New Roman"/>
              </a:rPr>
              <a:t>Pressures of enormous strength</a:t>
            </a:r>
            <a:r>
              <a:rPr lang="en-US" dirty="0">
                <a:latin typeface="Times New Roman"/>
                <a:ea typeface="Times New Roman"/>
              </a:rPr>
              <a:t> from action “of the heat” on produced or adjacent gases.</a:t>
            </a:r>
          </a:p>
          <a:p>
            <a:endParaRPr lang="en-US" dirty="0"/>
          </a:p>
        </p:txBody>
      </p:sp>
    </p:spTree>
    <p:extLst>
      <p:ext uri="{BB962C8B-B14F-4D97-AF65-F5344CB8AC3E}">
        <p14:creationId xmlns:p14="http://schemas.microsoft.com/office/powerpoint/2010/main" val="27331207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a:ea typeface="Times New Roman"/>
              </a:rPr>
              <a:t>Summary:</a:t>
            </a:r>
            <a:endParaRPr lang="en-US" dirty="0"/>
          </a:p>
        </p:txBody>
      </p:sp>
      <p:sp>
        <p:nvSpPr>
          <p:cNvPr id="3" name="Content Placeholder 2"/>
          <p:cNvSpPr>
            <a:spLocks noGrp="1"/>
          </p:cNvSpPr>
          <p:nvPr>
            <p:ph idx="1"/>
          </p:nvPr>
        </p:nvSpPr>
        <p:spPr/>
        <p:txBody>
          <a:bodyPr>
            <a:normAutofit lnSpcReduction="10000"/>
          </a:bodyPr>
          <a:lstStyle/>
          <a:p>
            <a:pPr marL="0" marR="0" indent="0">
              <a:spcBef>
                <a:spcPts val="0"/>
              </a:spcBef>
              <a:spcAft>
                <a:spcPts val="0"/>
              </a:spcAft>
              <a:buNone/>
              <a:tabLst>
                <a:tab pos="1371600" algn="l"/>
              </a:tabLst>
            </a:pPr>
            <a:r>
              <a:rPr lang="en-US" b="1" dirty="0">
                <a:latin typeface="Times New Roman"/>
                <a:ea typeface="Times New Roman"/>
              </a:rPr>
              <a:t>An Explosion May Result From:</a:t>
            </a:r>
            <a:endParaRPr lang="en-US" dirty="0">
              <a:latin typeface="Times New Roman"/>
              <a:ea typeface="Times New Roman"/>
            </a:endParaRPr>
          </a:p>
          <a:p>
            <a:pPr marL="0" marR="0" indent="0">
              <a:spcBef>
                <a:spcPts val="0"/>
              </a:spcBef>
              <a:spcAft>
                <a:spcPts val="0"/>
              </a:spcAft>
              <a:buNone/>
              <a:tabLst>
                <a:tab pos="1371600" algn="l"/>
              </a:tabLst>
            </a:pPr>
            <a:r>
              <a:rPr lang="en-US" dirty="0">
                <a:latin typeface="Times New Roman"/>
                <a:ea typeface="Times New Roman"/>
              </a:rPr>
              <a:t> </a:t>
            </a:r>
          </a:p>
          <a:p>
            <a:pPr marL="0" indent="0">
              <a:spcBef>
                <a:spcPts val="0"/>
              </a:spcBef>
              <a:buNone/>
              <a:tabLst>
                <a:tab pos="1371600" algn="l"/>
                <a:tab pos="1600200" algn="l"/>
              </a:tabLst>
            </a:pPr>
            <a:r>
              <a:rPr lang="en-US" b="1" dirty="0">
                <a:solidFill>
                  <a:srgbClr val="FF0000"/>
                </a:solidFill>
                <a:latin typeface="Times New Roman"/>
                <a:ea typeface="Times New Roman"/>
              </a:rPr>
              <a:t>Chemical changes</a:t>
            </a:r>
            <a:r>
              <a:rPr lang="en-US" dirty="0">
                <a:latin typeface="Times New Roman"/>
                <a:ea typeface="Times New Roman"/>
              </a:rPr>
              <a:t>, such as those, which accompany the detonation of explosive or the combustion of flammable gas air mixture, dust air mixture, or mist air mixture.</a:t>
            </a:r>
          </a:p>
          <a:p>
            <a:pPr marL="0" marR="0" indent="0">
              <a:spcBef>
                <a:spcPts val="0"/>
              </a:spcBef>
              <a:spcAft>
                <a:spcPts val="0"/>
              </a:spcAft>
              <a:buNone/>
              <a:tabLst>
                <a:tab pos="1371600" algn="l"/>
              </a:tabLst>
            </a:pPr>
            <a:r>
              <a:rPr lang="en-US" dirty="0">
                <a:latin typeface="Times New Roman"/>
                <a:ea typeface="Times New Roman"/>
              </a:rPr>
              <a:t> </a:t>
            </a:r>
          </a:p>
          <a:p>
            <a:pPr marL="0" indent="0">
              <a:spcBef>
                <a:spcPts val="0"/>
              </a:spcBef>
              <a:buNone/>
              <a:tabLst>
                <a:tab pos="1371600" algn="l"/>
                <a:tab pos="1600200" algn="l"/>
              </a:tabLst>
            </a:pPr>
            <a:r>
              <a:rPr lang="en-US" b="1" dirty="0">
                <a:solidFill>
                  <a:srgbClr val="FF0000"/>
                </a:solidFill>
                <a:latin typeface="Times New Roman"/>
                <a:ea typeface="Times New Roman"/>
              </a:rPr>
              <a:t>Physical or mechanical changes,</a:t>
            </a:r>
            <a:r>
              <a:rPr lang="en-US" dirty="0">
                <a:latin typeface="Times New Roman"/>
                <a:ea typeface="Times New Roman"/>
              </a:rPr>
              <a:t> such as the bursting from a steam boiler, or high-pressure vessel.</a:t>
            </a:r>
          </a:p>
          <a:p>
            <a:pPr marL="0" marR="0" indent="0">
              <a:spcBef>
                <a:spcPts val="0"/>
              </a:spcBef>
              <a:spcAft>
                <a:spcPts val="0"/>
              </a:spcAft>
              <a:buNone/>
              <a:tabLst>
                <a:tab pos="1371600" algn="l"/>
              </a:tabLst>
            </a:pPr>
            <a:r>
              <a:rPr lang="en-US" dirty="0">
                <a:latin typeface="Times New Roman"/>
                <a:ea typeface="Times New Roman"/>
              </a:rPr>
              <a:t> </a:t>
            </a:r>
          </a:p>
          <a:p>
            <a:pPr marL="0" indent="0">
              <a:spcBef>
                <a:spcPts val="0"/>
              </a:spcBef>
              <a:buNone/>
              <a:tabLst>
                <a:tab pos="1371600" algn="l"/>
                <a:tab pos="1600200" algn="l"/>
              </a:tabLst>
            </a:pPr>
            <a:r>
              <a:rPr lang="en-US" b="1" dirty="0">
                <a:solidFill>
                  <a:srgbClr val="FF0000"/>
                </a:solidFill>
                <a:latin typeface="Times New Roman"/>
                <a:ea typeface="Times New Roman"/>
              </a:rPr>
              <a:t>Atomic changes,</a:t>
            </a:r>
            <a:r>
              <a:rPr lang="en-US" dirty="0">
                <a:latin typeface="Times New Roman"/>
                <a:ea typeface="Times New Roman"/>
              </a:rPr>
              <a:t> such as found in either a fission or fusion reaction.</a:t>
            </a:r>
          </a:p>
          <a:p>
            <a:pPr marL="0" indent="0">
              <a:buNone/>
            </a:pPr>
            <a:endParaRPr lang="en-US" dirty="0"/>
          </a:p>
        </p:txBody>
      </p:sp>
    </p:spTree>
    <p:extLst>
      <p:ext uri="{BB962C8B-B14F-4D97-AF65-F5344CB8AC3E}">
        <p14:creationId xmlns:p14="http://schemas.microsoft.com/office/powerpoint/2010/main" val="20926177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“field point of view”:</a:t>
            </a:r>
            <a:endParaRPr lang="en-US" dirty="0"/>
          </a:p>
        </p:txBody>
      </p:sp>
      <p:sp>
        <p:nvSpPr>
          <p:cNvPr id="3" name="Content Placeholder 2"/>
          <p:cNvSpPr>
            <a:spLocks noGrp="1"/>
          </p:cNvSpPr>
          <p:nvPr>
            <p:ph idx="1"/>
          </p:nvPr>
        </p:nvSpPr>
        <p:spPr/>
        <p:txBody>
          <a:bodyPr/>
          <a:lstStyle/>
          <a:p>
            <a:pPr marL="0" marR="0" indent="0">
              <a:spcBef>
                <a:spcPts val="0"/>
              </a:spcBef>
              <a:spcAft>
                <a:spcPts val="0"/>
              </a:spcAft>
              <a:buNone/>
              <a:tabLst>
                <a:tab pos="914400" algn="l"/>
                <a:tab pos="1371600" algn="l"/>
              </a:tabLst>
            </a:pPr>
            <a:r>
              <a:rPr lang="en-US" b="1" dirty="0">
                <a:solidFill>
                  <a:srgbClr val="FF0000"/>
                </a:solidFill>
                <a:latin typeface="Times New Roman"/>
                <a:ea typeface="Times New Roman"/>
              </a:rPr>
              <a:t>1. Heating:</a:t>
            </a:r>
            <a:endParaRPr lang="en-US" dirty="0">
              <a:latin typeface="Times New Roman"/>
              <a:ea typeface="Times New Roman"/>
            </a:endParaRPr>
          </a:p>
          <a:p>
            <a:pPr marL="0" marR="0" indent="0">
              <a:spcBef>
                <a:spcPts val="0"/>
              </a:spcBef>
              <a:spcAft>
                <a:spcPts val="0"/>
              </a:spcAft>
              <a:buNone/>
              <a:tabLst>
                <a:tab pos="914400" algn="l"/>
                <a:tab pos="1371600" algn="l"/>
              </a:tabLst>
            </a:pPr>
            <a:r>
              <a:rPr lang="en-US" b="1" dirty="0">
                <a:solidFill>
                  <a:srgbClr val="FF0000"/>
                </a:solidFill>
                <a:latin typeface="Times New Roman"/>
                <a:ea typeface="Times New Roman"/>
              </a:rPr>
              <a:t> </a:t>
            </a:r>
            <a:endParaRPr lang="en-US" dirty="0">
              <a:latin typeface="Times New Roman"/>
              <a:ea typeface="Times New Roman"/>
            </a:endParaRPr>
          </a:p>
          <a:p>
            <a:pPr lvl="0">
              <a:spcBef>
                <a:spcPts val="0"/>
              </a:spcBef>
              <a:buFont typeface="+mj-lt"/>
              <a:buAutoNum type="alphaLcPeriod"/>
              <a:tabLst>
                <a:tab pos="914400" algn="l"/>
                <a:tab pos="1143000" algn="l"/>
                <a:tab pos="1371600" algn="l"/>
              </a:tabLst>
            </a:pPr>
            <a:r>
              <a:rPr lang="en-US" b="1" dirty="0">
                <a:solidFill>
                  <a:srgbClr val="FF0000"/>
                </a:solidFill>
                <a:latin typeface="Times New Roman"/>
                <a:ea typeface="Times New Roman"/>
              </a:rPr>
              <a:t>Max temperature for detonation</a:t>
            </a:r>
            <a:endParaRPr lang="en-US" dirty="0">
              <a:latin typeface="Times New Roman"/>
              <a:ea typeface="Times New Roman"/>
            </a:endParaRPr>
          </a:p>
          <a:p>
            <a:pPr lvl="0">
              <a:spcBef>
                <a:spcPts val="0"/>
              </a:spcBef>
              <a:buFont typeface="+mj-lt"/>
              <a:buAutoNum type="alphaLcPeriod"/>
              <a:tabLst>
                <a:tab pos="914400" algn="l"/>
                <a:tab pos="1143000" algn="l"/>
                <a:tab pos="1371600" algn="l"/>
              </a:tabLst>
            </a:pPr>
            <a:r>
              <a:rPr lang="en-US" b="1" dirty="0">
                <a:solidFill>
                  <a:srgbClr val="FF0000"/>
                </a:solidFill>
                <a:latin typeface="Times New Roman"/>
                <a:ea typeface="Times New Roman"/>
              </a:rPr>
              <a:t>Prolonged exposure to lesser temperature {Duration of heat exposure?}</a:t>
            </a:r>
            <a:endParaRPr lang="en-US" dirty="0">
              <a:latin typeface="Times New Roman"/>
              <a:ea typeface="Times New Roman"/>
            </a:endParaRPr>
          </a:p>
          <a:p>
            <a:pPr lvl="0">
              <a:spcBef>
                <a:spcPts val="0"/>
              </a:spcBef>
              <a:buFont typeface="+mj-lt"/>
              <a:buAutoNum type="alphaLcPeriod"/>
              <a:tabLst>
                <a:tab pos="914400" algn="l"/>
                <a:tab pos="1143000" algn="l"/>
                <a:tab pos="1371600" algn="l"/>
              </a:tabLst>
            </a:pPr>
            <a:r>
              <a:rPr lang="en-US" b="1" dirty="0">
                <a:solidFill>
                  <a:srgbClr val="FF0000"/>
                </a:solidFill>
                <a:latin typeface="Times New Roman"/>
                <a:ea typeface="Times New Roman"/>
              </a:rPr>
              <a:t>EVERY EXPLOSIVE BECOMES SENSITIZED FROM HEATING!!!!! The form of sensitivity is from shock mostly.</a:t>
            </a:r>
            <a:endParaRPr lang="en-US" dirty="0">
              <a:effectLst/>
              <a:latin typeface="Times New Roman"/>
              <a:ea typeface="Times New Roman"/>
            </a:endParaRPr>
          </a:p>
        </p:txBody>
      </p:sp>
    </p:spTree>
    <p:extLst>
      <p:ext uri="{BB962C8B-B14F-4D97-AF65-F5344CB8AC3E}">
        <p14:creationId xmlns:p14="http://schemas.microsoft.com/office/powerpoint/2010/main" val="15057495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514350" lvl="0" indent="-514350">
              <a:spcBef>
                <a:spcPts val="0"/>
              </a:spcBef>
              <a:buFont typeface="+mj-lt"/>
              <a:buAutoNum type="alphaLcPeriod" startAt="4"/>
              <a:tabLst>
                <a:tab pos="914400" algn="l"/>
                <a:tab pos="1143000" algn="l"/>
                <a:tab pos="1371600" algn="l"/>
              </a:tabLst>
            </a:pPr>
            <a:r>
              <a:rPr lang="en-US" b="1" dirty="0">
                <a:solidFill>
                  <a:srgbClr val="FF0000"/>
                </a:solidFill>
                <a:latin typeface="Times New Roman"/>
                <a:ea typeface="Times New Roman"/>
              </a:rPr>
              <a:t>The terms “stable and unstable” are a “False Sense of Security”</a:t>
            </a:r>
            <a:r>
              <a:rPr lang="en-US" dirty="0">
                <a:latin typeface="Times New Roman"/>
                <a:ea typeface="Times New Roman"/>
              </a:rPr>
              <a:t> </a:t>
            </a:r>
          </a:p>
          <a:p>
            <a:pPr lvl="1">
              <a:spcBef>
                <a:spcPts val="0"/>
              </a:spcBef>
              <a:buFont typeface="+mj-lt"/>
              <a:buAutoNum type="arabicPeriod"/>
              <a:tabLst>
                <a:tab pos="914400" algn="l"/>
                <a:tab pos="1371600" algn="l"/>
                <a:tab pos="1600200" algn="l"/>
              </a:tabLst>
            </a:pPr>
            <a:r>
              <a:rPr lang="en-US" b="1" dirty="0">
                <a:solidFill>
                  <a:srgbClr val="FF0000"/>
                </a:solidFill>
                <a:latin typeface="Times New Roman"/>
                <a:ea typeface="Times New Roman"/>
              </a:rPr>
              <a:t>Un-Stable Explosives start to decompose at 65° C (150° F)</a:t>
            </a:r>
            <a:endParaRPr lang="en-US" dirty="0">
              <a:latin typeface="Times New Roman"/>
              <a:ea typeface="Times New Roman"/>
            </a:endParaRPr>
          </a:p>
          <a:p>
            <a:pPr lvl="1">
              <a:spcBef>
                <a:spcPts val="0"/>
              </a:spcBef>
              <a:buFont typeface="+mj-lt"/>
              <a:buAutoNum type="arabicPeriod"/>
              <a:tabLst>
                <a:tab pos="914400" algn="l"/>
                <a:tab pos="1371600" algn="l"/>
                <a:tab pos="1600200" algn="l"/>
              </a:tabLst>
            </a:pPr>
            <a:r>
              <a:rPr lang="en-US" b="1" dirty="0">
                <a:solidFill>
                  <a:srgbClr val="FF0000"/>
                </a:solidFill>
                <a:latin typeface="Times New Roman"/>
                <a:ea typeface="Times New Roman"/>
              </a:rPr>
              <a:t>Stable Explosives start to decompose at 204° C (400° F)</a:t>
            </a:r>
            <a:endParaRPr lang="en-US" dirty="0">
              <a:latin typeface="Times New Roman"/>
              <a:ea typeface="Times New Roman"/>
            </a:endParaRPr>
          </a:p>
          <a:p>
            <a:pPr marL="0" marR="0" indent="0">
              <a:spcBef>
                <a:spcPts val="0"/>
              </a:spcBef>
              <a:spcAft>
                <a:spcPts val="0"/>
              </a:spcAft>
              <a:buNone/>
              <a:tabLst>
                <a:tab pos="914400" algn="l"/>
                <a:tab pos="1371600" algn="l"/>
              </a:tabLst>
            </a:pPr>
            <a:r>
              <a:rPr lang="en-US" b="1" dirty="0">
                <a:solidFill>
                  <a:srgbClr val="FF0000"/>
                </a:solidFill>
                <a:latin typeface="Times New Roman"/>
                <a:ea typeface="Times New Roman"/>
              </a:rPr>
              <a:t> </a:t>
            </a:r>
            <a:endParaRPr lang="en-US" dirty="0">
              <a:latin typeface="Times New Roman"/>
              <a:ea typeface="Times New Roman"/>
            </a:endParaRPr>
          </a:p>
          <a:p>
            <a:pPr marL="514350" lvl="0" indent="-514350">
              <a:spcBef>
                <a:spcPts val="0"/>
              </a:spcBef>
              <a:buFont typeface="+mj-lt"/>
              <a:buAutoNum type="alphaLcPeriod" startAt="5"/>
              <a:tabLst>
                <a:tab pos="914400" algn="l"/>
                <a:tab pos="1143000" algn="l"/>
                <a:tab pos="1371600" algn="l"/>
              </a:tabLst>
            </a:pPr>
            <a:r>
              <a:rPr lang="en-US" b="1" dirty="0">
                <a:solidFill>
                  <a:srgbClr val="FF0000"/>
                </a:solidFill>
                <a:latin typeface="Times New Roman"/>
                <a:ea typeface="Times New Roman"/>
              </a:rPr>
              <a:t>Brownish orange gas (nitrogen oxide) when the “decomposition process” is in full swing. “GET OUT DETONATION IS IMMINETE”.</a:t>
            </a:r>
            <a:endParaRPr lang="en-US" dirty="0">
              <a:latin typeface="Times New Roman"/>
              <a:ea typeface="Times New Roman"/>
            </a:endParaRPr>
          </a:p>
          <a:p>
            <a:endParaRPr lang="en-US" dirty="0"/>
          </a:p>
        </p:txBody>
      </p:sp>
    </p:spTree>
    <p:extLst>
      <p:ext uri="{BB962C8B-B14F-4D97-AF65-F5344CB8AC3E}">
        <p14:creationId xmlns:p14="http://schemas.microsoft.com/office/powerpoint/2010/main" val="372077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“field point of view”:</a:t>
            </a:r>
            <a:endParaRPr lang="en-US" dirty="0"/>
          </a:p>
        </p:txBody>
      </p:sp>
      <p:sp>
        <p:nvSpPr>
          <p:cNvPr id="3" name="Content Placeholder 2"/>
          <p:cNvSpPr>
            <a:spLocks noGrp="1"/>
          </p:cNvSpPr>
          <p:nvPr>
            <p:ph idx="1"/>
          </p:nvPr>
        </p:nvSpPr>
        <p:spPr/>
        <p:txBody>
          <a:bodyPr>
            <a:normAutofit/>
          </a:bodyPr>
          <a:lstStyle/>
          <a:p>
            <a:r>
              <a:rPr lang="en-US" dirty="0" smtClean="0"/>
              <a:t>Continued…</a:t>
            </a:r>
          </a:p>
          <a:p>
            <a:pPr marL="0" marR="0">
              <a:spcBef>
                <a:spcPts val="0"/>
              </a:spcBef>
              <a:spcAft>
                <a:spcPts val="0"/>
              </a:spcAft>
              <a:tabLst>
                <a:tab pos="914400" algn="l"/>
                <a:tab pos="1371600" algn="l"/>
              </a:tabLst>
            </a:pPr>
            <a:r>
              <a:rPr lang="en-US" b="1" dirty="0">
                <a:solidFill>
                  <a:srgbClr val="FF0000"/>
                </a:solidFill>
                <a:latin typeface="Times New Roman"/>
                <a:ea typeface="Times New Roman"/>
              </a:rPr>
              <a:t>2. Burning:</a:t>
            </a:r>
            <a:endParaRPr lang="en-US" dirty="0">
              <a:latin typeface="Times New Roman"/>
              <a:ea typeface="Times New Roman"/>
            </a:endParaRPr>
          </a:p>
          <a:p>
            <a:pPr marL="0" marR="0" indent="0">
              <a:spcBef>
                <a:spcPts val="0"/>
              </a:spcBef>
              <a:spcAft>
                <a:spcPts val="0"/>
              </a:spcAft>
              <a:buNone/>
              <a:tabLst>
                <a:tab pos="914400" algn="l"/>
                <a:tab pos="1371600" algn="l"/>
              </a:tabLst>
            </a:pPr>
            <a:r>
              <a:rPr lang="en-US" b="1" dirty="0">
                <a:solidFill>
                  <a:srgbClr val="FF0000"/>
                </a:solidFill>
                <a:latin typeface="Times New Roman"/>
                <a:ea typeface="Times New Roman"/>
              </a:rPr>
              <a:t> </a:t>
            </a:r>
            <a:endParaRPr lang="en-US" dirty="0">
              <a:latin typeface="Times New Roman"/>
              <a:ea typeface="Times New Roman"/>
            </a:endParaRPr>
          </a:p>
          <a:p>
            <a:pPr lvl="0">
              <a:spcBef>
                <a:spcPts val="0"/>
              </a:spcBef>
              <a:buFont typeface="+mj-lt"/>
              <a:buAutoNum type="alphaLcPeriod"/>
              <a:tabLst>
                <a:tab pos="914400" algn="l"/>
                <a:tab pos="1143000" algn="l"/>
                <a:tab pos="1371600" algn="l"/>
              </a:tabLst>
            </a:pPr>
            <a:r>
              <a:rPr lang="en-US" sz="2600" b="1" dirty="0">
                <a:solidFill>
                  <a:srgbClr val="FF0000"/>
                </a:solidFill>
                <a:latin typeface="Times New Roman"/>
                <a:ea typeface="Times New Roman"/>
              </a:rPr>
              <a:t>“Primary explosives” (blasting caps and the like) explode immediately.</a:t>
            </a:r>
            <a:endParaRPr lang="en-US" sz="2600" dirty="0">
              <a:latin typeface="Times New Roman"/>
              <a:ea typeface="Times New Roman"/>
            </a:endParaRPr>
          </a:p>
          <a:p>
            <a:pPr lvl="0">
              <a:spcBef>
                <a:spcPts val="0"/>
              </a:spcBef>
              <a:buFont typeface="+mj-lt"/>
              <a:buAutoNum type="alphaLcPeriod"/>
              <a:tabLst>
                <a:tab pos="914400" algn="l"/>
                <a:tab pos="1143000" algn="l"/>
                <a:tab pos="1371600" algn="l"/>
              </a:tabLst>
            </a:pPr>
            <a:r>
              <a:rPr lang="en-US" sz="2600" b="1" dirty="0">
                <a:solidFill>
                  <a:srgbClr val="FF0000"/>
                </a:solidFill>
                <a:latin typeface="Times New Roman"/>
                <a:ea typeface="Times New Roman"/>
              </a:rPr>
              <a:t>High explosive will or will not “go up” depending on variables:</a:t>
            </a:r>
            <a:endParaRPr lang="en-US" sz="2600" dirty="0">
              <a:latin typeface="Times New Roman"/>
              <a:ea typeface="Times New Roman"/>
            </a:endParaRPr>
          </a:p>
          <a:p>
            <a:pPr lvl="1">
              <a:spcBef>
                <a:spcPts val="0"/>
              </a:spcBef>
              <a:buFont typeface="+mj-lt"/>
              <a:buAutoNum type="arabicPeriod"/>
              <a:tabLst>
                <a:tab pos="914400" algn="l"/>
                <a:tab pos="1371600" algn="l"/>
                <a:tab pos="1600200" algn="l"/>
              </a:tabLst>
            </a:pPr>
            <a:r>
              <a:rPr lang="en-US" b="1" dirty="0">
                <a:solidFill>
                  <a:srgbClr val="FF0000"/>
                </a:solidFill>
                <a:latin typeface="Times New Roman"/>
                <a:ea typeface="Times New Roman"/>
              </a:rPr>
              <a:t>Degree of containment (confinement in a container).</a:t>
            </a:r>
            <a:endParaRPr lang="en-US" dirty="0">
              <a:latin typeface="Times New Roman"/>
              <a:ea typeface="Times New Roman"/>
            </a:endParaRPr>
          </a:p>
          <a:p>
            <a:pPr lvl="1">
              <a:spcBef>
                <a:spcPts val="0"/>
              </a:spcBef>
              <a:buFont typeface="+mj-lt"/>
              <a:buAutoNum type="arabicPeriod"/>
              <a:tabLst>
                <a:tab pos="914400" algn="l"/>
                <a:tab pos="1371600" algn="l"/>
                <a:tab pos="1600200" algn="l"/>
              </a:tabLst>
            </a:pPr>
            <a:r>
              <a:rPr lang="en-US" b="1" dirty="0">
                <a:solidFill>
                  <a:srgbClr val="FF0000"/>
                </a:solidFill>
                <a:latin typeface="Times New Roman"/>
                <a:ea typeface="Times New Roman"/>
              </a:rPr>
              <a:t>Quantity of Explosive. &gt; H X the greater the chance for an explosion to occur.</a:t>
            </a:r>
            <a:endParaRPr lang="en-US" dirty="0">
              <a:latin typeface="Times New Roman"/>
              <a:ea typeface="Times New Roman"/>
            </a:endParaRPr>
          </a:p>
          <a:p>
            <a:pPr marL="0" indent="0">
              <a:buNone/>
            </a:pPr>
            <a:endParaRPr lang="en-US" dirty="0"/>
          </a:p>
        </p:txBody>
      </p:sp>
    </p:spTree>
    <p:extLst>
      <p:ext uri="{BB962C8B-B14F-4D97-AF65-F5344CB8AC3E}">
        <p14:creationId xmlns:p14="http://schemas.microsoft.com/office/powerpoint/2010/main" val="29466990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b="1" dirty="0"/>
              <a:t>“field point of view”:</a:t>
            </a:r>
            <a:endParaRPr lang="en-US" dirty="0"/>
          </a:p>
        </p:txBody>
      </p:sp>
      <p:sp>
        <p:nvSpPr>
          <p:cNvPr id="3" name="Content Placeholder 2"/>
          <p:cNvSpPr>
            <a:spLocks noGrp="1"/>
          </p:cNvSpPr>
          <p:nvPr>
            <p:ph idx="1"/>
          </p:nvPr>
        </p:nvSpPr>
        <p:spPr/>
        <p:txBody>
          <a:bodyPr>
            <a:normAutofit/>
          </a:bodyPr>
          <a:lstStyle/>
          <a:p>
            <a:r>
              <a:rPr lang="en-US" sz="2400" dirty="0" smtClean="0"/>
              <a:t>Continued…</a:t>
            </a:r>
          </a:p>
          <a:p>
            <a:pPr lvl="1">
              <a:spcBef>
                <a:spcPts val="0"/>
              </a:spcBef>
              <a:buFont typeface="+mj-lt"/>
              <a:buAutoNum type="arabicPeriod"/>
              <a:tabLst>
                <a:tab pos="914400" algn="l"/>
                <a:tab pos="1371600" algn="l"/>
                <a:tab pos="1600200" algn="l"/>
              </a:tabLst>
            </a:pPr>
            <a:r>
              <a:rPr lang="en-US" b="1" dirty="0">
                <a:solidFill>
                  <a:srgbClr val="FF0000"/>
                </a:solidFill>
                <a:latin typeface="Times New Roman"/>
                <a:ea typeface="Times New Roman"/>
              </a:rPr>
              <a:t>Rate of Temperature increase. &gt; Temperature the greater the possibility of an explosion. Thermal Shock and Cooling is just as bad</a:t>
            </a:r>
            <a:r>
              <a:rPr lang="en-US" b="1" dirty="0" smtClean="0">
                <a:solidFill>
                  <a:srgbClr val="FF0000"/>
                </a:solidFill>
                <a:latin typeface="Times New Roman"/>
                <a:ea typeface="Times New Roman"/>
              </a:rPr>
              <a:t>.</a:t>
            </a:r>
          </a:p>
          <a:p>
            <a:pPr marL="971550" lvl="1" indent="-514350">
              <a:spcBef>
                <a:spcPts val="0"/>
              </a:spcBef>
              <a:buFont typeface="+mj-lt"/>
              <a:buAutoNum type="arabicPeriod"/>
              <a:tabLst>
                <a:tab pos="914400" algn="l"/>
                <a:tab pos="1371600" algn="l"/>
                <a:tab pos="1600200" algn="l"/>
              </a:tabLst>
            </a:pPr>
            <a:endParaRPr lang="en-US" dirty="0">
              <a:latin typeface="Times New Roman"/>
              <a:ea typeface="Times New Roman"/>
            </a:endParaRPr>
          </a:p>
          <a:p>
            <a:pPr lvl="1">
              <a:spcBef>
                <a:spcPts val="0"/>
              </a:spcBef>
              <a:buFont typeface="+mj-lt"/>
              <a:buAutoNum type="arabicPeriod"/>
              <a:tabLst>
                <a:tab pos="914400" algn="l"/>
                <a:tab pos="1371600" algn="l"/>
                <a:tab pos="1600200" algn="l"/>
              </a:tabLst>
            </a:pPr>
            <a:r>
              <a:rPr lang="en-US" b="1" dirty="0">
                <a:solidFill>
                  <a:srgbClr val="FF0000"/>
                </a:solidFill>
                <a:latin typeface="Times New Roman"/>
                <a:ea typeface="Times New Roman"/>
              </a:rPr>
              <a:t>High Explosive (H X) in the process of burning will begin to “deflagrate” (burn at a subsonic rate). Deflagration leads to thermal shock and in turn leads to detonation.  </a:t>
            </a:r>
            <a:endParaRPr lang="en-US" dirty="0">
              <a:latin typeface="Times New Roman"/>
              <a:ea typeface="Times New Roman"/>
            </a:endParaRPr>
          </a:p>
          <a:p>
            <a:pPr marL="0" indent="0">
              <a:buNone/>
            </a:pPr>
            <a:endParaRPr lang="en-US" sz="2400" dirty="0"/>
          </a:p>
        </p:txBody>
      </p:sp>
    </p:spTree>
    <p:extLst>
      <p:ext uri="{BB962C8B-B14F-4D97-AF65-F5344CB8AC3E}">
        <p14:creationId xmlns:p14="http://schemas.microsoft.com/office/powerpoint/2010/main" val="329141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“field point of view”:</a:t>
            </a:r>
            <a:endParaRPr lang="en-US" dirty="0"/>
          </a:p>
        </p:txBody>
      </p:sp>
      <p:sp>
        <p:nvSpPr>
          <p:cNvPr id="3" name="Content Placeholder 2"/>
          <p:cNvSpPr>
            <a:spLocks noGrp="1"/>
          </p:cNvSpPr>
          <p:nvPr>
            <p:ph idx="1"/>
          </p:nvPr>
        </p:nvSpPr>
        <p:spPr/>
        <p:txBody>
          <a:bodyPr>
            <a:normAutofit/>
          </a:bodyPr>
          <a:lstStyle/>
          <a:p>
            <a:r>
              <a:rPr lang="en-US" sz="2400" dirty="0" smtClean="0"/>
              <a:t>Continued…</a:t>
            </a:r>
          </a:p>
          <a:p>
            <a:pPr marL="0" indent="0">
              <a:spcBef>
                <a:spcPts val="0"/>
              </a:spcBef>
              <a:buNone/>
              <a:tabLst>
                <a:tab pos="914400" algn="l"/>
                <a:tab pos="1371600" algn="l"/>
              </a:tabLst>
            </a:pPr>
            <a:r>
              <a:rPr lang="en-US" sz="2400" b="1" dirty="0">
                <a:solidFill>
                  <a:srgbClr val="FF0000"/>
                </a:solidFill>
                <a:latin typeface="Times New Roman"/>
                <a:ea typeface="Times New Roman"/>
              </a:rPr>
              <a:t>3. Already Exploded</a:t>
            </a:r>
            <a:r>
              <a:rPr lang="en-US" sz="2400" b="1" dirty="0" smtClean="0">
                <a:solidFill>
                  <a:srgbClr val="FF0000"/>
                </a:solidFill>
                <a:latin typeface="Times New Roman"/>
                <a:ea typeface="Times New Roman"/>
              </a:rPr>
              <a:t>:</a:t>
            </a:r>
          </a:p>
          <a:p>
            <a:pPr marL="0" indent="0">
              <a:spcBef>
                <a:spcPts val="0"/>
              </a:spcBef>
              <a:buNone/>
              <a:tabLst>
                <a:tab pos="914400" algn="l"/>
                <a:tab pos="1371600" algn="l"/>
              </a:tabLst>
            </a:pPr>
            <a:endParaRPr lang="en-US" sz="2400" dirty="0">
              <a:latin typeface="Times New Roman"/>
              <a:ea typeface="Times New Roman"/>
            </a:endParaRPr>
          </a:p>
          <a:p>
            <a:pPr marL="0" indent="0">
              <a:spcBef>
                <a:spcPts val="0"/>
              </a:spcBef>
              <a:buNone/>
              <a:tabLst>
                <a:tab pos="914400" algn="l"/>
                <a:tab pos="1143000" algn="l"/>
                <a:tab pos="1371600" algn="l"/>
              </a:tabLst>
            </a:pPr>
            <a:r>
              <a:rPr lang="en-US" sz="2800" dirty="0" smtClean="0">
                <a:latin typeface="Times New Roman"/>
                <a:ea typeface="Times New Roman"/>
              </a:rPr>
              <a:t>If </a:t>
            </a:r>
            <a:r>
              <a:rPr lang="en-US" sz="2800" dirty="0">
                <a:latin typeface="Times New Roman"/>
                <a:ea typeface="Times New Roman"/>
              </a:rPr>
              <a:t>a “low order” explosion has occurred, the “unexploded material can be spread for great distances.</a:t>
            </a:r>
          </a:p>
          <a:p>
            <a:pPr marL="0" indent="0">
              <a:spcBef>
                <a:spcPts val="0"/>
              </a:spcBef>
              <a:buNone/>
              <a:tabLst>
                <a:tab pos="914400" algn="l"/>
                <a:tab pos="1143000" algn="l"/>
                <a:tab pos="1371600" algn="l"/>
              </a:tabLst>
            </a:pPr>
            <a:r>
              <a:rPr lang="en-US" sz="2800" dirty="0">
                <a:latin typeface="Times New Roman"/>
                <a:ea typeface="Times New Roman"/>
              </a:rPr>
              <a:t>This “unexploded material” can be “run over” The result of the friction of “this action” can lead shock and possible detonation.</a:t>
            </a:r>
          </a:p>
          <a:p>
            <a:pPr marL="0" indent="0">
              <a:spcBef>
                <a:spcPts val="0"/>
              </a:spcBef>
              <a:buNone/>
              <a:tabLst>
                <a:tab pos="914400" algn="l"/>
                <a:tab pos="1371600" algn="l"/>
              </a:tabLst>
            </a:pPr>
            <a:r>
              <a:rPr lang="en-US" sz="2400" b="1" dirty="0" smtClean="0">
                <a:solidFill>
                  <a:srgbClr val="FF0000"/>
                </a:solidFill>
                <a:latin typeface="Times New Roman"/>
                <a:ea typeface="Times New Roman"/>
              </a:rPr>
              <a:t> </a:t>
            </a:r>
            <a:endParaRPr lang="en-US" sz="2400" dirty="0" smtClean="0">
              <a:latin typeface="Times New Roman"/>
              <a:ea typeface="Times New Roman"/>
            </a:endParaRPr>
          </a:p>
          <a:p>
            <a:pPr marL="0" marR="0" indent="0">
              <a:spcBef>
                <a:spcPts val="0"/>
              </a:spcBef>
              <a:spcAft>
                <a:spcPts val="0"/>
              </a:spcAft>
              <a:buNone/>
              <a:tabLst>
                <a:tab pos="914400" algn="l"/>
                <a:tab pos="1371600" algn="l"/>
              </a:tabLst>
            </a:pPr>
            <a:r>
              <a:rPr lang="en-US" sz="2400" dirty="0">
                <a:latin typeface="Times New Roman"/>
                <a:ea typeface="Times New Roman"/>
              </a:rPr>
              <a:t> </a:t>
            </a:r>
          </a:p>
          <a:p>
            <a:pPr marL="0" indent="0">
              <a:buNone/>
            </a:pPr>
            <a:endParaRPr lang="en-US" sz="2400" dirty="0"/>
          </a:p>
        </p:txBody>
      </p:sp>
    </p:spTree>
    <p:extLst>
      <p:ext uri="{BB962C8B-B14F-4D97-AF65-F5344CB8AC3E}">
        <p14:creationId xmlns:p14="http://schemas.microsoft.com/office/powerpoint/2010/main" val="25466706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“field point of view”:</a:t>
            </a:r>
            <a:endParaRPr lang="en-US" dirty="0"/>
          </a:p>
        </p:txBody>
      </p:sp>
      <p:sp>
        <p:nvSpPr>
          <p:cNvPr id="3" name="Content Placeholder 2"/>
          <p:cNvSpPr>
            <a:spLocks noGrp="1"/>
          </p:cNvSpPr>
          <p:nvPr>
            <p:ph idx="1"/>
          </p:nvPr>
        </p:nvSpPr>
        <p:spPr/>
        <p:txBody>
          <a:bodyPr/>
          <a:lstStyle/>
          <a:p>
            <a:pPr marL="0" marR="0" indent="0">
              <a:spcBef>
                <a:spcPts val="0"/>
              </a:spcBef>
              <a:spcAft>
                <a:spcPts val="0"/>
              </a:spcAft>
              <a:buNone/>
              <a:tabLst>
                <a:tab pos="914400" algn="l"/>
                <a:tab pos="1371600" algn="l"/>
              </a:tabLst>
            </a:pPr>
            <a:r>
              <a:rPr lang="en-US" sz="2400" b="1" dirty="0" smtClean="0">
                <a:solidFill>
                  <a:srgbClr val="FF0000"/>
                </a:solidFill>
                <a:latin typeface="Times New Roman"/>
                <a:ea typeface="Times New Roman"/>
              </a:rPr>
              <a:t>Continued…</a:t>
            </a:r>
          </a:p>
          <a:p>
            <a:pPr marL="0" marR="0" indent="0">
              <a:spcBef>
                <a:spcPts val="0"/>
              </a:spcBef>
              <a:spcAft>
                <a:spcPts val="0"/>
              </a:spcAft>
              <a:buNone/>
              <a:tabLst>
                <a:tab pos="914400" algn="l"/>
                <a:tab pos="1371600" algn="l"/>
              </a:tabLst>
            </a:pPr>
            <a:r>
              <a:rPr lang="en-US" b="1" dirty="0" smtClean="0">
                <a:solidFill>
                  <a:srgbClr val="FF0000"/>
                </a:solidFill>
                <a:latin typeface="Times New Roman"/>
                <a:ea typeface="Times New Roman"/>
              </a:rPr>
              <a:t>4</a:t>
            </a:r>
            <a:r>
              <a:rPr lang="en-US" b="1" dirty="0">
                <a:solidFill>
                  <a:srgbClr val="FF0000"/>
                </a:solidFill>
                <a:latin typeface="Times New Roman"/>
                <a:ea typeface="Times New Roman"/>
              </a:rPr>
              <a:t>. Toxic Gas Emissions:</a:t>
            </a:r>
            <a:endParaRPr lang="en-US" dirty="0">
              <a:latin typeface="Times New Roman"/>
              <a:ea typeface="Times New Roman"/>
            </a:endParaRPr>
          </a:p>
          <a:p>
            <a:pPr marL="0" marR="0" indent="0">
              <a:spcBef>
                <a:spcPts val="0"/>
              </a:spcBef>
              <a:spcAft>
                <a:spcPts val="0"/>
              </a:spcAft>
              <a:buNone/>
              <a:tabLst>
                <a:tab pos="914400" algn="l"/>
                <a:tab pos="1371600" algn="l"/>
              </a:tabLst>
            </a:pPr>
            <a:r>
              <a:rPr lang="en-US" b="1" dirty="0">
                <a:solidFill>
                  <a:srgbClr val="FF0000"/>
                </a:solidFill>
                <a:latin typeface="Times New Roman"/>
                <a:ea typeface="Times New Roman"/>
              </a:rPr>
              <a:t> </a:t>
            </a:r>
            <a:endParaRPr lang="en-US" dirty="0">
              <a:latin typeface="Times New Roman"/>
              <a:ea typeface="Times New Roman"/>
            </a:endParaRPr>
          </a:p>
          <a:p>
            <a:pPr lvl="0">
              <a:spcBef>
                <a:spcPts val="0"/>
              </a:spcBef>
              <a:buFont typeface="+mj-lt"/>
              <a:buAutoNum type="alphaLcPeriod"/>
              <a:tabLst>
                <a:tab pos="914400" algn="l"/>
                <a:tab pos="1143000" algn="l"/>
                <a:tab pos="1371600" algn="l"/>
              </a:tabLst>
            </a:pPr>
            <a:r>
              <a:rPr lang="en-US" dirty="0">
                <a:latin typeface="Times New Roman"/>
                <a:ea typeface="Times New Roman"/>
              </a:rPr>
              <a:t>Oxides of Nitrogen (Irritant Gas)</a:t>
            </a:r>
          </a:p>
          <a:p>
            <a:pPr lvl="0">
              <a:spcBef>
                <a:spcPts val="0"/>
              </a:spcBef>
              <a:buFont typeface="+mj-lt"/>
              <a:buAutoNum type="alphaLcPeriod"/>
              <a:tabLst>
                <a:tab pos="914400" algn="l"/>
                <a:tab pos="1143000" algn="l"/>
                <a:tab pos="1371600" algn="l"/>
              </a:tabLst>
            </a:pPr>
            <a:r>
              <a:rPr lang="en-US" dirty="0">
                <a:latin typeface="Times New Roman"/>
                <a:ea typeface="Times New Roman"/>
              </a:rPr>
              <a:t>Other toxic gases depending on the makeup of the explosive.</a:t>
            </a:r>
          </a:p>
          <a:p>
            <a:endParaRPr lang="en-US" dirty="0"/>
          </a:p>
        </p:txBody>
      </p:sp>
    </p:spTree>
    <p:extLst>
      <p:ext uri="{BB962C8B-B14F-4D97-AF65-F5344CB8AC3E}">
        <p14:creationId xmlns:p14="http://schemas.microsoft.com/office/powerpoint/2010/main" val="5993173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a:spcBef>
                <a:spcPts val="0"/>
              </a:spcBef>
              <a:spcAft>
                <a:spcPts val="0"/>
              </a:spcAft>
              <a:tabLst>
                <a:tab pos="914400" algn="l"/>
                <a:tab pos="1371600" algn="l"/>
              </a:tabLst>
            </a:pPr>
            <a:r>
              <a:rPr lang="en-US" sz="4000" b="1" dirty="0">
                <a:solidFill>
                  <a:srgbClr val="FF0000"/>
                </a:solidFill>
                <a:latin typeface="Times New Roman"/>
                <a:ea typeface="Times New Roman"/>
              </a:rPr>
              <a:t>Examples of Explosives and Ordinance:</a:t>
            </a:r>
            <a:r>
              <a:rPr lang="en-US" dirty="0">
                <a:latin typeface="Times New Roman"/>
                <a:ea typeface="Times New Roman"/>
              </a:rPr>
              <a:t/>
            </a:r>
            <a:br>
              <a:rPr lang="en-US" dirty="0">
                <a:latin typeface="Times New Roman"/>
                <a:ea typeface="Times New Roman"/>
              </a:rPr>
            </a:br>
            <a:endParaRPr lang="en-US" dirty="0"/>
          </a:p>
        </p:txBody>
      </p:sp>
      <p:sp>
        <p:nvSpPr>
          <p:cNvPr id="3" name="Content Placeholder 2"/>
          <p:cNvSpPr>
            <a:spLocks noGrp="1"/>
          </p:cNvSpPr>
          <p:nvPr>
            <p:ph idx="1"/>
          </p:nvPr>
        </p:nvSpPr>
        <p:spPr/>
        <p:txBody>
          <a:bodyPr/>
          <a:lstStyle/>
          <a:p>
            <a:pPr marL="0" indent="0">
              <a:buNone/>
            </a:pPr>
            <a:r>
              <a:rPr lang="en-US" b="1" dirty="0">
                <a:solidFill>
                  <a:srgbClr val="FF0000"/>
                </a:solidFill>
                <a:latin typeface="Times New Roman"/>
                <a:ea typeface="Times New Roman"/>
              </a:rPr>
              <a:t>1.</a:t>
            </a:r>
            <a:r>
              <a:rPr lang="en-US" b="1" dirty="0">
                <a:latin typeface="Times New Roman"/>
                <a:ea typeface="Times New Roman"/>
              </a:rPr>
              <a:t>	</a:t>
            </a:r>
            <a:r>
              <a:rPr lang="en-US" b="1" dirty="0">
                <a:solidFill>
                  <a:srgbClr val="FF0000"/>
                </a:solidFill>
                <a:latin typeface="Times New Roman"/>
                <a:ea typeface="Times New Roman"/>
              </a:rPr>
              <a:t>Dynamite </a:t>
            </a:r>
            <a:r>
              <a:rPr lang="en-US" dirty="0">
                <a:latin typeface="Times New Roman"/>
                <a:ea typeface="Times New Roman"/>
              </a:rPr>
              <a:t>is one of the oldest high explosives around. This explosive is composed of varying degrees of nitroglycerin. Velocity of explosive wave ranges from 1219.2m/s to 7010.4m/s 4,000 to 23000 fps. </a:t>
            </a:r>
            <a:endParaRPr lang="en-US" dirty="0"/>
          </a:p>
        </p:txBody>
      </p:sp>
    </p:spTree>
    <p:extLst>
      <p:ext uri="{BB962C8B-B14F-4D97-AF65-F5344CB8AC3E}">
        <p14:creationId xmlns:p14="http://schemas.microsoft.com/office/powerpoint/2010/main" val="809043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Learning Outcomes Continued…</a:t>
            </a:r>
            <a:endParaRPr lang="en-US" dirty="0"/>
          </a:p>
        </p:txBody>
      </p:sp>
      <p:sp>
        <p:nvSpPr>
          <p:cNvPr id="3" name="Content Placeholder 2"/>
          <p:cNvSpPr>
            <a:spLocks noGrp="1"/>
          </p:cNvSpPr>
          <p:nvPr>
            <p:ph idx="1"/>
          </p:nvPr>
        </p:nvSpPr>
        <p:spPr/>
        <p:txBody>
          <a:bodyPr/>
          <a:lstStyle/>
          <a:p>
            <a:pPr lvl="0"/>
            <a:r>
              <a:rPr lang="en-US" b="1" dirty="0"/>
              <a:t>Causes Explosions II</a:t>
            </a:r>
            <a:endParaRPr lang="en-US" dirty="0"/>
          </a:p>
          <a:p>
            <a:pPr lvl="0"/>
            <a:r>
              <a:rPr lang="en-US" b="1" dirty="0"/>
              <a:t>Explosions Triggered by:</a:t>
            </a:r>
            <a:endParaRPr lang="en-US" dirty="0"/>
          </a:p>
          <a:p>
            <a:pPr lvl="1"/>
            <a:r>
              <a:rPr lang="en-US" b="1" dirty="0"/>
              <a:t>Electrical Discharge</a:t>
            </a:r>
            <a:endParaRPr lang="en-US" dirty="0"/>
          </a:p>
          <a:p>
            <a:pPr lvl="1"/>
            <a:r>
              <a:rPr lang="en-US" b="1" dirty="0"/>
              <a:t>Open Flame</a:t>
            </a:r>
            <a:endParaRPr lang="en-US" dirty="0"/>
          </a:p>
          <a:p>
            <a:pPr lvl="1"/>
            <a:r>
              <a:rPr lang="en-US" b="1" dirty="0"/>
              <a:t>Hot Surfaces</a:t>
            </a:r>
            <a:endParaRPr lang="en-US" dirty="0"/>
          </a:p>
          <a:p>
            <a:endParaRPr lang="en-US" dirty="0"/>
          </a:p>
        </p:txBody>
      </p:sp>
    </p:spTree>
    <p:extLst>
      <p:ext uri="{BB962C8B-B14F-4D97-AF65-F5344CB8AC3E}">
        <p14:creationId xmlns:p14="http://schemas.microsoft.com/office/powerpoint/2010/main" val="32567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latin typeface="Times New Roman"/>
                <a:ea typeface="Times New Roman"/>
              </a:rPr>
              <a:t>Examples of Explosives and Ordinance:</a:t>
            </a:r>
            <a:endParaRPr lang="en-US" dirty="0"/>
          </a:p>
        </p:txBody>
      </p:sp>
      <p:sp>
        <p:nvSpPr>
          <p:cNvPr id="3" name="Content Placeholder 2"/>
          <p:cNvSpPr>
            <a:spLocks noGrp="1"/>
          </p:cNvSpPr>
          <p:nvPr>
            <p:ph idx="1"/>
          </p:nvPr>
        </p:nvSpPr>
        <p:spPr/>
        <p:txBody>
          <a:bodyPr/>
          <a:lstStyle/>
          <a:p>
            <a:pPr marL="0" indent="0">
              <a:buNone/>
            </a:pPr>
            <a:r>
              <a:rPr lang="en-US" sz="2400" b="1" dirty="0" smtClean="0"/>
              <a:t>Continued… Dynamite</a:t>
            </a:r>
          </a:p>
          <a:p>
            <a:pPr marL="0" indent="0">
              <a:buNone/>
            </a:pPr>
            <a:r>
              <a:rPr lang="en-US" b="1" dirty="0" smtClean="0"/>
              <a:t>As </a:t>
            </a:r>
            <a:r>
              <a:rPr lang="en-US" b="1" dirty="0"/>
              <a:t>it becomes old or stored improperly, the explosive becomes quite “unstable”. Some of the </a:t>
            </a:r>
            <a:r>
              <a:rPr lang="en-US" dirty="0"/>
              <a:t>DANGER SIGNS</a:t>
            </a:r>
            <a:r>
              <a:rPr lang="en-US" dirty="0" smtClean="0"/>
              <a:t>:</a:t>
            </a:r>
            <a:endParaRPr lang="en-US" b="1" dirty="0" smtClean="0"/>
          </a:p>
          <a:p>
            <a:pPr lvl="0">
              <a:spcBef>
                <a:spcPts val="0"/>
              </a:spcBef>
              <a:buFont typeface="+mj-lt"/>
              <a:buAutoNum type="alphaLcPeriod"/>
              <a:tabLst>
                <a:tab pos="914400" algn="l"/>
                <a:tab pos="1143000" algn="l"/>
                <a:tab pos="1371600" algn="l"/>
              </a:tabLst>
            </a:pPr>
            <a:r>
              <a:rPr lang="en-US" dirty="0">
                <a:latin typeface="Times New Roman"/>
                <a:ea typeface="Times New Roman"/>
              </a:rPr>
              <a:t>An </a:t>
            </a:r>
            <a:r>
              <a:rPr lang="en-US" b="1" dirty="0">
                <a:solidFill>
                  <a:srgbClr val="FF0000"/>
                </a:solidFill>
                <a:latin typeface="Times New Roman"/>
                <a:ea typeface="Times New Roman"/>
              </a:rPr>
              <a:t>“oily film” </a:t>
            </a:r>
            <a:r>
              <a:rPr lang="en-US" dirty="0">
                <a:latin typeface="Times New Roman"/>
                <a:ea typeface="Times New Roman"/>
              </a:rPr>
              <a:t>develops on the stick(s).</a:t>
            </a:r>
          </a:p>
          <a:p>
            <a:pPr lvl="0">
              <a:spcBef>
                <a:spcPts val="0"/>
              </a:spcBef>
              <a:buFont typeface="+mj-lt"/>
              <a:buAutoNum type="alphaLcPeriod"/>
              <a:tabLst>
                <a:tab pos="914400" algn="l"/>
                <a:tab pos="1143000" algn="l"/>
                <a:tab pos="1371600" algn="l"/>
              </a:tabLst>
            </a:pPr>
            <a:r>
              <a:rPr lang="en-US" b="1" dirty="0">
                <a:solidFill>
                  <a:srgbClr val="FF0000"/>
                </a:solidFill>
                <a:latin typeface="Times New Roman"/>
                <a:ea typeface="Times New Roman"/>
              </a:rPr>
              <a:t>Crystals</a:t>
            </a:r>
            <a:r>
              <a:rPr lang="en-US" dirty="0">
                <a:latin typeface="Times New Roman"/>
                <a:ea typeface="Times New Roman"/>
              </a:rPr>
              <a:t> can form on theses sticks as well.</a:t>
            </a:r>
          </a:p>
          <a:p>
            <a:pPr lvl="0">
              <a:spcBef>
                <a:spcPts val="0"/>
              </a:spcBef>
              <a:buFont typeface="+mj-lt"/>
              <a:buAutoNum type="alphaLcPeriod"/>
              <a:tabLst>
                <a:tab pos="914400" algn="l"/>
                <a:tab pos="1143000" algn="l"/>
                <a:tab pos="1371600" algn="l"/>
              </a:tabLst>
            </a:pPr>
            <a:r>
              <a:rPr lang="en-US" dirty="0">
                <a:latin typeface="Times New Roman"/>
                <a:ea typeface="Times New Roman"/>
              </a:rPr>
              <a:t>The two aforementioned properties can permeate the surroundings.</a:t>
            </a:r>
          </a:p>
          <a:p>
            <a:pPr marL="0" indent="0">
              <a:buNone/>
            </a:pPr>
            <a:endParaRPr lang="en-US" dirty="0"/>
          </a:p>
        </p:txBody>
      </p:sp>
    </p:spTree>
    <p:extLst>
      <p:ext uri="{BB962C8B-B14F-4D97-AF65-F5344CB8AC3E}">
        <p14:creationId xmlns:p14="http://schemas.microsoft.com/office/powerpoint/2010/main" val="13287680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latin typeface="Times New Roman"/>
                <a:ea typeface="Times New Roman"/>
              </a:rPr>
              <a:t>Examples of Explosives and Ordinance:</a:t>
            </a:r>
            <a:endParaRPr lang="en-US" dirty="0"/>
          </a:p>
        </p:txBody>
      </p:sp>
      <p:sp>
        <p:nvSpPr>
          <p:cNvPr id="3" name="Content Placeholder 2"/>
          <p:cNvSpPr>
            <a:spLocks noGrp="1"/>
          </p:cNvSpPr>
          <p:nvPr>
            <p:ph idx="1"/>
          </p:nvPr>
        </p:nvSpPr>
        <p:spPr/>
        <p:txBody>
          <a:bodyPr>
            <a:normAutofit lnSpcReduction="10000"/>
          </a:bodyPr>
          <a:lstStyle/>
          <a:p>
            <a:pPr marL="0" lvl="0" indent="0">
              <a:buNone/>
            </a:pPr>
            <a:r>
              <a:rPr lang="en-US" sz="2400" b="1" dirty="0">
                <a:solidFill>
                  <a:prstClr val="black"/>
                </a:solidFill>
              </a:rPr>
              <a:t>Continued… Dynamite</a:t>
            </a:r>
          </a:p>
          <a:p>
            <a:pPr marL="514350" lvl="0" indent="-514350">
              <a:spcBef>
                <a:spcPts val="0"/>
              </a:spcBef>
              <a:buFont typeface="+mj-lt"/>
              <a:buAutoNum type="alphaLcPeriod" startAt="4"/>
              <a:tabLst>
                <a:tab pos="914400" algn="l"/>
                <a:tab pos="1143000" algn="l"/>
                <a:tab pos="1371600" algn="l"/>
              </a:tabLst>
            </a:pPr>
            <a:r>
              <a:rPr lang="en-US" dirty="0">
                <a:latin typeface="Times New Roman"/>
                <a:ea typeface="Times New Roman"/>
              </a:rPr>
              <a:t>The </a:t>
            </a:r>
            <a:r>
              <a:rPr lang="en-US" b="1" dirty="0">
                <a:solidFill>
                  <a:srgbClr val="FF0000"/>
                </a:solidFill>
                <a:latin typeface="Times New Roman"/>
                <a:ea typeface="Times New Roman"/>
              </a:rPr>
              <a:t>“Slightest Shock” </a:t>
            </a:r>
            <a:r>
              <a:rPr lang="en-US" dirty="0">
                <a:latin typeface="Times New Roman"/>
                <a:ea typeface="Times New Roman"/>
              </a:rPr>
              <a:t>can set them off. From the moving or slight temperature changes, the dynamite will likely </a:t>
            </a:r>
            <a:r>
              <a:rPr lang="en-US" b="1" dirty="0">
                <a:solidFill>
                  <a:srgbClr val="FF0000"/>
                </a:solidFill>
                <a:latin typeface="Times New Roman"/>
                <a:ea typeface="Times New Roman"/>
              </a:rPr>
              <a:t>“DETONATE”.</a:t>
            </a:r>
            <a:r>
              <a:rPr lang="en-US" dirty="0">
                <a:latin typeface="Times New Roman"/>
                <a:ea typeface="Times New Roman"/>
              </a:rPr>
              <a:t> </a:t>
            </a:r>
          </a:p>
          <a:p>
            <a:pPr marL="514350" lvl="0" indent="-514350">
              <a:spcBef>
                <a:spcPts val="0"/>
              </a:spcBef>
              <a:buFont typeface="+mj-lt"/>
              <a:buAutoNum type="alphaLcPeriod" startAt="4"/>
              <a:tabLst>
                <a:tab pos="914400" algn="l"/>
                <a:tab pos="1143000" algn="l"/>
              </a:tabLst>
            </a:pPr>
            <a:r>
              <a:rPr lang="en-US" b="1" dirty="0">
                <a:latin typeface="Times New Roman"/>
                <a:ea typeface="Times New Roman"/>
              </a:rPr>
              <a:t>The </a:t>
            </a:r>
            <a:r>
              <a:rPr lang="en-US" dirty="0">
                <a:solidFill>
                  <a:srgbClr val="FF0000"/>
                </a:solidFill>
                <a:latin typeface="Times New Roman"/>
                <a:ea typeface="Times New Roman"/>
              </a:rPr>
              <a:t>fumes </a:t>
            </a:r>
            <a:r>
              <a:rPr lang="en-US" b="1" dirty="0">
                <a:latin typeface="Times New Roman"/>
                <a:ea typeface="Times New Roman"/>
              </a:rPr>
              <a:t>of  </a:t>
            </a:r>
            <a:r>
              <a:rPr lang="en-US" b="1" i="1" u="sng" dirty="0">
                <a:solidFill>
                  <a:srgbClr val="FF0000"/>
                </a:solidFill>
                <a:latin typeface="Times New Roman"/>
                <a:ea typeface="Times New Roman"/>
              </a:rPr>
              <a:t>“nitroglycerin”</a:t>
            </a:r>
            <a:r>
              <a:rPr lang="en-US" b="1" dirty="0">
                <a:latin typeface="Times New Roman"/>
                <a:ea typeface="Times New Roman"/>
              </a:rPr>
              <a:t> can cause severe headaches due to the rapid “dilation of the blood vessels”</a:t>
            </a:r>
            <a:endParaRPr lang="en-US" sz="3600" b="1" dirty="0">
              <a:latin typeface="Times New Roman"/>
              <a:ea typeface="Times New Roman"/>
            </a:endParaRPr>
          </a:p>
          <a:p>
            <a:pPr marL="514350" lvl="0" indent="-514350">
              <a:spcBef>
                <a:spcPts val="0"/>
              </a:spcBef>
              <a:buFont typeface="+mj-lt"/>
              <a:buAutoNum type="alphaLcPeriod" startAt="4"/>
              <a:tabLst>
                <a:tab pos="914400" algn="l"/>
                <a:tab pos="1143000" algn="l"/>
              </a:tabLst>
            </a:pPr>
            <a:r>
              <a:rPr lang="en-US" b="1" dirty="0">
                <a:latin typeface="Times New Roman"/>
                <a:ea typeface="Times New Roman"/>
              </a:rPr>
              <a:t>Blasting caps pose a hazard as well most are of the “electric type”. </a:t>
            </a:r>
            <a:r>
              <a:rPr lang="en-US" dirty="0">
                <a:solidFill>
                  <a:srgbClr val="FF0000"/>
                </a:solidFill>
                <a:latin typeface="Times New Roman"/>
                <a:ea typeface="Times New Roman"/>
              </a:rPr>
              <a:t>DO NOT USE RADIOS IN THE AREA OF THESE TYPE CAPS. The EMR (Electromagnetic Radiation) can easily set them off!!!!!</a:t>
            </a:r>
            <a:endParaRPr lang="en-US" sz="3600" b="1" dirty="0">
              <a:latin typeface="Times New Roman"/>
              <a:ea typeface="Times New Roman"/>
            </a:endParaRPr>
          </a:p>
          <a:p>
            <a:pPr marL="0" indent="0">
              <a:buNone/>
            </a:pPr>
            <a:endParaRPr lang="en-US" dirty="0"/>
          </a:p>
        </p:txBody>
      </p:sp>
    </p:spTree>
    <p:extLst>
      <p:ext uri="{BB962C8B-B14F-4D97-AF65-F5344CB8AC3E}">
        <p14:creationId xmlns:p14="http://schemas.microsoft.com/office/powerpoint/2010/main" val="3308631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latin typeface="Times New Roman"/>
                <a:ea typeface="Times New Roman"/>
              </a:rPr>
              <a:t>Examples of Explosives and Ordinance:</a:t>
            </a:r>
            <a:endParaRPr lang="en-US" dirty="0"/>
          </a:p>
        </p:txBody>
      </p:sp>
      <p:sp>
        <p:nvSpPr>
          <p:cNvPr id="3" name="Content Placeholder 2"/>
          <p:cNvSpPr>
            <a:spLocks noGrp="1"/>
          </p:cNvSpPr>
          <p:nvPr>
            <p:ph idx="1"/>
          </p:nvPr>
        </p:nvSpPr>
        <p:spPr/>
        <p:txBody>
          <a:bodyPr/>
          <a:lstStyle/>
          <a:p>
            <a:pPr marL="0" marR="0" indent="0">
              <a:spcBef>
                <a:spcPts val="0"/>
              </a:spcBef>
              <a:spcAft>
                <a:spcPts val="0"/>
              </a:spcAft>
              <a:buNone/>
            </a:pPr>
            <a:r>
              <a:rPr lang="en-US" dirty="0">
                <a:solidFill>
                  <a:srgbClr val="FF0000"/>
                </a:solidFill>
                <a:latin typeface="Times New Roman"/>
                <a:ea typeface="Times New Roman"/>
              </a:rPr>
              <a:t>2.	Black Powder</a:t>
            </a:r>
            <a:r>
              <a:rPr lang="en-US" b="1" dirty="0">
                <a:latin typeface="Times New Roman"/>
                <a:ea typeface="Times New Roman"/>
              </a:rPr>
              <a:t> is a black granular Low Explosive, which has been around for centuries. This explosive is the oldest explosive. Some Dangers:</a:t>
            </a:r>
            <a:endParaRPr lang="en-US" sz="3600" b="1" dirty="0">
              <a:latin typeface="Times New Roman"/>
              <a:ea typeface="Times New Roman"/>
            </a:endParaRPr>
          </a:p>
          <a:p>
            <a:pPr marL="0" marR="0" indent="0">
              <a:spcBef>
                <a:spcPts val="0"/>
              </a:spcBef>
              <a:spcAft>
                <a:spcPts val="0"/>
              </a:spcAft>
              <a:buNone/>
              <a:tabLst>
                <a:tab pos="914400" algn="l"/>
              </a:tabLst>
            </a:pPr>
            <a:r>
              <a:rPr lang="en-US" dirty="0">
                <a:latin typeface="Times New Roman"/>
                <a:ea typeface="Times New Roman"/>
              </a:rPr>
              <a:t> </a:t>
            </a:r>
          </a:p>
          <a:p>
            <a:pPr lvl="0">
              <a:spcBef>
                <a:spcPts val="0"/>
              </a:spcBef>
              <a:buFont typeface="+mj-lt"/>
              <a:buAutoNum type="alphaLcPeriod"/>
              <a:tabLst>
                <a:tab pos="914400" algn="l"/>
                <a:tab pos="1143000" algn="l"/>
              </a:tabLst>
            </a:pPr>
            <a:r>
              <a:rPr lang="en-US" b="1" dirty="0">
                <a:solidFill>
                  <a:srgbClr val="FF0000"/>
                </a:solidFill>
                <a:latin typeface="Times New Roman"/>
                <a:ea typeface="Times New Roman"/>
              </a:rPr>
              <a:t>Extremely heat sensitive.</a:t>
            </a:r>
            <a:endParaRPr lang="en-US" dirty="0">
              <a:latin typeface="Times New Roman"/>
              <a:ea typeface="Times New Roman"/>
            </a:endParaRPr>
          </a:p>
          <a:p>
            <a:pPr lvl="0">
              <a:spcBef>
                <a:spcPts val="0"/>
              </a:spcBef>
              <a:buFont typeface="+mj-lt"/>
              <a:buAutoNum type="alphaLcPeriod"/>
              <a:tabLst>
                <a:tab pos="914400" algn="l"/>
                <a:tab pos="1143000" algn="l"/>
              </a:tabLst>
            </a:pPr>
            <a:r>
              <a:rPr lang="en-US" b="1" dirty="0">
                <a:solidFill>
                  <a:srgbClr val="FF0000"/>
                </a:solidFill>
                <a:latin typeface="Times New Roman"/>
                <a:ea typeface="Times New Roman"/>
              </a:rPr>
              <a:t>Shock Sensitive.</a:t>
            </a:r>
            <a:endParaRPr lang="en-US" dirty="0">
              <a:latin typeface="Times New Roman"/>
              <a:ea typeface="Times New Roman"/>
            </a:endParaRPr>
          </a:p>
          <a:p>
            <a:pPr lvl="0">
              <a:spcBef>
                <a:spcPts val="0"/>
              </a:spcBef>
              <a:buFont typeface="+mj-lt"/>
              <a:buAutoNum type="alphaLcPeriod"/>
              <a:tabLst>
                <a:tab pos="914400" algn="l"/>
                <a:tab pos="1143000" algn="l"/>
              </a:tabLst>
            </a:pPr>
            <a:r>
              <a:rPr lang="en-US" b="1" dirty="0">
                <a:solidFill>
                  <a:srgbClr val="FF0000"/>
                </a:solidFill>
                <a:latin typeface="Times New Roman"/>
                <a:ea typeface="Times New Roman"/>
              </a:rPr>
              <a:t>Burns at 365mps (1200fps)</a:t>
            </a:r>
            <a:endParaRPr lang="en-US" dirty="0">
              <a:latin typeface="Times New Roman"/>
              <a:ea typeface="Times New Roman"/>
            </a:endParaRPr>
          </a:p>
          <a:p>
            <a:endParaRPr lang="en-US" dirty="0"/>
          </a:p>
        </p:txBody>
      </p:sp>
    </p:spTree>
    <p:extLst>
      <p:ext uri="{BB962C8B-B14F-4D97-AF65-F5344CB8AC3E}">
        <p14:creationId xmlns:p14="http://schemas.microsoft.com/office/powerpoint/2010/main" val="4686843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latin typeface="Times New Roman"/>
                <a:ea typeface="Times New Roman"/>
              </a:rPr>
              <a:t>Examples of Explosives and Ordinance:</a:t>
            </a:r>
            <a:endParaRPr lang="en-US" dirty="0"/>
          </a:p>
        </p:txBody>
      </p:sp>
      <p:sp>
        <p:nvSpPr>
          <p:cNvPr id="3" name="Content Placeholder 2"/>
          <p:cNvSpPr>
            <a:spLocks noGrp="1"/>
          </p:cNvSpPr>
          <p:nvPr>
            <p:ph idx="1"/>
          </p:nvPr>
        </p:nvSpPr>
        <p:spPr/>
        <p:txBody>
          <a:bodyPr/>
          <a:lstStyle/>
          <a:p>
            <a:r>
              <a:rPr lang="en-US" b="1" dirty="0">
                <a:solidFill>
                  <a:srgbClr val="FF0000"/>
                </a:solidFill>
                <a:latin typeface="Times New Roman"/>
                <a:ea typeface="Times New Roman"/>
              </a:rPr>
              <a:t>3.	ANFO (Ammonium Nitrate Fuel Oil Explosive)</a:t>
            </a:r>
            <a:r>
              <a:rPr lang="en-US" dirty="0">
                <a:latin typeface="Times New Roman"/>
                <a:ea typeface="Times New Roman"/>
              </a:rPr>
              <a:t> is an explosive that has all but replaced dynamite due to its cheaper cost, and most of all it is extremely stable. To detonate this type of explosive you need to have a</a:t>
            </a:r>
            <a:r>
              <a:rPr lang="en-US" b="1" dirty="0">
                <a:solidFill>
                  <a:srgbClr val="FF0000"/>
                </a:solidFill>
                <a:latin typeface="Times New Roman"/>
                <a:ea typeface="Times New Roman"/>
              </a:rPr>
              <a:t> “detonating device” </a:t>
            </a:r>
            <a:r>
              <a:rPr lang="en-US" dirty="0">
                <a:latin typeface="Times New Roman"/>
                <a:ea typeface="Times New Roman"/>
              </a:rPr>
              <a:t>that in turn is set off by a blasting </a:t>
            </a:r>
            <a:r>
              <a:rPr lang="en-US" dirty="0" smtClean="0">
                <a:latin typeface="Times New Roman"/>
                <a:ea typeface="Times New Roman"/>
              </a:rPr>
              <a:t>cap.</a:t>
            </a:r>
            <a:endParaRPr lang="en-US" dirty="0"/>
          </a:p>
        </p:txBody>
      </p:sp>
    </p:spTree>
    <p:extLst>
      <p:ext uri="{BB962C8B-B14F-4D97-AF65-F5344CB8AC3E}">
        <p14:creationId xmlns:p14="http://schemas.microsoft.com/office/powerpoint/2010/main" val="3444240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latin typeface="Times New Roman"/>
                <a:ea typeface="Times New Roman"/>
              </a:rPr>
              <a:t>Examples of Explosives and Ordinance:</a:t>
            </a:r>
            <a:endParaRPr lang="en-US" dirty="0"/>
          </a:p>
        </p:txBody>
      </p:sp>
      <p:sp>
        <p:nvSpPr>
          <p:cNvPr id="3" name="Content Placeholder 2"/>
          <p:cNvSpPr>
            <a:spLocks noGrp="1"/>
          </p:cNvSpPr>
          <p:nvPr>
            <p:ph idx="1"/>
          </p:nvPr>
        </p:nvSpPr>
        <p:spPr/>
        <p:txBody>
          <a:bodyPr>
            <a:normAutofit/>
          </a:bodyPr>
          <a:lstStyle/>
          <a:p>
            <a:r>
              <a:rPr lang="en-US" sz="2400" dirty="0" smtClean="0"/>
              <a:t>Continued… ANFO</a:t>
            </a:r>
          </a:p>
          <a:p>
            <a:pPr lvl="0">
              <a:spcBef>
                <a:spcPts val="0"/>
              </a:spcBef>
              <a:buFont typeface="+mj-lt"/>
              <a:buAutoNum type="alphaLcPeriod"/>
              <a:tabLst>
                <a:tab pos="914400" algn="l"/>
                <a:tab pos="1143000" algn="l"/>
              </a:tabLst>
            </a:pPr>
            <a:r>
              <a:rPr lang="en-US" dirty="0">
                <a:solidFill>
                  <a:srgbClr val="FF0000"/>
                </a:solidFill>
                <a:latin typeface="Times New Roman"/>
                <a:ea typeface="Times New Roman"/>
              </a:rPr>
              <a:t>When undergoing combustion, ANFO will burn as a Class B and A material.</a:t>
            </a:r>
            <a:endParaRPr lang="en-US" b="1" dirty="0">
              <a:latin typeface="Times New Roman"/>
              <a:ea typeface="Times New Roman"/>
            </a:endParaRPr>
          </a:p>
          <a:p>
            <a:pPr lvl="0">
              <a:spcBef>
                <a:spcPts val="0"/>
              </a:spcBef>
              <a:buFont typeface="+mj-lt"/>
              <a:buAutoNum type="alphaLcPeriod"/>
              <a:tabLst>
                <a:tab pos="914400" algn="l"/>
                <a:tab pos="1143000" algn="l"/>
              </a:tabLst>
            </a:pPr>
            <a:r>
              <a:rPr lang="en-US" dirty="0">
                <a:solidFill>
                  <a:srgbClr val="FF0000"/>
                </a:solidFill>
                <a:latin typeface="Times New Roman"/>
                <a:ea typeface="Times New Roman"/>
              </a:rPr>
              <a:t>As with any “nitrate”, burning it becomes sensitive to shock and thermal decomposition and is liable to Detonate!!</a:t>
            </a:r>
            <a:endParaRPr lang="en-US" b="1" dirty="0">
              <a:latin typeface="Times New Roman"/>
              <a:ea typeface="Times New Roman"/>
            </a:endParaRPr>
          </a:p>
          <a:p>
            <a:pPr lvl="0">
              <a:spcBef>
                <a:spcPts val="0"/>
              </a:spcBef>
              <a:buFont typeface="+mj-lt"/>
              <a:buAutoNum type="alphaLcPeriod"/>
              <a:tabLst>
                <a:tab pos="914400" algn="l"/>
                <a:tab pos="1143000" algn="l"/>
              </a:tabLst>
            </a:pPr>
            <a:r>
              <a:rPr lang="en-US" dirty="0">
                <a:solidFill>
                  <a:srgbClr val="FF0000"/>
                </a:solidFill>
                <a:latin typeface="Times New Roman"/>
                <a:ea typeface="Times New Roman"/>
              </a:rPr>
              <a:t>Blast effect is quite devastating and a bit more powerful than dynamite</a:t>
            </a:r>
            <a:r>
              <a:rPr lang="en-US" sz="2400" dirty="0">
                <a:solidFill>
                  <a:srgbClr val="FF0000"/>
                </a:solidFill>
                <a:latin typeface="Times New Roman"/>
                <a:ea typeface="Times New Roman"/>
              </a:rPr>
              <a:t>.</a:t>
            </a:r>
            <a:endParaRPr lang="en-US" sz="2800" b="1" dirty="0">
              <a:latin typeface="Times New Roman"/>
              <a:ea typeface="Times New Roman"/>
            </a:endParaRPr>
          </a:p>
          <a:p>
            <a:pPr marL="0" indent="0">
              <a:buNone/>
            </a:pPr>
            <a:endParaRPr lang="en-US" sz="2400" dirty="0"/>
          </a:p>
        </p:txBody>
      </p:sp>
    </p:spTree>
    <p:extLst>
      <p:ext uri="{BB962C8B-B14F-4D97-AF65-F5344CB8AC3E}">
        <p14:creationId xmlns:p14="http://schemas.microsoft.com/office/powerpoint/2010/main" val="3058998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latin typeface="Times New Roman"/>
                <a:ea typeface="Times New Roman"/>
              </a:rPr>
              <a:t>Examples of Explosives and Ordinance:</a:t>
            </a:r>
            <a:endParaRPr lang="en-US" dirty="0"/>
          </a:p>
        </p:txBody>
      </p:sp>
      <p:sp>
        <p:nvSpPr>
          <p:cNvPr id="3" name="Content Placeholder 2"/>
          <p:cNvSpPr>
            <a:spLocks noGrp="1"/>
          </p:cNvSpPr>
          <p:nvPr>
            <p:ph idx="1"/>
          </p:nvPr>
        </p:nvSpPr>
        <p:spPr/>
        <p:txBody>
          <a:bodyPr/>
          <a:lstStyle/>
          <a:p>
            <a:pPr marL="0" marR="0" indent="0">
              <a:spcBef>
                <a:spcPts val="0"/>
              </a:spcBef>
              <a:spcAft>
                <a:spcPts val="0"/>
              </a:spcAft>
              <a:buNone/>
            </a:pPr>
            <a:r>
              <a:rPr lang="en-US" dirty="0">
                <a:solidFill>
                  <a:srgbClr val="FF0000"/>
                </a:solidFill>
                <a:latin typeface="Times New Roman"/>
                <a:ea typeface="Times New Roman"/>
              </a:rPr>
              <a:t>4.	Binary Explosive</a:t>
            </a:r>
            <a:r>
              <a:rPr lang="en-US" b="1" dirty="0">
                <a:latin typeface="Times New Roman"/>
                <a:ea typeface="Times New Roman"/>
              </a:rPr>
              <a:t> is an explosive where two “elements” need to be combined to make the explosive work. When the solid and liquid are combined we get the explosive. The term “water gel” is often the name of the mixture.</a:t>
            </a:r>
            <a:endParaRPr lang="en-US" sz="3600" b="1" dirty="0">
              <a:latin typeface="Times New Roman"/>
              <a:ea typeface="Times New Roman"/>
            </a:endParaRPr>
          </a:p>
          <a:p>
            <a:pPr marL="0" marR="0" indent="0">
              <a:spcBef>
                <a:spcPts val="0"/>
              </a:spcBef>
              <a:spcAft>
                <a:spcPts val="0"/>
              </a:spcAft>
              <a:buNone/>
            </a:pPr>
            <a:r>
              <a:rPr lang="en-US" b="1" dirty="0">
                <a:latin typeface="Times New Roman"/>
                <a:ea typeface="Times New Roman"/>
              </a:rPr>
              <a:t> </a:t>
            </a:r>
            <a:endParaRPr lang="en-US" sz="3600" b="1" dirty="0">
              <a:latin typeface="Times New Roman"/>
              <a:ea typeface="Times New Roman"/>
            </a:endParaRPr>
          </a:p>
          <a:p>
            <a:pPr lvl="0">
              <a:spcBef>
                <a:spcPts val="0"/>
              </a:spcBef>
              <a:buFont typeface="+mj-lt"/>
              <a:buAutoNum type="alphaLcPeriod"/>
              <a:tabLst>
                <a:tab pos="914400" algn="l"/>
                <a:tab pos="1143000" algn="l"/>
              </a:tabLst>
            </a:pPr>
            <a:r>
              <a:rPr lang="en-US" dirty="0">
                <a:solidFill>
                  <a:srgbClr val="FF0000"/>
                </a:solidFill>
                <a:latin typeface="Times New Roman"/>
                <a:ea typeface="Times New Roman"/>
              </a:rPr>
              <a:t>The hazards are the same for the ANFO type explosive except to a lesser degree.</a:t>
            </a:r>
            <a:endParaRPr lang="en-US" sz="3600" b="1" dirty="0">
              <a:latin typeface="Times New Roman"/>
              <a:ea typeface="Times New Roman"/>
            </a:endParaRPr>
          </a:p>
          <a:p>
            <a:endParaRPr lang="en-US" dirty="0"/>
          </a:p>
        </p:txBody>
      </p:sp>
    </p:spTree>
    <p:extLst>
      <p:ext uri="{BB962C8B-B14F-4D97-AF65-F5344CB8AC3E}">
        <p14:creationId xmlns:p14="http://schemas.microsoft.com/office/powerpoint/2010/main" val="909182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latin typeface="Times New Roman"/>
                <a:ea typeface="Times New Roman"/>
              </a:rPr>
              <a:t>Examples of Explosives and Ordinance:</a:t>
            </a:r>
            <a:endParaRPr lang="en-US" dirty="0"/>
          </a:p>
        </p:txBody>
      </p:sp>
      <p:sp>
        <p:nvSpPr>
          <p:cNvPr id="3" name="Content Placeholder 2"/>
          <p:cNvSpPr>
            <a:spLocks noGrp="1"/>
          </p:cNvSpPr>
          <p:nvPr>
            <p:ph idx="1"/>
          </p:nvPr>
        </p:nvSpPr>
        <p:spPr/>
        <p:txBody>
          <a:bodyPr/>
          <a:lstStyle/>
          <a:p>
            <a:pPr marL="0" marR="0" indent="0">
              <a:spcBef>
                <a:spcPts val="0"/>
              </a:spcBef>
              <a:spcAft>
                <a:spcPts val="0"/>
              </a:spcAft>
              <a:buNone/>
            </a:pPr>
            <a:r>
              <a:rPr lang="en-US" dirty="0">
                <a:solidFill>
                  <a:srgbClr val="FF0000"/>
                </a:solidFill>
                <a:latin typeface="Times New Roman"/>
                <a:ea typeface="Times New Roman"/>
              </a:rPr>
              <a:t>5.	C-4 or “Composition 4”</a:t>
            </a:r>
            <a:r>
              <a:rPr lang="en-US" b="1" dirty="0">
                <a:latin typeface="Times New Roman"/>
                <a:ea typeface="Times New Roman"/>
              </a:rPr>
              <a:t> is a high explosive used mainly as a “demolition explosive” by the military. The explosive is quite powerful with a detonation velocity of </a:t>
            </a:r>
            <a:r>
              <a:rPr lang="en-US" dirty="0">
                <a:solidFill>
                  <a:srgbClr val="FF0000"/>
                </a:solidFill>
                <a:latin typeface="Times New Roman"/>
                <a:ea typeface="Times New Roman"/>
              </a:rPr>
              <a:t>7620mps (25000fps). The explosive has the consistency of Plato clay</a:t>
            </a:r>
            <a:r>
              <a:rPr lang="en-US" b="1" dirty="0">
                <a:latin typeface="Times New Roman"/>
                <a:ea typeface="Times New Roman"/>
              </a:rPr>
              <a:t>.</a:t>
            </a:r>
            <a:endParaRPr lang="en-US" sz="3600" b="1" dirty="0">
              <a:latin typeface="Times New Roman"/>
              <a:ea typeface="Times New Roman"/>
            </a:endParaRPr>
          </a:p>
          <a:p>
            <a:endParaRPr lang="en-US" dirty="0"/>
          </a:p>
        </p:txBody>
      </p:sp>
    </p:spTree>
    <p:extLst>
      <p:ext uri="{BB962C8B-B14F-4D97-AF65-F5344CB8AC3E}">
        <p14:creationId xmlns:p14="http://schemas.microsoft.com/office/powerpoint/2010/main" val="31680653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latin typeface="Times New Roman"/>
                <a:ea typeface="Times New Roman"/>
              </a:rPr>
              <a:t>Examples of Explosives and Ordinance:</a:t>
            </a:r>
            <a:endParaRPr lang="en-US" dirty="0"/>
          </a:p>
        </p:txBody>
      </p:sp>
      <p:sp>
        <p:nvSpPr>
          <p:cNvPr id="3" name="Content Placeholder 2"/>
          <p:cNvSpPr>
            <a:spLocks noGrp="1"/>
          </p:cNvSpPr>
          <p:nvPr>
            <p:ph idx="1"/>
          </p:nvPr>
        </p:nvSpPr>
        <p:spPr/>
        <p:txBody>
          <a:bodyPr>
            <a:normAutofit/>
          </a:bodyPr>
          <a:lstStyle/>
          <a:p>
            <a:r>
              <a:rPr lang="en-US" sz="2400" dirty="0" smtClean="0"/>
              <a:t>Continued… C-4</a:t>
            </a:r>
          </a:p>
          <a:p>
            <a:pPr lvl="0">
              <a:spcBef>
                <a:spcPts val="0"/>
              </a:spcBef>
              <a:buFont typeface="+mj-lt"/>
              <a:buAutoNum type="alphaLcPeriod"/>
              <a:tabLst>
                <a:tab pos="914400" algn="l"/>
                <a:tab pos="1143000" algn="l"/>
              </a:tabLst>
            </a:pPr>
            <a:r>
              <a:rPr lang="en-US" sz="2400" dirty="0">
                <a:solidFill>
                  <a:srgbClr val="FF0000"/>
                </a:solidFill>
                <a:latin typeface="Times New Roman"/>
                <a:ea typeface="Times New Roman"/>
              </a:rPr>
              <a:t>C-4 will burn as opposed to detonate. This is the reason it is used as an explosive in the military.</a:t>
            </a:r>
            <a:endParaRPr lang="en-US" sz="2800" b="1" dirty="0">
              <a:latin typeface="Times New Roman"/>
              <a:ea typeface="Times New Roman"/>
            </a:endParaRPr>
          </a:p>
          <a:p>
            <a:pPr lvl="0">
              <a:spcBef>
                <a:spcPts val="0"/>
              </a:spcBef>
              <a:buFont typeface="+mj-lt"/>
              <a:buAutoNum type="alphaLcPeriod"/>
              <a:tabLst>
                <a:tab pos="914400" algn="l"/>
                <a:tab pos="1143000" algn="l"/>
              </a:tabLst>
            </a:pPr>
            <a:r>
              <a:rPr lang="en-US" sz="2400" b="1" dirty="0">
                <a:solidFill>
                  <a:srgbClr val="FF0000"/>
                </a:solidFill>
                <a:latin typeface="Times New Roman"/>
                <a:ea typeface="Times New Roman"/>
              </a:rPr>
              <a:t>However, while the C-4 is burning if a shock is applied such as, “hitting it” will most likely cause it to Detonate!!!</a:t>
            </a:r>
            <a:endParaRPr lang="en-US" sz="2400" dirty="0">
              <a:latin typeface="Times New Roman"/>
              <a:ea typeface="Times New Roman"/>
            </a:endParaRPr>
          </a:p>
          <a:p>
            <a:pPr lvl="0">
              <a:spcBef>
                <a:spcPts val="0"/>
              </a:spcBef>
              <a:buFont typeface="+mj-lt"/>
              <a:buAutoNum type="alphaLcPeriod"/>
              <a:tabLst>
                <a:tab pos="914400" algn="l"/>
                <a:tab pos="1143000" algn="l"/>
              </a:tabLst>
            </a:pPr>
            <a:r>
              <a:rPr lang="en-US" sz="2400" b="1" dirty="0">
                <a:solidFill>
                  <a:srgbClr val="FF0000"/>
                </a:solidFill>
                <a:latin typeface="Times New Roman"/>
                <a:ea typeface="Times New Roman"/>
              </a:rPr>
              <a:t>The “fumes” from burning or detonation is quite toxic.</a:t>
            </a:r>
            <a:endParaRPr lang="en-US" sz="2400" dirty="0">
              <a:latin typeface="Times New Roman"/>
              <a:ea typeface="Times New Roman"/>
            </a:endParaRPr>
          </a:p>
          <a:p>
            <a:pPr marL="0" indent="0">
              <a:buNone/>
            </a:pPr>
            <a:endParaRPr lang="en-US" sz="2400" dirty="0"/>
          </a:p>
        </p:txBody>
      </p:sp>
    </p:spTree>
    <p:extLst>
      <p:ext uri="{BB962C8B-B14F-4D97-AF65-F5344CB8AC3E}">
        <p14:creationId xmlns:p14="http://schemas.microsoft.com/office/powerpoint/2010/main" val="41140485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latin typeface="Times New Roman"/>
                <a:ea typeface="Times New Roman"/>
              </a:rPr>
              <a:t>Examples of Explosives and Ordinance:</a:t>
            </a:r>
            <a:endParaRPr lang="en-US" dirty="0"/>
          </a:p>
        </p:txBody>
      </p:sp>
      <p:sp>
        <p:nvSpPr>
          <p:cNvPr id="3" name="Content Placeholder 2"/>
          <p:cNvSpPr>
            <a:spLocks noGrp="1"/>
          </p:cNvSpPr>
          <p:nvPr>
            <p:ph idx="1"/>
          </p:nvPr>
        </p:nvSpPr>
        <p:spPr/>
        <p:txBody>
          <a:bodyPr/>
          <a:lstStyle/>
          <a:p>
            <a:r>
              <a:rPr lang="en-US" b="1" dirty="0">
                <a:solidFill>
                  <a:srgbClr val="FF0000"/>
                </a:solidFill>
                <a:latin typeface="Times New Roman"/>
                <a:ea typeface="Times New Roman"/>
              </a:rPr>
              <a:t>IED or Improvised Explosive Devices</a:t>
            </a:r>
            <a:r>
              <a:rPr lang="en-US" b="1" dirty="0" smtClean="0">
                <a:solidFill>
                  <a:srgbClr val="FF0000"/>
                </a:solidFill>
                <a:latin typeface="Times New Roman"/>
                <a:ea typeface="Times New Roman"/>
              </a:rPr>
              <a:t>:</a:t>
            </a:r>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181875"/>
            <a:ext cx="5638800" cy="427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71298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latin typeface="Times New Roman"/>
                <a:ea typeface="Times New Roman"/>
              </a:rPr>
              <a:t>Examples of Explosives and Ordinance:</a:t>
            </a:r>
            <a:endParaRPr lang="en-US" dirty="0"/>
          </a:p>
        </p:txBody>
      </p:sp>
      <p:sp>
        <p:nvSpPr>
          <p:cNvPr id="3" name="Content Placeholder 2"/>
          <p:cNvSpPr>
            <a:spLocks noGrp="1"/>
          </p:cNvSpPr>
          <p:nvPr>
            <p:ph idx="1"/>
          </p:nvPr>
        </p:nvSpPr>
        <p:spPr/>
        <p:txBody>
          <a:bodyPr/>
          <a:lstStyle/>
          <a:p>
            <a:pPr marL="0" marR="0">
              <a:spcBef>
                <a:spcPts val="0"/>
              </a:spcBef>
              <a:spcAft>
                <a:spcPts val="0"/>
              </a:spcAft>
              <a:tabLst>
                <a:tab pos="914400" algn="l"/>
              </a:tabLst>
            </a:pPr>
            <a:r>
              <a:rPr lang="en-US" b="1" dirty="0">
                <a:latin typeface="Times New Roman"/>
                <a:ea typeface="Times New Roman"/>
              </a:rPr>
              <a:t>These </a:t>
            </a:r>
            <a:r>
              <a:rPr lang="en-US" dirty="0">
                <a:solidFill>
                  <a:srgbClr val="FF0000"/>
                </a:solidFill>
                <a:latin typeface="Times New Roman"/>
                <a:ea typeface="Times New Roman"/>
              </a:rPr>
              <a:t>“devices</a:t>
            </a:r>
            <a:r>
              <a:rPr lang="en-US" dirty="0" smtClean="0">
                <a:solidFill>
                  <a:srgbClr val="FF0000"/>
                </a:solidFill>
                <a:latin typeface="Times New Roman"/>
                <a:ea typeface="Times New Roman"/>
              </a:rPr>
              <a:t>” –IED- </a:t>
            </a:r>
            <a:r>
              <a:rPr lang="en-US" dirty="0">
                <a:solidFill>
                  <a:srgbClr val="FF0000"/>
                </a:solidFill>
                <a:latin typeface="Times New Roman"/>
                <a:ea typeface="Times New Roman"/>
              </a:rPr>
              <a:t>are probably the most dangerous</a:t>
            </a:r>
            <a:r>
              <a:rPr lang="en-US" b="1" dirty="0">
                <a:latin typeface="Times New Roman"/>
                <a:ea typeface="Times New Roman"/>
              </a:rPr>
              <a:t> of the lot for the following reasons:</a:t>
            </a:r>
            <a:endParaRPr lang="en-US" sz="3600" b="1" dirty="0">
              <a:latin typeface="Times New Roman"/>
              <a:ea typeface="Times New Roman"/>
            </a:endParaRPr>
          </a:p>
          <a:p>
            <a:pPr marL="0" marR="0">
              <a:spcBef>
                <a:spcPts val="0"/>
              </a:spcBef>
              <a:spcAft>
                <a:spcPts val="0"/>
              </a:spcAft>
              <a:tabLst>
                <a:tab pos="914400" algn="l"/>
              </a:tabLst>
            </a:pPr>
            <a:r>
              <a:rPr lang="en-US" dirty="0">
                <a:latin typeface="Times New Roman"/>
                <a:ea typeface="Times New Roman"/>
              </a:rPr>
              <a:t> </a:t>
            </a:r>
          </a:p>
          <a:p>
            <a:pPr lvl="1">
              <a:spcBef>
                <a:spcPts val="0"/>
              </a:spcBef>
              <a:buFont typeface="+mj-lt"/>
              <a:buAutoNum type="arabicPeriod"/>
              <a:tabLst>
                <a:tab pos="914400" algn="l"/>
                <a:tab pos="2286000" algn="l"/>
              </a:tabLst>
            </a:pPr>
            <a:r>
              <a:rPr lang="en-US" b="1" dirty="0">
                <a:solidFill>
                  <a:srgbClr val="FF0000"/>
                </a:solidFill>
                <a:latin typeface="Times New Roman"/>
                <a:ea typeface="Times New Roman"/>
              </a:rPr>
              <a:t>The “initiating device” is always with the explosive.</a:t>
            </a:r>
            <a:endParaRPr lang="en-US" dirty="0">
              <a:latin typeface="Times New Roman"/>
              <a:ea typeface="Times New Roman"/>
            </a:endParaRPr>
          </a:p>
          <a:p>
            <a:pPr lvl="1">
              <a:spcBef>
                <a:spcPts val="0"/>
              </a:spcBef>
              <a:buFont typeface="+mj-lt"/>
              <a:buAutoNum type="arabicPeriod"/>
              <a:tabLst>
                <a:tab pos="914400" algn="l"/>
                <a:tab pos="2286000" algn="l"/>
              </a:tabLst>
            </a:pPr>
            <a:r>
              <a:rPr lang="en-US" b="1" dirty="0">
                <a:solidFill>
                  <a:srgbClr val="FF0000"/>
                </a:solidFill>
                <a:latin typeface="Times New Roman"/>
                <a:ea typeface="Times New Roman"/>
              </a:rPr>
              <a:t>The “fusing” of the devices are mostly “inconsistent”</a:t>
            </a:r>
            <a:endParaRPr lang="en-US" dirty="0">
              <a:latin typeface="Times New Roman"/>
              <a:ea typeface="Times New Roman"/>
            </a:endParaRPr>
          </a:p>
          <a:p>
            <a:endParaRPr lang="en-US" dirty="0"/>
          </a:p>
        </p:txBody>
      </p:sp>
    </p:spTree>
    <p:extLst>
      <p:ext uri="{BB962C8B-B14F-4D97-AF65-F5344CB8AC3E}">
        <p14:creationId xmlns:p14="http://schemas.microsoft.com/office/powerpoint/2010/main" val="168031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Learning Outcomes Continued…</a:t>
            </a:r>
            <a:endParaRPr lang="en-US" dirty="0"/>
          </a:p>
        </p:txBody>
      </p:sp>
      <p:sp>
        <p:nvSpPr>
          <p:cNvPr id="3" name="Content Placeholder 2"/>
          <p:cNvSpPr>
            <a:spLocks noGrp="1"/>
          </p:cNvSpPr>
          <p:nvPr>
            <p:ph idx="1"/>
          </p:nvPr>
        </p:nvSpPr>
        <p:spPr/>
        <p:txBody>
          <a:bodyPr/>
          <a:lstStyle/>
          <a:p>
            <a:pPr lvl="0"/>
            <a:r>
              <a:rPr lang="en-US" b="1" dirty="0"/>
              <a:t>Physical Explosions</a:t>
            </a:r>
            <a:endParaRPr lang="en-US" dirty="0"/>
          </a:p>
          <a:p>
            <a:pPr lvl="0"/>
            <a:r>
              <a:rPr lang="en-US" b="1" dirty="0"/>
              <a:t>Blasting Agents and Explosive</a:t>
            </a:r>
            <a:endParaRPr lang="en-US" dirty="0"/>
          </a:p>
          <a:p>
            <a:pPr lvl="0"/>
            <a:r>
              <a:rPr lang="en-US" b="1" dirty="0"/>
              <a:t>Blasting Agents and Explosives working as Designed</a:t>
            </a:r>
            <a:endParaRPr lang="en-US" dirty="0"/>
          </a:p>
          <a:p>
            <a:pPr lvl="0"/>
            <a:r>
              <a:rPr lang="en-US" b="1" dirty="0"/>
              <a:t>Explosive Hazards from “A field Point of View”</a:t>
            </a:r>
            <a:endParaRPr lang="en-US" dirty="0"/>
          </a:p>
          <a:p>
            <a:endParaRPr lang="en-US" dirty="0"/>
          </a:p>
        </p:txBody>
      </p:sp>
    </p:spTree>
    <p:extLst>
      <p:ext uri="{BB962C8B-B14F-4D97-AF65-F5344CB8AC3E}">
        <p14:creationId xmlns:p14="http://schemas.microsoft.com/office/powerpoint/2010/main" val="261763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latin typeface="Times New Roman"/>
                <a:ea typeface="Times New Roman"/>
              </a:rPr>
              <a:t>Examples of Explosives and Ordinance:</a:t>
            </a:r>
            <a:endParaRPr lang="en-US" dirty="0"/>
          </a:p>
        </p:txBody>
      </p:sp>
      <p:sp>
        <p:nvSpPr>
          <p:cNvPr id="3" name="Content Placeholder 2"/>
          <p:cNvSpPr>
            <a:spLocks noGrp="1"/>
          </p:cNvSpPr>
          <p:nvPr>
            <p:ph idx="1"/>
          </p:nvPr>
        </p:nvSpPr>
        <p:spPr/>
        <p:txBody>
          <a:bodyPr/>
          <a:lstStyle/>
          <a:p>
            <a:pPr lvl="0"/>
            <a:r>
              <a:rPr lang="en-US" sz="2400" dirty="0">
                <a:solidFill>
                  <a:prstClr val="black"/>
                </a:solidFill>
              </a:rPr>
              <a:t>Continued… IED</a:t>
            </a:r>
          </a:p>
          <a:p>
            <a:pPr marL="457200" lvl="1" indent="0">
              <a:spcBef>
                <a:spcPts val="0"/>
              </a:spcBef>
              <a:buNone/>
              <a:tabLst>
                <a:tab pos="914400" algn="l"/>
                <a:tab pos="2286000" algn="l"/>
              </a:tabLst>
            </a:pPr>
            <a:endParaRPr lang="en-US" b="1" dirty="0" smtClean="0">
              <a:solidFill>
                <a:srgbClr val="FF0000"/>
              </a:solidFill>
              <a:latin typeface="Times New Roman"/>
              <a:ea typeface="Times New Roman"/>
            </a:endParaRPr>
          </a:p>
          <a:p>
            <a:pPr marL="971550" lvl="1" indent="-514350">
              <a:spcBef>
                <a:spcPts val="0"/>
              </a:spcBef>
              <a:buFont typeface="+mj-lt"/>
              <a:buAutoNum type="arabicPeriod" startAt="3"/>
              <a:tabLst>
                <a:tab pos="914400" algn="l"/>
                <a:tab pos="2286000" algn="l"/>
              </a:tabLst>
            </a:pPr>
            <a:r>
              <a:rPr lang="en-US" b="1" dirty="0" smtClean="0">
                <a:solidFill>
                  <a:srgbClr val="FF0000"/>
                </a:solidFill>
                <a:latin typeface="Times New Roman"/>
                <a:ea typeface="Times New Roman"/>
              </a:rPr>
              <a:t>The </a:t>
            </a:r>
            <a:r>
              <a:rPr lang="en-US" b="1" dirty="0">
                <a:solidFill>
                  <a:srgbClr val="FF0000"/>
                </a:solidFill>
                <a:latin typeface="Times New Roman"/>
                <a:ea typeface="Times New Roman"/>
              </a:rPr>
              <a:t>devices can have “decoy fusing” that leads to the device being detonated.</a:t>
            </a:r>
            <a:endParaRPr lang="en-US" dirty="0">
              <a:latin typeface="Times New Roman"/>
              <a:ea typeface="Times New Roman"/>
            </a:endParaRPr>
          </a:p>
          <a:p>
            <a:pPr marL="971550" lvl="1" indent="-514350">
              <a:spcBef>
                <a:spcPts val="0"/>
              </a:spcBef>
              <a:buFont typeface="+mj-lt"/>
              <a:buAutoNum type="arabicPeriod" startAt="3"/>
              <a:tabLst>
                <a:tab pos="914400" algn="l"/>
                <a:tab pos="2286000" algn="l"/>
              </a:tabLst>
            </a:pPr>
            <a:r>
              <a:rPr lang="en-US" b="1" dirty="0">
                <a:solidFill>
                  <a:srgbClr val="FF0000"/>
                </a:solidFill>
                <a:latin typeface="Times New Roman"/>
                <a:ea typeface="Times New Roman"/>
              </a:rPr>
              <a:t>Commonly have a “tamper” defenses to set them off.</a:t>
            </a:r>
            <a:endParaRPr lang="en-US" dirty="0">
              <a:latin typeface="Times New Roman"/>
              <a:ea typeface="Times New Roman"/>
            </a:endParaRPr>
          </a:p>
          <a:p>
            <a:endParaRPr lang="en-US" dirty="0"/>
          </a:p>
        </p:txBody>
      </p:sp>
    </p:spTree>
    <p:extLst>
      <p:ext uri="{BB962C8B-B14F-4D97-AF65-F5344CB8AC3E}">
        <p14:creationId xmlns:p14="http://schemas.microsoft.com/office/powerpoint/2010/main" val="188725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latin typeface="Times New Roman"/>
                <a:ea typeface="Times New Roman"/>
              </a:rPr>
              <a:t>Examples of Explosives and Ordinance:</a:t>
            </a:r>
            <a:endParaRPr lang="en-US" dirty="0"/>
          </a:p>
        </p:txBody>
      </p:sp>
      <p:sp>
        <p:nvSpPr>
          <p:cNvPr id="3" name="Content Placeholder 2"/>
          <p:cNvSpPr>
            <a:spLocks noGrp="1"/>
          </p:cNvSpPr>
          <p:nvPr>
            <p:ph idx="1"/>
          </p:nvPr>
        </p:nvSpPr>
        <p:spPr/>
        <p:txBody>
          <a:bodyPr>
            <a:normAutofit/>
          </a:bodyPr>
          <a:lstStyle/>
          <a:p>
            <a:r>
              <a:rPr lang="en-US" sz="2400" dirty="0" smtClean="0"/>
              <a:t>Continued… IED</a:t>
            </a:r>
          </a:p>
          <a:p>
            <a:pPr marL="0" indent="0">
              <a:buNone/>
            </a:pPr>
            <a:r>
              <a:rPr lang="en-US" sz="2400" dirty="0">
                <a:latin typeface="Times New Roman"/>
                <a:ea typeface="Times New Roman"/>
              </a:rPr>
              <a:t>Some common examples of these devices are simple as a </a:t>
            </a:r>
            <a:r>
              <a:rPr lang="en-US" sz="2400" b="1" dirty="0">
                <a:solidFill>
                  <a:srgbClr val="FF0000"/>
                </a:solidFill>
                <a:latin typeface="Times New Roman"/>
                <a:ea typeface="Times New Roman"/>
              </a:rPr>
              <a:t>“pipe bomb”</a:t>
            </a:r>
            <a:r>
              <a:rPr lang="en-US" sz="2400" dirty="0">
                <a:latin typeface="Times New Roman"/>
                <a:ea typeface="Times New Roman"/>
              </a:rPr>
              <a:t> to explosive </a:t>
            </a:r>
            <a:r>
              <a:rPr lang="en-US" sz="2400" b="1" dirty="0">
                <a:solidFill>
                  <a:srgbClr val="FF0000"/>
                </a:solidFill>
                <a:latin typeface="Times New Roman"/>
                <a:ea typeface="Times New Roman"/>
              </a:rPr>
              <a:t>“mines”</a:t>
            </a:r>
            <a:r>
              <a:rPr lang="en-US" sz="2400" dirty="0">
                <a:latin typeface="Times New Roman"/>
                <a:ea typeface="Times New Roman"/>
              </a:rPr>
              <a:t> of a sophisticated nature</a:t>
            </a:r>
            <a:r>
              <a:rPr lang="en-US" sz="2400" dirty="0" smtClean="0">
                <a:latin typeface="Times New Roman"/>
                <a:ea typeface="Times New Roman"/>
              </a:rPr>
              <a:t>.</a:t>
            </a:r>
          </a:p>
          <a:p>
            <a:pPr marL="0" indent="0">
              <a:buNone/>
            </a:pPr>
            <a:endParaRPr lang="en-U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 y="2837261"/>
            <a:ext cx="6029325" cy="3334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5944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latin typeface="Times New Roman"/>
                <a:ea typeface="Times New Roman"/>
              </a:rPr>
              <a:t>Examples of Explosives and Ordinance:</a:t>
            </a:r>
            <a:endParaRPr lang="en-US" dirty="0"/>
          </a:p>
        </p:txBody>
      </p:sp>
      <p:sp>
        <p:nvSpPr>
          <p:cNvPr id="3" name="Content Placeholder 2"/>
          <p:cNvSpPr>
            <a:spLocks noGrp="1"/>
          </p:cNvSpPr>
          <p:nvPr>
            <p:ph idx="1"/>
          </p:nvPr>
        </p:nvSpPr>
        <p:spPr/>
        <p:txBody>
          <a:bodyPr/>
          <a:lstStyle/>
          <a:p>
            <a:pPr lvl="0"/>
            <a:r>
              <a:rPr lang="en-US" sz="2400" dirty="0">
                <a:solidFill>
                  <a:prstClr val="black"/>
                </a:solidFill>
              </a:rPr>
              <a:t>Continued… </a:t>
            </a:r>
            <a:r>
              <a:rPr lang="en-US" sz="2400" dirty="0" smtClean="0">
                <a:solidFill>
                  <a:prstClr val="black"/>
                </a:solidFill>
              </a:rPr>
              <a:t>IED</a:t>
            </a:r>
          </a:p>
          <a:p>
            <a:pPr lvl="0"/>
            <a:endParaRPr lang="en-US" sz="2400" dirty="0">
              <a:solidFill>
                <a:prstClr val="black"/>
              </a:solidFill>
            </a:endParaRP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371600"/>
            <a:ext cx="4876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78624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latin typeface="Times New Roman"/>
                <a:ea typeface="Times New Roman"/>
              </a:rPr>
              <a:t>Examples of Explosives and Ordinance:</a:t>
            </a:r>
            <a:endParaRPr lang="en-US" dirty="0"/>
          </a:p>
        </p:txBody>
      </p:sp>
      <p:sp>
        <p:nvSpPr>
          <p:cNvPr id="3" name="Content Placeholder 2"/>
          <p:cNvSpPr>
            <a:spLocks noGrp="1"/>
          </p:cNvSpPr>
          <p:nvPr>
            <p:ph idx="1"/>
          </p:nvPr>
        </p:nvSpPr>
        <p:spPr/>
        <p:txBody>
          <a:bodyPr/>
          <a:lstStyle/>
          <a:p>
            <a:pPr lvl="0"/>
            <a:r>
              <a:rPr lang="en-US" sz="2400" dirty="0">
                <a:solidFill>
                  <a:prstClr val="black"/>
                </a:solidFill>
              </a:rPr>
              <a:t>Continued… IED</a:t>
            </a:r>
          </a:p>
          <a:p>
            <a:r>
              <a:rPr lang="en-US" dirty="0" smtClean="0"/>
              <a:t>The devices can be of an Incendiary type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667000"/>
            <a:ext cx="6934200" cy="370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64056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latin typeface="Times New Roman"/>
                <a:ea typeface="Times New Roman"/>
              </a:rPr>
              <a:t>Examples of Explosives and Ordinance:</a:t>
            </a:r>
            <a:endParaRPr lang="en-US"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286000"/>
            <a:ext cx="7391400" cy="281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28800" y="5486400"/>
            <a:ext cx="7010400" cy="646331"/>
          </a:xfrm>
          <a:prstGeom prst="rect">
            <a:avLst/>
          </a:prstGeom>
          <a:noFill/>
        </p:spPr>
        <p:txBody>
          <a:bodyPr wrap="square" rtlCol="0">
            <a:spAutoFit/>
          </a:bodyPr>
          <a:lstStyle/>
          <a:p>
            <a:r>
              <a:rPr lang="en-US" dirty="0"/>
              <a:t>Booster Charge is used if the “Main Charge”</a:t>
            </a:r>
          </a:p>
          <a:p>
            <a:r>
              <a:rPr lang="en-US" dirty="0"/>
              <a:t>			is difficult to detonate. {Secondary}</a:t>
            </a:r>
          </a:p>
        </p:txBody>
      </p:sp>
    </p:spTree>
    <p:extLst>
      <p:ext uri="{BB962C8B-B14F-4D97-AF65-F5344CB8AC3E}">
        <p14:creationId xmlns:p14="http://schemas.microsoft.com/office/powerpoint/2010/main" val="5715586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spcBef>
                <a:spcPts val="0"/>
              </a:spcBef>
              <a:tabLst>
                <a:tab pos="1828800" algn="l"/>
              </a:tabLst>
            </a:pPr>
            <a:r>
              <a:rPr lang="en-US" sz="3600" b="1" dirty="0">
                <a:latin typeface="Times New Roman"/>
              </a:rPr>
              <a:t>Ordinance is simply explosive devices that are designed to cause destruction of the following:</a:t>
            </a:r>
            <a:r>
              <a:rPr lang="en-US" sz="4000" b="1" dirty="0">
                <a:latin typeface="Times New Roman"/>
              </a:rPr>
              <a:t/>
            </a:r>
            <a:br>
              <a:rPr lang="en-US" sz="4000" b="1" dirty="0">
                <a:latin typeface="Times New Roman"/>
              </a:rPr>
            </a:br>
            <a:endParaRPr lang="en-US" dirty="0"/>
          </a:p>
        </p:txBody>
      </p:sp>
      <p:sp>
        <p:nvSpPr>
          <p:cNvPr id="3" name="Content Placeholder 2"/>
          <p:cNvSpPr>
            <a:spLocks noGrp="1"/>
          </p:cNvSpPr>
          <p:nvPr>
            <p:ph idx="1"/>
          </p:nvPr>
        </p:nvSpPr>
        <p:spPr/>
        <p:txBody>
          <a:bodyPr>
            <a:normAutofit/>
          </a:bodyPr>
          <a:lstStyle/>
          <a:p>
            <a:pPr lvl="1">
              <a:spcBef>
                <a:spcPts val="0"/>
              </a:spcBef>
              <a:buFont typeface="+mj-lt"/>
              <a:buAutoNum type="arabicPeriod"/>
              <a:tabLst>
                <a:tab pos="1828800" algn="l"/>
                <a:tab pos="914400" algn="l"/>
                <a:tab pos="1543050" algn="l"/>
                <a:tab pos="1828800" algn="l"/>
              </a:tabLst>
            </a:pPr>
            <a:r>
              <a:rPr lang="en-US" b="1" dirty="0">
                <a:solidFill>
                  <a:srgbClr val="FF0000"/>
                </a:solidFill>
                <a:latin typeface="Times New Roman"/>
              </a:rPr>
              <a:t>Personnel.</a:t>
            </a:r>
            <a:endParaRPr lang="en-US" sz="3200" b="1" dirty="0">
              <a:latin typeface="Times New Roman"/>
            </a:endParaRPr>
          </a:p>
          <a:p>
            <a:pPr lvl="1">
              <a:spcBef>
                <a:spcPts val="0"/>
              </a:spcBef>
              <a:buFont typeface="+mj-lt"/>
              <a:buAutoNum type="arabicPeriod"/>
              <a:tabLst>
                <a:tab pos="1543050" algn="l"/>
              </a:tabLst>
            </a:pPr>
            <a:r>
              <a:rPr lang="en-US" b="1" dirty="0">
                <a:solidFill>
                  <a:srgbClr val="FF0000"/>
                </a:solidFill>
                <a:latin typeface="Times New Roman"/>
                <a:ea typeface="Times New Roman"/>
              </a:rPr>
              <a:t>Structures.</a:t>
            </a:r>
            <a:endParaRPr lang="en-US" dirty="0">
              <a:latin typeface="Times New Roman"/>
              <a:ea typeface="Times New Roman"/>
            </a:endParaRPr>
          </a:p>
          <a:p>
            <a:pPr lvl="1">
              <a:spcBef>
                <a:spcPts val="0"/>
              </a:spcBef>
              <a:buFont typeface="+mj-lt"/>
              <a:buAutoNum type="arabicPeriod"/>
              <a:tabLst>
                <a:tab pos="1543050" algn="l"/>
              </a:tabLst>
            </a:pPr>
            <a:r>
              <a:rPr lang="en-US" b="1" dirty="0">
                <a:solidFill>
                  <a:srgbClr val="FF0000"/>
                </a:solidFill>
                <a:latin typeface="Times New Roman"/>
                <a:ea typeface="Times New Roman"/>
              </a:rPr>
              <a:t>Armored fighting vehicles as well as any mean of transport.</a:t>
            </a:r>
            <a:endParaRPr lang="en-US" dirty="0">
              <a:latin typeface="Times New Roman"/>
              <a:ea typeface="Times New Roman"/>
            </a:endParaRPr>
          </a:p>
          <a:p>
            <a:pPr lvl="1">
              <a:spcBef>
                <a:spcPts val="0"/>
              </a:spcBef>
              <a:buFont typeface="+mj-lt"/>
              <a:buAutoNum type="arabicPeriod"/>
              <a:tabLst>
                <a:tab pos="1543050" algn="l"/>
              </a:tabLst>
            </a:pPr>
            <a:r>
              <a:rPr lang="en-US" b="1" dirty="0">
                <a:solidFill>
                  <a:srgbClr val="FF0000"/>
                </a:solidFill>
                <a:latin typeface="Times New Roman"/>
                <a:ea typeface="Times New Roman"/>
              </a:rPr>
              <a:t>Aircraft in flight and on the ground.</a:t>
            </a:r>
            <a:endParaRPr lang="en-US" dirty="0">
              <a:latin typeface="Times New Roman"/>
              <a:ea typeface="Times New Roman"/>
            </a:endParaRPr>
          </a:p>
          <a:p>
            <a:pPr lvl="1">
              <a:spcBef>
                <a:spcPts val="0"/>
              </a:spcBef>
              <a:buFont typeface="+mj-lt"/>
              <a:buAutoNum type="arabicPeriod"/>
              <a:tabLst>
                <a:tab pos="1543050" algn="l"/>
              </a:tabLst>
            </a:pPr>
            <a:r>
              <a:rPr lang="en-US" b="1" dirty="0">
                <a:solidFill>
                  <a:srgbClr val="FF0000"/>
                </a:solidFill>
                <a:latin typeface="Times New Roman"/>
                <a:ea typeface="Times New Roman"/>
              </a:rPr>
              <a:t>“Hardened Target” such as bunkers and fortifications</a:t>
            </a:r>
            <a:r>
              <a:rPr lang="en-US" b="1" dirty="0" smtClean="0">
                <a:solidFill>
                  <a:srgbClr val="FF0000"/>
                </a:solidFill>
                <a:latin typeface="Times New Roman"/>
                <a:ea typeface="Times New Roman"/>
              </a:rPr>
              <a:t>.</a:t>
            </a:r>
          </a:p>
          <a:p>
            <a:pPr marL="0" marR="0">
              <a:spcBef>
                <a:spcPts val="0"/>
              </a:spcBef>
              <a:spcAft>
                <a:spcPts val="0"/>
              </a:spcAft>
            </a:pPr>
            <a:r>
              <a:rPr lang="en-US" b="1" dirty="0">
                <a:latin typeface="Times New Roman"/>
                <a:ea typeface="Times New Roman"/>
              </a:rPr>
              <a:t>The </a:t>
            </a:r>
            <a:r>
              <a:rPr lang="en-US" dirty="0">
                <a:solidFill>
                  <a:srgbClr val="FF0000"/>
                </a:solidFill>
                <a:latin typeface="Times New Roman"/>
                <a:ea typeface="Times New Roman"/>
              </a:rPr>
              <a:t>“ordinance”</a:t>
            </a:r>
            <a:r>
              <a:rPr lang="en-US" b="1" dirty="0">
                <a:latin typeface="Times New Roman"/>
                <a:ea typeface="Times New Roman"/>
              </a:rPr>
              <a:t> is designed to </a:t>
            </a:r>
            <a:r>
              <a:rPr lang="en-US" dirty="0">
                <a:solidFill>
                  <a:srgbClr val="FF0000"/>
                </a:solidFill>
                <a:latin typeface="Times New Roman"/>
                <a:ea typeface="Times New Roman"/>
              </a:rPr>
              <a:t>“deal with any of the above”</a:t>
            </a:r>
            <a:r>
              <a:rPr lang="en-US" b="1" dirty="0">
                <a:latin typeface="Times New Roman"/>
                <a:ea typeface="Times New Roman"/>
              </a:rPr>
              <a:t> above </a:t>
            </a:r>
            <a:r>
              <a:rPr lang="en-US" dirty="0">
                <a:solidFill>
                  <a:srgbClr val="FF0000"/>
                </a:solidFill>
                <a:latin typeface="Times New Roman"/>
                <a:ea typeface="Times New Roman"/>
              </a:rPr>
              <a:t>“targets”.</a:t>
            </a:r>
            <a:r>
              <a:rPr lang="en-US" b="1" dirty="0">
                <a:latin typeface="Times New Roman"/>
                <a:ea typeface="Times New Roman"/>
              </a:rPr>
              <a:t> The ordinance can be specific or have the ability to deal </a:t>
            </a:r>
            <a:r>
              <a:rPr lang="en-US" dirty="0">
                <a:solidFill>
                  <a:srgbClr val="FF0000"/>
                </a:solidFill>
                <a:latin typeface="Times New Roman"/>
                <a:ea typeface="Times New Roman"/>
              </a:rPr>
              <a:t>“varied”</a:t>
            </a:r>
            <a:r>
              <a:rPr lang="en-US" b="1" dirty="0">
                <a:latin typeface="Times New Roman"/>
                <a:ea typeface="Times New Roman"/>
              </a:rPr>
              <a:t> type targets.</a:t>
            </a:r>
            <a:endParaRPr lang="en-US" sz="3600" b="1" dirty="0">
              <a:latin typeface="Times New Roman"/>
              <a:ea typeface="Times New Roman"/>
            </a:endParaRPr>
          </a:p>
          <a:p>
            <a:pPr marL="457200" lvl="1" indent="0">
              <a:spcBef>
                <a:spcPts val="0"/>
              </a:spcBef>
              <a:buNone/>
              <a:tabLst>
                <a:tab pos="1543050" algn="l"/>
              </a:tabLst>
            </a:pPr>
            <a:endParaRPr lang="en-US" dirty="0">
              <a:latin typeface="Times New Roman"/>
              <a:ea typeface="Times New Roman"/>
            </a:endParaRPr>
          </a:p>
          <a:p>
            <a:endParaRPr lang="en-US" dirty="0"/>
          </a:p>
        </p:txBody>
      </p:sp>
    </p:spTree>
    <p:extLst>
      <p:ext uri="{BB962C8B-B14F-4D97-AF65-F5344CB8AC3E}">
        <p14:creationId xmlns:p14="http://schemas.microsoft.com/office/powerpoint/2010/main" val="10793427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latin typeface="Times New Roman"/>
                <a:ea typeface="Times New Roman"/>
              </a:rPr>
              <a:t>Examples of Explosives and Ordinance:</a:t>
            </a:r>
            <a:endParaRPr lang="en-US" dirty="0"/>
          </a:p>
        </p:txBody>
      </p:sp>
      <p:sp>
        <p:nvSpPr>
          <p:cNvPr id="4" name="Text Placeholder 3"/>
          <p:cNvSpPr>
            <a:spLocks noGrp="1"/>
          </p:cNvSpPr>
          <p:nvPr>
            <p:ph type="body" idx="1"/>
          </p:nvPr>
        </p:nvSpPr>
        <p:spPr/>
        <p:txBody>
          <a:bodyPr>
            <a:normAutofit lnSpcReduction="10000"/>
          </a:bodyPr>
          <a:lstStyle/>
          <a:p>
            <a:r>
              <a:rPr lang="en-US" dirty="0" smtClean="0"/>
              <a:t>German Toe Mine ready</a:t>
            </a:r>
            <a:endParaRPr lang="en-US" dirty="0"/>
          </a:p>
        </p:txBody>
      </p:sp>
      <p:sp>
        <p:nvSpPr>
          <p:cNvPr id="5" name="Text Placeholder 4"/>
          <p:cNvSpPr>
            <a:spLocks noGrp="1"/>
          </p:cNvSpPr>
          <p:nvPr>
            <p:ph type="body" sz="half" idx="3"/>
          </p:nvPr>
        </p:nvSpPr>
        <p:spPr/>
        <p:txBody>
          <a:bodyPr>
            <a:normAutofit fontScale="92500" lnSpcReduction="10000"/>
          </a:bodyPr>
          <a:lstStyle/>
          <a:p>
            <a:r>
              <a:rPr lang="en-US" dirty="0" smtClean="0"/>
              <a:t>Mine open to show configuration</a:t>
            </a:r>
            <a:endParaRPr lang="en-US" dirty="0"/>
          </a:p>
        </p:txBody>
      </p:sp>
      <p:pic>
        <p:nvPicPr>
          <p:cNvPr id="8194"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tretch>
            <a:fillRect/>
          </a:stretch>
        </p:blipFill>
        <p:spPr bwMode="auto">
          <a:xfrm>
            <a:off x="457200" y="3298061"/>
            <a:ext cx="4040188" cy="1892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4645025" y="3508677"/>
            <a:ext cx="4041775" cy="1471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8097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latin typeface="Times New Roman"/>
                <a:ea typeface="Times New Roman"/>
              </a:rPr>
              <a:t>Examples of Explosives and Ordinance:</a:t>
            </a:r>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143000"/>
            <a:ext cx="6705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343400" y="1140630"/>
            <a:ext cx="3429000" cy="461665"/>
          </a:xfrm>
          <a:prstGeom prst="rect">
            <a:avLst/>
          </a:prstGeom>
          <a:noFill/>
        </p:spPr>
        <p:txBody>
          <a:bodyPr wrap="square" rtlCol="0">
            <a:spAutoFit/>
          </a:bodyPr>
          <a:lstStyle/>
          <a:p>
            <a:r>
              <a:rPr lang="en-US" sz="2400" b="1" dirty="0"/>
              <a:t>Small Arms Ammunition:</a:t>
            </a:r>
            <a:endParaRPr lang="en-US" sz="2400" dirty="0"/>
          </a:p>
        </p:txBody>
      </p:sp>
      <p:sp>
        <p:nvSpPr>
          <p:cNvPr id="5" name="TextBox 4"/>
          <p:cNvSpPr txBox="1"/>
          <p:nvPr/>
        </p:nvSpPr>
        <p:spPr>
          <a:xfrm>
            <a:off x="5029200" y="3200400"/>
            <a:ext cx="3048000" cy="2585323"/>
          </a:xfrm>
          <a:prstGeom prst="rect">
            <a:avLst/>
          </a:prstGeom>
          <a:noFill/>
        </p:spPr>
        <p:txBody>
          <a:bodyPr wrap="square" rtlCol="0">
            <a:spAutoFit/>
          </a:bodyPr>
          <a:lstStyle/>
          <a:p>
            <a:r>
              <a:rPr lang="en-US" b="1" dirty="0">
                <a:solidFill>
                  <a:srgbClr val="FF0000"/>
                </a:solidFill>
                <a:latin typeface="Times New Roman"/>
                <a:ea typeface="Times New Roman"/>
              </a:rPr>
              <a:t>Generally “cartridges” will not explode when burning and are not contained.</a:t>
            </a:r>
            <a:r>
              <a:rPr lang="en-US" dirty="0">
                <a:latin typeface="Times New Roman"/>
                <a:ea typeface="Times New Roman"/>
              </a:rPr>
              <a:t> However, if the rounds are in weapons, this will be deadly in the event of </a:t>
            </a:r>
            <a:r>
              <a:rPr lang="en-US" b="1" dirty="0">
                <a:solidFill>
                  <a:srgbClr val="FF0000"/>
                </a:solidFill>
                <a:latin typeface="Times New Roman"/>
                <a:ea typeface="Times New Roman"/>
              </a:rPr>
              <a:t>a “cook off”.</a:t>
            </a:r>
            <a:r>
              <a:rPr lang="en-US" dirty="0">
                <a:latin typeface="Times New Roman"/>
                <a:ea typeface="Times New Roman"/>
              </a:rPr>
              <a:t> Also, this type of ammunition, if in a </a:t>
            </a:r>
            <a:r>
              <a:rPr lang="en-US" b="1" dirty="0">
                <a:solidFill>
                  <a:srgbClr val="FF0000"/>
                </a:solidFill>
                <a:latin typeface="Times New Roman"/>
                <a:ea typeface="Times New Roman"/>
              </a:rPr>
              <a:t>confined space,</a:t>
            </a:r>
            <a:r>
              <a:rPr lang="en-US" dirty="0">
                <a:latin typeface="Times New Roman"/>
                <a:ea typeface="Times New Roman"/>
              </a:rPr>
              <a:t> has the tendency to explode.</a:t>
            </a:r>
            <a:endParaRPr lang="en-US" dirty="0"/>
          </a:p>
        </p:txBody>
      </p:sp>
    </p:spTree>
    <p:extLst>
      <p:ext uri="{BB962C8B-B14F-4D97-AF65-F5344CB8AC3E}">
        <p14:creationId xmlns:p14="http://schemas.microsoft.com/office/powerpoint/2010/main" val="20100999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marR="0">
              <a:spcBef>
                <a:spcPts val="0"/>
              </a:spcBef>
              <a:spcAft>
                <a:spcPts val="0"/>
              </a:spcAft>
            </a:pPr>
            <a:r>
              <a:rPr lang="en-US" b="1" dirty="0">
                <a:solidFill>
                  <a:srgbClr val="FF0000"/>
                </a:solidFill>
                <a:latin typeface="Times New Roman"/>
                <a:ea typeface="Times New Roman"/>
              </a:rPr>
              <a:t>Explosive Grenades:</a:t>
            </a:r>
            <a:r>
              <a:rPr lang="en-US" dirty="0">
                <a:latin typeface="Times New Roman"/>
                <a:ea typeface="Times New Roman"/>
              </a:rPr>
              <a:t/>
            </a:r>
            <a:br>
              <a:rPr lang="en-US" dirty="0">
                <a:latin typeface="Times New Roman"/>
                <a:ea typeface="Times New Roman"/>
              </a:rPr>
            </a:br>
            <a:endParaRPr lang="en-US" dirty="0"/>
          </a:p>
        </p:txBody>
      </p:sp>
      <p:sp>
        <p:nvSpPr>
          <p:cNvPr id="5" name="Text Placeholder 4"/>
          <p:cNvSpPr>
            <a:spLocks noGrp="1"/>
          </p:cNvSpPr>
          <p:nvPr>
            <p:ph type="body" idx="2"/>
          </p:nvPr>
        </p:nvSpPr>
        <p:spPr/>
        <p:txBody>
          <a:bodyPr>
            <a:noAutofit/>
          </a:bodyPr>
          <a:lstStyle/>
          <a:p>
            <a:r>
              <a:rPr lang="en-US" sz="2000" dirty="0">
                <a:latin typeface="Times New Roman"/>
                <a:ea typeface="Times New Roman"/>
              </a:rPr>
              <a:t>These devices are either thrown by hand or fired from a rifle. The main purpose of the grenade is to </a:t>
            </a:r>
            <a:r>
              <a:rPr lang="en-US" sz="2000" b="1" dirty="0">
                <a:solidFill>
                  <a:srgbClr val="FF0000"/>
                </a:solidFill>
                <a:latin typeface="Times New Roman"/>
                <a:ea typeface="Times New Roman"/>
              </a:rPr>
              <a:t>inflict “casualties”</a:t>
            </a:r>
            <a:r>
              <a:rPr lang="en-US" sz="2000" dirty="0">
                <a:latin typeface="Times New Roman"/>
                <a:ea typeface="Times New Roman"/>
              </a:rPr>
              <a:t> on personnel. </a:t>
            </a:r>
            <a:endParaRPr lang="en-US" sz="2000" dirty="0" smtClean="0">
              <a:latin typeface="Times New Roman"/>
              <a:ea typeface="Times New Roman"/>
            </a:endParaRPr>
          </a:p>
          <a:p>
            <a:endParaRPr lang="en-US" sz="2000" dirty="0">
              <a:latin typeface="Times New Roman"/>
            </a:endParaRPr>
          </a:p>
          <a:p>
            <a:r>
              <a:rPr lang="en-US" sz="2000" dirty="0">
                <a:latin typeface="Times New Roman"/>
                <a:ea typeface="Times New Roman"/>
              </a:rPr>
              <a:t>The grenades affect personnel by the propelling of fragments of metal at high velocities to tear the body. The blast effect of is deadly in confined spaces such as a room or bunker and the like. </a:t>
            </a:r>
            <a:endParaRPr lang="en-US" sz="2000" dirty="0"/>
          </a:p>
        </p:txBody>
      </p:sp>
      <p:pic>
        <p:nvPicPr>
          <p:cNvPr id="1024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478544" y="1371600"/>
            <a:ext cx="4208256" cy="2894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472421"/>
            <a:ext cx="46863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97232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solidFill>
                  <a:srgbClr val="FF0000"/>
                </a:solidFill>
                <a:latin typeface="Times New Roman"/>
                <a:ea typeface="Times New Roman"/>
              </a:rPr>
              <a:t>Examples of Explosives and Ordinance:</a:t>
            </a:r>
            <a:endParaRPr lang="en-US" dirty="0"/>
          </a:p>
        </p:txBody>
      </p:sp>
      <p:sp>
        <p:nvSpPr>
          <p:cNvPr id="6" name="Text Placeholder 5"/>
          <p:cNvSpPr>
            <a:spLocks noGrp="1"/>
          </p:cNvSpPr>
          <p:nvPr>
            <p:ph type="body" idx="2"/>
          </p:nvPr>
        </p:nvSpPr>
        <p:spPr/>
        <p:txBody>
          <a:bodyPr>
            <a:normAutofit lnSpcReduction="10000"/>
          </a:bodyPr>
          <a:lstStyle/>
          <a:p>
            <a:pPr>
              <a:spcBef>
                <a:spcPts val="0"/>
              </a:spcBef>
            </a:pPr>
            <a:r>
              <a:rPr lang="en-US" sz="2000" dirty="0">
                <a:latin typeface="Times New Roman"/>
                <a:ea typeface="Times New Roman"/>
              </a:rPr>
              <a:t>The </a:t>
            </a:r>
            <a:r>
              <a:rPr lang="en-US" sz="2000" b="1" dirty="0">
                <a:solidFill>
                  <a:srgbClr val="FF0000"/>
                </a:solidFill>
                <a:latin typeface="Times New Roman"/>
                <a:ea typeface="Times New Roman"/>
              </a:rPr>
              <a:t>“Japanese” grenades of WW-II</a:t>
            </a:r>
            <a:r>
              <a:rPr lang="en-US" sz="2000" dirty="0">
                <a:latin typeface="Times New Roman"/>
                <a:ea typeface="Times New Roman"/>
              </a:rPr>
              <a:t> are some of the most dangerous grenade around. The explosive is </a:t>
            </a:r>
            <a:r>
              <a:rPr lang="en-US" sz="2000" b="1" dirty="0">
                <a:solidFill>
                  <a:srgbClr val="FF0000"/>
                </a:solidFill>
                <a:latin typeface="Times New Roman"/>
                <a:ea typeface="Times New Roman"/>
              </a:rPr>
              <a:t>“picric acid”</a:t>
            </a:r>
            <a:r>
              <a:rPr lang="en-US" sz="2000" dirty="0">
                <a:latin typeface="Times New Roman"/>
                <a:ea typeface="Times New Roman"/>
              </a:rPr>
              <a:t> based which becomes quite unstable under long storage or improper storage. A light shock has been known to set these devices off. </a:t>
            </a:r>
            <a:r>
              <a:rPr lang="en-US" sz="2000" b="1" dirty="0">
                <a:solidFill>
                  <a:srgbClr val="FF0000"/>
                </a:solidFill>
                <a:latin typeface="Times New Roman"/>
                <a:ea typeface="Times New Roman"/>
              </a:rPr>
              <a:t>One can only imagine what 50+ years of storage in a garage is going to do!!!!</a:t>
            </a:r>
            <a:r>
              <a:rPr lang="en-US" sz="2000" dirty="0">
                <a:latin typeface="Times New Roman"/>
                <a:ea typeface="Times New Roman"/>
              </a:rPr>
              <a:t> In addition, devices of Chinese design suffer from this same problem.</a:t>
            </a:r>
          </a:p>
          <a:p>
            <a:endParaRPr lang="en-US" dirty="0"/>
          </a:p>
        </p:txBody>
      </p:sp>
      <p:pic>
        <p:nvPicPr>
          <p:cNvPr id="1126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516639" y="2351987"/>
            <a:ext cx="3228572" cy="169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5382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Learning Outcomes Continued…</a:t>
            </a:r>
            <a:endParaRPr lang="en-US" dirty="0"/>
          </a:p>
        </p:txBody>
      </p:sp>
      <p:sp>
        <p:nvSpPr>
          <p:cNvPr id="3" name="Content Placeholder 2"/>
          <p:cNvSpPr>
            <a:spLocks noGrp="1"/>
          </p:cNvSpPr>
          <p:nvPr>
            <p:ph idx="1"/>
          </p:nvPr>
        </p:nvSpPr>
        <p:spPr/>
        <p:txBody>
          <a:bodyPr>
            <a:normAutofit/>
          </a:bodyPr>
          <a:lstStyle/>
          <a:p>
            <a:pPr lvl="0"/>
            <a:r>
              <a:rPr lang="en-US" b="1" dirty="0"/>
              <a:t>Examples of Explosive Ordinance</a:t>
            </a:r>
            <a:endParaRPr lang="en-US" dirty="0"/>
          </a:p>
          <a:p>
            <a:pPr lvl="0"/>
            <a:r>
              <a:rPr lang="en-US" b="1" dirty="0"/>
              <a:t>Two Phases of Explosive Behavior</a:t>
            </a:r>
            <a:endParaRPr lang="en-US" dirty="0"/>
          </a:p>
          <a:p>
            <a:pPr lvl="0"/>
            <a:r>
              <a:rPr lang="en-US" b="1" dirty="0"/>
              <a:t>Appendix of Explosive Devices</a:t>
            </a:r>
            <a:endParaRPr lang="en-US" dirty="0"/>
          </a:p>
          <a:p>
            <a:r>
              <a:rPr lang="en-US" dirty="0" smtClean="0"/>
              <a:t>By the end of the reading assignment and lecture, you should have an understanding of the aforementioned “learning outcomes” listed above!</a:t>
            </a:r>
          </a:p>
          <a:p>
            <a:r>
              <a:rPr lang="en-US" dirty="0" smtClean="0"/>
              <a:t>You need to be prepared for a 25 question quiz on this topic for next week!!!</a:t>
            </a:r>
            <a:endParaRPr lang="en-US" dirty="0"/>
          </a:p>
        </p:txBody>
      </p:sp>
    </p:spTree>
    <p:extLst>
      <p:ext uri="{BB962C8B-B14F-4D97-AF65-F5344CB8AC3E}">
        <p14:creationId xmlns:p14="http://schemas.microsoft.com/office/powerpoint/2010/main" val="197713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latin typeface="Times New Roman"/>
                <a:ea typeface="Times New Roman"/>
              </a:rPr>
              <a:t>Examples of Explosives and Ordinance:</a:t>
            </a:r>
            <a:endParaRPr lang="en-US" dirty="0"/>
          </a:p>
        </p:txBody>
      </p:sp>
      <p:sp>
        <p:nvSpPr>
          <p:cNvPr id="3" name="Content Placeholder 2"/>
          <p:cNvSpPr>
            <a:spLocks noGrp="1"/>
          </p:cNvSpPr>
          <p:nvPr>
            <p:ph idx="1"/>
          </p:nvPr>
        </p:nvSpPr>
        <p:spPr/>
        <p:txBody>
          <a:bodyPr/>
          <a:lstStyle/>
          <a:p>
            <a:r>
              <a:rPr lang="en-US" dirty="0">
                <a:latin typeface="Times New Roman"/>
                <a:ea typeface="Times New Roman"/>
              </a:rPr>
              <a:t>Explosive Shells and Rockets</a:t>
            </a:r>
            <a:r>
              <a:rPr lang="en-US" dirty="0" smtClean="0">
                <a:latin typeface="Times New Roman"/>
                <a:ea typeface="Times New Roman"/>
              </a:rPr>
              <a:t>:</a:t>
            </a:r>
          </a:p>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09800"/>
            <a:ext cx="62484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934200" y="2209800"/>
            <a:ext cx="1981200" cy="4524315"/>
          </a:xfrm>
          <a:prstGeom prst="rect">
            <a:avLst/>
          </a:prstGeom>
          <a:noFill/>
        </p:spPr>
        <p:txBody>
          <a:bodyPr wrap="square" rtlCol="0">
            <a:spAutoFit/>
          </a:bodyPr>
          <a:lstStyle/>
          <a:p>
            <a:r>
              <a:rPr lang="en-US" sz="2400" dirty="0">
                <a:latin typeface="Times New Roman"/>
                <a:ea typeface="Times New Roman"/>
              </a:rPr>
              <a:t>These can be </a:t>
            </a:r>
            <a:r>
              <a:rPr lang="en-US" sz="2400" b="1" dirty="0">
                <a:solidFill>
                  <a:srgbClr val="FF0000"/>
                </a:solidFill>
                <a:latin typeface="Times New Roman"/>
                <a:ea typeface="Times New Roman"/>
              </a:rPr>
              <a:t>doubly dangerous</a:t>
            </a:r>
            <a:r>
              <a:rPr lang="en-US" sz="2400" dirty="0">
                <a:latin typeface="Times New Roman"/>
                <a:ea typeface="Times New Roman"/>
              </a:rPr>
              <a:t>. The reason is that the </a:t>
            </a:r>
            <a:r>
              <a:rPr lang="en-US" sz="2400" b="1" dirty="0">
                <a:solidFill>
                  <a:srgbClr val="FF0000"/>
                </a:solidFill>
                <a:latin typeface="Times New Roman"/>
                <a:ea typeface="Times New Roman"/>
              </a:rPr>
              <a:t>fuse in the nose</a:t>
            </a:r>
            <a:r>
              <a:rPr lang="en-US" sz="2400" dirty="0">
                <a:latin typeface="Times New Roman"/>
                <a:ea typeface="Times New Roman"/>
              </a:rPr>
              <a:t> of the round may be attached and the </a:t>
            </a:r>
            <a:r>
              <a:rPr lang="en-US" sz="2400" b="1" dirty="0">
                <a:solidFill>
                  <a:srgbClr val="FF0000"/>
                </a:solidFill>
                <a:latin typeface="Times New Roman"/>
                <a:ea typeface="Times New Roman"/>
              </a:rPr>
              <a:t>primer in the shell casing</a:t>
            </a:r>
            <a:r>
              <a:rPr lang="en-US" sz="2400" dirty="0">
                <a:latin typeface="Times New Roman"/>
                <a:ea typeface="Times New Roman"/>
              </a:rPr>
              <a:t> is attached</a:t>
            </a:r>
            <a:r>
              <a:rPr lang="en-US" dirty="0">
                <a:latin typeface="Times New Roman"/>
                <a:ea typeface="Times New Roman"/>
              </a:rPr>
              <a:t>. </a:t>
            </a:r>
            <a:endParaRPr lang="en-US" dirty="0"/>
          </a:p>
        </p:txBody>
      </p:sp>
    </p:spTree>
    <p:extLst>
      <p:ext uri="{BB962C8B-B14F-4D97-AF65-F5344CB8AC3E}">
        <p14:creationId xmlns:p14="http://schemas.microsoft.com/office/powerpoint/2010/main" val="14674571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latin typeface="Times New Roman"/>
                <a:ea typeface="Times New Roman"/>
              </a:rPr>
              <a:t>Examples of Explosives and Ordinance:</a:t>
            </a:r>
            <a:endParaRPr lang="en-US"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371600"/>
            <a:ext cx="6857999" cy="3724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71600" y="4495800"/>
            <a:ext cx="6019800" cy="646331"/>
          </a:xfrm>
          <a:prstGeom prst="rect">
            <a:avLst/>
          </a:prstGeom>
          <a:solidFill>
            <a:srgbClr val="FFC000"/>
          </a:solidFill>
        </p:spPr>
        <p:txBody>
          <a:bodyPr wrap="square" rtlCol="0">
            <a:spAutoFit/>
          </a:bodyPr>
          <a:lstStyle/>
          <a:p>
            <a:r>
              <a:rPr lang="en-US" dirty="0">
                <a:latin typeface="Times New Roman"/>
                <a:ea typeface="Times New Roman"/>
              </a:rPr>
              <a:t>Now if we look at rockets the motor and warhead are linked as one. (Refer to the image of the AT-3 </a:t>
            </a:r>
            <a:r>
              <a:rPr lang="en-US" dirty="0" err="1">
                <a:latin typeface="Times New Roman"/>
                <a:ea typeface="Times New Roman"/>
              </a:rPr>
              <a:t>Sagger</a:t>
            </a:r>
            <a:r>
              <a:rPr lang="en-US" dirty="0">
                <a:latin typeface="Times New Roman"/>
                <a:ea typeface="Times New Roman"/>
              </a:rPr>
              <a:t> </a:t>
            </a:r>
            <a:r>
              <a:rPr lang="en-US" dirty="0" smtClean="0">
                <a:latin typeface="Times New Roman"/>
                <a:ea typeface="Times New Roman"/>
              </a:rPr>
              <a:t>above)</a:t>
            </a:r>
            <a:endParaRPr lang="en-US" dirty="0">
              <a:effectLst/>
              <a:latin typeface="Times New Roman"/>
              <a:ea typeface="Times New Roman"/>
            </a:endParaRPr>
          </a:p>
        </p:txBody>
      </p:sp>
    </p:spTree>
    <p:extLst>
      <p:ext uri="{BB962C8B-B14F-4D97-AF65-F5344CB8AC3E}">
        <p14:creationId xmlns:p14="http://schemas.microsoft.com/office/powerpoint/2010/main" val="38140872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latin typeface="Times New Roman"/>
                <a:ea typeface="Times New Roman"/>
              </a:rPr>
              <a:t>Examples of Explosives and Ordinance:</a:t>
            </a:r>
            <a:endParaRPr lang="en-US"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7924800" cy="4124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06106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latin typeface="Times New Roman"/>
                <a:ea typeface="Times New Roman"/>
              </a:rPr>
              <a:t>Examples of Explosives and Ordinance:</a:t>
            </a:r>
            <a:endParaRPr lang="en-US"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1" y="2133600"/>
            <a:ext cx="7772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5105400"/>
            <a:ext cx="8153400" cy="830997"/>
          </a:xfrm>
          <a:prstGeom prst="rect">
            <a:avLst/>
          </a:prstGeom>
          <a:solidFill>
            <a:srgbClr val="FF0000"/>
          </a:solidFill>
        </p:spPr>
        <p:txBody>
          <a:bodyPr wrap="square" rtlCol="0">
            <a:spAutoFit/>
          </a:bodyPr>
          <a:lstStyle/>
          <a:p>
            <a:r>
              <a:rPr lang="en-US" sz="2400" b="1" i="1" dirty="0">
                <a:latin typeface="Times New Roman"/>
                <a:ea typeface="Times New Roman"/>
              </a:rPr>
              <a:t>BOTTOM LINE!!!! Leave the handling of Explosive Devices to the personnel, who are trained, to deal with such situations!! </a:t>
            </a:r>
            <a:endParaRPr lang="en-US" sz="2400" b="1" i="1" dirty="0">
              <a:effectLst/>
              <a:latin typeface="Times New Roman"/>
              <a:ea typeface="Times New Roman"/>
            </a:endParaRPr>
          </a:p>
        </p:txBody>
      </p:sp>
    </p:spTree>
    <p:extLst>
      <p:ext uri="{BB962C8B-B14F-4D97-AF65-F5344CB8AC3E}">
        <p14:creationId xmlns:p14="http://schemas.microsoft.com/office/powerpoint/2010/main" val="5047062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latin typeface="Times New Roman"/>
                <a:ea typeface="Times New Roman"/>
              </a:rPr>
              <a:t>Now let us look at the explosive behaviors of military explosive devices</a:t>
            </a:r>
            <a:r>
              <a:rPr lang="en-US" b="1" dirty="0">
                <a:latin typeface="Times New Roman"/>
                <a:ea typeface="Times New Roman"/>
              </a:rPr>
              <a:t>:</a:t>
            </a:r>
            <a:endParaRPr lang="en-US" dirty="0"/>
          </a:p>
        </p:txBody>
      </p:sp>
      <p:sp>
        <p:nvSpPr>
          <p:cNvPr id="3" name="Content Placeholder 2"/>
          <p:cNvSpPr>
            <a:spLocks noGrp="1"/>
          </p:cNvSpPr>
          <p:nvPr>
            <p:ph idx="1"/>
          </p:nvPr>
        </p:nvSpPr>
        <p:spPr/>
        <p:txBody>
          <a:bodyPr/>
          <a:lstStyle/>
          <a:p>
            <a:pPr marL="0" marR="0" indent="0" algn="ctr">
              <a:spcBef>
                <a:spcPts val="0"/>
              </a:spcBef>
              <a:spcAft>
                <a:spcPts val="0"/>
              </a:spcAft>
              <a:buNone/>
            </a:pPr>
            <a:r>
              <a:rPr lang="en-US" b="1" kern="0" dirty="0">
                <a:latin typeface="Times New Roman"/>
              </a:rPr>
              <a:t>An explosion has </a:t>
            </a:r>
            <a:r>
              <a:rPr lang="en-US" kern="0" dirty="0">
                <a:solidFill>
                  <a:srgbClr val="FF0000"/>
                </a:solidFill>
                <a:latin typeface="Times New Roman"/>
              </a:rPr>
              <a:t>“two phases</a:t>
            </a:r>
            <a:r>
              <a:rPr lang="en-US" kern="0" dirty="0" smtClean="0">
                <a:solidFill>
                  <a:srgbClr val="FF0000"/>
                </a:solidFill>
                <a:latin typeface="Times New Roman"/>
              </a:rPr>
              <a:t>”</a:t>
            </a:r>
          </a:p>
          <a:p>
            <a:pPr lvl="1">
              <a:spcBef>
                <a:spcPts val="0"/>
              </a:spcBef>
              <a:buFont typeface="+mj-lt"/>
              <a:buAutoNum type="arabicPeriod"/>
              <a:tabLst>
                <a:tab pos="914400" algn="l"/>
                <a:tab pos="1600200" algn="l"/>
              </a:tabLst>
            </a:pPr>
            <a:r>
              <a:rPr lang="en-US" dirty="0">
                <a:solidFill>
                  <a:srgbClr val="FF0000"/>
                </a:solidFill>
                <a:latin typeface="Times New Roman"/>
                <a:ea typeface="Times New Roman"/>
              </a:rPr>
              <a:t>PPW Positive Pressure Wave</a:t>
            </a:r>
            <a:r>
              <a:rPr lang="en-US" b="1" dirty="0">
                <a:latin typeface="Times New Roman"/>
                <a:ea typeface="Times New Roman"/>
              </a:rPr>
              <a:t> with immense pressure that can be in the thousands of kilos to the centimeter. The “wave” velocity is in the area of 3962 </a:t>
            </a:r>
            <a:r>
              <a:rPr lang="en-US" b="1" dirty="0" err="1">
                <a:latin typeface="Times New Roman"/>
                <a:ea typeface="Times New Roman"/>
              </a:rPr>
              <a:t>mps</a:t>
            </a:r>
            <a:r>
              <a:rPr lang="en-US" b="1" dirty="0">
                <a:latin typeface="Times New Roman"/>
                <a:ea typeface="Times New Roman"/>
              </a:rPr>
              <a:t> (13000fps) </a:t>
            </a:r>
            <a:endParaRPr lang="en-US" sz="3200" b="1" dirty="0">
              <a:latin typeface="Times New Roman"/>
              <a:ea typeface="Times New Roman"/>
            </a:endParaRPr>
          </a:p>
          <a:p>
            <a:pPr lvl="1">
              <a:spcBef>
                <a:spcPts val="0"/>
              </a:spcBef>
              <a:buFont typeface="+mj-lt"/>
              <a:buAutoNum type="arabicPeriod"/>
              <a:tabLst>
                <a:tab pos="914400" algn="l"/>
                <a:tab pos="1600200" algn="l"/>
              </a:tabLst>
            </a:pPr>
            <a:r>
              <a:rPr lang="en-US" b="1" dirty="0">
                <a:solidFill>
                  <a:srgbClr val="FF0000"/>
                </a:solidFill>
                <a:latin typeface="Times New Roman"/>
                <a:ea typeface="Times New Roman"/>
              </a:rPr>
              <a:t> Negative Pressure.</a:t>
            </a:r>
            <a:r>
              <a:rPr lang="en-US" dirty="0">
                <a:latin typeface="Times New Roman"/>
                <a:ea typeface="Times New Roman"/>
              </a:rPr>
              <a:t>  Vacuum is partial. The rushing in of this “negative pressure” can be nearly as devastating as the PPW.</a:t>
            </a:r>
          </a:p>
          <a:p>
            <a:pPr marL="0" marR="0" indent="0" algn="ctr">
              <a:spcBef>
                <a:spcPts val="0"/>
              </a:spcBef>
              <a:spcAft>
                <a:spcPts val="0"/>
              </a:spcAft>
              <a:buNone/>
            </a:pPr>
            <a:endParaRPr lang="en-US" sz="3600" b="1" kern="0" dirty="0">
              <a:latin typeface="Times New Roman"/>
            </a:endParaRPr>
          </a:p>
          <a:p>
            <a:endParaRPr lang="en-US" dirty="0"/>
          </a:p>
        </p:txBody>
      </p:sp>
    </p:spTree>
    <p:extLst>
      <p:ext uri="{BB962C8B-B14F-4D97-AF65-F5344CB8AC3E}">
        <p14:creationId xmlns:p14="http://schemas.microsoft.com/office/powerpoint/2010/main" val="7065496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solidFill>
                  <a:prstClr val="black"/>
                </a:solidFill>
                <a:latin typeface="Times New Roman"/>
                <a:ea typeface="Times New Roman"/>
              </a:rPr>
              <a:t>Now let us look at the explosive behaviors of military explosive devices</a:t>
            </a:r>
            <a:r>
              <a:rPr lang="en-US" sz="4000" b="1" dirty="0">
                <a:solidFill>
                  <a:prstClr val="black"/>
                </a:solidFill>
                <a:latin typeface="Times New Roman"/>
                <a:ea typeface="Times New Roman"/>
              </a:rPr>
              <a:t>:</a:t>
            </a:r>
            <a:endParaRPr lang="en-US" dirty="0"/>
          </a:p>
        </p:txBody>
      </p:sp>
      <p:sp>
        <p:nvSpPr>
          <p:cNvPr id="3" name="Content Placeholder 2"/>
          <p:cNvSpPr>
            <a:spLocks noGrp="1"/>
          </p:cNvSpPr>
          <p:nvPr>
            <p:ph idx="1"/>
          </p:nvPr>
        </p:nvSpPr>
        <p:spPr/>
        <p:txBody>
          <a:bodyPr/>
          <a:lstStyle/>
          <a:p>
            <a:r>
              <a:rPr lang="en-US" dirty="0" smtClean="0"/>
              <a:t>Continued…</a:t>
            </a:r>
          </a:p>
          <a:p>
            <a:pPr marL="971550" lvl="1" indent="-514350">
              <a:spcBef>
                <a:spcPts val="0"/>
              </a:spcBef>
              <a:buFont typeface="+mj-lt"/>
              <a:buAutoNum type="arabicPeriod" startAt="3"/>
              <a:tabLst>
                <a:tab pos="914400" algn="l"/>
                <a:tab pos="1600200" algn="l"/>
              </a:tabLst>
            </a:pPr>
            <a:r>
              <a:rPr lang="en-US" b="1" dirty="0">
                <a:solidFill>
                  <a:srgbClr val="FF0000"/>
                </a:solidFill>
                <a:latin typeface="Times New Roman"/>
                <a:ea typeface="Times New Roman"/>
              </a:rPr>
              <a:t>Also, the shock waves that “intersect” each other will be doubled in their destructive force. This is the reason atomic weapons are exploded in the “air above target</a:t>
            </a:r>
            <a:r>
              <a:rPr lang="en-US" b="1" dirty="0" smtClean="0">
                <a:solidFill>
                  <a:srgbClr val="FF0000"/>
                </a:solidFill>
                <a:latin typeface="Times New Roman"/>
                <a:ea typeface="Times New Roman"/>
              </a:rPr>
              <a:t>”</a:t>
            </a:r>
          </a:p>
          <a:p>
            <a:pPr marL="0" marR="0">
              <a:spcBef>
                <a:spcPts val="0"/>
              </a:spcBef>
              <a:spcAft>
                <a:spcPts val="0"/>
              </a:spcAft>
              <a:tabLst>
                <a:tab pos="914400" algn="l"/>
              </a:tabLst>
            </a:pPr>
            <a:r>
              <a:rPr lang="en-US" b="1" dirty="0">
                <a:solidFill>
                  <a:srgbClr val="FF0000"/>
                </a:solidFill>
                <a:latin typeface="Times New Roman"/>
                <a:ea typeface="Times New Roman"/>
              </a:rPr>
              <a:t>The blast is the main killer in explosions of the high explosive variety.</a:t>
            </a:r>
            <a:endParaRPr lang="en-US" dirty="0">
              <a:latin typeface="Times New Roman"/>
              <a:ea typeface="Times New Roman"/>
            </a:endParaRPr>
          </a:p>
          <a:p>
            <a:pPr lvl="1">
              <a:spcBef>
                <a:spcPts val="0"/>
              </a:spcBef>
              <a:buFont typeface="+mj-lt"/>
              <a:buAutoNum type="arabicPeriod"/>
              <a:tabLst>
                <a:tab pos="914400" algn="l"/>
                <a:tab pos="1600200" algn="l"/>
              </a:tabLst>
            </a:pPr>
            <a:endParaRPr lang="en-US" dirty="0">
              <a:effectLst/>
              <a:latin typeface="Times New Roman"/>
              <a:ea typeface="Times New Roman"/>
            </a:endParaRPr>
          </a:p>
        </p:txBody>
      </p:sp>
    </p:spTree>
    <p:extLst>
      <p:ext uri="{BB962C8B-B14F-4D97-AF65-F5344CB8AC3E}">
        <p14:creationId xmlns:p14="http://schemas.microsoft.com/office/powerpoint/2010/main" val="41500043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b="1" dirty="0">
                <a:solidFill>
                  <a:prstClr val="black"/>
                </a:solidFill>
                <a:latin typeface="Times New Roman"/>
                <a:ea typeface="Times New Roman"/>
              </a:rPr>
              <a:t>Now let us look at the explosive behaviors of military explosive devices</a:t>
            </a:r>
            <a:r>
              <a:rPr lang="en-US" sz="3600" b="1" dirty="0">
                <a:solidFill>
                  <a:prstClr val="black"/>
                </a:solidFill>
                <a:latin typeface="Times New Roman"/>
                <a:ea typeface="Times New Roman"/>
              </a:rPr>
              <a:t>:</a:t>
            </a:r>
            <a:endParaRPr lang="en-US" dirty="0"/>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019619" y="2959224"/>
            <a:ext cx="3104762" cy="199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17977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b="1" dirty="0">
                <a:solidFill>
                  <a:prstClr val="black"/>
                </a:solidFill>
                <a:latin typeface="Times New Roman"/>
                <a:ea typeface="Times New Roman"/>
              </a:rPr>
              <a:t>Now let us look at the explosive behaviors of military explosive devices</a:t>
            </a:r>
            <a:r>
              <a:rPr lang="en-US" sz="3600" b="1" dirty="0">
                <a:solidFill>
                  <a:prstClr val="black"/>
                </a:solidFill>
                <a:latin typeface="Times New Roman"/>
                <a:ea typeface="Times New Roman"/>
              </a:rPr>
              <a:t>:</a:t>
            </a:r>
            <a:endParaRPr lang="en-US" dirty="0"/>
          </a:p>
        </p:txBody>
      </p:sp>
      <p:sp>
        <p:nvSpPr>
          <p:cNvPr id="4" name="Content Placeholder 3"/>
          <p:cNvSpPr>
            <a:spLocks noGrp="1"/>
          </p:cNvSpPr>
          <p:nvPr>
            <p:ph idx="1"/>
          </p:nvPr>
        </p:nvSpPr>
        <p:spPr/>
        <p:txBody>
          <a:bodyPr/>
          <a:lstStyle/>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448601498"/>
              </p:ext>
            </p:extLst>
          </p:nvPr>
        </p:nvGraphicFramePr>
        <p:xfrm>
          <a:off x="2438400" y="3352800"/>
          <a:ext cx="3962400" cy="1714500"/>
        </p:xfrm>
        <a:graphic>
          <a:graphicData uri="http://schemas.openxmlformats.org/presentationml/2006/ole">
            <mc:AlternateContent xmlns:mc="http://schemas.openxmlformats.org/markup-compatibility/2006">
              <mc:Choice xmlns:v="urn:schemas-microsoft-com:vml" Requires="v">
                <p:oleObj spid="_x0000_s17421" name="Packager Shell Object" showAsIcon="1" r:id="rId3" imgW="1485000" imgH="685800" progId="Package">
                  <p:embed/>
                </p:oleObj>
              </mc:Choice>
              <mc:Fallback>
                <p:oleObj name="Packager Shell Object" showAsIcon="1" r:id="rId3" imgW="1485000" imgH="685800" progId="Package">
                  <p:embed/>
                  <p:pic>
                    <p:nvPicPr>
                      <p:cNvPr id="0" name=""/>
                      <p:cNvPicPr/>
                      <p:nvPr/>
                    </p:nvPicPr>
                    <p:blipFill>
                      <a:blip r:embed="rId4"/>
                      <a:stretch>
                        <a:fillRect/>
                      </a:stretch>
                    </p:blipFill>
                    <p:spPr>
                      <a:xfrm>
                        <a:off x="2438400" y="3352800"/>
                        <a:ext cx="3962400" cy="17145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12746041"/>
              </p:ext>
            </p:extLst>
          </p:nvPr>
        </p:nvGraphicFramePr>
        <p:xfrm>
          <a:off x="3829050" y="3086100"/>
          <a:ext cx="1484313" cy="685800"/>
        </p:xfrm>
        <a:graphic>
          <a:graphicData uri="http://schemas.openxmlformats.org/presentationml/2006/ole">
            <mc:AlternateContent xmlns:mc="http://schemas.openxmlformats.org/markup-compatibility/2006">
              <mc:Choice xmlns:v="urn:schemas-microsoft-com:vml" Requires="v">
                <p:oleObj spid="_x0000_s17422" name="Packager Shell Object" showAsIcon="1" r:id="rId5" imgW="1485000" imgH="685800" progId="Package">
                  <p:embed/>
                </p:oleObj>
              </mc:Choice>
              <mc:Fallback>
                <p:oleObj name="Packager Shell Object" showAsIcon="1" r:id="rId5" imgW="1485000" imgH="685800" progId="Package">
                  <p:embed/>
                  <p:pic>
                    <p:nvPicPr>
                      <p:cNvPr id="0" name=""/>
                      <p:cNvPicPr/>
                      <p:nvPr/>
                    </p:nvPicPr>
                    <p:blipFill>
                      <a:blip r:embed="rId6"/>
                      <a:stretch>
                        <a:fillRect/>
                      </a:stretch>
                    </p:blipFill>
                    <p:spPr>
                      <a:xfrm>
                        <a:off x="3829050" y="3086100"/>
                        <a:ext cx="1484313" cy="685800"/>
                      </a:xfrm>
                      <a:prstGeom prst="rect">
                        <a:avLst/>
                      </a:prstGeom>
                    </p:spPr>
                  </p:pic>
                </p:oleObj>
              </mc:Fallback>
            </mc:AlternateContent>
          </a:graphicData>
        </a:graphic>
      </p:graphicFrame>
    </p:spTree>
    <p:extLst>
      <p:ext uri="{BB962C8B-B14F-4D97-AF65-F5344CB8AC3E}">
        <p14:creationId xmlns:p14="http://schemas.microsoft.com/office/powerpoint/2010/main" val="1465016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Explosion Defined:</a:t>
            </a:r>
            <a:endParaRPr lang="en-US" dirty="0"/>
          </a:p>
        </p:txBody>
      </p:sp>
      <p:sp>
        <p:nvSpPr>
          <p:cNvPr id="3" name="Content Placeholder 2"/>
          <p:cNvSpPr>
            <a:spLocks noGrp="1"/>
          </p:cNvSpPr>
          <p:nvPr>
            <p:ph idx="1"/>
          </p:nvPr>
        </p:nvSpPr>
        <p:spPr/>
        <p:txBody>
          <a:bodyPr/>
          <a:lstStyle/>
          <a:p>
            <a:pPr lvl="0"/>
            <a:r>
              <a:rPr lang="en-US" b="1" dirty="0"/>
              <a:t>Violent Bursting often accompanied by a loud noise; high pressure is suddenly released.</a:t>
            </a:r>
            <a:endParaRPr lang="en-US" dirty="0"/>
          </a:p>
          <a:p>
            <a:r>
              <a:rPr lang="en-US" dirty="0"/>
              <a:t> </a:t>
            </a:r>
          </a:p>
          <a:p>
            <a:pPr lvl="0"/>
            <a:r>
              <a:rPr lang="en-US" b="1" dirty="0"/>
              <a:t>Another simplified definition, “Anything that goes boom and does damage.</a:t>
            </a:r>
            <a:endParaRPr lang="en-US" dirty="0"/>
          </a:p>
          <a:p>
            <a:endParaRPr lang="en-US" dirty="0"/>
          </a:p>
        </p:txBody>
      </p:sp>
    </p:spTree>
    <p:extLst>
      <p:ext uri="{BB962C8B-B14F-4D97-AF65-F5344CB8AC3E}">
        <p14:creationId xmlns:p14="http://schemas.microsoft.com/office/powerpoint/2010/main" val="375021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Types of Explosions:</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lvl="0"/>
            <a:r>
              <a:rPr lang="en-US" b="1" dirty="0" smtClean="0"/>
              <a:t>_____________an explosion that is greater than the speed of sound with the following:</a:t>
            </a:r>
            <a:endParaRPr lang="en-US" sz="3600" b="1" dirty="0" smtClean="0"/>
          </a:p>
          <a:p>
            <a:r>
              <a:rPr lang="en-US" b="1" dirty="0"/>
              <a:t> </a:t>
            </a:r>
            <a:endParaRPr lang="en-US" sz="3600" b="1" dirty="0"/>
          </a:p>
          <a:p>
            <a:pPr lvl="1"/>
            <a:r>
              <a:rPr lang="en-US" b="1" dirty="0"/>
              <a:t>Usually a shock wave is sent out</a:t>
            </a:r>
            <a:endParaRPr lang="en-US" sz="3200" b="1" dirty="0"/>
          </a:p>
          <a:p>
            <a:pPr lvl="1"/>
            <a:r>
              <a:rPr lang="en-US" b="1" dirty="0"/>
              <a:t>Example of this type of explosive would be TNT (Trinitrotoluene) and other High </a:t>
            </a:r>
            <a:r>
              <a:rPr lang="en-US" b="1" dirty="0" smtClean="0"/>
              <a:t>X</a:t>
            </a:r>
          </a:p>
          <a:p>
            <a:pPr lvl="1"/>
            <a:endParaRPr lang="en-US" sz="3200" b="1" dirty="0" smtClean="0"/>
          </a:p>
          <a:p>
            <a:pPr marL="457200" lvl="1" indent="0" algn="ctr">
              <a:buNone/>
            </a:pPr>
            <a:r>
              <a:rPr lang="en-US" sz="3200" b="1" dirty="0" smtClean="0">
                <a:solidFill>
                  <a:srgbClr val="FF0000"/>
                </a:solidFill>
              </a:rPr>
              <a:t>Detonation</a:t>
            </a:r>
            <a:endParaRPr lang="en-US" sz="3200" b="1" dirty="0">
              <a:solidFill>
                <a:srgbClr val="FF0000"/>
              </a:solidFill>
            </a:endParaRPr>
          </a:p>
          <a:p>
            <a:pPr marL="0" lvl="0" indent="0">
              <a:buNone/>
            </a:pPr>
            <a:endParaRPr lang="en-US" b="1" dirty="0" smtClean="0"/>
          </a:p>
          <a:p>
            <a:pPr lvl="0"/>
            <a:endParaRPr lang="en-US" b="1" dirty="0"/>
          </a:p>
          <a:p>
            <a:pPr lvl="0"/>
            <a:endParaRPr lang="en-US" b="1" dirty="0" smtClean="0"/>
          </a:p>
          <a:p>
            <a:pPr lvl="0"/>
            <a:endParaRPr lang="en-US" b="1" dirty="0"/>
          </a:p>
          <a:p>
            <a:pPr lvl="0"/>
            <a:endParaRPr lang="en-US" b="1" dirty="0" smtClean="0"/>
          </a:p>
          <a:p>
            <a:pPr lvl="0"/>
            <a:endParaRPr lang="en-US" b="1" dirty="0"/>
          </a:p>
          <a:p>
            <a:pPr lvl="0"/>
            <a:endParaRPr lang="en-US" b="1" dirty="0" smtClean="0"/>
          </a:p>
          <a:p>
            <a:pPr lvl="0"/>
            <a:endParaRPr lang="en-US" b="1" dirty="0"/>
          </a:p>
          <a:p>
            <a:pPr lvl="0"/>
            <a:endParaRPr lang="en-US" b="1" dirty="0" smtClean="0"/>
          </a:p>
          <a:p>
            <a:pPr lvl="0"/>
            <a:endParaRPr lang="en-US" b="1" dirty="0"/>
          </a:p>
          <a:p>
            <a:pPr lvl="0"/>
            <a:endParaRPr lang="en-US" b="1" dirty="0" smtClean="0"/>
          </a:p>
          <a:p>
            <a:pPr lvl="0"/>
            <a:endParaRPr lang="en-US" b="1" dirty="0"/>
          </a:p>
          <a:p>
            <a:pPr lvl="0"/>
            <a:endParaRPr lang="en-US" b="1" dirty="0" smtClean="0"/>
          </a:p>
          <a:p>
            <a:pPr lvl="0"/>
            <a:endParaRPr lang="en-US" b="1" dirty="0"/>
          </a:p>
          <a:p>
            <a:pPr lvl="0"/>
            <a:endParaRPr lang="en-US" b="1" dirty="0" smtClean="0"/>
          </a:p>
          <a:p>
            <a:pPr lvl="0"/>
            <a:endParaRPr lang="en-US" b="1" dirty="0"/>
          </a:p>
          <a:p>
            <a:pPr lvl="0"/>
            <a:endParaRPr lang="en-US" b="1" dirty="0" smtClean="0"/>
          </a:p>
          <a:p>
            <a:pPr lvl="0"/>
            <a:endParaRPr lang="en-US" b="1" dirty="0"/>
          </a:p>
          <a:p>
            <a:pPr lvl="0"/>
            <a:endParaRPr lang="en-US" b="1" dirty="0" smtClean="0"/>
          </a:p>
          <a:p>
            <a:pPr lvl="0"/>
            <a:endParaRPr lang="en-US" b="1" dirty="0"/>
          </a:p>
          <a:p>
            <a:pPr lvl="0"/>
            <a:endParaRPr lang="en-US" b="1" dirty="0" smtClean="0"/>
          </a:p>
          <a:p>
            <a:pPr lvl="0"/>
            <a:endParaRPr lang="en-US" b="1" dirty="0"/>
          </a:p>
        </p:txBody>
      </p:sp>
    </p:spTree>
    <p:extLst>
      <p:ext uri="{BB962C8B-B14F-4D97-AF65-F5344CB8AC3E}">
        <p14:creationId xmlns:p14="http://schemas.microsoft.com/office/powerpoint/2010/main" val="282664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Types of Explosions Continued…</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lvl="0"/>
            <a:r>
              <a:rPr lang="en-US" b="1" dirty="0" smtClean="0"/>
              <a:t>____________explosion </a:t>
            </a:r>
            <a:r>
              <a:rPr lang="en-US" b="1" dirty="0"/>
              <a:t>generally in the Sub-sonic range as the reaction goes. Here are some other properties:</a:t>
            </a:r>
            <a:endParaRPr lang="en-US" sz="3600" b="1" dirty="0"/>
          </a:p>
          <a:p>
            <a:r>
              <a:rPr lang="en-US" b="1" dirty="0"/>
              <a:t> </a:t>
            </a:r>
            <a:endParaRPr lang="en-US" sz="3600" b="1" dirty="0"/>
          </a:p>
          <a:p>
            <a:pPr lvl="1"/>
            <a:r>
              <a:rPr lang="en-US" b="1" dirty="0"/>
              <a:t>Instead of a rapid shock wave, the </a:t>
            </a:r>
            <a:r>
              <a:rPr lang="en-US" dirty="0"/>
              <a:t>“pressure wave”</a:t>
            </a:r>
            <a:r>
              <a:rPr lang="en-US" b="1" dirty="0"/>
              <a:t> is more of a pushing and propelling effect.</a:t>
            </a:r>
            <a:endParaRPr lang="en-US" sz="3200" b="1" dirty="0"/>
          </a:p>
          <a:p>
            <a:pPr lvl="1"/>
            <a:r>
              <a:rPr lang="en-US" dirty="0"/>
              <a:t>Black powder</a:t>
            </a:r>
            <a:r>
              <a:rPr lang="en-US" b="1" dirty="0"/>
              <a:t> is a classic example of an explosive found in this arena</a:t>
            </a:r>
            <a:r>
              <a:rPr lang="en-US" b="1" dirty="0" smtClean="0"/>
              <a:t>.</a:t>
            </a:r>
          </a:p>
          <a:p>
            <a:pPr marL="457200" lvl="1" indent="0" algn="ctr">
              <a:buNone/>
            </a:pPr>
            <a:r>
              <a:rPr lang="en-US" sz="3200" b="1" dirty="0" smtClean="0">
                <a:solidFill>
                  <a:srgbClr val="FF0000"/>
                </a:solidFill>
              </a:rPr>
              <a:t>Deflagration</a:t>
            </a:r>
            <a:endParaRPr lang="en-US" sz="3200" b="1" dirty="0">
              <a:solidFill>
                <a:srgbClr val="FF0000"/>
              </a:solidFill>
            </a:endParaRPr>
          </a:p>
          <a:p>
            <a:endParaRPr lang="en-US" dirty="0"/>
          </a:p>
        </p:txBody>
      </p:sp>
    </p:spTree>
    <p:extLst>
      <p:ext uri="{BB962C8B-B14F-4D97-AF65-F5344CB8AC3E}">
        <p14:creationId xmlns:p14="http://schemas.microsoft.com/office/powerpoint/2010/main" val="82326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3781</TotalTime>
  <Words>1959</Words>
  <Application>Microsoft Office PowerPoint</Application>
  <PresentationFormat>On-screen Show (4:3)</PresentationFormat>
  <Paragraphs>343</Paragraphs>
  <Slides>67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69" baseType="lpstr">
      <vt:lpstr>Apex</vt:lpstr>
      <vt:lpstr>Packager Shell Object</vt:lpstr>
      <vt:lpstr>Week Fourteen Lecture </vt:lpstr>
      <vt:lpstr>Introduction</vt:lpstr>
      <vt:lpstr> Learning Outcomes</vt:lpstr>
      <vt:lpstr>Learning Outcomes Continued…</vt:lpstr>
      <vt:lpstr>Learning Outcomes Continued…</vt:lpstr>
      <vt:lpstr>Learning Outcomes Continued…</vt:lpstr>
      <vt:lpstr>Explosion Defined:</vt:lpstr>
      <vt:lpstr>Types of Explosions: </vt:lpstr>
      <vt:lpstr>Types of Explosions Continued… </vt:lpstr>
      <vt:lpstr>Causes of Explosions:</vt:lpstr>
      <vt:lpstr>Causes of Explosions Continued…</vt:lpstr>
      <vt:lpstr>Causes of Explosions Continued…</vt:lpstr>
      <vt:lpstr>Causes of Explosions Continued…</vt:lpstr>
      <vt:lpstr>Causes of Explosions Continued…</vt:lpstr>
      <vt:lpstr>Causes of Explosions Continued…</vt:lpstr>
      <vt:lpstr>Causes of Explosions Continued…</vt:lpstr>
      <vt:lpstr>Causes of Explosions Continued…</vt:lpstr>
      <vt:lpstr>Explosion Reaction:</vt:lpstr>
      <vt:lpstr>Strength of an Explosive:</vt:lpstr>
      <vt:lpstr>Strength of an Explosive Continued…</vt:lpstr>
      <vt:lpstr>Strength of an Explosive Continued…</vt:lpstr>
      <vt:lpstr>Strength of an Explosive Continued…</vt:lpstr>
      <vt:lpstr>Strength of an Explosive Continued…</vt:lpstr>
      <vt:lpstr>Strength of an Explosive Continued…</vt:lpstr>
      <vt:lpstr>Causes of Explosions:</vt:lpstr>
      <vt:lpstr>Causes of Explosions Continued:</vt:lpstr>
      <vt:lpstr>Causes of Explosions Continued:</vt:lpstr>
      <vt:lpstr>Causes of Explosions Continued:</vt:lpstr>
      <vt:lpstr>Blasting Agents and Explosives:</vt:lpstr>
      <vt:lpstr>Blasting Agents and Explosives:</vt:lpstr>
      <vt:lpstr> Blasting Agents and Explosive Behavior as Designed: </vt:lpstr>
      <vt:lpstr>Summary:</vt:lpstr>
      <vt:lpstr>“field point of view”:</vt:lpstr>
      <vt:lpstr>PowerPoint Presentation</vt:lpstr>
      <vt:lpstr>“field point of view”:</vt:lpstr>
      <vt:lpstr>“field point of view”:</vt:lpstr>
      <vt:lpstr>“field point of view”:</vt:lpstr>
      <vt:lpstr>“field point of view”:</vt:lpstr>
      <vt:lpstr>Examples of Explosives and Ordinance: </vt:lpstr>
      <vt:lpstr>Examples of Explosives and Ordinance:</vt:lpstr>
      <vt:lpstr>Examples of Explosives and Ordinance:</vt:lpstr>
      <vt:lpstr>Examples of Explosives and Ordinance:</vt:lpstr>
      <vt:lpstr>Examples of Explosives and Ordinance:</vt:lpstr>
      <vt:lpstr>Examples of Explosives and Ordinance:</vt:lpstr>
      <vt:lpstr>Examples of Explosives and Ordinance:</vt:lpstr>
      <vt:lpstr>Examples of Explosives and Ordinance:</vt:lpstr>
      <vt:lpstr>Examples of Explosives and Ordinance:</vt:lpstr>
      <vt:lpstr>Examples of Explosives and Ordinance:</vt:lpstr>
      <vt:lpstr>Examples of Explosives and Ordinance:</vt:lpstr>
      <vt:lpstr>Examples of Explosives and Ordinance:</vt:lpstr>
      <vt:lpstr>Examples of Explosives and Ordinance:</vt:lpstr>
      <vt:lpstr>Examples of Explosives and Ordinance:</vt:lpstr>
      <vt:lpstr>Examples of Explosives and Ordinance:</vt:lpstr>
      <vt:lpstr>Examples of Explosives and Ordinance:</vt:lpstr>
      <vt:lpstr>Ordinance is simply explosive devices that are designed to cause destruction of the following: </vt:lpstr>
      <vt:lpstr>Examples of Explosives and Ordinance:</vt:lpstr>
      <vt:lpstr>Examples of Explosives and Ordinance:</vt:lpstr>
      <vt:lpstr>Explosive Grenades: </vt:lpstr>
      <vt:lpstr>Examples of Explosives and Ordinance:</vt:lpstr>
      <vt:lpstr>Examples of Explosives and Ordinance:</vt:lpstr>
      <vt:lpstr>Examples of Explosives and Ordinance:</vt:lpstr>
      <vt:lpstr>Examples of Explosives and Ordinance:</vt:lpstr>
      <vt:lpstr>Examples of Explosives and Ordinance:</vt:lpstr>
      <vt:lpstr>Now let us look at the explosive behaviors of military explosive devices:</vt:lpstr>
      <vt:lpstr>Now let us look at the explosive behaviors of military explosive devices:</vt:lpstr>
      <vt:lpstr>Now let us look at the explosive behaviors of military explosive devices:</vt:lpstr>
      <vt:lpstr>Now let us look at the explosive behaviors of military explosive devices: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Fourteen Lecture</dc:title>
  <dc:creator>tzahal</dc:creator>
  <cp:lastModifiedBy>tzahal</cp:lastModifiedBy>
  <cp:revision>29</cp:revision>
  <dcterms:created xsi:type="dcterms:W3CDTF">2011-12-01T05:48:13Z</dcterms:created>
  <dcterms:modified xsi:type="dcterms:W3CDTF">2012-01-03T16:11:27Z</dcterms:modified>
</cp:coreProperties>
</file>