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58" r:id="rId5"/>
    <p:sldId id="259" r:id="rId6"/>
    <p:sldId id="291" r:id="rId7"/>
    <p:sldId id="290" r:id="rId8"/>
    <p:sldId id="260" r:id="rId9"/>
    <p:sldId id="261" r:id="rId10"/>
    <p:sldId id="262" r:id="rId11"/>
    <p:sldId id="263" r:id="rId12"/>
    <p:sldId id="292" r:id="rId13"/>
    <p:sldId id="293" r:id="rId14"/>
    <p:sldId id="264" r:id="rId15"/>
    <p:sldId id="295" r:id="rId16"/>
    <p:sldId id="294" r:id="rId17"/>
    <p:sldId id="265" r:id="rId18"/>
    <p:sldId id="296" r:id="rId19"/>
    <p:sldId id="266" r:id="rId20"/>
    <p:sldId id="297" r:id="rId21"/>
    <p:sldId id="301" r:id="rId22"/>
    <p:sldId id="300" r:id="rId23"/>
    <p:sldId id="299" r:id="rId24"/>
    <p:sldId id="267" r:id="rId25"/>
    <p:sldId id="307" r:id="rId26"/>
    <p:sldId id="306" r:id="rId27"/>
    <p:sldId id="305" r:id="rId28"/>
    <p:sldId id="304" r:id="rId29"/>
    <p:sldId id="303" r:id="rId30"/>
    <p:sldId id="30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44" y="-10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65B514-3F72-4C52-890C-036C2A2CD4EE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174CC-8A87-43AE-BA70-6E7CFB97A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1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65B514-3F72-4C52-890C-036C2A2CD4EE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174CC-8A87-43AE-BA70-6E7CFB97A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2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65B514-3F72-4C52-890C-036C2A2CD4EE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174CC-8A87-43AE-BA70-6E7CFB97A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1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65B514-3F72-4C52-890C-036C2A2CD4EE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174CC-8A87-43AE-BA70-6E7CFB97A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65B514-3F72-4C52-890C-036C2A2CD4EE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174CC-8A87-43AE-BA70-6E7CFB97A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6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65B514-3F72-4C52-890C-036C2A2CD4EE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174CC-8A87-43AE-BA70-6E7CFB97A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2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65B514-3F72-4C52-890C-036C2A2CD4EE}" type="datetimeFigureOut">
              <a:rPr lang="en-US" smtClean="0"/>
              <a:t>5/1/14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174CC-8A87-43AE-BA70-6E7CFB97A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4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65B514-3F72-4C52-890C-036C2A2CD4EE}" type="datetimeFigureOut">
              <a:rPr lang="en-US" smtClean="0"/>
              <a:t>5/1/14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174CC-8A87-43AE-BA70-6E7CFB97A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65B514-3F72-4C52-890C-036C2A2CD4EE}" type="datetimeFigureOut">
              <a:rPr lang="en-US" smtClean="0"/>
              <a:t>5/1/14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174CC-8A87-43AE-BA70-6E7CFB97A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6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65B514-3F72-4C52-890C-036C2A2CD4EE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174CC-8A87-43AE-BA70-6E7CFB97A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6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65B514-3F72-4C52-890C-036C2A2CD4EE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174CC-8A87-43AE-BA70-6E7CFB97A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0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3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Chapter 8</a:t>
            </a:r>
            <a:br>
              <a:rPr lang="en-US" sz="3600" dirty="0" smtClean="0"/>
            </a:br>
            <a:r>
              <a:rPr lang="en-US" sz="3600" dirty="0"/>
              <a:t>Fire Characteristics: Liquid Combustibles</a:t>
            </a:r>
          </a:p>
        </p:txBody>
      </p:sp>
    </p:spTree>
    <p:extLst>
      <p:ext uri="{BB962C8B-B14F-4D97-AF65-F5344CB8AC3E}">
        <p14:creationId xmlns:p14="http://schemas.microsoft.com/office/powerpoint/2010/main" val="1395832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Point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 and flash points depend on pressure.</a:t>
            </a:r>
          </a:p>
          <a:p>
            <a:pPr lvl="1"/>
            <a:r>
              <a:rPr lang="en-US" dirty="0" smtClean="0"/>
              <a:t>Flash </a:t>
            </a:r>
            <a:r>
              <a:rPr lang="en-US" dirty="0"/>
              <a:t>and fire </a:t>
            </a:r>
            <a:r>
              <a:rPr lang="en-US" dirty="0" smtClean="0"/>
              <a:t>points: lower </a:t>
            </a:r>
            <a:r>
              <a:rPr lang="en-US" dirty="0"/>
              <a:t>than normal at pressures below atmospheric </a:t>
            </a:r>
            <a:r>
              <a:rPr lang="en-US" dirty="0" smtClean="0"/>
              <a:t>pressure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Flash </a:t>
            </a:r>
            <a:r>
              <a:rPr lang="en-US" dirty="0"/>
              <a:t>and fire </a:t>
            </a:r>
            <a:r>
              <a:rPr lang="en-US" dirty="0" smtClean="0"/>
              <a:t>points: higher </a:t>
            </a:r>
            <a:r>
              <a:rPr lang="en-US" dirty="0"/>
              <a:t>than normal at pressures above atmospheric </a:t>
            </a:r>
            <a:r>
              <a:rPr lang="en-US" dirty="0" smtClean="0"/>
              <a:t>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5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Burning Rates of Liquid </a:t>
            </a:r>
            <a:r>
              <a:rPr lang="en-US" dirty="0" smtClean="0"/>
              <a:t>Pools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Pools </a:t>
            </a:r>
            <a:r>
              <a:rPr lang="en-US" dirty="0"/>
              <a:t>of flammable liquid will burn </a:t>
            </a:r>
            <a:r>
              <a:rPr lang="en-US" dirty="0" smtClean="0"/>
              <a:t>at </a:t>
            </a:r>
            <a:r>
              <a:rPr lang="en-US" dirty="0"/>
              <a:t>relatively steady </a:t>
            </a:r>
            <a:r>
              <a:rPr lang="en-US" dirty="0" smtClean="0"/>
              <a:t>rates </a:t>
            </a:r>
            <a:r>
              <a:rPr lang="en-US" dirty="0"/>
              <a:t>until the liquid is consumed. </a:t>
            </a:r>
          </a:p>
          <a:p>
            <a:pPr lvl="1"/>
            <a:r>
              <a:rPr lang="en-US" dirty="0" smtClean="0"/>
              <a:t>Linear </a:t>
            </a:r>
            <a:r>
              <a:rPr lang="en-US" dirty="0"/>
              <a:t>burning rate: The rate at which the surface of a liquid pool recedes as it </a:t>
            </a:r>
            <a:r>
              <a:rPr lang="en-US" dirty="0" smtClean="0"/>
              <a:t>burns </a:t>
            </a:r>
            <a:endParaRPr lang="en-US" dirty="0"/>
          </a:p>
          <a:p>
            <a:pPr lvl="1"/>
            <a:r>
              <a:rPr lang="en-US" dirty="0" smtClean="0"/>
              <a:t>Linear </a:t>
            </a:r>
            <a:r>
              <a:rPr lang="en-US" dirty="0"/>
              <a:t>burning rate is converted to linear mass burning rate (kg/m</a:t>
            </a:r>
            <a:r>
              <a:rPr lang="en-US" baseline="30000" dirty="0"/>
              <a:t>2</a:t>
            </a:r>
            <a:r>
              <a:rPr lang="en-US" dirty="0"/>
              <a:t>-s):</a:t>
            </a:r>
          </a:p>
          <a:p>
            <a:pPr lvl="2"/>
            <a:r>
              <a:rPr lang="en-US" dirty="0" smtClean="0"/>
              <a:t>Linear </a:t>
            </a:r>
            <a:r>
              <a:rPr lang="en-US" dirty="0"/>
              <a:t>burning rate × density of liquid (kg/m</a:t>
            </a:r>
            <a:r>
              <a:rPr lang="en-US" baseline="30000" dirty="0"/>
              <a:t>3</a:t>
            </a:r>
            <a:r>
              <a:rPr lang="en-US" dirty="0"/>
              <a:t>) / </a:t>
            </a:r>
            <a:r>
              <a:rPr lang="en-US" dirty="0" smtClean="0"/>
              <a:t>1000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5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Burning Rates of Liquid </a:t>
            </a:r>
            <a:r>
              <a:rPr lang="en-US" dirty="0" smtClean="0"/>
              <a:t>Pools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</a:t>
            </a:r>
            <a:r>
              <a:rPr lang="en-US" dirty="0"/>
              <a:t>heat release rate for pool of liquid: </a:t>
            </a:r>
          </a:p>
          <a:p>
            <a:pPr lvl="1"/>
            <a:r>
              <a:rPr lang="en-US" dirty="0" smtClean="0"/>
              <a:t>Rate </a:t>
            </a:r>
            <a:r>
              <a:rPr lang="en-US" dirty="0"/>
              <a:t>of heat release per unit area × surface area of the pool.</a:t>
            </a:r>
          </a:p>
          <a:p>
            <a:r>
              <a:rPr lang="en-US" dirty="0"/>
              <a:t>N</a:t>
            </a:r>
            <a:r>
              <a:rPr lang="en-US" dirty="0" smtClean="0"/>
              <a:t>ature </a:t>
            </a:r>
            <a:r>
              <a:rPr lang="en-US" dirty="0"/>
              <a:t>of the liquid </a:t>
            </a:r>
            <a:r>
              <a:rPr lang="en-US" dirty="0" smtClean="0"/>
              <a:t>and diameter </a:t>
            </a:r>
            <a:r>
              <a:rPr lang="en-US" dirty="0"/>
              <a:t>of the pool </a:t>
            </a:r>
            <a:r>
              <a:rPr lang="en-US" dirty="0" smtClean="0"/>
              <a:t>determine </a:t>
            </a:r>
            <a:r>
              <a:rPr lang="en-US" dirty="0"/>
              <a:t>the linear burning 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91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Burning Rates of Liquid </a:t>
            </a:r>
            <a:r>
              <a:rPr lang="en-US" dirty="0" smtClean="0"/>
              <a:t>Pools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Burning rate increases with pool diameter for pools &gt; </a:t>
            </a:r>
            <a:r>
              <a:rPr lang="en-US" dirty="0" smtClean="0"/>
              <a:t>0.2 m </a:t>
            </a:r>
            <a:r>
              <a:rPr lang="en-US" dirty="0"/>
              <a:t>(with a limit at </a:t>
            </a:r>
            <a:r>
              <a:rPr lang="en-US" dirty="0" smtClean="0"/>
              <a:t>3 m</a:t>
            </a:r>
            <a:r>
              <a:rPr lang="en-US" dirty="0"/>
              <a:t>).</a:t>
            </a:r>
          </a:p>
        </p:txBody>
      </p:sp>
      <p:pic>
        <p:nvPicPr>
          <p:cNvPr id="3" name="Picture 2" descr="57175_CH08_FIG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2" y="2075688"/>
            <a:ext cx="4041648" cy="333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6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Factors Controlling the Burning Rate of a Liquid </a:t>
            </a:r>
            <a:r>
              <a:rPr lang="en-US" dirty="0" smtClean="0"/>
              <a:t>Pool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small amount of flame </a:t>
            </a:r>
            <a:r>
              <a:rPr lang="en-US" dirty="0"/>
              <a:t>radiation is needed to vaporize enough liquid to sustain the </a:t>
            </a:r>
            <a:r>
              <a:rPr lang="en-US" dirty="0" smtClean="0"/>
              <a:t>fire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flame over a small pool (&lt; </a:t>
            </a:r>
            <a:r>
              <a:rPr lang="en-US" dirty="0" smtClean="0"/>
              <a:t>0.2 m</a:t>
            </a:r>
            <a:r>
              <a:rPr lang="en-US" dirty="0"/>
              <a:t>) is a laminar diffusion flame.</a:t>
            </a:r>
          </a:p>
          <a:p>
            <a:pPr lvl="1"/>
            <a:r>
              <a:rPr lang="en-US" dirty="0" smtClean="0"/>
              <a:t>Combustion </a:t>
            </a:r>
            <a:r>
              <a:rPr lang="en-US" dirty="0"/>
              <a:t>is relatively </a:t>
            </a:r>
            <a:r>
              <a:rPr lang="en-US" dirty="0" smtClean="0"/>
              <a:t>complete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Flame </a:t>
            </a:r>
            <a:r>
              <a:rPr lang="en-US" dirty="0"/>
              <a:t>is optically thin, low emissivity, and low radiant intensity to the fuel surface.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lame </a:t>
            </a:r>
            <a:r>
              <a:rPr lang="en-US" dirty="0"/>
              <a:t>produces enough radiation to vaporize sufficient liquid to keep </a:t>
            </a:r>
            <a:r>
              <a:rPr lang="en-US" dirty="0" smtClean="0"/>
              <a:t>burning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400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Factors Controlling the Burning Rate of a Liquid </a:t>
            </a:r>
            <a:r>
              <a:rPr lang="en-US" dirty="0" smtClean="0"/>
              <a:t>Pool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Flame radiation to the surface increases with increasing pool diameter (up to </a:t>
            </a:r>
            <a:r>
              <a:rPr lang="en-US" dirty="0" smtClean="0"/>
              <a:t>3 m</a:t>
            </a:r>
            <a:r>
              <a:rPr lang="en-US" dirty="0"/>
              <a:t>).</a:t>
            </a:r>
          </a:p>
          <a:p>
            <a:pPr lvl="1"/>
            <a:r>
              <a:rPr lang="en-US" dirty="0" smtClean="0"/>
              <a:t>At </a:t>
            </a:r>
            <a:r>
              <a:rPr lang="en-US" dirty="0"/>
              <a:t>larger diameters flames evolve from laminar to turbulent.</a:t>
            </a:r>
          </a:p>
          <a:p>
            <a:endParaRPr lang="en-US" dirty="0"/>
          </a:p>
        </p:txBody>
      </p:sp>
      <p:pic>
        <p:nvPicPr>
          <p:cNvPr id="6" name="Picture 5" descr="57175_CH08_FIG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36" y="2362200"/>
            <a:ext cx="4299864" cy="25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53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Factors Controlling the Burning Rate of a Liquid </a:t>
            </a:r>
            <a:r>
              <a:rPr lang="en-US" dirty="0" smtClean="0"/>
              <a:t>Pool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Increasing flame </a:t>
            </a:r>
            <a:r>
              <a:rPr lang="en-US" dirty="0"/>
              <a:t>thickness </a:t>
            </a:r>
            <a:r>
              <a:rPr lang="en-US" dirty="0" smtClean="0"/>
              <a:t>will </a:t>
            </a:r>
            <a:r>
              <a:rPr lang="en-US" dirty="0"/>
              <a:t>increase radiant output </a:t>
            </a:r>
            <a:r>
              <a:rPr lang="en-US" dirty="0" smtClean="0"/>
              <a:t>to </a:t>
            </a:r>
            <a:r>
              <a:rPr lang="en-US" dirty="0"/>
              <a:t>a certain point.</a:t>
            </a:r>
          </a:p>
          <a:p>
            <a:r>
              <a:rPr lang="en-US" dirty="0" smtClean="0"/>
              <a:t>Optically thick flames produce a heat flux on a liquid surface not sensitive to the chemical nature of the combustible.  </a:t>
            </a:r>
          </a:p>
          <a:p>
            <a:endParaRPr lang="en-US" dirty="0"/>
          </a:p>
        </p:txBody>
      </p:sp>
      <p:pic>
        <p:nvPicPr>
          <p:cNvPr id="6" name="Picture 5" descr="57175_CH08_FIG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71344"/>
            <a:ext cx="3889248" cy="29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65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Flame Spread Rates </a:t>
            </a:r>
            <a:r>
              <a:rPr lang="en-US" dirty="0" smtClean="0"/>
              <a:t>Over </a:t>
            </a:r>
            <a:r>
              <a:rPr lang="en-US" dirty="0"/>
              <a:t>Liquid </a:t>
            </a:r>
            <a:r>
              <a:rPr lang="en-US" dirty="0" smtClean="0"/>
              <a:t>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Flames spread slowly over </a:t>
            </a:r>
            <a:r>
              <a:rPr lang="en-US" dirty="0" smtClean="0"/>
              <a:t>liquids with </a:t>
            </a:r>
            <a:r>
              <a:rPr lang="en-US" dirty="0"/>
              <a:t>temperature </a:t>
            </a:r>
            <a:r>
              <a:rPr lang="en-US" dirty="0" smtClean="0"/>
              <a:t>well </a:t>
            </a:r>
            <a:r>
              <a:rPr lang="en-US" dirty="0"/>
              <a:t>below </a:t>
            </a:r>
            <a:r>
              <a:rPr lang="en-US" dirty="0" smtClean="0"/>
              <a:t>the </a:t>
            </a:r>
            <a:r>
              <a:rPr lang="en-US" dirty="0"/>
              <a:t>flash point.</a:t>
            </a:r>
          </a:p>
          <a:p>
            <a:pPr lvl="1"/>
            <a:r>
              <a:rPr lang="en-US" dirty="0" smtClean="0"/>
              <a:t>Flame </a:t>
            </a:r>
            <a:r>
              <a:rPr lang="en-US" dirty="0"/>
              <a:t>spread will occur if radiative heat transfer from the flame is sufficient to heat the adjacent cold liquid.</a:t>
            </a:r>
          </a:p>
          <a:p>
            <a:endParaRPr lang="en-US" dirty="0"/>
          </a:p>
        </p:txBody>
      </p:sp>
      <p:pic>
        <p:nvPicPr>
          <p:cNvPr id="6" name="Picture 5" descr="57175_CH08_FIG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1801368"/>
            <a:ext cx="3718560" cy="421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5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Flame Spread Rates </a:t>
            </a:r>
            <a:r>
              <a:rPr lang="en-US" dirty="0" smtClean="0"/>
              <a:t>Over </a:t>
            </a:r>
            <a:r>
              <a:rPr lang="en-US" dirty="0"/>
              <a:t>Liquid </a:t>
            </a:r>
            <a:r>
              <a:rPr lang="en-US" dirty="0" smtClean="0"/>
              <a:t>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Flames spread rapidly over </a:t>
            </a:r>
            <a:r>
              <a:rPr lang="en-US" dirty="0" smtClean="0"/>
              <a:t>liquids with </a:t>
            </a:r>
            <a:r>
              <a:rPr lang="en-US" dirty="0"/>
              <a:t>temperature </a:t>
            </a:r>
            <a:r>
              <a:rPr lang="en-US" dirty="0" smtClean="0"/>
              <a:t>above flash </a:t>
            </a:r>
            <a:r>
              <a:rPr lang="en-US" dirty="0"/>
              <a:t>point.</a:t>
            </a:r>
          </a:p>
          <a:p>
            <a:pPr lvl="1"/>
            <a:r>
              <a:rPr lang="en-US" dirty="0" smtClean="0"/>
              <a:t>Vapor </a:t>
            </a:r>
            <a:r>
              <a:rPr lang="en-US" dirty="0"/>
              <a:t>concentration just over the surface will exceed the upper flammability limit if </a:t>
            </a:r>
            <a:r>
              <a:rPr lang="en-US" dirty="0" smtClean="0"/>
              <a:t>liquid </a:t>
            </a:r>
            <a:r>
              <a:rPr lang="en-US" dirty="0"/>
              <a:t>is too warm.</a:t>
            </a:r>
          </a:p>
          <a:p>
            <a:pPr lvl="1"/>
            <a:r>
              <a:rPr lang="en-US" dirty="0" smtClean="0"/>
              <a:t>Direction/velocity </a:t>
            </a:r>
            <a:r>
              <a:rPr lang="en-US" dirty="0"/>
              <a:t>of air flow impacts flame spread over a liquid pool.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78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Categories of Liquid </a:t>
            </a:r>
            <a:r>
              <a:rPr lang="en-US" dirty="0" smtClean="0"/>
              <a:t>Fires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Pool </a:t>
            </a:r>
            <a:r>
              <a:rPr lang="en-US" dirty="0"/>
              <a:t>of </a:t>
            </a:r>
            <a:r>
              <a:rPr lang="en-US" dirty="0" smtClean="0"/>
              <a:t>liquid </a:t>
            </a:r>
            <a:r>
              <a:rPr lang="en-US" dirty="0"/>
              <a:t>(open tank or spill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 err="1" smtClean="0"/>
              <a:t>Boilover</a:t>
            </a:r>
            <a:r>
              <a:rPr lang="en-US" dirty="0" smtClean="0"/>
              <a:t>: Key </a:t>
            </a:r>
            <a:r>
              <a:rPr lang="en-US" dirty="0"/>
              <a:t>condition requires: </a:t>
            </a:r>
          </a:p>
          <a:p>
            <a:pPr lvl="2"/>
            <a:r>
              <a:rPr lang="en-US" dirty="0" smtClean="0"/>
              <a:t>Upper </a:t>
            </a:r>
            <a:r>
              <a:rPr lang="en-US" dirty="0"/>
              <a:t>layer of low-density combustible </a:t>
            </a:r>
            <a:r>
              <a:rPr lang="en-US" dirty="0" smtClean="0"/>
              <a:t>liquid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Lower </a:t>
            </a:r>
            <a:r>
              <a:rPr lang="en-US" dirty="0"/>
              <a:t>layer of higher density fluid whose boiling point can be exceeded due to heat transfer from the upper fluid </a:t>
            </a:r>
            <a:r>
              <a:rPr lang="en-US" dirty="0" smtClean="0"/>
              <a:t>layer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0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Describe </a:t>
            </a:r>
            <a:r>
              <a:rPr lang="en-US" dirty="0"/>
              <a:t>the flash point, fire </a:t>
            </a:r>
            <a:r>
              <a:rPr lang="en-US" dirty="0" smtClean="0"/>
              <a:t>point, </a:t>
            </a:r>
            <a:r>
              <a:rPr lang="en-US" dirty="0"/>
              <a:t>and </a:t>
            </a:r>
            <a:r>
              <a:rPr lang="en-US" dirty="0" err="1"/>
              <a:t>autoignition</a:t>
            </a:r>
            <a:r>
              <a:rPr lang="en-US" dirty="0"/>
              <a:t> temperature of a flammable liquid.</a:t>
            </a:r>
          </a:p>
          <a:p>
            <a:r>
              <a:rPr lang="en-US" dirty="0" smtClean="0"/>
              <a:t>List </a:t>
            </a:r>
            <a:r>
              <a:rPr lang="en-US" dirty="0"/>
              <a:t>the three classes of flammable liquids, based on flash point and potential ambient temperatures.</a:t>
            </a:r>
          </a:p>
          <a:p>
            <a:r>
              <a:rPr lang="en-US" dirty="0" smtClean="0"/>
              <a:t>Define </a:t>
            </a:r>
            <a:r>
              <a:rPr lang="en-US" dirty="0"/>
              <a:t>the linear burning rate of a pool of liquid and explain why it varies with the diameter of the pool.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08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Categories of Liquid Fires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Flowing liquid (overflowing or rapidly leaking tank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 smtClean="0"/>
              <a:t>Difficult </a:t>
            </a:r>
            <a:r>
              <a:rPr lang="en-US" dirty="0"/>
              <a:t>to extinguish if the liquid continues to </a:t>
            </a:r>
            <a:r>
              <a:rPr lang="en-US" dirty="0" smtClean="0"/>
              <a:t>flow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95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Categories of Liquid </a:t>
            </a:r>
            <a:r>
              <a:rPr lang="en-US" dirty="0" smtClean="0"/>
              <a:t>Fires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Spray </a:t>
            </a:r>
            <a:r>
              <a:rPr lang="en-US" dirty="0"/>
              <a:t>from a small orifice at high pressure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Fire </a:t>
            </a:r>
            <a:r>
              <a:rPr lang="en-US" dirty="0"/>
              <a:t>point is not a relevant measure of </a:t>
            </a:r>
            <a:r>
              <a:rPr lang="en-US" dirty="0" smtClean="0"/>
              <a:t>flammability. </a:t>
            </a:r>
            <a:endParaRPr lang="en-US" dirty="0"/>
          </a:p>
          <a:p>
            <a:pPr lvl="1"/>
            <a:r>
              <a:rPr lang="en-US" dirty="0" smtClean="0"/>
              <a:t>Flammability </a:t>
            </a:r>
            <a:r>
              <a:rPr lang="en-US" dirty="0"/>
              <a:t>limit values </a:t>
            </a:r>
            <a:r>
              <a:rPr lang="en-US" dirty="0" smtClean="0"/>
              <a:t>are </a:t>
            </a:r>
            <a:r>
              <a:rPr lang="en-US" dirty="0"/>
              <a:t>similar to those for that chemical’s vapor–air mixture.</a:t>
            </a:r>
          </a:p>
          <a:p>
            <a:pPr lvl="1"/>
            <a:r>
              <a:rPr lang="en-US" dirty="0" smtClean="0"/>
              <a:t>Flames </a:t>
            </a:r>
            <a:r>
              <a:rPr lang="en-US" dirty="0"/>
              <a:t>can be attacked by:  </a:t>
            </a:r>
          </a:p>
          <a:p>
            <a:pPr lvl="2"/>
            <a:r>
              <a:rPr lang="en-US" dirty="0" smtClean="0"/>
              <a:t>Relieving </a:t>
            </a:r>
            <a:r>
              <a:rPr lang="en-US" dirty="0"/>
              <a:t>fluid </a:t>
            </a:r>
            <a:r>
              <a:rPr lang="en-US" dirty="0" smtClean="0"/>
              <a:t>pressure</a:t>
            </a:r>
            <a:endParaRPr lang="en-US" dirty="0"/>
          </a:p>
          <a:p>
            <a:pPr lvl="2"/>
            <a:r>
              <a:rPr lang="en-US" dirty="0" err="1" smtClean="0"/>
              <a:t>Inerting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environment</a:t>
            </a:r>
            <a:endParaRPr lang="en-US" dirty="0"/>
          </a:p>
          <a:p>
            <a:pPr lvl="2"/>
            <a:r>
              <a:rPr lang="en-US" dirty="0" smtClean="0"/>
              <a:t>Applying </a:t>
            </a:r>
            <a:r>
              <a:rPr lang="en-US" dirty="0"/>
              <a:t>gas-phase active </a:t>
            </a:r>
            <a:r>
              <a:rPr lang="en-US"/>
              <a:t>fire </a:t>
            </a:r>
            <a:r>
              <a:rPr lang="en-US" smtClean="0"/>
              <a:t>suppressant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12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Categories of Liquid </a:t>
            </a:r>
            <a:r>
              <a:rPr lang="en-US" dirty="0" smtClean="0"/>
              <a:t>Fires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 liquid layer drawn up by capillarity over the surface of a porous medium </a:t>
            </a:r>
          </a:p>
          <a:p>
            <a:pPr lvl="1"/>
            <a:r>
              <a:rPr lang="en-US" dirty="0" smtClean="0"/>
              <a:t>Normally </a:t>
            </a:r>
            <a:r>
              <a:rPr lang="en-US" dirty="0"/>
              <a:t>a small fire, but if the flame comes in contact with a large liquid pool or combustible, it would spread </a:t>
            </a:r>
            <a:r>
              <a:rPr lang="en-US" dirty="0" smtClean="0"/>
              <a:t>and </a:t>
            </a:r>
            <a:r>
              <a:rPr lang="en-US" dirty="0"/>
              <a:t>grow into a larger </a:t>
            </a:r>
            <a:r>
              <a:rPr lang="en-US" dirty="0" smtClean="0"/>
              <a:t>fire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36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Categories of Liquid </a:t>
            </a:r>
            <a:r>
              <a:rPr lang="en-US" dirty="0" smtClean="0"/>
              <a:t>Fires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Confined liquid in a pressure vessel, heated by an external fire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An </a:t>
            </a:r>
            <a:r>
              <a:rPr lang="en-US" dirty="0"/>
              <a:t>external fire will raise the internal </a:t>
            </a:r>
            <a:r>
              <a:rPr lang="en-US" dirty="0" smtClean="0"/>
              <a:t>heat/pressure </a:t>
            </a:r>
            <a:r>
              <a:rPr lang="en-US" dirty="0"/>
              <a:t>as well as lower tensile strength of the container.</a:t>
            </a:r>
          </a:p>
          <a:p>
            <a:pPr lvl="1"/>
            <a:r>
              <a:rPr lang="en-US" dirty="0" smtClean="0"/>
              <a:t>Boiling liquid/expanding </a:t>
            </a:r>
            <a:r>
              <a:rPr lang="en-US" dirty="0"/>
              <a:t>vapor explosion (BLEVE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0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Three temperatures characterize the ability to ignite a liquid. </a:t>
            </a:r>
            <a:r>
              <a:rPr lang="en-US" dirty="0" smtClean="0"/>
              <a:t>The </a:t>
            </a:r>
            <a:r>
              <a:rPr lang="en-US" dirty="0"/>
              <a:t>flash point is the temperature at which piloted ignition occurs, but is not </a:t>
            </a:r>
            <a:r>
              <a:rPr lang="en-US" dirty="0" smtClean="0"/>
              <a:t>sustained; it is </a:t>
            </a:r>
            <a:r>
              <a:rPr lang="en-US" dirty="0"/>
              <a:t>the temperature at which the vapor pressure of the liquid equals the lower flammability limit</a:t>
            </a:r>
            <a:r>
              <a:rPr lang="en-US" dirty="0" smtClean="0"/>
              <a:t>. </a:t>
            </a:r>
            <a:r>
              <a:rPr lang="en-US" dirty="0"/>
              <a:t>At the slightly higher fire point, the flame is sustained. </a:t>
            </a:r>
            <a:r>
              <a:rPr lang="en-US" dirty="0" smtClean="0"/>
              <a:t>The </a:t>
            </a:r>
            <a:r>
              <a:rPr lang="en-US" dirty="0" err="1"/>
              <a:t>autoignition</a:t>
            </a:r>
            <a:r>
              <a:rPr lang="en-US" dirty="0"/>
              <a:t> temperature is hundreds of kelvins higher and applies to unpiloted ignition.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43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Class I liquids have flash points below </a:t>
            </a:r>
            <a:r>
              <a:rPr lang="en-US" dirty="0" smtClean="0"/>
              <a:t>100 °</a:t>
            </a:r>
            <a:r>
              <a:rPr lang="en-US" dirty="0"/>
              <a:t>F (</a:t>
            </a:r>
            <a:r>
              <a:rPr lang="en-US" dirty="0" smtClean="0"/>
              <a:t>38 °</a:t>
            </a:r>
            <a:r>
              <a:rPr lang="en-US" dirty="0"/>
              <a:t>C), Class II liquids have flash points between </a:t>
            </a:r>
            <a:r>
              <a:rPr lang="en-US" dirty="0" smtClean="0"/>
              <a:t>100 °</a:t>
            </a:r>
            <a:r>
              <a:rPr lang="en-US" dirty="0"/>
              <a:t>F and </a:t>
            </a:r>
            <a:r>
              <a:rPr lang="en-US" dirty="0" smtClean="0"/>
              <a:t>140 °</a:t>
            </a:r>
            <a:r>
              <a:rPr lang="en-US" dirty="0"/>
              <a:t>F (</a:t>
            </a:r>
            <a:r>
              <a:rPr lang="en-US" dirty="0" smtClean="0"/>
              <a:t>38 °</a:t>
            </a:r>
            <a:r>
              <a:rPr lang="en-US" dirty="0"/>
              <a:t>C and </a:t>
            </a:r>
            <a:r>
              <a:rPr lang="en-US" dirty="0" smtClean="0"/>
              <a:t>60 °</a:t>
            </a:r>
            <a:r>
              <a:rPr lang="en-US" dirty="0"/>
              <a:t>C), and Class III liquids have flash points at or above </a:t>
            </a:r>
            <a:r>
              <a:rPr lang="en-US" dirty="0" smtClean="0"/>
              <a:t>140 °</a:t>
            </a:r>
            <a:r>
              <a:rPr lang="en-US" dirty="0"/>
              <a:t>F (</a:t>
            </a:r>
            <a:r>
              <a:rPr lang="en-US" dirty="0" smtClean="0"/>
              <a:t>60 °</a:t>
            </a:r>
            <a:r>
              <a:rPr lang="en-US" dirty="0"/>
              <a:t>C).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33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For a liquid pool of diameter </a:t>
            </a:r>
            <a:r>
              <a:rPr lang="en-US" dirty="0" smtClean="0"/>
              <a:t>&lt; about </a:t>
            </a:r>
            <a:r>
              <a:rPr lang="en-US" dirty="0"/>
              <a:t>0.2 m, </a:t>
            </a:r>
            <a:r>
              <a:rPr lang="en-US" dirty="0" smtClean="0"/>
              <a:t>linear </a:t>
            </a:r>
            <a:r>
              <a:rPr lang="en-US" dirty="0"/>
              <a:t>burning rate </a:t>
            </a:r>
            <a:r>
              <a:rPr lang="en-US" dirty="0" smtClean="0"/>
              <a:t>decreases </a:t>
            </a:r>
            <a:r>
              <a:rPr lang="en-US" dirty="0"/>
              <a:t>as the pool diameter increases</a:t>
            </a:r>
            <a:r>
              <a:rPr lang="en-US" dirty="0" smtClean="0"/>
              <a:t>. </a:t>
            </a:r>
            <a:r>
              <a:rPr lang="en-US" dirty="0"/>
              <a:t>In this pool-size range, fuel vaporization is affected by the container edges, which are heated by flame radiation. </a:t>
            </a:r>
            <a:r>
              <a:rPr lang="en-US" dirty="0" smtClean="0"/>
              <a:t>For </a:t>
            </a:r>
            <a:r>
              <a:rPr lang="en-US" dirty="0"/>
              <a:t>pool diameters </a:t>
            </a:r>
            <a:r>
              <a:rPr lang="en-US" dirty="0" smtClean="0"/>
              <a:t>&gt; </a:t>
            </a:r>
            <a:r>
              <a:rPr lang="en-US" dirty="0"/>
              <a:t>0.2 m, </a:t>
            </a:r>
            <a:r>
              <a:rPr lang="en-US" dirty="0" smtClean="0"/>
              <a:t>burning </a:t>
            </a:r>
            <a:r>
              <a:rPr lang="en-US" dirty="0"/>
              <a:t>rate rises with increasing diameter. </a:t>
            </a:r>
            <a:r>
              <a:rPr lang="en-US" dirty="0" smtClean="0"/>
              <a:t>Flames </a:t>
            </a:r>
            <a:r>
              <a:rPr lang="en-US" dirty="0"/>
              <a:t>become turbulent and sootier, so flame radiation increases and vaporizes the fuel faster. </a:t>
            </a:r>
            <a:r>
              <a:rPr lang="en-US" dirty="0" smtClean="0"/>
              <a:t>A </a:t>
            </a:r>
            <a:r>
              <a:rPr lang="en-US" dirty="0"/>
              <a:t>limit to the burning rate is reached at pool diameters near 2 m, where </a:t>
            </a:r>
            <a:r>
              <a:rPr lang="en-US" dirty="0" smtClean="0"/>
              <a:t>flames </a:t>
            </a:r>
            <a:r>
              <a:rPr lang="en-US" dirty="0"/>
              <a:t>are optically thick and </a:t>
            </a:r>
            <a:r>
              <a:rPr lang="en-US" dirty="0" smtClean="0"/>
              <a:t>flame </a:t>
            </a:r>
            <a:r>
              <a:rPr lang="en-US" dirty="0"/>
              <a:t>radiation to the fuel surface is no longer increasing.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38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3500" dirty="0"/>
              <a:t>If the liquid is at or above its flash point, the flame spread rate is fast, and the entire pool is engulfed within seconds. </a:t>
            </a:r>
            <a:r>
              <a:rPr lang="en-US" sz="3500" dirty="0" smtClean="0"/>
              <a:t>In </a:t>
            </a:r>
            <a:r>
              <a:rPr lang="en-US" sz="3500" dirty="0"/>
              <a:t>such a case, the liquid is already evaporating sufficiently to reach the lower flammability limit in the vapor phase over the fuel surface. </a:t>
            </a:r>
            <a:r>
              <a:rPr lang="en-US" sz="3500" dirty="0" smtClean="0"/>
              <a:t>As </a:t>
            </a:r>
            <a:r>
              <a:rPr lang="en-US" sz="3500" dirty="0"/>
              <a:t>the liquid temperature decreases, flame radiation must </a:t>
            </a:r>
            <a:r>
              <a:rPr lang="en-US" sz="3500" dirty="0" smtClean="0"/>
              <a:t>heat </a:t>
            </a:r>
            <a:r>
              <a:rPr lang="en-US" sz="3500" dirty="0"/>
              <a:t>the liquid to the flash point temperature and supply the heat of vaporization. </a:t>
            </a:r>
            <a:r>
              <a:rPr lang="en-US" sz="3500" dirty="0" smtClean="0"/>
              <a:t>As </a:t>
            </a:r>
            <a:r>
              <a:rPr lang="en-US" sz="3500" dirty="0"/>
              <a:t>a result, the flame spread rate decreases sharply.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74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Liquid fuel fires generally fit into five categories: (1) a liquid pool, (2) a flowing liquid, (3) a spray from a small orifice at high pressure, (4) a thin liquid layer drawn up by wicking action over the surface of a porous medium, and (5) a liquid confined in a pressure vessel that is heated by an external fire.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58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Two consequences of fires are particularly hazardous: </a:t>
            </a:r>
            <a:r>
              <a:rPr lang="en-US" dirty="0" err="1"/>
              <a:t>boilover</a:t>
            </a:r>
            <a:r>
              <a:rPr lang="en-US" dirty="0"/>
              <a:t> and BLEVE. A </a:t>
            </a:r>
            <a:r>
              <a:rPr lang="en-US" dirty="0" err="1"/>
              <a:t>boilover</a:t>
            </a:r>
            <a:r>
              <a:rPr lang="en-US" dirty="0"/>
              <a:t> is a special case of a liquid pool, which can occur in an open container with flames over the upper of two immiscible liquid layers. If the lower layer, which has a higher density, has a lower boiling point, it can expand violently when its temperature reaches its boiling point.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4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physical considerations that affect the rate of flame spread of flammable liquids.</a:t>
            </a:r>
          </a:p>
          <a:p>
            <a:r>
              <a:rPr lang="en-US" dirty="0" smtClean="0"/>
              <a:t>Explain </a:t>
            </a:r>
            <a:r>
              <a:rPr lang="en-US" dirty="0" err="1"/>
              <a:t>boilover</a:t>
            </a:r>
            <a:r>
              <a:rPr lang="en-US" dirty="0"/>
              <a:t>.</a:t>
            </a:r>
          </a:p>
          <a:p>
            <a:r>
              <a:rPr lang="en-US" dirty="0" smtClean="0"/>
              <a:t>Explain </a:t>
            </a:r>
            <a:r>
              <a:rPr lang="en-US" dirty="0"/>
              <a:t>a boiling liquid/expanding vapor explosion (BLEVE).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41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A BLEVE </a:t>
            </a:r>
            <a:r>
              <a:rPr lang="en-US" dirty="0" smtClean="0"/>
              <a:t>is also a </a:t>
            </a:r>
            <a:r>
              <a:rPr lang="en-US" dirty="0"/>
              <a:t>result of the sudden expansion of a liquid when it vaporizes to a gaseous state. </a:t>
            </a:r>
            <a:r>
              <a:rPr lang="en-US" dirty="0" smtClean="0"/>
              <a:t>When expansion </a:t>
            </a:r>
            <a:r>
              <a:rPr lang="en-US" dirty="0"/>
              <a:t>occurs because the wall of the pressure vessel is weakened due to heating by the external fire, the vessel wall ruptures catastrophically. </a:t>
            </a:r>
            <a:r>
              <a:rPr lang="en-US" dirty="0" smtClean="0"/>
              <a:t>If </a:t>
            </a:r>
            <a:r>
              <a:rPr lang="en-US" dirty="0"/>
              <a:t>the fluid is flammable and </a:t>
            </a:r>
            <a:r>
              <a:rPr lang="en-US" dirty="0" smtClean="0"/>
              <a:t>ignited </a:t>
            </a:r>
            <a:r>
              <a:rPr lang="en-US" dirty="0"/>
              <a:t>by the external fire, </a:t>
            </a:r>
            <a:r>
              <a:rPr lang="en-US" dirty="0" smtClean="0"/>
              <a:t>flames </a:t>
            </a:r>
            <a:r>
              <a:rPr lang="en-US" dirty="0"/>
              <a:t>are accelerated, and </a:t>
            </a:r>
            <a:r>
              <a:rPr lang="en-US" dirty="0" smtClean="0"/>
              <a:t>potential </a:t>
            </a:r>
            <a:r>
              <a:rPr lang="en-US" dirty="0"/>
              <a:t>damage is multiplied.  </a:t>
            </a:r>
          </a:p>
        </p:txBody>
      </p:sp>
    </p:spTree>
    <p:extLst>
      <p:ext uri="{BB962C8B-B14F-4D97-AF65-F5344CB8AC3E}">
        <p14:creationId xmlns:p14="http://schemas.microsoft.com/office/powerpoint/2010/main" val="36814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Ignition of </a:t>
            </a:r>
            <a:r>
              <a:rPr lang="en-US" dirty="0" smtClean="0"/>
              <a:t>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Liquids </a:t>
            </a:r>
            <a:r>
              <a:rPr lang="en-US" dirty="0"/>
              <a:t>burn if the vapor concentration exceeds the lower flammable limit of that vapor in the air. </a:t>
            </a:r>
          </a:p>
          <a:p>
            <a:r>
              <a:rPr lang="en-US" dirty="0" smtClean="0"/>
              <a:t>Vapor </a:t>
            </a:r>
            <a:r>
              <a:rPr lang="en-US" dirty="0"/>
              <a:t>pressure of liquids </a:t>
            </a:r>
            <a:r>
              <a:rPr lang="en-US" dirty="0" smtClean="0"/>
              <a:t>increases with higher temperatures.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54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Flash point: The minimum temperature to which a liquid must be heated, in a standardized apparatus, so that a transient flame moves over the liquid when a small pilot flame is </a:t>
            </a:r>
            <a:r>
              <a:rPr lang="en-US" dirty="0" smtClean="0"/>
              <a:t>applied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5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Point</a:t>
            </a:r>
            <a:endParaRPr lang="en-US" dirty="0"/>
          </a:p>
        </p:txBody>
      </p:sp>
      <p:pic>
        <p:nvPicPr>
          <p:cNvPr id="4" name="Picture 3" descr="9780763757175_CH08_TABL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35766"/>
            <a:ext cx="2306353" cy="476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05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Fire </a:t>
            </a:r>
            <a:r>
              <a:rPr lang="en-US" dirty="0"/>
              <a:t>point: The minimum temperature to which a liquid must be heated, in a standardized apparatus, so that sustained combustion results when a small pilot flame is applied as long as the liquid is at normal atmospheric </a:t>
            </a:r>
            <a:r>
              <a:rPr lang="en-US" dirty="0" smtClean="0"/>
              <a:t>pressure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8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Variations </a:t>
            </a:r>
            <a:r>
              <a:rPr lang="en-US" dirty="0"/>
              <a:t>in </a:t>
            </a:r>
            <a:r>
              <a:rPr lang="en-US" dirty="0" smtClean="0"/>
              <a:t>flash and fire </a:t>
            </a:r>
            <a:r>
              <a:rPr lang="en-US" dirty="0"/>
              <a:t>point temperature </a:t>
            </a:r>
            <a:r>
              <a:rPr lang="en-US" dirty="0" smtClean="0"/>
              <a:t>values: </a:t>
            </a:r>
            <a:endParaRPr lang="en-US" dirty="0"/>
          </a:p>
          <a:p>
            <a:pPr lvl="1"/>
            <a:r>
              <a:rPr lang="en-US" dirty="0" smtClean="0"/>
              <a:t>Intensity/size </a:t>
            </a:r>
            <a:r>
              <a:rPr lang="en-US" dirty="0"/>
              <a:t>of ignition </a:t>
            </a:r>
            <a:r>
              <a:rPr lang="en-US" dirty="0" smtClean="0"/>
              <a:t>source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Length </a:t>
            </a:r>
            <a:r>
              <a:rPr lang="en-US" dirty="0"/>
              <a:t>of time ignition source is held over the </a:t>
            </a:r>
            <a:r>
              <a:rPr lang="en-US" dirty="0" smtClean="0"/>
              <a:t>liquid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Rate </a:t>
            </a:r>
            <a:r>
              <a:rPr lang="en-US" dirty="0"/>
              <a:t>of heating the </a:t>
            </a:r>
            <a:r>
              <a:rPr lang="en-US" dirty="0" smtClean="0"/>
              <a:t>liquid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Degree </a:t>
            </a:r>
            <a:r>
              <a:rPr lang="en-US" dirty="0"/>
              <a:t>of air movement over the </a:t>
            </a:r>
            <a:r>
              <a:rPr lang="en-US" dirty="0" smtClean="0"/>
              <a:t>liquid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09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Flash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Classes </a:t>
            </a:r>
            <a:r>
              <a:rPr lang="en-US" dirty="0"/>
              <a:t>of </a:t>
            </a:r>
            <a:r>
              <a:rPr lang="en-US" dirty="0" smtClean="0"/>
              <a:t>liquids:</a:t>
            </a:r>
            <a:endParaRPr lang="en-US" dirty="0"/>
          </a:p>
          <a:p>
            <a:pPr lvl="1"/>
            <a:r>
              <a:rPr lang="en-US" dirty="0" smtClean="0"/>
              <a:t>Class </a:t>
            </a:r>
            <a:r>
              <a:rPr lang="en-US" dirty="0"/>
              <a:t>I</a:t>
            </a:r>
            <a:r>
              <a:rPr lang="en-US" dirty="0" smtClean="0"/>
              <a:t>: </a:t>
            </a:r>
            <a:r>
              <a:rPr lang="en-US" dirty="0"/>
              <a:t>flash points &lt; </a:t>
            </a:r>
            <a:r>
              <a:rPr lang="en-US" dirty="0" smtClean="0"/>
              <a:t>100 °</a:t>
            </a:r>
            <a:r>
              <a:rPr lang="en-US" dirty="0"/>
              <a:t>F (</a:t>
            </a:r>
            <a:r>
              <a:rPr lang="en-US" dirty="0" smtClean="0"/>
              <a:t>38 °</a:t>
            </a:r>
            <a:r>
              <a:rPr lang="en-US" dirty="0"/>
              <a:t>C)</a:t>
            </a:r>
          </a:p>
          <a:p>
            <a:pPr lvl="1"/>
            <a:r>
              <a:rPr lang="en-US" dirty="0" smtClean="0"/>
              <a:t>Class </a:t>
            </a:r>
            <a:r>
              <a:rPr lang="en-US" dirty="0"/>
              <a:t>II: flash points ≥ </a:t>
            </a:r>
            <a:r>
              <a:rPr lang="en-US" dirty="0" smtClean="0"/>
              <a:t>100 °</a:t>
            </a:r>
            <a:r>
              <a:rPr lang="en-US" dirty="0"/>
              <a:t>F (</a:t>
            </a:r>
            <a:r>
              <a:rPr lang="en-US" dirty="0" smtClean="0"/>
              <a:t>38 °</a:t>
            </a:r>
            <a:r>
              <a:rPr lang="en-US" dirty="0"/>
              <a:t>C) but &lt; </a:t>
            </a:r>
            <a:r>
              <a:rPr lang="en-US" dirty="0" smtClean="0"/>
              <a:t>140 °</a:t>
            </a:r>
            <a:r>
              <a:rPr lang="en-US" dirty="0"/>
              <a:t>F (</a:t>
            </a:r>
            <a:r>
              <a:rPr lang="en-US" dirty="0" smtClean="0"/>
              <a:t>60 °</a:t>
            </a:r>
            <a:r>
              <a:rPr lang="en-US" dirty="0"/>
              <a:t>C)</a:t>
            </a:r>
          </a:p>
          <a:p>
            <a:pPr lvl="1"/>
            <a:r>
              <a:rPr lang="en-US" dirty="0" smtClean="0"/>
              <a:t>Class </a:t>
            </a:r>
            <a:r>
              <a:rPr lang="en-US" dirty="0"/>
              <a:t>III: flash points ≥ </a:t>
            </a:r>
            <a:r>
              <a:rPr lang="en-US" dirty="0" smtClean="0"/>
              <a:t>140 °</a:t>
            </a:r>
            <a:r>
              <a:rPr lang="en-US" dirty="0"/>
              <a:t>F (</a:t>
            </a:r>
            <a:r>
              <a:rPr lang="en-US" dirty="0" smtClean="0"/>
              <a:t>60 °</a:t>
            </a:r>
            <a:r>
              <a:rPr lang="en-US" dirty="0"/>
              <a:t>C) </a:t>
            </a:r>
          </a:p>
          <a:p>
            <a:r>
              <a:rPr lang="en-US" dirty="0" smtClean="0"/>
              <a:t>Liquid </a:t>
            </a:r>
            <a:r>
              <a:rPr lang="en-US" dirty="0"/>
              <a:t>flash points </a:t>
            </a:r>
            <a:r>
              <a:rPr lang="en-US" dirty="0" smtClean="0"/>
              <a:t>range </a:t>
            </a:r>
            <a:r>
              <a:rPr lang="en-US" dirty="0"/>
              <a:t>from </a:t>
            </a:r>
            <a:r>
              <a:rPr lang="en-US" dirty="0" smtClean="0"/>
              <a:t>at least −50 °</a:t>
            </a:r>
            <a:r>
              <a:rPr lang="en-US" dirty="0"/>
              <a:t>F to </a:t>
            </a:r>
            <a:r>
              <a:rPr lang="en-US" dirty="0" smtClean="0"/>
              <a:t>469 °</a:t>
            </a:r>
            <a:r>
              <a:rPr lang="en-US" dirty="0"/>
              <a:t>F (−</a:t>
            </a:r>
            <a:r>
              <a:rPr lang="en-US" dirty="0" smtClean="0"/>
              <a:t>45.5 °</a:t>
            </a:r>
            <a:r>
              <a:rPr lang="en-US" dirty="0"/>
              <a:t>C to </a:t>
            </a:r>
            <a:r>
              <a:rPr lang="en-US" dirty="0" smtClean="0"/>
              <a:t>243 °</a:t>
            </a:r>
            <a:r>
              <a:rPr lang="en-US" dirty="0"/>
              <a:t>C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74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1507</Words>
  <Application>Microsoft Macintosh PowerPoint</Application>
  <PresentationFormat>On-screen Show (4:3)</PresentationFormat>
  <Paragraphs>100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Chapter 8 Fire Characteristics: Liquid Combustibles</vt:lpstr>
      <vt:lpstr>Objectives</vt:lpstr>
      <vt:lpstr>Objectives</vt:lpstr>
      <vt:lpstr>Ignition of Liquids</vt:lpstr>
      <vt:lpstr>Flash Point</vt:lpstr>
      <vt:lpstr>Flash Point</vt:lpstr>
      <vt:lpstr>Fire Point</vt:lpstr>
      <vt:lpstr>Temperature Values</vt:lpstr>
      <vt:lpstr>Liquid Flash Points</vt:lpstr>
      <vt:lpstr>Flash Point Pressure</vt:lpstr>
      <vt:lpstr>Burning Rates of Liquid Pools</vt:lpstr>
      <vt:lpstr>Burning Rates of Liquid Pools</vt:lpstr>
      <vt:lpstr>Burning Rates of Liquid Pools</vt:lpstr>
      <vt:lpstr>Factors Controlling the Burning Rate of a Liquid Pool</vt:lpstr>
      <vt:lpstr>Factors Controlling the Burning Rate of a Liquid Pool</vt:lpstr>
      <vt:lpstr>Factors Controlling the Burning Rate of a Liquid Pool</vt:lpstr>
      <vt:lpstr>Flame Spread Rates Over Liquid Surfaces</vt:lpstr>
      <vt:lpstr>Flame Spread Rates Over Liquid Surfaces</vt:lpstr>
      <vt:lpstr>Categories of Liquid Fires</vt:lpstr>
      <vt:lpstr>Categories of Liquid Fires</vt:lpstr>
      <vt:lpstr>Categories of Liquid Fires</vt:lpstr>
      <vt:lpstr>Categories of Liquid Fires</vt:lpstr>
      <vt:lpstr>Categories of Liquid Fires</vt:lpstr>
      <vt:lpstr>Summary</vt:lpstr>
      <vt:lpstr>Summary</vt:lpstr>
      <vt:lpstr>Summary</vt:lpstr>
      <vt:lpstr>Summary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Fire Characteristics: Liquid Combustibles</dc:title>
  <dc:creator>Nhoffmann</dc:creator>
  <cp:lastModifiedBy>Cynthia Bryan</cp:lastModifiedBy>
  <cp:revision>20</cp:revision>
  <dcterms:created xsi:type="dcterms:W3CDTF">2014-02-07T15:02:43Z</dcterms:created>
  <dcterms:modified xsi:type="dcterms:W3CDTF">2014-05-01T18:27:09Z</dcterms:modified>
</cp:coreProperties>
</file>