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sldIdLst>
    <p:sldId id="256" r:id="rId2"/>
    <p:sldId id="257" r:id="rId3"/>
    <p:sldId id="258" r:id="rId4"/>
    <p:sldId id="259" r:id="rId5"/>
    <p:sldId id="262" r:id="rId6"/>
    <p:sldId id="263" r:id="rId7"/>
    <p:sldId id="264" r:id="rId8"/>
    <p:sldId id="260" r:id="rId9"/>
    <p:sldId id="261" r:id="rId10"/>
    <p:sldId id="269" r:id="rId11"/>
    <p:sldId id="270" r:id="rId12"/>
    <p:sldId id="267" r:id="rId13"/>
    <p:sldId id="268" r:id="rId14"/>
    <p:sldId id="266" r:id="rId15"/>
    <p:sldId id="26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p:cViewPr varScale="1">
        <p:scale>
          <a:sx n="121" d="100"/>
          <a:sy n="121" d="100"/>
        </p:scale>
        <p:origin x="696" y="176"/>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A5E1A3-3A0F-417F-812E-8DC4E1A52A1C}"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2277432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A5E1A3-3A0F-417F-812E-8DC4E1A52A1C}"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331250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A5E1A3-3A0F-417F-812E-8DC4E1A52A1C}"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120357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A5E1A3-3A0F-417F-812E-8DC4E1A52A1C}"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A2ECF3-2D03-4CBE-94D9-76AE7A65A601}" type="slidenum">
              <a:rPr lang="en-US" smtClean="0"/>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36281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A5E1A3-3A0F-417F-812E-8DC4E1A52A1C}"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885475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3A5E1A3-3A0F-417F-812E-8DC4E1A52A1C}" type="datetimeFigureOut">
              <a:rPr lang="en-US" smtClean="0"/>
              <a:t>8/11/20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4182918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3A5E1A3-3A0F-417F-812E-8DC4E1A52A1C}" type="datetimeFigureOut">
              <a:rPr lang="en-US" smtClean="0"/>
              <a:t>8/11/20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3226110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A5E1A3-3A0F-417F-812E-8DC4E1A52A1C}"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1120468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A5E1A3-3A0F-417F-812E-8DC4E1A52A1C}"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1184330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A5E1A3-3A0F-417F-812E-8DC4E1A52A1C}"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217286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A5E1A3-3A0F-417F-812E-8DC4E1A52A1C}"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2841088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5E1A3-3A0F-417F-812E-8DC4E1A52A1C}" type="datetimeFigureOut">
              <a:rPr lang="en-US" smtClean="0"/>
              <a:t>8/11/20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69187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A5E1A3-3A0F-417F-812E-8DC4E1A52A1C}"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2366434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A5E1A3-3A0F-417F-812E-8DC4E1A52A1C}" type="datetimeFigureOut">
              <a:rPr lang="en-US" smtClean="0"/>
              <a:t>8/11/20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385460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A5E1A3-3A0F-417F-812E-8DC4E1A52A1C}" type="datetimeFigureOut">
              <a:rPr lang="en-US" smtClean="0"/>
              <a:t>8/11/20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339403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E3A5E1A3-3A0F-417F-812E-8DC4E1A52A1C}" type="datetimeFigureOut">
              <a:rPr lang="en-US" smtClean="0"/>
              <a:t>8/11/20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146848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A5E1A3-3A0F-417F-812E-8DC4E1A52A1C}"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3387182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A5E1A3-3A0F-417F-812E-8DC4E1A52A1C}" type="datetimeFigureOut">
              <a:rPr lang="en-US" smtClean="0"/>
              <a:t>8/11/20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A2ECF3-2D03-4CBE-94D9-76AE7A65A601}" type="slidenum">
              <a:rPr lang="en-US" smtClean="0"/>
              <a:t>‹#›</a:t>
            </a:fld>
            <a:endParaRPr lang="en-US"/>
          </a:p>
        </p:txBody>
      </p:sp>
    </p:spTree>
    <p:extLst>
      <p:ext uri="{BB962C8B-B14F-4D97-AF65-F5344CB8AC3E}">
        <p14:creationId xmlns:p14="http://schemas.microsoft.com/office/powerpoint/2010/main" val="141651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E3A5E1A3-3A0F-417F-812E-8DC4E1A52A1C}" type="datetimeFigureOut">
              <a:rPr lang="en-US" smtClean="0"/>
              <a:t>8/11/20</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EEA2ECF3-2D03-4CBE-94D9-76AE7A65A601}" type="slidenum">
              <a:rPr lang="en-US" smtClean="0"/>
              <a:t>‹#›</a:t>
            </a:fld>
            <a:endParaRPr lang="en-US"/>
          </a:p>
        </p:txBody>
      </p:sp>
    </p:spTree>
    <p:extLst>
      <p:ext uri="{BB962C8B-B14F-4D97-AF65-F5344CB8AC3E}">
        <p14:creationId xmlns:p14="http://schemas.microsoft.com/office/powerpoint/2010/main" val="250188643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6.png"/><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990600"/>
            <a:ext cx="3209925"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066800"/>
            <a:ext cx="483870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2212288"/>
      </p:ext>
    </p:extLst>
  </p:cSld>
  <p:clrMapOvr>
    <a:masterClrMapping/>
  </p:clrMapOvr>
  <mc:AlternateContent xmlns:mc="http://schemas.openxmlformats.org/markup-compatibility/2006" xmlns:p14="http://schemas.microsoft.com/office/powerpoint/2010/main">
    <mc:Choice Requires="p14">
      <p:transition spd="slow" p14:dur="2000" advTm="6318"/>
    </mc:Choice>
    <mc:Fallback xmlns="">
      <p:transition spd="slow" advTm="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lstStyle/>
          <a:p>
            <a:r>
              <a:rPr lang="en-US" dirty="0"/>
              <a:t>Racism</a:t>
            </a:r>
          </a:p>
        </p:txBody>
      </p:sp>
      <p:sp>
        <p:nvSpPr>
          <p:cNvPr id="2" name="Content Placeholder 1"/>
          <p:cNvSpPr>
            <a:spLocks noGrp="1"/>
          </p:cNvSpPr>
          <p:nvPr>
            <p:ph idx="1"/>
          </p:nvPr>
        </p:nvSpPr>
        <p:spPr>
          <a:xfrm>
            <a:off x="228600" y="1219200"/>
            <a:ext cx="8458200" cy="4788091"/>
          </a:xfrm>
        </p:spPr>
        <p:txBody>
          <a:bodyPr>
            <a:normAutofit/>
          </a:bodyPr>
          <a:lstStyle/>
          <a:p>
            <a:r>
              <a:rPr lang="en-US" dirty="0"/>
              <a:t>Racism has to do with the discrimination of a person based on their race or ethnicity.  It is unlawful, and if you experience racism in the workplace you can file a complaint.</a:t>
            </a:r>
          </a:p>
          <a:p>
            <a:r>
              <a:rPr lang="en-US" dirty="0"/>
              <a:t>Affirmative Action no longer exists</a:t>
            </a:r>
          </a:p>
          <a:p>
            <a:r>
              <a:rPr lang="en-US" dirty="0"/>
              <a:t>Recent decisions by state and federal courts have narrowed the scope of affirmative action by rejecting quotas or preferential formulas in favor of open and competitive criteria.</a:t>
            </a:r>
          </a:p>
          <a:p>
            <a:r>
              <a:rPr lang="en-US" dirty="0"/>
              <a:t>These courts, however, have reversed unjustified discrimination in hiring, firing, and admissions and have also rejected forced early retirements due to age.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80502934"/>
      </p:ext>
    </p:extLst>
  </p:cSld>
  <p:clrMapOvr>
    <a:masterClrMapping/>
  </p:clrMapOvr>
  <mc:AlternateContent xmlns:mc="http://schemas.openxmlformats.org/markup-compatibility/2006" xmlns:p14="http://schemas.microsoft.com/office/powerpoint/2010/main">
    <mc:Choice Requires="p14">
      <p:transition spd="slow" p14:dur="2000" advTm="43479"/>
    </mc:Choice>
    <mc:Fallback xmlns="">
      <p:transition spd="slow" advTm="43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331" y="0"/>
            <a:ext cx="7773338" cy="1596177"/>
          </a:xfrm>
        </p:spPr>
        <p:txBody>
          <a:bodyPr/>
          <a:lstStyle/>
          <a:p>
            <a:r>
              <a:rPr lang="en-US" dirty="0"/>
              <a:t>Ableism</a:t>
            </a:r>
          </a:p>
        </p:txBody>
      </p:sp>
      <p:sp>
        <p:nvSpPr>
          <p:cNvPr id="2" name="Content Placeholder 1"/>
          <p:cNvSpPr>
            <a:spLocks noGrp="1"/>
          </p:cNvSpPr>
          <p:nvPr>
            <p:ph idx="1"/>
          </p:nvPr>
        </p:nvSpPr>
        <p:spPr>
          <a:xfrm>
            <a:off x="457200" y="1202737"/>
            <a:ext cx="8229600" cy="5334000"/>
          </a:xfrm>
        </p:spPr>
        <p:txBody>
          <a:bodyPr>
            <a:normAutofit lnSpcReduction="10000"/>
          </a:bodyPr>
          <a:lstStyle/>
          <a:p>
            <a:r>
              <a:rPr lang="en-US" dirty="0"/>
              <a:t>The Americans with Disabilities Act (ADA) prohibits discrimination on the basis of a disability and calls for the elimination of barriers—that is, anything that prevents a person or group of persons equal access to goods, services, and facilities. </a:t>
            </a:r>
          </a:p>
          <a:p>
            <a:r>
              <a:rPr lang="en-US" dirty="0"/>
              <a:t>Employers with 15 or more employees must make reasonable accommodations for such otherwise qualified employees, including access to rooms and buildings, use of auxiliary aids, and services such as interpreters and hearing devices. </a:t>
            </a:r>
          </a:p>
          <a:p>
            <a:r>
              <a:rPr lang="en-US" dirty="0"/>
              <a:t>Persons with disabilities should enjoy the same freedom of choice in making career decisions as those without disabilities, and this becomes more of a reality each year.</a:t>
            </a:r>
          </a:p>
          <a:p>
            <a:pPr marL="109728" indent="0">
              <a:buNone/>
            </a:pPr>
            <a:endParaRPr lang="en-US" dirty="0"/>
          </a:p>
          <a:p>
            <a:pPr marL="109728" indent="0" algn="r">
              <a:buNone/>
            </a:pPr>
            <a:r>
              <a:rPr lang="en-US" sz="2100" dirty="0"/>
              <a:t>(The above was a direct excerpt from your book)</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6313864"/>
      </p:ext>
    </p:extLst>
  </p:cSld>
  <p:clrMapOvr>
    <a:masterClrMapping/>
  </p:clrMapOvr>
  <mc:AlternateContent xmlns:mc="http://schemas.openxmlformats.org/markup-compatibility/2006" xmlns:p14="http://schemas.microsoft.com/office/powerpoint/2010/main">
    <mc:Choice Requires="p14">
      <p:transition spd="slow" p14:dur="2000" advTm="48705"/>
    </mc:Choice>
    <mc:Fallback xmlns="">
      <p:transition spd="slow" advTm="48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331" y="173421"/>
            <a:ext cx="7773338" cy="1596177"/>
          </a:xfrm>
        </p:spPr>
        <p:txBody>
          <a:bodyPr/>
          <a:lstStyle/>
          <a:p>
            <a:r>
              <a:rPr lang="en-US" dirty="0"/>
              <a:t>21</a:t>
            </a:r>
            <a:r>
              <a:rPr lang="en-US" baseline="30000" dirty="0"/>
              <a:t>st</a:t>
            </a:r>
            <a:r>
              <a:rPr lang="en-US" dirty="0"/>
              <a:t> Century Trends</a:t>
            </a:r>
          </a:p>
        </p:txBody>
      </p:sp>
      <p:sp>
        <p:nvSpPr>
          <p:cNvPr id="2" name="Content Placeholder 1"/>
          <p:cNvSpPr>
            <a:spLocks noGrp="1"/>
          </p:cNvSpPr>
          <p:nvPr>
            <p:ph idx="1"/>
          </p:nvPr>
        </p:nvSpPr>
        <p:spPr>
          <a:xfrm>
            <a:off x="457200" y="1295400"/>
            <a:ext cx="8229600" cy="4711891"/>
          </a:xfrm>
        </p:spPr>
        <p:txBody>
          <a:bodyPr>
            <a:normAutofit/>
          </a:bodyPr>
          <a:lstStyle/>
          <a:p>
            <a:r>
              <a:rPr lang="en-US" dirty="0"/>
              <a:t>According to your book, some of the trends being noticed are:</a:t>
            </a:r>
          </a:p>
          <a:p>
            <a:pPr lvl="1"/>
            <a:r>
              <a:rPr lang="en-US" dirty="0"/>
              <a:t>More people advancing their education with a graduate degree to become more competitive</a:t>
            </a:r>
          </a:p>
          <a:p>
            <a:pPr lvl="1"/>
            <a:r>
              <a:rPr lang="en-US" dirty="0"/>
              <a:t>Baby Boomers retiring at a significantly large rate, resulting in many jobs in the public and private sectors needing to be filled especially in areas of Science Technology Engineering and Math (STEM)</a:t>
            </a:r>
          </a:p>
          <a:p>
            <a:pPr lvl="1"/>
            <a:r>
              <a:rPr lang="en-US" dirty="0"/>
              <a:t>Liberal Arts Majors among most marketable in areas such as art, English, history, psychology, sociology, and speech. These provide prep for a variety of careers.</a:t>
            </a:r>
          </a:p>
          <a:p>
            <a:pPr lvl="1"/>
            <a:r>
              <a:rPr lang="en-US" dirty="0"/>
              <a:t>The new-found importance placed on continuous lifelong learning and self-development.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44189351"/>
      </p:ext>
    </p:extLst>
  </p:cSld>
  <p:clrMapOvr>
    <a:masterClrMapping/>
  </p:clrMapOvr>
  <mc:AlternateContent xmlns:mc="http://schemas.openxmlformats.org/markup-compatibility/2006" xmlns:p14="http://schemas.microsoft.com/office/powerpoint/2010/main">
    <mc:Choice Requires="p14">
      <p:transition spd="slow" p14:dur="2000" advTm="51199"/>
    </mc:Choice>
    <mc:Fallback xmlns="">
      <p:transition spd="slow" advTm="5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331" y="131379"/>
            <a:ext cx="7773338" cy="1596177"/>
          </a:xfrm>
        </p:spPr>
        <p:txBody>
          <a:bodyPr/>
          <a:lstStyle/>
          <a:p>
            <a:r>
              <a:rPr lang="en-US" dirty="0"/>
              <a:t>A Degree AND Experience</a:t>
            </a:r>
          </a:p>
        </p:txBody>
      </p:sp>
      <p:sp>
        <p:nvSpPr>
          <p:cNvPr id="2" name="Content Placeholder 1"/>
          <p:cNvSpPr>
            <a:spLocks noGrp="1"/>
          </p:cNvSpPr>
          <p:nvPr>
            <p:ph idx="1"/>
          </p:nvPr>
        </p:nvSpPr>
        <p:spPr>
          <a:xfrm>
            <a:off x="381000" y="1295400"/>
            <a:ext cx="8229600" cy="4525963"/>
          </a:xfrm>
        </p:spPr>
        <p:txBody>
          <a:bodyPr>
            <a:normAutofit fontScale="92500" lnSpcReduction="20000"/>
          </a:bodyPr>
          <a:lstStyle/>
          <a:p>
            <a:r>
              <a:rPr lang="en-US" dirty="0"/>
              <a:t>When applying for a job after graduation, most companies not only want the applicant to have the degree in their field but also experience.</a:t>
            </a:r>
          </a:p>
          <a:p>
            <a:r>
              <a:rPr lang="en-US" dirty="0"/>
              <a:t>A lot of times graduates who have not completed an internship or externship are finding it difficult to meet this requirement.</a:t>
            </a:r>
          </a:p>
          <a:p>
            <a:r>
              <a:rPr lang="en-US" dirty="0"/>
              <a:t>While in school, start setting up your own internships with the help of your school’s career center.</a:t>
            </a:r>
          </a:p>
          <a:p>
            <a:r>
              <a:rPr lang="en-US" dirty="0"/>
              <a:t>Think outside the box: Create your own opportunities to get experience through volunteering or even temp agencies. </a:t>
            </a:r>
          </a:p>
          <a:p>
            <a:r>
              <a:rPr lang="en-US" dirty="0"/>
              <a:t>You may have to work for free/volunteer to get this experience, but in the long-run, it will pay off in a possible career opportunity, your foot in the door of a company you’d like to work for or even a networking opportunity.</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85935716"/>
      </p:ext>
    </p:extLst>
  </p:cSld>
  <p:clrMapOvr>
    <a:masterClrMapping/>
  </p:clrMapOvr>
  <mc:AlternateContent xmlns:mc="http://schemas.openxmlformats.org/markup-compatibility/2006" xmlns:p14="http://schemas.microsoft.com/office/powerpoint/2010/main">
    <mc:Choice Requires="p14">
      <p:transition spd="slow" p14:dur="2000" advTm="52677"/>
    </mc:Choice>
    <mc:Fallback xmlns="">
      <p:transition spd="slow" advTm="5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Future Job Opportunities</a:t>
            </a:r>
          </a:p>
        </p:txBody>
      </p:sp>
      <p:sp>
        <p:nvSpPr>
          <p:cNvPr id="2" name="Content Placeholder 1"/>
          <p:cNvSpPr>
            <a:spLocks noGrp="1"/>
          </p:cNvSpPr>
          <p:nvPr>
            <p:ph idx="1"/>
          </p:nvPr>
        </p:nvSpPr>
        <p:spPr>
          <a:xfrm>
            <a:off x="645447" y="1716946"/>
            <a:ext cx="7773339" cy="3424107"/>
          </a:xfrm>
        </p:spPr>
        <p:txBody>
          <a:bodyPr>
            <a:noAutofit/>
          </a:bodyPr>
          <a:lstStyle/>
          <a:p>
            <a:r>
              <a:rPr lang="en-US" sz="1500" dirty="0"/>
              <a:t>Many of the best job opportunities during the next decade will demand that applicants have cross-functional training to broaden their qualifications, which includes the following:</a:t>
            </a:r>
          </a:p>
          <a:p>
            <a:pPr lvl="1"/>
            <a:r>
              <a:rPr lang="en-US" sz="1500" dirty="0"/>
              <a:t>■ Dual majors, interdisciplinary programs</a:t>
            </a:r>
          </a:p>
          <a:p>
            <a:pPr lvl="1"/>
            <a:r>
              <a:rPr lang="en-US" sz="1500" dirty="0"/>
              <a:t>■ Foreign language proficiency</a:t>
            </a:r>
          </a:p>
          <a:p>
            <a:pPr lvl="1"/>
            <a:r>
              <a:rPr lang="en-US" sz="1500" dirty="0"/>
              <a:t>■ People/Communications skills</a:t>
            </a:r>
          </a:p>
          <a:p>
            <a:pPr lvl="1"/>
            <a:r>
              <a:rPr lang="en-US" sz="1500" dirty="0"/>
              <a:t>■ Technical skills and interest in Web 2.0 interaction</a:t>
            </a:r>
          </a:p>
          <a:p>
            <a:pPr marL="393192" lvl="1" indent="0">
              <a:buNone/>
            </a:pPr>
            <a:endParaRPr lang="en-US" sz="1500" dirty="0"/>
          </a:p>
          <a:p>
            <a:r>
              <a:rPr lang="en-US" sz="1500" dirty="0"/>
              <a:t>Even college graduates are finding that in order to compete for the best jobs, they must commit to lifelong continuing education to bolster their job skills and prepare for career changes.</a:t>
            </a:r>
          </a:p>
          <a:p>
            <a:pPr marL="109728" indent="0">
              <a:buNone/>
            </a:pPr>
            <a:endParaRPr lang="en-US" sz="1500" dirty="0"/>
          </a:p>
          <a:p>
            <a:pPr marL="109728" indent="0">
              <a:buNone/>
            </a:pPr>
            <a:endParaRPr lang="en-US" sz="1500" dirty="0"/>
          </a:p>
          <a:p>
            <a:pPr marL="109728" indent="0" algn="r">
              <a:buNone/>
            </a:pPr>
            <a:r>
              <a:rPr lang="en-US" sz="1500" dirty="0"/>
              <a:t>(Direct Excerpt from your book page 125)</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5810628"/>
      </p:ext>
    </p:extLst>
  </p:cSld>
  <p:clrMapOvr>
    <a:masterClrMapping/>
  </p:clrMapOvr>
  <mc:AlternateContent xmlns:mc="http://schemas.openxmlformats.org/markup-compatibility/2006" xmlns:p14="http://schemas.microsoft.com/office/powerpoint/2010/main">
    <mc:Choice Requires="p14">
      <p:transition spd="slow" p14:dur="2000" advTm="44548"/>
    </mc:Choice>
    <mc:Fallback xmlns="">
      <p:transition spd="slow" advTm="44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Job Growth Trends	</a:t>
            </a:r>
          </a:p>
        </p:txBody>
      </p:sp>
      <p:sp>
        <p:nvSpPr>
          <p:cNvPr id="2" name="Content Placeholder 1"/>
          <p:cNvSpPr>
            <a:spLocks noGrp="1"/>
          </p:cNvSpPr>
          <p:nvPr>
            <p:ph idx="1"/>
          </p:nvPr>
        </p:nvSpPr>
        <p:spPr/>
        <p:txBody>
          <a:bodyPr/>
          <a:lstStyle/>
          <a:p>
            <a:r>
              <a:rPr lang="en-US" dirty="0"/>
              <a:t>This chapter is full of charts and descriptions of emerging trends that affect the future of the world of work.</a:t>
            </a:r>
          </a:p>
          <a:p>
            <a:r>
              <a:rPr lang="en-US" dirty="0"/>
              <a:t>If you have not already looked at these charts, please spend some time doing so.</a:t>
            </a:r>
          </a:p>
          <a:p>
            <a:r>
              <a:rPr lang="en-US" dirty="0"/>
              <a:t>These trends will affect your future career.</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74122505"/>
      </p:ext>
    </p:extLst>
  </p:cSld>
  <p:clrMapOvr>
    <a:masterClrMapping/>
  </p:clrMapOvr>
  <mc:AlternateContent xmlns:mc="http://schemas.openxmlformats.org/markup-compatibility/2006" xmlns:p14="http://schemas.microsoft.com/office/powerpoint/2010/main">
    <mc:Choice Requires="p14">
      <p:transition spd="slow" p14:dur="2000" advTm="20170"/>
    </mc:Choice>
    <mc:Fallback xmlns="">
      <p:transition spd="slow" advTm="20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331" y="152400"/>
            <a:ext cx="7773338" cy="1596177"/>
          </a:xfrm>
        </p:spPr>
        <p:txBody>
          <a:bodyPr/>
          <a:lstStyle/>
          <a:p>
            <a:r>
              <a:rPr lang="en-US" dirty="0"/>
              <a:t>What are your assumptions?</a:t>
            </a:r>
          </a:p>
        </p:txBody>
      </p:sp>
      <p:sp>
        <p:nvSpPr>
          <p:cNvPr id="2" name="Content Placeholder 1"/>
          <p:cNvSpPr>
            <a:spLocks noGrp="1"/>
          </p:cNvSpPr>
          <p:nvPr>
            <p:ph idx="1"/>
          </p:nvPr>
        </p:nvSpPr>
        <p:spPr>
          <a:xfrm>
            <a:off x="457200" y="1219200"/>
            <a:ext cx="8229600" cy="5029200"/>
          </a:xfrm>
        </p:spPr>
        <p:txBody>
          <a:bodyPr>
            <a:normAutofit/>
          </a:bodyPr>
          <a:lstStyle/>
          <a:p>
            <a:pPr marL="109728" indent="0">
              <a:buNone/>
            </a:pPr>
            <a:r>
              <a:rPr lang="en-US" dirty="0"/>
              <a:t>After reading this chapter, hopefully you have raised your awareness of your own assumptions and stereotypes as they relate to the world of work, especially in the following areas:</a:t>
            </a:r>
          </a:p>
          <a:p>
            <a:r>
              <a:rPr lang="en-US" dirty="0"/>
              <a:t>Cultural Norms</a:t>
            </a:r>
          </a:p>
          <a:p>
            <a:r>
              <a:rPr lang="en-US" dirty="0"/>
              <a:t>Gender Equity</a:t>
            </a:r>
          </a:p>
          <a:p>
            <a:r>
              <a:rPr lang="en-US" dirty="0"/>
              <a:t>Cultural Diversity</a:t>
            </a:r>
          </a:p>
          <a:p>
            <a:endParaRPr lang="en-US" dirty="0"/>
          </a:p>
          <a:p>
            <a:pPr marL="109728" indent="0">
              <a:buNone/>
            </a:pPr>
            <a:r>
              <a:rPr lang="en-US" dirty="0"/>
              <a:t>By raising your awareness, you can start to change the assumptions you have made that will stand in your way of obtaining the career that you want.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22155034"/>
      </p:ext>
    </p:extLst>
  </p:cSld>
  <p:clrMapOvr>
    <a:masterClrMapping/>
  </p:clrMapOvr>
  <mc:AlternateContent xmlns:mc="http://schemas.openxmlformats.org/markup-compatibility/2006" xmlns:p14="http://schemas.microsoft.com/office/powerpoint/2010/main">
    <mc:Choice Requires="p14">
      <p:transition spd="slow" p14:dur="2000" advTm="29617"/>
    </mc:Choice>
    <mc:Fallback xmlns="">
      <p:transition spd="slow" advTm="29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lstStyle/>
          <a:p>
            <a:pPr algn="ctr"/>
            <a:r>
              <a:rPr lang="en-US" dirty="0"/>
              <a:t>Cultural Norms</a:t>
            </a:r>
          </a:p>
        </p:txBody>
      </p:sp>
      <p:sp>
        <p:nvSpPr>
          <p:cNvPr id="2" name="Content Placeholder 1"/>
          <p:cNvSpPr>
            <a:spLocks noGrp="1"/>
          </p:cNvSpPr>
          <p:nvPr>
            <p:ph idx="1"/>
          </p:nvPr>
        </p:nvSpPr>
        <p:spPr>
          <a:xfrm>
            <a:off x="457200" y="990600"/>
            <a:ext cx="6781800" cy="5181600"/>
          </a:xfrm>
        </p:spPr>
        <p:txBody>
          <a:bodyPr>
            <a:normAutofit fontScale="92500" lnSpcReduction="20000"/>
          </a:bodyPr>
          <a:lstStyle/>
          <a:p>
            <a:r>
              <a:rPr lang="en-US" sz="2000" dirty="0"/>
              <a:t>Cultural norms are determined by society.</a:t>
            </a:r>
          </a:p>
          <a:p>
            <a:pPr marL="109728" indent="0">
              <a:buNone/>
            </a:pPr>
            <a:endParaRPr lang="en-US" sz="2000" dirty="0"/>
          </a:p>
          <a:p>
            <a:r>
              <a:rPr lang="en-US" sz="2000" dirty="0"/>
              <a:t>Your background, family, friends, and even the way you feel about yourself will influence the decisions you make. </a:t>
            </a:r>
          </a:p>
          <a:p>
            <a:pPr lvl="1"/>
            <a:r>
              <a:rPr lang="en-US" sz="2000" dirty="0"/>
              <a:t>These can have positive or negative influences on your decision making.</a:t>
            </a:r>
          </a:p>
          <a:p>
            <a:pPr marL="393192" lvl="1" indent="0">
              <a:buNone/>
            </a:pPr>
            <a:endParaRPr lang="en-US" sz="2000" dirty="0"/>
          </a:p>
          <a:p>
            <a:pPr marL="365760" lvl="1" indent="-256032">
              <a:spcBef>
                <a:spcPts val="400"/>
              </a:spcBef>
              <a:buSzPct val="68000"/>
              <a:buFont typeface="Wingdings 3"/>
              <a:buChar char=""/>
            </a:pPr>
            <a:r>
              <a:rPr lang="en-US" sz="2000" dirty="0"/>
              <a:t>When thinking about your decision to choose a career, what are the most influential factors that affect this decision?</a:t>
            </a:r>
          </a:p>
          <a:p>
            <a:pPr marL="109728" lvl="1" indent="0">
              <a:spcBef>
                <a:spcPts val="400"/>
              </a:spcBef>
              <a:buSzPct val="68000"/>
              <a:buNone/>
            </a:pPr>
            <a:endParaRPr lang="en-US" sz="2000" dirty="0"/>
          </a:p>
          <a:p>
            <a:pPr marL="365760" lvl="1" indent="-256032">
              <a:spcBef>
                <a:spcPts val="400"/>
              </a:spcBef>
              <a:buSzPct val="68000"/>
              <a:buFont typeface="Wingdings 3"/>
              <a:buChar char=""/>
            </a:pPr>
            <a:r>
              <a:rPr lang="en-US" sz="2000" dirty="0"/>
              <a:t>How can you create a balance so that you are working towards a career that will make you happy?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0" y="4419600"/>
            <a:ext cx="1828800" cy="1990725"/>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84724267"/>
      </p:ext>
    </p:extLst>
  </p:cSld>
  <p:clrMapOvr>
    <a:masterClrMapping/>
  </p:clrMapOvr>
  <mc:AlternateContent xmlns:mc="http://schemas.openxmlformats.org/markup-compatibility/2006" xmlns:p14="http://schemas.microsoft.com/office/powerpoint/2010/main">
    <mc:Choice Requires="p14">
      <p:transition spd="slow" p14:dur="2000" advTm="37136"/>
    </mc:Choice>
    <mc:Fallback xmlns="">
      <p:transition spd="slow" advTm="3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12738"/>
            <a:ext cx="8229600" cy="1143000"/>
          </a:xfrm>
        </p:spPr>
        <p:txBody>
          <a:bodyPr/>
          <a:lstStyle/>
          <a:p>
            <a:pPr algn="ctr"/>
            <a:r>
              <a:rPr lang="en-US" dirty="0"/>
              <a:t>Gender Equality</a:t>
            </a:r>
          </a:p>
        </p:txBody>
      </p:sp>
      <p:sp>
        <p:nvSpPr>
          <p:cNvPr id="2" name="Content Placeholder 1"/>
          <p:cNvSpPr>
            <a:spLocks noGrp="1"/>
          </p:cNvSpPr>
          <p:nvPr>
            <p:ph idx="1"/>
          </p:nvPr>
        </p:nvSpPr>
        <p:spPr>
          <a:xfrm>
            <a:off x="826293" y="1307909"/>
            <a:ext cx="6577013" cy="4788091"/>
          </a:xfrm>
        </p:spPr>
        <p:txBody>
          <a:bodyPr>
            <a:normAutofit lnSpcReduction="10000"/>
          </a:bodyPr>
          <a:lstStyle/>
          <a:p>
            <a:r>
              <a:rPr lang="en-US" sz="2400" dirty="0"/>
              <a:t>As recently as 40 years ago, women were still being encouraged to become Nurses and Teachers because these were “women’s jobs” while Men were encouraged to do many other things.</a:t>
            </a:r>
          </a:p>
          <a:p>
            <a:endParaRPr lang="en-US" sz="2400" dirty="0"/>
          </a:p>
          <a:p>
            <a:pPr marL="109728" indent="0">
              <a:buNone/>
            </a:pPr>
            <a:endParaRPr lang="en-US" sz="2400" dirty="0"/>
          </a:p>
          <a:p>
            <a:r>
              <a:rPr lang="en-US" sz="2400" dirty="0"/>
              <a:t>Today, Gender Fairness is the standard.</a:t>
            </a:r>
          </a:p>
          <a:p>
            <a:pPr lvl="1"/>
            <a:r>
              <a:rPr lang="en-US" sz="2000" dirty="0"/>
              <a:t>Gender fair: practices and behaviors that treat males and females similarly; this may imply separate but equal.</a:t>
            </a:r>
          </a:p>
        </p:txBody>
      </p:sp>
      <p:sp>
        <p:nvSpPr>
          <p:cNvPr id="4" name="AutoShape 6" descr="data:image/jpeg;base64,/9j/4AAQSkZJRgABAQAAAQABAAD/2wCEAAkGBxQSEhUUExQVFBUXFhUXFRcXFRUUGhgXFBcXGBUXFxQYHCggGBwlHBUVITEhJSkrLi4uFx8zODMsNygtLisBCgoKDg0OGhAQGi4kICQsLCwsLCwsLCwsLCwsLCwsLCwsLCwsLCwsLCwsLCwsLCwsLCwsLCwsLCwsLCwsLCwsLP/AABEIAK0BIwMBIgACEQEDEQH/xAAcAAABBQEBAQAAAAAAAAAAAAAEAgMFBgcAAQj/xABCEAACAAQDBQUFBQcEAQUBAAABAgADBBESITEFBkFRcRMiYYGRBzKhscEjQlLR8BRicoKSsuEzQ6LxFkRTY8LSFf/EABkBAAMBAQEAAAAAAAAAAAAAAAECAwQABf/EACsRAAICAgIBAgQHAQEAAAAAAAABAhEDIRIxQRMiBFFhkTJScYGh0eFCJP/aAAwDAQACEQMRAD8A12OSPI9SGJCo9jyOvHBPY6BJ20EXjfp+cJkbRV/+wYXnG6sbi+6DY6Eq4Mewwp0dHR0cceGG2hww2xjgHkr3hBae95QJKPeEFp73lAY0Rc6Grw7OhiORzPSY9BhJhQggPY6Ojo449vHl46PI44VHR5HRxx47gC5Nh4ww1bLAB7RLZ54hbLXO8Zp7bNvzJay6dLqG77MDrYkW5+MZI1Y7d0sTxOZjrGo+gdp+0ShkmwmGaePZjEB/NkIrdZ7WUB+xkFhf77AE9AL/ADjIZk7Kx0Av15CGxMdszYcvC/5COOo2qT7WZRzeS4FuDDX6wTQ+1CUWwsjFDhCsLEg/evfUaeOsYPMckgKSbRI7MRwcjfwJ+sKNR9QUVbLmrilsrDwN/WHyY+fNjb1T6diqMUva9wDe30jY90d5ErJQN1E1f9RRfyIvwMGxWiwiPY8EczAC5yEEB7HGKRvP7QJcglJNnbnqB0A1iozN9qt8+0Zb8kUfSFc0h1Bs2W8eRip3lqOM+Z62joX1EH02bFHLHXjlihE6ZMsLxFVk8tlfy/OCqt88v+v8xD1U22YBJPujifHPIDx06xly5G3RpxwpWNVOEDvX9f0Yh6qt7NsUtGHj7ot0MSUiTmXdr/IdL/MwNtWYjAKxNz7qLcG3M20HWM7LxCNmbwFrDJSFuSTlYcbxYtmbVlzvcYEjUZ/C8QWx9jJ2dnFxwvAdRscUc1Z8okJcBx+G+QI8OBEUhklHfgE8UZfqXiOhEmZiUEcRC43J3swvQkwhjCzCGjgHko94QYvveUByveEGL73lAY0Rc/SGLw/P0iOr5+Bco5HMILQPOrCvKIM7RJva5t4/lCqZ3fXTxhXNIrHE2Hf/AN1c9ctfCDaKvWYO6QYEFOAM7GAno8DCZLyI1HAjlaJ+q09lXgTWixx0IkPiUHmIXFzK1R7HR5HRwDPPa5sA1CS5qgky7gga4W45ciIyqu3daVIWYwwYz3BxsNGPKPpOpYBTfPlGWe1hT2cqwNgSfUWETm6aRbHG4tmUGQLnPT4GPW4AcL+dtIUR5jjHW0v4n1vlFCZy2UXtnaOpZ9h4635wy7gm3pCphFgB09I4I/8AtFh8fLj+vCLBuft1pFTLdTxsR+JSbMDFWkzNAf1eCZQwsLHiSP15GFYUfVKuCL8CLxn++m8/dKrpci2l7akn6Rat2Ksz6OS7atLW/UZE/CMs9oFIZNRgzse8OWcdJ6BFbKu9Sb3UXMPCdUagCGlQ9OkEy2A4X6m8QNAoVcziik9Y6ClnD8I9I6Os43SPAY8hLGNMtIyLsBq5lzb9H/ERlWvjrkT4cokSuZPj+vrEdtEXKgfrImMLNaE4BgxNoFLkeA90egPrEVu9TliZj5sxv/iJbaI+ymgcEwjzteAtmzgiXJAtCFodFhTTKGqx0KMszMMCp6HWK+NuYnsl2XmEIX+s6+UHVuyDNKMxulgcGgxczbM8MocNExu/M+zw3vhyB5gaGJO8AbPQA5W0Ayy08IOjVi/CYcyqbPCYQxhRhDRUkdK94QavveUASj3hBy+95QrGiLn6RE7VW6RLVGkAVS3UxwX2QdNTBQB5nqYMScFGUAtMN8oUJR1JEYm9npxS4hTVd4dlTLxF1FfLlC7Zn1+EBU28OJ8P2a+BcYs/CBs5peC1SpuHL9eUHBr5xFSWDAHzgahrb1cxAxsMmUiwGV1YehHn4RojkqkZZYXK2vCsno6PI6LmQgq6qcVJUsuAquFeOneN+d+HK0DbwU6vTzMQDDCbA8+ES20FDMvhf1MRu2B9k/Q6RlyP3G7EvYjB9n7DmVE4y0yz1PC5i1bS3EkmimT5LTe0lhj38OGaE1K20BsbRYt19itJlTZwUtMOIS0tYljktzyudeESe18Uuj7J7do4KkLpd74yPDMwJZGnofHhi1swHHx9I694K21Q9hPeXwU5dDnAaH6xpTtGJqnQ+o7w9INpc28r+v6MAJ+jEhQSsR5aQGFH0L7O3J2fT3/CR5Bmt8IrftDpBMfHbMC3lFo3OlGVQU6Nk3ZAkcsXe+sQW+JNj84nllpIpijtszV3A4+sDq1zBVUATyPzgJsjAQWwsYo6Be1POOg0Cz6GhLR7HLF30ZV2CT14frOIua/e8b2H1MSlY1gT6fSK0anBidiAiAkk/D5ExiktmtMJrJvdI/EfgIbkU6sBcA25/lFdoN6JdS57O+AG1zYZ+A4jXOLKhsLiJPTNcK4jtYUQXAu2g/6g6TVy7YSym4sQD9BFVq507tRZFZLa3zH8vH1h9JgDXIdj+HCJa8dSSSeGQikfmc1eif3dY4pouWVWKqTxETt4i9iSAqkjK9tOkSd41YVUTz/iHczwmG3MLJhtoqQOk+8IPHvDpEfKPeHWJAe8IVjxF1GkCiCqnSAxBR0iqbwzjIJIAIxZn8IIvnFOq95p7TFCqxVtGyUW8zcRoW8FFiBbUEAMPEaH6ekVyZTInebvNoONr8ox5NSej0fh05RVMXtbZDzZSFGIvYt5jSEbH2IUILBBkBe1yQNOkSA25LCYdbA5Hu3PLwgCtfAva4gg1IvlnwF4nVGhL5ltpEsLcOEOSZYE2+VyByvZb/DOIjZ9cThINwQCINrNvSqbAZpKq7YQ1rgNYkXtnbI5xXFTaRlzXFNk1CJ0zCpJ4QmTUI6hlZWU6MCCPWHL3jWzz12QtHXpPTHLbEtyAfEGx18YdGkeViiWxsAAcwALdbiB3qMoxy0z0Iu1aHKipwKSoueAvbOIBKKZNYzJpF/ugaL0iRmVQgyQmUK9lE+KMI37pglQe9ja5Lm1rcgIrI1jZfaJui1QO1k+8BmvPxBjIp1G8tiHFiMo0Y5KqMmSLuxlMyBFn3T2eZ0+VLFhjZV8r975GInZmxp0xjglu2V/dPrF+9l2yS9Yr6pJUsTwxEEDzvf0hyfRr9RkVFsgLA/SBK6mV1IYXyg6Y8Dz2FjEZtNl8cWkY3vFRhHOHS+kQJvF43i2HMmTrJoTrygGv3OaXL7QPiHGFU0uxnjk+kVcMfGOgptmTAY9h+SJ8Wb3ePQY5Vil7d3/AJcp2SSnaFTYuT3b8cNtesaezGT+1ptha+XE8ozfecTaomSqlZYOn4iOLH6Q1tTe+fOBAKqCbkBdbaXJJygIb5dlbtJbE/iDEqeqxkyYpp2aseSNAtDsObIYEK1tDkReLXszabgAHMeOsVeo3wDurBnyzwWAHPQHLrF0qqBXlJUyM5cxQxtwLC9+h+BibxypyLRyq1H5j6V4vmDBy18sFR95vdB1PQHXWIWmGQyiE2/UkVdOV1l39WZQfp6QIK3RScnFWaxs4nDnxzgyKBvHvZNo3lsAHlugIQjjfvEMMwRpy0gvZntDkzAMaMh8CGH0jdCNKjzZyt2XIw28D7P2nKn37Jw1rYhoRfS4PQwQ4hhRMr3h1iSHvCI2WO8OsSQ94QrGiKqdIEEF1WhgIGCgyPKiUHUqeMZ/tuQ8qaynO3eXxEXbaW1JNOuKdMWWPE5noNT5RlG+/tEWbNRJCKZaNm7DvODrb8IieTHzWiuDNwf0JGS7s/2qBF4FSGJyy1t9YmKejlTSCwxYT3ATexOV/E+MQuxNsyKhMzYjgdQeUTMjaEuXpYxkba1R6ceLV2Skqm7PoL28zFP9ptbaXITm7v8A0AAf3xPzNqmYwCi5OSxRPadVA1MqUDfspWZ/emG5+CrFPhsbcuXhGb4rIlHj5ZXmqmwlQxAve1za40NoK2LvLUU9xKmuoJzAOXoYi1MNkWaPQPPNv3Y2u9VTJMnG7ksL2AuFNgbD08oenz+Ait7rbVQ00pFIBRcLDiDc5+cWCmtHnZPxM3Qa4o8kyiWBMT8rSI+TLuYlqaSW6cTAirGbpbErLLZAXhMjd6QH7Qy1aZ+IgG38IOnWJNVAFhCwLRphiUd+TLPK5aXQytKoNwoHQQzs7ZsuQCspAgJubcTB1o5ZfU9YqSAZ2sDTYLqxnAU0xjmqZuxu0gGuYrLZlXEw90AXuTpDdWh/ZsLABitjb8R1gmROsx6aQFVM7MScgNBEZRsvGSQHT0KhQCLm0dBPax0NQrkL392x+z0+ENheZdQeIUe+fkPOManV8sG2IesXL2uyneqli9k7If3Nf6RT5FEijJY9NdHjsZNUOBj1yHFj+jHk+kvoLeYP0gGolPLFxcj9escwoFqS4uuQ4GwANuusXLcXeBxTGlxEdlORwODSWxY5Z8MVv6xFY7QTFDDXj0hqROaTMExeGo5qdR+uIEdBKLOyXKLXk195eB7A3Um69Dp+XlEZN2diZ3OtrA+LuoHz+ETdPUJNkynIJ0N1txAIuDCmkGY6IoIW7Obm5YgWUm2gFxl4xj9Pjm4+LNnqueDl5ogN/Jt5MsMF7mFpZzuQ4btFPC3cUxn8ucVccIvPtGRlFOSLKSyH+K17el/jFEnLn0jdLsw47rZct19u9hOlTL93EJczxRzbPobHyjZnEfNbziEYDmv9w/OPo6ka8uWde4mfPujOJscWg7w6xID3hAC6jrB/3hCMeIztutSRJebMNlRSx/IeJ084x3bvtKnzLinHYpzyZz56L5esX32uTMOzpni8oH+sH6CMCxZQ8UdLs92rtB3JaY7Ox1LEk+piIkNia8P7QOUNUoyg+Tiy7k1yJU9lN/059kJP3XH+m1+GZK/zRdNq0IpCC7Lha+Em40Gd8sgLjPxHMRlEzLMajMdRmIvG+9aZr0xOYNOrDqzHF8h6QHCMltAWSUJLiy9bkSZbyu3WYJhNwSARgt93Cc1PXM5RmG+M3HWzj+8APICD9zp0+XUDsGwi32oIurrwUj5HUREbyTMVXPNrfaHLlbL6Q6jUNITk3kduwVIbEwM1hw1PjyhIzj2SgUZaQBwgzSNDbpBlPticlsE1x/MfkYiWfOOL5iA6fZ20bR7N9rvWqyupxS7Bplu6QdM9MXhGhKgAsNIzXZOy0kSZYkO9j9pjxWvjAuctNBFj2Tt2Zms0BgNHGRtb7w+ohVjS2hnkctMsdVUJKRnc2VRcn8hxPhCaHEwDuMJbML+EHRT48/GIhGNVOW/+lLIYj8TDS/gIn8UEUXHtoRHhYwAgVfMziMnThE3Pplma/lDKbJlcj6mM8scmzTHLFIryKSwMF1K2WD6mkCtlpA1UndiTjx0UU+WyuzZuZjoceRmY6JFQL2p0WISZgGV2Rj/yX5NFCmCNd31lBqOZfmpHXELRlE+XYkco9aPR477A48C3hzs4QzcF9YJxDz6LsGuvuMdORPDprHTZfpEuZKspVswf1eIwIUco3HTqND5j5QtDWXzcCsxShLPAFfNc1+BAi37Kmqam1xZZTE+HeWM33NnYJrLzAYeWR+Y9IuOxacifPa5IaWAPDEx7vkVI8oE8dzjP9gwycYTg/wBUR/tQdp1JLmqLItTlzw4WUMepPyjO53A8xG37e2N2uz5kkaiWSv8AEveHxHxjDlN0ENLsSHWzuB/hv/TmPlG6bgVxnUEknVQUP8py/wCOGMMQZHo3yjWvZJV3p3lXzRg39Yz+KwjHLypzHWD+IgAajrEhxEIx4lE9uFSybPCjR5yK2V8lDOOmaCMFp6jOx8o1b207eE2YtIukk43YG95jLkLfuqT/AFeEZHUrbPiOI+sOujn2Krx3TDVPDrNiTyhUhch0gnHjLFp2pPDU1DYglpShvDsWK/3YvSKxMMF7OYlFuckLBfAM1z8SYKdCSV0yy7vVnYTgxHdayt5nI+V4r+2WvUTj/wDK/wDcYlJZuIgZszEzMdWYn1N4Zv20LFe6zgITMbPoPnHt4aBuL884UoeIYbnvmPOFXgepaAE3HYu3P2qkkTMIxslmscsSHCxt/Lfzg+kU3trcCKn7OnDUSEf+5MHTP/Ii+7MkXnX5IPW5EN4E8k9s2RgW3rBisOHmYGltcfujjz5wguWyGS/OEGCjMEcGhpRaFgwAi+kLBgZsjDyMYBwisS46RGVnumJKrrUlqWdgABnEI1Ys2SJie62YiGVeS+J+CNxx0OJLBEdGajTZMbapu1kTUyuyG1+drj4xi6zcVx95dfEaX8shGtzN56ZTYpUnpTuw9VuDGN7fnBZz9jcDGxBIztc2BHThHpxPKaFzWMJQN4QqnmCYpYZHiOX+IH2lN7JBb33IVfC/GHAOTKlVOH3m/CoufPlEZtuYSmLCVZCD7ytkDmCAf1nBolCUmuZzY/eaH6OcbX0HKAwp0M7uVQE+U18mIX+vL5kRrWzVwmx0Nj5jX1jMVmKPuqOOSgZ+kSf/AJbOUYVbEebAG0PF0qZOceTtGu08y/SPnaolFJkyWfuuy/0sRFwkb4VSm/bEnkQtvS1ogp01HdmKKWZizHPMsbk+EI0OiHU5Nfgrn0H69YunshrCKkrcATENwf3cx9YgTMVRkijyB+cPbMn4pstScmdAbZZFgD8IVodb0bsDmM11HGIr2jbdNJSEoSJsw9nLtqL+8w6LfPmREtLny8gABbTLS2nSG6+uVRckExn9VdmlYH0fPybMqJx7kqdMJzyR29TaIvbmzJ0ghZ8p5RYXXGpW/S+sb1I3iZ7lUmEAkXCNbK+Y5jpziUfsp8sCciTFPBlDD4wVnsL+HcUfLVI1soIktqOXyMaJvf7KHRjO2ee1S9zIJAdb/gYmzDwOfWM9r6eZIcdqjyzoVdWQ+OTCKxkmRcWjxgYPospY6n5wIxh6nfuDqfnDCsMeabG3KI1DlBDvkYFXSOOQ5MlOUZlViFtiIBIUMcILHhmbQ3Evu7WkmfTA27aS3AG7J3gtjzAYXGecQpBjgnNA1RBDOIGbPxgM41L2Opjp2B0We3xVTGlUa91iNWbCOlzp6xW9xN1zQUnfN5swmY68EOEBUHOw1POLpsqUAi+vrDeBPI8qmwAAsOcOecLYMdBHmAD3mA84UY8Aj1YQaiX+MR6swcDeAE9cxEVm0OzBzzOggvaFUAPnFYkOZrs50XSAFFc3620UXBe7NmfyiS9n8x32et7/AOpMt0vAsnYa1VZZ8wO8/QaDzi+ypCSpdlAVVvYDIekZ570aYaVkeiACx1johqmoZmJ5mOg+kI8ppJQ84+d95KPs581Pwuw9DG/E/vN/UYxnfOUDWzv47n0F41RRjc0ypyphlZjzHMQjbM0TOxdTexPkRz9Y7abcIHpLWN9MoY4kJovYwtGtDZmC2UDNUQQBMybaBleG2e8dLNoAQu+ULTIQwJkJmPeOOOaZcwXs5wJiEmwDKSeQBuYDSBtsNaS3kPU5wJbQ0dNG+0W1AQuE3DKGX95TxHw9YRWUyTHGNcyLi5I/tNvWM69l+8ZEsmoZFSWvZo7d2wNjYsTYE2/4xoWz3Mwie9ze4lJr3W0YjixsD4Dzjz3BrTPUhOL2iRMwSl0y8OURO2pjSl7ZBdCR2qj7oP8AuAfP15w5Shw7BjjUHPgVBzAtxteH6iqEpbfd0F9LHgfCFGpLQjZdQzAFASPT4xLzpSTlMuaizFIsVdQ4I8Qcog6jbGEA5Acc8x05iJSmrbgMBrFsS5OiGeoqyrbzeyqmnrelP7LMAyAu0prc0vdeq+hjKttbt1NCcNRLKi5s695G/hf6Gx8I+jJVSD4R7UBZgKOqupHeVhiBHivGNRi7Plxmyyh/Y+y5tS4lyULtx5KObHgI3Kp9mdAxZhLILMWFnZVW5vhVVyA9YktlbDlyB2chERRmQDqebNqT1hZya6Q8Ip9srO53s1kUtp0/7efrc5InLAnE/vH0EFbW3L2ZmZlNhDH3keaoB6BrL8otVW7La9hfkdeh5+EAzqhSpuFZNCp8Ta1vhaMspyXk1xhF+DG/aHuQlEiT6d3eQxwtjIJRjmveAF1OYzzvzvDvsi3U/a5/7RMF5EhgRxDzRmq9FyY/yjnGhbp1Eqr7aSFDSpE4jC3et2TApe+tiB6RZJqW7oODkFsoPpGjE21szZkoy0E1iBgAdLi9oXOqElLc6aAcT0HGB6GUVBBOK5uOPCDZNGL42zbh+6OQipEi50+qnDuWkr4i7kdNBEc2wiTd5ju3NmJ+EWt7QO4BgBK0aJk6RMbJnXDA8BDk4AiA2miWrN4WjjiJ3irvujUw/IkiXJA8LmIXZqGonlj7qnKJfbtRhQ25WEIx0hW50oEzpvNsA6L/AJJgjbNXdlUaX9THtOv7PTpLHvEXbqczEHtraKyJTTmBYJbIa8rCJwXkeb8INFPHQJT1VS6hgiLcA2JNxfnHRQmXx5H7y/OKvvTsOQgEwKA7scbEByxP8RsAOQEXhpS/hHpAtXUyksHtnoMN79Bxh0yXppGSzKWQxzlp5yZXTlEFvxQSpUqW8qWqXxK2EWuciMhlz4RsteQVIkSZJJ4zFAA8gpvFA342FNFFMaYy4hNltcWw2YlSMhlbEOEUXu0ib9u2zHFnst7EiONa3h6Rf9g7kypsntu3TQs11vhAJF7YvA5wVsz2bU1STgrlJFyVGFDbmAwzGYzGWcNPE4q7v5/T9wRyqTqv0+pm37c44D4/nE3u/J/aC2I2AA90E5mL5sz2UUk84UrBMIzKrMXFYcSmC9vGLbsL2YSqXFgmHvWvcYtL25c4kmr2UlGTWjL33bN7I9+V1/IxHTdlur4CoLZ5XyPrG+St0ZQ++/kFH5w224tGWxMjM3MuR8rR0pJ9HY4ST9xgUyQUbCyAMDxscvPWGtpUDmWRbXMZgi2uoj6M/wDEqK+I06MebXY/EwVK2FTKLLTyQOXZr9RCWy3FGUbl7s0z7LnrPRyHASZguWxI+NGQW94FtdCBY5RNbEqpkuZLQme0pUK4mkBScgFLsrnPL8I1i/SNlSkuQi3Ischp+EDgPCH1opYFgijooEc0mtix5xdplJ2ftBO2aWoczGxPmjKCqkD3iBmLiBNvyKvCWlSDN4iWHRfUk5eV4v8AKolDWIDAjK4GVtbesLmbPU+6SPiIn6USzzZD5y3ifaKksaafIQCxC4nGepJTICJr2fb8ggSJpzA7ja3UDTxI+XQxr+2KR0lu6yzNZVJVV1Yge6PExjm/GzKWomq8nHTVRAIWZLaTdhoCTYK99D0B4RWKrozzm2/cahJqVK4w2Vr3BuLQRShioI94nEbnTlblGKbD3tnSWMqapEwMQ6kWDc7r9x/EZGNRptpGYo1AIyyta/O0P2DosNfVsqhRa7G2L6wXSywigDzPM+MQxniyDwPqM4MlzuINstIA1hk+oCrcjFwA5nhDM6klvYOikjvHK2fUQNUVF2lKeZb+kf5hdXU4RMI+6l4DimFSa6I7ZOxaWiaZ2CCW004nOJ2LWJ4uTaxJyHOCJr4jnpCq43JFgbG9iLjr4QrZqrNuAlrDM3y8oIOw3ZNPZSx4nLpBpN8o8ljAALZR5NmW4QAiHFoGmGPZs6BmeOOPZ7YVJtfKKvvBWsUwjLEeHKJmsryARqM/URXJlnZWbIWvbxPCFCS2waYS5V4jtpqZswKNFIZj4A3iamHDLA420iJqJoUYRqdfGFexk62PzZ5dr+Qgfa9Opk2bMYlJ8jeH6GVxMV7eXbBdxIk58XPAeHWCAnv2gc46Oo6IYFxa2zjoILLptvbtPSpinTFXkBmx6KPnFH25UPjR1dlyGGzG1rDMCKtsnc8VE4rMnMVUZi2Z4WBJsPSLtsOY5lGX9mRKLIhaXjOFfdBLHOwyvxtFI+0jk9+iMp6mtmEqkyY2pALEAjlDm+u1XbZU2VORkm45Ki/3u+GuDobBDFl2BVTWx4jK7tvdlYOfENFQ9pEubUsimYFRRcKEv3jcFicWeWXrDc7ekIsdLso2yq3sFV1GJbFZ65nInl+G1ovuxdkSpq9vQznktbNbh1z4EHMjzip0u7pFiJo8fs8iPHvQ1RVj0FWFlNdWaxU6Z65cvCG9Saun2Jwj5Rd6zb9XSWaZTy3YEfaj3StwWBOE4b28Im9398pUxmebUCWhvaVMRVwm+WGeps41y1iSpSJstWIHeUEjXXhEdM3KpWYtgK31CsVUnnYQYywyXvTT+n9DtZo/gaa+v9k429VEP/VSfJwflAk7fehX/fDfwo7fIQxK3PpR/tA9SzfMw+Ni08vSTL/pX8oH/nX5n9kG87/KvuBzfaHRj3e2fpLP1tCKbftZjqiUtR3mAxMoAFza5tfKDjNlpkJQ8iB/9YPQAi9rQryYV/z/AD/g0YZn/wBfx/oxOq5oIBZRfQKhJ9SfpHk2bNsbvMXxEtf/AMwUY8IEQ9Q0ek6K1vPXVVLTTKiVOMwrY2dRZVJAOQEQtLtavmUq1UyvWSjKzYVkKSAGK638PjFr23tDs5T2XS3EZ+FiCIyFpzTxIp7lUnziDa3dRH7qKNLAu56kco04pNrx9kYs1xl5+55tXfSpIbDV1LDTFcSxf+FfziK2ft6odyWmNMurI3aEzBhcWYWP0jR99tlr+xJTy8MuX2ksWC3yF7cRc3sbx5sz2arIFu3xcb9lY3P88H1ZNdhUF8tlGrNktUIomghlFpU/745K4+8t+BNxwPAi7K3tqqN+xqQXC6HRsPME5OPQ+MaTM2WJdxixWPK31hP/AI1IqVV5yhsLXAtbMePI8RxidLseLl0xrZ+1xNlrNUPgyIZkZRfQi54eOkS0mryyPToYmtmKCpl6JYAAWy6CC5OxpKCwlqeZt69IDZRRIFqrND4MPlD2AzDNVASWUDwzsIn5GzJaG6rn5m3S8EIgGgAgWGiFlUjgDGM7AEg3ubfnB1Js8SwShOeefPl0gpjHgfO0Cw0IE3ELwLNmcIXLa2XiYH2gcKlhHHAs187QzPrRL965PwhBnYxYjWIKvLStGLKfutnbodYDYUhis2uVc4lxKdLZQqjQzZ4GgWxtFZl7WLNgKDJ9bn5RcN11u0xuN4UJIbTn2NhEZTySzXMF1ObHrAW260yJWJAMRIW54Xyv4xwBW0Zxb7OWbW99vwjl1MRGyqRcZYCyj6RIVidlICjMtmzcSTqTDM/7Ony+9rBCHGqjojFm5DoI6A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xQSEhUUExQVFBUXFhUXFRcXFRUUGhgXFBcXGBUXFxQYHCggGBwlHBUVITEhJSkrLi4uFx8zODMsNygtLisBCgoKDg0OGhAQGi4kICQsLCwsLCwsLCwsLCwsLCwsLCwsLCwsLCwsLCwsLCwsLCwsLCwsLCwsLCwsLCwsLCwsLP/AABEIAK0BIwMBIgACEQEDEQH/xAAcAAABBQEBAQAAAAAAAAAAAAAEAgMFBgcAAQj/xABCEAACAAQDBQUFBQcEAQUBAAABAgADBBESITEFBkFRcRMiYYGRBzKhscEjQlLR8BRicoKSsuEzQ6LxFkRTY8LSFf/EABkBAAMBAQEAAAAAAAAAAAAAAAECAwQABf/EACsRAAICAgIBAgQHAQEAAAAAAAABAhEDIRIxQRMiBFFhkTJScYGh0eFCJP/aAAwDAQACEQMRAD8A12OSPI9SGJCo9jyOvHBPY6BJ20EXjfp+cJkbRV/+wYXnG6sbi+6DY6Eq4Mewwp0dHR0cceGG2hww2xjgHkr3hBae95QJKPeEFp73lAY0Rc6Grw7OhiORzPSY9BhJhQggPY6Ojo449vHl46PI44VHR5HRxx47gC5Nh4ww1bLAB7RLZ54hbLXO8Zp7bNvzJay6dLqG77MDrYkW5+MZI1Y7d0sTxOZjrGo+gdp+0ShkmwmGaePZjEB/NkIrdZ7WUB+xkFhf77AE9AL/ADjIZk7Kx0Av15CGxMdszYcvC/5COOo2qT7WZRzeS4FuDDX6wTQ+1CUWwsjFDhCsLEg/evfUaeOsYPMckgKSbRI7MRwcjfwJ+sKNR9QUVbLmrilsrDwN/WHyY+fNjb1T6diqMUva9wDe30jY90d5ErJQN1E1f9RRfyIvwMGxWiwiPY8EczAC5yEEB7HGKRvP7QJcglJNnbnqB0A1iozN9qt8+0Zb8kUfSFc0h1Bs2W8eRip3lqOM+Z62joX1EH02bFHLHXjlihE6ZMsLxFVk8tlfy/OCqt88v+v8xD1U22YBJPujifHPIDx06xly5G3RpxwpWNVOEDvX9f0Yh6qt7NsUtGHj7ot0MSUiTmXdr/IdL/MwNtWYjAKxNz7qLcG3M20HWM7LxCNmbwFrDJSFuSTlYcbxYtmbVlzvcYEjUZ/C8QWx9jJ2dnFxwvAdRscUc1Z8okJcBx+G+QI8OBEUhklHfgE8UZfqXiOhEmZiUEcRC43J3swvQkwhjCzCGjgHko94QYvveUByveEGL73lAY0Rc/SGLw/P0iOr5+Bco5HMILQPOrCvKIM7RJva5t4/lCqZ3fXTxhXNIrHE2Hf/AN1c9ctfCDaKvWYO6QYEFOAM7GAno8DCZLyI1HAjlaJ+q09lXgTWixx0IkPiUHmIXFzK1R7HR5HRwDPPa5sA1CS5qgky7gga4W45ciIyqu3daVIWYwwYz3BxsNGPKPpOpYBTfPlGWe1hT2cqwNgSfUWETm6aRbHG4tmUGQLnPT4GPW4AcL+dtIUR5jjHW0v4n1vlFCZy2UXtnaOpZ9h4635wy7gm3pCphFgB09I4I/8AtFh8fLj+vCLBuft1pFTLdTxsR+JSbMDFWkzNAf1eCZQwsLHiSP15GFYUfVKuCL8CLxn++m8/dKrpci2l7akn6Rat2Ksz6OS7atLW/UZE/CMs9oFIZNRgzse8OWcdJ6BFbKu9Sb3UXMPCdUagCGlQ9OkEy2A4X6m8QNAoVcziik9Y6ClnD8I9I6Os43SPAY8hLGNMtIyLsBq5lzb9H/ERlWvjrkT4cokSuZPj+vrEdtEXKgfrImMLNaE4BgxNoFLkeA90egPrEVu9TliZj5sxv/iJbaI+ymgcEwjzteAtmzgiXJAtCFodFhTTKGqx0KMszMMCp6HWK+NuYnsl2XmEIX+s6+UHVuyDNKMxulgcGgxczbM8MocNExu/M+zw3vhyB5gaGJO8AbPQA5W0Ayy08IOjVi/CYcyqbPCYQxhRhDRUkdK94QavveUASj3hBy+95QrGiLn6RE7VW6RLVGkAVS3UxwX2QdNTBQB5nqYMScFGUAtMN8oUJR1JEYm9npxS4hTVd4dlTLxF1FfLlC7Zn1+EBU28OJ8P2a+BcYs/CBs5peC1SpuHL9eUHBr5xFSWDAHzgahrb1cxAxsMmUiwGV1YehHn4RojkqkZZYXK2vCsno6PI6LmQgq6qcVJUsuAquFeOneN+d+HK0DbwU6vTzMQDDCbA8+ES20FDMvhf1MRu2B9k/Q6RlyP3G7EvYjB9n7DmVE4y0yz1PC5i1bS3EkmimT5LTe0lhj38OGaE1K20BsbRYt19itJlTZwUtMOIS0tYljktzyudeESe18Uuj7J7do4KkLpd74yPDMwJZGnofHhi1swHHx9I694K21Q9hPeXwU5dDnAaH6xpTtGJqnQ+o7w9INpc28r+v6MAJ+jEhQSsR5aQGFH0L7O3J2fT3/CR5Bmt8IrftDpBMfHbMC3lFo3OlGVQU6Nk3ZAkcsXe+sQW+JNj84nllpIpijtszV3A4+sDq1zBVUATyPzgJsjAQWwsYo6Be1POOg0Cz6GhLR7HLF30ZV2CT14frOIua/e8b2H1MSlY1gT6fSK0anBidiAiAkk/D5ExiktmtMJrJvdI/EfgIbkU6sBcA25/lFdoN6JdS57O+AG1zYZ+A4jXOLKhsLiJPTNcK4jtYUQXAu2g/6g6TVy7YSym4sQD9BFVq507tRZFZLa3zH8vH1h9JgDXIdj+HCJa8dSSSeGQikfmc1eif3dY4pouWVWKqTxETt4i9iSAqkjK9tOkSd41YVUTz/iHczwmG3MLJhtoqQOk+8IPHvDpEfKPeHWJAe8IVjxF1GkCiCqnSAxBR0iqbwzjIJIAIxZn8IIvnFOq95p7TFCqxVtGyUW8zcRoW8FFiBbUEAMPEaH6ekVyZTInebvNoONr8ox5NSej0fh05RVMXtbZDzZSFGIvYt5jSEbH2IUILBBkBe1yQNOkSA25LCYdbA5Hu3PLwgCtfAva4gg1IvlnwF4nVGhL5ltpEsLcOEOSZYE2+VyByvZb/DOIjZ9cThINwQCINrNvSqbAZpKq7YQ1rgNYkXtnbI5xXFTaRlzXFNk1CJ0zCpJ4QmTUI6hlZWU6MCCPWHL3jWzz12QtHXpPTHLbEtyAfEGx18YdGkeViiWxsAAcwALdbiB3qMoxy0z0Iu1aHKipwKSoueAvbOIBKKZNYzJpF/ugaL0iRmVQgyQmUK9lE+KMI37pglQe9ja5Lm1rcgIrI1jZfaJui1QO1k+8BmvPxBjIp1G8tiHFiMo0Y5KqMmSLuxlMyBFn3T2eZ0+VLFhjZV8r975GInZmxp0xjglu2V/dPrF+9l2yS9Yr6pJUsTwxEEDzvf0hyfRr9RkVFsgLA/SBK6mV1IYXyg6Y8Dz2FjEZtNl8cWkY3vFRhHOHS+kQJvF43i2HMmTrJoTrygGv3OaXL7QPiHGFU0uxnjk+kVcMfGOgptmTAY9h+SJ8Wb3ePQY5Vil7d3/AJcp2SSnaFTYuT3b8cNtesaezGT+1ptha+XE8ozfecTaomSqlZYOn4iOLH6Q1tTe+fOBAKqCbkBdbaXJJygIb5dlbtJbE/iDEqeqxkyYpp2aseSNAtDsObIYEK1tDkReLXszabgAHMeOsVeo3wDurBnyzwWAHPQHLrF0qqBXlJUyM5cxQxtwLC9+h+BibxypyLRyq1H5j6V4vmDBy18sFR95vdB1PQHXWIWmGQyiE2/UkVdOV1l39WZQfp6QIK3RScnFWaxs4nDnxzgyKBvHvZNo3lsAHlugIQjjfvEMMwRpy0gvZntDkzAMaMh8CGH0jdCNKjzZyt2XIw28D7P2nKn37Jw1rYhoRfS4PQwQ4hhRMr3h1iSHvCI2WO8OsSQ94QrGiKqdIEEF1WhgIGCgyPKiUHUqeMZ/tuQ8qaynO3eXxEXbaW1JNOuKdMWWPE5noNT5RlG+/tEWbNRJCKZaNm7DvODrb8IieTHzWiuDNwf0JGS7s/2qBF4FSGJyy1t9YmKejlTSCwxYT3ATexOV/E+MQuxNsyKhMzYjgdQeUTMjaEuXpYxkba1R6ceLV2Skqm7PoL28zFP9ptbaXITm7v8A0AAf3xPzNqmYwCi5OSxRPadVA1MqUDfspWZ/emG5+CrFPhsbcuXhGb4rIlHj5ZXmqmwlQxAve1za40NoK2LvLUU9xKmuoJzAOXoYi1MNkWaPQPPNv3Y2u9VTJMnG7ksL2AuFNgbD08oenz+Ait7rbVQ00pFIBRcLDiDc5+cWCmtHnZPxM3Qa4o8kyiWBMT8rSI+TLuYlqaSW6cTAirGbpbErLLZAXhMjd6QH7Qy1aZ+IgG38IOnWJNVAFhCwLRphiUd+TLPK5aXQytKoNwoHQQzs7ZsuQCspAgJubcTB1o5ZfU9YqSAZ2sDTYLqxnAU0xjmqZuxu0gGuYrLZlXEw90AXuTpDdWh/ZsLABitjb8R1gmROsx6aQFVM7MScgNBEZRsvGSQHT0KhQCLm0dBPax0NQrkL392x+z0+ENheZdQeIUe+fkPOManV8sG2IesXL2uyneqli9k7If3Nf6RT5FEijJY9NdHjsZNUOBj1yHFj+jHk+kvoLeYP0gGolPLFxcj9escwoFqS4uuQ4GwANuusXLcXeBxTGlxEdlORwODSWxY5Z8MVv6xFY7QTFDDXj0hqROaTMExeGo5qdR+uIEdBKLOyXKLXk195eB7A3Um69Dp+XlEZN2diZ3OtrA+LuoHz+ETdPUJNkynIJ0N1txAIuDCmkGY6IoIW7Obm5YgWUm2gFxl4xj9Pjm4+LNnqueDl5ogN/Jt5MsMF7mFpZzuQ4btFPC3cUxn8ucVccIvPtGRlFOSLKSyH+K17el/jFEnLn0jdLsw47rZct19u9hOlTL93EJczxRzbPobHyjZnEfNbziEYDmv9w/OPo6ka8uWde4mfPujOJscWg7w6xID3hAC6jrB/3hCMeIztutSRJebMNlRSx/IeJ084x3bvtKnzLinHYpzyZz56L5esX32uTMOzpni8oH+sH6CMCxZQ8UdLs92rtB3JaY7Ox1LEk+piIkNia8P7QOUNUoyg+Tiy7k1yJU9lN/059kJP3XH+m1+GZK/zRdNq0IpCC7Lha+Em40Gd8sgLjPxHMRlEzLMajMdRmIvG+9aZr0xOYNOrDqzHF8h6QHCMltAWSUJLiy9bkSZbyu3WYJhNwSARgt93Cc1PXM5RmG+M3HWzj+8APICD9zp0+XUDsGwi32oIurrwUj5HUREbyTMVXPNrfaHLlbL6Q6jUNITk3kduwVIbEwM1hw1PjyhIzj2SgUZaQBwgzSNDbpBlPticlsE1x/MfkYiWfOOL5iA6fZ20bR7N9rvWqyupxS7Bplu6QdM9MXhGhKgAsNIzXZOy0kSZYkO9j9pjxWvjAuctNBFj2Tt2Zms0BgNHGRtb7w+ohVjS2hnkctMsdVUJKRnc2VRcn8hxPhCaHEwDuMJbML+EHRT48/GIhGNVOW/+lLIYj8TDS/gIn8UEUXHtoRHhYwAgVfMziMnThE3Pplma/lDKbJlcj6mM8scmzTHLFIryKSwMF1K2WD6mkCtlpA1UndiTjx0UU+WyuzZuZjoceRmY6JFQL2p0WISZgGV2Rj/yX5NFCmCNd31lBqOZfmpHXELRlE+XYkco9aPR477A48C3hzs4QzcF9YJxDz6LsGuvuMdORPDprHTZfpEuZKspVswf1eIwIUco3HTqND5j5QtDWXzcCsxShLPAFfNc1+BAi37Kmqam1xZZTE+HeWM33NnYJrLzAYeWR+Y9IuOxacifPa5IaWAPDEx7vkVI8oE8dzjP9gwycYTg/wBUR/tQdp1JLmqLItTlzw4WUMepPyjO53A8xG37e2N2uz5kkaiWSv8AEveHxHxjDlN0ENLsSHWzuB/hv/TmPlG6bgVxnUEknVQUP8py/wCOGMMQZHo3yjWvZJV3p3lXzRg39Yz+KwjHLypzHWD+IgAajrEhxEIx4lE9uFSybPCjR5yK2V8lDOOmaCMFp6jOx8o1b207eE2YtIukk43YG95jLkLfuqT/AFeEZHUrbPiOI+sOujn2Krx3TDVPDrNiTyhUhch0gnHjLFp2pPDU1DYglpShvDsWK/3YvSKxMMF7OYlFuckLBfAM1z8SYKdCSV0yy7vVnYTgxHdayt5nI+V4r+2WvUTj/wDK/wDcYlJZuIgZszEzMdWYn1N4Zv20LFe6zgITMbPoPnHt4aBuL884UoeIYbnvmPOFXgepaAE3HYu3P2qkkTMIxslmscsSHCxt/Lfzg+kU3trcCKn7OnDUSEf+5MHTP/Ii+7MkXnX5IPW5EN4E8k9s2RgW3rBisOHmYGltcfujjz5wguWyGS/OEGCjMEcGhpRaFgwAi+kLBgZsjDyMYBwisS46RGVnumJKrrUlqWdgABnEI1Ys2SJie62YiGVeS+J+CNxx0OJLBEdGajTZMbapu1kTUyuyG1+drj4xi6zcVx95dfEaX8shGtzN56ZTYpUnpTuw9VuDGN7fnBZz9jcDGxBIztc2BHThHpxPKaFzWMJQN4QqnmCYpYZHiOX+IH2lN7JBb33IVfC/GHAOTKlVOH3m/CoufPlEZtuYSmLCVZCD7ytkDmCAf1nBolCUmuZzY/eaH6OcbX0HKAwp0M7uVQE+U18mIX+vL5kRrWzVwmx0Nj5jX1jMVmKPuqOOSgZ+kSf/AJbOUYVbEebAG0PF0qZOceTtGu08y/SPnaolFJkyWfuuy/0sRFwkb4VSm/bEnkQtvS1ogp01HdmKKWZizHPMsbk+EI0OiHU5Nfgrn0H69YunshrCKkrcATENwf3cx9YgTMVRkijyB+cPbMn4pstScmdAbZZFgD8IVodb0bsDmM11HGIr2jbdNJSEoSJsw9nLtqL+8w6LfPmREtLny8gABbTLS2nSG6+uVRckExn9VdmlYH0fPybMqJx7kqdMJzyR29TaIvbmzJ0ghZ8p5RYXXGpW/S+sb1I3iZ7lUmEAkXCNbK+Y5jpziUfsp8sCciTFPBlDD4wVnsL+HcUfLVI1soIktqOXyMaJvf7KHRjO2ee1S9zIJAdb/gYmzDwOfWM9r6eZIcdqjyzoVdWQ+OTCKxkmRcWjxgYPospY6n5wIxh6nfuDqfnDCsMeabG3KI1DlBDvkYFXSOOQ5MlOUZlViFtiIBIUMcILHhmbQ3Evu7WkmfTA27aS3AG7J3gtjzAYXGecQpBjgnNA1RBDOIGbPxgM41L2Opjp2B0We3xVTGlUa91iNWbCOlzp6xW9xN1zQUnfN5swmY68EOEBUHOw1POLpsqUAi+vrDeBPI8qmwAAsOcOecLYMdBHmAD3mA84UY8Aj1YQaiX+MR6swcDeAE9cxEVm0OzBzzOggvaFUAPnFYkOZrs50XSAFFc3620UXBe7NmfyiS9n8x32et7/AOpMt0vAsnYa1VZZ8wO8/QaDzi+ypCSpdlAVVvYDIekZ570aYaVkeiACx1johqmoZmJ5mOg+kI8ppJQ84+d95KPs581Pwuw9DG/E/vN/UYxnfOUDWzv47n0F41RRjc0ypyphlZjzHMQjbM0TOxdTexPkRz9Y7abcIHpLWN9MoY4kJovYwtGtDZmC2UDNUQQBMybaBleG2e8dLNoAQu+ULTIQwJkJmPeOOOaZcwXs5wJiEmwDKSeQBuYDSBtsNaS3kPU5wJbQ0dNG+0W1AQuE3DKGX95TxHw9YRWUyTHGNcyLi5I/tNvWM69l+8ZEsmoZFSWvZo7d2wNjYsTYE2/4xoWz3Mwie9ze4lJr3W0YjixsD4Dzjz3BrTPUhOL2iRMwSl0y8OURO2pjSl7ZBdCR2qj7oP8AuAfP15w5Shw7BjjUHPgVBzAtxteH6iqEpbfd0F9LHgfCFGpLQjZdQzAFASPT4xLzpSTlMuaizFIsVdQ4I8Qcog6jbGEA5Acc8x05iJSmrbgMBrFsS5OiGeoqyrbzeyqmnrelP7LMAyAu0prc0vdeq+hjKttbt1NCcNRLKi5s695G/hf6Gx8I+jJVSD4R7UBZgKOqupHeVhiBHivGNRi7Plxmyyh/Y+y5tS4lyULtx5KObHgI3Kp9mdAxZhLILMWFnZVW5vhVVyA9YktlbDlyB2chERRmQDqebNqT1hZya6Q8Ip9srO53s1kUtp0/7efrc5InLAnE/vH0EFbW3L2ZmZlNhDH3keaoB6BrL8otVW7La9hfkdeh5+EAzqhSpuFZNCp8Ta1vhaMspyXk1xhF+DG/aHuQlEiT6d3eQxwtjIJRjmveAF1OYzzvzvDvsi3U/a5/7RMF5EhgRxDzRmq9FyY/yjnGhbp1Eqr7aSFDSpE4jC3et2TApe+tiB6RZJqW7oODkFsoPpGjE21szZkoy0E1iBgAdLi9oXOqElLc6aAcT0HGB6GUVBBOK5uOPCDZNGL42zbh+6OQipEi50+qnDuWkr4i7kdNBEc2wiTd5ju3NmJ+EWt7QO4BgBK0aJk6RMbJnXDA8BDk4AiA2miWrN4WjjiJ3irvujUw/IkiXJA8LmIXZqGonlj7qnKJfbtRhQ25WEIx0hW50oEzpvNsA6L/AJJgjbNXdlUaX9THtOv7PTpLHvEXbqczEHtraKyJTTmBYJbIa8rCJwXkeb8INFPHQJT1VS6hgiLcA2JNxfnHRQmXx5H7y/OKvvTsOQgEwKA7scbEByxP8RsAOQEXhpS/hHpAtXUyksHtnoMN79Bxh0yXppGSzKWQxzlp5yZXTlEFvxQSpUqW8qWqXxK2EWuciMhlz4RsteQVIkSZJJ4zFAA8gpvFA342FNFFMaYy4hNltcWw2YlSMhlbEOEUXu0ib9u2zHFnst7EiONa3h6Rf9g7kypsntu3TQs11vhAJF7YvA5wVsz2bU1STgrlJFyVGFDbmAwzGYzGWcNPE4q7v5/T9wRyqTqv0+pm37c44D4/nE3u/J/aC2I2AA90E5mL5sz2UUk84UrBMIzKrMXFYcSmC9vGLbsL2YSqXFgmHvWvcYtL25c4kmr2UlGTWjL33bN7I9+V1/IxHTdlur4CoLZ5XyPrG+St0ZQ++/kFH5w224tGWxMjM3MuR8rR0pJ9HY4ST9xgUyQUbCyAMDxscvPWGtpUDmWRbXMZgi2uoj6M/wDEqK+I06MebXY/EwVK2FTKLLTyQOXZr9RCWy3FGUbl7s0z7LnrPRyHASZguWxI+NGQW94FtdCBY5RNbEqpkuZLQme0pUK4mkBScgFLsrnPL8I1i/SNlSkuQi3Ischp+EDgPCH1opYFgijooEc0mtix5xdplJ2ftBO2aWoczGxPmjKCqkD3iBmLiBNvyKvCWlSDN4iWHRfUk5eV4v8AKolDWIDAjK4GVtbesLmbPU+6SPiIn6USzzZD5y3ifaKksaafIQCxC4nGepJTICJr2fb8ggSJpzA7ja3UDTxI+XQxr+2KR0lu6yzNZVJVV1Yge6PExjm/GzKWomq8nHTVRAIWZLaTdhoCTYK99D0B4RWKrozzm2/cahJqVK4w2Vr3BuLQRShioI94nEbnTlblGKbD3tnSWMqapEwMQ6kWDc7r9x/EZGNRptpGYo1AIyyta/O0P2DosNfVsqhRa7G2L6wXSywigDzPM+MQxniyDwPqM4MlzuINstIA1hk+oCrcjFwA5nhDM6klvYOikjvHK2fUQNUVF2lKeZb+kf5hdXU4RMI+6l4DimFSa6I7ZOxaWiaZ2CCW004nOJ2LWJ4uTaxJyHOCJr4jnpCq43JFgbG9iLjr4QrZqrNuAlrDM3y8oIOw3ZNPZSx4nLpBpN8o8ljAALZR5NmW4QAiHFoGmGPZs6BmeOOPZ7YVJtfKKvvBWsUwjLEeHKJmsryARqM/URXJlnZWbIWvbxPCFCS2waYS5V4jtpqZswKNFIZj4A3iamHDLA420iJqJoUYRqdfGFexk62PzZ5dr+Qgfa9Opk2bMYlJ8jeH6GVxMV7eXbBdxIk58XPAeHWCAnv2gc46Oo6IYFxa2zjoILLptvbtPSpinTFXkBmx6KPnFH25UPjR1dlyGGzG1rDMCKtsnc8VE4rMnMVUZi2Z4WBJsPSLtsOY5lGX9mRKLIhaXjOFfdBLHOwyvxtFI+0jk9+iMp6mtmEqkyY2pALEAjlDm+u1XbZU2VORkm45Ki/3u+GuDobBDFl2BVTWx4jK7tvdlYOfENFQ9pEubUsimYFRRcKEv3jcFicWeWXrDc7ekIsdLso2yq3sFV1GJbFZ65nInl+G1ovuxdkSpq9vQznktbNbh1z4EHMjzip0u7pFiJo8fs8iPHvQ1RVj0FWFlNdWaxU6Z65cvCG9Saun2Jwj5Rd6zb9XSWaZTy3YEfaj3StwWBOE4b28Im9398pUxmebUCWhvaVMRVwm+WGeps41y1iSpSJstWIHeUEjXXhEdM3KpWYtgK31CsVUnnYQYywyXvTT+n9DtZo/gaa+v9k429VEP/VSfJwflAk7fehX/fDfwo7fIQxK3PpR/tA9SzfMw+Ni08vSTL/pX8oH/nX5n9kG87/KvuBzfaHRj3e2fpLP1tCKbftZjqiUtR3mAxMoAFza5tfKDjNlpkJQ8iB/9YPQAi9rQryYV/z/AD/g0YZn/wBfx/oxOq5oIBZRfQKhJ9SfpHk2bNsbvMXxEtf/AMwUY8IEQ9Q0ek6K1vPXVVLTTKiVOMwrY2dRZVJAOQEQtLtavmUq1UyvWSjKzYVkKSAGK638PjFr23tDs5T2XS3EZ+FiCIyFpzTxIp7lUnziDa3dRH7qKNLAu56kco04pNrx9kYs1xl5+55tXfSpIbDV1LDTFcSxf+FfziK2ft6odyWmNMurI3aEzBhcWYWP0jR99tlr+xJTy8MuX2ksWC3yF7cRc3sbx5sz2arIFu3xcb9lY3P88H1ZNdhUF8tlGrNktUIomghlFpU/745K4+8t+BNxwPAi7K3tqqN+xqQXC6HRsPME5OPQ+MaTM2WJdxixWPK31hP/AI1IqVV5yhsLXAtbMePI8RxidLseLl0xrZ+1xNlrNUPgyIZkZRfQi54eOkS0mryyPToYmtmKCpl6JYAAWy6CC5OxpKCwlqeZt69IDZRRIFqrND4MPlD2AzDNVASWUDwzsIn5GzJaG6rn5m3S8EIgGgAgWGiFlUjgDGM7AEg3ubfnB1Js8SwShOeefPl0gpjHgfO0Cw0IE3ELwLNmcIXLa2XiYH2gcKlhHHAs187QzPrRL965PwhBnYxYjWIKvLStGLKfutnbodYDYUhis2uVc4lxKdLZQqjQzZ4GgWxtFZl7WLNgKDJ9bn5RcN11u0xuN4UJIbTn2NhEZTySzXMF1ObHrAW260yJWJAMRIW54Xyv4xwBW0Zxb7OWbW99vwjl1MRGyqRcZYCyj6RIVidlICjMtmzcSTqTDM/7Ony+9rBCHGqjojFm5DoI6AA//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0122900"/>
      </p:ext>
    </p:extLst>
  </p:cSld>
  <p:clrMapOvr>
    <a:masterClrMapping/>
  </p:clrMapOvr>
  <mc:AlternateContent xmlns:mc="http://schemas.openxmlformats.org/markup-compatibility/2006" xmlns:p14="http://schemas.microsoft.com/office/powerpoint/2010/main">
    <mc:Choice Requires="p14">
      <p:transition spd="slow" p14:dur="2000" advTm="33503"/>
    </mc:Choice>
    <mc:Fallback xmlns="">
      <p:transition spd="slow" advTm="33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Gender Roles &amp; Stereotyping</a:t>
            </a:r>
          </a:p>
        </p:txBody>
      </p:sp>
      <p:sp>
        <p:nvSpPr>
          <p:cNvPr id="2" name="Content Placeholder 1"/>
          <p:cNvSpPr>
            <a:spLocks noGrp="1"/>
          </p:cNvSpPr>
          <p:nvPr>
            <p:ph idx="1"/>
          </p:nvPr>
        </p:nvSpPr>
        <p:spPr/>
        <p:txBody>
          <a:bodyPr/>
          <a:lstStyle/>
          <a:p>
            <a:r>
              <a:rPr lang="en-US" dirty="0"/>
              <a:t>According to your book, the phrase Gender Roles refers to: Social behavior that is prescribed and defined for males and females according to tradition, as contrasted with actual biological differences.</a:t>
            </a:r>
          </a:p>
          <a:p>
            <a:r>
              <a:rPr lang="en-US" dirty="0"/>
              <a:t>How do you view your Gender Role?</a:t>
            </a:r>
          </a:p>
          <a:p>
            <a:r>
              <a:rPr lang="en-US" dirty="0"/>
              <a:t>Do you allow for these traditionally prescribed gender roles to influence your future career?</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5908279"/>
      </p:ext>
    </p:extLst>
  </p:cSld>
  <p:clrMapOvr>
    <a:masterClrMapping/>
  </p:clrMapOvr>
  <mc:AlternateContent xmlns:mc="http://schemas.openxmlformats.org/markup-compatibility/2006" xmlns:p14="http://schemas.microsoft.com/office/powerpoint/2010/main">
    <mc:Choice Requires="p14">
      <p:transition spd="slow" p14:dur="2000" advTm="27626"/>
    </mc:Choice>
    <mc:Fallback xmlns="">
      <p:transition spd="slow" advTm="2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Gender Roles &amp; Stereotyping</a:t>
            </a:r>
          </a:p>
        </p:txBody>
      </p:sp>
      <p:sp>
        <p:nvSpPr>
          <p:cNvPr id="2" name="Content Placeholder 1"/>
          <p:cNvSpPr>
            <a:spLocks noGrp="1"/>
          </p:cNvSpPr>
          <p:nvPr>
            <p:ph idx="1"/>
          </p:nvPr>
        </p:nvSpPr>
        <p:spPr>
          <a:xfrm>
            <a:off x="446690" y="1894994"/>
            <a:ext cx="8229600" cy="4525963"/>
          </a:xfrm>
        </p:spPr>
        <p:txBody>
          <a:bodyPr>
            <a:normAutofit/>
          </a:bodyPr>
          <a:lstStyle/>
          <a:p>
            <a:r>
              <a:rPr lang="en-US" dirty="0"/>
              <a:t>According to your book, the phrase Gender Stereotyping refers to: attributing behaviors, abilities, interests, values, and roles to a person or group of persons on the basis of gender.</a:t>
            </a:r>
          </a:p>
          <a:p>
            <a:r>
              <a:rPr lang="en-US" dirty="0"/>
              <a:t>Do you find that you stereotype certain careers by attributing them to a certain gender?</a:t>
            </a:r>
          </a:p>
          <a:p>
            <a:r>
              <a:rPr lang="en-US" dirty="0"/>
              <a:t>Have you ever considered going in to a non-traditional career in which you will find people of the opposite gender from yourself?</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52283076"/>
      </p:ext>
    </p:extLst>
  </p:cSld>
  <p:clrMapOvr>
    <a:masterClrMapping/>
  </p:clrMapOvr>
  <mc:AlternateContent xmlns:mc="http://schemas.openxmlformats.org/markup-compatibility/2006" xmlns:p14="http://schemas.microsoft.com/office/powerpoint/2010/main">
    <mc:Choice Requires="p14">
      <p:transition spd="slow" p14:dur="2000" advTm="30507"/>
    </mc:Choice>
    <mc:Fallback xmlns="">
      <p:transition spd="slow" advTm="30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lstStyle/>
          <a:p>
            <a:r>
              <a:rPr lang="en-US" dirty="0"/>
              <a:t>Gender Roles &amp; Stereotyping</a:t>
            </a:r>
          </a:p>
        </p:txBody>
      </p:sp>
      <p:sp>
        <p:nvSpPr>
          <p:cNvPr id="2" name="Content Placeholder 1"/>
          <p:cNvSpPr>
            <a:spLocks noGrp="1"/>
          </p:cNvSpPr>
          <p:nvPr>
            <p:ph idx="1"/>
          </p:nvPr>
        </p:nvSpPr>
        <p:spPr>
          <a:xfrm>
            <a:off x="457200" y="1066800"/>
            <a:ext cx="8229600" cy="5105400"/>
          </a:xfrm>
        </p:spPr>
        <p:txBody>
          <a:bodyPr>
            <a:normAutofit fontScale="92500" lnSpcReduction="10000"/>
          </a:bodyPr>
          <a:lstStyle/>
          <a:p>
            <a:r>
              <a:rPr lang="en-US" sz="2400" dirty="0"/>
              <a:t>It is important that you do not let the gender stereotyping of others affect your future career.</a:t>
            </a:r>
          </a:p>
          <a:p>
            <a:pPr marL="109728" indent="0">
              <a:buNone/>
            </a:pPr>
            <a:endParaRPr lang="en-US" sz="2400" dirty="0"/>
          </a:p>
          <a:p>
            <a:r>
              <a:rPr lang="en-US" sz="2400" dirty="0"/>
              <a:t>Although you can’t plan out your life perfectly, you can consider possible challenges you might face and how you can deal with those in a positive way.</a:t>
            </a:r>
          </a:p>
          <a:p>
            <a:pPr marL="109728" indent="0">
              <a:buNone/>
            </a:pPr>
            <a:endParaRPr lang="en-US" sz="2400" dirty="0"/>
          </a:p>
          <a:p>
            <a:r>
              <a:rPr lang="en-US" sz="2400" dirty="0"/>
              <a:t>If you choose a career that is historically non-traditional for your gender, you may run into sexism or discrimination.  Just keep in mind any instance of this type of discrimination is not prohibited, and you always have the power to challenge it.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226733"/>
      </p:ext>
    </p:extLst>
  </p:cSld>
  <p:clrMapOvr>
    <a:masterClrMapping/>
  </p:clrMapOvr>
  <mc:AlternateContent xmlns:mc="http://schemas.openxmlformats.org/markup-compatibility/2006" xmlns:p14="http://schemas.microsoft.com/office/powerpoint/2010/main">
    <mc:Choice Requires="p14">
      <p:transition spd="slow" p14:dur="2000" advTm="32312"/>
    </mc:Choice>
    <mc:Fallback xmlns="">
      <p:transition spd="slow" advTm="32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143000"/>
          </a:xfrm>
        </p:spPr>
        <p:txBody>
          <a:bodyPr>
            <a:noAutofit/>
          </a:bodyPr>
          <a:lstStyle/>
          <a:p>
            <a:r>
              <a:rPr lang="en-US" sz="3200" dirty="0"/>
              <a:t>Cultural Diversity: </a:t>
            </a:r>
            <a:br>
              <a:rPr lang="en-US" sz="3200" dirty="0"/>
            </a:br>
            <a:r>
              <a:rPr lang="en-US" sz="3200" dirty="0"/>
              <a:t>Age, Race, and Disability</a:t>
            </a:r>
            <a:br>
              <a:rPr lang="en-US" sz="3200" dirty="0"/>
            </a:br>
            <a:endParaRPr lang="en-US" sz="3200" dirty="0"/>
          </a:p>
        </p:txBody>
      </p:sp>
      <p:sp>
        <p:nvSpPr>
          <p:cNvPr id="2" name="Content Placeholder 1"/>
          <p:cNvSpPr>
            <a:spLocks noGrp="1"/>
          </p:cNvSpPr>
          <p:nvPr>
            <p:ph idx="1"/>
          </p:nvPr>
        </p:nvSpPr>
        <p:spPr>
          <a:xfrm>
            <a:off x="457200" y="1219200"/>
            <a:ext cx="8229600" cy="4788091"/>
          </a:xfrm>
        </p:spPr>
        <p:txBody>
          <a:bodyPr>
            <a:normAutofit fontScale="85000" lnSpcReduction="10000"/>
          </a:bodyPr>
          <a:lstStyle/>
          <a:p>
            <a:r>
              <a:rPr lang="en-US" dirty="0"/>
              <a:t>Today’s workforce is more culturally diverse than ever, and this diversity will increase as the next wave of workers joins the workforce</a:t>
            </a:r>
          </a:p>
          <a:p>
            <a:pPr marL="109728" indent="0">
              <a:buNone/>
            </a:pPr>
            <a:endParaRPr lang="en-US" dirty="0"/>
          </a:p>
          <a:p>
            <a:r>
              <a:rPr lang="en-US" dirty="0"/>
              <a:t>To remain globally competitive, companies in the United States must improve training and advancement opportunities and use each employee’s talent to the fullest. </a:t>
            </a:r>
          </a:p>
          <a:p>
            <a:pPr marL="109728" indent="0">
              <a:buNone/>
            </a:pPr>
            <a:endParaRPr lang="en-US" dirty="0"/>
          </a:p>
          <a:p>
            <a:r>
              <a:rPr lang="en-US" dirty="0"/>
              <a:t>Stereotypes about and prejudices against particular ethnic or racial groups must be diminished and opportunities expanded for all workers.</a:t>
            </a:r>
          </a:p>
          <a:p>
            <a:pPr marL="109728" indent="0">
              <a:buNone/>
            </a:pPr>
            <a:endParaRPr lang="en-US" dirty="0"/>
          </a:p>
          <a:p>
            <a:r>
              <a:rPr lang="en-US" dirty="0"/>
              <a:t>Unfortunately, these stereotypes and prejudices do still exist especially in the areas of age, race, and disability.</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70669023"/>
      </p:ext>
    </p:extLst>
  </p:cSld>
  <p:clrMapOvr>
    <a:masterClrMapping/>
  </p:clrMapOvr>
  <mc:AlternateContent xmlns:mc="http://schemas.openxmlformats.org/markup-compatibility/2006" xmlns:p14="http://schemas.microsoft.com/office/powerpoint/2010/main">
    <mc:Choice Requires="p14">
      <p:transition spd="slow" p14:dur="2000" advTm="44002"/>
    </mc:Choice>
    <mc:Fallback xmlns="">
      <p:transition spd="slow" advTm="44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lstStyle/>
          <a:p>
            <a:r>
              <a:rPr lang="en-US" dirty="0"/>
              <a:t>Ageism</a:t>
            </a:r>
          </a:p>
        </p:txBody>
      </p:sp>
      <p:sp>
        <p:nvSpPr>
          <p:cNvPr id="2" name="Content Placeholder 1"/>
          <p:cNvSpPr>
            <a:spLocks noGrp="1"/>
          </p:cNvSpPr>
          <p:nvPr>
            <p:ph idx="1"/>
          </p:nvPr>
        </p:nvSpPr>
        <p:spPr>
          <a:xfrm>
            <a:off x="457200" y="1143000"/>
            <a:ext cx="8229600" cy="4864291"/>
          </a:xfrm>
        </p:spPr>
        <p:txBody>
          <a:bodyPr>
            <a:normAutofit fontScale="92500" lnSpcReduction="20000"/>
          </a:bodyPr>
          <a:lstStyle/>
          <a:p>
            <a:pPr marL="109728" indent="0">
              <a:buNone/>
            </a:pPr>
            <a:r>
              <a:rPr lang="en-US" dirty="0"/>
              <a:t>“I’m too old for that job.”</a:t>
            </a:r>
          </a:p>
          <a:p>
            <a:pPr marL="109728" indent="0">
              <a:buNone/>
            </a:pPr>
            <a:r>
              <a:rPr lang="en-US" dirty="0"/>
              <a:t>“They won’t hire me because I’m too young.”</a:t>
            </a:r>
          </a:p>
          <a:p>
            <a:r>
              <a:rPr lang="en-US" dirty="0"/>
              <a:t>Have you ever attributed a characteristic to someone based on their age?</a:t>
            </a:r>
          </a:p>
          <a:p>
            <a:r>
              <a:rPr lang="en-US" dirty="0"/>
              <a:t>Have you ever felt an opportunity was not given to you because of how old you were?</a:t>
            </a:r>
          </a:p>
          <a:p>
            <a:r>
              <a:rPr lang="en-US" dirty="0"/>
              <a:t>Ageism is the act of being discriminated against because of age, and is considered unlawful discrimination, although it does exist.</a:t>
            </a:r>
          </a:p>
          <a:p>
            <a:r>
              <a:rPr lang="en-US" dirty="0"/>
              <a:t>Emerging trend: People are no longer retiring at early ages (ages 55-65).  This means older people will be competing with younger people for jobs in the future.  </a:t>
            </a:r>
          </a:p>
          <a:p>
            <a:r>
              <a:rPr lang="en-US" dirty="0"/>
              <a:t>Accentuate your experience and assets no matter what your age is.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30934050"/>
      </p:ext>
    </p:extLst>
  </p:cSld>
  <p:clrMapOvr>
    <a:masterClrMapping/>
  </p:clrMapOvr>
  <mc:AlternateContent xmlns:mc="http://schemas.openxmlformats.org/markup-compatibility/2006" xmlns:p14="http://schemas.microsoft.com/office/powerpoint/2010/main">
    <mc:Choice Requires="p14">
      <p:transition spd="slow" p14:dur="2000" advTm="46293"/>
    </mc:Choice>
    <mc:Fallback xmlns="">
      <p:transition spd="slow" advTm="46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10.4|1.9|1.5|2.7"/>
</p:tagLst>
</file>

<file path=ppt/tags/tag10.xml><?xml version="1.0" encoding="utf-8"?>
<p:tagLst xmlns:a="http://schemas.openxmlformats.org/drawingml/2006/main" xmlns:r="http://schemas.openxmlformats.org/officeDocument/2006/relationships" xmlns:p="http://schemas.openxmlformats.org/presentationml/2006/main">
  <p:tag name="TIMING" val="|2.9|4.2|5.9|14.4|14.3"/>
</p:tagLst>
</file>

<file path=ppt/tags/tag11.xml><?xml version="1.0" encoding="utf-8"?>
<p:tagLst xmlns:a="http://schemas.openxmlformats.org/drawingml/2006/main" xmlns:r="http://schemas.openxmlformats.org/officeDocument/2006/relationships" xmlns:p="http://schemas.openxmlformats.org/presentationml/2006/main">
  <p:tag name="TIMING" val="|3.8|9.5|7.3|6.4|8.3"/>
</p:tagLst>
</file>

<file path=ppt/tags/tag12.xml><?xml version="1.0" encoding="utf-8"?>
<p:tagLst xmlns:a="http://schemas.openxmlformats.org/drawingml/2006/main" xmlns:r="http://schemas.openxmlformats.org/officeDocument/2006/relationships" xmlns:p="http://schemas.openxmlformats.org/presentationml/2006/main">
  <p:tag name="TIMING" val="|3.4|24.1"/>
</p:tagLst>
</file>

<file path=ppt/tags/tag13.xml><?xml version="1.0" encoding="utf-8"?>
<p:tagLst xmlns:a="http://schemas.openxmlformats.org/drawingml/2006/main" xmlns:r="http://schemas.openxmlformats.org/officeDocument/2006/relationships" xmlns:p="http://schemas.openxmlformats.org/presentationml/2006/main">
  <p:tag name="TIMING" val="|2.1|8|4.9"/>
</p:tagLst>
</file>

<file path=ppt/tags/tag2.xml><?xml version="1.0" encoding="utf-8"?>
<p:tagLst xmlns:a="http://schemas.openxmlformats.org/drawingml/2006/main" xmlns:r="http://schemas.openxmlformats.org/officeDocument/2006/relationships" xmlns:p="http://schemas.openxmlformats.org/presentationml/2006/main">
  <p:tag name="TIMING" val="|1.9|3.8|13.7|9.3"/>
</p:tagLst>
</file>

<file path=ppt/tags/tag3.xml><?xml version="1.0" encoding="utf-8"?>
<p:tagLst xmlns:a="http://schemas.openxmlformats.org/drawingml/2006/main" xmlns:r="http://schemas.openxmlformats.org/officeDocument/2006/relationships" xmlns:p="http://schemas.openxmlformats.org/presentationml/2006/main">
  <p:tag name="TIMING" val="|3.7|12.1"/>
</p:tagLst>
</file>

<file path=ppt/tags/tag4.xml><?xml version="1.0" encoding="utf-8"?>
<p:tagLst xmlns:a="http://schemas.openxmlformats.org/drawingml/2006/main" xmlns:r="http://schemas.openxmlformats.org/officeDocument/2006/relationships" xmlns:p="http://schemas.openxmlformats.org/presentationml/2006/main">
  <p:tag name="TIMING" val="|3|13|3.6"/>
</p:tagLst>
</file>

<file path=ppt/tags/tag5.xml><?xml version="1.0" encoding="utf-8"?>
<p:tagLst xmlns:a="http://schemas.openxmlformats.org/drawingml/2006/main" xmlns:r="http://schemas.openxmlformats.org/officeDocument/2006/relationships" xmlns:p="http://schemas.openxmlformats.org/presentationml/2006/main">
  <p:tag name="TIMING" val="|1.1|12.5|7.4"/>
</p:tagLst>
</file>

<file path=ppt/tags/tag6.xml><?xml version="1.0" encoding="utf-8"?>
<p:tagLst xmlns:a="http://schemas.openxmlformats.org/drawingml/2006/main" xmlns:r="http://schemas.openxmlformats.org/officeDocument/2006/relationships" xmlns:p="http://schemas.openxmlformats.org/presentationml/2006/main">
  <p:tag name="TIMING" val="|6|8.2|10.1|10.1"/>
</p:tagLst>
</file>

<file path=ppt/tags/tag7.xml><?xml version="1.0" encoding="utf-8"?>
<p:tagLst xmlns:a="http://schemas.openxmlformats.org/drawingml/2006/main" xmlns:r="http://schemas.openxmlformats.org/officeDocument/2006/relationships" xmlns:p="http://schemas.openxmlformats.org/presentationml/2006/main">
  <p:tag name="TIMING" val="|1.9|2.1|3.8|5|5|8.8|13.2"/>
</p:tagLst>
</file>

<file path=ppt/tags/tag8.xml><?xml version="1.0" encoding="utf-8"?>
<p:tagLst xmlns:a="http://schemas.openxmlformats.org/drawingml/2006/main" xmlns:r="http://schemas.openxmlformats.org/officeDocument/2006/relationships" xmlns:p="http://schemas.openxmlformats.org/presentationml/2006/main">
  <p:tag name="TIMING" val="|2.4|11.4|5.3|11.9"/>
</p:tagLst>
</file>

<file path=ppt/tags/tag9.xml><?xml version="1.0" encoding="utf-8"?>
<p:tagLst xmlns:a="http://schemas.openxmlformats.org/drawingml/2006/main" xmlns:r="http://schemas.openxmlformats.org/officeDocument/2006/relationships" xmlns:p="http://schemas.openxmlformats.org/presentationml/2006/main">
  <p:tag name="TIMING" val="|1.9|17.3|15.4"/>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{67E8DA3E-A694-7E4A-A0D8-B525D9ABB247}tf10001073</Template>
  <TotalTime>110</TotalTime>
  <Words>1284</Words>
  <Application>Microsoft Macintosh PowerPoint</Application>
  <PresentationFormat>On-screen Show (4:3)</PresentationFormat>
  <Paragraphs>90</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Tw Cen MT</vt:lpstr>
      <vt:lpstr>Wingdings 3</vt:lpstr>
      <vt:lpstr>Droplet</vt:lpstr>
      <vt:lpstr>PowerPoint Presentation</vt:lpstr>
      <vt:lpstr>What are your assumptions?</vt:lpstr>
      <vt:lpstr>Cultural Norms</vt:lpstr>
      <vt:lpstr>Gender Equality</vt:lpstr>
      <vt:lpstr>Gender Roles &amp; Stereotyping</vt:lpstr>
      <vt:lpstr>Gender Roles &amp; Stereotyping</vt:lpstr>
      <vt:lpstr>Gender Roles &amp; Stereotyping</vt:lpstr>
      <vt:lpstr>Cultural Diversity:  Age, Race, and Disability </vt:lpstr>
      <vt:lpstr>Ageism</vt:lpstr>
      <vt:lpstr>Racism</vt:lpstr>
      <vt:lpstr>Ableism</vt:lpstr>
      <vt:lpstr>21st Century Trends</vt:lpstr>
      <vt:lpstr>A Degree AND Experience</vt:lpstr>
      <vt:lpstr>Future Job Opportunities</vt:lpstr>
      <vt:lpstr>Job Growth Trends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Examining the World of Work</dc:title>
  <dc:creator>AmandaGreene</dc:creator>
  <cp:lastModifiedBy>Ryan Barrett</cp:lastModifiedBy>
  <cp:revision>14</cp:revision>
  <dcterms:created xsi:type="dcterms:W3CDTF">2014-03-02T22:42:35Z</dcterms:created>
  <dcterms:modified xsi:type="dcterms:W3CDTF">2020-08-12T05:12:29Z</dcterms:modified>
</cp:coreProperties>
</file>