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tags/tag16.xml" ContentType="application/vnd.openxmlformats-officedocument.presentationml.tags+xml"/>
  <Override PartName="/ppt/notesSlides/notesSlide32.xml" ContentType="application/vnd.openxmlformats-officedocument.presentationml.notesSlide+xml"/>
  <Override PartName="/ppt/tags/tag17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8.xml" ContentType="application/vnd.openxmlformats-officedocument.presentationml.tags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85" r:id="rId1"/>
  </p:sldMasterIdLst>
  <p:notesMasterIdLst>
    <p:notesMasterId r:id="rId43"/>
  </p:notesMasterIdLst>
  <p:handoutMasterIdLst>
    <p:handoutMasterId r:id="rId44"/>
  </p:handoutMasterIdLst>
  <p:sldIdLst>
    <p:sldId id="266" r:id="rId2"/>
    <p:sldId id="286" r:id="rId3"/>
    <p:sldId id="347" r:id="rId4"/>
    <p:sldId id="289" r:id="rId5"/>
    <p:sldId id="290" r:id="rId6"/>
    <p:sldId id="291" r:id="rId7"/>
    <p:sldId id="292" r:id="rId8"/>
    <p:sldId id="293" r:id="rId9"/>
    <p:sldId id="294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4" r:id="rId18"/>
    <p:sldId id="305" r:id="rId19"/>
    <p:sldId id="306" r:id="rId20"/>
    <p:sldId id="307" r:id="rId21"/>
    <p:sldId id="318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2" r:id="rId34"/>
    <p:sldId id="333" r:id="rId35"/>
    <p:sldId id="334" r:id="rId36"/>
    <p:sldId id="335" r:id="rId37"/>
    <p:sldId id="336" r:id="rId38"/>
    <p:sldId id="338" r:id="rId39"/>
    <p:sldId id="340" r:id="rId40"/>
    <p:sldId id="341" r:id="rId41"/>
    <p:sldId id="34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71088" autoAdjust="0"/>
  </p:normalViewPr>
  <p:slideViewPr>
    <p:cSldViewPr>
      <p:cViewPr>
        <p:scale>
          <a:sx n="50" d="100"/>
          <a:sy n="50" d="100"/>
        </p:scale>
        <p:origin x="2936" y="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8/11/20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34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8/11/20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F18B74-4237-4DB1-B02D-7F802794153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1BAA1-DB83-4D09-9740-64E47073AB0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2A2E3-98EC-44D5-937B-9FEE9C03D9F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AACAC2-07F1-4874-8BFD-60341F86DE8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AFDF5-F47D-47E0-AA00-ED29B3B7ECA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A8292-7043-4C13-AF73-94134B81964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0AC36-91B4-4358-AB70-9AAFA14F01F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33EB5-E5DD-4379-B02A-32C0634B152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E330E-A2FE-4D4A-B9F5-4F5290C78EB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E9EAB-AE0D-4D65-8F44-00E65B8207A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9AB09-6720-4487-8494-756CD7A40B9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17B498-648C-471D-ACC0-2B3B4EB663D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 eaLnBrk="1" hangingPunct="1">
              <a:buFont typeface="Arial" charset="0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1F34B9-514D-46F3-82A5-D31A6AE5E7A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DB1000-F37F-42F6-ABFC-79B85260097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30484-974F-49F9-9B7B-78DD77A46D5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094D2-4D44-496C-9B56-0BC53291ACB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24F35-7D28-477E-9A11-082327F857C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4A7CF-10D4-4295-9F14-CD51522AEFF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3E231D-0008-4BE2-B9D3-71A5035EBD0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03C665-BAEE-40CF-8D28-D762B34EC16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4BAD96-6F3A-4FE3-945B-24B96804362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32A6B-69E7-4AB8-BE83-AE807974405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820D77-3DF8-4FE5-A881-9066BF38A71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97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C1E183-2E6F-4324-A105-182F6A4C486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72817F-1FD0-4B41-AB16-ACEA6CF1FBA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1624A-4BD5-4142-9FF4-B40F56182C3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CB3BF-990B-4CD1-9440-F5B73135626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It’s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1448B-E6A5-4BE6-8995-7114CC8ED0B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B06F0B-6703-4CDD-AFDB-6664E80AFC5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73EB3-17E2-4CF3-84C4-CFC12713581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B16CB-95CE-448C-9035-EEA384EE0BD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E2058-A62A-4258-A8F3-14541B3A338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EA705B-3769-40B4-BA22-AF00D3115B5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3AD7-4957-4B75-A3C2-FD727B348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pPr>
              <a:defRPr/>
            </a:pPr>
            <a:fld id="{67D07496-2AD6-4087-B889-A6B66AF4D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9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4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26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photo album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233432149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/>
              <a:pPr/>
              <a:t>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5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5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25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9668B50E-0B48-4566-8609-C51CF752A7DF}" type="datetimeFigureOut">
              <a:rPr lang="en-US" smtClean="0"/>
              <a:pPr/>
              <a:t>8/11/20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83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3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8/11/20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9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fade/>
  </p:transition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2" Type="http://schemas.microsoft.com/office/2007/relationships/media" Target="../media/media27.wav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av"/><Relationship Id="rId2" Type="http://schemas.microsoft.com/office/2007/relationships/media" Target="../media/media34.wav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2" Type="http://schemas.microsoft.com/office/2007/relationships/media" Target="../media/media35.wav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2" Type="http://schemas.microsoft.com/office/2007/relationships/media" Target="../media/media39.wav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.png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4.w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av"/><Relationship Id="rId2" Type="http://schemas.microsoft.com/office/2007/relationships/media" Target="../media/media40.wav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sz="3500" dirty="0"/>
              <a:t>Building Your Career Success Profile</a:t>
            </a:r>
            <a:endParaRPr lang="en-US" sz="3500" dirty="0"/>
          </a:p>
        </p:txBody>
      </p:sp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6364" r="6364"/>
          <a:stretch>
            <a:fillRect/>
          </a:stretch>
        </p:blipFill>
        <p:spPr/>
      </p:pic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COUN 6 ----</a:t>
            </a:r>
            <a:r>
              <a:rPr lang="en-US" dirty="0"/>
              <a:t>CAREER LIFE  PLANNING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600"/>
              <a:t>I am assertive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500" dirty="0"/>
              <a:t>Assertive: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500" dirty="0"/>
              <a:t>-People that choose for themselves without putting others down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500" dirty="0"/>
              <a:t>-Stand up for themselves while respecting others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3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Five Assertive Behaviors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/>
              <a:t>Ask for what you want.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/>
              <a:t>Ask for clarification.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/>
              <a:t>Give justified compliments-accept compliments.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/>
              <a:t>Don’t answer when not ready-say no if necessary.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/>
              <a:t>Learn assertive body language.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	Eye contact, posture, dress, facial expressions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9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 have a sense of humor.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b="1" dirty="0"/>
              <a:t>Laughter is internal jogging</a:t>
            </a:r>
            <a:r>
              <a:rPr lang="en-US" dirty="0"/>
              <a:t>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Good for your health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Who makes you laugh? </a:t>
            </a:r>
          </a:p>
          <a:p>
            <a:pPr eaLnBrk="1" hangingPunct="1"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4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I AM SELF-CONFIDENT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/>
              <a:t>More than any other factor is the secret to success and happiness</a:t>
            </a:r>
          </a:p>
          <a:p>
            <a:pPr eaLnBrk="1" hangingPunct="1"/>
            <a:r>
              <a:rPr lang="en-US" b="1"/>
              <a:t>Do I take pride in my accomplishments?</a:t>
            </a:r>
          </a:p>
          <a:p>
            <a:pPr eaLnBrk="1" hangingPunct="1"/>
            <a:r>
              <a:rPr lang="en-US" b="1"/>
              <a:t>Do I learn from my mistakes?</a:t>
            </a:r>
          </a:p>
          <a:p>
            <a:pPr eaLnBrk="1" hangingPunct="1"/>
            <a:r>
              <a:rPr lang="en-US" b="1"/>
              <a:t>Do I accept suggestions and praise from others?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5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8" grpId="0"/>
      <p:bldP spid="1433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Self confidence continued…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Reward yourself each day for something you do well</a:t>
            </a:r>
          </a:p>
          <a:p>
            <a:pPr lvl="1"/>
            <a:r>
              <a:rPr lang="en-US" b="1" dirty="0"/>
              <a:t>How can I reward myself? </a:t>
            </a:r>
          </a:p>
          <a:p>
            <a:pPr eaLnBrk="1" hangingPunct="1"/>
            <a:r>
              <a:rPr lang="en-US" b="1" dirty="0"/>
              <a:t>Share personal achievements with a good friend or a support group   </a:t>
            </a:r>
          </a:p>
          <a:p>
            <a:pPr lvl="1"/>
            <a:r>
              <a:rPr lang="en-US" b="1" dirty="0"/>
              <a:t>Who can I share personal  achievements with?</a:t>
            </a:r>
            <a:r>
              <a:rPr lang="en-US" dirty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56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68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68" decel="100000"/>
                                        <p:tgtEl>
                                          <p:spTgt spid="153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68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2" grpId="0"/>
      <p:bldP spid="153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I AM ENTHUSIASTIC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ACHIEVERS ARE OPTIMISTIC</a:t>
            </a:r>
          </a:p>
          <a:p>
            <a:pPr eaLnBrk="1" hangingPunct="1"/>
            <a:r>
              <a:rPr lang="en-US" b="1" dirty="0"/>
              <a:t>Problems=Opportunities</a:t>
            </a:r>
          </a:p>
          <a:p>
            <a:pPr eaLnBrk="1" hangingPunct="1"/>
            <a:r>
              <a:rPr lang="en-US" b="1" dirty="0"/>
              <a:t>Start the day on a positive note-</a:t>
            </a:r>
          </a:p>
          <a:p>
            <a:pPr eaLnBrk="1" hangingPunct="1"/>
            <a:r>
              <a:rPr lang="en-US" b="1" dirty="0"/>
              <a:t>How can I start my day in a positive way?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3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Get Involved!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You can become more enthusiastic by getting involved in something that has meaning for you-</a:t>
            </a:r>
            <a:r>
              <a:rPr lang="en-US" dirty="0"/>
              <a:t> </a:t>
            </a:r>
          </a:p>
          <a:p>
            <a:pPr eaLnBrk="1" hangingPunct="1"/>
            <a:r>
              <a:rPr lang="en-US" b="1" dirty="0"/>
              <a:t>What type of hobby, volunteer work, activities have meaning for you?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I HAVE A POSITIVE SELF-IMAGE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/>
              <a:t>Successful people like themselves</a:t>
            </a:r>
          </a:p>
          <a:p>
            <a:pPr eaLnBrk="1" hangingPunct="1"/>
            <a:r>
              <a:rPr lang="en-US" b="1"/>
              <a:t>Picture yourself doing, being or achieving something</a:t>
            </a:r>
          </a:p>
          <a:p>
            <a:pPr eaLnBrk="1" hangingPunct="1"/>
            <a:r>
              <a:rPr lang="en-US" b="1"/>
              <a:t>Every time you say “I can’t” you are adding to a negative self-image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1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68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68" decel="100000"/>
                                        <p:tgtEl>
                                          <p:spTgt spid="184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68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4" grpId="0"/>
      <p:bldP spid="1843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I LEARN FROM ROLE MODELS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/>
              <a:t>Who is one of your role models?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9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 am Persistent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/>
              <a:t>Some people keep going, even when they get stuck or fail again and again.  To such people belongs the world.  Consider the hapless politician who compiled this record: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Failed in business:			1831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Defeated for legislature:		1832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Second failure in business:	        1833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Suffered nervous breakdown:	1836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Defeated for speaker:		1838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8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90600"/>
            <a:ext cx="7772400" cy="2209800"/>
          </a:xfrm>
        </p:spPr>
        <p:txBody>
          <a:bodyPr>
            <a:normAutofit fontScale="90000"/>
          </a:bodyPr>
          <a:lstStyle/>
          <a:p>
            <a:pPr algn="r" eaLnBrk="1" hangingPunct="1"/>
            <a:br>
              <a:rPr lang="en-US" sz="4000" b="1" dirty="0"/>
            </a:br>
            <a:r>
              <a:rPr lang="en-US" sz="3300" b="1" dirty="0"/>
              <a:t>“You always pass failure on your </a:t>
            </a:r>
            <a:br>
              <a:rPr lang="en-US" sz="3300" b="1" dirty="0"/>
            </a:br>
            <a:r>
              <a:rPr lang="en-US" sz="3300" b="1" dirty="0"/>
              <a:t>way to success”-</a:t>
            </a:r>
            <a:br>
              <a:rPr lang="en-US" sz="3300" b="1" dirty="0"/>
            </a:br>
            <a:r>
              <a:rPr lang="en-US" sz="3200" b="1" dirty="0"/>
              <a:t>Mickey Rooney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29000"/>
            <a:ext cx="7620000" cy="2438400"/>
          </a:xfrm>
        </p:spPr>
        <p:txBody>
          <a:bodyPr>
            <a:normAutofit/>
          </a:bodyPr>
          <a:lstStyle/>
          <a:p>
            <a:pPr eaLnBrk="1" hangingPunct="1"/>
            <a:endParaRPr lang="en-US" sz="1500" b="1" dirty="0"/>
          </a:p>
          <a:p>
            <a:pPr eaLnBrk="1" hangingPunct="1"/>
            <a:endParaRPr lang="en-US" sz="1500" b="1" dirty="0"/>
          </a:p>
          <a:p>
            <a:pPr eaLnBrk="1" hangingPunct="1"/>
            <a:r>
              <a:rPr lang="en-US" sz="1500" b="1" dirty="0"/>
              <a:t>What does this mean to you? Do you have an example of this?</a:t>
            </a:r>
          </a:p>
        </p:txBody>
      </p:sp>
      <p:pic>
        <p:nvPicPr>
          <p:cNvPr id="3076" name="Picture 5" descr="rooney0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2159000"/>
            <a:ext cx="115678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6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Who Am I?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000" dirty="0"/>
              <a:t>Defeated for elector:			1840</a:t>
            </a:r>
          </a:p>
          <a:p>
            <a:pPr eaLnBrk="1" hangingPunct="1"/>
            <a:r>
              <a:rPr lang="en-US" sz="2000" dirty="0"/>
              <a:t>Defeated for congress:		1843</a:t>
            </a:r>
          </a:p>
          <a:p>
            <a:pPr eaLnBrk="1" hangingPunct="1"/>
            <a:r>
              <a:rPr lang="en-US" sz="2000" dirty="0"/>
              <a:t>Defeated for senate:			1855</a:t>
            </a:r>
          </a:p>
          <a:p>
            <a:pPr eaLnBrk="1" hangingPunct="1"/>
            <a:r>
              <a:rPr lang="en-US" sz="2000" dirty="0"/>
              <a:t>Defeated for vice president:	1856</a:t>
            </a:r>
          </a:p>
          <a:p>
            <a:pPr eaLnBrk="1" hangingPunct="1"/>
            <a:r>
              <a:rPr lang="en-US" sz="2000" dirty="0"/>
              <a:t>Defeated for senate:			1858</a:t>
            </a:r>
          </a:p>
          <a:p>
            <a:pPr eaLnBrk="1" hangingPunct="1"/>
            <a:r>
              <a:rPr lang="en-US" sz="2000" dirty="0"/>
              <a:t>Elected president:			1860</a:t>
            </a:r>
          </a:p>
          <a:p>
            <a:pPr eaLnBrk="1" hangingPunct="1"/>
            <a:r>
              <a:rPr lang="en-US" sz="2000" dirty="0"/>
              <a:t>Who was this person that kept going in spite of failures?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6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27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Abraham Lincoln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3076"/>
            <a:ext cx="32194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13134"/>
      </p:ext>
    </p:extLst>
  </p:cSld>
  <p:clrMapOvr>
    <a:masterClrMapping/>
  </p:clrMapOvr>
  <p:transition advTm="40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I HAVE MULTIPLE INTELLIGENCES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500" dirty="0"/>
              <a:t>P.34</a:t>
            </a:r>
          </a:p>
          <a:p>
            <a:pPr eaLnBrk="1" hangingPunct="1"/>
            <a:r>
              <a:rPr lang="en-US" sz="2500" dirty="0"/>
              <a:t>Research of Dr. Howard Gardner (1993)</a:t>
            </a:r>
          </a:p>
          <a:p>
            <a:pPr eaLnBrk="1" hangingPunct="1"/>
            <a:r>
              <a:rPr lang="en-US" sz="2500" dirty="0"/>
              <a:t>Eight distinct areas of intelligence</a:t>
            </a:r>
          </a:p>
          <a:p>
            <a:pPr eaLnBrk="1" hangingPunct="1"/>
            <a:r>
              <a:rPr lang="en-US" sz="2500" dirty="0"/>
              <a:t>Each person possesses all eight</a:t>
            </a:r>
          </a:p>
          <a:p>
            <a:pPr eaLnBrk="1" hangingPunct="1"/>
            <a:r>
              <a:rPr lang="en-US" sz="2500" dirty="0"/>
              <a:t>Work on developing each intelligence</a:t>
            </a:r>
          </a:p>
          <a:p>
            <a:pPr eaLnBrk="1" hangingPunct="1"/>
            <a:r>
              <a:rPr lang="en-US" sz="2500" dirty="0"/>
              <a:t>Pay attention to which come naturally to you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16228"/>
      </p:ext>
    </p:extLst>
  </p:cSld>
  <p:clrMapOvr>
    <a:masterClrMapping/>
  </p:clrMapOvr>
  <p:transition advTm="40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/>
              <a:t>Verbal/Linguistic Intelligence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Focuses on use of language and words</a:t>
            </a:r>
          </a:p>
          <a:p>
            <a:pPr eaLnBrk="1" hangingPunct="1"/>
            <a:r>
              <a:rPr lang="en-US" dirty="0"/>
              <a:t>Individuals enjoy school subjects such as English, foreign language, history</a:t>
            </a:r>
          </a:p>
          <a:p>
            <a:pPr eaLnBrk="1" hangingPunct="1"/>
            <a:r>
              <a:rPr lang="en-US" dirty="0"/>
              <a:t>Students enjoy participation in debates, drama, yearbook editing, TV &amp; radio</a:t>
            </a:r>
          </a:p>
          <a:p>
            <a:pPr eaLnBrk="1" hangingPunct="1"/>
            <a:r>
              <a:rPr lang="en-US" dirty="0"/>
              <a:t>Common career choices include </a:t>
            </a:r>
            <a:r>
              <a:rPr lang="en-US" i="1" dirty="0"/>
              <a:t>author, attorney, teacher, writer, salesperson, religious leader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763144"/>
      </p:ext>
    </p:extLst>
  </p:cSld>
  <p:clrMapOvr>
    <a:masterClrMapping/>
  </p:clrMapOvr>
  <p:transition advTm="40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98" decel="100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98" decel="100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6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/>
              <a:t>Musical/Rhythmic Intelligence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200" dirty="0"/>
              <a:t>Focuses on ability to be aware of patterns of pitch, sound, rhythm, and timbre</a:t>
            </a:r>
          </a:p>
          <a:p>
            <a:pPr eaLnBrk="1" hangingPunct="1"/>
            <a:r>
              <a:rPr lang="en-US" sz="2200" dirty="0"/>
              <a:t>Individuals enjoy subjects such as music and dance</a:t>
            </a:r>
          </a:p>
          <a:p>
            <a:pPr eaLnBrk="1" hangingPunct="1"/>
            <a:r>
              <a:rPr lang="en-US" sz="2200" dirty="0"/>
              <a:t>Students involved in band, orchestra, choir, and dance productions</a:t>
            </a:r>
          </a:p>
          <a:p>
            <a:pPr eaLnBrk="1" hangingPunct="1"/>
            <a:r>
              <a:rPr lang="en-US" sz="2200" dirty="0"/>
              <a:t>Career choices include </a:t>
            </a:r>
            <a:r>
              <a:rPr lang="en-US" sz="2200" i="1" dirty="0"/>
              <a:t>singer, composer, dancer, conductor, disc jockey, sound engineer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678865"/>
      </p:ext>
    </p:extLst>
  </p:cSld>
  <p:clrMapOvr>
    <a:masterClrMapping/>
  </p:clrMapOvr>
  <p:transition advTm="32095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0" grpId="0"/>
      <p:bldP spid="2765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/>
              <a:t>Logical/Mathematical Intelligence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962400" y="1752600"/>
            <a:ext cx="42672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/>
              <a:t>Ability to think abstractly, problem-solve, think critically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Enjoy subjects such as math, science, economics, and computer programming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Individuals involved in science projects, reading maps, spreadsheets, budgets, and blueprints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Career choices include </a:t>
            </a:r>
            <a:r>
              <a:rPr lang="en-US" sz="2200" i="1" dirty="0"/>
              <a:t>engineer, scientist, mathematician, banker, economist, computer programmer, and accountant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5647336"/>
      </p:ext>
    </p:extLst>
  </p:cSld>
  <p:clrMapOvr>
    <a:masterClrMapping/>
  </p:clrMapOvr>
  <p:transition advTm="414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4" grpId="0"/>
      <p:bldP spid="2867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/>
              <a:t>Visual-Spatial Intelligence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/>
              <a:t>Ability to create mental images and transform them into art form</a:t>
            </a:r>
          </a:p>
          <a:p>
            <a:pPr eaLnBrk="1" hangingPunct="1"/>
            <a:r>
              <a:rPr lang="en-US"/>
              <a:t>Individuals enjoy art, shop, drafting, photography</a:t>
            </a:r>
          </a:p>
          <a:p>
            <a:pPr eaLnBrk="1" hangingPunct="1"/>
            <a:r>
              <a:rPr lang="en-US"/>
              <a:t>Students involved in projects such as designing brochures, ceramics, costumes, structures, and websites</a:t>
            </a:r>
          </a:p>
          <a:p>
            <a:pPr eaLnBrk="1" hangingPunct="1"/>
            <a:r>
              <a:rPr lang="en-US"/>
              <a:t>Careers include </a:t>
            </a:r>
            <a:r>
              <a:rPr lang="en-US" i="1"/>
              <a:t>visual artist, designer, architect, and webmaster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368049"/>
      </p:ext>
    </p:extLst>
  </p:cSld>
  <p:clrMapOvr>
    <a:masterClrMapping/>
  </p:clrMapOvr>
  <p:transition advTm="31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dirty="0"/>
              <a:t>Bodily/</a:t>
            </a:r>
            <a:br>
              <a:rPr lang="en-US" sz="3400" dirty="0"/>
            </a:br>
            <a:r>
              <a:rPr lang="en-US" sz="3400" dirty="0"/>
              <a:t>Kinesthetic Intelligence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Ability to connect mind and body; excels at sports</a:t>
            </a:r>
          </a:p>
          <a:p>
            <a:pPr eaLnBrk="1" hangingPunct="1"/>
            <a:r>
              <a:rPr lang="en-US"/>
              <a:t>Enjoy dance, drama, sports, culinary arts</a:t>
            </a:r>
          </a:p>
          <a:p>
            <a:pPr eaLnBrk="1" hangingPunct="1"/>
            <a:r>
              <a:rPr lang="en-US"/>
              <a:t>Career choices include </a:t>
            </a:r>
            <a:r>
              <a:rPr lang="en-US" i="1"/>
              <a:t>athlete, coach, physical therapist, dancer, trainer, and chef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382540"/>
      </p:ext>
    </p:extLst>
  </p:cSld>
  <p:clrMapOvr>
    <a:masterClrMapping/>
  </p:clrMapOvr>
  <p:transition advTm="27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dirty="0" err="1"/>
              <a:t>INTRApersonal</a:t>
            </a:r>
            <a:r>
              <a:rPr lang="en-US" sz="3400" dirty="0"/>
              <a:t> Intelligence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Ability to comprehend one’s feelings</a:t>
            </a:r>
          </a:p>
          <a:p>
            <a:pPr eaLnBrk="1" hangingPunct="1"/>
            <a:r>
              <a:rPr lang="en-US" dirty="0"/>
              <a:t>Enjoy subjects such as psychology and creative writing</a:t>
            </a:r>
          </a:p>
          <a:p>
            <a:pPr eaLnBrk="1" hangingPunct="1"/>
            <a:r>
              <a:rPr lang="en-US" dirty="0"/>
              <a:t>Individuals enjoy reading and journal writing</a:t>
            </a:r>
          </a:p>
          <a:p>
            <a:pPr eaLnBrk="1" hangingPunct="1"/>
            <a:r>
              <a:rPr lang="en-US" dirty="0"/>
              <a:t>Careers include </a:t>
            </a:r>
            <a:r>
              <a:rPr lang="en-US" i="1" dirty="0"/>
              <a:t>psychologist, detective, coach, author, lawyer, and religious leader.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75547"/>
      </p:ext>
    </p:extLst>
  </p:cSld>
  <p:clrMapOvr>
    <a:masterClrMapping/>
  </p:clrMapOvr>
  <p:transition advTm="36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dirty="0" err="1"/>
              <a:t>INTERpersonal</a:t>
            </a:r>
            <a:r>
              <a:rPr lang="en-US" sz="3400" dirty="0"/>
              <a:t> Intelligence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Ability to comprehend others’ feelings</a:t>
            </a:r>
          </a:p>
          <a:p>
            <a:pPr eaLnBrk="1" hangingPunct="1"/>
            <a:r>
              <a:rPr lang="en-US" dirty="0"/>
              <a:t>Enjoy school subjects such as literature, psychology, and sociology</a:t>
            </a:r>
          </a:p>
          <a:p>
            <a:pPr eaLnBrk="1" hangingPunct="1"/>
            <a:r>
              <a:rPr lang="en-US" dirty="0"/>
              <a:t>Career choices include </a:t>
            </a:r>
            <a:r>
              <a:rPr lang="en-US" i="1" dirty="0"/>
              <a:t>counselor, psychologist, nurse, social worker, teacher, politician, manager, life coach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88417"/>
      </p:ext>
    </p:extLst>
  </p:cSld>
  <p:clrMapOvr>
    <a:masterClrMapping/>
  </p:clrMapOvr>
  <p:transition advTm="34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2.4: Two Perfect Days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Decribe</a:t>
            </a:r>
            <a:r>
              <a:rPr lang="en-US" dirty="0"/>
              <a:t> TWO PERFECT DAYS</a:t>
            </a:r>
          </a:p>
          <a:p>
            <a:r>
              <a:rPr lang="en-US" dirty="0"/>
              <a:t>One page for each, typed</a:t>
            </a:r>
          </a:p>
          <a:p>
            <a:r>
              <a:rPr lang="en-US" dirty="0"/>
              <a:t>Title one Work Day</a:t>
            </a:r>
          </a:p>
          <a:p>
            <a:r>
              <a:rPr lang="en-US" dirty="0"/>
              <a:t>Title one Leisure Day</a:t>
            </a:r>
          </a:p>
          <a:p>
            <a:r>
              <a:rPr lang="en-US" dirty="0"/>
              <a:t>From morning until night; where are you, what are you doing, who are you with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62787"/>
      </p:ext>
    </p:extLst>
  </p:cSld>
  <p:clrMapOvr>
    <a:masterClrMapping/>
  </p:clrMapOvr>
  <p:transition advTm="474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Naturalistic Intelligence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Involves the ability to understand and work effectively in the natural world of plants and animals. </a:t>
            </a:r>
          </a:p>
          <a:p>
            <a:pPr eaLnBrk="1" hangingPunct="1"/>
            <a:r>
              <a:rPr lang="en-US" dirty="0"/>
              <a:t>Careers: landscape architect, botanist, zoologist and animal trainer.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731"/>
      </p:ext>
    </p:extLst>
  </p:cSld>
  <p:clrMapOvr>
    <a:masterClrMapping/>
  </p:clrMapOvr>
  <p:transition advTm="185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How do you identify?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Which do you do best and why?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eaLnBrk="1" hangingPunct="1"/>
            <a:r>
              <a:rPr lang="en-US" dirty="0"/>
              <a:t>Would you like to use this in a future career or hobby? How?</a:t>
            </a:r>
          </a:p>
          <a:p>
            <a:pPr eaLnBrk="1" hangingPunct="1"/>
            <a:endParaRPr lang="en-US" dirty="0"/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5" name="j0341658.jpg"/>
          <p:cNvPicPr>
            <a:picLocks noChangeAspect="1"/>
          </p:cNvPicPr>
          <p:nvPr/>
        </p:nvPicPr>
        <p:blipFill>
          <a:blip r:embed="rId5"/>
          <a:srcRect t="16826" b="16826"/>
          <a:stretch>
            <a:fillRect/>
          </a:stretch>
        </p:blipFill>
        <p:spPr>
          <a:xfrm>
            <a:off x="4953000" y="3886200"/>
            <a:ext cx="2362200" cy="21971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17158"/>
      </p:ext>
    </p:extLst>
  </p:cSld>
  <p:clrMapOvr>
    <a:masterClrMapping/>
  </p:clrMapOvr>
  <p:transition advTm="153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Which would you improve?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Which would you like to improve?</a:t>
            </a:r>
          </a:p>
          <a:p>
            <a:pPr eaLnBrk="1" hangingPunct="1"/>
            <a:r>
              <a:rPr lang="en-US"/>
              <a:t>How can you improve this?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57118"/>
      </p:ext>
    </p:extLst>
  </p:cSld>
  <p:clrMapOvr>
    <a:masterClrMapping/>
  </p:clrMapOvr>
  <p:transition advTm="100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 am disciplined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Self-discipline is a vital component, part of the foundation of success.</a:t>
            </a:r>
          </a:p>
          <a:p>
            <a:endParaRPr lang="en-US"/>
          </a:p>
          <a:p>
            <a:r>
              <a:rPr lang="en-US"/>
              <a:t>In what areas of your life are you disciplined? How did you become this way?</a:t>
            </a:r>
          </a:p>
          <a:p>
            <a:r>
              <a:rPr lang="en-US"/>
              <a:t>In what areas could you improve?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34821"/>
      </p:ext>
    </p:extLst>
  </p:cSld>
  <p:clrMapOvr>
    <a:masterClrMapping/>
  </p:clrMapOvr>
  <p:transition advTm="23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 have purpose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LIVING ON PURPOSE IS:</a:t>
            </a:r>
          </a:p>
          <a:p>
            <a:pPr lvl="1"/>
            <a:r>
              <a:rPr lang="en-US" b="1"/>
              <a:t>Doing what you love-</a:t>
            </a:r>
          </a:p>
          <a:p>
            <a:pPr lvl="1">
              <a:buFont typeface="Wingdings" pitchFamily="2" charset="2"/>
              <a:buNone/>
            </a:pPr>
            <a:r>
              <a:rPr lang="en-US" b="1"/>
              <a:t>	What do you love to do?</a:t>
            </a:r>
          </a:p>
          <a:p>
            <a:pPr lvl="1"/>
            <a:r>
              <a:rPr lang="en-US" b="1"/>
              <a:t>Doing what you are good at</a:t>
            </a:r>
          </a:p>
          <a:p>
            <a:pPr lvl="1">
              <a:buFont typeface="Wingdings" pitchFamily="2" charset="2"/>
              <a:buNone/>
            </a:pPr>
            <a:r>
              <a:rPr lang="en-US" b="1"/>
              <a:t>	What are you good at?</a:t>
            </a:r>
          </a:p>
          <a:p>
            <a:pPr lvl="1"/>
            <a:r>
              <a:rPr lang="en-US" b="1"/>
              <a:t>Accomplishing what is important to you</a:t>
            </a:r>
            <a:r>
              <a:rPr lang="en-US"/>
              <a:t> </a:t>
            </a:r>
          </a:p>
          <a:p>
            <a:pPr lvl="1">
              <a:buFont typeface="Wingdings" pitchFamily="2" charset="2"/>
              <a:buNone/>
            </a:pPr>
            <a:r>
              <a:rPr lang="en-US"/>
              <a:t>   </a:t>
            </a:r>
            <a:r>
              <a:rPr lang="en-US" b="1"/>
              <a:t>What is important to you?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699966"/>
      </p:ext>
    </p:extLst>
  </p:cSld>
  <p:clrMapOvr>
    <a:masterClrMapping/>
  </p:clrMapOvr>
  <p:transition advTm="2979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68" decel="100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68" decel="100000"/>
                                        <p:tgtEl>
                                          <p:spTgt spid="573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68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346" grpId="0"/>
      <p:bldP spid="5734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 have passion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An enthusiasm and zest for living</a:t>
            </a:r>
          </a:p>
          <a:p>
            <a:pPr eaLnBrk="1" hangingPunct="1">
              <a:buFont typeface="Wingdings" pitchFamily="2" charset="2"/>
              <a:buNone/>
            </a:pPr>
            <a:endParaRPr lang="en-US"/>
          </a:p>
          <a:p>
            <a:pPr eaLnBrk="1" hangingPunct="1"/>
            <a:r>
              <a:rPr lang="en-US"/>
              <a:t>Loving what you are doing</a:t>
            </a:r>
          </a:p>
          <a:p>
            <a:pPr eaLnBrk="1" hangingPunct="1">
              <a:buFont typeface="Wingdings" pitchFamily="2" charset="2"/>
              <a:buNone/>
            </a:pPr>
            <a:endParaRPr lang="en-US"/>
          </a:p>
          <a:p>
            <a:pPr eaLnBrk="1" hangingPunct="1"/>
            <a:r>
              <a:rPr lang="en-US"/>
              <a:t>Who do you know that exudes a passion for their work and/or play?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629764"/>
      </p:ext>
    </p:extLst>
  </p:cSld>
  <p:clrMapOvr>
    <a:masterClrMapping/>
  </p:clrMapOvr>
  <p:transition advTm="18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394" grpId="0"/>
      <p:bldP spid="5939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Affirmations- </a:t>
            </a:r>
            <a:br>
              <a:rPr lang="en-US" dirty="0"/>
            </a:br>
            <a:r>
              <a:rPr lang="en-US" dirty="0"/>
              <a:t>“I am….”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A belief or assertion that something is already so.</a:t>
            </a:r>
          </a:p>
          <a:p>
            <a:pPr eaLnBrk="1" hangingPunct="1"/>
            <a:r>
              <a:rPr lang="en-US"/>
              <a:t>Always phrase in positive</a:t>
            </a:r>
          </a:p>
          <a:p>
            <a:pPr eaLnBrk="1" hangingPunct="1"/>
            <a:r>
              <a:rPr lang="en-US"/>
              <a:t>Always phrase in present</a:t>
            </a:r>
          </a:p>
          <a:p>
            <a:pPr eaLnBrk="1" hangingPunct="1"/>
            <a:r>
              <a:rPr lang="en-US"/>
              <a:t>Maintain an attitude that you are creating something new and fresh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573657"/>
      </p:ext>
    </p:extLst>
  </p:cSld>
  <p:clrMapOvr>
    <a:masterClrMapping/>
  </p:clrMapOvr>
  <p:transition advTm="365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4690" grpId="0"/>
      <p:bldP spid="11469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i="1"/>
              <a:t>What Makes Workers Succeed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Enthusiasm: 80.6%</a:t>
            </a:r>
          </a:p>
          <a:p>
            <a:pPr eaLnBrk="1" hangingPunct="1"/>
            <a:r>
              <a:rPr lang="en-US" dirty="0"/>
              <a:t>“Can Do” Attitude: 65.1%</a:t>
            </a:r>
          </a:p>
          <a:p>
            <a:pPr eaLnBrk="1" hangingPunct="1"/>
            <a:r>
              <a:rPr lang="en-US" dirty="0"/>
              <a:t>High Energy: 40.3%</a:t>
            </a:r>
          </a:p>
          <a:p>
            <a:pPr eaLnBrk="1" hangingPunct="1"/>
            <a:r>
              <a:rPr lang="en-US" dirty="0"/>
              <a:t>Assertiveness: 30.5%</a:t>
            </a:r>
          </a:p>
          <a:p>
            <a:pPr marL="0" indent="0" eaLnBrk="1" hangingPunct="1">
              <a:buNone/>
            </a:pPr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Of these, which do you feel you express the most of?  Least of?</a:t>
            </a:r>
          </a:p>
          <a:p>
            <a:pPr eaLnBrk="1" hangingPunct="1">
              <a:buFont typeface="Wingdings" pitchFamily="2" charset="2"/>
              <a:buNone/>
            </a:pPr>
            <a:endParaRPr lang="en-US" i="1" dirty="0"/>
          </a:p>
          <a:p>
            <a:pPr eaLnBrk="1" hangingPunct="1">
              <a:buFont typeface="Wingdings" pitchFamily="2" charset="2"/>
              <a:buNone/>
            </a:pPr>
            <a:r>
              <a:rPr lang="en-US" sz="1200" i="1" dirty="0"/>
              <a:t>Source: </a:t>
            </a:r>
            <a:r>
              <a:rPr lang="en-US" sz="1200" dirty="0"/>
              <a:t>Data from Management Dimensions, Inc.; survey of 241</a:t>
            </a:r>
          </a:p>
          <a:p>
            <a:pPr eaLnBrk="1" hangingPunct="1">
              <a:buFont typeface="Wingdings" pitchFamily="2" charset="2"/>
              <a:buNone/>
            </a:pPr>
            <a:endParaRPr lang="en-US" sz="1200" dirty="0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18088"/>
      </p:ext>
    </p:extLst>
  </p:cSld>
  <p:clrMapOvr>
    <a:masterClrMapping/>
  </p:clrMapOvr>
  <p:transition advTm="47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Visualize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Visualization involves using specific mental imagery</a:t>
            </a:r>
          </a:p>
          <a:p>
            <a:r>
              <a:rPr lang="en-US" dirty="0"/>
              <a:t>One of the most powerful tools to promote personal change</a:t>
            </a:r>
          </a:p>
          <a:p>
            <a:r>
              <a:rPr lang="en-US" dirty="0"/>
              <a:t>Your subconscious does not distinguish between imagining something and actually experiencing it!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64489"/>
      </p:ext>
    </p:extLst>
  </p:cSld>
  <p:clrMapOvr>
    <a:masterClrMapping/>
  </p:clrMapOvr>
  <p:transition advTm="426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/>
              <a:t>Building Self-Esteem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Initiate action</a:t>
            </a:r>
          </a:p>
          <a:p>
            <a:pPr eaLnBrk="1" hangingPunct="1"/>
            <a:r>
              <a:rPr lang="en-US" dirty="0"/>
              <a:t>Be disciplined</a:t>
            </a:r>
          </a:p>
          <a:p>
            <a:pPr eaLnBrk="1" hangingPunct="1"/>
            <a:r>
              <a:rPr lang="en-US" dirty="0"/>
              <a:t>Demonstrate emotional intelligence</a:t>
            </a:r>
          </a:p>
          <a:p>
            <a:pPr lvl="1" eaLnBrk="1" hangingPunct="1"/>
            <a:r>
              <a:rPr lang="en-US" dirty="0"/>
              <a:t>Common sense, wisdom, maturity, humor, street smarts</a:t>
            </a:r>
          </a:p>
          <a:p>
            <a:pPr eaLnBrk="1" hangingPunct="1"/>
            <a:r>
              <a:rPr lang="en-US" dirty="0"/>
              <a:t>Identify goals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029624"/>
      </p:ext>
    </p:extLst>
  </p:cSld>
  <p:clrMapOvr>
    <a:masterClrMapping/>
  </p:clrMapOvr>
  <p:transition advTm="25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66" grpId="0"/>
      <p:bldP spid="624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Chapter 2 Goal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To recognize approaches and techniques for creating opportunities for success in your career planning.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What is your definition of success?</a:t>
            </a:r>
          </a:p>
          <a:p>
            <a:pPr eaLnBrk="1" hangingPunct="1"/>
            <a:endParaRPr lang="en-US" dirty="0"/>
          </a:p>
        </p:txBody>
      </p:sp>
      <p:pic>
        <p:nvPicPr>
          <p:cNvPr id="6148" name="Picture 4" descr="MCj0232172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7497" y="4419600"/>
            <a:ext cx="202247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4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30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/>
              <a:t>Building Self-Esteem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Demonstrate self-reliance and resilience</a:t>
            </a:r>
          </a:p>
          <a:p>
            <a:pPr eaLnBrk="1" hangingPunct="1"/>
            <a:r>
              <a:rPr lang="en-US"/>
              <a:t>Be flexible</a:t>
            </a:r>
          </a:p>
          <a:p>
            <a:pPr eaLnBrk="1" hangingPunct="1"/>
            <a:r>
              <a:rPr lang="en-US"/>
              <a:t>Act with purpose</a:t>
            </a:r>
          </a:p>
          <a:p>
            <a:pPr eaLnBrk="1" hangingPunct="1"/>
            <a:r>
              <a:rPr lang="en-US"/>
              <a:t>Express passion about life</a:t>
            </a:r>
          </a:p>
          <a:p>
            <a:pPr eaLnBrk="1" hangingPunct="1"/>
            <a:r>
              <a:rPr lang="en-US"/>
              <a:t>Be responsible</a:t>
            </a:r>
          </a:p>
          <a:p>
            <a:pPr eaLnBrk="1" hangingPunct="1"/>
            <a:r>
              <a:rPr lang="en-US"/>
              <a:t>Have vision</a:t>
            </a:r>
          </a:p>
          <a:p>
            <a:pPr eaLnBrk="1" hangingPunct="1"/>
            <a:r>
              <a:rPr lang="en-US"/>
              <a:t>Be an innovator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886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Sukiennik, Bendat, &amp; Raufman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900" i="1">
                <a:latin typeface="Arial" charset="0"/>
              </a:rPr>
              <a:t>The Career Fitness Program:  Exercising Your Options</a:t>
            </a:r>
            <a:r>
              <a:rPr lang="en-US" sz="900">
                <a:latin typeface="Arial" charset="0"/>
              </a:rPr>
              <a:t>, 8e</a:t>
            </a:r>
            <a:endParaRPr lang="en-US" sz="900" i="1">
              <a:latin typeface="Arial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181600" y="6477000"/>
            <a:ext cx="3886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800">
                <a:latin typeface="Arial" charset="0"/>
              </a:rPr>
              <a:t>Copyright © 2007 by Pearson Education, Inc. All rights reserved.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574254"/>
      </p:ext>
    </p:extLst>
  </p:cSld>
  <p:clrMapOvr>
    <a:masterClrMapping/>
  </p:clrMapOvr>
  <p:transition advTm="25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418" grpId="0"/>
      <p:bldP spid="6041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sz="3500" dirty="0"/>
              <a:t>Building Your Career Success Portfolio</a:t>
            </a:r>
            <a:endParaRPr lang="en-US" sz="3500" dirty="0"/>
          </a:p>
        </p:txBody>
      </p:sp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6364" r="6364"/>
          <a:stretch>
            <a:fillRect/>
          </a:stretch>
        </p:blipFill>
        <p:spPr/>
      </p:pic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COUN 6----CAREER LIFE  PLANNING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4218"/>
      </p:ext>
    </p:extLst>
  </p:cSld>
  <p:clrMapOvr>
    <a:masterClrMapping/>
  </p:clrMapOvr>
  <p:transition advTm="60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Career Planning Begins with: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an assessment of your self-esteem.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4801"/>
            <a:ext cx="7848600" cy="5821364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6000" dirty="0"/>
              <a:t>Attitudes that lead to successful behavior: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5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848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Characteristics of Success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356100" y="825500"/>
            <a:ext cx="7848600" cy="444976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Rate yourself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   1=low 2=moderate 3=high</a:t>
            </a:r>
          </a:p>
          <a:p>
            <a:pPr eaLnBrk="1" hangingPunct="1"/>
            <a:r>
              <a:rPr lang="en-US" dirty="0"/>
              <a:t>I maintain a positive outlook</a:t>
            </a:r>
          </a:p>
          <a:p>
            <a:pPr eaLnBrk="1" hangingPunct="1"/>
            <a:r>
              <a:rPr lang="en-US" dirty="0"/>
              <a:t>I am assertive</a:t>
            </a:r>
          </a:p>
          <a:p>
            <a:pPr eaLnBrk="1" hangingPunct="1"/>
            <a:r>
              <a:rPr lang="en-US" dirty="0"/>
              <a:t>I have a sense of humor</a:t>
            </a:r>
          </a:p>
          <a:p>
            <a:pPr eaLnBrk="1" hangingPunct="1"/>
            <a:r>
              <a:rPr lang="en-US" dirty="0"/>
              <a:t>I am self-confident</a:t>
            </a:r>
          </a:p>
          <a:p>
            <a:pPr eaLnBrk="1" hangingPunct="1"/>
            <a:r>
              <a:rPr lang="en-US" dirty="0"/>
              <a:t>I am enthusiastic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03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 use positive self-talk</a:t>
            </a:r>
          </a:p>
          <a:p>
            <a:pPr eaLnBrk="1" hangingPunct="1"/>
            <a:r>
              <a:rPr lang="en-US" dirty="0"/>
              <a:t>I visualize success</a:t>
            </a:r>
          </a:p>
          <a:p>
            <a:pPr eaLnBrk="1" hangingPunct="1"/>
            <a:r>
              <a:rPr lang="en-US" dirty="0"/>
              <a:t>I have a positive self image </a:t>
            </a:r>
          </a:p>
          <a:p>
            <a:pPr eaLnBrk="1" hangingPunct="1"/>
            <a:r>
              <a:rPr lang="en-US" dirty="0"/>
              <a:t>I have multiple intelligences</a:t>
            </a:r>
          </a:p>
          <a:p>
            <a:pPr eaLnBrk="1" hangingPunct="1"/>
            <a:r>
              <a:rPr lang="en-US" dirty="0"/>
              <a:t>I learn from role models</a:t>
            </a:r>
          </a:p>
          <a:p>
            <a:pPr eaLnBrk="1" hangingPunct="1"/>
            <a:r>
              <a:rPr lang="en-US" dirty="0"/>
              <a:t>I initiate action</a:t>
            </a:r>
          </a:p>
          <a:p>
            <a:pPr eaLnBrk="1" hangingPunct="1"/>
            <a:r>
              <a:rPr lang="en-US" dirty="0"/>
              <a:t>I am persistent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4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57700" y="594518"/>
            <a:ext cx="7848600" cy="566896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I am disciplined</a:t>
            </a:r>
          </a:p>
          <a:p>
            <a:pPr eaLnBrk="1" hangingPunct="1"/>
            <a:r>
              <a:rPr lang="en-US" dirty="0"/>
              <a:t>I demonstrate emotional intelligence</a:t>
            </a:r>
          </a:p>
          <a:p>
            <a:pPr eaLnBrk="1" hangingPunct="1"/>
            <a:r>
              <a:rPr lang="en-US" dirty="0"/>
              <a:t>I set goals</a:t>
            </a:r>
          </a:p>
          <a:p>
            <a:pPr eaLnBrk="1" hangingPunct="1"/>
            <a:r>
              <a:rPr lang="en-US" dirty="0"/>
              <a:t>I am self-reliant</a:t>
            </a:r>
          </a:p>
          <a:p>
            <a:pPr eaLnBrk="1" hangingPunct="1"/>
            <a:r>
              <a:rPr lang="en-US" dirty="0"/>
              <a:t>I am flexible</a:t>
            </a:r>
          </a:p>
          <a:p>
            <a:pPr eaLnBrk="1" hangingPunct="1"/>
            <a:r>
              <a:rPr lang="en-US" dirty="0"/>
              <a:t>I have purpose</a:t>
            </a:r>
          </a:p>
          <a:p>
            <a:pPr eaLnBrk="1" hangingPunct="1"/>
            <a:r>
              <a:rPr lang="en-US" dirty="0"/>
              <a:t>I have passion</a:t>
            </a:r>
          </a:p>
          <a:p>
            <a:r>
              <a:rPr lang="en-US" dirty="0"/>
              <a:t>I am responsible </a:t>
            </a:r>
          </a:p>
          <a:p>
            <a:r>
              <a:rPr lang="en-US" dirty="0"/>
              <a:t>I have vision</a:t>
            </a:r>
          </a:p>
          <a:p>
            <a:r>
              <a:rPr lang="en-US" dirty="0"/>
              <a:t>I am an innovator </a:t>
            </a:r>
          </a:p>
          <a:p>
            <a:pPr eaLnBrk="1" hangingPunct="1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9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5.5|9.8|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8|5.3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6|7.3|9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0.7|0|0.4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|5.7|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8|4.1|2.8|1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8|6.4|0.7|4.4|0.8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3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4.8|6|6.3|8.9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8|3.1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7|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3.6|3|3.3|3.3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4|4|3|3.3|6.3|2.3"/>
</p:tagLst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{1DF68BD2-F6EC-BB42-B861-1BC36E7CDAB7}tf16401369</Template>
  <TotalTime>0</TotalTime>
  <Words>1696</Words>
  <Application>Microsoft Macintosh PowerPoint</Application>
  <PresentationFormat>On-screen Show (4:3)</PresentationFormat>
  <Paragraphs>272</Paragraphs>
  <Slides>41</Slides>
  <Notes>37</Notes>
  <HiddenSlides>0</HiddenSlides>
  <MMClips>41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Rockwell</vt:lpstr>
      <vt:lpstr>Wingdings</vt:lpstr>
      <vt:lpstr>Atlas</vt:lpstr>
      <vt:lpstr>PowerPoint Presentation</vt:lpstr>
      <vt:lpstr> “You always pass failure on your  way to success”- Mickey Rooney</vt:lpstr>
      <vt:lpstr>Assignment 2.4: Two Perfect Days</vt:lpstr>
      <vt:lpstr>Chapter 2 Goal</vt:lpstr>
      <vt:lpstr>Career Planning Begins with:</vt:lpstr>
      <vt:lpstr>PowerPoint Presentation</vt:lpstr>
      <vt:lpstr>  Characteristics of Success  </vt:lpstr>
      <vt:lpstr>PowerPoint Presentation</vt:lpstr>
      <vt:lpstr>PowerPoint Presentation</vt:lpstr>
      <vt:lpstr>I am assertive</vt:lpstr>
      <vt:lpstr>Five Assertive Behaviors</vt:lpstr>
      <vt:lpstr>I have a sense of humor.</vt:lpstr>
      <vt:lpstr>I AM SELF-CONFIDENT</vt:lpstr>
      <vt:lpstr>Self confidence continued…</vt:lpstr>
      <vt:lpstr>I AM ENTHUSIASTIC</vt:lpstr>
      <vt:lpstr>Get Involved!</vt:lpstr>
      <vt:lpstr>I HAVE A POSITIVE SELF-IMAGE</vt:lpstr>
      <vt:lpstr>I LEARN FROM ROLE MODELS</vt:lpstr>
      <vt:lpstr>I am Persistent</vt:lpstr>
      <vt:lpstr>Who Am I?</vt:lpstr>
      <vt:lpstr>Abraham Lincoln</vt:lpstr>
      <vt:lpstr>I HAVE MULTIPLE INTELLIGENCES</vt:lpstr>
      <vt:lpstr>Verbal/Linguistic Intelligence</vt:lpstr>
      <vt:lpstr>Musical/Rhythmic Intelligence</vt:lpstr>
      <vt:lpstr>Logical/Mathematical Intelligence</vt:lpstr>
      <vt:lpstr>Visual-Spatial Intelligence</vt:lpstr>
      <vt:lpstr>Bodily/ Kinesthetic Intelligence</vt:lpstr>
      <vt:lpstr>INTRApersonal Intelligence</vt:lpstr>
      <vt:lpstr>INTERpersonal Intelligence</vt:lpstr>
      <vt:lpstr>Naturalistic Intelligence</vt:lpstr>
      <vt:lpstr>How do you identify?</vt:lpstr>
      <vt:lpstr>Which would you improve?</vt:lpstr>
      <vt:lpstr>I am disciplined</vt:lpstr>
      <vt:lpstr>I have purpose</vt:lpstr>
      <vt:lpstr>I have passion</vt:lpstr>
      <vt:lpstr>Affirmations-  “I am….”</vt:lpstr>
      <vt:lpstr>What Makes Workers Succeed </vt:lpstr>
      <vt:lpstr>I Visualize Success</vt:lpstr>
      <vt:lpstr>Building Self-Esteem</vt:lpstr>
      <vt:lpstr>Building Self-Esteem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2010-08-26T19:54:17Z</dcterms:created>
  <dcterms:modified xsi:type="dcterms:W3CDTF">2020-08-12T05:04:13Z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