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0"/>
  </p:notesMasterIdLst>
  <p:sldIdLst>
    <p:sldId id="256" r:id="rId2"/>
    <p:sldId id="259" r:id="rId3"/>
    <p:sldId id="272" r:id="rId4"/>
    <p:sldId id="273" r:id="rId5"/>
    <p:sldId id="260" r:id="rId6"/>
    <p:sldId id="264" r:id="rId7"/>
    <p:sldId id="265" r:id="rId8"/>
    <p:sldId id="277" r:id="rId9"/>
    <p:sldId id="278" r:id="rId10"/>
    <p:sldId id="279" r:id="rId11"/>
    <p:sldId id="283" r:id="rId12"/>
    <p:sldId id="280" r:id="rId13"/>
    <p:sldId id="281" r:id="rId14"/>
    <p:sldId id="282" r:id="rId15"/>
    <p:sldId id="267" r:id="rId16"/>
    <p:sldId id="268" r:id="rId17"/>
    <p:sldId id="269" r:id="rId18"/>
    <p:sldId id="28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673" autoAdjust="0"/>
  </p:normalViewPr>
  <p:slideViewPr>
    <p:cSldViewPr>
      <p:cViewPr varScale="1">
        <p:scale>
          <a:sx n="65" d="100"/>
          <a:sy n="65" d="100"/>
        </p:scale>
        <p:origin x="-1248"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DD9791-BFC9-475A-BE97-13A453B5D982}" type="datetimeFigureOut">
              <a:rPr lang="en-US" smtClean="0"/>
              <a:t>3/2/2014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3699E5-04F3-4A69-8DAB-B8C101FE953F}" type="slidenum">
              <a:rPr lang="en-US" smtClean="0"/>
              <a:t>‹#›</a:t>
            </a:fld>
            <a:endParaRPr lang="en-US"/>
          </a:p>
        </p:txBody>
      </p:sp>
    </p:spTree>
    <p:extLst>
      <p:ext uri="{BB962C8B-B14F-4D97-AF65-F5344CB8AC3E}">
        <p14:creationId xmlns:p14="http://schemas.microsoft.com/office/powerpoint/2010/main" val="487825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areerinfonet.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Kahlil</a:t>
            </a:r>
            <a:r>
              <a:rPr lang="en-US" sz="1200" dirty="0" smtClean="0"/>
              <a:t> Gibran:</a:t>
            </a:r>
            <a:r>
              <a:rPr lang="en-US" sz="1200" baseline="0" dirty="0" smtClean="0"/>
              <a:t> Latin-American Poet early 1900’s</a:t>
            </a:r>
            <a:endParaRPr lang="en-US" sz="1200" dirty="0" smtClean="0"/>
          </a:p>
        </p:txBody>
      </p:sp>
      <p:sp>
        <p:nvSpPr>
          <p:cNvPr id="4" name="Slide Number Placeholder 3"/>
          <p:cNvSpPr>
            <a:spLocks noGrp="1"/>
          </p:cNvSpPr>
          <p:nvPr>
            <p:ph type="sldNum" sz="quarter" idx="10"/>
          </p:nvPr>
        </p:nvSpPr>
        <p:spPr/>
        <p:txBody>
          <a:bodyPr/>
          <a:lstStyle/>
          <a:p>
            <a:fld id="{893699E5-04F3-4A69-8DAB-B8C101FE953F}" type="slidenum">
              <a:rPr lang="en-US" smtClean="0"/>
              <a:t>1</a:t>
            </a:fld>
            <a:endParaRPr lang="en-US"/>
          </a:p>
        </p:txBody>
      </p:sp>
    </p:spTree>
    <p:extLst>
      <p:ext uri="{BB962C8B-B14F-4D97-AF65-F5344CB8AC3E}">
        <p14:creationId xmlns:p14="http://schemas.microsoft.com/office/powerpoint/2010/main" val="1488842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at</a:t>
            </a:r>
            <a:r>
              <a:rPr lang="en-US" baseline="0" dirty="0" smtClean="0"/>
              <a:t> this point you are not interested in any occupation so far, just choose the one you dislike the least </a:t>
            </a:r>
            <a:r>
              <a:rPr lang="en-US" baseline="0" dirty="0" smtClean="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893699E5-04F3-4A69-8DAB-B8C101FE953F}" type="slidenum">
              <a:rPr lang="en-US" smtClean="0"/>
              <a:t>12</a:t>
            </a:fld>
            <a:endParaRPr lang="en-US"/>
          </a:p>
        </p:txBody>
      </p:sp>
    </p:spTree>
    <p:extLst>
      <p:ext uri="{BB962C8B-B14F-4D97-AF65-F5344CB8AC3E}">
        <p14:creationId xmlns:p14="http://schemas.microsoft.com/office/powerpoint/2010/main" val="1238157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www.Careerinfonet.org</a:t>
            </a:r>
            <a:r>
              <a:rPr lang="en-US" dirty="0" smtClean="0"/>
              <a:t> </a:t>
            </a:r>
            <a:r>
              <a:rPr lang="en-US" dirty="0" smtClean="0">
                <a:sym typeface="Wingdings" pitchFamily="2" charset="2"/>
              </a:rPr>
              <a:t>Education</a:t>
            </a:r>
            <a:r>
              <a:rPr lang="en-US" baseline="0" dirty="0" smtClean="0">
                <a:sym typeface="Wingdings" pitchFamily="2" charset="2"/>
              </a:rPr>
              <a:t> &amp; Training  Programs @ Colleges </a:t>
            </a:r>
            <a:r>
              <a:rPr lang="en-US" dirty="0" smtClean="0">
                <a:sym typeface="Wingdings" pitchFamily="2" charset="2"/>
              </a:rPr>
              <a:t>Education</a:t>
            </a:r>
            <a:r>
              <a:rPr lang="en-US" baseline="0" dirty="0" smtClean="0">
                <a:sym typeface="Wingdings" pitchFamily="2" charset="2"/>
              </a:rPr>
              <a:t> &amp; Training Finder Occupation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pitchFamily="2" charset="2"/>
              </a:rPr>
              <a:t>www.Eureka.org (log in)  Careers  Browse Occupations  click on one</a:t>
            </a:r>
            <a:endParaRPr lang="en-US" dirty="0" smtClean="0"/>
          </a:p>
        </p:txBody>
      </p:sp>
      <p:sp>
        <p:nvSpPr>
          <p:cNvPr id="4" name="Slide Number Placeholder 3"/>
          <p:cNvSpPr>
            <a:spLocks noGrp="1"/>
          </p:cNvSpPr>
          <p:nvPr>
            <p:ph type="sldNum" sz="quarter" idx="10"/>
          </p:nvPr>
        </p:nvSpPr>
        <p:spPr/>
        <p:txBody>
          <a:bodyPr/>
          <a:lstStyle/>
          <a:p>
            <a:fld id="{893699E5-04F3-4A69-8DAB-B8C101FE953F}" type="slidenum">
              <a:rPr lang="en-US" smtClean="0"/>
              <a:t>13</a:t>
            </a:fld>
            <a:endParaRPr lang="en-US"/>
          </a:p>
        </p:txBody>
      </p:sp>
    </p:spTree>
    <p:extLst>
      <p:ext uri="{BB962C8B-B14F-4D97-AF65-F5344CB8AC3E}">
        <p14:creationId xmlns:p14="http://schemas.microsoft.com/office/powerpoint/2010/main" val="1263449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ahoma" pitchFamily="-112" charset="0"/>
              </a:defRPr>
            </a:lvl1pPr>
            <a:lvl2pPr marL="742950" indent="-285750" defTabSz="909638" eaLnBrk="0" hangingPunct="0">
              <a:defRPr sz="2400">
                <a:solidFill>
                  <a:schemeClr val="tx1"/>
                </a:solidFill>
                <a:latin typeface="Tahoma" pitchFamily="-112" charset="0"/>
              </a:defRPr>
            </a:lvl2pPr>
            <a:lvl3pPr marL="1143000" indent="-228600" defTabSz="909638" eaLnBrk="0" hangingPunct="0">
              <a:defRPr sz="2400">
                <a:solidFill>
                  <a:schemeClr val="tx1"/>
                </a:solidFill>
                <a:latin typeface="Tahoma" pitchFamily="-112" charset="0"/>
              </a:defRPr>
            </a:lvl3pPr>
            <a:lvl4pPr marL="1600200" indent="-228600" defTabSz="909638" eaLnBrk="0" hangingPunct="0">
              <a:defRPr sz="2400">
                <a:solidFill>
                  <a:schemeClr val="tx1"/>
                </a:solidFill>
                <a:latin typeface="Tahoma" pitchFamily="-112" charset="0"/>
              </a:defRPr>
            </a:lvl4pPr>
            <a:lvl5pPr marL="2057400" indent="-228600" defTabSz="909638" eaLnBrk="0" hangingPunct="0">
              <a:defRPr sz="2400">
                <a:solidFill>
                  <a:schemeClr val="tx1"/>
                </a:solidFill>
                <a:latin typeface="Tahoma" pitchFamily="-112" charset="0"/>
              </a:defRPr>
            </a:lvl5pPr>
            <a:lvl6pPr marL="2514600" indent="-228600" defTabSz="909638" eaLnBrk="0" fontAlgn="base" hangingPunct="0">
              <a:spcBef>
                <a:spcPct val="0"/>
              </a:spcBef>
              <a:spcAft>
                <a:spcPct val="0"/>
              </a:spcAft>
              <a:defRPr sz="2400">
                <a:solidFill>
                  <a:schemeClr val="tx1"/>
                </a:solidFill>
                <a:latin typeface="Tahoma" pitchFamily="-112" charset="0"/>
              </a:defRPr>
            </a:lvl6pPr>
            <a:lvl7pPr marL="2971800" indent="-228600" defTabSz="909638" eaLnBrk="0" fontAlgn="base" hangingPunct="0">
              <a:spcBef>
                <a:spcPct val="0"/>
              </a:spcBef>
              <a:spcAft>
                <a:spcPct val="0"/>
              </a:spcAft>
              <a:defRPr sz="2400">
                <a:solidFill>
                  <a:schemeClr val="tx1"/>
                </a:solidFill>
                <a:latin typeface="Tahoma" pitchFamily="-112" charset="0"/>
              </a:defRPr>
            </a:lvl7pPr>
            <a:lvl8pPr marL="3429000" indent="-228600" defTabSz="909638" eaLnBrk="0" fontAlgn="base" hangingPunct="0">
              <a:spcBef>
                <a:spcPct val="0"/>
              </a:spcBef>
              <a:spcAft>
                <a:spcPct val="0"/>
              </a:spcAft>
              <a:defRPr sz="2400">
                <a:solidFill>
                  <a:schemeClr val="tx1"/>
                </a:solidFill>
                <a:latin typeface="Tahoma" pitchFamily="-112" charset="0"/>
              </a:defRPr>
            </a:lvl8pPr>
            <a:lvl9pPr marL="3886200" indent="-228600" defTabSz="909638" eaLnBrk="0" fontAlgn="base" hangingPunct="0">
              <a:spcBef>
                <a:spcPct val="0"/>
              </a:spcBef>
              <a:spcAft>
                <a:spcPct val="0"/>
              </a:spcAft>
              <a:defRPr sz="2400">
                <a:solidFill>
                  <a:schemeClr val="tx1"/>
                </a:solidFill>
                <a:latin typeface="Tahoma" pitchFamily="-112" charset="0"/>
              </a:defRPr>
            </a:lvl9pPr>
          </a:lstStyle>
          <a:p>
            <a:pPr eaLnBrk="1" hangingPunct="1"/>
            <a:fld id="{176A2B15-E7BF-4102-83F2-2158A61FA634}" type="slidenum">
              <a:rPr lang="en-US" sz="1200" smtClean="0"/>
              <a:pPr eaLnBrk="1" hangingPunct="1"/>
              <a:t>15</a:t>
            </a:fld>
            <a:endParaRPr lang="en-US" sz="120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685800" y="4343480"/>
            <a:ext cx="5486400" cy="4113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Back to Chapter</a:t>
            </a:r>
            <a:r>
              <a:rPr lang="en-US" baseline="0" dirty="0" smtClean="0"/>
              <a:t> 7</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ahoma" pitchFamily="-112" charset="0"/>
              </a:defRPr>
            </a:lvl1pPr>
            <a:lvl2pPr marL="742950" indent="-285750" defTabSz="909638" eaLnBrk="0" hangingPunct="0">
              <a:defRPr sz="2400">
                <a:solidFill>
                  <a:schemeClr val="tx1"/>
                </a:solidFill>
                <a:latin typeface="Tahoma" pitchFamily="-112" charset="0"/>
              </a:defRPr>
            </a:lvl2pPr>
            <a:lvl3pPr marL="1143000" indent="-228600" defTabSz="909638" eaLnBrk="0" hangingPunct="0">
              <a:defRPr sz="2400">
                <a:solidFill>
                  <a:schemeClr val="tx1"/>
                </a:solidFill>
                <a:latin typeface="Tahoma" pitchFamily="-112" charset="0"/>
              </a:defRPr>
            </a:lvl3pPr>
            <a:lvl4pPr marL="1600200" indent="-228600" defTabSz="909638" eaLnBrk="0" hangingPunct="0">
              <a:defRPr sz="2400">
                <a:solidFill>
                  <a:schemeClr val="tx1"/>
                </a:solidFill>
                <a:latin typeface="Tahoma" pitchFamily="-112" charset="0"/>
              </a:defRPr>
            </a:lvl4pPr>
            <a:lvl5pPr marL="2057400" indent="-228600" defTabSz="909638" eaLnBrk="0" hangingPunct="0">
              <a:defRPr sz="2400">
                <a:solidFill>
                  <a:schemeClr val="tx1"/>
                </a:solidFill>
                <a:latin typeface="Tahoma" pitchFamily="-112" charset="0"/>
              </a:defRPr>
            </a:lvl5pPr>
            <a:lvl6pPr marL="2514600" indent="-228600" defTabSz="909638" eaLnBrk="0" fontAlgn="base" hangingPunct="0">
              <a:spcBef>
                <a:spcPct val="0"/>
              </a:spcBef>
              <a:spcAft>
                <a:spcPct val="0"/>
              </a:spcAft>
              <a:defRPr sz="2400">
                <a:solidFill>
                  <a:schemeClr val="tx1"/>
                </a:solidFill>
                <a:latin typeface="Tahoma" pitchFamily="-112" charset="0"/>
              </a:defRPr>
            </a:lvl6pPr>
            <a:lvl7pPr marL="2971800" indent="-228600" defTabSz="909638" eaLnBrk="0" fontAlgn="base" hangingPunct="0">
              <a:spcBef>
                <a:spcPct val="0"/>
              </a:spcBef>
              <a:spcAft>
                <a:spcPct val="0"/>
              </a:spcAft>
              <a:defRPr sz="2400">
                <a:solidFill>
                  <a:schemeClr val="tx1"/>
                </a:solidFill>
                <a:latin typeface="Tahoma" pitchFamily="-112" charset="0"/>
              </a:defRPr>
            </a:lvl7pPr>
            <a:lvl8pPr marL="3429000" indent="-228600" defTabSz="909638" eaLnBrk="0" fontAlgn="base" hangingPunct="0">
              <a:spcBef>
                <a:spcPct val="0"/>
              </a:spcBef>
              <a:spcAft>
                <a:spcPct val="0"/>
              </a:spcAft>
              <a:defRPr sz="2400">
                <a:solidFill>
                  <a:schemeClr val="tx1"/>
                </a:solidFill>
                <a:latin typeface="Tahoma" pitchFamily="-112" charset="0"/>
              </a:defRPr>
            </a:lvl8pPr>
            <a:lvl9pPr marL="3886200" indent="-228600" defTabSz="909638" eaLnBrk="0" fontAlgn="base" hangingPunct="0">
              <a:spcBef>
                <a:spcPct val="0"/>
              </a:spcBef>
              <a:spcAft>
                <a:spcPct val="0"/>
              </a:spcAft>
              <a:defRPr sz="2400">
                <a:solidFill>
                  <a:schemeClr val="tx1"/>
                </a:solidFill>
                <a:latin typeface="Tahoma" pitchFamily="-112" charset="0"/>
              </a:defRPr>
            </a:lvl9pPr>
          </a:lstStyle>
          <a:p>
            <a:pPr eaLnBrk="1" hangingPunct="1"/>
            <a:fld id="{ACA9D53D-5A8D-4CD8-90E2-C43823937DFA}" type="slidenum">
              <a:rPr lang="en-US" sz="1200" smtClean="0"/>
              <a:pPr eaLnBrk="1" hangingPunct="1"/>
              <a:t>16</a:t>
            </a:fld>
            <a:endParaRPr lang="en-US" sz="120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685800" y="4343480"/>
            <a:ext cx="5486400" cy="4113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Research can help you in</a:t>
            </a:r>
            <a:r>
              <a:rPr lang="en-US" baseline="0" dirty="0" smtClean="0"/>
              <a:t> the following ways……….</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ahoma" pitchFamily="-112" charset="0"/>
              </a:defRPr>
            </a:lvl1pPr>
            <a:lvl2pPr marL="742950" indent="-285750" defTabSz="909638" eaLnBrk="0" hangingPunct="0">
              <a:defRPr sz="2400">
                <a:solidFill>
                  <a:schemeClr val="tx1"/>
                </a:solidFill>
                <a:latin typeface="Tahoma" pitchFamily="-112" charset="0"/>
              </a:defRPr>
            </a:lvl2pPr>
            <a:lvl3pPr marL="1143000" indent="-228600" defTabSz="909638" eaLnBrk="0" hangingPunct="0">
              <a:defRPr sz="2400">
                <a:solidFill>
                  <a:schemeClr val="tx1"/>
                </a:solidFill>
                <a:latin typeface="Tahoma" pitchFamily="-112" charset="0"/>
              </a:defRPr>
            </a:lvl3pPr>
            <a:lvl4pPr marL="1600200" indent="-228600" defTabSz="909638" eaLnBrk="0" hangingPunct="0">
              <a:defRPr sz="2400">
                <a:solidFill>
                  <a:schemeClr val="tx1"/>
                </a:solidFill>
                <a:latin typeface="Tahoma" pitchFamily="-112" charset="0"/>
              </a:defRPr>
            </a:lvl4pPr>
            <a:lvl5pPr marL="2057400" indent="-228600" defTabSz="909638" eaLnBrk="0" hangingPunct="0">
              <a:defRPr sz="2400">
                <a:solidFill>
                  <a:schemeClr val="tx1"/>
                </a:solidFill>
                <a:latin typeface="Tahoma" pitchFamily="-112" charset="0"/>
              </a:defRPr>
            </a:lvl5pPr>
            <a:lvl6pPr marL="2514600" indent="-228600" defTabSz="909638" eaLnBrk="0" fontAlgn="base" hangingPunct="0">
              <a:spcBef>
                <a:spcPct val="0"/>
              </a:spcBef>
              <a:spcAft>
                <a:spcPct val="0"/>
              </a:spcAft>
              <a:defRPr sz="2400">
                <a:solidFill>
                  <a:schemeClr val="tx1"/>
                </a:solidFill>
                <a:latin typeface="Tahoma" pitchFamily="-112" charset="0"/>
              </a:defRPr>
            </a:lvl6pPr>
            <a:lvl7pPr marL="2971800" indent="-228600" defTabSz="909638" eaLnBrk="0" fontAlgn="base" hangingPunct="0">
              <a:spcBef>
                <a:spcPct val="0"/>
              </a:spcBef>
              <a:spcAft>
                <a:spcPct val="0"/>
              </a:spcAft>
              <a:defRPr sz="2400">
                <a:solidFill>
                  <a:schemeClr val="tx1"/>
                </a:solidFill>
                <a:latin typeface="Tahoma" pitchFamily="-112" charset="0"/>
              </a:defRPr>
            </a:lvl7pPr>
            <a:lvl8pPr marL="3429000" indent="-228600" defTabSz="909638" eaLnBrk="0" fontAlgn="base" hangingPunct="0">
              <a:spcBef>
                <a:spcPct val="0"/>
              </a:spcBef>
              <a:spcAft>
                <a:spcPct val="0"/>
              </a:spcAft>
              <a:defRPr sz="2400">
                <a:solidFill>
                  <a:schemeClr val="tx1"/>
                </a:solidFill>
                <a:latin typeface="Tahoma" pitchFamily="-112" charset="0"/>
              </a:defRPr>
            </a:lvl8pPr>
            <a:lvl9pPr marL="3886200" indent="-228600" defTabSz="909638" eaLnBrk="0" fontAlgn="base" hangingPunct="0">
              <a:spcBef>
                <a:spcPct val="0"/>
              </a:spcBef>
              <a:spcAft>
                <a:spcPct val="0"/>
              </a:spcAft>
              <a:defRPr sz="2400">
                <a:solidFill>
                  <a:schemeClr val="tx1"/>
                </a:solidFill>
                <a:latin typeface="Tahoma" pitchFamily="-112" charset="0"/>
              </a:defRPr>
            </a:lvl9pPr>
          </a:lstStyle>
          <a:p>
            <a:pPr eaLnBrk="1" hangingPunct="1"/>
            <a:fld id="{3C9C3FE8-DA93-49D6-ACD2-6CD05672A010}" type="slidenum">
              <a:rPr lang="en-US" sz="1200" smtClean="0"/>
              <a:pPr eaLnBrk="1" hangingPunct="1"/>
              <a:t>17</a:t>
            </a:fld>
            <a:endParaRPr lang="en-US" sz="120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685800" y="4343480"/>
            <a:ext cx="5486400" cy="4113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Brainstorming Career Options is an important step in the career planning process.</a:t>
            </a:r>
          </a:p>
          <a:p>
            <a:endParaRPr lang="en-US" dirty="0" smtClean="0"/>
          </a:p>
          <a:p>
            <a:r>
              <a:rPr lang="en-US" dirty="0" smtClean="0"/>
              <a:t>Cultivate a brainstorming mindset:</a:t>
            </a:r>
            <a:r>
              <a:rPr lang="en-US" baseline="0" dirty="0" smtClean="0"/>
              <a:t> Brainstorming is the process of generating and entertaining as many ideas on a particular topic as possible—career ideas, in this case.</a:t>
            </a:r>
          </a:p>
          <a:p>
            <a:r>
              <a:rPr lang="en-US" baseline="0" dirty="0" smtClean="0"/>
              <a:t>Start thinking beyond all of the obvious career options you have considered and generate new possibilities</a:t>
            </a:r>
            <a:endParaRPr lang="en-US" dirty="0" smtClean="0"/>
          </a:p>
          <a:p>
            <a:endParaRPr lang="en-US" dirty="0" smtClean="0"/>
          </a:p>
          <a:p>
            <a:pPr lvl="1"/>
            <a:r>
              <a:rPr lang="en-US" dirty="0" smtClean="0"/>
              <a:t>Develop a long list of occupational ideas.</a:t>
            </a:r>
          </a:p>
          <a:p>
            <a:pPr lvl="1"/>
            <a:r>
              <a:rPr lang="en-US" dirty="0" smtClean="0"/>
              <a:t>Don’t limit yourself; consider even the most outrageous ideas</a:t>
            </a:r>
            <a:r>
              <a:rPr lang="en-US" baseline="0" dirty="0" smtClean="0"/>
              <a:t> example Astronaut, Lion Tamer</a:t>
            </a:r>
            <a:endParaRPr lang="en-US" dirty="0" smtClean="0"/>
          </a:p>
          <a:p>
            <a:endParaRPr lang="en-US" dirty="0"/>
          </a:p>
        </p:txBody>
      </p:sp>
      <p:sp>
        <p:nvSpPr>
          <p:cNvPr id="4" name="Slide Number Placeholder 3"/>
          <p:cNvSpPr>
            <a:spLocks noGrp="1"/>
          </p:cNvSpPr>
          <p:nvPr>
            <p:ph type="sldNum" sz="quarter" idx="10"/>
          </p:nvPr>
        </p:nvSpPr>
        <p:spPr/>
        <p:txBody>
          <a:bodyPr/>
          <a:lstStyle/>
          <a:p>
            <a:fld id="{893699E5-04F3-4A69-8DAB-B8C101FE953F}" type="slidenum">
              <a:rPr lang="en-US" smtClean="0"/>
              <a:t>2</a:t>
            </a:fld>
            <a:endParaRPr lang="en-US"/>
          </a:p>
        </p:txBody>
      </p:sp>
    </p:spTree>
    <p:extLst>
      <p:ext uri="{BB962C8B-B14F-4D97-AF65-F5344CB8AC3E}">
        <p14:creationId xmlns:p14="http://schemas.microsoft.com/office/powerpoint/2010/main" val="1048433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with your group</a:t>
            </a:r>
            <a:r>
              <a:rPr lang="en-US" baseline="0" dirty="0" smtClean="0"/>
              <a:t> and report out:  3- 5 people in smaller class 5-7 in larger class</a:t>
            </a:r>
          </a:p>
          <a:p>
            <a:r>
              <a:rPr lang="en-US" baseline="0" dirty="0" smtClean="0"/>
              <a:t>Each share one interest and assess it.  Group leader will report findings.</a:t>
            </a:r>
          </a:p>
          <a:p>
            <a:endParaRPr lang="en-US" baseline="0" dirty="0" smtClean="0"/>
          </a:p>
          <a:p>
            <a:r>
              <a:rPr lang="en-US" baseline="0" dirty="0" smtClean="0"/>
              <a:t>Example: Mountain Biking / Working out / </a:t>
            </a:r>
            <a:endParaRPr lang="en-US" dirty="0"/>
          </a:p>
        </p:txBody>
      </p:sp>
      <p:sp>
        <p:nvSpPr>
          <p:cNvPr id="4" name="Slide Number Placeholder 3"/>
          <p:cNvSpPr>
            <a:spLocks noGrp="1"/>
          </p:cNvSpPr>
          <p:nvPr>
            <p:ph type="sldNum" sz="quarter" idx="10"/>
          </p:nvPr>
        </p:nvSpPr>
        <p:spPr/>
        <p:txBody>
          <a:bodyPr/>
          <a:lstStyle/>
          <a:p>
            <a:fld id="{893699E5-04F3-4A69-8DAB-B8C101FE953F}" type="slidenum">
              <a:rPr lang="en-US" smtClean="0"/>
              <a:t>3</a:t>
            </a:fld>
            <a:endParaRPr lang="en-US"/>
          </a:p>
        </p:txBody>
      </p:sp>
    </p:spTree>
    <p:extLst>
      <p:ext uri="{BB962C8B-B14F-4D97-AF65-F5344CB8AC3E}">
        <p14:creationId xmlns:p14="http://schemas.microsoft.com/office/powerpoint/2010/main" val="147343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a list of your top 3 to 5 occupations</a:t>
            </a:r>
          </a:p>
          <a:p>
            <a:r>
              <a:rPr lang="en-US" dirty="0" smtClean="0"/>
              <a:t>Expand the list and create 2 related occupations for each one</a:t>
            </a:r>
          </a:p>
          <a:p>
            <a:r>
              <a:rPr lang="en-US" dirty="0" smtClean="0"/>
              <a:t>(a good source for this is O*Net)</a:t>
            </a:r>
            <a:endParaRPr lang="en-US" dirty="0"/>
          </a:p>
        </p:txBody>
      </p:sp>
      <p:sp>
        <p:nvSpPr>
          <p:cNvPr id="4" name="Slide Number Placeholder 3"/>
          <p:cNvSpPr>
            <a:spLocks noGrp="1"/>
          </p:cNvSpPr>
          <p:nvPr>
            <p:ph type="sldNum" sz="quarter" idx="10"/>
          </p:nvPr>
        </p:nvSpPr>
        <p:spPr/>
        <p:txBody>
          <a:bodyPr/>
          <a:lstStyle/>
          <a:p>
            <a:fld id="{893699E5-04F3-4A69-8DAB-B8C101FE953F}" type="slidenum">
              <a:rPr lang="en-US" smtClean="0"/>
              <a:t>4</a:t>
            </a:fld>
            <a:endParaRPr lang="en-US"/>
          </a:p>
        </p:txBody>
      </p:sp>
    </p:spTree>
    <p:extLst>
      <p:ext uri="{BB962C8B-B14F-4D97-AF65-F5344CB8AC3E}">
        <p14:creationId xmlns:p14="http://schemas.microsoft.com/office/powerpoint/2010/main" val="946091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career centers and libraries have books that outline career paths</a:t>
            </a:r>
          </a:p>
          <a:p>
            <a:r>
              <a:rPr lang="en-US" dirty="0" smtClean="0"/>
              <a:t>-There are almost</a:t>
            </a:r>
            <a:r>
              <a:rPr lang="en-US" baseline="0" dirty="0" smtClean="0"/>
              <a:t> always routes to advancement within an organization.</a:t>
            </a:r>
          </a:p>
          <a:p>
            <a:r>
              <a:rPr lang="en-US" baseline="0" dirty="0" smtClean="0"/>
              <a:t>-Once you understand where you fit within the organization, you can prepare to move up the ladder.</a:t>
            </a:r>
          </a:p>
          <a:p>
            <a:r>
              <a:rPr lang="en-US" baseline="0" dirty="0" smtClean="0"/>
              <a:t>-If you have been focusing on one specific industry, you should analyze what functions are interesting to you with regards to that particular industry and see what other industry those functions may fit. For example the medical field, maybe you are interested in the scientific aspect of the medical field.  Also consider other scientific industries like Pharmaceuticals.  If it’s the “helping” people you like about the medical industry, think about helping people in other industries like customer service, maybe therapy counseling or teaching.</a:t>
            </a:r>
            <a:endParaRPr lang="en-US" dirty="0"/>
          </a:p>
        </p:txBody>
      </p:sp>
      <p:sp>
        <p:nvSpPr>
          <p:cNvPr id="4" name="Slide Number Placeholder 3"/>
          <p:cNvSpPr>
            <a:spLocks noGrp="1"/>
          </p:cNvSpPr>
          <p:nvPr>
            <p:ph type="sldNum" sz="quarter" idx="10"/>
          </p:nvPr>
        </p:nvSpPr>
        <p:spPr/>
        <p:txBody>
          <a:bodyPr/>
          <a:lstStyle/>
          <a:p>
            <a:fld id="{893699E5-04F3-4A69-8DAB-B8C101FE953F}" type="slidenum">
              <a:rPr lang="en-US" smtClean="0"/>
              <a:t>5</a:t>
            </a:fld>
            <a:endParaRPr lang="en-US"/>
          </a:p>
        </p:txBody>
      </p:sp>
    </p:spTree>
    <p:extLst>
      <p:ext uri="{BB962C8B-B14F-4D97-AF65-F5344CB8AC3E}">
        <p14:creationId xmlns:p14="http://schemas.microsoft.com/office/powerpoint/2010/main" val="814770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 a strategy</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Decide which occupations to research: Look at your list Use</a:t>
            </a:r>
            <a:r>
              <a:rPr lang="en-US" sz="1400" baseline="0" dirty="0" smtClean="0"/>
              <a:t> your Cherry Pink Sheet as an example:, maybe now that we have done a couple of assessments you may be able to prioritize the list and add some or take some occupations off</a:t>
            </a:r>
            <a:endParaRPr lang="en-US" sz="1400" dirty="0" smtClean="0"/>
          </a:p>
          <a:p>
            <a:endParaRPr lang="en-US" sz="1400" dirty="0" smtClean="0"/>
          </a:p>
          <a:p>
            <a:r>
              <a:rPr lang="en-US" sz="1400" dirty="0" smtClean="0"/>
              <a:t>Research the industry, functional areas.</a:t>
            </a:r>
          </a:p>
          <a:p>
            <a:endParaRPr lang="en-US" sz="1400" dirty="0" smtClean="0"/>
          </a:p>
          <a:p>
            <a:r>
              <a:rPr lang="en-US" sz="1400" dirty="0" smtClean="0"/>
              <a:t>Explore industry trends, current events.</a:t>
            </a:r>
          </a:p>
          <a:p>
            <a:endParaRPr lang="en-US" sz="1400" dirty="0" smtClean="0"/>
          </a:p>
          <a:p>
            <a:r>
              <a:rPr lang="en-US" sz="1400" dirty="0" smtClean="0"/>
              <a:t>Identify relevant professional associations.</a:t>
            </a:r>
          </a:p>
          <a:p>
            <a:endParaRPr lang="en-US" sz="1400" dirty="0" smtClean="0"/>
          </a:p>
          <a:p>
            <a:r>
              <a:rPr lang="en-US" sz="1400" dirty="0" smtClean="0"/>
              <a:t>Use web resources to identify employers.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93699E5-04F3-4A69-8DAB-B8C101FE953F}" type="slidenum">
              <a:rPr lang="en-US" smtClean="0"/>
              <a:t>6</a:t>
            </a:fld>
            <a:endParaRPr lang="en-US"/>
          </a:p>
        </p:txBody>
      </p:sp>
    </p:spTree>
    <p:extLst>
      <p:ext uri="{BB962C8B-B14F-4D97-AF65-F5344CB8AC3E}">
        <p14:creationId xmlns:p14="http://schemas.microsoft.com/office/powerpoint/2010/main" val="81182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ahoma" pitchFamily="-112" charset="0"/>
              </a:defRPr>
            </a:lvl1pPr>
            <a:lvl2pPr marL="742950" indent="-285750" defTabSz="909638" eaLnBrk="0" hangingPunct="0">
              <a:defRPr sz="2400">
                <a:solidFill>
                  <a:schemeClr val="tx1"/>
                </a:solidFill>
                <a:latin typeface="Tahoma" pitchFamily="-112" charset="0"/>
              </a:defRPr>
            </a:lvl2pPr>
            <a:lvl3pPr marL="1143000" indent="-228600" defTabSz="909638" eaLnBrk="0" hangingPunct="0">
              <a:defRPr sz="2400">
                <a:solidFill>
                  <a:schemeClr val="tx1"/>
                </a:solidFill>
                <a:latin typeface="Tahoma" pitchFamily="-112" charset="0"/>
              </a:defRPr>
            </a:lvl3pPr>
            <a:lvl4pPr marL="1600200" indent="-228600" defTabSz="909638" eaLnBrk="0" hangingPunct="0">
              <a:defRPr sz="2400">
                <a:solidFill>
                  <a:schemeClr val="tx1"/>
                </a:solidFill>
                <a:latin typeface="Tahoma" pitchFamily="-112" charset="0"/>
              </a:defRPr>
            </a:lvl4pPr>
            <a:lvl5pPr marL="2057400" indent="-228600" defTabSz="909638" eaLnBrk="0" hangingPunct="0">
              <a:defRPr sz="2400">
                <a:solidFill>
                  <a:schemeClr val="tx1"/>
                </a:solidFill>
                <a:latin typeface="Tahoma" pitchFamily="-112" charset="0"/>
              </a:defRPr>
            </a:lvl5pPr>
            <a:lvl6pPr marL="2514600" indent="-228600" defTabSz="909638" eaLnBrk="0" fontAlgn="base" hangingPunct="0">
              <a:spcBef>
                <a:spcPct val="0"/>
              </a:spcBef>
              <a:spcAft>
                <a:spcPct val="0"/>
              </a:spcAft>
              <a:defRPr sz="2400">
                <a:solidFill>
                  <a:schemeClr val="tx1"/>
                </a:solidFill>
                <a:latin typeface="Tahoma" pitchFamily="-112" charset="0"/>
              </a:defRPr>
            </a:lvl6pPr>
            <a:lvl7pPr marL="2971800" indent="-228600" defTabSz="909638" eaLnBrk="0" fontAlgn="base" hangingPunct="0">
              <a:spcBef>
                <a:spcPct val="0"/>
              </a:spcBef>
              <a:spcAft>
                <a:spcPct val="0"/>
              </a:spcAft>
              <a:defRPr sz="2400">
                <a:solidFill>
                  <a:schemeClr val="tx1"/>
                </a:solidFill>
                <a:latin typeface="Tahoma" pitchFamily="-112" charset="0"/>
              </a:defRPr>
            </a:lvl7pPr>
            <a:lvl8pPr marL="3429000" indent="-228600" defTabSz="909638" eaLnBrk="0" fontAlgn="base" hangingPunct="0">
              <a:spcBef>
                <a:spcPct val="0"/>
              </a:spcBef>
              <a:spcAft>
                <a:spcPct val="0"/>
              </a:spcAft>
              <a:defRPr sz="2400">
                <a:solidFill>
                  <a:schemeClr val="tx1"/>
                </a:solidFill>
                <a:latin typeface="Tahoma" pitchFamily="-112" charset="0"/>
              </a:defRPr>
            </a:lvl8pPr>
            <a:lvl9pPr marL="3886200" indent="-228600" defTabSz="909638" eaLnBrk="0" fontAlgn="base" hangingPunct="0">
              <a:spcBef>
                <a:spcPct val="0"/>
              </a:spcBef>
              <a:spcAft>
                <a:spcPct val="0"/>
              </a:spcAft>
              <a:defRPr sz="2400">
                <a:solidFill>
                  <a:schemeClr val="tx1"/>
                </a:solidFill>
                <a:latin typeface="Tahoma" pitchFamily="-112" charset="0"/>
              </a:defRPr>
            </a:lvl9pPr>
          </a:lstStyle>
          <a:p>
            <a:pPr eaLnBrk="1" hangingPunct="1"/>
            <a:fld id="{BDAE1E7E-92D5-4B1A-8642-239AEB12EE07}" type="slidenum">
              <a:rPr lang="en-US" sz="1200" smtClean="0"/>
              <a:pPr eaLnBrk="1" hangingPunct="1"/>
              <a:t>7</a:t>
            </a:fld>
            <a:endParaRPr lang="en-US" sz="120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685800" y="4343480"/>
            <a:ext cx="5486400" cy="4113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When</a:t>
            </a:r>
            <a:r>
              <a:rPr lang="en-US" baseline="0" dirty="0" smtClean="0"/>
              <a:t> private industry is cutting back on hiring, the government is often the best place to find a job</a:t>
            </a:r>
          </a:p>
          <a:p>
            <a:r>
              <a:rPr lang="en-US" baseline="0" dirty="0" smtClean="0"/>
              <a:t>Read slide</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not the full list</a:t>
            </a:r>
            <a:endParaRPr lang="en-US" dirty="0"/>
          </a:p>
        </p:txBody>
      </p:sp>
      <p:sp>
        <p:nvSpPr>
          <p:cNvPr id="4" name="Slide Number Placeholder 3"/>
          <p:cNvSpPr>
            <a:spLocks noGrp="1"/>
          </p:cNvSpPr>
          <p:nvPr>
            <p:ph type="sldNum" sz="quarter" idx="10"/>
          </p:nvPr>
        </p:nvSpPr>
        <p:spPr/>
        <p:txBody>
          <a:bodyPr/>
          <a:lstStyle/>
          <a:p>
            <a:fld id="{893699E5-04F3-4A69-8DAB-B8C101FE953F}" type="slidenum">
              <a:rPr lang="en-US" smtClean="0"/>
              <a:t>9</a:t>
            </a:fld>
            <a:endParaRPr lang="en-US"/>
          </a:p>
        </p:txBody>
      </p:sp>
    </p:spTree>
    <p:extLst>
      <p:ext uri="{BB962C8B-B14F-4D97-AF65-F5344CB8AC3E}">
        <p14:creationId xmlns:p14="http://schemas.microsoft.com/office/powerpoint/2010/main" val="982686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CIA</a:t>
            </a:r>
          </a:p>
          <a:p>
            <a:r>
              <a:rPr lang="en-US" dirty="0" smtClean="0"/>
              <a:t>EPA ENVIRONMENTAL PROTECTION AGENCY</a:t>
            </a:r>
          </a:p>
          <a:p>
            <a:r>
              <a:rPr lang="en-US" dirty="0" smtClean="0"/>
              <a:t>EEOP EQUAL EMPLOYMENT OPPORTUNITY COMMISSION</a:t>
            </a:r>
          </a:p>
          <a:p>
            <a:endParaRPr lang="en-US" dirty="0"/>
          </a:p>
        </p:txBody>
      </p:sp>
      <p:sp>
        <p:nvSpPr>
          <p:cNvPr id="4" name="Slide Number Placeholder 3"/>
          <p:cNvSpPr>
            <a:spLocks noGrp="1"/>
          </p:cNvSpPr>
          <p:nvPr>
            <p:ph type="sldNum" sz="quarter" idx="10"/>
          </p:nvPr>
        </p:nvSpPr>
        <p:spPr/>
        <p:txBody>
          <a:bodyPr/>
          <a:lstStyle/>
          <a:p>
            <a:fld id="{893699E5-04F3-4A69-8DAB-B8C101FE953F}" type="slidenum">
              <a:rPr lang="en-US" smtClean="0"/>
              <a:t>10</a:t>
            </a:fld>
            <a:endParaRPr lang="en-US"/>
          </a:p>
        </p:txBody>
      </p:sp>
    </p:spTree>
    <p:extLst>
      <p:ext uri="{BB962C8B-B14F-4D97-AF65-F5344CB8AC3E}">
        <p14:creationId xmlns:p14="http://schemas.microsoft.com/office/powerpoint/2010/main" val="982686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58176D8D-B7A8-457B-9C8C-65D67DA51AF9}" type="datetimeFigureOut">
              <a:rPr lang="en-US" smtClean="0"/>
              <a:t>3/2/2014</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EBD55D0A-90D4-4948-94F1-11F8BB98362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8176D8D-B7A8-457B-9C8C-65D67DA51AF9}" type="datetimeFigureOut">
              <a:rPr lang="en-US" smtClean="0"/>
              <a:t>3/2/2014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55D0A-90D4-4948-94F1-11F8BB98362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8176D8D-B7A8-457B-9C8C-65D67DA51AF9}" type="datetimeFigureOut">
              <a:rPr lang="en-US" smtClean="0"/>
              <a:t>3/2/2014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55D0A-90D4-4948-94F1-11F8BB98362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58176D8D-B7A8-457B-9C8C-65D67DA51AF9}" type="datetimeFigureOut">
              <a:rPr lang="en-US" smtClean="0"/>
              <a:t>3/2/2014</a:t>
            </a:fld>
            <a:endParaRPr lang="en-US"/>
          </a:p>
        </p:txBody>
      </p:sp>
      <p:sp>
        <p:nvSpPr>
          <p:cNvPr id="9" name="Slide Number Placeholder 8"/>
          <p:cNvSpPr>
            <a:spLocks noGrp="1"/>
          </p:cNvSpPr>
          <p:nvPr>
            <p:ph type="sldNum" sz="quarter" idx="15"/>
          </p:nvPr>
        </p:nvSpPr>
        <p:spPr/>
        <p:txBody>
          <a:bodyPr rtlCol="0"/>
          <a:lstStyle/>
          <a:p>
            <a:fld id="{EBD55D0A-90D4-4948-94F1-11F8BB983627}"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58176D8D-B7A8-457B-9C8C-65D67DA51AF9}" type="datetimeFigureOut">
              <a:rPr lang="en-US" smtClean="0"/>
              <a:t>3/2/2014</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EBD55D0A-90D4-4948-94F1-11F8BB98362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8176D8D-B7A8-457B-9C8C-65D67DA51AF9}" type="datetimeFigureOut">
              <a:rPr lang="en-US" smtClean="0"/>
              <a:t>3/2/2014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55D0A-90D4-4948-94F1-11F8BB983627}"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58176D8D-B7A8-457B-9C8C-65D67DA51AF9}" type="datetimeFigureOut">
              <a:rPr lang="en-US" smtClean="0"/>
              <a:t>3/2/2014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D55D0A-90D4-4948-94F1-11F8BB983627}"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58176D8D-B7A8-457B-9C8C-65D67DA51AF9}" type="datetimeFigureOut">
              <a:rPr lang="en-US" smtClean="0"/>
              <a:t>3/2/2014</a:t>
            </a:fld>
            <a:endParaRPr lang="en-US"/>
          </a:p>
        </p:txBody>
      </p:sp>
      <p:sp>
        <p:nvSpPr>
          <p:cNvPr id="7" name="Slide Number Placeholder 6"/>
          <p:cNvSpPr>
            <a:spLocks noGrp="1"/>
          </p:cNvSpPr>
          <p:nvPr>
            <p:ph type="sldNum" sz="quarter" idx="11"/>
          </p:nvPr>
        </p:nvSpPr>
        <p:spPr/>
        <p:txBody>
          <a:bodyPr rtlCol="0"/>
          <a:lstStyle/>
          <a:p>
            <a:fld id="{EBD55D0A-90D4-4948-94F1-11F8BB983627}"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176D8D-B7A8-457B-9C8C-65D67DA51AF9}" type="datetimeFigureOut">
              <a:rPr lang="en-US" smtClean="0"/>
              <a:t>3/2/2014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D55D0A-90D4-4948-94F1-11F8BB98362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58176D8D-B7A8-457B-9C8C-65D67DA51AF9}" type="datetimeFigureOut">
              <a:rPr lang="en-US" smtClean="0"/>
              <a:t>3/2/2014</a:t>
            </a:fld>
            <a:endParaRPr lang="en-US"/>
          </a:p>
        </p:txBody>
      </p:sp>
      <p:sp>
        <p:nvSpPr>
          <p:cNvPr id="22" name="Slide Number Placeholder 21"/>
          <p:cNvSpPr>
            <a:spLocks noGrp="1"/>
          </p:cNvSpPr>
          <p:nvPr>
            <p:ph type="sldNum" sz="quarter" idx="15"/>
          </p:nvPr>
        </p:nvSpPr>
        <p:spPr/>
        <p:txBody>
          <a:bodyPr rtlCol="0"/>
          <a:lstStyle/>
          <a:p>
            <a:fld id="{EBD55D0A-90D4-4948-94F1-11F8BB983627}"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58176D8D-B7A8-457B-9C8C-65D67DA51AF9}" type="datetimeFigureOut">
              <a:rPr lang="en-US" smtClean="0"/>
              <a:t>3/2/2014</a:t>
            </a:fld>
            <a:endParaRPr lang="en-US"/>
          </a:p>
        </p:txBody>
      </p:sp>
      <p:sp>
        <p:nvSpPr>
          <p:cNvPr id="18" name="Slide Number Placeholder 17"/>
          <p:cNvSpPr>
            <a:spLocks noGrp="1"/>
          </p:cNvSpPr>
          <p:nvPr>
            <p:ph type="sldNum" sz="quarter" idx="11"/>
          </p:nvPr>
        </p:nvSpPr>
        <p:spPr/>
        <p:txBody>
          <a:bodyPr rtlCol="0"/>
          <a:lstStyle/>
          <a:p>
            <a:fld id="{EBD55D0A-90D4-4948-94F1-11F8BB983627}"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8176D8D-B7A8-457B-9C8C-65D67DA51AF9}" type="datetimeFigureOut">
              <a:rPr lang="en-US" smtClean="0"/>
              <a:t>3/2/2014</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BD55D0A-90D4-4948-94F1-11F8BB98362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hyperlink" Target="http://www.bls.gov/oco" TargetMode="Externa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uncw.edu/career/WhatCanIDoWithaMajorIn.html" TargetMode="Externa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hyperlink" Target="http://www.eureka.org/" TargetMode="External"/><Relationship Id="rId5" Type="http://schemas.openxmlformats.org/officeDocument/2006/relationships/hyperlink" Target="http://www.careerinfonet.org/" TargetMode="External"/><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5.wav"/><Relationship Id="rId7" Type="http://schemas.openxmlformats.org/officeDocument/2006/relationships/image" Target="../media/image18.png"/><Relationship Id="rId2" Type="http://schemas.microsoft.com/office/2007/relationships/media" Target="../media/media15.wav"/><Relationship Id="rId1" Type="http://schemas.openxmlformats.org/officeDocument/2006/relationships/tags" Target="../tags/tag10.xml"/><Relationship Id="rId6" Type="http://schemas.openxmlformats.org/officeDocument/2006/relationships/hyperlink" Target="http://www.yellowpages.com/" TargetMode="External"/><Relationship Id="rId5" Type="http://schemas.openxmlformats.org/officeDocument/2006/relationships/notesSlide" Target="../notesSlides/notesSlide12.xml"/><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media18.wav"/><Relationship Id="rId7" Type="http://schemas.openxmlformats.org/officeDocument/2006/relationships/image" Target="../media/image22.jpeg"/><Relationship Id="rId2" Type="http://schemas.microsoft.com/office/2007/relationships/media" Target="../media/media18.wav"/><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4.png"/><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media3.wav"/><Relationship Id="rId7" Type="http://schemas.openxmlformats.org/officeDocument/2006/relationships/image" Target="../media/image6.jpeg"/><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7" Type="http://schemas.openxmlformats.org/officeDocument/2006/relationships/image" Target="../media/image4.png"/><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9.jpe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wav"/><Relationship Id="rId7" Type="http://schemas.openxmlformats.org/officeDocument/2006/relationships/image" Target="../media/image11.jpeg"/><Relationship Id="rId2" Type="http://schemas.microsoft.com/office/2007/relationships/media" Target="../media/media6.wav"/><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hyperlink" Target="http://www.usajobs.opm.gov/" TargetMode="External"/><Relationship Id="rId13" Type="http://schemas.openxmlformats.org/officeDocument/2006/relationships/image" Target="../media/image16.jpeg"/><Relationship Id="rId3" Type="http://schemas.openxmlformats.org/officeDocument/2006/relationships/audio" Target="../media/media7.wav"/><Relationship Id="rId7" Type="http://schemas.openxmlformats.org/officeDocument/2006/relationships/hyperlink" Target="http://www.fedjobs.com/" TargetMode="External"/><Relationship Id="rId12" Type="http://schemas.openxmlformats.org/officeDocument/2006/relationships/image" Target="../media/image15.jpeg"/><Relationship Id="rId2" Type="http://schemas.microsoft.com/office/2007/relationships/media" Target="../media/media7.wav"/><Relationship Id="rId1" Type="http://schemas.openxmlformats.org/officeDocument/2006/relationships/tags" Target="../tags/tag6.xml"/><Relationship Id="rId6" Type="http://schemas.openxmlformats.org/officeDocument/2006/relationships/hyperlink" Target="http://www.jobbank.gov/" TargetMode="External"/><Relationship Id="rId11" Type="http://schemas.openxmlformats.org/officeDocument/2006/relationships/image" Target="../media/image14.jpeg"/><Relationship Id="rId5" Type="http://schemas.openxmlformats.org/officeDocument/2006/relationships/notesSlide" Target="../notesSlides/notesSlide7.xml"/><Relationship Id="rId15" Type="http://schemas.openxmlformats.org/officeDocument/2006/relationships/image" Target="../media/image4.png"/><Relationship Id="rId10" Type="http://schemas.openxmlformats.org/officeDocument/2006/relationships/image" Target="../media/image13.jpeg"/><Relationship Id="rId4" Type="http://schemas.openxmlformats.org/officeDocument/2006/relationships/slideLayout" Target="../slideLayouts/slideLayout2.xml"/><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295400"/>
            <a:ext cx="6700982" cy="838200"/>
          </a:xfrm>
        </p:spPr>
        <p:txBody>
          <a:bodyPr>
            <a:noAutofit/>
          </a:bodyPr>
          <a:lstStyle/>
          <a:p>
            <a:pPr algn="ctr"/>
            <a:r>
              <a:rPr lang="en-US" sz="4000" dirty="0" smtClean="0"/>
              <a:t>Exploring Career Information</a:t>
            </a:r>
            <a:endParaRPr lang="en-US" sz="4000" dirty="0"/>
          </a:p>
        </p:txBody>
      </p:sp>
      <p:sp>
        <p:nvSpPr>
          <p:cNvPr id="3" name="Subtitle 2"/>
          <p:cNvSpPr>
            <a:spLocks noGrp="1"/>
          </p:cNvSpPr>
          <p:nvPr>
            <p:ph type="subTitle" idx="1"/>
          </p:nvPr>
        </p:nvSpPr>
        <p:spPr>
          <a:xfrm>
            <a:off x="4419600" y="2590800"/>
            <a:ext cx="1900382" cy="685800"/>
          </a:xfrm>
        </p:spPr>
        <p:txBody>
          <a:bodyPr/>
          <a:lstStyle/>
          <a:p>
            <a:r>
              <a:rPr lang="en-US" dirty="0" smtClean="0"/>
              <a:t>Chapter 7</a:t>
            </a:r>
            <a:endParaRPr lang="en-US" dirty="0"/>
          </a:p>
        </p:txBody>
      </p:sp>
      <p:sp>
        <p:nvSpPr>
          <p:cNvPr id="4" name="Rectangle 3"/>
          <p:cNvSpPr txBox="1">
            <a:spLocks noChangeArrowheads="1"/>
          </p:cNvSpPr>
          <p:nvPr/>
        </p:nvSpPr>
        <p:spPr>
          <a:xfrm>
            <a:off x="1981200" y="4038600"/>
            <a:ext cx="6400800" cy="1676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Font typeface="Wingdings" pitchFamily="-112" charset="2"/>
              <a:buNone/>
            </a:pPr>
            <a:r>
              <a:rPr lang="en-US" i="1" dirty="0" smtClean="0"/>
              <a:t>“Knowledge is power, but </a:t>
            </a:r>
          </a:p>
          <a:p>
            <a:pPr>
              <a:buFont typeface="Wingdings" pitchFamily="-112" charset="2"/>
              <a:buNone/>
            </a:pPr>
            <a:r>
              <a:rPr lang="en-US" i="1" dirty="0" smtClean="0"/>
              <a:t>only when it is used.”</a:t>
            </a:r>
          </a:p>
          <a:p>
            <a:pPr>
              <a:buFont typeface="Wingdings" pitchFamily="-112" charset="2"/>
              <a:buNone/>
            </a:pPr>
            <a:r>
              <a:rPr lang="en-US" dirty="0" smtClean="0"/>
              <a:t>—</a:t>
            </a:r>
            <a:r>
              <a:rPr lang="en-US" sz="2800" dirty="0" err="1" smtClean="0"/>
              <a:t>Kahlil</a:t>
            </a:r>
            <a:r>
              <a:rPr lang="en-US" sz="2800" dirty="0" smtClean="0"/>
              <a:t> Gibran</a:t>
            </a:r>
            <a:endParaRPr lang="en-US"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87319753"/>
      </p:ext>
    </p:extLst>
  </p:cSld>
  <p:clrMapOvr>
    <a:masterClrMapping/>
  </p:clrMapOvr>
  <mc:AlternateContent xmlns:mc="http://schemas.openxmlformats.org/markup-compatibility/2006">
    <mc:Choice xmlns:p14="http://schemas.microsoft.com/office/powerpoint/2010/main" Requires="p14">
      <p:transition spd="slow" p14:dur="2000" advTm="10616"/>
    </mc:Choice>
    <mc:Fallback>
      <p:transition spd="slow" advTm="10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4"/>
          </p:nvPr>
        </p:nvSpPr>
        <p:spPr>
          <a:xfrm>
            <a:off x="152400" y="1219200"/>
            <a:ext cx="8763000" cy="5105400"/>
          </a:xfrm>
        </p:spPr>
        <p:txBody>
          <a:bodyPr numCol="2">
            <a:noAutofit/>
          </a:bodyPr>
          <a:lstStyle/>
          <a:p>
            <a:r>
              <a:rPr lang="en-US" sz="2000" dirty="0" smtClean="0"/>
              <a:t>CIA</a:t>
            </a:r>
          </a:p>
          <a:p>
            <a:r>
              <a:rPr lang="en-US" sz="2000" dirty="0" smtClean="0"/>
              <a:t>EPA </a:t>
            </a:r>
          </a:p>
          <a:p>
            <a:r>
              <a:rPr lang="en-US" sz="2000" dirty="0" smtClean="0"/>
              <a:t>EEOP</a:t>
            </a:r>
          </a:p>
          <a:p>
            <a:r>
              <a:rPr lang="en-US" sz="2000" dirty="0" smtClean="0"/>
              <a:t>FEDERAL DEPOSIT INSURANCE CORPORATION</a:t>
            </a:r>
          </a:p>
          <a:p>
            <a:r>
              <a:rPr lang="en-US" sz="2000" dirty="0" smtClean="0"/>
              <a:t>GENERAL SERVICES ADMINISTRATION</a:t>
            </a:r>
          </a:p>
          <a:p>
            <a:r>
              <a:rPr lang="en-US" sz="2000" dirty="0" smtClean="0"/>
              <a:t>NATIONAL AERONAUTICS AND SPACE ADMINISTRATION</a:t>
            </a:r>
          </a:p>
          <a:p>
            <a:r>
              <a:rPr lang="en-US" sz="2000" dirty="0" smtClean="0"/>
              <a:t>NATIONAL ARCHIVES AND RECORDS MANAGEMENT</a:t>
            </a:r>
          </a:p>
          <a:p>
            <a:r>
              <a:rPr lang="en-US" sz="2000" dirty="0" smtClean="0"/>
              <a:t>NUCLEAR REGULATORY COMMISSION</a:t>
            </a:r>
          </a:p>
          <a:p>
            <a:endParaRPr lang="en-US" sz="2000" dirty="0" smtClean="0"/>
          </a:p>
          <a:p>
            <a:r>
              <a:rPr lang="en-US" sz="2000" dirty="0" smtClean="0"/>
              <a:t>OFFICE OF PERSONNEL MANAGEMENT</a:t>
            </a:r>
          </a:p>
          <a:p>
            <a:r>
              <a:rPr lang="en-US" sz="2000" dirty="0" smtClean="0"/>
              <a:t>SMALL BUSINESS ADMINISTRATION</a:t>
            </a:r>
          </a:p>
          <a:p>
            <a:r>
              <a:rPr lang="en-US" sz="2000" dirty="0" smtClean="0"/>
              <a:t>SOC SECUTIRY ADMINISTRATION</a:t>
            </a:r>
          </a:p>
          <a:p>
            <a:r>
              <a:rPr lang="en-US" sz="2000" dirty="0" smtClean="0"/>
              <a:t>TENNESSEE VALLEY AUTHORITY </a:t>
            </a:r>
          </a:p>
          <a:p>
            <a:r>
              <a:rPr lang="en-US" sz="2000" dirty="0" smtClean="0"/>
              <a:t>US INFORMATION AGENCY</a:t>
            </a:r>
          </a:p>
          <a:p>
            <a:r>
              <a:rPr lang="en-US" sz="2000" dirty="0" smtClean="0"/>
              <a:t>US AGENCY FOR INTERNATIONAL DEVELOPMENT</a:t>
            </a:r>
          </a:p>
          <a:p>
            <a:r>
              <a:rPr lang="en-US" sz="2000" dirty="0" smtClean="0"/>
              <a:t>US POSTAL SERVICE</a:t>
            </a:r>
            <a:endParaRPr lang="en-US" sz="2000" dirty="0"/>
          </a:p>
        </p:txBody>
      </p:sp>
      <p:sp>
        <p:nvSpPr>
          <p:cNvPr id="8" name="Text Placeholder 7"/>
          <p:cNvSpPr>
            <a:spLocks noGrp="1"/>
          </p:cNvSpPr>
          <p:nvPr>
            <p:ph type="body" sz="quarter" idx="3"/>
          </p:nvPr>
        </p:nvSpPr>
        <p:spPr>
          <a:xfrm>
            <a:off x="381000" y="381000"/>
            <a:ext cx="3657600" cy="658368"/>
          </a:xfrm>
        </p:spPr>
        <p:txBody>
          <a:bodyPr/>
          <a:lstStyle/>
          <a:p>
            <a:r>
              <a:rPr lang="en-US" dirty="0" smtClean="0"/>
              <a:t>Independent Agencies</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37246644"/>
      </p:ext>
    </p:extLst>
  </p:cSld>
  <p:clrMapOvr>
    <a:masterClrMapping/>
  </p:clrMapOvr>
  <mc:AlternateContent xmlns:mc="http://schemas.openxmlformats.org/markup-compatibility/2006">
    <mc:Choice xmlns:p14="http://schemas.microsoft.com/office/powerpoint/2010/main" Requires="p14">
      <p:transition spd="slow" p14:dur="2000" advTm="48645"/>
    </mc:Choice>
    <mc:Fallback>
      <p:transition spd="slow" advTm="48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2"/>
                </p:tgtEl>
              </p:cMediaNode>
            </p:audio>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No </a:t>
            </a:r>
            <a:r>
              <a:rPr lang="en-US" dirty="0" smtClean="0"/>
              <a:t>late papers accepted </a:t>
            </a:r>
          </a:p>
          <a:p>
            <a:r>
              <a:rPr lang="en-US" dirty="0" smtClean="0"/>
              <a:t>Research </a:t>
            </a:r>
            <a:r>
              <a:rPr lang="en-US" dirty="0" smtClean="0"/>
              <a:t>only ONE occupation</a:t>
            </a:r>
          </a:p>
          <a:p>
            <a:r>
              <a:rPr lang="en-US" dirty="0" smtClean="0"/>
              <a:t>Fill the template </a:t>
            </a:r>
            <a:r>
              <a:rPr lang="en-US" dirty="0" smtClean="0"/>
              <a:t>out thoroughly</a:t>
            </a:r>
          </a:p>
          <a:p>
            <a:r>
              <a:rPr lang="en-US" dirty="0" smtClean="0"/>
              <a:t>Takes a lot of effort on your part to research this career so make sure it is something you are interested </a:t>
            </a:r>
            <a:r>
              <a:rPr lang="en-US" dirty="0" smtClean="0"/>
              <a:t>in</a:t>
            </a:r>
            <a:endParaRPr lang="en-US" dirty="0" smtClean="0"/>
          </a:p>
        </p:txBody>
      </p:sp>
      <p:sp>
        <p:nvSpPr>
          <p:cNvPr id="4" name="Title 1"/>
          <p:cNvSpPr txBox="1">
            <a:spLocks/>
          </p:cNvSpPr>
          <p:nvPr/>
        </p:nvSpPr>
        <p:spPr>
          <a:xfrm>
            <a:off x="914400" y="175010"/>
            <a:ext cx="7467600" cy="579438"/>
          </a:xfrm>
          <a:prstGeom prst="rect">
            <a:avLst/>
          </a:prstGeom>
        </p:spPr>
        <p:txBody>
          <a:bodyPr vert="horz" anchor="b">
            <a:normAutofit fontScale="90000"/>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US" smtClean="0"/>
              <a:t>Occupational investigation assignment 25pts</a:t>
            </a:r>
            <a:endParaRPr lang="en-US" dirty="0"/>
          </a:p>
        </p:txBody>
      </p:sp>
      <p:sp>
        <p:nvSpPr>
          <p:cNvPr id="5" name="TextBox 4"/>
          <p:cNvSpPr txBox="1"/>
          <p:nvPr/>
        </p:nvSpPr>
        <p:spPr>
          <a:xfrm>
            <a:off x="2438400" y="754448"/>
            <a:ext cx="3886200" cy="369332"/>
          </a:xfrm>
          <a:prstGeom prst="rect">
            <a:avLst/>
          </a:prstGeom>
          <a:noFill/>
        </p:spPr>
        <p:txBody>
          <a:bodyPr wrap="square" rtlCol="0">
            <a:spAutoFit/>
          </a:bodyPr>
          <a:lstStyle/>
          <a:p>
            <a:r>
              <a:rPr lang="en-US" dirty="0" smtClean="0"/>
              <a:t>Use Printed and Internet Resources </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7576579"/>
      </p:ext>
    </p:extLst>
  </p:cSld>
  <p:clrMapOvr>
    <a:masterClrMapping/>
  </p:clrMapOvr>
  <mc:AlternateContent xmlns:mc="http://schemas.openxmlformats.org/markup-compatibility/2006">
    <mc:Choice xmlns:p14="http://schemas.microsoft.com/office/powerpoint/2010/main" Requires="p14">
      <p:transition spd="slow" p14:dur="2000" advTm="35201"/>
    </mc:Choice>
    <mc:Fallback>
      <p:transition spd="slow" advTm="35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5010"/>
            <a:ext cx="7467600" cy="579438"/>
          </a:xfrm>
        </p:spPr>
        <p:txBody>
          <a:bodyPr>
            <a:normAutofit fontScale="90000"/>
          </a:bodyPr>
          <a:lstStyle/>
          <a:p>
            <a:r>
              <a:rPr lang="en-US" dirty="0" smtClean="0"/>
              <a:t>Occupational investigation assignment 25pts</a:t>
            </a:r>
            <a:endParaRPr lang="en-US" dirty="0"/>
          </a:p>
        </p:txBody>
      </p:sp>
      <p:sp>
        <p:nvSpPr>
          <p:cNvPr id="3" name="Content Placeholder 2"/>
          <p:cNvSpPr>
            <a:spLocks noGrp="1"/>
          </p:cNvSpPr>
          <p:nvPr>
            <p:ph sz="quarter" idx="1"/>
          </p:nvPr>
        </p:nvSpPr>
        <p:spPr>
          <a:xfrm>
            <a:off x="457200" y="1295400"/>
            <a:ext cx="7467600" cy="4873752"/>
          </a:xfrm>
        </p:spPr>
        <p:txBody>
          <a:bodyPr>
            <a:normAutofit lnSpcReduction="10000"/>
          </a:bodyPr>
          <a:lstStyle/>
          <a:p>
            <a:pPr marL="0" indent="0">
              <a:buNone/>
            </a:pPr>
            <a:endParaRPr lang="en-US" dirty="0" smtClean="0"/>
          </a:p>
          <a:p>
            <a:r>
              <a:rPr lang="en-US" dirty="0" smtClean="0"/>
              <a:t>Choose ONE occupation you are interested in to investigate # 1</a:t>
            </a:r>
          </a:p>
          <a:p>
            <a:r>
              <a:rPr lang="en-US" dirty="0" smtClean="0"/>
              <a:t>Answer EACH of the questions thoroughly.  Use at least TWO sources meaning Internet, Books, Magazines, (Career Center) etc. # 2</a:t>
            </a:r>
          </a:p>
          <a:p>
            <a:r>
              <a:rPr lang="en-US" dirty="0" smtClean="0"/>
              <a:t># 3 Describe the work in detail</a:t>
            </a:r>
          </a:p>
          <a:p>
            <a:r>
              <a:rPr lang="en-US" dirty="0" smtClean="0"/>
              <a:t># 4 Future Prospects: O*NET &amp; BLS</a:t>
            </a:r>
          </a:p>
          <a:p>
            <a:pPr lvl="1"/>
            <a:r>
              <a:rPr lang="en-US" u="sng" dirty="0">
                <a:solidFill>
                  <a:schemeClr val="hlink"/>
                </a:solidFill>
              </a:rPr>
              <a:t>online.onetcenter.org</a:t>
            </a:r>
            <a:r>
              <a:rPr lang="en-US" dirty="0"/>
              <a:t> </a:t>
            </a:r>
          </a:p>
          <a:p>
            <a:pPr lvl="1"/>
            <a:r>
              <a:rPr lang="en-US" dirty="0" smtClean="0">
                <a:hlinkClick r:id="rId5"/>
              </a:rPr>
              <a:t>www.bls.gov/oco</a:t>
            </a:r>
            <a:endParaRPr lang="en-US" dirty="0" smtClean="0"/>
          </a:p>
          <a:p>
            <a:r>
              <a:rPr lang="en-US" dirty="0" smtClean="0"/>
              <a:t># 5 Training &amp; Education</a:t>
            </a:r>
          </a:p>
          <a:p>
            <a:pPr lvl="1"/>
            <a:r>
              <a:rPr lang="en-US" u="sng" dirty="0">
                <a:solidFill>
                  <a:schemeClr val="hlink"/>
                </a:solidFill>
              </a:rPr>
              <a:t>online.onetcenter.org</a:t>
            </a:r>
            <a:r>
              <a:rPr lang="en-US" dirty="0"/>
              <a:t> </a:t>
            </a:r>
            <a:endParaRPr lang="en-US" dirty="0" smtClean="0"/>
          </a:p>
          <a:p>
            <a:pPr lvl="1">
              <a:buFont typeface="Courier New" pitchFamily="49" charset="0"/>
              <a:buChar char="o"/>
            </a:pPr>
            <a:endParaRPr lang="en-US" dirty="0"/>
          </a:p>
          <a:p>
            <a:pPr lvl="1"/>
            <a:endParaRPr lang="en-US" dirty="0"/>
          </a:p>
          <a:p>
            <a:pPr lvl="1"/>
            <a:endParaRPr lang="en-US" dirty="0" smtClean="0"/>
          </a:p>
          <a:p>
            <a:pPr lvl="1"/>
            <a:endParaRPr lang="en-US" dirty="0" smtClean="0"/>
          </a:p>
          <a:p>
            <a:endParaRPr lang="en-US" dirty="0"/>
          </a:p>
        </p:txBody>
      </p:sp>
      <p:sp>
        <p:nvSpPr>
          <p:cNvPr id="4" name="TextBox 3"/>
          <p:cNvSpPr txBox="1"/>
          <p:nvPr/>
        </p:nvSpPr>
        <p:spPr>
          <a:xfrm>
            <a:off x="2438400" y="754448"/>
            <a:ext cx="3886200" cy="369332"/>
          </a:xfrm>
          <a:prstGeom prst="rect">
            <a:avLst/>
          </a:prstGeom>
          <a:noFill/>
        </p:spPr>
        <p:txBody>
          <a:bodyPr wrap="square" rtlCol="0">
            <a:spAutoFit/>
          </a:bodyPr>
          <a:lstStyle/>
          <a:p>
            <a:r>
              <a:rPr lang="en-US" dirty="0" smtClean="0"/>
              <a:t>Use Printed and Internet Resources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5580439"/>
      </p:ext>
    </p:extLst>
  </p:cSld>
  <p:clrMapOvr>
    <a:masterClrMapping/>
  </p:clrMapOvr>
  <mc:AlternateContent xmlns:mc="http://schemas.openxmlformats.org/markup-compatibility/2006">
    <mc:Choice xmlns:p14="http://schemas.microsoft.com/office/powerpoint/2010/main" Requires="p14">
      <p:transition spd="slow" p14:dur="2000" advTm="87924"/>
    </mc:Choice>
    <mc:Fallback>
      <p:transition spd="slow" advTm="87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28600"/>
            <a:ext cx="7467600" cy="6245352"/>
          </a:xfrm>
        </p:spPr>
        <p:txBody>
          <a:bodyPr/>
          <a:lstStyle/>
          <a:p>
            <a:r>
              <a:rPr lang="en-US" dirty="0" smtClean="0"/>
              <a:t># 6 Where can you get the training?</a:t>
            </a:r>
          </a:p>
          <a:p>
            <a:pPr lvl="1"/>
            <a:r>
              <a:rPr lang="en-US" dirty="0" smtClean="0"/>
              <a:t>Transfer Center &amp; Career Center</a:t>
            </a:r>
          </a:p>
          <a:p>
            <a:pPr lvl="1"/>
            <a:r>
              <a:rPr lang="en-US" dirty="0">
                <a:hlinkClick r:id="rId5"/>
              </a:rPr>
              <a:t>www.Careerinfonet.org</a:t>
            </a:r>
            <a:r>
              <a:rPr lang="en-US" dirty="0"/>
              <a:t> </a:t>
            </a:r>
            <a:endParaRPr lang="en-US" dirty="0" smtClean="0"/>
          </a:p>
          <a:p>
            <a:r>
              <a:rPr lang="en-US" dirty="0" smtClean="0"/>
              <a:t># 7 What self-management, personal requirements are important for this occupation?</a:t>
            </a:r>
            <a:endParaRPr lang="en-US" dirty="0"/>
          </a:p>
          <a:p>
            <a:pPr lvl="1"/>
            <a:r>
              <a:rPr lang="en-US" dirty="0" smtClean="0">
                <a:hlinkClick r:id="rId6"/>
              </a:rPr>
              <a:t>www.Eureka.org</a:t>
            </a:r>
            <a:endParaRPr lang="en-US" dirty="0"/>
          </a:p>
          <a:p>
            <a:r>
              <a:rPr lang="en-US" dirty="0" smtClean="0"/>
              <a:t># 8 List occupation similar to this one from your Strong:</a:t>
            </a:r>
            <a:endParaRPr lang="en-US" dirty="0"/>
          </a:p>
          <a:p>
            <a:pPr lvl="1"/>
            <a:r>
              <a:rPr lang="en-US" dirty="0" smtClean="0"/>
              <a:t>Page 5-7 of Strong</a:t>
            </a:r>
            <a:endParaRPr lang="en-US" dirty="0"/>
          </a:p>
          <a:p>
            <a:r>
              <a:rPr lang="en-US" dirty="0" smtClean="0"/>
              <a:t># 9 What College Major?</a:t>
            </a:r>
          </a:p>
          <a:p>
            <a:pPr lvl="1"/>
            <a:r>
              <a:rPr lang="en-US" dirty="0" smtClean="0"/>
              <a:t>Do some research….visit Transfer Center or Career Center</a:t>
            </a:r>
          </a:p>
          <a:p>
            <a:pPr lvl="1"/>
            <a:r>
              <a:rPr lang="en-US" u="sng" dirty="0">
                <a:hlinkClick r:id="rId7"/>
              </a:rPr>
              <a:t>http://uncw.edu/career/WhatCanIDoWithaMajorIn.html</a:t>
            </a:r>
            <a:r>
              <a:rPr lang="en-US" dirty="0"/>
              <a:t> </a:t>
            </a:r>
          </a:p>
          <a:p>
            <a:pPr marL="365760" lvl="1" indent="0">
              <a:buNone/>
            </a:pPr>
            <a:endParaRPr lang="en-US" dirty="0"/>
          </a:p>
          <a:p>
            <a:pPr lvl="1"/>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4933179"/>
      </p:ext>
    </p:extLst>
  </p:cSld>
  <p:clrMapOvr>
    <a:masterClrMapping/>
  </p:clrMapOvr>
  <mc:AlternateContent xmlns:mc="http://schemas.openxmlformats.org/markup-compatibility/2006">
    <mc:Choice xmlns:p14="http://schemas.microsoft.com/office/powerpoint/2010/main" Requires="p14">
      <p:transition spd="slow" p14:dur="2000" advTm="96828"/>
    </mc:Choice>
    <mc:Fallback>
      <p:transition spd="slow" advTm="96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7467600" cy="6016752"/>
          </a:xfrm>
        </p:spPr>
        <p:txBody>
          <a:bodyPr/>
          <a:lstStyle/>
          <a:p>
            <a:r>
              <a:rPr lang="en-US" dirty="0" smtClean="0"/>
              <a:t># 10 What immediate jobs/volunteer opportunities relate to this field?</a:t>
            </a:r>
          </a:p>
          <a:p>
            <a:pPr lvl="1"/>
            <a:r>
              <a:rPr lang="en-US" dirty="0" smtClean="0"/>
              <a:t>What can you do to get involved quickly in this field?</a:t>
            </a:r>
          </a:p>
          <a:p>
            <a:pPr marL="365760" lvl="1" indent="0">
              <a:buNone/>
            </a:pPr>
            <a:endParaRPr lang="en-US" dirty="0" smtClean="0"/>
          </a:p>
          <a:p>
            <a:r>
              <a:rPr lang="en-US" dirty="0"/>
              <a:t># </a:t>
            </a:r>
            <a:r>
              <a:rPr lang="en-US" dirty="0" smtClean="0"/>
              <a:t>11 Working conditions…….etc.?</a:t>
            </a:r>
          </a:p>
          <a:p>
            <a:pPr lvl="1"/>
            <a:r>
              <a:rPr lang="en-US" dirty="0" smtClean="0"/>
              <a:t>O*Net, Eureka, BLS</a:t>
            </a:r>
          </a:p>
          <a:p>
            <a:pPr marL="365760" lvl="1" indent="0">
              <a:buNone/>
            </a:pPr>
            <a:endParaRPr lang="en-US" dirty="0" smtClean="0"/>
          </a:p>
          <a:p>
            <a:r>
              <a:rPr lang="en-US" dirty="0" smtClean="0"/>
              <a:t># 12 p. 4 of MBTI: These are the tasks you PREFER to use.  How does this compare with the tasks that relate to the occupation you are researching?</a:t>
            </a:r>
          </a:p>
          <a:p>
            <a:pPr marL="365760" lvl="1" indent="0">
              <a:buNone/>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8790259"/>
      </p:ext>
    </p:extLst>
  </p:cSld>
  <p:clrMapOvr>
    <a:masterClrMapping/>
  </p:clrMapOvr>
  <mc:AlternateContent xmlns:mc="http://schemas.openxmlformats.org/markup-compatibility/2006">
    <mc:Choice xmlns:p14="http://schemas.microsoft.com/office/powerpoint/2010/main" Requires="p14">
      <p:transition spd="slow" p14:dur="2000" advTm="36296"/>
    </mc:Choice>
    <mc:Fallback>
      <p:transition spd="slow" advTm="36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normAutofit fontScale="90000"/>
          </a:bodyPr>
          <a:lstStyle/>
          <a:p>
            <a:pPr algn="ctr" eaLnBrk="1" hangingPunct="1"/>
            <a:r>
              <a:rPr lang="en-US" sz="3600" b="1" dirty="0" smtClean="0"/>
              <a:t>Employer Directories</a:t>
            </a:r>
            <a:br>
              <a:rPr lang="en-US" sz="3600" b="1" dirty="0" smtClean="0"/>
            </a:br>
            <a:r>
              <a:rPr lang="en-US" sz="3600" b="1" dirty="0" smtClean="0"/>
              <a:t>Chapter 7 Continued</a:t>
            </a:r>
          </a:p>
        </p:txBody>
      </p:sp>
      <p:sp>
        <p:nvSpPr>
          <p:cNvPr id="167939" name="Rectangle 3"/>
          <p:cNvSpPr>
            <a:spLocks noGrp="1" noChangeArrowheads="1"/>
          </p:cNvSpPr>
          <p:nvPr>
            <p:ph sz="quarter" idx="1"/>
          </p:nvPr>
        </p:nvSpPr>
        <p:spPr>
          <a:xfrm>
            <a:off x="2286000" y="1524000"/>
            <a:ext cx="6248400" cy="4572000"/>
          </a:xfrm>
        </p:spPr>
        <p:txBody>
          <a:bodyPr>
            <a:normAutofit lnSpcReduction="10000"/>
          </a:bodyPr>
          <a:lstStyle/>
          <a:p>
            <a:pPr marL="0" indent="0" eaLnBrk="1" hangingPunct="1">
              <a:buFont typeface="Wingdings" pitchFamily="-112" charset="2"/>
              <a:buNone/>
              <a:defRPr/>
            </a:pPr>
            <a:r>
              <a:rPr lang="en-US" dirty="0" smtClean="0"/>
              <a:t>Employer directories provide information about specific companies with current job openings. </a:t>
            </a:r>
          </a:p>
          <a:p>
            <a:pPr marL="0" indent="0" eaLnBrk="1" hangingPunct="1">
              <a:buFont typeface="Wingdings" pitchFamily="-112" charset="2"/>
              <a:buNone/>
              <a:defRPr/>
            </a:pPr>
            <a:r>
              <a:rPr lang="en-US" dirty="0" smtClean="0"/>
              <a:t>Examples on page 144 </a:t>
            </a:r>
          </a:p>
          <a:p>
            <a:pPr eaLnBrk="1" hangingPunct="1">
              <a:defRPr/>
            </a:pPr>
            <a:r>
              <a:rPr lang="en-US" sz="2800" dirty="0" smtClean="0"/>
              <a:t>Employer’s name/address</a:t>
            </a:r>
          </a:p>
          <a:p>
            <a:pPr eaLnBrk="1" hangingPunct="1">
              <a:defRPr/>
            </a:pPr>
            <a:r>
              <a:rPr lang="en-US" sz="2800" dirty="0" smtClean="0"/>
              <a:t>Size in terms of sales</a:t>
            </a:r>
          </a:p>
          <a:p>
            <a:pPr eaLnBrk="1" hangingPunct="1">
              <a:defRPr/>
            </a:pPr>
            <a:r>
              <a:rPr lang="en-US" sz="2800" dirty="0" smtClean="0"/>
              <a:t>Number of employees</a:t>
            </a:r>
          </a:p>
          <a:p>
            <a:pPr eaLnBrk="1" hangingPunct="1">
              <a:defRPr/>
            </a:pPr>
            <a:r>
              <a:rPr lang="en-US" sz="2800" dirty="0" smtClean="0"/>
              <a:t>Names of executives</a:t>
            </a:r>
          </a:p>
          <a:p>
            <a:pPr eaLnBrk="1" hangingPunct="1">
              <a:buFont typeface="Wingdings" pitchFamily="-112" charset="2"/>
              <a:buNone/>
              <a:defRPr/>
            </a:pPr>
            <a:endParaRPr lang="en-US" dirty="0" smtClean="0"/>
          </a:p>
          <a:p>
            <a:pPr eaLnBrk="1" hangingPunct="1">
              <a:buFont typeface="Wingdings" pitchFamily="-112" charset="2"/>
              <a:buNone/>
              <a:defRPr/>
            </a:pPr>
            <a:endParaRPr lang="en-US" dirty="0"/>
          </a:p>
          <a:p>
            <a:pPr eaLnBrk="1" hangingPunct="1">
              <a:buFont typeface="Wingdings" pitchFamily="-112" charset="2"/>
              <a:buNone/>
              <a:defRPr/>
            </a:pPr>
            <a:r>
              <a:rPr lang="en-US" dirty="0" smtClean="0"/>
              <a:t>Yellow Pages:  </a:t>
            </a:r>
            <a:r>
              <a:rPr lang="en-US" dirty="0" smtClean="0">
                <a:hlinkClick r:id="rId6"/>
              </a:rPr>
              <a:t>www.yellowpages.com</a:t>
            </a:r>
            <a:endParaRPr lang="en-US" dirty="0" smtClean="0"/>
          </a:p>
          <a:p>
            <a:pPr eaLnBrk="1" hangingPunct="1">
              <a:buFont typeface="Wingdings" pitchFamily="-112" charset="2"/>
              <a:buNone/>
              <a:defRPr/>
            </a:pPr>
            <a:endParaRPr lang="en-US" dirty="0" smtClean="0"/>
          </a:p>
        </p:txBody>
      </p:sp>
      <p:sp>
        <p:nvSpPr>
          <p:cNvPr id="3" name="AutoShape 2" descr="data:image/jpeg;base64,/9j/4AAQSkZJRgABAQAAAQABAAD/2wCEAAkGBg4SDxUQEBEQEBAQEBARDxAQEhEREhARFRwWGBQQEhIYHDIeFxkkGRYVHy8gJycqLC8sFh4xPDAqNScrLCkBCQoKDgwOGg8PGTUlHB4vNSw0KTQ1NSwsLCwxNTA1LCkpKSw1LCksLywsLCksKSksLCosLCosKS0sMDQsKSwpLf/AABEIAOEA4QMBIgACEQEDEQH/xAAbAAEBAAIDAQAAAAAAAAAAAAAABwMEAQUGAv/EAEsQAAIBAgIECAsGAgUNAAAAAAABAgMRBCEFBxIxBhMiM0FRcXMIFDJSYZGSsbLD0SNEgYShxCRyFSVTwfA0NUJDVGN0gpPC0uHx/8QAGgEBAAMBAQEAAAAAAAAAAAAAAAEDBQYCBP/EACwRAQABAgQGAQQBBQAAAAAAAAABAhEDBAVREhMzNIGxISIxQWGhFBVCUnH/2gAMAwEAAhEDEQA/ALiAAAAAjHhF/cfzn7cjJZvCL+4/nP25GSUgAAAAAAAAAAAAAAAAAAAAAV/wduexvdYT4qxICv8Ag7c9je6wnxVgLcACEAAAAAAAAAAAjHhF/cfzn7cjJZvCL+4/nP25GSUgAAAGTDxg5LjJOEM3KUY7ckkm8o3V3+IGMHrsdwEhCeJpQrzqVsJh4V5Q4pJTU+I2Ixltf7537t9aPrEcAFCE5yq1GqSwTqRjShtRjiKcqspWc0nsKLTV8+gDx4PS8F+A9bF1IKe3Ro1Y1ZU62zF32LZ7LkuTmuVuO/lqjmqDbqt4njJxjGMfspRjJpZq8rtWlez8pLPeBOwep0/wFnhZwk5VamFlFyq140J/YxTceUr2d2nZ3SfoOK3A+knUiq83OjgYY1xdJJOE4UJxipbW/wC2s/5fTkHlwevxur2VOdd8dtUKOFjiaNVQ/wAoV1GVOKvyZRltKWeTius+q2r62LnhFVlKrT4104uFOLxUabgv4e87OfLk9l28h2uB44GTFUdipKGfInKPKi4SybSbi84vLd0fgYwAAAFf8Hbnsb3WE+KsSAr/AIO3PY3usJ8VYC3AAhAAAAAAAAAAAIx4Rf3H85+3IyWbwi/uP5z9uRklIAE8/wAUBt/0Piv7Cv8A9Kp9D4raNrxjtTo1Yx3NypzSzyzbRSuCXCqeLlUjKnGnxUabWzKTvtXWd+w6fhBwgqV8RLRvFxUZYinS4xSltWUou9twQ6OOI0pieOqxjVreM040a81Si1Upw2dmGUbZbEN2fJRgr8Isbzc53tLD3pzpU8pYdOFG8XH/AEYtqz39Nz3+n9OLB+L0qcI7E57DVso0o7Kezbp5S9TOm1jaMipUsQlaTnxVR9ds4t+pr8EEtLAcLNN0MOsPShOFKEZRVsPJNXveTds5ZvM4lrS0sqSoupTvHLblRhxiWatdq3T1HreFPCCWEpRqKCqbVTZkm2rKzba9OR1GsLR9OeGjikkpxlBOVs5wn0SfTbIIeexOsHSNShLDznTdOpT4qdqcU5Q6E7dW/wBB18tL41qVZuVqlCOEnU4uOzKjFRSpX2bbqcF18kw6Fr4eFeMsTB1KSUrwWbcrPZyur52PdcNqkJaMhKEdmEp0JRjZLZTjJpWWQHjsPpvSFS9KnOpU24Vabpxgp/Z1ZqpUiopZJzSeXUMfpnHKpUdfk1as+MqupQpxnKd4tTu43TvCNmrWt6Xf1fBWCw2jKmKik6s4zneXVB7MIv0XV/xOOESWL0VDFNLjacVNtK1s9irFei+f4AeIVLEYipOSjUrVZylUqOMXJuUm25NJdLb9ZgrUJwk4zjKElvjJOLXamULB1HgdEKrTUeNqKE25K6c6jVr9do+41+HmGjVwlHGJJTtT2vTCorqN/Q93awPBAAJCv+Dtz2N7rCfFWJAV/wAHbnsb3WE+KsBbgAQgAAAAAAAAAAEY8Iv7j+c/bkZLN4Rf3H85+3IySkAAHttWHOV/5KPvmasEv6d/NN/ildfqbWrDnK/8lH3zOsx2KVPTMqjyUMXFvsur/oEO61j85he2p76R2OsVfw0P+Kh7qhj4caIq1qmG4uLklVlCTSb2VJwam7bo8l5mPWRio8XRp9Mq/GW6dmKav2XmB3XCPQVPFU4wqVHTjGptNq15KzTim92XSed1gabo8RHC05RnJyjKey7qEY7ldZXbtl1K/UbOsx/w1Pvn7pE3BAUPhV/mej2YX4GeAo0JzezCMpyd+TFOT9SzKJwlwlSWiqMIwnKaWGvCMZOStB3ulnkAkraBy/2detzzPnAr+oZdzX+OZxoq9bQk6ceVOFOrBxXlXjLbSt2NHGKvQ0GoTup1KaiovJp1ZOVmn0pN+pgffCxf1RS7MJ8Jzp9J6Fhfoo4Rr1RPjSaeI0LB005OMKL2Yptt03sSVl+PqOOGNTitF0aMspyVCFv5I8r+71gTwABIV/wduexvdYT4qxICv+Dtz2N7rCfFWAtwAIQAAAAAAAAAACMeEX9x/OftyMlm8Iv7j+c/bkZJSAADs9B8Ia2Ec3SUG6iipbab8m7VrNdbNPH42VarOtOylUk5SsrK76lfcdzRuoUoqMXDZoTk3ZNSlPOSXT1G4qa45PZU2oSu1FJOLqKKX/Kkz5+d+mvRpk1Rfi/hj0XrBxNKmqcoQrbKSjKbkpJLJKTXldp0mlNMVsRV42rJOWSikrRiluSXQjt1h1xTpyUWowrSvZX2oTsmnv8A/pklS+0uopuNfFSSSXRGNlbtHP8A0f2ufj6mhpvhXiMVBQqqkoxltLYjJO9rdLZ0p6iVWSls5W8bULWj5DUXs7utnXKe1jYpyU0qiimo7Ktd8m3oJpxb/hXi5CMO31febfZq6J0rUw9VVqai5xUktpNq0k08kzvlrJxvm0PYl/5GPByjNVFOUZpVLqSjs24u0tm1u31HOKq04qbnsqLqTTjs3cvs47KWWWeZ55/zay6NLvTxcfw63QvCXEYWcpU3Fxm7zhJXi31rpTz3nGneEmIxbXGuKjG7jTgrRTfS7736TbqRSxNaSsnCgpQ9DtFX/Uz4nYjt2ik4VIxjZL/XKDf/AHes9TjfpVTp14mZqaWgeFeIwicYbM6cntOE72UulxaeTyNXTOnK2KqKdVrkq0IxuoxXoXp6zuqL2q1WKnHkunGPIVoXmk4PLPt9Jo42SlRlxcUowcnKEo2cVtvZqQfTvUX2CMa82smvTuGmauLf+PLpAAXsoK/4O3PY3usJ8VYkBX/B257G91hPirAW4AEIAAAAAAAAAABGPCL+4/nP25GSzeEX9x/OftyMBPy5BwCblpbcNJ1lFQUlaNrZK+TulfquJaUrNWcum+5X8ra39W0agPHDSv5+La3FLcq6WrSi4uXJk23ZJXu7vPtFXS1aSs5LOLi7JK6drt+nkrM0wOGnY/qMb/aW3PSlVtNtXU1PcvKSST9SPmekKjqKpdbcc01FLPraNYE8NKJxcWfvMtuelKrvmle97RS3pxe70NnxiMdUmrTd+Vt7kuU0k36kjXA4aScbFmLTVPy3Xpis5KV43Sa8mOaeTUutGOWPqvavK+3OM5ZLOUdz/wDRrAjhpJx8WfvVLdnpes222ru12oxTdmmnl6Uj5q6Tqyi4tqzbbySeb2tm/Vd3sagHDTsmcfGn71S5BwD3eFFpclf8Hbnsb3WE+KsR8sHg7c9je6wnxViCy3AAIAAAAAAAAAABNtcNOLeGuk7eMWuk/wCx6yceLU/Mh7MfoUnW9vw3ZiPlE6MvMTPMl3ekUUzlKJmN/csfi1PzIezH6Dxan5kPZj9DICi87tTl0bMfi1PzIezH6Dxan5kPZj9DIBedzl0bMfi1PzIezH6Dxan5kPZj9DIBedzl0bMfi1PzIezH6Dxan5kPZj9DIBedzl0bMfi1PzIezH6Dxan5kPZj9DIBedzl0bMfi1PzIezH6Dxan5kPZj9DIBedzl0bMfi1PzIezH6Dxan5kPZj9DIBedzl0bMfi1PzIezH6Dxan5kPZj9DIBedzl0bMfi1PzIezH6FB1Q0oqriNlJXp0dySvnU6jwRQNUXO4ju6PvqF+XmeZDL1eimMpXMRt7UwAGo4QAAAAAAAAAAE41vb8N2Yj5ROii63t+G7MR8onRlZjqS73R+zo8+5AAUNYAAAAAAAAAAAAAAAAAAAoGqLncR3dH31CflA1Rc7iO7o++oX5fqQytX7Ovx7UwAGq4EAAAAAAAAAAE41vb8N2Yj5ROii63t+G7MR8onRlZjqS73R+zo8+5AAUNYAAAAAAAAAAAAAAAAAAAoGqLncR3dH31CflA1Rc7iO7o++oX5fqQytX7Ovx7UwAGq4EAAAAAAAAAAE41vb8N2Yj5ROii63t+G7MR8onRlZjqS73R+zo8+5AAUNYAAAAAAAAAAAAAAAAAAAoGqLncR3dH31CflA1Rc7iO7o++oX5fqQytX7Ovx7UwAGq4EAAAAAAAAAAE41vb8N2Yj5ROii63t+G7MR8onRlZjqS73R+zo8+5AAUNYAAAAAAAAAAAAAAAAAAAoGqLncR3dH31CflA1Rc7iO7o++oX5fqQytX7Ovx7UwAGq4EAAAAAAAAAAE41vb8N2Yj5ROii63t+G7MR8onRlZjqS73R+zo8+5AA2UNUAFwXAAAAuAAAAAAAAAkAAAoGqLncR3dH31CflA1Rc7iO7o++oX5fqQytX7Ovx7UwAGq4EAAAAAAAAAAE41vb8N2Yj5ROii63t+G7MR8onRlZjqS73R+zo8+5DBjaG3DZsnyoPlbrJpv8AS5nBRE2m7TrpiumaZ+0utwuDxEYuLmubcaavdRl0dBhlozEbK5SvF3hnlHd6N+/M3sdGtb7J2dn1Zu6tv9FzBOGKs+u1rcm1+Vn2eT+p9EVTPzeGZiYVFP08NU2Y5aOxG1tKSvaSTbz6dm+WfRmZKlHEKFtqUm6m9NeRn09tjDxOKim49CeXJk3vskZ3Ku5RS20tiLk2kuV0p3WTJm/6V0xTEWtVEsHiOKvdzV1d3v07Ozfdm95tVMNW4yMoyy+z2+U1dRvdWNZUsZtbWV7bO+O7J++5zxeM3p7993F9DSy7bfoJvP5hNPDH+NQ8BXUpOEtlSk35W9OV10Zb3/hmSvhcRtycJJRlmle2fJz3dS/xuGKp4luLj0Qzzj5T8rtMU44uN3vulfZUb3sk7JLoETM/mCqKabxw1PmWBxavJSV3m7POTV/R+hnqYfENR2ZOPISld2e103y7D5xeDqyleG0soK7la785ros7ZdpxhcFWjJPotNNN3ybyWT39JN/i94RFFqppimq3/Xx4pinJ8rc3sNy6Hbdl1XVzLDDYlu7qPZu752drv+6xgjo+stya3ZbV7ehZ7k7+s7LA05RgoyVmm+lPJttZ9jR5rqtH4esDC4qrTFUeX1hozUEpu8ks3e9/xMoB88zdrUxaLBQNUXO4ju6PvqE/KBqi53Ed3R99Qvy/Uhmav2dfj2pgANVwIAAAAAAAAAAJxre34bsxHyidFF1vb8N2Yj5ROjKzHUl3uj9nR59yAAoawACAABIAAIAAQkAAQAAJAASBQNUXO4ju6PvqE/KBqi53Ed3R99Qvy/Uhlav2dfj2pgANVwIAAAAAAAAAAJxre34bsxHyidAGVmOpLvdH7Ojz7kABQ1gAAAAAAAAAAAAAAAAAACgaoudxHd0ffUAL8v1IZWr9nX49qYADVcCAAAAAP//Z"/>
          <p:cNvSpPr>
            <a:spLocks noChangeAspect="1" noChangeArrowheads="1"/>
          </p:cNvSpPr>
          <p:nvPr/>
        </p:nvSpPr>
        <p:spPr bwMode="auto">
          <a:xfrm>
            <a:off x="0"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73" y="1371600"/>
            <a:ext cx="1990724" cy="199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677" y="3733800"/>
            <a:ext cx="1590907"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05679840"/>
      </p:ext>
    </p:extLst>
  </p:cSld>
  <p:clrMapOvr>
    <a:masterClrMapping/>
  </p:clrMapOvr>
  <mc:AlternateContent xmlns:mc="http://schemas.openxmlformats.org/markup-compatibility/2006">
    <mc:Choice xmlns:p14="http://schemas.microsoft.com/office/powerpoint/2010/main" Requires="p14">
      <p:transition spd="slow" p14:dur="2000" advTm="60741"/>
    </mc:Choice>
    <mc:Fallback>
      <p:transition spd="slow" advTm="60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mph" presetSubtype="0" fill="hold" grpId="0" nodeType="clickEffect">
                                  <p:stCondLst>
                                    <p:cond delay="0"/>
                                  </p:stCondLst>
                                  <p:iterate type="lt">
                                    <p:tmPct val="4000"/>
                                  </p:iterate>
                                  <p:childTnLst>
                                    <p:set>
                                      <p:cBhvr override="childStyle">
                                        <p:cTn id="10" dur="500" fill="hold"/>
                                        <p:tgtEl>
                                          <p:spTgt spid="167938"/>
                                        </p:tgtEl>
                                        <p:attrNameLst>
                                          <p:attrName>style.color</p:attrName>
                                        </p:attrNameLst>
                                      </p:cBhvr>
                                      <p:to>
                                        <p:clrVal>
                                          <a:srgbClr val="339933"/>
                                        </p:clrVal>
                                      </p:to>
                                    </p:set>
                                    <p:set>
                                      <p:cBhvr>
                                        <p:cTn id="11" dur="500" fill="hold"/>
                                        <p:tgtEl>
                                          <p:spTgt spid="167938"/>
                                        </p:tgtEl>
                                        <p:attrNameLst>
                                          <p:attrName>fillcolor</p:attrName>
                                        </p:attrNameLst>
                                      </p:cBhvr>
                                      <p:to>
                                        <p:clrVal>
                                          <a:srgbClr val="339933"/>
                                        </p:clrVal>
                                      </p:to>
                                    </p:set>
                                    <p:set>
                                      <p:cBhvr>
                                        <p:cTn id="12" dur="500" fill="hold"/>
                                        <p:tgtEl>
                                          <p:spTgt spid="167938"/>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7939">
                                            <p:txEl>
                                              <p:pRg st="0" end="0"/>
                                            </p:txEl>
                                          </p:spTgt>
                                        </p:tgtEl>
                                        <p:attrNameLst>
                                          <p:attrName>style.visibility</p:attrName>
                                        </p:attrNameLst>
                                      </p:cBhvr>
                                      <p:to>
                                        <p:strVal val="visible"/>
                                      </p:to>
                                    </p:set>
                                    <p:animEffect transition="in" filter="box(in)">
                                      <p:cBhvr>
                                        <p:cTn id="17" dur="500"/>
                                        <p:tgtEl>
                                          <p:spTgt spid="16793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67939">
                                            <p:txEl>
                                              <p:pRg st="1" end="1"/>
                                            </p:txEl>
                                          </p:spTgt>
                                        </p:tgtEl>
                                        <p:attrNameLst>
                                          <p:attrName>style.visibility</p:attrName>
                                        </p:attrNameLst>
                                      </p:cBhvr>
                                      <p:to>
                                        <p:strVal val="visible"/>
                                      </p:to>
                                    </p:set>
                                    <p:animEffect transition="in" filter="box(in)">
                                      <p:cBhvr>
                                        <p:cTn id="22" dur="500"/>
                                        <p:tgtEl>
                                          <p:spTgt spid="16793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67939">
                                            <p:txEl>
                                              <p:pRg st="2" end="2"/>
                                            </p:txEl>
                                          </p:spTgt>
                                        </p:tgtEl>
                                        <p:attrNameLst>
                                          <p:attrName>style.visibility</p:attrName>
                                        </p:attrNameLst>
                                      </p:cBhvr>
                                      <p:to>
                                        <p:strVal val="visible"/>
                                      </p:to>
                                    </p:set>
                                    <p:animEffect transition="in" filter="box(in)">
                                      <p:cBhvr>
                                        <p:cTn id="27" dur="500"/>
                                        <p:tgtEl>
                                          <p:spTgt spid="16793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67939">
                                            <p:txEl>
                                              <p:pRg st="3" end="3"/>
                                            </p:txEl>
                                          </p:spTgt>
                                        </p:tgtEl>
                                        <p:attrNameLst>
                                          <p:attrName>style.visibility</p:attrName>
                                        </p:attrNameLst>
                                      </p:cBhvr>
                                      <p:to>
                                        <p:strVal val="visible"/>
                                      </p:to>
                                    </p:set>
                                    <p:animEffect transition="in" filter="box(in)">
                                      <p:cBhvr>
                                        <p:cTn id="32" dur="500"/>
                                        <p:tgtEl>
                                          <p:spTgt spid="167939">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67939">
                                            <p:txEl>
                                              <p:pRg st="4" end="4"/>
                                            </p:txEl>
                                          </p:spTgt>
                                        </p:tgtEl>
                                        <p:attrNameLst>
                                          <p:attrName>style.visibility</p:attrName>
                                        </p:attrNameLst>
                                      </p:cBhvr>
                                      <p:to>
                                        <p:strVal val="visible"/>
                                      </p:to>
                                    </p:set>
                                    <p:animEffect transition="in" filter="box(in)">
                                      <p:cBhvr>
                                        <p:cTn id="37" dur="500"/>
                                        <p:tgtEl>
                                          <p:spTgt spid="167939">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7939">
                                            <p:txEl>
                                              <p:pRg st="5" end="5"/>
                                            </p:txEl>
                                          </p:spTgt>
                                        </p:tgtEl>
                                        <p:attrNameLst>
                                          <p:attrName>style.visibility</p:attrName>
                                        </p:attrNameLst>
                                      </p:cBhvr>
                                      <p:to>
                                        <p:strVal val="visible"/>
                                      </p:to>
                                    </p:set>
                                    <p:animEffect transition="in" filter="box(in)">
                                      <p:cBhvr>
                                        <p:cTn id="42" dur="500"/>
                                        <p:tgtEl>
                                          <p:spTgt spid="167939">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67939">
                                            <p:txEl>
                                              <p:pRg st="8" end="8"/>
                                            </p:txEl>
                                          </p:spTgt>
                                        </p:tgtEl>
                                        <p:attrNameLst>
                                          <p:attrName>style.visibility</p:attrName>
                                        </p:attrNameLst>
                                      </p:cBhvr>
                                      <p:to>
                                        <p:strVal val="visible"/>
                                      </p:to>
                                    </p:set>
                                    <p:animEffect transition="in" filter="box(in)">
                                      <p:cBhvr>
                                        <p:cTn id="47" dur="500"/>
                                        <p:tgtEl>
                                          <p:spTgt spid="1679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2"/>
                </p:tgtEl>
              </p:cMediaNode>
            </p:audio>
          </p:childTnLst>
        </p:cTn>
      </p:par>
    </p:tnLst>
    <p:bldLst>
      <p:bldP spid="167938" grpId="0"/>
      <p:bldP spid="16793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609600" y="152400"/>
            <a:ext cx="8229600" cy="685800"/>
          </a:xfrm>
        </p:spPr>
        <p:txBody>
          <a:bodyPr/>
          <a:lstStyle/>
          <a:p>
            <a:pPr algn="ctr" eaLnBrk="1" hangingPunct="1"/>
            <a:r>
              <a:rPr lang="en-US" sz="3800" b="1" smtClean="0"/>
              <a:t>Why Conduct Research?</a:t>
            </a:r>
          </a:p>
        </p:txBody>
      </p:sp>
      <p:sp>
        <p:nvSpPr>
          <p:cNvPr id="165891" name="Rectangle 3"/>
          <p:cNvSpPr>
            <a:spLocks noGrp="1" noChangeArrowheads="1"/>
          </p:cNvSpPr>
          <p:nvPr>
            <p:ph sz="quarter" idx="1"/>
          </p:nvPr>
        </p:nvSpPr>
        <p:spPr>
          <a:xfrm>
            <a:off x="4495800" y="1066800"/>
            <a:ext cx="4013200" cy="4953000"/>
          </a:xfrm>
        </p:spPr>
        <p:txBody>
          <a:bodyPr>
            <a:normAutofit/>
          </a:bodyPr>
          <a:lstStyle/>
          <a:p>
            <a:pPr eaLnBrk="1" hangingPunct="1">
              <a:lnSpc>
                <a:spcPct val="90000"/>
              </a:lnSpc>
            </a:pPr>
            <a:r>
              <a:rPr lang="en-US" sz="2600" dirty="0" smtClean="0"/>
              <a:t>Locate high-level company information.</a:t>
            </a:r>
          </a:p>
          <a:p>
            <a:pPr eaLnBrk="1" hangingPunct="1">
              <a:lnSpc>
                <a:spcPct val="90000"/>
              </a:lnSpc>
            </a:pPr>
            <a:r>
              <a:rPr lang="en-US" sz="2600" dirty="0" smtClean="0"/>
              <a:t>Obtain telephone numbers/addresses.</a:t>
            </a:r>
          </a:p>
          <a:p>
            <a:pPr eaLnBrk="1" hangingPunct="1">
              <a:lnSpc>
                <a:spcPct val="90000"/>
              </a:lnSpc>
            </a:pPr>
            <a:r>
              <a:rPr lang="en-US" sz="2600" dirty="0" smtClean="0"/>
              <a:t>Locate company Web pages.</a:t>
            </a:r>
          </a:p>
          <a:p>
            <a:pPr eaLnBrk="1" hangingPunct="1">
              <a:lnSpc>
                <a:spcPct val="90000"/>
              </a:lnSpc>
            </a:pPr>
            <a:r>
              <a:rPr lang="en-US" sz="2600" dirty="0" smtClean="0"/>
              <a:t>Obtain financial information.</a:t>
            </a:r>
          </a:p>
          <a:p>
            <a:pPr eaLnBrk="1" hangingPunct="1">
              <a:lnSpc>
                <a:spcPct val="90000"/>
              </a:lnSpc>
            </a:pPr>
            <a:r>
              <a:rPr lang="en-US" sz="2600" dirty="0" smtClean="0"/>
              <a:t>Monitor company news.</a:t>
            </a:r>
          </a:p>
          <a:p>
            <a:pPr eaLnBrk="1" hangingPunct="1">
              <a:lnSpc>
                <a:spcPct val="90000"/>
              </a:lnSpc>
            </a:pPr>
            <a:r>
              <a:rPr lang="en-US" sz="2600" dirty="0" smtClean="0"/>
              <a:t>Review public opinion.</a:t>
            </a:r>
          </a:p>
          <a:p>
            <a:pPr eaLnBrk="1" hangingPunct="1">
              <a:lnSpc>
                <a:spcPct val="90000"/>
              </a:lnSpc>
            </a:pPr>
            <a:r>
              <a:rPr lang="en-US" sz="2600" dirty="0" smtClean="0"/>
              <a:t>Identify international business resources.</a:t>
            </a:r>
          </a:p>
          <a:p>
            <a:pPr eaLnBrk="1" hangingPunct="1">
              <a:lnSpc>
                <a:spcPct val="90000"/>
              </a:lnSpc>
              <a:buFont typeface="Wingdings" pitchFamily="-112" charset="2"/>
              <a:buNone/>
            </a:pPr>
            <a:endParaRPr lang="en-US" dirty="0" smtClean="0"/>
          </a:p>
        </p:txBody>
      </p:sp>
      <p:sp>
        <p:nvSpPr>
          <p:cNvPr id="165892" name="Rectangle 4"/>
          <p:cNvSpPr>
            <a:spLocks noGrp="1" noChangeArrowheads="1"/>
          </p:cNvSpPr>
          <p:nvPr>
            <p:ph sz="quarter" idx="2"/>
          </p:nvPr>
        </p:nvSpPr>
        <p:spPr>
          <a:xfrm>
            <a:off x="304800" y="1219200"/>
            <a:ext cx="3937000" cy="4953000"/>
          </a:xfrm>
        </p:spPr>
        <p:txBody>
          <a:bodyPr>
            <a:normAutofit/>
          </a:bodyPr>
          <a:lstStyle/>
          <a:p>
            <a:pPr eaLnBrk="1" hangingPunct="1">
              <a:lnSpc>
                <a:spcPct val="90000"/>
              </a:lnSpc>
            </a:pPr>
            <a:r>
              <a:rPr lang="en-US" sz="2600" dirty="0" smtClean="0"/>
              <a:t>Explore an industry.</a:t>
            </a:r>
          </a:p>
          <a:p>
            <a:pPr eaLnBrk="1" hangingPunct="1">
              <a:lnSpc>
                <a:spcPct val="90000"/>
              </a:lnSpc>
            </a:pPr>
            <a:r>
              <a:rPr lang="en-US" sz="2600" dirty="0" smtClean="0"/>
              <a:t>Locate professional associations.</a:t>
            </a:r>
          </a:p>
          <a:p>
            <a:pPr eaLnBrk="1" hangingPunct="1">
              <a:lnSpc>
                <a:spcPct val="90000"/>
              </a:lnSpc>
            </a:pPr>
            <a:r>
              <a:rPr lang="en-US" sz="2600" dirty="0" smtClean="0"/>
              <a:t>Find career-related conference/meetings.</a:t>
            </a:r>
          </a:p>
          <a:p>
            <a:pPr eaLnBrk="1" hangingPunct="1">
              <a:lnSpc>
                <a:spcPct val="90000"/>
              </a:lnSpc>
            </a:pPr>
            <a:r>
              <a:rPr lang="en-US" sz="2600" dirty="0" smtClean="0"/>
              <a:t>Research non-profit organizations.</a:t>
            </a:r>
          </a:p>
          <a:p>
            <a:pPr eaLnBrk="1" hangingPunct="1">
              <a:lnSpc>
                <a:spcPct val="90000"/>
              </a:lnSpc>
            </a:pPr>
            <a:r>
              <a:rPr lang="en-US" sz="2600" dirty="0" smtClean="0"/>
              <a:t>Learn if you would want to work at a company.</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38888835"/>
      </p:ext>
    </p:extLst>
  </p:cSld>
  <p:clrMapOvr>
    <a:masterClrMapping/>
  </p:clrMapOvr>
  <mc:AlternateContent xmlns:mc="http://schemas.openxmlformats.org/markup-compatibility/2006">
    <mc:Choice xmlns:p14="http://schemas.microsoft.com/office/powerpoint/2010/main" Requires="p14">
      <p:transition spd="slow" p14:dur="2000" advTm="79785"/>
    </mc:Choice>
    <mc:Fallback>
      <p:transition spd="slow" advTm="7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89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589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589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89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589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589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589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5891">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5891">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5891">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5891">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58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165891" grpId="0" uiExpand="1" build="p"/>
      <p:bldP spid="16589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533400" y="152400"/>
            <a:ext cx="8077200" cy="990600"/>
          </a:xfrm>
        </p:spPr>
        <p:txBody>
          <a:bodyPr/>
          <a:lstStyle/>
          <a:p>
            <a:pPr algn="ctr" eaLnBrk="1" hangingPunct="1"/>
            <a:r>
              <a:rPr lang="en-US" sz="3600" b="1" smtClean="0"/>
              <a:t>Printed Sources of Information</a:t>
            </a:r>
          </a:p>
        </p:txBody>
      </p:sp>
      <p:sp>
        <p:nvSpPr>
          <p:cNvPr id="169987" name="Rectangle 3"/>
          <p:cNvSpPr>
            <a:spLocks noGrp="1" noChangeArrowheads="1"/>
          </p:cNvSpPr>
          <p:nvPr>
            <p:ph sz="quarter" idx="1"/>
          </p:nvPr>
        </p:nvSpPr>
        <p:spPr>
          <a:xfrm>
            <a:off x="609600" y="1600200"/>
            <a:ext cx="8032750" cy="4419600"/>
          </a:xfrm>
        </p:spPr>
        <p:txBody>
          <a:bodyPr>
            <a:normAutofit fontScale="92500" lnSpcReduction="10000"/>
          </a:bodyPr>
          <a:lstStyle/>
          <a:p>
            <a:pPr eaLnBrk="1" hangingPunct="1">
              <a:defRPr/>
            </a:pPr>
            <a:r>
              <a:rPr lang="en-US" dirty="0" smtClean="0"/>
              <a:t>The easiest way to fail at a job search is to put all of your eggs in one basket…..i.e. doing all of your research using one source such as the internet</a:t>
            </a:r>
          </a:p>
          <a:p>
            <a:pPr eaLnBrk="1" hangingPunct="1">
              <a:defRPr/>
            </a:pPr>
            <a:r>
              <a:rPr lang="en-US" dirty="0" smtClean="0"/>
              <a:t>Newspapers</a:t>
            </a:r>
          </a:p>
          <a:p>
            <a:pPr lvl="1">
              <a:defRPr/>
            </a:pPr>
            <a:r>
              <a:rPr lang="en-US" i="1" dirty="0"/>
              <a:t>Fact: Want ads contain only 15% of available job openings</a:t>
            </a:r>
            <a:r>
              <a:rPr lang="en-US" i="1" dirty="0" smtClean="0"/>
              <a:t>.</a:t>
            </a:r>
          </a:p>
          <a:p>
            <a:pPr eaLnBrk="1" hangingPunct="1">
              <a:defRPr/>
            </a:pPr>
            <a:r>
              <a:rPr lang="en-US" dirty="0" smtClean="0"/>
              <a:t>Trade journals</a:t>
            </a:r>
          </a:p>
          <a:p>
            <a:pPr lvl="1">
              <a:defRPr/>
            </a:pPr>
            <a:r>
              <a:rPr lang="en-US" dirty="0" smtClean="0"/>
              <a:t>Business section of library</a:t>
            </a:r>
          </a:p>
          <a:p>
            <a:pPr eaLnBrk="1" hangingPunct="1">
              <a:defRPr/>
            </a:pPr>
            <a:r>
              <a:rPr lang="en-US" dirty="0" smtClean="0"/>
              <a:t>Magazines</a:t>
            </a:r>
          </a:p>
          <a:p>
            <a:pPr eaLnBrk="1" hangingPunct="1">
              <a:defRPr/>
            </a:pPr>
            <a:r>
              <a:rPr lang="en-US" dirty="0" smtClean="0"/>
              <a:t>In-house bulletins and announcements</a:t>
            </a:r>
          </a:p>
          <a:p>
            <a:pPr lvl="1">
              <a:defRPr/>
            </a:pPr>
            <a:r>
              <a:rPr lang="en-US" dirty="0" smtClean="0"/>
              <a:t>Most companies hire within</a:t>
            </a:r>
          </a:p>
          <a:p>
            <a:pPr lvl="1">
              <a:defRPr/>
            </a:pPr>
            <a:r>
              <a:rPr lang="en-US" dirty="0" smtClean="0"/>
              <a:t>Network—ask friends ex: you want to work for Kaiser, your friend works at Kaiser, ask them to tell you about the internal job postings to give you an idea of what they are looking for</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98028162"/>
      </p:ext>
    </p:extLst>
  </p:cSld>
  <p:clrMapOvr>
    <a:masterClrMapping/>
  </p:clrMapOvr>
  <mc:AlternateContent xmlns:mc="http://schemas.openxmlformats.org/markup-compatibility/2006">
    <mc:Choice xmlns:p14="http://schemas.microsoft.com/office/powerpoint/2010/main" Requires="p14">
      <p:transition spd="slow" p14:dur="2000" advTm="90059"/>
    </mc:Choice>
    <mc:Fallback>
      <p:transition spd="slow" advTm="90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mph" presetSubtype="0" fill="hold" grpId="0" nodeType="clickEffect">
                                  <p:stCondLst>
                                    <p:cond delay="0"/>
                                  </p:stCondLst>
                                  <p:iterate type="lt">
                                    <p:tmPct val="4000"/>
                                  </p:iterate>
                                  <p:childTnLst>
                                    <p:set>
                                      <p:cBhvr override="childStyle">
                                        <p:cTn id="10" dur="500" fill="hold"/>
                                        <p:tgtEl>
                                          <p:spTgt spid="169986"/>
                                        </p:tgtEl>
                                        <p:attrNameLst>
                                          <p:attrName>style.color</p:attrName>
                                        </p:attrNameLst>
                                      </p:cBhvr>
                                      <p:to>
                                        <p:clrVal>
                                          <a:srgbClr val="339933"/>
                                        </p:clrVal>
                                      </p:to>
                                    </p:set>
                                    <p:set>
                                      <p:cBhvr>
                                        <p:cTn id="11" dur="500" fill="hold"/>
                                        <p:tgtEl>
                                          <p:spTgt spid="169986"/>
                                        </p:tgtEl>
                                        <p:attrNameLst>
                                          <p:attrName>fillcolor</p:attrName>
                                        </p:attrNameLst>
                                      </p:cBhvr>
                                      <p:to>
                                        <p:clrVal>
                                          <a:srgbClr val="339933"/>
                                        </p:clrVal>
                                      </p:to>
                                    </p:set>
                                    <p:set>
                                      <p:cBhvr>
                                        <p:cTn id="12" dur="500" fill="hold"/>
                                        <p:tgtEl>
                                          <p:spTgt spid="16998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69987">
                                            <p:txEl>
                                              <p:pRg st="0" end="0"/>
                                            </p:txEl>
                                          </p:spTgt>
                                        </p:tgtEl>
                                        <p:attrNameLst>
                                          <p:attrName>style.visibility</p:attrName>
                                        </p:attrNameLst>
                                      </p:cBhvr>
                                      <p:to>
                                        <p:strVal val="visible"/>
                                      </p:to>
                                    </p:set>
                                    <p:animEffect transition="in" filter="wedge">
                                      <p:cBhvr>
                                        <p:cTn id="17" dur="2000"/>
                                        <p:tgtEl>
                                          <p:spTgt spid="16998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69987">
                                            <p:txEl>
                                              <p:pRg st="1" end="1"/>
                                            </p:txEl>
                                          </p:spTgt>
                                        </p:tgtEl>
                                        <p:attrNameLst>
                                          <p:attrName>style.visibility</p:attrName>
                                        </p:attrNameLst>
                                      </p:cBhvr>
                                      <p:to>
                                        <p:strVal val="visible"/>
                                      </p:to>
                                    </p:set>
                                    <p:animEffect transition="in" filter="wedge">
                                      <p:cBhvr>
                                        <p:cTn id="22" dur="2000"/>
                                        <p:tgtEl>
                                          <p:spTgt spid="169987">
                                            <p:txEl>
                                              <p:pRg st="1" end="1"/>
                                            </p:txEl>
                                          </p:spTgt>
                                        </p:tgtEl>
                                      </p:cBhvr>
                                    </p:animEffect>
                                  </p:childTnLst>
                                </p:cTn>
                              </p:par>
                              <p:par>
                                <p:cTn id="23" presetID="20" presetClass="entr" presetSubtype="0" fill="hold" grpId="0" nodeType="withEffect">
                                  <p:stCondLst>
                                    <p:cond delay="0"/>
                                  </p:stCondLst>
                                  <p:childTnLst>
                                    <p:set>
                                      <p:cBhvr>
                                        <p:cTn id="24" dur="1" fill="hold">
                                          <p:stCondLst>
                                            <p:cond delay="0"/>
                                          </p:stCondLst>
                                        </p:cTn>
                                        <p:tgtEl>
                                          <p:spTgt spid="169987">
                                            <p:txEl>
                                              <p:pRg st="2" end="2"/>
                                            </p:txEl>
                                          </p:spTgt>
                                        </p:tgtEl>
                                        <p:attrNameLst>
                                          <p:attrName>style.visibility</p:attrName>
                                        </p:attrNameLst>
                                      </p:cBhvr>
                                      <p:to>
                                        <p:strVal val="visible"/>
                                      </p:to>
                                    </p:set>
                                    <p:animEffect transition="in" filter="wedge">
                                      <p:cBhvr>
                                        <p:cTn id="25" dur="2000"/>
                                        <p:tgtEl>
                                          <p:spTgt spid="16998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69987">
                                            <p:txEl>
                                              <p:pRg st="3" end="3"/>
                                            </p:txEl>
                                          </p:spTgt>
                                        </p:tgtEl>
                                        <p:attrNameLst>
                                          <p:attrName>style.visibility</p:attrName>
                                        </p:attrNameLst>
                                      </p:cBhvr>
                                      <p:to>
                                        <p:strVal val="visible"/>
                                      </p:to>
                                    </p:set>
                                    <p:animEffect transition="in" filter="wedge">
                                      <p:cBhvr>
                                        <p:cTn id="30" dur="2000"/>
                                        <p:tgtEl>
                                          <p:spTgt spid="169987">
                                            <p:txEl>
                                              <p:pRg st="3" end="3"/>
                                            </p:txEl>
                                          </p:spTgt>
                                        </p:tgtEl>
                                      </p:cBhvr>
                                    </p:animEffect>
                                  </p:childTnLst>
                                </p:cTn>
                              </p:par>
                              <p:par>
                                <p:cTn id="31" presetID="20" presetClass="entr" presetSubtype="0" fill="hold" grpId="0" nodeType="withEffect">
                                  <p:stCondLst>
                                    <p:cond delay="0"/>
                                  </p:stCondLst>
                                  <p:childTnLst>
                                    <p:set>
                                      <p:cBhvr>
                                        <p:cTn id="32" dur="1" fill="hold">
                                          <p:stCondLst>
                                            <p:cond delay="0"/>
                                          </p:stCondLst>
                                        </p:cTn>
                                        <p:tgtEl>
                                          <p:spTgt spid="169987">
                                            <p:txEl>
                                              <p:pRg st="4" end="4"/>
                                            </p:txEl>
                                          </p:spTgt>
                                        </p:tgtEl>
                                        <p:attrNameLst>
                                          <p:attrName>style.visibility</p:attrName>
                                        </p:attrNameLst>
                                      </p:cBhvr>
                                      <p:to>
                                        <p:strVal val="visible"/>
                                      </p:to>
                                    </p:set>
                                    <p:animEffect transition="in" filter="wedge">
                                      <p:cBhvr>
                                        <p:cTn id="33" dur="2000"/>
                                        <p:tgtEl>
                                          <p:spTgt spid="169987">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169987">
                                            <p:txEl>
                                              <p:pRg st="5" end="5"/>
                                            </p:txEl>
                                          </p:spTgt>
                                        </p:tgtEl>
                                        <p:attrNameLst>
                                          <p:attrName>style.visibility</p:attrName>
                                        </p:attrNameLst>
                                      </p:cBhvr>
                                      <p:to>
                                        <p:strVal val="visible"/>
                                      </p:to>
                                    </p:set>
                                    <p:animEffect transition="in" filter="wedge">
                                      <p:cBhvr>
                                        <p:cTn id="38" dur="2000"/>
                                        <p:tgtEl>
                                          <p:spTgt spid="169987">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0" presetClass="entr" presetSubtype="0" fill="hold" grpId="0" nodeType="clickEffect">
                                  <p:stCondLst>
                                    <p:cond delay="0"/>
                                  </p:stCondLst>
                                  <p:childTnLst>
                                    <p:set>
                                      <p:cBhvr>
                                        <p:cTn id="42" dur="1" fill="hold">
                                          <p:stCondLst>
                                            <p:cond delay="0"/>
                                          </p:stCondLst>
                                        </p:cTn>
                                        <p:tgtEl>
                                          <p:spTgt spid="169987">
                                            <p:txEl>
                                              <p:pRg st="6" end="6"/>
                                            </p:txEl>
                                          </p:spTgt>
                                        </p:tgtEl>
                                        <p:attrNameLst>
                                          <p:attrName>style.visibility</p:attrName>
                                        </p:attrNameLst>
                                      </p:cBhvr>
                                      <p:to>
                                        <p:strVal val="visible"/>
                                      </p:to>
                                    </p:set>
                                    <p:animEffect transition="in" filter="wedge">
                                      <p:cBhvr>
                                        <p:cTn id="43" dur="2000"/>
                                        <p:tgtEl>
                                          <p:spTgt spid="169987">
                                            <p:txEl>
                                              <p:pRg st="6" end="6"/>
                                            </p:txEl>
                                          </p:spTgt>
                                        </p:tgtEl>
                                      </p:cBhvr>
                                    </p:animEffect>
                                  </p:childTnLst>
                                </p:cTn>
                              </p:par>
                              <p:par>
                                <p:cTn id="44" presetID="20" presetClass="entr" presetSubtype="0" fill="hold" grpId="0" nodeType="withEffect">
                                  <p:stCondLst>
                                    <p:cond delay="0"/>
                                  </p:stCondLst>
                                  <p:childTnLst>
                                    <p:set>
                                      <p:cBhvr>
                                        <p:cTn id="45" dur="1" fill="hold">
                                          <p:stCondLst>
                                            <p:cond delay="0"/>
                                          </p:stCondLst>
                                        </p:cTn>
                                        <p:tgtEl>
                                          <p:spTgt spid="169987">
                                            <p:txEl>
                                              <p:pRg st="7" end="7"/>
                                            </p:txEl>
                                          </p:spTgt>
                                        </p:tgtEl>
                                        <p:attrNameLst>
                                          <p:attrName>style.visibility</p:attrName>
                                        </p:attrNameLst>
                                      </p:cBhvr>
                                      <p:to>
                                        <p:strVal val="visible"/>
                                      </p:to>
                                    </p:set>
                                    <p:animEffect transition="in" filter="wedge">
                                      <p:cBhvr>
                                        <p:cTn id="46" dur="2000"/>
                                        <p:tgtEl>
                                          <p:spTgt spid="169987">
                                            <p:txEl>
                                              <p:pRg st="7" end="7"/>
                                            </p:txEl>
                                          </p:spTgt>
                                        </p:tgtEl>
                                      </p:cBhvr>
                                    </p:animEffect>
                                  </p:childTnLst>
                                </p:cTn>
                              </p:par>
                              <p:par>
                                <p:cTn id="47" presetID="20" presetClass="entr" presetSubtype="0" fill="hold" grpId="0" nodeType="withEffect">
                                  <p:stCondLst>
                                    <p:cond delay="0"/>
                                  </p:stCondLst>
                                  <p:childTnLst>
                                    <p:set>
                                      <p:cBhvr>
                                        <p:cTn id="48" dur="1" fill="hold">
                                          <p:stCondLst>
                                            <p:cond delay="0"/>
                                          </p:stCondLst>
                                        </p:cTn>
                                        <p:tgtEl>
                                          <p:spTgt spid="169987">
                                            <p:txEl>
                                              <p:pRg st="8" end="8"/>
                                            </p:txEl>
                                          </p:spTgt>
                                        </p:tgtEl>
                                        <p:attrNameLst>
                                          <p:attrName>style.visibility</p:attrName>
                                        </p:attrNameLst>
                                      </p:cBhvr>
                                      <p:to>
                                        <p:strVal val="visible"/>
                                      </p:to>
                                    </p:set>
                                    <p:animEffect transition="in" filter="wedge">
                                      <p:cBhvr>
                                        <p:cTn id="49" dur="2000"/>
                                        <p:tgtEl>
                                          <p:spTgt spid="169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2"/>
                </p:tgtEl>
              </p:cMediaNode>
            </p:audio>
          </p:childTnLst>
        </p:cTn>
      </p:par>
    </p:tnLst>
    <p:bldLst>
      <p:bldP spid="169986" grpId="0"/>
      <p:bldP spid="16998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467600" cy="579438"/>
          </a:xfrm>
        </p:spPr>
        <p:txBody>
          <a:bodyPr/>
          <a:lstStyle/>
          <a:p>
            <a:pPr algn="ctr"/>
            <a:r>
              <a:rPr lang="en-US" b="1" dirty="0" smtClean="0"/>
              <a:t>Modern ways to research</a:t>
            </a:r>
            <a:endParaRPr lang="en-US" b="1" dirty="0"/>
          </a:p>
        </p:txBody>
      </p:sp>
      <p:sp>
        <p:nvSpPr>
          <p:cNvPr id="4" name="Content Placeholder 3"/>
          <p:cNvSpPr>
            <a:spLocks noGrp="1"/>
          </p:cNvSpPr>
          <p:nvPr>
            <p:ph sz="quarter" idx="2"/>
          </p:nvPr>
        </p:nvSpPr>
        <p:spPr>
          <a:xfrm>
            <a:off x="1905000" y="990600"/>
            <a:ext cx="7086600" cy="5066963"/>
          </a:xfrm>
        </p:spPr>
        <p:txBody>
          <a:bodyPr>
            <a:normAutofit/>
          </a:bodyPr>
          <a:lstStyle/>
          <a:p>
            <a:r>
              <a:rPr lang="en-US" sz="2000" dirty="0" smtClean="0"/>
              <a:t>LinkedIn: Create your own virtual job profile and networking system.  Also check out potential employers LinkedIn accounts.</a:t>
            </a:r>
            <a:endParaRPr lang="en-US" sz="2000" dirty="0" smtClean="0"/>
          </a:p>
          <a:p>
            <a:r>
              <a:rPr lang="en-US" sz="2000" dirty="0" smtClean="0"/>
              <a:t>Facebook: Nowadays, everyone has a Facebook.  Even if you think yours is “private”, it may still be searchable. If you’re serious about job searching, your Facebook should not have anything that would discourage future employers.  Also, you can look at a company’s </a:t>
            </a:r>
            <a:r>
              <a:rPr lang="en-US" sz="2000" dirty="0"/>
              <a:t>F</a:t>
            </a:r>
            <a:r>
              <a:rPr lang="en-US" sz="2000" dirty="0" smtClean="0"/>
              <a:t>acebook page to get an idea about who to contact for networking purposes.</a:t>
            </a:r>
            <a:endParaRPr lang="en-US" sz="2000" dirty="0" smtClean="0"/>
          </a:p>
          <a:p>
            <a:r>
              <a:rPr lang="en-US" sz="2000" dirty="0" smtClean="0"/>
              <a:t>Yelp: Read the reviews</a:t>
            </a:r>
            <a:endParaRPr lang="en-US" sz="2000" dirty="0" smtClean="0"/>
          </a:p>
          <a:p>
            <a:r>
              <a:rPr lang="en-US" sz="2000" dirty="0" smtClean="0"/>
              <a:t>Google: Use terms such as “scam” or “benefits”</a:t>
            </a:r>
            <a:endParaRPr lang="en-US" sz="2000" dirty="0" smtClean="0"/>
          </a:p>
          <a:p>
            <a:r>
              <a:rPr lang="en-US" sz="2000" dirty="0" smtClean="0"/>
              <a:t>Glassdoor.com: Get information on interview questions posted by people who have actually interviewed for the company.</a:t>
            </a:r>
            <a:endParaRPr lang="en-US" sz="2000"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933" y="990600"/>
            <a:ext cx="1064649" cy="1064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http://www.stolaf.edu/services/hr/facebook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782" y="22098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t3.gstatic.com/images?q=tbn:ANd9GcTOeZ2xEgVarb768xOFPxy1ZX-i4W2B05EcpC9iEvsmBiz4l-lRV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599" y="3429000"/>
            <a:ext cx="1235983" cy="103323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tommytoy.typepad.com/.a/6a0133f3a4072c970b0153910e98b6970b-800w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925" y="4267200"/>
            <a:ext cx="1535329" cy="102355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cybursleuth.files.wordpress.com/2009/12/glassdo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120" y="5105400"/>
            <a:ext cx="2070274" cy="66417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38414234"/>
      </p:ext>
    </p:extLst>
  </p:cSld>
  <p:clrMapOvr>
    <a:masterClrMapping/>
  </p:clrMapOvr>
  <mc:AlternateContent xmlns:mc="http://schemas.openxmlformats.org/markup-compatibility/2006">
    <mc:Choice xmlns:p14="http://schemas.microsoft.com/office/powerpoint/2010/main" Requires="p14">
      <p:transition spd="slow" p14:dur="2000" advTm="115448"/>
    </mc:Choice>
    <mc:Fallback>
      <p:transition spd="slow" advTm="115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20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ctr"/>
            <a:r>
              <a:rPr lang="en-US" sz="3600" b="1" dirty="0" smtClean="0"/>
              <a:t>Brainstorm Career Options</a:t>
            </a:r>
          </a:p>
        </p:txBody>
      </p:sp>
      <p:sp>
        <p:nvSpPr>
          <p:cNvPr id="5123" name="Content Placeholder 2"/>
          <p:cNvSpPr>
            <a:spLocks noGrp="1"/>
          </p:cNvSpPr>
          <p:nvPr>
            <p:ph sz="quarter" idx="1"/>
          </p:nvPr>
        </p:nvSpPr>
        <p:spPr>
          <a:xfrm>
            <a:off x="457200" y="1600200"/>
            <a:ext cx="5105400" cy="4572000"/>
          </a:xfrm>
        </p:spPr>
        <p:txBody>
          <a:bodyPr>
            <a:normAutofit/>
          </a:bodyPr>
          <a:lstStyle/>
          <a:p>
            <a:r>
              <a:rPr lang="en-US" dirty="0" smtClean="0"/>
              <a:t>An important step in the career planning </a:t>
            </a:r>
            <a:r>
              <a:rPr lang="en-US" dirty="0" smtClean="0"/>
              <a:t>process is brainstorming your career options.</a:t>
            </a:r>
            <a:endParaRPr lang="en-US" dirty="0" smtClean="0"/>
          </a:p>
          <a:p>
            <a:r>
              <a:rPr lang="en-US" dirty="0" smtClean="0"/>
              <a:t>This will </a:t>
            </a:r>
            <a:r>
              <a:rPr lang="en-US" dirty="0" smtClean="0"/>
              <a:t>help you </a:t>
            </a:r>
            <a:r>
              <a:rPr lang="en-US" dirty="0"/>
              <a:t>g</a:t>
            </a:r>
            <a:r>
              <a:rPr lang="en-US" dirty="0" smtClean="0"/>
              <a:t>enerate </a:t>
            </a:r>
            <a:r>
              <a:rPr lang="en-US" dirty="0" smtClean="0"/>
              <a:t>new possibilities.</a:t>
            </a:r>
          </a:p>
          <a:p>
            <a:r>
              <a:rPr lang="en-US" dirty="0" smtClean="0"/>
              <a:t>Rules for brainstorming</a:t>
            </a:r>
          </a:p>
          <a:p>
            <a:pPr lvl="1"/>
            <a:r>
              <a:rPr lang="en-US" dirty="0" smtClean="0"/>
              <a:t>Develop a long list of occupational ideas.</a:t>
            </a:r>
          </a:p>
          <a:p>
            <a:pPr lvl="1"/>
            <a:r>
              <a:rPr lang="en-US" dirty="0" smtClean="0"/>
              <a:t>Don’t limit yourself; consider even the most outrageous ideas.</a:t>
            </a:r>
          </a:p>
          <a:p>
            <a:pPr lvl="1"/>
            <a:endParaRPr lang="en-US" dirty="0" smtClean="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6875" y="2057400"/>
            <a:ext cx="3133725"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99098260"/>
      </p:ext>
    </p:extLst>
  </p:cSld>
  <p:clrMapOvr>
    <a:masterClrMapping/>
  </p:clrMapOvr>
  <mc:AlternateContent xmlns:mc="http://schemas.openxmlformats.org/markup-compatibility/2006">
    <mc:Choice xmlns:p14="http://schemas.microsoft.com/office/powerpoint/2010/main" Requires="p14">
      <p:transition spd="slow" p14:dur="2000" advTm="21833"/>
    </mc:Choice>
    <mc:Fallback>
      <p:transition spd="slow" advTm="21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512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876" y="163512"/>
            <a:ext cx="7467600" cy="750888"/>
          </a:xfrm>
        </p:spPr>
        <p:txBody>
          <a:bodyPr/>
          <a:lstStyle/>
          <a:p>
            <a:pPr algn="ctr"/>
            <a:r>
              <a:rPr lang="en-US" b="1" dirty="0" smtClean="0"/>
              <a:t>Assess Your Interests</a:t>
            </a:r>
            <a:endParaRPr lang="en-US" b="1" dirty="0"/>
          </a:p>
        </p:txBody>
      </p:sp>
      <p:sp>
        <p:nvSpPr>
          <p:cNvPr id="3" name="Content Placeholder 2"/>
          <p:cNvSpPr>
            <a:spLocks noGrp="1"/>
          </p:cNvSpPr>
          <p:nvPr>
            <p:ph sz="quarter" idx="1"/>
          </p:nvPr>
        </p:nvSpPr>
        <p:spPr>
          <a:xfrm>
            <a:off x="457200" y="1600200"/>
            <a:ext cx="5181600" cy="4572000"/>
          </a:xfrm>
        </p:spPr>
        <p:txBody>
          <a:bodyPr>
            <a:normAutofit fontScale="92500"/>
          </a:bodyPr>
          <a:lstStyle/>
          <a:p>
            <a:r>
              <a:rPr lang="en-US" dirty="0" smtClean="0"/>
              <a:t>Think about one of your interests</a:t>
            </a:r>
          </a:p>
          <a:p>
            <a:r>
              <a:rPr lang="en-US" dirty="0" smtClean="0"/>
              <a:t>Assess your skills, values, and personality with regards to this interest</a:t>
            </a:r>
          </a:p>
          <a:p>
            <a:r>
              <a:rPr lang="en-US" dirty="0" smtClean="0"/>
              <a:t>Ask yourself the following questions:</a:t>
            </a:r>
          </a:p>
          <a:p>
            <a:pPr lvl="1"/>
            <a:r>
              <a:rPr lang="en-US" dirty="0" smtClean="0"/>
              <a:t>Could I teach people about this?</a:t>
            </a:r>
          </a:p>
          <a:p>
            <a:pPr lvl="1"/>
            <a:r>
              <a:rPr lang="en-US" dirty="0" smtClean="0"/>
              <a:t>Could I sell something related to this?</a:t>
            </a:r>
          </a:p>
          <a:p>
            <a:pPr lvl="1"/>
            <a:r>
              <a:rPr lang="en-US" dirty="0" smtClean="0"/>
              <a:t>Could I do research or write about this?</a:t>
            </a:r>
          </a:p>
          <a:p>
            <a:pPr lvl="1"/>
            <a:r>
              <a:rPr lang="en-US" dirty="0" smtClean="0"/>
              <a:t>What kind of service could I perform using my skills as related to this interest?</a:t>
            </a:r>
            <a:endParaRPr lang="en-US" dirty="0"/>
          </a:p>
        </p:txBody>
      </p:sp>
      <p:sp>
        <p:nvSpPr>
          <p:cNvPr id="5" name="AutoShape 2" descr="data:image/jpeg;base64,/9j/4AAQSkZJRgABAQAAAQABAAD/2wBDAAkGBwgHBgkIBwgKCgkLDRYPDQwMDRsUFRAWIB0iIiAdHx8kKDQsJCYxJx8fLT0tMTU3Ojo6Iys/RD84QzQ5Ojf/2wBDAQoKCg0MDRoPDxo3JR8lNzc3Nzc3Nzc3Nzc3Nzc3Nzc3Nzc3Nzc3Nzc3Nzc3Nzc3Nzc3Nzc3Nzc3Nzc3Nzc3Nzf/wAARCACXAKwDASIAAhEBAxEB/8QAHAABAAICAwEAAAAAAAAAAAAAAAYHBAUBAwgC/8QASBAAAQMCAQYICQoEBgMAAAAAAQACAwQFEQYHEiExQRQVUVJUYXGREyIygZKTscHRMzU2QnJzdKGywhdT0vAWIyQmQ2RFYuH/xAAbAQEAAgMBAQAAAAAAAAAAAAAABAUCAwYHAf/EADYRAAICAQEEBgYLAQEAAAAAAAABAgMEEQUSITETFDJBUXEGMzRhkbEVIkJSU3KBocHR4Rbx/9oADAMBAAIRAxEAPwC8UREAREQBERAEREAKrW/XKqo7g6OBzA0jHW3HeVZSqrKn51d9n3lAdHHdfz4/QTjuv58foLXIgNjx3X8+P0E47r+fH6C1y+KiaKnhfNO8MjjBc5x2ABAbTjuv58foJx3X8+P0FBrBLV3u8y3h5dFQxB0VNGfrgnWT3d+HIpQgNjx3X8+P0E47r+fH6C1yIDY8d1/Pj9BOO6/nx+gtciA2QvdfiPHj9BTShx8E7Ajyt/YFXTfKHaFYtF8ke33BASdERAFxiOUI7ySqiziZZVNRWy2q1zOhpoSWTSRuwMjt4B3AdW1arbVVHVk3AwLc23o6/wBX4FoS3m1xTinluVGyY7I3TtDj5scVmNe1wBa4EHeCvMWok4jbyqSZIZXVuT1VG10j5beThJA44ho5W8hHJvUWGcm9JIv8n0WnCreqnq13afIvrEcq5XTTyx1ELJoXh8b2hzXDeCu4KecnyejCqrKn51d9n3lWqqqyp+dXfZ95QGnREQBRK91EmUN2FjoZCKWI6VZM3WNX1cfy7exZ+VN4kooo6GgBfcavxYmt2tB1aXwWVk7aI7Pb2wDB0zvGmk3ud8BsQGwpqeKlp46eBgZFG0Na0bguxEQBERAEREBy3yh2hWLRfJHt9wVdN8odoVi0XyR7fcEBJ0RMUB8T6QhkMfl6J0e1eZ6kvdUSmX5QvcX/AGsda9NHYVS+cPJGptlwnuVFC+SgncZHluvwLjrOI5NpxUHNg5RUl3HT+jGVVVdKub0ctNP07iEoNqbVu8lsma3KOtZHBG9lKHf51Rh4rBvwO89SrYxcnojuL766K3ZY9Ei4cgHyPyQthlJ0vAjAnk3fkpGsekp46Smip4m6McTQ1o6gMF3gq/itIpHkt9istlNd7bOVVWVPzq77PvKtTFVXlT86O+z7yvpqNOsS7XGC1UMlXUnBrBqG9x3ALKe9rGOc5wDWjEk7AofC05W3rhDwTZ6I4MadQmf1j+9WregMvJW3TzSvvt0xNZUj/KYf+Jm7DHZj7FJk1btiIAiIgCIiAIiIDlvlDtCsWi+SPb7gq6b5Q7QrFovkj2+4ICTr5ehKiecPKcWG1+Bp3Y11SCyIcwb3ns3daxnNQjvM3Y9E8i2NVa1bMPKPORRWqsko6OmdWTRHRkOlosaRux3+ZdeTGcSO93aO3VVA2lMwPg3+F0w53IdQ3Yqn3EucXOJJJJJO8lfdPNJTTxzwO0ZYnB7HchGsKr65Ny17ju/+bxFjuCX19Oer5+XItLKC7UdDlSLV/hSgqZ5Xs8HKdEF+lsPknfj3LZ5WZZwZK1NPQUlCyeQx6b42v8GIxsG7qPcoZVZZwVWVtpvElKBHTQhkw0cXaRB0iOwnV/8AVGL7c5bxdqmvm8qZ5LRzW7h3LZPJ3U918dSJjbG6adavg1FR48XxfLx4ePAtCyZzrfWz+CudOaEk4NkL9NnnOGr2KdxSslYHxvD2OGLXNOIK8yrd5OZU3TJ544FMHQE4up5NbD2ch6wlWa1wmNoejEJLexXo/B8viegsd+CpfOBcPA3N0EDsJC3x3Da3WdSklRnRoX2V8sEMjbjhothe3Fodzsd4HeqqqJpaieSed5fLI4ue87yVnk5S3dIPmRdibDsd7syY6KPJPvf9HF4qq650LKBsscLJHhs0uw6GP9+xSW30kFDRRU1K0CGNuDdmvrPWVF8QNZ1BSuz2evgp8ZaecF+sM0Dg0fFMW+c3uvj7z7t/ZWLRHpq3ut93j5HeNiLIFDV9Gm9BOA1nRpvQU85Ix0WRwGs6NN6CcBrOjTeggMdFkcBrOjTegnAazo03oIDHRZHAazo03oJwGs6NN6CA6G+UO0KxaL5I9vuCgQoasEY0023mKfUDT4E4jXj7ggNvd7lT2q3z1tW7RiibieUncB1lefr5dai9XSavqvLkPitB1MaNjQpJnLykddro6gpn/wCipHkavrybCfNsHnUMVTl3b8t1ckegej2zOrVdNZ2pfsv9C7IYZJ5BHBG+R5BIaxpJwGs6gutXDmuya4uoDdKyPCqqmjwYI1xx/E7e5aaanbLRFntTaEMCjpHxfcvEp7ciubK3N9R3cyVdt0aSuOs4eRIesbj1j81Ut0tlZaat9LcIHwyt3OGpw5Qd4619uolVz5GGztrUZy+o9Jd6fP8A0w0RFoLUIikGRWTsmUV3bCQRSQkPqH/+vNHWcPasoRc5bqNGRfDHrds3okSPNpkhw6Rt4uUeNOw408bvru5x6hu61Z4tlH/Ib3ld8UMcETI4WhjGNDWtA1ABQzKTONQWqd1NQRCunbiHua/CNh5NLeexXEVDHhxZ5XtTabybXda9F3LwRLeLaP8AkN7ynFtH0dveVXVJnYeJf9dam+Cx2wS4uA7CBirCtF2orzSNqrfO2aI6tW1p5CNx6lnXdCzssr6siu16Rep98WUfR295Tiyj6O3vKywuVtNxh8W0fR295Ti2i6O3vK7K2rgoqd9TVSNjhjGLnuOACgNxznsbKW2ygMjAcPCTv0dLzDZ51lGLlyRouyK6e29CdcW0XR295Ti2j6O3vKh9lzkUdXMyG505pC44CVrtJg7d47VOWODmhzSCCMQRsKSi48zKq+u1awepjcWUfR295X2ygpoxgyFoB17SslFibTzzlXZ6mzXqpgqGO0XyOfFJh4r2kk6jy69a0y9HXiz0V5o3UtwgbLG7ZiNbTyg7iqbyvyKrrBI+eIOqbftErW64/tD3+xVORiyg3KPI9A2Pt2rIiqrXpNfB/wCkWY4te1zTg4EEasdauXITLeG8tZb7gWQ3ADBuGpsoHJyHDcqa0cSANZOzDerjzb5JC00vGVewcPnb4rSPkWcnad/cmHv7+keXeffSTqrxtbe19nx/8JytZfrRbbvQPhukbTC0aXhCdEx4bwdy2Y1KsM6WVPlWOgfrOBqpGu2cjPj3b1Y3TjCDcjjNnY12TkxhS9H4+HvK5uDKaOtmZQyvmpmvIike3AuHLgpFm3o6evykFLWQsmgkp5A5jhqIwUVUxzU/S+L7iT2BVFOjtXmeibSUq8CzjxUXx7yV1Gau2STl0NbVRRk/J6nYdhKlmT1ho8n6HgtA12gXaT3OOLnHlJW2wxTBXEKa4PWKPOb9oZWRBV2zbSIvnEu0toyZnkpnllRM4QxuH1cdp7sVRR2q7c6VBJW5KyyQtLnU0jZi0c0aj3A4+ZUkeXFVuc30i1OY2k5dKk+WgUzzW3WWiykZRl58BWNLXMx1aY1g9uojzqGKVZtaCSsytpZGgllKHTPPJqwH5n8loobVi0IuM5K2OniXmNiHYg2I7Yr06UqzOtdJZLlBbGOIhhjEr2855xw7gPzUDKmudSikhv0dWQfBVEIAdhq0m6iO7BQoqdVpuo5bOcnkS1H961a2au6S1drnoZ3l7qRw0Cdug7YPMQVVIVnZpaGSOjra5wIbO5sbMd4bjie8/ksb9Nw2bMcusLT9SwkRFDOlOFBc5d9rbFPap6JwLXGQSxP1skHi6iPfuU7VY56vItP2pP2rTkNxrbRZ7HrhZmwhNap6/Jn3klTZKX68RXGmpxSV0XjvoDhoaYIwe0b8OrzhWSAAvMsMr4ZWSwvfHIw4sew4Fp5QVZOTGcsR05gyga9zmM8SojbiX4bnAb+v2KLj5MNNJcGXe2dh5Lasqbml3Pi15ePzJXl3lQzJ22nwJa6unGjAw7uVx6h7cFRUsj5ZHySvL5HuLnOO0k7SthlBeam+3SWuqjrccI2A6o27gFrVFyLukl7kX+xtmRwaOPbfP+gpjmp+l8X3EnsChymGar6XxfcyewLDH9bHzJG1vYbfysu4LlfIUby9v0lgsbpqbDhUzvBQk7Gk/W8wV3KSjFyZ5POahFyfJEikax7HMc0Oa4YEEYghVllBmwc+ofPYp42Ru18HmJAaep3J2qvai419TM6WoramWR21zpXE+1dRqqjpE/rCq23KrsWkolTdm1WrSUf3JjS5sb5LIBUS0cDN7w8vPdgFZeS+TlDk5RGnpAXvfgZZneVIfcOpUHwqo6RP6wrnhVT0ib1hWFV9Vb1UTXTk01PWMOPmelhgiqrNjlVWSXIWe41D545WkwPlfpOa4ay3E6yMOXkWfnKykq6WpZarfM+A6GnNLG7Bxx2NBGsbNatceSvWsSxeZWqelJre7RSXmhdR1rNJh1tcPKYeUHcVXFdm1usMpFFUU9RFjqLyWOA6xrUN4TUa8aibXr1yFOEz/wA+X1hU2Nco8mVN+ZRe9ZQ4+ZOrRm1qnzMfd6mKOIHxo4CXOd1YnYrJo6aCjpo6emjbHFG3Raxu4Lz5wmf+fN6wr7irqyGQSQ1c8cjdbXNlcCPzXyVcpc2ZUZ1NHYh+56IRRXIC/wAt8tTuFuDqumdoSOAw0wfJd3avMpSozWj0LyuyNkFOPJnK0GW9HTVOTVylngikkhpJnROewEsOgdYJ2LfrT5X68lrwP+lN+grCa1iyVjtq6LXijzwiYjlRc+evdwREQ+hXLmrttF/h2muHBouGaUrfD6Pj4aZGGKppXfmrP+zaX72X9ZUzCWthzfpRJrCWj+0vkyXqus8/zXbT/wBk/oKsVV1nn+ard+Id+kqfk+qZ5rmeokVOiIqM5wYoiL6De5DOc3K60lpwPCAO8ELcZyPpdVfdx+xaXIj6XWn8QPYVus5P0uqvu4/0q62TyZIl7I/zfwRhERXRXBERAWPmf/8AKn7r9ysjFVxmf2XXti/crGUK3ts6jA9mifSxblRxXChno5y4RTxujfonA4OGBw71lLgjFamtScm09UQgZsLAP+St9cPguf4X2Dn1vrh/SptgFytPV6vuon/S2d+K/iQj+F9g59b64f0p/C+wc+t9cP6VN0Tq9X3UPpbO/Fl8SEfwvsHPrfXD+lSWxWemsdtZQUReYWOc4GQ4nWSTr862S4wWUKoQesUab87JyI7ts3Je8Kus8/zVbvxDv0lWKq6zz/NVu/EO/SVhk+qZV5nqJFToiKjOdCIi+g3eRH0utP4gewrdZyfpdVfdx/pWlyI+l1p/ED2FbrOT9Lqr7uP9Kutk8mSJeyP838EYREV0VwREQFkZn9l17Yv3KxlXOZ/Zde2L9ysZQre2zp8D2aJ9IiLUTgiIgCIiAIiIAVAc7dFU1tut7KWIyObOSQHAYDRPKQiLVdFSraZpyIqVTTKw4hunQz6xnxTiG6dDPrGfFEVX0MSl6CI4hunQz6xnxTiG6dDPrGfFEToYjoIm4yOs9wgyptkstKWxsnBc7TacNvIVt84NsranKmplgpy+MsYA7TaN3WURWmz4qGuhudMXjuPvI5xLcuiH1jPinEty6IfWM+KIrPfZC6tAcS3Loh9Yz4pxLcuiH1jPiiJvsdWgWBmpo6ij4zFTEYy4x4YuBx8rkKsDBEUSx6y1L7Ego0qKP//Z"/>
          <p:cNvSpPr>
            <a:spLocks noChangeAspect="1" noChangeArrowheads="1"/>
          </p:cNvSpPr>
          <p:nvPr/>
        </p:nvSpPr>
        <p:spPr bwMode="auto">
          <a:xfrm>
            <a:off x="0" y="-609600"/>
            <a:ext cx="1457325" cy="1276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4414" y="1197833"/>
            <a:ext cx="163830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http://t3.gstatic.com/images?q=tbn:ANd9GcTPNJpec9ctNbYJ3wK0faqIIAYy6G1HYF-NYTK-JpzdbvSMmqR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636108"/>
            <a:ext cx="1835273" cy="11906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t2.gstatic.com/images?q=tbn:ANd9GcRVV9Ilx1MXhoOp6gWdFGDFqiWJc_cWB3U9is71tm4fW5FiKxZFt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8162" y="3845267"/>
            <a:ext cx="1371600" cy="137160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9" descr="data:image/jpeg;base64,/9j/4AAQSkZJRgABAQAAAQABAAD/2wCEAAkGBhQQDw8PEhIQEBANDw0PDQ8PEA8PDg8NFBAVFBQQFBQXHCYeFxkjGRQUHy8gIycpLCwsFR4xNTAqNSYrLCkBCQoKDgwOFw8PGikcHBwpKSkpKSkpKSwpKSwpKSksKSkpKSkpKSkpKSkpKSkpKSktKSkpKSw2KSksKSkpKSkpKf/AABEIALgBEQMBIgACEQEDEQH/xAAcAAABBQEBAQAAAAAAAAAAAAADAAECBAYFBwj/xAA6EAACAQIEBQEFBQYHAQAAAAAAAQIDEQQFEiEGEzFBUWEUInGBkQcVMkKxI1JicqHRFoKSweHw8VP/xAAZAQADAQEBAAAAAAAAAAAAAAAAAQIDBAX/xAAjEQACAgIBBAMBAQAAAAAAAAAAAQIRAxIhBCIxMkFCURNh/9oADAMBAAIRAxEAPwD0f7uIvLjrWItHhNHp7HJeXEHlx12iDRDRSkceWXlTE4DY0EkU8THYzZomYXOMFZMwubUbNnpWd9GedZ092TjfcbNWjPzQOSCTe4Ns9FHO0QaGsSudPh/KJYmtCnFbyf0XksigGX5POs0ops2GV8F6bSmb3AcNU8JSWyulu+7Zl+IM+cG0uhhlm1wbYcW5fo4iFCNkWspzHm1opd2jz7E505dzY/ZfRdbEXfSCu/j0RGKEpSVmubWEGeq1Z8vDt/wnlOZYzXWfhM9F4xxnKw0vhb+h5Xg8NOdpWfvNtu21j0srpUeTiVuwOf460PkY2U3K5sszyh1Hu0l9WBw2S0o7Pd+ux50pKz1YKkY14aT7FrDZVN9n9DXcqnHshe3Qj4JeQuiXDeXuHU0lop32MxLPVHpYo1uI79zN2xpG2xGbq1rnEx2bKz3MvUz1vuU8RmTl3DRsrhF7H5ndvc5cscVqlW5XkaxxozlM6P3iReOOcOjTREbsuvGAp17gbCsGqE5MnzRtZCxIdEWS1iIiGI+oNQzkIizmbMkhNkGx2RZm2WiMpFPEvYtyRUxCIZojL530Z51nfVno2drZnnGedWTi9jd+pnpy3Btjze4Ns9ZI5GySPV/scydS5uIa/D7kf1Z5PE93+yrCcrLVN9aspzXwvZfoUlyZst8T5jpUkjyrO8VqbNvxbi95etzzXMKt2zi9pnowWsDmuq0z3b7Gst04OWIa3qzai/4Y7frc8JUbtW3b6ep9P8NYBYTAYaj0cKUNX8zV5f1bPRxRS7vw83qZtrX9Fm+GjVcYzV1u4p9G/VGMzz9nqS7GlzbEub0x/FfZ+EjP8SrVRU+j3U14ZzZm52aYI60ef47O3dq9mv6nEq53LVe/RkM4fvuxy5xM4Y00dc5V4OzUze+/lFKpmLff/wAKkR9BeiRluwksW2CdRklSJqiVSQrYJSYRBI0AnJJZQCwnANyxaSQAcsWgM4kUgEQaIMK0Q0DRIyQrEtImhiG0iFYcBH0/pIuISxBmDRimQaINBCNjNotMg0VcTDYuNFbELYiSNIsymdx2Z5tnq3Z6bncNmea5+t2Z4vY6PqZap1BsnV6gmz10cbCUYapKK6tpL4s+kMHhfZ8DRpdOXSgnbzbc8I4Jy/n4/DU+3MjKX8sfef6HvHEFa1NxTtsOXEWKKuSPOOKMddyMHiZ3bNBxHJqT3vf5HDwOCniKsKNOLnUqyUYRXVyZzYono5aUTq8CZJLF5hh4KLlCFSNSq7bRpwep3fa9rfM+icbP3bHB4O4ep5dhlSjpdWW+IqLrOp6fwrokXcVjLt77dn5R38RjR5T7pWVacfe1PyzMcYY1WcVte9zRPEKN/mYfiWtqkzkyPtpHTjXdZhsdRu2UfZzs14dSpo3YR8GsinHDk1QLNhijMrqiTVIKhXEMjpGZK4zZNDBuItJJsg5XdkKhkZK4nAIlYjJ3EAJxH5YWMbCYEgNAnAPYg0MkHoEG0jDsKPpx0gbpFojJHRLAmcCyFVwINFqSBygc8unZqporNAK62LrpletS2OeWKSNoyRlc5WzPMuIVuz1fNsK2meccRZXJt7P6GEINS5OrZamBrPdgtRfxGXSu9gH3fLwetFqjikzffYzluvFVazW1ClZP+Kb/ALJnonFE7R+W5lvsUgoxxUX+K9J/5bNGr4tXu9BZPRl4fdHk2dxu38z0D7L+D3Qp+1zj+3xEP2KfWlQf5n4cv0t5ZyeHeFpY3FxTjejSlGdeT/DpTvo9W+lvFz2CcoUYXe22y7sXTQ7dmadZlpqC8nMx1HlQTW8r2k/NzNY7M0pdQuccTKTlHs2ZPFYvU35/UMkl9RYsb+x18Tmdu/YzmZYjUwNfHO1vqc+eIuY+TeqA10UqkQ+IrHFzHH6FdOz7GkVZnJ0WK1RoEsYtk2rs5FfOJSj2T8lFVPmbrG/kweT8NBiMwUejv8Cq85t2f1RzVIaQ1BC3Z04Zwn1TV+/ZFtYzbz6pqxnWh41Gu7QPGvgFkaNB7Rfq/oFhXS6Gfjimu5YpY5dzN42Wsh2OZcIpWOfDFBFXMXEtMtuYrlfnElWJodh7kXIFzRuYFCsNqEC1iGI+qkhmgiiJxPSPMA6RtAWwkiRgHTIypFrQNpFQWc6rl6kczF8NRn2Ro3EbQGiHszCYrgWD/Kvocmv9n8fB6e4A5U0PSIbsxHCmQeyVZv8ALOKT+Kex1uK8M5xjp3c7JJeX0O3Wwyaa6X2Ofm2LjTq0NVlGFSDfhRurGOaKUa+Dowyeya8ovZbgYYLDxpq1+s33nUfV/wDeyMpn+bOTlv5O1nOKbb62tt8DC5vVer0MssvqvBt08Le0vLObiq12UpzJV6tys3f4fqQuDrkyFeV9yjWrW7k8djFEzGZZre6i/n4KjG3wZylS5LWYZzGO3WXhf7mfxNZzbb/8G03JJHTGKickpOXkFGBKULExr3Vi7M6oa5FyItkoxGFkkKSCRQzRNlgyLCtEJIYiUJBY1X5YCmEJaLT4LMK7CqsU4MLFmUoouyyq5KNcrpjpGeqHZa54itYQqQWfYmkZomMd7R5dkNIrDyIXJKHuJCsNcAHsKwrjNjERkgUgrByiMAMmYrjGvebV+n9jcuBkOLstbnzF0a3OXq03Dg7ejaWTkz2C4x0R5WITlBbQqrecF4a7or4+tTrRcqdanKPq9LXxTOXmmCe/gbO8n9myXntyU8VV0wiujgu7X+Vs58Vy4fwduaMYdy4sqYmKi/xRa7tO6OTmGbwgut32S3MzltCU5SfvSUdldu12Wp4FyduyNHBJ8syjJyVlTHZjKo/C8dznyR2amVtIoVcLY1jJIiUX8lVIZoJKBGD3NLM2R0N9huUzo4endOyvZXdt7IhVpC3DWymoWH0hNO5ew6XgHIKOfChL92X0Y9SDXVNfFWNJgYapKKXXyVsylvKLs7Np9NmidytP9M+xidaNmCuaIgVN7hAUeoSw2ERJliDKwSnIiSNEWUiSIRkTRixkhhCJA+xNQ1wOoZyO482gzZFgbkJTYh0HcxtQHUxpVBDLGoRWjVJ62MKDDOJCLJaiiSLQGvhozWmSTXhlki2h0mCbRwK/CdGV7xl6K+1zP/axUp4fL6dBNa9KpUorqotrXO3wVvmb6+68XR5/9pT9pxeFwsJRvB6qsbq7U7W27qy6eplOMYrhG8ZylJWzzfIMkfI12/HJy+XRFxZU99Mb23djd1MsjThGKjpi09KtZKPRJA8rwsVKcHa7Xu+q3/ucjVzO+MkocGOo5Ep06109cKeuHjbeV18LmPx2G3Z6/XpKnUjO23SXrF7NHnvEmWcmvOH5W9VP+R7r/voJqioPYx9WjsUYw96x28VSsc2nTvNm0GYzjyaDh7CKTnD/AOlNpfEoVaHVPqm0/ii/l9fluM77xfTyg+dUE3z4bwqby9J/8kguGZ2rSAYWraXwexbxT2OZTnv8y48oiXDNVlNa1SD9SvnGHca1RPvLV8nuU8Ni7Lr0OnmuJjWpU6t1qXuTXf0f6klWZ3Gx2KZYxlTsVrm0VwZSfIye4VSA9yWopoUWFuJA1MfUTRomWIzCxkVNRONQhxKstahFfmDk6hZ9jIZokqgtR0nARSFKI0p+pFVPUkZLlkZU0SUh7oAIqIunqJsjcACRFJepBVBSrFCJL6krfBFapmEIX1SStu7vewo5hCXRp/oMVBK99PurVK8bK6Se67nl2VVfvDNa1WN26c5RjJJ6I6XbVfxs7Ho2aY3Th67p+9UjRquEIfjc9D02Xm5n/s/yqGDwcdakq1e0660TunbaD26q+/q2RJNyX4aQaSbNPVwsHDRNKStb/k4eM4apy3hKcGns/D/U63t8F0jP5U5/2A1cxi/yVf8ARJFOKl5CM5R8GdxmAmotVJ0prda4vTP5p7MyPEOUc6nZNOpST5buvej+58fB6HWhTmrOjUl8YnIx3D1Gd/2E18JOP+5jLFZ0RzUeHY5NXvtbZ32OTOaXRnrGc8C67uEZrrfW9SMtifs9rN2jBS+G5Cg0XLKpGQjmLRYw2fuF4u0oS/FB9Ds1eAK6lpVJuT3suy8vwgVXgCtHrBq/TZv17F0jNyZnMVjdV7d/6IqqRqafAtV3tCe3mEkiUuA6q/K/mmik0ieWZmFULGs7WO9Lgqqvygo8K1G7KNxNopM40opkoUl4O4+Eqi7MhLh6cez+hDkM5Kw68Il7KvB1PuOfh/Qh91yXZkOTGc9YFeCSy46tLLp+H9CzDBNdhbMDhrKyayo7iw78BVRt1QtmBwPuliO9deBBsxn0xYaxFMex2nENJIaKuSZEkCelEXNCSJKKACCl6DSkKpIZIAIuoBrUoz2cbpllxQOUykBUWX0730q/Tffb5heWunVevQdoboOxBIpLsLWCdQFrbKAtOohuZ6AIxZOO3cBBG2BnTuSdQHODYwA1sEpdW+/cEsAo9LpPr+8/7F5QsRlKxI7KkcHFL3Ulf03v5fkFHL4J3au/LRcdUdLyKirKVbAJray9SrHJIt3laT7XV7HWc7EVImh2cueSxd79PCF90wXZfQ66jcXJJodmfrZMn+VAqXDUEt4q/wADTckbkk6j2MtiOGotbRX0KkOEI9Wl9DaOmRVMWg9jHy4Vj+6gP+Eot9DaugRdENA2MXV4UjFdEcmtww5StY9JWEuEhli62F/MNzzL/Bb8DnqPsS8DC/mP+hbjXRNV0YeHFC8h4cSLya7oz1Zsuchc1GUhxAvIaGeLyGyFqzTaxOocCOdLyTWbLyFoKOxqHOTHMl5CxzFeRhR0WQZTWNCRxKGIJJDKkJYlC9pQwH5Q1icaxJNDEC0iVIK2hh2Ig1YhrDulcbk2CwA2FoCtA2hDByaQKTuH5RLl2EMrxpjtWCSZCwDB6wtNiVMItiQJMhKY0pEVC4ADnNsJRQWFAIqYwIWCQpDqAWKAQ0aYRQESQxDaBD3EAHhyoS9SSjJeTXfc68EXk3oebqzs2RllOa8kliZryaOWTegOWT+gu4do4ix813ZJZrNd2dSeT+gCeUegXIOCrHOpLuGhxBJDSykFLKmNTkhao6FPiQs0+JPU4MssYOWAaKWaQtEaunxAn3LVLOk+5ifZ5LyTjrXk0Wcl4ze082XktU8xXk8+hipotUs0kjRZ0Q8Zvo4xPuWKeIRhaOcsvUc6NFlTIcGbNYlDuqZannPqWIZt6l7InU7+sdSRxVmaJrMQsKOvqISZzlj/AFHWNCwovaCSgUVjCaxgAW2iLRX9qJLECGGVMJGBXWIJrEDAsJEkgEawWNUBBNI9iKqE1IYhIcVxnMBD3EQ5ggGcSFJE+QhxHPRqReHRB4VCES0MFLCIHLBoYRLSHZB4FA5YBCEKkOwcsvXgDLLkIROqHYKWWIi8sQwhaodkXlaByywQhUh2DeXEfYrCEKgsfkNDq6EIdsZJVmiaxbGENSYqQSOOZNY9iEWpsWqJrMCazAQilNk6oJHMAsceIRWzFQSOOCRxwhFKTE0Fjjg8MaIRdk0HhjAscWIRVktE/bCEsWIQWKiHtYhCCwo//9k="/>
          <p:cNvSpPr>
            <a:spLocks noChangeAspect="1" noChangeArrowheads="1"/>
          </p:cNvSpPr>
          <p:nvPr/>
        </p:nvSpPr>
        <p:spPr bwMode="auto">
          <a:xfrm>
            <a:off x="0" y="-838200"/>
            <a:ext cx="260032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3883" y="5424616"/>
            <a:ext cx="1769390" cy="119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97242448"/>
      </p:ext>
    </p:extLst>
  </p:cSld>
  <p:clrMapOvr>
    <a:masterClrMapping/>
  </p:clrMapOvr>
  <mc:AlternateContent xmlns:mc="http://schemas.openxmlformats.org/markup-compatibility/2006">
    <mc:Choice xmlns:p14="http://schemas.microsoft.com/office/powerpoint/2010/main" Requires="p14">
      <p:transition spd="slow" p14:dur="2000" advTm="30827"/>
    </mc:Choice>
    <mc:Fallback>
      <p:transition spd="slow" advTm="30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Researching careers: the value of searching Related </a:t>
            </a:r>
            <a:r>
              <a:rPr lang="en-US" b="1" dirty="0" smtClean="0"/>
              <a:t>Occupations</a:t>
            </a:r>
            <a:endParaRPr lang="en-US" b="1" dirty="0"/>
          </a:p>
        </p:txBody>
      </p:sp>
      <p:sp>
        <p:nvSpPr>
          <p:cNvPr id="3" name="Content Placeholder 2"/>
          <p:cNvSpPr>
            <a:spLocks noGrp="1"/>
          </p:cNvSpPr>
          <p:nvPr>
            <p:ph sz="quarter" idx="1"/>
          </p:nvPr>
        </p:nvSpPr>
        <p:spPr/>
        <p:txBody>
          <a:bodyPr/>
          <a:lstStyle/>
          <a:p>
            <a:r>
              <a:rPr lang="en-US" dirty="0" smtClean="0"/>
              <a:t>Make a list of your top 3 to 5 occupations</a:t>
            </a:r>
          </a:p>
          <a:p>
            <a:r>
              <a:rPr lang="en-US" dirty="0" smtClean="0"/>
              <a:t>Expand the list and create 2 related occupations for each one</a:t>
            </a:r>
          </a:p>
          <a:p>
            <a:r>
              <a:rPr lang="en-US" dirty="0" smtClean="0"/>
              <a:t>Example: </a:t>
            </a:r>
          </a:p>
          <a:p>
            <a:pPr lvl="1"/>
            <a:r>
              <a:rPr lang="en-US" dirty="0" smtClean="0"/>
              <a:t>Nurse: Related Occupations: Doctor, Medical Assistant, </a:t>
            </a:r>
          </a:p>
          <a:p>
            <a:pPr lvl="1"/>
            <a:r>
              <a:rPr lang="en-US" dirty="0" smtClean="0"/>
              <a:t>Medical Field: Radiologist, Sonographer, Nutritionist, </a:t>
            </a:r>
            <a:r>
              <a:rPr lang="en-US" dirty="0" smtClean="0"/>
              <a:t>Therapist</a:t>
            </a:r>
          </a:p>
          <a:p>
            <a:pPr lvl="1"/>
            <a:endParaRPr lang="en-US" dirty="0"/>
          </a:p>
          <a:p>
            <a:pPr marL="274320" lvl="1">
              <a:spcBef>
                <a:spcPts val="600"/>
              </a:spcBef>
              <a:buSzPct val="70000"/>
              <a:buFont typeface="Wingdings"/>
              <a:buChar char=""/>
            </a:pPr>
            <a:r>
              <a:rPr lang="en-US" sz="2400" dirty="0"/>
              <a:t>On O*Net, if you search the career you are most interested in and scroll to the bottom of the profile you will find closely related careers that you could also research.</a:t>
            </a:r>
            <a:endParaRPr lang="en-US" sz="24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29462170"/>
      </p:ext>
    </p:extLst>
  </p:cSld>
  <p:clrMapOvr>
    <a:masterClrMapping/>
  </p:clrMapOvr>
  <mc:AlternateContent xmlns:mc="http://schemas.openxmlformats.org/markup-compatibility/2006">
    <mc:Choice xmlns:p14="http://schemas.microsoft.com/office/powerpoint/2010/main" Requires="p14">
      <p:transition spd="slow" p14:dur="2000" advTm="42285"/>
    </mc:Choice>
    <mc:Fallback>
      <p:transition spd="slow" advTm="42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algn="ctr"/>
            <a:r>
              <a:rPr lang="en-US" sz="3200" dirty="0" smtClean="0"/>
              <a:t>Career Paths</a:t>
            </a:r>
          </a:p>
        </p:txBody>
      </p:sp>
      <p:sp>
        <p:nvSpPr>
          <p:cNvPr id="6147" name="Content Placeholder 2"/>
          <p:cNvSpPr>
            <a:spLocks noGrp="1"/>
          </p:cNvSpPr>
          <p:nvPr>
            <p:ph sz="quarter" idx="1"/>
          </p:nvPr>
        </p:nvSpPr>
        <p:spPr>
          <a:xfrm>
            <a:off x="457200" y="1371600"/>
            <a:ext cx="4648200" cy="4572000"/>
          </a:xfrm>
        </p:spPr>
        <p:txBody>
          <a:bodyPr>
            <a:normAutofit fontScale="92500"/>
          </a:bodyPr>
          <a:lstStyle/>
          <a:p>
            <a:endParaRPr lang="en-US" dirty="0" smtClean="0"/>
          </a:p>
          <a:p>
            <a:r>
              <a:rPr lang="en-US" dirty="0" smtClean="0"/>
              <a:t>Also known as “Career ladders.”</a:t>
            </a:r>
          </a:p>
          <a:p>
            <a:r>
              <a:rPr lang="en-US" dirty="0" smtClean="0"/>
              <a:t>Routes to advancement within an organization.</a:t>
            </a:r>
          </a:p>
          <a:p>
            <a:r>
              <a:rPr lang="en-US" dirty="0" smtClean="0"/>
              <a:t>Once you understand where you fit in an organization, you can prepare to move “up the ladder.”</a:t>
            </a:r>
          </a:p>
          <a:p>
            <a:r>
              <a:rPr lang="en-US" dirty="0" smtClean="0"/>
              <a:t>Find an area within the company that you find most interesting that fits best with your interests, personality, values, and skills</a:t>
            </a:r>
            <a:endParaRPr lang="en-US" dirty="0" smtClean="0"/>
          </a:p>
          <a:p>
            <a:endParaRPr lang="en-US" dirty="0" smtClean="0"/>
          </a:p>
          <a:p>
            <a:endParaRPr lang="en-US" dirty="0" smtClean="0"/>
          </a:p>
        </p:txBody>
      </p:sp>
      <p:pic>
        <p:nvPicPr>
          <p:cNvPr id="3074" name="Picture 2" descr="http://t2.gstatic.com/images?q=tbn:ANd9GcSB6NTnwMsGV2LHyz-aPGNkGswzEApZd4DlIDVrAR0R4JX2-mz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104768"/>
            <a:ext cx="3209925" cy="32099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83672307"/>
      </p:ext>
    </p:extLst>
  </p:cSld>
  <p:clrMapOvr>
    <a:masterClrMapping/>
  </p:clrMapOvr>
  <mc:AlternateContent xmlns:mc="http://schemas.openxmlformats.org/markup-compatibility/2006">
    <mc:Choice xmlns:p14="http://schemas.microsoft.com/office/powerpoint/2010/main" Requires="p14">
      <p:transition spd="slow" p14:dur="2000" advTm="25687"/>
    </mc:Choice>
    <mc:Fallback>
      <p:transition spd="slow" advTm="25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614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lgn="ctr"/>
            <a:r>
              <a:rPr lang="en-US" sz="3600" b="1" smtClean="0"/>
              <a:t>Career Research Strategies</a:t>
            </a:r>
          </a:p>
        </p:txBody>
      </p:sp>
      <p:sp>
        <p:nvSpPr>
          <p:cNvPr id="10243" name="Content Placeholder 2"/>
          <p:cNvSpPr>
            <a:spLocks noGrp="1"/>
          </p:cNvSpPr>
          <p:nvPr>
            <p:ph sz="quarter" idx="1"/>
          </p:nvPr>
        </p:nvSpPr>
        <p:spPr>
          <a:xfrm>
            <a:off x="3124200" y="1600200"/>
            <a:ext cx="5334000" cy="4572000"/>
          </a:xfrm>
        </p:spPr>
        <p:txBody>
          <a:bodyPr>
            <a:normAutofit/>
          </a:bodyPr>
          <a:lstStyle/>
          <a:p>
            <a:r>
              <a:rPr lang="en-US" dirty="0" smtClean="0"/>
              <a:t>Decide which occupations to research.</a:t>
            </a:r>
          </a:p>
          <a:p>
            <a:pPr lvl="1"/>
            <a:r>
              <a:rPr lang="en-US" dirty="0" smtClean="0"/>
              <a:t>Prioritize ideas</a:t>
            </a:r>
          </a:p>
          <a:p>
            <a:r>
              <a:rPr lang="en-US" dirty="0" smtClean="0"/>
              <a:t>Research the industry, functional areas.</a:t>
            </a:r>
          </a:p>
          <a:p>
            <a:r>
              <a:rPr lang="en-US" dirty="0" smtClean="0"/>
              <a:t>Explore industry trends, current events.</a:t>
            </a:r>
          </a:p>
          <a:p>
            <a:r>
              <a:rPr lang="en-US" dirty="0" smtClean="0"/>
              <a:t>Identify relevant professional associations.</a:t>
            </a:r>
          </a:p>
          <a:p>
            <a:r>
              <a:rPr lang="en-US" dirty="0" smtClean="0"/>
              <a:t>Use web resources to identify employers.</a:t>
            </a:r>
          </a:p>
        </p:txBody>
      </p:sp>
      <p:pic>
        <p:nvPicPr>
          <p:cNvPr id="5122" name="Picture 2" descr="http://t3.gstatic.com/images?q=tbn:ANd9GcQnYfq38b1mGfinPM0bjya_XcVK24wTBZLX4rM4mGzNpXzItUw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49" y="1692876"/>
            <a:ext cx="2066925" cy="22098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t0.gstatic.com/images?q=tbn:ANd9GcTmefB34wWSuKYq0lvOMJtKQudzWCo4Xp6gVs_Afn1do3AYZB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267200"/>
            <a:ext cx="2638425" cy="173355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76822201"/>
      </p:ext>
    </p:extLst>
  </p:cSld>
  <p:clrMapOvr>
    <a:masterClrMapping/>
  </p:clrMapOvr>
  <mc:AlternateContent xmlns:mc="http://schemas.openxmlformats.org/markup-compatibility/2006">
    <mc:Choice xmlns:p14="http://schemas.microsoft.com/office/powerpoint/2010/main" Requires="p14">
      <p:transition spd="slow" p14:dur="2000" advTm="28365"/>
    </mc:Choice>
    <mc:Fallback>
      <p:transition spd="slow" advTm="2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1024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609600" y="152400"/>
            <a:ext cx="8534400" cy="1143000"/>
          </a:xfrm>
        </p:spPr>
        <p:txBody>
          <a:bodyPr>
            <a:normAutofit fontScale="90000"/>
          </a:bodyPr>
          <a:lstStyle/>
          <a:p>
            <a:pPr algn="ctr" eaLnBrk="1" hangingPunct="1"/>
            <a:r>
              <a:rPr lang="en-US" sz="3600" b="1" dirty="0" smtClean="0"/>
              <a:t>Government Employment </a:t>
            </a:r>
            <a:br>
              <a:rPr lang="en-US" sz="3600" b="1" dirty="0" smtClean="0"/>
            </a:br>
            <a:r>
              <a:rPr lang="en-US" sz="3600" b="1" dirty="0" smtClean="0"/>
              <a:t>Opportunities</a:t>
            </a:r>
          </a:p>
        </p:txBody>
      </p:sp>
      <p:sp>
        <p:nvSpPr>
          <p:cNvPr id="161795" name="Rectangle 3"/>
          <p:cNvSpPr>
            <a:spLocks noGrp="1" noChangeArrowheads="1"/>
          </p:cNvSpPr>
          <p:nvPr>
            <p:ph sz="quarter" idx="1"/>
          </p:nvPr>
        </p:nvSpPr>
        <p:spPr>
          <a:xfrm>
            <a:off x="609600" y="1295400"/>
            <a:ext cx="8032750" cy="4724400"/>
          </a:xfrm>
        </p:spPr>
        <p:txBody>
          <a:bodyPr/>
          <a:lstStyle/>
          <a:p>
            <a:pPr eaLnBrk="1" hangingPunct="1"/>
            <a:r>
              <a:rPr lang="en-US" dirty="0" smtClean="0"/>
              <a:t>More than 18 million people employed by all branches of government.</a:t>
            </a:r>
          </a:p>
          <a:p>
            <a:pPr eaLnBrk="1" hangingPunct="1"/>
            <a:r>
              <a:rPr lang="en-US" dirty="0" smtClean="0"/>
              <a:t>Within 5 years, almost half of federal government current employees will be eligible to retire.</a:t>
            </a:r>
          </a:p>
          <a:p>
            <a:pPr eaLnBrk="1" hangingPunct="1"/>
            <a:r>
              <a:rPr lang="en-US" dirty="0" smtClean="0"/>
              <a:t>America’s Job Bank </a:t>
            </a:r>
            <a:r>
              <a:rPr lang="en-US" dirty="0" smtClean="0">
                <a:hlinkClick r:id="rId6"/>
              </a:rPr>
              <a:t>www.jobbankinfo.org</a:t>
            </a:r>
            <a:r>
              <a:rPr lang="en-US" dirty="0" smtClean="0"/>
              <a:t>  </a:t>
            </a:r>
          </a:p>
          <a:p>
            <a:pPr eaLnBrk="1" hangingPunct="1"/>
            <a:r>
              <a:rPr lang="en-US" dirty="0" smtClean="0"/>
              <a:t>Federal Jobs Digest  </a:t>
            </a:r>
            <a:r>
              <a:rPr lang="en-US" dirty="0" smtClean="0">
                <a:hlinkClick r:id="rId7"/>
              </a:rPr>
              <a:t>www.fedjobs.com</a:t>
            </a:r>
            <a:endParaRPr lang="en-US" dirty="0" smtClean="0"/>
          </a:p>
          <a:p>
            <a:pPr eaLnBrk="1" hangingPunct="1"/>
            <a:r>
              <a:rPr lang="en-US" dirty="0" smtClean="0"/>
              <a:t>Search </a:t>
            </a:r>
            <a:r>
              <a:rPr lang="en-US" dirty="0" smtClean="0">
                <a:hlinkClick r:id="rId8"/>
              </a:rPr>
              <a:t>www.usajobs.opm.gov</a:t>
            </a:r>
            <a:endParaRPr lang="en-US" dirty="0" smtClean="0"/>
          </a:p>
          <a:p>
            <a:pPr eaLnBrk="1" hangingPunct="1">
              <a:buFont typeface="Wingdings" pitchFamily="-112" charset="2"/>
              <a:buNone/>
            </a:pPr>
            <a:endParaRPr lang="en-US" dirty="0" smtClean="0"/>
          </a:p>
          <a:p>
            <a:pPr eaLnBrk="1" hangingPunct="1"/>
            <a:endParaRPr lang="en-US" dirty="0" smtClean="0"/>
          </a:p>
        </p:txBody>
      </p:sp>
      <p:sp>
        <p:nvSpPr>
          <p:cNvPr id="2" name="AutoShape 2" descr="data:image/jpeg;base64,/9j/4AAQSkZJRgABAQAAAQABAAD/2wCEAAkGBhAQEBAUEhIRFRQUEhYTFRIUEBcXFBQaExcVFBQWFBUXGzIfGBsjGRUSIC8gIycpLC4sFx4xNTAqNScrLykBCQoKDgwOGg8PGCwkHiQpLTMqKSk1NS0sKjA1LCkpKTUuMC0vKSkwNSoqLCosLDAtNC8sKS81Ki4pLDUqLCwsNf/AABEIALYBFQMBIgACEQEDEQH/xAAcAAEAAQUBAQAAAAAAAAAAAAAABwEDBAUGAgj/xABIEAABBAAEAgUIBwQGCwEAAAABAAIDEQQSITEFQQYTIlFxBxUyYYGRk9EUI0JSU1ShM3KSsRYkYqLB0hc0Q4KDhJSywuHwJf/EABsBAQADAQEBAQAAAAAAAAAAAAABAgQFAwYH/8QAOhEAAgEDAQMHCQYHAAAAAAAAAAECAxEhBBIxQQUUUXGBodETFSJSU2FiseEWQpGi4vAGM0NjcsHS/9oADAMBAAIRAxEAPwCwiIrEBERAEREAREQBERAEREAREQBERAEREAREQBERAEREAREQBERAEREAREQBERAEREARFlcM4gcPK2RrWuLboO2sggE99XfsQGLaKTeDPxT+HzPe13XnOY7jAdVDJlFd90tBwqMcRky4o1JBGQGN7D5jZNOsaEVWmuqgHIoupdwOF2ElnfC7DPjcQ1jnvyy1Ry0/tXuLC2WK6K4YfRDHh5Xias4bM76sODTmOlmr9QQHCJa3HGeDxxYzqY5GuaXNFvcAG5t2vcO7vXcSYnEHEtjGHk6p2W5mSN6toI1LexqB69UBF6WpC4fgsEOITCSVszy1rmdYWkA6hzdOyXABlac1d4SMSZcUMc0fRwDXWtaIx2tOrJ5Zf8OaAjhLW6wMWDdj6cf6t1jqJJArXICdw2617t11PG2YtuIjZhxJHhi1uV2Hha8Wdy4Df5ICPEXZ9JuEMD8K2adgc5xaXsgDBRc3M+Qg1YsDbxpXR0Wg+ldR9Hl6rq830rrHfdu7/Z1elUgOHRddwHg2CnkmgLS6RmbJK17+rkA0BcAezrWxo8laxvA8PCcNBK3JNJXWS539XGCaGWzRd+gQHLIu34h0WwzHvjEcwGS2TNbM85qu3adXl3uq2WPh+jkRwHXnDzGQH0Gvf2wDWYAjRpGtgHQaIDkEXZ8C4HgsXNII4p+qEYOdznCn3RaK3Fa6m9CrB6NxSYKeWOGdkkTy0AuLi8NLQ4luXuLttqQHJouudwCBuBindh5usLwCxr3DMCSAdQcoOnLmFm4ronhY8VBH1U7mzA/bIEWUEnUCzy0J0QHCIuzwPQ2H6XiY5DJljAdEw9l0oIJsOA1A2OXv5LB4hwSJrI3MhlD+sDXQ5Jgx4O2R0gzZvC0BzSLvcV0UwjMVh4uonLZWklwkdlZlBOprU7DcbjvVro/wCFmOxET4i4xgviMh9IXTSG1Tt99fYgOHRbJnCC/EshIbAX5dHOLhHbcwa4nXNyo8yu66L4OXCsxTcQT1cTvq3vADSKNlt8ttEBGaq1pOwtdLwrhjMRhp8TJnxE4P7EOIPLtEN7RGp0FDSvDMHCY4Dw+dhfBJJNG18BebyueA4jN2g2twfvIDjiK3VFIeP4PBi8XKXMk6sxNeMW2T6vsgNoaZTz3N6FYXDuimEdAxzi5zjmt3bykBxALAzka52gOJRbbpNwpuGnyN9HI1w7eY6jnoKNgmq7lqVICIiAIiIAloiAuGckguOauTiSPDfZbHiXSSbEMa2QR0wUwtZlLRoKBB20GnqWqRAFUPNVZruvT3KiIAqlxO52VEQBe2zOAoOcB3BxA9y8IgC9da6suZ1fds17tl5RAEREB7651VmdXdZr3bLwiIAiIgFoiICoKq+VzvSJPiSf5ryiAKoNKiIAV6dK4gAuJA2BJIHgF5RAVY8g2CQe8Gj70c4k2SSe8myqIgK5jVcu7kjXkbEj1gqiIASiIgCIiAIiIAiIgCIiAIiIAiIgCIiAIiIAiIgCLHxWMEdWDR5hXcDgMTPBPPG6Lq4qvNJG06n7Qcezpte/K1aEJT3Lw4cX1npKCjHblJLvfHgrvg957RayLiD5C1jKDnFoBc5jW3Wtl1Aa1VlZ/G8NNg5nRylpNAjK5hOtHtAWW6Xv47LRzStfZ2c9a8TNzihba8ordUv+S4irgeHYiaCedjowyMj0pIwRZrtWdNK8b0WFBiHSOa1p7TiAMzmNbda2TQHaqtVC0lV3tHdvyvEh6mgrXqLO7Es/lMxF64zgJcJK6ORzSdxlLSaNekAezpyK10uLcDodPWBa8qtKdKn5WS9Hpx4mrSRhq6601Ka23fD2luV390z0Wqfi3Hn7tP5K9HxAirF+u9VhWqg2dyp/D+qhC6s30L62M9FZixTXbb9xV5aIyUldHEq0Z0ZbNSLT94REVjyCIiAIqNcDsqoS01hhERCDtIfJjMfSmjGv2WuN9+9Ur0vkvNdnEC/wC1FQ/Ry5n/AEicR/Fb8FnyW1wHlWnbQmijeO9hLHfrYP6KtyTC4r0OxWHq29YHGgYszvXqKsLTSwuYSHNc0jcOBBHsKkPCeVPAuH1gmiP9qPM3+KMnTxpe45eC4iWSUzQSPkqxJP6g0ZWPOmg5BTcEbIpan6L8PnaKjjoHR0Ry+y27+1ZbOjmDBBGHhsDKPqxt4d/r3S5BDSKXJuC8NiFPjwzP38oPd9o2reH4dwrK4tbhC1otzszSGja3EnT2pcETopiPRvBOAHUQnKToGjQu11r2bqw3oTgQzL1I3BzEku0N+kTp7EuCJEUvP6G4Eivo7B6xYPvBWJi/J/gn1la6MivReda3BDr3790uCLEUmYjyc4Vz2ZS5jBeZtuc5+1dpzqaN9hfrVx3k6wRv9qPCTb1ahLgi9F3nFvJsA0nDvcSPsPLdfB2le1aTiPQXFwi6bILAAjzOcb/s5dh3lAc61sJkiExaIzIM7nXQbrmOgPL1b0tPJNJH1zIXydS1xa7tAh2b6u3ZeybrTeuXet3J0cxGImjgDcr3Avp5DTlFiw0mzqDpvz2WLgePPwkGIwzo43OcSM/1bzGQLGRwBB7V3qa5UV1uT1aMmsu+73dPzMHKb/lxeLRefe28fhZ9pXiMGEjw2GkhkcZwbe229jN22F2na0FabaXR0XvgjYpcTWPke0Mbq95ut6a6+0dXAiu7u2sngk2Fjw2JdkLHusAPjdYBqgCSHWN9DXNZ0hl4vihkZHGcmrAWACgbLdi66aOZHguhdWecZ9LoOQ73WM49HpNW+V7OtZE6TqmuIIzCjmpluy6G6C2mPgwseHwz4XuMw1eLbbCe20u79NBW1a0dFbwfHHYaCfDljC5xI6z6txjI1Aa6iD2s166XpRXrzNLhWYbEOyFjzdB8brANEAEkOtu+hAvVW45xnHxYPB7nbOM/Dku8GZFJORjZHtDWkZnG63aGuvU6uBHdXdt1/k9wELmYq42uDZQ1pe1jzQb31Wu+i5h/W8VxPYYxhyWWAtABAOo2LrpveRfctJiOtjdlDnCtDkfYsetporDyhPY08m9+PR6MnW5D0z1OuhSi7J7VpW34Jv8ANMH4EPwWfJeJeDQOaR1Ubb5tiYCPAluig76VP9+X+N/zT6VP9+X+N/zXy3Ol6p+jrkCov6/d9SV8L5OsGxrwRI8v+253aZrfYoUD69SueHR/AukdBHip5J+1+ziDmMy8nhrffTvcuJ+lT/fl/jf81bifI28peNrykjkCNlXy6S9GNj38zzlJ+Vq7Taxhf7vjqsbVzXNc5rmlrmuLXAgggj1HVFiYOVxLg6yT2rN2dhud+S9PxlEjITR5Fa41VsKUmfO6jk6qtTOjSje2d/DtL5eBzWVwrBHETQxhrnNdIzPlBIDMwLySNhlB1WiMsuYuBe0n7pI05DRUOKnH25v43/NZ5am+LYOxS5C2NmTn6Xdf6d5J/TzgUbIGSxQsaWy/WFkYHZe0i3UNswZ4LhliwxykduWSju3O7X1HVZS1U23vVjgayMItRjU22t7+XXx924IiL1MJrwiK5Fh3u9Fj3VvlYTXjQVSS2qEWrsuHe2szHtvbM0i/CwraA8dS27ytvvyi/er7MS9uz3jwcR/Iq2r/ANAm/Cl+E75ICy82bOpPM6n3rw6Np3APiAVelw72+k1zf3mkfzCtoC7hMXJCCInvjBNkRvcwE7WQ0i1kee8V+YxH/USf5lhIgM4cdxX5jEfHk/zK/D0qxzBTcTNV3q/N+rrK1SIDoIunvEG/7cnQDtMYdv8Ad3WYzym48FtmE0KIMWjvWadd+FD1Lk0QEhcO8rB2xEA/eiNf3Hn/AMlu8N5S8A+8zpGfvRON/wAFqKcNgZZb6uN763yMLqva6GitSRlpIcCCDRBFEEciCgOh8oPGmS4yKTBSvL3Q5HOYSD6RIaL1aaAvb+a0nDI8HJhsS+d7uvJzMaHNGcjtuLez2d+e+w1VeGcVOEmbMI2SFocMj/RIcKv2LU4yR0kj30e04kDKBQvQU0AaCtgF2OTmpQcN1nv49JzuVE04Vd6at1Wx+O59VjJixEknUsldJ1JcA0ZgA0N7BLC4UKs3381s+LmKLE//AJ7305uj2uo8iQ0ABzdWm738N7XEekD58NDB1Qb1dW8Mbmk01zU3TtVVe2zqvPRzi7sHKZOrD+zWRzez4kkWNC7bvXRtK21bpxwZxXKN9m+MZ4oyuGxYR+GxD5nO68m2NDmjPRzOy9mm7896Ndyx4Z3ydSyZz+qJAb2gA0DsWwkUK599arDxL3SSPfR7TifRAochTRQ0rYLccQ466bDxQ9WG9XVvDW2/TXNTfvbV362VbZafX3dR4Oaa6Ld+eJe4k6OLEE4F78rm2HNNHvIaALbWU7/yXXeTIl0WJJ1JlBOne1cX0f4q7CyF/Vh/ZrK4aa6XqLGhdt392i1vE3ue8uo6knauemgFbdywcoydLTyxe1s8Xk6/IOmWt10Ke1st7WLYWG+knrL6j7ky+o+5fPWR3cfcUyO7j7l8tzv4T9I+zX978v6j6Fyeo+5YnC+ERYaPq4mlrcxdzJJcbJJP/wBoFAuR3cfcmR3cfco538Jb7ONK3lsdX6iZ+M9DIcXM2WV82jQzq2uAaQCTvlzCyTdHVbjCYCOFgZHG1jR9lraHjpz9agDI7uPuTI7uPuULVJfdLS/h+UoqLr4/x+p9CEeo+5cBxDyjCVjmR4W2PFEzSUHNcKILWCxYvnoo6awlwbrr6uXMrbNbQA7lopzdVX3I42u0kOT5KO0pyedzVvwfENGn/u67hZ38VVEWhYORJ7TbYREUlTXrp/J657cY1+cMjAcJCZA1pBa7KCCe12q71zCoQqknb8fiMvFWl/Vywvc0DNM0sDAG59Q/sVqeXttbBvCOHfTnxdTB1Bhzib6QdHaNyt7dDn6712UcZQmUIDev4Zg2B7ZZpWytLwGNja9honq/rAaNjKb9a7Lh88o4QY+uaMTRyg4lge0GS2jMX6djlemyjGlTKO5ASbwjiIiwczeJTRSAnsxmVsshFbDKTre2unqWvwXBcGcJA+KNk7zRmunvbp2mhhlbk1sWL2XBAKqA7rgfB8E7GTtfGzqA0FvXStzxuNdi2yUdL7yNLpW8PwzBvwUz3QRtmikdkYMT2pQzL6RzagkuBqvR0pcRSZQgO24xwHDPiwUkTIo3vcwTsGIAawOA1Nkluul0avVbaHo9w/r3RSMgDCwZHCQgk6XlkMtuO/2B84zyhKQHb9HuB4fqcUMTHAXs/ZHrwHvOUktsPqwcoutyd6VriHCcLJgYJmxxwy5x1jWS2RGSQXZHOJJrKe9cblCUgJO4bg8NhsbAYRCIOqP9Y+kdp7iDo630dOWX18lxPSuIjGYg6EPlc9pDg4EONggtK09JSAOFgjvUsdDelMc+FYJZGNliqN+d7QXFoFPFnWxR8bUX4XAyykCON7ydg1hN+5bzD+TLHTaljI9Bq+QA6/2W2fYaVJX3xNNCVN+hVbUelZaf739hKPnXD/jQ/GZ80864f8aH4rPmoPxfAp45pYuqkeY5HMzMheWuykixQ50saHBPe4sbG9zxuwMOceLasLK9TJfdPpI8gUJK6rdy8SefOuH/ABofis+aedcP+ND8VnzUG+YsT+Xm+C/5KvmHE/lp/gP+Sc5l6pPmCh7b5eJOPnXD/jQ/GZ80864f8aH4rPmoN8xYn8vN8F3yTzFify83wXfJRzmXqjzBQ9t8vEnLzrh/xofis+aedcP+ND8VnzUG+YsT+Xm+C75J5ixP5eb4LvknOZeqPMFD2/y8ScvOuH/Gh+Kz5p51w/40PxWfNQb5ixP5eb4LvknmLE/l5vgu+Sc5l6o8wUPb/LxJy864f8aH4rPmnnXD/jQ/FZ81BvmLE/l5vgv+Sx48IXOLaIokOJbsRy152rR1EpOyiedXkTTUoOcq+F7l4nfeUjGRSPgETmGRoJc5oDuwboF4NekD2d9b058uFagwzWDsjxPM+KurXFNZZ85XqRk1GG5bm976/wB4CIiuZwiIgNeilCHAcBeSB1Q1rtPkaD4ZjqFkf0L4Q8kjL303FOr2AOVSSJ0UuYjozwZjTmbA0d/XG/8AuWJ/RLgpqnt1oj+tnnqN3ICLkUqt6F8H+8D/AM2f8HLOj4FwiL7GFGldp4dv+8f1QEOIpPZwzgMV26J1nnI6SvCjorOMfwFmWomvs/7Nr9PEkgUgI2VyPDvcLax5HeGkj3gKQsJ0j4Th3ZosK4OANOyNv2FzjXPVepfKcaOTDtHcXSfzAb/igOBZwqd20Mx/4T/kvT+C4kVcE2u31Ttf0XejykvETCY43SZiHNBc0AfZIFHl61cb5RC+M9mON2oJL3ki9nMaIzmruJGo7kBw8fRXGuqsNNrzLKHvKy4OgePcSOpy1WrntA110om/YpA4b02w74i6QsY5ri2i4DNpYdW4B9tc1gjyjRtDCW5sz3WxrSHRtGjbJJDyT3Vp+oGq4f5K3mjNNXe2Nt/3nfJdDwnydYTDyB5zykDRsuUtB+9lDRZ8bpaLB+UaRglzR5i55cz6zRl0A2iNhXfueSwX9PcactPAIYWk5RqSbzVVAgUApsCSsTxWCKw+WNtAmi8A6aHRajifTfCwsJa4SO7Qa1pG7TWvcDrRrl4KLsVinyvL5HFzju47q0liDd4npdiTiHzMe5lusMu2AZcgtuxNfqsfjfSCXGZetEYLdnMYGvFd0npDwBpaxEaT3loycXeLszJ88Yuq+l4qqqutO21XVnx3VOE8VkwUrZY3OAtokZZc17LGa2k7gWQRqFjoquCPeOpqJ5d1xXB9ZKuI6b8PYGk4qMhxoZSX1zt2UHKPWaCv/wBKsF+ag+K35qH2YdrSSAATuQsWDhEsspjhY55ILw1u9X2q8Cf1XlUlOCva5v0Wm0mpqODk44vd27Saj0rwQH+tQfFCw/8ASBw78y3lrlfWum+WvHu5qJDwh7HvbM1zXMIBjOlWA4X32CFl0ppucld4PLV0tLQqbEHKVt7wl2YdySuM+UHC4doLHtnLnBoZFIHO2Nk8mi6Hrta7B+U9hkqaB8UZ2kDusLTr6bWi62qr9a4NkLRs0DwAC9q+zLizM6lFYjDtbz2Wx3MlPBdN8DM0kTtjI0yy/VuHccrtx6wopi23DjZBcDeYgnM6+dmz7Vi4zCufJEGtJLz1YA5ucRlHtOiyhw2fDuLJo3RkjO0OG42P6heanLymy12m+ppaXMvLU5ZbzG6966+J7REWg4wREQBERAFSlVEApKREBSglKqIAiIgCIiAIiIAiIgCIiAIiIAiIgCIiALy5lkHUEGw5ri1zT3hw1C9IoauWjJxd07MoS4uc5z3vcatz3FztBQ7R1OneqoiJWEpOTu94REUlTzIyxuRzBBogjUEHkQaKyuIcUnxLmPncxzmRiMFrSLAJJc6ye0SdeXqWOirZXueiqSUXDgERFY8wiIgCIiAIiIAiIgCIiAIiIAiIgCIiAIiIAiIgCIiAIiIAiIgCIiAIiIAiIgCIiAIiIAiIgCIiAIiIAiIgCIiAIiIAiIgCIiAIiIAiIgCIiAIiIAiIgCIiAIiIAiIgCIiAIiIAiIgCIiAIiIAiIgCIiAIiIAiIgCIiAIiIAiIgCIiAIiIAiIgCIiAIiIAiIgCIiAIiIAiIgCIiA//Z"/>
          <p:cNvSpPr>
            <a:spLocks noChangeAspect="1" noChangeArrowheads="1"/>
          </p:cNvSpPr>
          <p:nvPr/>
        </p:nvSpPr>
        <p:spPr bwMode="auto">
          <a:xfrm>
            <a:off x="0" y="-830263"/>
            <a:ext cx="2638425" cy="1733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5" descr="data:image/jpeg;base64,/9j/4AAQSkZJRgABAQAAAQABAAD/2wBDAAkGBwgHBgkIBwgKCgkLDRYPDQwMDRsUFRAWIB0iIiAdHx8kKDQsJCYxJx8fLT0tMTU3Ojo6Iys/RD84QzQ5Ojf/2wBDAQoKCg0MDRoPDxo3JR8lNzc3Nzc3Nzc3Nzc3Nzc3Nzc3Nzc3Nzc3Nzc3Nzc3Nzc3Nzc3Nzc3Nzc3Nzc3Nzc3Nzf/wAARCACMAIwDASIAAhEBAxEB/8QAHAAAAgMAAwEAAAAAAAAAAAAABgcABAUBAgMI/8QARRAAAgECBAMEBwQHBgUFAAAAAQIDBBEABRIhBjFBE1FhcQcUIjKBkaEjUoKxFTNCQ2LB8FNyc6Ky0RYkNGOSJWRldcL/xAAZAQEBAQEBAQAAAAAAAAAAAAADBAIAAQX/xAArEQACAwABBAIBAQkBAAAAAAABAgADESEEEjFBIlET0RQyUmFxobHBwuH/2gAMAwEAAhEDEQA/AHjiYmJjp0mJiXwO8U8XUPDqrE+qqzCUXhooSC7dLn7q+J+Fztjic8zgNhA7qilnYKoFySbADAbm3pHyellNPlaT5vUg2IowDGh/icm3yvha8Q8Q5lxFUvBmLmsYbjLKRtNPD/iv+0R438hjpQZHX5tGFldpKfpFTHsadfN/ef4XwLXAeI60n3NvNfSVnLuY/XMsyu/7qBTUzjx32/y4xJc9zuuWz1vEtYG31IVp0+lsE2V8Hw0osHWIfcpYwo/8jdj9MbNPwxQvII1o0me17zOz28faJtgu9nOCbKovmLhpMxJ3pc2J73zhrn647x1mb05Dxx8QxkHnBmRk+hbDT/4XoYoQ8sNBCOt4RYfHbHlPwnQlWaOjo6gLuSsYVvhb/cY1+OzNmfyIeIv6XjjO8va0meVsfdHm1ErKPxqL/XBXlPpOqQgfNMrSpg61WVSCQDxKMbj4EnwxzLwzSSRv6u80FzYhZCwB7ir3HwwO5hwW8cvb08amXn21Ixgl+V9LfMeWMC0g4Zo1qRxGzknEOU57EZMqrY5yvvoDZ08GU7j4jGoMfOky11JUdtOstRJBv6zTgw1cHmotceXPxwc8K+keWKNI88lFZRk6VzGFLNH4TIBsfEDry64dbQfMJqiPEaeJjyp54qmBJ4JUlikUMjowZWHeCOYx64WFJiYmJjp0mIcTA5xtxGOHcr1QJ22YVJMVHD957X1H+Ecz8B1xxOczs3iZ/HPGP6HYZZlQjlzeRNV23SlT+0f+Q6+WFJB6zmk7mCaodah7T1x3nrG6qn3VHeLbdwxyIpc0rJYjJLUpJMDWzg+1WTn92D90delh0AwxsgyRKJFdlUzlQpKj2UH3V7h+fM+ElthPAlaIFGmZ+RcKwU0KLURJpXdadN0B72P7Z89vDrgsgpAANseNZXUmV9gtUxBmJCAEXNrXtci/MbDffljWQDSCORFwR3YIIfM8LysYTqSNAO0kuB4bbnFTN8ziy1DBSXjkQntJLAlj3XN9/HGrBpNfdzYJEStutzv+Q+eFfxrWGFUaWNZYC57SOSUqWve1/wBom++KACFCqcLcbAJ0kn1O1VxUWzBqekhNRKFLs3aAclvzPXFvhzitaj7SItBIDpZAR8yORG+ARaRhegVKb1g2mE/bcl030c7c/jiBokIzFKSn7Fj2Kw9sbh9PvX5+PdituhXt+LHu+/8AyCLzvI4j0R4sxpxVwJ9vCB2iDbUO7x8McGBJIw6WZWAIIxj8CTTPEsc8ntmIa9wQzDr+eNzLzqo0sLKLhe8gEgfS2IzliB46kqcmNmmTU9agFRGdS7pIp0uh8CNx/PABnvD9Rlk/rUEoikb2RVBPs5f4Zl5Dp7XK/ccMuuzSGnzOnoZKeRhPb7YA6VJva+3K4AO+2pe/HaspFaNkdA6sLMrAEEdxGAIK8x1beIueD+K6nh6qdFhl9UU3rMsJJaC/OWG/NfDkfA83VQVtPmFJFV0cyTU8yho5ENwwwlOKOH5KSWOWkYoVa1JOecTf2b96Hpfy7sWvR9xUMmq+znVoctqZuzqIGN/Uqgke1/cbr03v34oqs9GHZX7EdOJjgEWGOcUQJ1d1RC7EKqi5J5AYQfE+eTcRZw9dTvZqsmmy4Hbsace/L4E8/iO7DL9KWZvS8PJl1MWFRmsvqoK81Qglz8hb8QwseHqNM1zVpE/6eQ9jEO6nj94j+8Ta/wDF4YC5sGRqV9wj4boaTKMtFfUKUgRAsVkLFUJ96w5ltjfut44I8s4hyeqm7JKsJLewWZGS/kSLYvU1NG8RidFaMrpKkbEcrW8sL/ijKhlmaNEkBSmkF4izar94U26dx/LEg+42gnIwK6moJ6lxmwURdiOxd20qvMv7XQkAXB2KgjcXxKLM45q2OmhqUrYpEZknjW2m1tmt7JO/S3l1wvss4jq6Wkky6sjNVQuhXRILtGp5aTvyPIHuHLG3BXrXUT1dErw1K1DSGojj924NozpOoLfTz2sMUoVYQXUqYb/q6+FjbRIrRkHp1v8AQ4BeN8qmWZ3jhimkikLBJACrAgjf4E/EY2UzxX0Q1OqohlDMjqoWWNQxAYkWVjy5W3NhqPPUWopq+jVashkOyVce6nz7jsQQcJ2kgYcI8Qief6xHLTTIv6Pq0pqZ3JmEstr2tstxfY/zxYoIKqvqxVQ0FMYnXsSNICCwsTbne31+WGtV8GwVRLxiCdN9OoA8x5f1fHtScP0OWRxyVMiWuPskF79AB88Kep6gr2hQD9+oYrQHdk4WpBlmVy1MqfZiMKpAsT3/AMsX2kkyvJHnkiMssERkMakC53NgennirmVfDFpScLT06WZIJGVAd/efnZdibczvYG2MvM6qWc6DO7VYPtRiLUEPQpc6Ra1wxJ1BvkRQKgXYgOkmWafM6erWWGWKpkr517OMldEexFwjgkKAbEm9ybc7ADaqZoaOl7aunjRFA1SN7IJ8v5YEs/4qkSug7Wnj9Ypg2mnRiQpJHvHb7vK3xwJZhmdbm9SaivcyBTZEvZFHWwF/n9cBYy+BHRCYXV/EOTVyyUpSaaKT2DaEgNfawvv9MBGfURyuulkqFMsQQRVeofrqdvdk/vLyPke8YMOC8n7QPV1dMPZ/UtyB8h08+fw5+3GdAslJ62VDer37UW5wts4+A9r8ODByJvqbfo0zt67LZMrrJTJWZfZQ5O8sJ/Vv47bHyv1waYQnBmZNkGeUrSMzCjmFFOeZenlI0MfBTbf+HD6BuMWVtok1i40TXpVzN34iquzYEZZQiKIf96Y9fhoxb4Gy5aanYKDpiVadPJRdj8WY/LAzxK/rnEtYdWoVmeaSbfsxLa3+UYPeFIgMqpmPOQGU/iJb+eJrTplCDFhHTLZBjL4uyuTMssbs6rsOy9pldwI38z0t0PnjZiFkGOtaJPUpuykjicISHkXUo8x1GPAJjeYl6kdm9nltJET7OoE/Ajb88W8mzCXL69KmCRoWYAawL35bEciP68ceFRLeeUo0QS/7lG7I+K33tiojKYFA0e0OQkbn5YLxG/lGrBS0ef08k0CrTVisO1Vb6HJHO3UEX9ob9OhGM3LapqKeH1a0in7OWMtr7W17nu2BQBuoIG98ZfBzPJXiikd3WojaKYD9qPSbk91iRY+J78XazLpcuqhTwNKk+oPJPoN3tYc/u6WZufskae69Kuxr0eYDqFbIT1UdAmywSxqDZiriFfAbsu5OO7pS0Uck1NRNHVdmTEroTqIHQgkE7XsDc9MDzUVZmUj0bzR1bNAHkpqpRotr1KDbdSFKb3ve/dgqr1paHLIVpYoIaeOWNiqAIqAOLt3bflfCVs5XH8wmA3iYNdrjrIqagq1qPXFWTtmTe5GxDciSASBb2Rqv7Nlxn53Ux5LTy01K+mVbCeoG73IvpTxNxdjvv37jTzCghmzVanLows6SmQKht2zqfaPgo5E9WI5W3Xebs8srtJI7sr3fXcEsTuWHMG5vbpgbmPiLUoJlSRyBdxp1nrcfzucXMroTX1MdLBOgJICtJIBv0sLgn+t8Z4sJ0KBb8yVUsbfHG9wvOYc1j1yqms+9JCJCfAW5D+vHAjkxycGxkZTl/wCjKBKXtpZdO5eR7kn448q+FHR1cXVhpYd4ONI8uhHhirVjb4Y2w4gg8xMV1IYczSmc7TxzUMneWTeMnx0gfPDx4PzFs24Yy2tcgyPABIb/ALa+y31BwnuNo/V81mmUWMdTS1N/A+w3+nDD9GNXHBkNVSuxHq9fMqg9AxD/AP7OGpPqdaONism3ziBv/ka6T46jhncOKFyui/wE/wBIwtcwiNPn6I4tpzmriPhrLEflhhZFWQUvD9LVVUixQxUymR3Oy2AB3wVnmIP3YQ+vU0ddDQNKBVSxNKkfUqpAJ/zD+hixIpljkjSVo2K7OtrrfrYj8xhX8eZpU03FdDW5dMgaCmR6aUEMj3JLDxUiwPngi9GtS02X1NRW1Gutral5QZGu0qoEUlR90E222F7YXsxdka3hrCnsQJzBeyrqhWZ3OsnXLeJmN9yVHLFFbtCVu3Lf2jt57bDB16QMqkWo/SMMT9lpHbStNfe9gqq3L4fLASbCQhhcML872/lidhhloOiMf0bpEaeukAUS9oqH72kLcHyuW+RwUZxVU9BllRUVf6rToI5aidrbeeE/lWcVWT1SzUzEMq2a26uvcw+u2+BTiOtqczzyuqZ5L9rNqKoSE2AGwue7FnSV/l+A9Se8hPkY6slz6gy6hqZHqXqJnYF3YAPK+k7kC21lG3S4GKFbxJTT5ZDCpvPHGrG4PtNf3PgLH4HCVEdug+WPRIx936Y+h+xOfcjPUoPU+g+EKd0yqOpe2maJdADXAUF2t8C5HwHW4ALx52Jz2sEJXZoy5U29qygjz2+uBThjNazJ62R6KZkLwOlgL23XcA8ji3LIZCXm2KsTubkk9Set7k/HHzOsQ1P+M8mWdMwde+ebD7VdmsL3vqNv9vPBJwZTNUZusivPEOkkS3VrdGJ/rywPR8iSwS5t71tAv+WGjwdlT5dRM08XZyycykxdHHRrHkcTKNMdjgm8x2Jvjwq/dx1qqnRJHBFYySPY/wAKgXLH6fMY4nlSTWIzfTsbG9j3YRhxCHmLH0kCz1h/9mjfKQ2/PGrwnUNFHmQXkazVz74o8Y/pDkElTVx9TDTwjzaRj/tgr4Cyx6ujzKYAEGvdRfwSMfyxqkaZuwjII+kOmag4lzhh+xU0+YRgfdICt9deCTh+OGvySpoJCDFqliO9vZe7DfycfLHv6W8sX1rLcxYHsJ1fL6kgcg4LISfAhh5kYHOBK90kSnqLa2U00g/7kd7fNb/IY8uGHZ1Z1eYKcSZZUZLHpEsMwDey0MgOrvLKD7JPUjv54IPR1V0mXT1OeV82mGCIU6ICWd2kYFVUHfSAnPla/QHGRxZlc9JmNQ89LHT09VMzQhU1C1+8bgnn5tsTgegrGggNE6k9mHZCOb6gNNyd7gXHh5nekDuWfKzsc4PE+i8xjo80NRlrvC9VEiy6XTX2WrUEa34W+WFhnWTy5bUS07q7QRsIxM66VLFbkjv64x6PP86SurWoallrszCLI6jU+q50ql/dG9u8ADlh1w5VTrl9LR1Smp9WVbPMxdmYC2q53JO+/icDZUJZ0/UB/ETLqyhip1A3a55gd/8AtjUy/hbL8wrMoM5qFOYLVNMFcDeMkLbbbkMEHEnDGV5ZTmdqxokELJHHbU8rgkjzG48sdMiv67wxcWJjrrjx1NjygsjnDLURLTjDeD/gwdybhXL6wcNmV6j/ANReoE9nHJCQLbbcsdsp4Wy+riyF5XqL11XPFNpdR7KGwtttjb4a3Xgn+/Wf6mxOHv1HCX/2VV+eLfzWfxGVv0fT63wHv/v9IOnJKWjyenzCJpWqHrZqc62GkILW2A5+OK6p7ILH2gP2uQI5j5HG/L2J4cofWQ5g/S1R2hQXIG24wWZBw3lKxx1kEwrF1sYpbW1KeasORtvz3xDd3WPpPMjsCVMyqONg9wtw7NU1KzVAkh0KssfaIHSVDzGDbMqyDKKdUjQKR7iDoB/sL/I4vRRRwRCKFQkaiyquwAwF8UyNUZxMp2hp4lVmt5n47nGq05yA7bJSVk1TJJIkmhpWKySsNlF9RAv05E+QGNumkUwaYFK067IxPtSdSx67m/PnzwK5TTmsKwaZtYe5XmI1/wB+88r8r43s8rFyrKJpIlBeNLRLe+pzsov523x12DgTysEmL7iGUV2epuCkuYazvySBbf6lOGr6MqdoOEKaWT36uSSpJHc7Er/l04TkNPJV5k8FOxaQBMtgcC95JCO0b4dfjj6FoaeOiooKWEaYoI1jQdwAsPyx7SPc1cfUpcT5Qme5FV5bI2kzJ9m9vccbq3wIBwiEkmpcyWWVTTyTSdhUKf3FXHsrfG3xx9F4VvpU4bjhllzmNG9Sq1EWYhBvG1gEmHlYA/hPfjdq6Nmamw5MLi1BnGTwV4kqDIh7NaJYjIiScm1AC48yeVrA33Ac6p0ijHrVM6XQsGdArdRyIvzG3j34MuG83ly+rkhrQGkjAFSq8pU/ZmXvsOY7h4Y78R8MVtfmEFVTyrVGulNii+zEthoa/UAAm+3TbfGKnz4mD1NGsLFlPhTVwjUGtzqCFqidAtMdJYIwvq09CeS2BFyOuGdQcUQyUkz1A+2iUnskQh3/AA7kHaxHQ4oZtw0lTDHGYpamnBU6Ve7RlRf2VJC7t7RPf02BGfw7AoziqyLMzVQyxxiejZJ2XVEdtJtsCCOg5W7rkS7sePMYKqDJgZnmU+a1T1dWwJcEIqm6xr0A8Pzxq5FXU4zDIVMgU0sdZ22oEaQxJU+RuPjjfPA2Xay3rFUQSTpL7fSxxrUmX5bkERNLCqG3PmTbxx7Ur92+ZQLgngff9+ID8LVVO8vB1PHPG80T1faRqfaW5JFx4jHTIcxokj4XR6uEPDmFS8q6xdATsT3XxUzvhesiqJpqCJnpxIzJGh1PGAAe7puBbfbFzhzhWqSpjq6wrEUN1iY7l9tIPgd/lin5bmRW63QT9/739ZUmqoXyGCjDXmSvqJHQDdVNrE+fTHtw3nM+T16LArzQTuFlgTcsfvKPvD6jBxNl2VZ/qerpVWrX2ZGUlXXu3HMbdcZGZZBw7kdP63XyVBQe5EZCS5HcOvPEzqxffcFrg4JPuWuI+JjR0gloVqCVJD3gZCNxy1rvtqawBJ07YxstnnzqGOSrg9W9YnI7YrY6rAk6Tv1IF7cjcDbHMwyXNQGoqJNEcmmSNxpd2J9xudjcA28L9QcbGWZO1FIklSsKmFdEaoBqI6FmHM787Dy7/CzoYQCsJqRU1NltOYKRAqjck7lj3k9ThfccZ1/zBjg+09VfTGg/e1LCygd+kG58T4YIuJ88NFF6vSsvrkikqW5Qp1kbwHTvJt34AMsgnzbMqYZehdpHaPL1fe5J+0qH8tz/AEMeDWOxVGCGHoqyHXmPrUoLQ5aGUORtJUvu7D+6Db8XhhsYz8gyinyTKafL6W/Zwrux5ux3Zj4kknGjixV7Rkldu47JjyqYIqmCSCeNZIpFKOjC4YEWIPhj1xMbmYjeMuFZ+HqyIRzMtGXJy6tO5gY/uZO9T0PXzG/HDXEMlFM1NPEyFP11IBdov44vvIedvl1GHXX0VPmFJLSVsKTU8ylJI3FwwOE/xfwPU5MPWIe3qsuiJMNTFdqihF72P308e4b9+J7K/YjpZ6MN8vr4qmBJoJFkicXV0NwR54z8zyiprOK8ozimlRRS6llBuSVIYG3ib2wuqDO6vKWWeWZEjkI/5yEaqeb/ABF/Zbx+pwbZbxXSug9dtS3taW+qFvJ+n4rYD5LEZA3EN792MHNZJkqyZraDfsUHNmFgPhffzxbgrA6BlYMp5MDcHHFUIqqPcDtApCN92/XCVWhG0wrKywyU0bsiUB2DNGPwoT9ceUcpWLVINSaPaH8NyCR5GxxxJFUU5QKolji1Nfq11scdI6eplCR7R2jID/eBN7HF5vqzdkn438ZPTKfWGzHtYvtEQ6JCD+z0vitxZkM09YuaUQeZwuiSHXdvB0ubAjlbxvzxs03ZUy+wtnKqG09SMU8yz2ioTpqalFkPuxA3dvJRucQveWfuErSrBhgfTzU75oI4V7KWB4oIFkjtJbWCX33sQG59AOu5IM/4iSiLQU+iSstqYE2SEfec9B3Dmfrga4h4o7R0AQ0r3vEqor1b2vbSovo5nfc7nljFpsurc4qloxStI7nUuWwvc7n355OnxPz5Yy7GzIioEE8pJJM3ck9rPSzyAEgfaZhJyCqPueXd54cfA/C/6Fhesr1RszqFCvo92BByjTwHU9T4AYnCHB0OSsK6udKnMyuntFH2cC7exGOg258z4DbBXh66+3kwXfeB4kxMTEwsOTExMTHTpMcEDuxziY6dAvP/AEf0VbJLVZRL+jayTdwq6oZT11R8t+8W+OFvmvCua5BIXejqKJb/APUUCmopm8WTmg79gMPzHU8sYNYM2tjLPnaiq66K8lIkFQL/AKzLarsmPiYztf540ouL8wpxpnmrEI5isy8m34k03w4Mz4VyHNWL12V0zykbyqmiT/yWx+uB+u9HmUwQlqKszOmF/dSq1gf+YY4FqYq2g+YDjj23vV2X/GKRf5485eOpXNoK2nN/7CjkkP8AqxrVPDqwyFRmde3W7GIn/RjSyrg2nq3Xtc1zSxIuEkjX8kwYr0zfeBA2bPc2rAQI81mjJ2L6aRB8QAfrijSxV1XKaenks7e/T5TC00pP8UltvM4cVJ6PeHKdtctLLVueZq6h5Afwk6fpgjpaOmooRFR08UEQGyRIFHyGGWn7hm76EVvDno2rn+0rNOVQv76o/a1Uo52ZzcLv3X+GGTkuS5fklKKbLKZYY+bHcs572Y7k+eNAcsc4VUC+ITOW8yYmJiY1MyYmJiY6dP/Z"/>
          <p:cNvSpPr>
            <a:spLocks noChangeAspect="1" noChangeArrowheads="1"/>
          </p:cNvSpPr>
          <p:nvPr/>
        </p:nvSpPr>
        <p:spPr bwMode="auto">
          <a:xfrm>
            <a:off x="0" y="-631825"/>
            <a:ext cx="1323975" cy="1323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5300" y="5143500"/>
            <a:ext cx="13335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descr="http://t1.gstatic.com/images?q=tbn:ANd9GcSiyYZBNxiWzRnRUTwOMRn7EOx0ROQAW2rJfdVZk-r2qQy78548"/>
          <p:cNvPicPr>
            <a:picLocks noChangeAspect="1" noChangeArrowheads="1"/>
          </p:cNvPicPr>
          <p:nvPr/>
        </p:nvPicPr>
        <p:blipFill rotWithShape="1">
          <a:blip r:embed="rId10">
            <a:extLst>
              <a:ext uri="{28A0092B-C50C-407E-A947-70E740481C1C}">
                <a14:useLocalDpi xmlns:a14="http://schemas.microsoft.com/office/drawing/2010/main" val="0"/>
              </a:ext>
            </a:extLst>
          </a:blip>
          <a:srcRect l="21543" t="7065" r="20904" b="7065"/>
          <a:stretch/>
        </p:blipFill>
        <p:spPr bwMode="auto">
          <a:xfrm>
            <a:off x="5638800" y="5076825"/>
            <a:ext cx="1507524" cy="147637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t3.gstatic.com/images?q=tbn:ANd9GcQeNpY-2zXfK3A0sMvQiAC33y2BRQ3YEtfavDQNPVn9uWcqD0T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5600" y="5105400"/>
            <a:ext cx="1382059" cy="138205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t1.gstatic.com/images?q=tbn:ANd9GcRNSf67Ij4qCMPaqisZzIg1UGClcdIZOneOcXsslMN3aclmudJK"/>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5067300"/>
            <a:ext cx="1357333" cy="143827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t3.gstatic.com/images?q=tbn:ANd9GcTR3rsI1JjXq4KEdHMkOGMZcmLKOe409Su_dPgpEe43aJlKgGvrz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8676" y="5080076"/>
            <a:ext cx="1396924" cy="1396924"/>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86600" y="5029200"/>
            <a:ext cx="1585912" cy="163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97291567"/>
      </p:ext>
    </p:extLst>
  </p:cSld>
  <p:clrMapOvr>
    <a:masterClrMapping/>
  </p:clrMapOvr>
  <mc:AlternateContent xmlns:mc="http://schemas.openxmlformats.org/markup-compatibility/2006">
    <mc:Choice xmlns:p14="http://schemas.microsoft.com/office/powerpoint/2010/main" Requires="p14">
      <p:transition spd="slow" p14:dur="2000" advTm="47471"/>
    </mc:Choice>
    <mc:Fallback>
      <p:transition spd="slow" advTm="4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161795">
                                            <p:txEl>
                                              <p:pRg st="0" end="0"/>
                                            </p:txEl>
                                          </p:spTgt>
                                        </p:tgtEl>
                                        <p:attrNameLst>
                                          <p:attrName>style.visibility</p:attrName>
                                        </p:attrNameLst>
                                      </p:cBhvr>
                                      <p:to>
                                        <p:strVal val="visible"/>
                                      </p:to>
                                    </p:set>
                                    <p:animEffect transition="in" filter="strips(downLeft)">
                                      <p:cBhvr>
                                        <p:cTn id="11" dur="500"/>
                                        <p:tgtEl>
                                          <p:spTgt spid="16179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161795">
                                            <p:txEl>
                                              <p:pRg st="1" end="1"/>
                                            </p:txEl>
                                          </p:spTgt>
                                        </p:tgtEl>
                                        <p:attrNameLst>
                                          <p:attrName>style.visibility</p:attrName>
                                        </p:attrNameLst>
                                      </p:cBhvr>
                                      <p:to>
                                        <p:strVal val="visible"/>
                                      </p:to>
                                    </p:set>
                                    <p:animEffect transition="in" filter="strips(downLeft)">
                                      <p:cBhvr>
                                        <p:cTn id="16" dur="500"/>
                                        <p:tgtEl>
                                          <p:spTgt spid="16179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161795">
                                            <p:txEl>
                                              <p:pRg st="2" end="2"/>
                                            </p:txEl>
                                          </p:spTgt>
                                        </p:tgtEl>
                                        <p:attrNameLst>
                                          <p:attrName>style.visibility</p:attrName>
                                        </p:attrNameLst>
                                      </p:cBhvr>
                                      <p:to>
                                        <p:strVal val="visible"/>
                                      </p:to>
                                    </p:set>
                                    <p:animEffect transition="in" filter="strips(downLeft)">
                                      <p:cBhvr>
                                        <p:cTn id="21" dur="500"/>
                                        <p:tgtEl>
                                          <p:spTgt spid="16179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161795">
                                            <p:txEl>
                                              <p:pRg st="3" end="3"/>
                                            </p:txEl>
                                          </p:spTgt>
                                        </p:tgtEl>
                                        <p:attrNameLst>
                                          <p:attrName>style.visibility</p:attrName>
                                        </p:attrNameLst>
                                      </p:cBhvr>
                                      <p:to>
                                        <p:strVal val="visible"/>
                                      </p:to>
                                    </p:set>
                                    <p:animEffect transition="in" filter="strips(downLeft)">
                                      <p:cBhvr>
                                        <p:cTn id="26" dur="500"/>
                                        <p:tgtEl>
                                          <p:spTgt spid="161795">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61795">
                                            <p:txEl>
                                              <p:pRg st="4" end="4"/>
                                            </p:txEl>
                                          </p:spTgt>
                                        </p:tgtEl>
                                        <p:attrNameLst>
                                          <p:attrName>style.visibility</p:attrName>
                                        </p:attrNameLst>
                                      </p:cBhvr>
                                      <p:to>
                                        <p:strVal val="visible"/>
                                      </p:to>
                                    </p:set>
                                    <p:animEffect transition="in" filter="strips(downLeft)">
                                      <p:cBhvr>
                                        <p:cTn id="31" dur="500"/>
                                        <p:tgtEl>
                                          <p:spTgt spid="161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16179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federal employment opportunities                                 p. 142</a:t>
            </a:r>
            <a:endParaRPr lang="en-US" dirty="0"/>
          </a:p>
        </p:txBody>
      </p:sp>
      <p:sp>
        <p:nvSpPr>
          <p:cNvPr id="9" name="Content Placeholder 8"/>
          <p:cNvSpPr>
            <a:spLocks noGrp="1"/>
          </p:cNvSpPr>
          <p:nvPr>
            <p:ph sz="quarter" idx="4"/>
          </p:nvPr>
        </p:nvSpPr>
        <p:spPr>
          <a:xfrm>
            <a:off x="381000" y="2438400"/>
            <a:ext cx="7467600" cy="3886200"/>
          </a:xfrm>
        </p:spPr>
        <p:txBody>
          <a:bodyPr numCol="2">
            <a:normAutofit lnSpcReduction="10000"/>
          </a:bodyPr>
          <a:lstStyle/>
          <a:p>
            <a:r>
              <a:rPr lang="en-US" dirty="0" smtClean="0"/>
              <a:t>AGRICULTURE</a:t>
            </a:r>
          </a:p>
          <a:p>
            <a:r>
              <a:rPr lang="en-US" dirty="0" smtClean="0"/>
              <a:t>COMMERCE</a:t>
            </a:r>
          </a:p>
          <a:p>
            <a:r>
              <a:rPr lang="en-US" dirty="0" smtClean="0"/>
              <a:t>DEFENSE</a:t>
            </a:r>
          </a:p>
          <a:p>
            <a:r>
              <a:rPr lang="en-US" dirty="0" smtClean="0"/>
              <a:t>DEVELOPMENT</a:t>
            </a:r>
          </a:p>
          <a:p>
            <a:r>
              <a:rPr lang="en-US" dirty="0" smtClean="0"/>
              <a:t>EDUCATION</a:t>
            </a:r>
          </a:p>
          <a:p>
            <a:r>
              <a:rPr lang="en-US" dirty="0" smtClean="0"/>
              <a:t>ENERGY</a:t>
            </a:r>
          </a:p>
          <a:p>
            <a:r>
              <a:rPr lang="en-US" dirty="0" smtClean="0"/>
              <a:t>HEALTH AND HUMAN SERVICES</a:t>
            </a:r>
          </a:p>
          <a:p>
            <a:r>
              <a:rPr lang="en-US" dirty="0" smtClean="0"/>
              <a:t>HOMELAND SECURITY</a:t>
            </a:r>
          </a:p>
          <a:p>
            <a:r>
              <a:rPr lang="en-US" dirty="0" smtClean="0"/>
              <a:t>HOUSING AND URBAN</a:t>
            </a:r>
          </a:p>
          <a:p>
            <a:r>
              <a:rPr lang="en-US" dirty="0" smtClean="0"/>
              <a:t>INTERIOR</a:t>
            </a:r>
          </a:p>
          <a:p>
            <a:r>
              <a:rPr lang="en-US" dirty="0" smtClean="0"/>
              <a:t>JUSTICE</a:t>
            </a:r>
          </a:p>
          <a:p>
            <a:r>
              <a:rPr lang="en-US" dirty="0" smtClean="0"/>
              <a:t>LABOR</a:t>
            </a:r>
          </a:p>
          <a:p>
            <a:r>
              <a:rPr lang="en-US" dirty="0" smtClean="0"/>
              <a:t>STATE</a:t>
            </a:r>
          </a:p>
          <a:p>
            <a:r>
              <a:rPr lang="en-US" dirty="0" smtClean="0"/>
              <a:t>TRANSPORTATION</a:t>
            </a:r>
          </a:p>
          <a:p>
            <a:r>
              <a:rPr lang="en-US" dirty="0" smtClean="0"/>
              <a:t>TREASURY</a:t>
            </a:r>
          </a:p>
          <a:p>
            <a:r>
              <a:rPr lang="en-US" dirty="0" smtClean="0"/>
              <a:t>VETERANS AFFAIRS</a:t>
            </a:r>
            <a:endParaRPr lang="en-US" dirty="0"/>
          </a:p>
        </p:txBody>
      </p:sp>
      <p:sp>
        <p:nvSpPr>
          <p:cNvPr id="8" name="Text Placeholder 7"/>
          <p:cNvSpPr>
            <a:spLocks noGrp="1"/>
          </p:cNvSpPr>
          <p:nvPr>
            <p:ph type="body" sz="quarter" idx="3"/>
          </p:nvPr>
        </p:nvSpPr>
        <p:spPr>
          <a:xfrm>
            <a:off x="381000" y="1524000"/>
            <a:ext cx="3657600" cy="658368"/>
          </a:xfrm>
        </p:spPr>
        <p:txBody>
          <a:bodyPr/>
          <a:lstStyle/>
          <a:p>
            <a:r>
              <a:rPr lang="en-US" dirty="0" smtClean="0"/>
              <a:t>Executive Departments</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9912088"/>
      </p:ext>
    </p:extLst>
  </p:cSld>
  <p:clrMapOvr>
    <a:masterClrMapping/>
  </p:clrMapOvr>
  <mc:AlternateContent xmlns:mc="http://schemas.openxmlformats.org/markup-compatibility/2006">
    <mc:Choice xmlns:p14="http://schemas.microsoft.com/office/powerpoint/2010/main" Requires="p14">
      <p:transition spd="slow" p14:dur="2000" advTm="45597"/>
    </mc:Choice>
    <mc:Fallback>
      <p:transition spd="slow" advTm="45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3"/>
                </p:tgtEl>
              </p:cMediaNode>
            </p:audio>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federal employment opportunities                                 p. 142</a:t>
            </a:r>
            <a:endParaRPr lang="en-US" dirty="0"/>
          </a:p>
        </p:txBody>
      </p:sp>
      <p:sp>
        <p:nvSpPr>
          <p:cNvPr id="9" name="Content Placeholder 8"/>
          <p:cNvSpPr>
            <a:spLocks noGrp="1"/>
          </p:cNvSpPr>
          <p:nvPr>
            <p:ph sz="quarter" idx="4"/>
          </p:nvPr>
        </p:nvSpPr>
        <p:spPr>
          <a:xfrm>
            <a:off x="381000" y="2438400"/>
            <a:ext cx="7467600" cy="3886200"/>
          </a:xfrm>
        </p:spPr>
        <p:txBody>
          <a:bodyPr numCol="2">
            <a:normAutofit lnSpcReduction="10000"/>
          </a:bodyPr>
          <a:lstStyle/>
          <a:p>
            <a:r>
              <a:rPr lang="en-US" dirty="0" smtClean="0"/>
              <a:t>Accountant</a:t>
            </a:r>
          </a:p>
          <a:p>
            <a:r>
              <a:rPr lang="en-US" dirty="0" smtClean="0"/>
              <a:t>Architect</a:t>
            </a:r>
          </a:p>
          <a:p>
            <a:r>
              <a:rPr lang="en-US" dirty="0" smtClean="0"/>
              <a:t>Astronomer</a:t>
            </a:r>
          </a:p>
          <a:p>
            <a:r>
              <a:rPr lang="en-US" dirty="0" smtClean="0"/>
              <a:t>Attorney</a:t>
            </a:r>
          </a:p>
          <a:p>
            <a:r>
              <a:rPr lang="en-US" dirty="0" smtClean="0"/>
              <a:t>Biologist/Chemist</a:t>
            </a:r>
          </a:p>
          <a:p>
            <a:r>
              <a:rPr lang="en-US" dirty="0" smtClean="0"/>
              <a:t>Dietician</a:t>
            </a:r>
          </a:p>
          <a:p>
            <a:r>
              <a:rPr lang="en-US" dirty="0" smtClean="0"/>
              <a:t>Engineer</a:t>
            </a:r>
          </a:p>
          <a:p>
            <a:r>
              <a:rPr lang="en-US" dirty="0" smtClean="0"/>
              <a:t>Forester</a:t>
            </a:r>
          </a:p>
          <a:p>
            <a:r>
              <a:rPr lang="en-US" dirty="0" smtClean="0"/>
              <a:t>Internal Revenue Agent</a:t>
            </a:r>
          </a:p>
          <a:p>
            <a:r>
              <a:rPr lang="en-US" dirty="0" smtClean="0"/>
              <a:t>Librarian</a:t>
            </a:r>
          </a:p>
          <a:p>
            <a:r>
              <a:rPr lang="en-US" dirty="0" smtClean="0"/>
              <a:t>Mathematician</a:t>
            </a:r>
          </a:p>
          <a:p>
            <a:r>
              <a:rPr lang="en-US" dirty="0" smtClean="0"/>
              <a:t>Nurse</a:t>
            </a:r>
          </a:p>
          <a:p>
            <a:r>
              <a:rPr lang="en-US" dirty="0" smtClean="0"/>
              <a:t>Occupational Therapist</a:t>
            </a:r>
          </a:p>
          <a:p>
            <a:r>
              <a:rPr lang="en-US" dirty="0" smtClean="0"/>
              <a:t>Pest Control</a:t>
            </a:r>
          </a:p>
          <a:p>
            <a:r>
              <a:rPr lang="en-US" dirty="0" smtClean="0"/>
              <a:t>Pharmacist</a:t>
            </a:r>
          </a:p>
          <a:p>
            <a:r>
              <a:rPr lang="en-US" dirty="0" smtClean="0"/>
              <a:t>Social Worker</a:t>
            </a:r>
          </a:p>
          <a:p>
            <a:r>
              <a:rPr lang="en-US" dirty="0" smtClean="0"/>
              <a:t>Special Agent</a:t>
            </a:r>
          </a:p>
          <a:p>
            <a:r>
              <a:rPr lang="en-US" dirty="0" smtClean="0"/>
              <a:t>Teacher</a:t>
            </a:r>
            <a:endParaRPr lang="en-US" dirty="0"/>
          </a:p>
        </p:txBody>
      </p:sp>
      <p:sp>
        <p:nvSpPr>
          <p:cNvPr id="8" name="Text Placeholder 7"/>
          <p:cNvSpPr>
            <a:spLocks noGrp="1"/>
          </p:cNvSpPr>
          <p:nvPr>
            <p:ph type="body" sz="quarter" idx="3"/>
          </p:nvPr>
        </p:nvSpPr>
        <p:spPr>
          <a:xfrm>
            <a:off x="381000" y="1524000"/>
            <a:ext cx="3657600" cy="658368"/>
          </a:xfrm>
        </p:spPr>
        <p:txBody>
          <a:bodyPr/>
          <a:lstStyle/>
          <a:p>
            <a:r>
              <a:rPr lang="en-US" dirty="0" smtClean="0"/>
              <a:t>Positions</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45056011"/>
      </p:ext>
    </p:extLst>
  </p:cSld>
  <p:clrMapOvr>
    <a:masterClrMapping/>
  </p:clrMapOvr>
  <mc:AlternateContent xmlns:mc="http://schemas.openxmlformats.org/markup-compatibility/2006">
    <mc:Choice xmlns:p14="http://schemas.microsoft.com/office/powerpoint/2010/main" Requires="p14">
      <p:transition spd="slow" p14:dur="2000" advTm="45065"/>
    </mc:Choice>
    <mc:Fallback>
      <p:transition spd="slow" advTm="45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3"/>
                </p:tgtEl>
              </p:cMediaNode>
            </p:audio>
          </p:childTnLst>
        </p:cTn>
      </p:par>
    </p:tnLst>
    <p:bldLst>
      <p:bldP spid="9"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5.2|3.4|2.4|2.7"/>
</p:tagLst>
</file>

<file path=ppt/tags/tag10.xml><?xml version="1.0" encoding="utf-8"?>
<p:tagLst xmlns:a="http://schemas.openxmlformats.org/drawingml/2006/main" xmlns:r="http://schemas.openxmlformats.org/officeDocument/2006/relationships" xmlns:p="http://schemas.openxmlformats.org/presentationml/2006/main">
  <p:tag name="TIMING" val="|11.3|1.2|5.8|4.2|4.2|2.9|2.9|2.8"/>
</p:tagLst>
</file>

<file path=ppt/tags/tag11.xml><?xml version="1.0" encoding="utf-8"?>
<p:tagLst xmlns:a="http://schemas.openxmlformats.org/drawingml/2006/main" xmlns:r="http://schemas.openxmlformats.org/officeDocument/2006/relationships" xmlns:p="http://schemas.openxmlformats.org/presentationml/2006/main">
  <p:tag name="TIMING" val="|5.5|6.1|3|7.9|17.3|5.5|5.5|10.9|3.9|2.8|2.4|3.2"/>
</p:tagLst>
</file>

<file path=ppt/tags/tag12.xml><?xml version="1.0" encoding="utf-8"?>
<p:tagLst xmlns:a="http://schemas.openxmlformats.org/drawingml/2006/main" xmlns:r="http://schemas.openxmlformats.org/officeDocument/2006/relationships" xmlns:p="http://schemas.openxmlformats.org/presentationml/2006/main">
  <p:tag name="TIMING" val="|5.5|0.8|15|9.4|10.9|12.7"/>
</p:tagLst>
</file>

<file path=ppt/tags/tag13.xml><?xml version="1.0" encoding="utf-8"?>
<p:tagLst xmlns:a="http://schemas.openxmlformats.org/drawingml/2006/main" xmlns:r="http://schemas.openxmlformats.org/officeDocument/2006/relationships" xmlns:p="http://schemas.openxmlformats.org/presentationml/2006/main">
  <p:tag name="TIMING" val="|6.5|1.1|13.1|23.6|11.8|30.7"/>
</p:tagLst>
</file>

<file path=ppt/tags/tag2.xml><?xml version="1.0" encoding="utf-8"?>
<p:tagLst xmlns:a="http://schemas.openxmlformats.org/drawingml/2006/main" xmlns:r="http://schemas.openxmlformats.org/officeDocument/2006/relationships" xmlns:p="http://schemas.openxmlformats.org/presentationml/2006/main">
  <p:tag name="TIMING" val="|3.7|2.3|5.9|3.3|3.2|3.3|3.1"/>
</p:tagLst>
</file>

<file path=ppt/tags/tag3.xml><?xml version="1.0" encoding="utf-8"?>
<p:tagLst xmlns:a="http://schemas.openxmlformats.org/drawingml/2006/main" xmlns:r="http://schemas.openxmlformats.org/officeDocument/2006/relationships" xmlns:p="http://schemas.openxmlformats.org/presentationml/2006/main">
  <p:tag name="TIMING" val="|6.5|3.4|5.3|16.8"/>
</p:tagLst>
</file>

<file path=ppt/tags/tag4.xml><?xml version="1.0" encoding="utf-8"?>
<p:tagLst xmlns:a="http://schemas.openxmlformats.org/drawingml/2006/main" xmlns:r="http://schemas.openxmlformats.org/officeDocument/2006/relationships" xmlns:p="http://schemas.openxmlformats.org/presentationml/2006/main">
  <p:tag name="TIMING" val="|3|2.2|3.8|6.3"/>
</p:tagLst>
</file>

<file path=ppt/tags/tag5.xml><?xml version="1.0" encoding="utf-8"?>
<p:tagLst xmlns:a="http://schemas.openxmlformats.org/drawingml/2006/main" xmlns:r="http://schemas.openxmlformats.org/officeDocument/2006/relationships" xmlns:p="http://schemas.openxmlformats.org/presentationml/2006/main">
  <p:tag name="TIMING" val="|3.4|6|5|4.6|4"/>
</p:tagLst>
</file>

<file path=ppt/tags/tag6.xml><?xml version="1.0" encoding="utf-8"?>
<p:tagLst xmlns:a="http://schemas.openxmlformats.org/drawingml/2006/main" xmlns:r="http://schemas.openxmlformats.org/officeDocument/2006/relationships" xmlns:p="http://schemas.openxmlformats.org/presentationml/2006/main">
  <p:tag name="TIMING" val="|4.3|5.9|7.4|1.8|15.9"/>
</p:tagLst>
</file>

<file path=ppt/tags/tag7.xml><?xml version="1.0" encoding="utf-8"?>
<p:tagLst xmlns:a="http://schemas.openxmlformats.org/drawingml/2006/main" xmlns:r="http://schemas.openxmlformats.org/officeDocument/2006/relationships" xmlns:p="http://schemas.openxmlformats.org/presentationml/2006/main">
  <p:tag name="TIMING" val="|12.5|2.5|1.8|1.5|1.3|2.1|1.5|2.2|2.4|3.1|1.7|1.9|2.1|2|1.8|2.3"/>
</p:tagLst>
</file>

<file path=ppt/tags/tag8.xml><?xml version="1.0" encoding="utf-8"?>
<p:tagLst xmlns:a="http://schemas.openxmlformats.org/drawingml/2006/main" xmlns:r="http://schemas.openxmlformats.org/officeDocument/2006/relationships" xmlns:p="http://schemas.openxmlformats.org/presentationml/2006/main">
  <p:tag name="TIMING" val="|9.3|1.8|1.4|1.5|1.6|2.1|1.6|1.6|1.5|2.6|1.9|2.7|1.9|2.5|2.2|1.9|1.5|1.6"/>
</p:tagLst>
</file>

<file path=ppt/tags/tag9.xml><?xml version="1.0" encoding="utf-8"?>
<p:tagLst xmlns:a="http://schemas.openxmlformats.org/drawingml/2006/main" xmlns:r="http://schemas.openxmlformats.org/officeDocument/2006/relationships" xmlns:p="http://schemas.openxmlformats.org/presentationml/2006/main">
  <p:tag name="TIMING" val="|3.1|4.8|2.2|1.9|4.6|3.3|3.3|2.1|2.9|3.3|2.6|2.5|2.3|2.6|3.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431</TotalTime>
  <Words>1531</Words>
  <Application>Microsoft Office PowerPoint</Application>
  <PresentationFormat>On-screen Show (4:3)</PresentationFormat>
  <Paragraphs>233</Paragraphs>
  <Slides>18</Slides>
  <Notes>14</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Oriel</vt:lpstr>
      <vt:lpstr>Exploring Career Information</vt:lpstr>
      <vt:lpstr>Brainstorm Career Options</vt:lpstr>
      <vt:lpstr>Assess Your Interests</vt:lpstr>
      <vt:lpstr>Researching careers: the value of searching Related Occupations</vt:lpstr>
      <vt:lpstr>Career Paths</vt:lpstr>
      <vt:lpstr>Career Research Strategies</vt:lpstr>
      <vt:lpstr>Government Employment  Opportunities</vt:lpstr>
      <vt:lpstr>Sample federal employment opportunities                                 p. 142</vt:lpstr>
      <vt:lpstr>Sample federal employment opportunities                                 p. 142</vt:lpstr>
      <vt:lpstr>PowerPoint Presentation</vt:lpstr>
      <vt:lpstr>PowerPoint Presentation</vt:lpstr>
      <vt:lpstr>Occupational investigation assignment 25pts</vt:lpstr>
      <vt:lpstr>PowerPoint Presentation</vt:lpstr>
      <vt:lpstr>PowerPoint Presentation</vt:lpstr>
      <vt:lpstr>Employer Directories Chapter 7 Continued</vt:lpstr>
      <vt:lpstr>Why Conduct Research?</vt:lpstr>
      <vt:lpstr>Printed Sources of Information</vt:lpstr>
      <vt:lpstr>Modern ways to research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Career Information</dc:title>
  <dc:creator>Amanda Greene</dc:creator>
  <cp:lastModifiedBy>AmandaGreene</cp:lastModifiedBy>
  <cp:revision>39</cp:revision>
  <dcterms:created xsi:type="dcterms:W3CDTF">2012-10-12T20:57:37Z</dcterms:created>
  <dcterms:modified xsi:type="dcterms:W3CDTF">2014-03-03T01:44:05Z</dcterms:modified>
</cp:coreProperties>
</file>