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 id="2147483766" r:id="rId2"/>
  </p:sldMasterIdLst>
  <p:notesMasterIdLst>
    <p:notesMasterId r:id="rId37"/>
  </p:notesMasterIdLst>
  <p:sldIdLst>
    <p:sldId id="312" r:id="rId3"/>
    <p:sldId id="335" r:id="rId4"/>
    <p:sldId id="260" r:id="rId5"/>
    <p:sldId id="336" r:id="rId6"/>
    <p:sldId id="337" r:id="rId7"/>
    <p:sldId id="338" r:id="rId8"/>
    <p:sldId id="339" r:id="rId9"/>
    <p:sldId id="342" r:id="rId10"/>
    <p:sldId id="350" r:id="rId11"/>
    <p:sldId id="343" r:id="rId12"/>
    <p:sldId id="344" r:id="rId13"/>
    <p:sldId id="345" r:id="rId14"/>
    <p:sldId id="367" r:id="rId15"/>
    <p:sldId id="346" r:id="rId16"/>
    <p:sldId id="347" r:id="rId17"/>
    <p:sldId id="348"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8" r:id="rId35"/>
    <p:sldId id="369"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5pPr>
    <a:lvl6pPr marL="2286000" algn="l" defTabSz="914400" rtl="0" eaLnBrk="1" latinLnBrk="0" hangingPunct="1">
      <a:defRPr kern="1200">
        <a:solidFill>
          <a:schemeClr val="tx1"/>
        </a:solidFill>
        <a:latin typeface="Franklin Gothic Book" panose="020B0503020102020204" pitchFamily="34" charset="0"/>
        <a:ea typeface="+mn-ea"/>
        <a:cs typeface="+mn-cs"/>
      </a:defRPr>
    </a:lvl6pPr>
    <a:lvl7pPr marL="2743200" algn="l" defTabSz="914400" rtl="0" eaLnBrk="1" latinLnBrk="0" hangingPunct="1">
      <a:defRPr kern="1200">
        <a:solidFill>
          <a:schemeClr val="tx1"/>
        </a:solidFill>
        <a:latin typeface="Franklin Gothic Book" panose="020B0503020102020204" pitchFamily="34" charset="0"/>
        <a:ea typeface="+mn-ea"/>
        <a:cs typeface="+mn-cs"/>
      </a:defRPr>
    </a:lvl7pPr>
    <a:lvl8pPr marL="3200400" algn="l" defTabSz="914400" rtl="0" eaLnBrk="1" latinLnBrk="0" hangingPunct="1">
      <a:defRPr kern="1200">
        <a:solidFill>
          <a:schemeClr val="tx1"/>
        </a:solidFill>
        <a:latin typeface="Franklin Gothic Book" panose="020B0503020102020204" pitchFamily="34" charset="0"/>
        <a:ea typeface="+mn-ea"/>
        <a:cs typeface="+mn-cs"/>
      </a:defRPr>
    </a:lvl8pPr>
    <a:lvl9pPr marL="3657600" algn="l" defTabSz="914400" rtl="0" eaLnBrk="1" latinLnBrk="0" hangingPunct="1">
      <a:defRPr kern="1200">
        <a:solidFill>
          <a:schemeClr val="tx1"/>
        </a:solidFill>
        <a:latin typeface="Franklin Gothic Book" panose="020B0503020102020204" pitchFamily="34" charset="0"/>
        <a:ea typeface="+mn-ea"/>
        <a:cs typeface="+mn-cs"/>
      </a:defRPr>
    </a:lvl9pPr>
  </p:defaultTextStyle>
  <p:extLst>
    <p:ext uri="{521415D9-36F7-43E2-AB2F-B90AF26B5E84}">
      <p14:sectionLst xmlns:p14="http://schemas.microsoft.com/office/powerpoint/2010/main">
        <p14:section name="Main Content" id="{5937B3B3-3982-4120-8BA4-EA9A1CEAFAA4}">
          <p14:sldIdLst>
            <p14:sldId id="312"/>
            <p14:sldId id="335"/>
            <p14:sldId id="260"/>
            <p14:sldId id="336"/>
            <p14:sldId id="337"/>
            <p14:sldId id="338"/>
            <p14:sldId id="339"/>
            <p14:sldId id="342"/>
            <p14:sldId id="350"/>
            <p14:sldId id="343"/>
            <p14:sldId id="344"/>
            <p14:sldId id="345"/>
            <p14:sldId id="367"/>
            <p14:sldId id="346"/>
            <p14:sldId id="347"/>
            <p14:sldId id="348"/>
            <p14:sldId id="351"/>
            <p14:sldId id="352"/>
            <p14:sldId id="353"/>
            <p14:sldId id="354"/>
            <p14:sldId id="355"/>
            <p14:sldId id="356"/>
            <p14:sldId id="357"/>
            <p14:sldId id="358"/>
            <p14:sldId id="359"/>
            <p14:sldId id="360"/>
            <p14:sldId id="361"/>
            <p14:sldId id="362"/>
            <p14:sldId id="363"/>
            <p14:sldId id="364"/>
            <p14:sldId id="365"/>
            <p14:sldId id="366"/>
          </p14:sldIdLst>
        </p14:section>
        <p14:section name="Appendix: Image Descriptions for Unsighted Students" id="{797D1749-8907-4267-AE6E-1FBDA3E5F9AA}">
          <p14:sldIdLst>
            <p14:sldId id="368"/>
            <p14:sldId id="369"/>
          </p14:sldIdLst>
        </p14:section>
      </p14:sectionLst>
    </p:ext>
    <p:ext uri="{EFAFB233-063F-42B5-8137-9DF3F51BA10A}">
      <p15:sldGuideLst xmlns:p15="http://schemas.microsoft.com/office/powerpoint/2012/main">
        <p15:guide id="1" orient="horz" pos="1865"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ette Landin" initials="JL" lastIdx="1" clrIdx="0"/>
  <p:cmAuthor id="2" name="Samantha Cox" initials="SC"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4" autoAdjust="0"/>
    <p:restoredTop sz="85781" autoAdjust="0"/>
  </p:normalViewPr>
  <p:slideViewPr>
    <p:cSldViewPr snapToGrid="0">
      <p:cViewPr varScale="1">
        <p:scale>
          <a:sx n="90" d="100"/>
          <a:sy n="90" d="100"/>
        </p:scale>
        <p:origin x="1242" y="84"/>
      </p:cViewPr>
      <p:guideLst>
        <p:guide orient="horz" pos="1865"/>
        <p:guide pos="2880"/>
      </p:guideLst>
    </p:cSldViewPr>
  </p:slideViewPr>
  <p:outlineViewPr>
    <p:cViewPr>
      <p:scale>
        <a:sx n="50" d="100"/>
        <a:sy n="50" d="100"/>
      </p:scale>
      <p:origin x="0" y="-202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10EA3606-D4A5-4803-83D7-530923330BB3}" type="datetimeFigureOut">
              <a:rPr lang="en-US"/>
              <a:pPr>
                <a:defRPr/>
              </a:pPr>
              <a:t>11/12/2019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B419E2F8-FA7E-4E3E-B718-CF3BF7666553}" type="slidenum">
              <a:rPr lang="en-US"/>
              <a:pPr>
                <a:defRPr/>
              </a:pPr>
              <a:t>‹#›</a:t>
            </a:fld>
            <a:endParaRPr lang="en-US" dirty="0"/>
          </a:p>
        </p:txBody>
      </p:sp>
    </p:spTree>
    <p:extLst>
      <p:ext uri="{BB962C8B-B14F-4D97-AF65-F5344CB8AC3E}">
        <p14:creationId xmlns:p14="http://schemas.microsoft.com/office/powerpoint/2010/main" val="30484419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i="1" dirty="0"/>
              <a:t>Payroll Accounting 2020</a:t>
            </a:r>
            <a:r>
              <a:rPr lang="en-US" dirty="0"/>
              <a:t>, 6</a:t>
            </a:r>
            <a:r>
              <a:rPr lang="en-US" baseline="30000" dirty="0"/>
              <a:t>th</a:t>
            </a:r>
            <a:r>
              <a:rPr lang="en-US" dirty="0"/>
              <a:t> edition. Jeanette M. Landin, Ed. D. and Paulette Schirmer, D.B.A.</a:t>
            </a:r>
            <a:r>
              <a:rPr lang="en-US" baseline="0" dirty="0"/>
              <a:t> </a:t>
            </a:r>
            <a:endParaRPr lang="en-US" dirty="0"/>
          </a:p>
          <a:p>
            <a:endParaRPr lang="en-IN" dirty="0"/>
          </a:p>
          <a:p>
            <a:pPr>
              <a:spcBef>
                <a:spcPct val="0"/>
              </a:spcBef>
            </a:pPr>
            <a:r>
              <a:rPr lang="en-US" dirty="0"/>
              <a:t>Chapter 4:</a:t>
            </a:r>
            <a:r>
              <a:rPr lang="en-US" baseline="0" dirty="0"/>
              <a:t> </a:t>
            </a:r>
            <a:r>
              <a:rPr lang="en-US" sz="1200" b="0" dirty="0"/>
              <a:t>Fringe Benefits and Voluntary Deductions</a:t>
            </a:r>
            <a:endParaRPr lang="en-US" b="0"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a:t>
            </a:fld>
            <a:endParaRPr lang="en-US" dirty="0"/>
          </a:p>
        </p:txBody>
      </p:sp>
    </p:spTree>
    <p:extLst>
      <p:ext uri="{BB962C8B-B14F-4D97-AF65-F5344CB8AC3E}">
        <p14:creationId xmlns:p14="http://schemas.microsoft.com/office/powerpoint/2010/main" val="453720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how Cafeteria plan deductions</a:t>
            </a:r>
            <a:r>
              <a:rPr lang="en-US" baseline="0" dirty="0"/>
              <a:t> affect an employee’s taxable income</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10</a:t>
            </a:fld>
            <a:endParaRPr lang="en-US" dirty="0"/>
          </a:p>
        </p:txBody>
      </p:sp>
    </p:spTree>
    <p:extLst>
      <p:ext uri="{BB962C8B-B14F-4D97-AF65-F5344CB8AC3E}">
        <p14:creationId xmlns:p14="http://schemas.microsoft.com/office/powerpoint/2010/main" val="3602532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 Savings Accounts are another type</a:t>
            </a:r>
            <a:r>
              <a:rPr lang="en-US" baseline="0" dirty="0"/>
              <a:t> of offering in cafeteria plans. HSAs may only by offered by an employer if the health plan they offer their employees has a high deductible, as defined by the IRS in this graphic. </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11</a:t>
            </a:fld>
            <a:endParaRPr lang="en-US" dirty="0"/>
          </a:p>
        </p:txBody>
      </p:sp>
    </p:spTree>
    <p:extLst>
      <p:ext uri="{BB962C8B-B14F-4D97-AF65-F5344CB8AC3E}">
        <p14:creationId xmlns:p14="http://schemas.microsoft.com/office/powerpoint/2010/main" val="3588875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HSPs</a:t>
            </a:r>
            <a:r>
              <a:rPr lang="en-US" baseline="0" dirty="0"/>
              <a:t> differ from FSAs because the funds may be set aside for use later in life. Employees who are not offered an HSA by their employer may set one up with a trustee.</a:t>
            </a:r>
          </a:p>
          <a:p>
            <a:endParaRPr lang="en-US" baseline="0" dirty="0"/>
          </a:p>
          <a:p>
            <a:r>
              <a:rPr lang="en-US" baseline="0" dirty="0"/>
              <a:t>Employers also benefit from HSAs because any funds the employer contributes to employee plans are tax exempt since they are not viewed a employee wages or salary.</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12</a:t>
            </a:fld>
            <a:endParaRPr lang="en-US" dirty="0"/>
          </a:p>
        </p:txBody>
      </p:sp>
    </p:spTree>
    <p:extLst>
      <p:ext uri="{BB962C8B-B14F-4D97-AF65-F5344CB8AC3E}">
        <p14:creationId xmlns:p14="http://schemas.microsoft.com/office/powerpoint/2010/main" val="1041337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value of excluded fringe benefits are generally tax exempt for employee with certain specific exceptions.</a:t>
            </a:r>
          </a:p>
          <a:p>
            <a:r>
              <a:rPr lang="en-US" dirty="0"/>
              <a:t>Prizes and awards are</a:t>
            </a:r>
            <a:r>
              <a:rPr lang="en-US" baseline="0" dirty="0"/>
              <a:t> tax exempt for the first $1,600 annually. After that point, the amounts must be added to employee income.</a:t>
            </a:r>
          </a:p>
          <a:p>
            <a:r>
              <a:rPr lang="en-US" baseline="0" dirty="0"/>
              <a:t>The value of off-site gym memberships, if paid in full by the employer, must be added to employee taxable income.</a:t>
            </a:r>
          </a:p>
          <a:p>
            <a:r>
              <a:rPr lang="en-US" baseline="0" dirty="0"/>
              <a:t>Company cars are subject to taxes when employees use them for personal reasons.</a:t>
            </a:r>
          </a:p>
          <a:p>
            <a:r>
              <a:rPr lang="en-US" baseline="0" dirty="0"/>
              <a:t>All gift cards are taxable in the amount listed on the gift card.</a:t>
            </a:r>
          </a:p>
          <a:p>
            <a:r>
              <a:rPr lang="en-US" baseline="0" dirty="0"/>
              <a:t>Any employer-provided snacks or meals remain tax-exempt if they are provided on an occasional basis.</a:t>
            </a:r>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13</a:t>
            </a:fld>
            <a:endParaRPr lang="en-US" dirty="0"/>
          </a:p>
        </p:txBody>
      </p:sp>
    </p:spTree>
    <p:extLst>
      <p:ext uri="{BB962C8B-B14F-4D97-AF65-F5344CB8AC3E}">
        <p14:creationId xmlns:p14="http://schemas.microsoft.com/office/powerpoint/2010/main" val="371320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Company cars offered as a fringe benefit must</a:t>
            </a:r>
            <a:r>
              <a:rPr lang="en-US" baseline="0" dirty="0"/>
              <a:t> be valued when they are used by employees for personal purpose. The IRS ha defined three ways to assign value to company car fringe benefits: the lease-value rule, the commuting rule, and the cents-per-mile rule.</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14</a:t>
            </a:fld>
            <a:endParaRPr lang="en-US" dirty="0"/>
          </a:p>
        </p:txBody>
      </p:sp>
    </p:spTree>
    <p:extLst>
      <p:ext uri="{BB962C8B-B14F-4D97-AF65-F5344CB8AC3E}">
        <p14:creationId xmlns:p14="http://schemas.microsoft.com/office/powerpoint/2010/main" val="3307200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lease-value rule uses a table contained in IRS</a:t>
            </a:r>
            <a:r>
              <a:rPr lang="en-US" baseline="0" dirty="0"/>
              <a:t> Publication 15-b in which the fair-market value of the car is assigned a lease value for valuation purposes. The lease-value rule consider the number of days the car is in use during the year, the percentage of personal use, and fuel costs, when they are paid by the employer.</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15</a:t>
            </a:fld>
            <a:endParaRPr lang="en-US" dirty="0"/>
          </a:p>
        </p:txBody>
      </p:sp>
    </p:spTree>
    <p:extLst>
      <p:ext uri="{BB962C8B-B14F-4D97-AF65-F5344CB8AC3E}">
        <p14:creationId xmlns:p14="http://schemas.microsoft.com/office/powerpoint/2010/main" val="2993145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the lease-value rule used as a valuation method.</a:t>
            </a:r>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16</a:t>
            </a:fld>
            <a:endParaRPr lang="en-US" dirty="0"/>
          </a:p>
        </p:txBody>
      </p:sp>
    </p:spTree>
    <p:extLst>
      <p:ext uri="{BB962C8B-B14F-4D97-AF65-F5344CB8AC3E}">
        <p14:creationId xmlns:p14="http://schemas.microsoft.com/office/powerpoint/2010/main" val="3068296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The Commuting rule is designated</a:t>
            </a:r>
            <a:r>
              <a:rPr lang="en-US" baseline="0" dirty="0"/>
              <a:t> for use by employees who use the company vehicle for employer purposes. Under this rule, the value of the car is based on the number of miles in the commute and the total commute usage per year.</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17</a:t>
            </a:fld>
            <a:endParaRPr lang="en-US" dirty="0"/>
          </a:p>
        </p:txBody>
      </p:sp>
    </p:spTree>
    <p:extLst>
      <p:ext uri="{BB962C8B-B14F-4D97-AF65-F5344CB8AC3E}">
        <p14:creationId xmlns:p14="http://schemas.microsoft.com/office/powerpoint/2010/main" val="22825870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This is an example of the cents-per-mile rule. In this valuation method, the</a:t>
            </a:r>
            <a:r>
              <a:rPr lang="en-US" baseline="0" dirty="0"/>
              <a:t> value is determined based on the number of miles driven for personal purposes multiplied by the IRS mileage rate. This method considers the cot of insurance and maintenance in the valuation.</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18</a:t>
            </a:fld>
            <a:endParaRPr lang="en-US" dirty="0"/>
          </a:p>
        </p:txBody>
      </p:sp>
    </p:spTree>
    <p:extLst>
      <p:ext uri="{BB962C8B-B14F-4D97-AF65-F5344CB8AC3E}">
        <p14:creationId xmlns:p14="http://schemas.microsoft.com/office/powerpoint/2010/main" val="6389770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A special rule for company car fringe benefits is the unsafe conditions rule. This rule applies to employees whose</a:t>
            </a:r>
            <a:r>
              <a:rPr lang="en-US" baseline="0" dirty="0"/>
              <a:t> primary mode of transportation is unavailable due to unsafe conditions, usually weather-related. Under this rule, employees are charged $1.50 for each one-way commute.</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19</a:t>
            </a:fld>
            <a:endParaRPr lang="en-US" dirty="0"/>
          </a:p>
        </p:txBody>
      </p:sp>
    </p:spTree>
    <p:extLst>
      <p:ext uri="{BB962C8B-B14F-4D97-AF65-F5344CB8AC3E}">
        <p14:creationId xmlns:p14="http://schemas.microsoft.com/office/powerpoint/2010/main" val="2619044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Fringe benefits are an important part of an</a:t>
            </a:r>
            <a:r>
              <a:rPr lang="en-US" baseline="0" dirty="0"/>
              <a:t> employee’s compensation package. They are generally noncash forms of compensation and can comprise an extra 25-33% of their compensation. Fringe benefits have been proven to be an important part of employee satisfaction.</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a:t>
            </a:fld>
            <a:endParaRPr lang="en-US" dirty="0"/>
          </a:p>
        </p:txBody>
      </p:sp>
    </p:spTree>
    <p:extLst>
      <p:ext uri="{BB962C8B-B14F-4D97-AF65-F5344CB8AC3E}">
        <p14:creationId xmlns:p14="http://schemas.microsoft.com/office/powerpoint/2010/main" val="4025662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Remember that fringe benefits may be deducted from employee pay</a:t>
            </a:r>
            <a:r>
              <a:rPr lang="en-US" baseline="0" dirty="0"/>
              <a:t> on a pre-tax or post-tax basis, depending on the type of fringe benefit. Pre-tax benefits are deducted prior to any income or other taxes. Post-tax deductions are taken after all mandatory deductions.</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20</a:t>
            </a:fld>
            <a:endParaRPr lang="en-US" dirty="0"/>
          </a:p>
        </p:txBody>
      </p:sp>
    </p:spTree>
    <p:extLst>
      <p:ext uri="{BB962C8B-B14F-4D97-AF65-F5344CB8AC3E}">
        <p14:creationId xmlns:p14="http://schemas.microsoft.com/office/powerpoint/2010/main" val="13680589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Pre-tax Voluntary Deductions: Insurance.</a:t>
            </a:r>
            <a:r>
              <a:rPr lang="en-US" baseline="0" dirty="0"/>
              <a:t> </a:t>
            </a:r>
            <a:r>
              <a:rPr lang="en-US" dirty="0"/>
              <a:t>Many of the qualified pre-tax deductions are insurance related.</a:t>
            </a:r>
            <a:r>
              <a:rPr lang="en-US" baseline="0" dirty="0"/>
              <a:t> Health insurance is one of the most common pre-tax deductions. Cafeteria plans (also known as Section 125 plans) are another common pre-tax deductions. </a:t>
            </a:r>
          </a:p>
          <a:p>
            <a:r>
              <a:rPr lang="en-US" baseline="0" dirty="0"/>
              <a:t>Other insurance-related pre-tax deductions are supplemental health and disability insurance, short-term disability, and long-term disability insurance. </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21</a:t>
            </a:fld>
            <a:endParaRPr lang="en-US" dirty="0"/>
          </a:p>
        </p:txBody>
      </p:sp>
    </p:spTree>
    <p:extLst>
      <p:ext uri="{BB962C8B-B14F-4D97-AF65-F5344CB8AC3E}">
        <p14:creationId xmlns:p14="http://schemas.microsoft.com/office/powerpoint/2010/main" val="680964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Retirement</a:t>
            </a:r>
            <a:r>
              <a:rPr lang="en-US" baseline="0" dirty="0"/>
              <a:t> plans have two different types: defined benefit and defined contribution. A defined benefit plan means that the employee will receive a certain amount each period after they retire. Defined contribution plans differ in that the employee contribution is a set amount, usually a percentage or a fixed amount per pay period. In a defined contribution plan, the amount received by the employee after they retire varies.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22</a:t>
            </a:fld>
            <a:endParaRPr lang="en-US" dirty="0"/>
          </a:p>
        </p:txBody>
      </p:sp>
    </p:spTree>
    <p:extLst>
      <p:ext uri="{BB962C8B-B14F-4D97-AF65-F5344CB8AC3E}">
        <p14:creationId xmlns:p14="http://schemas.microsoft.com/office/powerpoint/2010/main" val="3587313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This is an example of how pre-tax deductions</a:t>
            </a:r>
            <a:r>
              <a:rPr lang="en-US" baseline="0" dirty="0"/>
              <a:t> affect an employee’s taxable income. Note the difference that a defined contribution versus a percent contribution to a 401(k) causes with the taxable income.</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23</a:t>
            </a:fld>
            <a:endParaRPr lang="en-US" dirty="0"/>
          </a:p>
        </p:txBody>
      </p:sp>
    </p:spTree>
    <p:extLst>
      <p:ext uri="{BB962C8B-B14F-4D97-AF65-F5344CB8AC3E}">
        <p14:creationId xmlns:p14="http://schemas.microsoft.com/office/powerpoint/2010/main" val="2105566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Pre-tax Voluntary Deductions: Retirement. Another class of pre-tax deductions includes retirement</a:t>
            </a:r>
            <a:r>
              <a:rPr lang="en-US" baseline="0" dirty="0"/>
              <a:t> plans. Some examples are 401 (k) or 403(b); SEP; ESOP; SIMPLE 401 (k); IRA; and SIMPLE IRA. It is up to the employer to decide if they will offer a retirement plan and which type is best suited for their firm.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24</a:t>
            </a:fld>
            <a:endParaRPr lang="en-US" dirty="0"/>
          </a:p>
        </p:txBody>
      </p:sp>
    </p:spTree>
    <p:extLst>
      <p:ext uri="{BB962C8B-B14F-4D97-AF65-F5344CB8AC3E}">
        <p14:creationId xmlns:p14="http://schemas.microsoft.com/office/powerpoint/2010/main" val="4563137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These are descriptions of each of the retirement</a:t>
            </a:r>
            <a:r>
              <a:rPr lang="en-US" baseline="0" dirty="0"/>
              <a:t> plan types.</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25</a:t>
            </a:fld>
            <a:endParaRPr lang="en-US" dirty="0"/>
          </a:p>
        </p:txBody>
      </p:sp>
    </p:spTree>
    <p:extLst>
      <p:ext uri="{BB962C8B-B14F-4D97-AF65-F5344CB8AC3E}">
        <p14:creationId xmlns:p14="http://schemas.microsoft.com/office/powerpoint/2010/main" val="2792095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Pot-tax deductions may take different forms. Some post-tax deductions are mandated</a:t>
            </a:r>
            <a:r>
              <a:rPr lang="en-US" baseline="0" dirty="0"/>
              <a:t> by courts or unions</a:t>
            </a:r>
            <a:r>
              <a:rPr lang="en-US" dirty="0"/>
              <a:t>, while other are voluntary.  </a:t>
            </a:r>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26</a:t>
            </a:fld>
            <a:endParaRPr lang="en-US" dirty="0"/>
          </a:p>
        </p:txBody>
      </p:sp>
    </p:spTree>
    <p:extLst>
      <p:ext uri="{BB962C8B-B14F-4D97-AF65-F5344CB8AC3E}">
        <p14:creationId xmlns:p14="http://schemas.microsoft.com/office/powerpoint/2010/main" val="30501197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This is an example</a:t>
            </a:r>
            <a:r>
              <a:rPr lang="en-US" baseline="0" dirty="0"/>
              <a:t> of how a post-tax deduction affects an employee’s taxable income.</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27</a:t>
            </a:fld>
            <a:endParaRPr lang="en-US" dirty="0"/>
          </a:p>
        </p:txBody>
      </p:sp>
    </p:spTree>
    <p:extLst>
      <p:ext uri="{BB962C8B-B14F-4D97-AF65-F5344CB8AC3E}">
        <p14:creationId xmlns:p14="http://schemas.microsoft.com/office/powerpoint/2010/main" val="17982227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a:t>The Consumer Protection Act has specific guidelines about how much of an employee’s pay may be deducted for each class of garnishment.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p>
          <a:p>
            <a:pPr marL="0" marR="0">
              <a:spcBef>
                <a:spcPts val="0"/>
              </a:spcBef>
              <a:spcAft>
                <a:spcPts val="0"/>
              </a:spcAft>
            </a:pPr>
            <a:r>
              <a:rPr lang="en-US" sz="1200" dirty="0">
                <a:solidFill>
                  <a:srgbClr val="000000"/>
                </a:solidFill>
                <a:latin typeface="+mn-lt"/>
                <a:ea typeface="Times New Roman" panose="02020603050405020304" pitchFamily="18" charset="0"/>
              </a:rPr>
              <a:t>Garnishments may be not more than: </a:t>
            </a:r>
          </a:p>
          <a:p>
            <a:pPr marL="457200" marR="0" indent="-457200">
              <a:spcBef>
                <a:spcPts val="0"/>
              </a:spcBef>
              <a:spcAft>
                <a:spcPts val="0"/>
              </a:spcAft>
              <a:buAutoNum type="alphaLcParenR"/>
            </a:pPr>
            <a:r>
              <a:rPr lang="en-US" sz="1200" dirty="0">
                <a:solidFill>
                  <a:srgbClr val="000000"/>
                </a:solidFill>
                <a:latin typeface="+mn-lt"/>
                <a:ea typeface="Times New Roman" panose="02020603050405020304" pitchFamily="18" charset="0"/>
              </a:rPr>
              <a:t>25% of the employee’s disposable earnings –OR-  </a:t>
            </a:r>
          </a:p>
          <a:p>
            <a:pPr marL="457200" marR="0" indent="-457200">
              <a:spcBef>
                <a:spcPts val="0"/>
              </a:spcBef>
              <a:spcAft>
                <a:spcPts val="0"/>
              </a:spcAft>
              <a:buAutoNum type="alphaLcParenR"/>
            </a:pPr>
            <a:r>
              <a:rPr lang="en-US" sz="1200" dirty="0">
                <a:solidFill>
                  <a:srgbClr val="000000"/>
                </a:solidFill>
                <a:latin typeface="+mn-lt"/>
                <a:ea typeface="Times New Roman" panose="02020603050405020304" pitchFamily="18" charset="0"/>
              </a:rPr>
              <a:t>the amount by which an employee’s disposable earnings are greater than 30 times the federal minimum wage ($217.50)</a:t>
            </a:r>
          </a:p>
          <a:p>
            <a:pPr marL="0" marR="0">
              <a:spcBef>
                <a:spcPts val="0"/>
              </a:spcBef>
              <a:spcAft>
                <a:spcPts val="0"/>
              </a:spcAft>
            </a:pPr>
            <a:r>
              <a:rPr lang="en-US" sz="1200" dirty="0">
                <a:solidFill>
                  <a:srgbClr val="000000"/>
                </a:solidFill>
                <a:latin typeface="+mn-lt"/>
                <a:ea typeface="Times New Roman" panose="02020603050405020304" pitchFamily="18" charset="0"/>
              </a:rPr>
              <a:t> </a:t>
            </a:r>
          </a:p>
          <a:p>
            <a:pPr marL="0" marR="0">
              <a:spcBef>
                <a:spcPts val="0"/>
              </a:spcBef>
              <a:spcAft>
                <a:spcPts val="0"/>
              </a:spcAft>
            </a:pPr>
            <a:r>
              <a:rPr lang="en-US" sz="1200" u="sng" dirty="0">
                <a:solidFill>
                  <a:srgbClr val="000000"/>
                </a:solidFill>
                <a:latin typeface="+mn-lt"/>
                <a:ea typeface="Times New Roman" panose="02020603050405020304" pitchFamily="18" charset="0"/>
              </a:rPr>
              <a:t>Child Support</a:t>
            </a:r>
            <a:r>
              <a:rPr lang="en-US" sz="1200" dirty="0">
                <a:solidFill>
                  <a:srgbClr val="000000"/>
                </a:solidFill>
                <a:latin typeface="+mn-lt"/>
                <a:ea typeface="Times New Roman" panose="02020603050405020304" pitchFamily="18" charset="0"/>
              </a:rPr>
              <a:t> </a:t>
            </a:r>
          </a:p>
          <a:p>
            <a:pPr marL="0" marR="0">
              <a:spcBef>
                <a:spcPts val="0"/>
              </a:spcBef>
              <a:spcAft>
                <a:spcPts val="0"/>
              </a:spcAft>
            </a:pPr>
            <a:r>
              <a:rPr lang="en-US" sz="1200" dirty="0">
                <a:solidFill>
                  <a:srgbClr val="000000"/>
                </a:solidFill>
                <a:latin typeface="+mn-lt"/>
                <a:ea typeface="Times New Roman" panose="02020603050405020304" pitchFamily="18" charset="0"/>
              </a:rPr>
              <a:t>May be up to 50% of disposable income</a:t>
            </a:r>
          </a:p>
          <a:p>
            <a:pPr marL="0" marR="0">
              <a:spcBef>
                <a:spcPts val="0"/>
              </a:spcBef>
              <a:spcAft>
                <a:spcPts val="0"/>
              </a:spcAft>
            </a:pPr>
            <a:r>
              <a:rPr lang="en-US" sz="1200" dirty="0">
                <a:solidFill>
                  <a:srgbClr val="000000"/>
                </a:solidFill>
                <a:latin typeface="+mn-lt"/>
                <a:ea typeface="Times New Roman" panose="02020603050405020304" pitchFamily="18" charset="0"/>
              </a:rPr>
              <a:t>Additional 5% for any child support that is more than 12 weeks in arrears.</a:t>
            </a:r>
          </a:p>
          <a:p>
            <a:pPr marL="0" marR="0">
              <a:spcBef>
                <a:spcPts val="0"/>
              </a:spcBef>
              <a:spcAft>
                <a:spcPts val="0"/>
              </a:spcAft>
            </a:pPr>
            <a:r>
              <a:rPr lang="en-US" sz="1200" dirty="0">
                <a:solidFill>
                  <a:srgbClr val="000000"/>
                </a:solidFill>
                <a:latin typeface="+mn-lt"/>
                <a:ea typeface="Times New Roman" panose="02020603050405020304" pitchFamily="18" charset="0"/>
              </a:rPr>
              <a:t> </a:t>
            </a:r>
          </a:p>
          <a:p>
            <a:pPr marL="0" marR="0">
              <a:spcBef>
                <a:spcPts val="0"/>
              </a:spcBef>
              <a:spcAft>
                <a:spcPts val="0"/>
              </a:spcAft>
            </a:pPr>
            <a:r>
              <a:rPr lang="en-US" sz="1200" u="sng" dirty="0">
                <a:solidFill>
                  <a:srgbClr val="000000"/>
                </a:solidFill>
                <a:latin typeface="+mn-lt"/>
                <a:ea typeface="Times New Roman" panose="02020603050405020304" pitchFamily="18" charset="0"/>
              </a:rPr>
              <a:t>Non-tax debts owed to federal agencies</a:t>
            </a:r>
            <a:r>
              <a:rPr lang="en-US" sz="1200" dirty="0">
                <a:solidFill>
                  <a:srgbClr val="000000"/>
                </a:solidFill>
                <a:latin typeface="+mn-lt"/>
                <a:ea typeface="Times New Roman" panose="02020603050405020304" pitchFamily="18" charset="0"/>
              </a:rPr>
              <a:t> </a:t>
            </a:r>
          </a:p>
          <a:p>
            <a:pPr marL="0" marR="0">
              <a:spcBef>
                <a:spcPts val="0"/>
              </a:spcBef>
              <a:spcAft>
                <a:spcPts val="0"/>
              </a:spcAft>
            </a:pPr>
            <a:r>
              <a:rPr lang="en-US" sz="1200" dirty="0">
                <a:solidFill>
                  <a:srgbClr val="000000"/>
                </a:solidFill>
                <a:latin typeface="+mn-lt"/>
                <a:ea typeface="Times New Roman" panose="02020603050405020304" pitchFamily="18" charset="0"/>
              </a:rPr>
              <a:t>May not total more than 15% of disposable income.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28</a:t>
            </a:fld>
            <a:endParaRPr lang="en-US" dirty="0"/>
          </a:p>
        </p:txBody>
      </p:sp>
    </p:spTree>
    <p:extLst>
      <p:ext uri="{BB962C8B-B14F-4D97-AF65-F5344CB8AC3E}">
        <p14:creationId xmlns:p14="http://schemas.microsoft.com/office/powerpoint/2010/main" val="4763010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The employer has specific rules regarding</a:t>
            </a:r>
            <a:r>
              <a:rPr lang="en-US" baseline="0" dirty="0"/>
              <a:t> the withholding, depositing, and reporting of employee benefits. Money associated with the benefit should not be withheld until the benefit is available. Employers may deduct money for the benefit at whatever interval they deem suitable. A best practice in deducting money from employees for benefits is to notify employees in writing prior to deducting any money. Employers should take care in their benefit valuations because improper valuations often trigger records audits.</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29</a:t>
            </a:fld>
            <a:endParaRPr lang="en-US" dirty="0"/>
          </a:p>
        </p:txBody>
      </p:sp>
    </p:spTree>
    <p:extLst>
      <p:ext uri="{BB962C8B-B14F-4D97-AF65-F5344CB8AC3E}">
        <p14:creationId xmlns:p14="http://schemas.microsoft.com/office/powerpoint/2010/main" val="650180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Fringe benefits have certain</a:t>
            </a:r>
            <a:r>
              <a:rPr lang="en-US" baseline="0" dirty="0"/>
              <a:t> distinguishing hallmarks. The defining piece of all these hallmarks is that they are available for all employees, they supplement cash compensation, and they may be subject to income taxes.</a:t>
            </a:r>
            <a:endParaRPr lang="en-US" dirty="0"/>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3</a:t>
            </a:fld>
            <a:endParaRPr lang="en-US" dirty="0"/>
          </a:p>
        </p:txBody>
      </p:sp>
    </p:spTree>
    <p:extLst>
      <p:ext uri="{BB962C8B-B14F-4D97-AF65-F5344CB8AC3E}">
        <p14:creationId xmlns:p14="http://schemas.microsoft.com/office/powerpoint/2010/main" val="13283370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One exception to the withholding,</a:t>
            </a:r>
            <a:r>
              <a:rPr lang="en-US" baseline="0" dirty="0"/>
              <a:t> depositing, and reporting of employee benefits is the special accounting rule. This rule allows employers to postpone the withholding of employee amounts for benefits received ONLY in the last two-month s of a calendar year until the next year. When using this rule, employers should notify employees about the practice in writing.</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30</a:t>
            </a:fld>
            <a:endParaRPr lang="en-US" dirty="0"/>
          </a:p>
        </p:txBody>
      </p:sp>
    </p:spTree>
    <p:extLst>
      <p:ext uri="{BB962C8B-B14F-4D97-AF65-F5344CB8AC3E}">
        <p14:creationId xmlns:p14="http://schemas.microsoft.com/office/powerpoint/2010/main" val="41672012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Fringe benefits can add quite a bit to an employee’s compensation package. Employers are using benefits to gain and retain employees in an increasing number. </a:t>
            </a:r>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31</a:t>
            </a:fld>
            <a:endParaRPr lang="en-US" dirty="0"/>
          </a:p>
        </p:txBody>
      </p:sp>
    </p:spTree>
    <p:extLst>
      <p:ext uri="{BB962C8B-B14F-4D97-AF65-F5344CB8AC3E}">
        <p14:creationId xmlns:p14="http://schemas.microsoft.com/office/powerpoint/2010/main" val="32036376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When offering fringe benefits to employees, knowing when there is a cash value and taxability is important and can avoid several penalties for a company.</a:t>
            </a:r>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32</a:t>
            </a:fld>
            <a:endParaRPr lang="en-US" dirty="0"/>
          </a:p>
        </p:txBody>
      </p:sp>
    </p:spTree>
    <p:extLst>
      <p:ext uri="{BB962C8B-B14F-4D97-AF65-F5344CB8AC3E}">
        <p14:creationId xmlns:p14="http://schemas.microsoft.com/office/powerpoint/2010/main" val="15149341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34</a:t>
            </a:fld>
            <a:endParaRPr lang="en-US" dirty="0"/>
          </a:p>
        </p:txBody>
      </p:sp>
    </p:spTree>
    <p:extLst>
      <p:ext uri="{BB962C8B-B14F-4D97-AF65-F5344CB8AC3E}">
        <p14:creationId xmlns:p14="http://schemas.microsoft.com/office/powerpoint/2010/main" val="2246797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Certain items are specifically excluded from Cafeteria plans. The complete list of these items and detailed</a:t>
            </a:r>
            <a:r>
              <a:rPr lang="en-US" baseline="0" dirty="0"/>
              <a:t> explanations is in IRS Publication 15b. These excluded items are called “fringe benefits.” A fringe benefit is compensation given to employees and non-employees for performance. For accounting purposes, fringe benefits need to have an established monetary value to foster compensation calculations.</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4</a:t>
            </a:fld>
            <a:endParaRPr lang="en-US" dirty="0"/>
          </a:p>
        </p:txBody>
      </p:sp>
    </p:spTree>
    <p:extLst>
      <p:ext uri="{BB962C8B-B14F-4D97-AF65-F5344CB8AC3E}">
        <p14:creationId xmlns:p14="http://schemas.microsoft.com/office/powerpoint/2010/main" val="2588168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an employee’s pay advice. The fringe benefit deductions are circled.</a:t>
            </a:r>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5</a:t>
            </a:fld>
            <a:endParaRPr lang="en-US" dirty="0"/>
          </a:p>
        </p:txBody>
      </p:sp>
    </p:spTree>
    <p:extLst>
      <p:ext uri="{BB962C8B-B14F-4D97-AF65-F5344CB8AC3E}">
        <p14:creationId xmlns:p14="http://schemas.microsoft.com/office/powerpoint/2010/main" val="89461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 minimis benefits are fringe benefits with a very small monetary value. In</a:t>
            </a:r>
            <a:r>
              <a:rPr lang="en-US" baseline="0" dirty="0"/>
              <a:t> accounting terms, these benefits do not meet the materiality principle because of the small monetary value. Examples of de minimis benefit are occasional postage stamps, coffee, and a designated parking spot. However, if the de minimis benefit becomes a regular enough occurrence to constitute a material value, then the value of the benefit must be considered taxable income.</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6</a:t>
            </a:fld>
            <a:endParaRPr lang="en-US" dirty="0"/>
          </a:p>
        </p:txBody>
      </p:sp>
    </p:spTree>
    <p:extLst>
      <p:ext uri="{BB962C8B-B14F-4D97-AF65-F5344CB8AC3E}">
        <p14:creationId xmlns:p14="http://schemas.microsoft.com/office/powerpoint/2010/main" val="1021434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Deductions from Gross Pay</a:t>
            </a:r>
            <a:r>
              <a:rPr lang="en-US" baseline="0" dirty="0"/>
              <a:t>, state, and local income taxes as well as the FICA taxes. Voluntary deductions include amounts that the employee elects to have deducted for retirement plans, cafeteria plans, insurance, and other items. A third class of deductions is mandated deductions, which are court-ordered amounts such as garnishments for child support or union dues.</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7</a:t>
            </a:fld>
            <a:endParaRPr lang="en-US" dirty="0"/>
          </a:p>
        </p:txBody>
      </p:sp>
    </p:spTree>
    <p:extLst>
      <p:ext uri="{BB962C8B-B14F-4D97-AF65-F5344CB8AC3E}">
        <p14:creationId xmlns:p14="http://schemas.microsoft.com/office/powerpoint/2010/main" val="3182825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Cafeteria</a:t>
            </a:r>
            <a:r>
              <a:rPr lang="en-US" baseline="0" dirty="0"/>
              <a:t> plans are also known as Section 125 plans because of their location in the IRS code. The purpose of Section 125 plans is to assist workers with necessary medical expenses. Several classes of medical benefits qualify as Section 125 “cafeteria” plans. The most common of the cafeteria plans involves medical insurance for employees.</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8</a:t>
            </a:fld>
            <a:endParaRPr lang="en-US" dirty="0"/>
          </a:p>
        </p:txBody>
      </p:sp>
    </p:spTree>
    <p:extLst>
      <p:ext uri="{BB962C8B-B14F-4D97-AF65-F5344CB8AC3E}">
        <p14:creationId xmlns:p14="http://schemas.microsoft.com/office/powerpoint/2010/main" val="2494766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a:t>Flexible spending accounts such as cafeteria plans are amounts that an employee may set aside for expected prescriptions costs, doctor’s visits, child care expenses, and other qualifying expenses. Amounts for a cafeteria plan are decided upon by the employee, withheld in increments from the employee’s pay, and must be used by a certain date (usually by the end of the year, with March 15 of the following year as the final date to submit receipts) or else be forfeited. </a:t>
            </a:r>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9</a:t>
            </a:fld>
            <a:endParaRPr lang="en-US" dirty="0"/>
          </a:p>
        </p:txBody>
      </p:sp>
    </p:spTree>
    <p:extLst>
      <p:ext uri="{BB962C8B-B14F-4D97-AF65-F5344CB8AC3E}">
        <p14:creationId xmlns:p14="http://schemas.microsoft.com/office/powerpoint/2010/main" val="3241313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953482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8583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81782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460848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37142"/>
          </a:xfrm>
        </p:spPr>
        <p:txBody>
          <a:bodyPr/>
          <a:lstStyle/>
          <a:p>
            <a:r>
              <a:rPr lang="en-US"/>
              <a:t>Click to edit Master title style</a:t>
            </a:r>
          </a:p>
        </p:txBody>
      </p:sp>
      <p:sp>
        <p:nvSpPr>
          <p:cNvPr id="5" name="Content Placeholder 2"/>
          <p:cNvSpPr>
            <a:spLocks noGrp="1"/>
          </p:cNvSpPr>
          <p:nvPr>
            <p:ph idx="10"/>
          </p:nvPr>
        </p:nvSpPr>
        <p:spPr>
          <a:xfrm>
            <a:off x="628650" y="2506134"/>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7E92A340-66C3-4CA5-9504-36B8F463AFF5}"/>
              </a:ext>
            </a:extLst>
          </p:cNvPr>
          <p:cNvSpPr>
            <a:spLocks noGrp="1"/>
          </p:cNvSpPr>
          <p:nvPr>
            <p:ph idx="11"/>
          </p:nvPr>
        </p:nvSpPr>
        <p:spPr>
          <a:xfrm>
            <a:off x="628650" y="3556002"/>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FE82A30-6BA2-4A6D-A6D0-9105BE8E3711}"/>
              </a:ext>
            </a:extLst>
          </p:cNvPr>
          <p:cNvSpPr>
            <a:spLocks noGrp="1"/>
          </p:cNvSpPr>
          <p:nvPr>
            <p:ph idx="12"/>
          </p:nvPr>
        </p:nvSpPr>
        <p:spPr>
          <a:xfrm>
            <a:off x="628650" y="4605870"/>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B497C436-A74D-4C87-9006-1014D86BAF03}"/>
              </a:ext>
            </a:extLst>
          </p:cNvPr>
          <p:cNvSpPr>
            <a:spLocks noGrp="1"/>
          </p:cNvSpPr>
          <p:nvPr>
            <p:ph idx="13"/>
          </p:nvPr>
        </p:nvSpPr>
        <p:spPr>
          <a:xfrm>
            <a:off x="3051668" y="6505058"/>
            <a:ext cx="3040665" cy="309957"/>
          </a:xfrm>
        </p:spPr>
        <p:txBody>
          <a:bodyPr>
            <a:normAutofit/>
          </a:bodyPr>
          <a:lstStyle>
            <a:lvl1pPr marL="0" indent="0" algn="ctr">
              <a:buNone/>
              <a:defRPr sz="900"/>
            </a:lvl1pPr>
          </a:lstStyle>
          <a:p>
            <a:pPr lvl="0"/>
            <a:endParaRPr lang="en-US" dirty="0"/>
          </a:p>
        </p:txBody>
      </p:sp>
      <p:sp>
        <p:nvSpPr>
          <p:cNvPr id="9" name="Content Placeholder 2">
            <a:extLst>
              <a:ext uri="{FF2B5EF4-FFF2-40B4-BE49-F238E27FC236}">
                <a16:creationId xmlns:a16="http://schemas.microsoft.com/office/drawing/2014/main" id="{3A4A6B0C-9D37-4C15-A812-C04A5BBE6869}"/>
              </a:ext>
            </a:extLst>
          </p:cNvPr>
          <p:cNvSpPr>
            <a:spLocks noGrp="1"/>
          </p:cNvSpPr>
          <p:nvPr>
            <p:ph idx="14"/>
          </p:nvPr>
        </p:nvSpPr>
        <p:spPr>
          <a:xfrm>
            <a:off x="3061193" y="1552058"/>
            <a:ext cx="3040665" cy="309957"/>
          </a:xfrm>
        </p:spPr>
        <p:txBody>
          <a:bodyPr>
            <a:normAutofit/>
          </a:bodyPr>
          <a:lstStyle>
            <a:lvl1pPr marL="0" indent="0" algn="ctr">
              <a:buNone/>
              <a:defRPr sz="900"/>
            </a:lvl1pPr>
          </a:lstStyle>
          <a:p>
            <a:pPr lvl="0"/>
            <a:endParaRPr lang="en-US" dirty="0"/>
          </a:p>
        </p:txBody>
      </p:sp>
    </p:spTree>
    <p:extLst>
      <p:ext uri="{BB962C8B-B14F-4D97-AF65-F5344CB8AC3E}">
        <p14:creationId xmlns:p14="http://schemas.microsoft.com/office/powerpoint/2010/main" val="3505686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Content Placeholder 6">
            <a:extLst>
              <a:ext uri="{FF2B5EF4-FFF2-40B4-BE49-F238E27FC236}">
                <a16:creationId xmlns:a16="http://schemas.microsoft.com/office/drawing/2014/main" id="{AC5B5CB5-15AE-4F27-BCCB-C9279E9FDE88}"/>
              </a:ext>
            </a:extLst>
          </p:cNvPr>
          <p:cNvSpPr>
            <a:spLocks noGrp="1"/>
          </p:cNvSpPr>
          <p:nvPr>
            <p:ph sz="quarter" idx="10"/>
          </p:nvPr>
        </p:nvSpPr>
        <p:spPr>
          <a:xfrm>
            <a:off x="1041400" y="6102350"/>
            <a:ext cx="7767638" cy="579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pic>
        <p:nvPicPr>
          <p:cNvPr id="8" name="Picture 7" descr="McGraw Hill Education ">
            <a:extLst>
              <a:ext uri="{FF2B5EF4-FFF2-40B4-BE49-F238E27FC236}">
                <a16:creationId xmlns:a16="http://schemas.microsoft.com/office/drawing/2014/main" id="{9C6C155D-101E-450A-88D4-642B10DA071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613" y="6328879"/>
            <a:ext cx="416280" cy="41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1589274"/>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766886"/>
            <a:ext cx="78867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3">
            <a:extLst>
              <a:ext uri="{FF2B5EF4-FFF2-40B4-BE49-F238E27FC236}">
                <a16:creationId xmlns:a16="http://schemas.microsoft.com/office/drawing/2014/main" id="{43CDCDC7-82F3-490B-A01C-77B0ECB0A988}"/>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9" name="Slide Number Placeholder 5">
            <a:extLst>
              <a:ext uri="{FF2B5EF4-FFF2-40B4-BE49-F238E27FC236}">
                <a16:creationId xmlns:a16="http://schemas.microsoft.com/office/drawing/2014/main" id="{93FFD015-8FCB-423D-868E-980B74F15A91}"/>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4-</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785311869"/>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0"/>
          </p:nvPr>
        </p:nvSpPr>
        <p:spPr>
          <a:xfrm>
            <a:off x="623888" y="6350000"/>
            <a:ext cx="7886700" cy="365125"/>
          </a:xfrm>
          <a:prstGeom prst="rect">
            <a:avLst/>
          </a:prstGeom>
        </p:spPr>
        <p:txBody>
          <a:bodyPr/>
          <a:lstStyle>
            <a:lvl1pPr>
              <a:defRPr/>
            </a:lvl1pPr>
          </a:lstStyle>
          <a:p>
            <a:pPr>
              <a:defRPr/>
            </a:pPr>
            <a:r>
              <a:rPr lang="en-US" dirty="0"/>
              <a:t>Copyright © 2020 McGraw-Hill Education. All rights reserved. No reproduction or distribution without the prior written consent of McGraw-Hill Education.</a:t>
            </a:r>
          </a:p>
        </p:txBody>
      </p:sp>
      <p:sp>
        <p:nvSpPr>
          <p:cNvPr id="6" name="Slide Number Placeholder 5"/>
          <p:cNvSpPr>
            <a:spLocks noGrp="1"/>
          </p:cNvSpPr>
          <p:nvPr>
            <p:ph type="sldNum" sz="quarter" idx="11"/>
          </p:nvPr>
        </p:nvSpPr>
        <p:spPr>
          <a:xfrm>
            <a:off x="8178800" y="6350000"/>
            <a:ext cx="331788" cy="365125"/>
          </a:xfrm>
          <a:prstGeom prst="rect">
            <a:avLst/>
          </a:prstGeom>
        </p:spPr>
        <p:txBody>
          <a:bodyPr/>
          <a:lstStyle>
            <a:lvl1pPr algn="r">
              <a:defRPr baseline="0" smtClean="0"/>
            </a:lvl1pPr>
          </a:lstStyle>
          <a:p>
            <a:pPr>
              <a:defRPr/>
            </a:pPr>
            <a:fld id="{3F05DF3E-9548-4C4A-A5C7-6F41FECE6DA2}" type="slidenum">
              <a:rPr lang="en-US" smtClean="0"/>
              <a:pPr>
                <a:defRPr/>
              </a:pPr>
              <a:t>‹#›</a:t>
            </a:fld>
            <a:endParaRPr lang="en-US" dirty="0"/>
          </a:p>
        </p:txBody>
      </p:sp>
    </p:spTree>
    <p:extLst>
      <p:ext uri="{BB962C8B-B14F-4D97-AF65-F5344CB8AC3E}">
        <p14:creationId xmlns:p14="http://schemas.microsoft.com/office/powerpoint/2010/main" val="4168320776"/>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3">
            <a:extLst>
              <a:ext uri="{FF2B5EF4-FFF2-40B4-BE49-F238E27FC236}">
                <a16:creationId xmlns:a16="http://schemas.microsoft.com/office/drawing/2014/main" id="{FCD6AA34-1EF5-41D7-B45A-745494916A12}"/>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9" name="Slide Number Placeholder 5">
            <a:extLst>
              <a:ext uri="{FF2B5EF4-FFF2-40B4-BE49-F238E27FC236}">
                <a16:creationId xmlns:a16="http://schemas.microsoft.com/office/drawing/2014/main" id="{DF2620B6-67E6-49F1-A090-6EAAADE34C65}"/>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4-</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53903922"/>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7959"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3">
            <a:extLst>
              <a:ext uri="{FF2B5EF4-FFF2-40B4-BE49-F238E27FC236}">
                <a16:creationId xmlns:a16="http://schemas.microsoft.com/office/drawing/2014/main" id="{8E6154D1-59C8-4F41-9065-909F9B896A8C}"/>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11" name="Slide Number Placeholder 5">
            <a:extLst>
              <a:ext uri="{FF2B5EF4-FFF2-40B4-BE49-F238E27FC236}">
                <a16:creationId xmlns:a16="http://schemas.microsoft.com/office/drawing/2014/main" id="{0DC57207-8503-4A4A-9EAC-3F3069EB84CA}"/>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4-</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907110951"/>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6" name="Text Placeholder 3">
            <a:extLst>
              <a:ext uri="{FF2B5EF4-FFF2-40B4-BE49-F238E27FC236}">
                <a16:creationId xmlns:a16="http://schemas.microsoft.com/office/drawing/2014/main" id="{62F12FC7-EC24-40D8-9035-3212DB4CBE6A}"/>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7" name="Slide Number Placeholder 5">
            <a:extLst>
              <a:ext uri="{FF2B5EF4-FFF2-40B4-BE49-F238E27FC236}">
                <a16:creationId xmlns:a16="http://schemas.microsoft.com/office/drawing/2014/main" id="{7F470314-7468-42F2-8A61-959C251A4D82}"/>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4-</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485578500"/>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95463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3">
            <a:extLst>
              <a:ext uri="{FF2B5EF4-FFF2-40B4-BE49-F238E27FC236}">
                <a16:creationId xmlns:a16="http://schemas.microsoft.com/office/drawing/2014/main" id="{D9146F3C-3869-4890-AE8D-0405FFABA5A1}"/>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6" name="Slide Number Placeholder 5">
            <a:extLst>
              <a:ext uri="{FF2B5EF4-FFF2-40B4-BE49-F238E27FC236}">
                <a16:creationId xmlns:a16="http://schemas.microsoft.com/office/drawing/2014/main" id="{1C47A561-A109-4879-B0C7-6A895154B0B4}"/>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4-</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603127216"/>
      </p:ext>
    </p:extLst>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0"/>
          </p:nvPr>
        </p:nvSpPr>
        <p:spPr>
          <a:xfrm>
            <a:off x="630238" y="6289676"/>
            <a:ext cx="7885112" cy="365125"/>
          </a:xfrm>
          <a:prstGeom prst="rect">
            <a:avLst/>
          </a:prstGeom>
        </p:spPr>
        <p:txBody>
          <a:bodyPr/>
          <a:lstStyle>
            <a:lvl1pPr>
              <a:defRPr/>
            </a:lvl1pPr>
          </a:lstStyle>
          <a:p>
            <a:pPr>
              <a:defRPr/>
            </a:pPr>
            <a:r>
              <a:rPr lang="en-US" dirty="0"/>
              <a:t>Copyright © 2020 McGraw-Hill Education. All rights reserved. No reproduction or distribution without the prior written consent of McGraw-Hill Education.</a:t>
            </a:r>
          </a:p>
        </p:txBody>
      </p:sp>
      <p:sp>
        <p:nvSpPr>
          <p:cNvPr id="7" name="Slide Number Placeholder 6"/>
          <p:cNvSpPr>
            <a:spLocks noGrp="1"/>
          </p:cNvSpPr>
          <p:nvPr>
            <p:ph type="sldNum" sz="quarter" idx="11"/>
          </p:nvPr>
        </p:nvSpPr>
        <p:spPr>
          <a:xfrm>
            <a:off x="8216900" y="6281739"/>
            <a:ext cx="298450" cy="365125"/>
          </a:xfrm>
          <a:prstGeom prst="rect">
            <a:avLst/>
          </a:prstGeom>
        </p:spPr>
        <p:txBody>
          <a:bodyPr/>
          <a:lstStyle>
            <a:lvl1pPr algn="r">
              <a:defRPr smtClean="0"/>
            </a:lvl1pPr>
          </a:lstStyle>
          <a:p>
            <a:pPr>
              <a:defRPr/>
            </a:pPr>
            <a:fld id="{D99D9C74-C538-46DC-9430-2532BE013DF7}" type="slidenum">
              <a:rPr lang="en-US" smtClean="0"/>
              <a:pPr>
                <a:defRPr/>
              </a:pPr>
              <a:t>‹#›</a:t>
            </a:fld>
            <a:endParaRPr lang="en-US" dirty="0"/>
          </a:p>
        </p:txBody>
      </p:sp>
    </p:spTree>
    <p:extLst>
      <p:ext uri="{BB962C8B-B14F-4D97-AF65-F5344CB8AC3E}">
        <p14:creationId xmlns:p14="http://schemas.microsoft.com/office/powerpoint/2010/main" val="948325618"/>
      </p:ext>
    </p:extLst>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0"/>
          </p:nvPr>
        </p:nvSpPr>
        <p:spPr>
          <a:xfrm>
            <a:off x="630238" y="6391276"/>
            <a:ext cx="7885112" cy="365125"/>
          </a:xfrm>
          <a:prstGeom prst="rect">
            <a:avLst/>
          </a:prstGeom>
        </p:spPr>
        <p:txBody>
          <a:bodyPr/>
          <a:lstStyle>
            <a:lvl1pPr>
              <a:defRPr/>
            </a:lvl1pPr>
          </a:lstStyle>
          <a:p>
            <a:pPr>
              <a:defRPr/>
            </a:pPr>
            <a:r>
              <a:rPr lang="en-US" dirty="0"/>
              <a:t>Copyright © 2020 McGraw-Hill Education. All rights reserved. No reproduction or distribution without the prior written consent of McGraw-Hill Education.</a:t>
            </a:r>
          </a:p>
        </p:txBody>
      </p:sp>
      <p:sp>
        <p:nvSpPr>
          <p:cNvPr id="7" name="Slide Number Placeholder 6"/>
          <p:cNvSpPr>
            <a:spLocks noGrp="1"/>
          </p:cNvSpPr>
          <p:nvPr>
            <p:ph type="sldNum" sz="quarter" idx="11"/>
          </p:nvPr>
        </p:nvSpPr>
        <p:spPr>
          <a:xfrm>
            <a:off x="8178800" y="6391277"/>
            <a:ext cx="336550" cy="365125"/>
          </a:xfrm>
          <a:prstGeom prst="rect">
            <a:avLst/>
          </a:prstGeom>
        </p:spPr>
        <p:txBody>
          <a:bodyPr/>
          <a:lstStyle>
            <a:lvl1pPr algn="r">
              <a:defRPr/>
            </a:lvl1pPr>
          </a:lstStyle>
          <a:p>
            <a:pPr>
              <a:defRPr/>
            </a:pPr>
            <a:fld id="{E1F66142-1524-409A-9EA2-8CCCC73D589D}" type="slidenum">
              <a:rPr lang="en-US" smtClean="0"/>
              <a:pPr>
                <a:defRPr/>
              </a:pPr>
              <a:t>‹#›</a:t>
            </a:fld>
            <a:endParaRPr lang="en-US" dirty="0"/>
          </a:p>
        </p:txBody>
      </p:sp>
    </p:spTree>
    <p:extLst>
      <p:ext uri="{BB962C8B-B14F-4D97-AF65-F5344CB8AC3E}">
        <p14:creationId xmlns:p14="http://schemas.microsoft.com/office/powerpoint/2010/main" val="2353261877"/>
      </p:ext>
    </p:extLst>
  </p:cSld>
  <p:clrMapOvr>
    <a:masterClrMapping/>
  </p:clrMapOvr>
  <p:transition spd="med">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37142"/>
          </a:xfrm>
        </p:spPr>
        <p:txBody>
          <a:bodyPr/>
          <a:lstStyle/>
          <a:p>
            <a:r>
              <a:rPr lang="en-US"/>
              <a:t>Click to edit Master title style</a:t>
            </a:r>
          </a:p>
        </p:txBody>
      </p:sp>
      <p:sp>
        <p:nvSpPr>
          <p:cNvPr id="3" name="Content Placeholder 2"/>
          <p:cNvSpPr>
            <a:spLocks noGrp="1"/>
          </p:cNvSpPr>
          <p:nvPr>
            <p:ph idx="1"/>
          </p:nvPr>
        </p:nvSpPr>
        <p:spPr>
          <a:xfrm>
            <a:off x="628650" y="1456267"/>
            <a:ext cx="7886700" cy="922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p:cNvSpPr>
            <a:spLocks noGrp="1"/>
          </p:cNvSpPr>
          <p:nvPr>
            <p:ph idx="10"/>
          </p:nvPr>
        </p:nvSpPr>
        <p:spPr>
          <a:xfrm>
            <a:off x="628650" y="2506134"/>
            <a:ext cx="7886700" cy="922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a:extLst>
              <a:ext uri="{FF2B5EF4-FFF2-40B4-BE49-F238E27FC236}">
                <a16:creationId xmlns:a16="http://schemas.microsoft.com/office/drawing/2014/main" id="{49DFF0DF-D187-434E-9ED1-D2FAE1532CE3}"/>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7" name="Slide Number Placeholder 5">
            <a:extLst>
              <a:ext uri="{FF2B5EF4-FFF2-40B4-BE49-F238E27FC236}">
                <a16:creationId xmlns:a16="http://schemas.microsoft.com/office/drawing/2014/main" id="{8545A7E5-735D-4501-AC9C-5C77A54E71AB}"/>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4-</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51327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37142"/>
          </a:xfrm>
        </p:spPr>
        <p:txBody>
          <a:bodyPr/>
          <a:lstStyle/>
          <a:p>
            <a:r>
              <a:rPr lang="en-US"/>
              <a:t>Click to edit Master title style</a:t>
            </a:r>
          </a:p>
        </p:txBody>
      </p:sp>
      <p:sp>
        <p:nvSpPr>
          <p:cNvPr id="3" name="Content Placeholder 2"/>
          <p:cNvSpPr>
            <a:spLocks noGrp="1"/>
          </p:cNvSpPr>
          <p:nvPr>
            <p:ph idx="1"/>
          </p:nvPr>
        </p:nvSpPr>
        <p:spPr>
          <a:xfrm>
            <a:off x="628650" y="1456267"/>
            <a:ext cx="7886700" cy="922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p:cNvSpPr>
            <a:spLocks noGrp="1"/>
          </p:cNvSpPr>
          <p:nvPr>
            <p:ph idx="10"/>
          </p:nvPr>
        </p:nvSpPr>
        <p:spPr>
          <a:xfrm>
            <a:off x="628650" y="2506134"/>
            <a:ext cx="7886700" cy="92286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idx="11"/>
          </p:nvPr>
        </p:nvSpPr>
        <p:spPr>
          <a:xfrm>
            <a:off x="628648" y="3606802"/>
            <a:ext cx="7886700" cy="92286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2"/>
          </p:nvPr>
        </p:nvSpPr>
        <p:spPr>
          <a:xfrm>
            <a:off x="637115" y="4682071"/>
            <a:ext cx="7886700" cy="92286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3">
            <a:extLst>
              <a:ext uri="{FF2B5EF4-FFF2-40B4-BE49-F238E27FC236}">
                <a16:creationId xmlns:a16="http://schemas.microsoft.com/office/drawing/2014/main" id="{A5B65C18-82BB-4F8F-97A0-7E85A57BC10D}"/>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9" name="Slide Number Placeholder 5">
            <a:extLst>
              <a:ext uri="{FF2B5EF4-FFF2-40B4-BE49-F238E27FC236}">
                <a16:creationId xmlns:a16="http://schemas.microsoft.com/office/drawing/2014/main" id="{C48B1205-C477-4DA6-9A7D-E2399D4AB127}"/>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4-</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63961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29932"/>
          </a:xfrm>
        </p:spPr>
        <p:txBody>
          <a:bodyPr/>
          <a:lstStyle/>
          <a:p>
            <a:r>
              <a:rPr lang="en-US"/>
              <a:t>Click to edit Master title style</a:t>
            </a:r>
          </a:p>
        </p:txBody>
      </p:sp>
      <p:sp>
        <p:nvSpPr>
          <p:cNvPr id="3" name="Content Placeholder 2"/>
          <p:cNvSpPr>
            <a:spLocks noGrp="1"/>
          </p:cNvSpPr>
          <p:nvPr>
            <p:ph idx="1"/>
          </p:nvPr>
        </p:nvSpPr>
        <p:spPr>
          <a:xfrm>
            <a:off x="628650" y="1825625"/>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35A6D5A7-D64A-4D70-A555-A58A98A94B7B}"/>
              </a:ext>
            </a:extLst>
          </p:cNvPr>
          <p:cNvSpPr>
            <a:spLocks noGrp="1"/>
          </p:cNvSpPr>
          <p:nvPr>
            <p:ph idx="10"/>
          </p:nvPr>
        </p:nvSpPr>
        <p:spPr>
          <a:xfrm>
            <a:off x="636198" y="2620822"/>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93288F30-3787-49ED-B0E6-D5117CA0D528}"/>
              </a:ext>
            </a:extLst>
          </p:cNvPr>
          <p:cNvSpPr>
            <a:spLocks noGrp="1"/>
          </p:cNvSpPr>
          <p:nvPr>
            <p:ph idx="11"/>
          </p:nvPr>
        </p:nvSpPr>
        <p:spPr>
          <a:xfrm>
            <a:off x="636198" y="3571433"/>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BEC27303-89F7-48CC-B831-BE5B1370A416}"/>
              </a:ext>
            </a:extLst>
          </p:cNvPr>
          <p:cNvSpPr>
            <a:spLocks noGrp="1"/>
          </p:cNvSpPr>
          <p:nvPr>
            <p:ph idx="12"/>
          </p:nvPr>
        </p:nvSpPr>
        <p:spPr>
          <a:xfrm>
            <a:off x="636195" y="4657853"/>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E000F2C7-62F6-4BEF-A2BA-C5ABC072C036}"/>
              </a:ext>
            </a:extLst>
          </p:cNvPr>
          <p:cNvSpPr>
            <a:spLocks noGrp="1"/>
          </p:cNvSpPr>
          <p:nvPr>
            <p:ph idx="13"/>
          </p:nvPr>
        </p:nvSpPr>
        <p:spPr>
          <a:xfrm>
            <a:off x="636197" y="5608474"/>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3">
            <a:extLst>
              <a:ext uri="{FF2B5EF4-FFF2-40B4-BE49-F238E27FC236}">
                <a16:creationId xmlns:a16="http://schemas.microsoft.com/office/drawing/2014/main" id="{C327A239-CA9D-4BED-8FAF-784B323C949A}"/>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10" name="Slide Number Placeholder 5">
            <a:extLst>
              <a:ext uri="{FF2B5EF4-FFF2-40B4-BE49-F238E27FC236}">
                <a16:creationId xmlns:a16="http://schemas.microsoft.com/office/drawing/2014/main" id="{8FABF102-1492-409D-AB5B-2AC251CB09B4}"/>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4-</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79405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37142"/>
          </a:xfrm>
        </p:spPr>
        <p:txBody>
          <a:bodyPr/>
          <a:lstStyle/>
          <a:p>
            <a:r>
              <a:rPr lang="en-US"/>
              <a:t>Click to edit Master title style</a:t>
            </a:r>
          </a:p>
        </p:txBody>
      </p:sp>
      <p:sp>
        <p:nvSpPr>
          <p:cNvPr id="3" name="Content Placeholder 2"/>
          <p:cNvSpPr>
            <a:spLocks noGrp="1"/>
          </p:cNvSpPr>
          <p:nvPr>
            <p:ph idx="1"/>
          </p:nvPr>
        </p:nvSpPr>
        <p:spPr>
          <a:xfrm>
            <a:off x="628650" y="1456267"/>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0"/>
          </p:nvPr>
        </p:nvSpPr>
        <p:spPr>
          <a:xfrm>
            <a:off x="628650" y="2506134"/>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7E92A340-66C3-4CA5-9504-36B8F463AFF5}"/>
              </a:ext>
            </a:extLst>
          </p:cNvPr>
          <p:cNvSpPr>
            <a:spLocks noGrp="1"/>
          </p:cNvSpPr>
          <p:nvPr>
            <p:ph idx="11"/>
          </p:nvPr>
        </p:nvSpPr>
        <p:spPr>
          <a:xfrm>
            <a:off x="628650" y="3556002"/>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FE82A30-6BA2-4A6D-A6D0-9105BE8E3711}"/>
              </a:ext>
            </a:extLst>
          </p:cNvPr>
          <p:cNvSpPr>
            <a:spLocks noGrp="1"/>
          </p:cNvSpPr>
          <p:nvPr>
            <p:ph idx="12"/>
          </p:nvPr>
        </p:nvSpPr>
        <p:spPr>
          <a:xfrm>
            <a:off x="628650" y="4605870"/>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B497C436-A74D-4C87-9006-1014D86BAF03}"/>
              </a:ext>
            </a:extLst>
          </p:cNvPr>
          <p:cNvSpPr>
            <a:spLocks noGrp="1"/>
          </p:cNvSpPr>
          <p:nvPr>
            <p:ph idx="13"/>
          </p:nvPr>
        </p:nvSpPr>
        <p:spPr>
          <a:xfrm>
            <a:off x="3051668" y="6505058"/>
            <a:ext cx="3040665" cy="309957"/>
          </a:xfrm>
        </p:spPr>
        <p:txBody>
          <a:bodyPr>
            <a:normAutofit/>
          </a:bodyPr>
          <a:lstStyle>
            <a:lvl1pPr marL="0" indent="0" algn="ctr">
              <a:buNone/>
              <a:defRPr sz="900"/>
            </a:lvl1pPr>
          </a:lstStyle>
          <a:p>
            <a:pPr lvl="0"/>
            <a:endParaRPr lang="en-US" dirty="0"/>
          </a:p>
        </p:txBody>
      </p:sp>
    </p:spTree>
    <p:extLst>
      <p:ext uri="{BB962C8B-B14F-4D97-AF65-F5344CB8AC3E}">
        <p14:creationId xmlns:p14="http://schemas.microsoft.com/office/powerpoint/2010/main" val="87636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37142"/>
          </a:xfrm>
        </p:spPr>
        <p:txBody>
          <a:bodyPr/>
          <a:lstStyle/>
          <a:p>
            <a:r>
              <a:rPr lang="en-US"/>
              <a:t>Click to edit Master title style</a:t>
            </a:r>
          </a:p>
        </p:txBody>
      </p:sp>
      <p:sp>
        <p:nvSpPr>
          <p:cNvPr id="3" name="Content Placeholder 2"/>
          <p:cNvSpPr>
            <a:spLocks noGrp="1"/>
          </p:cNvSpPr>
          <p:nvPr>
            <p:ph idx="1"/>
          </p:nvPr>
        </p:nvSpPr>
        <p:spPr>
          <a:xfrm>
            <a:off x="628650" y="1456267"/>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0"/>
          </p:nvPr>
        </p:nvSpPr>
        <p:spPr>
          <a:xfrm>
            <a:off x="628650" y="2506134"/>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7E92A340-66C3-4CA5-9504-36B8F463AFF5}"/>
              </a:ext>
            </a:extLst>
          </p:cNvPr>
          <p:cNvSpPr>
            <a:spLocks noGrp="1"/>
          </p:cNvSpPr>
          <p:nvPr>
            <p:ph idx="11"/>
          </p:nvPr>
        </p:nvSpPr>
        <p:spPr>
          <a:xfrm>
            <a:off x="628650" y="3556002"/>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FE82A30-6BA2-4A6D-A6D0-9105BE8E3711}"/>
              </a:ext>
            </a:extLst>
          </p:cNvPr>
          <p:cNvSpPr>
            <a:spLocks noGrp="1"/>
          </p:cNvSpPr>
          <p:nvPr>
            <p:ph idx="12"/>
          </p:nvPr>
        </p:nvSpPr>
        <p:spPr>
          <a:xfrm>
            <a:off x="628650" y="4605870"/>
            <a:ext cx="7886700" cy="681025"/>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8B8D8434-F392-4460-8242-1AD45EC80A6D}"/>
              </a:ext>
            </a:extLst>
          </p:cNvPr>
          <p:cNvSpPr>
            <a:spLocks noGrp="1"/>
          </p:cNvSpPr>
          <p:nvPr>
            <p:ph idx="14"/>
          </p:nvPr>
        </p:nvSpPr>
        <p:spPr>
          <a:xfrm>
            <a:off x="628650" y="5401734"/>
            <a:ext cx="7886700" cy="41717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B497C436-A74D-4C87-9006-1014D86BAF03}"/>
              </a:ext>
            </a:extLst>
          </p:cNvPr>
          <p:cNvSpPr>
            <a:spLocks noGrp="1"/>
          </p:cNvSpPr>
          <p:nvPr>
            <p:ph idx="13"/>
          </p:nvPr>
        </p:nvSpPr>
        <p:spPr>
          <a:xfrm>
            <a:off x="3051668" y="6505058"/>
            <a:ext cx="3040665" cy="309957"/>
          </a:xfrm>
        </p:spPr>
        <p:txBody>
          <a:bodyPr>
            <a:normAutofit/>
          </a:bodyPr>
          <a:lstStyle>
            <a:lvl1pPr marL="0" indent="0" algn="ctr">
              <a:buNone/>
              <a:defRPr sz="900"/>
            </a:lvl1pPr>
          </a:lstStyle>
          <a:p>
            <a:pPr lvl="0"/>
            <a:endParaRPr lang="en-US" dirty="0"/>
          </a:p>
        </p:txBody>
      </p:sp>
    </p:spTree>
    <p:extLst>
      <p:ext uri="{BB962C8B-B14F-4D97-AF65-F5344CB8AC3E}">
        <p14:creationId xmlns:p14="http://schemas.microsoft.com/office/powerpoint/2010/main" val="3327604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29932"/>
          </a:xfrm>
        </p:spPr>
        <p:txBody>
          <a:bodyPr/>
          <a:lstStyle/>
          <a:p>
            <a:r>
              <a:rPr lang="en-US"/>
              <a:t>Click to edit Master title style</a:t>
            </a:r>
          </a:p>
        </p:txBody>
      </p:sp>
      <p:sp>
        <p:nvSpPr>
          <p:cNvPr id="3" name="Content Placeholder 2"/>
          <p:cNvSpPr>
            <a:spLocks noGrp="1"/>
          </p:cNvSpPr>
          <p:nvPr>
            <p:ph idx="1"/>
          </p:nvPr>
        </p:nvSpPr>
        <p:spPr>
          <a:xfrm>
            <a:off x="628650" y="1825625"/>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35A6D5A7-D64A-4D70-A555-A58A98A94B7B}"/>
              </a:ext>
            </a:extLst>
          </p:cNvPr>
          <p:cNvSpPr>
            <a:spLocks noGrp="1"/>
          </p:cNvSpPr>
          <p:nvPr>
            <p:ph idx="10"/>
          </p:nvPr>
        </p:nvSpPr>
        <p:spPr>
          <a:xfrm>
            <a:off x="636198" y="2620822"/>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93288F30-3787-49ED-B0E6-D5117CA0D528}"/>
              </a:ext>
            </a:extLst>
          </p:cNvPr>
          <p:cNvSpPr>
            <a:spLocks noGrp="1"/>
          </p:cNvSpPr>
          <p:nvPr>
            <p:ph idx="11"/>
          </p:nvPr>
        </p:nvSpPr>
        <p:spPr>
          <a:xfrm>
            <a:off x="636198" y="3571433"/>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BEC27303-89F7-48CC-B831-BE5B1370A416}"/>
              </a:ext>
            </a:extLst>
          </p:cNvPr>
          <p:cNvSpPr>
            <a:spLocks noGrp="1"/>
          </p:cNvSpPr>
          <p:nvPr>
            <p:ph idx="12"/>
          </p:nvPr>
        </p:nvSpPr>
        <p:spPr>
          <a:xfrm>
            <a:off x="636195" y="4657853"/>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E000F2C7-62F6-4BEF-A2BA-C5ABC072C036}"/>
              </a:ext>
            </a:extLst>
          </p:cNvPr>
          <p:cNvSpPr>
            <a:spLocks noGrp="1"/>
          </p:cNvSpPr>
          <p:nvPr>
            <p:ph idx="13"/>
          </p:nvPr>
        </p:nvSpPr>
        <p:spPr>
          <a:xfrm>
            <a:off x="636197" y="5608474"/>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851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2513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793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7959"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7932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6272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30" name="Picture 2"/>
          <p:cNvPicPr>
            <a:picLocks noChangeAspect="1" noChangeArrowheads="1"/>
          </p:cNvPicPr>
          <p:nvPr/>
        </p:nvPicPr>
        <p:blipFill>
          <a:blip r:embed="rId15">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a:noFill/>
          </a:ln>
        </p:spPr>
      </p:pic>
      <p:sp>
        <p:nvSpPr>
          <p:cNvPr id="9" name="Text Placeholder 3">
            <a:extLst>
              <a:ext uri="{FF2B5EF4-FFF2-40B4-BE49-F238E27FC236}">
                <a16:creationId xmlns:a16="http://schemas.microsoft.com/office/drawing/2014/main" id="{44F55758-F6AD-47A5-B584-B70FBAA6D8D4}"/>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10" name="Slide Number Placeholder 5">
            <a:extLst>
              <a:ext uri="{FF2B5EF4-FFF2-40B4-BE49-F238E27FC236}">
                <a16:creationId xmlns:a16="http://schemas.microsoft.com/office/drawing/2014/main" id="{66237CE2-8BF7-4E3F-970B-3A8D1C89F5D4}"/>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4-</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77" r:id="rId3"/>
    <p:sldLayoutId id="2147483778" r:id="rId4"/>
    <p:sldLayoutId id="2147483776" r:id="rId5"/>
    <p:sldLayoutId id="2147483759" r:id="rId6"/>
    <p:sldLayoutId id="2147483760" r:id="rId7"/>
    <p:sldLayoutId id="2147483761" r:id="rId8"/>
    <p:sldLayoutId id="2147483762" r:id="rId9"/>
    <p:sldLayoutId id="2147483763" r:id="rId10"/>
    <p:sldLayoutId id="2147483764" r:id="rId11"/>
    <p:sldLayoutId id="2147483765" r:id="rId12"/>
    <p:sldLayoutId id="2147483782" r:id="rId13"/>
  </p:sldLayoutIdLst>
  <p:hf hdr="0" dt="0"/>
  <p:txStyles>
    <p:titleStyle>
      <a:lvl1pPr algn="l" defTabSz="685800" rtl="0" eaLnBrk="1" fontAlgn="base" hangingPunct="1">
        <a:lnSpc>
          <a:spcPct val="90000"/>
        </a:lnSpc>
        <a:spcBef>
          <a:spcPct val="0"/>
        </a:spcBef>
        <a:spcAft>
          <a:spcPct val="0"/>
        </a:spcAft>
        <a:defRPr sz="3300" kern="1200">
          <a:solidFill>
            <a:schemeClr val="bg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2pPr>
      <a:lvl3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3pPr>
      <a:lvl4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4pPr>
      <a:lvl5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5pPr>
      <a:lvl6pPr marL="4572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6pPr>
      <a:lvl7pPr marL="9144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7pPr>
      <a:lvl8pPr marL="13716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8pPr>
      <a:lvl9pPr marL="18288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9pPr>
    </p:titleStyle>
    <p:body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bg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bg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bg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28650" y="6311900"/>
            <a:ext cx="7886700" cy="355600"/>
          </a:xfrm>
          <a:prstGeom prst="rect">
            <a:avLst/>
          </a:prstGeom>
        </p:spPr>
        <p:txBody>
          <a:bodyPr vert="horz" lIns="91440" tIns="45720" rIns="91440" bIns="45720" rtlCol="0" anchor="ctr"/>
          <a:lstStyle>
            <a:lvl1pPr algn="ctr" eaLnBrk="1" fontAlgn="auto" hangingPunct="1">
              <a:spcBef>
                <a:spcPts val="0"/>
              </a:spcBef>
              <a:spcAft>
                <a:spcPts val="0"/>
              </a:spcAft>
              <a:defRPr sz="900" dirty="0" smtClean="0">
                <a:solidFill>
                  <a:schemeClr val="bg1"/>
                </a:solidFill>
                <a:latin typeface="+mn-lt"/>
              </a:defRPr>
            </a:lvl1pPr>
          </a:lstStyle>
          <a:p>
            <a:pPr>
              <a:defRPr/>
            </a:pPr>
            <a:r>
              <a:rPr lang="en-US"/>
              <a:t>Copyright © 2020 McGraw-Hill Education. All rights reserved. No reproduction or distribution without the prior written consent of McGraw-Hill Education.</a:t>
            </a:r>
          </a:p>
        </p:txBody>
      </p:sp>
      <p:sp>
        <p:nvSpPr>
          <p:cNvPr id="6" name="Slide Number Placeholder 5"/>
          <p:cNvSpPr>
            <a:spLocks noGrp="1"/>
          </p:cNvSpPr>
          <p:nvPr>
            <p:ph type="sldNum" sz="quarter" idx="4"/>
          </p:nvPr>
        </p:nvSpPr>
        <p:spPr>
          <a:xfrm>
            <a:off x="8308975" y="6311900"/>
            <a:ext cx="55245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bg1"/>
                </a:solidFill>
                <a:latin typeface="+mn-lt"/>
              </a:defRPr>
            </a:lvl1pPr>
          </a:lstStyle>
          <a:p>
            <a:pPr>
              <a:defRPr/>
            </a:pPr>
            <a:fld id="{9E02C5E0-7E03-45CF-B822-092D0174EDAD}" type="slidenum">
              <a:rPr lang="en-US" smtClean="0"/>
              <a:pPr>
                <a:defRPr/>
              </a:pPr>
              <a:t>‹#›</a:t>
            </a:fld>
            <a:endParaRPr lang="en-US" dirty="0"/>
          </a:p>
        </p:txBody>
      </p:sp>
    </p:spTree>
    <p:extLst>
      <p:ext uri="{BB962C8B-B14F-4D97-AF65-F5344CB8AC3E}">
        <p14:creationId xmlns:p14="http://schemas.microsoft.com/office/powerpoint/2010/main" val="3684954767"/>
      </p:ext>
    </p:extLst>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9" r:id="rId10"/>
    <p:sldLayoutId id="2147483780" r:id="rId11"/>
    <p:sldLayoutId id="2147483781" r:id="rId12"/>
  </p:sldLayoutIdLst>
  <p:transition spd="med">
    <p:pull/>
  </p:transition>
  <p:hf hdr="0" dt="0"/>
  <p:txStyles>
    <p:titleStyle>
      <a:lvl1pPr algn="l" defTabSz="685800" rtl="0" eaLnBrk="1" fontAlgn="base" hangingPunct="1">
        <a:lnSpc>
          <a:spcPct val="90000"/>
        </a:lnSpc>
        <a:spcBef>
          <a:spcPct val="0"/>
        </a:spcBef>
        <a:spcAft>
          <a:spcPct val="0"/>
        </a:spcAft>
        <a:defRPr sz="3300" kern="1200">
          <a:solidFill>
            <a:schemeClr val="bg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2pPr>
      <a:lvl3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3pPr>
      <a:lvl4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4pPr>
      <a:lvl5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5pPr>
      <a:lvl6pPr marL="4572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6pPr>
      <a:lvl7pPr marL="9144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7pPr>
      <a:lvl8pPr marL="13716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8pPr>
      <a:lvl9pPr marL="18288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9pPr>
    </p:titleStyle>
    <p:body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bg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bg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bg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9.w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8.w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slide" Target="slide3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81B31-985B-45F1-BB89-A901781E1D53}"/>
              </a:ext>
            </a:extLst>
          </p:cNvPr>
          <p:cNvSpPr>
            <a:spLocks noGrp="1"/>
          </p:cNvSpPr>
          <p:nvPr>
            <p:ph type="ctrTitle"/>
          </p:nvPr>
        </p:nvSpPr>
        <p:spPr>
          <a:xfrm>
            <a:off x="104775" y="141288"/>
            <a:ext cx="5191125" cy="1727197"/>
          </a:xfrm>
        </p:spPr>
        <p:txBody>
          <a:bodyPr/>
          <a:lstStyle/>
          <a:p>
            <a:pPr algn="l"/>
            <a:r>
              <a:rPr lang="en-US" sz="3600" noProof="0" dirty="0"/>
              <a:t>Payroll Accounting 2020</a:t>
            </a:r>
            <a:br>
              <a:rPr lang="en-US" noProof="0" dirty="0"/>
            </a:br>
            <a:r>
              <a:rPr lang="en-US" sz="2800" noProof="0" dirty="0"/>
              <a:t>Sixth Edition</a:t>
            </a:r>
            <a:br>
              <a:rPr lang="en-US" noProof="0" dirty="0"/>
            </a:br>
            <a:r>
              <a:rPr lang="en-US" sz="2600" noProof="0" dirty="0"/>
              <a:t>Jeanette M. Landin, Ed.D.</a:t>
            </a:r>
            <a:br>
              <a:rPr lang="en-US" sz="2600" noProof="0" dirty="0"/>
            </a:br>
            <a:r>
              <a:rPr lang="en-US" sz="2600" noProof="0" dirty="0"/>
              <a:t>Paulette Schirmer, D.B.A.</a:t>
            </a:r>
          </a:p>
        </p:txBody>
      </p:sp>
      <p:sp>
        <p:nvSpPr>
          <p:cNvPr id="3" name="Subtitle 2">
            <a:extLst>
              <a:ext uri="{FF2B5EF4-FFF2-40B4-BE49-F238E27FC236}">
                <a16:creationId xmlns:a16="http://schemas.microsoft.com/office/drawing/2014/main" id="{6650E1D8-1530-4F42-8C1D-77E01E9D943F}"/>
              </a:ext>
            </a:extLst>
          </p:cNvPr>
          <p:cNvSpPr>
            <a:spLocks noGrp="1"/>
          </p:cNvSpPr>
          <p:nvPr>
            <p:ph type="subTitle" idx="1"/>
          </p:nvPr>
        </p:nvSpPr>
        <p:spPr>
          <a:xfrm>
            <a:off x="5572125" y="2840037"/>
            <a:ext cx="3257550" cy="2046287"/>
          </a:xfrm>
        </p:spPr>
        <p:txBody>
          <a:bodyPr>
            <a:normAutofit lnSpcReduction="10000"/>
          </a:bodyPr>
          <a:lstStyle/>
          <a:p>
            <a:r>
              <a:rPr lang="en-US" sz="4000" b="1" noProof="0" dirty="0"/>
              <a:t>Chapter 4</a:t>
            </a:r>
          </a:p>
          <a:p>
            <a:r>
              <a:rPr lang="en-US" sz="3600" b="1" dirty="0"/>
              <a:t>Fringe Benefits and Voluntary Deductions</a:t>
            </a:r>
          </a:p>
        </p:txBody>
      </p:sp>
      <p:pic>
        <p:nvPicPr>
          <p:cNvPr id="6" name="Picture 5" descr="Book cover image">
            <a:extLst>
              <a:ext uri="{FF2B5EF4-FFF2-40B4-BE49-F238E27FC236}">
                <a16:creationId xmlns:a16="http://schemas.microsoft.com/office/drawing/2014/main" id="{BC4BDBB0-A2A4-4870-888C-6735441BB6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458" y="2063709"/>
            <a:ext cx="5060442" cy="3816432"/>
          </a:xfrm>
          <a:prstGeom prst="rect">
            <a:avLst/>
          </a:prstGeom>
        </p:spPr>
      </p:pic>
      <p:sp>
        <p:nvSpPr>
          <p:cNvPr id="4" name="Content Placeholder 3">
            <a:extLst>
              <a:ext uri="{FF2B5EF4-FFF2-40B4-BE49-F238E27FC236}">
                <a16:creationId xmlns:a16="http://schemas.microsoft.com/office/drawing/2014/main" id="{C0317E46-A75D-4A88-AEAD-FB38987034C0}"/>
              </a:ext>
            </a:extLst>
          </p:cNvPr>
          <p:cNvSpPr>
            <a:spLocks noGrp="1"/>
          </p:cNvSpPr>
          <p:nvPr>
            <p:ph sz="quarter" idx="10"/>
          </p:nvPr>
        </p:nvSpPr>
        <p:spPr>
          <a:xfrm>
            <a:off x="704850" y="6400801"/>
            <a:ext cx="8085138" cy="347662"/>
          </a:xfrm>
        </p:spPr>
        <p:txBody>
          <a:bodyPr>
            <a:normAutofit/>
          </a:bodyPr>
          <a:lstStyle/>
          <a:p>
            <a:pPr marL="0" indent="0">
              <a:buNone/>
            </a:pPr>
            <a:r>
              <a:rPr lang="en-US" sz="900" noProof="0" dirty="0"/>
              <a:t>© 2020 McGraw Hill. All rights reserved. Authorized only for instructor use in the classroom. No reproduction or further distribution permitted without the prior written consent of McGraw Hill.</a:t>
            </a:r>
          </a:p>
        </p:txBody>
      </p:sp>
    </p:spTree>
    <p:extLst>
      <p:ext uri="{BB962C8B-B14F-4D97-AF65-F5344CB8AC3E}">
        <p14:creationId xmlns:p14="http://schemas.microsoft.com/office/powerpoint/2010/main" val="4233489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3600" dirty="0"/>
              <a:t>Pre-tax versus Post-tax Cafeteria Plan Effects on Taxable Income</a:t>
            </a:r>
            <a:endParaRPr lang="en-US" sz="3600" noProof="0" dirty="0"/>
          </a:p>
        </p:txBody>
      </p:sp>
      <p:sp>
        <p:nvSpPr>
          <p:cNvPr id="11" name="Content Placeholder 10">
            <a:extLst>
              <a:ext uri="{FF2B5EF4-FFF2-40B4-BE49-F238E27FC236}">
                <a16:creationId xmlns:a16="http://schemas.microsoft.com/office/drawing/2014/main" id="{94C42369-2FA8-4BF5-A69E-25ADC125286F}"/>
              </a:ext>
            </a:extLst>
          </p:cNvPr>
          <p:cNvSpPr>
            <a:spLocks noGrp="1"/>
          </p:cNvSpPr>
          <p:nvPr>
            <p:ph idx="1"/>
          </p:nvPr>
        </p:nvSpPr>
        <p:spPr>
          <a:xfrm>
            <a:off x="628650" y="1456267"/>
            <a:ext cx="5591676" cy="461433"/>
          </a:xfrm>
        </p:spPr>
        <p:txBody>
          <a:bodyPr>
            <a:normAutofit/>
          </a:bodyPr>
          <a:lstStyle/>
          <a:p>
            <a:pPr marL="0" indent="0">
              <a:buNone/>
            </a:pPr>
            <a:r>
              <a:rPr lang="en-US" sz="2200" dirty="0"/>
              <a:t>Pre-tax versus Post-tax Premium Deduction</a:t>
            </a:r>
          </a:p>
        </p:txBody>
      </p:sp>
      <p:graphicFrame>
        <p:nvGraphicFramePr>
          <p:cNvPr id="17" name="Table 16">
            <a:extLst>
              <a:ext uri="{FF2B5EF4-FFF2-40B4-BE49-F238E27FC236}">
                <a16:creationId xmlns:a16="http://schemas.microsoft.com/office/drawing/2014/main" id="{0B543F6C-49B6-4B7B-87E3-C276DB82A098}"/>
              </a:ext>
            </a:extLst>
          </p:cNvPr>
          <p:cNvGraphicFramePr>
            <a:graphicFrameLocks noGrp="1"/>
          </p:cNvGraphicFramePr>
          <p:nvPr>
            <p:extLst>
              <p:ext uri="{D42A27DB-BD31-4B8C-83A1-F6EECF244321}">
                <p14:modId xmlns:p14="http://schemas.microsoft.com/office/powerpoint/2010/main" val="524500766"/>
              </p:ext>
            </p:extLst>
          </p:nvPr>
        </p:nvGraphicFramePr>
        <p:xfrm>
          <a:off x="934720" y="2171699"/>
          <a:ext cx="6299200" cy="2243580"/>
        </p:xfrm>
        <a:graphic>
          <a:graphicData uri="http://schemas.openxmlformats.org/drawingml/2006/table">
            <a:tbl>
              <a:tblPr firstRow="1" bandRow="1">
                <a:tableStyleId>{5C22544A-7EE6-4342-B048-85BDC9FD1C3A}</a:tableStyleId>
              </a:tblPr>
              <a:tblGrid>
                <a:gridCol w="3658870">
                  <a:extLst>
                    <a:ext uri="{9D8B030D-6E8A-4147-A177-3AD203B41FA5}">
                      <a16:colId xmlns:a16="http://schemas.microsoft.com/office/drawing/2014/main" val="3981855231"/>
                    </a:ext>
                  </a:extLst>
                </a:gridCol>
                <a:gridCol w="1360170">
                  <a:extLst>
                    <a:ext uri="{9D8B030D-6E8A-4147-A177-3AD203B41FA5}">
                      <a16:colId xmlns:a16="http://schemas.microsoft.com/office/drawing/2014/main" val="2579532782"/>
                    </a:ext>
                  </a:extLst>
                </a:gridCol>
                <a:gridCol w="1280160">
                  <a:extLst>
                    <a:ext uri="{9D8B030D-6E8A-4147-A177-3AD203B41FA5}">
                      <a16:colId xmlns:a16="http://schemas.microsoft.com/office/drawing/2014/main" val="2057381417"/>
                    </a:ext>
                  </a:extLst>
                </a:gridCol>
              </a:tblGrid>
              <a:tr h="448716">
                <a:tc>
                  <a:txBody>
                    <a:bodyPr/>
                    <a:lstStyle/>
                    <a:p>
                      <a:endParaRPr lang="en-US" sz="2200" dirty="0">
                        <a:solidFill>
                          <a:schemeClr val="bg1"/>
                        </a:solidFill>
                      </a:endParaRP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u="none" dirty="0">
                          <a:solidFill>
                            <a:schemeClr val="bg1"/>
                          </a:solidFill>
                        </a:rPr>
                        <a:t>Pre-Tax</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200" u="none" dirty="0">
                          <a:solidFill>
                            <a:schemeClr val="bg1"/>
                          </a:solidFill>
                        </a:rPr>
                        <a:t>Post-Tax</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1716119"/>
                  </a:ext>
                </a:extLst>
              </a:tr>
              <a:tr h="448716">
                <a:tc>
                  <a:txBody>
                    <a:bodyPr/>
                    <a:lstStyle/>
                    <a:p>
                      <a:r>
                        <a:rPr lang="en-US" sz="2200" dirty="0"/>
                        <a:t>Period gross pay</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dirty="0"/>
                        <a:t>$2,500</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dirty="0"/>
                        <a:t>$2,500</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3658219"/>
                  </a:ext>
                </a:extLst>
              </a:tr>
              <a:tr h="448716">
                <a:tc>
                  <a:txBody>
                    <a:bodyPr/>
                    <a:lstStyle/>
                    <a:p>
                      <a:r>
                        <a:rPr lang="en-US" sz="2200" dirty="0"/>
                        <a:t>Health Insurance Premium</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dirty="0"/>
                        <a:t>$250</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dirty="0"/>
                        <a:t>$250</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2930264"/>
                  </a:ext>
                </a:extLst>
              </a:tr>
              <a:tr h="448716">
                <a:tc>
                  <a:txBody>
                    <a:bodyPr/>
                    <a:lstStyle/>
                    <a:p>
                      <a:r>
                        <a:rPr lang="en-US" sz="2200" dirty="0"/>
                        <a:t>F</a:t>
                      </a:r>
                      <a:r>
                        <a:rPr lang="en-US" sz="100" dirty="0"/>
                        <a:t> </a:t>
                      </a:r>
                      <a:r>
                        <a:rPr lang="en-US" sz="2200" dirty="0"/>
                        <a:t>S</a:t>
                      </a:r>
                      <a:r>
                        <a:rPr lang="en-US" sz="100" dirty="0"/>
                        <a:t> </a:t>
                      </a:r>
                      <a:r>
                        <a:rPr lang="en-US" sz="2200" dirty="0"/>
                        <a:t>A</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dirty="0"/>
                        <a:t>$100</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dirty="0"/>
                        <a:t>-0-</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5593018"/>
                  </a:ext>
                </a:extLst>
              </a:tr>
              <a:tr h="448716">
                <a:tc>
                  <a:txBody>
                    <a:bodyPr/>
                    <a:lstStyle/>
                    <a:p>
                      <a:r>
                        <a:rPr lang="en-US" sz="2200" dirty="0"/>
                        <a:t>Taxable Income</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u="sng" dirty="0"/>
                        <a:t>$2,150</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u="sng" dirty="0"/>
                        <a:t>$2,500</a:t>
                      </a:r>
                    </a:p>
                  </a:txBody>
                  <a:tcPr marL="147265" marR="147265" marT="55321" marB="553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4502368"/>
                  </a:ext>
                </a:extLst>
              </a:tr>
            </a:tbl>
          </a:graphicData>
        </a:graphic>
      </p:graphicFrame>
    </p:spTree>
    <p:extLst>
      <p:ext uri="{BB962C8B-B14F-4D97-AF65-F5344CB8AC3E}">
        <p14:creationId xmlns:p14="http://schemas.microsoft.com/office/powerpoint/2010/main" val="3538080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4000" dirty="0"/>
              <a:t>Health Savings Accounts (H</a:t>
            </a:r>
            <a:r>
              <a:rPr lang="en-US" sz="100" dirty="0"/>
              <a:t> </a:t>
            </a:r>
            <a:r>
              <a:rPr lang="en-US" sz="4000" dirty="0"/>
              <a:t>S</a:t>
            </a:r>
            <a:r>
              <a:rPr lang="en-US" sz="100" dirty="0"/>
              <a:t> </a:t>
            </a:r>
            <a:r>
              <a:rPr lang="en-US" sz="4000" dirty="0"/>
              <a:t>A</a:t>
            </a:r>
            <a:r>
              <a:rPr lang="en-US" sz="100" dirty="0"/>
              <a:t> </a:t>
            </a:r>
            <a:r>
              <a:rPr lang="en-US" sz="4000" dirty="0"/>
              <a:t>s)</a:t>
            </a:r>
            <a:endParaRPr lang="en-US" sz="4000" noProof="0" dirty="0">
              <a:solidFill>
                <a:srgbClr val="000000"/>
              </a:solidFill>
            </a:endParaRP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515902"/>
            <a:ext cx="7886699" cy="2636998"/>
          </a:xfrm>
        </p:spPr>
        <p:txBody>
          <a:bodyPr>
            <a:normAutofit fontScale="92500" lnSpcReduction="10000"/>
          </a:bodyPr>
          <a:lstStyle/>
          <a:p>
            <a:pPr marL="0" indent="0">
              <a:buNone/>
            </a:pPr>
            <a:r>
              <a:rPr lang="en-US" sz="3000" dirty="0"/>
              <a:t>May only be used by employees who have a cafeteria plan that is a High-Deductible Healthcare Plan (H</a:t>
            </a:r>
            <a:r>
              <a:rPr lang="en-US" sz="100" dirty="0"/>
              <a:t> </a:t>
            </a:r>
            <a:r>
              <a:rPr lang="en-US" sz="3000" dirty="0"/>
              <a:t>D</a:t>
            </a:r>
            <a:r>
              <a:rPr lang="en-US" sz="100" dirty="0"/>
              <a:t> </a:t>
            </a:r>
            <a:r>
              <a:rPr lang="en-US" sz="3000" dirty="0"/>
              <a:t>H</a:t>
            </a:r>
            <a:r>
              <a:rPr lang="en-US" sz="100" dirty="0"/>
              <a:t> </a:t>
            </a:r>
            <a:r>
              <a:rPr lang="en-US" sz="3000" dirty="0"/>
              <a:t>P), defined as follows (2019 figures):</a:t>
            </a:r>
          </a:p>
          <a:p>
            <a:pPr marL="0" lvl="0" indent="0">
              <a:buNone/>
            </a:pPr>
            <a:r>
              <a:rPr lang="en-US" sz="2800" dirty="0"/>
              <a:t>Single</a:t>
            </a:r>
          </a:p>
          <a:p>
            <a:pPr marL="291600" lvl="1" indent="-291600"/>
            <a:r>
              <a:rPr lang="en-US" sz="2200" dirty="0"/>
              <a:t>$1,350 annual deductible.</a:t>
            </a:r>
          </a:p>
          <a:p>
            <a:pPr marL="291600" lvl="1" indent="-291600"/>
            <a:r>
              <a:rPr lang="en-US" sz="2200" dirty="0"/>
              <a:t>$6,750 out-of-pocket maximum.</a:t>
            </a:r>
          </a:p>
        </p:txBody>
      </p:sp>
      <p:sp>
        <p:nvSpPr>
          <p:cNvPr id="9" name="Content Placeholder 8">
            <a:extLst>
              <a:ext uri="{FF2B5EF4-FFF2-40B4-BE49-F238E27FC236}">
                <a16:creationId xmlns:a16="http://schemas.microsoft.com/office/drawing/2014/main" id="{30AFBBF9-C1B9-400C-9A2F-D358DF277378}"/>
              </a:ext>
            </a:extLst>
          </p:cNvPr>
          <p:cNvSpPr>
            <a:spLocks noGrp="1"/>
          </p:cNvSpPr>
          <p:nvPr>
            <p:ph idx="10"/>
          </p:nvPr>
        </p:nvSpPr>
        <p:spPr>
          <a:xfrm>
            <a:off x="628650" y="4229100"/>
            <a:ext cx="7886700" cy="1341368"/>
          </a:xfrm>
        </p:spPr>
        <p:txBody>
          <a:bodyPr>
            <a:normAutofit lnSpcReduction="10000"/>
          </a:bodyPr>
          <a:lstStyle/>
          <a:p>
            <a:pPr marL="0" lvl="0" indent="0">
              <a:buNone/>
            </a:pPr>
            <a:r>
              <a:rPr lang="en-US" sz="2600" dirty="0"/>
              <a:t>Family</a:t>
            </a:r>
          </a:p>
          <a:p>
            <a:pPr marL="291600" lvl="1" indent="-291600"/>
            <a:r>
              <a:rPr lang="en-US" sz="2000" dirty="0"/>
              <a:t>$2,700 annual deductible.</a:t>
            </a:r>
          </a:p>
          <a:p>
            <a:pPr marL="291600" lvl="1" indent="-291600"/>
            <a:r>
              <a:rPr lang="en-US" sz="2000" dirty="0"/>
              <a:t>$13,500 out-of-pocket maximum.</a:t>
            </a:r>
            <a:endParaRPr lang="en-US" sz="2400" noProof="0" dirty="0"/>
          </a:p>
        </p:txBody>
      </p:sp>
    </p:spTree>
    <p:extLst>
      <p:ext uri="{BB962C8B-B14F-4D97-AF65-F5344CB8AC3E}">
        <p14:creationId xmlns:p14="http://schemas.microsoft.com/office/powerpoint/2010/main" val="919917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50" y="226579"/>
            <a:ext cx="7886700" cy="1114236"/>
          </a:xfrm>
        </p:spPr>
        <p:txBody>
          <a:bodyPr/>
          <a:lstStyle/>
          <a:p>
            <a:r>
              <a:rPr lang="en-US" sz="3600" dirty="0"/>
              <a:t>H</a:t>
            </a:r>
            <a:r>
              <a:rPr lang="en-US" sz="100" dirty="0"/>
              <a:t> </a:t>
            </a:r>
            <a:r>
              <a:rPr lang="en-US" sz="3600" dirty="0"/>
              <a:t>S</a:t>
            </a:r>
            <a:r>
              <a:rPr lang="en-US" sz="100" dirty="0"/>
              <a:t> </a:t>
            </a:r>
            <a:r>
              <a:rPr lang="en-US" sz="3600" dirty="0"/>
              <a:t>A Benefits</a:t>
            </a:r>
            <a:endParaRPr lang="en-US" sz="3600" noProof="0" dirty="0"/>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6"/>
            <a:ext cx="7886700" cy="2420409"/>
          </a:xfrm>
        </p:spPr>
        <p:txBody>
          <a:bodyPr>
            <a:noAutofit/>
          </a:bodyPr>
          <a:lstStyle/>
          <a:p>
            <a:pPr marL="0" indent="0">
              <a:buNone/>
            </a:pPr>
            <a:r>
              <a:rPr lang="en-US" sz="2600" dirty="0"/>
              <a:t>Employees</a:t>
            </a:r>
          </a:p>
          <a:p>
            <a:pPr lvl="0"/>
            <a:r>
              <a:rPr lang="en-US" sz="2600" dirty="0"/>
              <a:t>Funds contributed may be reserved for use later in life.</a:t>
            </a:r>
          </a:p>
          <a:p>
            <a:pPr lvl="0"/>
            <a:r>
              <a:rPr lang="en-US" sz="2600" dirty="0"/>
              <a:t>Employees may set up an H</a:t>
            </a:r>
            <a:r>
              <a:rPr lang="en-US" sz="100" dirty="0"/>
              <a:t> </a:t>
            </a:r>
            <a:r>
              <a:rPr lang="en-US" sz="2600" dirty="0"/>
              <a:t>S</a:t>
            </a:r>
            <a:r>
              <a:rPr lang="en-US" sz="100" dirty="0"/>
              <a:t> </a:t>
            </a:r>
            <a:r>
              <a:rPr lang="en-US" sz="2600" dirty="0"/>
              <a:t>A with a trustee if the employer does not offer one.</a:t>
            </a:r>
          </a:p>
        </p:txBody>
      </p:sp>
      <p:sp>
        <p:nvSpPr>
          <p:cNvPr id="9" name="Content Placeholder 8">
            <a:extLst>
              <a:ext uri="{FF2B5EF4-FFF2-40B4-BE49-F238E27FC236}">
                <a16:creationId xmlns:a16="http://schemas.microsoft.com/office/drawing/2014/main" id="{30AFBBF9-C1B9-400C-9A2F-D358DF277378}"/>
              </a:ext>
            </a:extLst>
          </p:cNvPr>
          <p:cNvSpPr>
            <a:spLocks noGrp="1"/>
          </p:cNvSpPr>
          <p:nvPr>
            <p:ph idx="10"/>
          </p:nvPr>
        </p:nvSpPr>
        <p:spPr>
          <a:xfrm>
            <a:off x="628650" y="3952875"/>
            <a:ext cx="7886700" cy="1943100"/>
          </a:xfrm>
        </p:spPr>
        <p:txBody>
          <a:bodyPr>
            <a:noAutofit/>
          </a:bodyPr>
          <a:lstStyle/>
          <a:p>
            <a:pPr marL="0" indent="0">
              <a:buNone/>
            </a:pPr>
            <a:r>
              <a:rPr lang="en-US" sz="2600" dirty="0"/>
              <a:t>Employers</a:t>
            </a:r>
          </a:p>
          <a:p>
            <a:pPr lvl="0"/>
            <a:r>
              <a:rPr lang="en-US" sz="2600" dirty="0"/>
              <a:t>Funds contributed to employee H</a:t>
            </a:r>
            <a:r>
              <a:rPr lang="en-US" sz="100" dirty="0"/>
              <a:t> </a:t>
            </a:r>
            <a:r>
              <a:rPr lang="en-US" sz="2600" dirty="0"/>
              <a:t>S</a:t>
            </a:r>
            <a:r>
              <a:rPr lang="en-US" sz="100" dirty="0"/>
              <a:t> </a:t>
            </a:r>
            <a:r>
              <a:rPr lang="en-US" sz="2600" dirty="0"/>
              <a:t>A</a:t>
            </a:r>
            <a:r>
              <a:rPr lang="en-US" sz="100" dirty="0"/>
              <a:t> </a:t>
            </a:r>
            <a:r>
              <a:rPr lang="en-US" sz="2600" dirty="0"/>
              <a:t>s are tax exempt.</a:t>
            </a:r>
          </a:p>
          <a:p>
            <a:pPr lvl="0"/>
            <a:r>
              <a:rPr lang="en-US" sz="2600" dirty="0"/>
              <a:t>Contributions are not viewed as employee wages or salary.</a:t>
            </a:r>
            <a:endParaRPr lang="en-US" sz="2600" noProof="0" dirty="0"/>
          </a:p>
        </p:txBody>
      </p:sp>
    </p:spTree>
    <p:extLst>
      <p:ext uri="{BB962C8B-B14F-4D97-AF65-F5344CB8AC3E}">
        <p14:creationId xmlns:p14="http://schemas.microsoft.com/office/powerpoint/2010/main" val="409529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9770-90F4-4358-93B4-8DF443C40F24}"/>
              </a:ext>
            </a:extLst>
          </p:cNvPr>
          <p:cNvSpPr>
            <a:spLocks noGrp="1"/>
          </p:cNvSpPr>
          <p:nvPr>
            <p:ph type="title"/>
          </p:nvPr>
        </p:nvSpPr>
        <p:spPr/>
        <p:txBody>
          <a:bodyPr/>
          <a:lstStyle/>
          <a:p>
            <a:r>
              <a:rPr lang="en-US" sz="3600" dirty="0"/>
              <a:t>L</a:t>
            </a:r>
            <a:r>
              <a:rPr lang="en-US" sz="100" dirty="0"/>
              <a:t> </a:t>
            </a:r>
            <a:r>
              <a:rPr lang="en-US" sz="3600" dirty="0"/>
              <a:t>O 4-3: Describe Fringe Benefit Exclusion Rules</a:t>
            </a:r>
            <a:endParaRPr lang="en-US" dirty="0"/>
          </a:p>
        </p:txBody>
      </p:sp>
      <p:sp>
        <p:nvSpPr>
          <p:cNvPr id="3" name="Content Placeholder 2">
            <a:extLst>
              <a:ext uri="{FF2B5EF4-FFF2-40B4-BE49-F238E27FC236}">
                <a16:creationId xmlns:a16="http://schemas.microsoft.com/office/drawing/2014/main" id="{064590B8-4274-4ECA-ACAA-0D451D76BD2C}"/>
              </a:ext>
            </a:extLst>
          </p:cNvPr>
          <p:cNvSpPr>
            <a:spLocks noGrp="1"/>
          </p:cNvSpPr>
          <p:nvPr>
            <p:ph idx="1"/>
          </p:nvPr>
        </p:nvSpPr>
        <p:spPr>
          <a:xfrm>
            <a:off x="628650" y="1456267"/>
            <a:ext cx="7886700" cy="4592108"/>
          </a:xfrm>
        </p:spPr>
        <p:txBody>
          <a:bodyPr>
            <a:normAutofit fontScale="92500"/>
          </a:bodyPr>
          <a:lstStyle/>
          <a:p>
            <a:pPr defTabSz="914400"/>
            <a:r>
              <a:rPr lang="en-US" sz="2400" dirty="0">
                <a:solidFill>
                  <a:srgbClr val="000000"/>
                </a:solidFill>
              </a:rPr>
              <a:t>Value of excluded fringe benefits is generally exempt from taxes with certain exclusions:</a:t>
            </a:r>
          </a:p>
          <a:p>
            <a:pPr defTabSz="914400"/>
            <a:r>
              <a:rPr lang="en-US" sz="2400" b="1" dirty="0">
                <a:solidFill>
                  <a:srgbClr val="000000"/>
                </a:solidFill>
              </a:rPr>
              <a:t>Prizes and awards</a:t>
            </a:r>
            <a:r>
              <a:rPr lang="en-US" sz="2400" dirty="0">
                <a:solidFill>
                  <a:srgbClr val="000000"/>
                </a:solidFill>
              </a:rPr>
              <a:t>: Amounts in excess of $1,600 annually are taxable.</a:t>
            </a:r>
          </a:p>
          <a:p>
            <a:pPr defTabSz="914400"/>
            <a:r>
              <a:rPr lang="en-US" sz="2400" b="1" dirty="0">
                <a:solidFill>
                  <a:srgbClr val="000000"/>
                </a:solidFill>
              </a:rPr>
              <a:t>Off-site gym memberships</a:t>
            </a:r>
            <a:r>
              <a:rPr lang="en-US" sz="2400" dirty="0">
                <a:solidFill>
                  <a:srgbClr val="000000"/>
                </a:solidFill>
              </a:rPr>
              <a:t>: If gym membership is given at no cost to the employee, the value of the membership is taxable.</a:t>
            </a:r>
          </a:p>
          <a:p>
            <a:pPr defTabSz="914400"/>
            <a:r>
              <a:rPr lang="en-US" sz="2400" b="1" dirty="0">
                <a:solidFill>
                  <a:srgbClr val="000000"/>
                </a:solidFill>
              </a:rPr>
              <a:t>Company car: </a:t>
            </a:r>
            <a:r>
              <a:rPr lang="en-US" sz="2400" dirty="0">
                <a:solidFill>
                  <a:srgbClr val="000000"/>
                </a:solidFill>
              </a:rPr>
              <a:t>Personal use of company car is subject to taxes.</a:t>
            </a:r>
          </a:p>
          <a:p>
            <a:pPr defTabSz="914400"/>
            <a:r>
              <a:rPr lang="en-US" sz="2400" b="1" dirty="0">
                <a:solidFill>
                  <a:srgbClr val="000000"/>
                </a:solidFill>
              </a:rPr>
              <a:t>Gift cards</a:t>
            </a:r>
            <a:r>
              <a:rPr lang="en-US" sz="2400" dirty="0">
                <a:solidFill>
                  <a:srgbClr val="000000"/>
                </a:solidFill>
              </a:rPr>
              <a:t>: All cash value is taxable income.</a:t>
            </a:r>
          </a:p>
          <a:p>
            <a:pPr defTabSz="914400"/>
            <a:r>
              <a:rPr lang="en-US" sz="2400" b="1" dirty="0">
                <a:solidFill>
                  <a:srgbClr val="000000"/>
                </a:solidFill>
              </a:rPr>
              <a:t>Employer-provided snacks/meals</a:t>
            </a:r>
            <a:r>
              <a:rPr lang="en-US" sz="2400" dirty="0">
                <a:solidFill>
                  <a:srgbClr val="000000"/>
                </a:solidFill>
              </a:rPr>
              <a:t>: Occasional benefit is not taxable.</a:t>
            </a:r>
            <a:endParaRPr lang="en-US" dirty="0"/>
          </a:p>
        </p:txBody>
      </p:sp>
    </p:spTree>
    <p:extLst>
      <p:ext uri="{BB962C8B-B14F-4D97-AF65-F5344CB8AC3E}">
        <p14:creationId xmlns:p14="http://schemas.microsoft.com/office/powerpoint/2010/main" val="2834866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3600" dirty="0"/>
              <a:t>L</a:t>
            </a:r>
            <a:r>
              <a:rPr lang="en-US" sz="100" dirty="0"/>
              <a:t> </a:t>
            </a:r>
            <a:r>
              <a:rPr lang="en-US" sz="3600" dirty="0"/>
              <a:t>O 4-4: Explain Fringe-Benefit Valuation Rules</a:t>
            </a:r>
            <a:endParaRPr lang="en-US" sz="3600" noProof="0" dirty="0"/>
          </a:p>
        </p:txBody>
      </p:sp>
      <p:sp>
        <p:nvSpPr>
          <p:cNvPr id="4" name="Content Placeholder 3">
            <a:extLst>
              <a:ext uri="{FF2B5EF4-FFF2-40B4-BE49-F238E27FC236}">
                <a16:creationId xmlns:a16="http://schemas.microsoft.com/office/drawing/2014/main" id="{3DC1CE2F-3E44-4BE8-9735-4B6CD481F937}"/>
              </a:ext>
            </a:extLst>
          </p:cNvPr>
          <p:cNvSpPr>
            <a:spLocks noGrp="1"/>
          </p:cNvSpPr>
          <p:nvPr>
            <p:ph idx="1"/>
          </p:nvPr>
        </p:nvSpPr>
        <p:spPr>
          <a:xfrm>
            <a:off x="628650" y="1456266"/>
            <a:ext cx="7886700" cy="2229909"/>
          </a:xfrm>
        </p:spPr>
        <p:txBody>
          <a:bodyPr>
            <a:normAutofit/>
          </a:bodyPr>
          <a:lstStyle/>
          <a:p>
            <a:pPr marL="0" indent="0" defTabSz="914400">
              <a:buNone/>
            </a:pPr>
            <a:r>
              <a:rPr lang="en-US" sz="2400" dirty="0"/>
              <a:t>Most valuations of fringe benefits use the General Valuation Rule (G</a:t>
            </a:r>
            <a:r>
              <a:rPr lang="en-US" sz="100" dirty="0"/>
              <a:t> </a:t>
            </a:r>
            <a:r>
              <a:rPr lang="en-US" sz="2400" dirty="0"/>
              <a:t>V</a:t>
            </a:r>
            <a:r>
              <a:rPr lang="en-US" sz="100" dirty="0"/>
              <a:t> </a:t>
            </a:r>
            <a:r>
              <a:rPr lang="en-US" sz="2400" dirty="0"/>
              <a:t>R).</a:t>
            </a:r>
          </a:p>
          <a:p>
            <a:pPr marL="291600" lvl="1" indent="-291600" defTabSz="914400"/>
            <a:r>
              <a:rPr lang="en-US" sz="2400" dirty="0"/>
              <a:t>Uses Fair Market Value (F</a:t>
            </a:r>
            <a:r>
              <a:rPr lang="en-US" sz="100" dirty="0"/>
              <a:t> </a:t>
            </a:r>
            <a:r>
              <a:rPr lang="en-US" sz="2400" dirty="0"/>
              <a:t>M</a:t>
            </a:r>
            <a:r>
              <a:rPr lang="en-US" sz="100" dirty="0"/>
              <a:t> </a:t>
            </a:r>
            <a:r>
              <a:rPr lang="en-US" sz="2400" dirty="0"/>
              <a:t>V).</a:t>
            </a:r>
          </a:p>
          <a:p>
            <a:pPr marL="291600" lvl="1" indent="-291600" defTabSz="914400"/>
            <a:r>
              <a:rPr lang="en-US" sz="2400" dirty="0"/>
              <a:t>F</a:t>
            </a:r>
            <a:r>
              <a:rPr lang="en-US" sz="100" dirty="0"/>
              <a:t> </a:t>
            </a:r>
            <a:r>
              <a:rPr lang="en-US" sz="2400" dirty="0"/>
              <a:t>M</a:t>
            </a:r>
            <a:r>
              <a:rPr lang="en-US" sz="100" dirty="0"/>
              <a:t> </a:t>
            </a:r>
            <a:r>
              <a:rPr lang="en-US" sz="2400" dirty="0"/>
              <a:t>V is the price a person would pay to obtain benefit from a third party (that is, arm’s length transaction).</a:t>
            </a:r>
            <a:endParaRPr lang="en-US" dirty="0"/>
          </a:p>
        </p:txBody>
      </p:sp>
      <p:sp>
        <p:nvSpPr>
          <p:cNvPr id="5" name="Content Placeholder 4">
            <a:extLst>
              <a:ext uri="{FF2B5EF4-FFF2-40B4-BE49-F238E27FC236}">
                <a16:creationId xmlns:a16="http://schemas.microsoft.com/office/drawing/2014/main" id="{FC88E8A4-4441-4080-A00A-A6F38239C62F}"/>
              </a:ext>
            </a:extLst>
          </p:cNvPr>
          <p:cNvSpPr>
            <a:spLocks noGrp="1"/>
          </p:cNvSpPr>
          <p:nvPr>
            <p:ph idx="10"/>
          </p:nvPr>
        </p:nvSpPr>
        <p:spPr>
          <a:xfrm>
            <a:off x="628650" y="3876675"/>
            <a:ext cx="7886700" cy="2000250"/>
          </a:xfrm>
        </p:spPr>
        <p:txBody>
          <a:bodyPr/>
          <a:lstStyle/>
          <a:p>
            <a:pPr marL="0" indent="0" defTabSz="914400">
              <a:buNone/>
            </a:pPr>
            <a:r>
              <a:rPr lang="en-US" sz="2400" dirty="0"/>
              <a:t>Three ways to apply G</a:t>
            </a:r>
            <a:r>
              <a:rPr lang="en-US" sz="100" dirty="0"/>
              <a:t> </a:t>
            </a:r>
            <a:r>
              <a:rPr lang="en-US" sz="2400" dirty="0"/>
              <a:t>V</a:t>
            </a:r>
            <a:r>
              <a:rPr lang="en-US" sz="100" dirty="0"/>
              <a:t> </a:t>
            </a:r>
            <a:r>
              <a:rPr lang="en-US" sz="2400" dirty="0"/>
              <a:t>R:</a:t>
            </a:r>
          </a:p>
          <a:p>
            <a:pPr marL="291600" lvl="1" indent="-291600" defTabSz="914400"/>
            <a:r>
              <a:rPr lang="en-US" sz="2400" dirty="0"/>
              <a:t>Lease-value rule.</a:t>
            </a:r>
          </a:p>
          <a:p>
            <a:pPr marL="291600" lvl="1" indent="-291600" defTabSz="914400"/>
            <a:r>
              <a:rPr lang="en-US" sz="2400" dirty="0"/>
              <a:t>Commuting rule.</a:t>
            </a:r>
          </a:p>
          <a:p>
            <a:pPr marL="291600" lvl="1" indent="-291600" defTabSz="914400"/>
            <a:r>
              <a:rPr lang="en-US" sz="2400" dirty="0"/>
              <a:t>Cents-per-mile rule.</a:t>
            </a:r>
            <a:endParaRPr lang="en-US" dirty="0"/>
          </a:p>
        </p:txBody>
      </p:sp>
    </p:spTree>
    <p:extLst>
      <p:ext uri="{BB962C8B-B14F-4D97-AF65-F5344CB8AC3E}">
        <p14:creationId xmlns:p14="http://schemas.microsoft.com/office/powerpoint/2010/main" val="3566002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50" y="365126"/>
            <a:ext cx="3596907" cy="837142"/>
          </a:xfrm>
        </p:spPr>
        <p:txBody>
          <a:bodyPr/>
          <a:lstStyle/>
          <a:p>
            <a:r>
              <a:rPr lang="en-US" sz="3600" dirty="0">
                <a:solidFill>
                  <a:srgbClr val="000000"/>
                </a:solidFill>
              </a:rPr>
              <a:t>Lease-Value Rule</a:t>
            </a:r>
            <a:endParaRPr lang="en-US" sz="3600" noProof="0" dirty="0"/>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5"/>
            <a:ext cx="4318254" cy="3636944"/>
          </a:xfrm>
        </p:spPr>
        <p:txBody>
          <a:bodyPr>
            <a:normAutofit/>
          </a:bodyPr>
          <a:lstStyle/>
          <a:p>
            <a:pPr marL="0" indent="0" defTabSz="914400">
              <a:buNone/>
            </a:pPr>
            <a:r>
              <a:rPr lang="en-US" sz="1800" dirty="0">
                <a:solidFill>
                  <a:srgbClr val="000000"/>
                </a:solidFill>
              </a:rPr>
              <a:t>Uses the F</a:t>
            </a:r>
            <a:r>
              <a:rPr lang="en-US" sz="100" dirty="0">
                <a:solidFill>
                  <a:srgbClr val="000000"/>
                </a:solidFill>
              </a:rPr>
              <a:t> </a:t>
            </a:r>
            <a:r>
              <a:rPr lang="en-US" sz="1800" dirty="0">
                <a:solidFill>
                  <a:srgbClr val="000000"/>
                </a:solidFill>
              </a:rPr>
              <a:t>M</a:t>
            </a:r>
            <a:r>
              <a:rPr lang="en-US" sz="100" dirty="0">
                <a:solidFill>
                  <a:srgbClr val="000000"/>
                </a:solidFill>
              </a:rPr>
              <a:t> </a:t>
            </a:r>
            <a:r>
              <a:rPr lang="en-US" sz="1800" dirty="0">
                <a:solidFill>
                  <a:srgbClr val="000000"/>
                </a:solidFill>
              </a:rPr>
              <a:t>V of the vehicle to determine the lease value, listed in Publication 15-b</a:t>
            </a:r>
          </a:p>
          <a:p>
            <a:pPr marL="0" indent="0" defTabSz="914400">
              <a:buNone/>
            </a:pPr>
            <a:r>
              <a:rPr lang="en-US" sz="1800" dirty="0">
                <a:solidFill>
                  <a:srgbClr val="000000"/>
                </a:solidFill>
              </a:rPr>
              <a:t>Compute days of use of the vehicle during the year</a:t>
            </a:r>
          </a:p>
          <a:p>
            <a:pPr marL="0" indent="0" defTabSz="914400">
              <a:buNone/>
            </a:pPr>
            <a:r>
              <a:rPr lang="en-US" sz="1800" dirty="0">
                <a:solidFill>
                  <a:srgbClr val="000000"/>
                </a:solidFill>
              </a:rPr>
              <a:t>Consider the percentage of personal use of the vehicle</a:t>
            </a:r>
          </a:p>
          <a:p>
            <a:pPr marL="0" indent="0" defTabSz="914400">
              <a:buNone/>
            </a:pPr>
            <a:r>
              <a:rPr lang="en-US" sz="1800" dirty="0">
                <a:solidFill>
                  <a:srgbClr val="000000"/>
                </a:solidFill>
              </a:rPr>
              <a:t>If the fuel is paid by the employer, then the value of the fringe benefit is increased to reflect the cost of the fuel used</a:t>
            </a:r>
          </a:p>
          <a:p>
            <a:pPr marL="291600" lvl="1" indent="-291600" defTabSz="914400">
              <a:spcAft>
                <a:spcPts val="0"/>
              </a:spcAft>
            </a:pPr>
            <a:r>
              <a:rPr lang="en-US" dirty="0">
                <a:solidFill>
                  <a:srgbClr val="000000"/>
                </a:solidFill>
              </a:rPr>
              <a:t>Fuel is calculated at 5.5 cents per mile.</a:t>
            </a:r>
            <a:endParaRPr lang="en-US" sz="2200" noProof="0" dirty="0"/>
          </a:p>
        </p:txBody>
      </p:sp>
      <p:sp>
        <p:nvSpPr>
          <p:cNvPr id="4" name="Content Placeholder 3">
            <a:extLst>
              <a:ext uri="{FF2B5EF4-FFF2-40B4-BE49-F238E27FC236}">
                <a16:creationId xmlns:a16="http://schemas.microsoft.com/office/drawing/2014/main" id="{6AD6FEF2-D77B-46A9-8A68-27B7FE3E2427}"/>
              </a:ext>
            </a:extLst>
          </p:cNvPr>
          <p:cNvSpPr>
            <a:spLocks noGrp="1"/>
          </p:cNvSpPr>
          <p:nvPr>
            <p:ph idx="10"/>
          </p:nvPr>
        </p:nvSpPr>
        <p:spPr>
          <a:xfrm>
            <a:off x="5073663" y="538205"/>
            <a:ext cx="3596907" cy="329252"/>
          </a:xfrm>
        </p:spPr>
        <p:txBody>
          <a:bodyPr>
            <a:normAutofit fontScale="92500" lnSpcReduction="10000"/>
          </a:bodyPr>
          <a:lstStyle/>
          <a:p>
            <a:pPr marL="0" indent="0">
              <a:buNone/>
            </a:pPr>
            <a:r>
              <a:rPr lang="en-US" sz="1800" b="1" dirty="0"/>
              <a:t>Table 3-1. Annual Lease value Table</a:t>
            </a:r>
          </a:p>
        </p:txBody>
      </p:sp>
      <p:graphicFrame>
        <p:nvGraphicFramePr>
          <p:cNvPr id="10" name="Table 9">
            <a:extLst>
              <a:ext uri="{FF2B5EF4-FFF2-40B4-BE49-F238E27FC236}">
                <a16:creationId xmlns:a16="http://schemas.microsoft.com/office/drawing/2014/main" id="{711DC77F-C1D3-4774-8823-A19494F2B9C7}"/>
              </a:ext>
            </a:extLst>
          </p:cNvPr>
          <p:cNvGraphicFramePr>
            <a:graphicFrameLocks noGrp="1"/>
          </p:cNvGraphicFramePr>
          <p:nvPr>
            <p:extLst>
              <p:ext uri="{D42A27DB-BD31-4B8C-83A1-F6EECF244321}">
                <p14:modId xmlns:p14="http://schemas.microsoft.com/office/powerpoint/2010/main" val="3661038804"/>
              </p:ext>
            </p:extLst>
          </p:nvPr>
        </p:nvGraphicFramePr>
        <p:xfrm>
          <a:off x="5459997" y="960746"/>
          <a:ext cx="2513571" cy="5608320"/>
        </p:xfrm>
        <a:graphic>
          <a:graphicData uri="http://schemas.openxmlformats.org/drawingml/2006/table">
            <a:tbl>
              <a:tblPr firstRow="1" bandRow="1">
                <a:tableStyleId>{5C22544A-7EE6-4342-B048-85BDC9FD1C3A}</a:tableStyleId>
              </a:tblPr>
              <a:tblGrid>
                <a:gridCol w="1370571">
                  <a:extLst>
                    <a:ext uri="{9D8B030D-6E8A-4147-A177-3AD203B41FA5}">
                      <a16:colId xmlns:a16="http://schemas.microsoft.com/office/drawing/2014/main" val="3161748817"/>
                    </a:ext>
                  </a:extLst>
                </a:gridCol>
                <a:gridCol w="1143000">
                  <a:extLst>
                    <a:ext uri="{9D8B030D-6E8A-4147-A177-3AD203B41FA5}">
                      <a16:colId xmlns:a16="http://schemas.microsoft.com/office/drawing/2014/main" val="4052138917"/>
                    </a:ext>
                  </a:extLst>
                </a:gridCol>
              </a:tblGrid>
              <a:tr h="191997">
                <a:tc>
                  <a:txBody>
                    <a:bodyPr/>
                    <a:lstStyle/>
                    <a:p>
                      <a:r>
                        <a:rPr lang="en-IN" sz="1000" dirty="0">
                          <a:solidFill>
                            <a:schemeClr val="bg1"/>
                          </a:solidFill>
                        </a:rPr>
                        <a:t>(1) Automobile FMV</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IN" sz="1000" dirty="0">
                          <a:solidFill>
                            <a:schemeClr val="bg1"/>
                          </a:solidFill>
                        </a:rPr>
                        <a:t>(2) Annual Lease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987203864"/>
                  </a:ext>
                </a:extLst>
              </a:tr>
              <a:tr h="191997">
                <a:tc>
                  <a:txBody>
                    <a:bodyPr/>
                    <a:lstStyle/>
                    <a:p>
                      <a:r>
                        <a:rPr lang="en-IN" sz="1000" dirty="0"/>
                        <a:t>$ 0 to 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    600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933447860"/>
                  </a:ext>
                </a:extLst>
              </a:tr>
              <a:tr h="191997">
                <a:tc>
                  <a:txBody>
                    <a:bodyPr/>
                    <a:lstStyle/>
                    <a:p>
                      <a:r>
                        <a:rPr lang="en-IN" sz="1000" dirty="0"/>
                        <a:t>1,000 to 1,999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850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52615748"/>
                  </a:ext>
                </a:extLst>
              </a:tr>
              <a:tr h="191997">
                <a:tc>
                  <a:txBody>
                    <a:bodyPr/>
                    <a:lstStyle/>
                    <a:p>
                      <a:r>
                        <a:rPr lang="en-IN" sz="1000" dirty="0"/>
                        <a:t>2,000 to 2,999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1,100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25465626"/>
                  </a:ext>
                </a:extLst>
              </a:tr>
              <a:tr h="191997">
                <a:tc>
                  <a:txBody>
                    <a:bodyPr/>
                    <a:lstStyle/>
                    <a:p>
                      <a:r>
                        <a:rPr lang="en-IN" sz="1000" dirty="0"/>
                        <a:t>3,000 to 3,999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1,350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34167444"/>
                  </a:ext>
                </a:extLst>
              </a:tr>
              <a:tr h="191997">
                <a:tc>
                  <a:txBody>
                    <a:bodyPr/>
                    <a:lstStyle/>
                    <a:p>
                      <a:r>
                        <a:rPr lang="en-IN" sz="1000" dirty="0"/>
                        <a:t>4,000 to 4,999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1,600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166829626"/>
                  </a:ext>
                </a:extLst>
              </a:tr>
              <a:tr h="191997">
                <a:tc>
                  <a:txBody>
                    <a:bodyPr/>
                    <a:lstStyle/>
                    <a:p>
                      <a:r>
                        <a:rPr lang="en-IN" sz="1000" dirty="0"/>
                        <a:t>5,000 to 5,999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1,850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54906734"/>
                  </a:ext>
                </a:extLst>
              </a:tr>
              <a:tr h="191997">
                <a:tc>
                  <a:txBody>
                    <a:bodyPr/>
                    <a:lstStyle/>
                    <a:p>
                      <a:r>
                        <a:rPr lang="en-IN" sz="1000" dirty="0"/>
                        <a:t>6,000 to 6,999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2,100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517362202"/>
                  </a:ext>
                </a:extLst>
              </a:tr>
              <a:tr h="191997">
                <a:tc>
                  <a:txBody>
                    <a:bodyPr/>
                    <a:lstStyle/>
                    <a:p>
                      <a:r>
                        <a:rPr lang="en-IN" sz="1000" dirty="0"/>
                        <a:t>7,000 to 7,999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2,350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91862528"/>
                  </a:ext>
                </a:extLst>
              </a:tr>
              <a:tr h="191997">
                <a:tc>
                  <a:txBody>
                    <a:bodyPr/>
                    <a:lstStyle/>
                    <a:p>
                      <a:r>
                        <a:rPr lang="en-IN" sz="1000" dirty="0"/>
                        <a:t>8,000 to 8,999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2,600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5060258"/>
                  </a:ext>
                </a:extLst>
              </a:tr>
              <a:tr h="191997">
                <a:tc>
                  <a:txBody>
                    <a:bodyPr/>
                    <a:lstStyle/>
                    <a:p>
                      <a:r>
                        <a:rPr lang="en-IN" sz="1000" dirty="0"/>
                        <a:t>9,000 to 9,999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2,850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658887983"/>
                  </a:ext>
                </a:extLst>
              </a:tr>
              <a:tr h="191997">
                <a:tc>
                  <a:txBody>
                    <a:bodyPr/>
                    <a:lstStyle/>
                    <a:p>
                      <a:r>
                        <a:rPr lang="en-IN" sz="1000" dirty="0"/>
                        <a:t>10,000 to 10,999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3,100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594908932"/>
                  </a:ext>
                </a:extLst>
              </a:tr>
              <a:tr h="191997">
                <a:tc>
                  <a:txBody>
                    <a:bodyPr/>
                    <a:lstStyle/>
                    <a:p>
                      <a:r>
                        <a:rPr lang="en-IN" sz="1000" dirty="0"/>
                        <a:t>11,000 to 11,999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3,350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378362728"/>
                  </a:ext>
                </a:extLst>
              </a:tr>
              <a:tr h="191997">
                <a:tc>
                  <a:txBody>
                    <a:bodyPr/>
                    <a:lstStyle/>
                    <a:p>
                      <a:r>
                        <a:rPr lang="en-IN" sz="1000" dirty="0"/>
                        <a:t>12,000 to 12,999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3,600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895369670"/>
                  </a:ext>
                </a:extLst>
              </a:tr>
              <a:tr h="191997">
                <a:tc>
                  <a:txBody>
                    <a:bodyPr/>
                    <a:lstStyle/>
                    <a:p>
                      <a:r>
                        <a:rPr lang="en-IN" sz="1000" dirty="0"/>
                        <a:t>13,000 to 13,999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3,850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495193957"/>
                  </a:ext>
                </a:extLst>
              </a:tr>
              <a:tr h="191997">
                <a:tc>
                  <a:txBody>
                    <a:bodyPr/>
                    <a:lstStyle/>
                    <a:p>
                      <a:r>
                        <a:rPr lang="en-IN" sz="1000" dirty="0"/>
                        <a:t>14,000 to 14,999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4,100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276155916"/>
                  </a:ext>
                </a:extLst>
              </a:tr>
              <a:tr h="191997">
                <a:tc>
                  <a:txBody>
                    <a:bodyPr/>
                    <a:lstStyle/>
                    <a:p>
                      <a:r>
                        <a:rPr lang="en-IN" sz="1000" dirty="0"/>
                        <a:t>15,000 to 15,999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4,350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521922236"/>
                  </a:ext>
                </a:extLst>
              </a:tr>
              <a:tr h="191997">
                <a:tc>
                  <a:txBody>
                    <a:bodyPr/>
                    <a:lstStyle/>
                    <a:p>
                      <a:r>
                        <a:rPr lang="en-IN" sz="1000" dirty="0"/>
                        <a:t>16,000 to 16,999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4,600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97676400"/>
                  </a:ext>
                </a:extLst>
              </a:tr>
              <a:tr h="191997">
                <a:tc>
                  <a:txBody>
                    <a:bodyPr/>
                    <a:lstStyle/>
                    <a:p>
                      <a:r>
                        <a:rPr lang="en-IN" sz="1000" dirty="0"/>
                        <a:t>17,000 to 17,999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4,850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722388427"/>
                  </a:ext>
                </a:extLst>
              </a:tr>
              <a:tr h="191997">
                <a:tc>
                  <a:txBody>
                    <a:bodyPr/>
                    <a:lstStyle/>
                    <a:p>
                      <a:r>
                        <a:rPr lang="en-IN" sz="1000" dirty="0"/>
                        <a:t>18,000 to 18,999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5,100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60663603"/>
                  </a:ext>
                </a:extLst>
              </a:tr>
              <a:tr h="191997">
                <a:tc>
                  <a:txBody>
                    <a:bodyPr/>
                    <a:lstStyle/>
                    <a:p>
                      <a:r>
                        <a:rPr lang="en-IN" sz="1000" dirty="0"/>
                        <a:t>19,000 to 19,999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5,350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6042641"/>
                  </a:ext>
                </a:extLst>
              </a:tr>
              <a:tr h="191997">
                <a:tc>
                  <a:txBody>
                    <a:bodyPr/>
                    <a:lstStyle/>
                    <a:p>
                      <a:r>
                        <a:rPr lang="en-IN" sz="1000" dirty="0"/>
                        <a:t>20,000 to 20,999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5,600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381413205"/>
                  </a:ext>
                </a:extLst>
              </a:tr>
              <a:tr h="191997">
                <a:tc>
                  <a:txBody>
                    <a:bodyPr/>
                    <a:lstStyle/>
                    <a:p>
                      <a:r>
                        <a:rPr lang="en-IN" sz="1000" dirty="0"/>
                        <a:t>21,000 to 21,999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IN" sz="1000" dirty="0"/>
                        <a:t>5,850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640075498"/>
                  </a:ext>
                </a:extLst>
              </a:tr>
            </a:tbl>
          </a:graphicData>
        </a:graphic>
      </p:graphicFrame>
    </p:spTree>
    <p:extLst>
      <p:ext uri="{BB962C8B-B14F-4D97-AF65-F5344CB8AC3E}">
        <p14:creationId xmlns:p14="http://schemas.microsoft.com/office/powerpoint/2010/main" val="1567144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3600" dirty="0"/>
              <a:t>Lease-Value Rule Example</a:t>
            </a:r>
            <a:endParaRPr lang="en-US" sz="3600" noProof="0" dirty="0"/>
          </a:p>
        </p:txBody>
      </p:sp>
      <p:sp>
        <p:nvSpPr>
          <p:cNvPr id="4" name="Content Placeholder 3">
            <a:extLst>
              <a:ext uri="{FF2B5EF4-FFF2-40B4-BE49-F238E27FC236}">
                <a16:creationId xmlns:a16="http://schemas.microsoft.com/office/drawing/2014/main" id="{614FFA8A-5FE1-4971-8ADB-5649F7789CAA}"/>
              </a:ext>
            </a:extLst>
          </p:cNvPr>
          <p:cNvSpPr>
            <a:spLocks noGrp="1"/>
          </p:cNvSpPr>
          <p:nvPr>
            <p:ph idx="1"/>
          </p:nvPr>
        </p:nvSpPr>
        <p:spPr>
          <a:xfrm>
            <a:off x="628649" y="1456266"/>
            <a:ext cx="8165287" cy="3725333"/>
          </a:xfrm>
        </p:spPr>
        <p:txBody>
          <a:bodyPr>
            <a:noAutofit/>
          </a:bodyPr>
          <a:lstStyle/>
          <a:p>
            <a:pPr marL="0" indent="0">
              <a:buNone/>
            </a:pPr>
            <a:r>
              <a:rPr lang="en-US" sz="1600" u="sng" dirty="0"/>
              <a:t>Annual Lease Method</a:t>
            </a:r>
          </a:p>
          <a:p>
            <a:pPr marL="0" indent="0">
              <a:buNone/>
            </a:pPr>
            <a:r>
              <a:rPr lang="en-US" sz="1600" dirty="0"/>
              <a:t>Fair Market Value of Vehicle:</a:t>
            </a:r>
            <a:r>
              <a:rPr lang="en-US" sz="1600" u="sng" dirty="0"/>
              <a:t> $40,000</a:t>
            </a:r>
          </a:p>
          <a:p>
            <a:pPr marL="0" indent="0">
              <a:buNone/>
            </a:pPr>
            <a:r>
              <a:rPr lang="en-US" sz="1600" dirty="0"/>
              <a:t>Annual Lease Value: </a:t>
            </a:r>
            <a:r>
              <a:rPr lang="en-US" sz="1600" u="sng" dirty="0"/>
              <a:t>$10,750</a:t>
            </a:r>
            <a:r>
              <a:rPr lang="en-US" sz="1600" dirty="0"/>
              <a:t> (</a:t>
            </a:r>
            <a:r>
              <a:rPr lang="en-US" sz="1600" i="1" dirty="0"/>
              <a:t>Use Table 3-1 in Publication 15b</a:t>
            </a:r>
            <a:r>
              <a:rPr lang="en-US" sz="1600" dirty="0"/>
              <a:t>)</a:t>
            </a:r>
          </a:p>
          <a:p>
            <a:pPr marL="0" indent="0">
              <a:buNone/>
            </a:pPr>
            <a:r>
              <a:rPr lang="en-US" sz="1600" dirty="0"/>
              <a:t>Enter Number of Days Available for Use During the Year:</a:t>
            </a:r>
            <a:r>
              <a:rPr lang="en-US" sz="1600" u="sng" dirty="0"/>
              <a:t> 180</a:t>
            </a:r>
          </a:p>
          <a:p>
            <a:pPr marL="0" indent="0">
              <a:buNone/>
            </a:pPr>
            <a:r>
              <a:rPr lang="en-US" sz="1600" dirty="0"/>
              <a:t>Divide by the Number of Days in the Tax Year:</a:t>
            </a:r>
            <a:r>
              <a:rPr lang="en-US" sz="1600" u="sng" dirty="0"/>
              <a:t> 365</a:t>
            </a:r>
          </a:p>
          <a:p>
            <a:pPr marL="0" indent="0">
              <a:buNone/>
            </a:pPr>
            <a:r>
              <a:rPr lang="en-US" sz="1600" dirty="0"/>
              <a:t>Prorated Annual Lease Percentage:</a:t>
            </a:r>
            <a:r>
              <a:rPr lang="en-US" sz="1600" u="sng" dirty="0"/>
              <a:t> 49.3%</a:t>
            </a:r>
          </a:p>
          <a:p>
            <a:pPr marL="0" indent="0">
              <a:buNone/>
            </a:pPr>
            <a:r>
              <a:rPr lang="en-US" sz="1600" dirty="0"/>
              <a:t>Prorated Annual Lease Value:</a:t>
            </a:r>
            <a:r>
              <a:rPr lang="en-US" sz="1600" u="sng" dirty="0"/>
              <a:t> $5,299.75 ($10,750 × 49.3%)</a:t>
            </a:r>
          </a:p>
          <a:p>
            <a:pPr marL="0" indent="0">
              <a:buNone/>
            </a:pPr>
            <a:r>
              <a:rPr lang="en-US" sz="1600" dirty="0"/>
              <a:t>Percent of Personal Use During the Year (from employee statement):</a:t>
            </a:r>
            <a:r>
              <a:rPr lang="en-US" sz="1600" u="sng" dirty="0"/>
              <a:t> 25%</a:t>
            </a:r>
          </a:p>
          <a:p>
            <a:pPr marL="0" indent="0">
              <a:buNone/>
            </a:pPr>
            <a:r>
              <a:rPr lang="en-US" sz="1600" dirty="0"/>
              <a:t>Personal Annual Lease Value:</a:t>
            </a:r>
            <a:r>
              <a:rPr lang="en-US" sz="1600" u="sng" dirty="0"/>
              <a:t> $1,059,95 </a:t>
            </a:r>
            <a:r>
              <a:rPr lang="en-US" sz="1600" dirty="0"/>
              <a:t>(Annual Lease Value × % Personal Use)</a:t>
            </a:r>
          </a:p>
          <a:p>
            <a:pPr marL="0" indent="0">
              <a:buNone/>
            </a:pPr>
            <a:r>
              <a:rPr lang="en-US" sz="1600" dirty="0"/>
              <a:t>If fuel is provided by the employer, enter personal miles: </a:t>
            </a:r>
            <a:r>
              <a:rPr lang="en-US" sz="1600" u="sng" dirty="0"/>
              <a:t>4,300</a:t>
            </a:r>
            <a:r>
              <a:rPr lang="en-US" sz="1600" dirty="0"/>
              <a:t> × $0.055/mile</a:t>
            </a:r>
            <a:r>
              <a:rPr lang="en-US" sz="100" dirty="0"/>
              <a:t> </a:t>
            </a:r>
            <a:r>
              <a:rPr lang="en-US" sz="1600" baseline="30000" dirty="0"/>
              <a:t>1</a:t>
            </a:r>
            <a:r>
              <a:rPr lang="en-US" sz="1600" dirty="0"/>
              <a:t> = </a:t>
            </a:r>
            <a:r>
              <a:rPr lang="en-US" sz="1600" u="sng" dirty="0"/>
              <a:t>$236.50</a:t>
            </a:r>
          </a:p>
        </p:txBody>
      </p:sp>
      <p:sp>
        <p:nvSpPr>
          <p:cNvPr id="6" name="Content Placeholder 5">
            <a:extLst>
              <a:ext uri="{FF2B5EF4-FFF2-40B4-BE49-F238E27FC236}">
                <a16:creationId xmlns:a16="http://schemas.microsoft.com/office/drawing/2014/main" id="{E4A8C1DF-BE57-4407-BDE0-1E3A1C306E57}"/>
              </a:ext>
            </a:extLst>
          </p:cNvPr>
          <p:cNvSpPr>
            <a:spLocks noGrp="1"/>
          </p:cNvSpPr>
          <p:nvPr>
            <p:ph idx="10"/>
          </p:nvPr>
        </p:nvSpPr>
        <p:spPr>
          <a:xfrm>
            <a:off x="628650" y="5277910"/>
            <a:ext cx="7886700" cy="770466"/>
          </a:xfrm>
        </p:spPr>
        <p:txBody>
          <a:bodyPr>
            <a:normAutofit/>
          </a:bodyPr>
          <a:lstStyle/>
          <a:p>
            <a:pPr marL="0" indent="0">
              <a:buNone/>
            </a:pPr>
            <a:r>
              <a:rPr lang="en-US" sz="1600" dirty="0"/>
              <a:t>Total Personal Use Taxable Income: </a:t>
            </a:r>
            <a:r>
              <a:rPr lang="en-US" sz="1600" u="sng" dirty="0"/>
              <a:t>$1,059.95 + 236.50 = $1,296.45</a:t>
            </a:r>
          </a:p>
          <a:p>
            <a:pPr marL="0" indent="0">
              <a:buNone/>
            </a:pPr>
            <a:r>
              <a:rPr lang="en-US" sz="1600" baseline="30000" dirty="0"/>
              <a:t>1</a:t>
            </a:r>
            <a:r>
              <a:rPr lang="en-US" sz="1600" dirty="0"/>
              <a:t> Fuel provided by company is valued at $0.055 per mile per personal use purposes.</a:t>
            </a:r>
          </a:p>
        </p:txBody>
      </p:sp>
    </p:spTree>
    <p:extLst>
      <p:ext uri="{BB962C8B-B14F-4D97-AF65-F5344CB8AC3E}">
        <p14:creationId xmlns:p14="http://schemas.microsoft.com/office/powerpoint/2010/main" val="1877158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51A80D3-37EF-4D23-BEE6-59B3919F6AC9}"/>
              </a:ext>
            </a:extLst>
          </p:cNvPr>
          <p:cNvSpPr>
            <a:spLocks noGrp="1"/>
          </p:cNvSpPr>
          <p:nvPr>
            <p:ph type="title"/>
          </p:nvPr>
        </p:nvSpPr>
        <p:spPr>
          <a:xfrm>
            <a:off x="628650" y="437771"/>
            <a:ext cx="7886700" cy="691853"/>
          </a:xfrm>
        </p:spPr>
        <p:txBody>
          <a:bodyPr/>
          <a:lstStyle/>
          <a:p>
            <a:r>
              <a:rPr lang="en-US" dirty="0"/>
              <a:t>Commuting Rule</a:t>
            </a:r>
          </a:p>
        </p:txBody>
      </p:sp>
      <p:sp>
        <p:nvSpPr>
          <p:cNvPr id="9" name="Content Placeholder 8">
            <a:extLst>
              <a:ext uri="{FF2B5EF4-FFF2-40B4-BE49-F238E27FC236}">
                <a16:creationId xmlns:a16="http://schemas.microsoft.com/office/drawing/2014/main" id="{8347114D-3E64-4E38-864C-02ECCB7F50E1}"/>
              </a:ext>
            </a:extLst>
          </p:cNvPr>
          <p:cNvSpPr>
            <a:spLocks noGrp="1"/>
          </p:cNvSpPr>
          <p:nvPr>
            <p:ph idx="1"/>
          </p:nvPr>
        </p:nvSpPr>
        <p:spPr>
          <a:xfrm>
            <a:off x="628650" y="1286540"/>
            <a:ext cx="7886700" cy="2344484"/>
          </a:xfrm>
        </p:spPr>
        <p:txBody>
          <a:bodyPr>
            <a:noAutofit/>
          </a:bodyPr>
          <a:lstStyle/>
          <a:p>
            <a:pPr defTabSz="914400"/>
            <a:r>
              <a:rPr lang="en-US" sz="2200" dirty="0"/>
              <a:t>Used for vehicles provided by the employer for company use ONLY.</a:t>
            </a:r>
          </a:p>
          <a:p>
            <a:pPr defTabSz="914400"/>
            <a:r>
              <a:rPr lang="en-US" sz="2200" dirty="0"/>
              <a:t>NO personal use of the vehicle is permitted using the commuting rule.</a:t>
            </a:r>
          </a:p>
          <a:p>
            <a:pPr defTabSz="914400"/>
            <a:r>
              <a:rPr lang="en-US" sz="2200" dirty="0"/>
              <a:t>Value of the fringe benefit is $1.50 × miles used for commuting to and from work.</a:t>
            </a:r>
          </a:p>
        </p:txBody>
      </p:sp>
      <p:sp>
        <p:nvSpPr>
          <p:cNvPr id="4" name="Content Placeholder 3">
            <a:extLst>
              <a:ext uri="{FF2B5EF4-FFF2-40B4-BE49-F238E27FC236}">
                <a16:creationId xmlns:a16="http://schemas.microsoft.com/office/drawing/2014/main" id="{5419F4BC-ECA6-4D05-A4E6-72EABE348961}"/>
              </a:ext>
            </a:extLst>
          </p:cNvPr>
          <p:cNvSpPr>
            <a:spLocks noGrp="1"/>
          </p:cNvSpPr>
          <p:nvPr>
            <p:ph idx="12"/>
          </p:nvPr>
        </p:nvSpPr>
        <p:spPr>
          <a:xfrm>
            <a:off x="628650" y="3779884"/>
            <a:ext cx="7886700" cy="2578395"/>
          </a:xfrm>
        </p:spPr>
        <p:txBody>
          <a:bodyPr>
            <a:normAutofit fontScale="92500" lnSpcReduction="10000"/>
          </a:bodyPr>
          <a:lstStyle/>
          <a:p>
            <a:pPr marL="0" indent="0">
              <a:spcAft>
                <a:spcPts val="600"/>
              </a:spcAft>
              <a:buNone/>
            </a:pPr>
            <a:r>
              <a:rPr lang="en-US" sz="2400" u="sng" dirty="0"/>
              <a:t>Commute Rule</a:t>
            </a:r>
          </a:p>
          <a:p>
            <a:pPr marL="0" indent="0">
              <a:buNone/>
            </a:pPr>
            <a:r>
              <a:rPr lang="en-US" sz="2400" dirty="0"/>
              <a:t>Number of miles driven for daily commute to and from work: </a:t>
            </a:r>
            <a:r>
              <a:rPr lang="en-US" sz="2400" u="sng" dirty="0"/>
              <a:t>20</a:t>
            </a:r>
          </a:p>
          <a:p>
            <a:pPr marL="0" indent="0">
              <a:buNone/>
            </a:pPr>
            <a:r>
              <a:rPr lang="en-US" sz="2400" dirty="0"/>
              <a:t>Number of days worked during the year: </a:t>
            </a:r>
            <a:r>
              <a:rPr lang="en-US" sz="2400" u="sng" dirty="0"/>
              <a:t>225</a:t>
            </a:r>
          </a:p>
          <a:p>
            <a:pPr marL="0" indent="0">
              <a:buNone/>
            </a:pPr>
            <a:r>
              <a:rPr lang="en-US" sz="2400" dirty="0"/>
              <a:t>Total number of commute miles driven during the year: </a:t>
            </a:r>
            <a:r>
              <a:rPr lang="en-US" sz="2400" u="sng" dirty="0"/>
              <a:t>4,500</a:t>
            </a:r>
          </a:p>
          <a:p>
            <a:pPr marL="0" indent="0">
              <a:buNone/>
            </a:pPr>
            <a:r>
              <a:rPr lang="en-US" sz="2400" dirty="0"/>
              <a:t>Value of company vehicle for commuting: </a:t>
            </a:r>
            <a:r>
              <a:rPr lang="en-US" sz="2400" u="sng" dirty="0"/>
              <a:t>4,500</a:t>
            </a:r>
            <a:r>
              <a:rPr lang="en-US" sz="2400" dirty="0"/>
              <a:t> × </a:t>
            </a:r>
            <a:r>
              <a:rPr lang="en-US" sz="2400" u="sng" dirty="0"/>
              <a:t>$1.50/mile</a:t>
            </a:r>
            <a:r>
              <a:rPr lang="en-US" sz="2400" dirty="0"/>
              <a:t> = </a:t>
            </a:r>
            <a:r>
              <a:rPr lang="en-US" sz="2400" u="sng" dirty="0"/>
              <a:t>$ 6,750</a:t>
            </a:r>
          </a:p>
        </p:txBody>
      </p:sp>
    </p:spTree>
    <p:extLst>
      <p:ext uri="{BB962C8B-B14F-4D97-AF65-F5344CB8AC3E}">
        <p14:creationId xmlns:p14="http://schemas.microsoft.com/office/powerpoint/2010/main" val="3710692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51A80D3-37EF-4D23-BEE6-59B3919F6AC9}"/>
              </a:ext>
            </a:extLst>
          </p:cNvPr>
          <p:cNvSpPr>
            <a:spLocks noGrp="1"/>
          </p:cNvSpPr>
          <p:nvPr>
            <p:ph type="title"/>
          </p:nvPr>
        </p:nvSpPr>
        <p:spPr/>
        <p:txBody>
          <a:bodyPr/>
          <a:lstStyle/>
          <a:p>
            <a:r>
              <a:rPr lang="en-US" sz="3600" dirty="0"/>
              <a:t>Cents-per-mile Rule</a:t>
            </a:r>
            <a:endParaRPr lang="en-US" dirty="0"/>
          </a:p>
        </p:txBody>
      </p:sp>
      <p:sp>
        <p:nvSpPr>
          <p:cNvPr id="9" name="Content Placeholder 8">
            <a:extLst>
              <a:ext uri="{FF2B5EF4-FFF2-40B4-BE49-F238E27FC236}">
                <a16:creationId xmlns:a16="http://schemas.microsoft.com/office/drawing/2014/main" id="{8347114D-3E64-4E38-864C-02ECCB7F50E1}"/>
              </a:ext>
            </a:extLst>
          </p:cNvPr>
          <p:cNvSpPr>
            <a:spLocks noGrp="1"/>
          </p:cNvSpPr>
          <p:nvPr>
            <p:ph idx="1"/>
          </p:nvPr>
        </p:nvSpPr>
        <p:spPr>
          <a:xfrm>
            <a:off x="628650" y="1456267"/>
            <a:ext cx="7886700" cy="2161506"/>
          </a:xfrm>
        </p:spPr>
        <p:txBody>
          <a:bodyPr>
            <a:normAutofit/>
          </a:bodyPr>
          <a:lstStyle/>
          <a:p>
            <a:pPr defTabSz="914400"/>
            <a:r>
              <a:rPr lang="en-US" sz="2200" dirty="0"/>
              <a:t>Uses the IRS-published mileage rate.</a:t>
            </a:r>
          </a:p>
          <a:p>
            <a:pPr defTabSz="914400"/>
            <a:r>
              <a:rPr lang="en-US" sz="2200" dirty="0"/>
              <a:t>Multiply the number of personal miles by the mileage rate to find the value of the fringe benefit.</a:t>
            </a:r>
          </a:p>
          <a:p>
            <a:pPr defTabSz="914400"/>
            <a:r>
              <a:rPr lang="en-US" sz="2200" dirty="0"/>
              <a:t>Considers the cost of insurance and maintenance on the vehicle as part of the fringe benefit.</a:t>
            </a:r>
            <a:endParaRPr lang="en-US" sz="2200" u="sng" dirty="0"/>
          </a:p>
        </p:txBody>
      </p:sp>
      <p:sp>
        <p:nvSpPr>
          <p:cNvPr id="4" name="Content Placeholder 3">
            <a:extLst>
              <a:ext uri="{FF2B5EF4-FFF2-40B4-BE49-F238E27FC236}">
                <a16:creationId xmlns:a16="http://schemas.microsoft.com/office/drawing/2014/main" id="{6B8EB830-1DAE-4657-8E76-B1CCA74AAC3D}"/>
              </a:ext>
            </a:extLst>
          </p:cNvPr>
          <p:cNvSpPr>
            <a:spLocks noGrp="1"/>
          </p:cNvSpPr>
          <p:nvPr>
            <p:ph idx="12"/>
          </p:nvPr>
        </p:nvSpPr>
        <p:spPr>
          <a:xfrm>
            <a:off x="628650" y="3777914"/>
            <a:ext cx="7886700" cy="1949118"/>
          </a:xfrm>
        </p:spPr>
        <p:txBody>
          <a:bodyPr>
            <a:normAutofit/>
          </a:bodyPr>
          <a:lstStyle/>
          <a:p>
            <a:pPr marL="0" indent="0" algn="just">
              <a:buNone/>
            </a:pPr>
            <a:r>
              <a:rPr lang="en-US" sz="2000" u="sng" dirty="0"/>
              <a:t>Cents-per-Mile Rule</a:t>
            </a:r>
          </a:p>
          <a:p>
            <a:pPr marL="0" indent="0" algn="just">
              <a:buNone/>
            </a:pPr>
            <a:r>
              <a:rPr lang="en-US" sz="2000" dirty="0"/>
              <a:t>Number of miles driven during the year: </a:t>
            </a:r>
            <a:r>
              <a:rPr lang="en-US" sz="2000" u="sng" dirty="0"/>
              <a:t>2,244</a:t>
            </a:r>
          </a:p>
          <a:p>
            <a:pPr marL="0" indent="0" algn="just">
              <a:buNone/>
            </a:pPr>
            <a:r>
              <a:rPr lang="en-US" sz="2000" dirty="0"/>
              <a:t>Number of miles OR percent of miles for personal use: </a:t>
            </a:r>
            <a:r>
              <a:rPr lang="en-US" sz="2000" u="sng" dirty="0"/>
              <a:t>25%</a:t>
            </a:r>
          </a:p>
          <a:p>
            <a:pPr marL="0" indent="0" algn="just">
              <a:buNone/>
            </a:pPr>
            <a:r>
              <a:rPr lang="en-US" sz="2000" dirty="0"/>
              <a:t>Value of company vehicle for commuting: </a:t>
            </a:r>
            <a:r>
              <a:rPr lang="en-US" sz="2000" u="sng" dirty="0"/>
              <a:t>561</a:t>
            </a:r>
            <a:r>
              <a:rPr lang="en-US" sz="2000" dirty="0"/>
              <a:t> × </a:t>
            </a:r>
            <a:r>
              <a:rPr lang="en-US" sz="2000" u="sng" dirty="0"/>
              <a:t>$0.58/mile</a:t>
            </a:r>
            <a:r>
              <a:rPr lang="en-US" sz="2000" dirty="0"/>
              <a:t> =</a:t>
            </a:r>
            <a:r>
              <a:rPr lang="en-US" sz="2000" u="sng" dirty="0"/>
              <a:t> $325.38</a:t>
            </a:r>
            <a:endParaRPr lang="en-US" sz="2000" dirty="0"/>
          </a:p>
        </p:txBody>
      </p:sp>
    </p:spTree>
    <p:extLst>
      <p:ext uri="{BB962C8B-B14F-4D97-AF65-F5344CB8AC3E}">
        <p14:creationId xmlns:p14="http://schemas.microsoft.com/office/powerpoint/2010/main" val="3452876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3E20F-379D-4958-83F7-5E78A4B30111}"/>
              </a:ext>
            </a:extLst>
          </p:cNvPr>
          <p:cNvSpPr>
            <a:spLocks noGrp="1"/>
          </p:cNvSpPr>
          <p:nvPr>
            <p:ph type="title"/>
          </p:nvPr>
        </p:nvSpPr>
        <p:spPr/>
        <p:txBody>
          <a:bodyPr/>
          <a:lstStyle/>
          <a:p>
            <a:r>
              <a:rPr lang="en-US" sz="3600" dirty="0"/>
              <a:t>Unsafe Conditions Rule</a:t>
            </a:r>
            <a:endParaRPr lang="en-US" dirty="0"/>
          </a:p>
        </p:txBody>
      </p:sp>
      <p:sp>
        <p:nvSpPr>
          <p:cNvPr id="3" name="Content Placeholder 2">
            <a:extLst>
              <a:ext uri="{FF2B5EF4-FFF2-40B4-BE49-F238E27FC236}">
                <a16:creationId xmlns:a16="http://schemas.microsoft.com/office/drawing/2014/main" id="{ECFCD3DB-5D5B-45E3-93CD-0A95EE90B293}"/>
              </a:ext>
            </a:extLst>
          </p:cNvPr>
          <p:cNvSpPr>
            <a:spLocks noGrp="1"/>
          </p:cNvSpPr>
          <p:nvPr>
            <p:ph idx="1"/>
          </p:nvPr>
        </p:nvSpPr>
        <p:spPr>
          <a:xfrm>
            <a:off x="628650" y="1456266"/>
            <a:ext cx="7886700" cy="3382433"/>
          </a:xfrm>
        </p:spPr>
        <p:txBody>
          <a:bodyPr>
            <a:noAutofit/>
          </a:bodyPr>
          <a:lstStyle/>
          <a:p>
            <a:pPr marL="0" lvl="0" indent="0">
              <a:buNone/>
            </a:pPr>
            <a:r>
              <a:rPr lang="en-US" sz="2600" dirty="0"/>
              <a:t>Only used for employees when normal transportation methods would be unsafe due to conditions (that is, weather).</a:t>
            </a:r>
          </a:p>
          <a:p>
            <a:pPr marL="0" lvl="0" indent="0">
              <a:buNone/>
            </a:pPr>
            <a:r>
              <a:rPr lang="en-US" sz="2600" dirty="0"/>
              <a:t>Normal transportation includes:</a:t>
            </a:r>
          </a:p>
          <a:p>
            <a:pPr marL="291600" lvl="1" indent="-291600"/>
            <a:r>
              <a:rPr lang="en-US" sz="2600" dirty="0"/>
              <a:t>Walking.</a:t>
            </a:r>
          </a:p>
          <a:p>
            <a:pPr marL="291600" lvl="1" indent="-291600"/>
            <a:r>
              <a:rPr lang="en-US" sz="2600" dirty="0"/>
              <a:t>Public transportation.</a:t>
            </a:r>
          </a:p>
          <a:p>
            <a:pPr marL="291600" lvl="1" indent="-291600"/>
            <a:r>
              <a:rPr lang="en-US" sz="2600" dirty="0"/>
              <a:t>Bicycling.</a:t>
            </a:r>
          </a:p>
        </p:txBody>
      </p:sp>
      <p:sp>
        <p:nvSpPr>
          <p:cNvPr id="4" name="Content Placeholder 3">
            <a:extLst>
              <a:ext uri="{FF2B5EF4-FFF2-40B4-BE49-F238E27FC236}">
                <a16:creationId xmlns:a16="http://schemas.microsoft.com/office/drawing/2014/main" id="{713EE79F-99DA-475E-9E42-3BCF66F0EFAB}"/>
              </a:ext>
            </a:extLst>
          </p:cNvPr>
          <p:cNvSpPr>
            <a:spLocks noGrp="1"/>
          </p:cNvSpPr>
          <p:nvPr>
            <p:ph idx="10"/>
          </p:nvPr>
        </p:nvSpPr>
        <p:spPr>
          <a:xfrm>
            <a:off x="628650" y="4896909"/>
            <a:ext cx="7886700" cy="799041"/>
          </a:xfrm>
        </p:spPr>
        <p:txBody>
          <a:bodyPr>
            <a:noAutofit/>
          </a:bodyPr>
          <a:lstStyle/>
          <a:p>
            <a:pPr marL="0" indent="0">
              <a:buNone/>
            </a:pPr>
            <a:r>
              <a:rPr lang="en-US" sz="2600" dirty="0"/>
              <a:t>Employee charged $1.50 per mile for a one-way commute.</a:t>
            </a:r>
          </a:p>
        </p:txBody>
      </p:sp>
    </p:spTree>
    <p:extLst>
      <p:ext uri="{BB962C8B-B14F-4D97-AF65-F5344CB8AC3E}">
        <p14:creationId xmlns:p14="http://schemas.microsoft.com/office/powerpoint/2010/main" val="4289443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36B60-2508-4ACC-B097-7811D0694758}"/>
              </a:ext>
            </a:extLst>
          </p:cNvPr>
          <p:cNvSpPr>
            <a:spLocks noGrp="1"/>
          </p:cNvSpPr>
          <p:nvPr>
            <p:ph type="title"/>
          </p:nvPr>
        </p:nvSpPr>
        <p:spPr>
          <a:xfrm>
            <a:off x="628650" y="277226"/>
            <a:ext cx="7886700" cy="1012942"/>
          </a:xfrm>
        </p:spPr>
        <p:txBody>
          <a:bodyPr/>
          <a:lstStyle/>
          <a:p>
            <a:r>
              <a:rPr lang="en-US" sz="3600" dirty="0">
                <a:solidFill>
                  <a:srgbClr val="000000"/>
                </a:solidFill>
              </a:rPr>
              <a:t>L</a:t>
            </a:r>
            <a:r>
              <a:rPr lang="en-US" sz="100" dirty="0">
                <a:solidFill>
                  <a:srgbClr val="000000"/>
                </a:solidFill>
              </a:rPr>
              <a:t> </a:t>
            </a:r>
            <a:r>
              <a:rPr lang="en-US" sz="3600" dirty="0">
                <a:solidFill>
                  <a:srgbClr val="000000"/>
                </a:solidFill>
              </a:rPr>
              <a:t>O 4-1: Define Fringe Benefits within the Context of Payroll</a:t>
            </a:r>
            <a:endParaRPr lang="en-US" noProof="0" dirty="0"/>
          </a:p>
        </p:txBody>
      </p:sp>
      <p:sp>
        <p:nvSpPr>
          <p:cNvPr id="3" name="Content Placeholder 2">
            <a:extLst>
              <a:ext uri="{FF2B5EF4-FFF2-40B4-BE49-F238E27FC236}">
                <a16:creationId xmlns:a16="http://schemas.microsoft.com/office/drawing/2014/main" id="{120C25D2-D4E2-4C97-9CD5-BB9B6C7BB35B}"/>
              </a:ext>
            </a:extLst>
          </p:cNvPr>
          <p:cNvSpPr>
            <a:spLocks noGrp="1"/>
          </p:cNvSpPr>
          <p:nvPr>
            <p:ph idx="1"/>
          </p:nvPr>
        </p:nvSpPr>
        <p:spPr>
          <a:xfrm>
            <a:off x="628650" y="1456267"/>
            <a:ext cx="5172075" cy="4544483"/>
          </a:xfrm>
        </p:spPr>
        <p:txBody>
          <a:bodyPr>
            <a:normAutofit/>
          </a:bodyPr>
          <a:lstStyle/>
          <a:p>
            <a:pPr defTabSz="914400"/>
            <a:r>
              <a:rPr lang="en-US" sz="2400" dirty="0">
                <a:solidFill>
                  <a:srgbClr val="000000"/>
                </a:solidFill>
              </a:rPr>
              <a:t>Fringe benefits are rewards given to employees in return for their service to the company.</a:t>
            </a:r>
          </a:p>
          <a:p>
            <a:pPr defTabSz="914400"/>
            <a:r>
              <a:rPr lang="en-US" sz="2400" dirty="0">
                <a:solidFill>
                  <a:srgbClr val="000000"/>
                </a:solidFill>
              </a:rPr>
              <a:t>Fringe benefits are generally considered noncash compensation.</a:t>
            </a:r>
          </a:p>
          <a:p>
            <a:pPr defTabSz="914400"/>
            <a:r>
              <a:rPr lang="en-US" sz="2400" dirty="0">
                <a:solidFill>
                  <a:srgbClr val="000000"/>
                </a:solidFill>
              </a:rPr>
              <a:t>Comprises an extra 25% to 33% of employee annual wages or salary.</a:t>
            </a:r>
          </a:p>
          <a:p>
            <a:pPr defTabSz="914400"/>
            <a:r>
              <a:rPr lang="en-US" sz="2400" dirty="0">
                <a:solidFill>
                  <a:srgbClr val="000000"/>
                </a:solidFill>
              </a:rPr>
              <a:t>Important part of employee satisfaction.</a:t>
            </a:r>
          </a:p>
        </p:txBody>
      </p:sp>
      <p:pic>
        <p:nvPicPr>
          <p:cNvPr id="4" name="Picture 3">
            <a:extLst>
              <a:ext uri="{FF2B5EF4-FFF2-40B4-BE49-F238E27FC236}">
                <a16:creationId xmlns:a16="http://schemas.microsoft.com/office/drawing/2014/main" id="{744E06B6-2CF7-4F34-B0E6-9600753D283E}"/>
              </a:ext>
              <a:ext uri="{C183D7F6-B498-43B3-948B-1728B52AA6E4}">
                <adec:decorative xmlns:adec="http://schemas.microsoft.com/office/drawing/2017/decorative" val="1"/>
              </a:ext>
            </a:extLst>
          </p:cNvPr>
          <p:cNvPicPr>
            <a:picLocks noChangeAspect="1"/>
          </p:cNvPicPr>
          <p:nvPr/>
        </p:nvPicPr>
        <p:blipFill rotWithShape="1">
          <a:blip r:embed="rId3" cstate="print">
            <a:alphaModFix/>
            <a:extLst>
              <a:ext uri="{28A0092B-C50C-407E-A947-70E740481C1C}">
                <a14:useLocalDpi xmlns:a14="http://schemas.microsoft.com/office/drawing/2010/main" val="0"/>
              </a:ext>
            </a:extLst>
          </a:blip>
          <a:srcRect l="20899" r="14848" b="-2"/>
          <a:stretch/>
        </p:blipFill>
        <p:spPr>
          <a:xfrm>
            <a:off x="6053227" y="2048073"/>
            <a:ext cx="2855235" cy="2988449"/>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Tree>
    <p:extLst>
      <p:ext uri="{BB962C8B-B14F-4D97-AF65-F5344CB8AC3E}">
        <p14:creationId xmlns:p14="http://schemas.microsoft.com/office/powerpoint/2010/main" val="3164206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7AE52-427C-4098-AF2E-BDC3FE96611A}"/>
              </a:ext>
            </a:extLst>
          </p:cNvPr>
          <p:cNvSpPr>
            <a:spLocks noGrp="1"/>
          </p:cNvSpPr>
          <p:nvPr>
            <p:ph type="title"/>
          </p:nvPr>
        </p:nvSpPr>
        <p:spPr>
          <a:xfrm>
            <a:off x="628650" y="252664"/>
            <a:ext cx="7886700" cy="973668"/>
          </a:xfrm>
        </p:spPr>
        <p:txBody>
          <a:bodyPr/>
          <a:lstStyle/>
          <a:p>
            <a:r>
              <a:rPr lang="en-US" sz="3600" dirty="0"/>
              <a:t>L</a:t>
            </a:r>
            <a:r>
              <a:rPr lang="en-US" sz="100" dirty="0"/>
              <a:t> </a:t>
            </a:r>
            <a:r>
              <a:rPr lang="en-US" sz="3600" dirty="0"/>
              <a:t>O 4-5: Differentiate between Pre-Tax and Post-Tax Deductions</a:t>
            </a:r>
            <a:endParaRPr lang="en-US" dirty="0"/>
          </a:p>
        </p:txBody>
      </p:sp>
      <p:sp>
        <p:nvSpPr>
          <p:cNvPr id="3" name="Content Placeholder 2">
            <a:extLst>
              <a:ext uri="{FF2B5EF4-FFF2-40B4-BE49-F238E27FC236}">
                <a16:creationId xmlns:a16="http://schemas.microsoft.com/office/drawing/2014/main" id="{622B5304-B982-4D0A-9EB0-D7D769630E7D}"/>
              </a:ext>
            </a:extLst>
          </p:cNvPr>
          <p:cNvSpPr>
            <a:spLocks noGrp="1"/>
          </p:cNvSpPr>
          <p:nvPr>
            <p:ph idx="1"/>
          </p:nvPr>
        </p:nvSpPr>
        <p:spPr>
          <a:xfrm>
            <a:off x="628650" y="1456266"/>
            <a:ext cx="7886700" cy="1772709"/>
          </a:xfrm>
        </p:spPr>
        <p:txBody>
          <a:bodyPr>
            <a:noAutofit/>
          </a:bodyPr>
          <a:lstStyle/>
          <a:p>
            <a:pPr marL="0" indent="0" defTabSz="914400">
              <a:buNone/>
            </a:pPr>
            <a:r>
              <a:rPr lang="en-US" sz="2600" dirty="0">
                <a:solidFill>
                  <a:srgbClr val="000000"/>
                </a:solidFill>
              </a:rPr>
              <a:t>Pre-tax deductions reduce the amount of an employee’s taxable income.</a:t>
            </a:r>
          </a:p>
          <a:p>
            <a:pPr marL="291600" lvl="1" indent="-291600" defTabSz="914400"/>
            <a:r>
              <a:rPr lang="en-US" sz="2600" dirty="0">
                <a:solidFill>
                  <a:srgbClr val="000000"/>
                </a:solidFill>
              </a:rPr>
              <a:t>Deducted from gross pay before mandatory deductions.</a:t>
            </a:r>
            <a:endParaRPr lang="en-US" sz="2600" dirty="0"/>
          </a:p>
        </p:txBody>
      </p:sp>
      <p:sp>
        <p:nvSpPr>
          <p:cNvPr id="4" name="Content Placeholder 3">
            <a:extLst>
              <a:ext uri="{FF2B5EF4-FFF2-40B4-BE49-F238E27FC236}">
                <a16:creationId xmlns:a16="http://schemas.microsoft.com/office/drawing/2014/main" id="{CB40BB73-3329-4B7D-9922-1476E2FC4CB5}"/>
              </a:ext>
            </a:extLst>
          </p:cNvPr>
          <p:cNvSpPr>
            <a:spLocks noGrp="1"/>
          </p:cNvSpPr>
          <p:nvPr>
            <p:ph idx="10"/>
          </p:nvPr>
        </p:nvSpPr>
        <p:spPr>
          <a:xfrm>
            <a:off x="628650" y="3382434"/>
            <a:ext cx="7886700" cy="1418166"/>
          </a:xfrm>
        </p:spPr>
        <p:txBody>
          <a:bodyPr>
            <a:noAutofit/>
          </a:bodyPr>
          <a:lstStyle/>
          <a:p>
            <a:pPr marL="0" indent="0" defTabSz="914400">
              <a:buNone/>
            </a:pPr>
            <a:r>
              <a:rPr lang="en-US" sz="2600" dirty="0">
                <a:solidFill>
                  <a:srgbClr val="000000"/>
                </a:solidFill>
              </a:rPr>
              <a:t>Post-tax deductions reduce net pay.</a:t>
            </a:r>
          </a:p>
          <a:p>
            <a:pPr marL="291600" lvl="1" indent="-291600" defTabSz="914400"/>
            <a:r>
              <a:rPr lang="en-US" sz="2600" dirty="0">
                <a:solidFill>
                  <a:srgbClr val="000000"/>
                </a:solidFill>
              </a:rPr>
              <a:t>Deducted from gross pay after all mandatory deductions.</a:t>
            </a:r>
            <a:endParaRPr lang="en-US" sz="2600" dirty="0"/>
          </a:p>
        </p:txBody>
      </p:sp>
    </p:spTree>
    <p:extLst>
      <p:ext uri="{BB962C8B-B14F-4D97-AF65-F5344CB8AC3E}">
        <p14:creationId xmlns:p14="http://schemas.microsoft.com/office/powerpoint/2010/main" val="167569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1BB1-2537-458A-8C99-B3D3D5B6850D}"/>
              </a:ext>
            </a:extLst>
          </p:cNvPr>
          <p:cNvSpPr>
            <a:spLocks noGrp="1"/>
          </p:cNvSpPr>
          <p:nvPr>
            <p:ph type="title"/>
          </p:nvPr>
        </p:nvSpPr>
        <p:spPr/>
        <p:txBody>
          <a:bodyPr/>
          <a:lstStyle/>
          <a:p>
            <a:r>
              <a:rPr lang="en-US" sz="3600" dirty="0"/>
              <a:t>Pre-tax Voluntary Deductions: Insurance</a:t>
            </a:r>
            <a:endParaRPr lang="en-US" dirty="0"/>
          </a:p>
        </p:txBody>
      </p:sp>
      <p:sp>
        <p:nvSpPr>
          <p:cNvPr id="3" name="Content Placeholder 2">
            <a:extLst>
              <a:ext uri="{FF2B5EF4-FFF2-40B4-BE49-F238E27FC236}">
                <a16:creationId xmlns:a16="http://schemas.microsoft.com/office/drawing/2014/main" id="{BAF635E2-54C0-4FA4-9F9C-5031A469A0B4}"/>
              </a:ext>
            </a:extLst>
          </p:cNvPr>
          <p:cNvSpPr>
            <a:spLocks noGrp="1"/>
          </p:cNvSpPr>
          <p:nvPr>
            <p:ph idx="1"/>
          </p:nvPr>
        </p:nvSpPr>
        <p:spPr>
          <a:xfrm>
            <a:off x="628650" y="1456267"/>
            <a:ext cx="7886700" cy="4687358"/>
          </a:xfrm>
        </p:spPr>
        <p:txBody>
          <a:bodyPr>
            <a:normAutofit/>
          </a:bodyPr>
          <a:lstStyle/>
          <a:p>
            <a:pPr marL="0" indent="0" defTabSz="914400">
              <a:buNone/>
            </a:pPr>
            <a:r>
              <a:rPr lang="en-US" sz="2600" dirty="0"/>
              <a:t>Insurance:</a:t>
            </a:r>
          </a:p>
          <a:p>
            <a:pPr marL="291600" lvl="1" indent="-291600" defTabSz="914400"/>
            <a:r>
              <a:rPr lang="en-US" sz="2600" dirty="0"/>
              <a:t>Health insurance.</a:t>
            </a:r>
          </a:p>
          <a:p>
            <a:pPr marL="291600" lvl="1" indent="-291600" defTabSz="914400"/>
            <a:r>
              <a:rPr lang="en-US" sz="2600" dirty="0"/>
              <a:t>Cafeteria plans.</a:t>
            </a:r>
          </a:p>
          <a:p>
            <a:pPr marL="291600" lvl="1" indent="-291600" defTabSz="914400"/>
            <a:r>
              <a:rPr lang="en-US" sz="2600" dirty="0"/>
              <a:t>Supplemental health and disability insurance.</a:t>
            </a:r>
          </a:p>
          <a:p>
            <a:pPr marL="291600" lvl="1" indent="-291600" defTabSz="914400"/>
            <a:r>
              <a:rPr lang="en-US" sz="2600" dirty="0"/>
              <a:t>Some short-term disability insurance.</a:t>
            </a:r>
          </a:p>
          <a:p>
            <a:pPr marL="291600" lvl="1" indent="-291600" defTabSz="914400"/>
            <a:r>
              <a:rPr lang="en-US" sz="2600" dirty="0"/>
              <a:t>Some long-term disability insurance.</a:t>
            </a:r>
          </a:p>
        </p:txBody>
      </p:sp>
    </p:spTree>
    <p:extLst>
      <p:ext uri="{BB962C8B-B14F-4D97-AF65-F5344CB8AC3E}">
        <p14:creationId xmlns:p14="http://schemas.microsoft.com/office/powerpoint/2010/main" val="287603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18348-8BA5-474A-AC89-DF5AB1922F85}"/>
              </a:ext>
            </a:extLst>
          </p:cNvPr>
          <p:cNvSpPr>
            <a:spLocks noGrp="1"/>
          </p:cNvSpPr>
          <p:nvPr>
            <p:ph type="title"/>
          </p:nvPr>
        </p:nvSpPr>
        <p:spPr>
          <a:xfrm>
            <a:off x="628650" y="437771"/>
            <a:ext cx="7886700" cy="691853"/>
          </a:xfrm>
        </p:spPr>
        <p:txBody>
          <a:bodyPr/>
          <a:lstStyle/>
          <a:p>
            <a:r>
              <a:rPr lang="en-US" dirty="0"/>
              <a:t>Retirement Plan Types</a:t>
            </a:r>
          </a:p>
        </p:txBody>
      </p:sp>
      <p:sp>
        <p:nvSpPr>
          <p:cNvPr id="3" name="Content Placeholder 2">
            <a:extLst>
              <a:ext uri="{FF2B5EF4-FFF2-40B4-BE49-F238E27FC236}">
                <a16:creationId xmlns:a16="http://schemas.microsoft.com/office/drawing/2014/main" id="{E3AA21BA-13AC-4832-9842-8D0C8065798A}"/>
              </a:ext>
            </a:extLst>
          </p:cNvPr>
          <p:cNvSpPr>
            <a:spLocks noGrp="1"/>
          </p:cNvSpPr>
          <p:nvPr>
            <p:ph idx="1"/>
          </p:nvPr>
        </p:nvSpPr>
        <p:spPr>
          <a:xfrm>
            <a:off x="628650" y="1456267"/>
            <a:ext cx="3810000" cy="3496734"/>
          </a:xfrm>
        </p:spPr>
        <p:txBody>
          <a:bodyPr>
            <a:normAutofit/>
          </a:bodyPr>
          <a:lstStyle/>
          <a:p>
            <a:pPr marL="0" indent="0">
              <a:buNone/>
            </a:pPr>
            <a:r>
              <a:rPr lang="en-US" sz="2400" u="sng" dirty="0"/>
              <a:t>Defined Benefit	</a:t>
            </a:r>
          </a:p>
          <a:p>
            <a:pPr marL="0" indent="0">
              <a:buNone/>
            </a:pPr>
            <a:r>
              <a:rPr lang="en-US" sz="2400" dirty="0"/>
              <a:t>Examples:</a:t>
            </a:r>
          </a:p>
          <a:p>
            <a:r>
              <a:rPr lang="en-US" sz="2400" dirty="0"/>
              <a:t>Pension plan with specified payout amount per period.</a:t>
            </a:r>
          </a:p>
          <a:p>
            <a:r>
              <a:rPr lang="en-US" sz="2400" dirty="0"/>
              <a:t>Lump-sum investment that pays out a specific amount each period.</a:t>
            </a:r>
          </a:p>
        </p:txBody>
      </p:sp>
      <p:sp>
        <p:nvSpPr>
          <p:cNvPr id="4" name="Content Placeholder 3">
            <a:extLst>
              <a:ext uri="{FF2B5EF4-FFF2-40B4-BE49-F238E27FC236}">
                <a16:creationId xmlns:a16="http://schemas.microsoft.com/office/drawing/2014/main" id="{48A96982-031B-4598-BD1E-F338E365574A}"/>
              </a:ext>
            </a:extLst>
          </p:cNvPr>
          <p:cNvSpPr>
            <a:spLocks noGrp="1"/>
          </p:cNvSpPr>
          <p:nvPr>
            <p:ph idx="10"/>
          </p:nvPr>
        </p:nvSpPr>
        <p:spPr>
          <a:xfrm>
            <a:off x="4572000" y="1456266"/>
            <a:ext cx="3943350" cy="3496733"/>
          </a:xfrm>
        </p:spPr>
        <p:txBody>
          <a:bodyPr>
            <a:normAutofit/>
          </a:bodyPr>
          <a:lstStyle/>
          <a:p>
            <a:pPr marL="0" indent="0">
              <a:buNone/>
            </a:pPr>
            <a:r>
              <a:rPr lang="en-US" sz="2400" u="sng" dirty="0"/>
              <a:t>Defined Contribution</a:t>
            </a:r>
          </a:p>
          <a:p>
            <a:pPr marL="0" indent="0">
              <a:buNone/>
            </a:pPr>
            <a:r>
              <a:rPr lang="en-US" sz="2400" dirty="0"/>
              <a:t>Examples:</a:t>
            </a:r>
          </a:p>
          <a:p>
            <a:r>
              <a:rPr lang="en-US" sz="2400" dirty="0"/>
              <a:t>Employee contributes a percentage or a fixed amount per pay period.</a:t>
            </a:r>
          </a:p>
          <a:p>
            <a:r>
              <a:rPr lang="en-US" sz="2400" dirty="0"/>
              <a:t>Amount paid out at retirement varies based on amount invested.</a:t>
            </a:r>
          </a:p>
        </p:txBody>
      </p:sp>
    </p:spTree>
    <p:extLst>
      <p:ext uri="{BB962C8B-B14F-4D97-AF65-F5344CB8AC3E}">
        <p14:creationId xmlns:p14="http://schemas.microsoft.com/office/powerpoint/2010/main" val="3523026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8EC3B-6B95-48CA-BB1E-E12911ABE23A}"/>
              </a:ext>
            </a:extLst>
          </p:cNvPr>
          <p:cNvSpPr>
            <a:spLocks noGrp="1"/>
          </p:cNvSpPr>
          <p:nvPr>
            <p:ph type="title"/>
          </p:nvPr>
        </p:nvSpPr>
        <p:spPr>
          <a:xfrm>
            <a:off x="628650" y="437771"/>
            <a:ext cx="7886700" cy="691853"/>
          </a:xfrm>
        </p:spPr>
        <p:txBody>
          <a:bodyPr/>
          <a:lstStyle/>
          <a:p>
            <a:r>
              <a:rPr lang="en-US" dirty="0"/>
              <a:t>Example of Defined Contribution Plans</a:t>
            </a:r>
          </a:p>
        </p:txBody>
      </p:sp>
      <p:sp>
        <p:nvSpPr>
          <p:cNvPr id="3" name="Content Placeholder 2">
            <a:extLst>
              <a:ext uri="{FF2B5EF4-FFF2-40B4-BE49-F238E27FC236}">
                <a16:creationId xmlns:a16="http://schemas.microsoft.com/office/drawing/2014/main" id="{E7DBB2CD-B45F-4465-877B-B777ADDB76A6}"/>
              </a:ext>
            </a:extLst>
          </p:cNvPr>
          <p:cNvSpPr>
            <a:spLocks noGrp="1"/>
          </p:cNvSpPr>
          <p:nvPr>
            <p:ph idx="1"/>
          </p:nvPr>
        </p:nvSpPr>
        <p:spPr>
          <a:xfrm>
            <a:off x="628651" y="1456268"/>
            <a:ext cx="3762376" cy="2502122"/>
          </a:xfrm>
        </p:spPr>
        <p:txBody>
          <a:bodyPr>
            <a:normAutofit lnSpcReduction="10000"/>
          </a:bodyPr>
          <a:lstStyle/>
          <a:p>
            <a:pPr marL="0" indent="0">
              <a:buNone/>
            </a:pPr>
            <a:r>
              <a:rPr lang="en-US" sz="2400" dirty="0"/>
              <a:t>Daniel’s gross wages: $1,125 </a:t>
            </a:r>
          </a:p>
          <a:p>
            <a:pPr marL="0" indent="0">
              <a:buNone/>
            </a:pPr>
            <a:r>
              <a:rPr lang="en-US" sz="2400" dirty="0"/>
              <a:t>401(k): $100.00</a:t>
            </a:r>
          </a:p>
          <a:p>
            <a:pPr marL="0" indent="0">
              <a:buNone/>
            </a:pPr>
            <a:r>
              <a:rPr lang="en-US" sz="2400" dirty="0"/>
              <a:t>Health Insurance: $113.80</a:t>
            </a:r>
          </a:p>
          <a:p>
            <a:pPr marL="0" indent="0">
              <a:buNone/>
            </a:pPr>
            <a:r>
              <a:rPr lang="en-US" sz="2400" dirty="0"/>
              <a:t>The calculation of Daniel’s taxable income is:</a:t>
            </a:r>
            <a:endParaRPr lang="en-US" dirty="0"/>
          </a:p>
        </p:txBody>
      </p:sp>
      <p:graphicFrame>
        <p:nvGraphicFramePr>
          <p:cNvPr id="8" name="Object 7">
            <a:extLst>
              <a:ext uri="{FF2B5EF4-FFF2-40B4-BE49-F238E27FC236}">
                <a16:creationId xmlns:a16="http://schemas.microsoft.com/office/drawing/2014/main" id="{58EB5AFC-0BB0-4301-BB49-360CDC8272A7}"/>
              </a:ext>
            </a:extLst>
          </p:cNvPr>
          <p:cNvGraphicFramePr>
            <a:graphicFrameLocks noChangeAspect="1"/>
          </p:cNvGraphicFramePr>
          <p:nvPr>
            <p:extLst>
              <p:ext uri="{D42A27DB-BD31-4B8C-83A1-F6EECF244321}">
                <p14:modId xmlns:p14="http://schemas.microsoft.com/office/powerpoint/2010/main" val="2596795929"/>
              </p:ext>
            </p:extLst>
          </p:nvPr>
        </p:nvGraphicFramePr>
        <p:xfrm>
          <a:off x="787796" y="3952132"/>
          <a:ext cx="3444085" cy="1946657"/>
        </p:xfrm>
        <a:graphic>
          <a:graphicData uri="http://schemas.openxmlformats.org/presentationml/2006/ole">
            <mc:AlternateContent xmlns:mc="http://schemas.openxmlformats.org/markup-compatibility/2006">
              <mc:Choice xmlns:v="urn:schemas-microsoft-com:vml" Requires="v">
                <p:oleObj spid="_x0000_s6256" name="Equation" r:id="rId4" imgW="1752480" imgH="990360" progId="Equation.DSMT4">
                  <p:embed/>
                </p:oleObj>
              </mc:Choice>
              <mc:Fallback>
                <p:oleObj name="Equation" r:id="rId4" imgW="1752480" imgH="990360" progId="Equation.DSMT4">
                  <p:embed/>
                  <p:pic>
                    <p:nvPicPr>
                      <p:cNvPr id="0" name=""/>
                      <p:cNvPicPr/>
                      <p:nvPr/>
                    </p:nvPicPr>
                    <p:blipFill>
                      <a:blip r:embed="rId5"/>
                      <a:stretch>
                        <a:fillRect/>
                      </a:stretch>
                    </p:blipFill>
                    <p:spPr>
                      <a:xfrm>
                        <a:off x="787796" y="3952132"/>
                        <a:ext cx="3444085" cy="1946657"/>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9C86AEDE-FE02-4E58-88D1-4D9A6C23BD36}"/>
              </a:ext>
            </a:extLst>
          </p:cNvPr>
          <p:cNvSpPr>
            <a:spLocks noGrp="1"/>
          </p:cNvSpPr>
          <p:nvPr>
            <p:ph idx="12"/>
          </p:nvPr>
        </p:nvSpPr>
        <p:spPr>
          <a:xfrm>
            <a:off x="628651" y="5842617"/>
            <a:ext cx="3762376" cy="666468"/>
          </a:xfrm>
        </p:spPr>
        <p:txBody>
          <a:bodyPr>
            <a:normAutofit fontScale="92500" lnSpcReduction="20000"/>
          </a:bodyPr>
          <a:lstStyle/>
          <a:p>
            <a:pPr marL="0" indent="0">
              <a:buNone/>
            </a:pPr>
            <a:r>
              <a:rPr lang="en-US" sz="2400" dirty="0"/>
              <a:t>Income taxable for Federal/State/local purposes</a:t>
            </a:r>
          </a:p>
        </p:txBody>
      </p:sp>
      <p:sp>
        <p:nvSpPr>
          <p:cNvPr id="4" name="Content Placeholder 3">
            <a:extLst>
              <a:ext uri="{FF2B5EF4-FFF2-40B4-BE49-F238E27FC236}">
                <a16:creationId xmlns:a16="http://schemas.microsoft.com/office/drawing/2014/main" id="{5FE86565-7B01-47E4-974D-4719DEEEFE11}"/>
              </a:ext>
            </a:extLst>
          </p:cNvPr>
          <p:cNvSpPr>
            <a:spLocks noGrp="1"/>
          </p:cNvSpPr>
          <p:nvPr>
            <p:ph idx="10"/>
          </p:nvPr>
        </p:nvSpPr>
        <p:spPr>
          <a:xfrm>
            <a:off x="4572000" y="1456268"/>
            <a:ext cx="3943351" cy="2502122"/>
          </a:xfrm>
        </p:spPr>
        <p:txBody>
          <a:bodyPr>
            <a:normAutofit lnSpcReduction="10000"/>
          </a:bodyPr>
          <a:lstStyle/>
          <a:p>
            <a:pPr marL="0" indent="0">
              <a:buNone/>
            </a:pPr>
            <a:r>
              <a:rPr lang="en-US" sz="2400" dirty="0"/>
              <a:t>Daniel’s gross wages: $1,125 </a:t>
            </a:r>
          </a:p>
          <a:p>
            <a:pPr marL="0" indent="0">
              <a:buNone/>
            </a:pPr>
            <a:r>
              <a:rPr lang="en-US" sz="2400" dirty="0"/>
              <a:t>401(k): 3%</a:t>
            </a:r>
          </a:p>
          <a:p>
            <a:pPr marL="0" indent="0">
              <a:buNone/>
            </a:pPr>
            <a:r>
              <a:rPr lang="en-US" sz="2400" dirty="0"/>
              <a:t>Health Insurance: $113.80</a:t>
            </a:r>
          </a:p>
          <a:p>
            <a:pPr marL="0" indent="0">
              <a:buNone/>
            </a:pPr>
            <a:r>
              <a:rPr lang="en-US" sz="2400" dirty="0"/>
              <a:t>The calculation of Daniel’s taxable income is:</a:t>
            </a:r>
            <a:endParaRPr lang="en-US" dirty="0"/>
          </a:p>
        </p:txBody>
      </p:sp>
      <p:graphicFrame>
        <p:nvGraphicFramePr>
          <p:cNvPr id="7" name="Object 6">
            <a:extLst>
              <a:ext uri="{FF2B5EF4-FFF2-40B4-BE49-F238E27FC236}">
                <a16:creationId xmlns:a16="http://schemas.microsoft.com/office/drawing/2014/main" id="{AC6CBEE0-6CFA-4412-9C25-7699D03AC25C}"/>
              </a:ext>
            </a:extLst>
          </p:cNvPr>
          <p:cNvGraphicFramePr>
            <a:graphicFrameLocks noChangeAspect="1"/>
          </p:cNvGraphicFramePr>
          <p:nvPr>
            <p:extLst>
              <p:ext uri="{D42A27DB-BD31-4B8C-83A1-F6EECF244321}">
                <p14:modId xmlns:p14="http://schemas.microsoft.com/office/powerpoint/2010/main" val="2570277420"/>
              </p:ext>
            </p:extLst>
          </p:nvPr>
        </p:nvGraphicFramePr>
        <p:xfrm>
          <a:off x="4731146" y="3952132"/>
          <a:ext cx="3444085" cy="1896743"/>
        </p:xfrm>
        <a:graphic>
          <a:graphicData uri="http://schemas.openxmlformats.org/presentationml/2006/ole">
            <mc:AlternateContent xmlns:mc="http://schemas.openxmlformats.org/markup-compatibility/2006">
              <mc:Choice xmlns:v="urn:schemas-microsoft-com:vml" Requires="v">
                <p:oleObj spid="_x0000_s6257" name="Equation" r:id="rId6" imgW="1752480" imgH="965160" progId="Equation.DSMT4">
                  <p:embed/>
                </p:oleObj>
              </mc:Choice>
              <mc:Fallback>
                <p:oleObj name="Equation" r:id="rId6" imgW="1752480" imgH="965160" progId="Equation.DSMT4">
                  <p:embed/>
                  <p:pic>
                    <p:nvPicPr>
                      <p:cNvPr id="0" name=""/>
                      <p:cNvPicPr/>
                      <p:nvPr/>
                    </p:nvPicPr>
                    <p:blipFill>
                      <a:blip r:embed="rId7"/>
                      <a:stretch>
                        <a:fillRect/>
                      </a:stretch>
                    </p:blipFill>
                    <p:spPr>
                      <a:xfrm>
                        <a:off x="4731146" y="3952132"/>
                        <a:ext cx="3444085" cy="1896743"/>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6833BCA0-FC3C-4653-AE0B-6F956E8E46AD}"/>
              </a:ext>
            </a:extLst>
          </p:cNvPr>
          <p:cNvSpPr>
            <a:spLocks noGrp="1"/>
          </p:cNvSpPr>
          <p:nvPr>
            <p:ph idx="11"/>
          </p:nvPr>
        </p:nvSpPr>
        <p:spPr>
          <a:xfrm>
            <a:off x="4572000" y="5802399"/>
            <a:ext cx="3943351" cy="706686"/>
          </a:xfrm>
        </p:spPr>
        <p:txBody>
          <a:bodyPr>
            <a:normAutofit fontScale="92500" lnSpcReduction="10000"/>
          </a:bodyPr>
          <a:lstStyle/>
          <a:p>
            <a:pPr marL="0" indent="0">
              <a:buNone/>
            </a:pPr>
            <a:r>
              <a:rPr lang="en-US" sz="2400" dirty="0"/>
              <a:t>Income taxable for Federal/State/local purposes</a:t>
            </a:r>
            <a:endParaRPr lang="en-US" dirty="0"/>
          </a:p>
        </p:txBody>
      </p:sp>
    </p:spTree>
    <p:extLst>
      <p:ext uri="{BB962C8B-B14F-4D97-AF65-F5344CB8AC3E}">
        <p14:creationId xmlns:p14="http://schemas.microsoft.com/office/powerpoint/2010/main" val="754877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3E495-88FE-46F8-90FF-1E34B258402E}"/>
              </a:ext>
            </a:extLst>
          </p:cNvPr>
          <p:cNvSpPr>
            <a:spLocks noGrp="1"/>
          </p:cNvSpPr>
          <p:nvPr>
            <p:ph type="title"/>
          </p:nvPr>
        </p:nvSpPr>
        <p:spPr/>
        <p:txBody>
          <a:bodyPr/>
          <a:lstStyle/>
          <a:p>
            <a:r>
              <a:rPr lang="en-US" sz="3600" dirty="0"/>
              <a:t>Pre-tax Voluntary Deductions: Retirement</a:t>
            </a:r>
            <a:endParaRPr lang="en-US" dirty="0"/>
          </a:p>
        </p:txBody>
      </p:sp>
      <p:sp>
        <p:nvSpPr>
          <p:cNvPr id="3" name="Content Placeholder 2">
            <a:extLst>
              <a:ext uri="{FF2B5EF4-FFF2-40B4-BE49-F238E27FC236}">
                <a16:creationId xmlns:a16="http://schemas.microsoft.com/office/drawing/2014/main" id="{036D5C2C-5E71-4E54-BBC4-E37D6FA9A08B}"/>
              </a:ext>
            </a:extLst>
          </p:cNvPr>
          <p:cNvSpPr>
            <a:spLocks noGrp="1"/>
          </p:cNvSpPr>
          <p:nvPr>
            <p:ph idx="1"/>
          </p:nvPr>
        </p:nvSpPr>
        <p:spPr>
          <a:xfrm>
            <a:off x="628650" y="1504395"/>
            <a:ext cx="3101139" cy="3873722"/>
          </a:xfrm>
        </p:spPr>
        <p:txBody>
          <a:bodyPr>
            <a:noAutofit/>
          </a:bodyPr>
          <a:lstStyle/>
          <a:p>
            <a:pPr defTabSz="914400"/>
            <a:r>
              <a:rPr lang="en-US" sz="2200" dirty="0"/>
              <a:t>401(k) / 403(b).</a:t>
            </a:r>
          </a:p>
          <a:p>
            <a:pPr defTabSz="914400"/>
            <a:r>
              <a:rPr lang="en-US" sz="2200" dirty="0"/>
              <a:t>SIMPLE 401 (k).</a:t>
            </a:r>
          </a:p>
          <a:p>
            <a:pPr defTabSz="914400"/>
            <a:r>
              <a:rPr lang="en-US" sz="2200" dirty="0"/>
              <a:t>I</a:t>
            </a:r>
            <a:r>
              <a:rPr lang="en-US" sz="100" dirty="0"/>
              <a:t> </a:t>
            </a:r>
            <a:r>
              <a:rPr lang="en-US" sz="2200" dirty="0"/>
              <a:t>R</a:t>
            </a:r>
            <a:r>
              <a:rPr lang="en-US" sz="100" dirty="0"/>
              <a:t> </a:t>
            </a:r>
            <a:r>
              <a:rPr lang="en-US" sz="2200" dirty="0"/>
              <a:t>A.</a:t>
            </a:r>
          </a:p>
          <a:p>
            <a:pPr defTabSz="914400"/>
            <a:r>
              <a:rPr lang="en-US" sz="2200" dirty="0"/>
              <a:t>SIMPLE I</a:t>
            </a:r>
            <a:r>
              <a:rPr lang="en-US" sz="100" dirty="0"/>
              <a:t> </a:t>
            </a:r>
            <a:r>
              <a:rPr lang="en-US" sz="2200" dirty="0"/>
              <a:t>R</a:t>
            </a:r>
            <a:r>
              <a:rPr lang="en-US" sz="100" dirty="0"/>
              <a:t> </a:t>
            </a:r>
            <a:r>
              <a:rPr lang="en-US" sz="2200" dirty="0"/>
              <a:t>A.</a:t>
            </a:r>
          </a:p>
          <a:p>
            <a:pPr defTabSz="914400"/>
            <a:r>
              <a:rPr lang="en-US" sz="2200" dirty="0"/>
              <a:t>S</a:t>
            </a:r>
            <a:r>
              <a:rPr lang="en-US" sz="100" dirty="0"/>
              <a:t> </a:t>
            </a:r>
            <a:r>
              <a:rPr lang="en-US" sz="2200" dirty="0"/>
              <a:t>E</a:t>
            </a:r>
            <a:r>
              <a:rPr lang="en-US" sz="100" dirty="0"/>
              <a:t> </a:t>
            </a:r>
            <a:r>
              <a:rPr lang="en-US" sz="2200" dirty="0"/>
              <a:t>P.</a:t>
            </a:r>
          </a:p>
          <a:p>
            <a:pPr defTabSz="914400"/>
            <a:r>
              <a:rPr lang="en-US" sz="2200" dirty="0"/>
              <a:t>E</a:t>
            </a:r>
            <a:r>
              <a:rPr lang="en-US" sz="100" dirty="0"/>
              <a:t> </a:t>
            </a:r>
            <a:r>
              <a:rPr lang="en-US" sz="2200" dirty="0"/>
              <a:t>S</a:t>
            </a:r>
            <a:r>
              <a:rPr lang="en-US" sz="100" dirty="0"/>
              <a:t> </a:t>
            </a:r>
            <a:r>
              <a:rPr lang="en-US" sz="2200" dirty="0"/>
              <a:t>O</a:t>
            </a:r>
            <a:r>
              <a:rPr lang="en-US" sz="100" dirty="0"/>
              <a:t> </a:t>
            </a:r>
            <a:r>
              <a:rPr lang="en-US" sz="2200" dirty="0"/>
              <a:t>P.</a:t>
            </a:r>
          </a:p>
          <a:p>
            <a:pPr defTabSz="914400"/>
            <a:r>
              <a:rPr lang="en-US" sz="2200" dirty="0"/>
              <a:t>Profit-sharing.</a:t>
            </a:r>
          </a:p>
        </p:txBody>
      </p:sp>
      <p:pic>
        <p:nvPicPr>
          <p:cNvPr id="8" name="Picture 7">
            <a:extLst>
              <a:ext uri="{FF2B5EF4-FFF2-40B4-BE49-F238E27FC236}">
                <a16:creationId xmlns:a16="http://schemas.microsoft.com/office/drawing/2014/main" id="{617EF05F-D423-434C-8D35-1B208D95C157}"/>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82" r="34168" b="3"/>
          <a:stretch/>
        </p:blipFill>
        <p:spPr>
          <a:xfrm>
            <a:off x="4960287" y="1673911"/>
            <a:ext cx="3555063" cy="399144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576122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A35D9-EDC9-463D-BEE1-AFEA87813C08}"/>
              </a:ext>
            </a:extLst>
          </p:cNvPr>
          <p:cNvSpPr>
            <a:spLocks noGrp="1"/>
          </p:cNvSpPr>
          <p:nvPr>
            <p:ph type="title"/>
          </p:nvPr>
        </p:nvSpPr>
        <p:spPr/>
        <p:txBody>
          <a:bodyPr/>
          <a:lstStyle/>
          <a:p>
            <a:r>
              <a:rPr lang="en-US" dirty="0"/>
              <a:t>Retirement Plan Types </a:t>
            </a:r>
          </a:p>
        </p:txBody>
      </p:sp>
      <p:graphicFrame>
        <p:nvGraphicFramePr>
          <p:cNvPr id="8" name="Table 7">
            <a:extLst>
              <a:ext uri="{FF2B5EF4-FFF2-40B4-BE49-F238E27FC236}">
                <a16:creationId xmlns:a16="http://schemas.microsoft.com/office/drawing/2014/main" id="{A3C866A6-EC0E-47FF-AC69-CD82FED54C65}"/>
              </a:ext>
            </a:extLst>
          </p:cNvPr>
          <p:cNvGraphicFramePr>
            <a:graphicFrameLocks noGrp="1"/>
          </p:cNvGraphicFramePr>
          <p:nvPr>
            <p:extLst>
              <p:ext uri="{D42A27DB-BD31-4B8C-83A1-F6EECF244321}">
                <p14:modId xmlns:p14="http://schemas.microsoft.com/office/powerpoint/2010/main" val="223083516"/>
              </p:ext>
            </p:extLst>
          </p:nvPr>
        </p:nvGraphicFramePr>
        <p:xfrm>
          <a:off x="883920" y="1444817"/>
          <a:ext cx="7766785" cy="4427354"/>
        </p:xfrm>
        <a:graphic>
          <a:graphicData uri="http://schemas.openxmlformats.org/drawingml/2006/table">
            <a:tbl>
              <a:tblPr firstRow="1" bandRow="1">
                <a:tableStyleId>{5C22544A-7EE6-4342-B048-85BDC9FD1C3A}</a:tableStyleId>
              </a:tblPr>
              <a:tblGrid>
                <a:gridCol w="3764280">
                  <a:extLst>
                    <a:ext uri="{9D8B030D-6E8A-4147-A177-3AD203B41FA5}">
                      <a16:colId xmlns:a16="http://schemas.microsoft.com/office/drawing/2014/main" val="2035928017"/>
                    </a:ext>
                  </a:extLst>
                </a:gridCol>
                <a:gridCol w="4002505">
                  <a:extLst>
                    <a:ext uri="{9D8B030D-6E8A-4147-A177-3AD203B41FA5}">
                      <a16:colId xmlns:a16="http://schemas.microsoft.com/office/drawing/2014/main" val="3965832533"/>
                    </a:ext>
                  </a:extLst>
                </a:gridCol>
              </a:tblGrid>
              <a:tr h="293555">
                <a:tc>
                  <a:txBody>
                    <a:bodyPr/>
                    <a:lstStyle/>
                    <a:p>
                      <a:r>
                        <a:rPr lang="en-US" sz="1200" b="1" dirty="0">
                          <a:solidFill>
                            <a:schemeClr val="bg1"/>
                          </a:solidFill>
                        </a:rPr>
                        <a:t>Type of Plan</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1200" b="1" dirty="0">
                          <a:solidFill>
                            <a:schemeClr val="bg1"/>
                          </a:solidFill>
                        </a:rPr>
                        <a:t>Description</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340099969"/>
                  </a:ext>
                </a:extLst>
              </a:tr>
              <a:tr h="596233">
                <a:tc>
                  <a:txBody>
                    <a:bodyPr/>
                    <a:lstStyle/>
                    <a:p>
                      <a:r>
                        <a:rPr lang="en-US" sz="1200" dirty="0"/>
                        <a:t>401(k)</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1200" dirty="0"/>
                        <a:t>A group of investments, typically invested in stock market–based or mutual fund–based plans</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816683103"/>
                  </a:ext>
                </a:extLst>
              </a:tr>
              <a:tr h="421382">
                <a:tc>
                  <a:txBody>
                    <a:bodyPr/>
                    <a:lstStyle/>
                    <a:p>
                      <a:r>
                        <a:rPr lang="en-US" sz="1200" dirty="0"/>
                        <a:t>403(b)</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1200" dirty="0"/>
                        <a:t>Similar to a 401(k), but offered by nonprofit employers such as hospitals and schools</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664592805"/>
                  </a:ext>
                </a:extLst>
              </a:tr>
              <a:tr h="945938">
                <a:tc>
                  <a:txBody>
                    <a:bodyPr/>
                    <a:lstStyle/>
                    <a:p>
                      <a:r>
                        <a:rPr lang="en-US" sz="1200" dirty="0"/>
                        <a:t>Savings Incentive Match Plan for Employees (SIMPLE)</a:t>
                      </a:r>
                    </a:p>
                  </a:txBody>
                  <a:tcPr marL="87464" marR="87464" marT="43732" marB="4373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1200" dirty="0"/>
                        <a:t>The major limitation is employers may not have more than 100 employees. Funds are specifically set aside for the individual employee in a bank, mutual fund account, or stock market SIMPLE 401(k).</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544304045"/>
                  </a:ext>
                </a:extLst>
              </a:tr>
              <a:tr h="596233">
                <a:tc>
                  <a:txBody>
                    <a:bodyPr/>
                    <a:lstStyle/>
                    <a:p>
                      <a:r>
                        <a:rPr lang="en-US" sz="1200" dirty="0"/>
                        <a:t>Individual Retirement Account (I</a:t>
                      </a:r>
                      <a:r>
                        <a:rPr lang="en-US" sz="100" dirty="0"/>
                        <a:t> </a:t>
                      </a:r>
                      <a:r>
                        <a:rPr lang="en-US" sz="1200" dirty="0"/>
                        <a:t>R</a:t>
                      </a:r>
                      <a:r>
                        <a:rPr lang="en-US" sz="100" dirty="0"/>
                        <a:t> </a:t>
                      </a:r>
                      <a:r>
                        <a:rPr lang="en-US" sz="1200" dirty="0"/>
                        <a:t>A)</a:t>
                      </a:r>
                      <a:endParaRPr lang="en-US" sz="1200" b="1" dirty="0"/>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1200" dirty="0"/>
                        <a:t>Funds are specifically set aside for the individual employee in a bank or mutual fund account. </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726494632"/>
                  </a:ext>
                </a:extLst>
              </a:tr>
              <a:tr h="596233">
                <a:tc>
                  <a:txBody>
                    <a:bodyPr/>
                    <a:lstStyle/>
                    <a:p>
                      <a:r>
                        <a:rPr lang="en-US" sz="1200" dirty="0"/>
                        <a:t>Employee Stock Ownership Plan (E</a:t>
                      </a:r>
                      <a:r>
                        <a:rPr lang="en-US" sz="100" dirty="0"/>
                        <a:t> </a:t>
                      </a:r>
                      <a:r>
                        <a:rPr lang="en-US" sz="1200" dirty="0"/>
                        <a:t>S</a:t>
                      </a:r>
                      <a:r>
                        <a:rPr lang="en-US" sz="100" dirty="0"/>
                        <a:t> </a:t>
                      </a:r>
                      <a:r>
                        <a:rPr lang="en-US" sz="1200" dirty="0"/>
                        <a:t>O</a:t>
                      </a:r>
                      <a:r>
                        <a:rPr lang="en-US" sz="100" dirty="0"/>
                        <a:t> </a:t>
                      </a:r>
                      <a:r>
                        <a:rPr lang="en-US" sz="1200" dirty="0"/>
                        <a:t>P)</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1200" dirty="0"/>
                        <a:t>The company offers employees the ability to earn company stock for the duration of their employment.</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909528415"/>
                  </a:ext>
                </a:extLst>
              </a:tr>
              <a:tr h="945938">
                <a:tc>
                  <a:txBody>
                    <a:bodyPr/>
                    <a:lstStyle/>
                    <a:p>
                      <a:r>
                        <a:rPr lang="en-US" sz="1200" dirty="0"/>
                        <a:t>Simplified Employee Pension (S</a:t>
                      </a:r>
                      <a:r>
                        <a:rPr lang="en-US" sz="100" dirty="0"/>
                        <a:t> </a:t>
                      </a:r>
                      <a:r>
                        <a:rPr lang="en-US" sz="1200" dirty="0"/>
                        <a:t>E</a:t>
                      </a:r>
                      <a:r>
                        <a:rPr lang="en-US" sz="100" dirty="0"/>
                        <a:t> </a:t>
                      </a:r>
                      <a:r>
                        <a:rPr lang="en-US" sz="1200" dirty="0"/>
                        <a:t>P)</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1200" dirty="0"/>
                        <a:t>A tax-favorable I</a:t>
                      </a:r>
                      <a:r>
                        <a:rPr lang="en-US" sz="100" dirty="0"/>
                        <a:t> </a:t>
                      </a:r>
                      <a:r>
                        <a:rPr lang="en-US" sz="1200" dirty="0"/>
                        <a:t>R</a:t>
                      </a:r>
                      <a:r>
                        <a:rPr lang="en-US" sz="100" dirty="0"/>
                        <a:t> </a:t>
                      </a:r>
                      <a:r>
                        <a:rPr lang="en-US" sz="1200" dirty="0"/>
                        <a:t>A is set up by or for the employee, and the employer contributes the funds into the account. The S</a:t>
                      </a:r>
                      <a:r>
                        <a:rPr lang="en-US" sz="100" dirty="0"/>
                        <a:t> </a:t>
                      </a:r>
                      <a:r>
                        <a:rPr lang="en-US" sz="1200" dirty="0"/>
                        <a:t>E</a:t>
                      </a:r>
                      <a:r>
                        <a:rPr lang="en-US" sz="100" dirty="0"/>
                        <a:t> </a:t>
                      </a:r>
                      <a:r>
                        <a:rPr lang="en-US" sz="1200" dirty="0"/>
                        <a:t>P is tax-favorable because it reduces the employee’s income tax liability.</a:t>
                      </a:r>
                    </a:p>
                  </a:txBody>
                  <a:tcPr marL="87464" marR="87464" marT="43732" marB="437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06627249"/>
                  </a:ext>
                </a:extLst>
              </a:tr>
            </a:tbl>
          </a:graphicData>
        </a:graphic>
      </p:graphicFrame>
    </p:spTree>
    <p:extLst>
      <p:ext uri="{BB962C8B-B14F-4D97-AF65-F5344CB8AC3E}">
        <p14:creationId xmlns:p14="http://schemas.microsoft.com/office/powerpoint/2010/main" val="2942639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F0B29-C5DD-46FE-A472-E19BB03223A8}"/>
              </a:ext>
            </a:extLst>
          </p:cNvPr>
          <p:cNvSpPr>
            <a:spLocks noGrp="1"/>
          </p:cNvSpPr>
          <p:nvPr>
            <p:ph type="title"/>
          </p:nvPr>
        </p:nvSpPr>
        <p:spPr/>
        <p:txBody>
          <a:bodyPr/>
          <a:lstStyle/>
          <a:p>
            <a:r>
              <a:rPr lang="en-US" dirty="0"/>
              <a:t>Post-Tax Deduction Types</a:t>
            </a:r>
          </a:p>
        </p:txBody>
      </p:sp>
      <p:sp>
        <p:nvSpPr>
          <p:cNvPr id="3" name="Content Placeholder 2">
            <a:extLst>
              <a:ext uri="{FF2B5EF4-FFF2-40B4-BE49-F238E27FC236}">
                <a16:creationId xmlns:a16="http://schemas.microsoft.com/office/drawing/2014/main" id="{2A8F699C-B5E1-4483-8069-CD09FAA84A3A}"/>
              </a:ext>
            </a:extLst>
          </p:cNvPr>
          <p:cNvSpPr>
            <a:spLocks noGrp="1"/>
          </p:cNvSpPr>
          <p:nvPr>
            <p:ph idx="1"/>
          </p:nvPr>
        </p:nvSpPr>
        <p:spPr>
          <a:xfrm>
            <a:off x="628650" y="1456266"/>
            <a:ext cx="4617118" cy="1972733"/>
          </a:xfrm>
        </p:spPr>
        <p:txBody>
          <a:bodyPr>
            <a:normAutofit fontScale="92500" lnSpcReduction="20000"/>
          </a:bodyPr>
          <a:lstStyle/>
          <a:p>
            <a:pPr marL="0" indent="0" defTabSz="914400">
              <a:buNone/>
            </a:pPr>
            <a:r>
              <a:rPr lang="en-US" sz="2400" u="sng" dirty="0"/>
              <a:t>Mandated</a:t>
            </a:r>
          </a:p>
          <a:p>
            <a:pPr marL="63000" indent="0" defTabSz="914400">
              <a:buNone/>
            </a:pPr>
            <a:r>
              <a:rPr lang="en-US" sz="2400" dirty="0"/>
              <a:t>Union Dues.</a:t>
            </a:r>
          </a:p>
          <a:p>
            <a:pPr marL="63000" indent="0" defTabSz="914400">
              <a:buNone/>
            </a:pPr>
            <a:r>
              <a:rPr lang="en-US" sz="2400" dirty="0"/>
              <a:t>Garnishments.</a:t>
            </a:r>
          </a:p>
          <a:p>
            <a:pPr marL="63000" indent="0" defTabSz="914400">
              <a:buNone/>
            </a:pPr>
            <a:r>
              <a:rPr lang="en-US" sz="2400" dirty="0"/>
              <a:t>Liens (Consumer credit, tax, and so on).</a:t>
            </a:r>
          </a:p>
        </p:txBody>
      </p:sp>
      <p:sp>
        <p:nvSpPr>
          <p:cNvPr id="6" name="Content Placeholder 5">
            <a:extLst>
              <a:ext uri="{FF2B5EF4-FFF2-40B4-BE49-F238E27FC236}">
                <a16:creationId xmlns:a16="http://schemas.microsoft.com/office/drawing/2014/main" id="{24D57339-CFFA-461C-A1A0-FB505EC4F6FF}"/>
              </a:ext>
            </a:extLst>
          </p:cNvPr>
          <p:cNvSpPr>
            <a:spLocks noGrp="1"/>
          </p:cNvSpPr>
          <p:nvPr>
            <p:ph idx="12"/>
          </p:nvPr>
        </p:nvSpPr>
        <p:spPr>
          <a:xfrm>
            <a:off x="628650" y="3561351"/>
            <a:ext cx="3678655" cy="2466474"/>
          </a:xfrm>
        </p:spPr>
        <p:txBody>
          <a:bodyPr>
            <a:normAutofit/>
          </a:bodyPr>
          <a:lstStyle/>
          <a:p>
            <a:pPr marL="0" indent="0" defTabSz="914400">
              <a:buNone/>
            </a:pPr>
            <a:r>
              <a:rPr lang="en-US" sz="2400" u="sng" dirty="0"/>
              <a:t>Voluntary</a:t>
            </a:r>
          </a:p>
          <a:p>
            <a:pPr marL="63000" indent="0" defTabSz="914400">
              <a:buNone/>
            </a:pPr>
            <a:r>
              <a:rPr lang="en-US" sz="2400" dirty="0"/>
              <a:t>Charitable Contributions.</a:t>
            </a:r>
          </a:p>
          <a:p>
            <a:pPr marL="63000" indent="0" defTabSz="914400">
              <a:buNone/>
            </a:pPr>
            <a:r>
              <a:rPr lang="en-US" sz="2400" dirty="0"/>
              <a:t>Other fringe benefits.</a:t>
            </a:r>
          </a:p>
          <a:p>
            <a:pPr marL="291600" lvl="1" indent="-291600" defTabSz="914400"/>
            <a:r>
              <a:rPr lang="en-US" sz="2400" dirty="0"/>
              <a:t>Gym memberships.</a:t>
            </a:r>
          </a:p>
          <a:p>
            <a:pPr marL="291600" lvl="1" indent="-291600" defTabSz="914400"/>
            <a:r>
              <a:rPr lang="en-US" sz="2400" dirty="0"/>
              <a:t>Savings bonds.</a:t>
            </a:r>
          </a:p>
        </p:txBody>
      </p:sp>
      <p:pic>
        <p:nvPicPr>
          <p:cNvPr id="8" name="Picture 7">
            <a:extLst>
              <a:ext uri="{FF2B5EF4-FFF2-40B4-BE49-F238E27FC236}">
                <a16:creationId xmlns:a16="http://schemas.microsoft.com/office/drawing/2014/main" id="{C799534F-4350-48C1-A0F6-AB30ABAAC2B9}"/>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 b="3680"/>
          <a:stretch/>
        </p:blipFill>
        <p:spPr>
          <a:xfrm>
            <a:off x="5462840" y="1527538"/>
            <a:ext cx="3211989" cy="4652250"/>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885425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FB0F7-4B41-4A12-ADBE-D299AA7EA2DB}"/>
              </a:ext>
            </a:extLst>
          </p:cNvPr>
          <p:cNvSpPr>
            <a:spLocks noGrp="1"/>
          </p:cNvSpPr>
          <p:nvPr>
            <p:ph type="title"/>
          </p:nvPr>
        </p:nvSpPr>
        <p:spPr/>
        <p:txBody>
          <a:bodyPr/>
          <a:lstStyle/>
          <a:p>
            <a:r>
              <a:rPr lang="en-US" dirty="0"/>
              <a:t>Post-tax Deduction Example</a:t>
            </a:r>
          </a:p>
        </p:txBody>
      </p:sp>
      <p:sp>
        <p:nvSpPr>
          <p:cNvPr id="3" name="Content Placeholder 2">
            <a:extLst>
              <a:ext uri="{FF2B5EF4-FFF2-40B4-BE49-F238E27FC236}">
                <a16:creationId xmlns:a16="http://schemas.microsoft.com/office/drawing/2014/main" id="{E3E72768-7ECA-42BD-90BF-D58790054BE9}"/>
              </a:ext>
            </a:extLst>
          </p:cNvPr>
          <p:cNvSpPr>
            <a:spLocks noGrp="1"/>
          </p:cNvSpPr>
          <p:nvPr>
            <p:ph idx="1"/>
          </p:nvPr>
        </p:nvSpPr>
        <p:spPr>
          <a:xfrm>
            <a:off x="628650" y="1456267"/>
            <a:ext cx="7886700" cy="2372784"/>
          </a:xfrm>
        </p:spPr>
        <p:txBody>
          <a:bodyPr>
            <a:normAutofit/>
          </a:bodyPr>
          <a:lstStyle/>
          <a:p>
            <a:pPr marL="0" indent="0">
              <a:buNone/>
            </a:pPr>
            <a:r>
              <a:rPr lang="en-US" sz="2400" dirty="0"/>
              <a:t>Perry Wallace is an employee at Working Environments in Winchester, New Hampshire. He earns $29,000 annually and is paid weekly. He is single with one withholding allowance. He has pre-tax health insurance of $25 and a charitable contribution to the United Way of $10 per pay period. His taxable income would be as follows:</a:t>
            </a:r>
          </a:p>
        </p:txBody>
      </p:sp>
      <p:graphicFrame>
        <p:nvGraphicFramePr>
          <p:cNvPr id="8" name="Table 7">
            <a:extLst>
              <a:ext uri="{FF2B5EF4-FFF2-40B4-BE49-F238E27FC236}">
                <a16:creationId xmlns:a16="http://schemas.microsoft.com/office/drawing/2014/main" id="{6D7240FE-76A2-44F8-B45D-189D52C26509}"/>
              </a:ext>
            </a:extLst>
          </p:cNvPr>
          <p:cNvGraphicFramePr>
            <a:graphicFrameLocks noGrp="1"/>
          </p:cNvGraphicFramePr>
          <p:nvPr>
            <p:extLst>
              <p:ext uri="{D42A27DB-BD31-4B8C-83A1-F6EECF244321}">
                <p14:modId xmlns:p14="http://schemas.microsoft.com/office/powerpoint/2010/main" val="1862352430"/>
              </p:ext>
            </p:extLst>
          </p:nvPr>
        </p:nvGraphicFramePr>
        <p:xfrm>
          <a:off x="1524000" y="3930650"/>
          <a:ext cx="4572000" cy="1280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869399599"/>
                    </a:ext>
                  </a:extLst>
                </a:gridCol>
                <a:gridCol w="1524000">
                  <a:extLst>
                    <a:ext uri="{9D8B030D-6E8A-4147-A177-3AD203B41FA5}">
                      <a16:colId xmlns:a16="http://schemas.microsoft.com/office/drawing/2014/main" val="1711381220"/>
                    </a:ext>
                  </a:extLst>
                </a:gridCol>
              </a:tblGrid>
              <a:tr h="370840">
                <a:tc>
                  <a:txBody>
                    <a:bodyPr/>
                    <a:lstStyle/>
                    <a:p>
                      <a:r>
                        <a:rPr lang="en-US" sz="2200" b="0" dirty="0">
                          <a:solidFill>
                            <a:schemeClr val="bg1"/>
                          </a:solidFill>
                        </a:rPr>
                        <a:t>Period pay</a:t>
                      </a:r>
                    </a:p>
                  </a:txBody>
                  <a:tcPr anchor="ctr">
                    <a:noFill/>
                  </a:tcPr>
                </a:tc>
                <a:tc>
                  <a:txBody>
                    <a:bodyPr/>
                    <a:lstStyle/>
                    <a:p>
                      <a:pPr algn="r"/>
                      <a:r>
                        <a:rPr lang="en-US" sz="2200" b="0" dirty="0">
                          <a:solidFill>
                            <a:schemeClr val="bg1"/>
                          </a:solidFill>
                        </a:rPr>
                        <a:t>$  557.69 </a:t>
                      </a:r>
                    </a:p>
                  </a:txBody>
                  <a:tcPr anchor="ctr">
                    <a:noFill/>
                  </a:tcPr>
                </a:tc>
                <a:extLst>
                  <a:ext uri="{0D108BD9-81ED-4DB2-BD59-A6C34878D82A}">
                    <a16:rowId xmlns:a16="http://schemas.microsoft.com/office/drawing/2014/main" val="4076612679"/>
                  </a:ext>
                </a:extLst>
              </a:tr>
              <a:tr h="370840">
                <a:tc>
                  <a:txBody>
                    <a:bodyPr/>
                    <a:lstStyle/>
                    <a:p>
                      <a:r>
                        <a:rPr lang="en-US" sz="2200" dirty="0"/>
                        <a:t>Less: Health insurance</a:t>
                      </a:r>
                    </a:p>
                  </a:txBody>
                  <a:tcPr anchor="ctr">
                    <a:noFill/>
                  </a:tcPr>
                </a:tc>
                <a:tc>
                  <a:txBody>
                    <a:bodyPr/>
                    <a:lstStyle/>
                    <a:p>
                      <a:pPr algn="r"/>
                      <a:r>
                        <a:rPr lang="en-US" sz="2200" dirty="0"/>
                        <a:t>$   25.00 </a:t>
                      </a:r>
                    </a:p>
                  </a:txBody>
                  <a:tcPr anchor="ctr">
                    <a:noFill/>
                  </a:tcPr>
                </a:tc>
                <a:extLst>
                  <a:ext uri="{0D108BD9-81ED-4DB2-BD59-A6C34878D82A}">
                    <a16:rowId xmlns:a16="http://schemas.microsoft.com/office/drawing/2014/main" val="543824069"/>
                  </a:ext>
                </a:extLst>
              </a:tr>
              <a:tr h="370840">
                <a:tc>
                  <a:txBody>
                    <a:bodyPr/>
                    <a:lstStyle/>
                    <a:p>
                      <a:r>
                        <a:rPr lang="en-US" sz="2200" dirty="0"/>
                        <a:t>Taxable income</a:t>
                      </a:r>
                    </a:p>
                  </a:txBody>
                  <a:tcPr anchor="ctr">
                    <a:noFill/>
                  </a:tcPr>
                </a:tc>
                <a:tc>
                  <a:txBody>
                    <a:bodyPr/>
                    <a:lstStyle/>
                    <a:p>
                      <a:pPr algn="r"/>
                      <a:r>
                        <a:rPr lang="en-US" sz="2200" dirty="0"/>
                        <a:t>$ </a:t>
                      </a:r>
                      <a:r>
                        <a:rPr lang="en-US" sz="2200" u="sng" dirty="0"/>
                        <a:t>532.69</a:t>
                      </a:r>
                    </a:p>
                  </a:txBody>
                  <a:tcPr anchor="ctr">
                    <a:noFill/>
                  </a:tcPr>
                </a:tc>
                <a:extLst>
                  <a:ext uri="{0D108BD9-81ED-4DB2-BD59-A6C34878D82A}">
                    <a16:rowId xmlns:a16="http://schemas.microsoft.com/office/drawing/2014/main" val="2117234471"/>
                  </a:ext>
                </a:extLst>
              </a:tr>
            </a:tbl>
          </a:graphicData>
        </a:graphic>
      </p:graphicFrame>
      <p:sp>
        <p:nvSpPr>
          <p:cNvPr id="4" name="Content Placeholder 3">
            <a:extLst>
              <a:ext uri="{FF2B5EF4-FFF2-40B4-BE49-F238E27FC236}">
                <a16:creationId xmlns:a16="http://schemas.microsoft.com/office/drawing/2014/main" id="{52E7B9EE-5C17-4258-8ED9-2C2AC64A61C8}"/>
              </a:ext>
            </a:extLst>
          </p:cNvPr>
          <p:cNvSpPr>
            <a:spLocks noGrp="1"/>
          </p:cNvSpPr>
          <p:nvPr>
            <p:ph idx="10"/>
          </p:nvPr>
        </p:nvSpPr>
        <p:spPr>
          <a:xfrm>
            <a:off x="628650" y="5496984"/>
            <a:ext cx="7886700" cy="922866"/>
          </a:xfrm>
        </p:spPr>
        <p:txBody>
          <a:bodyPr>
            <a:normAutofit/>
          </a:bodyPr>
          <a:lstStyle/>
          <a:p>
            <a:pPr marL="0" indent="0">
              <a:buNone/>
            </a:pPr>
            <a:r>
              <a:rPr lang="en-US" sz="2400" dirty="0"/>
              <a:t>Note that Perry’s taxable income does </a:t>
            </a:r>
            <a:r>
              <a:rPr lang="en-US" sz="2400" i="1" dirty="0"/>
              <a:t>not</a:t>
            </a:r>
            <a:r>
              <a:rPr lang="en-US" sz="2400" dirty="0"/>
              <a:t> reflect his United Way contribution.</a:t>
            </a:r>
          </a:p>
        </p:txBody>
      </p:sp>
    </p:spTree>
    <p:extLst>
      <p:ext uri="{BB962C8B-B14F-4D97-AF65-F5344CB8AC3E}">
        <p14:creationId xmlns:p14="http://schemas.microsoft.com/office/powerpoint/2010/main" val="1530187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29699-439C-4B42-BC16-7529707F2B4F}"/>
              </a:ext>
            </a:extLst>
          </p:cNvPr>
          <p:cNvSpPr>
            <a:spLocks noGrp="1"/>
          </p:cNvSpPr>
          <p:nvPr>
            <p:ph type="title"/>
          </p:nvPr>
        </p:nvSpPr>
        <p:spPr/>
        <p:txBody>
          <a:bodyPr/>
          <a:lstStyle/>
          <a:p>
            <a:r>
              <a:rPr lang="en-US" dirty="0"/>
              <a:t>The Consumer Protection Act</a:t>
            </a:r>
          </a:p>
        </p:txBody>
      </p:sp>
      <p:sp>
        <p:nvSpPr>
          <p:cNvPr id="3" name="Content Placeholder 2">
            <a:extLst>
              <a:ext uri="{FF2B5EF4-FFF2-40B4-BE49-F238E27FC236}">
                <a16:creationId xmlns:a16="http://schemas.microsoft.com/office/drawing/2014/main" id="{86B3CA39-6EBB-4FDF-8755-D242A1117745}"/>
              </a:ext>
            </a:extLst>
          </p:cNvPr>
          <p:cNvSpPr>
            <a:spLocks noGrp="1"/>
          </p:cNvSpPr>
          <p:nvPr>
            <p:ph idx="1"/>
          </p:nvPr>
        </p:nvSpPr>
        <p:spPr>
          <a:xfrm>
            <a:off x="628650" y="1479884"/>
            <a:ext cx="7886700" cy="4377991"/>
          </a:xfrm>
        </p:spPr>
        <p:txBody>
          <a:bodyPr>
            <a:noAutofit/>
          </a:bodyPr>
          <a:lstStyle/>
          <a:p>
            <a:pPr marL="0" indent="0">
              <a:lnSpc>
                <a:spcPct val="90000"/>
              </a:lnSpc>
              <a:spcBef>
                <a:spcPts val="624"/>
              </a:spcBef>
              <a:buNone/>
            </a:pPr>
            <a:r>
              <a:rPr lang="en-US" sz="2000" u="sng" dirty="0"/>
              <a:t>Consumer Credit</a:t>
            </a:r>
          </a:p>
          <a:p>
            <a:pPr marL="0" indent="0">
              <a:lnSpc>
                <a:spcPct val="90000"/>
              </a:lnSpc>
              <a:spcBef>
                <a:spcPts val="624"/>
              </a:spcBef>
              <a:buNone/>
            </a:pPr>
            <a:r>
              <a:rPr lang="en-US" sz="2000" dirty="0"/>
              <a:t>Garnishments may be not more than:</a:t>
            </a:r>
          </a:p>
          <a:p>
            <a:pPr marL="0" indent="0">
              <a:lnSpc>
                <a:spcPct val="90000"/>
              </a:lnSpc>
              <a:spcBef>
                <a:spcPts val="624"/>
              </a:spcBef>
              <a:buNone/>
            </a:pPr>
            <a:r>
              <a:rPr lang="en-US" sz="2000" dirty="0"/>
              <a:t>a) 25% of the employee’s disposable earnings –OR-,</a:t>
            </a:r>
          </a:p>
          <a:p>
            <a:pPr marL="288925" indent="-288925">
              <a:lnSpc>
                <a:spcPct val="90000"/>
              </a:lnSpc>
              <a:spcBef>
                <a:spcPts val="624"/>
              </a:spcBef>
              <a:spcAft>
                <a:spcPts val="1800"/>
              </a:spcAft>
              <a:buNone/>
            </a:pPr>
            <a:r>
              <a:rPr lang="en-US" sz="2000" dirty="0"/>
              <a:t>b) The amount by which an employee’s disposable earnings are greater than 30 times the federal minimum wage ($217.50).</a:t>
            </a:r>
          </a:p>
          <a:p>
            <a:pPr marL="0" indent="0">
              <a:lnSpc>
                <a:spcPct val="90000"/>
              </a:lnSpc>
              <a:spcBef>
                <a:spcPts val="624"/>
              </a:spcBef>
              <a:buNone/>
            </a:pPr>
            <a:r>
              <a:rPr lang="en-US" sz="2000" u="sng" dirty="0"/>
              <a:t>Child Support</a:t>
            </a:r>
          </a:p>
          <a:p>
            <a:pPr marL="0" indent="0">
              <a:lnSpc>
                <a:spcPct val="90000"/>
              </a:lnSpc>
              <a:spcBef>
                <a:spcPts val="624"/>
              </a:spcBef>
              <a:buNone/>
            </a:pPr>
            <a:r>
              <a:rPr lang="en-US" sz="2000" dirty="0"/>
              <a:t>May be up to 50% of disposable income.</a:t>
            </a:r>
          </a:p>
          <a:p>
            <a:pPr marL="0" indent="0">
              <a:lnSpc>
                <a:spcPct val="90000"/>
              </a:lnSpc>
              <a:spcBef>
                <a:spcPts val="624"/>
              </a:spcBef>
              <a:spcAft>
                <a:spcPts val="1800"/>
              </a:spcAft>
              <a:buNone/>
            </a:pPr>
            <a:r>
              <a:rPr lang="en-US" sz="2000" dirty="0"/>
              <a:t>Additional 5% for any child support that is more than 12 weeks in arrears.</a:t>
            </a:r>
          </a:p>
          <a:p>
            <a:pPr marL="0" indent="0">
              <a:lnSpc>
                <a:spcPct val="90000"/>
              </a:lnSpc>
              <a:spcBef>
                <a:spcPts val="624"/>
              </a:spcBef>
              <a:buNone/>
            </a:pPr>
            <a:r>
              <a:rPr lang="en-US" sz="2000" u="sng" dirty="0"/>
              <a:t>Non-tax debts owed to federal agencies</a:t>
            </a:r>
            <a:r>
              <a:rPr lang="en-US" sz="2000" dirty="0"/>
              <a:t> </a:t>
            </a:r>
          </a:p>
          <a:p>
            <a:pPr marL="0" indent="0">
              <a:lnSpc>
                <a:spcPct val="90000"/>
              </a:lnSpc>
              <a:spcBef>
                <a:spcPts val="624"/>
              </a:spcBef>
              <a:buNone/>
            </a:pPr>
            <a:r>
              <a:rPr lang="en-US" sz="2000" dirty="0"/>
              <a:t>May not total more than 15% of disposable income.</a:t>
            </a:r>
          </a:p>
        </p:txBody>
      </p:sp>
    </p:spTree>
    <p:extLst>
      <p:ext uri="{BB962C8B-B14F-4D97-AF65-F5344CB8AC3E}">
        <p14:creationId xmlns:p14="http://schemas.microsoft.com/office/powerpoint/2010/main" val="3901055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3BFC2-6F33-4B7F-896E-BBBEBA3C9F33}"/>
              </a:ext>
            </a:extLst>
          </p:cNvPr>
          <p:cNvSpPr>
            <a:spLocks noGrp="1"/>
          </p:cNvSpPr>
          <p:nvPr>
            <p:ph type="title"/>
          </p:nvPr>
        </p:nvSpPr>
        <p:spPr/>
        <p:txBody>
          <a:bodyPr/>
          <a:lstStyle/>
          <a:p>
            <a:r>
              <a:rPr lang="en-US" sz="3600" dirty="0"/>
              <a:t>L</a:t>
            </a:r>
            <a:r>
              <a:rPr lang="en-US" sz="100" dirty="0"/>
              <a:t> </a:t>
            </a:r>
            <a:r>
              <a:rPr lang="en-US" sz="3600" dirty="0"/>
              <a:t>O 4-6: Apply Rules for Withholding, Depositing, and Reporting Benefits</a:t>
            </a:r>
            <a:endParaRPr lang="en-US" dirty="0"/>
          </a:p>
        </p:txBody>
      </p:sp>
      <p:sp>
        <p:nvSpPr>
          <p:cNvPr id="3" name="Content Placeholder 2">
            <a:extLst>
              <a:ext uri="{FF2B5EF4-FFF2-40B4-BE49-F238E27FC236}">
                <a16:creationId xmlns:a16="http://schemas.microsoft.com/office/drawing/2014/main" id="{A7A7713D-89C0-424E-B03B-7D6D6F31EF7A}"/>
              </a:ext>
            </a:extLst>
          </p:cNvPr>
          <p:cNvSpPr>
            <a:spLocks noGrp="1"/>
          </p:cNvSpPr>
          <p:nvPr>
            <p:ph idx="1"/>
          </p:nvPr>
        </p:nvSpPr>
        <p:spPr>
          <a:xfrm>
            <a:off x="628650" y="1456266"/>
            <a:ext cx="7886700" cy="1563159"/>
          </a:xfrm>
        </p:spPr>
        <p:txBody>
          <a:bodyPr>
            <a:normAutofit/>
          </a:bodyPr>
          <a:lstStyle/>
          <a:p>
            <a:pPr marL="63000" indent="0" defTabSz="914400">
              <a:buNone/>
            </a:pPr>
            <a:r>
              <a:rPr lang="en-US" sz="2200" dirty="0">
                <a:solidFill>
                  <a:srgbClr val="000000"/>
                </a:solidFill>
              </a:rPr>
              <a:t>Money associated with benefit should be withheld when the benefit is available to employees.</a:t>
            </a:r>
          </a:p>
          <a:p>
            <a:pPr marL="291600" lvl="1" indent="-291600" defTabSz="914400"/>
            <a:r>
              <a:rPr lang="en-US" sz="2200" dirty="0">
                <a:solidFill>
                  <a:srgbClr val="000000"/>
                </a:solidFill>
              </a:rPr>
              <a:t>Example: A gym membership starts on August 1. Membership fees should not be withheld from employee pay until August 1.</a:t>
            </a:r>
            <a:endParaRPr lang="en-US" sz="2200" dirty="0"/>
          </a:p>
        </p:txBody>
      </p:sp>
      <p:sp>
        <p:nvSpPr>
          <p:cNvPr id="4" name="Content Placeholder 3">
            <a:extLst>
              <a:ext uri="{FF2B5EF4-FFF2-40B4-BE49-F238E27FC236}">
                <a16:creationId xmlns:a16="http://schemas.microsoft.com/office/drawing/2014/main" id="{3A373CE6-53B5-40A0-A362-70C321666A12}"/>
              </a:ext>
            </a:extLst>
          </p:cNvPr>
          <p:cNvSpPr>
            <a:spLocks noGrp="1"/>
          </p:cNvSpPr>
          <p:nvPr>
            <p:ph idx="10"/>
          </p:nvPr>
        </p:nvSpPr>
        <p:spPr>
          <a:xfrm>
            <a:off x="628650" y="3221568"/>
            <a:ext cx="7886700" cy="2083858"/>
          </a:xfrm>
        </p:spPr>
        <p:txBody>
          <a:bodyPr>
            <a:noAutofit/>
          </a:bodyPr>
          <a:lstStyle/>
          <a:p>
            <a:pPr marL="63000" indent="0" defTabSz="914400">
              <a:buNone/>
            </a:pPr>
            <a:r>
              <a:rPr lang="en-US" sz="2200" dirty="0">
                <a:solidFill>
                  <a:srgbClr val="000000"/>
                </a:solidFill>
              </a:rPr>
              <a:t>Employer may deduct money at whatever interval is most suitable for the benefit.</a:t>
            </a:r>
          </a:p>
          <a:p>
            <a:pPr marL="63000" indent="0" defTabSz="914400">
              <a:buNone/>
            </a:pPr>
            <a:r>
              <a:rPr lang="en-US" sz="2200" dirty="0">
                <a:solidFill>
                  <a:srgbClr val="000000"/>
                </a:solidFill>
              </a:rPr>
              <a:t>Best practice: Notify employees in writing about benefits deductions.</a:t>
            </a:r>
          </a:p>
          <a:p>
            <a:pPr marL="63000" indent="0" defTabSz="914400">
              <a:buNone/>
            </a:pPr>
            <a:r>
              <a:rPr lang="en-US" sz="2200" dirty="0">
                <a:solidFill>
                  <a:srgbClr val="000000"/>
                </a:solidFill>
              </a:rPr>
              <a:t>Many audits result from questionable benefits valuations.</a:t>
            </a:r>
            <a:endParaRPr lang="en-US" sz="2200" dirty="0"/>
          </a:p>
        </p:txBody>
      </p:sp>
    </p:spTree>
    <p:extLst>
      <p:ext uri="{BB962C8B-B14F-4D97-AF65-F5344CB8AC3E}">
        <p14:creationId xmlns:p14="http://schemas.microsoft.com/office/powerpoint/2010/main" val="4042692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185741" cy="837142"/>
          </a:xfrm>
        </p:spPr>
        <p:txBody>
          <a:bodyPr vert="horz" lIns="91440" tIns="45720" rIns="91440" bIns="45720" rtlCol="0" anchor="ctr">
            <a:noAutofit/>
          </a:bodyPr>
          <a:lstStyle/>
          <a:p>
            <a:pPr defTabSz="914400">
              <a:tabLst>
                <a:tab pos="1169988" algn="l"/>
              </a:tabLst>
            </a:pPr>
            <a:r>
              <a:rPr lang="en-US" sz="4000" dirty="0"/>
              <a:t>Hallmarks of Fringe Benefits</a:t>
            </a:r>
            <a:endParaRPr lang="en-US" sz="4000" noProof="0" dirty="0"/>
          </a:p>
        </p:txBody>
      </p:sp>
      <p:sp>
        <p:nvSpPr>
          <p:cNvPr id="7" name="Content Placeholder 6">
            <a:extLst>
              <a:ext uri="{FF2B5EF4-FFF2-40B4-BE49-F238E27FC236}">
                <a16:creationId xmlns:a16="http://schemas.microsoft.com/office/drawing/2014/main" id="{E3EFECAE-63F8-4EE4-8086-B005F82CAF0C}"/>
              </a:ext>
            </a:extLst>
          </p:cNvPr>
          <p:cNvSpPr>
            <a:spLocks noGrp="1"/>
          </p:cNvSpPr>
          <p:nvPr>
            <p:ph idx="1"/>
          </p:nvPr>
        </p:nvSpPr>
        <p:spPr>
          <a:xfrm>
            <a:off x="628650" y="1456266"/>
            <a:ext cx="7886700" cy="4420659"/>
          </a:xfrm>
        </p:spPr>
        <p:txBody>
          <a:bodyPr>
            <a:noAutofit/>
          </a:bodyPr>
          <a:lstStyle/>
          <a:p>
            <a:pPr marL="0" indent="0">
              <a:buNone/>
            </a:pPr>
            <a:r>
              <a:rPr lang="en-US" sz="2000" dirty="0"/>
              <a:t>Accessible by all employees</a:t>
            </a:r>
          </a:p>
          <a:p>
            <a:pPr marL="0" indent="0">
              <a:buNone/>
            </a:pPr>
            <a:r>
              <a:rPr lang="en-US" sz="2000" dirty="0"/>
              <a:t>Improves employees’ living conditions</a:t>
            </a:r>
          </a:p>
          <a:p>
            <a:pPr marL="0" indent="0">
              <a:buNone/>
            </a:pPr>
            <a:r>
              <a:rPr lang="en-US" sz="2000" dirty="0"/>
              <a:t>Not related to employee performance</a:t>
            </a:r>
          </a:p>
          <a:p>
            <a:pPr marL="0" indent="0">
              <a:buNone/>
            </a:pPr>
            <a:r>
              <a:rPr lang="en-US" sz="2000" dirty="0"/>
              <a:t>Supplements cash compensation</a:t>
            </a:r>
          </a:p>
          <a:p>
            <a:pPr marL="0" indent="0">
              <a:buNone/>
            </a:pPr>
            <a:r>
              <a:rPr lang="en-US" sz="2000" dirty="0"/>
              <a:t>Promotes the welfare of all employees</a:t>
            </a:r>
          </a:p>
          <a:p>
            <a:pPr marL="0" indent="0">
              <a:buNone/>
            </a:pPr>
            <a:r>
              <a:rPr lang="en-US" sz="2000" dirty="0"/>
              <a:t>May be deducted from pay on a pre- or post-tax basis</a:t>
            </a:r>
          </a:p>
          <a:p>
            <a:pPr marL="0" indent="0">
              <a:buNone/>
            </a:pPr>
            <a:r>
              <a:rPr lang="en-US" sz="2000" dirty="0"/>
              <a:t>May involve certain legislated tax treatments</a:t>
            </a:r>
            <a:endParaRPr lang="en-US" sz="2000" noProof="0" dirty="0"/>
          </a:p>
        </p:txBody>
      </p:sp>
    </p:spTree>
    <p:extLst>
      <p:ext uri="{BB962C8B-B14F-4D97-AF65-F5344CB8AC3E}">
        <p14:creationId xmlns:p14="http://schemas.microsoft.com/office/powerpoint/2010/main" val="1199600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3C740-1891-4334-8BA1-92F877E3C121}"/>
              </a:ext>
            </a:extLst>
          </p:cNvPr>
          <p:cNvSpPr>
            <a:spLocks noGrp="1"/>
          </p:cNvSpPr>
          <p:nvPr>
            <p:ph type="title"/>
          </p:nvPr>
        </p:nvSpPr>
        <p:spPr/>
        <p:txBody>
          <a:bodyPr/>
          <a:lstStyle/>
          <a:p>
            <a:r>
              <a:rPr lang="en-US" sz="3600" dirty="0"/>
              <a:t>Special Accounting Rule</a:t>
            </a:r>
            <a:endParaRPr lang="en-US" dirty="0"/>
          </a:p>
        </p:txBody>
      </p:sp>
      <p:sp>
        <p:nvSpPr>
          <p:cNvPr id="3" name="Content Placeholder 2">
            <a:extLst>
              <a:ext uri="{FF2B5EF4-FFF2-40B4-BE49-F238E27FC236}">
                <a16:creationId xmlns:a16="http://schemas.microsoft.com/office/drawing/2014/main" id="{29EF25C6-A027-451B-8B54-1EBBE168FE28}"/>
              </a:ext>
            </a:extLst>
          </p:cNvPr>
          <p:cNvSpPr>
            <a:spLocks noGrp="1"/>
          </p:cNvSpPr>
          <p:nvPr>
            <p:ph idx="1"/>
          </p:nvPr>
        </p:nvSpPr>
        <p:spPr>
          <a:xfrm>
            <a:off x="628650" y="1456267"/>
            <a:ext cx="7886700" cy="1084790"/>
          </a:xfrm>
        </p:spPr>
        <p:txBody>
          <a:bodyPr>
            <a:noAutofit/>
          </a:bodyPr>
          <a:lstStyle/>
          <a:p>
            <a:pPr marL="0" indent="0">
              <a:buNone/>
            </a:pPr>
            <a:r>
              <a:rPr lang="en-US" sz="2200" dirty="0"/>
              <a:t>An exception to the rules for withholding, depositing, and reporting benefits involves benefits only available in the last two calendar months of the year</a:t>
            </a:r>
          </a:p>
        </p:txBody>
      </p:sp>
      <p:sp>
        <p:nvSpPr>
          <p:cNvPr id="4" name="Content Placeholder 3">
            <a:extLst>
              <a:ext uri="{FF2B5EF4-FFF2-40B4-BE49-F238E27FC236}">
                <a16:creationId xmlns:a16="http://schemas.microsoft.com/office/drawing/2014/main" id="{D490725A-A5BE-4028-9984-C9FC4CA2985D}"/>
              </a:ext>
            </a:extLst>
          </p:cNvPr>
          <p:cNvSpPr>
            <a:spLocks noGrp="1"/>
          </p:cNvSpPr>
          <p:nvPr>
            <p:ph idx="10"/>
          </p:nvPr>
        </p:nvSpPr>
        <p:spPr>
          <a:xfrm>
            <a:off x="628650" y="2620434"/>
            <a:ext cx="7886700" cy="1094316"/>
          </a:xfrm>
        </p:spPr>
        <p:txBody>
          <a:bodyPr>
            <a:noAutofit/>
          </a:bodyPr>
          <a:lstStyle/>
          <a:p>
            <a:pPr marL="0" indent="0">
              <a:buNone/>
            </a:pPr>
            <a:r>
              <a:rPr lang="en-US" sz="2200" dirty="0"/>
              <a:t>These may be subject to the special accounting rule, which permits them to be treated as paid during the subsequent calendar year</a:t>
            </a:r>
          </a:p>
        </p:txBody>
      </p:sp>
      <p:sp>
        <p:nvSpPr>
          <p:cNvPr id="5" name="Content Placeholder 4">
            <a:extLst>
              <a:ext uri="{FF2B5EF4-FFF2-40B4-BE49-F238E27FC236}">
                <a16:creationId xmlns:a16="http://schemas.microsoft.com/office/drawing/2014/main" id="{190011DD-955C-447D-87F6-7A7AE6D2BBF2}"/>
              </a:ext>
            </a:extLst>
          </p:cNvPr>
          <p:cNvSpPr>
            <a:spLocks noGrp="1"/>
          </p:cNvSpPr>
          <p:nvPr>
            <p:ph idx="11"/>
          </p:nvPr>
        </p:nvSpPr>
        <p:spPr>
          <a:xfrm>
            <a:off x="628650" y="3794127"/>
            <a:ext cx="7886700" cy="922866"/>
          </a:xfrm>
        </p:spPr>
        <p:txBody>
          <a:bodyPr>
            <a:normAutofit/>
          </a:bodyPr>
          <a:lstStyle/>
          <a:p>
            <a:pPr marL="0" indent="0">
              <a:buNone/>
            </a:pPr>
            <a:r>
              <a:rPr lang="en-US" sz="2200" dirty="0"/>
              <a:t>The company should still notify the employee in writing of the intent to apply the special accounting rule</a:t>
            </a:r>
          </a:p>
        </p:txBody>
      </p:sp>
    </p:spTree>
    <p:extLst>
      <p:ext uri="{BB962C8B-B14F-4D97-AF65-F5344CB8AC3E}">
        <p14:creationId xmlns:p14="http://schemas.microsoft.com/office/powerpoint/2010/main" val="4256511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11F2-93DE-4F4E-A0F7-19BF92FA56A3}"/>
              </a:ext>
            </a:extLst>
          </p:cNvPr>
          <p:cNvSpPr>
            <a:spLocks noGrp="1"/>
          </p:cNvSpPr>
          <p:nvPr>
            <p:ph type="title"/>
          </p:nvPr>
        </p:nvSpPr>
        <p:spPr/>
        <p:txBody>
          <a:bodyPr/>
          <a:lstStyle/>
          <a:p>
            <a:r>
              <a:rPr lang="en-US" sz="3200" dirty="0"/>
              <a:t>Summary of Fringe Benefits and Voluntary Deductions </a:t>
            </a:r>
            <a:r>
              <a:rPr lang="en-US" sz="1000" dirty="0"/>
              <a:t>1</a:t>
            </a:r>
          </a:p>
        </p:txBody>
      </p:sp>
      <p:sp>
        <p:nvSpPr>
          <p:cNvPr id="3" name="Content Placeholder 2">
            <a:extLst>
              <a:ext uri="{FF2B5EF4-FFF2-40B4-BE49-F238E27FC236}">
                <a16:creationId xmlns:a16="http://schemas.microsoft.com/office/drawing/2014/main" id="{8D25F8AE-1107-448F-94FF-B250A90CB84D}"/>
              </a:ext>
            </a:extLst>
          </p:cNvPr>
          <p:cNvSpPr>
            <a:spLocks noGrp="1"/>
          </p:cNvSpPr>
          <p:nvPr>
            <p:ph idx="1"/>
          </p:nvPr>
        </p:nvSpPr>
        <p:spPr>
          <a:xfrm>
            <a:off x="628650" y="1456266"/>
            <a:ext cx="7886700" cy="4582583"/>
          </a:xfrm>
        </p:spPr>
        <p:txBody>
          <a:bodyPr>
            <a:normAutofit/>
          </a:bodyPr>
          <a:lstStyle/>
          <a:p>
            <a:pPr marL="0" indent="0">
              <a:buNone/>
            </a:pPr>
            <a:r>
              <a:rPr lang="en-US" sz="2200" dirty="0"/>
              <a:t>Fringe benefits represent noncash compensation available to all employees, regardless of position, seniority, or performance</a:t>
            </a:r>
          </a:p>
          <a:p>
            <a:pPr marL="0" indent="0">
              <a:buNone/>
            </a:pPr>
            <a:r>
              <a:rPr lang="en-US" sz="2200" dirty="0"/>
              <a:t>Fringe benefits are intended to improve the quality of life for employees</a:t>
            </a:r>
          </a:p>
          <a:p>
            <a:pPr marL="0" indent="0">
              <a:buNone/>
            </a:pPr>
            <a:r>
              <a:rPr lang="en-US" sz="2200" dirty="0"/>
              <a:t>The value of the fringe benefit may be added to the employee’s annual compensation, depending on the nature of the benefit</a:t>
            </a:r>
          </a:p>
          <a:p>
            <a:pPr marL="0" indent="0">
              <a:buNone/>
            </a:pPr>
            <a:r>
              <a:rPr lang="en-US" sz="2200" dirty="0"/>
              <a:t>Some fringe benefits are </a:t>
            </a:r>
            <a:r>
              <a:rPr lang="en-US" sz="2200" i="1" dirty="0"/>
              <a:t>de minimis</a:t>
            </a:r>
            <a:r>
              <a:rPr lang="en-US" sz="2200" dirty="0"/>
              <a:t>, which means that their value is immaterial</a:t>
            </a:r>
          </a:p>
        </p:txBody>
      </p:sp>
    </p:spTree>
    <p:extLst>
      <p:ext uri="{BB962C8B-B14F-4D97-AF65-F5344CB8AC3E}">
        <p14:creationId xmlns:p14="http://schemas.microsoft.com/office/powerpoint/2010/main" val="2967735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11F2-93DE-4F4E-A0F7-19BF92FA56A3}"/>
              </a:ext>
            </a:extLst>
          </p:cNvPr>
          <p:cNvSpPr>
            <a:spLocks noGrp="1"/>
          </p:cNvSpPr>
          <p:nvPr>
            <p:ph type="title"/>
          </p:nvPr>
        </p:nvSpPr>
        <p:spPr/>
        <p:txBody>
          <a:bodyPr/>
          <a:lstStyle/>
          <a:p>
            <a:r>
              <a:rPr lang="en-US" sz="3200" dirty="0"/>
              <a:t>Summary of Fringe Benefits and Voluntary Deductions </a:t>
            </a:r>
            <a:r>
              <a:rPr lang="en-US" sz="1000" dirty="0"/>
              <a:t>2</a:t>
            </a:r>
          </a:p>
        </p:txBody>
      </p:sp>
      <p:sp>
        <p:nvSpPr>
          <p:cNvPr id="3" name="Content Placeholder 2">
            <a:extLst>
              <a:ext uri="{FF2B5EF4-FFF2-40B4-BE49-F238E27FC236}">
                <a16:creationId xmlns:a16="http://schemas.microsoft.com/office/drawing/2014/main" id="{8D25F8AE-1107-448F-94FF-B250A90CB84D}"/>
              </a:ext>
            </a:extLst>
          </p:cNvPr>
          <p:cNvSpPr>
            <a:spLocks noGrp="1"/>
          </p:cNvSpPr>
          <p:nvPr>
            <p:ph idx="1"/>
          </p:nvPr>
        </p:nvSpPr>
        <p:spPr>
          <a:xfrm>
            <a:off x="628650" y="1456266"/>
            <a:ext cx="7886700" cy="4582583"/>
          </a:xfrm>
        </p:spPr>
        <p:txBody>
          <a:bodyPr>
            <a:normAutofit fontScale="92500"/>
          </a:bodyPr>
          <a:lstStyle/>
          <a:p>
            <a:pPr lvl="0"/>
            <a:r>
              <a:rPr lang="en-US" sz="2400" dirty="0"/>
              <a:t>Cafeteria plans allow employees to deduct costs for health-related expenses on a pre-tax basis.</a:t>
            </a:r>
          </a:p>
          <a:p>
            <a:r>
              <a:rPr lang="en-US" sz="2400" dirty="0"/>
              <a:t>Certain fringe benefits have an automatic cash value such as gift cards, cash prizes, and off-site gym memberships.</a:t>
            </a:r>
          </a:p>
          <a:p>
            <a:r>
              <a:rPr lang="en-US" sz="2400" dirty="0"/>
              <a:t>Company cars must be assigned a value for annual compensation purposes using one of three methods.</a:t>
            </a:r>
          </a:p>
          <a:p>
            <a:r>
              <a:rPr lang="en-US" sz="2400" dirty="0"/>
              <a:t>Some fringe benefits are only deducted on a post-tax basis.</a:t>
            </a:r>
          </a:p>
          <a:p>
            <a:r>
              <a:rPr lang="en-US" sz="2400" dirty="0"/>
              <a:t>Fringe benefit deductions should be made when the benefit is available.</a:t>
            </a:r>
          </a:p>
          <a:p>
            <a:r>
              <a:rPr lang="en-US" sz="2400" dirty="0"/>
              <a:t>Employees who have deductions for fringe benefits should be notified in writing.</a:t>
            </a:r>
          </a:p>
        </p:txBody>
      </p:sp>
    </p:spTree>
    <p:extLst>
      <p:ext uri="{BB962C8B-B14F-4D97-AF65-F5344CB8AC3E}">
        <p14:creationId xmlns:p14="http://schemas.microsoft.com/office/powerpoint/2010/main" val="279519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481A7-5524-485F-A86F-26942C269BBE}"/>
              </a:ext>
            </a:extLst>
          </p:cNvPr>
          <p:cNvSpPr>
            <a:spLocks noGrp="1"/>
          </p:cNvSpPr>
          <p:nvPr>
            <p:ph type="title"/>
          </p:nvPr>
        </p:nvSpPr>
        <p:spPr>
          <a:xfrm>
            <a:off x="628650" y="2981325"/>
            <a:ext cx="7886700" cy="471488"/>
          </a:xfrm>
        </p:spPr>
        <p:txBody>
          <a:bodyPr/>
          <a:lstStyle/>
          <a:p>
            <a:pPr algn="ctr"/>
            <a:r>
              <a:rPr lang="en-US" sz="2400" dirty="0"/>
              <a:t>Accessibility Content: Text Alternatives for Images</a:t>
            </a:r>
          </a:p>
        </p:txBody>
      </p:sp>
    </p:spTree>
    <p:extLst>
      <p:ext uri="{BB962C8B-B14F-4D97-AF65-F5344CB8AC3E}">
        <p14:creationId xmlns:p14="http://schemas.microsoft.com/office/powerpoint/2010/main" val="35190057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D3B06-3594-45FA-991A-25C1F13DAC4E}"/>
              </a:ext>
            </a:extLst>
          </p:cNvPr>
          <p:cNvSpPr>
            <a:spLocks noGrp="1"/>
          </p:cNvSpPr>
          <p:nvPr>
            <p:ph type="title"/>
          </p:nvPr>
        </p:nvSpPr>
        <p:spPr/>
        <p:txBody>
          <a:bodyPr/>
          <a:lstStyle/>
          <a:p>
            <a:r>
              <a:rPr lang="en-US" sz="3600" dirty="0"/>
              <a:t>Example of Pay Advice with Fringe Benefits – Text Alternative</a:t>
            </a:r>
            <a:endParaRPr lang="en-US" dirty="0"/>
          </a:p>
        </p:txBody>
      </p:sp>
      <p:sp>
        <p:nvSpPr>
          <p:cNvPr id="7" name="Content Placeholder 6">
            <a:extLst>
              <a:ext uri="{FF2B5EF4-FFF2-40B4-BE49-F238E27FC236}">
                <a16:creationId xmlns:a16="http://schemas.microsoft.com/office/drawing/2014/main" id="{3E7D3A50-16C4-4675-981C-B3DFF8BDEF2A}"/>
              </a:ext>
            </a:extLst>
          </p:cNvPr>
          <p:cNvSpPr>
            <a:spLocks noGrp="1"/>
          </p:cNvSpPr>
          <p:nvPr>
            <p:ph idx="14"/>
          </p:nvPr>
        </p:nvSpPr>
        <p:spPr/>
        <p:txBody>
          <a:bodyPr>
            <a:normAutofit/>
          </a:bodyPr>
          <a:lstStyle/>
          <a:p>
            <a:r>
              <a:rPr lang="en-US" sz="1200" dirty="0">
                <a:hlinkClick r:id="rId3" action="ppaction://hlinksldjump"/>
              </a:rPr>
              <a:t>Return to parent-slide containing images.</a:t>
            </a:r>
            <a:endParaRPr lang="en-US" sz="1200" dirty="0"/>
          </a:p>
        </p:txBody>
      </p:sp>
      <p:sp>
        <p:nvSpPr>
          <p:cNvPr id="3" name="Content Placeholder 2">
            <a:extLst>
              <a:ext uri="{FF2B5EF4-FFF2-40B4-BE49-F238E27FC236}">
                <a16:creationId xmlns:a16="http://schemas.microsoft.com/office/drawing/2014/main" id="{FCBE9FA0-D29D-45B1-B5C4-2ADEA3A1E4E4}"/>
              </a:ext>
            </a:extLst>
          </p:cNvPr>
          <p:cNvSpPr>
            <a:spLocks noGrp="1"/>
          </p:cNvSpPr>
          <p:nvPr>
            <p:ph idx="10"/>
          </p:nvPr>
        </p:nvSpPr>
        <p:spPr>
          <a:xfrm>
            <a:off x="628650" y="2314575"/>
            <a:ext cx="7886700" cy="3133725"/>
          </a:xfrm>
        </p:spPr>
        <p:txBody>
          <a:bodyPr>
            <a:normAutofit/>
          </a:bodyPr>
          <a:lstStyle/>
          <a:p>
            <a:pPr marL="0" indent="0">
              <a:buNone/>
            </a:pPr>
            <a:r>
              <a:rPr lang="en-US" sz="2400" dirty="0"/>
              <a:t>Elements include payee name and address, date, amount of pay, signature, payroll end and pay dates, check number, employee number, regular and holiday pay and any commissions, various withholdings and deductions. The fringe benefit deductions are circled. These are pretax insurance and 401(k).</a:t>
            </a:r>
          </a:p>
        </p:txBody>
      </p:sp>
      <p:sp>
        <p:nvSpPr>
          <p:cNvPr id="6" name="Content Placeholder 5">
            <a:extLst>
              <a:ext uri="{FF2B5EF4-FFF2-40B4-BE49-F238E27FC236}">
                <a16:creationId xmlns:a16="http://schemas.microsoft.com/office/drawing/2014/main" id="{83A02BFF-219F-47CA-8BB9-D86F6EC1C12B}"/>
              </a:ext>
            </a:extLst>
          </p:cNvPr>
          <p:cNvSpPr>
            <a:spLocks noGrp="1"/>
          </p:cNvSpPr>
          <p:nvPr>
            <p:ph idx="13"/>
          </p:nvPr>
        </p:nvSpPr>
        <p:spPr/>
        <p:txBody>
          <a:bodyPr>
            <a:normAutofit/>
          </a:bodyPr>
          <a:lstStyle/>
          <a:p>
            <a:r>
              <a:rPr lang="en-US" sz="1200" dirty="0">
                <a:hlinkClick r:id="rId3" action="ppaction://hlinksldjump"/>
              </a:rPr>
              <a:t>Return to parent-slide containing images.</a:t>
            </a:r>
            <a:endParaRPr lang="en-US" sz="1200" dirty="0"/>
          </a:p>
        </p:txBody>
      </p:sp>
    </p:spTree>
    <p:extLst>
      <p:ext uri="{BB962C8B-B14F-4D97-AF65-F5344CB8AC3E}">
        <p14:creationId xmlns:p14="http://schemas.microsoft.com/office/powerpoint/2010/main" val="3344680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4000" dirty="0"/>
              <a:t>Cafeteria Plans: Excluded Items</a:t>
            </a:r>
            <a:endParaRPr lang="en-US" sz="1000" noProof="0" dirty="0"/>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7"/>
            <a:ext cx="7886700" cy="4935008"/>
          </a:xfrm>
        </p:spPr>
        <p:txBody>
          <a:bodyPr>
            <a:normAutofit lnSpcReduction="10000"/>
          </a:bodyPr>
          <a:lstStyle/>
          <a:p>
            <a:pPr marL="0" lvl="0" indent="0">
              <a:buNone/>
            </a:pPr>
            <a:r>
              <a:rPr lang="en-US" sz="2000" dirty="0"/>
              <a:t>Archer medical savings accounts </a:t>
            </a:r>
          </a:p>
          <a:p>
            <a:pPr marL="0" indent="0">
              <a:buNone/>
            </a:pPr>
            <a:r>
              <a:rPr lang="en-US" sz="2000" dirty="0"/>
              <a:t>Athletic facilities </a:t>
            </a:r>
          </a:p>
          <a:p>
            <a:pPr marL="0" indent="0">
              <a:buNone/>
            </a:pPr>
            <a:r>
              <a:rPr lang="en-US" sz="2000" i="1" dirty="0"/>
              <a:t>De Minimis </a:t>
            </a:r>
            <a:r>
              <a:rPr lang="en-US" sz="2000" dirty="0"/>
              <a:t>benefits </a:t>
            </a:r>
          </a:p>
          <a:p>
            <a:pPr marL="0" indent="0">
              <a:buNone/>
            </a:pPr>
            <a:r>
              <a:rPr lang="en-US" sz="2000" dirty="0"/>
              <a:t>Education assistance </a:t>
            </a:r>
          </a:p>
          <a:p>
            <a:pPr marL="0" indent="0">
              <a:buNone/>
            </a:pPr>
            <a:r>
              <a:rPr lang="en-US" sz="2000" dirty="0"/>
              <a:t>Employee discounts </a:t>
            </a:r>
          </a:p>
          <a:p>
            <a:pPr marL="0" indent="0">
              <a:buNone/>
            </a:pPr>
            <a:r>
              <a:rPr lang="en-US" sz="2000" dirty="0"/>
              <a:t>Employer-provided cell phones </a:t>
            </a:r>
          </a:p>
          <a:p>
            <a:pPr marL="0" indent="0">
              <a:buNone/>
            </a:pPr>
            <a:r>
              <a:rPr lang="en-US" sz="2000" dirty="0"/>
              <a:t>Lodging on the employer's premises</a:t>
            </a:r>
          </a:p>
          <a:p>
            <a:pPr marL="0" indent="0">
              <a:buNone/>
            </a:pPr>
            <a:r>
              <a:rPr lang="en-US" sz="2000" dirty="0"/>
              <a:t>Meals </a:t>
            </a:r>
          </a:p>
          <a:p>
            <a:pPr marL="0" indent="0">
              <a:buNone/>
            </a:pPr>
            <a:r>
              <a:rPr lang="en-US" sz="2000" dirty="0"/>
              <a:t>No-additional-cost services </a:t>
            </a:r>
          </a:p>
          <a:p>
            <a:pPr marL="0" indent="0">
              <a:buNone/>
            </a:pPr>
            <a:r>
              <a:rPr lang="en-US" sz="2000" dirty="0"/>
              <a:t>Transportation benefits</a:t>
            </a:r>
          </a:p>
          <a:p>
            <a:pPr marL="0" indent="0">
              <a:buNone/>
            </a:pPr>
            <a:r>
              <a:rPr lang="en-US" sz="2000" dirty="0"/>
              <a:t>Tuition reduction </a:t>
            </a:r>
          </a:p>
          <a:p>
            <a:pPr marL="0" indent="0">
              <a:buNone/>
            </a:pPr>
            <a:r>
              <a:rPr lang="en-US" sz="2000" dirty="0"/>
              <a:t>Working condition benefits </a:t>
            </a:r>
          </a:p>
        </p:txBody>
      </p:sp>
    </p:spTree>
    <p:extLst>
      <p:ext uri="{BB962C8B-B14F-4D97-AF65-F5344CB8AC3E}">
        <p14:creationId xmlns:p14="http://schemas.microsoft.com/office/powerpoint/2010/main" val="3545749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pPr lvl="0"/>
            <a:r>
              <a:rPr lang="en-US" sz="4000" dirty="0"/>
              <a:t>Example of Pay Advice with Fringe Benefits</a:t>
            </a:r>
          </a:p>
        </p:txBody>
      </p:sp>
      <p:pic>
        <p:nvPicPr>
          <p:cNvPr id="11" name="Picture 10" descr="A sample employee pay advice listing all deductions, both voluntary and mandatory, for both the current period and the year to date">
            <a:extLst>
              <a:ext uri="{FF2B5EF4-FFF2-40B4-BE49-F238E27FC236}">
                <a16:creationId xmlns:a16="http://schemas.microsoft.com/office/drawing/2014/main" id="{AFEB4F11-4458-4C96-AA56-1B6BD21018DD}"/>
              </a:ext>
            </a:extLst>
          </p:cNvPr>
          <p:cNvPicPr>
            <a:picLocks noChangeAspect="1"/>
          </p:cNvPicPr>
          <p:nvPr/>
        </p:nvPicPr>
        <p:blipFill>
          <a:blip r:embed="rId3"/>
          <a:stretch>
            <a:fillRect/>
          </a:stretch>
        </p:blipFill>
        <p:spPr>
          <a:xfrm>
            <a:off x="1681591" y="1554733"/>
            <a:ext cx="5963698" cy="4597861"/>
          </a:xfrm>
          <a:prstGeom prst="rect">
            <a:avLst/>
          </a:prstGeom>
        </p:spPr>
      </p:pic>
      <p:sp>
        <p:nvSpPr>
          <p:cNvPr id="7" name="Content Placeholder 6">
            <a:extLst>
              <a:ext uri="{FF2B5EF4-FFF2-40B4-BE49-F238E27FC236}">
                <a16:creationId xmlns:a16="http://schemas.microsoft.com/office/drawing/2014/main" id="{750ABE62-9BD2-4DF0-8E38-0BB51C9A2978}"/>
              </a:ext>
            </a:extLst>
          </p:cNvPr>
          <p:cNvSpPr>
            <a:spLocks noGrp="1"/>
          </p:cNvSpPr>
          <p:nvPr>
            <p:ph idx="13"/>
          </p:nvPr>
        </p:nvSpPr>
        <p:spPr/>
        <p:txBody>
          <a:bodyPr>
            <a:normAutofit/>
          </a:bodyPr>
          <a:lstStyle/>
          <a:p>
            <a:r>
              <a:rPr lang="en-US" sz="1200" dirty="0">
                <a:hlinkClick r:id="rId4" action="ppaction://hlinksldjump"/>
              </a:rPr>
              <a:t>Access the text alternative for slide images.</a:t>
            </a:r>
            <a:endParaRPr lang="en-US" sz="1200" dirty="0"/>
          </a:p>
        </p:txBody>
      </p:sp>
    </p:spTree>
    <p:extLst>
      <p:ext uri="{BB962C8B-B14F-4D97-AF65-F5344CB8AC3E}">
        <p14:creationId xmlns:p14="http://schemas.microsoft.com/office/powerpoint/2010/main" val="3629121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4000" i="1" dirty="0"/>
              <a:t>De minimis </a:t>
            </a:r>
            <a:r>
              <a:rPr lang="en-US" sz="4000" dirty="0"/>
              <a:t>benefits</a:t>
            </a:r>
            <a:endParaRPr lang="en-US" sz="4000" noProof="0" dirty="0"/>
          </a:p>
        </p:txBody>
      </p:sp>
      <p:sp>
        <p:nvSpPr>
          <p:cNvPr id="4" name="Content Placeholder 3">
            <a:extLst>
              <a:ext uri="{FF2B5EF4-FFF2-40B4-BE49-F238E27FC236}">
                <a16:creationId xmlns:a16="http://schemas.microsoft.com/office/drawing/2014/main" id="{5A62847B-E67A-4E46-9400-74042D3040D4}"/>
              </a:ext>
            </a:extLst>
          </p:cNvPr>
          <p:cNvSpPr>
            <a:spLocks noGrp="1"/>
          </p:cNvSpPr>
          <p:nvPr>
            <p:ph idx="1"/>
          </p:nvPr>
        </p:nvSpPr>
        <p:spPr>
          <a:xfrm>
            <a:off x="628650" y="1456267"/>
            <a:ext cx="5435266" cy="2382308"/>
          </a:xfrm>
        </p:spPr>
        <p:txBody>
          <a:bodyPr>
            <a:normAutofit lnSpcReduction="10000"/>
          </a:bodyPr>
          <a:lstStyle/>
          <a:p>
            <a:pPr marL="63000" indent="0" defTabSz="914400">
              <a:buNone/>
            </a:pPr>
            <a:r>
              <a:rPr lang="en-US" sz="2000" i="1" dirty="0"/>
              <a:t>De minimis</a:t>
            </a:r>
            <a:r>
              <a:rPr lang="en-US" sz="2000" dirty="0"/>
              <a:t> benefits are items with a value so small that accounting for them is unnecessary.</a:t>
            </a:r>
          </a:p>
          <a:p>
            <a:pPr marL="63000" indent="0" defTabSz="914400">
              <a:buNone/>
            </a:pPr>
            <a:r>
              <a:rPr lang="en-US" sz="2000" dirty="0"/>
              <a:t>Examples:</a:t>
            </a:r>
          </a:p>
          <a:p>
            <a:pPr marL="291600" lvl="1" indent="-291600" defTabSz="914400"/>
            <a:r>
              <a:rPr lang="en-US" sz="2000" dirty="0"/>
              <a:t>Postage stamps.</a:t>
            </a:r>
          </a:p>
          <a:p>
            <a:pPr marL="291600" lvl="1" indent="-291600" defTabSz="914400"/>
            <a:r>
              <a:rPr lang="en-US" sz="2000" dirty="0"/>
              <a:t>Occasional coffee.</a:t>
            </a:r>
          </a:p>
          <a:p>
            <a:pPr marL="291600" lvl="1" indent="-291600" defTabSz="914400"/>
            <a:r>
              <a:rPr lang="en-US" sz="2000" dirty="0"/>
              <a:t>Parking spots.</a:t>
            </a:r>
          </a:p>
        </p:txBody>
      </p:sp>
      <p:sp>
        <p:nvSpPr>
          <p:cNvPr id="5" name="Content Placeholder 4">
            <a:extLst>
              <a:ext uri="{FF2B5EF4-FFF2-40B4-BE49-F238E27FC236}">
                <a16:creationId xmlns:a16="http://schemas.microsoft.com/office/drawing/2014/main" id="{59FD2972-2E16-4908-8486-96110DC048CC}"/>
              </a:ext>
            </a:extLst>
          </p:cNvPr>
          <p:cNvSpPr>
            <a:spLocks noGrp="1"/>
          </p:cNvSpPr>
          <p:nvPr>
            <p:ph idx="10"/>
          </p:nvPr>
        </p:nvSpPr>
        <p:spPr>
          <a:xfrm>
            <a:off x="628650" y="3925359"/>
            <a:ext cx="5435266" cy="1212125"/>
          </a:xfrm>
        </p:spPr>
        <p:txBody>
          <a:bodyPr>
            <a:normAutofit/>
          </a:bodyPr>
          <a:lstStyle/>
          <a:p>
            <a:pPr marL="0" indent="0">
              <a:buNone/>
            </a:pPr>
            <a:r>
              <a:rPr lang="en-US" sz="2000" dirty="0"/>
              <a:t>Note that if the </a:t>
            </a:r>
            <a:r>
              <a:rPr lang="en-US" sz="2000" i="1" dirty="0"/>
              <a:t>de minimis</a:t>
            </a:r>
            <a:r>
              <a:rPr lang="en-US" sz="2000" dirty="0"/>
              <a:t> benefits becomes a regular occurrence, then the value would need to be added to the employee’s income.</a:t>
            </a:r>
          </a:p>
        </p:txBody>
      </p:sp>
      <p:pic>
        <p:nvPicPr>
          <p:cNvPr id="6" name="Picture 5">
            <a:extLst>
              <a:ext uri="{FF2B5EF4-FFF2-40B4-BE49-F238E27FC236}">
                <a16:creationId xmlns:a16="http://schemas.microsoft.com/office/drawing/2014/main" id="{EE005E0A-C2E3-47E1-8D54-01F7B40FC5F3}"/>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9208"/>
          <a:stretch/>
        </p:blipFill>
        <p:spPr>
          <a:xfrm>
            <a:off x="6411929" y="1456267"/>
            <a:ext cx="2569467" cy="3508074"/>
          </a:xfrm>
          <a:prstGeom prst="rect">
            <a:avLst/>
          </a:prstGeom>
        </p:spPr>
      </p:pic>
    </p:spTree>
    <p:extLst>
      <p:ext uri="{BB962C8B-B14F-4D97-AF65-F5344CB8AC3E}">
        <p14:creationId xmlns:p14="http://schemas.microsoft.com/office/powerpoint/2010/main" val="1325288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4000" dirty="0"/>
              <a:t>Deductions from Gross Pay</a:t>
            </a:r>
            <a:endParaRPr lang="en-US" sz="4000" noProof="0" dirty="0">
              <a:solidFill>
                <a:srgbClr val="000000"/>
              </a:solidFill>
            </a:endParaRPr>
          </a:p>
        </p:txBody>
      </p:sp>
      <p:sp>
        <p:nvSpPr>
          <p:cNvPr id="4" name="Content Placeholder 3">
            <a:extLst>
              <a:ext uri="{FF2B5EF4-FFF2-40B4-BE49-F238E27FC236}">
                <a16:creationId xmlns:a16="http://schemas.microsoft.com/office/drawing/2014/main" id="{92750554-E6CB-4B23-B558-33037C710B8C}"/>
              </a:ext>
            </a:extLst>
          </p:cNvPr>
          <p:cNvSpPr>
            <a:spLocks noGrp="1"/>
          </p:cNvSpPr>
          <p:nvPr>
            <p:ph idx="1"/>
          </p:nvPr>
        </p:nvSpPr>
        <p:spPr>
          <a:xfrm>
            <a:off x="628650" y="1456266"/>
            <a:ext cx="4737434" cy="1229783"/>
          </a:xfrm>
        </p:spPr>
        <p:txBody>
          <a:bodyPr>
            <a:noAutofit/>
          </a:bodyPr>
          <a:lstStyle/>
          <a:p>
            <a:pPr marL="0" indent="0" defTabSz="914400">
              <a:buNone/>
            </a:pPr>
            <a:r>
              <a:rPr lang="en-US" sz="1900" dirty="0"/>
              <a:t>Mandatory Deductions:</a:t>
            </a:r>
          </a:p>
          <a:p>
            <a:pPr marL="291600" lvl="1" indent="-291600" defTabSz="914400"/>
            <a:r>
              <a:rPr lang="en-US" sz="1900" dirty="0"/>
              <a:t>Federal, State, and Local income taxes.</a:t>
            </a:r>
          </a:p>
          <a:p>
            <a:pPr marL="291600" lvl="1" indent="-291600" defTabSz="914400"/>
            <a:r>
              <a:rPr lang="en-US" sz="1900" dirty="0"/>
              <a:t>Social Security and Medicare Taxes.</a:t>
            </a:r>
          </a:p>
        </p:txBody>
      </p:sp>
      <p:sp>
        <p:nvSpPr>
          <p:cNvPr id="5" name="Content Placeholder 4">
            <a:extLst>
              <a:ext uri="{FF2B5EF4-FFF2-40B4-BE49-F238E27FC236}">
                <a16:creationId xmlns:a16="http://schemas.microsoft.com/office/drawing/2014/main" id="{C589B18A-EAC8-4AC8-839F-04AC72AE58DC}"/>
              </a:ext>
            </a:extLst>
          </p:cNvPr>
          <p:cNvSpPr>
            <a:spLocks noGrp="1"/>
          </p:cNvSpPr>
          <p:nvPr>
            <p:ph idx="10"/>
          </p:nvPr>
        </p:nvSpPr>
        <p:spPr>
          <a:xfrm>
            <a:off x="628650" y="2772833"/>
            <a:ext cx="4737434" cy="1675341"/>
          </a:xfrm>
        </p:spPr>
        <p:txBody>
          <a:bodyPr>
            <a:noAutofit/>
          </a:bodyPr>
          <a:lstStyle/>
          <a:p>
            <a:pPr marL="0" indent="0" defTabSz="914400">
              <a:buNone/>
            </a:pPr>
            <a:r>
              <a:rPr lang="en-US" sz="1900" dirty="0"/>
              <a:t>Voluntary Deductions:</a:t>
            </a:r>
          </a:p>
          <a:p>
            <a:pPr marL="291600" lvl="1" indent="-291600" defTabSz="914400"/>
            <a:r>
              <a:rPr lang="en-US" sz="1900" dirty="0"/>
              <a:t>Retirement plans.</a:t>
            </a:r>
          </a:p>
          <a:p>
            <a:pPr marL="291600" lvl="1" indent="-291600" defTabSz="914400"/>
            <a:r>
              <a:rPr lang="en-US" sz="1900" dirty="0"/>
              <a:t>Cafeteria plans.</a:t>
            </a:r>
          </a:p>
          <a:p>
            <a:pPr marL="291600" lvl="1" indent="-291600" defTabSz="914400"/>
            <a:r>
              <a:rPr lang="en-US" sz="1900" dirty="0"/>
              <a:t>Insurance.</a:t>
            </a:r>
          </a:p>
        </p:txBody>
      </p:sp>
      <p:sp>
        <p:nvSpPr>
          <p:cNvPr id="6" name="Content Placeholder 5">
            <a:extLst>
              <a:ext uri="{FF2B5EF4-FFF2-40B4-BE49-F238E27FC236}">
                <a16:creationId xmlns:a16="http://schemas.microsoft.com/office/drawing/2014/main" id="{61C95612-BD08-424B-900F-DADEEFAA074B}"/>
              </a:ext>
            </a:extLst>
          </p:cNvPr>
          <p:cNvSpPr>
            <a:spLocks noGrp="1"/>
          </p:cNvSpPr>
          <p:nvPr>
            <p:ph idx="11"/>
          </p:nvPr>
        </p:nvSpPr>
        <p:spPr>
          <a:xfrm>
            <a:off x="628650" y="4565652"/>
            <a:ext cx="4737434" cy="1574713"/>
          </a:xfrm>
        </p:spPr>
        <p:txBody>
          <a:bodyPr>
            <a:noAutofit/>
          </a:bodyPr>
          <a:lstStyle/>
          <a:p>
            <a:pPr marL="0" indent="0" defTabSz="914400">
              <a:buNone/>
            </a:pPr>
            <a:r>
              <a:rPr lang="en-US" sz="1900" dirty="0"/>
              <a:t>Mandated Deductions:</a:t>
            </a:r>
          </a:p>
          <a:p>
            <a:pPr marL="291600" lvl="1" indent="-291600" defTabSz="914400"/>
            <a:r>
              <a:rPr lang="en-US" sz="1900" dirty="0"/>
              <a:t>Payroll deductions taken after tax deductions that are ordered by an external body like the courts or a union.</a:t>
            </a:r>
          </a:p>
        </p:txBody>
      </p:sp>
      <p:pic>
        <p:nvPicPr>
          <p:cNvPr id="7" name="Picture 6">
            <a:extLst>
              <a:ext uri="{FF2B5EF4-FFF2-40B4-BE49-F238E27FC236}">
                <a16:creationId xmlns:a16="http://schemas.microsoft.com/office/drawing/2014/main" id="{AA759D41-F20F-43EC-BD41-CF8A8830B1D3}"/>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8353" r="15413"/>
          <a:stretch/>
        </p:blipFill>
        <p:spPr>
          <a:xfrm>
            <a:off x="6140722" y="1456266"/>
            <a:ext cx="2374628" cy="4684099"/>
          </a:xfrm>
          <a:prstGeom prst="rect">
            <a:avLst/>
          </a:prstGeom>
          <a:effectLst/>
        </p:spPr>
      </p:pic>
    </p:spTree>
    <p:extLst>
      <p:ext uri="{BB962C8B-B14F-4D97-AF65-F5344CB8AC3E}">
        <p14:creationId xmlns:p14="http://schemas.microsoft.com/office/powerpoint/2010/main" val="252081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50" y="277226"/>
            <a:ext cx="7886700" cy="1012942"/>
          </a:xfrm>
        </p:spPr>
        <p:txBody>
          <a:bodyPr/>
          <a:lstStyle/>
          <a:p>
            <a:r>
              <a:rPr lang="en-US" sz="3600" dirty="0"/>
              <a:t>L</a:t>
            </a:r>
            <a:r>
              <a:rPr lang="en-US" sz="100" dirty="0"/>
              <a:t> </a:t>
            </a:r>
            <a:r>
              <a:rPr lang="en-US" sz="3600" dirty="0"/>
              <a:t>O 4-2: Interpret Cafeteria Plan Types</a:t>
            </a:r>
            <a:endParaRPr lang="en-US" sz="3600" noProof="0" dirty="0"/>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7"/>
            <a:ext cx="7886700" cy="2610908"/>
          </a:xfrm>
        </p:spPr>
        <p:txBody>
          <a:bodyPr>
            <a:normAutofit/>
          </a:bodyPr>
          <a:lstStyle/>
          <a:p>
            <a:pPr defTabSz="914400"/>
            <a:r>
              <a:rPr lang="en-US" dirty="0">
                <a:solidFill>
                  <a:srgbClr val="000000"/>
                </a:solidFill>
              </a:rPr>
              <a:t>Cafeteria plans are also known as Section 125 plans because of their location in the IRS code.</a:t>
            </a:r>
          </a:p>
          <a:p>
            <a:pPr defTabSz="914400"/>
            <a:r>
              <a:rPr lang="en-US" dirty="0">
                <a:solidFill>
                  <a:srgbClr val="000000"/>
                </a:solidFill>
              </a:rPr>
              <a:t>Section 125 plans are authorized as pre-tax deductions to assist workers with necessary healthcare expenses.</a:t>
            </a:r>
          </a:p>
          <a:p>
            <a:pPr defTabSz="914400"/>
            <a:r>
              <a:rPr lang="en-US" dirty="0">
                <a:solidFill>
                  <a:srgbClr val="000000"/>
                </a:solidFill>
              </a:rPr>
              <a:t>Qualified cafeteria plans include accident and health benefits, long-term care benefits, group term life insurance, and H</a:t>
            </a:r>
            <a:r>
              <a:rPr lang="en-US" sz="100" dirty="0">
                <a:solidFill>
                  <a:srgbClr val="000000"/>
                </a:solidFill>
              </a:rPr>
              <a:t> </a:t>
            </a:r>
            <a:r>
              <a:rPr lang="en-US" dirty="0">
                <a:solidFill>
                  <a:srgbClr val="000000"/>
                </a:solidFill>
              </a:rPr>
              <a:t>S</a:t>
            </a:r>
            <a:r>
              <a:rPr lang="en-US" sz="100" dirty="0">
                <a:solidFill>
                  <a:srgbClr val="000000"/>
                </a:solidFill>
              </a:rPr>
              <a:t> </a:t>
            </a:r>
            <a:r>
              <a:rPr lang="en-US" dirty="0">
                <a:solidFill>
                  <a:srgbClr val="000000"/>
                </a:solidFill>
              </a:rPr>
              <a:t>A</a:t>
            </a:r>
            <a:r>
              <a:rPr lang="en-US" sz="100" dirty="0">
                <a:solidFill>
                  <a:srgbClr val="000000"/>
                </a:solidFill>
              </a:rPr>
              <a:t> </a:t>
            </a:r>
            <a:r>
              <a:rPr lang="en-US" dirty="0">
                <a:solidFill>
                  <a:srgbClr val="000000"/>
                </a:solidFill>
              </a:rPr>
              <a:t>s.</a:t>
            </a:r>
          </a:p>
        </p:txBody>
      </p:sp>
    </p:spTree>
    <p:extLst>
      <p:ext uri="{BB962C8B-B14F-4D97-AF65-F5344CB8AC3E}">
        <p14:creationId xmlns:p14="http://schemas.microsoft.com/office/powerpoint/2010/main" val="1016507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49D2C316-34CA-4E25-BBF6-BF97982E0DC0}"/>
              </a:ext>
            </a:extLst>
          </p:cNvPr>
          <p:cNvSpPr>
            <a:spLocks noGrp="1"/>
          </p:cNvSpPr>
          <p:nvPr>
            <p:ph type="title"/>
          </p:nvPr>
        </p:nvSpPr>
        <p:spPr/>
        <p:txBody>
          <a:bodyPr/>
          <a:lstStyle/>
          <a:p>
            <a:r>
              <a:rPr lang="en-US" sz="3600" dirty="0"/>
              <a:t>Pre-Tax Voluntary Deductions: Cafeteria Plans</a:t>
            </a:r>
            <a:endParaRPr lang="en-US" dirty="0"/>
          </a:p>
        </p:txBody>
      </p:sp>
      <p:sp>
        <p:nvSpPr>
          <p:cNvPr id="14" name="Content Placeholder 13">
            <a:extLst>
              <a:ext uri="{FF2B5EF4-FFF2-40B4-BE49-F238E27FC236}">
                <a16:creationId xmlns:a16="http://schemas.microsoft.com/office/drawing/2014/main" id="{A76E3091-FCF8-4CFF-8B2A-532622C531C1}"/>
              </a:ext>
            </a:extLst>
          </p:cNvPr>
          <p:cNvSpPr>
            <a:spLocks noGrp="1"/>
          </p:cNvSpPr>
          <p:nvPr>
            <p:ph idx="1"/>
          </p:nvPr>
        </p:nvSpPr>
        <p:spPr>
          <a:xfrm>
            <a:off x="628650" y="1456267"/>
            <a:ext cx="7886700" cy="1410758"/>
          </a:xfrm>
        </p:spPr>
        <p:txBody>
          <a:bodyPr>
            <a:normAutofit/>
          </a:bodyPr>
          <a:lstStyle/>
          <a:p>
            <a:pPr marL="0" indent="0">
              <a:buNone/>
            </a:pPr>
            <a:r>
              <a:rPr lang="en-US" dirty="0"/>
              <a:t>Premium-only Plans (P</a:t>
            </a:r>
            <a:r>
              <a:rPr lang="en-US" sz="100" dirty="0"/>
              <a:t> </a:t>
            </a:r>
            <a:r>
              <a:rPr lang="en-US" dirty="0"/>
              <a:t>O</a:t>
            </a:r>
            <a:r>
              <a:rPr lang="en-US" sz="100" dirty="0"/>
              <a:t> </a:t>
            </a:r>
            <a:r>
              <a:rPr lang="en-US" dirty="0"/>
              <a:t>Ps):</a:t>
            </a:r>
          </a:p>
          <a:p>
            <a:pPr lvl="0"/>
            <a:r>
              <a:rPr lang="en-US" dirty="0"/>
              <a:t>May include medical, dental, and vision plans and so on.</a:t>
            </a:r>
          </a:p>
          <a:p>
            <a:pPr lvl="0"/>
            <a:r>
              <a:rPr lang="en-US" dirty="0"/>
              <a:t>Premium is deducted on a pre-tax basis for qualified plans.</a:t>
            </a:r>
          </a:p>
        </p:txBody>
      </p:sp>
      <p:sp>
        <p:nvSpPr>
          <p:cNvPr id="15" name="Content Placeholder 14">
            <a:extLst>
              <a:ext uri="{FF2B5EF4-FFF2-40B4-BE49-F238E27FC236}">
                <a16:creationId xmlns:a16="http://schemas.microsoft.com/office/drawing/2014/main" id="{FDB1B456-F93E-4131-B114-60FC8762D53F}"/>
              </a:ext>
            </a:extLst>
          </p:cNvPr>
          <p:cNvSpPr>
            <a:spLocks noGrp="1"/>
          </p:cNvSpPr>
          <p:nvPr>
            <p:ph idx="10"/>
          </p:nvPr>
        </p:nvSpPr>
        <p:spPr>
          <a:xfrm>
            <a:off x="628650" y="2943727"/>
            <a:ext cx="7886700" cy="2505075"/>
          </a:xfrm>
        </p:spPr>
        <p:txBody>
          <a:bodyPr>
            <a:normAutofit lnSpcReduction="10000"/>
          </a:bodyPr>
          <a:lstStyle/>
          <a:p>
            <a:pPr marL="0" indent="0">
              <a:buNone/>
            </a:pPr>
            <a:r>
              <a:rPr lang="en-US" dirty="0"/>
              <a:t>Flexible Spending Arrangement (F</a:t>
            </a:r>
            <a:r>
              <a:rPr lang="en-US" sz="100" dirty="0"/>
              <a:t> </a:t>
            </a:r>
            <a:r>
              <a:rPr lang="en-US" dirty="0"/>
              <a:t>S</a:t>
            </a:r>
            <a:r>
              <a:rPr lang="en-US" sz="100" dirty="0"/>
              <a:t> </a:t>
            </a:r>
            <a:r>
              <a:rPr lang="en-US" dirty="0"/>
              <a:t>A):</a:t>
            </a:r>
          </a:p>
          <a:p>
            <a:pPr lvl="0"/>
            <a:r>
              <a:rPr lang="en-US" dirty="0"/>
              <a:t>Medical expenses.</a:t>
            </a:r>
          </a:p>
          <a:p>
            <a:pPr lvl="0"/>
            <a:r>
              <a:rPr lang="en-US" dirty="0"/>
              <a:t>Child-care expenses.</a:t>
            </a:r>
          </a:p>
          <a:p>
            <a:pPr lvl="0"/>
            <a:r>
              <a:rPr lang="en-US" dirty="0"/>
              <a:t>Prescription costs.</a:t>
            </a:r>
          </a:p>
          <a:p>
            <a:pPr lvl="0"/>
            <a:r>
              <a:rPr lang="en-US" dirty="0"/>
              <a:t>Note: Employee contributions &gt;$2,700 annually (2019 figure) are treated as taxable income.</a:t>
            </a:r>
          </a:p>
        </p:txBody>
      </p:sp>
    </p:spTree>
    <p:extLst>
      <p:ext uri="{BB962C8B-B14F-4D97-AF65-F5344CB8AC3E}">
        <p14:creationId xmlns:p14="http://schemas.microsoft.com/office/powerpoint/2010/main" val="753479188"/>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E2A4281-8783-4E73-98BD-E684AF734CDC}" vid="{B6AA2C42-6885-4EC2-920F-1DECA0968044}"/>
    </a:ext>
  </a:extLst>
</a:theme>
</file>

<file path=ppt/theme/theme2.xml><?xml version="1.0" encoding="utf-8"?>
<a:theme xmlns:a="http://schemas.openxmlformats.org/drawingml/2006/main" name="1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E2A4281-8783-4E73-98BD-E684AF734CDC}" vid="{B6AA2C42-6885-4EC2-920F-1DECA096804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4225</TotalTime>
  <Words>3969</Words>
  <Application>Microsoft Office PowerPoint</Application>
  <PresentationFormat>On-screen Show (4:3)</PresentationFormat>
  <Paragraphs>396</Paragraphs>
  <Slides>34</Slides>
  <Notes>33</Notes>
  <HiddenSlides>2</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Franklin Gothic Book</vt:lpstr>
      <vt:lpstr>Franklin Gothic Medium</vt:lpstr>
      <vt:lpstr>Office Theme</vt:lpstr>
      <vt:lpstr>1_Office Theme</vt:lpstr>
      <vt:lpstr>Equation</vt:lpstr>
      <vt:lpstr>Payroll Accounting 2020 Sixth Edition Jeanette M. Landin, Ed.D. Paulette Schirmer, D.B.A.</vt:lpstr>
      <vt:lpstr>L O 4-1: Define Fringe Benefits within the Context of Payroll</vt:lpstr>
      <vt:lpstr>Hallmarks of Fringe Benefits</vt:lpstr>
      <vt:lpstr>Cafeteria Plans: Excluded Items</vt:lpstr>
      <vt:lpstr>Example of Pay Advice with Fringe Benefits</vt:lpstr>
      <vt:lpstr>De minimis benefits</vt:lpstr>
      <vt:lpstr>Deductions from Gross Pay</vt:lpstr>
      <vt:lpstr>L O 4-2: Interpret Cafeteria Plan Types</vt:lpstr>
      <vt:lpstr>Pre-Tax Voluntary Deductions: Cafeteria Plans</vt:lpstr>
      <vt:lpstr>Pre-tax versus Post-tax Cafeteria Plan Effects on Taxable Income</vt:lpstr>
      <vt:lpstr>Health Savings Accounts (H S A s)</vt:lpstr>
      <vt:lpstr>H S A Benefits</vt:lpstr>
      <vt:lpstr>L O 4-3: Describe Fringe Benefit Exclusion Rules</vt:lpstr>
      <vt:lpstr>L O 4-4: Explain Fringe-Benefit Valuation Rules</vt:lpstr>
      <vt:lpstr>Lease-Value Rule</vt:lpstr>
      <vt:lpstr>Lease-Value Rule Example</vt:lpstr>
      <vt:lpstr>Commuting Rule</vt:lpstr>
      <vt:lpstr>Cents-per-mile Rule</vt:lpstr>
      <vt:lpstr>Unsafe Conditions Rule</vt:lpstr>
      <vt:lpstr>L O 4-5: Differentiate between Pre-Tax and Post-Tax Deductions</vt:lpstr>
      <vt:lpstr>Pre-tax Voluntary Deductions: Insurance</vt:lpstr>
      <vt:lpstr>Retirement Plan Types</vt:lpstr>
      <vt:lpstr>Example of Defined Contribution Plans</vt:lpstr>
      <vt:lpstr>Pre-tax Voluntary Deductions: Retirement</vt:lpstr>
      <vt:lpstr>Retirement Plan Types </vt:lpstr>
      <vt:lpstr>Post-Tax Deduction Types</vt:lpstr>
      <vt:lpstr>Post-tax Deduction Example</vt:lpstr>
      <vt:lpstr>The Consumer Protection Act</vt:lpstr>
      <vt:lpstr>L O 4-6: Apply Rules for Withholding, Depositing, and Reporting Benefits</vt:lpstr>
      <vt:lpstr>Special Accounting Rule</vt:lpstr>
      <vt:lpstr>Summary of Fringe Benefits and Voluntary Deductions 1</vt:lpstr>
      <vt:lpstr>Summary of Fringe Benefits and Voluntary Deductions 2</vt:lpstr>
      <vt:lpstr>Accessibility Content: Text Alternatives for Images</vt:lpstr>
      <vt:lpstr>Example of Pay Advice with Fringe Benefits – Text Alternative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 Accounting 2020 6th ed.</dc:title>
  <dc:creator>Jeanette Landin</dc:creator>
  <cp:lastModifiedBy>R, Nithiyanandhan</cp:lastModifiedBy>
  <cp:revision>154</cp:revision>
  <dcterms:created xsi:type="dcterms:W3CDTF">2019-07-18T18:04:41Z</dcterms:created>
  <dcterms:modified xsi:type="dcterms:W3CDTF">2019-11-12T06:04:58Z</dcterms:modified>
</cp:coreProperties>
</file>