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 id="2147483766" r:id="rId2"/>
  </p:sldMasterIdLst>
  <p:notesMasterIdLst>
    <p:notesMasterId r:id="rId52"/>
  </p:notesMasterIdLst>
  <p:sldIdLst>
    <p:sldId id="312" r:id="rId3"/>
    <p:sldId id="335" r:id="rId4"/>
    <p:sldId id="260" r:id="rId5"/>
    <p:sldId id="297" r:id="rId6"/>
    <p:sldId id="336" r:id="rId7"/>
    <p:sldId id="337" r:id="rId8"/>
    <p:sldId id="338" r:id="rId9"/>
    <p:sldId id="339" r:id="rId10"/>
    <p:sldId id="340" r:id="rId11"/>
    <p:sldId id="341" r:id="rId12"/>
    <p:sldId id="342" r:id="rId13"/>
    <p:sldId id="343" r:id="rId14"/>
    <p:sldId id="344" r:id="rId15"/>
    <p:sldId id="345" r:id="rId16"/>
    <p:sldId id="346" r:id="rId17"/>
    <p:sldId id="347" r:id="rId18"/>
    <p:sldId id="348" r:id="rId19"/>
    <p:sldId id="349" r:id="rId20"/>
    <p:sldId id="305" r:id="rId21"/>
    <p:sldId id="306" r:id="rId22"/>
    <p:sldId id="307" r:id="rId23"/>
    <p:sldId id="308" r:id="rId24"/>
    <p:sldId id="309" r:id="rId25"/>
    <p:sldId id="310" r:id="rId26"/>
    <p:sldId id="330" r:id="rId27"/>
    <p:sldId id="331" r:id="rId28"/>
    <p:sldId id="332" r:id="rId29"/>
    <p:sldId id="333" r:id="rId30"/>
    <p:sldId id="334" r:id="rId31"/>
    <p:sldId id="311" r:id="rId32"/>
    <p:sldId id="313" r:id="rId33"/>
    <p:sldId id="314" r:id="rId34"/>
    <p:sldId id="315" r:id="rId35"/>
    <p:sldId id="316" r:id="rId36"/>
    <p:sldId id="317" r:id="rId37"/>
    <p:sldId id="318" r:id="rId38"/>
    <p:sldId id="319" r:id="rId39"/>
    <p:sldId id="320" r:id="rId40"/>
    <p:sldId id="321" r:id="rId41"/>
    <p:sldId id="322" r:id="rId42"/>
    <p:sldId id="355" r:id="rId43"/>
    <p:sldId id="324" r:id="rId44"/>
    <p:sldId id="325" r:id="rId45"/>
    <p:sldId id="354" r:id="rId46"/>
    <p:sldId id="353" r:id="rId47"/>
    <p:sldId id="328" r:id="rId48"/>
    <p:sldId id="329" r:id="rId49"/>
    <p:sldId id="350" r:id="rId50"/>
    <p:sldId id="352" r:id="rId5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Franklin Gothic Book" panose="020B05030201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Franklin Gothic Book" panose="020B05030201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Franklin Gothic Book" panose="020B05030201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Franklin Gothic Book" panose="020B05030201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Franklin Gothic Book" panose="020B0503020102020204" pitchFamily="34" charset="0"/>
        <a:ea typeface="+mn-ea"/>
        <a:cs typeface="+mn-cs"/>
      </a:defRPr>
    </a:lvl5pPr>
    <a:lvl6pPr marL="2286000" algn="l" defTabSz="914400" rtl="0" eaLnBrk="1" latinLnBrk="0" hangingPunct="1">
      <a:defRPr kern="1200">
        <a:solidFill>
          <a:schemeClr val="tx1"/>
        </a:solidFill>
        <a:latin typeface="Franklin Gothic Book" panose="020B0503020102020204" pitchFamily="34" charset="0"/>
        <a:ea typeface="+mn-ea"/>
        <a:cs typeface="+mn-cs"/>
      </a:defRPr>
    </a:lvl6pPr>
    <a:lvl7pPr marL="2743200" algn="l" defTabSz="914400" rtl="0" eaLnBrk="1" latinLnBrk="0" hangingPunct="1">
      <a:defRPr kern="1200">
        <a:solidFill>
          <a:schemeClr val="tx1"/>
        </a:solidFill>
        <a:latin typeface="Franklin Gothic Book" panose="020B0503020102020204" pitchFamily="34" charset="0"/>
        <a:ea typeface="+mn-ea"/>
        <a:cs typeface="+mn-cs"/>
      </a:defRPr>
    </a:lvl7pPr>
    <a:lvl8pPr marL="3200400" algn="l" defTabSz="914400" rtl="0" eaLnBrk="1" latinLnBrk="0" hangingPunct="1">
      <a:defRPr kern="1200">
        <a:solidFill>
          <a:schemeClr val="tx1"/>
        </a:solidFill>
        <a:latin typeface="Franklin Gothic Book" panose="020B0503020102020204" pitchFamily="34" charset="0"/>
        <a:ea typeface="+mn-ea"/>
        <a:cs typeface="+mn-cs"/>
      </a:defRPr>
    </a:lvl8pPr>
    <a:lvl9pPr marL="3657600" algn="l" defTabSz="914400" rtl="0" eaLnBrk="1" latinLnBrk="0" hangingPunct="1">
      <a:defRPr kern="1200">
        <a:solidFill>
          <a:schemeClr val="tx1"/>
        </a:solidFill>
        <a:latin typeface="Franklin Gothic Book" panose="020B0503020102020204" pitchFamily="34" charset="0"/>
        <a:ea typeface="+mn-ea"/>
        <a:cs typeface="+mn-cs"/>
      </a:defRPr>
    </a:lvl9pPr>
  </p:defaultTextStyle>
  <p:extLst>
    <p:ext uri="{521415D9-36F7-43E2-AB2F-B90AF26B5E84}">
      <p14:sectionLst xmlns:p14="http://schemas.microsoft.com/office/powerpoint/2010/main">
        <p14:section name="Main Content" id="{5937B3B3-3982-4120-8BA4-EA9A1CEAFAA4}">
          <p14:sldIdLst>
            <p14:sldId id="312"/>
            <p14:sldId id="335"/>
            <p14:sldId id="260"/>
            <p14:sldId id="297"/>
            <p14:sldId id="336"/>
            <p14:sldId id="337"/>
            <p14:sldId id="338"/>
            <p14:sldId id="339"/>
            <p14:sldId id="340"/>
            <p14:sldId id="341"/>
            <p14:sldId id="342"/>
            <p14:sldId id="343"/>
            <p14:sldId id="344"/>
            <p14:sldId id="345"/>
            <p14:sldId id="346"/>
            <p14:sldId id="347"/>
            <p14:sldId id="348"/>
            <p14:sldId id="349"/>
            <p14:sldId id="305"/>
            <p14:sldId id="306"/>
            <p14:sldId id="307"/>
            <p14:sldId id="308"/>
            <p14:sldId id="309"/>
            <p14:sldId id="310"/>
            <p14:sldId id="330"/>
            <p14:sldId id="331"/>
            <p14:sldId id="332"/>
            <p14:sldId id="333"/>
            <p14:sldId id="334"/>
            <p14:sldId id="311"/>
            <p14:sldId id="313"/>
            <p14:sldId id="314"/>
            <p14:sldId id="315"/>
            <p14:sldId id="316"/>
            <p14:sldId id="317"/>
            <p14:sldId id="318"/>
            <p14:sldId id="319"/>
            <p14:sldId id="320"/>
            <p14:sldId id="321"/>
            <p14:sldId id="322"/>
            <p14:sldId id="355"/>
            <p14:sldId id="324"/>
            <p14:sldId id="325"/>
            <p14:sldId id="354"/>
            <p14:sldId id="353"/>
            <p14:sldId id="328"/>
            <p14:sldId id="329"/>
          </p14:sldIdLst>
        </p14:section>
        <p14:section name="Appendix: Image Descriptions for Unsighted Students" id="{14303705-CCFD-417F-BF6C-86B966353743}">
          <p14:sldIdLst>
            <p14:sldId id="350"/>
            <p14:sldId id="352"/>
          </p14:sldIdLst>
        </p14:section>
      </p14:sectionLst>
    </p:ext>
    <p:ext uri="{EFAFB233-063F-42B5-8137-9DF3F51BA10A}">
      <p15:sldGuideLst xmlns:p15="http://schemas.microsoft.com/office/powerpoint/2012/main">
        <p15:guide id="1" orient="horz" pos="1865" userDrawn="1">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anette Landin" initials="JL" lastIdx="1" clrIdx="0"/>
  <p:cmAuthor id="2" name="Samantha Cox" initials="SC" lastIdx="16"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75" autoAdjust="0"/>
    <p:restoredTop sz="79436" autoAdjust="0"/>
  </p:normalViewPr>
  <p:slideViewPr>
    <p:cSldViewPr snapToGrid="0">
      <p:cViewPr varScale="1">
        <p:scale>
          <a:sx n="83" d="100"/>
          <a:sy n="83" d="100"/>
        </p:scale>
        <p:origin x="1314" y="84"/>
      </p:cViewPr>
      <p:guideLst>
        <p:guide orient="horz" pos="1865"/>
        <p:guide pos="2880"/>
      </p:guideLst>
    </p:cSldViewPr>
  </p:slideViewPr>
  <p:outlineViewPr>
    <p:cViewPr>
      <p:scale>
        <a:sx n="50" d="100"/>
        <a:sy n="50" d="100"/>
      </p:scale>
      <p:origin x="0" y="-6752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10EA3606-D4A5-4803-83D7-530923330BB3}" type="datetimeFigureOut">
              <a:rPr lang="en-US"/>
              <a:pPr>
                <a:defRPr/>
              </a:pPr>
              <a:t>11/12/2019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B419E2F8-FA7E-4E3E-B718-CF3BF7666553}" type="slidenum">
              <a:rPr lang="en-US"/>
              <a:pPr>
                <a:defRPr/>
              </a:pPr>
              <a:t>‹#›</a:t>
            </a:fld>
            <a:endParaRPr lang="en-US" dirty="0"/>
          </a:p>
        </p:txBody>
      </p:sp>
    </p:spTree>
    <p:extLst>
      <p:ext uri="{BB962C8B-B14F-4D97-AF65-F5344CB8AC3E}">
        <p14:creationId xmlns:p14="http://schemas.microsoft.com/office/powerpoint/2010/main" val="30484419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i="1" dirty="0"/>
              <a:t>Payroll Accounting 2020</a:t>
            </a:r>
            <a:r>
              <a:rPr lang="en-US" dirty="0"/>
              <a:t>, 6</a:t>
            </a:r>
            <a:r>
              <a:rPr lang="en-US" baseline="30000" dirty="0"/>
              <a:t>th</a:t>
            </a:r>
            <a:r>
              <a:rPr lang="en-US" dirty="0"/>
              <a:t> edition. Jeanette M. Landin, Ed. D. and Paulette Schirmer, D.B.A.</a:t>
            </a:r>
            <a:r>
              <a:rPr lang="en-US" baseline="0" dirty="0"/>
              <a:t> </a:t>
            </a:r>
            <a:endParaRPr lang="en-US" dirty="0"/>
          </a:p>
          <a:p>
            <a:endParaRPr lang="en-IN"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Chapter 3:</a:t>
            </a:r>
            <a:r>
              <a:rPr lang="en-US" baseline="0" dirty="0"/>
              <a:t> Gross Pay Computations</a:t>
            </a:r>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1</a:t>
            </a:fld>
            <a:endParaRPr lang="en-US" dirty="0"/>
          </a:p>
        </p:txBody>
      </p:sp>
    </p:spTree>
    <p:extLst>
      <p:ext uri="{BB962C8B-B14F-4D97-AF65-F5344CB8AC3E}">
        <p14:creationId xmlns:p14="http://schemas.microsoft.com/office/powerpoint/2010/main" val="4537204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example of a situation in which the employer must pay the tip</a:t>
            </a:r>
            <a:r>
              <a:rPr lang="en-US" baseline="0" dirty="0"/>
              <a:t> credit. </a:t>
            </a:r>
          </a:p>
          <a:p>
            <a:endParaRPr lang="en-US" baseline="0" dirty="0"/>
          </a:p>
          <a:p>
            <a:pPr marL="0" indent="0">
              <a:buNone/>
            </a:pPr>
            <a:r>
              <a:rPr lang="en-US" dirty="0"/>
              <a:t>Gerry is a tipped restaurant worker in Colorado. He works 40 hours during his workweek and earns $60 in tips. Does his employer owe him a tip credit?</a:t>
            </a:r>
          </a:p>
          <a:p>
            <a:pPr marL="0" indent="0">
              <a:buNone/>
            </a:pPr>
            <a:endParaRPr lang="en-US" dirty="0"/>
          </a:p>
          <a:p>
            <a:pPr marL="0" indent="0">
              <a:buNone/>
            </a:pPr>
            <a:r>
              <a:rPr lang="en-US" dirty="0"/>
              <a:t>Colorado tipped wage for restaurant workers: $8.08/hour</a:t>
            </a:r>
          </a:p>
          <a:p>
            <a:pPr marL="0" indent="0">
              <a:buNone/>
            </a:pPr>
            <a:r>
              <a:rPr lang="en-US" dirty="0"/>
              <a:t>Gross wages: 40 hours * $8.08/hour = $323.20</a:t>
            </a:r>
          </a:p>
          <a:p>
            <a:pPr marL="0" indent="0">
              <a:buNone/>
            </a:pPr>
            <a:r>
              <a:rPr lang="en-US" dirty="0"/>
              <a:t>Gross wage + tips = $323.20 + $60 = $383.20</a:t>
            </a:r>
          </a:p>
          <a:p>
            <a:pPr marL="0" indent="0">
              <a:buNone/>
            </a:pPr>
            <a:endParaRPr lang="en-US" dirty="0"/>
          </a:p>
          <a:p>
            <a:pPr marL="0" indent="0">
              <a:buNone/>
            </a:pPr>
            <a:r>
              <a:rPr lang="en-US" dirty="0"/>
              <a:t>Colorado minimum wage: $11.10/hour</a:t>
            </a:r>
          </a:p>
          <a:p>
            <a:pPr marL="0" indent="0">
              <a:buNone/>
            </a:pPr>
            <a:r>
              <a:rPr lang="en-US" dirty="0"/>
              <a:t>Gross pay at minimum wage: 40 hours * $11.10 = $444</a:t>
            </a:r>
          </a:p>
          <a:p>
            <a:pPr marL="0" indent="0">
              <a:buNone/>
            </a:pPr>
            <a:endParaRPr lang="en-US" dirty="0"/>
          </a:p>
          <a:p>
            <a:pPr marL="0" indent="0">
              <a:buNone/>
            </a:pPr>
            <a:r>
              <a:rPr lang="en-US" dirty="0"/>
              <a:t>Gerry’s employer owes him $60.80 in tip credit</a:t>
            </a:r>
          </a:p>
          <a:p>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10</a:t>
            </a:fld>
            <a:endParaRPr lang="en-US" dirty="0"/>
          </a:p>
        </p:txBody>
      </p:sp>
    </p:spTree>
    <p:extLst>
      <p:ext uri="{BB962C8B-B14F-4D97-AF65-F5344CB8AC3E}">
        <p14:creationId xmlns:p14="http://schemas.microsoft.com/office/powerpoint/2010/main" val="4884782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concentrate on translating</a:t>
            </a:r>
            <a:r>
              <a:rPr lang="en-US" baseline="0" dirty="0"/>
              <a:t> annual salary to hourly rates. To determine the hourly rate, we need to know how many standard hours exist in one year. The way to compute this number is to multiply the standard number of hours per week by the number of weeks per year.</a:t>
            </a:r>
          </a:p>
          <a:p>
            <a:endParaRPr lang="en-US" baseline="0" dirty="0"/>
          </a:p>
          <a:p>
            <a:r>
              <a:rPr lang="en-US" sz="1200" dirty="0"/>
              <a:t>Example: 40-hour workweek</a:t>
            </a:r>
          </a:p>
          <a:p>
            <a:r>
              <a:rPr lang="en-US" sz="1200" dirty="0"/>
              <a:t>Standard hours/year = 40 hours/week * 52 weeks</a:t>
            </a:r>
          </a:p>
          <a:p>
            <a:pPr marL="0" indent="0">
              <a:buNone/>
            </a:pPr>
            <a:r>
              <a:rPr lang="en-US" sz="1200" dirty="0"/>
              <a:t>				  = </a:t>
            </a:r>
            <a:r>
              <a:rPr lang="en-US" sz="1200" u="sng" dirty="0"/>
              <a:t>2,080</a:t>
            </a:r>
            <a:r>
              <a:rPr lang="en-US" sz="1200" dirty="0"/>
              <a:t> hours per year</a:t>
            </a:r>
          </a:p>
          <a:p>
            <a:pPr marL="0" indent="0">
              <a:buNone/>
            </a:pPr>
            <a:endParaRPr lang="en-US" sz="1200" dirty="0"/>
          </a:p>
          <a:p>
            <a:r>
              <a:rPr lang="en-US" sz="1200" dirty="0"/>
              <a:t>Example: 37.5-hour workweek</a:t>
            </a:r>
          </a:p>
          <a:p>
            <a:r>
              <a:rPr lang="en-US" sz="1200" dirty="0"/>
              <a:t>Standard hours/year = 37.5 hours/week * 52 weeks</a:t>
            </a:r>
          </a:p>
          <a:p>
            <a:pPr marL="0" indent="0">
              <a:buNone/>
            </a:pPr>
            <a:r>
              <a:rPr lang="en-US" sz="1200" dirty="0"/>
              <a:t>				  = </a:t>
            </a:r>
            <a:r>
              <a:rPr lang="en-US" sz="1200" u="sng" dirty="0"/>
              <a:t>1,950</a:t>
            </a:r>
            <a:r>
              <a:rPr lang="en-US" sz="1200" dirty="0"/>
              <a:t> hours per year</a:t>
            </a:r>
            <a:endParaRPr lang="en-US" dirty="0"/>
          </a:p>
          <a:p>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11</a:t>
            </a:fld>
            <a:endParaRPr lang="en-US" dirty="0"/>
          </a:p>
        </p:txBody>
      </p:sp>
    </p:spTree>
    <p:extLst>
      <p:ext uri="{BB962C8B-B14F-4D97-AF65-F5344CB8AC3E}">
        <p14:creationId xmlns:p14="http://schemas.microsoft.com/office/powerpoint/2010/main" val="24947669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FLSA mandates</a:t>
            </a:r>
            <a:r>
              <a:rPr lang="en-US" baseline="0" dirty="0"/>
              <a:t> a minimum wage for salaried employees of $455 per week. For salaried employees, overtime eligibility is determined by the company. Some salaried employees are classified as nonexempt and are eligible for FLSA overtime provisions. Only federal salaried employees receive mandatory overtime pay. </a:t>
            </a:r>
          </a:p>
          <a:p>
            <a:endParaRPr lang="en-US" baseline="0" dirty="0"/>
          </a:p>
          <a:p>
            <a:r>
              <a:rPr lang="en-US" baseline="0" dirty="0"/>
              <a:t>When computing the overtime employee pay, we need to compute the hourly rate, which is based upon the number of hours in a standard workweek and the employee’s salary. </a:t>
            </a:r>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12</a:t>
            </a:fld>
            <a:endParaRPr lang="en-US" dirty="0"/>
          </a:p>
        </p:txBody>
      </p:sp>
    </p:spTree>
    <p:extLst>
      <p:ext uri="{BB962C8B-B14F-4D97-AF65-F5344CB8AC3E}">
        <p14:creationId xmlns:p14="http://schemas.microsoft.com/office/powerpoint/2010/main" val="36025328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a:t>
            </a:r>
            <a:r>
              <a:rPr lang="en-US" baseline="0" dirty="0"/>
              <a:t> obtain the hourly amount, we divide the annual salary by the number of hours per year. The more hours that an employee has in a standard workweek, the lower their hourly rate will be. </a:t>
            </a:r>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13</a:t>
            </a:fld>
            <a:endParaRPr lang="en-US" dirty="0"/>
          </a:p>
        </p:txBody>
      </p:sp>
    </p:spTree>
    <p:extLst>
      <p:ext uri="{BB962C8B-B14F-4D97-AF65-F5344CB8AC3E}">
        <p14:creationId xmlns:p14="http://schemas.microsoft.com/office/powerpoint/2010/main" val="35888756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example of hourly rate conversion.</a:t>
            </a:r>
          </a:p>
          <a:p>
            <a:endParaRPr lang="en-US" dirty="0"/>
          </a:p>
          <a:p>
            <a:pPr marL="0" indent="0">
              <a:buNone/>
            </a:pPr>
            <a:r>
              <a:rPr lang="en-US" sz="1200" dirty="0"/>
              <a:t>Omoefe earns $44,000 per year and has a standard 40-hour workweek. What is her hourly rate?</a:t>
            </a:r>
          </a:p>
          <a:p>
            <a:pPr marL="0" indent="0">
              <a:buNone/>
            </a:pPr>
            <a:endParaRPr lang="en-US" sz="1200" dirty="0"/>
          </a:p>
          <a:p>
            <a:pPr marL="0" indent="0">
              <a:buNone/>
            </a:pPr>
            <a:endParaRPr lang="en-US" sz="1200" dirty="0"/>
          </a:p>
          <a:p>
            <a:pPr marL="0" indent="0">
              <a:buNone/>
            </a:pPr>
            <a:r>
              <a:rPr lang="en-US" sz="1200" dirty="0"/>
              <a:t>Hourly Rate = </a:t>
            </a:r>
            <a:r>
              <a:rPr lang="en-US" sz="1200" u="sng" dirty="0"/>
              <a:t> $44,000 </a:t>
            </a:r>
            <a:r>
              <a:rPr lang="en-US" sz="1200" dirty="0"/>
              <a:t>/ </a:t>
            </a:r>
            <a:r>
              <a:rPr lang="en-US" sz="1200" u="sng" dirty="0"/>
              <a:t>2,080*</a:t>
            </a:r>
            <a:r>
              <a:rPr lang="en-US" sz="1200" dirty="0"/>
              <a:t> = $21.15/hour      </a:t>
            </a:r>
          </a:p>
          <a:p>
            <a:pPr marL="0" indent="0">
              <a:buNone/>
            </a:pPr>
            <a:r>
              <a:rPr lang="en-US" sz="1200" dirty="0"/>
              <a:t>	</a:t>
            </a:r>
          </a:p>
          <a:p>
            <a:pPr marL="0" indent="0">
              <a:buNone/>
            </a:pPr>
            <a:r>
              <a:rPr lang="en-US" sz="1200" dirty="0"/>
              <a:t>	(40 * 52)   2,080 hours</a:t>
            </a:r>
          </a:p>
          <a:p>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14</a:t>
            </a:fld>
            <a:endParaRPr lang="en-US" dirty="0"/>
          </a:p>
        </p:txBody>
      </p:sp>
    </p:spTree>
    <p:extLst>
      <p:ext uri="{BB962C8B-B14F-4D97-AF65-F5344CB8AC3E}">
        <p14:creationId xmlns:p14="http://schemas.microsoft.com/office/powerpoint/2010/main" val="10413376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example is very similar to the previous one</a:t>
            </a:r>
            <a:r>
              <a:rPr lang="en-US" baseline="0" dirty="0"/>
              <a:t> except that the number of hours in the standard workweek is lower.</a:t>
            </a:r>
          </a:p>
          <a:p>
            <a:endParaRPr lang="en-US" baseline="0" dirty="0"/>
          </a:p>
          <a:p>
            <a:pPr marL="0" indent="0">
              <a:buNone/>
            </a:pPr>
            <a:r>
              <a:rPr lang="en-US" sz="1200" dirty="0"/>
              <a:t>Omoefe earns $44,000 per year and has a standard 37.5-hour workweek. What is her hourly rate?</a:t>
            </a:r>
          </a:p>
          <a:p>
            <a:pPr marL="0" indent="0">
              <a:buNone/>
            </a:pPr>
            <a:endParaRPr lang="en-US" sz="1200" dirty="0"/>
          </a:p>
          <a:p>
            <a:pPr marL="0" indent="0">
              <a:buNone/>
            </a:pPr>
            <a:endParaRPr lang="en-US" sz="1200" dirty="0"/>
          </a:p>
          <a:p>
            <a:pPr marL="0" indent="0">
              <a:buNone/>
            </a:pPr>
            <a:r>
              <a:rPr lang="en-US" sz="1200" dirty="0"/>
              <a:t>Hourly Rate = </a:t>
            </a:r>
            <a:r>
              <a:rPr lang="en-US" sz="1200" u="sng" dirty="0"/>
              <a:t> $44,000 </a:t>
            </a:r>
            <a:r>
              <a:rPr lang="en-US" sz="1200" dirty="0"/>
              <a:t>/ </a:t>
            </a:r>
            <a:r>
              <a:rPr lang="en-US" sz="1200" u="sng" dirty="0"/>
              <a:t>1,950</a:t>
            </a:r>
            <a:r>
              <a:rPr lang="en-US" sz="1200" dirty="0"/>
              <a:t> = $22.56/hour</a:t>
            </a:r>
            <a:endParaRPr lang="en-US" sz="1200" u="sng" dirty="0"/>
          </a:p>
          <a:p>
            <a:pPr marL="0" indent="0">
              <a:buNone/>
            </a:pPr>
            <a:r>
              <a:rPr lang="en-US" sz="1200" dirty="0"/>
              <a:t>	</a:t>
            </a:r>
          </a:p>
          <a:p>
            <a:pPr marL="0" indent="0">
              <a:buNone/>
            </a:pPr>
            <a:r>
              <a:rPr lang="en-US" sz="1200" dirty="0"/>
              <a:t>	(37.5 * 52)  1,950 hours</a:t>
            </a:r>
          </a:p>
          <a:p>
            <a:pPr marL="0" indent="0">
              <a:buNone/>
            </a:pPr>
            <a:endParaRPr lang="en-US" sz="1200" dirty="0"/>
          </a:p>
          <a:p>
            <a:pPr marL="0" indent="0">
              <a:buNone/>
            </a:pPr>
            <a:r>
              <a:rPr lang="en-US" sz="1200" dirty="0"/>
              <a:t>** Notice that the hourly rate is higher because of the shorter standard workweek**</a:t>
            </a:r>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15</a:t>
            </a:fld>
            <a:endParaRPr lang="en-US" dirty="0"/>
          </a:p>
        </p:txBody>
      </p:sp>
    </p:spTree>
    <p:extLst>
      <p:ext uri="{BB962C8B-B14F-4D97-AF65-F5344CB8AC3E}">
        <p14:creationId xmlns:p14="http://schemas.microsoft.com/office/powerpoint/2010/main" val="33072004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Since salaried</a:t>
            </a:r>
            <a:r>
              <a:rPr lang="en-US" baseline="0" dirty="0"/>
              <a:t> non-exempt workers are subject to FLSA minimum wage provisions, the employer must ensure that their hourly wage meets the minimum wage requirement for their state. A best practice is to establish standard weekly hours between the employer and employee. </a:t>
            </a:r>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16</a:t>
            </a:fld>
            <a:endParaRPr lang="en-US" dirty="0"/>
          </a:p>
        </p:txBody>
      </p:sp>
    </p:spTree>
    <p:extLst>
      <p:ext uri="{BB962C8B-B14F-4D97-AF65-F5344CB8AC3E}">
        <p14:creationId xmlns:p14="http://schemas.microsoft.com/office/powerpoint/2010/main" val="2993145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case, the employee had a weekly salary.</a:t>
            </a:r>
          </a:p>
          <a:p>
            <a:endParaRPr lang="en-US" dirty="0"/>
          </a:p>
          <a:p>
            <a:r>
              <a:rPr lang="en-US" sz="1200" dirty="0"/>
              <a:t>Salaried, non-exempt employee was earning $1,200/week for a standard 45 hours of work</a:t>
            </a:r>
          </a:p>
          <a:p>
            <a:r>
              <a:rPr lang="en-US" sz="1200" dirty="0"/>
              <a:t>Hourly compensation = $1,200/45 hours or $26.67 (rounded) per hour </a:t>
            </a:r>
          </a:p>
          <a:p>
            <a:r>
              <a:rPr lang="en-US" sz="1200" dirty="0"/>
              <a:t>Overtime rate would be $40.00 per hour ($26.67 x 1.5)</a:t>
            </a:r>
          </a:p>
          <a:p>
            <a:endParaRPr lang="en-US" dirty="0"/>
          </a:p>
          <a:p>
            <a:pPr marL="0" indent="0">
              <a:buNone/>
            </a:pPr>
            <a:r>
              <a:rPr lang="en-US" sz="1200" dirty="0"/>
              <a:t>For a 50 hour workweek:	$1,200.00 salary </a:t>
            </a:r>
          </a:p>
          <a:p>
            <a:pPr marL="0" indent="0">
              <a:buNone/>
            </a:pPr>
            <a:r>
              <a:rPr lang="en-US" sz="1200" dirty="0"/>
              <a:t>		</a:t>
            </a:r>
            <a:r>
              <a:rPr lang="en-US" sz="1200" u="sng" dirty="0"/>
              <a:t>    200.00 </a:t>
            </a:r>
            <a:r>
              <a:rPr lang="en-US" sz="1200" dirty="0"/>
              <a:t>overtime pay</a:t>
            </a:r>
          </a:p>
          <a:p>
            <a:pPr marL="0" indent="0">
              <a:buNone/>
            </a:pPr>
            <a:r>
              <a:rPr lang="en-US" sz="1200" dirty="0"/>
              <a:t>		</a:t>
            </a:r>
            <a:r>
              <a:rPr lang="en-US" sz="1200" u="dbl" dirty="0"/>
              <a:t>$1,400.00 </a:t>
            </a:r>
            <a:r>
              <a:rPr lang="en-US" sz="1200" dirty="0"/>
              <a:t>gross pay </a:t>
            </a:r>
          </a:p>
          <a:p>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17</a:t>
            </a:fld>
            <a:endParaRPr lang="en-US" dirty="0"/>
          </a:p>
        </p:txBody>
      </p:sp>
    </p:spTree>
    <p:extLst>
      <p:ext uri="{BB962C8B-B14F-4D97-AF65-F5344CB8AC3E}">
        <p14:creationId xmlns:p14="http://schemas.microsoft.com/office/powerpoint/2010/main" val="30682965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the employee</a:t>
            </a:r>
            <a:r>
              <a:rPr lang="en-US" baseline="0" dirty="0"/>
              <a:t> worked fewer than the standard number of hours.</a:t>
            </a:r>
          </a:p>
          <a:p>
            <a:endParaRPr lang="en-US" baseline="0" dirty="0"/>
          </a:p>
          <a:p>
            <a:r>
              <a:rPr lang="en-US" sz="1200" dirty="0"/>
              <a:t>Salaried nonexempt worker who earns $1,500 biweekly</a:t>
            </a:r>
          </a:p>
          <a:p>
            <a:r>
              <a:rPr lang="en-US" sz="1200" dirty="0"/>
              <a:t>Standard working hours are 45 per week</a:t>
            </a:r>
          </a:p>
          <a:p>
            <a:r>
              <a:rPr lang="en-US" sz="1200" dirty="0"/>
              <a:t>During a two-week period, the employee worked 80 hours.</a:t>
            </a:r>
          </a:p>
          <a:p>
            <a:endParaRPr lang="en-US" sz="1200" dirty="0"/>
          </a:p>
          <a:p>
            <a:r>
              <a:rPr lang="en-US" sz="1200" dirty="0"/>
              <a:t>Gross pay would still be </a:t>
            </a:r>
            <a:r>
              <a:rPr lang="en-US" sz="1200" u="sng" dirty="0"/>
              <a:t>$1,500.00 </a:t>
            </a:r>
            <a:r>
              <a:rPr lang="en-US" sz="1200" dirty="0"/>
              <a:t>because the employee is salaried even though they worked fewer than the standard number of hours. </a:t>
            </a:r>
          </a:p>
          <a:p>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18</a:t>
            </a:fld>
            <a:endParaRPr lang="en-US" dirty="0"/>
          </a:p>
        </p:txBody>
      </p:sp>
    </p:spTree>
    <p:extLst>
      <p:ext uri="{BB962C8B-B14F-4D97-AF65-F5344CB8AC3E}">
        <p14:creationId xmlns:p14="http://schemas.microsoft.com/office/powerpoint/2010/main" val="2047417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Up</a:t>
            </a:r>
            <a:r>
              <a:rPr lang="en-US" baseline="0" dirty="0"/>
              <a:t> to this point, we have discussed salaried and hourly compensation. Another type of pay is commission based. Commission pay is connected with a company’s sales revenue. Commission-based employees may be exempt or nonexempt. If the employee is an inside salesperson (meaning that the customer comes to the business), the employee must receive at least the minimum wage during each pay period. If the employee is an outside sales person (meaning that they leave the employer’s premises as a normal course of business), they are exempt from FLSA minimum wage provisions. </a:t>
            </a:r>
            <a:endParaRPr lang="en-US" dirty="0"/>
          </a:p>
        </p:txBody>
      </p:sp>
      <p:sp>
        <p:nvSpPr>
          <p:cNvPr id="4" name="Slide Number Placeholder 3"/>
          <p:cNvSpPr>
            <a:spLocks noGrp="1"/>
          </p:cNvSpPr>
          <p:nvPr>
            <p:ph type="sldNum" sz="quarter" idx="10"/>
          </p:nvPr>
        </p:nvSpPr>
        <p:spPr/>
        <p:txBody>
          <a:bodyPr/>
          <a:lstStyle/>
          <a:p>
            <a:pPr>
              <a:defRPr/>
            </a:pPr>
            <a:fld id="{B419E2F8-FA7E-4E3E-B718-CF3BF7666553}" type="slidenum">
              <a:rPr lang="en-US" smtClean="0"/>
              <a:pPr>
                <a:defRPr/>
              </a:pPr>
              <a:t>19</a:t>
            </a:fld>
            <a:endParaRPr lang="en-US" dirty="0"/>
          </a:p>
        </p:txBody>
      </p:sp>
    </p:spTree>
    <p:extLst>
      <p:ext uri="{BB962C8B-B14F-4D97-AF65-F5344CB8AC3E}">
        <p14:creationId xmlns:p14="http://schemas.microsoft.com/office/powerpoint/2010/main" val="2897440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As we have discussed in</a:t>
            </a:r>
            <a:r>
              <a:rPr lang="en-US" baseline="0" dirty="0"/>
              <a:t> previous chapters, the FLSA protects nonexempt workers through its rulings on minimum wage and overtime.  Two notable exceptions to the FLSA minimum wage are companies who engage in no interstate commerce whatsoever (which is becoming rare because of e-commerce) and firms that have less than $500,000 in annual business volume. In those two cases, the FLSA provisions does not exist.</a:t>
            </a:r>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2</a:t>
            </a:fld>
            <a:endParaRPr lang="en-US" dirty="0"/>
          </a:p>
        </p:txBody>
      </p:sp>
    </p:spTree>
    <p:extLst>
      <p:ext uri="{BB962C8B-B14F-4D97-AF65-F5344CB8AC3E}">
        <p14:creationId xmlns:p14="http://schemas.microsoft.com/office/powerpoint/2010/main" val="40256628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example of commission-based pay in which the employee does not meet</a:t>
            </a:r>
            <a:r>
              <a:rPr lang="en-US" baseline="0" dirty="0"/>
              <a:t> the FLSA minimum wage.</a:t>
            </a:r>
          </a:p>
          <a:p>
            <a:endParaRPr lang="en-US" baseline="0" dirty="0"/>
          </a:p>
          <a:p>
            <a:r>
              <a:rPr lang="en-US" sz="1200" dirty="0"/>
              <a:t>Sally works in the as an inside sales representative in the company store and receives 5% commission for all sales she makes </a:t>
            </a:r>
          </a:p>
          <a:p>
            <a:r>
              <a:rPr lang="en-US" sz="1200" dirty="0"/>
              <a:t>During the week, she made 15 sales for a total dollar value of $1,500. </a:t>
            </a:r>
          </a:p>
          <a:p>
            <a:pPr marL="0" indent="0">
              <a:buNone/>
            </a:pPr>
            <a:r>
              <a:rPr lang="en-US" sz="1200" dirty="0"/>
              <a:t> Commissions for the week = $1,500 x 5%  =  </a:t>
            </a:r>
            <a:r>
              <a:rPr lang="en-US" sz="1200" u="sng" dirty="0"/>
              <a:t>$75 </a:t>
            </a:r>
          </a:p>
          <a:p>
            <a:r>
              <a:rPr lang="en-US" sz="1200" dirty="0"/>
              <a:t>Based upon a 40-hour workweek, her hourly rate is </a:t>
            </a:r>
          </a:p>
          <a:p>
            <a:pPr marL="0" indent="0">
              <a:buNone/>
            </a:pPr>
            <a:r>
              <a:rPr lang="en-US" dirty="0"/>
              <a:t> </a:t>
            </a:r>
            <a:r>
              <a:rPr lang="en-US" sz="1200" u="sng" dirty="0"/>
              <a:t>$1.88 </a:t>
            </a:r>
            <a:r>
              <a:rPr lang="en-US" sz="1200" dirty="0"/>
              <a:t>per hour</a:t>
            </a:r>
          </a:p>
          <a:p>
            <a:pPr marL="0" indent="0">
              <a:buNone/>
            </a:pPr>
            <a:endParaRPr lang="en-US" sz="1200" dirty="0"/>
          </a:p>
          <a:p>
            <a:pPr marL="0" indent="0">
              <a:buNone/>
            </a:pPr>
            <a:r>
              <a:rPr lang="en-US" sz="1200" dirty="0"/>
              <a:t>The employer would be responsible for meeting the minimum wage requirements under FLSA.</a:t>
            </a:r>
          </a:p>
        </p:txBody>
      </p:sp>
      <p:sp>
        <p:nvSpPr>
          <p:cNvPr id="4" name="Slide Number Placeholder 3"/>
          <p:cNvSpPr>
            <a:spLocks noGrp="1"/>
          </p:cNvSpPr>
          <p:nvPr>
            <p:ph type="sldNum" sz="quarter" idx="10"/>
          </p:nvPr>
        </p:nvSpPr>
        <p:spPr/>
        <p:txBody>
          <a:bodyPr/>
          <a:lstStyle/>
          <a:p>
            <a:pPr>
              <a:defRPr/>
            </a:pPr>
            <a:fld id="{B419E2F8-FA7E-4E3E-B718-CF3BF7666553}" type="slidenum">
              <a:rPr lang="en-US" smtClean="0"/>
              <a:pPr>
                <a:defRPr/>
              </a:pPr>
              <a:t>20</a:t>
            </a:fld>
            <a:endParaRPr lang="en-US" dirty="0"/>
          </a:p>
        </p:txBody>
      </p:sp>
    </p:spTree>
    <p:extLst>
      <p:ext uri="{BB962C8B-B14F-4D97-AF65-F5344CB8AC3E}">
        <p14:creationId xmlns:p14="http://schemas.microsoft.com/office/powerpoint/2010/main" val="41549292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example, the employee is an outside sales person and is exempt from FLSA</a:t>
            </a:r>
            <a:r>
              <a:rPr lang="en-US" baseline="0" dirty="0"/>
              <a:t> minimum wage provisions.</a:t>
            </a:r>
          </a:p>
          <a:p>
            <a:endParaRPr lang="en-US" baseline="0" dirty="0"/>
          </a:p>
          <a:p>
            <a:r>
              <a:rPr lang="en-US" sz="1200" dirty="0"/>
              <a:t>Samantha works as an outside sales representative </a:t>
            </a:r>
          </a:p>
          <a:p>
            <a:r>
              <a:rPr lang="en-US" sz="1200" dirty="0"/>
              <a:t>She made sales this week of $2,000 and has an agreed commission percentage of 10%. </a:t>
            </a:r>
          </a:p>
          <a:p>
            <a:r>
              <a:rPr lang="en-US" sz="1200" dirty="0"/>
              <a:t>Effectively she has earned $5.00 per hour:</a:t>
            </a:r>
          </a:p>
          <a:p>
            <a:endParaRPr lang="en-US" sz="1200" dirty="0"/>
          </a:p>
          <a:p>
            <a:pPr marL="0" indent="0">
              <a:buNone/>
            </a:pPr>
            <a:r>
              <a:rPr lang="en-US" sz="1200" dirty="0"/>
              <a:t>$2,000 sales *10%  = $200/40 hours per week = $5/hour. </a:t>
            </a:r>
          </a:p>
          <a:p>
            <a:pPr marL="0" indent="0">
              <a:buNone/>
            </a:pPr>
            <a:endParaRPr lang="en-US" sz="1200" dirty="0"/>
          </a:p>
          <a:p>
            <a:pPr marL="0" indent="0">
              <a:buNone/>
            </a:pPr>
            <a:r>
              <a:rPr lang="en-US" sz="1200" dirty="0"/>
              <a:t>Since she is an </a:t>
            </a:r>
            <a:r>
              <a:rPr lang="en-US" sz="1200" u="sng" dirty="0"/>
              <a:t>outside</a:t>
            </a:r>
            <a:r>
              <a:rPr lang="en-US" sz="1200" dirty="0"/>
              <a:t> sales representative, she is exempt from minimum wage regulations under FLSA. </a:t>
            </a:r>
          </a:p>
        </p:txBody>
      </p:sp>
      <p:sp>
        <p:nvSpPr>
          <p:cNvPr id="4" name="Slide Number Placeholder 3"/>
          <p:cNvSpPr>
            <a:spLocks noGrp="1"/>
          </p:cNvSpPr>
          <p:nvPr>
            <p:ph type="sldNum" sz="quarter" idx="10"/>
          </p:nvPr>
        </p:nvSpPr>
        <p:spPr/>
        <p:txBody>
          <a:bodyPr/>
          <a:lstStyle/>
          <a:p>
            <a:pPr>
              <a:defRPr/>
            </a:pPr>
            <a:fld id="{B419E2F8-FA7E-4E3E-B718-CF3BF7666553}" type="slidenum">
              <a:rPr lang="en-US" smtClean="0"/>
              <a:pPr>
                <a:defRPr/>
              </a:pPr>
              <a:t>21</a:t>
            </a:fld>
            <a:endParaRPr lang="en-US" dirty="0"/>
          </a:p>
        </p:txBody>
      </p:sp>
    </p:spTree>
    <p:extLst>
      <p:ext uri="{BB962C8B-B14F-4D97-AF65-F5344CB8AC3E}">
        <p14:creationId xmlns:p14="http://schemas.microsoft.com/office/powerpoint/2010/main" val="33950109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t>Commission-based pay is appropriate when the employee is materially involved in sale of the product but does not participate in manufacturing the product.</a:t>
            </a:r>
          </a:p>
          <a:p>
            <a:pPr marL="0" indent="0">
              <a:buNone/>
            </a:pPr>
            <a:r>
              <a:rPr lang="en-US" sz="1200" dirty="0"/>
              <a:t>Examples of commission-based occupations: retail sales personnel, automotive sales personnel,</a:t>
            </a:r>
            <a:r>
              <a:rPr lang="en-US" sz="1200" baseline="0" dirty="0"/>
              <a:t> and marketing sales agents.</a:t>
            </a:r>
            <a:endParaRPr lang="en-US" sz="1200" dirty="0"/>
          </a:p>
        </p:txBody>
      </p:sp>
      <p:sp>
        <p:nvSpPr>
          <p:cNvPr id="4" name="Slide Number Placeholder 3"/>
          <p:cNvSpPr>
            <a:spLocks noGrp="1"/>
          </p:cNvSpPr>
          <p:nvPr>
            <p:ph type="sldNum" sz="quarter" idx="10"/>
          </p:nvPr>
        </p:nvSpPr>
        <p:spPr/>
        <p:txBody>
          <a:bodyPr/>
          <a:lstStyle/>
          <a:p>
            <a:pPr>
              <a:defRPr/>
            </a:pPr>
            <a:fld id="{B419E2F8-FA7E-4E3E-B718-CF3BF7666553}" type="slidenum">
              <a:rPr lang="en-US" smtClean="0"/>
              <a:pPr>
                <a:defRPr/>
              </a:pPr>
              <a:t>22</a:t>
            </a:fld>
            <a:endParaRPr lang="en-US" dirty="0"/>
          </a:p>
        </p:txBody>
      </p:sp>
    </p:spTree>
    <p:extLst>
      <p:ext uri="{BB962C8B-B14F-4D97-AF65-F5344CB8AC3E}">
        <p14:creationId xmlns:p14="http://schemas.microsoft.com/office/powerpoint/2010/main" val="14020969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Another type of pay is piece-rate pay, which is one of the oldest pay methods. In piece-rate pay,</a:t>
            </a:r>
            <a:r>
              <a:rPr lang="en-US" baseline="0" dirty="0"/>
              <a:t> the employee receives compensation for units manufactured or actions performed. The basis of the pay must be quantifiable for piece rate work. In this case, employees are generally nonexempt and are subject to FLSA minimum hourly rates. It is important to compute the employee’s hourly wage for the pay period to ensure that they receive at least minimum wage. </a:t>
            </a:r>
            <a:endParaRPr lang="en-US" dirty="0"/>
          </a:p>
        </p:txBody>
      </p:sp>
      <p:sp>
        <p:nvSpPr>
          <p:cNvPr id="4" name="Slide Number Placeholder 3"/>
          <p:cNvSpPr>
            <a:spLocks noGrp="1"/>
          </p:cNvSpPr>
          <p:nvPr>
            <p:ph type="sldNum" sz="quarter" idx="10"/>
          </p:nvPr>
        </p:nvSpPr>
        <p:spPr/>
        <p:txBody>
          <a:bodyPr/>
          <a:lstStyle/>
          <a:p>
            <a:pPr>
              <a:defRPr/>
            </a:pPr>
            <a:fld id="{B419E2F8-FA7E-4E3E-B718-CF3BF7666553}" type="slidenum">
              <a:rPr lang="en-US" smtClean="0"/>
              <a:pPr>
                <a:defRPr/>
              </a:pPr>
              <a:t>23</a:t>
            </a:fld>
            <a:endParaRPr lang="en-US" dirty="0"/>
          </a:p>
        </p:txBody>
      </p:sp>
    </p:spTree>
    <p:extLst>
      <p:ext uri="{BB962C8B-B14F-4D97-AF65-F5344CB8AC3E}">
        <p14:creationId xmlns:p14="http://schemas.microsoft.com/office/powerpoint/2010/main" val="16865091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example</a:t>
            </a:r>
            <a:r>
              <a:rPr lang="en-US" baseline="0" dirty="0"/>
              <a:t> in which the piece-rate workers receive more than the FLSA minimum wage. </a:t>
            </a:r>
          </a:p>
          <a:p>
            <a:endParaRPr lang="en-US" baseline="0" dirty="0"/>
          </a:p>
          <a:p>
            <a:r>
              <a:rPr lang="en-US" sz="1200" dirty="0"/>
              <a:t>John is a piece rate worker in Nebraska who receives $15 per completed piece of work.</a:t>
            </a:r>
          </a:p>
          <a:p>
            <a:pPr marL="0" indent="0">
              <a:buNone/>
            </a:pPr>
            <a:endParaRPr lang="en-US" sz="1200" dirty="0"/>
          </a:p>
          <a:p>
            <a:r>
              <a:rPr lang="en-US" sz="1200" dirty="0"/>
              <a:t> During a 40-hour workweek, he completes 30 pieces. </a:t>
            </a:r>
          </a:p>
          <a:p>
            <a:endParaRPr lang="en-US" sz="1200" dirty="0"/>
          </a:p>
          <a:p>
            <a:r>
              <a:rPr lang="en-US" sz="1200" dirty="0"/>
              <a:t>Gross pay = $15 x 30 = $450</a:t>
            </a:r>
          </a:p>
          <a:p>
            <a:r>
              <a:rPr lang="en-US" sz="1200" dirty="0"/>
              <a:t>John’s Hourly rate = $450/40 hours = $11.25/hour</a:t>
            </a:r>
          </a:p>
          <a:p>
            <a:endParaRPr lang="en-US" sz="1200" dirty="0"/>
          </a:p>
          <a:p>
            <a:r>
              <a:rPr lang="en-US" sz="1200" dirty="0"/>
              <a:t> John’s pay exceeds the FLSA minimum wage</a:t>
            </a:r>
          </a:p>
        </p:txBody>
      </p:sp>
      <p:sp>
        <p:nvSpPr>
          <p:cNvPr id="4" name="Slide Number Placeholder 3"/>
          <p:cNvSpPr>
            <a:spLocks noGrp="1"/>
          </p:cNvSpPr>
          <p:nvPr>
            <p:ph type="sldNum" sz="quarter" idx="10"/>
          </p:nvPr>
        </p:nvSpPr>
        <p:spPr/>
        <p:txBody>
          <a:bodyPr/>
          <a:lstStyle/>
          <a:p>
            <a:pPr>
              <a:defRPr/>
            </a:pPr>
            <a:fld id="{B419E2F8-FA7E-4E3E-B718-CF3BF7666553}" type="slidenum">
              <a:rPr lang="en-US" smtClean="0"/>
              <a:pPr>
                <a:defRPr/>
              </a:pPr>
              <a:t>24</a:t>
            </a:fld>
            <a:endParaRPr lang="en-US" dirty="0"/>
          </a:p>
        </p:txBody>
      </p:sp>
    </p:spTree>
    <p:extLst>
      <p:ext uri="{BB962C8B-B14F-4D97-AF65-F5344CB8AC3E}">
        <p14:creationId xmlns:p14="http://schemas.microsoft.com/office/powerpoint/2010/main" val="31124975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example in which the employee does not meet the minimum</a:t>
            </a:r>
            <a:r>
              <a:rPr lang="en-US" baseline="0" dirty="0"/>
              <a:t> wage. </a:t>
            </a:r>
          </a:p>
          <a:p>
            <a:endParaRPr lang="en-US" baseline="0" dirty="0"/>
          </a:p>
          <a:p>
            <a:r>
              <a:rPr lang="en-US" sz="1200" dirty="0"/>
              <a:t>Sarah works with John and receives $15 per completed piece</a:t>
            </a:r>
          </a:p>
          <a:p>
            <a:r>
              <a:rPr lang="en-US" sz="1200" dirty="0"/>
              <a:t>She completes 15 pieces during a 40-hour workweek  </a:t>
            </a:r>
          </a:p>
          <a:p>
            <a:r>
              <a:rPr lang="en-US" sz="1200" dirty="0"/>
              <a:t>Gross pay = $15 X 15 pieces = $225 </a:t>
            </a:r>
          </a:p>
          <a:p>
            <a:r>
              <a:rPr lang="en-US" sz="1200" dirty="0"/>
              <a:t>Hourly rate = $225/40 hours =  $5.63 per hour</a:t>
            </a:r>
          </a:p>
          <a:p>
            <a:endParaRPr lang="en-US" sz="1200" dirty="0"/>
          </a:p>
          <a:p>
            <a:pPr marL="0" indent="0">
              <a:buNone/>
            </a:pPr>
            <a:r>
              <a:rPr lang="en-US" sz="1200" dirty="0"/>
              <a:t>She does not meet the minimum wage requirement in Nebraska, so the employer would have to examine Sarah’s work and pay rates to ensure that she meets the Nebraska minimum wage requirement of $9.00/hour.</a:t>
            </a:r>
          </a:p>
        </p:txBody>
      </p:sp>
      <p:sp>
        <p:nvSpPr>
          <p:cNvPr id="4" name="Slide Number Placeholder 3"/>
          <p:cNvSpPr>
            <a:spLocks noGrp="1"/>
          </p:cNvSpPr>
          <p:nvPr>
            <p:ph type="sldNum" sz="quarter" idx="10"/>
          </p:nvPr>
        </p:nvSpPr>
        <p:spPr/>
        <p:txBody>
          <a:bodyPr/>
          <a:lstStyle/>
          <a:p>
            <a:pPr>
              <a:defRPr/>
            </a:pPr>
            <a:fld id="{B419E2F8-FA7E-4E3E-B718-CF3BF7666553}" type="slidenum">
              <a:rPr lang="en-US" smtClean="0"/>
              <a:pPr>
                <a:defRPr/>
              </a:pPr>
              <a:t>25</a:t>
            </a:fld>
            <a:endParaRPr lang="en-US" dirty="0"/>
          </a:p>
        </p:txBody>
      </p:sp>
    </p:spTree>
    <p:extLst>
      <p:ext uri="{BB962C8B-B14F-4D97-AF65-F5344CB8AC3E}">
        <p14:creationId xmlns:p14="http://schemas.microsoft.com/office/powerpoint/2010/main" val="42888994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a:t>Work performed must have quantifiable output as the basis of pay.</a:t>
            </a:r>
          </a:p>
          <a:p>
            <a:pPr marL="0" indent="0">
              <a:buNone/>
            </a:pPr>
            <a:endParaRPr lang="en-US" sz="1200" dirty="0"/>
          </a:p>
          <a:p>
            <a:pPr marL="0" indent="0">
              <a:buNone/>
            </a:pPr>
            <a:r>
              <a:rPr lang="en-US" sz="1200" dirty="0"/>
              <a:t>Vineyard workers: Tons of grapes harvested</a:t>
            </a:r>
          </a:p>
          <a:p>
            <a:pPr marL="0" indent="0">
              <a:buNone/>
            </a:pPr>
            <a:r>
              <a:rPr lang="en-US" sz="1200" dirty="0"/>
              <a:t>Inspectors: Number of items inspected</a:t>
            </a:r>
          </a:p>
          <a:p>
            <a:pPr marL="0" indent="0">
              <a:buNone/>
            </a:pPr>
            <a:r>
              <a:rPr lang="en-US" sz="1200" dirty="0"/>
              <a:t>Installers: Number of items installed</a:t>
            </a:r>
          </a:p>
          <a:p>
            <a:pPr marL="0" indent="0">
              <a:buNone/>
            </a:pPr>
            <a:r>
              <a:rPr lang="en-US" sz="1200" dirty="0"/>
              <a:t>Customer service agents:</a:t>
            </a:r>
            <a:r>
              <a:rPr lang="en-US" sz="1200" baseline="0" dirty="0"/>
              <a:t> Number of customers assisted</a:t>
            </a:r>
            <a:endParaRPr lang="en-US" sz="1200" dirty="0"/>
          </a:p>
        </p:txBody>
      </p:sp>
      <p:sp>
        <p:nvSpPr>
          <p:cNvPr id="4" name="Slide Number Placeholder 3"/>
          <p:cNvSpPr>
            <a:spLocks noGrp="1"/>
          </p:cNvSpPr>
          <p:nvPr>
            <p:ph type="sldNum" sz="quarter" idx="10"/>
          </p:nvPr>
        </p:nvSpPr>
        <p:spPr/>
        <p:txBody>
          <a:bodyPr/>
          <a:lstStyle/>
          <a:p>
            <a:pPr>
              <a:defRPr/>
            </a:pPr>
            <a:fld id="{B419E2F8-FA7E-4E3E-B718-CF3BF7666553}" type="slidenum">
              <a:rPr lang="en-US" smtClean="0"/>
              <a:pPr>
                <a:defRPr/>
              </a:pPr>
              <a:t>26</a:t>
            </a:fld>
            <a:endParaRPr lang="en-US" dirty="0"/>
          </a:p>
        </p:txBody>
      </p:sp>
    </p:spTree>
    <p:extLst>
      <p:ext uri="{BB962C8B-B14F-4D97-AF65-F5344CB8AC3E}">
        <p14:creationId xmlns:p14="http://schemas.microsoft.com/office/powerpoint/2010/main" val="22380049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topic in computing gross pay is the computation</a:t>
            </a:r>
            <a:r>
              <a:rPr lang="en-US" baseline="0" dirty="0"/>
              <a:t> of pay as hours and fractions of hours. Payroll accountants need to be able to convert fractions to decimals for this purpose. The easy way to convert minutes to portions of an hour is to divide the number of minutes by 60 minutes per hour. </a:t>
            </a:r>
            <a:endParaRPr lang="en-US" dirty="0"/>
          </a:p>
        </p:txBody>
      </p:sp>
      <p:sp>
        <p:nvSpPr>
          <p:cNvPr id="4" name="Slide Number Placeholder 3"/>
          <p:cNvSpPr>
            <a:spLocks noGrp="1"/>
          </p:cNvSpPr>
          <p:nvPr>
            <p:ph type="sldNum" sz="quarter" idx="10"/>
          </p:nvPr>
        </p:nvSpPr>
        <p:spPr/>
        <p:txBody>
          <a:bodyPr/>
          <a:lstStyle/>
          <a:p>
            <a:pPr>
              <a:defRPr/>
            </a:pPr>
            <a:fld id="{B419E2F8-FA7E-4E3E-B718-CF3BF7666553}" type="slidenum">
              <a:rPr lang="en-US" smtClean="0"/>
              <a:pPr>
                <a:defRPr/>
              </a:pPr>
              <a:t>27</a:t>
            </a:fld>
            <a:endParaRPr lang="en-US" dirty="0"/>
          </a:p>
        </p:txBody>
      </p:sp>
    </p:spTree>
    <p:extLst>
      <p:ext uri="{BB962C8B-B14F-4D97-AF65-F5344CB8AC3E}">
        <p14:creationId xmlns:p14="http://schemas.microsoft.com/office/powerpoint/2010/main" val="31296323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This is an example of how to compute an employee’s hours for a week. </a:t>
            </a:r>
          </a:p>
        </p:txBody>
      </p:sp>
      <p:sp>
        <p:nvSpPr>
          <p:cNvPr id="4" name="Slide Number Placeholder 3"/>
          <p:cNvSpPr>
            <a:spLocks noGrp="1"/>
          </p:cNvSpPr>
          <p:nvPr>
            <p:ph type="sldNum" sz="quarter" idx="10"/>
          </p:nvPr>
        </p:nvSpPr>
        <p:spPr/>
        <p:txBody>
          <a:bodyPr/>
          <a:lstStyle/>
          <a:p>
            <a:pPr>
              <a:defRPr/>
            </a:pPr>
            <a:fld id="{B419E2F8-FA7E-4E3E-B718-CF3BF7666553}" type="slidenum">
              <a:rPr lang="en-US" smtClean="0"/>
              <a:pPr>
                <a:defRPr/>
              </a:pPr>
              <a:t>28</a:t>
            </a:fld>
            <a:endParaRPr lang="en-US" dirty="0"/>
          </a:p>
        </p:txBody>
      </p:sp>
    </p:spTree>
    <p:extLst>
      <p:ext uri="{BB962C8B-B14F-4D97-AF65-F5344CB8AC3E}">
        <p14:creationId xmlns:p14="http://schemas.microsoft.com/office/powerpoint/2010/main" val="17622805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Within the idea of fractions of hours are different ways that employers round those fractions. One way that some employers compute</a:t>
            </a:r>
            <a:r>
              <a:rPr lang="en-US" baseline="0" dirty="0"/>
              <a:t> time is by the nearest quarter-hour. In this case, if an employee clocked in at 8:07 a.m., the time in would be considered as 8:00. If the employee clocked in at 8:08, the time-in would be considered 8:15.</a:t>
            </a:r>
          </a:p>
          <a:p>
            <a:endParaRPr lang="en-US" baseline="0" dirty="0"/>
          </a:p>
          <a:p>
            <a:r>
              <a:rPr lang="en-US" baseline="0" dirty="0"/>
              <a:t>Another more accurate way to compute employee time is the hundredth-hour method. In this case, the employee’s time is converted to portions of 100. </a:t>
            </a:r>
          </a:p>
          <a:p>
            <a:br>
              <a:rPr lang="en-US" baseline="0" dirty="0"/>
            </a:br>
            <a:r>
              <a:rPr lang="en-US" baseline="0" dirty="0"/>
              <a:t>This slide shows the difference in daily time amounts using the quarter-hour and the hundredth-hour methods. </a:t>
            </a:r>
            <a:endParaRPr lang="en-US" dirty="0"/>
          </a:p>
        </p:txBody>
      </p:sp>
      <p:sp>
        <p:nvSpPr>
          <p:cNvPr id="4" name="Slide Number Placeholder 3"/>
          <p:cNvSpPr>
            <a:spLocks noGrp="1"/>
          </p:cNvSpPr>
          <p:nvPr>
            <p:ph type="sldNum" sz="quarter" idx="10"/>
          </p:nvPr>
        </p:nvSpPr>
        <p:spPr/>
        <p:txBody>
          <a:bodyPr/>
          <a:lstStyle/>
          <a:p>
            <a:pPr>
              <a:defRPr/>
            </a:pPr>
            <a:fld id="{B419E2F8-FA7E-4E3E-B718-CF3BF7666553}" type="slidenum">
              <a:rPr lang="en-US" smtClean="0"/>
              <a:pPr>
                <a:defRPr/>
              </a:pPr>
              <a:t>29</a:t>
            </a:fld>
            <a:endParaRPr lang="en-US" dirty="0"/>
          </a:p>
        </p:txBody>
      </p:sp>
    </p:spTree>
    <p:extLst>
      <p:ext uri="{BB962C8B-B14F-4D97-AF65-F5344CB8AC3E}">
        <p14:creationId xmlns:p14="http://schemas.microsoft.com/office/powerpoint/2010/main" val="1597219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However, certain businesses are </a:t>
            </a:r>
            <a:r>
              <a:rPr lang="en-US" u="sng" dirty="0"/>
              <a:t>always</a:t>
            </a:r>
            <a:r>
              <a:rPr lang="en-US" u="none" baseline="0" dirty="0"/>
              <a:t> covered by FLSA:</a:t>
            </a:r>
          </a:p>
          <a:p>
            <a:r>
              <a:rPr lang="en-US" u="none" baseline="0" dirty="0"/>
              <a:t>Hospitals</a:t>
            </a:r>
          </a:p>
          <a:p>
            <a:r>
              <a:rPr lang="en-US" u="none" baseline="0" dirty="0"/>
              <a:t>Schools </a:t>
            </a:r>
          </a:p>
          <a:p>
            <a:r>
              <a:rPr lang="en-US" u="none" baseline="0" dirty="0"/>
              <a:t>Government agencies</a:t>
            </a:r>
          </a:p>
          <a:p>
            <a:endParaRPr lang="en-US" u="none" baseline="0" dirty="0"/>
          </a:p>
          <a:p>
            <a:r>
              <a:rPr lang="en-US" u="none" baseline="0" dirty="0"/>
              <a:t>Domestic workers are another exception to minimum wage policy until they earn more than $2,100 per year. Occasional babysitters are generally exempt from FLSA protections unless they exceed $2,100 in earnings (2018 figure).</a:t>
            </a:r>
            <a:endParaRPr lang="en-US" u="sng" dirty="0"/>
          </a:p>
        </p:txBody>
      </p:sp>
      <p:sp>
        <p:nvSpPr>
          <p:cNvPr id="4" name="Slide Number Placeholder 3"/>
          <p:cNvSpPr>
            <a:spLocks noGrp="1"/>
          </p:cNvSpPr>
          <p:nvPr>
            <p:ph type="sldNum" sz="quarter" idx="10"/>
          </p:nvPr>
        </p:nvSpPr>
        <p:spPr/>
        <p:txBody>
          <a:bodyPr/>
          <a:lstStyle/>
          <a:p>
            <a:pPr>
              <a:defRPr/>
            </a:pPr>
            <a:fld id="{B419E2F8-FA7E-4E3E-B718-CF3BF7666553}" type="slidenum">
              <a:rPr lang="en-US" smtClean="0"/>
              <a:pPr>
                <a:defRPr/>
              </a:pPr>
              <a:t>3</a:t>
            </a:fld>
            <a:endParaRPr lang="en-US" dirty="0"/>
          </a:p>
        </p:txBody>
      </p:sp>
    </p:spTree>
    <p:extLst>
      <p:ext uri="{BB962C8B-B14F-4D97-AF65-F5344CB8AC3E}">
        <p14:creationId xmlns:p14="http://schemas.microsoft.com/office/powerpoint/2010/main" val="13283370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Overtime calculations may vary among employer, so long as the employer complies with FLSA overtime</a:t>
            </a:r>
            <a:r>
              <a:rPr lang="en-US" baseline="0" dirty="0"/>
              <a:t> provisions. The general rule for overtime pay is hours worked in excess of 40 during a seven-day consecutive period. Note that hours worked on Saturday and Sunday do not automatically qualify for overtime rates. This is where company policy may differ from federal law, so long as FLSA provisions are met. </a:t>
            </a:r>
          </a:p>
          <a:p>
            <a:endParaRPr lang="en-US" baseline="0" dirty="0"/>
          </a:p>
          <a:p>
            <a:r>
              <a:rPr lang="en-US" baseline="0" dirty="0"/>
              <a:t>An exception to this rule involves employees of hospitals and residential care facilities. These employees are subject to the 8 and 80 rule. Under this rule, the threshold for overtime is hours worked in excess of 80 in a 14-day consecutive period. </a:t>
            </a:r>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30</a:t>
            </a:fld>
            <a:endParaRPr lang="en-US" dirty="0"/>
          </a:p>
        </p:txBody>
      </p:sp>
    </p:spTree>
    <p:extLst>
      <p:ext uri="{BB962C8B-B14F-4D97-AF65-F5344CB8AC3E}">
        <p14:creationId xmlns:p14="http://schemas.microsoft.com/office/powerpoint/2010/main" val="402566286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example of overtime calculation for an employee who</a:t>
            </a:r>
            <a:r>
              <a:rPr lang="en-US" baseline="0" dirty="0"/>
              <a:t> works in a hospital. Note the application of the 8 and 80 rule for 1) 15 hours overtime in addition to 80 hours during an 80-hour work period and 2) 15 hours overtime in a single day.</a:t>
            </a:r>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31</a:t>
            </a:fld>
            <a:endParaRPr lang="en-US" dirty="0"/>
          </a:p>
        </p:txBody>
      </p:sp>
    </p:spTree>
    <p:extLst>
      <p:ext uri="{BB962C8B-B14F-4D97-AF65-F5344CB8AC3E}">
        <p14:creationId xmlns:p14="http://schemas.microsoft.com/office/powerpoint/2010/main" val="2161853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Tipped employees are eligible for overtime using the same rule for other nonexempt employees. Employers</a:t>
            </a:r>
            <a:r>
              <a:rPr lang="en-US" baseline="0" dirty="0"/>
              <a:t> of tipped workers may choose either to include or exclude tips in overtime computations. A best practice in this situation is to notify the employee in writing of the employer’s practice in overtime computations.</a:t>
            </a:r>
            <a:endParaRPr lang="en-US" dirty="0"/>
          </a:p>
          <a:p>
            <a:endParaRPr lang="en-IN"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32</a:t>
            </a:fld>
            <a:endParaRPr lang="en-US" dirty="0"/>
          </a:p>
        </p:txBody>
      </p:sp>
    </p:spTree>
    <p:extLst>
      <p:ext uri="{BB962C8B-B14F-4D97-AF65-F5344CB8AC3E}">
        <p14:creationId xmlns:p14="http://schemas.microsoft.com/office/powerpoint/2010/main" val="2412980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When employers</a:t>
            </a:r>
            <a:r>
              <a:rPr lang="en-US" baseline="0" dirty="0"/>
              <a:t> compute tipped overtime, note the difference in gross pay between including tips and excluding tips. No matter which way the employer computes overtime, it should be noted that the FLSA minimum wage law still applies. </a:t>
            </a:r>
            <a:endParaRPr lang="en-US" dirty="0"/>
          </a:p>
          <a:p>
            <a:endParaRPr lang="en-IN"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33</a:t>
            </a:fld>
            <a:endParaRPr lang="en-US" dirty="0"/>
          </a:p>
        </p:txBody>
      </p:sp>
    </p:spTree>
    <p:extLst>
      <p:ext uri="{BB962C8B-B14F-4D97-AF65-F5344CB8AC3E}">
        <p14:creationId xmlns:p14="http://schemas.microsoft.com/office/powerpoint/2010/main" val="238646800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In computations of overtime for piece-rate employees, and important difference to note is the use of productive time. Piece-rate</a:t>
            </a:r>
            <a:r>
              <a:rPr lang="en-US" baseline="0" dirty="0"/>
              <a:t> employees do not receive overtime for non-productive work hours. In this example, the employee reported 8.5 hours of overtime, but had 4 hours of non-productive time during the week. Those four hours are not considered in overtime computations.</a:t>
            </a:r>
            <a:endParaRPr lang="en-US" dirty="0"/>
          </a:p>
          <a:p>
            <a:endParaRPr lang="en-IN"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34</a:t>
            </a:fld>
            <a:endParaRPr lang="en-US" dirty="0"/>
          </a:p>
        </p:txBody>
      </p:sp>
    </p:spTree>
    <p:extLst>
      <p:ext uri="{BB962C8B-B14F-4D97-AF65-F5344CB8AC3E}">
        <p14:creationId xmlns:p14="http://schemas.microsoft.com/office/powerpoint/2010/main" val="33453771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The payroll register is</a:t>
            </a:r>
            <a:r>
              <a:rPr lang="en-US" baseline="0" dirty="0"/>
              <a:t> a tool that the accountant uses to ensure the accuracy of payroll computations prior to pay disbursement. The payroll register is only for internal company use and should not be published. It contains all data for the payroll period, including wages, gross pay, deductions, net pay, and disbursement information.</a:t>
            </a:r>
            <a:endParaRPr lang="en-US" dirty="0"/>
          </a:p>
          <a:p>
            <a:endParaRPr lang="en-US" dirty="0"/>
          </a:p>
          <a:p>
            <a:endParaRPr lang="en-IN"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35</a:t>
            </a:fld>
            <a:endParaRPr lang="en-US" dirty="0"/>
          </a:p>
        </p:txBody>
      </p:sp>
    </p:spTree>
    <p:extLst>
      <p:ext uri="{BB962C8B-B14F-4D97-AF65-F5344CB8AC3E}">
        <p14:creationId xmlns:p14="http://schemas.microsoft.com/office/powerpoint/2010/main" val="282814176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The</a:t>
            </a:r>
            <a:r>
              <a:rPr lang="en-US" baseline="0" dirty="0"/>
              <a:t> payroll register contains a large amount of information. It should have all information the payroll accountant needs to withhold the correct amount of mandatory and voluntary deductions. The payroll register should also facilitate transparency in the payroll process and in the audit trail. Depending on the firm and its location, there may be greater or fewer columns for earnings and deductions.</a:t>
            </a:r>
            <a:endParaRPr lang="en-US" dirty="0"/>
          </a:p>
          <a:p>
            <a:endParaRPr lang="en-US" dirty="0"/>
          </a:p>
          <a:p>
            <a:endParaRPr lang="en-IN"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36</a:t>
            </a:fld>
            <a:endParaRPr lang="en-US" dirty="0"/>
          </a:p>
        </p:txBody>
      </p:sp>
    </p:spTree>
    <p:extLst>
      <p:ext uri="{BB962C8B-B14F-4D97-AF65-F5344CB8AC3E}">
        <p14:creationId xmlns:p14="http://schemas.microsoft.com/office/powerpoint/2010/main" val="54029188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a:t>A</a:t>
            </a:r>
            <a:r>
              <a:rPr lang="en-US" baseline="0" dirty="0"/>
              <a:t> convention among payroll accountants is to total, prove, and rule the payroll register. Totaling means to compute all column and row totals. Proving means to determine that the aggregate of column totals and row totals are equal. Ruling means to double-underline the column totals to reflect that they have been proven.</a:t>
            </a:r>
            <a:endParaRPr lang="en-US" dirty="0"/>
          </a:p>
          <a:p>
            <a:endParaRPr lang="en-US" dirty="0"/>
          </a:p>
          <a:p>
            <a:endParaRPr lang="en-IN"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37</a:t>
            </a:fld>
            <a:endParaRPr lang="en-US" dirty="0"/>
          </a:p>
        </p:txBody>
      </p:sp>
    </p:spTree>
    <p:extLst>
      <p:ext uri="{BB962C8B-B14F-4D97-AF65-F5344CB8AC3E}">
        <p14:creationId xmlns:p14="http://schemas.microsoft.com/office/powerpoint/2010/main" val="265155900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This is an example of a payroll</a:t>
            </a:r>
            <a:r>
              <a:rPr lang="en-US" baseline="0" dirty="0"/>
              <a:t> register, used to compute the gross pay for five employees. Notice the way that the columns are used to assist with the computation process.</a:t>
            </a:r>
            <a:endParaRPr lang="en-US" dirty="0"/>
          </a:p>
          <a:p>
            <a:endParaRPr lang="en-IN"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38</a:t>
            </a:fld>
            <a:endParaRPr lang="en-US" dirty="0"/>
          </a:p>
        </p:txBody>
      </p:sp>
    </p:spTree>
    <p:extLst>
      <p:ext uri="{BB962C8B-B14F-4D97-AF65-F5344CB8AC3E}">
        <p14:creationId xmlns:p14="http://schemas.microsoft.com/office/powerpoint/2010/main" val="98446621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It is common</a:t>
            </a:r>
            <a:r>
              <a:rPr lang="en-US" baseline="0" dirty="0"/>
              <a:t> for employers to combine different pay methods as incentives for employee output. The salary-plus-commission method is used to motivate sales agents to sell by ensuring that they will receive a base salary and incentive pay for each sale that they make. A similar method works for salary-plus-piece-rate for manufacturing workers. The salary-plus-hourly is less common, but employers use it to have existing employees complete additional work responsibilities. </a:t>
            </a:r>
            <a:endParaRPr lang="en-US" dirty="0"/>
          </a:p>
          <a:p>
            <a:endParaRPr lang="en-IN"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39</a:t>
            </a:fld>
            <a:endParaRPr lang="en-US" dirty="0"/>
          </a:p>
        </p:txBody>
      </p:sp>
    </p:spTree>
    <p:extLst>
      <p:ext uri="{BB962C8B-B14F-4D97-AF65-F5344CB8AC3E}">
        <p14:creationId xmlns:p14="http://schemas.microsoft.com/office/powerpoint/2010/main" val="3169142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map shows which</a:t>
            </a:r>
            <a:r>
              <a:rPr lang="en-US" baseline="0" dirty="0"/>
              <a:t> states have minimum wage rates higher, lower, or the same as the Federal minimum wage. Note that a few states have no minimum wage law, in which case they must adhere to the Federal minimum wage. </a:t>
            </a:r>
            <a:endParaRPr lang="en-US" dirty="0"/>
          </a:p>
        </p:txBody>
      </p:sp>
      <p:sp>
        <p:nvSpPr>
          <p:cNvPr id="4" name="Slide Number Placeholder 3"/>
          <p:cNvSpPr>
            <a:spLocks noGrp="1"/>
          </p:cNvSpPr>
          <p:nvPr>
            <p:ph type="sldNum" sz="quarter" idx="10"/>
          </p:nvPr>
        </p:nvSpPr>
        <p:spPr/>
        <p:txBody>
          <a:bodyPr/>
          <a:lstStyle/>
          <a:p>
            <a:pPr>
              <a:defRPr/>
            </a:pPr>
            <a:fld id="{B419E2F8-FA7E-4E3E-B718-CF3BF7666553}" type="slidenum">
              <a:rPr lang="en-US" smtClean="0"/>
              <a:pPr>
                <a:defRPr/>
              </a:pPr>
              <a:t>4</a:t>
            </a:fld>
            <a:endParaRPr lang="en-US" dirty="0"/>
          </a:p>
        </p:txBody>
      </p:sp>
    </p:spTree>
    <p:extLst>
      <p:ext uri="{BB962C8B-B14F-4D97-AF65-F5344CB8AC3E}">
        <p14:creationId xmlns:p14="http://schemas.microsoft.com/office/powerpoint/2010/main" val="273547536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example of salary-plus-commission</a:t>
            </a:r>
            <a:r>
              <a:rPr lang="en-US" baseline="0" dirty="0"/>
              <a:t> pay</a:t>
            </a:r>
          </a:p>
          <a:p>
            <a:endParaRPr lang="en-US" baseline="0" dirty="0"/>
          </a:p>
          <a:p>
            <a:pPr marL="0" indent="0">
              <a:buNone/>
            </a:pPr>
            <a:r>
              <a:rPr lang="en-US" sz="1200" dirty="0"/>
              <a:t>Ephraim is an account executive for Enfield Flooring and earns a base salary of $54,000 plus a commission of 3% on each sale he makes. Ephraim sold $39,000 of flooring during a biweekly pay period.  </a:t>
            </a:r>
          </a:p>
          <a:p>
            <a:r>
              <a:rPr lang="en-US" sz="1200" dirty="0"/>
              <a:t>Base salary (bi-weekly pay) = $54,000/26 = $2,076.92</a:t>
            </a:r>
          </a:p>
          <a:p>
            <a:r>
              <a:rPr lang="en-US" sz="1200" dirty="0"/>
              <a:t>Commission = $39,000 x 3% = $1,170.00  </a:t>
            </a:r>
          </a:p>
          <a:p>
            <a:pPr marL="0" indent="0">
              <a:buNone/>
            </a:pPr>
            <a:r>
              <a:rPr lang="en-US" sz="1200" dirty="0"/>
              <a:t>		</a:t>
            </a:r>
          </a:p>
          <a:p>
            <a:pPr marL="0" indent="0">
              <a:buNone/>
            </a:pPr>
            <a:r>
              <a:rPr lang="en-US" sz="1200" dirty="0"/>
              <a:t>		Base:	   $2,076.92</a:t>
            </a:r>
          </a:p>
          <a:p>
            <a:pPr marL="0" indent="0">
              <a:buNone/>
            </a:pPr>
            <a:r>
              <a:rPr lang="en-US" sz="1200" dirty="0"/>
              <a:t>		</a:t>
            </a:r>
            <a:r>
              <a:rPr lang="en-US" sz="1200" u="sng" dirty="0"/>
              <a:t>Commission:        1,170.00</a:t>
            </a:r>
            <a:r>
              <a:rPr lang="en-US" sz="1200" dirty="0"/>
              <a:t>	</a:t>
            </a:r>
          </a:p>
          <a:p>
            <a:pPr marL="0" indent="0">
              <a:buNone/>
            </a:pPr>
            <a:r>
              <a:rPr lang="en-US" sz="1200" dirty="0"/>
              <a:t>		Gross pay	   </a:t>
            </a:r>
            <a:r>
              <a:rPr lang="en-US" sz="1200" u="dbl" dirty="0"/>
              <a:t>$3,246.92</a:t>
            </a:r>
            <a:endParaRPr lang="en-US" sz="1200" dirty="0"/>
          </a:p>
          <a:p>
            <a:endParaRPr lang="en-US" dirty="0"/>
          </a:p>
          <a:p>
            <a:endParaRPr lang="en-IN"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40</a:t>
            </a:fld>
            <a:endParaRPr lang="en-US" dirty="0"/>
          </a:p>
        </p:txBody>
      </p:sp>
    </p:spTree>
    <p:extLst>
      <p:ext uri="{BB962C8B-B14F-4D97-AF65-F5344CB8AC3E}">
        <p14:creationId xmlns:p14="http://schemas.microsoft.com/office/powerpoint/2010/main" val="199286774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compensation situation</a:t>
            </a:r>
            <a:r>
              <a:rPr lang="en-US" baseline="0" dirty="0"/>
              <a:t>s involve the employee having access to a payroll “draw.” A “draw” is an agreement between the employer and employee by which the employee may draw money against future commissions if they do not meet sales goals. This is usually used for new sales employees. </a:t>
            </a:r>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41</a:t>
            </a:fld>
            <a:endParaRPr lang="en-US" dirty="0"/>
          </a:p>
        </p:txBody>
      </p:sp>
    </p:spTree>
    <p:extLst>
      <p:ext uri="{BB962C8B-B14F-4D97-AF65-F5344CB8AC3E}">
        <p14:creationId xmlns:p14="http://schemas.microsoft.com/office/powerpoint/2010/main" val="1444775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a:t>Another special pay situation is the Incentive Stock Option. This is a situation in which the employee receives shares of stock in lieu of salary and is common among corporate executives. The ISO lowers the executive’s base salary, defers taxes,  and grants the employee the option to exercise the stock options after a prescribed time period. </a:t>
            </a:r>
            <a:endParaRPr lang="en-US" dirty="0"/>
          </a:p>
          <a:p>
            <a:endParaRPr lang="en-US" dirty="0"/>
          </a:p>
          <a:p>
            <a:endParaRPr lang="en-IN"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42</a:t>
            </a:fld>
            <a:endParaRPr lang="en-US" dirty="0"/>
          </a:p>
        </p:txBody>
      </p:sp>
    </p:spTree>
    <p:extLst>
      <p:ext uri="{BB962C8B-B14F-4D97-AF65-F5344CB8AC3E}">
        <p14:creationId xmlns:p14="http://schemas.microsoft.com/office/powerpoint/2010/main" val="332102232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Several special pay situations</a:t>
            </a:r>
            <a:r>
              <a:rPr lang="en-US" baseline="0" dirty="0"/>
              <a:t> exist. One of the most commonly known is compensatory, or “comp,” time. Although comp time is only mandatory for public employees under the FLSA, many companies offer it as an alternative to receiving overtime pay. Comp time must be awarded at 1.5 times the number of overtime hours worked, and some companies have stipulations about when the comp time must be taken. </a:t>
            </a:r>
            <a:endParaRPr lang="en-US" dirty="0"/>
          </a:p>
          <a:p>
            <a:endParaRPr lang="en-IN"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43</a:t>
            </a:fld>
            <a:endParaRPr lang="en-US" dirty="0"/>
          </a:p>
        </p:txBody>
      </p:sp>
    </p:spTree>
    <p:extLst>
      <p:ext uri="{BB962C8B-B14F-4D97-AF65-F5344CB8AC3E}">
        <p14:creationId xmlns:p14="http://schemas.microsoft.com/office/powerpoint/2010/main" val="427663411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special</a:t>
            </a:r>
            <a:r>
              <a:rPr lang="en-US" baseline="0" dirty="0"/>
              <a:t> pay situation is on-call time. There are two types of on-call time. One type involves the employee being restricted to the employer’s premises. In this case, the employee must be compensated for all on-call time because their liberty was restricted during the on-call time. </a:t>
            </a:r>
          </a:p>
          <a:p>
            <a:endParaRPr lang="en-US" baseline="0" dirty="0"/>
          </a:p>
          <a:p>
            <a:r>
              <a:rPr lang="en-US" baseline="0" dirty="0"/>
              <a:t>The other situation is where the employee is not restricted to the employer’s premises. In this case, on-call pay is not mandatory. Companies that engage in on-call practices should have well-defined on-call pay practices. Any compensation awarded for on-call time should be added to the employee’s gross pay. </a:t>
            </a:r>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44</a:t>
            </a:fld>
            <a:endParaRPr lang="en-US" dirty="0"/>
          </a:p>
        </p:txBody>
      </p:sp>
    </p:spTree>
    <p:extLst>
      <p:ext uri="{BB962C8B-B14F-4D97-AF65-F5344CB8AC3E}">
        <p14:creationId xmlns:p14="http://schemas.microsoft.com/office/powerpoint/2010/main" val="192692426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Three other special</a:t>
            </a:r>
            <a:r>
              <a:rPr lang="en-US" baseline="0" dirty="0"/>
              <a:t> pay situations are travel, wait, and sleep time. In all three cases, the employee is available for the employer’s benefit. Travel time often involves the employee’s travel to a customer or other business-related site at the employer’s request. Wait time involves the employee remaining at a location for the employer’s benefit, much like a chauffeur. Sleep time is used in cases in which the employee normally has very long shifts, as in a hospital or fire department setting. The FLSA requires that these types of employees receive a certain allotment of sleep for the amount of time they work. </a:t>
            </a:r>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45</a:t>
            </a:fld>
            <a:endParaRPr lang="en-US" dirty="0"/>
          </a:p>
        </p:txBody>
      </p:sp>
    </p:spTree>
    <p:extLst>
      <p:ext uri="{BB962C8B-B14F-4D97-AF65-F5344CB8AC3E}">
        <p14:creationId xmlns:p14="http://schemas.microsoft.com/office/powerpoint/2010/main" val="147860290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final special</a:t>
            </a:r>
            <a:r>
              <a:rPr lang="en-US" baseline="0" dirty="0"/>
              <a:t> pay situation is workers who may receive less than the minimum wage. Specific classes of employees may receive less than the minimum wage, according to the FLSA. </a:t>
            </a:r>
          </a:p>
          <a:p>
            <a:endParaRPr lang="en-US" baseline="0" dirty="0"/>
          </a:p>
          <a:p>
            <a:r>
              <a:rPr lang="en-US" sz="1200" dirty="0"/>
              <a:t>Workers under age 20 may receive $4.25/hour during the first 90 days of employment.</a:t>
            </a:r>
          </a:p>
          <a:p>
            <a:r>
              <a:rPr lang="en-US" sz="1200" dirty="0"/>
              <a:t>Employer may obtain a certificate to pay disabled workers less than minimum wage.</a:t>
            </a:r>
          </a:p>
          <a:p>
            <a:r>
              <a:rPr lang="en-US" sz="1200" dirty="0"/>
              <a:t>Full-time students working in retail, agriculture, or for their school may receive 85% of minimum wage.</a:t>
            </a:r>
          </a:p>
          <a:p>
            <a:r>
              <a:rPr lang="en-US" sz="1200" dirty="0"/>
              <a:t>Students in vocational programs may receive 75% of minimum wage.</a:t>
            </a:r>
          </a:p>
          <a:p>
            <a:endParaRPr lang="en-US" dirty="0"/>
          </a:p>
          <a:p>
            <a:endParaRPr lang="en-IN"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46</a:t>
            </a:fld>
            <a:endParaRPr lang="en-US" dirty="0"/>
          </a:p>
        </p:txBody>
      </p:sp>
    </p:spTree>
    <p:extLst>
      <p:ext uri="{BB962C8B-B14F-4D97-AF65-F5344CB8AC3E}">
        <p14:creationId xmlns:p14="http://schemas.microsoft.com/office/powerpoint/2010/main" val="7058042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Computing Employee Gross Pay</a:t>
            </a:r>
          </a:p>
          <a:p>
            <a:endParaRPr lang="en-US" dirty="0"/>
          </a:p>
          <a:p>
            <a:r>
              <a:rPr lang="en-US" sz="1200" dirty="0"/>
              <a:t>Gross pay is the amount earned prior to any deductions</a:t>
            </a:r>
          </a:p>
          <a:p>
            <a:r>
              <a:rPr lang="en-US" sz="1200" dirty="0"/>
              <a:t>Employees may be compensated based upon hours worked, fixed salary, commission, piece-rate, or some combination thereof</a:t>
            </a:r>
          </a:p>
          <a:p>
            <a:r>
              <a:rPr lang="en-US" sz="1200" dirty="0"/>
              <a:t>For all nonexempt employees, the total compensation per hour must meet FLSA requirements</a:t>
            </a:r>
          </a:p>
          <a:p>
            <a:r>
              <a:rPr lang="en-US" sz="1200" dirty="0"/>
              <a:t>Many special pay situations require attention to company policy and FLSA guidelines</a:t>
            </a:r>
          </a:p>
          <a:p>
            <a:endParaRPr lang="en-US" dirty="0"/>
          </a:p>
          <a:p>
            <a:endParaRPr lang="en-IN"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47</a:t>
            </a:fld>
            <a:endParaRPr lang="en-US" dirty="0"/>
          </a:p>
        </p:txBody>
      </p:sp>
    </p:spTree>
    <p:extLst>
      <p:ext uri="{BB962C8B-B14F-4D97-AF65-F5344CB8AC3E}">
        <p14:creationId xmlns:p14="http://schemas.microsoft.com/office/powerpoint/2010/main" val="142252559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49</a:t>
            </a:fld>
            <a:endParaRPr lang="en-US" dirty="0"/>
          </a:p>
        </p:txBody>
      </p:sp>
    </p:spTree>
    <p:extLst>
      <p:ext uri="{BB962C8B-B14F-4D97-AF65-F5344CB8AC3E}">
        <p14:creationId xmlns:p14="http://schemas.microsoft.com/office/powerpoint/2010/main" val="2246797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This is an example of an employee in</a:t>
            </a:r>
            <a:r>
              <a:rPr lang="en-US" baseline="0" dirty="0"/>
              <a:t> a state with a minimum wage lower than the Federal minimum wage. </a:t>
            </a:r>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5</a:t>
            </a:fld>
            <a:endParaRPr lang="en-US" dirty="0"/>
          </a:p>
        </p:txBody>
      </p:sp>
    </p:spTree>
    <p:extLst>
      <p:ext uri="{BB962C8B-B14F-4D97-AF65-F5344CB8AC3E}">
        <p14:creationId xmlns:p14="http://schemas.microsoft.com/office/powerpoint/2010/main" val="2588168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example of a minimum wage worker</a:t>
            </a:r>
            <a:r>
              <a:rPr lang="en-US" baseline="0" dirty="0"/>
              <a:t> in a state with a minimum wage higher than the Federal level.</a:t>
            </a:r>
          </a:p>
          <a:p>
            <a:endParaRPr lang="en-US" baseline="0" dirty="0"/>
          </a:p>
          <a:p>
            <a:pPr marL="0" indent="0">
              <a:buNone/>
            </a:pPr>
            <a:r>
              <a:rPr lang="en-US" sz="1200" dirty="0"/>
              <a:t>Chris is a minimum-wage worker in Washington, DC</a:t>
            </a:r>
          </a:p>
          <a:p>
            <a:pPr marL="0" indent="0">
              <a:buNone/>
            </a:pPr>
            <a:r>
              <a:rPr lang="en-US" sz="1200" dirty="0"/>
              <a:t>The minimum wage: $14.00/hour</a:t>
            </a:r>
          </a:p>
          <a:p>
            <a:pPr marL="0" indent="0">
              <a:buNone/>
            </a:pPr>
            <a:r>
              <a:rPr lang="en-US" sz="1200" dirty="0"/>
              <a:t>Hours worked: </a:t>
            </a:r>
            <a:r>
              <a:rPr lang="en-US" sz="1200" b="0" dirty="0">
                <a:solidFill>
                  <a:schemeClr val="tx2">
                    <a:lumMod val="50000"/>
                  </a:schemeClr>
                </a:solidFill>
              </a:rPr>
              <a:t>75</a:t>
            </a:r>
            <a:r>
              <a:rPr lang="en-US" sz="1200" dirty="0"/>
              <a:t> in a two-week period</a:t>
            </a:r>
          </a:p>
          <a:p>
            <a:pPr marL="0" indent="0">
              <a:buNone/>
            </a:pPr>
            <a:endParaRPr lang="en-US" sz="1200" dirty="0"/>
          </a:p>
          <a:p>
            <a:pPr marL="0" indent="0" algn="ctr">
              <a:buNone/>
            </a:pPr>
            <a:r>
              <a:rPr lang="en-US" sz="1200" b="1" dirty="0">
                <a:solidFill>
                  <a:schemeClr val="tx2">
                    <a:lumMod val="50000"/>
                  </a:schemeClr>
                </a:solidFill>
              </a:rPr>
              <a:t>75 hours * $13.25/hour = $993.75</a:t>
            </a:r>
          </a:p>
          <a:p>
            <a:pPr marL="0" indent="0">
              <a:buNone/>
            </a:pPr>
            <a:endParaRPr lang="en-US" sz="1200" dirty="0">
              <a:solidFill>
                <a:schemeClr val="tx2">
                  <a:lumMod val="50000"/>
                </a:schemeClr>
              </a:solidFill>
            </a:endParaRPr>
          </a:p>
          <a:p>
            <a:pPr marL="0" indent="0">
              <a:buNone/>
            </a:pPr>
            <a:r>
              <a:rPr lang="en-US" sz="1200" dirty="0"/>
              <a:t>Chris would earn $</a:t>
            </a:r>
            <a:r>
              <a:rPr lang="en-US" sz="1200" u="sng" dirty="0"/>
              <a:t>,1050 </a:t>
            </a:r>
            <a:r>
              <a:rPr lang="en-US" sz="1200" dirty="0"/>
              <a:t>for 75 hours of work at the prevailing minimum wage.</a:t>
            </a:r>
          </a:p>
          <a:p>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6</a:t>
            </a:fld>
            <a:endParaRPr lang="en-US" dirty="0"/>
          </a:p>
        </p:txBody>
      </p:sp>
    </p:spTree>
    <p:extLst>
      <p:ext uri="{BB962C8B-B14F-4D97-AF65-F5344CB8AC3E}">
        <p14:creationId xmlns:p14="http://schemas.microsoft.com/office/powerpoint/2010/main" val="894611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Tipped employees are another case in which minimum wage applies and differs</a:t>
            </a:r>
            <a:r>
              <a:rPr lang="en-US" baseline="0" dirty="0"/>
              <a:t> per state. The FLSA minimum is $2.13 per hour, and the employer is prohibited from using employee tips for any purpose except employee compensation or to place in a tip pool for multiple employees.</a:t>
            </a:r>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7</a:t>
            </a:fld>
            <a:endParaRPr lang="en-US" dirty="0"/>
          </a:p>
        </p:txBody>
      </p:sp>
    </p:spTree>
    <p:extLst>
      <p:ext uri="{BB962C8B-B14F-4D97-AF65-F5344CB8AC3E}">
        <p14:creationId xmlns:p14="http://schemas.microsoft.com/office/powerpoint/2010/main" val="10214345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good news about tipped employees is</a:t>
            </a:r>
            <a:r>
              <a:rPr lang="en-US" baseline="0" dirty="0"/>
              <a:t> that they must earn enough in tips during their pay period to equal the FLS minimum wage. If they do not earn enough in tips, the employer must pay a tip credit that will bring the employee’s wages up to the Federal minimum for the pay period. Not all states permit tip credit, and the ones that do not have set the tipped employee minimum wage to equal the Federal minimum wage. </a:t>
            </a:r>
            <a:endParaRPr lang="en-US" dirty="0"/>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8</a:t>
            </a:fld>
            <a:endParaRPr lang="en-US" dirty="0"/>
          </a:p>
        </p:txBody>
      </p:sp>
    </p:spTree>
    <p:extLst>
      <p:ext uri="{BB962C8B-B14F-4D97-AF65-F5344CB8AC3E}">
        <p14:creationId xmlns:p14="http://schemas.microsoft.com/office/powerpoint/2010/main" val="31828257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 example of a tipped employee whose employer will not pay the tip credit.</a:t>
            </a:r>
          </a:p>
          <a:p>
            <a:endParaRPr lang="en-US" dirty="0"/>
          </a:p>
          <a:p>
            <a:pPr marL="0" indent="0">
              <a:buNone/>
            </a:pPr>
            <a:r>
              <a:rPr lang="en-US" sz="1200" dirty="0"/>
              <a:t>Manjit is a tipped employee in Missouri and earns the minimum tipped wage. During a 40-hour workweek, she earned $240 in tips. Does the employer owe her the tip credit?</a:t>
            </a:r>
          </a:p>
          <a:p>
            <a:pPr marL="0" indent="0">
              <a:buNone/>
            </a:pPr>
            <a:endParaRPr lang="en-US" sz="1200" dirty="0"/>
          </a:p>
          <a:p>
            <a:pPr marL="0" indent="0">
              <a:buNone/>
            </a:pPr>
            <a:r>
              <a:rPr lang="en-US" sz="1200" dirty="0"/>
              <a:t>Missouri minimum tip wage: $3.93/hour</a:t>
            </a:r>
          </a:p>
          <a:p>
            <a:pPr marL="0" indent="0">
              <a:buNone/>
            </a:pPr>
            <a:r>
              <a:rPr lang="en-US" sz="1200" dirty="0"/>
              <a:t>Gross wages: 40 hours * $3.93/hour = $154</a:t>
            </a:r>
          </a:p>
          <a:p>
            <a:pPr marL="0" indent="0">
              <a:buNone/>
            </a:pPr>
            <a:r>
              <a:rPr lang="en-US" sz="1200" dirty="0"/>
              <a:t>Gross wages + tips = $157.20 +$240 = $397.20</a:t>
            </a:r>
          </a:p>
          <a:p>
            <a:pPr marL="0" indent="0">
              <a:buNone/>
            </a:pPr>
            <a:endParaRPr lang="en-US" sz="1200" dirty="0"/>
          </a:p>
          <a:p>
            <a:pPr marL="0" indent="0">
              <a:buNone/>
            </a:pPr>
            <a:r>
              <a:rPr lang="en-US" sz="1200" dirty="0"/>
              <a:t>Minimum wage for Missouri: $7.85/hour</a:t>
            </a:r>
          </a:p>
          <a:p>
            <a:pPr marL="0" indent="0">
              <a:buNone/>
            </a:pPr>
            <a:r>
              <a:rPr lang="en-US" sz="1200" dirty="0"/>
              <a:t>Gross pay at minimum wage: 40 hours * $7.85/hour = $314</a:t>
            </a:r>
          </a:p>
          <a:p>
            <a:pPr marL="0" indent="0">
              <a:buNone/>
            </a:pPr>
            <a:endParaRPr lang="en-US" sz="1200" dirty="0"/>
          </a:p>
          <a:p>
            <a:pPr marL="0" indent="0">
              <a:buNone/>
            </a:pPr>
            <a:r>
              <a:rPr lang="en-US" sz="1200" dirty="0"/>
              <a:t>The employer does </a:t>
            </a:r>
            <a:r>
              <a:rPr lang="en-US" sz="1200" u="sng" dirty="0"/>
              <a:t>not</a:t>
            </a:r>
            <a:r>
              <a:rPr lang="en-US" sz="1200" dirty="0"/>
              <a:t> owe Manjit the tip credit</a:t>
            </a:r>
            <a:r>
              <a:rPr lang="en-US" dirty="0"/>
              <a:t>.</a:t>
            </a:r>
          </a:p>
        </p:txBody>
      </p:sp>
      <p:sp>
        <p:nvSpPr>
          <p:cNvPr id="4" name="Slide Number Placeholder 3"/>
          <p:cNvSpPr>
            <a:spLocks noGrp="1"/>
          </p:cNvSpPr>
          <p:nvPr>
            <p:ph type="sldNum" sz="quarter" idx="5"/>
          </p:nvPr>
        </p:nvSpPr>
        <p:spPr/>
        <p:txBody>
          <a:bodyPr/>
          <a:lstStyle/>
          <a:p>
            <a:pPr>
              <a:defRPr/>
            </a:pPr>
            <a:fld id="{B419E2F8-FA7E-4E3E-B718-CF3BF7666553}" type="slidenum">
              <a:rPr lang="en-US" smtClean="0"/>
              <a:pPr>
                <a:defRPr/>
              </a:pPr>
              <a:t>9</a:t>
            </a:fld>
            <a:endParaRPr lang="en-US" dirty="0"/>
          </a:p>
        </p:txBody>
      </p:sp>
    </p:spTree>
    <p:extLst>
      <p:ext uri="{BB962C8B-B14F-4D97-AF65-F5344CB8AC3E}">
        <p14:creationId xmlns:p14="http://schemas.microsoft.com/office/powerpoint/2010/main" val="701579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Tree>
    <p:extLst>
      <p:ext uri="{BB962C8B-B14F-4D97-AF65-F5344CB8AC3E}">
        <p14:creationId xmlns:p14="http://schemas.microsoft.com/office/powerpoint/2010/main" val="953482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4763"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456272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4763"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8583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4763"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11817822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4763"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Tree>
    <p:extLst>
      <p:ext uri="{BB962C8B-B14F-4D97-AF65-F5344CB8AC3E}">
        <p14:creationId xmlns:p14="http://schemas.microsoft.com/office/powerpoint/2010/main" val="24608487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7" name="Content Placeholder 6">
            <a:extLst>
              <a:ext uri="{FF2B5EF4-FFF2-40B4-BE49-F238E27FC236}">
                <a16:creationId xmlns:a16="http://schemas.microsoft.com/office/drawing/2014/main" id="{AC5B5CB5-15AE-4F27-BCCB-C9279E9FDE88}"/>
              </a:ext>
            </a:extLst>
          </p:cNvPr>
          <p:cNvSpPr>
            <a:spLocks noGrp="1"/>
          </p:cNvSpPr>
          <p:nvPr>
            <p:ph sz="quarter" idx="10"/>
          </p:nvPr>
        </p:nvSpPr>
        <p:spPr>
          <a:xfrm>
            <a:off x="1041400" y="6102350"/>
            <a:ext cx="7767638" cy="579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pic>
        <p:nvPicPr>
          <p:cNvPr id="8" name="Picture 7" descr="McGraw Hill Education ">
            <a:extLst>
              <a:ext uri="{FF2B5EF4-FFF2-40B4-BE49-F238E27FC236}">
                <a16:creationId xmlns:a16="http://schemas.microsoft.com/office/drawing/2014/main" id="{9C6C155D-101E-450A-88D4-642B10DA071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8613" y="6328879"/>
            <a:ext cx="416280" cy="4162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1589274"/>
      </p:ext>
    </p:extLst>
  </p:cSld>
  <p:clrMapOvr>
    <a:masterClrMapping/>
  </p:clrMapOvr>
  <p:transition spd="med">
    <p:pull/>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4763"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28650" y="1766886"/>
            <a:ext cx="78867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3">
            <a:extLst>
              <a:ext uri="{FF2B5EF4-FFF2-40B4-BE49-F238E27FC236}">
                <a16:creationId xmlns:a16="http://schemas.microsoft.com/office/drawing/2014/main" id="{43CDCDC7-82F3-490B-A01C-77B0ECB0A988}"/>
              </a:ext>
            </a:extLst>
          </p:cNvPr>
          <p:cNvSpPr txBox="1">
            <a:spLocks/>
          </p:cNvSpPr>
          <p:nvPr userDrawn="1"/>
        </p:nvSpPr>
        <p:spPr>
          <a:xfrm>
            <a:off x="685800" y="6527132"/>
            <a:ext cx="7404100" cy="283885"/>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sz="900" dirty="0">
                <a:solidFill>
                  <a:prstClr val="black"/>
                </a:solidFill>
                <a:latin typeface="Arial" panose="020B0604020202020204" pitchFamily="34" charset="0"/>
                <a:cs typeface="Arial" panose="020B0604020202020204" pitchFamily="34" charset="0"/>
              </a:rPr>
              <a:t>© McGraw Hill</a:t>
            </a:r>
          </a:p>
        </p:txBody>
      </p:sp>
      <p:sp>
        <p:nvSpPr>
          <p:cNvPr id="9" name="Slide Number Placeholder 5">
            <a:extLst>
              <a:ext uri="{FF2B5EF4-FFF2-40B4-BE49-F238E27FC236}">
                <a16:creationId xmlns:a16="http://schemas.microsoft.com/office/drawing/2014/main" id="{93FFD015-8FCB-423D-868E-980B74F15A91}"/>
              </a:ext>
            </a:extLst>
          </p:cNvPr>
          <p:cNvSpPr txBox="1">
            <a:spLocks/>
          </p:cNvSpPr>
          <p:nvPr userDrawn="1"/>
        </p:nvSpPr>
        <p:spPr>
          <a:xfrm>
            <a:off x="8312097" y="6477000"/>
            <a:ext cx="755703" cy="343501"/>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900" dirty="0">
                <a:solidFill>
                  <a:srgbClr val="000000"/>
                </a:solidFill>
                <a:latin typeface="Arial" panose="020B0604020202020204" pitchFamily="34" charset="0"/>
                <a:ea typeface="Verdana" panose="020B0604030504040204" pitchFamily="34" charset="0"/>
                <a:cs typeface="Arial" panose="020B0604020202020204" pitchFamily="34" charset="0"/>
              </a:rPr>
              <a:t>3-</a:t>
            </a:r>
            <a:fld id="{6F94BB01-2447-4377-8194-F82F4D072C18}" type="slidenum">
              <a:rPr lang="en-US" sz="900" smtClean="0">
                <a:solidFill>
                  <a:srgbClr val="000000"/>
                </a:solidFill>
                <a:latin typeface="Arial" panose="020B0604020202020204" pitchFamily="34" charset="0"/>
                <a:ea typeface="Verdana" panose="020B0604030504040204" pitchFamily="34" charset="0"/>
                <a:cs typeface="Arial" panose="020B0604020202020204" pitchFamily="34" charset="0"/>
              </a:rPr>
              <a:pPr algn="ctr">
                <a:defRPr/>
              </a:pPr>
              <a:t>‹#›</a:t>
            </a:fld>
            <a:endParaRPr lang="en-US" sz="900" dirty="0">
              <a:solidFill>
                <a:srgbClr val="000000"/>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3785311869"/>
      </p:ext>
    </p:extLst>
  </p:cSld>
  <p:clrMapOvr>
    <a:masterClrMapping/>
  </p:clrMapOvr>
  <p:transition spd="med">
    <p:pull/>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4763"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0"/>
          </p:nvPr>
        </p:nvSpPr>
        <p:spPr>
          <a:xfrm>
            <a:off x="623888" y="6350000"/>
            <a:ext cx="7886700" cy="365125"/>
          </a:xfrm>
          <a:prstGeom prst="rect">
            <a:avLst/>
          </a:prstGeom>
        </p:spPr>
        <p:txBody>
          <a:bodyPr/>
          <a:lstStyle>
            <a:lvl1pPr>
              <a:defRPr/>
            </a:lvl1pPr>
          </a:lstStyle>
          <a:p>
            <a:pPr>
              <a:defRPr/>
            </a:pPr>
            <a:r>
              <a:rPr lang="en-US" dirty="0"/>
              <a:t>Copyright © 2020 McGraw-Hill Education. All rights reserved. No reproduction or distribution without the prior written consent of McGraw-Hill Education.</a:t>
            </a:r>
          </a:p>
        </p:txBody>
      </p:sp>
      <p:sp>
        <p:nvSpPr>
          <p:cNvPr id="6" name="Slide Number Placeholder 5"/>
          <p:cNvSpPr>
            <a:spLocks noGrp="1"/>
          </p:cNvSpPr>
          <p:nvPr>
            <p:ph type="sldNum" sz="quarter" idx="11"/>
          </p:nvPr>
        </p:nvSpPr>
        <p:spPr>
          <a:xfrm>
            <a:off x="8178800" y="6350000"/>
            <a:ext cx="331788" cy="365125"/>
          </a:xfrm>
          <a:prstGeom prst="rect">
            <a:avLst/>
          </a:prstGeom>
        </p:spPr>
        <p:txBody>
          <a:bodyPr/>
          <a:lstStyle>
            <a:lvl1pPr algn="r">
              <a:defRPr baseline="0" smtClean="0"/>
            </a:lvl1pPr>
          </a:lstStyle>
          <a:p>
            <a:pPr>
              <a:defRPr/>
            </a:pPr>
            <a:fld id="{3F05DF3E-9548-4C4A-A5C7-6F41FECE6DA2}" type="slidenum">
              <a:rPr lang="en-US" smtClean="0"/>
              <a:pPr>
                <a:defRPr/>
              </a:pPr>
              <a:t>‹#›</a:t>
            </a:fld>
            <a:endParaRPr lang="en-US" dirty="0"/>
          </a:p>
        </p:txBody>
      </p:sp>
    </p:spTree>
    <p:extLst>
      <p:ext uri="{BB962C8B-B14F-4D97-AF65-F5344CB8AC3E}">
        <p14:creationId xmlns:p14="http://schemas.microsoft.com/office/powerpoint/2010/main" val="4168320776"/>
      </p:ext>
    </p:extLst>
  </p:cSld>
  <p:clrMapOvr>
    <a:masterClrMapping/>
  </p:clrMapOvr>
  <p:transition spd="med">
    <p:pull/>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4763"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3">
            <a:extLst>
              <a:ext uri="{FF2B5EF4-FFF2-40B4-BE49-F238E27FC236}">
                <a16:creationId xmlns:a16="http://schemas.microsoft.com/office/drawing/2014/main" id="{FCD6AA34-1EF5-41D7-B45A-745494916A12}"/>
              </a:ext>
            </a:extLst>
          </p:cNvPr>
          <p:cNvSpPr txBox="1">
            <a:spLocks/>
          </p:cNvSpPr>
          <p:nvPr userDrawn="1"/>
        </p:nvSpPr>
        <p:spPr>
          <a:xfrm>
            <a:off x="685800" y="6527132"/>
            <a:ext cx="7404100" cy="283885"/>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sz="900" dirty="0">
                <a:solidFill>
                  <a:prstClr val="black"/>
                </a:solidFill>
                <a:latin typeface="Arial" panose="020B0604020202020204" pitchFamily="34" charset="0"/>
                <a:cs typeface="Arial" panose="020B0604020202020204" pitchFamily="34" charset="0"/>
              </a:rPr>
              <a:t>© McGraw Hill</a:t>
            </a:r>
          </a:p>
        </p:txBody>
      </p:sp>
      <p:sp>
        <p:nvSpPr>
          <p:cNvPr id="9" name="Slide Number Placeholder 5">
            <a:extLst>
              <a:ext uri="{FF2B5EF4-FFF2-40B4-BE49-F238E27FC236}">
                <a16:creationId xmlns:a16="http://schemas.microsoft.com/office/drawing/2014/main" id="{DF2620B6-67E6-49F1-A090-6EAAADE34C65}"/>
              </a:ext>
            </a:extLst>
          </p:cNvPr>
          <p:cNvSpPr txBox="1">
            <a:spLocks/>
          </p:cNvSpPr>
          <p:nvPr userDrawn="1"/>
        </p:nvSpPr>
        <p:spPr>
          <a:xfrm>
            <a:off x="8312097" y="6477000"/>
            <a:ext cx="755703" cy="343501"/>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900" dirty="0">
                <a:solidFill>
                  <a:srgbClr val="000000"/>
                </a:solidFill>
                <a:latin typeface="Arial" panose="020B0604020202020204" pitchFamily="34" charset="0"/>
                <a:ea typeface="Verdana" panose="020B0604030504040204" pitchFamily="34" charset="0"/>
                <a:cs typeface="Arial" panose="020B0604020202020204" pitchFamily="34" charset="0"/>
              </a:rPr>
              <a:t>3-</a:t>
            </a:r>
            <a:fld id="{6F94BB01-2447-4377-8194-F82F4D072C18}" type="slidenum">
              <a:rPr lang="en-US" sz="900" smtClean="0">
                <a:solidFill>
                  <a:srgbClr val="000000"/>
                </a:solidFill>
                <a:latin typeface="Arial" panose="020B0604020202020204" pitchFamily="34" charset="0"/>
                <a:ea typeface="Verdana" panose="020B0604030504040204" pitchFamily="34" charset="0"/>
                <a:cs typeface="Arial" panose="020B0604020202020204" pitchFamily="34" charset="0"/>
              </a:rPr>
              <a:pPr algn="ctr">
                <a:defRPr/>
              </a:pPr>
              <a:t>‹#›</a:t>
            </a:fld>
            <a:endParaRPr lang="en-US" sz="900" dirty="0">
              <a:solidFill>
                <a:srgbClr val="000000"/>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253903922"/>
      </p:ext>
    </p:extLst>
  </p:cSld>
  <p:clrMapOvr>
    <a:masterClrMapping/>
  </p:clrMapOvr>
  <p:transition spd="med">
    <p:pull/>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0" y="0"/>
            <a:ext cx="3762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7959"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3">
            <a:extLst>
              <a:ext uri="{FF2B5EF4-FFF2-40B4-BE49-F238E27FC236}">
                <a16:creationId xmlns:a16="http://schemas.microsoft.com/office/drawing/2014/main" id="{8E6154D1-59C8-4F41-9065-909F9B896A8C}"/>
              </a:ext>
            </a:extLst>
          </p:cNvPr>
          <p:cNvSpPr txBox="1">
            <a:spLocks/>
          </p:cNvSpPr>
          <p:nvPr userDrawn="1"/>
        </p:nvSpPr>
        <p:spPr>
          <a:xfrm>
            <a:off x="685800" y="6527132"/>
            <a:ext cx="7404100" cy="283885"/>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sz="900" dirty="0">
                <a:solidFill>
                  <a:prstClr val="black"/>
                </a:solidFill>
                <a:latin typeface="Arial" panose="020B0604020202020204" pitchFamily="34" charset="0"/>
                <a:cs typeface="Arial" panose="020B0604020202020204" pitchFamily="34" charset="0"/>
              </a:rPr>
              <a:t>© McGraw Hill</a:t>
            </a:r>
          </a:p>
        </p:txBody>
      </p:sp>
      <p:sp>
        <p:nvSpPr>
          <p:cNvPr id="11" name="Slide Number Placeholder 5">
            <a:extLst>
              <a:ext uri="{FF2B5EF4-FFF2-40B4-BE49-F238E27FC236}">
                <a16:creationId xmlns:a16="http://schemas.microsoft.com/office/drawing/2014/main" id="{0DC57207-8503-4A4A-9EAC-3F3069EB84CA}"/>
              </a:ext>
            </a:extLst>
          </p:cNvPr>
          <p:cNvSpPr txBox="1">
            <a:spLocks/>
          </p:cNvSpPr>
          <p:nvPr userDrawn="1"/>
        </p:nvSpPr>
        <p:spPr>
          <a:xfrm>
            <a:off x="8312097" y="6477000"/>
            <a:ext cx="755703" cy="343501"/>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900" dirty="0">
                <a:solidFill>
                  <a:srgbClr val="000000"/>
                </a:solidFill>
                <a:latin typeface="Arial" panose="020B0604020202020204" pitchFamily="34" charset="0"/>
                <a:ea typeface="Verdana" panose="020B0604030504040204" pitchFamily="34" charset="0"/>
                <a:cs typeface="Arial" panose="020B0604020202020204" pitchFamily="34" charset="0"/>
              </a:rPr>
              <a:t>3-</a:t>
            </a:r>
            <a:fld id="{6F94BB01-2447-4377-8194-F82F4D072C18}" type="slidenum">
              <a:rPr lang="en-US" sz="900" smtClean="0">
                <a:solidFill>
                  <a:srgbClr val="000000"/>
                </a:solidFill>
                <a:latin typeface="Arial" panose="020B0604020202020204" pitchFamily="34" charset="0"/>
                <a:ea typeface="Verdana" panose="020B0604030504040204" pitchFamily="34" charset="0"/>
                <a:cs typeface="Arial" panose="020B0604020202020204" pitchFamily="34" charset="0"/>
              </a:rPr>
              <a:pPr algn="ctr">
                <a:defRPr/>
              </a:pPr>
              <a:t>‹#›</a:t>
            </a:fld>
            <a:endParaRPr lang="en-US" sz="900" dirty="0">
              <a:solidFill>
                <a:srgbClr val="000000"/>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907110951"/>
      </p:ext>
    </p:extLst>
  </p:cSld>
  <p:clrMapOvr>
    <a:masterClrMapping/>
  </p:clrMapOvr>
  <p:transition spd="med">
    <p:pull/>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4763"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6" name="Text Placeholder 3">
            <a:extLst>
              <a:ext uri="{FF2B5EF4-FFF2-40B4-BE49-F238E27FC236}">
                <a16:creationId xmlns:a16="http://schemas.microsoft.com/office/drawing/2014/main" id="{62F12FC7-EC24-40D8-9035-3212DB4CBE6A}"/>
              </a:ext>
            </a:extLst>
          </p:cNvPr>
          <p:cNvSpPr txBox="1">
            <a:spLocks/>
          </p:cNvSpPr>
          <p:nvPr userDrawn="1"/>
        </p:nvSpPr>
        <p:spPr>
          <a:xfrm>
            <a:off x="685800" y="6527132"/>
            <a:ext cx="7404100" cy="283885"/>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sz="900" dirty="0">
                <a:solidFill>
                  <a:prstClr val="black"/>
                </a:solidFill>
                <a:latin typeface="Arial" panose="020B0604020202020204" pitchFamily="34" charset="0"/>
                <a:cs typeface="Arial" panose="020B0604020202020204" pitchFamily="34" charset="0"/>
              </a:rPr>
              <a:t>© McGraw Hill</a:t>
            </a:r>
          </a:p>
        </p:txBody>
      </p:sp>
      <p:sp>
        <p:nvSpPr>
          <p:cNvPr id="7" name="Slide Number Placeholder 5">
            <a:extLst>
              <a:ext uri="{FF2B5EF4-FFF2-40B4-BE49-F238E27FC236}">
                <a16:creationId xmlns:a16="http://schemas.microsoft.com/office/drawing/2014/main" id="{7F470314-7468-42F2-8A61-959C251A4D82}"/>
              </a:ext>
            </a:extLst>
          </p:cNvPr>
          <p:cNvSpPr txBox="1">
            <a:spLocks/>
          </p:cNvSpPr>
          <p:nvPr userDrawn="1"/>
        </p:nvSpPr>
        <p:spPr>
          <a:xfrm>
            <a:off x="8312097" y="6477000"/>
            <a:ext cx="755703" cy="343501"/>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900" dirty="0">
                <a:solidFill>
                  <a:srgbClr val="000000"/>
                </a:solidFill>
                <a:latin typeface="Arial" panose="020B0604020202020204" pitchFamily="34" charset="0"/>
                <a:ea typeface="Verdana" panose="020B0604030504040204" pitchFamily="34" charset="0"/>
                <a:cs typeface="Arial" panose="020B0604020202020204" pitchFamily="34" charset="0"/>
              </a:rPr>
              <a:t>3-</a:t>
            </a:r>
            <a:fld id="{6F94BB01-2447-4377-8194-F82F4D072C18}" type="slidenum">
              <a:rPr lang="en-US" sz="900" smtClean="0">
                <a:solidFill>
                  <a:srgbClr val="000000"/>
                </a:solidFill>
                <a:latin typeface="Arial" panose="020B0604020202020204" pitchFamily="34" charset="0"/>
                <a:ea typeface="Verdana" panose="020B0604030504040204" pitchFamily="34" charset="0"/>
                <a:cs typeface="Arial" panose="020B0604020202020204" pitchFamily="34" charset="0"/>
              </a:rPr>
              <a:pPr algn="ctr">
                <a:defRPr/>
              </a:pPr>
              <a:t>‹#›</a:t>
            </a:fld>
            <a:endParaRPr lang="en-US" sz="900" dirty="0">
              <a:solidFill>
                <a:srgbClr val="000000"/>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485578500"/>
      </p:ext>
    </p:extLst>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0"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995463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4763"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3">
            <a:extLst>
              <a:ext uri="{FF2B5EF4-FFF2-40B4-BE49-F238E27FC236}">
                <a16:creationId xmlns:a16="http://schemas.microsoft.com/office/drawing/2014/main" id="{D9146F3C-3869-4890-AE8D-0405FFABA5A1}"/>
              </a:ext>
            </a:extLst>
          </p:cNvPr>
          <p:cNvSpPr txBox="1">
            <a:spLocks/>
          </p:cNvSpPr>
          <p:nvPr userDrawn="1"/>
        </p:nvSpPr>
        <p:spPr>
          <a:xfrm>
            <a:off x="685800" y="6527132"/>
            <a:ext cx="7404100" cy="283885"/>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sz="900" dirty="0">
                <a:solidFill>
                  <a:prstClr val="black"/>
                </a:solidFill>
                <a:latin typeface="Arial" panose="020B0604020202020204" pitchFamily="34" charset="0"/>
                <a:cs typeface="Arial" panose="020B0604020202020204" pitchFamily="34" charset="0"/>
              </a:rPr>
              <a:t>© McGraw Hill</a:t>
            </a:r>
          </a:p>
        </p:txBody>
      </p:sp>
      <p:sp>
        <p:nvSpPr>
          <p:cNvPr id="6" name="Slide Number Placeholder 5">
            <a:extLst>
              <a:ext uri="{FF2B5EF4-FFF2-40B4-BE49-F238E27FC236}">
                <a16:creationId xmlns:a16="http://schemas.microsoft.com/office/drawing/2014/main" id="{1C47A561-A109-4879-B0C7-6A895154B0B4}"/>
              </a:ext>
            </a:extLst>
          </p:cNvPr>
          <p:cNvSpPr txBox="1">
            <a:spLocks/>
          </p:cNvSpPr>
          <p:nvPr userDrawn="1"/>
        </p:nvSpPr>
        <p:spPr>
          <a:xfrm>
            <a:off x="8312097" y="6477000"/>
            <a:ext cx="755703" cy="343501"/>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900" dirty="0">
                <a:solidFill>
                  <a:srgbClr val="000000"/>
                </a:solidFill>
                <a:latin typeface="Arial" panose="020B0604020202020204" pitchFamily="34" charset="0"/>
                <a:ea typeface="Verdana" panose="020B0604030504040204" pitchFamily="34" charset="0"/>
                <a:cs typeface="Arial" panose="020B0604020202020204" pitchFamily="34" charset="0"/>
              </a:rPr>
              <a:t>3-</a:t>
            </a:r>
            <a:fld id="{6F94BB01-2447-4377-8194-F82F4D072C18}" type="slidenum">
              <a:rPr lang="en-US" sz="900" smtClean="0">
                <a:solidFill>
                  <a:srgbClr val="000000"/>
                </a:solidFill>
                <a:latin typeface="Arial" panose="020B0604020202020204" pitchFamily="34" charset="0"/>
                <a:ea typeface="Verdana" panose="020B0604030504040204" pitchFamily="34" charset="0"/>
                <a:cs typeface="Arial" panose="020B0604020202020204" pitchFamily="34" charset="0"/>
              </a:rPr>
              <a:pPr algn="ctr">
                <a:defRPr/>
              </a:pPr>
              <a:t>‹#›</a:t>
            </a:fld>
            <a:endParaRPr lang="en-US" sz="900" dirty="0">
              <a:solidFill>
                <a:srgbClr val="000000"/>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603127216"/>
      </p:ext>
    </p:extLst>
  </p:cSld>
  <p:clrMapOvr>
    <a:masterClrMapping/>
  </p:clrMapOvr>
  <p:transition spd="med">
    <p:pull/>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4763"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6" name="Footer Placeholder 5"/>
          <p:cNvSpPr>
            <a:spLocks noGrp="1"/>
          </p:cNvSpPr>
          <p:nvPr>
            <p:ph type="ftr" sz="quarter" idx="10"/>
          </p:nvPr>
        </p:nvSpPr>
        <p:spPr>
          <a:xfrm>
            <a:off x="630238" y="6289676"/>
            <a:ext cx="7885112" cy="365125"/>
          </a:xfrm>
          <a:prstGeom prst="rect">
            <a:avLst/>
          </a:prstGeom>
        </p:spPr>
        <p:txBody>
          <a:bodyPr/>
          <a:lstStyle>
            <a:lvl1pPr>
              <a:defRPr/>
            </a:lvl1pPr>
          </a:lstStyle>
          <a:p>
            <a:pPr>
              <a:defRPr/>
            </a:pPr>
            <a:r>
              <a:rPr lang="en-US" dirty="0"/>
              <a:t>Copyright © 2020 McGraw-Hill Education. All rights reserved. No reproduction or distribution without the prior written consent of McGraw-Hill Education.</a:t>
            </a:r>
          </a:p>
        </p:txBody>
      </p:sp>
      <p:sp>
        <p:nvSpPr>
          <p:cNvPr id="7" name="Slide Number Placeholder 6"/>
          <p:cNvSpPr>
            <a:spLocks noGrp="1"/>
          </p:cNvSpPr>
          <p:nvPr>
            <p:ph type="sldNum" sz="quarter" idx="11"/>
          </p:nvPr>
        </p:nvSpPr>
        <p:spPr>
          <a:xfrm>
            <a:off x="8216900" y="6281739"/>
            <a:ext cx="298450" cy="365125"/>
          </a:xfrm>
          <a:prstGeom prst="rect">
            <a:avLst/>
          </a:prstGeom>
        </p:spPr>
        <p:txBody>
          <a:bodyPr/>
          <a:lstStyle>
            <a:lvl1pPr algn="r">
              <a:defRPr smtClean="0"/>
            </a:lvl1pPr>
          </a:lstStyle>
          <a:p>
            <a:pPr>
              <a:defRPr/>
            </a:pPr>
            <a:fld id="{D99D9C74-C538-46DC-9430-2532BE013DF7}" type="slidenum">
              <a:rPr lang="en-US" smtClean="0"/>
              <a:pPr>
                <a:defRPr/>
              </a:pPr>
              <a:t>‹#›</a:t>
            </a:fld>
            <a:endParaRPr lang="en-US" dirty="0"/>
          </a:p>
        </p:txBody>
      </p:sp>
    </p:spTree>
    <p:extLst>
      <p:ext uri="{BB962C8B-B14F-4D97-AF65-F5344CB8AC3E}">
        <p14:creationId xmlns:p14="http://schemas.microsoft.com/office/powerpoint/2010/main" val="948325618"/>
      </p:ext>
    </p:extLst>
  </p:cSld>
  <p:clrMapOvr>
    <a:masterClrMapping/>
  </p:clrMapOvr>
  <p:transition spd="med">
    <p:pull/>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4763"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6" name="Footer Placeholder 5"/>
          <p:cNvSpPr>
            <a:spLocks noGrp="1"/>
          </p:cNvSpPr>
          <p:nvPr>
            <p:ph type="ftr" sz="quarter" idx="10"/>
          </p:nvPr>
        </p:nvSpPr>
        <p:spPr>
          <a:xfrm>
            <a:off x="630238" y="6391276"/>
            <a:ext cx="7885112" cy="365125"/>
          </a:xfrm>
          <a:prstGeom prst="rect">
            <a:avLst/>
          </a:prstGeom>
        </p:spPr>
        <p:txBody>
          <a:bodyPr/>
          <a:lstStyle>
            <a:lvl1pPr>
              <a:defRPr/>
            </a:lvl1pPr>
          </a:lstStyle>
          <a:p>
            <a:pPr>
              <a:defRPr/>
            </a:pPr>
            <a:r>
              <a:rPr lang="en-US" dirty="0"/>
              <a:t>Copyright © 2020 McGraw-Hill Education. All rights reserved. No reproduction or distribution without the prior written consent of McGraw-Hill Education.</a:t>
            </a:r>
          </a:p>
        </p:txBody>
      </p:sp>
      <p:sp>
        <p:nvSpPr>
          <p:cNvPr id="7" name="Slide Number Placeholder 6"/>
          <p:cNvSpPr>
            <a:spLocks noGrp="1"/>
          </p:cNvSpPr>
          <p:nvPr>
            <p:ph type="sldNum" sz="quarter" idx="11"/>
          </p:nvPr>
        </p:nvSpPr>
        <p:spPr>
          <a:xfrm>
            <a:off x="8178800" y="6391277"/>
            <a:ext cx="336550" cy="365125"/>
          </a:xfrm>
          <a:prstGeom prst="rect">
            <a:avLst/>
          </a:prstGeom>
        </p:spPr>
        <p:txBody>
          <a:bodyPr/>
          <a:lstStyle>
            <a:lvl1pPr algn="r">
              <a:defRPr/>
            </a:lvl1pPr>
          </a:lstStyle>
          <a:p>
            <a:pPr>
              <a:defRPr/>
            </a:pPr>
            <a:fld id="{E1F66142-1524-409A-9EA2-8CCCC73D589D}" type="slidenum">
              <a:rPr lang="en-US" smtClean="0"/>
              <a:pPr>
                <a:defRPr/>
              </a:pPr>
              <a:t>‹#›</a:t>
            </a:fld>
            <a:endParaRPr lang="en-US" dirty="0"/>
          </a:p>
        </p:txBody>
      </p:sp>
    </p:spTree>
    <p:extLst>
      <p:ext uri="{BB962C8B-B14F-4D97-AF65-F5344CB8AC3E}">
        <p14:creationId xmlns:p14="http://schemas.microsoft.com/office/powerpoint/2010/main" val="2353261877"/>
      </p:ext>
    </p:extLst>
  </p:cSld>
  <p:clrMapOvr>
    <a:masterClrMapping/>
  </p:clrMapOvr>
  <p:transition spd="med">
    <p:pull/>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0"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8650" y="365126"/>
            <a:ext cx="7886700" cy="837142"/>
          </a:xfrm>
        </p:spPr>
        <p:txBody>
          <a:bodyPr/>
          <a:lstStyle/>
          <a:p>
            <a:r>
              <a:rPr lang="en-US"/>
              <a:t>Click to edit Master title style</a:t>
            </a:r>
          </a:p>
        </p:txBody>
      </p:sp>
      <p:sp>
        <p:nvSpPr>
          <p:cNvPr id="3" name="Content Placeholder 2"/>
          <p:cNvSpPr>
            <a:spLocks noGrp="1"/>
          </p:cNvSpPr>
          <p:nvPr>
            <p:ph idx="1"/>
          </p:nvPr>
        </p:nvSpPr>
        <p:spPr>
          <a:xfrm>
            <a:off x="628650" y="1456267"/>
            <a:ext cx="7886700" cy="922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2"/>
          <p:cNvSpPr>
            <a:spLocks noGrp="1"/>
          </p:cNvSpPr>
          <p:nvPr>
            <p:ph idx="10"/>
          </p:nvPr>
        </p:nvSpPr>
        <p:spPr>
          <a:xfrm>
            <a:off x="628650" y="2506134"/>
            <a:ext cx="7886700" cy="922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ext Placeholder 3">
            <a:extLst>
              <a:ext uri="{FF2B5EF4-FFF2-40B4-BE49-F238E27FC236}">
                <a16:creationId xmlns:a16="http://schemas.microsoft.com/office/drawing/2014/main" id="{49DFF0DF-D187-434E-9ED1-D2FAE1532CE3}"/>
              </a:ext>
            </a:extLst>
          </p:cNvPr>
          <p:cNvSpPr txBox="1">
            <a:spLocks/>
          </p:cNvSpPr>
          <p:nvPr userDrawn="1"/>
        </p:nvSpPr>
        <p:spPr>
          <a:xfrm>
            <a:off x="685800" y="6527132"/>
            <a:ext cx="7404100" cy="283885"/>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sz="900" dirty="0">
                <a:solidFill>
                  <a:prstClr val="black"/>
                </a:solidFill>
                <a:latin typeface="Arial" panose="020B0604020202020204" pitchFamily="34" charset="0"/>
                <a:cs typeface="Arial" panose="020B0604020202020204" pitchFamily="34" charset="0"/>
              </a:rPr>
              <a:t>© McGraw Hill</a:t>
            </a:r>
          </a:p>
        </p:txBody>
      </p:sp>
      <p:sp>
        <p:nvSpPr>
          <p:cNvPr id="7" name="Slide Number Placeholder 5">
            <a:extLst>
              <a:ext uri="{FF2B5EF4-FFF2-40B4-BE49-F238E27FC236}">
                <a16:creationId xmlns:a16="http://schemas.microsoft.com/office/drawing/2014/main" id="{8545A7E5-735D-4501-AC9C-5C77A54E71AB}"/>
              </a:ext>
            </a:extLst>
          </p:cNvPr>
          <p:cNvSpPr txBox="1">
            <a:spLocks/>
          </p:cNvSpPr>
          <p:nvPr userDrawn="1"/>
        </p:nvSpPr>
        <p:spPr>
          <a:xfrm>
            <a:off x="8312097" y="6477000"/>
            <a:ext cx="755703" cy="343501"/>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900" dirty="0">
                <a:solidFill>
                  <a:srgbClr val="000000"/>
                </a:solidFill>
                <a:latin typeface="Arial" panose="020B0604020202020204" pitchFamily="34" charset="0"/>
                <a:ea typeface="Verdana" panose="020B0604030504040204" pitchFamily="34" charset="0"/>
                <a:cs typeface="Arial" panose="020B0604020202020204" pitchFamily="34" charset="0"/>
              </a:rPr>
              <a:t>3-</a:t>
            </a:r>
            <a:fld id="{6F94BB01-2447-4377-8194-F82F4D072C18}" type="slidenum">
              <a:rPr lang="en-US" sz="900" smtClean="0">
                <a:solidFill>
                  <a:srgbClr val="000000"/>
                </a:solidFill>
                <a:latin typeface="Arial" panose="020B0604020202020204" pitchFamily="34" charset="0"/>
                <a:ea typeface="Verdana" panose="020B0604030504040204" pitchFamily="34" charset="0"/>
                <a:cs typeface="Arial" panose="020B0604020202020204" pitchFamily="34" charset="0"/>
              </a:rPr>
              <a:pPr algn="ctr">
                <a:defRPr/>
              </a:pPr>
              <a:t>‹#›</a:t>
            </a:fld>
            <a:endParaRPr lang="en-US" sz="900" dirty="0">
              <a:solidFill>
                <a:srgbClr val="000000"/>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451327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0"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8650" y="365126"/>
            <a:ext cx="7886700" cy="837142"/>
          </a:xfrm>
        </p:spPr>
        <p:txBody>
          <a:bodyPr/>
          <a:lstStyle/>
          <a:p>
            <a:r>
              <a:rPr lang="en-US"/>
              <a:t>Click to edit Master title style</a:t>
            </a:r>
          </a:p>
        </p:txBody>
      </p:sp>
      <p:sp>
        <p:nvSpPr>
          <p:cNvPr id="3" name="Content Placeholder 2"/>
          <p:cNvSpPr>
            <a:spLocks noGrp="1"/>
          </p:cNvSpPr>
          <p:nvPr>
            <p:ph idx="1"/>
          </p:nvPr>
        </p:nvSpPr>
        <p:spPr>
          <a:xfrm>
            <a:off x="628650" y="1456267"/>
            <a:ext cx="7886700" cy="9228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2"/>
          <p:cNvSpPr>
            <a:spLocks noGrp="1"/>
          </p:cNvSpPr>
          <p:nvPr>
            <p:ph idx="10"/>
          </p:nvPr>
        </p:nvSpPr>
        <p:spPr>
          <a:xfrm>
            <a:off x="628650" y="2506134"/>
            <a:ext cx="7886700" cy="92286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p:cNvSpPr>
            <a:spLocks noGrp="1"/>
          </p:cNvSpPr>
          <p:nvPr>
            <p:ph idx="11"/>
          </p:nvPr>
        </p:nvSpPr>
        <p:spPr>
          <a:xfrm>
            <a:off x="628648" y="3606802"/>
            <a:ext cx="7886700" cy="92286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2"/>
          </p:nvPr>
        </p:nvSpPr>
        <p:spPr>
          <a:xfrm>
            <a:off x="637115" y="4682071"/>
            <a:ext cx="7886700" cy="92286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3">
            <a:extLst>
              <a:ext uri="{FF2B5EF4-FFF2-40B4-BE49-F238E27FC236}">
                <a16:creationId xmlns:a16="http://schemas.microsoft.com/office/drawing/2014/main" id="{A5B65C18-82BB-4F8F-97A0-7E85A57BC10D}"/>
              </a:ext>
            </a:extLst>
          </p:cNvPr>
          <p:cNvSpPr txBox="1">
            <a:spLocks/>
          </p:cNvSpPr>
          <p:nvPr userDrawn="1"/>
        </p:nvSpPr>
        <p:spPr>
          <a:xfrm>
            <a:off x="685800" y="6527132"/>
            <a:ext cx="7404100" cy="283885"/>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sz="900" dirty="0">
                <a:solidFill>
                  <a:prstClr val="black"/>
                </a:solidFill>
                <a:latin typeface="Arial" panose="020B0604020202020204" pitchFamily="34" charset="0"/>
                <a:cs typeface="Arial" panose="020B0604020202020204" pitchFamily="34" charset="0"/>
              </a:rPr>
              <a:t>© McGraw Hill</a:t>
            </a:r>
          </a:p>
        </p:txBody>
      </p:sp>
      <p:sp>
        <p:nvSpPr>
          <p:cNvPr id="9" name="Slide Number Placeholder 5">
            <a:extLst>
              <a:ext uri="{FF2B5EF4-FFF2-40B4-BE49-F238E27FC236}">
                <a16:creationId xmlns:a16="http://schemas.microsoft.com/office/drawing/2014/main" id="{C48B1205-C477-4DA6-9A7D-E2399D4AB127}"/>
              </a:ext>
            </a:extLst>
          </p:cNvPr>
          <p:cNvSpPr txBox="1">
            <a:spLocks/>
          </p:cNvSpPr>
          <p:nvPr userDrawn="1"/>
        </p:nvSpPr>
        <p:spPr>
          <a:xfrm>
            <a:off x="8312097" y="6477000"/>
            <a:ext cx="755703" cy="343501"/>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900" dirty="0">
                <a:solidFill>
                  <a:srgbClr val="000000"/>
                </a:solidFill>
                <a:latin typeface="Arial" panose="020B0604020202020204" pitchFamily="34" charset="0"/>
                <a:ea typeface="Verdana" panose="020B0604030504040204" pitchFamily="34" charset="0"/>
                <a:cs typeface="Arial" panose="020B0604020202020204" pitchFamily="34" charset="0"/>
              </a:rPr>
              <a:t>3-</a:t>
            </a:r>
            <a:fld id="{6F94BB01-2447-4377-8194-F82F4D072C18}" type="slidenum">
              <a:rPr lang="en-US" sz="900" smtClean="0">
                <a:solidFill>
                  <a:srgbClr val="000000"/>
                </a:solidFill>
                <a:latin typeface="Arial" panose="020B0604020202020204" pitchFamily="34" charset="0"/>
                <a:ea typeface="Verdana" panose="020B0604030504040204" pitchFamily="34" charset="0"/>
                <a:cs typeface="Arial" panose="020B0604020202020204" pitchFamily="34" charset="0"/>
              </a:rPr>
              <a:pPr algn="ctr">
                <a:defRPr/>
              </a:pPr>
              <a:t>‹#›</a:t>
            </a:fld>
            <a:endParaRPr lang="en-US" sz="900" dirty="0">
              <a:solidFill>
                <a:srgbClr val="000000"/>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2639615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0"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8650" y="365126"/>
            <a:ext cx="7886700" cy="829932"/>
          </a:xfrm>
        </p:spPr>
        <p:txBody>
          <a:bodyPr/>
          <a:lstStyle/>
          <a:p>
            <a:r>
              <a:rPr lang="en-US"/>
              <a:t>Click to edit Master title style</a:t>
            </a:r>
          </a:p>
        </p:txBody>
      </p:sp>
      <p:sp>
        <p:nvSpPr>
          <p:cNvPr id="3" name="Content Placeholder 2"/>
          <p:cNvSpPr>
            <a:spLocks noGrp="1"/>
          </p:cNvSpPr>
          <p:nvPr>
            <p:ph idx="1"/>
          </p:nvPr>
        </p:nvSpPr>
        <p:spPr>
          <a:xfrm>
            <a:off x="628650" y="1825625"/>
            <a:ext cx="7886700" cy="537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2">
            <a:extLst>
              <a:ext uri="{FF2B5EF4-FFF2-40B4-BE49-F238E27FC236}">
                <a16:creationId xmlns:a16="http://schemas.microsoft.com/office/drawing/2014/main" id="{35A6D5A7-D64A-4D70-A555-A58A98A94B7B}"/>
              </a:ext>
            </a:extLst>
          </p:cNvPr>
          <p:cNvSpPr>
            <a:spLocks noGrp="1"/>
          </p:cNvSpPr>
          <p:nvPr>
            <p:ph idx="10"/>
          </p:nvPr>
        </p:nvSpPr>
        <p:spPr>
          <a:xfrm>
            <a:off x="636198" y="2620822"/>
            <a:ext cx="7886700" cy="537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2">
            <a:extLst>
              <a:ext uri="{FF2B5EF4-FFF2-40B4-BE49-F238E27FC236}">
                <a16:creationId xmlns:a16="http://schemas.microsoft.com/office/drawing/2014/main" id="{93288F30-3787-49ED-B0E6-D5117CA0D528}"/>
              </a:ext>
            </a:extLst>
          </p:cNvPr>
          <p:cNvSpPr>
            <a:spLocks noGrp="1"/>
          </p:cNvSpPr>
          <p:nvPr>
            <p:ph idx="11"/>
          </p:nvPr>
        </p:nvSpPr>
        <p:spPr>
          <a:xfrm>
            <a:off x="636198" y="3571433"/>
            <a:ext cx="7886700" cy="537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2">
            <a:extLst>
              <a:ext uri="{FF2B5EF4-FFF2-40B4-BE49-F238E27FC236}">
                <a16:creationId xmlns:a16="http://schemas.microsoft.com/office/drawing/2014/main" id="{BEC27303-89F7-48CC-B831-BE5B1370A416}"/>
              </a:ext>
            </a:extLst>
          </p:cNvPr>
          <p:cNvSpPr>
            <a:spLocks noGrp="1"/>
          </p:cNvSpPr>
          <p:nvPr>
            <p:ph idx="12"/>
          </p:nvPr>
        </p:nvSpPr>
        <p:spPr>
          <a:xfrm>
            <a:off x="636195" y="4657853"/>
            <a:ext cx="7886700" cy="537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E000F2C7-62F6-4BEF-A2BA-C5ABC072C036}"/>
              </a:ext>
            </a:extLst>
          </p:cNvPr>
          <p:cNvSpPr>
            <a:spLocks noGrp="1"/>
          </p:cNvSpPr>
          <p:nvPr>
            <p:ph idx="13"/>
          </p:nvPr>
        </p:nvSpPr>
        <p:spPr>
          <a:xfrm>
            <a:off x="636197" y="5608474"/>
            <a:ext cx="7886700" cy="537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3">
            <a:extLst>
              <a:ext uri="{FF2B5EF4-FFF2-40B4-BE49-F238E27FC236}">
                <a16:creationId xmlns:a16="http://schemas.microsoft.com/office/drawing/2014/main" id="{C327A239-CA9D-4BED-8FAF-784B323C949A}"/>
              </a:ext>
            </a:extLst>
          </p:cNvPr>
          <p:cNvSpPr txBox="1">
            <a:spLocks/>
          </p:cNvSpPr>
          <p:nvPr userDrawn="1"/>
        </p:nvSpPr>
        <p:spPr>
          <a:xfrm>
            <a:off x="685800" y="6527132"/>
            <a:ext cx="7404100" cy="283885"/>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sz="900" dirty="0">
                <a:solidFill>
                  <a:prstClr val="black"/>
                </a:solidFill>
                <a:latin typeface="Arial" panose="020B0604020202020204" pitchFamily="34" charset="0"/>
                <a:cs typeface="Arial" panose="020B0604020202020204" pitchFamily="34" charset="0"/>
              </a:rPr>
              <a:t>© McGraw Hill</a:t>
            </a:r>
          </a:p>
        </p:txBody>
      </p:sp>
      <p:sp>
        <p:nvSpPr>
          <p:cNvPr id="10" name="Slide Number Placeholder 5">
            <a:extLst>
              <a:ext uri="{FF2B5EF4-FFF2-40B4-BE49-F238E27FC236}">
                <a16:creationId xmlns:a16="http://schemas.microsoft.com/office/drawing/2014/main" id="{8FABF102-1492-409D-AB5B-2AC251CB09B4}"/>
              </a:ext>
            </a:extLst>
          </p:cNvPr>
          <p:cNvSpPr txBox="1">
            <a:spLocks/>
          </p:cNvSpPr>
          <p:nvPr userDrawn="1"/>
        </p:nvSpPr>
        <p:spPr>
          <a:xfrm>
            <a:off x="8312097" y="6477000"/>
            <a:ext cx="755703" cy="343501"/>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900" dirty="0">
                <a:solidFill>
                  <a:srgbClr val="000000"/>
                </a:solidFill>
                <a:latin typeface="Arial" panose="020B0604020202020204" pitchFamily="34" charset="0"/>
                <a:ea typeface="Verdana" panose="020B0604030504040204" pitchFamily="34" charset="0"/>
                <a:cs typeface="Arial" panose="020B0604020202020204" pitchFamily="34" charset="0"/>
              </a:rPr>
              <a:t>3-</a:t>
            </a:r>
            <a:fld id="{6F94BB01-2447-4377-8194-F82F4D072C18}" type="slidenum">
              <a:rPr lang="en-US" sz="900" smtClean="0">
                <a:solidFill>
                  <a:srgbClr val="000000"/>
                </a:solidFill>
                <a:latin typeface="Arial" panose="020B0604020202020204" pitchFamily="34" charset="0"/>
                <a:ea typeface="Verdana" panose="020B0604030504040204" pitchFamily="34" charset="0"/>
                <a:cs typeface="Arial" panose="020B0604020202020204" pitchFamily="34" charset="0"/>
              </a:rPr>
              <a:pPr algn="ctr">
                <a:defRPr/>
              </a:pPr>
              <a:t>‹#›</a:t>
            </a:fld>
            <a:endParaRPr lang="en-US" sz="900" dirty="0">
              <a:solidFill>
                <a:srgbClr val="000000"/>
              </a:solidFill>
              <a:latin typeface="Arial" panose="020B060402020202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794059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0"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8650" y="365126"/>
            <a:ext cx="7886700" cy="837142"/>
          </a:xfrm>
        </p:spPr>
        <p:txBody>
          <a:bodyPr/>
          <a:lstStyle/>
          <a:p>
            <a:r>
              <a:rPr lang="en-US"/>
              <a:t>Click to edit Master title style</a:t>
            </a:r>
          </a:p>
        </p:txBody>
      </p:sp>
      <p:sp>
        <p:nvSpPr>
          <p:cNvPr id="3" name="Content Placeholder 2"/>
          <p:cNvSpPr>
            <a:spLocks noGrp="1"/>
          </p:cNvSpPr>
          <p:nvPr>
            <p:ph idx="1"/>
          </p:nvPr>
        </p:nvSpPr>
        <p:spPr>
          <a:xfrm>
            <a:off x="628650" y="1456267"/>
            <a:ext cx="7886700" cy="922866"/>
          </a:xfrm>
        </p:spPr>
        <p:txBody>
          <a:bodyPr/>
          <a:lstStyle>
            <a:lvl1pPr marL="291600" indent="-291600">
              <a:lnSpc>
                <a:spcPct val="100000"/>
              </a:lnSpc>
              <a:spcBef>
                <a:spcPts val="1000"/>
              </a:spcBef>
              <a:defRPr/>
            </a:lvl1pPr>
            <a:lvl2pPr marL="622800" indent="-320400">
              <a:lnSpc>
                <a:spcPct val="100000"/>
              </a:lnSpc>
              <a:spcBef>
                <a:spcPts val="1000"/>
              </a:spcBef>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idx="10"/>
          </p:nvPr>
        </p:nvSpPr>
        <p:spPr>
          <a:xfrm>
            <a:off x="628650" y="2506134"/>
            <a:ext cx="7886700" cy="922866"/>
          </a:xfrm>
        </p:spPr>
        <p:txBody>
          <a:bodyPr/>
          <a:lstStyle>
            <a:lvl1pPr marL="291600" indent="-291600">
              <a:lnSpc>
                <a:spcPct val="100000"/>
              </a:lnSpc>
              <a:spcBef>
                <a:spcPts val="1000"/>
              </a:spcBef>
              <a:defRPr/>
            </a:lvl1pPr>
            <a:lvl2pPr marL="622800" indent="-320400">
              <a:lnSpc>
                <a:spcPct val="100000"/>
              </a:lnSpc>
              <a:spcBef>
                <a:spcPts val="1000"/>
              </a:spcBef>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a:extLst>
              <a:ext uri="{FF2B5EF4-FFF2-40B4-BE49-F238E27FC236}">
                <a16:creationId xmlns:a16="http://schemas.microsoft.com/office/drawing/2014/main" id="{7E92A340-66C3-4CA5-9504-36B8F463AFF5}"/>
              </a:ext>
            </a:extLst>
          </p:cNvPr>
          <p:cNvSpPr>
            <a:spLocks noGrp="1"/>
          </p:cNvSpPr>
          <p:nvPr>
            <p:ph idx="11"/>
          </p:nvPr>
        </p:nvSpPr>
        <p:spPr>
          <a:xfrm>
            <a:off x="628650" y="3556002"/>
            <a:ext cx="7886700" cy="922866"/>
          </a:xfrm>
        </p:spPr>
        <p:txBody>
          <a:bodyPr/>
          <a:lstStyle>
            <a:lvl1pPr marL="291600" indent="-291600">
              <a:lnSpc>
                <a:spcPct val="100000"/>
              </a:lnSpc>
              <a:spcBef>
                <a:spcPts val="1000"/>
              </a:spcBef>
              <a:defRPr/>
            </a:lvl1pPr>
            <a:lvl2pPr marL="622800" indent="-320400">
              <a:lnSpc>
                <a:spcPct val="100000"/>
              </a:lnSpc>
              <a:spcBef>
                <a:spcPts val="1000"/>
              </a:spcBef>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a:extLst>
              <a:ext uri="{FF2B5EF4-FFF2-40B4-BE49-F238E27FC236}">
                <a16:creationId xmlns:a16="http://schemas.microsoft.com/office/drawing/2014/main" id="{7FE82A30-6BA2-4A6D-A6D0-9105BE8E3711}"/>
              </a:ext>
            </a:extLst>
          </p:cNvPr>
          <p:cNvSpPr>
            <a:spLocks noGrp="1"/>
          </p:cNvSpPr>
          <p:nvPr>
            <p:ph idx="12"/>
          </p:nvPr>
        </p:nvSpPr>
        <p:spPr>
          <a:xfrm>
            <a:off x="628650" y="4605870"/>
            <a:ext cx="7886700" cy="922866"/>
          </a:xfrm>
        </p:spPr>
        <p:txBody>
          <a:bodyPr/>
          <a:lstStyle>
            <a:lvl1pPr marL="291600" indent="-291600">
              <a:lnSpc>
                <a:spcPct val="100000"/>
              </a:lnSpc>
              <a:spcBef>
                <a:spcPts val="1000"/>
              </a:spcBef>
              <a:defRPr/>
            </a:lvl1pPr>
            <a:lvl2pPr marL="622800" indent="-320400">
              <a:lnSpc>
                <a:spcPct val="100000"/>
              </a:lnSpc>
              <a:spcBef>
                <a:spcPts val="1000"/>
              </a:spcBef>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a:extLst>
              <a:ext uri="{FF2B5EF4-FFF2-40B4-BE49-F238E27FC236}">
                <a16:creationId xmlns:a16="http://schemas.microsoft.com/office/drawing/2014/main" id="{B497C436-A74D-4C87-9006-1014D86BAF03}"/>
              </a:ext>
            </a:extLst>
          </p:cNvPr>
          <p:cNvSpPr>
            <a:spLocks noGrp="1"/>
          </p:cNvSpPr>
          <p:nvPr>
            <p:ph idx="13"/>
          </p:nvPr>
        </p:nvSpPr>
        <p:spPr>
          <a:xfrm>
            <a:off x="3051668" y="6505058"/>
            <a:ext cx="3040665" cy="309957"/>
          </a:xfrm>
        </p:spPr>
        <p:txBody>
          <a:bodyPr>
            <a:normAutofit/>
          </a:bodyPr>
          <a:lstStyle>
            <a:lvl1pPr marL="0" indent="0" algn="ctr">
              <a:buNone/>
              <a:defRPr sz="900"/>
            </a:lvl1pPr>
          </a:lstStyle>
          <a:p>
            <a:pPr lvl="0"/>
            <a:endParaRPr lang="en-US" dirty="0"/>
          </a:p>
        </p:txBody>
      </p:sp>
    </p:spTree>
    <p:extLst>
      <p:ext uri="{BB962C8B-B14F-4D97-AF65-F5344CB8AC3E}">
        <p14:creationId xmlns:p14="http://schemas.microsoft.com/office/powerpoint/2010/main" val="876368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0"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8650" y="365126"/>
            <a:ext cx="7886700" cy="837142"/>
          </a:xfrm>
        </p:spPr>
        <p:txBody>
          <a:bodyPr/>
          <a:lstStyle/>
          <a:p>
            <a:r>
              <a:rPr lang="en-US"/>
              <a:t>Click to edit Master title style</a:t>
            </a:r>
          </a:p>
        </p:txBody>
      </p:sp>
      <p:sp>
        <p:nvSpPr>
          <p:cNvPr id="5" name="Content Placeholder 2"/>
          <p:cNvSpPr>
            <a:spLocks noGrp="1"/>
          </p:cNvSpPr>
          <p:nvPr>
            <p:ph idx="10"/>
          </p:nvPr>
        </p:nvSpPr>
        <p:spPr>
          <a:xfrm>
            <a:off x="628650" y="2506134"/>
            <a:ext cx="7886700" cy="922866"/>
          </a:xfrm>
        </p:spPr>
        <p:txBody>
          <a:bodyPr/>
          <a:lstStyle>
            <a:lvl1pPr marL="291600" indent="-291600">
              <a:lnSpc>
                <a:spcPct val="100000"/>
              </a:lnSpc>
              <a:spcBef>
                <a:spcPts val="1000"/>
              </a:spcBef>
              <a:defRPr/>
            </a:lvl1pPr>
            <a:lvl2pPr marL="622800" indent="-320400">
              <a:lnSpc>
                <a:spcPct val="100000"/>
              </a:lnSpc>
              <a:spcBef>
                <a:spcPts val="1000"/>
              </a:spcBef>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a:extLst>
              <a:ext uri="{FF2B5EF4-FFF2-40B4-BE49-F238E27FC236}">
                <a16:creationId xmlns:a16="http://schemas.microsoft.com/office/drawing/2014/main" id="{7E92A340-66C3-4CA5-9504-36B8F463AFF5}"/>
              </a:ext>
            </a:extLst>
          </p:cNvPr>
          <p:cNvSpPr>
            <a:spLocks noGrp="1"/>
          </p:cNvSpPr>
          <p:nvPr>
            <p:ph idx="11"/>
          </p:nvPr>
        </p:nvSpPr>
        <p:spPr>
          <a:xfrm>
            <a:off x="628650" y="3556002"/>
            <a:ext cx="7886700" cy="922866"/>
          </a:xfrm>
        </p:spPr>
        <p:txBody>
          <a:bodyPr/>
          <a:lstStyle>
            <a:lvl1pPr marL="291600" indent="-291600">
              <a:lnSpc>
                <a:spcPct val="100000"/>
              </a:lnSpc>
              <a:spcBef>
                <a:spcPts val="1000"/>
              </a:spcBef>
              <a:defRPr/>
            </a:lvl1pPr>
            <a:lvl2pPr marL="622800" indent="-320400">
              <a:lnSpc>
                <a:spcPct val="100000"/>
              </a:lnSpc>
              <a:spcBef>
                <a:spcPts val="1000"/>
              </a:spcBef>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a:extLst>
              <a:ext uri="{FF2B5EF4-FFF2-40B4-BE49-F238E27FC236}">
                <a16:creationId xmlns:a16="http://schemas.microsoft.com/office/drawing/2014/main" id="{7FE82A30-6BA2-4A6D-A6D0-9105BE8E3711}"/>
              </a:ext>
            </a:extLst>
          </p:cNvPr>
          <p:cNvSpPr>
            <a:spLocks noGrp="1"/>
          </p:cNvSpPr>
          <p:nvPr>
            <p:ph idx="12"/>
          </p:nvPr>
        </p:nvSpPr>
        <p:spPr>
          <a:xfrm>
            <a:off x="628650" y="4605870"/>
            <a:ext cx="7886700" cy="922866"/>
          </a:xfrm>
        </p:spPr>
        <p:txBody>
          <a:bodyPr/>
          <a:lstStyle>
            <a:lvl1pPr marL="291600" indent="-291600">
              <a:lnSpc>
                <a:spcPct val="100000"/>
              </a:lnSpc>
              <a:spcBef>
                <a:spcPts val="1000"/>
              </a:spcBef>
              <a:defRPr/>
            </a:lvl1pPr>
            <a:lvl2pPr marL="622800" indent="-320400">
              <a:lnSpc>
                <a:spcPct val="100000"/>
              </a:lnSpc>
              <a:spcBef>
                <a:spcPts val="1000"/>
              </a:spcBef>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a:extLst>
              <a:ext uri="{FF2B5EF4-FFF2-40B4-BE49-F238E27FC236}">
                <a16:creationId xmlns:a16="http://schemas.microsoft.com/office/drawing/2014/main" id="{B497C436-A74D-4C87-9006-1014D86BAF03}"/>
              </a:ext>
            </a:extLst>
          </p:cNvPr>
          <p:cNvSpPr>
            <a:spLocks noGrp="1"/>
          </p:cNvSpPr>
          <p:nvPr>
            <p:ph idx="13"/>
          </p:nvPr>
        </p:nvSpPr>
        <p:spPr>
          <a:xfrm>
            <a:off x="3051668" y="6505058"/>
            <a:ext cx="3040665" cy="309957"/>
          </a:xfrm>
        </p:spPr>
        <p:txBody>
          <a:bodyPr>
            <a:normAutofit/>
          </a:bodyPr>
          <a:lstStyle>
            <a:lvl1pPr marL="0" indent="0" algn="ctr">
              <a:buNone/>
              <a:defRPr sz="900"/>
            </a:lvl1pPr>
          </a:lstStyle>
          <a:p>
            <a:pPr lvl="0"/>
            <a:endParaRPr lang="en-US" dirty="0"/>
          </a:p>
        </p:txBody>
      </p:sp>
      <p:sp>
        <p:nvSpPr>
          <p:cNvPr id="9" name="Content Placeholder 2">
            <a:extLst>
              <a:ext uri="{FF2B5EF4-FFF2-40B4-BE49-F238E27FC236}">
                <a16:creationId xmlns:a16="http://schemas.microsoft.com/office/drawing/2014/main" id="{3A4A6B0C-9D37-4C15-A812-C04A5BBE6869}"/>
              </a:ext>
            </a:extLst>
          </p:cNvPr>
          <p:cNvSpPr>
            <a:spLocks noGrp="1"/>
          </p:cNvSpPr>
          <p:nvPr>
            <p:ph idx="14"/>
          </p:nvPr>
        </p:nvSpPr>
        <p:spPr>
          <a:xfrm>
            <a:off x="3061193" y="1552058"/>
            <a:ext cx="3040665" cy="309957"/>
          </a:xfrm>
        </p:spPr>
        <p:txBody>
          <a:bodyPr>
            <a:normAutofit/>
          </a:bodyPr>
          <a:lstStyle>
            <a:lvl1pPr marL="0" indent="0" algn="ctr">
              <a:buNone/>
              <a:defRPr sz="900"/>
            </a:lvl1pPr>
          </a:lstStyle>
          <a:p>
            <a:pPr lvl="0"/>
            <a:endParaRPr lang="en-US" dirty="0"/>
          </a:p>
        </p:txBody>
      </p:sp>
    </p:spTree>
    <p:extLst>
      <p:ext uri="{BB962C8B-B14F-4D97-AF65-F5344CB8AC3E}">
        <p14:creationId xmlns:p14="http://schemas.microsoft.com/office/powerpoint/2010/main" val="1723891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0"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8650" y="365126"/>
            <a:ext cx="7886700" cy="837142"/>
          </a:xfrm>
        </p:spPr>
        <p:txBody>
          <a:bodyPr/>
          <a:lstStyle/>
          <a:p>
            <a:r>
              <a:rPr lang="en-US"/>
              <a:t>Click to edit Master title style</a:t>
            </a:r>
          </a:p>
        </p:txBody>
      </p:sp>
      <p:sp>
        <p:nvSpPr>
          <p:cNvPr id="3" name="Content Placeholder 2"/>
          <p:cNvSpPr>
            <a:spLocks noGrp="1"/>
          </p:cNvSpPr>
          <p:nvPr>
            <p:ph idx="1"/>
          </p:nvPr>
        </p:nvSpPr>
        <p:spPr>
          <a:xfrm>
            <a:off x="628650" y="1456267"/>
            <a:ext cx="7886700" cy="922866"/>
          </a:xfrm>
        </p:spPr>
        <p:txBody>
          <a:bodyPr/>
          <a:lstStyle>
            <a:lvl1pPr marL="291600" indent="-291600">
              <a:lnSpc>
                <a:spcPct val="100000"/>
              </a:lnSpc>
              <a:spcBef>
                <a:spcPts val="1000"/>
              </a:spcBef>
              <a:defRPr/>
            </a:lvl1pPr>
            <a:lvl2pPr marL="622800" indent="-320400">
              <a:lnSpc>
                <a:spcPct val="100000"/>
              </a:lnSpc>
              <a:spcBef>
                <a:spcPts val="1000"/>
              </a:spcBef>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idx="10"/>
          </p:nvPr>
        </p:nvSpPr>
        <p:spPr>
          <a:xfrm>
            <a:off x="628650" y="2506134"/>
            <a:ext cx="7886700" cy="922866"/>
          </a:xfrm>
        </p:spPr>
        <p:txBody>
          <a:bodyPr/>
          <a:lstStyle>
            <a:lvl1pPr marL="291600" indent="-291600">
              <a:lnSpc>
                <a:spcPct val="100000"/>
              </a:lnSpc>
              <a:spcBef>
                <a:spcPts val="1000"/>
              </a:spcBef>
              <a:defRPr/>
            </a:lvl1pPr>
            <a:lvl2pPr marL="622800" indent="-320400">
              <a:lnSpc>
                <a:spcPct val="100000"/>
              </a:lnSpc>
              <a:spcBef>
                <a:spcPts val="1000"/>
              </a:spcBef>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a:extLst>
              <a:ext uri="{FF2B5EF4-FFF2-40B4-BE49-F238E27FC236}">
                <a16:creationId xmlns:a16="http://schemas.microsoft.com/office/drawing/2014/main" id="{7E92A340-66C3-4CA5-9504-36B8F463AFF5}"/>
              </a:ext>
            </a:extLst>
          </p:cNvPr>
          <p:cNvSpPr>
            <a:spLocks noGrp="1"/>
          </p:cNvSpPr>
          <p:nvPr>
            <p:ph idx="11"/>
          </p:nvPr>
        </p:nvSpPr>
        <p:spPr>
          <a:xfrm>
            <a:off x="628650" y="3556002"/>
            <a:ext cx="7886700" cy="922866"/>
          </a:xfrm>
        </p:spPr>
        <p:txBody>
          <a:bodyPr/>
          <a:lstStyle>
            <a:lvl1pPr marL="291600" indent="-291600">
              <a:lnSpc>
                <a:spcPct val="100000"/>
              </a:lnSpc>
              <a:spcBef>
                <a:spcPts val="1000"/>
              </a:spcBef>
              <a:defRPr/>
            </a:lvl1pPr>
            <a:lvl2pPr marL="622800" indent="-320400">
              <a:lnSpc>
                <a:spcPct val="100000"/>
              </a:lnSpc>
              <a:spcBef>
                <a:spcPts val="1000"/>
              </a:spcBef>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a:extLst>
              <a:ext uri="{FF2B5EF4-FFF2-40B4-BE49-F238E27FC236}">
                <a16:creationId xmlns:a16="http://schemas.microsoft.com/office/drawing/2014/main" id="{7FE82A30-6BA2-4A6D-A6D0-9105BE8E3711}"/>
              </a:ext>
            </a:extLst>
          </p:cNvPr>
          <p:cNvSpPr>
            <a:spLocks noGrp="1"/>
          </p:cNvSpPr>
          <p:nvPr>
            <p:ph idx="12"/>
          </p:nvPr>
        </p:nvSpPr>
        <p:spPr>
          <a:xfrm>
            <a:off x="628650" y="4605870"/>
            <a:ext cx="7886700" cy="681025"/>
          </a:xfrm>
        </p:spPr>
        <p:txBody>
          <a:bodyPr/>
          <a:lstStyle>
            <a:lvl1pPr marL="291600" indent="-291600">
              <a:lnSpc>
                <a:spcPct val="100000"/>
              </a:lnSpc>
              <a:spcBef>
                <a:spcPts val="1000"/>
              </a:spcBef>
              <a:defRPr/>
            </a:lvl1pPr>
            <a:lvl2pPr marL="622800" indent="-320400">
              <a:lnSpc>
                <a:spcPct val="100000"/>
              </a:lnSpc>
              <a:spcBef>
                <a:spcPts val="1000"/>
              </a:spcBef>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8B8D8434-F392-4460-8242-1AD45EC80A6D}"/>
              </a:ext>
            </a:extLst>
          </p:cNvPr>
          <p:cNvSpPr>
            <a:spLocks noGrp="1"/>
          </p:cNvSpPr>
          <p:nvPr>
            <p:ph idx="14"/>
          </p:nvPr>
        </p:nvSpPr>
        <p:spPr>
          <a:xfrm>
            <a:off x="628650" y="5401734"/>
            <a:ext cx="7886700" cy="417176"/>
          </a:xfrm>
        </p:spPr>
        <p:txBody>
          <a:bodyPr/>
          <a:lstStyle>
            <a:lvl1pPr marL="291600" indent="-291600">
              <a:lnSpc>
                <a:spcPct val="100000"/>
              </a:lnSpc>
              <a:spcBef>
                <a:spcPts val="1000"/>
              </a:spcBef>
              <a:defRPr/>
            </a:lvl1pPr>
            <a:lvl2pPr marL="622800" indent="-320400">
              <a:lnSpc>
                <a:spcPct val="100000"/>
              </a:lnSpc>
              <a:spcBef>
                <a:spcPts val="1000"/>
              </a:spcBef>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a:extLst>
              <a:ext uri="{FF2B5EF4-FFF2-40B4-BE49-F238E27FC236}">
                <a16:creationId xmlns:a16="http://schemas.microsoft.com/office/drawing/2014/main" id="{B497C436-A74D-4C87-9006-1014D86BAF03}"/>
              </a:ext>
            </a:extLst>
          </p:cNvPr>
          <p:cNvSpPr>
            <a:spLocks noGrp="1"/>
          </p:cNvSpPr>
          <p:nvPr>
            <p:ph idx="13"/>
          </p:nvPr>
        </p:nvSpPr>
        <p:spPr>
          <a:xfrm>
            <a:off x="3051668" y="6505058"/>
            <a:ext cx="3040665" cy="309957"/>
          </a:xfrm>
        </p:spPr>
        <p:txBody>
          <a:bodyPr>
            <a:normAutofit/>
          </a:bodyPr>
          <a:lstStyle>
            <a:lvl1pPr marL="0" indent="0" algn="ctr">
              <a:buNone/>
              <a:defRPr sz="900"/>
            </a:lvl1pPr>
          </a:lstStyle>
          <a:p>
            <a:pPr lvl="0"/>
            <a:endParaRPr lang="en-US" dirty="0"/>
          </a:p>
        </p:txBody>
      </p:sp>
    </p:spTree>
    <p:extLst>
      <p:ext uri="{BB962C8B-B14F-4D97-AF65-F5344CB8AC3E}">
        <p14:creationId xmlns:p14="http://schemas.microsoft.com/office/powerpoint/2010/main" val="3327604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0"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8650" y="365126"/>
            <a:ext cx="7886700" cy="829932"/>
          </a:xfrm>
        </p:spPr>
        <p:txBody>
          <a:bodyPr/>
          <a:lstStyle/>
          <a:p>
            <a:r>
              <a:rPr lang="en-US"/>
              <a:t>Click to edit Master title style</a:t>
            </a:r>
          </a:p>
        </p:txBody>
      </p:sp>
      <p:sp>
        <p:nvSpPr>
          <p:cNvPr id="3" name="Content Placeholder 2"/>
          <p:cNvSpPr>
            <a:spLocks noGrp="1"/>
          </p:cNvSpPr>
          <p:nvPr>
            <p:ph idx="1"/>
          </p:nvPr>
        </p:nvSpPr>
        <p:spPr>
          <a:xfrm>
            <a:off x="628650" y="1825625"/>
            <a:ext cx="7886700" cy="537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2">
            <a:extLst>
              <a:ext uri="{FF2B5EF4-FFF2-40B4-BE49-F238E27FC236}">
                <a16:creationId xmlns:a16="http://schemas.microsoft.com/office/drawing/2014/main" id="{35A6D5A7-D64A-4D70-A555-A58A98A94B7B}"/>
              </a:ext>
            </a:extLst>
          </p:cNvPr>
          <p:cNvSpPr>
            <a:spLocks noGrp="1"/>
          </p:cNvSpPr>
          <p:nvPr>
            <p:ph idx="10"/>
          </p:nvPr>
        </p:nvSpPr>
        <p:spPr>
          <a:xfrm>
            <a:off x="636198" y="2620822"/>
            <a:ext cx="7886700" cy="537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2">
            <a:extLst>
              <a:ext uri="{FF2B5EF4-FFF2-40B4-BE49-F238E27FC236}">
                <a16:creationId xmlns:a16="http://schemas.microsoft.com/office/drawing/2014/main" id="{93288F30-3787-49ED-B0E6-D5117CA0D528}"/>
              </a:ext>
            </a:extLst>
          </p:cNvPr>
          <p:cNvSpPr>
            <a:spLocks noGrp="1"/>
          </p:cNvSpPr>
          <p:nvPr>
            <p:ph idx="11"/>
          </p:nvPr>
        </p:nvSpPr>
        <p:spPr>
          <a:xfrm>
            <a:off x="636198" y="3571433"/>
            <a:ext cx="7886700" cy="537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2">
            <a:extLst>
              <a:ext uri="{FF2B5EF4-FFF2-40B4-BE49-F238E27FC236}">
                <a16:creationId xmlns:a16="http://schemas.microsoft.com/office/drawing/2014/main" id="{BEC27303-89F7-48CC-B831-BE5B1370A416}"/>
              </a:ext>
            </a:extLst>
          </p:cNvPr>
          <p:cNvSpPr>
            <a:spLocks noGrp="1"/>
          </p:cNvSpPr>
          <p:nvPr>
            <p:ph idx="12"/>
          </p:nvPr>
        </p:nvSpPr>
        <p:spPr>
          <a:xfrm>
            <a:off x="636195" y="4657853"/>
            <a:ext cx="7886700" cy="537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a:extLst>
              <a:ext uri="{FF2B5EF4-FFF2-40B4-BE49-F238E27FC236}">
                <a16:creationId xmlns:a16="http://schemas.microsoft.com/office/drawing/2014/main" id="{E000F2C7-62F6-4BEF-A2BA-C5ABC072C036}"/>
              </a:ext>
            </a:extLst>
          </p:cNvPr>
          <p:cNvSpPr>
            <a:spLocks noGrp="1"/>
          </p:cNvSpPr>
          <p:nvPr>
            <p:ph idx="13"/>
          </p:nvPr>
        </p:nvSpPr>
        <p:spPr>
          <a:xfrm>
            <a:off x="636197" y="5608474"/>
            <a:ext cx="7886700" cy="537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28512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4763"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2513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4763" y="0"/>
            <a:ext cx="37623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57937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
          <p:cNvPicPr>
            <a:picLocks noChangeAspect="1" noChangeArrowheads="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0" y="0"/>
            <a:ext cx="37623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7959"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97932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30" name="Picture 2"/>
          <p:cNvPicPr>
            <a:picLocks noChangeAspect="1" noChangeArrowheads="1"/>
          </p:cNvPicPr>
          <p:nvPr/>
        </p:nvPicPr>
        <p:blipFill>
          <a:blip r:embed="rId15">
            <a:duotone>
              <a:prstClr val="black"/>
              <a:schemeClr val="accent5">
                <a:tint val="45000"/>
                <a:satMod val="400000"/>
              </a:schemeClr>
            </a:duotone>
            <a:extLst>
              <a:ext uri="{28A0092B-C50C-407E-A947-70E740481C1C}">
                <a14:useLocalDpi xmlns:a14="http://schemas.microsoft.com/office/drawing/2010/main" val="0"/>
              </a:ext>
            </a:extLst>
          </a:blip>
          <a:srcRect r="-10490" b="31873"/>
          <a:stretch>
            <a:fillRect/>
          </a:stretch>
        </p:blipFill>
        <p:spPr bwMode="auto">
          <a:xfrm>
            <a:off x="4763" y="0"/>
            <a:ext cx="376237" cy="6858000"/>
          </a:xfrm>
          <a:prstGeom prst="rect">
            <a:avLst/>
          </a:prstGeom>
          <a:gradFill flip="none" rotWithShape="1">
            <a:gsLst>
              <a:gs pos="0">
                <a:schemeClr val="accent5">
                  <a:lumMod val="0"/>
                  <a:lumOff val="100000"/>
                </a:schemeClr>
              </a:gs>
              <a:gs pos="35000">
                <a:schemeClr val="accent5">
                  <a:lumMod val="0"/>
                  <a:lumOff val="100000"/>
                </a:schemeClr>
              </a:gs>
              <a:gs pos="100000">
                <a:schemeClr val="accent5">
                  <a:lumMod val="100000"/>
                </a:schemeClr>
              </a:gs>
            </a:gsLst>
            <a:path path="circle">
              <a:fillToRect l="50000" t="-80000" r="50000" b="180000"/>
            </a:path>
            <a:tileRect/>
          </a:gradFill>
          <a:ln>
            <a:noFill/>
          </a:ln>
        </p:spPr>
      </p:pic>
      <p:sp>
        <p:nvSpPr>
          <p:cNvPr id="9" name="Text Placeholder 3">
            <a:extLst>
              <a:ext uri="{FF2B5EF4-FFF2-40B4-BE49-F238E27FC236}">
                <a16:creationId xmlns:a16="http://schemas.microsoft.com/office/drawing/2014/main" id="{44F55758-F6AD-47A5-B584-B70FBAA6D8D4}"/>
              </a:ext>
            </a:extLst>
          </p:cNvPr>
          <p:cNvSpPr txBox="1">
            <a:spLocks/>
          </p:cNvSpPr>
          <p:nvPr userDrawn="1"/>
        </p:nvSpPr>
        <p:spPr>
          <a:xfrm>
            <a:off x="685800" y="6527132"/>
            <a:ext cx="7404100" cy="283885"/>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sz="900" dirty="0">
                <a:solidFill>
                  <a:prstClr val="black"/>
                </a:solidFill>
                <a:latin typeface="Arial" panose="020B0604020202020204" pitchFamily="34" charset="0"/>
                <a:cs typeface="Arial" panose="020B0604020202020204" pitchFamily="34" charset="0"/>
              </a:rPr>
              <a:t>© McGraw Hill</a:t>
            </a:r>
          </a:p>
        </p:txBody>
      </p:sp>
      <p:sp>
        <p:nvSpPr>
          <p:cNvPr id="10" name="Slide Number Placeholder 5">
            <a:extLst>
              <a:ext uri="{FF2B5EF4-FFF2-40B4-BE49-F238E27FC236}">
                <a16:creationId xmlns:a16="http://schemas.microsoft.com/office/drawing/2014/main" id="{66237CE2-8BF7-4E3F-970B-3A8D1C89F5D4}"/>
              </a:ext>
            </a:extLst>
          </p:cNvPr>
          <p:cNvSpPr txBox="1">
            <a:spLocks/>
          </p:cNvSpPr>
          <p:nvPr userDrawn="1"/>
        </p:nvSpPr>
        <p:spPr>
          <a:xfrm>
            <a:off x="8312097" y="6477000"/>
            <a:ext cx="755703" cy="343501"/>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900" dirty="0">
                <a:solidFill>
                  <a:srgbClr val="000000"/>
                </a:solidFill>
                <a:latin typeface="Arial" panose="020B0604020202020204" pitchFamily="34" charset="0"/>
                <a:ea typeface="Verdana" panose="020B0604030504040204" pitchFamily="34" charset="0"/>
                <a:cs typeface="Arial" panose="020B0604020202020204" pitchFamily="34" charset="0"/>
              </a:rPr>
              <a:t>3-</a:t>
            </a:r>
            <a:fld id="{6F94BB01-2447-4377-8194-F82F4D072C18}" type="slidenum">
              <a:rPr lang="en-US" sz="900" smtClean="0">
                <a:solidFill>
                  <a:srgbClr val="000000"/>
                </a:solidFill>
                <a:latin typeface="Arial" panose="020B0604020202020204" pitchFamily="34" charset="0"/>
                <a:ea typeface="Verdana" panose="020B0604030504040204" pitchFamily="34" charset="0"/>
                <a:cs typeface="Arial" panose="020B0604020202020204" pitchFamily="34" charset="0"/>
              </a:rPr>
              <a:pPr algn="ctr">
                <a:defRPr/>
              </a:pPr>
              <a:t>‹#›</a:t>
            </a:fld>
            <a:endParaRPr lang="en-US" sz="900" dirty="0">
              <a:solidFill>
                <a:srgbClr val="000000"/>
              </a:solidFill>
              <a:latin typeface="Arial" panose="020B0604020202020204" pitchFamily="34" charset="0"/>
              <a:ea typeface="Verdana" panose="020B0604030504040204" pitchFamily="34" charset="0"/>
              <a:cs typeface="Arial" panose="020B0604020202020204" pitchFamily="34" charset="0"/>
            </a:endParaRPr>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77" r:id="rId3"/>
    <p:sldLayoutId id="2147483782" r:id="rId4"/>
    <p:sldLayoutId id="2147483778" r:id="rId5"/>
    <p:sldLayoutId id="2147483776" r:id="rId6"/>
    <p:sldLayoutId id="2147483759" r:id="rId7"/>
    <p:sldLayoutId id="2147483760" r:id="rId8"/>
    <p:sldLayoutId id="2147483761" r:id="rId9"/>
    <p:sldLayoutId id="2147483762" r:id="rId10"/>
    <p:sldLayoutId id="2147483763" r:id="rId11"/>
    <p:sldLayoutId id="2147483764" r:id="rId12"/>
    <p:sldLayoutId id="2147483765" r:id="rId13"/>
  </p:sldLayoutIdLst>
  <p:hf hdr="0" dt="0"/>
  <p:txStyles>
    <p:titleStyle>
      <a:lvl1pPr algn="l" defTabSz="685800" rtl="0" eaLnBrk="1" fontAlgn="base" hangingPunct="1">
        <a:lnSpc>
          <a:spcPct val="90000"/>
        </a:lnSpc>
        <a:spcBef>
          <a:spcPct val="0"/>
        </a:spcBef>
        <a:spcAft>
          <a:spcPct val="0"/>
        </a:spcAft>
        <a:defRPr sz="3300" kern="1200">
          <a:solidFill>
            <a:schemeClr val="bg1"/>
          </a:solidFill>
          <a:latin typeface="+mj-lt"/>
          <a:ea typeface="+mj-ea"/>
          <a:cs typeface="+mj-cs"/>
        </a:defRPr>
      </a:lvl1pPr>
      <a:lvl2pPr algn="l" defTabSz="685800" rtl="0" eaLnBrk="1" fontAlgn="base" hangingPunct="1">
        <a:lnSpc>
          <a:spcPct val="90000"/>
        </a:lnSpc>
        <a:spcBef>
          <a:spcPct val="0"/>
        </a:spcBef>
        <a:spcAft>
          <a:spcPct val="0"/>
        </a:spcAft>
        <a:defRPr sz="3300">
          <a:solidFill>
            <a:schemeClr val="tx1"/>
          </a:solidFill>
          <a:latin typeface="Franklin Gothic Medium" panose="020B0603020102020204" pitchFamily="34" charset="0"/>
        </a:defRPr>
      </a:lvl2pPr>
      <a:lvl3pPr algn="l" defTabSz="685800" rtl="0" eaLnBrk="1" fontAlgn="base" hangingPunct="1">
        <a:lnSpc>
          <a:spcPct val="90000"/>
        </a:lnSpc>
        <a:spcBef>
          <a:spcPct val="0"/>
        </a:spcBef>
        <a:spcAft>
          <a:spcPct val="0"/>
        </a:spcAft>
        <a:defRPr sz="3300">
          <a:solidFill>
            <a:schemeClr val="tx1"/>
          </a:solidFill>
          <a:latin typeface="Franklin Gothic Medium" panose="020B0603020102020204" pitchFamily="34" charset="0"/>
        </a:defRPr>
      </a:lvl3pPr>
      <a:lvl4pPr algn="l" defTabSz="685800" rtl="0" eaLnBrk="1" fontAlgn="base" hangingPunct="1">
        <a:lnSpc>
          <a:spcPct val="90000"/>
        </a:lnSpc>
        <a:spcBef>
          <a:spcPct val="0"/>
        </a:spcBef>
        <a:spcAft>
          <a:spcPct val="0"/>
        </a:spcAft>
        <a:defRPr sz="3300">
          <a:solidFill>
            <a:schemeClr val="tx1"/>
          </a:solidFill>
          <a:latin typeface="Franklin Gothic Medium" panose="020B0603020102020204" pitchFamily="34" charset="0"/>
        </a:defRPr>
      </a:lvl4pPr>
      <a:lvl5pPr algn="l" defTabSz="685800" rtl="0" eaLnBrk="1" fontAlgn="base" hangingPunct="1">
        <a:lnSpc>
          <a:spcPct val="90000"/>
        </a:lnSpc>
        <a:spcBef>
          <a:spcPct val="0"/>
        </a:spcBef>
        <a:spcAft>
          <a:spcPct val="0"/>
        </a:spcAft>
        <a:defRPr sz="3300">
          <a:solidFill>
            <a:schemeClr val="tx1"/>
          </a:solidFill>
          <a:latin typeface="Franklin Gothic Medium" panose="020B0603020102020204" pitchFamily="34" charset="0"/>
        </a:defRPr>
      </a:lvl5pPr>
      <a:lvl6pPr marL="457200" algn="l" defTabSz="685800" rtl="0" eaLnBrk="1" fontAlgn="base" hangingPunct="1">
        <a:lnSpc>
          <a:spcPct val="90000"/>
        </a:lnSpc>
        <a:spcBef>
          <a:spcPct val="0"/>
        </a:spcBef>
        <a:spcAft>
          <a:spcPct val="0"/>
        </a:spcAft>
        <a:defRPr sz="3300">
          <a:solidFill>
            <a:schemeClr val="tx1"/>
          </a:solidFill>
          <a:latin typeface="Franklin Gothic Medium" panose="020B0603020102020204" pitchFamily="34" charset="0"/>
        </a:defRPr>
      </a:lvl6pPr>
      <a:lvl7pPr marL="914400" algn="l" defTabSz="685800" rtl="0" eaLnBrk="1" fontAlgn="base" hangingPunct="1">
        <a:lnSpc>
          <a:spcPct val="90000"/>
        </a:lnSpc>
        <a:spcBef>
          <a:spcPct val="0"/>
        </a:spcBef>
        <a:spcAft>
          <a:spcPct val="0"/>
        </a:spcAft>
        <a:defRPr sz="3300">
          <a:solidFill>
            <a:schemeClr val="tx1"/>
          </a:solidFill>
          <a:latin typeface="Franklin Gothic Medium" panose="020B0603020102020204" pitchFamily="34" charset="0"/>
        </a:defRPr>
      </a:lvl7pPr>
      <a:lvl8pPr marL="1371600" algn="l" defTabSz="685800" rtl="0" eaLnBrk="1" fontAlgn="base" hangingPunct="1">
        <a:lnSpc>
          <a:spcPct val="90000"/>
        </a:lnSpc>
        <a:spcBef>
          <a:spcPct val="0"/>
        </a:spcBef>
        <a:spcAft>
          <a:spcPct val="0"/>
        </a:spcAft>
        <a:defRPr sz="3300">
          <a:solidFill>
            <a:schemeClr val="tx1"/>
          </a:solidFill>
          <a:latin typeface="Franklin Gothic Medium" panose="020B0603020102020204" pitchFamily="34" charset="0"/>
        </a:defRPr>
      </a:lvl8pPr>
      <a:lvl9pPr marL="1828800" algn="l" defTabSz="685800" rtl="0" eaLnBrk="1" fontAlgn="base" hangingPunct="1">
        <a:lnSpc>
          <a:spcPct val="90000"/>
        </a:lnSpc>
        <a:spcBef>
          <a:spcPct val="0"/>
        </a:spcBef>
        <a:spcAft>
          <a:spcPct val="0"/>
        </a:spcAft>
        <a:defRPr sz="3300">
          <a:solidFill>
            <a:schemeClr val="tx1"/>
          </a:solidFill>
          <a:latin typeface="Franklin Gothic Medium" panose="020B0603020102020204" pitchFamily="34" charset="0"/>
        </a:defRPr>
      </a:lvl9pPr>
    </p:titleStyle>
    <p:bodyStyle>
      <a:lvl1pPr marL="171450" indent="-171450" algn="l" defTabSz="685800" rtl="0" eaLnBrk="1" fontAlgn="base" hangingPunct="1">
        <a:lnSpc>
          <a:spcPct val="90000"/>
        </a:lnSpc>
        <a:spcBef>
          <a:spcPts val="750"/>
        </a:spcBef>
        <a:spcAft>
          <a:spcPct val="0"/>
        </a:spcAft>
        <a:buFont typeface="Arial" panose="020B0604020202020204" pitchFamily="34" charset="0"/>
        <a:buChar char="•"/>
        <a:defRPr sz="2100" kern="1200">
          <a:solidFill>
            <a:schemeClr val="bg1"/>
          </a:solidFill>
          <a:latin typeface="+mn-lt"/>
          <a:ea typeface="+mn-ea"/>
          <a:cs typeface="+mn-cs"/>
        </a:defRPr>
      </a:lvl1pPr>
      <a:lvl2pPr marL="514350" indent="-171450" algn="l" defTabSz="685800" rtl="0" eaLnBrk="1" fontAlgn="base" hangingPunct="1">
        <a:lnSpc>
          <a:spcPct val="90000"/>
        </a:lnSpc>
        <a:spcBef>
          <a:spcPts val="375"/>
        </a:spcBef>
        <a:spcAft>
          <a:spcPct val="0"/>
        </a:spcAft>
        <a:buFont typeface="Arial" panose="020B0604020202020204" pitchFamily="34" charset="0"/>
        <a:buChar char="•"/>
        <a:defRPr kern="1200">
          <a:solidFill>
            <a:schemeClr val="bg1"/>
          </a:solidFill>
          <a:latin typeface="+mn-lt"/>
          <a:ea typeface="+mn-ea"/>
          <a:cs typeface="+mn-cs"/>
        </a:defRPr>
      </a:lvl2pPr>
      <a:lvl3pPr marL="857250" indent="-171450" algn="l" defTabSz="685800" rtl="0" eaLnBrk="1" fontAlgn="base" hangingPunct="1">
        <a:lnSpc>
          <a:spcPct val="90000"/>
        </a:lnSpc>
        <a:spcBef>
          <a:spcPts val="375"/>
        </a:spcBef>
        <a:spcAft>
          <a:spcPct val="0"/>
        </a:spcAft>
        <a:buFont typeface="Arial" panose="020B0604020202020204" pitchFamily="34" charset="0"/>
        <a:buChar char="•"/>
        <a:defRPr sz="1500" kern="1200">
          <a:solidFill>
            <a:schemeClr val="bg1"/>
          </a:solidFill>
          <a:latin typeface="+mn-lt"/>
          <a:ea typeface="+mn-ea"/>
          <a:cs typeface="+mn-cs"/>
        </a:defRPr>
      </a:lvl3pPr>
      <a:lvl4pPr marL="1200150" indent="-171450" algn="l" defTabSz="685800" rtl="0" eaLnBrk="1" fontAlgn="base" hangingPunct="1">
        <a:lnSpc>
          <a:spcPct val="90000"/>
        </a:lnSpc>
        <a:spcBef>
          <a:spcPts val="375"/>
        </a:spcBef>
        <a:spcAft>
          <a:spcPct val="0"/>
        </a:spcAft>
        <a:buFont typeface="Arial" panose="020B0604020202020204" pitchFamily="34" charset="0"/>
        <a:buChar char="•"/>
        <a:defRPr sz="1300" kern="1200">
          <a:solidFill>
            <a:schemeClr val="bg1"/>
          </a:solidFill>
          <a:latin typeface="+mn-lt"/>
          <a:ea typeface="+mn-ea"/>
          <a:cs typeface="+mn-cs"/>
        </a:defRPr>
      </a:lvl4pPr>
      <a:lvl5pPr marL="1543050" indent="-171450" algn="l" defTabSz="685800" rtl="0" eaLnBrk="1" fontAlgn="base" hangingPunct="1">
        <a:lnSpc>
          <a:spcPct val="90000"/>
        </a:lnSpc>
        <a:spcBef>
          <a:spcPts val="375"/>
        </a:spcBef>
        <a:spcAft>
          <a:spcPct val="0"/>
        </a:spcAft>
        <a:buFont typeface="Arial" panose="020B0604020202020204" pitchFamily="34" charset="0"/>
        <a:buChar char="•"/>
        <a:defRPr sz="13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628650" y="6311900"/>
            <a:ext cx="7886700" cy="355600"/>
          </a:xfrm>
          <a:prstGeom prst="rect">
            <a:avLst/>
          </a:prstGeom>
        </p:spPr>
        <p:txBody>
          <a:bodyPr vert="horz" lIns="91440" tIns="45720" rIns="91440" bIns="45720" rtlCol="0" anchor="ctr"/>
          <a:lstStyle>
            <a:lvl1pPr algn="ctr" eaLnBrk="1" fontAlgn="auto" hangingPunct="1">
              <a:spcBef>
                <a:spcPts val="0"/>
              </a:spcBef>
              <a:spcAft>
                <a:spcPts val="0"/>
              </a:spcAft>
              <a:defRPr sz="900" dirty="0" smtClean="0">
                <a:solidFill>
                  <a:schemeClr val="bg1"/>
                </a:solidFill>
                <a:latin typeface="+mn-lt"/>
              </a:defRPr>
            </a:lvl1pPr>
          </a:lstStyle>
          <a:p>
            <a:pPr>
              <a:defRPr/>
            </a:pPr>
            <a:r>
              <a:rPr lang="en-US"/>
              <a:t>Copyright © 2020 McGraw-Hill Education. All rights reserved. No reproduction or distribution without the prior written consent of McGraw-Hill Education.</a:t>
            </a:r>
          </a:p>
        </p:txBody>
      </p:sp>
      <p:sp>
        <p:nvSpPr>
          <p:cNvPr id="6" name="Slide Number Placeholder 5"/>
          <p:cNvSpPr>
            <a:spLocks noGrp="1"/>
          </p:cNvSpPr>
          <p:nvPr>
            <p:ph type="sldNum" sz="quarter" idx="4"/>
          </p:nvPr>
        </p:nvSpPr>
        <p:spPr>
          <a:xfrm>
            <a:off x="8308975" y="6311900"/>
            <a:ext cx="552450"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bg1"/>
                </a:solidFill>
                <a:latin typeface="+mn-lt"/>
              </a:defRPr>
            </a:lvl1pPr>
          </a:lstStyle>
          <a:p>
            <a:pPr>
              <a:defRPr/>
            </a:pPr>
            <a:fld id="{9E02C5E0-7E03-45CF-B822-092D0174EDAD}" type="slidenum">
              <a:rPr lang="en-US" smtClean="0"/>
              <a:pPr>
                <a:defRPr/>
              </a:pPr>
              <a:t>‹#›</a:t>
            </a:fld>
            <a:endParaRPr lang="en-US" dirty="0"/>
          </a:p>
        </p:txBody>
      </p:sp>
    </p:spTree>
    <p:extLst>
      <p:ext uri="{BB962C8B-B14F-4D97-AF65-F5344CB8AC3E}">
        <p14:creationId xmlns:p14="http://schemas.microsoft.com/office/powerpoint/2010/main" val="3684954767"/>
      </p:ext>
    </p:extLst>
  </p:cSld>
  <p:clrMap bg1="dk1" tx1="lt1" bg2="dk2" tx2="lt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9" r:id="rId10"/>
    <p:sldLayoutId id="2147483780" r:id="rId11"/>
    <p:sldLayoutId id="2147483781" r:id="rId12"/>
  </p:sldLayoutIdLst>
  <p:transition spd="med">
    <p:pull/>
  </p:transition>
  <p:hf hdr="0" dt="0"/>
  <p:txStyles>
    <p:titleStyle>
      <a:lvl1pPr algn="l" defTabSz="685800" rtl="0" eaLnBrk="1" fontAlgn="base" hangingPunct="1">
        <a:lnSpc>
          <a:spcPct val="90000"/>
        </a:lnSpc>
        <a:spcBef>
          <a:spcPct val="0"/>
        </a:spcBef>
        <a:spcAft>
          <a:spcPct val="0"/>
        </a:spcAft>
        <a:defRPr sz="3300" kern="1200">
          <a:solidFill>
            <a:schemeClr val="bg1"/>
          </a:solidFill>
          <a:latin typeface="+mj-lt"/>
          <a:ea typeface="+mj-ea"/>
          <a:cs typeface="+mj-cs"/>
        </a:defRPr>
      </a:lvl1pPr>
      <a:lvl2pPr algn="l" defTabSz="685800" rtl="0" eaLnBrk="1" fontAlgn="base" hangingPunct="1">
        <a:lnSpc>
          <a:spcPct val="90000"/>
        </a:lnSpc>
        <a:spcBef>
          <a:spcPct val="0"/>
        </a:spcBef>
        <a:spcAft>
          <a:spcPct val="0"/>
        </a:spcAft>
        <a:defRPr sz="3300">
          <a:solidFill>
            <a:schemeClr val="tx1"/>
          </a:solidFill>
          <a:latin typeface="Franklin Gothic Medium" panose="020B0603020102020204" pitchFamily="34" charset="0"/>
        </a:defRPr>
      </a:lvl2pPr>
      <a:lvl3pPr algn="l" defTabSz="685800" rtl="0" eaLnBrk="1" fontAlgn="base" hangingPunct="1">
        <a:lnSpc>
          <a:spcPct val="90000"/>
        </a:lnSpc>
        <a:spcBef>
          <a:spcPct val="0"/>
        </a:spcBef>
        <a:spcAft>
          <a:spcPct val="0"/>
        </a:spcAft>
        <a:defRPr sz="3300">
          <a:solidFill>
            <a:schemeClr val="tx1"/>
          </a:solidFill>
          <a:latin typeface="Franklin Gothic Medium" panose="020B0603020102020204" pitchFamily="34" charset="0"/>
        </a:defRPr>
      </a:lvl3pPr>
      <a:lvl4pPr algn="l" defTabSz="685800" rtl="0" eaLnBrk="1" fontAlgn="base" hangingPunct="1">
        <a:lnSpc>
          <a:spcPct val="90000"/>
        </a:lnSpc>
        <a:spcBef>
          <a:spcPct val="0"/>
        </a:spcBef>
        <a:spcAft>
          <a:spcPct val="0"/>
        </a:spcAft>
        <a:defRPr sz="3300">
          <a:solidFill>
            <a:schemeClr val="tx1"/>
          </a:solidFill>
          <a:latin typeface="Franklin Gothic Medium" panose="020B0603020102020204" pitchFamily="34" charset="0"/>
        </a:defRPr>
      </a:lvl4pPr>
      <a:lvl5pPr algn="l" defTabSz="685800" rtl="0" eaLnBrk="1" fontAlgn="base" hangingPunct="1">
        <a:lnSpc>
          <a:spcPct val="90000"/>
        </a:lnSpc>
        <a:spcBef>
          <a:spcPct val="0"/>
        </a:spcBef>
        <a:spcAft>
          <a:spcPct val="0"/>
        </a:spcAft>
        <a:defRPr sz="3300">
          <a:solidFill>
            <a:schemeClr val="tx1"/>
          </a:solidFill>
          <a:latin typeface="Franklin Gothic Medium" panose="020B0603020102020204" pitchFamily="34" charset="0"/>
        </a:defRPr>
      </a:lvl5pPr>
      <a:lvl6pPr marL="457200" algn="l" defTabSz="685800" rtl="0" eaLnBrk="1" fontAlgn="base" hangingPunct="1">
        <a:lnSpc>
          <a:spcPct val="90000"/>
        </a:lnSpc>
        <a:spcBef>
          <a:spcPct val="0"/>
        </a:spcBef>
        <a:spcAft>
          <a:spcPct val="0"/>
        </a:spcAft>
        <a:defRPr sz="3300">
          <a:solidFill>
            <a:schemeClr val="tx1"/>
          </a:solidFill>
          <a:latin typeface="Franklin Gothic Medium" panose="020B0603020102020204" pitchFamily="34" charset="0"/>
        </a:defRPr>
      </a:lvl6pPr>
      <a:lvl7pPr marL="914400" algn="l" defTabSz="685800" rtl="0" eaLnBrk="1" fontAlgn="base" hangingPunct="1">
        <a:lnSpc>
          <a:spcPct val="90000"/>
        </a:lnSpc>
        <a:spcBef>
          <a:spcPct val="0"/>
        </a:spcBef>
        <a:spcAft>
          <a:spcPct val="0"/>
        </a:spcAft>
        <a:defRPr sz="3300">
          <a:solidFill>
            <a:schemeClr val="tx1"/>
          </a:solidFill>
          <a:latin typeface="Franklin Gothic Medium" panose="020B0603020102020204" pitchFamily="34" charset="0"/>
        </a:defRPr>
      </a:lvl7pPr>
      <a:lvl8pPr marL="1371600" algn="l" defTabSz="685800" rtl="0" eaLnBrk="1" fontAlgn="base" hangingPunct="1">
        <a:lnSpc>
          <a:spcPct val="90000"/>
        </a:lnSpc>
        <a:spcBef>
          <a:spcPct val="0"/>
        </a:spcBef>
        <a:spcAft>
          <a:spcPct val="0"/>
        </a:spcAft>
        <a:defRPr sz="3300">
          <a:solidFill>
            <a:schemeClr val="tx1"/>
          </a:solidFill>
          <a:latin typeface="Franklin Gothic Medium" panose="020B0603020102020204" pitchFamily="34" charset="0"/>
        </a:defRPr>
      </a:lvl8pPr>
      <a:lvl9pPr marL="1828800" algn="l" defTabSz="685800" rtl="0" eaLnBrk="1" fontAlgn="base" hangingPunct="1">
        <a:lnSpc>
          <a:spcPct val="90000"/>
        </a:lnSpc>
        <a:spcBef>
          <a:spcPct val="0"/>
        </a:spcBef>
        <a:spcAft>
          <a:spcPct val="0"/>
        </a:spcAft>
        <a:defRPr sz="3300">
          <a:solidFill>
            <a:schemeClr val="tx1"/>
          </a:solidFill>
          <a:latin typeface="Franklin Gothic Medium" panose="020B0603020102020204" pitchFamily="34" charset="0"/>
        </a:defRPr>
      </a:lvl9pPr>
    </p:titleStyle>
    <p:bodyStyle>
      <a:lvl1pPr marL="171450" indent="-171450" algn="l" defTabSz="685800" rtl="0" eaLnBrk="1" fontAlgn="base" hangingPunct="1">
        <a:lnSpc>
          <a:spcPct val="90000"/>
        </a:lnSpc>
        <a:spcBef>
          <a:spcPts val="750"/>
        </a:spcBef>
        <a:spcAft>
          <a:spcPct val="0"/>
        </a:spcAft>
        <a:buFont typeface="Arial" panose="020B0604020202020204" pitchFamily="34" charset="0"/>
        <a:buChar char="•"/>
        <a:defRPr sz="2100" kern="1200">
          <a:solidFill>
            <a:schemeClr val="bg1"/>
          </a:solidFill>
          <a:latin typeface="+mn-lt"/>
          <a:ea typeface="+mn-ea"/>
          <a:cs typeface="+mn-cs"/>
        </a:defRPr>
      </a:lvl1pPr>
      <a:lvl2pPr marL="514350" indent="-171450" algn="l" defTabSz="685800" rtl="0" eaLnBrk="1" fontAlgn="base" hangingPunct="1">
        <a:lnSpc>
          <a:spcPct val="90000"/>
        </a:lnSpc>
        <a:spcBef>
          <a:spcPts val="375"/>
        </a:spcBef>
        <a:spcAft>
          <a:spcPct val="0"/>
        </a:spcAft>
        <a:buFont typeface="Arial" panose="020B0604020202020204" pitchFamily="34" charset="0"/>
        <a:buChar char="•"/>
        <a:defRPr kern="1200">
          <a:solidFill>
            <a:schemeClr val="bg1"/>
          </a:solidFill>
          <a:latin typeface="+mn-lt"/>
          <a:ea typeface="+mn-ea"/>
          <a:cs typeface="+mn-cs"/>
        </a:defRPr>
      </a:lvl2pPr>
      <a:lvl3pPr marL="857250" indent="-171450" algn="l" defTabSz="685800" rtl="0" eaLnBrk="1" fontAlgn="base" hangingPunct="1">
        <a:lnSpc>
          <a:spcPct val="90000"/>
        </a:lnSpc>
        <a:spcBef>
          <a:spcPts val="375"/>
        </a:spcBef>
        <a:spcAft>
          <a:spcPct val="0"/>
        </a:spcAft>
        <a:buFont typeface="Arial" panose="020B0604020202020204" pitchFamily="34" charset="0"/>
        <a:buChar char="•"/>
        <a:defRPr sz="1500" kern="1200">
          <a:solidFill>
            <a:schemeClr val="bg1"/>
          </a:solidFill>
          <a:latin typeface="+mn-lt"/>
          <a:ea typeface="+mn-ea"/>
          <a:cs typeface="+mn-cs"/>
        </a:defRPr>
      </a:lvl3pPr>
      <a:lvl4pPr marL="1200150" indent="-171450" algn="l" defTabSz="685800" rtl="0" eaLnBrk="1" fontAlgn="base" hangingPunct="1">
        <a:lnSpc>
          <a:spcPct val="90000"/>
        </a:lnSpc>
        <a:spcBef>
          <a:spcPts val="375"/>
        </a:spcBef>
        <a:spcAft>
          <a:spcPct val="0"/>
        </a:spcAft>
        <a:buFont typeface="Arial" panose="020B0604020202020204" pitchFamily="34" charset="0"/>
        <a:buChar char="•"/>
        <a:defRPr sz="1300" kern="1200">
          <a:solidFill>
            <a:schemeClr val="bg1"/>
          </a:solidFill>
          <a:latin typeface="+mn-lt"/>
          <a:ea typeface="+mn-ea"/>
          <a:cs typeface="+mn-cs"/>
        </a:defRPr>
      </a:lvl4pPr>
      <a:lvl5pPr marL="1543050" indent="-171450" algn="l" defTabSz="685800" rtl="0" eaLnBrk="1" fontAlgn="base" hangingPunct="1">
        <a:lnSpc>
          <a:spcPct val="90000"/>
        </a:lnSpc>
        <a:spcBef>
          <a:spcPts val="375"/>
        </a:spcBef>
        <a:spcAft>
          <a:spcPct val="0"/>
        </a:spcAft>
        <a:buFont typeface="Arial" panose="020B0604020202020204" pitchFamily="34" charset="0"/>
        <a:buChar char="•"/>
        <a:defRPr sz="1300" kern="1200">
          <a:solidFill>
            <a:schemeClr val="bg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vmlDrawing" Target="../drawings/vmlDrawing3.vml"/><Relationship Id="rId5" Type="http://schemas.openxmlformats.org/officeDocument/2006/relationships/image" Target="../media/image7.wmf"/><Relationship Id="rId4" Type="http://schemas.openxmlformats.org/officeDocument/2006/relationships/oleObject" Target="../embeddings/oleObject3.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slide" Target="slide49.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40.xml"/><Relationship Id="rId2" Type="http://schemas.openxmlformats.org/officeDocument/2006/relationships/slideLayout" Target="../slideLayouts/slideLayout3.xml"/><Relationship Id="rId1" Type="http://schemas.openxmlformats.org/officeDocument/2006/relationships/vmlDrawing" Target="../drawings/vmlDrawing4.vml"/><Relationship Id="rId5" Type="http://schemas.openxmlformats.org/officeDocument/2006/relationships/image" Target="../media/image8.wmf"/><Relationship Id="rId4" Type="http://schemas.openxmlformats.org/officeDocument/2006/relationships/oleObject" Target="../embeddings/oleObject4.bin"/></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48.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81B31-985B-45F1-BB89-A901781E1D53}"/>
              </a:ext>
            </a:extLst>
          </p:cNvPr>
          <p:cNvSpPr>
            <a:spLocks noGrp="1"/>
          </p:cNvSpPr>
          <p:nvPr>
            <p:ph type="ctrTitle"/>
          </p:nvPr>
        </p:nvSpPr>
        <p:spPr>
          <a:xfrm>
            <a:off x="104775" y="141288"/>
            <a:ext cx="5191125" cy="1727197"/>
          </a:xfrm>
        </p:spPr>
        <p:txBody>
          <a:bodyPr/>
          <a:lstStyle/>
          <a:p>
            <a:pPr algn="l"/>
            <a:r>
              <a:rPr lang="en-US" sz="3600" noProof="0" dirty="0"/>
              <a:t>Payroll Accounting 2020</a:t>
            </a:r>
            <a:br>
              <a:rPr lang="en-US" noProof="0" dirty="0"/>
            </a:br>
            <a:r>
              <a:rPr lang="en-US" sz="2800" noProof="0" dirty="0"/>
              <a:t>Sixth Edition</a:t>
            </a:r>
            <a:br>
              <a:rPr lang="en-US" noProof="0" dirty="0"/>
            </a:br>
            <a:r>
              <a:rPr lang="en-US" sz="2600" noProof="0" dirty="0"/>
              <a:t>Jeanette M. Landin, Ed.D.</a:t>
            </a:r>
            <a:br>
              <a:rPr lang="en-US" sz="2600" noProof="0" dirty="0"/>
            </a:br>
            <a:r>
              <a:rPr lang="en-US" sz="2600" noProof="0" dirty="0"/>
              <a:t>Paulette Schirmer, D.B.A.</a:t>
            </a:r>
          </a:p>
        </p:txBody>
      </p:sp>
      <p:sp>
        <p:nvSpPr>
          <p:cNvPr id="3" name="Subtitle 2">
            <a:extLst>
              <a:ext uri="{FF2B5EF4-FFF2-40B4-BE49-F238E27FC236}">
                <a16:creationId xmlns:a16="http://schemas.microsoft.com/office/drawing/2014/main" id="{6650E1D8-1530-4F42-8C1D-77E01E9D943F}"/>
              </a:ext>
            </a:extLst>
          </p:cNvPr>
          <p:cNvSpPr>
            <a:spLocks noGrp="1"/>
          </p:cNvSpPr>
          <p:nvPr>
            <p:ph type="subTitle" idx="1"/>
          </p:nvPr>
        </p:nvSpPr>
        <p:spPr>
          <a:xfrm>
            <a:off x="5572125" y="2840037"/>
            <a:ext cx="3257550" cy="2046287"/>
          </a:xfrm>
        </p:spPr>
        <p:txBody>
          <a:bodyPr/>
          <a:lstStyle/>
          <a:p>
            <a:r>
              <a:rPr lang="en-US" sz="4000" b="1" noProof="0" dirty="0"/>
              <a:t>Chapter 3</a:t>
            </a:r>
          </a:p>
          <a:p>
            <a:r>
              <a:rPr lang="en-US" sz="3600" noProof="0" dirty="0"/>
              <a:t>Gross Pay Computations</a:t>
            </a:r>
          </a:p>
        </p:txBody>
      </p:sp>
      <p:pic>
        <p:nvPicPr>
          <p:cNvPr id="6" name="Picture 5" descr="Book cover image">
            <a:extLst>
              <a:ext uri="{FF2B5EF4-FFF2-40B4-BE49-F238E27FC236}">
                <a16:creationId xmlns:a16="http://schemas.microsoft.com/office/drawing/2014/main" id="{BC4BDBB0-A2A4-4870-888C-6735441BB61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5458" y="2063709"/>
            <a:ext cx="5060442" cy="3816432"/>
          </a:xfrm>
          <a:prstGeom prst="rect">
            <a:avLst/>
          </a:prstGeom>
        </p:spPr>
      </p:pic>
      <p:sp>
        <p:nvSpPr>
          <p:cNvPr id="4" name="Content Placeholder 3">
            <a:extLst>
              <a:ext uri="{FF2B5EF4-FFF2-40B4-BE49-F238E27FC236}">
                <a16:creationId xmlns:a16="http://schemas.microsoft.com/office/drawing/2014/main" id="{C0317E46-A75D-4A88-AEAD-FB38987034C0}"/>
              </a:ext>
            </a:extLst>
          </p:cNvPr>
          <p:cNvSpPr>
            <a:spLocks noGrp="1"/>
          </p:cNvSpPr>
          <p:nvPr>
            <p:ph sz="quarter" idx="10"/>
          </p:nvPr>
        </p:nvSpPr>
        <p:spPr>
          <a:xfrm>
            <a:off x="704850" y="6400801"/>
            <a:ext cx="8085138" cy="347662"/>
          </a:xfrm>
        </p:spPr>
        <p:txBody>
          <a:bodyPr>
            <a:normAutofit/>
          </a:bodyPr>
          <a:lstStyle/>
          <a:p>
            <a:pPr marL="0" indent="0">
              <a:buNone/>
            </a:pPr>
            <a:r>
              <a:rPr lang="en-US" sz="900" noProof="0" dirty="0"/>
              <a:t>© 2020 McGraw Hill. All rights reserved. Authorized only for instructor use in the classroom. No reproduction or further distribution permitted without the prior written consent of McGraw Hill.</a:t>
            </a:r>
          </a:p>
        </p:txBody>
      </p:sp>
    </p:spTree>
    <p:extLst>
      <p:ext uri="{BB962C8B-B14F-4D97-AF65-F5344CB8AC3E}">
        <p14:creationId xmlns:p14="http://schemas.microsoft.com/office/powerpoint/2010/main" val="42334896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71BC7-D88F-4760-9F6E-E5611DF41423}"/>
              </a:ext>
            </a:extLst>
          </p:cNvPr>
          <p:cNvSpPr>
            <a:spLocks noGrp="1"/>
          </p:cNvSpPr>
          <p:nvPr>
            <p:ph type="title"/>
          </p:nvPr>
        </p:nvSpPr>
        <p:spPr>
          <a:xfrm>
            <a:off x="628649" y="365126"/>
            <a:ext cx="8207237" cy="837142"/>
          </a:xfrm>
        </p:spPr>
        <p:txBody>
          <a:bodyPr/>
          <a:lstStyle/>
          <a:p>
            <a:r>
              <a:rPr lang="en-US" sz="3600" noProof="0" dirty="0">
                <a:solidFill>
                  <a:srgbClr val="000000"/>
                </a:solidFill>
              </a:rPr>
              <a:t>Tipped Employee Gross Pay Example #2</a:t>
            </a:r>
          </a:p>
        </p:txBody>
      </p:sp>
      <p:sp>
        <p:nvSpPr>
          <p:cNvPr id="3" name="Content Placeholder 2">
            <a:extLst>
              <a:ext uri="{FF2B5EF4-FFF2-40B4-BE49-F238E27FC236}">
                <a16:creationId xmlns:a16="http://schemas.microsoft.com/office/drawing/2014/main" id="{D58EB2C3-7A2F-4C4E-8AEB-F3FF911A7E9E}"/>
              </a:ext>
            </a:extLst>
          </p:cNvPr>
          <p:cNvSpPr>
            <a:spLocks noGrp="1"/>
          </p:cNvSpPr>
          <p:nvPr>
            <p:ph idx="1"/>
          </p:nvPr>
        </p:nvSpPr>
        <p:spPr>
          <a:xfrm>
            <a:off x="628649" y="1456266"/>
            <a:ext cx="8117785" cy="4805385"/>
          </a:xfrm>
        </p:spPr>
        <p:txBody>
          <a:bodyPr>
            <a:normAutofit fontScale="92500" lnSpcReduction="20000"/>
          </a:bodyPr>
          <a:lstStyle/>
          <a:p>
            <a:pPr defTabSz="914400">
              <a:lnSpc>
                <a:spcPct val="110000"/>
              </a:lnSpc>
            </a:pPr>
            <a:r>
              <a:rPr lang="en-US" sz="2400" dirty="0">
                <a:solidFill>
                  <a:srgbClr val="000000"/>
                </a:solidFill>
              </a:rPr>
              <a:t>Gerry is a tipped restaurant worker in Colorado. He works 35 hours during his workweek and earns $60 in tips. Does his employer owe him a tip credit?</a:t>
            </a:r>
          </a:p>
          <a:p>
            <a:pPr marL="0" indent="0" defTabSz="914400">
              <a:lnSpc>
                <a:spcPct val="100000"/>
              </a:lnSpc>
              <a:spcBef>
                <a:spcPts val="1000"/>
              </a:spcBef>
              <a:buNone/>
            </a:pPr>
            <a:endParaRPr lang="en-US" sz="2400" noProof="0" dirty="0">
              <a:solidFill>
                <a:srgbClr val="000000"/>
              </a:solidFill>
            </a:endParaRPr>
          </a:p>
          <a:p>
            <a:pPr marL="291600" indent="-291600" defTabSz="914400">
              <a:lnSpc>
                <a:spcPct val="110000"/>
              </a:lnSpc>
              <a:spcBef>
                <a:spcPts val="1000"/>
              </a:spcBef>
            </a:pPr>
            <a:r>
              <a:rPr lang="en-US" sz="2400" noProof="0" dirty="0">
                <a:solidFill>
                  <a:srgbClr val="000000"/>
                </a:solidFill>
              </a:rPr>
              <a:t>Colorado tipped wage for restaurant workers: $8.08/hour.</a:t>
            </a:r>
          </a:p>
          <a:p>
            <a:pPr marL="291600" indent="-291600" defTabSz="914400">
              <a:lnSpc>
                <a:spcPct val="110000"/>
              </a:lnSpc>
              <a:spcBef>
                <a:spcPts val="1000"/>
              </a:spcBef>
            </a:pPr>
            <a:r>
              <a:rPr lang="en-US" sz="2400" noProof="0" dirty="0">
                <a:solidFill>
                  <a:srgbClr val="000000"/>
                </a:solidFill>
              </a:rPr>
              <a:t>Gross wages: 40 hours × $8.08/hour = $323.20.</a:t>
            </a:r>
          </a:p>
          <a:p>
            <a:pPr marL="291600" indent="-291600" defTabSz="914400">
              <a:lnSpc>
                <a:spcPct val="110000"/>
              </a:lnSpc>
              <a:spcBef>
                <a:spcPts val="1000"/>
              </a:spcBef>
            </a:pPr>
            <a:r>
              <a:rPr lang="en-US" sz="2400" noProof="0" dirty="0">
                <a:solidFill>
                  <a:srgbClr val="000000"/>
                </a:solidFill>
              </a:rPr>
              <a:t>Gross wage + tips = $323.20 + $60 = $383.20.</a:t>
            </a:r>
          </a:p>
          <a:p>
            <a:pPr marL="0" indent="0" defTabSz="914400">
              <a:lnSpc>
                <a:spcPct val="100000"/>
              </a:lnSpc>
              <a:spcBef>
                <a:spcPts val="1000"/>
              </a:spcBef>
              <a:buNone/>
            </a:pPr>
            <a:endParaRPr lang="en-US" sz="2400" noProof="0" dirty="0">
              <a:solidFill>
                <a:srgbClr val="000000"/>
              </a:solidFill>
            </a:endParaRPr>
          </a:p>
          <a:p>
            <a:pPr marL="291600" indent="-291600" defTabSz="914400">
              <a:lnSpc>
                <a:spcPct val="100000"/>
              </a:lnSpc>
              <a:spcBef>
                <a:spcPts val="1000"/>
              </a:spcBef>
            </a:pPr>
            <a:r>
              <a:rPr lang="en-US" sz="2400" noProof="0" dirty="0">
                <a:solidFill>
                  <a:srgbClr val="000000"/>
                </a:solidFill>
              </a:rPr>
              <a:t>Colorado minimum wage: $11.10/hour.</a:t>
            </a:r>
          </a:p>
          <a:p>
            <a:pPr marL="291600" indent="-291600" defTabSz="914400">
              <a:lnSpc>
                <a:spcPct val="100000"/>
              </a:lnSpc>
              <a:spcBef>
                <a:spcPts val="1000"/>
              </a:spcBef>
            </a:pPr>
            <a:r>
              <a:rPr lang="en-US" sz="2400" noProof="0" dirty="0">
                <a:solidFill>
                  <a:srgbClr val="000000"/>
                </a:solidFill>
              </a:rPr>
              <a:t>Gross pay at minimum wage: 40 hours × $11.10 = $444.</a:t>
            </a:r>
          </a:p>
          <a:p>
            <a:pPr marL="0" indent="0" defTabSz="914400">
              <a:lnSpc>
                <a:spcPct val="100000"/>
              </a:lnSpc>
              <a:spcBef>
                <a:spcPts val="1000"/>
              </a:spcBef>
              <a:buNone/>
            </a:pPr>
            <a:endParaRPr lang="en-US" sz="2400" noProof="0" dirty="0">
              <a:solidFill>
                <a:srgbClr val="000000"/>
              </a:solidFill>
            </a:endParaRPr>
          </a:p>
          <a:p>
            <a:pPr marL="291600" indent="-291600" defTabSz="914400">
              <a:lnSpc>
                <a:spcPct val="100000"/>
              </a:lnSpc>
              <a:spcBef>
                <a:spcPts val="1000"/>
              </a:spcBef>
            </a:pPr>
            <a:r>
              <a:rPr lang="en-US" sz="2400" noProof="0" dirty="0">
                <a:solidFill>
                  <a:srgbClr val="000000"/>
                </a:solidFill>
              </a:rPr>
              <a:t>Gerry’s employer owes him $60.80 in tip credit.</a:t>
            </a:r>
            <a:endParaRPr lang="en-US" sz="2400" noProof="0" dirty="0"/>
          </a:p>
        </p:txBody>
      </p:sp>
    </p:spTree>
    <p:extLst>
      <p:ext uri="{BB962C8B-B14F-4D97-AF65-F5344CB8AC3E}">
        <p14:creationId xmlns:p14="http://schemas.microsoft.com/office/powerpoint/2010/main" val="1514420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71BC7-D88F-4760-9F6E-E5611DF41423}"/>
              </a:ext>
            </a:extLst>
          </p:cNvPr>
          <p:cNvSpPr>
            <a:spLocks noGrp="1"/>
          </p:cNvSpPr>
          <p:nvPr>
            <p:ph type="title"/>
          </p:nvPr>
        </p:nvSpPr>
        <p:spPr>
          <a:xfrm>
            <a:off x="628650" y="277226"/>
            <a:ext cx="7886700" cy="1012942"/>
          </a:xfrm>
        </p:spPr>
        <p:txBody>
          <a:bodyPr/>
          <a:lstStyle/>
          <a:p>
            <a:r>
              <a:rPr lang="en-US" sz="3600" noProof="0" dirty="0">
                <a:solidFill>
                  <a:srgbClr val="000000"/>
                </a:solidFill>
              </a:rPr>
              <a:t>L</a:t>
            </a:r>
            <a:r>
              <a:rPr lang="en-US" sz="100" noProof="0" dirty="0">
                <a:solidFill>
                  <a:srgbClr val="000000"/>
                </a:solidFill>
              </a:rPr>
              <a:t> </a:t>
            </a:r>
            <a:r>
              <a:rPr lang="en-US" sz="3600" noProof="0" dirty="0">
                <a:solidFill>
                  <a:srgbClr val="000000"/>
                </a:solidFill>
              </a:rPr>
              <a:t>O 3-2: Compute Gross Pay for Different Pay Bases</a:t>
            </a:r>
          </a:p>
        </p:txBody>
      </p:sp>
      <p:sp>
        <p:nvSpPr>
          <p:cNvPr id="3" name="Content Placeholder 2">
            <a:extLst>
              <a:ext uri="{FF2B5EF4-FFF2-40B4-BE49-F238E27FC236}">
                <a16:creationId xmlns:a16="http://schemas.microsoft.com/office/drawing/2014/main" id="{D58EB2C3-7A2F-4C4E-8AEB-F3FF911A7E9E}"/>
              </a:ext>
            </a:extLst>
          </p:cNvPr>
          <p:cNvSpPr>
            <a:spLocks noGrp="1"/>
          </p:cNvSpPr>
          <p:nvPr>
            <p:ph idx="1"/>
          </p:nvPr>
        </p:nvSpPr>
        <p:spPr>
          <a:xfrm>
            <a:off x="628650" y="1456267"/>
            <a:ext cx="7886700" cy="3992034"/>
          </a:xfrm>
        </p:spPr>
        <p:txBody>
          <a:bodyPr>
            <a:normAutofit/>
          </a:bodyPr>
          <a:lstStyle/>
          <a:p>
            <a:pPr marL="0" indent="0">
              <a:buNone/>
            </a:pPr>
            <a:r>
              <a:rPr lang="en-US" sz="2400" noProof="0" dirty="0"/>
              <a:t>Hourly rate depends on the standard number of hours per year.</a:t>
            </a:r>
          </a:p>
          <a:p>
            <a:pPr marL="291600" indent="-291600">
              <a:lnSpc>
                <a:spcPct val="100000"/>
              </a:lnSpc>
              <a:spcBef>
                <a:spcPts val="1000"/>
              </a:spcBef>
            </a:pPr>
            <a:r>
              <a:rPr lang="en-US" sz="2400" noProof="0" dirty="0"/>
              <a:t>Example: 40-hour workweek.</a:t>
            </a:r>
          </a:p>
          <a:p>
            <a:pPr marL="291600" indent="-291600">
              <a:lnSpc>
                <a:spcPct val="100000"/>
              </a:lnSpc>
              <a:spcBef>
                <a:spcPts val="1000"/>
              </a:spcBef>
            </a:pPr>
            <a:r>
              <a:rPr lang="en-US" sz="2400" noProof="0" dirty="0"/>
              <a:t>Standard hours/year = 40 hours/week </a:t>
            </a:r>
            <a:r>
              <a:rPr lang="en-US" sz="2400" noProof="0" dirty="0">
                <a:solidFill>
                  <a:srgbClr val="000000"/>
                </a:solidFill>
              </a:rPr>
              <a:t>×</a:t>
            </a:r>
            <a:r>
              <a:rPr lang="en-US" sz="2400" noProof="0" dirty="0"/>
              <a:t> 52 weeks</a:t>
            </a:r>
          </a:p>
          <a:p>
            <a:pPr marL="3021013" indent="23813">
              <a:buNone/>
              <a:tabLst>
                <a:tab pos="92075" algn="l"/>
              </a:tabLst>
            </a:pPr>
            <a:r>
              <a:rPr lang="en-US" sz="2400" noProof="0" dirty="0"/>
              <a:t>= </a:t>
            </a:r>
            <a:r>
              <a:rPr lang="en-US" sz="2400" u="sng" noProof="0" dirty="0"/>
              <a:t>2,080</a:t>
            </a:r>
            <a:r>
              <a:rPr lang="en-US" sz="2400" noProof="0" dirty="0"/>
              <a:t> hours per year.</a:t>
            </a:r>
          </a:p>
          <a:p>
            <a:pPr marL="291600" indent="-291600">
              <a:lnSpc>
                <a:spcPct val="100000"/>
              </a:lnSpc>
              <a:spcBef>
                <a:spcPts val="1000"/>
              </a:spcBef>
            </a:pPr>
            <a:r>
              <a:rPr lang="en-US" sz="2400" noProof="0" dirty="0"/>
              <a:t>Example: 37.5-hour workweek.</a:t>
            </a:r>
          </a:p>
          <a:p>
            <a:pPr marL="291600" indent="-291600">
              <a:lnSpc>
                <a:spcPct val="100000"/>
              </a:lnSpc>
              <a:spcBef>
                <a:spcPts val="1000"/>
              </a:spcBef>
            </a:pPr>
            <a:r>
              <a:rPr lang="en-US" sz="2400" noProof="0" dirty="0"/>
              <a:t>Standard hours/year = 37.5 hours/week </a:t>
            </a:r>
            <a:r>
              <a:rPr lang="en-US" sz="2400" noProof="0" dirty="0">
                <a:solidFill>
                  <a:srgbClr val="000000"/>
                </a:solidFill>
              </a:rPr>
              <a:t>×</a:t>
            </a:r>
            <a:r>
              <a:rPr lang="en-US" sz="2400" noProof="0" dirty="0"/>
              <a:t> 52 weeks</a:t>
            </a:r>
          </a:p>
          <a:p>
            <a:pPr marL="3021013" indent="23813">
              <a:buNone/>
            </a:pPr>
            <a:r>
              <a:rPr lang="en-US" sz="2400" noProof="0" dirty="0"/>
              <a:t>= </a:t>
            </a:r>
            <a:r>
              <a:rPr lang="en-US" sz="2400" u="sng" noProof="0" dirty="0"/>
              <a:t>1,950</a:t>
            </a:r>
            <a:r>
              <a:rPr lang="en-US" sz="2400" noProof="0" dirty="0"/>
              <a:t> hours per year.</a:t>
            </a:r>
          </a:p>
        </p:txBody>
      </p:sp>
    </p:spTree>
    <p:extLst>
      <p:ext uri="{BB962C8B-B14F-4D97-AF65-F5344CB8AC3E}">
        <p14:creationId xmlns:p14="http://schemas.microsoft.com/office/powerpoint/2010/main" val="1016507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71BC7-D88F-4760-9F6E-E5611DF41423}"/>
              </a:ext>
            </a:extLst>
          </p:cNvPr>
          <p:cNvSpPr>
            <a:spLocks noGrp="1"/>
          </p:cNvSpPr>
          <p:nvPr>
            <p:ph type="title"/>
          </p:nvPr>
        </p:nvSpPr>
        <p:spPr>
          <a:xfrm>
            <a:off x="628650" y="226579"/>
            <a:ext cx="7886700" cy="1114236"/>
          </a:xfrm>
        </p:spPr>
        <p:txBody>
          <a:bodyPr/>
          <a:lstStyle/>
          <a:p>
            <a:r>
              <a:rPr lang="en-US" sz="3600" noProof="0" dirty="0">
                <a:solidFill>
                  <a:srgbClr val="000000"/>
                </a:solidFill>
              </a:rPr>
              <a:t>Gross Pay Computation for Salaried Employees</a:t>
            </a:r>
          </a:p>
        </p:txBody>
      </p:sp>
      <p:sp>
        <p:nvSpPr>
          <p:cNvPr id="3" name="Content Placeholder 2">
            <a:extLst>
              <a:ext uri="{FF2B5EF4-FFF2-40B4-BE49-F238E27FC236}">
                <a16:creationId xmlns:a16="http://schemas.microsoft.com/office/drawing/2014/main" id="{D58EB2C3-7A2F-4C4E-8AEB-F3FF911A7E9E}"/>
              </a:ext>
            </a:extLst>
          </p:cNvPr>
          <p:cNvSpPr>
            <a:spLocks noGrp="1"/>
          </p:cNvSpPr>
          <p:nvPr>
            <p:ph idx="1"/>
          </p:nvPr>
        </p:nvSpPr>
        <p:spPr>
          <a:xfrm>
            <a:off x="628650" y="1456267"/>
            <a:ext cx="7886700" cy="3458634"/>
          </a:xfrm>
        </p:spPr>
        <p:txBody>
          <a:bodyPr>
            <a:normAutofit/>
          </a:bodyPr>
          <a:lstStyle/>
          <a:p>
            <a:pPr marL="0" lvl="0" indent="0">
              <a:lnSpc>
                <a:spcPct val="100000"/>
              </a:lnSpc>
              <a:spcBef>
                <a:spcPts val="1000"/>
              </a:spcBef>
              <a:spcAft>
                <a:spcPts val="1000"/>
              </a:spcAft>
              <a:buNone/>
            </a:pPr>
            <a:r>
              <a:rPr lang="en-US" sz="2400" noProof="0" dirty="0"/>
              <a:t>F</a:t>
            </a:r>
            <a:r>
              <a:rPr lang="en-US" sz="100" noProof="0" dirty="0"/>
              <a:t> </a:t>
            </a:r>
            <a:r>
              <a:rPr lang="en-US" sz="2400" noProof="0" dirty="0"/>
              <a:t>L</a:t>
            </a:r>
            <a:r>
              <a:rPr lang="en-US" sz="100" noProof="0" dirty="0"/>
              <a:t> </a:t>
            </a:r>
            <a:r>
              <a:rPr lang="en-US" sz="2400" noProof="0" dirty="0"/>
              <a:t>S</a:t>
            </a:r>
            <a:r>
              <a:rPr lang="en-US" sz="100" noProof="0" dirty="0"/>
              <a:t> </a:t>
            </a:r>
            <a:r>
              <a:rPr lang="en-US" sz="2400" noProof="0" dirty="0"/>
              <a:t>A minimum salaried wage = $455 per week</a:t>
            </a:r>
          </a:p>
          <a:p>
            <a:pPr marL="0" indent="0">
              <a:lnSpc>
                <a:spcPct val="100000"/>
              </a:lnSpc>
              <a:spcBef>
                <a:spcPts val="1000"/>
              </a:spcBef>
              <a:spcAft>
                <a:spcPts val="1000"/>
              </a:spcAft>
              <a:buNone/>
            </a:pPr>
            <a:r>
              <a:rPr lang="en-US" sz="2400" noProof="0" dirty="0"/>
              <a:t>Overtime eligibility is determined by the company</a:t>
            </a:r>
          </a:p>
          <a:p>
            <a:pPr marL="0" indent="0">
              <a:lnSpc>
                <a:spcPct val="100000"/>
              </a:lnSpc>
              <a:spcBef>
                <a:spcPts val="1000"/>
              </a:spcBef>
              <a:spcAft>
                <a:spcPts val="1000"/>
              </a:spcAft>
              <a:buNone/>
            </a:pPr>
            <a:r>
              <a:rPr lang="en-US" sz="2400" noProof="0" dirty="0"/>
              <a:t>By law, only Federal salaried employees must receive overtime pay</a:t>
            </a:r>
          </a:p>
          <a:p>
            <a:pPr marL="0" indent="0">
              <a:lnSpc>
                <a:spcPct val="100000"/>
              </a:lnSpc>
              <a:spcBef>
                <a:spcPts val="1000"/>
              </a:spcBef>
              <a:spcAft>
                <a:spcPts val="1000"/>
              </a:spcAft>
              <a:buNone/>
            </a:pPr>
            <a:r>
              <a:rPr lang="en-US" sz="2400" noProof="0" dirty="0"/>
              <a:t>Need to determine hourly rate for salaried, nonexempt workers</a:t>
            </a:r>
          </a:p>
        </p:txBody>
      </p:sp>
    </p:spTree>
    <p:extLst>
      <p:ext uri="{BB962C8B-B14F-4D97-AF65-F5344CB8AC3E}">
        <p14:creationId xmlns:p14="http://schemas.microsoft.com/office/powerpoint/2010/main" val="35380803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71BC7-D88F-4760-9F6E-E5611DF41423}"/>
              </a:ext>
            </a:extLst>
          </p:cNvPr>
          <p:cNvSpPr>
            <a:spLocks noGrp="1"/>
          </p:cNvSpPr>
          <p:nvPr>
            <p:ph type="title"/>
          </p:nvPr>
        </p:nvSpPr>
        <p:spPr/>
        <p:txBody>
          <a:bodyPr/>
          <a:lstStyle/>
          <a:p>
            <a:r>
              <a:rPr lang="en-US" sz="4000" noProof="0" dirty="0">
                <a:solidFill>
                  <a:srgbClr val="000000"/>
                </a:solidFill>
              </a:rPr>
              <a:t>Hourly Rate for Salaried Employees</a:t>
            </a:r>
          </a:p>
        </p:txBody>
      </p:sp>
      <p:sp>
        <p:nvSpPr>
          <p:cNvPr id="3" name="Content Placeholder 2">
            <a:extLst>
              <a:ext uri="{FF2B5EF4-FFF2-40B4-BE49-F238E27FC236}">
                <a16:creationId xmlns:a16="http://schemas.microsoft.com/office/drawing/2014/main" id="{D58EB2C3-7A2F-4C4E-8AEB-F3FF911A7E9E}"/>
              </a:ext>
            </a:extLst>
          </p:cNvPr>
          <p:cNvSpPr>
            <a:spLocks noGrp="1"/>
          </p:cNvSpPr>
          <p:nvPr>
            <p:ph idx="1"/>
          </p:nvPr>
        </p:nvSpPr>
        <p:spPr>
          <a:xfrm>
            <a:off x="628651" y="1515901"/>
            <a:ext cx="2044976" cy="481863"/>
          </a:xfrm>
        </p:spPr>
        <p:txBody>
          <a:bodyPr>
            <a:normAutofit/>
          </a:bodyPr>
          <a:lstStyle/>
          <a:p>
            <a:pPr marL="291600" indent="-291600">
              <a:lnSpc>
                <a:spcPct val="100000"/>
              </a:lnSpc>
              <a:spcBef>
                <a:spcPts val="1000"/>
              </a:spcBef>
            </a:pPr>
            <a:r>
              <a:rPr lang="en-US" sz="2400" noProof="0" dirty="0"/>
              <a:t>Hourly Rate</a:t>
            </a:r>
          </a:p>
        </p:txBody>
      </p:sp>
      <p:graphicFrame>
        <p:nvGraphicFramePr>
          <p:cNvPr id="13" name="Object 12">
            <a:extLst>
              <a:ext uri="{FF2B5EF4-FFF2-40B4-BE49-F238E27FC236}">
                <a16:creationId xmlns:a16="http://schemas.microsoft.com/office/drawing/2014/main" id="{7F947F5D-3D55-4FBE-B597-44E6EF38720F}"/>
              </a:ext>
            </a:extLst>
          </p:cNvPr>
          <p:cNvGraphicFramePr>
            <a:graphicFrameLocks noChangeAspect="1"/>
          </p:cNvGraphicFramePr>
          <p:nvPr>
            <p:extLst>
              <p:ext uri="{D42A27DB-BD31-4B8C-83A1-F6EECF244321}">
                <p14:modId xmlns:p14="http://schemas.microsoft.com/office/powerpoint/2010/main" val="62411119"/>
              </p:ext>
            </p:extLst>
          </p:nvPr>
        </p:nvGraphicFramePr>
        <p:xfrm>
          <a:off x="2590799" y="1413487"/>
          <a:ext cx="3154363" cy="777875"/>
        </p:xfrm>
        <a:graphic>
          <a:graphicData uri="http://schemas.openxmlformats.org/presentationml/2006/ole">
            <mc:AlternateContent xmlns:mc="http://schemas.openxmlformats.org/markup-compatibility/2006">
              <mc:Choice xmlns:v="urn:schemas-microsoft-com:vml" Requires="v">
                <p:oleObj spid="_x0000_s2091" name="Equation" r:id="rId4" imgW="1955520" imgH="482400" progId="Equation.DSMT4">
                  <p:embed/>
                </p:oleObj>
              </mc:Choice>
              <mc:Fallback>
                <p:oleObj name="Equation" r:id="rId4" imgW="1955520" imgH="482400" progId="Equation.DSMT4">
                  <p:embed/>
                  <p:pic>
                    <p:nvPicPr>
                      <p:cNvPr id="13" name="Object 12">
                        <a:extLst>
                          <a:ext uri="{FF2B5EF4-FFF2-40B4-BE49-F238E27FC236}">
                            <a16:creationId xmlns:a16="http://schemas.microsoft.com/office/drawing/2014/main" id="{7F947F5D-3D55-4FBE-B597-44E6EF38720F}"/>
                          </a:ext>
                        </a:extLst>
                      </p:cNvPr>
                      <p:cNvPicPr/>
                      <p:nvPr/>
                    </p:nvPicPr>
                    <p:blipFill>
                      <a:blip r:embed="rId5"/>
                      <a:stretch>
                        <a:fillRect/>
                      </a:stretch>
                    </p:blipFill>
                    <p:spPr>
                      <a:xfrm>
                        <a:off x="2590799" y="1413487"/>
                        <a:ext cx="3154363" cy="777875"/>
                      </a:xfrm>
                      <a:prstGeom prst="rect">
                        <a:avLst/>
                      </a:prstGeom>
                    </p:spPr>
                  </p:pic>
                </p:oleObj>
              </mc:Fallback>
            </mc:AlternateContent>
          </a:graphicData>
        </a:graphic>
      </p:graphicFrame>
      <p:sp>
        <p:nvSpPr>
          <p:cNvPr id="9" name="Content Placeholder 8">
            <a:extLst>
              <a:ext uri="{FF2B5EF4-FFF2-40B4-BE49-F238E27FC236}">
                <a16:creationId xmlns:a16="http://schemas.microsoft.com/office/drawing/2014/main" id="{30AFBBF9-C1B9-400C-9A2F-D358DF277378}"/>
              </a:ext>
            </a:extLst>
          </p:cNvPr>
          <p:cNvSpPr>
            <a:spLocks noGrp="1"/>
          </p:cNvSpPr>
          <p:nvPr>
            <p:ph idx="10"/>
          </p:nvPr>
        </p:nvSpPr>
        <p:spPr>
          <a:xfrm>
            <a:off x="628650" y="2456438"/>
            <a:ext cx="7886700" cy="1847205"/>
          </a:xfrm>
        </p:spPr>
        <p:txBody>
          <a:bodyPr>
            <a:normAutofit/>
          </a:bodyPr>
          <a:lstStyle/>
          <a:p>
            <a:pPr marL="291600" indent="-291600">
              <a:lnSpc>
                <a:spcPct val="100000"/>
              </a:lnSpc>
              <a:spcBef>
                <a:spcPts val="1000"/>
              </a:spcBef>
              <a:spcAft>
                <a:spcPts val="0"/>
              </a:spcAft>
            </a:pPr>
            <a:r>
              <a:rPr lang="en-US" sz="2400" noProof="0" dirty="0"/>
              <a:t>Total number of hours per year is the number of hours in a standard workweek time 52 weeks.</a:t>
            </a:r>
          </a:p>
          <a:p>
            <a:pPr marL="291600" indent="-291600">
              <a:lnSpc>
                <a:spcPct val="100000"/>
              </a:lnSpc>
              <a:spcBef>
                <a:spcPts val="1000"/>
              </a:spcBef>
              <a:spcAft>
                <a:spcPts val="0"/>
              </a:spcAft>
            </a:pPr>
            <a:r>
              <a:rPr lang="en-US" sz="2400" noProof="0" dirty="0"/>
              <a:t>A larger number of hours in a workweek means that the hourly rate is lower.</a:t>
            </a:r>
          </a:p>
        </p:txBody>
      </p:sp>
    </p:spTree>
    <p:extLst>
      <p:ext uri="{BB962C8B-B14F-4D97-AF65-F5344CB8AC3E}">
        <p14:creationId xmlns:p14="http://schemas.microsoft.com/office/powerpoint/2010/main" val="919917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71BC7-D88F-4760-9F6E-E5611DF41423}"/>
              </a:ext>
            </a:extLst>
          </p:cNvPr>
          <p:cNvSpPr>
            <a:spLocks noGrp="1"/>
          </p:cNvSpPr>
          <p:nvPr>
            <p:ph type="title"/>
          </p:nvPr>
        </p:nvSpPr>
        <p:spPr>
          <a:xfrm>
            <a:off x="628650" y="226579"/>
            <a:ext cx="7886700" cy="1114236"/>
          </a:xfrm>
        </p:spPr>
        <p:txBody>
          <a:bodyPr/>
          <a:lstStyle/>
          <a:p>
            <a:r>
              <a:rPr lang="en-US" sz="3600" noProof="0" dirty="0">
                <a:solidFill>
                  <a:srgbClr val="000000"/>
                </a:solidFill>
              </a:rPr>
              <a:t>Hourly Rate Conversion Examples – higher standard hours</a:t>
            </a:r>
          </a:p>
        </p:txBody>
      </p:sp>
      <p:sp>
        <p:nvSpPr>
          <p:cNvPr id="3" name="Content Placeholder 2">
            <a:extLst>
              <a:ext uri="{FF2B5EF4-FFF2-40B4-BE49-F238E27FC236}">
                <a16:creationId xmlns:a16="http://schemas.microsoft.com/office/drawing/2014/main" id="{D58EB2C3-7A2F-4C4E-8AEB-F3FF911A7E9E}"/>
              </a:ext>
            </a:extLst>
          </p:cNvPr>
          <p:cNvSpPr>
            <a:spLocks noGrp="1"/>
          </p:cNvSpPr>
          <p:nvPr>
            <p:ph idx="1"/>
          </p:nvPr>
        </p:nvSpPr>
        <p:spPr>
          <a:xfrm>
            <a:off x="628650" y="1456266"/>
            <a:ext cx="7886700" cy="1275521"/>
          </a:xfrm>
        </p:spPr>
        <p:txBody>
          <a:bodyPr>
            <a:normAutofit/>
          </a:bodyPr>
          <a:lstStyle/>
          <a:p>
            <a:pPr marL="0" indent="0">
              <a:lnSpc>
                <a:spcPct val="100000"/>
              </a:lnSpc>
              <a:spcBef>
                <a:spcPts val="1000"/>
              </a:spcBef>
              <a:buNone/>
            </a:pPr>
            <a:r>
              <a:rPr lang="en-US" sz="2400" noProof="0" dirty="0"/>
              <a:t>Omoefe is a salaried employee who earns $44,000 per year and has a standard 40-hour workweek. What is her hourly rate?</a:t>
            </a:r>
          </a:p>
        </p:txBody>
      </p:sp>
      <p:graphicFrame>
        <p:nvGraphicFramePr>
          <p:cNvPr id="13" name="Object 12">
            <a:extLst>
              <a:ext uri="{FF2B5EF4-FFF2-40B4-BE49-F238E27FC236}">
                <a16:creationId xmlns:a16="http://schemas.microsoft.com/office/drawing/2014/main" id="{7F947F5D-3D55-4FBE-B597-44E6EF38720F}"/>
              </a:ext>
            </a:extLst>
          </p:cNvPr>
          <p:cNvGraphicFramePr>
            <a:graphicFrameLocks noChangeAspect="1"/>
          </p:cNvGraphicFramePr>
          <p:nvPr>
            <p:extLst>
              <p:ext uri="{D42A27DB-BD31-4B8C-83A1-F6EECF244321}">
                <p14:modId xmlns:p14="http://schemas.microsoft.com/office/powerpoint/2010/main" val="1944669768"/>
              </p:ext>
            </p:extLst>
          </p:nvPr>
        </p:nvGraphicFramePr>
        <p:xfrm>
          <a:off x="708025" y="2847975"/>
          <a:ext cx="5002213" cy="852488"/>
        </p:xfrm>
        <a:graphic>
          <a:graphicData uri="http://schemas.openxmlformats.org/presentationml/2006/ole">
            <mc:AlternateContent xmlns:mc="http://schemas.openxmlformats.org/markup-compatibility/2006">
              <mc:Choice xmlns:v="urn:schemas-microsoft-com:vml" Requires="v">
                <p:oleObj spid="_x0000_s3117" name="Equation" r:id="rId4" imgW="2819160" imgH="482400" progId="Equation.DSMT4">
                  <p:embed/>
                </p:oleObj>
              </mc:Choice>
              <mc:Fallback>
                <p:oleObj name="Equation" r:id="rId4" imgW="2819160" imgH="482400" progId="Equation.DSMT4">
                  <p:embed/>
                  <p:pic>
                    <p:nvPicPr>
                      <p:cNvPr id="13" name="Object 12">
                        <a:extLst>
                          <a:ext uri="{FF2B5EF4-FFF2-40B4-BE49-F238E27FC236}">
                            <a16:creationId xmlns:a16="http://schemas.microsoft.com/office/drawing/2014/main" id="{7F947F5D-3D55-4FBE-B597-44E6EF38720F}"/>
                          </a:ext>
                        </a:extLst>
                      </p:cNvPr>
                      <p:cNvPicPr/>
                      <p:nvPr/>
                    </p:nvPicPr>
                    <p:blipFill>
                      <a:blip r:embed="rId5"/>
                      <a:stretch>
                        <a:fillRect/>
                      </a:stretch>
                    </p:blipFill>
                    <p:spPr>
                      <a:xfrm>
                        <a:off x="708025" y="2847975"/>
                        <a:ext cx="5002213" cy="852488"/>
                      </a:xfrm>
                      <a:prstGeom prst="rect">
                        <a:avLst/>
                      </a:prstGeom>
                    </p:spPr>
                  </p:pic>
                </p:oleObj>
              </mc:Fallback>
            </mc:AlternateContent>
          </a:graphicData>
        </a:graphic>
      </p:graphicFrame>
      <p:sp>
        <p:nvSpPr>
          <p:cNvPr id="9" name="Content Placeholder 8">
            <a:extLst>
              <a:ext uri="{FF2B5EF4-FFF2-40B4-BE49-F238E27FC236}">
                <a16:creationId xmlns:a16="http://schemas.microsoft.com/office/drawing/2014/main" id="{30AFBBF9-C1B9-400C-9A2F-D358DF277378}"/>
              </a:ext>
            </a:extLst>
          </p:cNvPr>
          <p:cNvSpPr>
            <a:spLocks noGrp="1"/>
          </p:cNvSpPr>
          <p:nvPr>
            <p:ph idx="10"/>
          </p:nvPr>
        </p:nvSpPr>
        <p:spPr>
          <a:xfrm>
            <a:off x="628650" y="4126213"/>
            <a:ext cx="7886700" cy="634630"/>
          </a:xfrm>
        </p:spPr>
        <p:txBody>
          <a:bodyPr>
            <a:normAutofit/>
          </a:bodyPr>
          <a:lstStyle/>
          <a:p>
            <a:pPr marL="0" lvl="0" indent="0">
              <a:lnSpc>
                <a:spcPct val="100000"/>
              </a:lnSpc>
              <a:spcBef>
                <a:spcPts val="1000"/>
              </a:spcBef>
              <a:buNone/>
            </a:pPr>
            <a:r>
              <a:rPr lang="en-US" sz="2400" baseline="30000" noProof="0" dirty="0"/>
              <a:t>*</a:t>
            </a:r>
            <a:r>
              <a:rPr lang="en-US" sz="2400" noProof="0" dirty="0"/>
              <a:t>(40 × 52) 2,080 hours.</a:t>
            </a:r>
          </a:p>
        </p:txBody>
      </p:sp>
    </p:spTree>
    <p:extLst>
      <p:ext uri="{BB962C8B-B14F-4D97-AF65-F5344CB8AC3E}">
        <p14:creationId xmlns:p14="http://schemas.microsoft.com/office/powerpoint/2010/main" val="409529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71BC7-D88F-4760-9F6E-E5611DF41423}"/>
              </a:ext>
            </a:extLst>
          </p:cNvPr>
          <p:cNvSpPr>
            <a:spLocks noGrp="1"/>
          </p:cNvSpPr>
          <p:nvPr>
            <p:ph type="title"/>
          </p:nvPr>
        </p:nvSpPr>
        <p:spPr>
          <a:xfrm>
            <a:off x="628650" y="277226"/>
            <a:ext cx="7886700" cy="1012942"/>
          </a:xfrm>
        </p:spPr>
        <p:txBody>
          <a:bodyPr/>
          <a:lstStyle/>
          <a:p>
            <a:r>
              <a:rPr lang="en-US" sz="3600" noProof="0" dirty="0">
                <a:solidFill>
                  <a:srgbClr val="000000"/>
                </a:solidFill>
              </a:rPr>
              <a:t>Hourly Rate Conversion Examples – lower standard hours</a:t>
            </a:r>
          </a:p>
        </p:txBody>
      </p:sp>
      <p:sp>
        <p:nvSpPr>
          <p:cNvPr id="3" name="Content Placeholder 2">
            <a:extLst>
              <a:ext uri="{FF2B5EF4-FFF2-40B4-BE49-F238E27FC236}">
                <a16:creationId xmlns:a16="http://schemas.microsoft.com/office/drawing/2014/main" id="{D58EB2C3-7A2F-4C4E-8AEB-F3FF911A7E9E}"/>
              </a:ext>
            </a:extLst>
          </p:cNvPr>
          <p:cNvSpPr>
            <a:spLocks noGrp="1"/>
          </p:cNvSpPr>
          <p:nvPr>
            <p:ph idx="1"/>
          </p:nvPr>
        </p:nvSpPr>
        <p:spPr>
          <a:xfrm>
            <a:off x="628650" y="1456266"/>
            <a:ext cx="7886700" cy="1257117"/>
          </a:xfrm>
        </p:spPr>
        <p:txBody>
          <a:bodyPr>
            <a:normAutofit/>
          </a:bodyPr>
          <a:lstStyle/>
          <a:p>
            <a:pPr marL="0" lvl="0" indent="0">
              <a:lnSpc>
                <a:spcPct val="100000"/>
              </a:lnSpc>
              <a:buNone/>
            </a:pPr>
            <a:r>
              <a:rPr lang="en-US" sz="2400" noProof="0" dirty="0"/>
              <a:t>Omoefe is a salaried exempt employee who earns $44,000 per year and has a standard 37.5-hour workweek. What is her hourly rate?</a:t>
            </a:r>
          </a:p>
        </p:txBody>
      </p:sp>
      <p:graphicFrame>
        <p:nvGraphicFramePr>
          <p:cNvPr id="13" name="Object 12">
            <a:extLst>
              <a:ext uri="{FF2B5EF4-FFF2-40B4-BE49-F238E27FC236}">
                <a16:creationId xmlns:a16="http://schemas.microsoft.com/office/drawing/2014/main" id="{7F947F5D-3D55-4FBE-B597-44E6EF38720F}"/>
              </a:ext>
            </a:extLst>
          </p:cNvPr>
          <p:cNvGraphicFramePr>
            <a:graphicFrameLocks noChangeAspect="1"/>
          </p:cNvGraphicFramePr>
          <p:nvPr>
            <p:extLst>
              <p:ext uri="{D42A27DB-BD31-4B8C-83A1-F6EECF244321}">
                <p14:modId xmlns:p14="http://schemas.microsoft.com/office/powerpoint/2010/main" val="3531751911"/>
              </p:ext>
            </p:extLst>
          </p:nvPr>
        </p:nvGraphicFramePr>
        <p:xfrm>
          <a:off x="1012825" y="2916238"/>
          <a:ext cx="5003800" cy="855662"/>
        </p:xfrm>
        <a:graphic>
          <a:graphicData uri="http://schemas.openxmlformats.org/presentationml/2006/ole">
            <mc:AlternateContent xmlns:mc="http://schemas.openxmlformats.org/markup-compatibility/2006">
              <mc:Choice xmlns:v="urn:schemas-microsoft-com:vml" Requires="v">
                <p:oleObj spid="_x0000_s4142" name="Equation" r:id="rId4" imgW="2819160" imgH="482400" progId="Equation.DSMT4">
                  <p:embed/>
                </p:oleObj>
              </mc:Choice>
              <mc:Fallback>
                <p:oleObj name="Equation" r:id="rId4" imgW="2819160" imgH="482400" progId="Equation.DSMT4">
                  <p:embed/>
                  <p:pic>
                    <p:nvPicPr>
                      <p:cNvPr id="13" name="Object 12">
                        <a:extLst>
                          <a:ext uri="{FF2B5EF4-FFF2-40B4-BE49-F238E27FC236}">
                            <a16:creationId xmlns:a16="http://schemas.microsoft.com/office/drawing/2014/main" id="{7F947F5D-3D55-4FBE-B597-44E6EF38720F}"/>
                          </a:ext>
                        </a:extLst>
                      </p:cNvPr>
                      <p:cNvPicPr/>
                      <p:nvPr/>
                    </p:nvPicPr>
                    <p:blipFill>
                      <a:blip r:embed="rId5"/>
                      <a:stretch>
                        <a:fillRect/>
                      </a:stretch>
                    </p:blipFill>
                    <p:spPr>
                      <a:xfrm>
                        <a:off x="1012825" y="2916238"/>
                        <a:ext cx="5003800" cy="855662"/>
                      </a:xfrm>
                      <a:prstGeom prst="rect">
                        <a:avLst/>
                      </a:prstGeom>
                    </p:spPr>
                  </p:pic>
                </p:oleObj>
              </mc:Fallback>
            </mc:AlternateContent>
          </a:graphicData>
        </a:graphic>
      </p:graphicFrame>
      <p:sp>
        <p:nvSpPr>
          <p:cNvPr id="9" name="Content Placeholder 8">
            <a:extLst>
              <a:ext uri="{FF2B5EF4-FFF2-40B4-BE49-F238E27FC236}">
                <a16:creationId xmlns:a16="http://schemas.microsoft.com/office/drawing/2014/main" id="{30AFBBF9-C1B9-400C-9A2F-D358DF277378}"/>
              </a:ext>
            </a:extLst>
          </p:cNvPr>
          <p:cNvSpPr>
            <a:spLocks noGrp="1"/>
          </p:cNvSpPr>
          <p:nvPr>
            <p:ph idx="10"/>
          </p:nvPr>
        </p:nvSpPr>
        <p:spPr>
          <a:xfrm>
            <a:off x="628650" y="3867220"/>
            <a:ext cx="7886700" cy="1530624"/>
          </a:xfrm>
        </p:spPr>
        <p:txBody>
          <a:bodyPr>
            <a:noAutofit/>
          </a:bodyPr>
          <a:lstStyle/>
          <a:p>
            <a:pPr marL="0" indent="1254125">
              <a:lnSpc>
                <a:spcPct val="100000"/>
              </a:lnSpc>
              <a:spcAft>
                <a:spcPts val="1500"/>
              </a:spcAft>
              <a:buNone/>
            </a:pPr>
            <a:r>
              <a:rPr lang="en-US" sz="2400" baseline="30000" noProof="0" dirty="0"/>
              <a:t>*</a:t>
            </a:r>
            <a:r>
              <a:rPr lang="en-US" sz="2400" noProof="0" dirty="0"/>
              <a:t>(37.5 × 52) 1,950 hours</a:t>
            </a:r>
          </a:p>
          <a:p>
            <a:pPr marL="0" lvl="0" indent="0">
              <a:buNone/>
            </a:pPr>
            <a:r>
              <a:rPr lang="en-US" sz="2400" noProof="0" dirty="0"/>
              <a:t>** Notice that the hourly rate is higher because of the shorter standard workweek**</a:t>
            </a:r>
          </a:p>
        </p:txBody>
      </p:sp>
    </p:spTree>
    <p:extLst>
      <p:ext uri="{BB962C8B-B14F-4D97-AF65-F5344CB8AC3E}">
        <p14:creationId xmlns:p14="http://schemas.microsoft.com/office/powerpoint/2010/main" val="3566002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71BC7-D88F-4760-9F6E-E5611DF41423}"/>
              </a:ext>
            </a:extLst>
          </p:cNvPr>
          <p:cNvSpPr>
            <a:spLocks noGrp="1"/>
          </p:cNvSpPr>
          <p:nvPr>
            <p:ph type="title"/>
          </p:nvPr>
        </p:nvSpPr>
        <p:spPr>
          <a:xfrm>
            <a:off x="628650" y="277226"/>
            <a:ext cx="7886700" cy="1012942"/>
          </a:xfrm>
        </p:spPr>
        <p:txBody>
          <a:bodyPr/>
          <a:lstStyle/>
          <a:p>
            <a:r>
              <a:rPr lang="en-US" sz="3600" noProof="0" dirty="0">
                <a:solidFill>
                  <a:srgbClr val="000000"/>
                </a:solidFill>
              </a:rPr>
              <a:t>F</a:t>
            </a:r>
            <a:r>
              <a:rPr lang="en-US" sz="100" noProof="0" dirty="0">
                <a:solidFill>
                  <a:srgbClr val="000000"/>
                </a:solidFill>
              </a:rPr>
              <a:t> </a:t>
            </a:r>
            <a:r>
              <a:rPr lang="en-US" sz="3600" noProof="0" dirty="0">
                <a:solidFill>
                  <a:srgbClr val="000000"/>
                </a:solidFill>
              </a:rPr>
              <a:t>L</a:t>
            </a:r>
            <a:r>
              <a:rPr lang="en-US" sz="100" noProof="0" dirty="0">
                <a:solidFill>
                  <a:srgbClr val="000000"/>
                </a:solidFill>
              </a:rPr>
              <a:t> </a:t>
            </a:r>
            <a:r>
              <a:rPr lang="en-US" sz="3600" noProof="0" dirty="0">
                <a:solidFill>
                  <a:srgbClr val="000000"/>
                </a:solidFill>
              </a:rPr>
              <a:t>S</a:t>
            </a:r>
            <a:r>
              <a:rPr lang="en-US" sz="100" noProof="0" dirty="0">
                <a:solidFill>
                  <a:srgbClr val="000000"/>
                </a:solidFill>
              </a:rPr>
              <a:t> </a:t>
            </a:r>
            <a:r>
              <a:rPr lang="en-US" sz="3600" noProof="0" dirty="0">
                <a:solidFill>
                  <a:srgbClr val="000000"/>
                </a:solidFill>
              </a:rPr>
              <a:t>A Minimum Wage and Nonexempt Salaried Employees</a:t>
            </a:r>
          </a:p>
        </p:txBody>
      </p:sp>
      <p:sp>
        <p:nvSpPr>
          <p:cNvPr id="3" name="Content Placeholder 2">
            <a:extLst>
              <a:ext uri="{FF2B5EF4-FFF2-40B4-BE49-F238E27FC236}">
                <a16:creationId xmlns:a16="http://schemas.microsoft.com/office/drawing/2014/main" id="{D58EB2C3-7A2F-4C4E-8AEB-F3FF911A7E9E}"/>
              </a:ext>
            </a:extLst>
          </p:cNvPr>
          <p:cNvSpPr>
            <a:spLocks noGrp="1"/>
          </p:cNvSpPr>
          <p:nvPr>
            <p:ph idx="1"/>
          </p:nvPr>
        </p:nvSpPr>
        <p:spPr>
          <a:xfrm>
            <a:off x="628650" y="1456266"/>
            <a:ext cx="7886700" cy="3591983"/>
          </a:xfrm>
        </p:spPr>
        <p:txBody>
          <a:bodyPr>
            <a:normAutofit/>
          </a:bodyPr>
          <a:lstStyle/>
          <a:p>
            <a:pPr marL="0" lvl="0" indent="0">
              <a:lnSpc>
                <a:spcPct val="100000"/>
              </a:lnSpc>
              <a:spcBef>
                <a:spcPts val="1000"/>
              </a:spcBef>
              <a:spcAft>
                <a:spcPts val="1000"/>
              </a:spcAft>
              <a:buNone/>
            </a:pPr>
            <a:r>
              <a:rPr lang="en-US" sz="2200" noProof="0" dirty="0"/>
              <a:t>Non-exempt salaried workers are still subject to F</a:t>
            </a:r>
            <a:r>
              <a:rPr lang="en-US" sz="100" noProof="0" dirty="0"/>
              <a:t> </a:t>
            </a:r>
            <a:r>
              <a:rPr lang="en-US" sz="2200" noProof="0" dirty="0"/>
              <a:t>L</a:t>
            </a:r>
            <a:r>
              <a:rPr lang="en-US" sz="100" noProof="0" dirty="0"/>
              <a:t> </a:t>
            </a:r>
            <a:r>
              <a:rPr lang="en-US" sz="2200" noProof="0" dirty="0"/>
              <a:t>S</a:t>
            </a:r>
            <a:r>
              <a:rPr lang="en-US" sz="100" noProof="0" dirty="0"/>
              <a:t> </a:t>
            </a:r>
            <a:r>
              <a:rPr lang="en-US" sz="2200" noProof="0" dirty="0"/>
              <a:t>A minimum wage provisions</a:t>
            </a:r>
          </a:p>
          <a:p>
            <a:pPr marL="0" indent="0">
              <a:lnSpc>
                <a:spcPct val="100000"/>
              </a:lnSpc>
              <a:spcBef>
                <a:spcPts val="1000"/>
              </a:spcBef>
              <a:spcAft>
                <a:spcPts val="1000"/>
              </a:spcAft>
              <a:buNone/>
            </a:pPr>
            <a:r>
              <a:rPr lang="en-US" sz="2200" noProof="0" dirty="0"/>
              <a:t>Employer must ensure that salaried wage divided by annual hours meets the minimum wage.</a:t>
            </a:r>
          </a:p>
          <a:p>
            <a:pPr marL="0" indent="0">
              <a:lnSpc>
                <a:spcPct val="100000"/>
              </a:lnSpc>
              <a:spcBef>
                <a:spcPts val="1000"/>
              </a:spcBef>
              <a:spcAft>
                <a:spcPts val="1000"/>
              </a:spcAft>
              <a:buNone/>
              <a:tabLst>
                <a:tab pos="1169988" algn="l"/>
              </a:tabLst>
            </a:pPr>
            <a:r>
              <a:rPr lang="en-US" sz="2200" noProof="0" dirty="0"/>
              <a:t>Standard weekly hours are an agreed-upon amount between the employer and employee</a:t>
            </a:r>
          </a:p>
        </p:txBody>
      </p:sp>
    </p:spTree>
    <p:extLst>
      <p:ext uri="{BB962C8B-B14F-4D97-AF65-F5344CB8AC3E}">
        <p14:creationId xmlns:p14="http://schemas.microsoft.com/office/powerpoint/2010/main" val="1567144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71BC7-D88F-4760-9F6E-E5611DF41423}"/>
              </a:ext>
            </a:extLst>
          </p:cNvPr>
          <p:cNvSpPr>
            <a:spLocks noGrp="1"/>
          </p:cNvSpPr>
          <p:nvPr>
            <p:ph type="title"/>
          </p:nvPr>
        </p:nvSpPr>
        <p:spPr>
          <a:xfrm>
            <a:off x="628650" y="226579"/>
            <a:ext cx="7886700" cy="1114236"/>
          </a:xfrm>
        </p:spPr>
        <p:txBody>
          <a:bodyPr/>
          <a:lstStyle/>
          <a:p>
            <a:r>
              <a:rPr lang="en-US" sz="3600" noProof="0" dirty="0">
                <a:solidFill>
                  <a:srgbClr val="000000"/>
                </a:solidFill>
              </a:rPr>
              <a:t>Salaried Nonexempt Gross Pay Example #1</a:t>
            </a:r>
          </a:p>
        </p:txBody>
      </p:sp>
      <p:sp>
        <p:nvSpPr>
          <p:cNvPr id="3" name="Content Placeholder 2">
            <a:extLst>
              <a:ext uri="{FF2B5EF4-FFF2-40B4-BE49-F238E27FC236}">
                <a16:creationId xmlns:a16="http://schemas.microsoft.com/office/drawing/2014/main" id="{D58EB2C3-7A2F-4C4E-8AEB-F3FF911A7E9E}"/>
              </a:ext>
            </a:extLst>
          </p:cNvPr>
          <p:cNvSpPr>
            <a:spLocks noGrp="1"/>
          </p:cNvSpPr>
          <p:nvPr>
            <p:ph idx="1"/>
          </p:nvPr>
        </p:nvSpPr>
        <p:spPr>
          <a:xfrm>
            <a:off x="628650" y="1456266"/>
            <a:ext cx="7886700" cy="3980437"/>
          </a:xfrm>
        </p:spPr>
        <p:txBody>
          <a:bodyPr>
            <a:normAutofit/>
          </a:bodyPr>
          <a:lstStyle/>
          <a:p>
            <a:pPr marL="291600" indent="-291600" defTabSz="914400">
              <a:lnSpc>
                <a:spcPct val="100000"/>
              </a:lnSpc>
              <a:spcBef>
                <a:spcPts val="1000"/>
              </a:spcBef>
            </a:pPr>
            <a:r>
              <a:rPr lang="en-US" sz="2400" noProof="0" dirty="0"/>
              <a:t>Salaried, non-exempt employee was earning $1,200/week for a standard 45 hours of work.</a:t>
            </a:r>
          </a:p>
          <a:p>
            <a:pPr marL="291600" indent="-291600" defTabSz="914400">
              <a:lnSpc>
                <a:spcPct val="100000"/>
              </a:lnSpc>
              <a:spcBef>
                <a:spcPts val="1000"/>
              </a:spcBef>
            </a:pPr>
            <a:r>
              <a:rPr lang="en-US" sz="2400" noProof="0" dirty="0"/>
              <a:t>Hourly compensation = $1,200/45 hours or $26.67 (rounded) per hour.</a:t>
            </a:r>
          </a:p>
          <a:p>
            <a:pPr marL="291600" indent="-291600" defTabSz="914400">
              <a:lnSpc>
                <a:spcPct val="100000"/>
              </a:lnSpc>
              <a:spcBef>
                <a:spcPts val="1000"/>
              </a:spcBef>
              <a:spcAft>
                <a:spcPts val="1200"/>
              </a:spcAft>
            </a:pPr>
            <a:r>
              <a:rPr lang="en-US" sz="2400" noProof="0" dirty="0"/>
              <a:t>Overtime rate would be $40.00 per hour ($26.67 × 1.5).</a:t>
            </a:r>
          </a:p>
          <a:p>
            <a:pPr marL="291600" indent="-291600" defTabSz="914400">
              <a:lnSpc>
                <a:spcPct val="100000"/>
              </a:lnSpc>
              <a:spcBef>
                <a:spcPts val="1000"/>
              </a:spcBef>
            </a:pPr>
            <a:r>
              <a:rPr lang="en-US" sz="2400" noProof="0" dirty="0"/>
              <a:t>For a 50-hour workweek:</a:t>
            </a:r>
          </a:p>
        </p:txBody>
      </p:sp>
      <p:graphicFrame>
        <p:nvGraphicFramePr>
          <p:cNvPr id="7" name="Table 6">
            <a:extLst>
              <a:ext uri="{FF2B5EF4-FFF2-40B4-BE49-F238E27FC236}">
                <a16:creationId xmlns:a16="http://schemas.microsoft.com/office/drawing/2014/main" id="{A59CFDF4-A8EF-4AE2-8BBC-6566635A01F0}"/>
              </a:ext>
            </a:extLst>
          </p:cNvPr>
          <p:cNvGraphicFramePr>
            <a:graphicFrameLocks noGrp="1"/>
          </p:cNvGraphicFramePr>
          <p:nvPr>
            <p:extLst>
              <p:ext uri="{D42A27DB-BD31-4B8C-83A1-F6EECF244321}">
                <p14:modId xmlns:p14="http://schemas.microsoft.com/office/powerpoint/2010/main" val="2972232451"/>
              </p:ext>
            </p:extLst>
          </p:nvPr>
        </p:nvGraphicFramePr>
        <p:xfrm>
          <a:off x="4320361" y="3836499"/>
          <a:ext cx="3452037" cy="1371600"/>
        </p:xfrm>
        <a:graphic>
          <a:graphicData uri="http://schemas.openxmlformats.org/drawingml/2006/table">
            <a:tbl>
              <a:tblPr firstRow="1" bandRow="1">
                <a:tableStyleId>{5C22544A-7EE6-4342-B048-85BDC9FD1C3A}</a:tableStyleId>
              </a:tblPr>
              <a:tblGrid>
                <a:gridCol w="3452037">
                  <a:extLst>
                    <a:ext uri="{9D8B030D-6E8A-4147-A177-3AD203B41FA5}">
                      <a16:colId xmlns:a16="http://schemas.microsoft.com/office/drawing/2014/main" val="1825046747"/>
                    </a:ext>
                  </a:extLst>
                </a:gridCol>
              </a:tblGrid>
              <a:tr h="370840">
                <a:tc>
                  <a:txBody>
                    <a:bodyPr/>
                    <a:lstStyle/>
                    <a:p>
                      <a:r>
                        <a:rPr lang="en-US" sz="2400" b="0" dirty="0">
                          <a:solidFill>
                            <a:schemeClr val="bg1"/>
                          </a:solidFill>
                        </a:rPr>
                        <a:t>$1,200.00 salary </a:t>
                      </a:r>
                      <a:endParaRPr lang="en-IN" sz="2400" b="0"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376858"/>
                  </a:ext>
                </a:extLst>
              </a:tr>
              <a:tr h="370840">
                <a:tc>
                  <a:txBody>
                    <a:bodyPr/>
                    <a:lstStyle/>
                    <a:p>
                      <a:r>
                        <a:rPr lang="en-US" sz="2400" u="sng" dirty="0">
                          <a:solidFill>
                            <a:schemeClr val="bg1"/>
                          </a:solidFill>
                        </a:rPr>
                        <a:t>      200.00</a:t>
                      </a:r>
                      <a:r>
                        <a:rPr lang="en-US" sz="2400" u="none" dirty="0">
                          <a:solidFill>
                            <a:schemeClr val="bg1"/>
                          </a:solidFill>
                        </a:rPr>
                        <a:t> </a:t>
                      </a:r>
                      <a:r>
                        <a:rPr lang="en-US" sz="2400" dirty="0">
                          <a:solidFill>
                            <a:schemeClr val="bg1"/>
                          </a:solidFill>
                        </a:rPr>
                        <a:t>overtime pay</a:t>
                      </a:r>
                      <a:endParaRPr lang="en-IN" sz="2400"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991250166"/>
                  </a:ext>
                </a:extLst>
              </a:tr>
              <a:tr h="370840">
                <a:tc>
                  <a:txBody>
                    <a:bodyPr/>
                    <a:lstStyle/>
                    <a:p>
                      <a:r>
                        <a:rPr lang="en-US" sz="2400" u="dbl" dirty="0">
                          <a:solidFill>
                            <a:schemeClr val="bg1"/>
                          </a:solidFill>
                        </a:rPr>
                        <a:t>$1,400.00</a:t>
                      </a:r>
                      <a:r>
                        <a:rPr lang="en-US" sz="2400" u="none" dirty="0">
                          <a:solidFill>
                            <a:schemeClr val="bg1"/>
                          </a:solidFill>
                        </a:rPr>
                        <a:t> </a:t>
                      </a:r>
                      <a:r>
                        <a:rPr lang="en-US" sz="2400" dirty="0">
                          <a:solidFill>
                            <a:schemeClr val="bg1"/>
                          </a:solidFill>
                        </a:rPr>
                        <a:t>gross pay </a:t>
                      </a:r>
                      <a:endParaRPr lang="en-IN" sz="2400" dirty="0">
                        <a:solidFill>
                          <a:schemeClr val="bg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235006569"/>
                  </a:ext>
                </a:extLst>
              </a:tr>
            </a:tbl>
          </a:graphicData>
        </a:graphic>
      </p:graphicFrame>
    </p:spTree>
    <p:extLst>
      <p:ext uri="{BB962C8B-B14F-4D97-AF65-F5344CB8AC3E}">
        <p14:creationId xmlns:p14="http://schemas.microsoft.com/office/powerpoint/2010/main" val="18771584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71BC7-D88F-4760-9F6E-E5611DF41423}"/>
              </a:ext>
            </a:extLst>
          </p:cNvPr>
          <p:cNvSpPr>
            <a:spLocks noGrp="1"/>
          </p:cNvSpPr>
          <p:nvPr>
            <p:ph type="title"/>
          </p:nvPr>
        </p:nvSpPr>
        <p:spPr>
          <a:xfrm>
            <a:off x="628650" y="267046"/>
            <a:ext cx="7886700" cy="1033302"/>
          </a:xfrm>
        </p:spPr>
        <p:txBody>
          <a:bodyPr/>
          <a:lstStyle/>
          <a:p>
            <a:r>
              <a:rPr lang="en-US" sz="3600" dirty="0">
                <a:solidFill>
                  <a:srgbClr val="000000"/>
                </a:solidFill>
              </a:rPr>
              <a:t>Salaried Nonexempt Gross Pay Example #2</a:t>
            </a:r>
            <a:endParaRPr lang="en-US" sz="1000" noProof="0" dirty="0">
              <a:solidFill>
                <a:srgbClr val="000000"/>
              </a:solidFill>
            </a:endParaRPr>
          </a:p>
        </p:txBody>
      </p:sp>
      <p:sp>
        <p:nvSpPr>
          <p:cNvPr id="3" name="Content Placeholder 2">
            <a:extLst>
              <a:ext uri="{FF2B5EF4-FFF2-40B4-BE49-F238E27FC236}">
                <a16:creationId xmlns:a16="http://schemas.microsoft.com/office/drawing/2014/main" id="{D58EB2C3-7A2F-4C4E-8AEB-F3FF911A7E9E}"/>
              </a:ext>
            </a:extLst>
          </p:cNvPr>
          <p:cNvSpPr>
            <a:spLocks noGrp="1"/>
          </p:cNvSpPr>
          <p:nvPr>
            <p:ph idx="1"/>
          </p:nvPr>
        </p:nvSpPr>
        <p:spPr>
          <a:xfrm>
            <a:off x="628650" y="1456267"/>
            <a:ext cx="7886700" cy="3324456"/>
          </a:xfrm>
        </p:spPr>
        <p:txBody>
          <a:bodyPr>
            <a:normAutofit/>
          </a:bodyPr>
          <a:lstStyle/>
          <a:p>
            <a:pPr marL="0" lvl="0" indent="0">
              <a:lnSpc>
                <a:spcPct val="100000"/>
              </a:lnSpc>
              <a:spcBef>
                <a:spcPts val="1000"/>
              </a:spcBef>
              <a:spcAft>
                <a:spcPts val="1000"/>
              </a:spcAft>
              <a:buNone/>
            </a:pPr>
            <a:r>
              <a:rPr lang="en-US" sz="2400" noProof="0" dirty="0"/>
              <a:t>Salaried nonexempt worker who earns $1,500 biweekly</a:t>
            </a:r>
          </a:p>
          <a:p>
            <a:pPr marL="0" indent="0">
              <a:lnSpc>
                <a:spcPct val="100000"/>
              </a:lnSpc>
              <a:spcBef>
                <a:spcPts val="1000"/>
              </a:spcBef>
              <a:spcAft>
                <a:spcPts val="1000"/>
              </a:spcAft>
              <a:buNone/>
            </a:pPr>
            <a:r>
              <a:rPr lang="en-US" sz="2400" noProof="0" dirty="0"/>
              <a:t>Standard working hours are 45 per week</a:t>
            </a:r>
          </a:p>
          <a:p>
            <a:pPr marL="0" indent="0">
              <a:lnSpc>
                <a:spcPct val="100000"/>
              </a:lnSpc>
              <a:spcBef>
                <a:spcPts val="1000"/>
              </a:spcBef>
              <a:spcAft>
                <a:spcPts val="1000"/>
              </a:spcAft>
              <a:buNone/>
            </a:pPr>
            <a:r>
              <a:rPr lang="en-US" sz="2400" noProof="0" dirty="0"/>
              <a:t>During a two-week period, the employee worked 80 hours.</a:t>
            </a:r>
          </a:p>
          <a:p>
            <a:pPr marL="0" indent="0">
              <a:lnSpc>
                <a:spcPct val="100000"/>
              </a:lnSpc>
              <a:spcBef>
                <a:spcPts val="1000"/>
              </a:spcBef>
              <a:spcAft>
                <a:spcPts val="1000"/>
              </a:spcAft>
              <a:buNone/>
            </a:pPr>
            <a:r>
              <a:rPr lang="en-US" sz="2400" noProof="0" dirty="0"/>
              <a:t>Gross pay would still be </a:t>
            </a:r>
            <a:r>
              <a:rPr lang="en-US" sz="2400" u="sng" noProof="0" dirty="0"/>
              <a:t>$1,500.00</a:t>
            </a:r>
            <a:r>
              <a:rPr lang="en-US" sz="2400" noProof="0" dirty="0"/>
              <a:t> because the employee is salaried even though they worked fewer than the standard number of hours.</a:t>
            </a:r>
          </a:p>
        </p:txBody>
      </p:sp>
    </p:spTree>
    <p:extLst>
      <p:ext uri="{BB962C8B-B14F-4D97-AF65-F5344CB8AC3E}">
        <p14:creationId xmlns:p14="http://schemas.microsoft.com/office/powerpoint/2010/main" val="781257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noProof="0" dirty="0">
                <a:solidFill>
                  <a:srgbClr val="000000"/>
                </a:solidFill>
              </a:rPr>
              <a:t>Gross Pay: Commission-Based Pay</a:t>
            </a:r>
          </a:p>
        </p:txBody>
      </p:sp>
      <p:sp>
        <p:nvSpPr>
          <p:cNvPr id="5" name="Content Placeholder 4"/>
          <p:cNvSpPr>
            <a:spLocks noGrp="1"/>
          </p:cNvSpPr>
          <p:nvPr>
            <p:ph idx="1"/>
          </p:nvPr>
        </p:nvSpPr>
        <p:spPr>
          <a:xfrm>
            <a:off x="628650" y="1456267"/>
            <a:ext cx="7886700" cy="3401484"/>
          </a:xfrm>
        </p:spPr>
        <p:txBody>
          <a:bodyPr>
            <a:normAutofit/>
          </a:bodyPr>
          <a:lstStyle/>
          <a:p>
            <a:pPr marL="0" indent="0">
              <a:spcBef>
                <a:spcPts val="1000"/>
              </a:spcBef>
              <a:spcAft>
                <a:spcPts val="1000"/>
              </a:spcAft>
              <a:buNone/>
            </a:pPr>
            <a:r>
              <a:rPr lang="en-US" sz="2400" noProof="0" dirty="0"/>
              <a:t>Commission-based pay is compensation based on a percentage of sales revenue</a:t>
            </a:r>
          </a:p>
          <a:p>
            <a:pPr marL="0" indent="0">
              <a:spcBef>
                <a:spcPts val="1000"/>
              </a:spcBef>
              <a:spcAft>
                <a:spcPts val="1000"/>
              </a:spcAft>
              <a:buNone/>
            </a:pPr>
            <a:r>
              <a:rPr lang="en-US" sz="2400" noProof="0" dirty="0"/>
              <a:t>Employee classification may be exempt or nonexempt</a:t>
            </a:r>
          </a:p>
          <a:p>
            <a:pPr marL="0" indent="0">
              <a:spcBef>
                <a:spcPts val="1000"/>
              </a:spcBef>
              <a:spcAft>
                <a:spcPts val="1000"/>
              </a:spcAft>
              <a:buNone/>
            </a:pPr>
            <a:r>
              <a:rPr lang="en-US" sz="2400" noProof="0" dirty="0"/>
              <a:t>The employer must ensure that commission-based employees receive at least the F</a:t>
            </a:r>
            <a:r>
              <a:rPr lang="en-US" sz="100" noProof="0" dirty="0"/>
              <a:t> </a:t>
            </a:r>
            <a:r>
              <a:rPr lang="en-US" sz="2400" noProof="0" dirty="0"/>
              <a:t>L</a:t>
            </a:r>
            <a:r>
              <a:rPr lang="en-US" sz="100" noProof="0" dirty="0"/>
              <a:t> </a:t>
            </a:r>
            <a:r>
              <a:rPr lang="en-US" sz="2400" noProof="0" dirty="0"/>
              <a:t>S</a:t>
            </a:r>
            <a:r>
              <a:rPr lang="en-US" sz="100" noProof="0" dirty="0"/>
              <a:t> </a:t>
            </a:r>
            <a:r>
              <a:rPr lang="en-US" sz="2400" noProof="0" dirty="0"/>
              <a:t>A minimum wage</a:t>
            </a:r>
          </a:p>
          <a:p>
            <a:pPr marL="0" indent="0">
              <a:spcBef>
                <a:spcPts val="1000"/>
              </a:spcBef>
              <a:spcAft>
                <a:spcPts val="1000"/>
              </a:spcAft>
              <a:buNone/>
            </a:pPr>
            <a:r>
              <a:rPr lang="en-US" sz="2400" noProof="0" dirty="0"/>
              <a:t>Outside sales personnel are </a:t>
            </a:r>
            <a:r>
              <a:rPr lang="en-US" sz="2400" u="sng" noProof="0" dirty="0"/>
              <a:t>exempt</a:t>
            </a:r>
            <a:r>
              <a:rPr lang="en-US" sz="2400" noProof="0" dirty="0"/>
              <a:t> from minimum wage</a:t>
            </a:r>
          </a:p>
        </p:txBody>
      </p:sp>
    </p:spTree>
    <p:extLst>
      <p:ext uri="{BB962C8B-B14F-4D97-AF65-F5344CB8AC3E}">
        <p14:creationId xmlns:p14="http://schemas.microsoft.com/office/powerpoint/2010/main" val="3094786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36B60-2508-4ACC-B097-7811D0694758}"/>
              </a:ext>
            </a:extLst>
          </p:cNvPr>
          <p:cNvSpPr>
            <a:spLocks noGrp="1"/>
          </p:cNvSpPr>
          <p:nvPr>
            <p:ph type="title"/>
          </p:nvPr>
        </p:nvSpPr>
        <p:spPr>
          <a:xfrm>
            <a:off x="628650" y="277226"/>
            <a:ext cx="7886700" cy="1012942"/>
          </a:xfrm>
        </p:spPr>
        <p:txBody>
          <a:bodyPr/>
          <a:lstStyle/>
          <a:p>
            <a:r>
              <a:rPr lang="en-US" sz="3600" noProof="0" dirty="0"/>
              <a:t>L</a:t>
            </a:r>
            <a:r>
              <a:rPr lang="en-US" sz="100" noProof="0" dirty="0"/>
              <a:t> </a:t>
            </a:r>
            <a:r>
              <a:rPr lang="en-US" sz="3600" noProof="0" dirty="0"/>
              <a:t>O 3-1: Analyze Minimum Wage Pay for Nonexempt Workers</a:t>
            </a:r>
            <a:endParaRPr lang="en-US" noProof="0" dirty="0"/>
          </a:p>
        </p:txBody>
      </p:sp>
      <p:sp>
        <p:nvSpPr>
          <p:cNvPr id="3" name="Content Placeholder 2">
            <a:extLst>
              <a:ext uri="{FF2B5EF4-FFF2-40B4-BE49-F238E27FC236}">
                <a16:creationId xmlns:a16="http://schemas.microsoft.com/office/drawing/2014/main" id="{120C25D2-D4E2-4C97-9CD5-BB9B6C7BB35B}"/>
              </a:ext>
            </a:extLst>
          </p:cNvPr>
          <p:cNvSpPr>
            <a:spLocks noGrp="1"/>
          </p:cNvSpPr>
          <p:nvPr>
            <p:ph idx="1"/>
          </p:nvPr>
        </p:nvSpPr>
        <p:spPr>
          <a:xfrm>
            <a:off x="628650" y="1456267"/>
            <a:ext cx="7886700" cy="1465837"/>
          </a:xfrm>
        </p:spPr>
        <p:txBody>
          <a:bodyPr>
            <a:normAutofit/>
          </a:bodyPr>
          <a:lstStyle/>
          <a:p>
            <a:pPr marL="0" indent="0" defTabSz="914400">
              <a:lnSpc>
                <a:spcPct val="100000"/>
              </a:lnSpc>
              <a:buNone/>
            </a:pPr>
            <a:r>
              <a:rPr lang="en-US" sz="2200" noProof="0" dirty="0"/>
              <a:t>F</a:t>
            </a:r>
            <a:r>
              <a:rPr lang="en-US" sz="100" noProof="0" dirty="0"/>
              <a:t> </a:t>
            </a:r>
            <a:r>
              <a:rPr lang="en-US" sz="2200" noProof="0" dirty="0"/>
              <a:t>L</a:t>
            </a:r>
            <a:r>
              <a:rPr lang="en-US" sz="100" noProof="0" dirty="0"/>
              <a:t>  </a:t>
            </a:r>
            <a:r>
              <a:rPr lang="en-US" sz="2200" noProof="0" dirty="0"/>
              <a:t>S</a:t>
            </a:r>
            <a:r>
              <a:rPr lang="en-US" sz="100" noProof="0" dirty="0"/>
              <a:t> </a:t>
            </a:r>
            <a:r>
              <a:rPr lang="en-US" sz="2200" noProof="0" dirty="0"/>
              <a:t>A protects nonexempt workers in two ways.</a:t>
            </a:r>
          </a:p>
          <a:p>
            <a:pPr marL="291600" lvl="1" indent="-291600" defTabSz="914400">
              <a:lnSpc>
                <a:spcPct val="100000"/>
              </a:lnSpc>
              <a:spcBef>
                <a:spcPts val="1000"/>
              </a:spcBef>
            </a:pPr>
            <a:r>
              <a:rPr lang="en-US" sz="2200" noProof="0" dirty="0"/>
              <a:t>Overtime.</a:t>
            </a:r>
          </a:p>
          <a:p>
            <a:pPr marL="291600" lvl="1" indent="-291600" defTabSz="914400">
              <a:lnSpc>
                <a:spcPct val="100000"/>
              </a:lnSpc>
              <a:spcBef>
                <a:spcPts val="1000"/>
              </a:spcBef>
            </a:pPr>
            <a:r>
              <a:rPr lang="en-US" sz="2200" noProof="0" dirty="0"/>
              <a:t>Minimum Wage.</a:t>
            </a:r>
          </a:p>
        </p:txBody>
      </p:sp>
      <p:sp>
        <p:nvSpPr>
          <p:cNvPr id="4" name="Content Placeholder 3">
            <a:extLst>
              <a:ext uri="{FF2B5EF4-FFF2-40B4-BE49-F238E27FC236}">
                <a16:creationId xmlns:a16="http://schemas.microsoft.com/office/drawing/2014/main" id="{3A1C5808-69CC-40DA-A65A-5EAEB63C199A}"/>
              </a:ext>
            </a:extLst>
          </p:cNvPr>
          <p:cNvSpPr>
            <a:spLocks noGrp="1"/>
          </p:cNvSpPr>
          <p:nvPr>
            <p:ph idx="10"/>
          </p:nvPr>
        </p:nvSpPr>
        <p:spPr>
          <a:xfrm>
            <a:off x="628650" y="3088203"/>
            <a:ext cx="7886700" cy="1678240"/>
          </a:xfrm>
        </p:spPr>
        <p:txBody>
          <a:bodyPr>
            <a:noAutofit/>
          </a:bodyPr>
          <a:lstStyle/>
          <a:p>
            <a:pPr marL="0" indent="0" defTabSz="914400">
              <a:buNone/>
            </a:pPr>
            <a:r>
              <a:rPr lang="en-US" sz="2200" noProof="0" dirty="0"/>
              <a:t>Two exceptions to </a:t>
            </a:r>
            <a:r>
              <a:rPr lang="en-US" sz="2200" dirty="0"/>
              <a:t>F</a:t>
            </a:r>
            <a:r>
              <a:rPr lang="en-US" sz="100" dirty="0"/>
              <a:t> </a:t>
            </a:r>
            <a:r>
              <a:rPr lang="en-US" sz="2200" dirty="0"/>
              <a:t>L</a:t>
            </a:r>
            <a:r>
              <a:rPr lang="en-US" sz="100" dirty="0"/>
              <a:t>  </a:t>
            </a:r>
            <a:r>
              <a:rPr lang="en-US" sz="2200" dirty="0"/>
              <a:t>S</a:t>
            </a:r>
            <a:r>
              <a:rPr lang="en-US" sz="100" dirty="0"/>
              <a:t> </a:t>
            </a:r>
            <a:r>
              <a:rPr lang="en-US" sz="2200" dirty="0"/>
              <a:t>A minimum </a:t>
            </a:r>
            <a:r>
              <a:rPr lang="en-US" sz="2200" noProof="0" dirty="0"/>
              <a:t>wage.</a:t>
            </a:r>
          </a:p>
          <a:p>
            <a:pPr marL="291600" lvl="1" indent="-291600" defTabSz="914400">
              <a:lnSpc>
                <a:spcPct val="100000"/>
              </a:lnSpc>
              <a:spcBef>
                <a:spcPts val="1000"/>
              </a:spcBef>
            </a:pPr>
            <a:r>
              <a:rPr lang="en-US" sz="2200" noProof="0" dirty="0"/>
              <a:t>Firms that do not engage in interstate commerce.</a:t>
            </a:r>
          </a:p>
          <a:p>
            <a:pPr marL="291600" lvl="1" indent="-291600" defTabSz="914400">
              <a:lnSpc>
                <a:spcPct val="100000"/>
              </a:lnSpc>
              <a:spcBef>
                <a:spcPts val="1000"/>
              </a:spcBef>
            </a:pPr>
            <a:r>
              <a:rPr lang="en-US" sz="2200" noProof="0" dirty="0"/>
              <a:t>Firms that have less than $500,000 in annual business volume.</a:t>
            </a:r>
          </a:p>
        </p:txBody>
      </p:sp>
    </p:spTree>
    <p:extLst>
      <p:ext uri="{BB962C8B-B14F-4D97-AF65-F5344CB8AC3E}">
        <p14:creationId xmlns:p14="http://schemas.microsoft.com/office/powerpoint/2010/main" val="31642066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noProof="0" dirty="0">
                <a:solidFill>
                  <a:srgbClr val="000000"/>
                </a:solidFill>
              </a:rPr>
              <a:t>Commission-Based Pay Example </a:t>
            </a:r>
            <a:r>
              <a:rPr lang="en-US" sz="1000" noProof="0" dirty="0">
                <a:solidFill>
                  <a:srgbClr val="000000"/>
                </a:solidFill>
              </a:rPr>
              <a:t>1</a:t>
            </a:r>
          </a:p>
        </p:txBody>
      </p:sp>
      <p:sp>
        <p:nvSpPr>
          <p:cNvPr id="5" name="Content Placeholder 4"/>
          <p:cNvSpPr>
            <a:spLocks noGrp="1"/>
          </p:cNvSpPr>
          <p:nvPr>
            <p:ph idx="1"/>
          </p:nvPr>
        </p:nvSpPr>
        <p:spPr>
          <a:xfrm>
            <a:off x="628650" y="1456266"/>
            <a:ext cx="7886700" cy="4540497"/>
          </a:xfrm>
        </p:spPr>
        <p:txBody>
          <a:bodyPr>
            <a:normAutofit/>
          </a:bodyPr>
          <a:lstStyle/>
          <a:p>
            <a:pPr marL="291600" indent="-291600" defTabSz="914400">
              <a:spcBef>
                <a:spcPts val="1000"/>
              </a:spcBef>
            </a:pPr>
            <a:r>
              <a:rPr lang="en-US" sz="2000" noProof="0" dirty="0">
                <a:solidFill>
                  <a:srgbClr val="000000"/>
                </a:solidFill>
              </a:rPr>
              <a:t>Sally works in the as an inside sales representative in the company store and receives 5% commission for all sales she makes.</a:t>
            </a:r>
          </a:p>
          <a:p>
            <a:pPr marL="291600" indent="-291600" defTabSz="914400">
              <a:spcBef>
                <a:spcPts val="1000"/>
              </a:spcBef>
            </a:pPr>
            <a:r>
              <a:rPr lang="en-US" sz="2000" noProof="0" dirty="0">
                <a:solidFill>
                  <a:srgbClr val="000000"/>
                </a:solidFill>
              </a:rPr>
              <a:t>During the week, she made 15 sales for a total dollar value of $1,500.</a:t>
            </a:r>
          </a:p>
          <a:p>
            <a:pPr marL="291600" indent="-291600" defTabSz="914400">
              <a:spcBef>
                <a:spcPts val="1000"/>
              </a:spcBef>
            </a:pPr>
            <a:r>
              <a:rPr lang="en-US" sz="2000" noProof="0" dirty="0">
                <a:solidFill>
                  <a:srgbClr val="000000"/>
                </a:solidFill>
              </a:rPr>
              <a:t>Commissions for the week = $1,500 × 5% = </a:t>
            </a:r>
            <a:r>
              <a:rPr lang="en-US" sz="2000" u="sng" noProof="0" dirty="0">
                <a:solidFill>
                  <a:srgbClr val="000000"/>
                </a:solidFill>
              </a:rPr>
              <a:t>$75</a:t>
            </a:r>
            <a:r>
              <a:rPr lang="en-US" sz="2000" noProof="0" dirty="0">
                <a:solidFill>
                  <a:srgbClr val="000000"/>
                </a:solidFill>
              </a:rPr>
              <a:t>.</a:t>
            </a:r>
          </a:p>
          <a:p>
            <a:pPr marL="291600" indent="-291600" defTabSz="914400">
              <a:spcBef>
                <a:spcPts val="1000"/>
              </a:spcBef>
            </a:pPr>
            <a:r>
              <a:rPr lang="en-US" sz="2000" noProof="0" dirty="0">
                <a:solidFill>
                  <a:srgbClr val="000000"/>
                </a:solidFill>
              </a:rPr>
              <a:t>Based upon a 40-hour workweek, her hourly rate is </a:t>
            </a:r>
            <a:r>
              <a:rPr lang="en-US" sz="2000" u="sng" noProof="0" dirty="0">
                <a:solidFill>
                  <a:srgbClr val="000000"/>
                </a:solidFill>
              </a:rPr>
              <a:t>$1.88</a:t>
            </a:r>
            <a:r>
              <a:rPr lang="en-US" sz="2000" noProof="0" dirty="0">
                <a:solidFill>
                  <a:srgbClr val="000000"/>
                </a:solidFill>
              </a:rPr>
              <a:t> per hour.</a:t>
            </a:r>
          </a:p>
          <a:p>
            <a:pPr marL="291600" indent="-291600" defTabSz="914400">
              <a:spcBef>
                <a:spcPts val="1000"/>
              </a:spcBef>
            </a:pPr>
            <a:r>
              <a:rPr lang="en-US" sz="2000" noProof="0" dirty="0">
                <a:solidFill>
                  <a:srgbClr val="000000"/>
                </a:solidFill>
              </a:rPr>
              <a:t>The employer would be responsible for meeting the minimum wage requirements under F</a:t>
            </a:r>
            <a:r>
              <a:rPr lang="en-US" sz="100" noProof="0" dirty="0">
                <a:solidFill>
                  <a:srgbClr val="000000"/>
                </a:solidFill>
              </a:rPr>
              <a:t> </a:t>
            </a:r>
            <a:r>
              <a:rPr lang="en-US" sz="2000" noProof="0" dirty="0">
                <a:solidFill>
                  <a:srgbClr val="000000"/>
                </a:solidFill>
              </a:rPr>
              <a:t>L</a:t>
            </a:r>
            <a:r>
              <a:rPr lang="en-US" sz="100" noProof="0" dirty="0">
                <a:solidFill>
                  <a:srgbClr val="000000"/>
                </a:solidFill>
              </a:rPr>
              <a:t> </a:t>
            </a:r>
            <a:r>
              <a:rPr lang="en-US" sz="2000" noProof="0" dirty="0">
                <a:solidFill>
                  <a:srgbClr val="000000"/>
                </a:solidFill>
              </a:rPr>
              <a:t>S</a:t>
            </a:r>
            <a:r>
              <a:rPr lang="en-US" sz="100" noProof="0" dirty="0">
                <a:solidFill>
                  <a:srgbClr val="000000"/>
                </a:solidFill>
              </a:rPr>
              <a:t> </a:t>
            </a:r>
            <a:r>
              <a:rPr lang="en-US" sz="2000" noProof="0" dirty="0">
                <a:solidFill>
                  <a:srgbClr val="000000"/>
                </a:solidFill>
              </a:rPr>
              <a:t>A because she is an </a:t>
            </a:r>
            <a:r>
              <a:rPr lang="en-US" sz="2000" u="sng" noProof="0" dirty="0">
                <a:solidFill>
                  <a:srgbClr val="000000"/>
                </a:solidFill>
              </a:rPr>
              <a:t>inside</a:t>
            </a:r>
            <a:r>
              <a:rPr lang="en-US" sz="2000" noProof="0" dirty="0">
                <a:solidFill>
                  <a:srgbClr val="000000"/>
                </a:solidFill>
              </a:rPr>
              <a:t> sales representative.</a:t>
            </a:r>
          </a:p>
        </p:txBody>
      </p:sp>
    </p:spTree>
    <p:extLst>
      <p:ext uri="{BB962C8B-B14F-4D97-AF65-F5344CB8AC3E}">
        <p14:creationId xmlns:p14="http://schemas.microsoft.com/office/powerpoint/2010/main" val="3178171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noProof="0" dirty="0">
                <a:solidFill>
                  <a:srgbClr val="000000"/>
                </a:solidFill>
              </a:rPr>
              <a:t>Commission-Based Pay Example </a:t>
            </a:r>
            <a:r>
              <a:rPr lang="en-US" sz="1000" noProof="0" dirty="0">
                <a:solidFill>
                  <a:srgbClr val="000000"/>
                </a:solidFill>
              </a:rPr>
              <a:t>2</a:t>
            </a:r>
            <a:endParaRPr lang="en-US" sz="4000" noProof="0" dirty="0">
              <a:solidFill>
                <a:srgbClr val="000000"/>
              </a:solidFill>
            </a:endParaRPr>
          </a:p>
        </p:txBody>
      </p:sp>
      <p:sp>
        <p:nvSpPr>
          <p:cNvPr id="5" name="Content Placeholder 4"/>
          <p:cNvSpPr>
            <a:spLocks noGrp="1"/>
          </p:cNvSpPr>
          <p:nvPr>
            <p:ph idx="1"/>
          </p:nvPr>
        </p:nvSpPr>
        <p:spPr>
          <a:xfrm>
            <a:off x="628650" y="1456266"/>
            <a:ext cx="7886700" cy="3479291"/>
          </a:xfrm>
        </p:spPr>
        <p:txBody>
          <a:bodyPr>
            <a:normAutofit/>
          </a:bodyPr>
          <a:lstStyle/>
          <a:p>
            <a:pPr marL="0" lvl="0" indent="0">
              <a:spcBef>
                <a:spcPts val="1000"/>
              </a:spcBef>
              <a:spcAft>
                <a:spcPts val="1000"/>
              </a:spcAft>
              <a:buNone/>
            </a:pPr>
            <a:r>
              <a:rPr lang="en-US" noProof="0" dirty="0"/>
              <a:t>Samantha works as an outside sales representative.</a:t>
            </a:r>
          </a:p>
          <a:p>
            <a:pPr marL="0" indent="0">
              <a:spcBef>
                <a:spcPts val="1000"/>
              </a:spcBef>
              <a:spcAft>
                <a:spcPts val="1000"/>
              </a:spcAft>
              <a:buNone/>
            </a:pPr>
            <a:r>
              <a:rPr lang="en-US" noProof="0" dirty="0"/>
              <a:t>She made sales this week of $2,000 and has an agreed commission percentage of 10%.</a:t>
            </a:r>
          </a:p>
          <a:p>
            <a:pPr marL="0" indent="0">
              <a:spcBef>
                <a:spcPts val="1000"/>
              </a:spcBef>
              <a:spcAft>
                <a:spcPts val="1000"/>
              </a:spcAft>
              <a:buNone/>
            </a:pPr>
            <a:r>
              <a:rPr lang="en-US" noProof="0" dirty="0"/>
              <a:t>Effectively she has earned $5.00 per hour:</a:t>
            </a:r>
          </a:p>
          <a:p>
            <a:pPr marL="0" indent="0">
              <a:spcBef>
                <a:spcPts val="1000"/>
              </a:spcBef>
              <a:spcAft>
                <a:spcPts val="1000"/>
              </a:spcAft>
              <a:buNone/>
            </a:pPr>
            <a:r>
              <a:rPr lang="en-US" noProof="0" dirty="0"/>
              <a:t>$2,000 sales </a:t>
            </a:r>
            <a:r>
              <a:rPr lang="en-US" noProof="0" dirty="0">
                <a:latin typeface="Arial" panose="020B0604020202020204" pitchFamily="34" charset="0"/>
                <a:cs typeface="Arial" panose="020B0604020202020204" pitchFamily="34" charset="0"/>
              </a:rPr>
              <a:t>× </a:t>
            </a:r>
            <a:r>
              <a:rPr lang="en-US" noProof="0" dirty="0"/>
              <a:t>10% = $200/40 hours per week = $5/hour.</a:t>
            </a:r>
          </a:p>
          <a:p>
            <a:pPr marL="0" indent="0">
              <a:spcBef>
                <a:spcPts val="1000"/>
              </a:spcBef>
              <a:spcAft>
                <a:spcPts val="1000"/>
              </a:spcAft>
              <a:buNone/>
            </a:pPr>
            <a:r>
              <a:rPr lang="en-US" noProof="0" dirty="0"/>
              <a:t>Since she is an </a:t>
            </a:r>
            <a:r>
              <a:rPr lang="en-US" u="sng" noProof="0" dirty="0"/>
              <a:t>outside</a:t>
            </a:r>
            <a:r>
              <a:rPr lang="en-US" noProof="0" dirty="0"/>
              <a:t> sales representative, she is exempt from minimum wage regulations under F</a:t>
            </a:r>
            <a:r>
              <a:rPr lang="en-US" sz="100" noProof="0" dirty="0"/>
              <a:t> </a:t>
            </a:r>
            <a:r>
              <a:rPr lang="en-US" noProof="0" dirty="0"/>
              <a:t>L</a:t>
            </a:r>
            <a:r>
              <a:rPr lang="en-US" sz="100" noProof="0" dirty="0"/>
              <a:t> </a:t>
            </a:r>
            <a:r>
              <a:rPr lang="en-US" noProof="0" dirty="0"/>
              <a:t>S</a:t>
            </a:r>
            <a:r>
              <a:rPr lang="en-US" sz="100" noProof="0" dirty="0"/>
              <a:t> </a:t>
            </a:r>
            <a:r>
              <a:rPr lang="en-US" noProof="0" dirty="0"/>
              <a:t>A.</a:t>
            </a:r>
          </a:p>
        </p:txBody>
      </p:sp>
    </p:spTree>
    <p:extLst>
      <p:ext uri="{BB962C8B-B14F-4D97-AF65-F5344CB8AC3E}">
        <p14:creationId xmlns:p14="http://schemas.microsoft.com/office/powerpoint/2010/main" val="3487713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77226"/>
            <a:ext cx="7886700" cy="1012942"/>
          </a:xfrm>
        </p:spPr>
        <p:txBody>
          <a:bodyPr/>
          <a:lstStyle/>
          <a:p>
            <a:r>
              <a:rPr lang="en-US" sz="3600" noProof="0" dirty="0"/>
              <a:t>Appropriateness of Commission-based Pay</a:t>
            </a:r>
          </a:p>
        </p:txBody>
      </p:sp>
      <p:sp>
        <p:nvSpPr>
          <p:cNvPr id="3" name="Content Placeholder 2"/>
          <p:cNvSpPr>
            <a:spLocks noGrp="1"/>
          </p:cNvSpPr>
          <p:nvPr>
            <p:ph idx="1"/>
          </p:nvPr>
        </p:nvSpPr>
        <p:spPr>
          <a:xfrm>
            <a:off x="628650" y="1456267"/>
            <a:ext cx="7886700" cy="1789352"/>
          </a:xfrm>
        </p:spPr>
        <p:txBody>
          <a:bodyPr>
            <a:noAutofit/>
          </a:bodyPr>
          <a:lstStyle/>
          <a:p>
            <a:pPr marL="291600" indent="-291600" defTabSz="914400">
              <a:spcBef>
                <a:spcPts val="1000"/>
              </a:spcBef>
            </a:pPr>
            <a:r>
              <a:rPr lang="en-US" sz="2400" noProof="0" dirty="0"/>
              <a:t>Commission-based pay is appropriate when the employee is materially involved in sale of the product but does not participate in manufacturing the product.</a:t>
            </a:r>
          </a:p>
          <a:p>
            <a:pPr marL="291600" indent="-291600" defTabSz="914400">
              <a:spcBef>
                <a:spcPts val="1000"/>
              </a:spcBef>
            </a:pPr>
            <a:r>
              <a:rPr lang="en-US" sz="2400" noProof="0" dirty="0"/>
              <a:t>Examples of commission-based occupations:</a:t>
            </a:r>
          </a:p>
        </p:txBody>
      </p:sp>
      <p:sp>
        <p:nvSpPr>
          <p:cNvPr id="5" name="Content Placeholder 4"/>
          <p:cNvSpPr>
            <a:spLocks noGrp="1"/>
          </p:cNvSpPr>
          <p:nvPr>
            <p:ph idx="10"/>
          </p:nvPr>
        </p:nvSpPr>
        <p:spPr>
          <a:xfrm>
            <a:off x="1465932" y="3482175"/>
            <a:ext cx="4989952" cy="1678285"/>
          </a:xfrm>
        </p:spPr>
        <p:txBody>
          <a:bodyPr>
            <a:noAutofit/>
          </a:bodyPr>
          <a:lstStyle/>
          <a:p>
            <a:pPr marL="892175" indent="0" defTabSz="914400">
              <a:spcBef>
                <a:spcPts val="1000"/>
              </a:spcBef>
              <a:buNone/>
            </a:pPr>
            <a:r>
              <a:rPr lang="en-US" sz="2400" b="1" noProof="0" dirty="0"/>
              <a:t>Retail sales personnel</a:t>
            </a:r>
            <a:endParaRPr lang="en-US" sz="2400" b="1" noProof="0" dirty="0">
              <a:solidFill>
                <a:srgbClr val="000000"/>
              </a:solidFill>
              <a:ea typeface="Times New Roman" panose="02020603050405020304" pitchFamily="18" charset="0"/>
            </a:endParaRPr>
          </a:p>
          <a:p>
            <a:pPr marL="892175" indent="0" defTabSz="914400">
              <a:spcBef>
                <a:spcPts val="1000"/>
              </a:spcBef>
              <a:buNone/>
            </a:pPr>
            <a:r>
              <a:rPr lang="en-US" sz="2400" b="1" noProof="0" dirty="0"/>
              <a:t>Automotive sales personnel</a:t>
            </a:r>
            <a:endParaRPr lang="en-US" sz="2400" b="1" noProof="0" dirty="0">
              <a:solidFill>
                <a:srgbClr val="000000"/>
              </a:solidFill>
              <a:ea typeface="Times New Roman" panose="02020603050405020304" pitchFamily="18" charset="0"/>
            </a:endParaRPr>
          </a:p>
          <a:p>
            <a:pPr marL="892175" indent="0" defTabSz="914400">
              <a:spcBef>
                <a:spcPts val="1000"/>
              </a:spcBef>
              <a:buNone/>
            </a:pPr>
            <a:r>
              <a:rPr lang="en-US" sz="2400" b="1" noProof="0" dirty="0"/>
              <a:t>Marketing sales agents</a:t>
            </a:r>
            <a:endParaRPr lang="en-US" sz="2400" b="1" noProof="0" dirty="0">
              <a:solidFill>
                <a:srgbClr val="000000"/>
              </a:solidFill>
              <a:ea typeface="Times New Roman" panose="02020603050405020304" pitchFamily="18" charset="0"/>
            </a:endParaRPr>
          </a:p>
        </p:txBody>
      </p:sp>
    </p:spTree>
    <p:extLst>
      <p:ext uri="{BB962C8B-B14F-4D97-AF65-F5344CB8AC3E}">
        <p14:creationId xmlns:p14="http://schemas.microsoft.com/office/powerpoint/2010/main" val="23159958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noProof="0" dirty="0"/>
              <a:t>Piece-Rate Employee Pay</a:t>
            </a:r>
          </a:p>
        </p:txBody>
      </p:sp>
      <p:sp>
        <p:nvSpPr>
          <p:cNvPr id="3" name="Content Placeholder 2"/>
          <p:cNvSpPr>
            <a:spLocks noGrp="1"/>
          </p:cNvSpPr>
          <p:nvPr>
            <p:ph idx="1"/>
          </p:nvPr>
        </p:nvSpPr>
        <p:spPr>
          <a:xfrm>
            <a:off x="628650" y="1456266"/>
            <a:ext cx="7886700" cy="1430771"/>
          </a:xfrm>
        </p:spPr>
        <p:txBody>
          <a:bodyPr>
            <a:noAutofit/>
          </a:bodyPr>
          <a:lstStyle/>
          <a:p>
            <a:pPr marL="0" lvl="0" indent="0">
              <a:buNone/>
            </a:pPr>
            <a:r>
              <a:rPr lang="en-US" sz="2200" noProof="0" dirty="0"/>
              <a:t>Piece-rate compensates employees for</a:t>
            </a:r>
          </a:p>
          <a:p>
            <a:pPr marL="291600" lvl="0" indent="-291600">
              <a:lnSpc>
                <a:spcPct val="100000"/>
              </a:lnSpc>
              <a:spcBef>
                <a:spcPts val="1000"/>
              </a:spcBef>
            </a:pPr>
            <a:r>
              <a:rPr lang="en-US" sz="2200" noProof="0" dirty="0"/>
              <a:t>Units that they manufacture.</a:t>
            </a:r>
          </a:p>
          <a:p>
            <a:pPr marL="291600" lvl="0" indent="-291600">
              <a:lnSpc>
                <a:spcPct val="100000"/>
              </a:lnSpc>
              <a:spcBef>
                <a:spcPts val="1000"/>
              </a:spcBef>
            </a:pPr>
            <a:r>
              <a:rPr lang="en-US" sz="2200" noProof="0" dirty="0"/>
              <a:t>Actions performed.</a:t>
            </a:r>
          </a:p>
        </p:txBody>
      </p:sp>
      <p:sp>
        <p:nvSpPr>
          <p:cNvPr id="4" name="Content Placeholder 3"/>
          <p:cNvSpPr>
            <a:spLocks noGrp="1"/>
          </p:cNvSpPr>
          <p:nvPr>
            <p:ph idx="10"/>
          </p:nvPr>
        </p:nvSpPr>
        <p:spPr>
          <a:xfrm>
            <a:off x="628650" y="3141035"/>
            <a:ext cx="7886700" cy="1783524"/>
          </a:xfrm>
        </p:spPr>
        <p:txBody>
          <a:bodyPr>
            <a:normAutofit/>
          </a:bodyPr>
          <a:lstStyle/>
          <a:p>
            <a:pPr marL="0" lvl="0" indent="0">
              <a:lnSpc>
                <a:spcPct val="100000"/>
              </a:lnSpc>
              <a:spcBef>
                <a:spcPts val="1000"/>
              </a:spcBef>
              <a:spcAft>
                <a:spcPts val="1000"/>
              </a:spcAft>
              <a:buNone/>
            </a:pPr>
            <a:r>
              <a:rPr lang="en-US" sz="2200" noProof="0" dirty="0"/>
              <a:t>One of the oldest pay methods</a:t>
            </a:r>
          </a:p>
          <a:p>
            <a:pPr marL="0" indent="0">
              <a:lnSpc>
                <a:spcPct val="100000"/>
              </a:lnSpc>
              <a:spcBef>
                <a:spcPts val="1000"/>
              </a:spcBef>
              <a:spcAft>
                <a:spcPts val="1000"/>
              </a:spcAft>
              <a:buNone/>
            </a:pPr>
            <a:r>
              <a:rPr lang="en-US" sz="2200" noProof="0" dirty="0"/>
              <a:t>Must meet F</a:t>
            </a:r>
            <a:r>
              <a:rPr lang="en-US" sz="100" noProof="0" dirty="0"/>
              <a:t> </a:t>
            </a:r>
            <a:r>
              <a:rPr lang="en-US" sz="2200" noProof="0" dirty="0"/>
              <a:t>L</a:t>
            </a:r>
            <a:r>
              <a:rPr lang="en-US" sz="100" noProof="0" dirty="0"/>
              <a:t> </a:t>
            </a:r>
            <a:r>
              <a:rPr lang="en-US" sz="2200" noProof="0" dirty="0"/>
              <a:t>S</a:t>
            </a:r>
            <a:r>
              <a:rPr lang="en-US" sz="100" noProof="0" dirty="0"/>
              <a:t> </a:t>
            </a:r>
            <a:r>
              <a:rPr lang="en-US" sz="2200" noProof="0" dirty="0"/>
              <a:t>A minimum wage requirements</a:t>
            </a:r>
          </a:p>
          <a:p>
            <a:pPr marL="0" indent="0">
              <a:lnSpc>
                <a:spcPct val="100000"/>
              </a:lnSpc>
              <a:spcBef>
                <a:spcPts val="1000"/>
              </a:spcBef>
              <a:spcAft>
                <a:spcPts val="1000"/>
              </a:spcAft>
              <a:buNone/>
            </a:pPr>
            <a:r>
              <a:rPr lang="en-US" sz="2200" noProof="0" dirty="0"/>
              <a:t>Workers are usually classified as nonexempt</a:t>
            </a:r>
          </a:p>
        </p:txBody>
      </p:sp>
    </p:spTree>
    <p:extLst>
      <p:ext uri="{BB962C8B-B14F-4D97-AF65-F5344CB8AC3E}">
        <p14:creationId xmlns:p14="http://schemas.microsoft.com/office/powerpoint/2010/main" val="6301381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49" y="365126"/>
            <a:ext cx="8295013" cy="837142"/>
          </a:xfrm>
        </p:spPr>
        <p:txBody>
          <a:bodyPr/>
          <a:lstStyle/>
          <a:p>
            <a:r>
              <a:rPr lang="en-US" sz="4000" noProof="0" dirty="0">
                <a:solidFill>
                  <a:srgbClr val="000000"/>
                </a:solidFill>
              </a:rPr>
              <a:t>Piece-Rate Employee Pay Example </a:t>
            </a:r>
            <a:r>
              <a:rPr lang="en-US" sz="1000" noProof="0" dirty="0">
                <a:solidFill>
                  <a:srgbClr val="000000"/>
                </a:solidFill>
              </a:rPr>
              <a:t>1</a:t>
            </a:r>
          </a:p>
        </p:txBody>
      </p:sp>
      <p:sp>
        <p:nvSpPr>
          <p:cNvPr id="5" name="Content Placeholder 4"/>
          <p:cNvSpPr>
            <a:spLocks noGrp="1"/>
          </p:cNvSpPr>
          <p:nvPr>
            <p:ph idx="1"/>
          </p:nvPr>
        </p:nvSpPr>
        <p:spPr>
          <a:xfrm>
            <a:off x="628650" y="1456266"/>
            <a:ext cx="7886700" cy="3126367"/>
          </a:xfrm>
        </p:spPr>
        <p:txBody>
          <a:bodyPr>
            <a:normAutofit/>
          </a:bodyPr>
          <a:lstStyle/>
          <a:p>
            <a:pPr marL="291600" indent="-291600" defTabSz="914400">
              <a:spcBef>
                <a:spcPts val="1000"/>
              </a:spcBef>
            </a:pPr>
            <a:r>
              <a:rPr lang="en-US" sz="2200" noProof="0" dirty="0">
                <a:solidFill>
                  <a:srgbClr val="000000"/>
                </a:solidFill>
              </a:rPr>
              <a:t>John is a piece rate worker in Nebraska who receives $15 per completed piece of work.</a:t>
            </a:r>
          </a:p>
          <a:p>
            <a:pPr marL="291600" indent="-291600" defTabSz="914400">
              <a:spcBef>
                <a:spcPts val="1000"/>
              </a:spcBef>
            </a:pPr>
            <a:r>
              <a:rPr lang="en-US" sz="2200" noProof="0" dirty="0">
                <a:solidFill>
                  <a:srgbClr val="000000"/>
                </a:solidFill>
              </a:rPr>
              <a:t>During a 40-hour workweek, he completes 30 pieces.</a:t>
            </a:r>
          </a:p>
          <a:p>
            <a:pPr marL="291600" indent="-291600" defTabSz="914400">
              <a:spcBef>
                <a:spcPts val="1000"/>
              </a:spcBef>
            </a:pPr>
            <a:r>
              <a:rPr lang="en-US" sz="2200" noProof="0" dirty="0">
                <a:solidFill>
                  <a:srgbClr val="000000"/>
                </a:solidFill>
              </a:rPr>
              <a:t>Gross pay = $15 × 30 = $450.</a:t>
            </a:r>
          </a:p>
          <a:p>
            <a:pPr marL="291600" indent="-291600" defTabSz="914400">
              <a:spcBef>
                <a:spcPts val="1000"/>
              </a:spcBef>
            </a:pPr>
            <a:r>
              <a:rPr lang="en-US" sz="2200" noProof="0" dirty="0">
                <a:solidFill>
                  <a:srgbClr val="000000"/>
                </a:solidFill>
              </a:rPr>
              <a:t>John’s Hourly rate = $450/40 hours = $11.25/hour.</a:t>
            </a:r>
          </a:p>
          <a:p>
            <a:pPr marL="291600" indent="-291600" defTabSz="914400">
              <a:spcBef>
                <a:spcPts val="1000"/>
              </a:spcBef>
            </a:pPr>
            <a:r>
              <a:rPr lang="en-US" sz="2200" noProof="0" dirty="0">
                <a:solidFill>
                  <a:srgbClr val="000000"/>
                </a:solidFill>
              </a:rPr>
              <a:t>John’s pay exceeds the Nebraska minimum wage (that is, $9.00 per hour).</a:t>
            </a:r>
          </a:p>
        </p:txBody>
      </p:sp>
    </p:spTree>
    <p:extLst>
      <p:ext uri="{BB962C8B-B14F-4D97-AF65-F5344CB8AC3E}">
        <p14:creationId xmlns:p14="http://schemas.microsoft.com/office/powerpoint/2010/main" val="27976502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365126"/>
            <a:ext cx="8063658" cy="837142"/>
          </a:xfrm>
        </p:spPr>
        <p:txBody>
          <a:bodyPr/>
          <a:lstStyle/>
          <a:p>
            <a:r>
              <a:rPr lang="en-US" sz="4000" noProof="0" dirty="0">
                <a:solidFill>
                  <a:srgbClr val="000000"/>
                </a:solidFill>
              </a:rPr>
              <a:t>Piece-Rate Employee Pay Example </a:t>
            </a:r>
            <a:r>
              <a:rPr lang="en-US" sz="1000" noProof="0" dirty="0">
                <a:solidFill>
                  <a:srgbClr val="000000"/>
                </a:solidFill>
              </a:rPr>
              <a:t>2</a:t>
            </a:r>
            <a:endParaRPr lang="en-US" sz="4000" noProof="0" dirty="0">
              <a:solidFill>
                <a:srgbClr val="000000"/>
              </a:solidFill>
            </a:endParaRPr>
          </a:p>
        </p:txBody>
      </p:sp>
      <p:sp>
        <p:nvSpPr>
          <p:cNvPr id="5" name="Content Placeholder 4"/>
          <p:cNvSpPr>
            <a:spLocks noGrp="1"/>
          </p:cNvSpPr>
          <p:nvPr>
            <p:ph idx="1"/>
          </p:nvPr>
        </p:nvSpPr>
        <p:spPr>
          <a:xfrm>
            <a:off x="628650" y="1456266"/>
            <a:ext cx="7886700" cy="3479291"/>
          </a:xfrm>
        </p:spPr>
        <p:txBody>
          <a:bodyPr>
            <a:normAutofit/>
          </a:bodyPr>
          <a:lstStyle/>
          <a:p>
            <a:pPr marL="291600" indent="-291600" defTabSz="914400">
              <a:spcBef>
                <a:spcPts val="1000"/>
              </a:spcBef>
            </a:pPr>
            <a:r>
              <a:rPr lang="en-US" sz="2200" noProof="0" dirty="0">
                <a:solidFill>
                  <a:srgbClr val="000000"/>
                </a:solidFill>
              </a:rPr>
              <a:t>Sarah works with John and receives $15 per completed piece.</a:t>
            </a:r>
          </a:p>
          <a:p>
            <a:pPr marL="291600" indent="-291600" defTabSz="914400">
              <a:spcBef>
                <a:spcPts val="1000"/>
              </a:spcBef>
            </a:pPr>
            <a:r>
              <a:rPr lang="en-US" sz="2200" noProof="0" dirty="0">
                <a:solidFill>
                  <a:srgbClr val="000000"/>
                </a:solidFill>
              </a:rPr>
              <a:t>She completes 15 pieces during a 40-hour workweek.</a:t>
            </a:r>
          </a:p>
          <a:p>
            <a:pPr marL="291600" indent="-291600" defTabSz="914400">
              <a:spcBef>
                <a:spcPts val="1000"/>
              </a:spcBef>
            </a:pPr>
            <a:r>
              <a:rPr lang="en-US" sz="2200" noProof="0" dirty="0">
                <a:solidFill>
                  <a:srgbClr val="000000"/>
                </a:solidFill>
              </a:rPr>
              <a:t>Gross pay = $15 × 15 pieces = $225.</a:t>
            </a:r>
          </a:p>
          <a:p>
            <a:pPr marL="291600" indent="-291600" defTabSz="914400">
              <a:spcBef>
                <a:spcPts val="1000"/>
              </a:spcBef>
            </a:pPr>
            <a:r>
              <a:rPr lang="en-US" sz="2200" noProof="0" dirty="0">
                <a:solidFill>
                  <a:srgbClr val="000000"/>
                </a:solidFill>
              </a:rPr>
              <a:t>Hourly rate = $225/40 hours = $5.63/hour.</a:t>
            </a:r>
          </a:p>
          <a:p>
            <a:pPr marL="291600" indent="-291600" defTabSz="914400">
              <a:spcBef>
                <a:spcPts val="1000"/>
              </a:spcBef>
            </a:pPr>
            <a:r>
              <a:rPr lang="en-US" sz="2200" noProof="0" dirty="0">
                <a:solidFill>
                  <a:srgbClr val="000000"/>
                </a:solidFill>
              </a:rPr>
              <a:t>She does not meet the minimum wage requirement in Nebraska, so the employer would have to examine Sarah’s work and pay rates to ensure that she meets the Nebraska minimum wage requirement of $9.00/hour.</a:t>
            </a:r>
          </a:p>
        </p:txBody>
      </p:sp>
    </p:spTree>
    <p:extLst>
      <p:ext uri="{BB962C8B-B14F-4D97-AF65-F5344CB8AC3E}">
        <p14:creationId xmlns:p14="http://schemas.microsoft.com/office/powerpoint/2010/main" val="12904595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noProof="0" dirty="0">
                <a:solidFill>
                  <a:srgbClr val="000000"/>
                </a:solidFill>
              </a:rPr>
              <a:t>Piece-Rate Appropriateness</a:t>
            </a:r>
          </a:p>
        </p:txBody>
      </p:sp>
      <p:sp>
        <p:nvSpPr>
          <p:cNvPr id="3" name="Content Placeholder 2"/>
          <p:cNvSpPr>
            <a:spLocks noGrp="1"/>
          </p:cNvSpPr>
          <p:nvPr>
            <p:ph idx="1"/>
          </p:nvPr>
        </p:nvSpPr>
        <p:spPr/>
        <p:txBody>
          <a:bodyPr>
            <a:noAutofit/>
          </a:bodyPr>
          <a:lstStyle/>
          <a:p>
            <a:pPr marL="291600" indent="-291600" defTabSz="914400">
              <a:spcBef>
                <a:spcPts val="1000"/>
              </a:spcBef>
            </a:pPr>
            <a:r>
              <a:rPr lang="en-US" sz="2400" noProof="0" dirty="0"/>
              <a:t>Work performed must have quantifiable output as the basis of pay.</a:t>
            </a:r>
          </a:p>
        </p:txBody>
      </p:sp>
      <p:sp>
        <p:nvSpPr>
          <p:cNvPr id="5" name="Content Placeholder 4"/>
          <p:cNvSpPr>
            <a:spLocks noGrp="1"/>
          </p:cNvSpPr>
          <p:nvPr>
            <p:ph idx="10"/>
          </p:nvPr>
        </p:nvSpPr>
        <p:spPr>
          <a:xfrm>
            <a:off x="628650" y="2506133"/>
            <a:ext cx="7886700" cy="2621451"/>
          </a:xfrm>
        </p:spPr>
        <p:txBody>
          <a:bodyPr>
            <a:noAutofit/>
          </a:bodyPr>
          <a:lstStyle/>
          <a:p>
            <a:pPr marL="892175" indent="0" defTabSz="914400">
              <a:spcBef>
                <a:spcPts val="1000"/>
              </a:spcBef>
              <a:buNone/>
            </a:pPr>
            <a:r>
              <a:rPr lang="en-US" sz="2400" b="1" noProof="0" dirty="0">
                <a:latin typeface="+mj-lt"/>
              </a:rPr>
              <a:t>Vineyard workers: Tons of grapes harvested</a:t>
            </a:r>
          </a:p>
          <a:p>
            <a:pPr marL="892175" indent="0" defTabSz="914400">
              <a:spcBef>
                <a:spcPts val="1000"/>
              </a:spcBef>
              <a:buNone/>
            </a:pPr>
            <a:r>
              <a:rPr lang="en-US" sz="2400" b="1" noProof="0" dirty="0">
                <a:latin typeface="+mj-lt"/>
              </a:rPr>
              <a:t>Inspectors: Number of items inspected</a:t>
            </a:r>
            <a:endParaRPr lang="en-US" sz="2400" b="1" noProof="0" dirty="0">
              <a:solidFill>
                <a:srgbClr val="000000"/>
              </a:solidFill>
              <a:latin typeface="+mj-lt"/>
              <a:ea typeface="Times New Roman" panose="02020603050405020304" pitchFamily="18" charset="0"/>
            </a:endParaRPr>
          </a:p>
          <a:p>
            <a:pPr marL="892175" indent="0" defTabSz="914400">
              <a:spcBef>
                <a:spcPts val="1000"/>
              </a:spcBef>
              <a:buNone/>
            </a:pPr>
            <a:r>
              <a:rPr lang="en-US" sz="2400" b="1" noProof="0" dirty="0">
                <a:latin typeface="+mj-lt"/>
              </a:rPr>
              <a:t>Installers: Number of items installed</a:t>
            </a:r>
            <a:endParaRPr lang="en-US" sz="2400" b="1" noProof="0" dirty="0">
              <a:solidFill>
                <a:srgbClr val="000000"/>
              </a:solidFill>
              <a:latin typeface="+mj-lt"/>
              <a:ea typeface="Times New Roman" panose="02020603050405020304" pitchFamily="18" charset="0"/>
            </a:endParaRPr>
          </a:p>
          <a:p>
            <a:pPr marL="892175" indent="0" defTabSz="914400">
              <a:spcBef>
                <a:spcPts val="1000"/>
              </a:spcBef>
              <a:buNone/>
            </a:pPr>
            <a:r>
              <a:rPr lang="en-US" sz="2400" b="1" noProof="0" dirty="0">
                <a:latin typeface="+mj-lt"/>
              </a:rPr>
              <a:t>Customer service agents: Number of customers assisted</a:t>
            </a:r>
            <a:endParaRPr lang="en-US" sz="2400" b="1" noProof="0" dirty="0">
              <a:solidFill>
                <a:srgbClr val="000000"/>
              </a:solidFill>
              <a:latin typeface="+mj-lt"/>
              <a:ea typeface="Times New Roman" panose="02020603050405020304" pitchFamily="18" charset="0"/>
            </a:endParaRPr>
          </a:p>
        </p:txBody>
      </p:sp>
    </p:spTree>
    <p:extLst>
      <p:ext uri="{BB962C8B-B14F-4D97-AF65-F5344CB8AC3E}">
        <p14:creationId xmlns:p14="http://schemas.microsoft.com/office/powerpoint/2010/main" val="36145907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277226"/>
            <a:ext cx="7886700" cy="1012942"/>
          </a:xfrm>
        </p:spPr>
        <p:txBody>
          <a:bodyPr/>
          <a:lstStyle/>
          <a:p>
            <a:r>
              <a:rPr lang="en-US" sz="3600" noProof="0" dirty="0">
                <a:solidFill>
                  <a:srgbClr val="000000"/>
                </a:solidFill>
              </a:rPr>
              <a:t>L</a:t>
            </a:r>
            <a:r>
              <a:rPr lang="en-US" sz="100" noProof="0" dirty="0">
                <a:solidFill>
                  <a:srgbClr val="000000"/>
                </a:solidFill>
              </a:rPr>
              <a:t> </a:t>
            </a:r>
            <a:r>
              <a:rPr lang="en-US" sz="3600" noProof="0" dirty="0">
                <a:solidFill>
                  <a:srgbClr val="000000"/>
                </a:solidFill>
              </a:rPr>
              <a:t>O 3-3: Calculate Pay Based on Hours and Fractions of Hours </a:t>
            </a:r>
            <a:endParaRPr lang="en-US" sz="2400" noProof="0" dirty="0">
              <a:solidFill>
                <a:srgbClr val="000000"/>
              </a:solidFill>
            </a:endParaRPr>
          </a:p>
        </p:txBody>
      </p:sp>
      <p:sp>
        <p:nvSpPr>
          <p:cNvPr id="5" name="Content Placeholder 4"/>
          <p:cNvSpPr>
            <a:spLocks noGrp="1"/>
          </p:cNvSpPr>
          <p:nvPr>
            <p:ph idx="1"/>
          </p:nvPr>
        </p:nvSpPr>
        <p:spPr>
          <a:xfrm>
            <a:off x="628650" y="1456267"/>
            <a:ext cx="7886700" cy="3657993"/>
          </a:xfrm>
        </p:spPr>
        <p:txBody>
          <a:bodyPr>
            <a:normAutofit/>
          </a:bodyPr>
          <a:lstStyle/>
          <a:p>
            <a:pPr marL="0" lvl="0" indent="0">
              <a:buNone/>
            </a:pPr>
            <a:r>
              <a:rPr lang="en-US" sz="2700" noProof="0" dirty="0"/>
              <a:t>Pay computation requires that fractions of hours be in fractions or decimals</a:t>
            </a:r>
          </a:p>
          <a:p>
            <a:pPr marL="0" indent="0">
              <a:buNone/>
            </a:pPr>
            <a:r>
              <a:rPr lang="en-US" sz="2700" noProof="0" dirty="0"/>
              <a:t>Payroll accountants must know how to convert fractions of hours</a:t>
            </a:r>
          </a:p>
          <a:p>
            <a:pPr marL="0" indent="0">
              <a:buNone/>
            </a:pPr>
            <a:r>
              <a:rPr lang="en-US" sz="2700" noProof="0" dirty="0"/>
              <a:t>If an employee works 30 minutes, then the computation for pay purposes is:</a:t>
            </a:r>
          </a:p>
          <a:p>
            <a:pPr marL="631825" indent="0">
              <a:buNone/>
            </a:pPr>
            <a:r>
              <a:rPr lang="en-US" sz="2700" noProof="0" dirty="0"/>
              <a:t>30 minutes ÷ 60 minutes/hour = 0.5 hour</a:t>
            </a:r>
          </a:p>
        </p:txBody>
      </p:sp>
    </p:spTree>
    <p:extLst>
      <p:ext uri="{BB962C8B-B14F-4D97-AF65-F5344CB8AC3E}">
        <p14:creationId xmlns:p14="http://schemas.microsoft.com/office/powerpoint/2010/main" val="1903174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noProof="0" dirty="0">
                <a:solidFill>
                  <a:srgbClr val="000000"/>
                </a:solidFill>
              </a:rPr>
              <a:t>Hourly Calculations Examples</a:t>
            </a:r>
          </a:p>
        </p:txBody>
      </p:sp>
      <p:sp>
        <p:nvSpPr>
          <p:cNvPr id="3" name="Content Placeholder 2"/>
          <p:cNvSpPr>
            <a:spLocks noGrp="1"/>
          </p:cNvSpPr>
          <p:nvPr>
            <p:ph idx="1"/>
          </p:nvPr>
        </p:nvSpPr>
        <p:spPr>
          <a:xfrm>
            <a:off x="628650" y="1456267"/>
            <a:ext cx="7886700" cy="718232"/>
          </a:xfrm>
        </p:spPr>
        <p:txBody>
          <a:bodyPr>
            <a:noAutofit/>
          </a:bodyPr>
          <a:lstStyle/>
          <a:p>
            <a:pPr marL="0" indent="0">
              <a:buNone/>
            </a:pPr>
            <a:r>
              <a:rPr lang="en-US" noProof="0" dirty="0"/>
              <a:t>Jason worked four days during the payroll week. For this company, any hours in excess of 8 per day is considered overtime.</a:t>
            </a:r>
          </a:p>
        </p:txBody>
      </p:sp>
      <p:graphicFrame>
        <p:nvGraphicFramePr>
          <p:cNvPr id="7" name="Table 6"/>
          <p:cNvGraphicFramePr>
            <a:graphicFrameLocks noGrp="1"/>
          </p:cNvGraphicFramePr>
          <p:nvPr>
            <p:extLst>
              <p:ext uri="{D42A27DB-BD31-4B8C-83A1-F6EECF244321}">
                <p14:modId xmlns:p14="http://schemas.microsoft.com/office/powerpoint/2010/main" val="1491346651"/>
              </p:ext>
            </p:extLst>
          </p:nvPr>
        </p:nvGraphicFramePr>
        <p:xfrm>
          <a:off x="1959429" y="2279662"/>
          <a:ext cx="5649686" cy="2225040"/>
        </p:xfrm>
        <a:graphic>
          <a:graphicData uri="http://schemas.openxmlformats.org/drawingml/2006/table">
            <a:tbl>
              <a:tblPr firstRow="1" bandRow="1">
                <a:tableStyleId>{2D5ABB26-0587-4C30-8999-92F81FD0307C}</a:tableStyleId>
              </a:tblPr>
              <a:tblGrid>
                <a:gridCol w="1545771">
                  <a:extLst>
                    <a:ext uri="{9D8B030D-6E8A-4147-A177-3AD203B41FA5}">
                      <a16:colId xmlns:a16="http://schemas.microsoft.com/office/drawing/2014/main" val="3635232931"/>
                    </a:ext>
                  </a:extLst>
                </a:gridCol>
                <a:gridCol w="1926772">
                  <a:extLst>
                    <a:ext uri="{9D8B030D-6E8A-4147-A177-3AD203B41FA5}">
                      <a16:colId xmlns:a16="http://schemas.microsoft.com/office/drawing/2014/main" val="998498916"/>
                    </a:ext>
                  </a:extLst>
                </a:gridCol>
                <a:gridCol w="2177143">
                  <a:extLst>
                    <a:ext uri="{9D8B030D-6E8A-4147-A177-3AD203B41FA5}">
                      <a16:colId xmlns:a16="http://schemas.microsoft.com/office/drawing/2014/main" val="2071057413"/>
                    </a:ext>
                  </a:extLst>
                </a:gridCol>
              </a:tblGrid>
              <a:tr h="370840">
                <a:tc>
                  <a:txBody>
                    <a:bodyPr/>
                    <a:lstStyle/>
                    <a:p>
                      <a:pPr algn="ctr"/>
                      <a:r>
                        <a:rPr lang="en-US" sz="1800" b="1" dirty="0">
                          <a:solidFill>
                            <a:srgbClr val="000000"/>
                          </a:solidFill>
                        </a:rPr>
                        <a:t>Day</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a:solidFill>
                            <a:srgbClr val="000000"/>
                          </a:solidFill>
                        </a:rPr>
                        <a:t>Number</a:t>
                      </a:r>
                      <a:r>
                        <a:rPr lang="en-US" sz="1800" b="1" baseline="0" dirty="0">
                          <a:solidFill>
                            <a:srgbClr val="000000"/>
                          </a:solidFill>
                        </a:rPr>
                        <a:t> of Hours</a:t>
                      </a:r>
                      <a:endParaRPr lang="en-US" sz="1800" b="1" dirty="0">
                        <a:solidFill>
                          <a:srgbClr val="000000"/>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a:solidFill>
                            <a:srgbClr val="000000"/>
                          </a:solidFill>
                        </a:rPr>
                        <a:t>Type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63715048"/>
                  </a:ext>
                </a:extLst>
              </a:tr>
              <a:tr h="370840">
                <a:tc>
                  <a:txBody>
                    <a:bodyPr/>
                    <a:lstStyle/>
                    <a:p>
                      <a:r>
                        <a:rPr lang="en-US" sz="1800" dirty="0">
                          <a:solidFill>
                            <a:srgbClr val="000000"/>
                          </a:solidFill>
                        </a:rPr>
                        <a:t>Monday</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solidFill>
                            <a:srgbClr val="000000"/>
                          </a:solidFill>
                        </a:rPr>
                        <a:t>7.5</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solidFill>
                            <a:srgbClr val="000000"/>
                          </a:solidFill>
                        </a:rPr>
                        <a:t>Regular</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49572751"/>
                  </a:ext>
                </a:extLst>
              </a:tr>
              <a:tr h="370840">
                <a:tc>
                  <a:txBody>
                    <a:bodyPr/>
                    <a:lstStyle/>
                    <a:p>
                      <a:r>
                        <a:rPr lang="en-US" sz="1800" dirty="0">
                          <a:solidFill>
                            <a:srgbClr val="000000"/>
                          </a:solidFill>
                        </a:rPr>
                        <a:t>Tuesday</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solidFill>
                            <a:srgbClr val="000000"/>
                          </a:solidFill>
                        </a:rPr>
                        <a:t>8.75</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solidFill>
                            <a:srgbClr val="000000"/>
                          </a:solidFill>
                        </a:rPr>
                        <a:t>Regular + Overtime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57337423"/>
                  </a:ext>
                </a:extLst>
              </a:tr>
              <a:tr h="370840">
                <a:tc>
                  <a:txBody>
                    <a:bodyPr/>
                    <a:lstStyle/>
                    <a:p>
                      <a:r>
                        <a:rPr lang="en-US" sz="1800" dirty="0">
                          <a:solidFill>
                            <a:srgbClr val="000000"/>
                          </a:solidFill>
                        </a:rPr>
                        <a:t>Wednesday</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solidFill>
                            <a:srgbClr val="000000"/>
                          </a:solidFill>
                        </a:rPr>
                        <a:t>7.0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solidFill>
                            <a:srgbClr val="000000"/>
                          </a:solidFill>
                        </a:rPr>
                        <a:t>Regular</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28870587"/>
                  </a:ext>
                </a:extLst>
              </a:tr>
              <a:tr h="370840">
                <a:tc>
                  <a:txBody>
                    <a:bodyPr/>
                    <a:lstStyle/>
                    <a:p>
                      <a:r>
                        <a:rPr lang="en-US" sz="1800" dirty="0">
                          <a:solidFill>
                            <a:srgbClr val="000000"/>
                          </a:solidFill>
                        </a:rPr>
                        <a:t>Thursday</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solidFill>
                            <a:srgbClr val="000000"/>
                          </a:solidFill>
                        </a:rPr>
                        <a:t>9.5</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solidFill>
                            <a:srgbClr val="000000"/>
                          </a:solidFill>
                        </a:rPr>
                        <a:t>Regular + Overtime</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92005346"/>
                  </a:ext>
                </a:extLst>
              </a:tr>
              <a:tr h="370840">
                <a:tc>
                  <a:txBody>
                    <a:bodyPr/>
                    <a:lstStyle/>
                    <a:p>
                      <a:r>
                        <a:rPr lang="en-US" sz="1800" dirty="0">
                          <a:solidFill>
                            <a:srgbClr val="000000"/>
                          </a:solidFill>
                        </a:rPr>
                        <a:t>Friday</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solidFill>
                            <a:srgbClr val="000000"/>
                          </a:solidFill>
                        </a:rPr>
                        <a:t>8.0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solidFill>
                            <a:srgbClr val="000000"/>
                          </a:solidFill>
                        </a:rPr>
                        <a:t>Sick</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51756576"/>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392839067"/>
              </p:ext>
            </p:extLst>
          </p:nvPr>
        </p:nvGraphicFramePr>
        <p:xfrm>
          <a:off x="1970316" y="4609865"/>
          <a:ext cx="5573486" cy="1097280"/>
        </p:xfrm>
        <a:graphic>
          <a:graphicData uri="http://schemas.openxmlformats.org/drawingml/2006/table">
            <a:tbl>
              <a:tblPr firstRow="1" bandRow="1">
                <a:tableStyleId>{2D5ABB26-0587-4C30-8999-92F81FD0307C}</a:tableStyleId>
              </a:tblPr>
              <a:tblGrid>
                <a:gridCol w="2242457">
                  <a:extLst>
                    <a:ext uri="{9D8B030D-6E8A-4147-A177-3AD203B41FA5}">
                      <a16:colId xmlns:a16="http://schemas.microsoft.com/office/drawing/2014/main" val="3370062369"/>
                    </a:ext>
                  </a:extLst>
                </a:gridCol>
                <a:gridCol w="3331029">
                  <a:extLst>
                    <a:ext uri="{9D8B030D-6E8A-4147-A177-3AD203B41FA5}">
                      <a16:colId xmlns:a16="http://schemas.microsoft.com/office/drawing/2014/main" val="2539670202"/>
                    </a:ext>
                  </a:extLst>
                </a:gridCol>
              </a:tblGrid>
              <a:tr h="244584">
                <a:tc>
                  <a:txBody>
                    <a:bodyPr/>
                    <a:lstStyle/>
                    <a:p>
                      <a:r>
                        <a:rPr lang="en-US" sz="1800" b="1" dirty="0">
                          <a:solidFill>
                            <a:srgbClr val="000000"/>
                          </a:solidFill>
                        </a:rPr>
                        <a:t>Regular hours  </a:t>
                      </a: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800" dirty="0">
                          <a:solidFill>
                            <a:srgbClr val="000000"/>
                          </a:solidFill>
                        </a:rPr>
                        <a:t>7.5 + 8 + 7 + 8 = </a:t>
                      </a:r>
                      <a:r>
                        <a:rPr lang="en-US" sz="1800" u="sng" dirty="0">
                          <a:solidFill>
                            <a:srgbClr val="000000"/>
                          </a:solidFill>
                        </a:rPr>
                        <a:t>30.5</a:t>
                      </a:r>
                      <a:r>
                        <a:rPr lang="en-US" sz="1800" dirty="0">
                          <a:solidFill>
                            <a:srgbClr val="000000"/>
                          </a:solidFill>
                        </a:rPr>
                        <a:t> hours</a:t>
                      </a:r>
                      <a:endParaRPr lang="en-US" sz="1800" b="0" dirty="0">
                        <a:solidFill>
                          <a:srgbClr val="000000"/>
                        </a:solidFill>
                      </a:endParaRPr>
                    </a:p>
                  </a:txBody>
                  <a:tcPr/>
                </a:tc>
                <a:extLst>
                  <a:ext uri="{0D108BD9-81ED-4DB2-BD59-A6C34878D82A}">
                    <a16:rowId xmlns:a16="http://schemas.microsoft.com/office/drawing/2014/main" val="4263504399"/>
                  </a:ext>
                </a:extLst>
              </a:tr>
              <a:tr h="244584">
                <a:tc>
                  <a:txBody>
                    <a:bodyPr/>
                    <a:lstStyle/>
                    <a:p>
                      <a:r>
                        <a:rPr lang="en-US" sz="1800" b="1" dirty="0">
                          <a:solidFill>
                            <a:srgbClr val="000000"/>
                          </a:solidFill>
                        </a:rPr>
                        <a:t>Overtime hours</a:t>
                      </a:r>
                    </a:p>
                  </a:txBody>
                  <a:tcPr/>
                </a:tc>
                <a:tc>
                  <a:txBody>
                    <a:bodyPr/>
                    <a:lstStyle/>
                    <a:p>
                      <a:pPr marL="0" indent="0">
                        <a:buNone/>
                      </a:pPr>
                      <a:r>
                        <a:rPr lang="en-US" sz="1800" dirty="0">
                          <a:solidFill>
                            <a:srgbClr val="000000"/>
                          </a:solidFill>
                        </a:rPr>
                        <a:t>0.75 + 1.5 = </a:t>
                      </a:r>
                      <a:r>
                        <a:rPr lang="en-US" sz="1800" u="sng" dirty="0">
                          <a:solidFill>
                            <a:srgbClr val="000000"/>
                          </a:solidFill>
                        </a:rPr>
                        <a:t>2.25</a:t>
                      </a:r>
                      <a:r>
                        <a:rPr lang="en-US" sz="1800" dirty="0">
                          <a:solidFill>
                            <a:srgbClr val="000000"/>
                          </a:solidFill>
                        </a:rPr>
                        <a:t> hours</a:t>
                      </a:r>
                    </a:p>
                  </a:txBody>
                  <a:tcPr/>
                </a:tc>
                <a:extLst>
                  <a:ext uri="{0D108BD9-81ED-4DB2-BD59-A6C34878D82A}">
                    <a16:rowId xmlns:a16="http://schemas.microsoft.com/office/drawing/2014/main" val="3919895950"/>
                  </a:ext>
                </a:extLst>
              </a:tr>
              <a:tr h="244584">
                <a:tc>
                  <a:txBody>
                    <a:bodyPr/>
                    <a:lstStyle/>
                    <a:p>
                      <a:r>
                        <a:rPr lang="en-US" sz="1800" b="1" dirty="0">
                          <a:solidFill>
                            <a:srgbClr val="000000"/>
                          </a:solidFill>
                        </a:rPr>
                        <a:t>Sick time</a:t>
                      </a:r>
                    </a:p>
                  </a:txBody>
                  <a:tcPr/>
                </a:tc>
                <a:tc>
                  <a:txBody>
                    <a:bodyPr/>
                    <a:lstStyle/>
                    <a:p>
                      <a:r>
                        <a:rPr lang="en-US" sz="1800" dirty="0">
                          <a:solidFill>
                            <a:srgbClr val="000000"/>
                          </a:solidFill>
                        </a:rPr>
                        <a:t>8 hours </a:t>
                      </a:r>
                    </a:p>
                  </a:txBody>
                  <a:tcPr/>
                </a:tc>
                <a:extLst>
                  <a:ext uri="{0D108BD9-81ED-4DB2-BD59-A6C34878D82A}">
                    <a16:rowId xmlns:a16="http://schemas.microsoft.com/office/drawing/2014/main" val="3995832030"/>
                  </a:ext>
                </a:extLst>
              </a:tr>
            </a:tbl>
          </a:graphicData>
        </a:graphic>
      </p:graphicFrame>
      <p:sp>
        <p:nvSpPr>
          <p:cNvPr id="4" name="Content Placeholder 3"/>
          <p:cNvSpPr>
            <a:spLocks noGrp="1"/>
          </p:cNvSpPr>
          <p:nvPr>
            <p:ph idx="10"/>
          </p:nvPr>
        </p:nvSpPr>
        <p:spPr>
          <a:xfrm>
            <a:off x="628650" y="5767605"/>
            <a:ext cx="7886700" cy="733751"/>
          </a:xfrm>
        </p:spPr>
        <p:txBody>
          <a:bodyPr>
            <a:normAutofit/>
          </a:bodyPr>
          <a:lstStyle/>
          <a:p>
            <a:pPr marL="0" indent="0">
              <a:buNone/>
            </a:pPr>
            <a:r>
              <a:rPr lang="en-US" noProof="0" dirty="0"/>
              <a:t>Jason’s gross pay will have 38.5 hours regular pay (30.5 + 8) and 2.25 hours overtime pay.</a:t>
            </a:r>
          </a:p>
        </p:txBody>
      </p:sp>
    </p:spTree>
    <p:extLst>
      <p:ext uri="{BB962C8B-B14F-4D97-AF65-F5344CB8AC3E}">
        <p14:creationId xmlns:p14="http://schemas.microsoft.com/office/powerpoint/2010/main" val="16634432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77226"/>
            <a:ext cx="7886700" cy="1012942"/>
          </a:xfrm>
        </p:spPr>
        <p:txBody>
          <a:bodyPr/>
          <a:lstStyle/>
          <a:p>
            <a:r>
              <a:rPr lang="en-US" sz="3600" noProof="0" dirty="0"/>
              <a:t>Quarter-hour versus Hundredth-hour System</a:t>
            </a:r>
          </a:p>
        </p:txBody>
      </p:sp>
      <p:sp>
        <p:nvSpPr>
          <p:cNvPr id="3" name="Content Placeholder 2"/>
          <p:cNvSpPr>
            <a:spLocks noGrp="1"/>
          </p:cNvSpPr>
          <p:nvPr>
            <p:ph idx="1"/>
          </p:nvPr>
        </p:nvSpPr>
        <p:spPr>
          <a:xfrm>
            <a:off x="628650" y="1456266"/>
            <a:ext cx="4221646" cy="1744134"/>
          </a:xfrm>
        </p:spPr>
        <p:txBody>
          <a:bodyPr>
            <a:noAutofit/>
          </a:bodyPr>
          <a:lstStyle/>
          <a:p>
            <a:pPr marL="291600" indent="-291600">
              <a:spcBef>
                <a:spcPts val="1000"/>
              </a:spcBef>
            </a:pPr>
            <a:r>
              <a:rPr lang="en-US" sz="2400" noProof="0" dirty="0"/>
              <a:t>Time rounded to the nearest 15-minute.</a:t>
            </a:r>
          </a:p>
          <a:p>
            <a:pPr marL="291600" indent="-291600">
              <a:spcBef>
                <a:spcPts val="1000"/>
              </a:spcBef>
            </a:pPr>
            <a:r>
              <a:rPr lang="en-US" sz="2400" noProof="0" dirty="0"/>
              <a:t>Round each time in or out Example: Quarter hour.</a:t>
            </a:r>
          </a:p>
        </p:txBody>
      </p:sp>
      <p:graphicFrame>
        <p:nvGraphicFramePr>
          <p:cNvPr id="7" name="Table 6"/>
          <p:cNvGraphicFramePr>
            <a:graphicFrameLocks noGrp="1"/>
          </p:cNvGraphicFramePr>
          <p:nvPr>
            <p:extLst>
              <p:ext uri="{D42A27DB-BD31-4B8C-83A1-F6EECF244321}">
                <p14:modId xmlns:p14="http://schemas.microsoft.com/office/powerpoint/2010/main" val="1348759845"/>
              </p:ext>
            </p:extLst>
          </p:nvPr>
        </p:nvGraphicFramePr>
        <p:xfrm>
          <a:off x="925284" y="3455079"/>
          <a:ext cx="3646716" cy="1128486"/>
        </p:xfrm>
        <a:graphic>
          <a:graphicData uri="http://schemas.openxmlformats.org/drawingml/2006/table">
            <a:tbl>
              <a:tblPr firstRow="1" bandRow="1">
                <a:tableStyleId>{2D5ABB26-0587-4C30-8999-92F81FD0307C}</a:tableStyleId>
              </a:tblPr>
              <a:tblGrid>
                <a:gridCol w="718459">
                  <a:extLst>
                    <a:ext uri="{9D8B030D-6E8A-4147-A177-3AD203B41FA5}">
                      <a16:colId xmlns:a16="http://schemas.microsoft.com/office/drawing/2014/main" val="3964200629"/>
                    </a:ext>
                  </a:extLst>
                </a:gridCol>
                <a:gridCol w="794657">
                  <a:extLst>
                    <a:ext uri="{9D8B030D-6E8A-4147-A177-3AD203B41FA5}">
                      <a16:colId xmlns:a16="http://schemas.microsoft.com/office/drawing/2014/main" val="2332462591"/>
                    </a:ext>
                  </a:extLst>
                </a:gridCol>
                <a:gridCol w="718457">
                  <a:extLst>
                    <a:ext uri="{9D8B030D-6E8A-4147-A177-3AD203B41FA5}">
                      <a16:colId xmlns:a16="http://schemas.microsoft.com/office/drawing/2014/main" val="2859458586"/>
                    </a:ext>
                  </a:extLst>
                </a:gridCol>
                <a:gridCol w="685800">
                  <a:extLst>
                    <a:ext uri="{9D8B030D-6E8A-4147-A177-3AD203B41FA5}">
                      <a16:colId xmlns:a16="http://schemas.microsoft.com/office/drawing/2014/main" val="311768388"/>
                    </a:ext>
                  </a:extLst>
                </a:gridCol>
                <a:gridCol w="729343">
                  <a:extLst>
                    <a:ext uri="{9D8B030D-6E8A-4147-A177-3AD203B41FA5}">
                      <a16:colId xmlns:a16="http://schemas.microsoft.com/office/drawing/2014/main" val="3373091044"/>
                    </a:ext>
                  </a:extLst>
                </a:gridCol>
              </a:tblGrid>
              <a:tr h="370840">
                <a:tc>
                  <a:txBody>
                    <a:bodyPr/>
                    <a:lstStyle/>
                    <a:p>
                      <a:r>
                        <a:rPr lang="en-US" sz="1800" b="1" dirty="0">
                          <a:solidFill>
                            <a:srgbClr val="000000"/>
                          </a:solidFill>
                        </a:rPr>
                        <a:t>In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800" b="1" dirty="0">
                          <a:solidFill>
                            <a:srgbClr val="000000"/>
                          </a:solidFill>
                        </a:rPr>
                        <a:t>Out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800" b="1" dirty="0">
                          <a:solidFill>
                            <a:srgbClr val="000000"/>
                          </a:solidFill>
                        </a:rPr>
                        <a:t>In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800" b="1" dirty="0">
                          <a:solidFill>
                            <a:srgbClr val="000000"/>
                          </a:solidFill>
                        </a:rPr>
                        <a:t>Out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800" b="1" dirty="0">
                          <a:solidFill>
                            <a:srgbClr val="000000"/>
                          </a:solidFill>
                        </a:rPr>
                        <a:t>Total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8267883"/>
                  </a:ext>
                </a:extLst>
              </a:tr>
              <a:tr h="370840">
                <a:tc>
                  <a:txBody>
                    <a:bodyPr/>
                    <a:lstStyle/>
                    <a:p>
                      <a:r>
                        <a:rPr lang="en-US" sz="1800" dirty="0">
                          <a:solidFill>
                            <a:srgbClr val="000000"/>
                          </a:solidFill>
                        </a:rPr>
                        <a:t>8:03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800" dirty="0">
                          <a:solidFill>
                            <a:srgbClr val="000000"/>
                          </a:solidFill>
                        </a:rPr>
                        <a:t>12:24</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800" dirty="0">
                          <a:solidFill>
                            <a:srgbClr val="000000"/>
                          </a:solidFill>
                        </a:rPr>
                        <a:t>1:30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800" dirty="0">
                          <a:solidFill>
                            <a:srgbClr val="000000"/>
                          </a:solidFill>
                        </a:rPr>
                        <a:t>4:56</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800" dirty="0">
                          <a:solidFill>
                            <a:srgbClr val="000000"/>
                          </a:solidFill>
                        </a:rPr>
                        <a:t>8.0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70253472"/>
                  </a:ext>
                </a:extLst>
              </a:tr>
              <a:tr h="386806">
                <a:tc>
                  <a:txBody>
                    <a:bodyPr/>
                    <a:lstStyle/>
                    <a:p>
                      <a:r>
                        <a:rPr lang="en-US" sz="1800" dirty="0">
                          <a:solidFill>
                            <a:srgbClr val="000000"/>
                          </a:solidFill>
                        </a:rPr>
                        <a:t>8:08</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800" dirty="0">
                          <a:solidFill>
                            <a:srgbClr val="000000"/>
                          </a:solidFill>
                        </a:rPr>
                        <a:t>12:18</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800" dirty="0">
                          <a:solidFill>
                            <a:srgbClr val="000000"/>
                          </a:solidFill>
                        </a:rPr>
                        <a:t>1:15</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800" dirty="0">
                          <a:solidFill>
                            <a:srgbClr val="000000"/>
                          </a:solidFill>
                        </a:rPr>
                        <a:t>5:09</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800" dirty="0">
                          <a:solidFill>
                            <a:srgbClr val="000000"/>
                          </a:solidFill>
                        </a:rPr>
                        <a:t>8.0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5601436"/>
                  </a:ext>
                </a:extLst>
              </a:tr>
            </a:tbl>
          </a:graphicData>
        </a:graphic>
      </p:graphicFrame>
      <p:sp>
        <p:nvSpPr>
          <p:cNvPr id="4" name="Content Placeholder 3"/>
          <p:cNvSpPr>
            <a:spLocks noGrp="1"/>
          </p:cNvSpPr>
          <p:nvPr>
            <p:ph idx="10"/>
          </p:nvPr>
        </p:nvSpPr>
        <p:spPr>
          <a:xfrm>
            <a:off x="628650" y="4940300"/>
            <a:ext cx="3873776" cy="1271655"/>
          </a:xfrm>
        </p:spPr>
        <p:txBody>
          <a:bodyPr>
            <a:normAutofit/>
          </a:bodyPr>
          <a:lstStyle/>
          <a:p>
            <a:pPr marL="0" indent="0">
              <a:buNone/>
            </a:pPr>
            <a:r>
              <a:rPr lang="en-US" sz="2400" noProof="0" dirty="0"/>
              <a:t>*Note that the quarter-hour rounding results in 8 hours each day</a:t>
            </a:r>
          </a:p>
        </p:txBody>
      </p:sp>
      <p:sp>
        <p:nvSpPr>
          <p:cNvPr id="5" name="Content Placeholder 4"/>
          <p:cNvSpPr>
            <a:spLocks noGrp="1"/>
          </p:cNvSpPr>
          <p:nvPr>
            <p:ph idx="11"/>
          </p:nvPr>
        </p:nvSpPr>
        <p:spPr>
          <a:xfrm>
            <a:off x="5029200" y="1456266"/>
            <a:ext cx="3856382" cy="1722266"/>
          </a:xfrm>
        </p:spPr>
        <p:txBody>
          <a:bodyPr>
            <a:noAutofit/>
          </a:bodyPr>
          <a:lstStyle/>
          <a:p>
            <a:pPr marL="291600" indent="-291600">
              <a:spcBef>
                <a:spcPts val="1000"/>
              </a:spcBef>
            </a:pPr>
            <a:r>
              <a:rPr lang="en-US" sz="2400" noProof="0" dirty="0"/>
              <a:t>Divides hour into 100 increments.</a:t>
            </a:r>
          </a:p>
          <a:p>
            <a:pPr marL="291600" indent="-291600">
              <a:spcBef>
                <a:spcPts val="1000"/>
              </a:spcBef>
            </a:pPr>
            <a:r>
              <a:rPr lang="en-US" sz="2400" noProof="0" dirty="0"/>
              <a:t>Round each time in or out Example: Hundredth hour.</a:t>
            </a:r>
          </a:p>
        </p:txBody>
      </p:sp>
      <p:graphicFrame>
        <p:nvGraphicFramePr>
          <p:cNvPr id="8" name="Table 7"/>
          <p:cNvGraphicFramePr>
            <a:graphicFrameLocks noGrp="1"/>
          </p:cNvGraphicFramePr>
          <p:nvPr>
            <p:extLst>
              <p:ext uri="{D42A27DB-BD31-4B8C-83A1-F6EECF244321}">
                <p14:modId xmlns:p14="http://schemas.microsoft.com/office/powerpoint/2010/main" val="2428084443"/>
              </p:ext>
            </p:extLst>
          </p:nvPr>
        </p:nvGraphicFramePr>
        <p:xfrm>
          <a:off x="5100677" y="3455923"/>
          <a:ext cx="3646716" cy="1128486"/>
        </p:xfrm>
        <a:graphic>
          <a:graphicData uri="http://schemas.openxmlformats.org/drawingml/2006/table">
            <a:tbl>
              <a:tblPr firstRow="1" bandRow="1">
                <a:tableStyleId>{2D5ABB26-0587-4C30-8999-92F81FD0307C}</a:tableStyleId>
              </a:tblPr>
              <a:tblGrid>
                <a:gridCol w="718459">
                  <a:extLst>
                    <a:ext uri="{9D8B030D-6E8A-4147-A177-3AD203B41FA5}">
                      <a16:colId xmlns:a16="http://schemas.microsoft.com/office/drawing/2014/main" val="3964200629"/>
                    </a:ext>
                  </a:extLst>
                </a:gridCol>
                <a:gridCol w="794657">
                  <a:extLst>
                    <a:ext uri="{9D8B030D-6E8A-4147-A177-3AD203B41FA5}">
                      <a16:colId xmlns:a16="http://schemas.microsoft.com/office/drawing/2014/main" val="2332462591"/>
                    </a:ext>
                  </a:extLst>
                </a:gridCol>
                <a:gridCol w="718457">
                  <a:extLst>
                    <a:ext uri="{9D8B030D-6E8A-4147-A177-3AD203B41FA5}">
                      <a16:colId xmlns:a16="http://schemas.microsoft.com/office/drawing/2014/main" val="2859458586"/>
                    </a:ext>
                  </a:extLst>
                </a:gridCol>
                <a:gridCol w="685800">
                  <a:extLst>
                    <a:ext uri="{9D8B030D-6E8A-4147-A177-3AD203B41FA5}">
                      <a16:colId xmlns:a16="http://schemas.microsoft.com/office/drawing/2014/main" val="311768388"/>
                    </a:ext>
                  </a:extLst>
                </a:gridCol>
                <a:gridCol w="729343">
                  <a:extLst>
                    <a:ext uri="{9D8B030D-6E8A-4147-A177-3AD203B41FA5}">
                      <a16:colId xmlns:a16="http://schemas.microsoft.com/office/drawing/2014/main" val="3373091044"/>
                    </a:ext>
                  </a:extLst>
                </a:gridCol>
              </a:tblGrid>
              <a:tr h="370840">
                <a:tc>
                  <a:txBody>
                    <a:bodyPr/>
                    <a:lstStyle/>
                    <a:p>
                      <a:r>
                        <a:rPr lang="en-US" sz="1800" b="1" dirty="0">
                          <a:solidFill>
                            <a:srgbClr val="000000"/>
                          </a:solidFill>
                        </a:rPr>
                        <a:t>In</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800" b="1" dirty="0">
                          <a:solidFill>
                            <a:srgbClr val="000000"/>
                          </a:solidFill>
                        </a:rPr>
                        <a:t>Out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800" b="1" dirty="0">
                          <a:solidFill>
                            <a:srgbClr val="000000"/>
                          </a:solidFill>
                        </a:rPr>
                        <a:t>In </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800" b="1" dirty="0">
                          <a:solidFill>
                            <a:srgbClr val="000000"/>
                          </a:solidFill>
                        </a:rPr>
                        <a:t>Out</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800" b="1" dirty="0">
                          <a:solidFill>
                            <a:srgbClr val="000000"/>
                          </a:solidFill>
                        </a:rPr>
                        <a:t>Total</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8267883"/>
                  </a:ext>
                </a:extLst>
              </a:tr>
              <a:tr h="370840">
                <a:tc>
                  <a:txBody>
                    <a:bodyPr/>
                    <a:lstStyle/>
                    <a:p>
                      <a:r>
                        <a:rPr lang="en-US" sz="1800" dirty="0">
                          <a:solidFill>
                            <a:srgbClr val="000000"/>
                          </a:solidFill>
                        </a:rPr>
                        <a:t>8:03</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800" dirty="0">
                          <a:solidFill>
                            <a:srgbClr val="000000"/>
                          </a:solidFill>
                        </a:rPr>
                        <a:t>12:24</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800" dirty="0">
                          <a:solidFill>
                            <a:srgbClr val="000000"/>
                          </a:solidFill>
                        </a:rPr>
                        <a:t>1:30</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800" dirty="0">
                          <a:solidFill>
                            <a:srgbClr val="000000"/>
                          </a:solidFill>
                        </a:rPr>
                        <a:t>4:56</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800" dirty="0">
                          <a:solidFill>
                            <a:srgbClr val="000000"/>
                          </a:solidFill>
                        </a:rPr>
                        <a:t>7.78</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70253472"/>
                  </a:ext>
                </a:extLst>
              </a:tr>
              <a:tr h="386806">
                <a:tc>
                  <a:txBody>
                    <a:bodyPr/>
                    <a:lstStyle/>
                    <a:p>
                      <a:r>
                        <a:rPr lang="en-US" sz="1800" dirty="0">
                          <a:solidFill>
                            <a:srgbClr val="000000"/>
                          </a:solidFill>
                        </a:rPr>
                        <a:t>8:08</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800" dirty="0">
                          <a:solidFill>
                            <a:srgbClr val="000000"/>
                          </a:solidFill>
                        </a:rPr>
                        <a:t>12:18</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800" dirty="0">
                          <a:solidFill>
                            <a:srgbClr val="000000"/>
                          </a:solidFill>
                        </a:rPr>
                        <a:t>1:15</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800" dirty="0">
                          <a:solidFill>
                            <a:srgbClr val="000000"/>
                          </a:solidFill>
                        </a:rPr>
                        <a:t>5:09</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r>
                        <a:rPr lang="en-US" sz="1800" dirty="0">
                          <a:solidFill>
                            <a:srgbClr val="000000"/>
                          </a:solidFill>
                        </a:rPr>
                        <a:t>8.07</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95601436"/>
                  </a:ext>
                </a:extLst>
              </a:tr>
            </a:tbl>
          </a:graphicData>
        </a:graphic>
      </p:graphicFrame>
      <p:sp>
        <p:nvSpPr>
          <p:cNvPr id="6" name="Content Placeholder 5"/>
          <p:cNvSpPr>
            <a:spLocks noGrp="1"/>
          </p:cNvSpPr>
          <p:nvPr>
            <p:ph idx="12"/>
          </p:nvPr>
        </p:nvSpPr>
        <p:spPr>
          <a:xfrm>
            <a:off x="5064938" y="4940301"/>
            <a:ext cx="3784906" cy="1271654"/>
          </a:xfrm>
        </p:spPr>
        <p:txBody>
          <a:bodyPr>
            <a:noAutofit/>
          </a:bodyPr>
          <a:lstStyle/>
          <a:p>
            <a:pPr marL="0" indent="0">
              <a:buNone/>
            </a:pPr>
            <a:r>
              <a:rPr lang="en-US" sz="2400" noProof="0" dirty="0"/>
              <a:t>*The hundredth-hour method offers precise time tracking</a:t>
            </a:r>
          </a:p>
        </p:txBody>
      </p:sp>
    </p:spTree>
    <p:extLst>
      <p:ext uri="{BB962C8B-B14F-4D97-AF65-F5344CB8AC3E}">
        <p14:creationId xmlns:p14="http://schemas.microsoft.com/office/powerpoint/2010/main" val="1767865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49" y="365126"/>
            <a:ext cx="8185741" cy="837142"/>
          </a:xfrm>
        </p:spPr>
        <p:txBody>
          <a:bodyPr vert="horz" lIns="91440" tIns="45720" rIns="91440" bIns="45720" rtlCol="0" anchor="ctr">
            <a:noAutofit/>
          </a:bodyPr>
          <a:lstStyle/>
          <a:p>
            <a:pPr defTabSz="914400">
              <a:tabLst>
                <a:tab pos="1169988" algn="l"/>
              </a:tabLst>
            </a:pPr>
            <a:r>
              <a:rPr lang="en-US" sz="4000" noProof="0" dirty="0"/>
              <a:t>Exceptions to Minimum Wage Policy</a:t>
            </a:r>
          </a:p>
        </p:txBody>
      </p:sp>
      <p:sp>
        <p:nvSpPr>
          <p:cNvPr id="7" name="Content Placeholder 6">
            <a:extLst>
              <a:ext uri="{FF2B5EF4-FFF2-40B4-BE49-F238E27FC236}">
                <a16:creationId xmlns:a16="http://schemas.microsoft.com/office/drawing/2014/main" id="{E3EFECAE-63F8-4EE4-8086-B005F82CAF0C}"/>
              </a:ext>
            </a:extLst>
          </p:cNvPr>
          <p:cNvSpPr>
            <a:spLocks noGrp="1"/>
          </p:cNvSpPr>
          <p:nvPr>
            <p:ph idx="1"/>
          </p:nvPr>
        </p:nvSpPr>
        <p:spPr>
          <a:xfrm>
            <a:off x="628650" y="1456266"/>
            <a:ext cx="7886700" cy="2658533"/>
          </a:xfrm>
        </p:spPr>
        <p:txBody>
          <a:bodyPr>
            <a:noAutofit/>
          </a:bodyPr>
          <a:lstStyle/>
          <a:p>
            <a:pPr marL="0" indent="0">
              <a:buNone/>
            </a:pPr>
            <a:r>
              <a:rPr lang="en-US" sz="2000" noProof="0" dirty="0"/>
              <a:t>Certain types of businesses are always covered</a:t>
            </a:r>
          </a:p>
          <a:p>
            <a:pPr marL="291600" lvl="0" indent="-291600"/>
            <a:r>
              <a:rPr lang="en-US" sz="2000" noProof="0" dirty="0"/>
              <a:t>Hospitals.</a:t>
            </a:r>
          </a:p>
          <a:p>
            <a:pPr marL="291600" lvl="0" indent="-291600"/>
            <a:r>
              <a:rPr lang="en-US" sz="2000" noProof="0" dirty="0"/>
              <a:t>Schools for mentally or physically disabled students.</a:t>
            </a:r>
          </a:p>
          <a:p>
            <a:pPr marL="291600" lvl="0" indent="-291600"/>
            <a:r>
              <a:rPr lang="en-US" sz="2000" noProof="0" dirty="0"/>
              <a:t>Preschools.</a:t>
            </a:r>
          </a:p>
          <a:p>
            <a:pPr marL="291600" lvl="0" indent="-291600"/>
            <a:r>
              <a:rPr lang="en-US" sz="2000" noProof="0" dirty="0"/>
              <a:t>Schools of any level.</a:t>
            </a:r>
          </a:p>
          <a:p>
            <a:pPr marL="291600" lvl="0" indent="-291600"/>
            <a:r>
              <a:rPr lang="en-US" sz="2000" noProof="0" dirty="0"/>
              <a:t>Government agencies.</a:t>
            </a:r>
          </a:p>
        </p:txBody>
      </p:sp>
      <p:sp>
        <p:nvSpPr>
          <p:cNvPr id="3" name="Content Placeholder 2">
            <a:extLst>
              <a:ext uri="{FF2B5EF4-FFF2-40B4-BE49-F238E27FC236}">
                <a16:creationId xmlns:a16="http://schemas.microsoft.com/office/drawing/2014/main" id="{424ADEDB-BF1B-42FA-9304-9FF27561FC29}"/>
              </a:ext>
            </a:extLst>
          </p:cNvPr>
          <p:cNvSpPr>
            <a:spLocks noGrp="1"/>
          </p:cNvSpPr>
          <p:nvPr>
            <p:ph idx="10"/>
          </p:nvPr>
        </p:nvSpPr>
        <p:spPr>
          <a:xfrm>
            <a:off x="628650" y="4236485"/>
            <a:ext cx="7737844" cy="1760277"/>
          </a:xfrm>
        </p:spPr>
        <p:txBody>
          <a:bodyPr>
            <a:noAutofit/>
          </a:bodyPr>
          <a:lstStyle/>
          <a:p>
            <a:pPr marL="0" indent="0">
              <a:buNone/>
            </a:pPr>
            <a:r>
              <a:rPr lang="en-US" sz="2000" noProof="0" dirty="0"/>
              <a:t>Domestic workers</a:t>
            </a:r>
          </a:p>
          <a:p>
            <a:pPr marL="291600" lvl="0" indent="-291600"/>
            <a:r>
              <a:rPr lang="en-US" sz="2000" noProof="0" dirty="0"/>
              <a:t>Examples: chauffeurs, nannies.</a:t>
            </a:r>
          </a:p>
          <a:p>
            <a:pPr marL="291600" lvl="0" indent="-291600"/>
            <a:r>
              <a:rPr lang="en-US" sz="2000" noProof="0" dirty="0"/>
              <a:t>Subject to F</a:t>
            </a:r>
            <a:r>
              <a:rPr lang="en-US" sz="100" noProof="0" dirty="0"/>
              <a:t> </a:t>
            </a:r>
            <a:r>
              <a:rPr lang="en-US" sz="2000" noProof="0" dirty="0"/>
              <a:t>L</a:t>
            </a:r>
            <a:r>
              <a:rPr lang="en-US" sz="100" noProof="0" dirty="0"/>
              <a:t> </a:t>
            </a:r>
            <a:r>
              <a:rPr lang="en-US" sz="2000" noProof="0" dirty="0"/>
              <a:t>S</a:t>
            </a:r>
            <a:r>
              <a:rPr lang="en-US" sz="100" noProof="0" dirty="0"/>
              <a:t> </a:t>
            </a:r>
            <a:r>
              <a:rPr lang="en-US" sz="2000" noProof="0" dirty="0"/>
              <a:t>A minimum wage if they earn more than $2,100 per year (2018 figure, I</a:t>
            </a:r>
            <a:r>
              <a:rPr lang="en-US" sz="100" noProof="0" dirty="0"/>
              <a:t> </a:t>
            </a:r>
            <a:r>
              <a:rPr lang="en-US" sz="2000" noProof="0" dirty="0"/>
              <a:t>R</a:t>
            </a:r>
            <a:r>
              <a:rPr lang="en-US" sz="100" noProof="0" dirty="0"/>
              <a:t> </a:t>
            </a:r>
            <a:r>
              <a:rPr lang="en-US" sz="2000" noProof="0" dirty="0"/>
              <a:t>S Pub. 926).</a:t>
            </a:r>
          </a:p>
        </p:txBody>
      </p:sp>
    </p:spTree>
    <p:extLst>
      <p:ext uri="{BB962C8B-B14F-4D97-AF65-F5344CB8AC3E}">
        <p14:creationId xmlns:p14="http://schemas.microsoft.com/office/powerpoint/2010/main" val="11996004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36B60-2508-4ACC-B097-7811D0694758}"/>
              </a:ext>
            </a:extLst>
          </p:cNvPr>
          <p:cNvSpPr>
            <a:spLocks noGrp="1"/>
          </p:cNvSpPr>
          <p:nvPr>
            <p:ph type="title"/>
          </p:nvPr>
        </p:nvSpPr>
        <p:spPr>
          <a:xfrm>
            <a:off x="628650" y="309317"/>
            <a:ext cx="7886700" cy="948760"/>
          </a:xfrm>
        </p:spPr>
        <p:txBody>
          <a:bodyPr/>
          <a:lstStyle/>
          <a:p>
            <a:r>
              <a:rPr lang="en-US" sz="3600" noProof="0" dirty="0"/>
              <a:t>L</a:t>
            </a:r>
            <a:r>
              <a:rPr lang="en-US" sz="100" noProof="0" dirty="0"/>
              <a:t> </a:t>
            </a:r>
            <a:r>
              <a:rPr lang="en-US" sz="3600" noProof="0" dirty="0"/>
              <a:t>O 3-4: Calculate Overtime in Various Situations</a:t>
            </a:r>
          </a:p>
        </p:txBody>
      </p:sp>
      <p:sp>
        <p:nvSpPr>
          <p:cNvPr id="3" name="Content Placeholder 2">
            <a:extLst>
              <a:ext uri="{FF2B5EF4-FFF2-40B4-BE49-F238E27FC236}">
                <a16:creationId xmlns:a16="http://schemas.microsoft.com/office/drawing/2014/main" id="{120C25D2-D4E2-4C97-9CD5-BB9B6C7BB35B}"/>
              </a:ext>
            </a:extLst>
          </p:cNvPr>
          <p:cNvSpPr>
            <a:spLocks noGrp="1"/>
          </p:cNvSpPr>
          <p:nvPr>
            <p:ph idx="1"/>
          </p:nvPr>
        </p:nvSpPr>
        <p:spPr>
          <a:xfrm>
            <a:off x="628650" y="1456267"/>
            <a:ext cx="7886700" cy="2067769"/>
          </a:xfrm>
        </p:spPr>
        <p:txBody>
          <a:bodyPr>
            <a:noAutofit/>
          </a:bodyPr>
          <a:lstStyle/>
          <a:p>
            <a:pPr marL="0" lvl="0" indent="0">
              <a:buNone/>
            </a:pPr>
            <a:r>
              <a:rPr lang="en-US" sz="2200" noProof="0" dirty="0"/>
              <a:t>Important points to consider:</a:t>
            </a:r>
          </a:p>
          <a:p>
            <a:pPr marL="291600" indent="-291600">
              <a:lnSpc>
                <a:spcPct val="100000"/>
              </a:lnSpc>
              <a:spcBef>
                <a:spcPts val="1000"/>
              </a:spcBef>
            </a:pPr>
            <a:r>
              <a:rPr lang="en-US" sz="2200" noProof="0" dirty="0"/>
              <a:t>F</a:t>
            </a:r>
            <a:r>
              <a:rPr lang="en-US" sz="100" noProof="0" dirty="0"/>
              <a:t> </a:t>
            </a:r>
            <a:r>
              <a:rPr lang="en-US" sz="2200" noProof="0" dirty="0"/>
              <a:t>L</a:t>
            </a:r>
            <a:r>
              <a:rPr lang="en-US" sz="100" noProof="0" dirty="0"/>
              <a:t> </a:t>
            </a:r>
            <a:r>
              <a:rPr lang="en-US" sz="2200" noProof="0" dirty="0"/>
              <a:t>S</a:t>
            </a:r>
            <a:r>
              <a:rPr lang="en-US" sz="100" noProof="0" dirty="0"/>
              <a:t> </a:t>
            </a:r>
            <a:r>
              <a:rPr lang="en-US" sz="2200" noProof="0" dirty="0"/>
              <a:t>A defines overtime as hours worked in excess of 40 during seven consecutive days.</a:t>
            </a:r>
          </a:p>
          <a:p>
            <a:pPr marL="291600" indent="-291600">
              <a:lnSpc>
                <a:spcPct val="100000"/>
              </a:lnSpc>
              <a:spcBef>
                <a:spcPts val="1000"/>
              </a:spcBef>
            </a:pPr>
            <a:r>
              <a:rPr lang="en-US" sz="2200" noProof="0" dirty="0"/>
              <a:t>Work performed on Saturday and Sunday is not automatically considered overtime.</a:t>
            </a:r>
          </a:p>
        </p:txBody>
      </p:sp>
      <p:sp>
        <p:nvSpPr>
          <p:cNvPr id="4" name="Content Placeholder 3">
            <a:extLst>
              <a:ext uri="{FF2B5EF4-FFF2-40B4-BE49-F238E27FC236}">
                <a16:creationId xmlns:a16="http://schemas.microsoft.com/office/drawing/2014/main" id="{3A1C5808-69CC-40DA-A65A-5EAEB63C199A}"/>
              </a:ext>
            </a:extLst>
          </p:cNvPr>
          <p:cNvSpPr>
            <a:spLocks noGrp="1"/>
          </p:cNvSpPr>
          <p:nvPr>
            <p:ph idx="10"/>
          </p:nvPr>
        </p:nvSpPr>
        <p:spPr>
          <a:xfrm>
            <a:off x="628650" y="3668286"/>
            <a:ext cx="7989442" cy="2300999"/>
          </a:xfrm>
        </p:spPr>
        <p:txBody>
          <a:bodyPr>
            <a:noAutofit/>
          </a:bodyPr>
          <a:lstStyle/>
          <a:p>
            <a:pPr marL="291600" lvl="0" indent="-291600">
              <a:lnSpc>
                <a:spcPct val="100000"/>
              </a:lnSpc>
              <a:spcBef>
                <a:spcPts val="1000"/>
              </a:spcBef>
              <a:buNone/>
            </a:pPr>
            <a:r>
              <a:rPr lang="en-US" sz="2200" noProof="0" dirty="0"/>
              <a:t>Employees of hospitals and residential care facilities</a:t>
            </a:r>
          </a:p>
          <a:p>
            <a:pPr marL="291600" lvl="0" indent="-291600">
              <a:lnSpc>
                <a:spcPct val="100000"/>
              </a:lnSpc>
              <a:spcBef>
                <a:spcPts val="1000"/>
              </a:spcBef>
              <a:buNone/>
            </a:pPr>
            <a:r>
              <a:rPr lang="en-US" sz="2200" noProof="0" dirty="0"/>
              <a:t>8 and 80 rule.</a:t>
            </a:r>
          </a:p>
          <a:p>
            <a:pPr marL="291600" lvl="0" indent="-291600">
              <a:lnSpc>
                <a:spcPct val="100000"/>
              </a:lnSpc>
              <a:spcBef>
                <a:spcPts val="1000"/>
              </a:spcBef>
              <a:buNone/>
            </a:pPr>
            <a:r>
              <a:rPr lang="en-US" sz="2200" noProof="0" dirty="0"/>
              <a:t>Overtime determined as hours worked in excess of</a:t>
            </a:r>
          </a:p>
          <a:p>
            <a:pPr marL="291600" lvl="1" indent="-291600">
              <a:lnSpc>
                <a:spcPct val="100000"/>
              </a:lnSpc>
              <a:spcBef>
                <a:spcPts val="1000"/>
              </a:spcBef>
            </a:pPr>
            <a:r>
              <a:rPr lang="en-US" sz="2200" noProof="0" dirty="0"/>
              <a:t>8 hours during a work day and/or</a:t>
            </a:r>
          </a:p>
          <a:p>
            <a:pPr marL="291600" lvl="1" indent="-291600">
              <a:lnSpc>
                <a:spcPct val="100000"/>
              </a:lnSpc>
              <a:spcBef>
                <a:spcPts val="1000"/>
              </a:spcBef>
            </a:pPr>
            <a:r>
              <a:rPr lang="en-US" sz="2200" noProof="0" dirty="0"/>
              <a:t>80 during 14 consecutive days.</a:t>
            </a:r>
          </a:p>
        </p:txBody>
      </p:sp>
    </p:spTree>
    <p:extLst>
      <p:ext uri="{BB962C8B-B14F-4D97-AF65-F5344CB8AC3E}">
        <p14:creationId xmlns:p14="http://schemas.microsoft.com/office/powerpoint/2010/main" val="34302486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0ED04-A477-4C44-98A7-4D0CA74FC88A}"/>
              </a:ext>
            </a:extLst>
          </p:cNvPr>
          <p:cNvSpPr>
            <a:spLocks noGrp="1"/>
          </p:cNvSpPr>
          <p:nvPr>
            <p:ph type="title"/>
          </p:nvPr>
        </p:nvSpPr>
        <p:spPr>
          <a:xfrm>
            <a:off x="628649" y="365126"/>
            <a:ext cx="8309867" cy="837142"/>
          </a:xfrm>
        </p:spPr>
        <p:txBody>
          <a:bodyPr/>
          <a:lstStyle/>
          <a:p>
            <a:r>
              <a:rPr lang="en-US" sz="3600" noProof="0" dirty="0"/>
              <a:t>Example of Employee Pay: 8 and 80 Rule</a:t>
            </a:r>
          </a:p>
        </p:txBody>
      </p:sp>
      <p:sp>
        <p:nvSpPr>
          <p:cNvPr id="3" name="Content Placeholder 2">
            <a:extLst>
              <a:ext uri="{FF2B5EF4-FFF2-40B4-BE49-F238E27FC236}">
                <a16:creationId xmlns:a16="http://schemas.microsoft.com/office/drawing/2014/main" id="{65C39CAB-1D67-4B4B-AE82-F216E66257C5}"/>
              </a:ext>
            </a:extLst>
          </p:cNvPr>
          <p:cNvSpPr>
            <a:spLocks noGrp="1"/>
          </p:cNvSpPr>
          <p:nvPr>
            <p:ph idx="1"/>
          </p:nvPr>
        </p:nvSpPr>
        <p:spPr>
          <a:xfrm>
            <a:off x="628650" y="1456267"/>
            <a:ext cx="7526305" cy="752677"/>
          </a:xfrm>
        </p:spPr>
        <p:txBody>
          <a:bodyPr/>
          <a:lstStyle/>
          <a:p>
            <a:pPr marL="0" indent="0">
              <a:buNone/>
            </a:pPr>
            <a:r>
              <a:rPr lang="en-US" noProof="0" dirty="0"/>
              <a:t>Victor is an employee at a hospital and works 95 hours during a two-week period. His gross pay would be computed as follows:</a:t>
            </a:r>
          </a:p>
        </p:txBody>
      </p:sp>
      <p:graphicFrame>
        <p:nvGraphicFramePr>
          <p:cNvPr id="10" name="Table 9">
            <a:extLst>
              <a:ext uri="{FF2B5EF4-FFF2-40B4-BE49-F238E27FC236}">
                <a16:creationId xmlns:a16="http://schemas.microsoft.com/office/drawing/2014/main" id="{07DC4890-1432-4AA2-9EBC-38F1B0CFCFBB}"/>
              </a:ext>
            </a:extLst>
          </p:cNvPr>
          <p:cNvGraphicFramePr>
            <a:graphicFrameLocks noGrp="1"/>
          </p:cNvGraphicFramePr>
          <p:nvPr>
            <p:extLst>
              <p:ext uri="{D42A27DB-BD31-4B8C-83A1-F6EECF244321}">
                <p14:modId xmlns:p14="http://schemas.microsoft.com/office/powerpoint/2010/main" val="2495837866"/>
              </p:ext>
            </p:extLst>
          </p:nvPr>
        </p:nvGraphicFramePr>
        <p:xfrm>
          <a:off x="774237" y="2337918"/>
          <a:ext cx="8018690" cy="1032451"/>
        </p:xfrm>
        <a:graphic>
          <a:graphicData uri="http://schemas.openxmlformats.org/drawingml/2006/table">
            <a:tbl>
              <a:tblPr firstRow="1" bandRow="1">
                <a:tableStyleId>{5940675A-B579-460E-94D1-54222C63F5DA}</a:tableStyleId>
              </a:tblPr>
              <a:tblGrid>
                <a:gridCol w="1234090">
                  <a:extLst>
                    <a:ext uri="{9D8B030D-6E8A-4147-A177-3AD203B41FA5}">
                      <a16:colId xmlns:a16="http://schemas.microsoft.com/office/drawing/2014/main" val="2837807828"/>
                    </a:ext>
                  </a:extLst>
                </a:gridCol>
                <a:gridCol w="539914">
                  <a:extLst>
                    <a:ext uri="{9D8B030D-6E8A-4147-A177-3AD203B41FA5}">
                      <a16:colId xmlns:a16="http://schemas.microsoft.com/office/drawing/2014/main" val="35003702"/>
                    </a:ext>
                  </a:extLst>
                </a:gridCol>
                <a:gridCol w="614153">
                  <a:extLst>
                    <a:ext uri="{9D8B030D-6E8A-4147-A177-3AD203B41FA5}">
                      <a16:colId xmlns:a16="http://schemas.microsoft.com/office/drawing/2014/main" val="3221592223"/>
                    </a:ext>
                  </a:extLst>
                </a:gridCol>
                <a:gridCol w="771306">
                  <a:extLst>
                    <a:ext uri="{9D8B030D-6E8A-4147-A177-3AD203B41FA5}">
                      <a16:colId xmlns:a16="http://schemas.microsoft.com/office/drawing/2014/main" val="287144802"/>
                    </a:ext>
                  </a:extLst>
                </a:gridCol>
                <a:gridCol w="925567">
                  <a:extLst>
                    <a:ext uri="{9D8B030D-6E8A-4147-A177-3AD203B41FA5}">
                      <a16:colId xmlns:a16="http://schemas.microsoft.com/office/drawing/2014/main" val="1093259845"/>
                    </a:ext>
                  </a:extLst>
                </a:gridCol>
                <a:gridCol w="1079828">
                  <a:extLst>
                    <a:ext uri="{9D8B030D-6E8A-4147-A177-3AD203B41FA5}">
                      <a16:colId xmlns:a16="http://schemas.microsoft.com/office/drawing/2014/main" val="1155015326"/>
                    </a:ext>
                  </a:extLst>
                </a:gridCol>
                <a:gridCol w="1079828">
                  <a:extLst>
                    <a:ext uri="{9D8B030D-6E8A-4147-A177-3AD203B41FA5}">
                      <a16:colId xmlns:a16="http://schemas.microsoft.com/office/drawing/2014/main" val="4009885541"/>
                    </a:ext>
                  </a:extLst>
                </a:gridCol>
                <a:gridCol w="925567">
                  <a:extLst>
                    <a:ext uri="{9D8B030D-6E8A-4147-A177-3AD203B41FA5}">
                      <a16:colId xmlns:a16="http://schemas.microsoft.com/office/drawing/2014/main" val="460531291"/>
                    </a:ext>
                  </a:extLst>
                </a:gridCol>
                <a:gridCol w="848437">
                  <a:extLst>
                    <a:ext uri="{9D8B030D-6E8A-4147-A177-3AD203B41FA5}">
                      <a16:colId xmlns:a16="http://schemas.microsoft.com/office/drawing/2014/main" val="1055798191"/>
                    </a:ext>
                  </a:extLst>
                </a:gridCol>
              </a:tblGrid>
              <a:tr h="743365">
                <a:tc>
                  <a:txBody>
                    <a:bodyPr/>
                    <a:lstStyle/>
                    <a:p>
                      <a:pPr algn="ctr"/>
                      <a:r>
                        <a:rPr lang="en-US" sz="1200" b="1" u="sng" dirty="0">
                          <a:solidFill>
                            <a:schemeClr val="bg1"/>
                          </a:solidFill>
                          <a:latin typeface="Franklin Gothic Book (Body)"/>
                          <a:ea typeface="Verdana" pitchFamily="34" charset="0"/>
                          <a:cs typeface="Verdana" pitchFamily="34" charset="0"/>
                        </a:rPr>
                        <a:t>Name</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b="1" u="sng" dirty="0">
                          <a:solidFill>
                            <a:schemeClr val="bg1"/>
                          </a:solidFill>
                          <a:latin typeface="Franklin Gothic Book (Body)"/>
                          <a:ea typeface="Verdana" pitchFamily="34" charset="0"/>
                          <a:cs typeface="Verdana" pitchFamily="34" charset="0"/>
                        </a:rPr>
                        <a:t>M/S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b="1" u="sng" dirty="0">
                          <a:solidFill>
                            <a:schemeClr val="bg1"/>
                          </a:solidFill>
                          <a:latin typeface="Franklin Gothic Book (Body)"/>
                          <a:ea typeface="Verdana" pitchFamily="34" charset="0"/>
                          <a:cs typeface="Verdana" pitchFamily="34" charset="0"/>
                        </a:rPr>
                        <a:t>#W/H</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Hourly Rate</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Number</a:t>
                      </a:r>
                      <a:r>
                        <a:rPr lang="en-US" sz="1200" b="1" u="sng" baseline="0" dirty="0">
                          <a:solidFill>
                            <a:schemeClr val="bg1"/>
                          </a:solidFill>
                          <a:latin typeface="Franklin Gothic Book (Body)"/>
                          <a:ea typeface="Verdana" pitchFamily="34" charset="0"/>
                          <a:cs typeface="Verdana" pitchFamily="34" charset="0"/>
                        </a:rPr>
                        <a:t> </a:t>
                      </a:r>
                      <a:r>
                        <a:rPr lang="en-US" sz="1200" b="1" u="sng" dirty="0">
                          <a:solidFill>
                            <a:schemeClr val="bg1"/>
                          </a:solidFill>
                          <a:latin typeface="Franklin Gothic Book (Body)"/>
                          <a:ea typeface="Verdana" pitchFamily="34" charset="0"/>
                          <a:cs typeface="Verdana" pitchFamily="34" charset="0"/>
                        </a:rPr>
                        <a:t>of</a:t>
                      </a:r>
                      <a:r>
                        <a:rPr lang="en-US" sz="1200" b="1" u="sng" baseline="0" dirty="0">
                          <a:solidFill>
                            <a:schemeClr val="bg1"/>
                          </a:solidFill>
                          <a:latin typeface="Franklin Gothic Book (Body)"/>
                          <a:ea typeface="Verdana" pitchFamily="34" charset="0"/>
                          <a:cs typeface="Verdana" pitchFamily="34" charset="0"/>
                        </a:rPr>
                        <a:t> </a:t>
                      </a:r>
                      <a:r>
                        <a:rPr lang="en-US" sz="1200" b="1" u="sng" dirty="0">
                          <a:solidFill>
                            <a:schemeClr val="bg1"/>
                          </a:solidFill>
                          <a:latin typeface="Franklin Gothic Book (Body)"/>
                          <a:ea typeface="Verdana" pitchFamily="34" charset="0"/>
                          <a:cs typeface="Verdana" pitchFamily="34" charset="0"/>
                        </a:rPr>
                        <a:t>Regular</a:t>
                      </a:r>
                      <a:r>
                        <a:rPr lang="en-US" sz="1200" b="1" u="sng" baseline="0" dirty="0">
                          <a:solidFill>
                            <a:schemeClr val="bg1"/>
                          </a:solidFill>
                          <a:latin typeface="Franklin Gothic Book (Body)"/>
                          <a:ea typeface="Verdana" pitchFamily="34" charset="0"/>
                          <a:cs typeface="Verdana" pitchFamily="34" charset="0"/>
                        </a:rPr>
                        <a:t> </a:t>
                      </a:r>
                      <a:r>
                        <a:rPr lang="en-US" sz="1200" b="1" u="sng" dirty="0">
                          <a:solidFill>
                            <a:schemeClr val="bg1"/>
                          </a:solidFill>
                          <a:latin typeface="Franklin Gothic Book (Body)"/>
                          <a:ea typeface="Verdana" pitchFamily="34" charset="0"/>
                          <a:cs typeface="Verdana" pitchFamily="34" charset="0"/>
                        </a:rPr>
                        <a:t>Hours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Number of Overtime </a:t>
                      </a:r>
                    </a:p>
                    <a:p>
                      <a:pPr algn="l"/>
                      <a:r>
                        <a:rPr lang="en-US" sz="1200" b="1" u="sng" dirty="0">
                          <a:solidFill>
                            <a:schemeClr val="bg1"/>
                          </a:solidFill>
                          <a:latin typeface="Franklin Gothic Book (Body)"/>
                          <a:ea typeface="Verdana" pitchFamily="34" charset="0"/>
                          <a:cs typeface="Verdana" pitchFamily="34" charset="0"/>
                        </a:rPr>
                        <a:t>Hours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Regular Earning</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Overtime Earning</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Gross Earning</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46590837"/>
                  </a:ext>
                </a:extLst>
              </a:tr>
              <a:tr h="289086">
                <a:tc>
                  <a:txBody>
                    <a:bodyPr/>
                    <a:lstStyle/>
                    <a:p>
                      <a:r>
                        <a:rPr lang="en-US" sz="1200" b="1" dirty="0">
                          <a:solidFill>
                            <a:srgbClr val="002060"/>
                          </a:solidFill>
                          <a:latin typeface="Franklin Gothic Book (Body)"/>
                          <a:ea typeface="Verdana" pitchFamily="34" charset="0"/>
                          <a:cs typeface="Verdana" pitchFamily="34" charset="0"/>
                        </a:rPr>
                        <a:t>Victor Garner</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a:solidFill>
                            <a:schemeClr val="accent1">
                              <a:lumMod val="75000"/>
                            </a:schemeClr>
                          </a:solidFill>
                          <a:latin typeface="Franklin Gothic Book (Body)"/>
                          <a:ea typeface="Verdana" pitchFamily="34" charset="0"/>
                          <a:cs typeface="Verdana" pitchFamily="34" charset="0"/>
                        </a:rPr>
                        <a:t>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chemeClr val="accent1">
                              <a:lumMod val="75000"/>
                            </a:schemeClr>
                          </a:solidFill>
                          <a:latin typeface="Franklin Gothic Book (Body)"/>
                          <a:ea typeface="Verdana" pitchFamily="34" charset="0"/>
                          <a:cs typeface="Verdana" pitchFamily="34" charset="0"/>
                        </a:rPr>
                        <a:t>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chemeClr val="accent1">
                              <a:lumMod val="75000"/>
                            </a:schemeClr>
                          </a:solidFill>
                          <a:latin typeface="Franklin Gothic Book (Body)"/>
                          <a:ea typeface="Verdana" pitchFamily="34" charset="0"/>
                          <a:cs typeface="Verdana" pitchFamily="34" charset="0"/>
                        </a:rPr>
                        <a:t>31.50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chemeClr val="accent1">
                              <a:lumMod val="75000"/>
                            </a:schemeClr>
                          </a:solidFill>
                          <a:latin typeface="Franklin Gothic Book (Body)"/>
                          <a:ea typeface="Verdana" pitchFamily="34" charset="0"/>
                          <a:cs typeface="Verdana" pitchFamily="34" charset="0"/>
                        </a:rPr>
                        <a:t>80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chemeClr val="accent1">
                              <a:lumMod val="75000"/>
                            </a:schemeClr>
                          </a:solidFill>
                          <a:latin typeface="Franklin Gothic Book (Body)"/>
                          <a:ea typeface="Verdana" pitchFamily="34" charset="0"/>
                          <a:cs typeface="Verdana" pitchFamily="34" charset="0"/>
                        </a:rPr>
                        <a:t>15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chemeClr val="accent1">
                              <a:lumMod val="75000"/>
                            </a:schemeClr>
                          </a:solidFill>
                          <a:latin typeface="Franklin Gothic Book (Body)"/>
                          <a:ea typeface="Verdana" pitchFamily="34" charset="0"/>
                          <a:cs typeface="Verdana" pitchFamily="34" charset="0"/>
                        </a:rPr>
                        <a:t>2,520.00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chemeClr val="accent1">
                              <a:lumMod val="75000"/>
                            </a:schemeClr>
                          </a:solidFill>
                          <a:latin typeface="Franklin Gothic Book (Body)"/>
                          <a:ea typeface="Verdana" pitchFamily="34" charset="0"/>
                          <a:cs typeface="Verdana" pitchFamily="34" charset="0"/>
                        </a:rPr>
                        <a:t>708.75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r" defTabSz="914400" rtl="0" eaLnBrk="1" latinLnBrk="0" hangingPunct="1"/>
                      <a:r>
                        <a:rPr lang="en-US" sz="1200" kern="1200" dirty="0">
                          <a:solidFill>
                            <a:schemeClr val="accent1">
                              <a:lumMod val="75000"/>
                            </a:schemeClr>
                          </a:solidFill>
                          <a:latin typeface="Franklin Gothic Book (Body)"/>
                          <a:ea typeface="Verdana" pitchFamily="34" charset="0"/>
                          <a:cs typeface="Verdana" pitchFamily="34" charset="0"/>
                        </a:rPr>
                        <a:t>3,228.75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33443508"/>
                  </a:ext>
                </a:extLst>
              </a:tr>
            </a:tbl>
          </a:graphicData>
        </a:graphic>
      </p:graphicFrame>
      <p:sp>
        <p:nvSpPr>
          <p:cNvPr id="4" name="Content Placeholder 3">
            <a:extLst>
              <a:ext uri="{FF2B5EF4-FFF2-40B4-BE49-F238E27FC236}">
                <a16:creationId xmlns:a16="http://schemas.microsoft.com/office/drawing/2014/main" id="{281EEDD2-5812-42D3-B54E-C1C33CCCFED5}"/>
              </a:ext>
            </a:extLst>
          </p:cNvPr>
          <p:cNvSpPr>
            <a:spLocks noGrp="1"/>
          </p:cNvSpPr>
          <p:nvPr>
            <p:ph idx="10"/>
          </p:nvPr>
        </p:nvSpPr>
        <p:spPr>
          <a:xfrm>
            <a:off x="628649" y="3499343"/>
            <a:ext cx="7886701" cy="1652955"/>
          </a:xfrm>
        </p:spPr>
        <p:txBody>
          <a:bodyPr>
            <a:noAutofit/>
          </a:bodyPr>
          <a:lstStyle/>
          <a:p>
            <a:pPr>
              <a:lnSpc>
                <a:spcPct val="90000"/>
              </a:lnSpc>
            </a:pPr>
            <a:r>
              <a:rPr lang="en-US" noProof="0" dirty="0"/>
              <a:t>Notice that regular time is 80 hours because of the 8 and 80 rule, and the additional 15 are considered overtime.</a:t>
            </a:r>
          </a:p>
          <a:p>
            <a:pPr>
              <a:lnSpc>
                <a:spcPct val="90000"/>
              </a:lnSpc>
            </a:pPr>
            <a:r>
              <a:rPr lang="en-US" noProof="0" dirty="0"/>
              <a:t>However, under the 8 and 80 rule, if Victor were to work 15 hours in a single day but a total of only 80 for the week, he would still be compensated for the 15 overtime hours.</a:t>
            </a:r>
          </a:p>
        </p:txBody>
      </p:sp>
      <p:graphicFrame>
        <p:nvGraphicFramePr>
          <p:cNvPr id="11" name="Table 10">
            <a:extLst>
              <a:ext uri="{FF2B5EF4-FFF2-40B4-BE49-F238E27FC236}">
                <a16:creationId xmlns:a16="http://schemas.microsoft.com/office/drawing/2014/main" id="{ACABD007-C9ED-496A-9EF5-A009FCA71A7A}"/>
              </a:ext>
            </a:extLst>
          </p:cNvPr>
          <p:cNvGraphicFramePr>
            <a:graphicFrameLocks noGrp="1"/>
          </p:cNvGraphicFramePr>
          <p:nvPr>
            <p:extLst>
              <p:ext uri="{D42A27DB-BD31-4B8C-83A1-F6EECF244321}">
                <p14:modId xmlns:p14="http://schemas.microsoft.com/office/powerpoint/2010/main" val="1738638791"/>
              </p:ext>
            </p:extLst>
          </p:nvPr>
        </p:nvGraphicFramePr>
        <p:xfrm>
          <a:off x="774237" y="5301820"/>
          <a:ext cx="8018690" cy="1032451"/>
        </p:xfrm>
        <a:graphic>
          <a:graphicData uri="http://schemas.openxmlformats.org/drawingml/2006/table">
            <a:tbl>
              <a:tblPr firstRow="1" bandRow="1">
                <a:tableStyleId>{5940675A-B579-460E-94D1-54222C63F5DA}</a:tableStyleId>
              </a:tblPr>
              <a:tblGrid>
                <a:gridCol w="1234090">
                  <a:extLst>
                    <a:ext uri="{9D8B030D-6E8A-4147-A177-3AD203B41FA5}">
                      <a16:colId xmlns:a16="http://schemas.microsoft.com/office/drawing/2014/main" val="2837807828"/>
                    </a:ext>
                  </a:extLst>
                </a:gridCol>
                <a:gridCol w="539914">
                  <a:extLst>
                    <a:ext uri="{9D8B030D-6E8A-4147-A177-3AD203B41FA5}">
                      <a16:colId xmlns:a16="http://schemas.microsoft.com/office/drawing/2014/main" val="35003702"/>
                    </a:ext>
                  </a:extLst>
                </a:gridCol>
                <a:gridCol w="614153">
                  <a:extLst>
                    <a:ext uri="{9D8B030D-6E8A-4147-A177-3AD203B41FA5}">
                      <a16:colId xmlns:a16="http://schemas.microsoft.com/office/drawing/2014/main" val="3221592223"/>
                    </a:ext>
                  </a:extLst>
                </a:gridCol>
                <a:gridCol w="771306">
                  <a:extLst>
                    <a:ext uri="{9D8B030D-6E8A-4147-A177-3AD203B41FA5}">
                      <a16:colId xmlns:a16="http://schemas.microsoft.com/office/drawing/2014/main" val="287144802"/>
                    </a:ext>
                  </a:extLst>
                </a:gridCol>
                <a:gridCol w="925567">
                  <a:extLst>
                    <a:ext uri="{9D8B030D-6E8A-4147-A177-3AD203B41FA5}">
                      <a16:colId xmlns:a16="http://schemas.microsoft.com/office/drawing/2014/main" val="1093259845"/>
                    </a:ext>
                  </a:extLst>
                </a:gridCol>
                <a:gridCol w="1079828">
                  <a:extLst>
                    <a:ext uri="{9D8B030D-6E8A-4147-A177-3AD203B41FA5}">
                      <a16:colId xmlns:a16="http://schemas.microsoft.com/office/drawing/2014/main" val="1155015326"/>
                    </a:ext>
                  </a:extLst>
                </a:gridCol>
                <a:gridCol w="1079828">
                  <a:extLst>
                    <a:ext uri="{9D8B030D-6E8A-4147-A177-3AD203B41FA5}">
                      <a16:colId xmlns:a16="http://schemas.microsoft.com/office/drawing/2014/main" val="4009885541"/>
                    </a:ext>
                  </a:extLst>
                </a:gridCol>
                <a:gridCol w="925567">
                  <a:extLst>
                    <a:ext uri="{9D8B030D-6E8A-4147-A177-3AD203B41FA5}">
                      <a16:colId xmlns:a16="http://schemas.microsoft.com/office/drawing/2014/main" val="460531291"/>
                    </a:ext>
                  </a:extLst>
                </a:gridCol>
                <a:gridCol w="848437">
                  <a:extLst>
                    <a:ext uri="{9D8B030D-6E8A-4147-A177-3AD203B41FA5}">
                      <a16:colId xmlns:a16="http://schemas.microsoft.com/office/drawing/2014/main" val="1055798191"/>
                    </a:ext>
                  </a:extLst>
                </a:gridCol>
              </a:tblGrid>
              <a:tr h="743365">
                <a:tc>
                  <a:txBody>
                    <a:bodyPr/>
                    <a:lstStyle/>
                    <a:p>
                      <a:pPr algn="ctr"/>
                      <a:r>
                        <a:rPr lang="en-US" sz="1200" b="1" u="sng" dirty="0">
                          <a:solidFill>
                            <a:schemeClr val="bg1"/>
                          </a:solidFill>
                          <a:latin typeface="Franklin Gothic Book (Body)"/>
                          <a:ea typeface="Verdana" pitchFamily="34" charset="0"/>
                          <a:cs typeface="Verdana" pitchFamily="34" charset="0"/>
                        </a:rPr>
                        <a:t>Name</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b="1" u="sng" dirty="0">
                          <a:solidFill>
                            <a:schemeClr val="bg1"/>
                          </a:solidFill>
                          <a:latin typeface="Franklin Gothic Book (Body)"/>
                          <a:ea typeface="Verdana" pitchFamily="34" charset="0"/>
                          <a:cs typeface="Verdana" pitchFamily="34" charset="0"/>
                        </a:rPr>
                        <a:t>M/S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b="1" u="sng" dirty="0">
                          <a:solidFill>
                            <a:schemeClr val="bg1"/>
                          </a:solidFill>
                          <a:latin typeface="Franklin Gothic Book (Body)"/>
                          <a:ea typeface="Verdana" pitchFamily="34" charset="0"/>
                          <a:cs typeface="Verdana" pitchFamily="34" charset="0"/>
                        </a:rPr>
                        <a:t>#W/H</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Hourly Rate</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Number</a:t>
                      </a:r>
                      <a:r>
                        <a:rPr lang="en-US" sz="1200" b="1" u="sng" baseline="0" dirty="0">
                          <a:solidFill>
                            <a:schemeClr val="bg1"/>
                          </a:solidFill>
                          <a:latin typeface="Franklin Gothic Book (Body)"/>
                          <a:ea typeface="Verdana" pitchFamily="34" charset="0"/>
                          <a:cs typeface="Verdana" pitchFamily="34" charset="0"/>
                        </a:rPr>
                        <a:t> </a:t>
                      </a:r>
                      <a:r>
                        <a:rPr lang="en-US" sz="1200" b="1" u="sng" dirty="0">
                          <a:solidFill>
                            <a:schemeClr val="bg1"/>
                          </a:solidFill>
                          <a:latin typeface="Franklin Gothic Book (Body)"/>
                          <a:ea typeface="Verdana" pitchFamily="34" charset="0"/>
                          <a:cs typeface="Verdana" pitchFamily="34" charset="0"/>
                        </a:rPr>
                        <a:t>of</a:t>
                      </a:r>
                      <a:r>
                        <a:rPr lang="en-US" sz="1200" b="1" u="sng" baseline="0" dirty="0">
                          <a:solidFill>
                            <a:schemeClr val="bg1"/>
                          </a:solidFill>
                          <a:latin typeface="Franklin Gothic Book (Body)"/>
                          <a:ea typeface="Verdana" pitchFamily="34" charset="0"/>
                          <a:cs typeface="Verdana" pitchFamily="34" charset="0"/>
                        </a:rPr>
                        <a:t> </a:t>
                      </a:r>
                      <a:r>
                        <a:rPr lang="en-US" sz="1200" b="1" u="sng" dirty="0">
                          <a:solidFill>
                            <a:schemeClr val="bg1"/>
                          </a:solidFill>
                          <a:latin typeface="Franklin Gothic Book (Body)"/>
                          <a:ea typeface="Verdana" pitchFamily="34" charset="0"/>
                          <a:cs typeface="Verdana" pitchFamily="34" charset="0"/>
                        </a:rPr>
                        <a:t>Regular</a:t>
                      </a:r>
                      <a:r>
                        <a:rPr lang="en-US" sz="1200" b="1" u="sng" baseline="0" dirty="0">
                          <a:solidFill>
                            <a:schemeClr val="bg1"/>
                          </a:solidFill>
                          <a:latin typeface="Franklin Gothic Book (Body)"/>
                          <a:ea typeface="Verdana" pitchFamily="34" charset="0"/>
                          <a:cs typeface="Verdana" pitchFamily="34" charset="0"/>
                        </a:rPr>
                        <a:t> </a:t>
                      </a:r>
                      <a:r>
                        <a:rPr lang="en-US" sz="1200" b="1" u="sng" dirty="0">
                          <a:solidFill>
                            <a:schemeClr val="bg1"/>
                          </a:solidFill>
                          <a:latin typeface="Franklin Gothic Book (Body)"/>
                          <a:ea typeface="Verdana" pitchFamily="34" charset="0"/>
                          <a:cs typeface="Verdana" pitchFamily="34" charset="0"/>
                        </a:rPr>
                        <a:t>Hours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Number of Overtime </a:t>
                      </a:r>
                    </a:p>
                    <a:p>
                      <a:pPr algn="l"/>
                      <a:r>
                        <a:rPr lang="en-US" sz="1200" b="1" u="sng" dirty="0">
                          <a:solidFill>
                            <a:schemeClr val="bg1"/>
                          </a:solidFill>
                          <a:latin typeface="Franklin Gothic Book (Body)"/>
                          <a:ea typeface="Verdana" pitchFamily="34" charset="0"/>
                          <a:cs typeface="Verdana" pitchFamily="34" charset="0"/>
                        </a:rPr>
                        <a:t>Hours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Regular Earning</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Overtime Earning</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Gross Earning</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46590837"/>
                  </a:ext>
                </a:extLst>
              </a:tr>
              <a:tr h="289086">
                <a:tc>
                  <a:txBody>
                    <a:bodyPr/>
                    <a:lstStyle/>
                    <a:p>
                      <a:r>
                        <a:rPr lang="en-US" sz="1200" b="1" dirty="0">
                          <a:solidFill>
                            <a:srgbClr val="002060"/>
                          </a:solidFill>
                          <a:latin typeface="Franklin Gothic Book (Body)"/>
                          <a:ea typeface="Verdana" pitchFamily="34" charset="0"/>
                          <a:cs typeface="Verdana" pitchFamily="34" charset="0"/>
                        </a:rPr>
                        <a:t>Victor Garner</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a:solidFill>
                            <a:schemeClr val="accent1">
                              <a:lumMod val="75000"/>
                            </a:schemeClr>
                          </a:solidFill>
                          <a:latin typeface="Franklin Gothic Book (Body)"/>
                          <a:ea typeface="Verdana" pitchFamily="34" charset="0"/>
                          <a:cs typeface="Verdana" pitchFamily="34" charset="0"/>
                        </a:rPr>
                        <a:t>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chemeClr val="accent1">
                              <a:lumMod val="75000"/>
                            </a:schemeClr>
                          </a:solidFill>
                          <a:latin typeface="Franklin Gothic Book (Body)"/>
                          <a:ea typeface="Verdana" pitchFamily="34" charset="0"/>
                          <a:cs typeface="Verdana" pitchFamily="34" charset="0"/>
                        </a:rPr>
                        <a:t>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chemeClr val="accent1">
                              <a:lumMod val="75000"/>
                            </a:schemeClr>
                          </a:solidFill>
                          <a:latin typeface="Franklin Gothic Book (Body)"/>
                          <a:ea typeface="Verdana" pitchFamily="34" charset="0"/>
                          <a:cs typeface="Verdana" pitchFamily="34" charset="0"/>
                        </a:rPr>
                        <a:t>31.50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chemeClr val="accent1">
                              <a:lumMod val="75000"/>
                            </a:schemeClr>
                          </a:solidFill>
                          <a:latin typeface="Franklin Gothic Book (Body)"/>
                          <a:ea typeface="Verdana" pitchFamily="34" charset="0"/>
                          <a:cs typeface="Verdana" pitchFamily="34" charset="0"/>
                        </a:rPr>
                        <a:t>65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chemeClr val="accent1">
                              <a:lumMod val="75000"/>
                            </a:schemeClr>
                          </a:solidFill>
                          <a:latin typeface="Franklin Gothic Book (Body)"/>
                          <a:ea typeface="Verdana" pitchFamily="34" charset="0"/>
                          <a:cs typeface="Verdana" pitchFamily="34" charset="0"/>
                        </a:rPr>
                        <a:t>15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chemeClr val="accent1">
                              <a:lumMod val="75000"/>
                            </a:schemeClr>
                          </a:solidFill>
                          <a:latin typeface="Franklin Gothic Book (Body)"/>
                          <a:ea typeface="Verdana" pitchFamily="34" charset="0"/>
                          <a:cs typeface="Verdana" pitchFamily="34" charset="0"/>
                        </a:rPr>
                        <a:t>2,047.50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chemeClr val="accent1">
                              <a:lumMod val="75000"/>
                            </a:schemeClr>
                          </a:solidFill>
                          <a:latin typeface="Franklin Gothic Book (Body)"/>
                          <a:ea typeface="Verdana" pitchFamily="34" charset="0"/>
                          <a:cs typeface="Verdana" pitchFamily="34" charset="0"/>
                        </a:rPr>
                        <a:t>708.75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r" defTabSz="914400" rtl="0" eaLnBrk="1" latinLnBrk="0" hangingPunct="1"/>
                      <a:r>
                        <a:rPr lang="en-US" sz="1200" kern="1200" dirty="0">
                          <a:solidFill>
                            <a:schemeClr val="accent1">
                              <a:lumMod val="75000"/>
                            </a:schemeClr>
                          </a:solidFill>
                          <a:latin typeface="Franklin Gothic Book (Body)"/>
                          <a:ea typeface="Verdana" pitchFamily="34" charset="0"/>
                          <a:cs typeface="Verdana" pitchFamily="34" charset="0"/>
                        </a:rPr>
                        <a:t>2,756.25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33443508"/>
                  </a:ext>
                </a:extLst>
              </a:tr>
            </a:tbl>
          </a:graphicData>
        </a:graphic>
      </p:graphicFrame>
    </p:spTree>
    <p:extLst>
      <p:ext uri="{BB962C8B-B14F-4D97-AF65-F5344CB8AC3E}">
        <p14:creationId xmlns:p14="http://schemas.microsoft.com/office/powerpoint/2010/main" val="28154400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D31F6-8E81-4F65-81BF-0E3F987A7C87}"/>
              </a:ext>
            </a:extLst>
          </p:cNvPr>
          <p:cNvSpPr>
            <a:spLocks noGrp="1"/>
          </p:cNvSpPr>
          <p:nvPr>
            <p:ph type="title"/>
          </p:nvPr>
        </p:nvSpPr>
        <p:spPr/>
        <p:txBody>
          <a:bodyPr/>
          <a:lstStyle/>
          <a:p>
            <a:r>
              <a:rPr lang="en-US" sz="4000" noProof="0" dirty="0"/>
              <a:t>Overtime for Tipped Employees</a:t>
            </a:r>
          </a:p>
        </p:txBody>
      </p:sp>
      <p:sp>
        <p:nvSpPr>
          <p:cNvPr id="3" name="Content Placeholder 2">
            <a:extLst>
              <a:ext uri="{FF2B5EF4-FFF2-40B4-BE49-F238E27FC236}">
                <a16:creationId xmlns:a16="http://schemas.microsoft.com/office/drawing/2014/main" id="{891D9091-6709-4399-A79F-2264DB5E9B32}"/>
              </a:ext>
            </a:extLst>
          </p:cNvPr>
          <p:cNvSpPr>
            <a:spLocks noGrp="1"/>
          </p:cNvSpPr>
          <p:nvPr>
            <p:ph idx="1"/>
          </p:nvPr>
        </p:nvSpPr>
        <p:spPr>
          <a:xfrm>
            <a:off x="628650" y="1456267"/>
            <a:ext cx="7886700" cy="1399949"/>
          </a:xfrm>
        </p:spPr>
        <p:txBody>
          <a:bodyPr>
            <a:normAutofit/>
          </a:bodyPr>
          <a:lstStyle/>
          <a:p>
            <a:pPr marL="0" indent="0">
              <a:buNone/>
            </a:pPr>
            <a:r>
              <a:rPr lang="en-US" noProof="0" dirty="0"/>
              <a:t>Employers make use either of two approaches:</a:t>
            </a:r>
          </a:p>
          <a:p>
            <a:pPr lvl="0"/>
            <a:r>
              <a:rPr lang="en-US" noProof="0" dirty="0"/>
              <a:t>Compute overtime with tips included in gross pay.</a:t>
            </a:r>
          </a:p>
          <a:p>
            <a:pPr lvl="0"/>
            <a:r>
              <a:rPr lang="en-US" noProof="0" dirty="0"/>
              <a:t>Exclude tips from overtime calculation.</a:t>
            </a:r>
          </a:p>
        </p:txBody>
      </p:sp>
      <p:sp>
        <p:nvSpPr>
          <p:cNvPr id="4" name="Content Placeholder 3">
            <a:extLst>
              <a:ext uri="{FF2B5EF4-FFF2-40B4-BE49-F238E27FC236}">
                <a16:creationId xmlns:a16="http://schemas.microsoft.com/office/drawing/2014/main" id="{E2CC5433-30CF-4E35-8392-C00D55C477D8}"/>
              </a:ext>
            </a:extLst>
          </p:cNvPr>
          <p:cNvSpPr>
            <a:spLocks noGrp="1"/>
          </p:cNvSpPr>
          <p:nvPr>
            <p:ph idx="10"/>
          </p:nvPr>
        </p:nvSpPr>
        <p:spPr>
          <a:xfrm>
            <a:off x="628650" y="3059421"/>
            <a:ext cx="7886700" cy="1724627"/>
          </a:xfrm>
        </p:spPr>
        <p:txBody>
          <a:bodyPr>
            <a:normAutofit/>
          </a:bodyPr>
          <a:lstStyle/>
          <a:p>
            <a:pPr marL="0" indent="0">
              <a:spcAft>
                <a:spcPts val="1000"/>
              </a:spcAft>
              <a:buNone/>
            </a:pPr>
            <a:r>
              <a:rPr lang="en-US" noProof="0" dirty="0"/>
              <a:t>In either case, employee should be notified in writing of the employer’s practice.</a:t>
            </a:r>
          </a:p>
          <a:p>
            <a:pPr marL="0" indent="0">
              <a:buNone/>
            </a:pPr>
            <a:r>
              <a:rPr lang="en-US" noProof="0" dirty="0"/>
              <a:t>Also, note that the employer is liable for meeting state minimum wage requirements no matter which method they choose.</a:t>
            </a:r>
          </a:p>
        </p:txBody>
      </p:sp>
    </p:spTree>
    <p:extLst>
      <p:ext uri="{BB962C8B-B14F-4D97-AF65-F5344CB8AC3E}">
        <p14:creationId xmlns:p14="http://schemas.microsoft.com/office/powerpoint/2010/main" val="21222893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01AAF-932E-4E17-A7AF-043CFFE228DD}"/>
              </a:ext>
            </a:extLst>
          </p:cNvPr>
          <p:cNvSpPr>
            <a:spLocks noGrp="1"/>
          </p:cNvSpPr>
          <p:nvPr>
            <p:ph type="title"/>
          </p:nvPr>
        </p:nvSpPr>
        <p:spPr>
          <a:xfrm>
            <a:off x="628650" y="365126"/>
            <a:ext cx="8279044" cy="837142"/>
          </a:xfrm>
        </p:spPr>
        <p:txBody>
          <a:bodyPr/>
          <a:lstStyle/>
          <a:p>
            <a:r>
              <a:rPr lang="en-US" sz="3600" noProof="0" dirty="0"/>
              <a:t>Tipped Employee Overtime Comparison</a:t>
            </a:r>
          </a:p>
        </p:txBody>
      </p:sp>
      <p:sp>
        <p:nvSpPr>
          <p:cNvPr id="3" name="Content Placeholder 2">
            <a:extLst>
              <a:ext uri="{FF2B5EF4-FFF2-40B4-BE49-F238E27FC236}">
                <a16:creationId xmlns:a16="http://schemas.microsoft.com/office/drawing/2014/main" id="{596039A1-F4F6-4F7F-85CA-F5DB62C2CD53}"/>
              </a:ext>
            </a:extLst>
          </p:cNvPr>
          <p:cNvSpPr>
            <a:spLocks noGrp="1"/>
          </p:cNvSpPr>
          <p:nvPr>
            <p:ph idx="1"/>
          </p:nvPr>
        </p:nvSpPr>
        <p:spPr>
          <a:xfrm>
            <a:off x="628650" y="1456267"/>
            <a:ext cx="7886700" cy="742403"/>
          </a:xfrm>
        </p:spPr>
        <p:txBody>
          <a:bodyPr>
            <a:normAutofit/>
          </a:bodyPr>
          <a:lstStyle/>
          <a:p>
            <a:pPr marL="0" indent="0">
              <a:buNone/>
            </a:pPr>
            <a:r>
              <a:rPr lang="en-US" noProof="0" dirty="0"/>
              <a:t>Elsie is a tipped employee who earned $300 in tips during a 40-hour work week. </a:t>
            </a:r>
          </a:p>
        </p:txBody>
      </p:sp>
      <p:sp>
        <p:nvSpPr>
          <p:cNvPr id="4" name="Content Placeholder 3">
            <a:extLst>
              <a:ext uri="{FF2B5EF4-FFF2-40B4-BE49-F238E27FC236}">
                <a16:creationId xmlns:a16="http://schemas.microsoft.com/office/drawing/2014/main" id="{2D13CBF0-362B-4861-8D60-CDA96DFE526E}"/>
              </a:ext>
            </a:extLst>
          </p:cNvPr>
          <p:cNvSpPr>
            <a:spLocks noGrp="1"/>
          </p:cNvSpPr>
          <p:nvPr>
            <p:ph idx="10"/>
          </p:nvPr>
        </p:nvSpPr>
        <p:spPr>
          <a:xfrm>
            <a:off x="628650" y="2300270"/>
            <a:ext cx="7886700" cy="411727"/>
          </a:xfrm>
        </p:spPr>
        <p:txBody>
          <a:bodyPr>
            <a:normAutofit/>
          </a:bodyPr>
          <a:lstStyle/>
          <a:p>
            <a:pPr marL="0" indent="0">
              <a:buNone/>
            </a:pPr>
            <a:r>
              <a:rPr lang="en-US" u="sng" noProof="0" dirty="0"/>
              <a:t>Tips included on overtime computation</a:t>
            </a:r>
            <a:r>
              <a:rPr lang="en-US" noProof="0" dirty="0"/>
              <a:t>:</a:t>
            </a:r>
          </a:p>
        </p:txBody>
      </p:sp>
      <p:graphicFrame>
        <p:nvGraphicFramePr>
          <p:cNvPr id="10" name="Table 9">
            <a:extLst>
              <a:ext uri="{FF2B5EF4-FFF2-40B4-BE49-F238E27FC236}">
                <a16:creationId xmlns:a16="http://schemas.microsoft.com/office/drawing/2014/main" id="{1C3D4205-E059-4070-A2FB-DF8B64C2E8D0}"/>
              </a:ext>
            </a:extLst>
          </p:cNvPr>
          <p:cNvGraphicFramePr>
            <a:graphicFrameLocks noGrp="1"/>
          </p:cNvGraphicFramePr>
          <p:nvPr>
            <p:extLst>
              <p:ext uri="{D42A27DB-BD31-4B8C-83A1-F6EECF244321}">
                <p14:modId xmlns:p14="http://schemas.microsoft.com/office/powerpoint/2010/main" val="314718217"/>
              </p:ext>
            </p:extLst>
          </p:nvPr>
        </p:nvGraphicFramePr>
        <p:xfrm>
          <a:off x="741664" y="2838525"/>
          <a:ext cx="8166030" cy="1048512"/>
        </p:xfrm>
        <a:graphic>
          <a:graphicData uri="http://schemas.openxmlformats.org/drawingml/2006/table">
            <a:tbl>
              <a:tblPr firstRow="1" bandRow="1">
                <a:tableStyleId>{5940675A-B579-460E-94D1-54222C63F5DA}</a:tableStyleId>
              </a:tblPr>
              <a:tblGrid>
                <a:gridCol w="1151247">
                  <a:extLst>
                    <a:ext uri="{9D8B030D-6E8A-4147-A177-3AD203B41FA5}">
                      <a16:colId xmlns:a16="http://schemas.microsoft.com/office/drawing/2014/main" val="2837807828"/>
                    </a:ext>
                  </a:extLst>
                </a:gridCol>
                <a:gridCol w="477450">
                  <a:extLst>
                    <a:ext uri="{9D8B030D-6E8A-4147-A177-3AD203B41FA5}">
                      <a16:colId xmlns:a16="http://schemas.microsoft.com/office/drawing/2014/main" val="35003702"/>
                    </a:ext>
                  </a:extLst>
                </a:gridCol>
                <a:gridCol w="582637">
                  <a:extLst>
                    <a:ext uri="{9D8B030D-6E8A-4147-A177-3AD203B41FA5}">
                      <a16:colId xmlns:a16="http://schemas.microsoft.com/office/drawing/2014/main" val="3221592223"/>
                    </a:ext>
                  </a:extLst>
                </a:gridCol>
                <a:gridCol w="978968">
                  <a:extLst>
                    <a:ext uri="{9D8B030D-6E8A-4147-A177-3AD203B41FA5}">
                      <a16:colId xmlns:a16="http://schemas.microsoft.com/office/drawing/2014/main" val="287144802"/>
                    </a:ext>
                  </a:extLst>
                </a:gridCol>
                <a:gridCol w="951242">
                  <a:extLst>
                    <a:ext uri="{9D8B030D-6E8A-4147-A177-3AD203B41FA5}">
                      <a16:colId xmlns:a16="http://schemas.microsoft.com/office/drawing/2014/main" val="1093259845"/>
                    </a:ext>
                  </a:extLst>
                </a:gridCol>
                <a:gridCol w="868280">
                  <a:extLst>
                    <a:ext uri="{9D8B030D-6E8A-4147-A177-3AD203B41FA5}">
                      <a16:colId xmlns:a16="http://schemas.microsoft.com/office/drawing/2014/main" val="1155015326"/>
                    </a:ext>
                  </a:extLst>
                </a:gridCol>
                <a:gridCol w="741514">
                  <a:extLst>
                    <a:ext uri="{9D8B030D-6E8A-4147-A177-3AD203B41FA5}">
                      <a16:colId xmlns:a16="http://schemas.microsoft.com/office/drawing/2014/main" val="1881444207"/>
                    </a:ext>
                  </a:extLst>
                </a:gridCol>
                <a:gridCol w="804898">
                  <a:extLst>
                    <a:ext uri="{9D8B030D-6E8A-4147-A177-3AD203B41FA5}">
                      <a16:colId xmlns:a16="http://schemas.microsoft.com/office/drawing/2014/main" val="4009885541"/>
                    </a:ext>
                  </a:extLst>
                </a:gridCol>
                <a:gridCol w="878070">
                  <a:extLst>
                    <a:ext uri="{9D8B030D-6E8A-4147-A177-3AD203B41FA5}">
                      <a16:colId xmlns:a16="http://schemas.microsoft.com/office/drawing/2014/main" val="460531291"/>
                    </a:ext>
                  </a:extLst>
                </a:gridCol>
                <a:gridCol w="731724">
                  <a:extLst>
                    <a:ext uri="{9D8B030D-6E8A-4147-A177-3AD203B41FA5}">
                      <a16:colId xmlns:a16="http://schemas.microsoft.com/office/drawing/2014/main" val="1055798191"/>
                    </a:ext>
                  </a:extLst>
                </a:gridCol>
              </a:tblGrid>
              <a:tr h="685800">
                <a:tc>
                  <a:txBody>
                    <a:bodyPr/>
                    <a:lstStyle/>
                    <a:p>
                      <a:pPr algn="ctr"/>
                      <a:r>
                        <a:rPr lang="en-US" sz="1200" b="1" u="sng" dirty="0">
                          <a:solidFill>
                            <a:schemeClr val="bg1"/>
                          </a:solidFill>
                          <a:latin typeface="Franklin Gothic Book (Body)"/>
                          <a:ea typeface="Verdana" pitchFamily="34" charset="0"/>
                          <a:cs typeface="Verdana" pitchFamily="34" charset="0"/>
                        </a:rPr>
                        <a:t>Name</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b="1" u="sng" dirty="0">
                          <a:solidFill>
                            <a:schemeClr val="bg1"/>
                          </a:solidFill>
                          <a:latin typeface="Franklin Gothic Book (Body)"/>
                          <a:ea typeface="Verdana" pitchFamily="34" charset="0"/>
                          <a:cs typeface="Verdana" pitchFamily="34" charset="0"/>
                        </a:rPr>
                        <a:t>M/S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b="1" u="sng" dirty="0">
                          <a:solidFill>
                            <a:schemeClr val="bg1"/>
                          </a:solidFill>
                          <a:latin typeface="Franklin Gothic Book (Body)"/>
                          <a:ea typeface="Verdana" pitchFamily="34" charset="0"/>
                          <a:cs typeface="Verdana" pitchFamily="34" charset="0"/>
                        </a:rPr>
                        <a:t>#W/H</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Hourly Rate</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Number</a:t>
                      </a:r>
                      <a:r>
                        <a:rPr lang="en-US" sz="1200" b="1" u="sng" baseline="0" dirty="0">
                          <a:solidFill>
                            <a:schemeClr val="bg1"/>
                          </a:solidFill>
                          <a:latin typeface="Franklin Gothic Book (Body)"/>
                          <a:ea typeface="Verdana" pitchFamily="34" charset="0"/>
                          <a:cs typeface="Verdana" pitchFamily="34" charset="0"/>
                        </a:rPr>
                        <a:t> </a:t>
                      </a:r>
                      <a:r>
                        <a:rPr lang="en-US" sz="1200" b="1" u="sng" dirty="0">
                          <a:solidFill>
                            <a:schemeClr val="bg1"/>
                          </a:solidFill>
                          <a:latin typeface="Franklin Gothic Book (Body)"/>
                          <a:ea typeface="Verdana" pitchFamily="34" charset="0"/>
                          <a:cs typeface="Verdana" pitchFamily="34" charset="0"/>
                        </a:rPr>
                        <a:t>of</a:t>
                      </a:r>
                      <a:r>
                        <a:rPr lang="en-US" sz="1200" b="1" u="sng" baseline="0" dirty="0">
                          <a:solidFill>
                            <a:schemeClr val="bg1"/>
                          </a:solidFill>
                          <a:latin typeface="Franklin Gothic Book (Body)"/>
                          <a:ea typeface="Verdana" pitchFamily="34" charset="0"/>
                          <a:cs typeface="Verdana" pitchFamily="34" charset="0"/>
                        </a:rPr>
                        <a:t> </a:t>
                      </a:r>
                      <a:r>
                        <a:rPr lang="en-US" sz="1200" b="1" u="sng" dirty="0">
                          <a:solidFill>
                            <a:schemeClr val="bg1"/>
                          </a:solidFill>
                          <a:latin typeface="Franklin Gothic Book (Body)"/>
                          <a:ea typeface="Verdana" pitchFamily="34" charset="0"/>
                          <a:cs typeface="Verdana" pitchFamily="34" charset="0"/>
                        </a:rPr>
                        <a:t>Regular</a:t>
                      </a:r>
                      <a:r>
                        <a:rPr lang="en-US" sz="1200" b="1" u="sng" baseline="0" dirty="0">
                          <a:solidFill>
                            <a:schemeClr val="bg1"/>
                          </a:solidFill>
                          <a:latin typeface="Franklin Gothic Book (Body)"/>
                          <a:ea typeface="Verdana" pitchFamily="34" charset="0"/>
                          <a:cs typeface="Verdana" pitchFamily="34" charset="0"/>
                        </a:rPr>
                        <a:t> </a:t>
                      </a:r>
                      <a:r>
                        <a:rPr lang="en-US" sz="1200" b="1" u="sng" dirty="0">
                          <a:solidFill>
                            <a:schemeClr val="bg1"/>
                          </a:solidFill>
                          <a:latin typeface="Franklin Gothic Book (Body)"/>
                          <a:ea typeface="Verdana" pitchFamily="34" charset="0"/>
                          <a:cs typeface="Verdana" pitchFamily="34" charset="0"/>
                        </a:rPr>
                        <a:t>Hours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Number of Overtime </a:t>
                      </a:r>
                    </a:p>
                    <a:p>
                      <a:pPr algn="l"/>
                      <a:r>
                        <a:rPr lang="en-US" sz="1200" b="1" u="sng" dirty="0">
                          <a:solidFill>
                            <a:schemeClr val="bg1"/>
                          </a:solidFill>
                          <a:latin typeface="Franklin Gothic Book (Body)"/>
                          <a:ea typeface="Verdana" pitchFamily="34" charset="0"/>
                          <a:cs typeface="Verdana" pitchFamily="34" charset="0"/>
                        </a:rPr>
                        <a:t>Hours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Tips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Regular Earning</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Overtime Earning</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Gross Earning</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46590837"/>
                  </a:ext>
                </a:extLst>
              </a:tr>
              <a:tr h="362712">
                <a:tc>
                  <a:txBody>
                    <a:bodyPr/>
                    <a:lstStyle/>
                    <a:p>
                      <a:r>
                        <a:rPr lang="en-US" sz="1200" b="1" dirty="0">
                          <a:solidFill>
                            <a:srgbClr val="002060"/>
                          </a:solidFill>
                          <a:latin typeface="Franklin Gothic Book (Body)"/>
                          <a:ea typeface="Verdana" pitchFamily="34" charset="0"/>
                          <a:cs typeface="Verdana" pitchFamily="34" charset="0"/>
                        </a:rPr>
                        <a:t>Elsie</a:t>
                      </a:r>
                      <a:r>
                        <a:rPr lang="en-US" sz="1200" b="1" baseline="0" dirty="0">
                          <a:solidFill>
                            <a:srgbClr val="002060"/>
                          </a:solidFill>
                          <a:latin typeface="Franklin Gothic Book (Body)"/>
                          <a:ea typeface="Verdana" pitchFamily="34" charset="0"/>
                          <a:cs typeface="Verdana" pitchFamily="34" charset="0"/>
                        </a:rPr>
                        <a:t> Morales</a:t>
                      </a:r>
                      <a:endParaRPr lang="en-US" sz="1200" b="1" dirty="0">
                        <a:solidFill>
                          <a:srgbClr val="002060"/>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a:solidFill>
                            <a:schemeClr val="accent1">
                              <a:lumMod val="75000"/>
                            </a:schemeClr>
                          </a:solidFill>
                          <a:latin typeface="Franklin Gothic Book (Body)"/>
                          <a:ea typeface="Verdana" pitchFamily="34" charset="0"/>
                          <a:cs typeface="Verdana" pitchFamily="34" charset="0"/>
                        </a:rPr>
                        <a:t>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a:solidFill>
                            <a:schemeClr val="accent1">
                              <a:lumMod val="75000"/>
                            </a:schemeClr>
                          </a:solidFill>
                          <a:latin typeface="Franklin Gothic Book (Body)"/>
                          <a:ea typeface="Verdana" pitchFamily="34" charset="0"/>
                          <a:cs typeface="Verdana" pitchFamily="34" charset="0"/>
                        </a:rPr>
                        <a:t>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chemeClr val="accent1">
                              <a:lumMod val="75000"/>
                            </a:schemeClr>
                          </a:solidFill>
                          <a:latin typeface="Franklin Gothic Book (Body)"/>
                          <a:ea typeface="Verdana" pitchFamily="34" charset="0"/>
                          <a:cs typeface="Verdana" pitchFamily="34" charset="0"/>
                        </a:rPr>
                        <a:t>6.28</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chemeClr val="accent1">
                              <a:lumMod val="75000"/>
                            </a:schemeClr>
                          </a:solidFill>
                          <a:latin typeface="Franklin Gothic Book (Body)"/>
                          <a:ea typeface="Verdana" pitchFamily="34" charset="0"/>
                          <a:cs typeface="Verdana" pitchFamily="34" charset="0"/>
                        </a:rPr>
                        <a:t>40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chemeClr val="accent1">
                              <a:lumMod val="75000"/>
                            </a:schemeClr>
                          </a:solidFill>
                          <a:latin typeface="Franklin Gothic Book (Body)"/>
                          <a:ea typeface="Verdana" pitchFamily="34" charset="0"/>
                          <a:cs typeface="Verdana" pitchFamily="34" charset="0"/>
                        </a:rPr>
                        <a:t>8</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chemeClr val="accent1">
                              <a:lumMod val="75000"/>
                            </a:schemeClr>
                          </a:solidFill>
                          <a:latin typeface="Franklin Gothic Book (Body)"/>
                          <a:ea typeface="Verdana" pitchFamily="34" charset="0"/>
                          <a:cs typeface="Verdana" pitchFamily="34" charset="0"/>
                        </a:rPr>
                        <a:t>300.00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chemeClr val="accent1">
                              <a:lumMod val="75000"/>
                            </a:schemeClr>
                          </a:solidFill>
                          <a:latin typeface="Franklin Gothic Book (Body)"/>
                          <a:ea typeface="Verdana" pitchFamily="34" charset="0"/>
                          <a:cs typeface="Verdana" pitchFamily="34" charset="0"/>
                        </a:rPr>
                        <a:t>251.20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chemeClr val="accent1">
                              <a:lumMod val="75000"/>
                            </a:schemeClr>
                          </a:solidFill>
                          <a:latin typeface="Franklin Gothic Book (Body)"/>
                          <a:ea typeface="Verdana" pitchFamily="34" charset="0"/>
                          <a:cs typeface="Verdana" pitchFamily="34" charset="0"/>
                        </a:rPr>
                        <a:t>75.36</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r" defTabSz="914400" rtl="0" eaLnBrk="1" latinLnBrk="0" hangingPunct="1"/>
                      <a:r>
                        <a:rPr lang="en-US" sz="1200" kern="1200" dirty="0">
                          <a:solidFill>
                            <a:schemeClr val="accent1">
                              <a:lumMod val="75000"/>
                            </a:schemeClr>
                          </a:solidFill>
                          <a:latin typeface="Franklin Gothic Book (Body)"/>
                          <a:ea typeface="Verdana" pitchFamily="34" charset="0"/>
                          <a:cs typeface="Verdana" pitchFamily="34" charset="0"/>
                        </a:rPr>
                        <a:t>626.56</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33443508"/>
                  </a:ext>
                </a:extLst>
              </a:tr>
            </a:tbl>
          </a:graphicData>
        </a:graphic>
      </p:graphicFrame>
      <p:sp>
        <p:nvSpPr>
          <p:cNvPr id="5" name="Content Placeholder 4">
            <a:extLst>
              <a:ext uri="{FF2B5EF4-FFF2-40B4-BE49-F238E27FC236}">
                <a16:creationId xmlns:a16="http://schemas.microsoft.com/office/drawing/2014/main" id="{484E8544-D549-4CB2-8E03-53366E5FEC76}"/>
              </a:ext>
            </a:extLst>
          </p:cNvPr>
          <p:cNvSpPr>
            <a:spLocks noGrp="1"/>
          </p:cNvSpPr>
          <p:nvPr>
            <p:ph idx="11"/>
          </p:nvPr>
        </p:nvSpPr>
        <p:spPr>
          <a:xfrm>
            <a:off x="628650" y="4056654"/>
            <a:ext cx="7886700" cy="411727"/>
          </a:xfrm>
        </p:spPr>
        <p:txBody>
          <a:bodyPr>
            <a:normAutofit/>
          </a:bodyPr>
          <a:lstStyle/>
          <a:p>
            <a:pPr marL="0" indent="0">
              <a:buNone/>
            </a:pPr>
            <a:r>
              <a:rPr lang="en-US" u="sng" noProof="0" dirty="0"/>
              <a:t>Tips excluded from overtime computation:</a:t>
            </a:r>
          </a:p>
        </p:txBody>
      </p:sp>
      <p:graphicFrame>
        <p:nvGraphicFramePr>
          <p:cNvPr id="11" name="Table 10">
            <a:extLst>
              <a:ext uri="{FF2B5EF4-FFF2-40B4-BE49-F238E27FC236}">
                <a16:creationId xmlns:a16="http://schemas.microsoft.com/office/drawing/2014/main" id="{FDD0859A-AB83-4136-B50E-8652D35BB67C}"/>
              </a:ext>
            </a:extLst>
          </p:cNvPr>
          <p:cNvGraphicFramePr>
            <a:graphicFrameLocks noGrp="1"/>
          </p:cNvGraphicFramePr>
          <p:nvPr>
            <p:extLst>
              <p:ext uri="{D42A27DB-BD31-4B8C-83A1-F6EECF244321}">
                <p14:modId xmlns:p14="http://schemas.microsoft.com/office/powerpoint/2010/main" val="3856833079"/>
              </p:ext>
            </p:extLst>
          </p:nvPr>
        </p:nvGraphicFramePr>
        <p:xfrm>
          <a:off x="741665" y="4559351"/>
          <a:ext cx="8166029" cy="1048512"/>
        </p:xfrm>
        <a:graphic>
          <a:graphicData uri="http://schemas.openxmlformats.org/drawingml/2006/table">
            <a:tbl>
              <a:tblPr firstRow="1" bandRow="1">
                <a:tableStyleId>{5940675A-B579-460E-94D1-54222C63F5DA}</a:tableStyleId>
              </a:tblPr>
              <a:tblGrid>
                <a:gridCol w="1151246">
                  <a:extLst>
                    <a:ext uri="{9D8B030D-6E8A-4147-A177-3AD203B41FA5}">
                      <a16:colId xmlns:a16="http://schemas.microsoft.com/office/drawing/2014/main" val="2837807828"/>
                    </a:ext>
                  </a:extLst>
                </a:gridCol>
                <a:gridCol w="477450">
                  <a:extLst>
                    <a:ext uri="{9D8B030D-6E8A-4147-A177-3AD203B41FA5}">
                      <a16:colId xmlns:a16="http://schemas.microsoft.com/office/drawing/2014/main" val="35003702"/>
                    </a:ext>
                  </a:extLst>
                </a:gridCol>
                <a:gridCol w="582636">
                  <a:extLst>
                    <a:ext uri="{9D8B030D-6E8A-4147-A177-3AD203B41FA5}">
                      <a16:colId xmlns:a16="http://schemas.microsoft.com/office/drawing/2014/main" val="3221592223"/>
                    </a:ext>
                  </a:extLst>
                </a:gridCol>
                <a:gridCol w="978968">
                  <a:extLst>
                    <a:ext uri="{9D8B030D-6E8A-4147-A177-3AD203B41FA5}">
                      <a16:colId xmlns:a16="http://schemas.microsoft.com/office/drawing/2014/main" val="287144802"/>
                    </a:ext>
                  </a:extLst>
                </a:gridCol>
                <a:gridCol w="951243">
                  <a:extLst>
                    <a:ext uri="{9D8B030D-6E8A-4147-A177-3AD203B41FA5}">
                      <a16:colId xmlns:a16="http://schemas.microsoft.com/office/drawing/2014/main" val="1093259845"/>
                    </a:ext>
                  </a:extLst>
                </a:gridCol>
                <a:gridCol w="951243">
                  <a:extLst>
                    <a:ext uri="{9D8B030D-6E8A-4147-A177-3AD203B41FA5}">
                      <a16:colId xmlns:a16="http://schemas.microsoft.com/office/drawing/2014/main" val="1155015326"/>
                    </a:ext>
                  </a:extLst>
                </a:gridCol>
                <a:gridCol w="658553">
                  <a:extLst>
                    <a:ext uri="{9D8B030D-6E8A-4147-A177-3AD203B41FA5}">
                      <a16:colId xmlns:a16="http://schemas.microsoft.com/office/drawing/2014/main" val="1881444207"/>
                    </a:ext>
                  </a:extLst>
                </a:gridCol>
                <a:gridCol w="804897">
                  <a:extLst>
                    <a:ext uri="{9D8B030D-6E8A-4147-A177-3AD203B41FA5}">
                      <a16:colId xmlns:a16="http://schemas.microsoft.com/office/drawing/2014/main" val="4009885541"/>
                    </a:ext>
                  </a:extLst>
                </a:gridCol>
                <a:gridCol w="878069">
                  <a:extLst>
                    <a:ext uri="{9D8B030D-6E8A-4147-A177-3AD203B41FA5}">
                      <a16:colId xmlns:a16="http://schemas.microsoft.com/office/drawing/2014/main" val="460531291"/>
                    </a:ext>
                  </a:extLst>
                </a:gridCol>
                <a:gridCol w="731724">
                  <a:extLst>
                    <a:ext uri="{9D8B030D-6E8A-4147-A177-3AD203B41FA5}">
                      <a16:colId xmlns:a16="http://schemas.microsoft.com/office/drawing/2014/main" val="1055798191"/>
                    </a:ext>
                  </a:extLst>
                </a:gridCol>
              </a:tblGrid>
              <a:tr h="685800">
                <a:tc>
                  <a:txBody>
                    <a:bodyPr/>
                    <a:lstStyle/>
                    <a:p>
                      <a:pPr algn="ctr"/>
                      <a:r>
                        <a:rPr lang="en-US" sz="1200" b="1" u="sng" dirty="0">
                          <a:solidFill>
                            <a:schemeClr val="bg1"/>
                          </a:solidFill>
                          <a:latin typeface="Franklin Gothic Book (Body)"/>
                          <a:ea typeface="Verdana" pitchFamily="34" charset="0"/>
                          <a:cs typeface="Verdana" pitchFamily="34" charset="0"/>
                        </a:rPr>
                        <a:t>Name</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b="1" u="sng" dirty="0">
                          <a:solidFill>
                            <a:schemeClr val="bg1"/>
                          </a:solidFill>
                          <a:latin typeface="Franklin Gothic Book (Body)"/>
                          <a:ea typeface="Verdana" pitchFamily="34" charset="0"/>
                          <a:cs typeface="Verdana" pitchFamily="34" charset="0"/>
                        </a:rPr>
                        <a:t>M/S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b="1" u="sng" dirty="0">
                          <a:solidFill>
                            <a:schemeClr val="bg1"/>
                          </a:solidFill>
                          <a:latin typeface="Franklin Gothic Book (Body)"/>
                          <a:ea typeface="Verdana" pitchFamily="34" charset="0"/>
                          <a:cs typeface="Verdana" pitchFamily="34" charset="0"/>
                        </a:rPr>
                        <a:t>#W/H</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Hourly Rate</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Number</a:t>
                      </a:r>
                      <a:r>
                        <a:rPr lang="en-US" sz="1200" b="1" u="sng" baseline="0" dirty="0">
                          <a:solidFill>
                            <a:schemeClr val="bg1"/>
                          </a:solidFill>
                          <a:latin typeface="Franklin Gothic Book (Body)"/>
                          <a:ea typeface="Verdana" pitchFamily="34" charset="0"/>
                          <a:cs typeface="Verdana" pitchFamily="34" charset="0"/>
                        </a:rPr>
                        <a:t> </a:t>
                      </a:r>
                      <a:r>
                        <a:rPr lang="en-US" sz="1200" b="1" u="sng" dirty="0">
                          <a:solidFill>
                            <a:schemeClr val="bg1"/>
                          </a:solidFill>
                          <a:latin typeface="Franklin Gothic Book (Body)"/>
                          <a:ea typeface="Verdana" pitchFamily="34" charset="0"/>
                          <a:cs typeface="Verdana" pitchFamily="34" charset="0"/>
                        </a:rPr>
                        <a:t>of</a:t>
                      </a:r>
                      <a:r>
                        <a:rPr lang="en-US" sz="1200" b="1" u="sng" baseline="0" dirty="0">
                          <a:solidFill>
                            <a:schemeClr val="bg1"/>
                          </a:solidFill>
                          <a:latin typeface="Franklin Gothic Book (Body)"/>
                          <a:ea typeface="Verdana" pitchFamily="34" charset="0"/>
                          <a:cs typeface="Verdana" pitchFamily="34" charset="0"/>
                        </a:rPr>
                        <a:t> </a:t>
                      </a:r>
                      <a:r>
                        <a:rPr lang="en-US" sz="1200" b="1" u="sng" dirty="0">
                          <a:solidFill>
                            <a:schemeClr val="bg1"/>
                          </a:solidFill>
                          <a:latin typeface="Franklin Gothic Book (Body)"/>
                          <a:ea typeface="Verdana" pitchFamily="34" charset="0"/>
                          <a:cs typeface="Verdana" pitchFamily="34" charset="0"/>
                        </a:rPr>
                        <a:t>Regular</a:t>
                      </a:r>
                      <a:r>
                        <a:rPr lang="en-US" sz="1200" b="1" u="sng" baseline="0" dirty="0">
                          <a:solidFill>
                            <a:schemeClr val="bg1"/>
                          </a:solidFill>
                          <a:latin typeface="Franklin Gothic Book (Body)"/>
                          <a:ea typeface="Verdana" pitchFamily="34" charset="0"/>
                          <a:cs typeface="Verdana" pitchFamily="34" charset="0"/>
                        </a:rPr>
                        <a:t> </a:t>
                      </a:r>
                      <a:r>
                        <a:rPr lang="en-US" sz="1200" b="1" u="sng" dirty="0">
                          <a:solidFill>
                            <a:schemeClr val="bg1"/>
                          </a:solidFill>
                          <a:latin typeface="Franklin Gothic Book (Body)"/>
                          <a:ea typeface="Verdana" pitchFamily="34" charset="0"/>
                          <a:cs typeface="Verdana" pitchFamily="34" charset="0"/>
                        </a:rPr>
                        <a:t>Hours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Number of Overtime </a:t>
                      </a:r>
                    </a:p>
                    <a:p>
                      <a:pPr algn="l"/>
                      <a:r>
                        <a:rPr lang="en-US" sz="1200" b="1" u="sng" dirty="0">
                          <a:solidFill>
                            <a:schemeClr val="bg1"/>
                          </a:solidFill>
                          <a:latin typeface="Franklin Gothic Book (Body)"/>
                          <a:ea typeface="Verdana" pitchFamily="34" charset="0"/>
                          <a:cs typeface="Verdana" pitchFamily="34" charset="0"/>
                        </a:rPr>
                        <a:t>Hours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Tips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Regular Earning</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Overtime Earning</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Gross Earning</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46590837"/>
                  </a:ext>
                </a:extLst>
              </a:tr>
              <a:tr h="362712">
                <a:tc>
                  <a:txBody>
                    <a:bodyPr/>
                    <a:lstStyle/>
                    <a:p>
                      <a:r>
                        <a:rPr lang="en-US" sz="1200" b="1" dirty="0">
                          <a:solidFill>
                            <a:srgbClr val="002060"/>
                          </a:solidFill>
                          <a:latin typeface="Franklin Gothic Book (Body)"/>
                          <a:ea typeface="Verdana" pitchFamily="34" charset="0"/>
                          <a:cs typeface="Verdana" pitchFamily="34" charset="0"/>
                        </a:rPr>
                        <a:t>Elsie</a:t>
                      </a:r>
                      <a:r>
                        <a:rPr lang="en-US" sz="1200" b="1" baseline="0" dirty="0">
                          <a:solidFill>
                            <a:srgbClr val="002060"/>
                          </a:solidFill>
                          <a:latin typeface="Franklin Gothic Book (Body)"/>
                          <a:ea typeface="Verdana" pitchFamily="34" charset="0"/>
                          <a:cs typeface="Verdana" pitchFamily="34" charset="0"/>
                        </a:rPr>
                        <a:t> Morales</a:t>
                      </a:r>
                      <a:endParaRPr lang="en-US" sz="1200" b="1" dirty="0">
                        <a:solidFill>
                          <a:srgbClr val="002060"/>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a:solidFill>
                            <a:schemeClr val="accent1">
                              <a:lumMod val="75000"/>
                            </a:schemeClr>
                          </a:solidFill>
                          <a:latin typeface="Franklin Gothic Book (Body)"/>
                          <a:ea typeface="Verdana" pitchFamily="34" charset="0"/>
                          <a:cs typeface="Verdana" pitchFamily="34" charset="0"/>
                        </a:rPr>
                        <a:t>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a:solidFill>
                            <a:schemeClr val="accent1">
                              <a:lumMod val="75000"/>
                            </a:schemeClr>
                          </a:solidFill>
                          <a:latin typeface="Franklin Gothic Book (Body)"/>
                          <a:ea typeface="Verdana" pitchFamily="34" charset="0"/>
                          <a:cs typeface="Verdana" pitchFamily="34" charset="0"/>
                        </a:rPr>
                        <a:t>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chemeClr val="accent1">
                              <a:lumMod val="75000"/>
                            </a:schemeClr>
                          </a:solidFill>
                          <a:latin typeface="Franklin Gothic Book (Body)"/>
                          <a:ea typeface="Verdana" pitchFamily="34" charset="0"/>
                          <a:cs typeface="Verdana" pitchFamily="34" charset="0"/>
                        </a:rPr>
                        <a:t>6.28</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chemeClr val="accent1">
                              <a:lumMod val="75000"/>
                            </a:schemeClr>
                          </a:solidFill>
                          <a:latin typeface="Franklin Gothic Book (Body)"/>
                          <a:ea typeface="Verdana" pitchFamily="34" charset="0"/>
                          <a:cs typeface="Verdana" pitchFamily="34" charset="0"/>
                        </a:rPr>
                        <a:t>40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chemeClr val="accent1">
                              <a:lumMod val="75000"/>
                            </a:schemeClr>
                          </a:solidFill>
                          <a:latin typeface="Franklin Gothic Book (Body)"/>
                          <a:ea typeface="Verdana" pitchFamily="34" charset="0"/>
                          <a:cs typeface="Verdana" pitchFamily="34" charset="0"/>
                        </a:rPr>
                        <a:t>8</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endParaRPr lang="en-US" sz="1200" dirty="0">
                        <a:solidFill>
                          <a:schemeClr val="accent1">
                            <a:lumMod val="75000"/>
                          </a:schemeClr>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chemeClr val="accent1">
                              <a:lumMod val="75000"/>
                            </a:schemeClr>
                          </a:solidFill>
                          <a:latin typeface="Franklin Gothic Book (Body)"/>
                          <a:ea typeface="Verdana" pitchFamily="34" charset="0"/>
                          <a:cs typeface="Verdana" pitchFamily="34" charset="0"/>
                        </a:rPr>
                        <a:t>251.20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chemeClr val="accent1">
                              <a:lumMod val="75000"/>
                            </a:schemeClr>
                          </a:solidFill>
                          <a:latin typeface="Franklin Gothic Book (Body)"/>
                          <a:ea typeface="Verdana" pitchFamily="34" charset="0"/>
                          <a:cs typeface="Verdana" pitchFamily="34" charset="0"/>
                        </a:rPr>
                        <a:t>75.36</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r" defTabSz="914400" rtl="0" eaLnBrk="1" latinLnBrk="0" hangingPunct="1"/>
                      <a:r>
                        <a:rPr lang="en-US" sz="1200" kern="1200" dirty="0">
                          <a:solidFill>
                            <a:schemeClr val="accent1">
                              <a:lumMod val="75000"/>
                            </a:schemeClr>
                          </a:solidFill>
                          <a:latin typeface="Franklin Gothic Book (Body)"/>
                          <a:ea typeface="Verdana" pitchFamily="34" charset="0"/>
                          <a:cs typeface="Verdana" pitchFamily="34" charset="0"/>
                        </a:rPr>
                        <a:t>326.56</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33443508"/>
                  </a:ext>
                </a:extLst>
              </a:tr>
            </a:tbl>
          </a:graphicData>
        </a:graphic>
      </p:graphicFrame>
      <p:sp>
        <p:nvSpPr>
          <p:cNvPr id="6" name="Content Placeholder 5">
            <a:extLst>
              <a:ext uri="{FF2B5EF4-FFF2-40B4-BE49-F238E27FC236}">
                <a16:creationId xmlns:a16="http://schemas.microsoft.com/office/drawing/2014/main" id="{ACA9E2AA-12D6-4975-BFC6-1E9CA9509BD1}"/>
              </a:ext>
            </a:extLst>
          </p:cNvPr>
          <p:cNvSpPr>
            <a:spLocks noGrp="1"/>
          </p:cNvSpPr>
          <p:nvPr>
            <p:ph idx="12"/>
          </p:nvPr>
        </p:nvSpPr>
        <p:spPr>
          <a:xfrm>
            <a:off x="628650" y="5712398"/>
            <a:ext cx="7886700" cy="747671"/>
          </a:xfrm>
        </p:spPr>
        <p:txBody>
          <a:bodyPr>
            <a:normAutofit/>
          </a:bodyPr>
          <a:lstStyle/>
          <a:p>
            <a:pPr marL="0" indent="0">
              <a:buNone/>
            </a:pPr>
            <a:r>
              <a:rPr lang="en-US" noProof="0" dirty="0"/>
              <a:t>*Note the effect on gross earnings. Remember that the employer must meet state minimum wage laws.</a:t>
            </a:r>
          </a:p>
        </p:txBody>
      </p:sp>
    </p:spTree>
    <p:extLst>
      <p:ext uri="{BB962C8B-B14F-4D97-AF65-F5344CB8AC3E}">
        <p14:creationId xmlns:p14="http://schemas.microsoft.com/office/powerpoint/2010/main" val="28019640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4A496-69EF-4AF1-B914-68E904166F53}"/>
              </a:ext>
            </a:extLst>
          </p:cNvPr>
          <p:cNvSpPr>
            <a:spLocks noGrp="1"/>
          </p:cNvSpPr>
          <p:nvPr>
            <p:ph type="title"/>
          </p:nvPr>
        </p:nvSpPr>
        <p:spPr/>
        <p:txBody>
          <a:bodyPr/>
          <a:lstStyle/>
          <a:p>
            <a:r>
              <a:rPr lang="en-US" sz="4000" noProof="0" dirty="0"/>
              <a:t>Piece-rate Employee Overtime</a:t>
            </a:r>
          </a:p>
        </p:txBody>
      </p:sp>
      <p:sp>
        <p:nvSpPr>
          <p:cNvPr id="3" name="Content Placeholder 2">
            <a:extLst>
              <a:ext uri="{FF2B5EF4-FFF2-40B4-BE49-F238E27FC236}">
                <a16:creationId xmlns:a16="http://schemas.microsoft.com/office/drawing/2014/main" id="{6F306A66-0C94-4F25-BCA6-50DBAA286FAA}"/>
              </a:ext>
            </a:extLst>
          </p:cNvPr>
          <p:cNvSpPr>
            <a:spLocks noGrp="1"/>
          </p:cNvSpPr>
          <p:nvPr>
            <p:ph idx="1"/>
          </p:nvPr>
        </p:nvSpPr>
        <p:spPr>
          <a:xfrm>
            <a:off x="628650" y="1456267"/>
            <a:ext cx="7886700" cy="1759544"/>
          </a:xfrm>
        </p:spPr>
        <p:txBody>
          <a:bodyPr>
            <a:noAutofit/>
          </a:bodyPr>
          <a:lstStyle/>
          <a:p>
            <a:pPr marL="0" indent="0">
              <a:spcAft>
                <a:spcPts val="500"/>
              </a:spcAft>
              <a:buNone/>
            </a:pPr>
            <a:r>
              <a:rPr lang="en-US" sz="2400" noProof="0" dirty="0"/>
              <a:t>Overtime is computed based on number of pieces completed and productive time, not total time worked.</a:t>
            </a:r>
          </a:p>
          <a:p>
            <a:pPr marL="0" indent="0">
              <a:buNone/>
            </a:pPr>
            <a:r>
              <a:rPr lang="en-US" sz="2400" noProof="0" dirty="0"/>
              <a:t>In this example, the employee worked 48.5 hours but had 4 hours non-productive time.</a:t>
            </a:r>
          </a:p>
        </p:txBody>
      </p:sp>
      <p:graphicFrame>
        <p:nvGraphicFramePr>
          <p:cNvPr id="9" name="Table 8">
            <a:extLst>
              <a:ext uri="{FF2B5EF4-FFF2-40B4-BE49-F238E27FC236}">
                <a16:creationId xmlns:a16="http://schemas.microsoft.com/office/drawing/2014/main" id="{0C1CF4F5-ECE3-4EE3-8514-E9B9C1CCEA6A}"/>
              </a:ext>
            </a:extLst>
          </p:cNvPr>
          <p:cNvGraphicFramePr>
            <a:graphicFrameLocks noGrp="1"/>
          </p:cNvGraphicFramePr>
          <p:nvPr>
            <p:extLst>
              <p:ext uri="{D42A27DB-BD31-4B8C-83A1-F6EECF244321}">
                <p14:modId xmlns:p14="http://schemas.microsoft.com/office/powerpoint/2010/main" val="2262664034"/>
              </p:ext>
            </p:extLst>
          </p:nvPr>
        </p:nvGraphicFramePr>
        <p:xfrm>
          <a:off x="765421" y="3488080"/>
          <a:ext cx="8142273" cy="1280160"/>
        </p:xfrm>
        <a:graphic>
          <a:graphicData uri="http://schemas.openxmlformats.org/drawingml/2006/table">
            <a:tbl>
              <a:tblPr firstRow="1" bandRow="1">
                <a:tableStyleId>{5940675A-B579-460E-94D1-54222C63F5DA}</a:tableStyleId>
              </a:tblPr>
              <a:tblGrid>
                <a:gridCol w="795593">
                  <a:extLst>
                    <a:ext uri="{9D8B030D-6E8A-4147-A177-3AD203B41FA5}">
                      <a16:colId xmlns:a16="http://schemas.microsoft.com/office/drawing/2014/main" val="2837807828"/>
                    </a:ext>
                  </a:extLst>
                </a:gridCol>
                <a:gridCol w="506287">
                  <a:extLst>
                    <a:ext uri="{9D8B030D-6E8A-4147-A177-3AD203B41FA5}">
                      <a16:colId xmlns:a16="http://schemas.microsoft.com/office/drawing/2014/main" val="35003702"/>
                    </a:ext>
                  </a:extLst>
                </a:gridCol>
                <a:gridCol w="578614">
                  <a:extLst>
                    <a:ext uri="{9D8B030D-6E8A-4147-A177-3AD203B41FA5}">
                      <a16:colId xmlns:a16="http://schemas.microsoft.com/office/drawing/2014/main" val="3221592223"/>
                    </a:ext>
                  </a:extLst>
                </a:gridCol>
                <a:gridCol w="578614">
                  <a:extLst>
                    <a:ext uri="{9D8B030D-6E8A-4147-A177-3AD203B41FA5}">
                      <a16:colId xmlns:a16="http://schemas.microsoft.com/office/drawing/2014/main" val="287144802"/>
                    </a:ext>
                  </a:extLst>
                </a:gridCol>
                <a:gridCol w="940246">
                  <a:extLst>
                    <a:ext uri="{9D8B030D-6E8A-4147-A177-3AD203B41FA5}">
                      <a16:colId xmlns:a16="http://schemas.microsoft.com/office/drawing/2014/main" val="1093259845"/>
                    </a:ext>
                  </a:extLst>
                </a:gridCol>
                <a:gridCol w="795593">
                  <a:extLst>
                    <a:ext uri="{9D8B030D-6E8A-4147-A177-3AD203B41FA5}">
                      <a16:colId xmlns:a16="http://schemas.microsoft.com/office/drawing/2014/main" val="3953110849"/>
                    </a:ext>
                  </a:extLst>
                </a:gridCol>
                <a:gridCol w="785676">
                  <a:extLst>
                    <a:ext uri="{9D8B030D-6E8A-4147-A177-3AD203B41FA5}">
                      <a16:colId xmlns:a16="http://schemas.microsoft.com/office/drawing/2014/main" val="1155015326"/>
                    </a:ext>
                  </a:extLst>
                </a:gridCol>
                <a:gridCol w="756356">
                  <a:extLst>
                    <a:ext uri="{9D8B030D-6E8A-4147-A177-3AD203B41FA5}">
                      <a16:colId xmlns:a16="http://schemas.microsoft.com/office/drawing/2014/main" val="1881444207"/>
                    </a:ext>
                  </a:extLst>
                </a:gridCol>
                <a:gridCol w="700093">
                  <a:extLst>
                    <a:ext uri="{9D8B030D-6E8A-4147-A177-3AD203B41FA5}">
                      <a16:colId xmlns:a16="http://schemas.microsoft.com/office/drawing/2014/main" val="4009885541"/>
                    </a:ext>
                  </a:extLst>
                </a:gridCol>
                <a:gridCol w="867920">
                  <a:extLst>
                    <a:ext uri="{9D8B030D-6E8A-4147-A177-3AD203B41FA5}">
                      <a16:colId xmlns:a16="http://schemas.microsoft.com/office/drawing/2014/main" val="460531291"/>
                    </a:ext>
                  </a:extLst>
                </a:gridCol>
                <a:gridCol w="837281">
                  <a:extLst>
                    <a:ext uri="{9D8B030D-6E8A-4147-A177-3AD203B41FA5}">
                      <a16:colId xmlns:a16="http://schemas.microsoft.com/office/drawing/2014/main" val="1055798191"/>
                    </a:ext>
                  </a:extLst>
                </a:gridCol>
              </a:tblGrid>
              <a:tr h="685800">
                <a:tc>
                  <a:txBody>
                    <a:bodyPr/>
                    <a:lstStyle/>
                    <a:p>
                      <a:pPr algn="ctr"/>
                      <a:r>
                        <a:rPr lang="en-US" sz="1200" b="1" u="sng" dirty="0">
                          <a:solidFill>
                            <a:schemeClr val="bg1"/>
                          </a:solidFill>
                          <a:latin typeface="Franklin Gothic Book (Body)"/>
                          <a:ea typeface="Verdana" pitchFamily="34" charset="0"/>
                          <a:cs typeface="Verdana" pitchFamily="34" charset="0"/>
                        </a:rPr>
                        <a:t>Name</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b="1" u="sng" dirty="0">
                          <a:solidFill>
                            <a:schemeClr val="bg1"/>
                          </a:solidFill>
                          <a:latin typeface="Franklin Gothic Book (Body)"/>
                          <a:ea typeface="Verdana" pitchFamily="34" charset="0"/>
                          <a:cs typeface="Verdana" pitchFamily="34" charset="0"/>
                        </a:rPr>
                        <a:t>M/S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b="1" u="sng" dirty="0">
                          <a:solidFill>
                            <a:schemeClr val="bg1"/>
                          </a:solidFill>
                          <a:latin typeface="Franklin Gothic Book (Body)"/>
                          <a:ea typeface="Verdana" pitchFamily="34" charset="0"/>
                          <a:cs typeface="Verdana" pitchFamily="34" charset="0"/>
                        </a:rPr>
                        <a:t>#W/H</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Piece Rate</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baseline="0" dirty="0">
                          <a:solidFill>
                            <a:schemeClr val="bg1"/>
                          </a:solidFill>
                          <a:latin typeface="Franklin Gothic Book (Body)"/>
                          <a:ea typeface="Verdana" pitchFamily="34" charset="0"/>
                          <a:cs typeface="Verdana" pitchFamily="34" charset="0"/>
                        </a:rPr>
                        <a:t># </a:t>
                      </a:r>
                      <a:r>
                        <a:rPr lang="en-US" sz="1200" b="1" u="sng" dirty="0">
                          <a:solidFill>
                            <a:schemeClr val="bg1"/>
                          </a:solidFill>
                          <a:latin typeface="Franklin Gothic Book (Body)"/>
                          <a:ea typeface="Verdana" pitchFamily="34" charset="0"/>
                          <a:cs typeface="Verdana" pitchFamily="34" charset="0"/>
                        </a:rPr>
                        <a:t>of</a:t>
                      </a:r>
                      <a:r>
                        <a:rPr lang="en-US" sz="1200" b="1" u="sng" baseline="0" dirty="0">
                          <a:solidFill>
                            <a:schemeClr val="bg1"/>
                          </a:solidFill>
                          <a:latin typeface="Franklin Gothic Book (Body)"/>
                          <a:ea typeface="Verdana" pitchFamily="34" charset="0"/>
                          <a:cs typeface="Verdana" pitchFamily="34" charset="0"/>
                        </a:rPr>
                        <a:t> Pieces Completed</a:t>
                      </a:r>
                      <a:endParaRPr lang="en-US" sz="1200" b="1" u="sng" dirty="0">
                        <a:solidFill>
                          <a:schemeClr val="bg1"/>
                        </a:solidFill>
                        <a:latin typeface="Franklin Gothic Book (Body)"/>
                        <a:ea typeface="Verdana" pitchFamily="34" charset="0"/>
                        <a:cs typeface="Verdana" pitchFamily="34" charset="0"/>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Number of</a:t>
                      </a:r>
                      <a:r>
                        <a:rPr lang="en-US" sz="1200" b="1" u="sng" baseline="0" dirty="0">
                          <a:solidFill>
                            <a:schemeClr val="bg1"/>
                          </a:solidFill>
                          <a:latin typeface="Franklin Gothic Book (Body)"/>
                          <a:ea typeface="Verdana" pitchFamily="34" charset="0"/>
                          <a:cs typeface="Verdana" pitchFamily="34" charset="0"/>
                        </a:rPr>
                        <a:t> Regular Hours</a:t>
                      </a:r>
                      <a:endParaRPr lang="en-US" sz="1200" b="1" u="sng" dirty="0">
                        <a:solidFill>
                          <a:schemeClr val="bg1"/>
                        </a:solidFill>
                        <a:latin typeface="Franklin Gothic Book (Body)"/>
                        <a:ea typeface="Verdana" pitchFamily="34" charset="0"/>
                        <a:cs typeface="Verdana" pitchFamily="34" charset="0"/>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Number of Overtime </a:t>
                      </a:r>
                    </a:p>
                    <a:p>
                      <a:pPr algn="l"/>
                      <a:r>
                        <a:rPr lang="en-US" sz="1200" b="1" u="sng" dirty="0">
                          <a:solidFill>
                            <a:schemeClr val="bg1"/>
                          </a:solidFill>
                          <a:latin typeface="Franklin Gothic Book (Body)"/>
                          <a:ea typeface="Verdana" pitchFamily="34" charset="0"/>
                          <a:cs typeface="Verdana" pitchFamily="34" charset="0"/>
                        </a:rPr>
                        <a:t>Hours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Piece Rate Earnings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Regular Earning</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Overtime Earning</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Gross Earning</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46590837"/>
                  </a:ext>
                </a:extLst>
              </a:tr>
              <a:tr h="362712">
                <a:tc>
                  <a:txBody>
                    <a:bodyPr/>
                    <a:lstStyle/>
                    <a:p>
                      <a:r>
                        <a:rPr lang="en-US" sz="1200" b="1" dirty="0">
                          <a:solidFill>
                            <a:srgbClr val="002060"/>
                          </a:solidFill>
                          <a:latin typeface="Franklin Gothic Book (Body)"/>
                          <a:ea typeface="Verdana" pitchFamily="34" charset="0"/>
                          <a:cs typeface="Verdana" pitchFamily="34" charset="0"/>
                        </a:rPr>
                        <a:t>Edmund Dennis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a:solidFill>
                            <a:schemeClr val="accent1">
                              <a:lumMod val="75000"/>
                            </a:schemeClr>
                          </a:solidFill>
                          <a:latin typeface="Franklin Gothic Book (Body)"/>
                          <a:ea typeface="Verdana" pitchFamily="34" charset="0"/>
                          <a:cs typeface="Verdana" pitchFamily="34" charset="0"/>
                        </a:rPr>
                        <a:t>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a:solidFill>
                            <a:schemeClr val="accent1">
                              <a:lumMod val="75000"/>
                            </a:schemeClr>
                          </a:solidFill>
                          <a:latin typeface="Franklin Gothic Book (Body)"/>
                          <a:ea typeface="Verdana" pitchFamily="34" charset="0"/>
                          <a:cs typeface="Verdana" pitchFamily="34" charset="0"/>
                        </a:rPr>
                        <a:t>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chemeClr val="accent1">
                              <a:lumMod val="75000"/>
                            </a:schemeClr>
                          </a:solidFill>
                          <a:latin typeface="Franklin Gothic Book (Body)"/>
                          <a:ea typeface="Verdana" pitchFamily="34" charset="0"/>
                          <a:cs typeface="Verdana" pitchFamily="34" charset="0"/>
                        </a:rPr>
                        <a:t>75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chemeClr val="accent1">
                              <a:lumMod val="75000"/>
                            </a:schemeClr>
                          </a:solidFill>
                          <a:latin typeface="Franklin Gothic Book (Body)"/>
                          <a:ea typeface="Verdana" pitchFamily="34" charset="0"/>
                          <a:cs typeface="Verdana" pitchFamily="34" charset="0"/>
                        </a:rPr>
                        <a:t>12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chemeClr val="accent1">
                              <a:lumMod val="75000"/>
                            </a:schemeClr>
                          </a:solidFill>
                          <a:latin typeface="Franklin Gothic Book (Body)"/>
                          <a:ea typeface="Verdana" pitchFamily="34" charset="0"/>
                          <a:cs typeface="Verdana" pitchFamily="34" charset="0"/>
                        </a:rPr>
                        <a:t>40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chemeClr val="accent1">
                              <a:lumMod val="75000"/>
                            </a:schemeClr>
                          </a:solidFill>
                          <a:latin typeface="Franklin Gothic Book (Body)"/>
                          <a:ea typeface="Verdana" pitchFamily="34" charset="0"/>
                          <a:cs typeface="Verdana" pitchFamily="34" charset="0"/>
                        </a:rPr>
                        <a:t>4.5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chemeClr val="accent1">
                              <a:lumMod val="75000"/>
                            </a:schemeClr>
                          </a:solidFill>
                          <a:latin typeface="Franklin Gothic Book (Body)"/>
                          <a:ea typeface="Verdana" pitchFamily="34" charset="0"/>
                          <a:cs typeface="Verdana" pitchFamily="34" charset="0"/>
                        </a:rPr>
                        <a:t>900.00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chemeClr val="accent1">
                              <a:lumMod val="75000"/>
                            </a:schemeClr>
                          </a:solidFill>
                          <a:latin typeface="Franklin Gothic Book (Body)"/>
                          <a:ea typeface="Verdana" pitchFamily="34" charset="0"/>
                          <a:cs typeface="Verdana" pitchFamily="34" charset="0"/>
                        </a:rPr>
                        <a:t>60.00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chemeClr val="accent1">
                              <a:lumMod val="75000"/>
                            </a:schemeClr>
                          </a:solidFill>
                          <a:latin typeface="Franklin Gothic Book (Body)"/>
                          <a:ea typeface="Verdana" pitchFamily="34" charset="0"/>
                          <a:cs typeface="Verdana" pitchFamily="34" charset="0"/>
                        </a:rPr>
                        <a:t>45.51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r" defTabSz="914400" rtl="0" eaLnBrk="1" latinLnBrk="0" hangingPunct="1"/>
                      <a:r>
                        <a:rPr lang="en-US" sz="1200" kern="1200" dirty="0">
                          <a:solidFill>
                            <a:schemeClr val="accent1">
                              <a:lumMod val="75000"/>
                            </a:schemeClr>
                          </a:solidFill>
                          <a:latin typeface="Franklin Gothic Book (Body)"/>
                          <a:ea typeface="Verdana" pitchFamily="34" charset="0"/>
                          <a:cs typeface="Verdana" pitchFamily="34" charset="0"/>
                        </a:rPr>
                        <a:t>1,005.51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33443508"/>
                  </a:ext>
                </a:extLst>
              </a:tr>
            </a:tbl>
          </a:graphicData>
        </a:graphic>
      </p:graphicFrame>
      <p:sp>
        <p:nvSpPr>
          <p:cNvPr id="4" name="Content Placeholder 3">
            <a:extLst>
              <a:ext uri="{FF2B5EF4-FFF2-40B4-BE49-F238E27FC236}">
                <a16:creationId xmlns:a16="http://schemas.microsoft.com/office/drawing/2014/main" id="{7D8F02EC-90D0-4531-9710-E219B27060E9}"/>
              </a:ext>
            </a:extLst>
          </p:cNvPr>
          <p:cNvSpPr>
            <a:spLocks noGrp="1"/>
          </p:cNvSpPr>
          <p:nvPr>
            <p:ph idx="10"/>
          </p:nvPr>
        </p:nvSpPr>
        <p:spPr>
          <a:xfrm>
            <a:off x="628650" y="4984929"/>
            <a:ext cx="8071635" cy="837142"/>
          </a:xfrm>
        </p:spPr>
        <p:txBody>
          <a:bodyPr>
            <a:normAutofit/>
          </a:bodyPr>
          <a:lstStyle/>
          <a:p>
            <a:pPr marL="0" indent="0">
              <a:buNone/>
            </a:pPr>
            <a:r>
              <a:rPr lang="en-US" sz="2400" noProof="0" dirty="0"/>
              <a:t>*Note that overtime hours are 4.5 because of the non-productive time.</a:t>
            </a:r>
          </a:p>
        </p:txBody>
      </p:sp>
    </p:spTree>
    <p:extLst>
      <p:ext uri="{BB962C8B-B14F-4D97-AF65-F5344CB8AC3E}">
        <p14:creationId xmlns:p14="http://schemas.microsoft.com/office/powerpoint/2010/main" val="21680663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1FB09-EBE7-4A4A-9BBA-9062BA9813F5}"/>
              </a:ext>
            </a:extLst>
          </p:cNvPr>
          <p:cNvSpPr>
            <a:spLocks noGrp="1"/>
          </p:cNvSpPr>
          <p:nvPr>
            <p:ph type="title"/>
          </p:nvPr>
        </p:nvSpPr>
        <p:spPr/>
        <p:txBody>
          <a:bodyPr/>
          <a:lstStyle/>
          <a:p>
            <a:r>
              <a:rPr lang="en-US" sz="4000" noProof="0" dirty="0"/>
              <a:t>L</a:t>
            </a:r>
            <a:r>
              <a:rPr lang="en-US" sz="100" noProof="0" dirty="0"/>
              <a:t> </a:t>
            </a:r>
            <a:r>
              <a:rPr lang="en-US" sz="4000" noProof="0" dirty="0"/>
              <a:t>O 3-5: Create a Payroll Register</a:t>
            </a:r>
          </a:p>
        </p:txBody>
      </p:sp>
      <p:sp>
        <p:nvSpPr>
          <p:cNvPr id="3" name="Content Placeholder 2">
            <a:extLst>
              <a:ext uri="{FF2B5EF4-FFF2-40B4-BE49-F238E27FC236}">
                <a16:creationId xmlns:a16="http://schemas.microsoft.com/office/drawing/2014/main" id="{ACEBCC91-7A25-4CB4-B9A4-324690A2D688}"/>
              </a:ext>
            </a:extLst>
          </p:cNvPr>
          <p:cNvSpPr>
            <a:spLocks noGrp="1"/>
          </p:cNvSpPr>
          <p:nvPr>
            <p:ph idx="1"/>
          </p:nvPr>
        </p:nvSpPr>
        <p:spPr>
          <a:xfrm>
            <a:off x="628650" y="1456266"/>
            <a:ext cx="7886700" cy="3855473"/>
          </a:xfrm>
        </p:spPr>
        <p:txBody>
          <a:bodyPr>
            <a:normAutofit/>
          </a:bodyPr>
          <a:lstStyle/>
          <a:p>
            <a:pPr marL="0" indent="0" defTabSz="914400">
              <a:buNone/>
            </a:pPr>
            <a:r>
              <a:rPr lang="en-US" sz="2200" noProof="0" dirty="0">
                <a:solidFill>
                  <a:srgbClr val="000000"/>
                </a:solidFill>
              </a:rPr>
              <a:t>The payroll accountant’s tool to ensure accuracy.</a:t>
            </a:r>
          </a:p>
          <a:p>
            <a:pPr marL="0" indent="0" defTabSz="914400">
              <a:buNone/>
            </a:pPr>
            <a:r>
              <a:rPr lang="en-US" sz="2200" noProof="0" dirty="0">
                <a:solidFill>
                  <a:srgbClr val="000000"/>
                </a:solidFill>
              </a:rPr>
              <a:t>Not for publication– company confidential.</a:t>
            </a:r>
          </a:p>
          <a:p>
            <a:pPr marL="0" indent="0" defTabSz="914400">
              <a:buNone/>
            </a:pPr>
            <a:r>
              <a:rPr lang="en-US" sz="2200" noProof="0" dirty="0">
                <a:solidFill>
                  <a:srgbClr val="000000"/>
                </a:solidFill>
              </a:rPr>
              <a:t>Contains all payroll data for the pay period.</a:t>
            </a:r>
          </a:p>
          <a:p>
            <a:pPr marL="291600" lvl="1" defTabSz="914400"/>
            <a:r>
              <a:rPr lang="en-US" sz="2200" noProof="0" dirty="0">
                <a:solidFill>
                  <a:srgbClr val="000000"/>
                </a:solidFill>
              </a:rPr>
              <a:t>Wages.</a:t>
            </a:r>
          </a:p>
          <a:p>
            <a:pPr marL="291600" lvl="1" defTabSz="914400"/>
            <a:r>
              <a:rPr lang="en-US" sz="2200" noProof="0" dirty="0">
                <a:solidFill>
                  <a:srgbClr val="000000"/>
                </a:solidFill>
              </a:rPr>
              <a:t>Gross Pay.</a:t>
            </a:r>
          </a:p>
          <a:p>
            <a:pPr marL="291600" lvl="1" defTabSz="914400"/>
            <a:r>
              <a:rPr lang="en-US" sz="2200" noProof="0" dirty="0">
                <a:solidFill>
                  <a:srgbClr val="000000"/>
                </a:solidFill>
              </a:rPr>
              <a:t>Deductions.</a:t>
            </a:r>
          </a:p>
          <a:p>
            <a:pPr marL="291600" lvl="1" defTabSz="914400"/>
            <a:r>
              <a:rPr lang="en-US" sz="2200" noProof="0" dirty="0">
                <a:solidFill>
                  <a:srgbClr val="000000"/>
                </a:solidFill>
              </a:rPr>
              <a:t>Net Pay.</a:t>
            </a:r>
          </a:p>
          <a:p>
            <a:pPr marL="291600" lvl="1" defTabSz="914400"/>
            <a:r>
              <a:rPr lang="en-US" sz="2200" noProof="0" dirty="0">
                <a:solidFill>
                  <a:srgbClr val="000000"/>
                </a:solidFill>
              </a:rPr>
              <a:t>Disbursement information.</a:t>
            </a:r>
          </a:p>
        </p:txBody>
      </p:sp>
    </p:spTree>
    <p:extLst>
      <p:ext uri="{BB962C8B-B14F-4D97-AF65-F5344CB8AC3E}">
        <p14:creationId xmlns:p14="http://schemas.microsoft.com/office/powerpoint/2010/main" val="34697228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87FB3-2124-4A11-B748-A95104D62E08}"/>
              </a:ext>
            </a:extLst>
          </p:cNvPr>
          <p:cNvSpPr>
            <a:spLocks noGrp="1"/>
          </p:cNvSpPr>
          <p:nvPr>
            <p:ph type="title"/>
          </p:nvPr>
        </p:nvSpPr>
        <p:spPr>
          <a:xfrm>
            <a:off x="628650" y="261880"/>
            <a:ext cx="7886700" cy="1043635"/>
          </a:xfrm>
        </p:spPr>
        <p:txBody>
          <a:bodyPr/>
          <a:lstStyle/>
          <a:p>
            <a:r>
              <a:rPr lang="en-US" sz="3600" noProof="0" dirty="0"/>
              <a:t>Information Contained in the Payroll Register</a:t>
            </a:r>
          </a:p>
        </p:txBody>
      </p:sp>
      <p:sp>
        <p:nvSpPr>
          <p:cNvPr id="3" name="Content Placeholder 2">
            <a:extLst>
              <a:ext uri="{FF2B5EF4-FFF2-40B4-BE49-F238E27FC236}">
                <a16:creationId xmlns:a16="http://schemas.microsoft.com/office/drawing/2014/main" id="{4400A3EB-A98F-4A0D-A85E-96DC98945B5B}"/>
              </a:ext>
            </a:extLst>
          </p:cNvPr>
          <p:cNvSpPr>
            <a:spLocks noGrp="1"/>
          </p:cNvSpPr>
          <p:nvPr>
            <p:ph idx="1"/>
          </p:nvPr>
        </p:nvSpPr>
        <p:spPr>
          <a:xfrm>
            <a:off x="628650" y="1456267"/>
            <a:ext cx="4200204" cy="4852066"/>
          </a:xfrm>
        </p:spPr>
        <p:txBody>
          <a:bodyPr>
            <a:noAutofit/>
          </a:bodyPr>
          <a:lstStyle/>
          <a:p>
            <a:pPr lvl="0">
              <a:lnSpc>
                <a:spcPct val="90000"/>
              </a:lnSpc>
            </a:pPr>
            <a:r>
              <a:rPr lang="en-US" noProof="0" dirty="0"/>
              <a:t>Marital status.</a:t>
            </a:r>
          </a:p>
          <a:p>
            <a:pPr lvl="0">
              <a:lnSpc>
                <a:spcPct val="90000"/>
              </a:lnSpc>
            </a:pPr>
            <a:r>
              <a:rPr lang="en-US" noProof="0" dirty="0"/>
              <a:t>Number of withholdings.</a:t>
            </a:r>
          </a:p>
          <a:p>
            <a:pPr lvl="0">
              <a:lnSpc>
                <a:spcPct val="90000"/>
              </a:lnSpc>
            </a:pPr>
            <a:r>
              <a:rPr lang="en-US" noProof="0" dirty="0"/>
              <a:t>Salary or hourly rate.</a:t>
            </a:r>
          </a:p>
          <a:p>
            <a:pPr lvl="0">
              <a:lnSpc>
                <a:spcPct val="90000"/>
              </a:lnSpc>
            </a:pPr>
            <a:r>
              <a:rPr lang="en-US" noProof="0" dirty="0"/>
              <a:t>Number of regular hours worked.</a:t>
            </a:r>
          </a:p>
          <a:p>
            <a:pPr lvl="0">
              <a:lnSpc>
                <a:spcPct val="90000"/>
              </a:lnSpc>
            </a:pPr>
            <a:r>
              <a:rPr lang="en-US" noProof="0" dirty="0"/>
              <a:t>Number of overtime hours worked.</a:t>
            </a:r>
          </a:p>
          <a:p>
            <a:pPr lvl="0">
              <a:lnSpc>
                <a:spcPct val="90000"/>
              </a:lnSpc>
            </a:pPr>
            <a:r>
              <a:rPr lang="en-US" noProof="0" dirty="0"/>
              <a:t>Regular pay.</a:t>
            </a:r>
          </a:p>
          <a:p>
            <a:pPr lvl="0">
              <a:lnSpc>
                <a:spcPct val="90000"/>
              </a:lnSpc>
            </a:pPr>
            <a:r>
              <a:rPr lang="en-US" noProof="0" dirty="0"/>
              <a:t>Overtime pay.</a:t>
            </a:r>
          </a:p>
          <a:p>
            <a:pPr>
              <a:lnSpc>
                <a:spcPct val="90000"/>
              </a:lnSpc>
            </a:pPr>
            <a:r>
              <a:rPr lang="en-US" noProof="0" dirty="0"/>
              <a:t>Gross pay.</a:t>
            </a:r>
          </a:p>
          <a:p>
            <a:pPr lvl="0">
              <a:lnSpc>
                <a:spcPct val="90000"/>
              </a:lnSpc>
            </a:pPr>
            <a:r>
              <a:rPr lang="en-US" noProof="0" dirty="0"/>
              <a:t>Federal income tax withheld.</a:t>
            </a:r>
          </a:p>
          <a:p>
            <a:pPr lvl="0">
              <a:lnSpc>
                <a:spcPct val="90000"/>
              </a:lnSpc>
            </a:pPr>
            <a:r>
              <a:rPr lang="en-US" noProof="0" dirty="0"/>
              <a:t>Social Security tax withheld.</a:t>
            </a:r>
          </a:p>
          <a:p>
            <a:pPr>
              <a:lnSpc>
                <a:spcPct val="90000"/>
              </a:lnSpc>
            </a:pPr>
            <a:r>
              <a:rPr lang="en-US" noProof="0" dirty="0"/>
              <a:t>Medicare tax withheld.</a:t>
            </a:r>
          </a:p>
        </p:txBody>
      </p:sp>
      <p:sp>
        <p:nvSpPr>
          <p:cNvPr id="4" name="Content Placeholder 3">
            <a:extLst>
              <a:ext uri="{FF2B5EF4-FFF2-40B4-BE49-F238E27FC236}">
                <a16:creationId xmlns:a16="http://schemas.microsoft.com/office/drawing/2014/main" id="{308A8BB7-14F2-4823-A913-C0D486BEAF55}"/>
              </a:ext>
            </a:extLst>
          </p:cNvPr>
          <p:cNvSpPr>
            <a:spLocks noGrp="1"/>
          </p:cNvSpPr>
          <p:nvPr>
            <p:ph idx="10"/>
          </p:nvPr>
        </p:nvSpPr>
        <p:spPr>
          <a:xfrm>
            <a:off x="4993240" y="1456267"/>
            <a:ext cx="3811712" cy="4852066"/>
          </a:xfrm>
        </p:spPr>
        <p:txBody>
          <a:bodyPr>
            <a:noAutofit/>
          </a:bodyPr>
          <a:lstStyle/>
          <a:p>
            <a:pPr lvl="0">
              <a:lnSpc>
                <a:spcPct val="90000"/>
              </a:lnSpc>
            </a:pPr>
            <a:r>
              <a:rPr lang="en-US" noProof="0" dirty="0"/>
              <a:t>State income tax withheld (where applicable).</a:t>
            </a:r>
          </a:p>
          <a:p>
            <a:pPr lvl="0">
              <a:lnSpc>
                <a:spcPct val="90000"/>
              </a:lnSpc>
            </a:pPr>
            <a:r>
              <a:rPr lang="en-US" noProof="0" dirty="0"/>
              <a:t>Other state taxes.</a:t>
            </a:r>
          </a:p>
          <a:p>
            <a:pPr lvl="0">
              <a:lnSpc>
                <a:spcPct val="90000"/>
              </a:lnSpc>
            </a:pPr>
            <a:r>
              <a:rPr lang="en-US" noProof="0" dirty="0"/>
              <a:t>Local taxes (if applicable).</a:t>
            </a:r>
          </a:p>
          <a:p>
            <a:pPr lvl="0">
              <a:lnSpc>
                <a:spcPct val="90000"/>
              </a:lnSpc>
            </a:pPr>
            <a:r>
              <a:rPr lang="en-US" noProof="0" dirty="0"/>
              <a:t>401(k) or other retirement plan deductions.</a:t>
            </a:r>
          </a:p>
          <a:p>
            <a:pPr lvl="0">
              <a:lnSpc>
                <a:spcPct val="90000"/>
              </a:lnSpc>
            </a:pPr>
            <a:r>
              <a:rPr lang="en-US" noProof="0" dirty="0"/>
              <a:t>Insurance deductions.</a:t>
            </a:r>
          </a:p>
          <a:p>
            <a:pPr lvl="0">
              <a:lnSpc>
                <a:spcPct val="90000"/>
              </a:lnSpc>
            </a:pPr>
            <a:r>
              <a:rPr lang="en-US" noProof="0" dirty="0"/>
              <a:t>Garnishments or levies.</a:t>
            </a:r>
          </a:p>
          <a:p>
            <a:pPr lvl="0">
              <a:lnSpc>
                <a:spcPct val="90000"/>
              </a:lnSpc>
            </a:pPr>
            <a:r>
              <a:rPr lang="en-US" noProof="0" dirty="0"/>
              <a:t>Union dues.</a:t>
            </a:r>
          </a:p>
          <a:p>
            <a:pPr lvl="0">
              <a:lnSpc>
                <a:spcPct val="90000"/>
              </a:lnSpc>
            </a:pPr>
            <a:r>
              <a:rPr lang="en-US" noProof="0" dirty="0"/>
              <a:t>Any other deductions.</a:t>
            </a:r>
          </a:p>
          <a:p>
            <a:pPr lvl="0">
              <a:lnSpc>
                <a:spcPct val="90000"/>
              </a:lnSpc>
            </a:pPr>
            <a:r>
              <a:rPr lang="en-US" noProof="0" dirty="0"/>
              <a:t>Net Pay.</a:t>
            </a:r>
          </a:p>
          <a:p>
            <a:pPr lvl="0">
              <a:lnSpc>
                <a:spcPct val="90000"/>
              </a:lnSpc>
            </a:pPr>
            <a:r>
              <a:rPr lang="en-US" noProof="0" dirty="0"/>
              <a:t>Check or payment ID number.</a:t>
            </a:r>
          </a:p>
        </p:txBody>
      </p:sp>
    </p:spTree>
    <p:extLst>
      <p:ext uri="{BB962C8B-B14F-4D97-AF65-F5344CB8AC3E}">
        <p14:creationId xmlns:p14="http://schemas.microsoft.com/office/powerpoint/2010/main" val="2438773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1A4AB-6F77-473B-8537-096982A6CA58}"/>
              </a:ext>
            </a:extLst>
          </p:cNvPr>
          <p:cNvSpPr>
            <a:spLocks noGrp="1"/>
          </p:cNvSpPr>
          <p:nvPr>
            <p:ph type="title"/>
          </p:nvPr>
        </p:nvSpPr>
        <p:spPr/>
        <p:txBody>
          <a:bodyPr/>
          <a:lstStyle/>
          <a:p>
            <a:r>
              <a:rPr lang="en-US" sz="4000" noProof="0" dirty="0"/>
              <a:t>Total, Prove, and Rule the Register</a:t>
            </a:r>
          </a:p>
        </p:txBody>
      </p:sp>
      <p:sp>
        <p:nvSpPr>
          <p:cNvPr id="3" name="Content Placeholder 2">
            <a:extLst>
              <a:ext uri="{FF2B5EF4-FFF2-40B4-BE49-F238E27FC236}">
                <a16:creationId xmlns:a16="http://schemas.microsoft.com/office/drawing/2014/main" id="{CFF14C88-96C9-4900-849E-752C19DC5504}"/>
              </a:ext>
            </a:extLst>
          </p:cNvPr>
          <p:cNvSpPr>
            <a:spLocks noGrp="1"/>
          </p:cNvSpPr>
          <p:nvPr>
            <p:ph idx="1"/>
          </p:nvPr>
        </p:nvSpPr>
        <p:spPr>
          <a:xfrm>
            <a:off x="628650" y="1456267"/>
            <a:ext cx="7886700" cy="4769872"/>
          </a:xfrm>
        </p:spPr>
        <p:txBody>
          <a:bodyPr>
            <a:normAutofit/>
          </a:bodyPr>
          <a:lstStyle/>
          <a:p>
            <a:pPr>
              <a:spcAft>
                <a:spcPts val="0"/>
              </a:spcAft>
            </a:pPr>
            <a:r>
              <a:rPr lang="en-US" sz="2200" b="1" u="sng" noProof="0" dirty="0">
                <a:solidFill>
                  <a:srgbClr val="000000"/>
                </a:solidFill>
              </a:rPr>
              <a:t>Total</a:t>
            </a:r>
            <a:r>
              <a:rPr lang="en-US" sz="2200" b="1" noProof="0" dirty="0">
                <a:solidFill>
                  <a:srgbClr val="000000"/>
                </a:solidFill>
              </a:rPr>
              <a:t>: </a:t>
            </a:r>
            <a:r>
              <a:rPr lang="en-US" sz="2200" noProof="0" dirty="0">
                <a:solidFill>
                  <a:srgbClr val="000000"/>
                </a:solidFill>
              </a:rPr>
              <a:t>Each column and row are totaled.</a:t>
            </a:r>
          </a:p>
          <a:p>
            <a:pPr>
              <a:spcAft>
                <a:spcPts val="0"/>
              </a:spcAft>
            </a:pPr>
            <a:r>
              <a:rPr lang="en-US" sz="2200" b="1" u="sng" noProof="0" dirty="0">
                <a:solidFill>
                  <a:srgbClr val="000000"/>
                </a:solidFill>
              </a:rPr>
              <a:t>Prove</a:t>
            </a:r>
            <a:r>
              <a:rPr lang="en-US" sz="2200" b="1" noProof="0" dirty="0">
                <a:solidFill>
                  <a:srgbClr val="000000"/>
                </a:solidFill>
              </a:rPr>
              <a:t>:</a:t>
            </a:r>
            <a:r>
              <a:rPr lang="en-US" sz="2200" noProof="0" dirty="0">
                <a:solidFill>
                  <a:srgbClr val="000000"/>
                </a:solidFill>
              </a:rPr>
              <a:t> The column totals are added horizontally AND row totals are totaled vertically. The aggregate column and row totals must be equal.</a:t>
            </a:r>
          </a:p>
          <a:p>
            <a:pPr>
              <a:spcAft>
                <a:spcPts val="0"/>
              </a:spcAft>
            </a:pPr>
            <a:r>
              <a:rPr lang="en-US" sz="2200" b="1" u="sng" noProof="0" dirty="0">
                <a:solidFill>
                  <a:srgbClr val="000000"/>
                </a:solidFill>
              </a:rPr>
              <a:t>Rule</a:t>
            </a:r>
            <a:r>
              <a:rPr lang="en-US" sz="2200" b="1" noProof="0" dirty="0">
                <a:solidFill>
                  <a:srgbClr val="000000"/>
                </a:solidFill>
              </a:rPr>
              <a:t>: </a:t>
            </a:r>
            <a:r>
              <a:rPr lang="en-US" sz="2200" noProof="0" dirty="0">
                <a:solidFill>
                  <a:srgbClr val="000000"/>
                </a:solidFill>
              </a:rPr>
              <a:t>Column totals are double underlined to show that the totals have been proven.</a:t>
            </a:r>
            <a:endParaRPr lang="en-US" sz="2200" noProof="0"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078796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F5D1A-4363-4605-83DF-EBA885B3664A}"/>
              </a:ext>
            </a:extLst>
          </p:cNvPr>
          <p:cNvSpPr>
            <a:spLocks noGrp="1"/>
          </p:cNvSpPr>
          <p:nvPr>
            <p:ph type="title"/>
          </p:nvPr>
        </p:nvSpPr>
        <p:spPr>
          <a:xfrm>
            <a:off x="628650" y="277226"/>
            <a:ext cx="7886700" cy="1012942"/>
          </a:xfrm>
        </p:spPr>
        <p:txBody>
          <a:bodyPr/>
          <a:lstStyle/>
          <a:p>
            <a:r>
              <a:rPr lang="en-US" sz="3600" noProof="0" dirty="0"/>
              <a:t>Gross Pay Computation Using a Payroll Register</a:t>
            </a:r>
          </a:p>
        </p:txBody>
      </p:sp>
      <p:graphicFrame>
        <p:nvGraphicFramePr>
          <p:cNvPr id="10" name="Table 9">
            <a:extLst>
              <a:ext uri="{FF2B5EF4-FFF2-40B4-BE49-F238E27FC236}">
                <a16:creationId xmlns:a16="http://schemas.microsoft.com/office/drawing/2014/main" id="{65C3A41E-991F-417D-A74B-818A470C17B6}"/>
              </a:ext>
            </a:extLst>
          </p:cNvPr>
          <p:cNvGraphicFramePr>
            <a:graphicFrameLocks noGrp="1"/>
          </p:cNvGraphicFramePr>
          <p:nvPr>
            <p:extLst>
              <p:ext uri="{D42A27DB-BD31-4B8C-83A1-F6EECF244321}">
                <p14:modId xmlns:p14="http://schemas.microsoft.com/office/powerpoint/2010/main" val="2560898431"/>
              </p:ext>
            </p:extLst>
          </p:nvPr>
        </p:nvGraphicFramePr>
        <p:xfrm>
          <a:off x="718332" y="1866900"/>
          <a:ext cx="8189360" cy="2812122"/>
        </p:xfrm>
        <a:graphic>
          <a:graphicData uri="http://schemas.openxmlformats.org/drawingml/2006/table">
            <a:tbl>
              <a:tblPr firstRow="1" bandRow="1">
                <a:tableStyleId>{5940675A-B579-460E-94D1-54222C63F5DA}</a:tableStyleId>
              </a:tblPr>
              <a:tblGrid>
                <a:gridCol w="1317943">
                  <a:extLst>
                    <a:ext uri="{9D8B030D-6E8A-4147-A177-3AD203B41FA5}">
                      <a16:colId xmlns:a16="http://schemas.microsoft.com/office/drawing/2014/main" val="20000"/>
                    </a:ext>
                  </a:extLst>
                </a:gridCol>
                <a:gridCol w="533400">
                  <a:extLst>
                    <a:ext uri="{9D8B030D-6E8A-4147-A177-3AD203B41FA5}">
                      <a16:colId xmlns:a16="http://schemas.microsoft.com/office/drawing/2014/main" val="20001"/>
                    </a:ext>
                  </a:extLst>
                </a:gridCol>
                <a:gridCol w="587057">
                  <a:extLst>
                    <a:ext uri="{9D8B030D-6E8A-4147-A177-3AD203B41FA5}">
                      <a16:colId xmlns:a16="http://schemas.microsoft.com/office/drawing/2014/main" val="20002"/>
                    </a:ext>
                  </a:extLst>
                </a:gridCol>
                <a:gridCol w="914400">
                  <a:extLst>
                    <a:ext uri="{9D8B030D-6E8A-4147-A177-3AD203B41FA5}">
                      <a16:colId xmlns:a16="http://schemas.microsoft.com/office/drawing/2014/main" val="20003"/>
                    </a:ext>
                  </a:extLst>
                </a:gridCol>
                <a:gridCol w="860464">
                  <a:extLst>
                    <a:ext uri="{9D8B030D-6E8A-4147-A177-3AD203B41FA5}">
                      <a16:colId xmlns:a16="http://schemas.microsoft.com/office/drawing/2014/main" val="20004"/>
                    </a:ext>
                  </a:extLst>
                </a:gridCol>
                <a:gridCol w="892136">
                  <a:extLst>
                    <a:ext uri="{9D8B030D-6E8A-4147-A177-3AD203B41FA5}">
                      <a16:colId xmlns:a16="http://schemas.microsoft.com/office/drawing/2014/main" val="20005"/>
                    </a:ext>
                  </a:extLst>
                </a:gridCol>
                <a:gridCol w="948543">
                  <a:extLst>
                    <a:ext uri="{9D8B030D-6E8A-4147-A177-3AD203B41FA5}">
                      <a16:colId xmlns:a16="http://schemas.microsoft.com/office/drawing/2014/main" val="20006"/>
                    </a:ext>
                  </a:extLst>
                </a:gridCol>
                <a:gridCol w="1076325">
                  <a:extLst>
                    <a:ext uri="{9D8B030D-6E8A-4147-A177-3AD203B41FA5}">
                      <a16:colId xmlns:a16="http://schemas.microsoft.com/office/drawing/2014/main" val="20007"/>
                    </a:ext>
                  </a:extLst>
                </a:gridCol>
                <a:gridCol w="1059092">
                  <a:extLst>
                    <a:ext uri="{9D8B030D-6E8A-4147-A177-3AD203B41FA5}">
                      <a16:colId xmlns:a16="http://schemas.microsoft.com/office/drawing/2014/main" val="20008"/>
                    </a:ext>
                  </a:extLst>
                </a:gridCol>
              </a:tblGrid>
              <a:tr h="937374">
                <a:tc>
                  <a:txBody>
                    <a:bodyPr/>
                    <a:lstStyle/>
                    <a:p>
                      <a:pPr algn="ctr"/>
                      <a:r>
                        <a:rPr lang="en-US" sz="1200" b="1" u="sng" dirty="0">
                          <a:solidFill>
                            <a:srgbClr val="000000"/>
                          </a:solidFill>
                          <a:latin typeface="Franklin Gothic Book (Body)"/>
                          <a:ea typeface="Verdana" pitchFamily="34" charset="0"/>
                          <a:cs typeface="Verdana" pitchFamily="34" charset="0"/>
                        </a:rPr>
                        <a:t>Name</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b="1" u="sng" dirty="0">
                          <a:solidFill>
                            <a:srgbClr val="000000"/>
                          </a:solidFill>
                          <a:latin typeface="Franklin Gothic Book (Body)"/>
                          <a:ea typeface="Verdana" pitchFamily="34" charset="0"/>
                          <a:cs typeface="Verdana" pitchFamily="34" charset="0"/>
                        </a:rPr>
                        <a:t>M/S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b="1" u="sng" dirty="0">
                          <a:solidFill>
                            <a:srgbClr val="000000"/>
                          </a:solidFill>
                          <a:latin typeface="Franklin Gothic Book (Body)"/>
                          <a:ea typeface="Verdana" pitchFamily="34" charset="0"/>
                          <a:cs typeface="Verdana" pitchFamily="34" charset="0"/>
                        </a:rPr>
                        <a:t>#W/H</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rgbClr val="000000"/>
                          </a:solidFill>
                          <a:latin typeface="Franklin Gothic Book (Body)"/>
                          <a:ea typeface="Verdana" pitchFamily="34" charset="0"/>
                          <a:cs typeface="Verdana" pitchFamily="34" charset="0"/>
                        </a:rPr>
                        <a:t>Hourly Rate or Period</a:t>
                      </a:r>
                      <a:r>
                        <a:rPr lang="en-US" sz="1200" b="1" u="sng" baseline="0" dirty="0">
                          <a:solidFill>
                            <a:srgbClr val="000000"/>
                          </a:solidFill>
                          <a:latin typeface="Franklin Gothic Book (Body)"/>
                          <a:ea typeface="Verdana" pitchFamily="34" charset="0"/>
                          <a:cs typeface="Verdana" pitchFamily="34" charset="0"/>
                        </a:rPr>
                        <a:t> </a:t>
                      </a:r>
                      <a:r>
                        <a:rPr lang="en-US" sz="1200" b="1" u="sng" dirty="0">
                          <a:solidFill>
                            <a:srgbClr val="000000"/>
                          </a:solidFill>
                          <a:latin typeface="Franklin Gothic Book (Body)"/>
                          <a:ea typeface="Verdana" pitchFamily="34" charset="0"/>
                          <a:cs typeface="Verdana" pitchFamily="34" charset="0"/>
                        </a:rPr>
                        <a:t>wage</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rgbClr val="000000"/>
                          </a:solidFill>
                          <a:latin typeface="Franklin Gothic Book (Body)"/>
                          <a:ea typeface="Verdana" pitchFamily="34" charset="0"/>
                          <a:cs typeface="Verdana" pitchFamily="34" charset="0"/>
                        </a:rPr>
                        <a:t>Number</a:t>
                      </a:r>
                      <a:r>
                        <a:rPr lang="en-US" sz="1200" b="1" u="sng" baseline="0" dirty="0">
                          <a:solidFill>
                            <a:srgbClr val="000000"/>
                          </a:solidFill>
                          <a:latin typeface="Franklin Gothic Book (Body)"/>
                          <a:ea typeface="Verdana" pitchFamily="34" charset="0"/>
                          <a:cs typeface="Verdana" pitchFamily="34" charset="0"/>
                        </a:rPr>
                        <a:t> </a:t>
                      </a:r>
                      <a:r>
                        <a:rPr lang="en-US" sz="1200" b="1" u="sng" dirty="0">
                          <a:solidFill>
                            <a:srgbClr val="000000"/>
                          </a:solidFill>
                          <a:latin typeface="Franklin Gothic Book (Body)"/>
                          <a:ea typeface="Verdana" pitchFamily="34" charset="0"/>
                          <a:cs typeface="Verdana" pitchFamily="34" charset="0"/>
                        </a:rPr>
                        <a:t>of</a:t>
                      </a:r>
                      <a:r>
                        <a:rPr lang="en-US" sz="1200" b="1" u="sng" baseline="0" dirty="0">
                          <a:solidFill>
                            <a:srgbClr val="000000"/>
                          </a:solidFill>
                          <a:latin typeface="Franklin Gothic Book (Body)"/>
                          <a:ea typeface="Verdana" pitchFamily="34" charset="0"/>
                          <a:cs typeface="Verdana" pitchFamily="34" charset="0"/>
                        </a:rPr>
                        <a:t> </a:t>
                      </a:r>
                      <a:r>
                        <a:rPr lang="en-US" sz="1200" b="1" u="sng" dirty="0">
                          <a:solidFill>
                            <a:srgbClr val="000000"/>
                          </a:solidFill>
                          <a:latin typeface="Franklin Gothic Book (Body)"/>
                          <a:ea typeface="Verdana" pitchFamily="34" charset="0"/>
                          <a:cs typeface="Verdana" pitchFamily="34" charset="0"/>
                        </a:rPr>
                        <a:t>Regular</a:t>
                      </a:r>
                      <a:r>
                        <a:rPr lang="en-US" sz="1200" b="1" u="sng" baseline="0" dirty="0">
                          <a:solidFill>
                            <a:srgbClr val="000000"/>
                          </a:solidFill>
                          <a:latin typeface="Franklin Gothic Book (Body)"/>
                          <a:ea typeface="Verdana" pitchFamily="34" charset="0"/>
                          <a:cs typeface="Verdana" pitchFamily="34" charset="0"/>
                        </a:rPr>
                        <a:t> </a:t>
                      </a:r>
                      <a:r>
                        <a:rPr lang="en-US" sz="1200" b="1" u="sng" dirty="0">
                          <a:solidFill>
                            <a:srgbClr val="000000"/>
                          </a:solidFill>
                          <a:latin typeface="Franklin Gothic Book (Body)"/>
                          <a:ea typeface="Verdana" pitchFamily="34" charset="0"/>
                          <a:cs typeface="Verdana" pitchFamily="34" charset="0"/>
                        </a:rPr>
                        <a:t>Hours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rgbClr val="000000"/>
                          </a:solidFill>
                          <a:latin typeface="Franklin Gothic Book (Body)"/>
                          <a:ea typeface="Verdana" pitchFamily="34" charset="0"/>
                          <a:cs typeface="Verdana" pitchFamily="34" charset="0"/>
                        </a:rPr>
                        <a:t>Number of Overtime </a:t>
                      </a:r>
                    </a:p>
                    <a:p>
                      <a:pPr algn="l"/>
                      <a:r>
                        <a:rPr lang="en-US" sz="1200" b="1" u="sng" dirty="0">
                          <a:solidFill>
                            <a:srgbClr val="000000"/>
                          </a:solidFill>
                          <a:latin typeface="Franklin Gothic Book (Body)"/>
                          <a:ea typeface="Verdana" pitchFamily="34" charset="0"/>
                          <a:cs typeface="Verdana" pitchFamily="34" charset="0"/>
                        </a:rPr>
                        <a:t>Hours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rgbClr val="000000"/>
                          </a:solidFill>
                          <a:latin typeface="Franklin Gothic Book (Body)"/>
                          <a:ea typeface="Verdana" pitchFamily="34" charset="0"/>
                          <a:cs typeface="Verdana" pitchFamily="34" charset="0"/>
                        </a:rPr>
                        <a:t>Number of Holiday</a:t>
                      </a:r>
                    </a:p>
                    <a:p>
                      <a:pPr algn="l"/>
                      <a:r>
                        <a:rPr lang="en-US" sz="1200" b="1" u="sng" dirty="0">
                          <a:solidFill>
                            <a:srgbClr val="000000"/>
                          </a:solidFill>
                          <a:latin typeface="Franklin Gothic Book (Body)"/>
                          <a:ea typeface="Verdana" pitchFamily="34" charset="0"/>
                          <a:cs typeface="Verdana" pitchFamily="34" charset="0"/>
                        </a:rPr>
                        <a:t>Hours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rgbClr val="000000"/>
                          </a:solidFill>
                          <a:latin typeface="Franklin Gothic Book (Body)"/>
                          <a:ea typeface="Verdana" pitchFamily="34" charset="0"/>
                          <a:cs typeface="Verdana" pitchFamily="34" charset="0"/>
                        </a:rPr>
                        <a:t>Commissions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rgbClr val="000000"/>
                          </a:solidFill>
                          <a:latin typeface="Franklin Gothic Book (Body)"/>
                          <a:ea typeface="Verdana" pitchFamily="34" charset="0"/>
                          <a:cs typeface="Verdana" pitchFamily="34" charset="0"/>
                        </a:rPr>
                        <a:t>Gross Earning</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12458">
                <a:tc>
                  <a:txBody>
                    <a:bodyPr/>
                    <a:lstStyle/>
                    <a:p>
                      <a:r>
                        <a:rPr lang="en-US" sz="1200" b="1" dirty="0">
                          <a:solidFill>
                            <a:srgbClr val="002060"/>
                          </a:solidFill>
                          <a:latin typeface="Franklin Gothic Book (Body)"/>
                          <a:ea typeface="Verdana" pitchFamily="34" charset="0"/>
                          <a:cs typeface="Verdana" pitchFamily="34" charset="0"/>
                        </a:rPr>
                        <a:t>Stanley Nobles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a:solidFill>
                            <a:srgbClr val="000000"/>
                          </a:solidFill>
                          <a:latin typeface="Franklin Gothic Book (Body)"/>
                          <a:ea typeface="Verdana" pitchFamily="34" charset="0"/>
                          <a:cs typeface="Verdana" pitchFamily="34" charset="0"/>
                        </a:rPr>
                        <a:t>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a:solidFill>
                            <a:srgbClr val="000000"/>
                          </a:solidFill>
                          <a:latin typeface="Franklin Gothic Book (Body)"/>
                          <a:ea typeface="Verdana" pitchFamily="34" charset="0"/>
                          <a:cs typeface="Verdana" pitchFamily="34" charset="0"/>
                        </a:rPr>
                        <a:t>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rgbClr val="000000"/>
                          </a:solidFill>
                          <a:latin typeface="Franklin Gothic Book (Body)"/>
                          <a:ea typeface="Verdana" pitchFamily="34" charset="0"/>
                          <a:cs typeface="Verdana" pitchFamily="34" charset="0"/>
                        </a:rPr>
                        <a:t>$      22.00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a:solidFill>
                            <a:srgbClr val="000000"/>
                          </a:solidFill>
                          <a:latin typeface="Franklin Gothic Book (Body)"/>
                          <a:ea typeface="Verdana" pitchFamily="34" charset="0"/>
                          <a:cs typeface="Verdana" pitchFamily="34" charset="0"/>
                        </a:rPr>
                        <a:t>80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a:solidFill>
                            <a:srgbClr val="000000"/>
                          </a:solidFill>
                          <a:latin typeface="Franklin Gothic Book (Body)"/>
                          <a:ea typeface="Verdana" pitchFamily="34" charset="0"/>
                          <a:cs typeface="Verdana" pitchFamily="34" charset="0"/>
                        </a:rPr>
                        <a:t>8</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endParaRPr lang="en-US" sz="1200" dirty="0">
                        <a:solidFill>
                          <a:srgbClr val="000000"/>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endParaRPr lang="en-US" sz="1200" dirty="0">
                        <a:solidFill>
                          <a:srgbClr val="000000"/>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200" kern="1200" dirty="0">
                          <a:solidFill>
                            <a:srgbClr val="000000"/>
                          </a:solidFill>
                          <a:latin typeface="Franklin Gothic Book (Body)"/>
                          <a:ea typeface="Verdana" pitchFamily="34" charset="0"/>
                          <a:cs typeface="Verdana" pitchFamily="34" charset="0"/>
                        </a:rPr>
                        <a:t> $ 2,024.00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312458">
                <a:tc>
                  <a:txBody>
                    <a:bodyPr/>
                    <a:lstStyle/>
                    <a:p>
                      <a:r>
                        <a:rPr lang="en-US" sz="1200" b="1" dirty="0">
                          <a:solidFill>
                            <a:srgbClr val="002060"/>
                          </a:solidFill>
                          <a:latin typeface="Franklin Gothic Book (Body)"/>
                          <a:ea typeface="Verdana" pitchFamily="34" charset="0"/>
                          <a:cs typeface="Verdana" pitchFamily="34" charset="0"/>
                        </a:rPr>
                        <a:t>Regina Gray</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a:solidFill>
                            <a:srgbClr val="000000"/>
                          </a:solidFill>
                          <a:latin typeface="Franklin Gothic Book (Body)"/>
                          <a:ea typeface="Verdana" pitchFamily="34" charset="0"/>
                          <a:cs typeface="Verdana" pitchFamily="34" charset="0"/>
                        </a:rPr>
                        <a:t>M</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a:solidFill>
                            <a:srgbClr val="000000"/>
                          </a:solidFill>
                          <a:latin typeface="Franklin Gothic Book (Body)"/>
                          <a:ea typeface="Verdana" pitchFamily="34" charset="0"/>
                          <a:cs typeface="Verdana" pitchFamily="34" charset="0"/>
                        </a:rPr>
                        <a:t>4</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rgbClr val="000000"/>
                          </a:solidFill>
                          <a:latin typeface="Franklin Gothic Book (Body)"/>
                          <a:ea typeface="Verdana" pitchFamily="34" charset="0"/>
                          <a:cs typeface="Verdana" pitchFamily="34" charset="0"/>
                        </a:rPr>
                        <a:t>$1,500.00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US" sz="1200" dirty="0">
                        <a:solidFill>
                          <a:srgbClr val="000000"/>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US" sz="1200" dirty="0">
                        <a:solidFill>
                          <a:srgbClr val="000000"/>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endParaRPr lang="en-US" sz="1200" dirty="0">
                        <a:solidFill>
                          <a:srgbClr val="000000"/>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endParaRPr lang="en-US" sz="1200" dirty="0">
                        <a:solidFill>
                          <a:srgbClr val="000000"/>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200" kern="1200" dirty="0">
                          <a:solidFill>
                            <a:srgbClr val="000000"/>
                          </a:solidFill>
                          <a:latin typeface="Franklin Gothic Book (Body)"/>
                          <a:ea typeface="Verdana" pitchFamily="34" charset="0"/>
                          <a:cs typeface="Verdana" pitchFamily="34" charset="0"/>
                        </a:rPr>
                        <a:t>$ 1,500.00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312458">
                <a:tc>
                  <a:txBody>
                    <a:bodyPr/>
                    <a:lstStyle/>
                    <a:p>
                      <a:r>
                        <a:rPr lang="en-US" sz="1200" b="1" dirty="0">
                          <a:solidFill>
                            <a:srgbClr val="002060"/>
                          </a:solidFill>
                          <a:latin typeface="Franklin Gothic Book (Body)"/>
                          <a:ea typeface="Verdana" pitchFamily="34" charset="0"/>
                          <a:cs typeface="Verdana" pitchFamily="34" charset="0"/>
                        </a:rPr>
                        <a:t>Chantelle</a:t>
                      </a:r>
                      <a:r>
                        <a:rPr lang="en-US" sz="1200" b="1" baseline="0" dirty="0">
                          <a:solidFill>
                            <a:srgbClr val="002060"/>
                          </a:solidFill>
                          <a:latin typeface="Franklin Gothic Book (Body)"/>
                          <a:ea typeface="Verdana" pitchFamily="34" charset="0"/>
                          <a:cs typeface="Verdana" pitchFamily="34" charset="0"/>
                        </a:rPr>
                        <a:t> Fry</a:t>
                      </a:r>
                      <a:endParaRPr lang="en-US" sz="1200" b="1" dirty="0">
                        <a:solidFill>
                          <a:srgbClr val="002060"/>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a:solidFill>
                            <a:srgbClr val="000000"/>
                          </a:solidFill>
                          <a:latin typeface="Franklin Gothic Book (Body)"/>
                          <a:ea typeface="Verdana" pitchFamily="34" charset="0"/>
                          <a:cs typeface="Verdana" pitchFamily="34" charset="0"/>
                        </a:rPr>
                        <a:t>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a:solidFill>
                            <a:srgbClr val="000000"/>
                          </a:solidFill>
                          <a:latin typeface="Franklin Gothic Book (Body)"/>
                          <a:ea typeface="Verdana" pitchFamily="34" charset="0"/>
                          <a:cs typeface="Verdana" pitchFamily="34" charset="0"/>
                        </a:rPr>
                        <a:t>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rgbClr val="000000"/>
                          </a:solidFill>
                          <a:latin typeface="Franklin Gothic Book (Body)"/>
                          <a:ea typeface="Verdana" pitchFamily="34" charset="0"/>
                          <a:cs typeface="Verdana" pitchFamily="34" charset="0"/>
                        </a:rPr>
                        <a:t>$      15.25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a:solidFill>
                            <a:srgbClr val="000000"/>
                          </a:solidFill>
                          <a:latin typeface="Franklin Gothic Book (Body)"/>
                          <a:ea typeface="Verdana" pitchFamily="34" charset="0"/>
                          <a:cs typeface="Verdana" pitchFamily="34" charset="0"/>
                        </a:rPr>
                        <a:t>80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a:solidFill>
                            <a:srgbClr val="000000"/>
                          </a:solidFill>
                          <a:latin typeface="Franklin Gothic Book (Body)"/>
                          <a:ea typeface="Verdana" pitchFamily="34" charset="0"/>
                          <a:cs typeface="Verdana" pitchFamily="34" charset="0"/>
                        </a:rPr>
                        <a:t>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endParaRPr lang="en-US" sz="1200" dirty="0">
                        <a:solidFill>
                          <a:srgbClr val="000000"/>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endParaRPr lang="en-US" sz="1200" dirty="0">
                        <a:solidFill>
                          <a:srgbClr val="000000"/>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200" kern="1200" dirty="0">
                          <a:solidFill>
                            <a:srgbClr val="000000"/>
                          </a:solidFill>
                          <a:latin typeface="Franklin Gothic Book (Body)"/>
                          <a:ea typeface="Verdana" pitchFamily="34" charset="0"/>
                          <a:cs typeface="Verdana" pitchFamily="34" charset="0"/>
                        </a:rPr>
                        <a:t>$ 1,288.63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312458">
                <a:tc>
                  <a:txBody>
                    <a:bodyPr/>
                    <a:lstStyle/>
                    <a:p>
                      <a:r>
                        <a:rPr lang="en-US" sz="1200" b="1" dirty="0">
                          <a:solidFill>
                            <a:srgbClr val="002060"/>
                          </a:solidFill>
                          <a:latin typeface="Franklin Gothic Book (Body)"/>
                          <a:ea typeface="Verdana" pitchFamily="34" charset="0"/>
                          <a:cs typeface="Verdana" pitchFamily="34" charset="0"/>
                        </a:rPr>
                        <a:t>Brianna Watts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solidFill>
                            <a:srgbClr val="000000"/>
                          </a:solidFill>
                          <a:latin typeface="Franklin Gothic Book (Body)"/>
                          <a:ea typeface="Verdana" pitchFamily="34" charset="0"/>
                          <a:cs typeface="Verdana" pitchFamily="34" charset="0"/>
                        </a:rPr>
                        <a:t>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solidFill>
                            <a:srgbClr val="000000"/>
                          </a:solidFill>
                          <a:latin typeface="Franklin Gothic Book (Body)"/>
                          <a:ea typeface="Verdana" pitchFamily="34" charset="0"/>
                          <a:cs typeface="Verdana" pitchFamily="34" charset="0"/>
                        </a:rPr>
                        <a:t>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200" dirty="0">
                          <a:solidFill>
                            <a:srgbClr val="000000"/>
                          </a:solidFill>
                          <a:latin typeface="Franklin Gothic Book (Body)"/>
                          <a:ea typeface="Verdana" pitchFamily="34" charset="0"/>
                          <a:cs typeface="Verdana" pitchFamily="34" charset="0"/>
                        </a:rPr>
                        <a:t>$      18.50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solidFill>
                            <a:srgbClr val="000000"/>
                          </a:solidFill>
                          <a:latin typeface="Franklin Gothic Book (Body)"/>
                          <a:ea typeface="Verdana" pitchFamily="34" charset="0"/>
                          <a:cs typeface="Verdana" pitchFamily="34" charset="0"/>
                        </a:rPr>
                        <a:t>80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200" dirty="0">
                        <a:solidFill>
                          <a:srgbClr val="000000"/>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sz="1200" dirty="0">
                        <a:solidFill>
                          <a:srgbClr val="000000"/>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sz="1200" dirty="0">
                        <a:solidFill>
                          <a:srgbClr val="000000"/>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r>
                        <a:rPr lang="en-US" sz="1200" kern="1200" dirty="0">
                          <a:solidFill>
                            <a:srgbClr val="000000"/>
                          </a:solidFill>
                          <a:latin typeface="Franklin Gothic Book (Body)"/>
                          <a:ea typeface="Verdana" pitchFamily="34" charset="0"/>
                          <a:cs typeface="Verdana" pitchFamily="34" charset="0"/>
                        </a:rPr>
                        <a:t>$ 1,480.00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312458">
                <a:tc>
                  <a:txBody>
                    <a:bodyPr/>
                    <a:lstStyle/>
                    <a:p>
                      <a:r>
                        <a:rPr lang="en-US" sz="1200" b="1" dirty="0">
                          <a:solidFill>
                            <a:srgbClr val="002060"/>
                          </a:solidFill>
                          <a:latin typeface="Franklin Gothic Book (Body)"/>
                          <a:ea typeface="Verdana" pitchFamily="34" charset="0"/>
                          <a:cs typeface="Verdana" pitchFamily="34" charset="0"/>
                        </a:rPr>
                        <a:t>Marcus Davis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solidFill>
                            <a:srgbClr val="000000"/>
                          </a:solidFill>
                          <a:latin typeface="Franklin Gothic Book (Body)"/>
                          <a:ea typeface="Verdana" pitchFamily="34" charset="0"/>
                          <a:cs typeface="Verdana" pitchFamily="34" charset="0"/>
                        </a:rPr>
                        <a:t>M</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solidFill>
                            <a:srgbClr val="000000"/>
                          </a:solidFill>
                          <a:latin typeface="Franklin Gothic Book (Body)"/>
                          <a:ea typeface="Verdana" pitchFamily="34" charset="0"/>
                          <a:cs typeface="Verdana" pitchFamily="34" charset="0"/>
                        </a:rPr>
                        <a:t>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lang="en-US" sz="1200" dirty="0">
                          <a:solidFill>
                            <a:srgbClr val="000000"/>
                          </a:solidFill>
                          <a:latin typeface="Franklin Gothic Book (Body)"/>
                          <a:ea typeface="Verdana" pitchFamily="34" charset="0"/>
                          <a:cs typeface="Verdana" pitchFamily="34" charset="0"/>
                        </a:rPr>
                        <a:t>$1,850.00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sz="1200" dirty="0">
                        <a:solidFill>
                          <a:srgbClr val="000000"/>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sz="1200" dirty="0">
                        <a:solidFill>
                          <a:srgbClr val="000000"/>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sz="1200" dirty="0">
                        <a:solidFill>
                          <a:srgbClr val="000000"/>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lang="en-US" sz="1200" dirty="0">
                        <a:solidFill>
                          <a:srgbClr val="000000"/>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ctr" defTabSz="914400" rtl="0" eaLnBrk="1" latinLnBrk="0" hangingPunct="1"/>
                      <a:r>
                        <a:rPr lang="en-US" sz="1200" kern="1200" dirty="0">
                          <a:solidFill>
                            <a:srgbClr val="000000"/>
                          </a:solidFill>
                          <a:latin typeface="Franklin Gothic Book (Body)"/>
                          <a:ea typeface="Verdana" pitchFamily="34" charset="0"/>
                          <a:cs typeface="Verdana" pitchFamily="34" charset="0"/>
                        </a:rPr>
                        <a:t>$ 1,850.00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312458">
                <a:tc>
                  <a:txBody>
                    <a:bodyPr/>
                    <a:lstStyle/>
                    <a:p>
                      <a:pPr algn="r"/>
                      <a:r>
                        <a:rPr lang="en-US" sz="1200" b="1" dirty="0">
                          <a:solidFill>
                            <a:srgbClr val="002060"/>
                          </a:solidFill>
                          <a:latin typeface="Franklin Gothic Book (Body)"/>
                          <a:ea typeface="Verdana" pitchFamily="34" charset="0"/>
                          <a:cs typeface="Verdana" pitchFamily="34" charset="0"/>
                        </a:rPr>
                        <a:t>Totals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US" sz="1200" dirty="0">
                        <a:solidFill>
                          <a:srgbClr val="000000"/>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US" sz="1200" dirty="0">
                        <a:solidFill>
                          <a:srgbClr val="000000"/>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endParaRPr lang="en-US" sz="1200" dirty="0">
                        <a:solidFill>
                          <a:srgbClr val="000000"/>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endParaRPr lang="en-US" sz="1200" dirty="0">
                        <a:solidFill>
                          <a:srgbClr val="000000"/>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endParaRPr lang="en-US" sz="1200" dirty="0">
                        <a:solidFill>
                          <a:srgbClr val="000000"/>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endParaRPr lang="en-US" sz="1200" dirty="0">
                        <a:solidFill>
                          <a:srgbClr val="000000"/>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endParaRPr lang="en-US" sz="1200" dirty="0">
                        <a:solidFill>
                          <a:srgbClr val="000000"/>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200" u="dbl" kern="1200" baseline="0" dirty="0">
                          <a:solidFill>
                            <a:srgbClr val="000000"/>
                          </a:solidFill>
                          <a:uFill>
                            <a:solidFill>
                              <a:schemeClr val="bg1"/>
                            </a:solidFill>
                          </a:uFill>
                          <a:latin typeface="Franklin Gothic Book (Body)"/>
                          <a:ea typeface="Verdana" pitchFamily="34" charset="0"/>
                          <a:cs typeface="Verdana" pitchFamily="34" charset="0"/>
                        </a:rPr>
                        <a:t>$ 8,142.63</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2714344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5490B-140A-4EFF-9E85-9E1EAB37D389}"/>
              </a:ext>
            </a:extLst>
          </p:cNvPr>
          <p:cNvSpPr>
            <a:spLocks noGrp="1"/>
          </p:cNvSpPr>
          <p:nvPr>
            <p:ph type="title"/>
          </p:nvPr>
        </p:nvSpPr>
        <p:spPr>
          <a:xfrm>
            <a:off x="628650" y="277226"/>
            <a:ext cx="8143210" cy="1012942"/>
          </a:xfrm>
        </p:spPr>
        <p:txBody>
          <a:bodyPr/>
          <a:lstStyle/>
          <a:p>
            <a:r>
              <a:rPr lang="en-US" sz="3600" noProof="0" dirty="0"/>
              <a:t>L</a:t>
            </a:r>
            <a:r>
              <a:rPr lang="en-US" sz="100" noProof="0" dirty="0"/>
              <a:t> </a:t>
            </a:r>
            <a:r>
              <a:rPr lang="en-US" sz="3600" noProof="0" dirty="0"/>
              <a:t>O 3-6: Apply Combination Pay Methods</a:t>
            </a:r>
            <a:endParaRPr lang="en-US" noProof="0" dirty="0"/>
          </a:p>
        </p:txBody>
      </p:sp>
      <p:sp>
        <p:nvSpPr>
          <p:cNvPr id="3" name="Content Placeholder 2">
            <a:extLst>
              <a:ext uri="{FF2B5EF4-FFF2-40B4-BE49-F238E27FC236}">
                <a16:creationId xmlns:a16="http://schemas.microsoft.com/office/drawing/2014/main" id="{27346DCB-3D7B-4994-AD9A-573616F68895}"/>
              </a:ext>
            </a:extLst>
          </p:cNvPr>
          <p:cNvSpPr>
            <a:spLocks noGrp="1"/>
          </p:cNvSpPr>
          <p:nvPr>
            <p:ph idx="1"/>
          </p:nvPr>
        </p:nvSpPr>
        <p:spPr>
          <a:xfrm>
            <a:off x="628650" y="1456267"/>
            <a:ext cx="7886700" cy="2139688"/>
          </a:xfrm>
        </p:spPr>
        <p:txBody>
          <a:bodyPr>
            <a:noAutofit/>
          </a:bodyPr>
          <a:lstStyle/>
          <a:p>
            <a:pPr marL="0" indent="0">
              <a:buNone/>
            </a:pPr>
            <a:r>
              <a:rPr lang="en-US" noProof="0" dirty="0"/>
              <a:t>Common to have employees compensated using combination method:</a:t>
            </a:r>
          </a:p>
          <a:p>
            <a:r>
              <a:rPr lang="en-US" noProof="0" dirty="0"/>
              <a:t>Salary + commission </a:t>
            </a:r>
            <a:r>
              <a:rPr lang="en-US" noProof="0" dirty="0">
                <a:sym typeface="Wingdings" panose="05000000000000000000" pitchFamily="2" charset="2"/>
              </a:rPr>
              <a:t></a:t>
            </a:r>
            <a:r>
              <a:rPr lang="en-US" noProof="0" dirty="0"/>
              <a:t> For </a:t>
            </a:r>
            <a:r>
              <a:rPr lang="en-US" u="sng" noProof="0" dirty="0"/>
              <a:t>sales</a:t>
            </a:r>
            <a:r>
              <a:rPr lang="en-US" noProof="0" dirty="0"/>
              <a:t> agents.</a:t>
            </a:r>
          </a:p>
          <a:p>
            <a:r>
              <a:rPr lang="en-US" noProof="0" dirty="0"/>
              <a:t>Salary + piece rate </a:t>
            </a:r>
            <a:r>
              <a:rPr lang="en-US" noProof="0" dirty="0">
                <a:sym typeface="Wingdings" panose="05000000000000000000" pitchFamily="2" charset="2"/>
              </a:rPr>
              <a:t></a:t>
            </a:r>
            <a:r>
              <a:rPr lang="en-US" noProof="0" dirty="0"/>
              <a:t> For </a:t>
            </a:r>
            <a:r>
              <a:rPr lang="en-US" u="sng" noProof="0" dirty="0"/>
              <a:t>manufacturing</a:t>
            </a:r>
            <a:r>
              <a:rPr lang="en-US" noProof="0" dirty="0"/>
              <a:t> managers.</a:t>
            </a:r>
          </a:p>
          <a:p>
            <a:r>
              <a:rPr lang="en-US" noProof="0" dirty="0"/>
              <a:t>Salary + hourly </a:t>
            </a:r>
            <a:r>
              <a:rPr lang="en-US" noProof="0" dirty="0">
                <a:sym typeface="Wingdings" panose="05000000000000000000" pitchFamily="2" charset="2"/>
              </a:rPr>
              <a:t></a:t>
            </a:r>
            <a:r>
              <a:rPr lang="en-US" noProof="0" dirty="0"/>
              <a:t> For additional work opportunities.</a:t>
            </a:r>
          </a:p>
        </p:txBody>
      </p:sp>
      <p:sp>
        <p:nvSpPr>
          <p:cNvPr id="4" name="Content Placeholder 3">
            <a:extLst>
              <a:ext uri="{FF2B5EF4-FFF2-40B4-BE49-F238E27FC236}">
                <a16:creationId xmlns:a16="http://schemas.microsoft.com/office/drawing/2014/main" id="{062368E8-3FA5-46DC-BF6B-C21F0F55089F}"/>
              </a:ext>
            </a:extLst>
          </p:cNvPr>
          <p:cNvSpPr>
            <a:spLocks noGrp="1"/>
          </p:cNvSpPr>
          <p:nvPr>
            <p:ph idx="10"/>
          </p:nvPr>
        </p:nvSpPr>
        <p:spPr>
          <a:xfrm>
            <a:off x="628650" y="4089115"/>
            <a:ext cx="7886700" cy="744876"/>
          </a:xfrm>
        </p:spPr>
        <p:txBody>
          <a:bodyPr>
            <a:noAutofit/>
          </a:bodyPr>
          <a:lstStyle/>
          <a:p>
            <a:pPr marL="0" indent="0">
              <a:buNone/>
            </a:pPr>
            <a:r>
              <a:rPr lang="en-US" noProof="0" dirty="0"/>
              <a:t>The combination pay may serve as an incentive program to increase employee output</a:t>
            </a:r>
          </a:p>
        </p:txBody>
      </p:sp>
    </p:spTree>
    <p:extLst>
      <p:ext uri="{BB962C8B-B14F-4D97-AF65-F5344CB8AC3E}">
        <p14:creationId xmlns:p14="http://schemas.microsoft.com/office/powerpoint/2010/main" val="204682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descr="A map of the United States depicting which stages have minimum wage rates&#10;--higher than the federal minimum wage&#10;--the same as the federal minimum wage&#10;--lower than the federal minimum wage&#10;--no minimum wage law&#10;-- special minimum wage rates (American Samoa and the Commonwealth of the Northern Mariana Islands are the only ones in this category)" title="Minimum wage map"/>
          <p:cNvSpPr>
            <a:spLocks noGrp="1"/>
          </p:cNvSpPr>
          <p:nvPr>
            <p:ph type="title"/>
          </p:nvPr>
        </p:nvSpPr>
        <p:spPr/>
        <p:txBody>
          <a:bodyPr/>
          <a:lstStyle/>
          <a:p>
            <a:r>
              <a:rPr lang="en-US" sz="4000" noProof="0" dirty="0"/>
              <a:t>Minimum Wage Map</a:t>
            </a:r>
          </a:p>
        </p:txBody>
      </p:sp>
      <p:pic>
        <p:nvPicPr>
          <p:cNvPr id="14" name="Picture 13" descr="A map of minimum wage rates for 2019 based on the data in Table 3-1.">
            <a:extLst>
              <a:ext uri="{FF2B5EF4-FFF2-40B4-BE49-F238E27FC236}">
                <a16:creationId xmlns:a16="http://schemas.microsoft.com/office/drawing/2014/main" id="{B4AA7F79-522D-4B82-A4A9-1AB758B7886B}"/>
              </a:ext>
            </a:extLst>
          </p:cNvPr>
          <p:cNvPicPr>
            <a:picLocks noChangeAspect="1"/>
          </p:cNvPicPr>
          <p:nvPr/>
        </p:nvPicPr>
        <p:blipFill>
          <a:blip r:embed="rId3"/>
          <a:stretch>
            <a:fillRect/>
          </a:stretch>
        </p:blipFill>
        <p:spPr>
          <a:xfrm>
            <a:off x="1442374" y="1565495"/>
            <a:ext cx="6583102" cy="4156830"/>
          </a:xfrm>
          <a:prstGeom prst="rect">
            <a:avLst/>
          </a:prstGeom>
        </p:spPr>
      </p:pic>
      <p:sp>
        <p:nvSpPr>
          <p:cNvPr id="5" name="Content Placeholder 4">
            <a:extLst>
              <a:ext uri="{FF2B5EF4-FFF2-40B4-BE49-F238E27FC236}">
                <a16:creationId xmlns:a16="http://schemas.microsoft.com/office/drawing/2014/main" id="{3B65D3B0-FC39-4D5F-BEBC-C638DF3E4432}"/>
              </a:ext>
            </a:extLst>
          </p:cNvPr>
          <p:cNvSpPr>
            <a:spLocks noGrp="1"/>
          </p:cNvSpPr>
          <p:nvPr>
            <p:ph idx="12"/>
          </p:nvPr>
        </p:nvSpPr>
        <p:spPr>
          <a:xfrm>
            <a:off x="628650" y="6085553"/>
            <a:ext cx="7886700" cy="309957"/>
          </a:xfrm>
        </p:spPr>
        <p:txBody>
          <a:bodyPr>
            <a:normAutofit/>
          </a:bodyPr>
          <a:lstStyle/>
          <a:p>
            <a:pPr marL="0" indent="0">
              <a:buNone/>
            </a:pPr>
            <a:r>
              <a:rPr lang="en-US" sz="1400" dirty="0"/>
              <a:t>Source: U.S. Department of Labor</a:t>
            </a:r>
          </a:p>
        </p:txBody>
      </p:sp>
      <p:sp>
        <p:nvSpPr>
          <p:cNvPr id="6" name="Content Placeholder 5">
            <a:extLst>
              <a:ext uri="{FF2B5EF4-FFF2-40B4-BE49-F238E27FC236}">
                <a16:creationId xmlns:a16="http://schemas.microsoft.com/office/drawing/2014/main" id="{B5A88E96-D242-4284-887A-4FF95F9D9ADE}"/>
              </a:ext>
            </a:extLst>
          </p:cNvPr>
          <p:cNvSpPr>
            <a:spLocks noGrp="1"/>
          </p:cNvSpPr>
          <p:nvPr>
            <p:ph idx="13"/>
          </p:nvPr>
        </p:nvSpPr>
        <p:spPr/>
        <p:txBody>
          <a:bodyPr>
            <a:normAutofit/>
          </a:bodyPr>
          <a:lstStyle/>
          <a:p>
            <a:r>
              <a:rPr lang="en-IN" sz="1200" dirty="0">
                <a:hlinkClick r:id="rId4" action="ppaction://hlinksldjump"/>
              </a:rPr>
              <a:t>Access the text alternative for slide images.</a:t>
            </a:r>
            <a:endParaRPr lang="en-IN" sz="1200" dirty="0"/>
          </a:p>
        </p:txBody>
      </p:sp>
    </p:spTree>
    <p:extLst>
      <p:ext uri="{BB962C8B-B14F-4D97-AF65-F5344CB8AC3E}">
        <p14:creationId xmlns:p14="http://schemas.microsoft.com/office/powerpoint/2010/main" val="24232053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D975C-939E-41CB-83E4-6AB178B04CAB}"/>
              </a:ext>
            </a:extLst>
          </p:cNvPr>
          <p:cNvSpPr>
            <a:spLocks noGrp="1"/>
          </p:cNvSpPr>
          <p:nvPr>
            <p:ph type="title"/>
          </p:nvPr>
        </p:nvSpPr>
        <p:spPr/>
        <p:txBody>
          <a:bodyPr/>
          <a:lstStyle/>
          <a:p>
            <a:r>
              <a:rPr lang="en-US" sz="4000" noProof="0" dirty="0"/>
              <a:t>Combination Pay Method Example</a:t>
            </a:r>
          </a:p>
        </p:txBody>
      </p:sp>
      <p:sp>
        <p:nvSpPr>
          <p:cNvPr id="3" name="Content Placeholder 2">
            <a:extLst>
              <a:ext uri="{FF2B5EF4-FFF2-40B4-BE49-F238E27FC236}">
                <a16:creationId xmlns:a16="http://schemas.microsoft.com/office/drawing/2014/main" id="{E1A90A00-EEC7-48FF-8F71-AD21FAD7E8F8}"/>
              </a:ext>
            </a:extLst>
          </p:cNvPr>
          <p:cNvSpPr>
            <a:spLocks noGrp="1"/>
          </p:cNvSpPr>
          <p:nvPr>
            <p:ph idx="1"/>
          </p:nvPr>
        </p:nvSpPr>
        <p:spPr>
          <a:xfrm>
            <a:off x="628650" y="1456266"/>
            <a:ext cx="7886700" cy="1574609"/>
          </a:xfrm>
        </p:spPr>
        <p:txBody>
          <a:bodyPr>
            <a:noAutofit/>
          </a:bodyPr>
          <a:lstStyle/>
          <a:p>
            <a:pPr marL="0" indent="0">
              <a:buNone/>
            </a:pPr>
            <a:r>
              <a:rPr lang="en-US" sz="2400" noProof="0" dirty="0"/>
              <a:t>Ephraim is an account executive for Enfield Flooring and earns a base salary of $54,000 plus a commission of 3% on each sale he makes. Ephraim sold $39,000 of flooring during a biweekly pay period.</a:t>
            </a:r>
          </a:p>
        </p:txBody>
      </p:sp>
      <p:sp>
        <p:nvSpPr>
          <p:cNvPr id="4" name="Content Placeholder 3">
            <a:extLst>
              <a:ext uri="{FF2B5EF4-FFF2-40B4-BE49-F238E27FC236}">
                <a16:creationId xmlns:a16="http://schemas.microsoft.com/office/drawing/2014/main" id="{C2A86F82-50C9-4414-B857-43498B17E79C}"/>
              </a:ext>
            </a:extLst>
          </p:cNvPr>
          <p:cNvSpPr>
            <a:spLocks noGrp="1"/>
          </p:cNvSpPr>
          <p:nvPr>
            <p:ph idx="10"/>
          </p:nvPr>
        </p:nvSpPr>
        <p:spPr>
          <a:xfrm>
            <a:off x="628650" y="3338345"/>
            <a:ext cx="4226181" cy="493920"/>
          </a:xfrm>
        </p:spPr>
        <p:txBody>
          <a:bodyPr>
            <a:normAutofit/>
          </a:bodyPr>
          <a:lstStyle/>
          <a:p>
            <a:r>
              <a:rPr lang="en-US" sz="2400" noProof="0" dirty="0"/>
              <a:t>Base salary (bi-weekly pay) =</a:t>
            </a:r>
          </a:p>
        </p:txBody>
      </p:sp>
      <p:graphicFrame>
        <p:nvGraphicFramePr>
          <p:cNvPr id="8" name="Object 7">
            <a:extLst>
              <a:ext uri="{FF2B5EF4-FFF2-40B4-BE49-F238E27FC236}">
                <a16:creationId xmlns:a16="http://schemas.microsoft.com/office/drawing/2014/main" id="{F91A1982-5D53-46D3-88B7-625ADA000E22}"/>
              </a:ext>
            </a:extLst>
          </p:cNvPr>
          <p:cNvGraphicFramePr>
            <a:graphicFrameLocks noChangeAspect="1"/>
          </p:cNvGraphicFramePr>
          <p:nvPr>
            <p:extLst>
              <p:ext uri="{D42A27DB-BD31-4B8C-83A1-F6EECF244321}">
                <p14:modId xmlns:p14="http://schemas.microsoft.com/office/powerpoint/2010/main" val="1848142471"/>
              </p:ext>
            </p:extLst>
          </p:nvPr>
        </p:nvGraphicFramePr>
        <p:xfrm>
          <a:off x="4819650" y="3228975"/>
          <a:ext cx="2576513" cy="733425"/>
        </p:xfrm>
        <a:graphic>
          <a:graphicData uri="http://schemas.openxmlformats.org/presentationml/2006/ole">
            <mc:AlternateContent xmlns:mc="http://schemas.openxmlformats.org/markup-compatibility/2006">
              <mc:Choice xmlns:v="urn:schemas-microsoft-com:vml" Requires="v">
                <p:oleObj spid="_x0000_s1079" name="Equation" r:id="rId4" imgW="1384200" imgH="393480" progId="Equation.DSMT4">
                  <p:embed/>
                </p:oleObj>
              </mc:Choice>
              <mc:Fallback>
                <p:oleObj name="Equation" r:id="rId4" imgW="1384200" imgH="393480" progId="Equation.DSMT4">
                  <p:embed/>
                  <p:pic>
                    <p:nvPicPr>
                      <p:cNvPr id="0" name=""/>
                      <p:cNvPicPr/>
                      <p:nvPr/>
                    </p:nvPicPr>
                    <p:blipFill>
                      <a:blip r:embed="rId5"/>
                      <a:stretch>
                        <a:fillRect/>
                      </a:stretch>
                    </p:blipFill>
                    <p:spPr>
                      <a:xfrm>
                        <a:off x="4819650" y="3228975"/>
                        <a:ext cx="2576513" cy="733425"/>
                      </a:xfrm>
                      <a:prstGeom prst="rect">
                        <a:avLst/>
                      </a:prstGeom>
                    </p:spPr>
                  </p:pic>
                </p:oleObj>
              </mc:Fallback>
            </mc:AlternateContent>
          </a:graphicData>
        </a:graphic>
      </p:graphicFrame>
      <p:sp>
        <p:nvSpPr>
          <p:cNvPr id="5" name="Content Placeholder 4">
            <a:extLst>
              <a:ext uri="{FF2B5EF4-FFF2-40B4-BE49-F238E27FC236}">
                <a16:creationId xmlns:a16="http://schemas.microsoft.com/office/drawing/2014/main" id="{E916037E-B8C6-47F5-8EDB-9442B5ABC249}"/>
              </a:ext>
            </a:extLst>
          </p:cNvPr>
          <p:cNvSpPr>
            <a:spLocks noGrp="1"/>
          </p:cNvSpPr>
          <p:nvPr>
            <p:ph idx="11"/>
          </p:nvPr>
        </p:nvSpPr>
        <p:spPr>
          <a:xfrm>
            <a:off x="628650" y="4099298"/>
            <a:ext cx="7886700" cy="420576"/>
          </a:xfrm>
        </p:spPr>
        <p:txBody>
          <a:bodyPr>
            <a:noAutofit/>
          </a:bodyPr>
          <a:lstStyle/>
          <a:p>
            <a:r>
              <a:rPr lang="en-US" sz="2400" noProof="0" dirty="0"/>
              <a:t>Commission = $39,000 × 3% = $1,170.00.</a:t>
            </a:r>
          </a:p>
        </p:txBody>
      </p:sp>
      <p:graphicFrame>
        <p:nvGraphicFramePr>
          <p:cNvPr id="9" name="Table 8">
            <a:extLst>
              <a:ext uri="{FF2B5EF4-FFF2-40B4-BE49-F238E27FC236}">
                <a16:creationId xmlns:a16="http://schemas.microsoft.com/office/drawing/2014/main" id="{F6DDBC38-7233-42A3-B585-5451DDFE0C27}"/>
              </a:ext>
            </a:extLst>
          </p:cNvPr>
          <p:cNvGraphicFramePr>
            <a:graphicFrameLocks noGrp="1"/>
          </p:cNvGraphicFramePr>
          <p:nvPr>
            <p:extLst>
              <p:ext uri="{D42A27DB-BD31-4B8C-83A1-F6EECF244321}">
                <p14:modId xmlns:p14="http://schemas.microsoft.com/office/powerpoint/2010/main" val="2027656069"/>
              </p:ext>
            </p:extLst>
          </p:nvPr>
        </p:nvGraphicFramePr>
        <p:xfrm>
          <a:off x="1758516" y="4907148"/>
          <a:ext cx="3162805" cy="1188720"/>
        </p:xfrm>
        <a:graphic>
          <a:graphicData uri="http://schemas.openxmlformats.org/drawingml/2006/table">
            <a:tbl>
              <a:tblPr firstRow="1" bandRow="1">
                <a:tableStyleId>{5C22544A-7EE6-4342-B048-85BDC9FD1C3A}</a:tableStyleId>
              </a:tblPr>
              <a:tblGrid>
                <a:gridCol w="1652504">
                  <a:extLst>
                    <a:ext uri="{9D8B030D-6E8A-4147-A177-3AD203B41FA5}">
                      <a16:colId xmlns:a16="http://schemas.microsoft.com/office/drawing/2014/main" val="785939181"/>
                    </a:ext>
                  </a:extLst>
                </a:gridCol>
                <a:gridCol w="1510301">
                  <a:extLst>
                    <a:ext uri="{9D8B030D-6E8A-4147-A177-3AD203B41FA5}">
                      <a16:colId xmlns:a16="http://schemas.microsoft.com/office/drawing/2014/main" val="2833840135"/>
                    </a:ext>
                  </a:extLst>
                </a:gridCol>
              </a:tblGrid>
              <a:tr h="370840">
                <a:tc>
                  <a:txBody>
                    <a:bodyPr/>
                    <a:lstStyle/>
                    <a:p>
                      <a:r>
                        <a:rPr lang="en-US" sz="2000" b="0" dirty="0">
                          <a:solidFill>
                            <a:schemeClr val="bg1"/>
                          </a:solidFill>
                        </a:rPr>
                        <a:t>Base:</a:t>
                      </a:r>
                      <a:endParaRPr lang="en-IN" sz="2000" b="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r"/>
                      <a:r>
                        <a:rPr lang="en-US" sz="2000" b="0" dirty="0">
                          <a:solidFill>
                            <a:schemeClr val="bg1"/>
                          </a:solidFill>
                        </a:rPr>
                        <a:t>$2,076.92</a:t>
                      </a:r>
                      <a:endParaRPr lang="en-IN" sz="2000" b="0" dirty="0"/>
                    </a:p>
                  </a:txBody>
                  <a:tcP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81331315"/>
                  </a:ext>
                </a:extLst>
              </a:tr>
              <a:tr h="370840">
                <a:tc>
                  <a:txBody>
                    <a:bodyPr/>
                    <a:lstStyle/>
                    <a:p>
                      <a:r>
                        <a:rPr lang="en-US" sz="2000" b="0" u="none" dirty="0">
                          <a:solidFill>
                            <a:schemeClr val="bg1"/>
                          </a:solidFill>
                        </a:rPr>
                        <a:t>Commission:</a:t>
                      </a:r>
                      <a:endParaRPr lang="en-IN" sz="2000" b="0" u="none" dirty="0"/>
                    </a:p>
                  </a:txBody>
                  <a:tcPr>
                    <a:lnL w="12700" cmpd="sng">
                      <a:noFill/>
                    </a:lnL>
                    <a:lnR w="12700" cmpd="sng">
                      <a:noFill/>
                    </a:lnR>
                    <a:lnT w="381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US" sz="2000" b="0" u="none" dirty="0">
                          <a:solidFill>
                            <a:schemeClr val="bg1"/>
                          </a:solidFill>
                        </a:rPr>
                        <a:t>1,170.00</a:t>
                      </a:r>
                      <a:endParaRPr lang="en-IN" sz="2000" b="0" u="none" dirty="0"/>
                    </a:p>
                  </a:txBody>
                  <a:tcPr>
                    <a:lnL w="12700" cmpd="sng">
                      <a:noFill/>
                    </a:lnL>
                    <a:lnR w="12700" cmpd="sng">
                      <a:noFill/>
                    </a:lnR>
                    <a:lnT w="381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24113317"/>
                  </a:ext>
                </a:extLst>
              </a:tr>
              <a:tr h="370840">
                <a:tc>
                  <a:txBody>
                    <a:bodyPr/>
                    <a:lstStyle/>
                    <a:p>
                      <a:r>
                        <a:rPr lang="en-US" sz="2000" b="0" dirty="0">
                          <a:solidFill>
                            <a:schemeClr val="bg1"/>
                          </a:solidFill>
                        </a:rPr>
                        <a:t>Gross pay</a:t>
                      </a:r>
                      <a:endParaRPr lang="en-IN" sz="2000" b="0" dirty="0"/>
                    </a:p>
                  </a:txBody>
                  <a:tcP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pPr algn="r"/>
                      <a:r>
                        <a:rPr lang="en-US" sz="2000" b="0" u="dbl" dirty="0">
                          <a:solidFill>
                            <a:schemeClr val="bg1"/>
                          </a:solidFill>
                        </a:rPr>
                        <a:t>$3,246.92</a:t>
                      </a:r>
                      <a:endParaRPr lang="en-IN" sz="2000" b="0" dirty="0"/>
                    </a:p>
                  </a:txBody>
                  <a:tcP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740318301"/>
                  </a:ext>
                </a:extLst>
              </a:tr>
            </a:tbl>
          </a:graphicData>
        </a:graphic>
      </p:graphicFrame>
    </p:spTree>
    <p:extLst>
      <p:ext uri="{BB962C8B-B14F-4D97-AF65-F5344CB8AC3E}">
        <p14:creationId xmlns:p14="http://schemas.microsoft.com/office/powerpoint/2010/main" val="207987852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8F781-AA87-4AD5-B945-900686A6313B}"/>
              </a:ext>
            </a:extLst>
          </p:cNvPr>
          <p:cNvSpPr>
            <a:spLocks noGrp="1"/>
          </p:cNvSpPr>
          <p:nvPr>
            <p:ph type="title"/>
          </p:nvPr>
        </p:nvSpPr>
        <p:spPr/>
        <p:txBody>
          <a:bodyPr/>
          <a:lstStyle/>
          <a:p>
            <a:r>
              <a:rPr lang="en-US" sz="3600" dirty="0"/>
              <a:t>Other Compensation Situations: Payroll Draw</a:t>
            </a:r>
            <a:endParaRPr lang="en-US" sz="3600" noProof="0" dirty="0"/>
          </a:p>
        </p:txBody>
      </p:sp>
      <p:sp>
        <p:nvSpPr>
          <p:cNvPr id="3" name="Content Placeholder 2">
            <a:extLst>
              <a:ext uri="{FF2B5EF4-FFF2-40B4-BE49-F238E27FC236}">
                <a16:creationId xmlns:a16="http://schemas.microsoft.com/office/drawing/2014/main" id="{4D0FFCC8-B01A-4F3E-BCFF-789B6A3FBBE9}"/>
              </a:ext>
            </a:extLst>
          </p:cNvPr>
          <p:cNvSpPr>
            <a:spLocks noGrp="1"/>
          </p:cNvSpPr>
          <p:nvPr>
            <p:ph idx="1"/>
          </p:nvPr>
        </p:nvSpPr>
        <p:spPr>
          <a:xfrm>
            <a:off x="628650" y="1456266"/>
            <a:ext cx="7886700" cy="2530943"/>
          </a:xfrm>
        </p:spPr>
        <p:txBody>
          <a:bodyPr>
            <a:noAutofit/>
          </a:bodyPr>
          <a:lstStyle/>
          <a:p>
            <a:r>
              <a:rPr lang="en-US" sz="2800" dirty="0"/>
              <a:t>Generally used in sales positions.</a:t>
            </a:r>
          </a:p>
          <a:p>
            <a:r>
              <a:rPr lang="en-US" sz="2800" dirty="0"/>
              <a:t>Allows employee who does not meet sales goal to draw their salary against future commissions.</a:t>
            </a:r>
          </a:p>
          <a:p>
            <a:r>
              <a:rPr lang="en-US" sz="2800" dirty="0"/>
              <a:t>Draw agreement should be in writing and taxes must be withheld.</a:t>
            </a:r>
            <a:endParaRPr lang="en-US" sz="2200" dirty="0"/>
          </a:p>
        </p:txBody>
      </p:sp>
      <p:sp>
        <p:nvSpPr>
          <p:cNvPr id="4" name="Content Placeholder 3">
            <a:extLst>
              <a:ext uri="{FF2B5EF4-FFF2-40B4-BE49-F238E27FC236}">
                <a16:creationId xmlns:a16="http://schemas.microsoft.com/office/drawing/2014/main" id="{ACB83E98-9751-4432-838E-081D0E7E4324}"/>
              </a:ext>
            </a:extLst>
          </p:cNvPr>
          <p:cNvSpPr>
            <a:spLocks noGrp="1"/>
          </p:cNvSpPr>
          <p:nvPr>
            <p:ph idx="10"/>
          </p:nvPr>
        </p:nvSpPr>
        <p:spPr>
          <a:xfrm>
            <a:off x="1209675" y="4461020"/>
            <a:ext cx="1924050" cy="276226"/>
          </a:xfrm>
        </p:spPr>
        <p:txBody>
          <a:bodyPr>
            <a:normAutofit/>
          </a:bodyPr>
          <a:lstStyle/>
          <a:p>
            <a:pPr marL="0" indent="0">
              <a:buNone/>
            </a:pPr>
            <a:r>
              <a:rPr lang="en-IN" sz="1000" u="sng" dirty="0"/>
              <a:t>Company: Fastball Sports</a:t>
            </a:r>
          </a:p>
        </p:txBody>
      </p:sp>
      <p:sp>
        <p:nvSpPr>
          <p:cNvPr id="5" name="Content Placeholder 4">
            <a:extLst>
              <a:ext uri="{FF2B5EF4-FFF2-40B4-BE49-F238E27FC236}">
                <a16:creationId xmlns:a16="http://schemas.microsoft.com/office/drawing/2014/main" id="{DBA7A6BB-11BD-48CA-96E9-BA25D268319B}"/>
              </a:ext>
            </a:extLst>
          </p:cNvPr>
          <p:cNvSpPr>
            <a:spLocks noGrp="1"/>
          </p:cNvSpPr>
          <p:nvPr>
            <p:ph idx="11"/>
          </p:nvPr>
        </p:nvSpPr>
        <p:spPr>
          <a:xfrm>
            <a:off x="5607791" y="4459811"/>
            <a:ext cx="2021981" cy="274111"/>
          </a:xfrm>
        </p:spPr>
        <p:txBody>
          <a:bodyPr>
            <a:normAutofit/>
          </a:bodyPr>
          <a:lstStyle/>
          <a:p>
            <a:pPr marL="0" indent="0">
              <a:buNone/>
            </a:pPr>
            <a:r>
              <a:rPr lang="en-IN" sz="1000" u="sng" dirty="0"/>
              <a:t>Period Ended: October 31, 20XX</a:t>
            </a:r>
          </a:p>
        </p:txBody>
      </p:sp>
      <p:graphicFrame>
        <p:nvGraphicFramePr>
          <p:cNvPr id="12" name="Table 11">
            <a:extLst>
              <a:ext uri="{FF2B5EF4-FFF2-40B4-BE49-F238E27FC236}">
                <a16:creationId xmlns:a16="http://schemas.microsoft.com/office/drawing/2014/main" id="{6024E01D-CECE-42A0-BCBE-3569BA9AC3E9}"/>
              </a:ext>
            </a:extLst>
          </p:cNvPr>
          <p:cNvGraphicFramePr>
            <a:graphicFrameLocks noGrp="1"/>
          </p:cNvGraphicFramePr>
          <p:nvPr>
            <p:extLst>
              <p:ext uri="{D42A27DB-BD31-4B8C-83A1-F6EECF244321}">
                <p14:modId xmlns:p14="http://schemas.microsoft.com/office/powerpoint/2010/main" val="953195290"/>
              </p:ext>
            </p:extLst>
          </p:nvPr>
        </p:nvGraphicFramePr>
        <p:xfrm>
          <a:off x="609600" y="4802526"/>
          <a:ext cx="8428074" cy="1097280"/>
        </p:xfrm>
        <a:graphic>
          <a:graphicData uri="http://schemas.openxmlformats.org/drawingml/2006/table">
            <a:tbl>
              <a:tblPr firstRow="1" bandRow="1">
                <a:tableStyleId>{5940675A-B579-460E-94D1-54222C63F5DA}</a:tableStyleId>
              </a:tblPr>
              <a:tblGrid>
                <a:gridCol w="528084">
                  <a:extLst>
                    <a:ext uri="{9D8B030D-6E8A-4147-A177-3AD203B41FA5}">
                      <a16:colId xmlns:a16="http://schemas.microsoft.com/office/drawing/2014/main" val="2837807828"/>
                    </a:ext>
                  </a:extLst>
                </a:gridCol>
                <a:gridCol w="606056">
                  <a:extLst>
                    <a:ext uri="{9D8B030D-6E8A-4147-A177-3AD203B41FA5}">
                      <a16:colId xmlns:a16="http://schemas.microsoft.com/office/drawing/2014/main" val="35003702"/>
                    </a:ext>
                  </a:extLst>
                </a:gridCol>
                <a:gridCol w="871869">
                  <a:extLst>
                    <a:ext uri="{9D8B030D-6E8A-4147-A177-3AD203B41FA5}">
                      <a16:colId xmlns:a16="http://schemas.microsoft.com/office/drawing/2014/main" val="3221592223"/>
                    </a:ext>
                  </a:extLst>
                </a:gridCol>
                <a:gridCol w="627321">
                  <a:extLst>
                    <a:ext uri="{9D8B030D-6E8A-4147-A177-3AD203B41FA5}">
                      <a16:colId xmlns:a16="http://schemas.microsoft.com/office/drawing/2014/main" val="4023846935"/>
                    </a:ext>
                  </a:extLst>
                </a:gridCol>
                <a:gridCol w="733647">
                  <a:extLst>
                    <a:ext uri="{9D8B030D-6E8A-4147-A177-3AD203B41FA5}">
                      <a16:colId xmlns:a16="http://schemas.microsoft.com/office/drawing/2014/main" val="2380972676"/>
                    </a:ext>
                  </a:extLst>
                </a:gridCol>
                <a:gridCol w="893135">
                  <a:extLst>
                    <a:ext uri="{9D8B030D-6E8A-4147-A177-3AD203B41FA5}">
                      <a16:colId xmlns:a16="http://schemas.microsoft.com/office/drawing/2014/main" val="4281202389"/>
                    </a:ext>
                  </a:extLst>
                </a:gridCol>
                <a:gridCol w="701748">
                  <a:extLst>
                    <a:ext uri="{9D8B030D-6E8A-4147-A177-3AD203B41FA5}">
                      <a16:colId xmlns:a16="http://schemas.microsoft.com/office/drawing/2014/main" val="2587475494"/>
                    </a:ext>
                  </a:extLst>
                </a:gridCol>
                <a:gridCol w="616689">
                  <a:extLst>
                    <a:ext uri="{9D8B030D-6E8A-4147-A177-3AD203B41FA5}">
                      <a16:colId xmlns:a16="http://schemas.microsoft.com/office/drawing/2014/main" val="3953110849"/>
                    </a:ext>
                  </a:extLst>
                </a:gridCol>
                <a:gridCol w="701749">
                  <a:extLst>
                    <a:ext uri="{9D8B030D-6E8A-4147-A177-3AD203B41FA5}">
                      <a16:colId xmlns:a16="http://schemas.microsoft.com/office/drawing/2014/main" val="1155015326"/>
                    </a:ext>
                  </a:extLst>
                </a:gridCol>
                <a:gridCol w="712381">
                  <a:extLst>
                    <a:ext uri="{9D8B030D-6E8A-4147-A177-3AD203B41FA5}">
                      <a16:colId xmlns:a16="http://schemas.microsoft.com/office/drawing/2014/main" val="4009885541"/>
                    </a:ext>
                  </a:extLst>
                </a:gridCol>
                <a:gridCol w="669851">
                  <a:extLst>
                    <a:ext uri="{9D8B030D-6E8A-4147-A177-3AD203B41FA5}">
                      <a16:colId xmlns:a16="http://schemas.microsoft.com/office/drawing/2014/main" val="460531291"/>
                    </a:ext>
                  </a:extLst>
                </a:gridCol>
                <a:gridCol w="765544">
                  <a:extLst>
                    <a:ext uri="{9D8B030D-6E8A-4147-A177-3AD203B41FA5}">
                      <a16:colId xmlns:a16="http://schemas.microsoft.com/office/drawing/2014/main" val="1055798191"/>
                    </a:ext>
                  </a:extLst>
                </a:gridCol>
              </a:tblGrid>
              <a:tr h="685800">
                <a:tc>
                  <a:txBody>
                    <a:bodyPr/>
                    <a:lstStyle/>
                    <a:p>
                      <a:pPr algn="ctr"/>
                      <a:r>
                        <a:rPr lang="en-US" sz="1000" b="1" u="sng" dirty="0">
                          <a:solidFill>
                            <a:schemeClr val="bg1"/>
                          </a:solidFill>
                          <a:latin typeface="Franklin Gothic Book (Body)"/>
                          <a:ea typeface="Verdana" pitchFamily="34" charset="0"/>
                          <a:cs typeface="Verdana" pitchFamily="34" charset="0"/>
                        </a:rPr>
                        <a:t>Name</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b="1" u="sng" dirty="0">
                          <a:solidFill>
                            <a:schemeClr val="bg1"/>
                          </a:solidFill>
                          <a:latin typeface="Franklin Gothic Book (Body)"/>
                          <a:ea typeface="Verdana" pitchFamily="34" charset="0"/>
                          <a:cs typeface="Verdana" pitchFamily="34" charset="0"/>
                        </a:rPr>
                        <a:t>Marital Status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000" b="1" u="sng" dirty="0">
                          <a:solidFill>
                            <a:schemeClr val="bg1"/>
                          </a:solidFill>
                          <a:latin typeface="Franklin Gothic Book (Body)"/>
                          <a:ea typeface="Verdana" pitchFamily="34" charset="0"/>
                          <a:cs typeface="Verdana" pitchFamily="34" charset="0"/>
                        </a:rPr>
                        <a:t>No. Withholdings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000" b="1" u="sng" dirty="0">
                          <a:solidFill>
                            <a:schemeClr val="bg1"/>
                          </a:solidFill>
                          <a:latin typeface="Franklin Gothic Book (Body)"/>
                          <a:ea typeface="Verdana" pitchFamily="34" charset="0"/>
                          <a:cs typeface="Verdana" pitchFamily="34" charset="0"/>
                        </a:rPr>
                        <a:t>Hourly Rate</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000" b="1" u="sng" dirty="0">
                          <a:solidFill>
                            <a:schemeClr val="bg1"/>
                          </a:solidFill>
                          <a:latin typeface="Franklin Gothic Book (Body)"/>
                          <a:ea typeface="Verdana" pitchFamily="34" charset="0"/>
                          <a:cs typeface="Verdana" pitchFamily="34" charset="0"/>
                        </a:rPr>
                        <a:t>Period salary</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000" b="1" u="sng" dirty="0">
                          <a:solidFill>
                            <a:schemeClr val="bg1"/>
                          </a:solidFill>
                          <a:latin typeface="Franklin Gothic Book (Body)"/>
                          <a:ea typeface="Verdana" pitchFamily="34" charset="0"/>
                          <a:cs typeface="Verdana" pitchFamily="34" charset="0"/>
                        </a:rPr>
                        <a:t>Commission</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000" b="1" u="sng" dirty="0">
                          <a:solidFill>
                            <a:schemeClr val="bg1"/>
                          </a:solidFill>
                          <a:latin typeface="Franklin Gothic Book (Body)"/>
                          <a:ea typeface="Verdana" pitchFamily="34" charset="0"/>
                          <a:cs typeface="Verdana" pitchFamily="34" charset="0"/>
                        </a:rPr>
                        <a:t>Draw</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000" b="1" u="sng" dirty="0">
                          <a:solidFill>
                            <a:schemeClr val="bg1"/>
                          </a:solidFill>
                          <a:latin typeface="Franklin Gothic Book (Body)"/>
                          <a:ea typeface="Verdana" pitchFamily="34" charset="0"/>
                          <a:cs typeface="Verdana" pitchFamily="34" charset="0"/>
                        </a:rPr>
                        <a:t>Number of</a:t>
                      </a:r>
                      <a:r>
                        <a:rPr lang="en-US" sz="1000" b="1" u="sng" baseline="0" dirty="0">
                          <a:solidFill>
                            <a:schemeClr val="bg1"/>
                          </a:solidFill>
                          <a:latin typeface="Franklin Gothic Book (Body)"/>
                          <a:ea typeface="Verdana" pitchFamily="34" charset="0"/>
                          <a:cs typeface="Verdana" pitchFamily="34" charset="0"/>
                        </a:rPr>
                        <a:t> Regular Hours</a:t>
                      </a:r>
                      <a:endParaRPr lang="en-US" sz="1000" b="1" u="sng" dirty="0">
                        <a:solidFill>
                          <a:schemeClr val="bg1"/>
                        </a:solidFill>
                        <a:latin typeface="Franklin Gothic Book (Body)"/>
                        <a:ea typeface="Verdana" pitchFamily="34" charset="0"/>
                        <a:cs typeface="Verdana" pitchFamily="34" charset="0"/>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000" b="1" u="sng" dirty="0">
                          <a:solidFill>
                            <a:schemeClr val="bg1"/>
                          </a:solidFill>
                          <a:latin typeface="Franklin Gothic Book (Body)"/>
                          <a:ea typeface="Verdana" pitchFamily="34" charset="0"/>
                          <a:cs typeface="Verdana" pitchFamily="34" charset="0"/>
                        </a:rPr>
                        <a:t>Number of Overtime </a:t>
                      </a:r>
                    </a:p>
                    <a:p>
                      <a:pPr algn="l"/>
                      <a:r>
                        <a:rPr lang="en-US" sz="1000" b="1" u="sng" dirty="0">
                          <a:solidFill>
                            <a:schemeClr val="bg1"/>
                          </a:solidFill>
                          <a:latin typeface="Franklin Gothic Book (Body)"/>
                          <a:ea typeface="Verdana" pitchFamily="34" charset="0"/>
                          <a:cs typeface="Verdana" pitchFamily="34" charset="0"/>
                        </a:rPr>
                        <a:t>Hours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000" b="1" u="sng" dirty="0">
                          <a:solidFill>
                            <a:schemeClr val="bg1"/>
                          </a:solidFill>
                          <a:latin typeface="Franklin Gothic Book (Body)"/>
                          <a:ea typeface="Verdana" pitchFamily="34" charset="0"/>
                          <a:cs typeface="Verdana" pitchFamily="34" charset="0"/>
                        </a:rPr>
                        <a:t>Regular Earnings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000" b="1" u="sng" dirty="0">
                          <a:solidFill>
                            <a:schemeClr val="bg1"/>
                          </a:solidFill>
                          <a:latin typeface="Franklin Gothic Book (Body)"/>
                          <a:ea typeface="Verdana" pitchFamily="34" charset="0"/>
                          <a:cs typeface="Verdana" pitchFamily="34" charset="0"/>
                        </a:rPr>
                        <a:t>Overtime Earnings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000" b="1" u="sng" dirty="0">
                          <a:solidFill>
                            <a:schemeClr val="bg1"/>
                          </a:solidFill>
                          <a:latin typeface="Franklin Gothic Book (Body)"/>
                          <a:ea typeface="Verdana" pitchFamily="34" charset="0"/>
                          <a:cs typeface="Verdana" pitchFamily="34" charset="0"/>
                        </a:rPr>
                        <a:t>Gross Earnings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46590837"/>
                  </a:ext>
                </a:extLst>
              </a:tr>
              <a:tr h="362712">
                <a:tc>
                  <a:txBody>
                    <a:bodyPr/>
                    <a:lstStyle/>
                    <a:p>
                      <a:r>
                        <a:rPr lang="en-US" sz="1000" b="1" dirty="0">
                          <a:solidFill>
                            <a:srgbClr val="002060"/>
                          </a:solidFill>
                          <a:latin typeface="Franklin Gothic Book (Body)"/>
                          <a:ea typeface="Verdana" pitchFamily="34" charset="0"/>
                          <a:cs typeface="Verdana" pitchFamily="34" charset="0"/>
                        </a:rPr>
                        <a:t>Karl Gee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000" dirty="0">
                          <a:solidFill>
                            <a:schemeClr val="accent1">
                              <a:lumMod val="75000"/>
                            </a:schemeClr>
                          </a:solidFill>
                          <a:latin typeface="Franklin Gothic Book (Body)"/>
                          <a:ea typeface="Verdana" pitchFamily="34" charset="0"/>
                          <a:cs typeface="Verdana" pitchFamily="34" charset="0"/>
                        </a:rPr>
                        <a:t>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000" dirty="0">
                          <a:solidFill>
                            <a:schemeClr val="accent1">
                              <a:lumMod val="75000"/>
                            </a:schemeClr>
                          </a:solidFill>
                          <a:latin typeface="Franklin Gothic Book (Body)"/>
                          <a:ea typeface="Verdana" pitchFamily="34" charset="0"/>
                          <a:cs typeface="Verdana" pitchFamily="34" charset="0"/>
                        </a:rPr>
                        <a:t>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endParaRPr lang="en-US" sz="1000" dirty="0">
                        <a:solidFill>
                          <a:schemeClr val="accent1">
                            <a:lumMod val="75000"/>
                          </a:schemeClr>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000" dirty="0">
                          <a:solidFill>
                            <a:schemeClr val="accent1">
                              <a:lumMod val="75000"/>
                            </a:schemeClr>
                          </a:solidFill>
                          <a:latin typeface="Franklin Gothic Book (Body)"/>
                          <a:ea typeface="Verdana" pitchFamily="34" charset="0"/>
                          <a:cs typeface="Verdana" pitchFamily="34" charset="0"/>
                        </a:rPr>
                        <a:t>1,000.00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000" dirty="0">
                          <a:solidFill>
                            <a:schemeClr val="accent1">
                              <a:lumMod val="75000"/>
                            </a:schemeClr>
                          </a:solidFill>
                          <a:latin typeface="Franklin Gothic Book (Body)"/>
                          <a:ea typeface="Verdana" pitchFamily="34" charset="0"/>
                          <a:cs typeface="Verdana" pitchFamily="34" charset="0"/>
                        </a:rPr>
                        <a:t>1,000.00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000" dirty="0">
                          <a:solidFill>
                            <a:schemeClr val="accent1">
                              <a:lumMod val="75000"/>
                            </a:schemeClr>
                          </a:solidFill>
                          <a:latin typeface="Franklin Gothic Book (Body)"/>
                          <a:ea typeface="Verdana" pitchFamily="34" charset="0"/>
                          <a:cs typeface="Verdana" pitchFamily="34" charset="0"/>
                        </a:rPr>
                        <a:t>1,000.00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US" sz="1000" dirty="0">
                        <a:solidFill>
                          <a:schemeClr val="accent1">
                            <a:lumMod val="75000"/>
                          </a:schemeClr>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US" sz="1000" dirty="0">
                        <a:solidFill>
                          <a:schemeClr val="accent1">
                            <a:lumMod val="75000"/>
                          </a:schemeClr>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000" dirty="0">
                          <a:solidFill>
                            <a:schemeClr val="accent1">
                              <a:lumMod val="75000"/>
                            </a:schemeClr>
                          </a:solidFill>
                          <a:latin typeface="Franklin Gothic Book (Body)"/>
                          <a:ea typeface="Verdana" pitchFamily="34" charset="0"/>
                          <a:cs typeface="Verdana" pitchFamily="34" charset="0"/>
                        </a:rPr>
                        <a:t>3,000.00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US" sz="1000" dirty="0">
                        <a:solidFill>
                          <a:schemeClr val="accent1">
                            <a:lumMod val="75000"/>
                          </a:schemeClr>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000" kern="1200" dirty="0">
                          <a:solidFill>
                            <a:schemeClr val="accent1">
                              <a:lumMod val="75000"/>
                            </a:schemeClr>
                          </a:solidFill>
                          <a:latin typeface="Franklin Gothic Book (Body)"/>
                          <a:ea typeface="Verdana" pitchFamily="34" charset="0"/>
                          <a:cs typeface="Verdana" pitchFamily="34" charset="0"/>
                        </a:rPr>
                        <a:t>3,000.00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33443508"/>
                  </a:ext>
                </a:extLst>
              </a:tr>
            </a:tbl>
          </a:graphicData>
        </a:graphic>
      </p:graphicFrame>
    </p:spTree>
    <p:extLst>
      <p:ext uri="{BB962C8B-B14F-4D97-AF65-F5344CB8AC3E}">
        <p14:creationId xmlns:p14="http://schemas.microsoft.com/office/powerpoint/2010/main" val="31747976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F241D-B0BD-4BF1-B6F1-83451A1770F7}"/>
              </a:ext>
            </a:extLst>
          </p:cNvPr>
          <p:cNvSpPr>
            <a:spLocks noGrp="1"/>
          </p:cNvSpPr>
          <p:nvPr>
            <p:ph type="title"/>
          </p:nvPr>
        </p:nvSpPr>
        <p:spPr>
          <a:xfrm>
            <a:off x="628649" y="365126"/>
            <a:ext cx="8196851" cy="837142"/>
          </a:xfrm>
        </p:spPr>
        <p:txBody>
          <a:bodyPr/>
          <a:lstStyle/>
          <a:p>
            <a:r>
              <a:rPr lang="en-US" sz="4000" noProof="0" dirty="0"/>
              <a:t>Other Compensation Situations: I</a:t>
            </a:r>
            <a:r>
              <a:rPr lang="en-US" sz="100" noProof="0" dirty="0"/>
              <a:t> </a:t>
            </a:r>
            <a:r>
              <a:rPr lang="en-US" sz="4000" noProof="0" dirty="0"/>
              <a:t>S</a:t>
            </a:r>
            <a:r>
              <a:rPr lang="en-US" sz="100" noProof="0" dirty="0"/>
              <a:t> </a:t>
            </a:r>
            <a:r>
              <a:rPr lang="en-US" sz="4000" noProof="0" dirty="0"/>
              <a:t>O</a:t>
            </a:r>
          </a:p>
        </p:txBody>
      </p:sp>
      <p:sp>
        <p:nvSpPr>
          <p:cNvPr id="3" name="Content Placeholder 2">
            <a:extLst>
              <a:ext uri="{FF2B5EF4-FFF2-40B4-BE49-F238E27FC236}">
                <a16:creationId xmlns:a16="http://schemas.microsoft.com/office/drawing/2014/main" id="{E57E0AF2-B173-4A3C-97DB-536BFF996FD4}"/>
              </a:ext>
            </a:extLst>
          </p:cNvPr>
          <p:cNvSpPr>
            <a:spLocks noGrp="1"/>
          </p:cNvSpPr>
          <p:nvPr>
            <p:ph idx="1"/>
          </p:nvPr>
        </p:nvSpPr>
        <p:spPr>
          <a:xfrm>
            <a:off x="628650" y="1456266"/>
            <a:ext cx="7886700" cy="4810969"/>
          </a:xfrm>
        </p:spPr>
        <p:txBody>
          <a:bodyPr/>
          <a:lstStyle/>
          <a:p>
            <a:pPr marL="63000" indent="0" defTabSz="914400">
              <a:buNone/>
            </a:pPr>
            <a:r>
              <a:rPr lang="en-US" sz="2400" noProof="0" dirty="0"/>
              <a:t>Incentive Stock Option (I</a:t>
            </a:r>
            <a:r>
              <a:rPr lang="en-US" sz="100" noProof="0" dirty="0"/>
              <a:t> </a:t>
            </a:r>
            <a:r>
              <a:rPr lang="en-US" sz="2400" noProof="0" dirty="0"/>
              <a:t>S</a:t>
            </a:r>
            <a:r>
              <a:rPr lang="en-US" sz="100" noProof="0" dirty="0"/>
              <a:t> </a:t>
            </a:r>
            <a:r>
              <a:rPr lang="en-US" sz="2400" noProof="0" dirty="0"/>
              <a:t>O).</a:t>
            </a:r>
          </a:p>
          <a:p>
            <a:pPr marL="291600" lvl="1" indent="-291600" defTabSz="914400"/>
            <a:r>
              <a:rPr lang="en-US" sz="2400" noProof="0" dirty="0"/>
              <a:t>Company stock is awarded in lieu of cash.</a:t>
            </a:r>
          </a:p>
          <a:p>
            <a:pPr marL="291600" lvl="1" indent="-291600" defTabSz="914400"/>
            <a:r>
              <a:rPr lang="en-US" sz="2400" noProof="0" dirty="0"/>
              <a:t>Stock must be held for defined period prior to trading.</a:t>
            </a:r>
          </a:p>
          <a:p>
            <a:pPr marL="291600" lvl="1" indent="-291600" defTabSz="914400"/>
            <a:r>
              <a:rPr lang="en-US" sz="2400" noProof="0" dirty="0"/>
              <a:t>Defers taxes and may be used to reduce salary expense.</a:t>
            </a:r>
          </a:p>
          <a:p>
            <a:pPr marL="291600" lvl="1" indent="-291600" defTabSz="914400"/>
            <a:r>
              <a:rPr lang="en-US" sz="2400" noProof="0" dirty="0"/>
              <a:t>Often used in executive compensation.</a:t>
            </a:r>
          </a:p>
        </p:txBody>
      </p:sp>
    </p:spTree>
    <p:extLst>
      <p:ext uri="{BB962C8B-B14F-4D97-AF65-F5344CB8AC3E}">
        <p14:creationId xmlns:p14="http://schemas.microsoft.com/office/powerpoint/2010/main" val="18644325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A4451-0FBE-4331-8DD7-17B5A01B4D81}"/>
              </a:ext>
            </a:extLst>
          </p:cNvPr>
          <p:cNvSpPr>
            <a:spLocks noGrp="1"/>
          </p:cNvSpPr>
          <p:nvPr>
            <p:ph type="title"/>
          </p:nvPr>
        </p:nvSpPr>
        <p:spPr>
          <a:xfrm>
            <a:off x="628649" y="365126"/>
            <a:ext cx="8402335" cy="837142"/>
          </a:xfrm>
        </p:spPr>
        <p:txBody>
          <a:bodyPr/>
          <a:lstStyle/>
          <a:p>
            <a:r>
              <a:rPr lang="en-US" sz="3600" noProof="0" dirty="0"/>
              <a:t>L</a:t>
            </a:r>
            <a:r>
              <a:rPr lang="en-US" sz="100" noProof="0" dirty="0"/>
              <a:t> </a:t>
            </a:r>
            <a:r>
              <a:rPr lang="en-US" sz="3600" noProof="0" dirty="0"/>
              <a:t>O 3-7: Explain Special Pay Situations</a:t>
            </a:r>
          </a:p>
        </p:txBody>
      </p:sp>
      <p:sp>
        <p:nvSpPr>
          <p:cNvPr id="3" name="Content Placeholder 2">
            <a:extLst>
              <a:ext uri="{FF2B5EF4-FFF2-40B4-BE49-F238E27FC236}">
                <a16:creationId xmlns:a16="http://schemas.microsoft.com/office/drawing/2014/main" id="{6638B87F-361C-4C24-A5CC-318AFB4B87F0}"/>
              </a:ext>
            </a:extLst>
          </p:cNvPr>
          <p:cNvSpPr>
            <a:spLocks noGrp="1"/>
          </p:cNvSpPr>
          <p:nvPr>
            <p:ph idx="1"/>
          </p:nvPr>
        </p:nvSpPr>
        <p:spPr>
          <a:xfrm>
            <a:off x="628650" y="1456268"/>
            <a:ext cx="7886700" cy="2427364"/>
          </a:xfrm>
        </p:spPr>
        <p:txBody>
          <a:bodyPr>
            <a:normAutofit/>
          </a:bodyPr>
          <a:lstStyle/>
          <a:p>
            <a:pPr marL="0" indent="0" defTabSz="914400">
              <a:buNone/>
            </a:pPr>
            <a:r>
              <a:rPr lang="en-US" sz="2400" noProof="0" dirty="0">
                <a:solidFill>
                  <a:srgbClr val="000000"/>
                </a:solidFill>
              </a:rPr>
              <a:t>Compensatory (“Comp”) time.</a:t>
            </a:r>
          </a:p>
          <a:p>
            <a:pPr marL="291600" lvl="1" indent="-291600" defTabSz="914400"/>
            <a:r>
              <a:rPr lang="en-US" sz="2400" noProof="0" dirty="0">
                <a:solidFill>
                  <a:srgbClr val="000000"/>
                </a:solidFill>
              </a:rPr>
              <a:t>Mandated for public employees as an alternative to paid overtime.</a:t>
            </a:r>
          </a:p>
          <a:p>
            <a:pPr marL="291600" lvl="1" indent="-291600" defTabSz="914400"/>
            <a:r>
              <a:rPr lang="en-US" sz="2400" noProof="0" dirty="0">
                <a:solidFill>
                  <a:srgbClr val="000000"/>
                </a:solidFill>
              </a:rPr>
              <a:t>Offered at company’s discretion for private employees.</a:t>
            </a:r>
          </a:p>
          <a:p>
            <a:pPr marL="622800" lvl="2" indent="-320400" defTabSz="914400">
              <a:lnSpc>
                <a:spcPct val="100000"/>
              </a:lnSpc>
              <a:spcBef>
                <a:spcPts val="1000"/>
              </a:spcBef>
            </a:pPr>
            <a:r>
              <a:rPr lang="en-US" sz="2200" noProof="0" dirty="0">
                <a:solidFill>
                  <a:srgbClr val="000000"/>
                </a:solidFill>
              </a:rPr>
              <a:t>NOTE: Comp time is not mandatory for private employers.</a:t>
            </a:r>
          </a:p>
        </p:txBody>
      </p:sp>
      <p:sp>
        <p:nvSpPr>
          <p:cNvPr id="4" name="Content Placeholder 3">
            <a:extLst>
              <a:ext uri="{FF2B5EF4-FFF2-40B4-BE49-F238E27FC236}">
                <a16:creationId xmlns:a16="http://schemas.microsoft.com/office/drawing/2014/main" id="{79B975F7-88CF-4FB5-8EC5-AE281B000993}"/>
              </a:ext>
            </a:extLst>
          </p:cNvPr>
          <p:cNvSpPr>
            <a:spLocks noGrp="1"/>
          </p:cNvSpPr>
          <p:nvPr>
            <p:ph idx="10"/>
          </p:nvPr>
        </p:nvSpPr>
        <p:spPr>
          <a:xfrm>
            <a:off x="628649" y="4015626"/>
            <a:ext cx="7886700" cy="922866"/>
          </a:xfrm>
        </p:spPr>
        <p:txBody>
          <a:bodyPr>
            <a:normAutofit/>
          </a:bodyPr>
          <a:lstStyle/>
          <a:p>
            <a:pPr marL="291600" lvl="1" indent="-291600" defTabSz="914400"/>
            <a:r>
              <a:rPr lang="en-US" sz="2400" noProof="0" dirty="0">
                <a:solidFill>
                  <a:srgbClr val="000000"/>
                </a:solidFill>
              </a:rPr>
              <a:t>When used, must be awarded at 1.5 times the number of hours worked overtime.</a:t>
            </a:r>
          </a:p>
        </p:txBody>
      </p:sp>
    </p:spTree>
    <p:extLst>
      <p:ext uri="{BB962C8B-B14F-4D97-AF65-F5344CB8AC3E}">
        <p14:creationId xmlns:p14="http://schemas.microsoft.com/office/powerpoint/2010/main" val="40071670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8F781-AA87-4AD5-B945-900686A6313B}"/>
              </a:ext>
            </a:extLst>
          </p:cNvPr>
          <p:cNvSpPr>
            <a:spLocks noGrp="1"/>
          </p:cNvSpPr>
          <p:nvPr>
            <p:ph type="title"/>
          </p:nvPr>
        </p:nvSpPr>
        <p:spPr/>
        <p:txBody>
          <a:bodyPr/>
          <a:lstStyle/>
          <a:p>
            <a:r>
              <a:rPr lang="en-US" sz="4000" dirty="0"/>
              <a:t>On-call Time</a:t>
            </a:r>
            <a:endParaRPr lang="en-US" sz="4000" noProof="0" dirty="0"/>
          </a:p>
        </p:txBody>
      </p:sp>
      <p:sp>
        <p:nvSpPr>
          <p:cNvPr id="3" name="Content Placeholder 2">
            <a:extLst>
              <a:ext uri="{FF2B5EF4-FFF2-40B4-BE49-F238E27FC236}">
                <a16:creationId xmlns:a16="http://schemas.microsoft.com/office/drawing/2014/main" id="{4D0FFCC8-B01A-4F3E-BCFF-789B6A3FBBE9}"/>
              </a:ext>
            </a:extLst>
          </p:cNvPr>
          <p:cNvSpPr>
            <a:spLocks noGrp="1"/>
          </p:cNvSpPr>
          <p:nvPr>
            <p:ph idx="1"/>
          </p:nvPr>
        </p:nvSpPr>
        <p:spPr>
          <a:xfrm>
            <a:off x="628650" y="1456266"/>
            <a:ext cx="7886700" cy="3208331"/>
          </a:xfrm>
        </p:spPr>
        <p:txBody>
          <a:bodyPr>
            <a:noAutofit/>
          </a:bodyPr>
          <a:lstStyle/>
          <a:p>
            <a:pPr marL="0" indent="0">
              <a:buNone/>
            </a:pPr>
            <a:r>
              <a:rPr lang="en-US" sz="2800" dirty="0"/>
              <a:t>Two types of on-call time:</a:t>
            </a:r>
          </a:p>
          <a:p>
            <a:pPr marL="291600" lvl="1" indent="-291600"/>
            <a:r>
              <a:rPr lang="en-US" sz="2400" dirty="0"/>
              <a:t>Employee is restricted to the employer’s premises.</a:t>
            </a:r>
          </a:p>
          <a:p>
            <a:pPr marL="622800" lvl="2" indent="-320400">
              <a:lnSpc>
                <a:spcPct val="100000"/>
              </a:lnSpc>
              <a:spcBef>
                <a:spcPts val="1000"/>
              </a:spcBef>
            </a:pPr>
            <a:r>
              <a:rPr lang="en-US" sz="2200" dirty="0"/>
              <a:t>All on-call time must be paid because employee’s liberty is restricted.</a:t>
            </a:r>
          </a:p>
          <a:p>
            <a:pPr marL="291600" lvl="1" indent="-291600"/>
            <a:r>
              <a:rPr lang="en-US" sz="2400" dirty="0"/>
              <a:t>Employee is not restricted to employer’s premises.</a:t>
            </a:r>
          </a:p>
          <a:p>
            <a:pPr marL="622800" lvl="2" indent="-320400">
              <a:lnSpc>
                <a:spcPct val="100000"/>
              </a:lnSpc>
              <a:spcBef>
                <a:spcPts val="1000"/>
              </a:spcBef>
            </a:pPr>
            <a:r>
              <a:rPr lang="en-US" sz="2200" dirty="0"/>
              <a:t>Compensation not required because the employee’s liberty is not restricted.</a:t>
            </a:r>
          </a:p>
        </p:txBody>
      </p:sp>
      <p:sp>
        <p:nvSpPr>
          <p:cNvPr id="4" name="Content Placeholder 3">
            <a:extLst>
              <a:ext uri="{FF2B5EF4-FFF2-40B4-BE49-F238E27FC236}">
                <a16:creationId xmlns:a16="http://schemas.microsoft.com/office/drawing/2014/main" id="{ACB83E98-9751-4432-838E-081D0E7E4324}"/>
              </a:ext>
            </a:extLst>
          </p:cNvPr>
          <p:cNvSpPr>
            <a:spLocks noGrp="1"/>
          </p:cNvSpPr>
          <p:nvPr>
            <p:ph idx="10"/>
          </p:nvPr>
        </p:nvSpPr>
        <p:spPr>
          <a:xfrm>
            <a:off x="1209675" y="4886325"/>
            <a:ext cx="1924050" cy="276226"/>
          </a:xfrm>
        </p:spPr>
        <p:txBody>
          <a:bodyPr>
            <a:normAutofit/>
          </a:bodyPr>
          <a:lstStyle/>
          <a:p>
            <a:pPr marL="0" indent="0">
              <a:buNone/>
            </a:pPr>
            <a:r>
              <a:rPr lang="en-IN" sz="1200" u="sng" dirty="0"/>
              <a:t>Company: Built Strong</a:t>
            </a:r>
          </a:p>
        </p:txBody>
      </p:sp>
      <p:sp>
        <p:nvSpPr>
          <p:cNvPr id="5" name="Content Placeholder 4">
            <a:extLst>
              <a:ext uri="{FF2B5EF4-FFF2-40B4-BE49-F238E27FC236}">
                <a16:creationId xmlns:a16="http://schemas.microsoft.com/office/drawing/2014/main" id="{DBA7A6BB-11BD-48CA-96E9-BA25D268319B}"/>
              </a:ext>
            </a:extLst>
          </p:cNvPr>
          <p:cNvSpPr>
            <a:spLocks noGrp="1"/>
          </p:cNvSpPr>
          <p:nvPr>
            <p:ph idx="11"/>
          </p:nvPr>
        </p:nvSpPr>
        <p:spPr>
          <a:xfrm>
            <a:off x="5448301" y="4917015"/>
            <a:ext cx="2021981" cy="274111"/>
          </a:xfrm>
        </p:spPr>
        <p:txBody>
          <a:bodyPr>
            <a:normAutofit fontScale="85000" lnSpcReduction="10000"/>
          </a:bodyPr>
          <a:lstStyle/>
          <a:p>
            <a:pPr marL="0" indent="0">
              <a:buNone/>
            </a:pPr>
            <a:r>
              <a:rPr lang="en-IN" sz="1200" u="sng" dirty="0"/>
              <a:t>Period Ended: February 25, 20XX</a:t>
            </a:r>
          </a:p>
        </p:txBody>
      </p:sp>
      <p:graphicFrame>
        <p:nvGraphicFramePr>
          <p:cNvPr id="12" name="Table 11">
            <a:extLst>
              <a:ext uri="{FF2B5EF4-FFF2-40B4-BE49-F238E27FC236}">
                <a16:creationId xmlns:a16="http://schemas.microsoft.com/office/drawing/2014/main" id="{6024E01D-CECE-42A0-BCBE-3569BA9AC3E9}"/>
              </a:ext>
            </a:extLst>
          </p:cNvPr>
          <p:cNvGraphicFramePr>
            <a:graphicFrameLocks noGrp="1"/>
          </p:cNvGraphicFramePr>
          <p:nvPr>
            <p:extLst/>
          </p:nvPr>
        </p:nvGraphicFramePr>
        <p:xfrm>
          <a:off x="609600" y="5259730"/>
          <a:ext cx="8267700" cy="1280160"/>
        </p:xfrm>
        <a:graphic>
          <a:graphicData uri="http://schemas.openxmlformats.org/drawingml/2006/table">
            <a:tbl>
              <a:tblPr firstRow="1" bandRow="1">
                <a:tableStyleId>{5940675A-B579-460E-94D1-54222C63F5DA}</a:tableStyleId>
              </a:tblPr>
              <a:tblGrid>
                <a:gridCol w="600075">
                  <a:extLst>
                    <a:ext uri="{9D8B030D-6E8A-4147-A177-3AD203B41FA5}">
                      <a16:colId xmlns:a16="http://schemas.microsoft.com/office/drawing/2014/main" val="2837807828"/>
                    </a:ext>
                  </a:extLst>
                </a:gridCol>
                <a:gridCol w="695325">
                  <a:extLst>
                    <a:ext uri="{9D8B030D-6E8A-4147-A177-3AD203B41FA5}">
                      <a16:colId xmlns:a16="http://schemas.microsoft.com/office/drawing/2014/main" val="35003702"/>
                    </a:ext>
                  </a:extLst>
                </a:gridCol>
                <a:gridCol w="1019175">
                  <a:extLst>
                    <a:ext uri="{9D8B030D-6E8A-4147-A177-3AD203B41FA5}">
                      <a16:colId xmlns:a16="http://schemas.microsoft.com/office/drawing/2014/main" val="3221592223"/>
                    </a:ext>
                  </a:extLst>
                </a:gridCol>
                <a:gridCol w="695325">
                  <a:extLst>
                    <a:ext uri="{9D8B030D-6E8A-4147-A177-3AD203B41FA5}">
                      <a16:colId xmlns:a16="http://schemas.microsoft.com/office/drawing/2014/main" val="287144802"/>
                    </a:ext>
                  </a:extLst>
                </a:gridCol>
                <a:gridCol w="733425">
                  <a:extLst>
                    <a:ext uri="{9D8B030D-6E8A-4147-A177-3AD203B41FA5}">
                      <a16:colId xmlns:a16="http://schemas.microsoft.com/office/drawing/2014/main" val="3953110849"/>
                    </a:ext>
                  </a:extLst>
                </a:gridCol>
                <a:gridCol w="771525">
                  <a:extLst>
                    <a:ext uri="{9D8B030D-6E8A-4147-A177-3AD203B41FA5}">
                      <a16:colId xmlns:a16="http://schemas.microsoft.com/office/drawing/2014/main" val="1155015326"/>
                    </a:ext>
                  </a:extLst>
                </a:gridCol>
                <a:gridCol w="600075">
                  <a:extLst>
                    <a:ext uri="{9D8B030D-6E8A-4147-A177-3AD203B41FA5}">
                      <a16:colId xmlns:a16="http://schemas.microsoft.com/office/drawing/2014/main" val="1468149334"/>
                    </a:ext>
                  </a:extLst>
                </a:gridCol>
                <a:gridCol w="800100">
                  <a:extLst>
                    <a:ext uri="{9D8B030D-6E8A-4147-A177-3AD203B41FA5}">
                      <a16:colId xmlns:a16="http://schemas.microsoft.com/office/drawing/2014/main" val="4009885541"/>
                    </a:ext>
                  </a:extLst>
                </a:gridCol>
                <a:gridCol w="781050">
                  <a:extLst>
                    <a:ext uri="{9D8B030D-6E8A-4147-A177-3AD203B41FA5}">
                      <a16:colId xmlns:a16="http://schemas.microsoft.com/office/drawing/2014/main" val="460531291"/>
                    </a:ext>
                  </a:extLst>
                </a:gridCol>
                <a:gridCol w="771525">
                  <a:extLst>
                    <a:ext uri="{9D8B030D-6E8A-4147-A177-3AD203B41FA5}">
                      <a16:colId xmlns:a16="http://schemas.microsoft.com/office/drawing/2014/main" val="1664296006"/>
                    </a:ext>
                  </a:extLst>
                </a:gridCol>
                <a:gridCol w="800100">
                  <a:extLst>
                    <a:ext uri="{9D8B030D-6E8A-4147-A177-3AD203B41FA5}">
                      <a16:colId xmlns:a16="http://schemas.microsoft.com/office/drawing/2014/main" val="1055798191"/>
                    </a:ext>
                  </a:extLst>
                </a:gridCol>
              </a:tblGrid>
              <a:tr h="685800">
                <a:tc>
                  <a:txBody>
                    <a:bodyPr/>
                    <a:lstStyle/>
                    <a:p>
                      <a:pPr algn="ctr"/>
                      <a:r>
                        <a:rPr lang="en-US" sz="1200" b="1" u="sng" dirty="0">
                          <a:solidFill>
                            <a:schemeClr val="bg1"/>
                          </a:solidFill>
                          <a:latin typeface="Franklin Gothic Book (Body)"/>
                          <a:ea typeface="Verdana" pitchFamily="34" charset="0"/>
                          <a:cs typeface="Verdana" pitchFamily="34" charset="0"/>
                        </a:rPr>
                        <a:t>Name</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b="1" u="sng" dirty="0">
                          <a:solidFill>
                            <a:schemeClr val="bg1"/>
                          </a:solidFill>
                          <a:latin typeface="Franklin Gothic Book (Body)"/>
                          <a:ea typeface="Verdana" pitchFamily="34" charset="0"/>
                          <a:cs typeface="Verdana" pitchFamily="34" charset="0"/>
                        </a:rPr>
                        <a:t>Marital Status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b="1" u="sng" dirty="0">
                          <a:solidFill>
                            <a:schemeClr val="bg1"/>
                          </a:solidFill>
                          <a:latin typeface="Franklin Gothic Book (Body)"/>
                          <a:ea typeface="Verdana" pitchFamily="34" charset="0"/>
                          <a:cs typeface="Verdana" pitchFamily="34" charset="0"/>
                        </a:rPr>
                        <a:t>Number of Withholdings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Hourly Rate</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Number of</a:t>
                      </a:r>
                      <a:r>
                        <a:rPr lang="en-US" sz="1200" b="1" u="sng" baseline="0" dirty="0">
                          <a:solidFill>
                            <a:schemeClr val="bg1"/>
                          </a:solidFill>
                          <a:latin typeface="Franklin Gothic Book (Body)"/>
                          <a:ea typeface="Verdana" pitchFamily="34" charset="0"/>
                          <a:cs typeface="Verdana" pitchFamily="34" charset="0"/>
                        </a:rPr>
                        <a:t> Regular Hours</a:t>
                      </a:r>
                      <a:endParaRPr lang="en-US" sz="1200" b="1" u="sng" dirty="0">
                        <a:solidFill>
                          <a:schemeClr val="bg1"/>
                        </a:solidFill>
                        <a:latin typeface="Franklin Gothic Book (Body)"/>
                        <a:ea typeface="Verdana" pitchFamily="34" charset="0"/>
                        <a:cs typeface="Verdana" pitchFamily="34" charset="0"/>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Number of Overtime </a:t>
                      </a:r>
                    </a:p>
                    <a:p>
                      <a:pPr algn="l"/>
                      <a:r>
                        <a:rPr lang="en-US" sz="1200" b="1" u="sng" dirty="0">
                          <a:solidFill>
                            <a:schemeClr val="bg1"/>
                          </a:solidFill>
                          <a:latin typeface="Franklin Gothic Book (Body)"/>
                          <a:ea typeface="Verdana" pitchFamily="34" charset="0"/>
                          <a:cs typeface="Verdana" pitchFamily="34" charset="0"/>
                        </a:rPr>
                        <a:t>Hours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Sleep hours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Regular Earnings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Overtime Earnings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Sleep earnings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Gross Earnings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46590837"/>
                  </a:ext>
                </a:extLst>
              </a:tr>
              <a:tr h="362712">
                <a:tc>
                  <a:txBody>
                    <a:bodyPr/>
                    <a:lstStyle/>
                    <a:p>
                      <a:r>
                        <a:rPr lang="en-US" sz="1200" b="1" dirty="0">
                          <a:solidFill>
                            <a:srgbClr val="002060"/>
                          </a:solidFill>
                          <a:latin typeface="Franklin Gothic Book (Body)"/>
                          <a:ea typeface="Verdana" pitchFamily="34" charset="0"/>
                          <a:cs typeface="Verdana" pitchFamily="34" charset="0"/>
                        </a:rPr>
                        <a:t>Kevin Gee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a:solidFill>
                            <a:schemeClr val="accent1">
                              <a:lumMod val="75000"/>
                            </a:schemeClr>
                          </a:solidFill>
                          <a:latin typeface="Franklin Gothic Book (Body)"/>
                          <a:ea typeface="Verdana" pitchFamily="34" charset="0"/>
                          <a:cs typeface="Verdana" pitchFamily="34" charset="0"/>
                        </a:rPr>
                        <a:t>M</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a:solidFill>
                            <a:schemeClr val="accent1">
                              <a:lumMod val="75000"/>
                            </a:schemeClr>
                          </a:solidFill>
                          <a:latin typeface="Franklin Gothic Book (Body)"/>
                          <a:ea typeface="Verdana" pitchFamily="34" charset="0"/>
                          <a:cs typeface="Verdana" pitchFamily="34" charset="0"/>
                        </a:rPr>
                        <a:t>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chemeClr val="accent1">
                              <a:lumMod val="75000"/>
                            </a:schemeClr>
                          </a:solidFill>
                          <a:latin typeface="Franklin Gothic Book (Body)"/>
                          <a:ea typeface="Verdana" pitchFamily="34" charset="0"/>
                          <a:cs typeface="Verdana" pitchFamily="34" charset="0"/>
                        </a:rPr>
                        <a:t>$19.25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a:solidFill>
                            <a:schemeClr val="accent1">
                              <a:lumMod val="75000"/>
                            </a:schemeClr>
                          </a:solidFill>
                          <a:latin typeface="Franklin Gothic Book (Body)"/>
                          <a:ea typeface="Verdana" pitchFamily="34" charset="0"/>
                          <a:cs typeface="Verdana" pitchFamily="34" charset="0"/>
                        </a:rPr>
                        <a:t>80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US" sz="1200" dirty="0">
                        <a:solidFill>
                          <a:schemeClr val="accent1">
                            <a:lumMod val="75000"/>
                          </a:schemeClr>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a:solidFill>
                            <a:schemeClr val="accent1">
                              <a:lumMod val="75000"/>
                            </a:schemeClr>
                          </a:solidFill>
                          <a:latin typeface="Franklin Gothic Book (Body)"/>
                          <a:ea typeface="Verdana" pitchFamily="34" charset="0"/>
                          <a:cs typeface="Verdana" pitchFamily="34" charset="0"/>
                        </a:rPr>
                        <a:t>14</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a:solidFill>
                            <a:schemeClr val="accent1">
                              <a:lumMod val="75000"/>
                            </a:schemeClr>
                          </a:solidFill>
                          <a:latin typeface="Franklin Gothic Book (Body)"/>
                          <a:ea typeface="Verdana" pitchFamily="34" charset="0"/>
                          <a:cs typeface="Verdana" pitchFamily="34" charset="0"/>
                        </a:rPr>
                        <a:t>1,540.00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US" sz="1200" dirty="0">
                        <a:solidFill>
                          <a:schemeClr val="accent1">
                            <a:lumMod val="75000"/>
                          </a:schemeClr>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200" kern="1200" dirty="0">
                          <a:solidFill>
                            <a:schemeClr val="accent1">
                              <a:lumMod val="75000"/>
                            </a:schemeClr>
                          </a:solidFill>
                          <a:latin typeface="Franklin Gothic Book (Body)"/>
                          <a:ea typeface="Verdana" pitchFamily="34" charset="0"/>
                          <a:cs typeface="Verdana" pitchFamily="34" charset="0"/>
                        </a:rPr>
                        <a:t>269.50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200" kern="1200" dirty="0">
                          <a:solidFill>
                            <a:schemeClr val="accent1">
                              <a:lumMod val="75000"/>
                            </a:schemeClr>
                          </a:solidFill>
                          <a:latin typeface="Franklin Gothic Book (Body)"/>
                          <a:ea typeface="Verdana" pitchFamily="34" charset="0"/>
                          <a:cs typeface="Verdana" pitchFamily="34" charset="0"/>
                        </a:rPr>
                        <a:t>1,809.50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33443508"/>
                  </a:ext>
                </a:extLst>
              </a:tr>
            </a:tbl>
          </a:graphicData>
        </a:graphic>
      </p:graphicFrame>
    </p:spTree>
    <p:extLst>
      <p:ext uri="{BB962C8B-B14F-4D97-AF65-F5344CB8AC3E}">
        <p14:creationId xmlns:p14="http://schemas.microsoft.com/office/powerpoint/2010/main" val="332802292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8F781-AA87-4AD5-B945-900686A6313B}"/>
              </a:ext>
            </a:extLst>
          </p:cNvPr>
          <p:cNvSpPr>
            <a:spLocks noGrp="1"/>
          </p:cNvSpPr>
          <p:nvPr>
            <p:ph type="title"/>
          </p:nvPr>
        </p:nvSpPr>
        <p:spPr/>
        <p:txBody>
          <a:bodyPr/>
          <a:lstStyle/>
          <a:p>
            <a:r>
              <a:rPr lang="en-US" sz="4000" dirty="0"/>
              <a:t>Travel, Wait, and Sleep Time</a:t>
            </a:r>
            <a:endParaRPr lang="en-US" sz="4000" noProof="0" dirty="0"/>
          </a:p>
        </p:txBody>
      </p:sp>
      <p:sp>
        <p:nvSpPr>
          <p:cNvPr id="3" name="Content Placeholder 2">
            <a:extLst>
              <a:ext uri="{FF2B5EF4-FFF2-40B4-BE49-F238E27FC236}">
                <a16:creationId xmlns:a16="http://schemas.microsoft.com/office/drawing/2014/main" id="{4D0FFCC8-B01A-4F3E-BCFF-789B6A3FBBE9}"/>
              </a:ext>
            </a:extLst>
          </p:cNvPr>
          <p:cNvSpPr>
            <a:spLocks noGrp="1"/>
          </p:cNvSpPr>
          <p:nvPr>
            <p:ph idx="1"/>
          </p:nvPr>
        </p:nvSpPr>
        <p:spPr>
          <a:xfrm>
            <a:off x="628650" y="1456266"/>
            <a:ext cx="7886700" cy="3376081"/>
          </a:xfrm>
        </p:spPr>
        <p:txBody>
          <a:bodyPr>
            <a:noAutofit/>
          </a:bodyPr>
          <a:lstStyle/>
          <a:p>
            <a:r>
              <a:rPr lang="en-US" sz="2800" dirty="0"/>
              <a:t>Travel time: The employee travels to business sites.</a:t>
            </a:r>
          </a:p>
          <a:p>
            <a:r>
              <a:rPr lang="en-US" sz="2800" dirty="0"/>
              <a:t>Wait time: The employee must wait as part of their job description.</a:t>
            </a:r>
          </a:p>
          <a:p>
            <a:r>
              <a:rPr lang="en-US" sz="2800" dirty="0"/>
              <a:t>Sleep time: The employee works 24-hour shifts and must receive 5 hours of paid sleep time during the shift.</a:t>
            </a:r>
          </a:p>
        </p:txBody>
      </p:sp>
      <p:sp>
        <p:nvSpPr>
          <p:cNvPr id="4" name="Content Placeholder 3">
            <a:extLst>
              <a:ext uri="{FF2B5EF4-FFF2-40B4-BE49-F238E27FC236}">
                <a16:creationId xmlns:a16="http://schemas.microsoft.com/office/drawing/2014/main" id="{ACB83E98-9751-4432-838E-081D0E7E4324}"/>
              </a:ext>
            </a:extLst>
          </p:cNvPr>
          <p:cNvSpPr>
            <a:spLocks noGrp="1"/>
          </p:cNvSpPr>
          <p:nvPr>
            <p:ph idx="10"/>
          </p:nvPr>
        </p:nvSpPr>
        <p:spPr>
          <a:xfrm>
            <a:off x="1209675" y="4886325"/>
            <a:ext cx="1924050" cy="276226"/>
          </a:xfrm>
        </p:spPr>
        <p:txBody>
          <a:bodyPr>
            <a:normAutofit/>
          </a:bodyPr>
          <a:lstStyle/>
          <a:p>
            <a:pPr marL="0" indent="0">
              <a:buNone/>
            </a:pPr>
            <a:r>
              <a:rPr lang="en-IN" sz="1200" u="sng" dirty="0"/>
              <a:t>Company: Built Strong</a:t>
            </a:r>
          </a:p>
        </p:txBody>
      </p:sp>
      <p:sp>
        <p:nvSpPr>
          <p:cNvPr id="5" name="Content Placeholder 4">
            <a:extLst>
              <a:ext uri="{FF2B5EF4-FFF2-40B4-BE49-F238E27FC236}">
                <a16:creationId xmlns:a16="http://schemas.microsoft.com/office/drawing/2014/main" id="{DBA7A6BB-11BD-48CA-96E9-BA25D268319B}"/>
              </a:ext>
            </a:extLst>
          </p:cNvPr>
          <p:cNvSpPr>
            <a:spLocks noGrp="1"/>
          </p:cNvSpPr>
          <p:nvPr>
            <p:ph idx="11"/>
          </p:nvPr>
        </p:nvSpPr>
        <p:spPr>
          <a:xfrm>
            <a:off x="5448301" y="4917015"/>
            <a:ext cx="2021981" cy="274111"/>
          </a:xfrm>
        </p:spPr>
        <p:txBody>
          <a:bodyPr>
            <a:normAutofit fontScale="85000" lnSpcReduction="10000"/>
          </a:bodyPr>
          <a:lstStyle/>
          <a:p>
            <a:pPr marL="0" indent="0">
              <a:buNone/>
            </a:pPr>
            <a:r>
              <a:rPr lang="en-IN" sz="1200" u="sng" dirty="0"/>
              <a:t>Period Ended: February 25, 20XX</a:t>
            </a:r>
          </a:p>
        </p:txBody>
      </p:sp>
      <p:graphicFrame>
        <p:nvGraphicFramePr>
          <p:cNvPr id="12" name="Table 11">
            <a:extLst>
              <a:ext uri="{FF2B5EF4-FFF2-40B4-BE49-F238E27FC236}">
                <a16:creationId xmlns:a16="http://schemas.microsoft.com/office/drawing/2014/main" id="{6024E01D-CECE-42A0-BCBE-3569BA9AC3E9}"/>
              </a:ext>
            </a:extLst>
          </p:cNvPr>
          <p:cNvGraphicFramePr>
            <a:graphicFrameLocks noGrp="1"/>
          </p:cNvGraphicFramePr>
          <p:nvPr>
            <p:extLst>
              <p:ext uri="{D42A27DB-BD31-4B8C-83A1-F6EECF244321}">
                <p14:modId xmlns:p14="http://schemas.microsoft.com/office/powerpoint/2010/main" val="469495983"/>
              </p:ext>
            </p:extLst>
          </p:nvPr>
        </p:nvGraphicFramePr>
        <p:xfrm>
          <a:off x="609600" y="5259730"/>
          <a:ext cx="8267700" cy="1280160"/>
        </p:xfrm>
        <a:graphic>
          <a:graphicData uri="http://schemas.openxmlformats.org/drawingml/2006/table">
            <a:tbl>
              <a:tblPr firstRow="1" bandRow="1">
                <a:tableStyleId>{5940675A-B579-460E-94D1-54222C63F5DA}</a:tableStyleId>
              </a:tblPr>
              <a:tblGrid>
                <a:gridCol w="600075">
                  <a:extLst>
                    <a:ext uri="{9D8B030D-6E8A-4147-A177-3AD203B41FA5}">
                      <a16:colId xmlns:a16="http://schemas.microsoft.com/office/drawing/2014/main" val="2837807828"/>
                    </a:ext>
                  </a:extLst>
                </a:gridCol>
                <a:gridCol w="695325">
                  <a:extLst>
                    <a:ext uri="{9D8B030D-6E8A-4147-A177-3AD203B41FA5}">
                      <a16:colId xmlns:a16="http://schemas.microsoft.com/office/drawing/2014/main" val="35003702"/>
                    </a:ext>
                  </a:extLst>
                </a:gridCol>
                <a:gridCol w="1019175">
                  <a:extLst>
                    <a:ext uri="{9D8B030D-6E8A-4147-A177-3AD203B41FA5}">
                      <a16:colId xmlns:a16="http://schemas.microsoft.com/office/drawing/2014/main" val="3221592223"/>
                    </a:ext>
                  </a:extLst>
                </a:gridCol>
                <a:gridCol w="695325">
                  <a:extLst>
                    <a:ext uri="{9D8B030D-6E8A-4147-A177-3AD203B41FA5}">
                      <a16:colId xmlns:a16="http://schemas.microsoft.com/office/drawing/2014/main" val="287144802"/>
                    </a:ext>
                  </a:extLst>
                </a:gridCol>
                <a:gridCol w="733425">
                  <a:extLst>
                    <a:ext uri="{9D8B030D-6E8A-4147-A177-3AD203B41FA5}">
                      <a16:colId xmlns:a16="http://schemas.microsoft.com/office/drawing/2014/main" val="3953110849"/>
                    </a:ext>
                  </a:extLst>
                </a:gridCol>
                <a:gridCol w="771525">
                  <a:extLst>
                    <a:ext uri="{9D8B030D-6E8A-4147-A177-3AD203B41FA5}">
                      <a16:colId xmlns:a16="http://schemas.microsoft.com/office/drawing/2014/main" val="1155015326"/>
                    </a:ext>
                  </a:extLst>
                </a:gridCol>
                <a:gridCol w="600075">
                  <a:extLst>
                    <a:ext uri="{9D8B030D-6E8A-4147-A177-3AD203B41FA5}">
                      <a16:colId xmlns:a16="http://schemas.microsoft.com/office/drawing/2014/main" val="1468149334"/>
                    </a:ext>
                  </a:extLst>
                </a:gridCol>
                <a:gridCol w="800100">
                  <a:extLst>
                    <a:ext uri="{9D8B030D-6E8A-4147-A177-3AD203B41FA5}">
                      <a16:colId xmlns:a16="http://schemas.microsoft.com/office/drawing/2014/main" val="4009885541"/>
                    </a:ext>
                  </a:extLst>
                </a:gridCol>
                <a:gridCol w="781050">
                  <a:extLst>
                    <a:ext uri="{9D8B030D-6E8A-4147-A177-3AD203B41FA5}">
                      <a16:colId xmlns:a16="http://schemas.microsoft.com/office/drawing/2014/main" val="460531291"/>
                    </a:ext>
                  </a:extLst>
                </a:gridCol>
                <a:gridCol w="771525">
                  <a:extLst>
                    <a:ext uri="{9D8B030D-6E8A-4147-A177-3AD203B41FA5}">
                      <a16:colId xmlns:a16="http://schemas.microsoft.com/office/drawing/2014/main" val="1664296006"/>
                    </a:ext>
                  </a:extLst>
                </a:gridCol>
                <a:gridCol w="800100">
                  <a:extLst>
                    <a:ext uri="{9D8B030D-6E8A-4147-A177-3AD203B41FA5}">
                      <a16:colId xmlns:a16="http://schemas.microsoft.com/office/drawing/2014/main" val="1055798191"/>
                    </a:ext>
                  </a:extLst>
                </a:gridCol>
              </a:tblGrid>
              <a:tr h="685800">
                <a:tc>
                  <a:txBody>
                    <a:bodyPr/>
                    <a:lstStyle/>
                    <a:p>
                      <a:pPr algn="ctr"/>
                      <a:r>
                        <a:rPr lang="en-US" sz="1200" b="1" u="sng" dirty="0">
                          <a:solidFill>
                            <a:schemeClr val="bg1"/>
                          </a:solidFill>
                          <a:latin typeface="Franklin Gothic Book (Body)"/>
                          <a:ea typeface="Verdana" pitchFamily="34" charset="0"/>
                          <a:cs typeface="Verdana" pitchFamily="34" charset="0"/>
                        </a:rPr>
                        <a:t>Name</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b="1" u="sng" dirty="0">
                          <a:solidFill>
                            <a:schemeClr val="bg1"/>
                          </a:solidFill>
                          <a:latin typeface="Franklin Gothic Book (Body)"/>
                          <a:ea typeface="Verdana" pitchFamily="34" charset="0"/>
                          <a:cs typeface="Verdana" pitchFamily="34" charset="0"/>
                        </a:rPr>
                        <a:t>Marital Status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b="1" u="sng" dirty="0">
                          <a:solidFill>
                            <a:schemeClr val="bg1"/>
                          </a:solidFill>
                          <a:latin typeface="Franklin Gothic Book (Body)"/>
                          <a:ea typeface="Verdana" pitchFamily="34" charset="0"/>
                          <a:cs typeface="Verdana" pitchFamily="34" charset="0"/>
                        </a:rPr>
                        <a:t>Number of Withholdings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Hourly Rate</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Number of</a:t>
                      </a:r>
                      <a:r>
                        <a:rPr lang="en-US" sz="1200" b="1" u="sng" baseline="0" dirty="0">
                          <a:solidFill>
                            <a:schemeClr val="bg1"/>
                          </a:solidFill>
                          <a:latin typeface="Franklin Gothic Book (Body)"/>
                          <a:ea typeface="Verdana" pitchFamily="34" charset="0"/>
                          <a:cs typeface="Verdana" pitchFamily="34" charset="0"/>
                        </a:rPr>
                        <a:t> Regular Hours</a:t>
                      </a:r>
                      <a:endParaRPr lang="en-US" sz="1200" b="1" u="sng" dirty="0">
                        <a:solidFill>
                          <a:schemeClr val="bg1"/>
                        </a:solidFill>
                        <a:latin typeface="Franklin Gothic Book (Body)"/>
                        <a:ea typeface="Verdana" pitchFamily="34" charset="0"/>
                        <a:cs typeface="Verdana" pitchFamily="34" charset="0"/>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Number of Overtime </a:t>
                      </a:r>
                    </a:p>
                    <a:p>
                      <a:pPr algn="l"/>
                      <a:r>
                        <a:rPr lang="en-US" sz="1200" b="1" u="sng" dirty="0">
                          <a:solidFill>
                            <a:schemeClr val="bg1"/>
                          </a:solidFill>
                          <a:latin typeface="Franklin Gothic Book (Body)"/>
                          <a:ea typeface="Verdana" pitchFamily="34" charset="0"/>
                          <a:cs typeface="Verdana" pitchFamily="34" charset="0"/>
                        </a:rPr>
                        <a:t>Hours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Sleep hours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Regular Earnings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Overtime Earnings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Sleep earnings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Gross Earnings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46590837"/>
                  </a:ext>
                </a:extLst>
              </a:tr>
              <a:tr h="362712">
                <a:tc>
                  <a:txBody>
                    <a:bodyPr/>
                    <a:lstStyle/>
                    <a:p>
                      <a:r>
                        <a:rPr lang="en-US" sz="1200" b="1" dirty="0">
                          <a:solidFill>
                            <a:srgbClr val="002060"/>
                          </a:solidFill>
                          <a:latin typeface="Franklin Gothic Book (Body)"/>
                          <a:ea typeface="Verdana" pitchFamily="34" charset="0"/>
                          <a:cs typeface="Verdana" pitchFamily="34" charset="0"/>
                        </a:rPr>
                        <a:t>Kevin Gee</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a:solidFill>
                            <a:schemeClr val="accent1">
                              <a:lumMod val="75000"/>
                            </a:schemeClr>
                          </a:solidFill>
                          <a:latin typeface="Franklin Gothic Book (Body)"/>
                          <a:ea typeface="Verdana" pitchFamily="34" charset="0"/>
                          <a:cs typeface="Verdana" pitchFamily="34" charset="0"/>
                        </a:rPr>
                        <a:t>M</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a:solidFill>
                            <a:schemeClr val="accent1">
                              <a:lumMod val="75000"/>
                            </a:schemeClr>
                          </a:solidFill>
                          <a:latin typeface="Franklin Gothic Book (Body)"/>
                          <a:ea typeface="Verdana" pitchFamily="34" charset="0"/>
                          <a:cs typeface="Verdana" pitchFamily="34" charset="0"/>
                        </a:rPr>
                        <a:t>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chemeClr val="accent1">
                              <a:lumMod val="75000"/>
                            </a:schemeClr>
                          </a:solidFill>
                          <a:latin typeface="Franklin Gothic Book (Body)"/>
                          <a:ea typeface="Verdana" pitchFamily="34" charset="0"/>
                          <a:cs typeface="Verdana" pitchFamily="34" charset="0"/>
                        </a:rPr>
                        <a:t>$19.25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a:solidFill>
                            <a:schemeClr val="accent1">
                              <a:lumMod val="75000"/>
                            </a:schemeClr>
                          </a:solidFill>
                          <a:latin typeface="Franklin Gothic Book (Body)"/>
                          <a:ea typeface="Verdana" pitchFamily="34" charset="0"/>
                          <a:cs typeface="Verdana" pitchFamily="34" charset="0"/>
                        </a:rPr>
                        <a:t>80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US" sz="1200" dirty="0">
                        <a:solidFill>
                          <a:schemeClr val="accent1">
                            <a:lumMod val="75000"/>
                          </a:schemeClr>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a:solidFill>
                            <a:schemeClr val="accent1">
                              <a:lumMod val="75000"/>
                            </a:schemeClr>
                          </a:solidFill>
                          <a:latin typeface="Franklin Gothic Book (Body)"/>
                          <a:ea typeface="Verdana" pitchFamily="34" charset="0"/>
                          <a:cs typeface="Verdana" pitchFamily="34" charset="0"/>
                        </a:rPr>
                        <a:t>14</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a:solidFill>
                            <a:schemeClr val="accent1">
                              <a:lumMod val="75000"/>
                            </a:schemeClr>
                          </a:solidFill>
                          <a:latin typeface="Franklin Gothic Book (Body)"/>
                          <a:ea typeface="Verdana" pitchFamily="34" charset="0"/>
                          <a:cs typeface="Verdana" pitchFamily="34" charset="0"/>
                        </a:rPr>
                        <a:t>1,540.00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US" sz="1200" dirty="0">
                        <a:solidFill>
                          <a:schemeClr val="accent1">
                            <a:lumMod val="75000"/>
                          </a:schemeClr>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200" kern="1200" dirty="0">
                          <a:solidFill>
                            <a:schemeClr val="accent1">
                              <a:lumMod val="75000"/>
                            </a:schemeClr>
                          </a:solidFill>
                          <a:latin typeface="Franklin Gothic Book (Body)"/>
                          <a:ea typeface="Verdana" pitchFamily="34" charset="0"/>
                          <a:cs typeface="Verdana" pitchFamily="34" charset="0"/>
                        </a:rPr>
                        <a:t>269.50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200" kern="1200" dirty="0">
                          <a:solidFill>
                            <a:schemeClr val="accent1">
                              <a:lumMod val="75000"/>
                            </a:schemeClr>
                          </a:solidFill>
                          <a:latin typeface="Franklin Gothic Book (Body)"/>
                          <a:ea typeface="Verdana" pitchFamily="34" charset="0"/>
                          <a:cs typeface="Verdana" pitchFamily="34" charset="0"/>
                        </a:rPr>
                        <a:t>1,809.50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33443508"/>
                  </a:ext>
                </a:extLst>
              </a:tr>
            </a:tbl>
          </a:graphicData>
        </a:graphic>
      </p:graphicFrame>
    </p:spTree>
    <p:extLst>
      <p:ext uri="{BB962C8B-B14F-4D97-AF65-F5344CB8AC3E}">
        <p14:creationId xmlns:p14="http://schemas.microsoft.com/office/powerpoint/2010/main" val="11414608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8F781-AA87-4AD5-B945-900686A6313B}"/>
              </a:ext>
            </a:extLst>
          </p:cNvPr>
          <p:cNvSpPr>
            <a:spLocks noGrp="1"/>
          </p:cNvSpPr>
          <p:nvPr>
            <p:ph type="title"/>
          </p:nvPr>
        </p:nvSpPr>
        <p:spPr/>
        <p:txBody>
          <a:bodyPr/>
          <a:lstStyle/>
          <a:p>
            <a:r>
              <a:rPr lang="en-US" sz="4000" noProof="0" dirty="0"/>
              <a:t>Sub-Minimum Wage Pay</a:t>
            </a:r>
          </a:p>
        </p:txBody>
      </p:sp>
      <p:sp>
        <p:nvSpPr>
          <p:cNvPr id="3" name="Content Placeholder 2">
            <a:extLst>
              <a:ext uri="{FF2B5EF4-FFF2-40B4-BE49-F238E27FC236}">
                <a16:creationId xmlns:a16="http://schemas.microsoft.com/office/drawing/2014/main" id="{4D0FFCC8-B01A-4F3E-BCFF-789B6A3FBBE9}"/>
              </a:ext>
            </a:extLst>
          </p:cNvPr>
          <p:cNvSpPr>
            <a:spLocks noGrp="1"/>
          </p:cNvSpPr>
          <p:nvPr>
            <p:ph idx="1"/>
          </p:nvPr>
        </p:nvSpPr>
        <p:spPr>
          <a:xfrm>
            <a:off x="628650" y="1456266"/>
            <a:ext cx="7886700" cy="3376081"/>
          </a:xfrm>
        </p:spPr>
        <p:txBody>
          <a:bodyPr>
            <a:noAutofit/>
          </a:bodyPr>
          <a:lstStyle/>
          <a:p>
            <a:r>
              <a:rPr lang="en-US" sz="2400" noProof="0" dirty="0"/>
              <a:t>Workers under age 20 may receive $4.25/hour during the first 90 days of employment.</a:t>
            </a:r>
          </a:p>
          <a:p>
            <a:r>
              <a:rPr lang="en-US" sz="2400" noProof="0" dirty="0"/>
              <a:t>Employer may obtain a certificate to pay disabled workers less than minimum wage.</a:t>
            </a:r>
          </a:p>
          <a:p>
            <a:r>
              <a:rPr lang="en-US" sz="2400" noProof="0" dirty="0"/>
              <a:t>Full-time students working in retail, agriculture, or for their school may receive 85% of minimum wage.</a:t>
            </a:r>
          </a:p>
          <a:p>
            <a:r>
              <a:rPr lang="en-US" sz="2400" noProof="0" dirty="0"/>
              <a:t>Students in vocational programs may receive 75% of minimum wage.</a:t>
            </a:r>
          </a:p>
        </p:txBody>
      </p:sp>
      <p:sp>
        <p:nvSpPr>
          <p:cNvPr id="4" name="Content Placeholder 3">
            <a:extLst>
              <a:ext uri="{FF2B5EF4-FFF2-40B4-BE49-F238E27FC236}">
                <a16:creationId xmlns:a16="http://schemas.microsoft.com/office/drawing/2014/main" id="{ACB83E98-9751-4432-838E-081D0E7E4324}"/>
              </a:ext>
            </a:extLst>
          </p:cNvPr>
          <p:cNvSpPr>
            <a:spLocks noGrp="1"/>
          </p:cNvSpPr>
          <p:nvPr>
            <p:ph idx="10"/>
          </p:nvPr>
        </p:nvSpPr>
        <p:spPr>
          <a:xfrm>
            <a:off x="1209675" y="5000625"/>
            <a:ext cx="1924050" cy="276226"/>
          </a:xfrm>
        </p:spPr>
        <p:txBody>
          <a:bodyPr>
            <a:normAutofit/>
          </a:bodyPr>
          <a:lstStyle/>
          <a:p>
            <a:pPr marL="0" indent="0">
              <a:buNone/>
            </a:pPr>
            <a:r>
              <a:rPr lang="en-IN" sz="1200" u="sng" dirty="0"/>
              <a:t>Company: The Big Chicken</a:t>
            </a:r>
          </a:p>
        </p:txBody>
      </p:sp>
      <p:sp>
        <p:nvSpPr>
          <p:cNvPr id="5" name="Content Placeholder 4">
            <a:extLst>
              <a:ext uri="{FF2B5EF4-FFF2-40B4-BE49-F238E27FC236}">
                <a16:creationId xmlns:a16="http://schemas.microsoft.com/office/drawing/2014/main" id="{DBA7A6BB-11BD-48CA-96E9-BA25D268319B}"/>
              </a:ext>
            </a:extLst>
          </p:cNvPr>
          <p:cNvSpPr>
            <a:spLocks noGrp="1"/>
          </p:cNvSpPr>
          <p:nvPr>
            <p:ph idx="11"/>
          </p:nvPr>
        </p:nvSpPr>
        <p:spPr>
          <a:xfrm>
            <a:off x="5448301" y="5002740"/>
            <a:ext cx="2021981" cy="276228"/>
          </a:xfrm>
        </p:spPr>
        <p:txBody>
          <a:bodyPr>
            <a:normAutofit/>
          </a:bodyPr>
          <a:lstStyle/>
          <a:p>
            <a:pPr marL="0" indent="0">
              <a:buNone/>
            </a:pPr>
            <a:r>
              <a:rPr lang="en-IN" sz="1200" u="sng" dirty="0"/>
              <a:t>Period Ended: July 18, 20XX</a:t>
            </a:r>
          </a:p>
        </p:txBody>
      </p:sp>
      <p:graphicFrame>
        <p:nvGraphicFramePr>
          <p:cNvPr id="12" name="Table 11">
            <a:extLst>
              <a:ext uri="{FF2B5EF4-FFF2-40B4-BE49-F238E27FC236}">
                <a16:creationId xmlns:a16="http://schemas.microsoft.com/office/drawing/2014/main" id="{6024E01D-CECE-42A0-BCBE-3569BA9AC3E9}"/>
              </a:ext>
            </a:extLst>
          </p:cNvPr>
          <p:cNvGraphicFramePr>
            <a:graphicFrameLocks noGrp="1"/>
          </p:cNvGraphicFramePr>
          <p:nvPr>
            <p:extLst>
              <p:ext uri="{D42A27DB-BD31-4B8C-83A1-F6EECF244321}">
                <p14:modId xmlns:p14="http://schemas.microsoft.com/office/powerpoint/2010/main" val="1157209336"/>
              </p:ext>
            </p:extLst>
          </p:nvPr>
        </p:nvGraphicFramePr>
        <p:xfrm>
          <a:off x="765421" y="5374030"/>
          <a:ext cx="8007104" cy="1143000"/>
        </p:xfrm>
        <a:graphic>
          <a:graphicData uri="http://schemas.openxmlformats.org/drawingml/2006/table">
            <a:tbl>
              <a:tblPr firstRow="1" bandRow="1">
                <a:tableStyleId>{5940675A-B579-460E-94D1-54222C63F5DA}</a:tableStyleId>
              </a:tblPr>
              <a:tblGrid>
                <a:gridCol w="795593">
                  <a:extLst>
                    <a:ext uri="{9D8B030D-6E8A-4147-A177-3AD203B41FA5}">
                      <a16:colId xmlns:a16="http://schemas.microsoft.com/office/drawing/2014/main" val="2837807828"/>
                    </a:ext>
                  </a:extLst>
                </a:gridCol>
                <a:gridCol w="677361">
                  <a:extLst>
                    <a:ext uri="{9D8B030D-6E8A-4147-A177-3AD203B41FA5}">
                      <a16:colId xmlns:a16="http://schemas.microsoft.com/office/drawing/2014/main" val="35003702"/>
                    </a:ext>
                  </a:extLst>
                </a:gridCol>
                <a:gridCol w="1085850">
                  <a:extLst>
                    <a:ext uri="{9D8B030D-6E8A-4147-A177-3AD203B41FA5}">
                      <a16:colId xmlns:a16="http://schemas.microsoft.com/office/drawing/2014/main" val="3221592223"/>
                    </a:ext>
                  </a:extLst>
                </a:gridCol>
                <a:gridCol w="600075">
                  <a:extLst>
                    <a:ext uri="{9D8B030D-6E8A-4147-A177-3AD203B41FA5}">
                      <a16:colId xmlns:a16="http://schemas.microsoft.com/office/drawing/2014/main" val="287144802"/>
                    </a:ext>
                  </a:extLst>
                </a:gridCol>
                <a:gridCol w="714375">
                  <a:extLst>
                    <a:ext uri="{9D8B030D-6E8A-4147-A177-3AD203B41FA5}">
                      <a16:colId xmlns:a16="http://schemas.microsoft.com/office/drawing/2014/main" val="1093259845"/>
                    </a:ext>
                  </a:extLst>
                </a:gridCol>
                <a:gridCol w="866775">
                  <a:extLst>
                    <a:ext uri="{9D8B030D-6E8A-4147-A177-3AD203B41FA5}">
                      <a16:colId xmlns:a16="http://schemas.microsoft.com/office/drawing/2014/main" val="3953110849"/>
                    </a:ext>
                  </a:extLst>
                </a:gridCol>
                <a:gridCol w="876300">
                  <a:extLst>
                    <a:ext uri="{9D8B030D-6E8A-4147-A177-3AD203B41FA5}">
                      <a16:colId xmlns:a16="http://schemas.microsoft.com/office/drawing/2014/main" val="1155015326"/>
                    </a:ext>
                  </a:extLst>
                </a:gridCol>
                <a:gridCol w="809625">
                  <a:extLst>
                    <a:ext uri="{9D8B030D-6E8A-4147-A177-3AD203B41FA5}">
                      <a16:colId xmlns:a16="http://schemas.microsoft.com/office/drawing/2014/main" val="4009885541"/>
                    </a:ext>
                  </a:extLst>
                </a:gridCol>
                <a:gridCol w="771525">
                  <a:extLst>
                    <a:ext uri="{9D8B030D-6E8A-4147-A177-3AD203B41FA5}">
                      <a16:colId xmlns:a16="http://schemas.microsoft.com/office/drawing/2014/main" val="460531291"/>
                    </a:ext>
                  </a:extLst>
                </a:gridCol>
                <a:gridCol w="809625">
                  <a:extLst>
                    <a:ext uri="{9D8B030D-6E8A-4147-A177-3AD203B41FA5}">
                      <a16:colId xmlns:a16="http://schemas.microsoft.com/office/drawing/2014/main" val="1055798191"/>
                    </a:ext>
                  </a:extLst>
                </a:gridCol>
              </a:tblGrid>
              <a:tr h="685800">
                <a:tc>
                  <a:txBody>
                    <a:bodyPr/>
                    <a:lstStyle/>
                    <a:p>
                      <a:pPr algn="ctr"/>
                      <a:r>
                        <a:rPr lang="en-US" sz="1200" b="1" u="sng" dirty="0">
                          <a:solidFill>
                            <a:schemeClr val="bg1"/>
                          </a:solidFill>
                          <a:latin typeface="Franklin Gothic Book (Body)"/>
                          <a:ea typeface="Verdana" pitchFamily="34" charset="0"/>
                          <a:cs typeface="Verdana" pitchFamily="34" charset="0"/>
                        </a:rPr>
                        <a:t>Name</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b="1" u="sng" dirty="0">
                          <a:solidFill>
                            <a:schemeClr val="bg1"/>
                          </a:solidFill>
                          <a:latin typeface="Franklin Gothic Book (Body)"/>
                          <a:ea typeface="Verdana" pitchFamily="34" charset="0"/>
                          <a:cs typeface="Verdana" pitchFamily="34" charset="0"/>
                        </a:rPr>
                        <a:t>Marital Status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b="1" u="sng" dirty="0">
                          <a:solidFill>
                            <a:schemeClr val="bg1"/>
                          </a:solidFill>
                          <a:latin typeface="Franklin Gothic Book (Body)"/>
                          <a:ea typeface="Verdana" pitchFamily="34" charset="0"/>
                          <a:cs typeface="Verdana" pitchFamily="34" charset="0"/>
                        </a:rPr>
                        <a:t>Number of Withholdings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Hourly Rate</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baseline="0" dirty="0">
                          <a:solidFill>
                            <a:schemeClr val="bg1"/>
                          </a:solidFill>
                          <a:latin typeface="Franklin Gothic Book (Body)"/>
                          <a:ea typeface="Verdana" pitchFamily="34" charset="0"/>
                          <a:cs typeface="Verdana" pitchFamily="34" charset="0"/>
                        </a:rPr>
                        <a:t>Period salary</a:t>
                      </a:r>
                      <a:endParaRPr lang="en-US" sz="1200" b="1" u="sng" dirty="0">
                        <a:solidFill>
                          <a:schemeClr val="bg1"/>
                        </a:solidFill>
                        <a:latin typeface="Franklin Gothic Book (Body)"/>
                        <a:ea typeface="Verdana" pitchFamily="34" charset="0"/>
                        <a:cs typeface="Verdana" pitchFamily="34" charset="0"/>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Number of</a:t>
                      </a:r>
                      <a:r>
                        <a:rPr lang="en-US" sz="1200" b="1" u="sng" baseline="0" dirty="0">
                          <a:solidFill>
                            <a:schemeClr val="bg1"/>
                          </a:solidFill>
                          <a:latin typeface="Franklin Gothic Book (Body)"/>
                          <a:ea typeface="Verdana" pitchFamily="34" charset="0"/>
                          <a:cs typeface="Verdana" pitchFamily="34" charset="0"/>
                        </a:rPr>
                        <a:t> Regular Hours</a:t>
                      </a:r>
                      <a:endParaRPr lang="en-US" sz="1200" b="1" u="sng" dirty="0">
                        <a:solidFill>
                          <a:schemeClr val="bg1"/>
                        </a:solidFill>
                        <a:latin typeface="Franklin Gothic Book (Body)"/>
                        <a:ea typeface="Verdana" pitchFamily="34" charset="0"/>
                        <a:cs typeface="Verdana" pitchFamily="34" charset="0"/>
                      </a:endParaRP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Number of Overtime </a:t>
                      </a:r>
                    </a:p>
                    <a:p>
                      <a:pPr algn="l"/>
                      <a:r>
                        <a:rPr lang="en-US" sz="1200" b="1" u="sng" dirty="0">
                          <a:solidFill>
                            <a:schemeClr val="bg1"/>
                          </a:solidFill>
                          <a:latin typeface="Franklin Gothic Book (Body)"/>
                          <a:ea typeface="Verdana" pitchFamily="34" charset="0"/>
                          <a:cs typeface="Verdana" pitchFamily="34" charset="0"/>
                        </a:rPr>
                        <a:t>Hours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Regular Earnings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Overtime Earnings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200" b="1" u="sng" dirty="0">
                          <a:solidFill>
                            <a:schemeClr val="bg1"/>
                          </a:solidFill>
                          <a:latin typeface="Franklin Gothic Book (Body)"/>
                          <a:ea typeface="Verdana" pitchFamily="34" charset="0"/>
                          <a:cs typeface="Verdana" pitchFamily="34" charset="0"/>
                        </a:rPr>
                        <a:t>Gross Earnings</a:t>
                      </a:r>
                    </a:p>
                  </a:txBody>
                  <a:tcPr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46590837"/>
                  </a:ext>
                </a:extLst>
              </a:tr>
              <a:tr h="362712">
                <a:tc>
                  <a:txBody>
                    <a:bodyPr/>
                    <a:lstStyle/>
                    <a:p>
                      <a:r>
                        <a:rPr lang="en-US" sz="1200" b="1" dirty="0">
                          <a:solidFill>
                            <a:srgbClr val="002060"/>
                          </a:solidFill>
                          <a:latin typeface="Franklin Gothic Book (Body)"/>
                          <a:ea typeface="Verdana" pitchFamily="34" charset="0"/>
                          <a:cs typeface="Verdana" pitchFamily="34" charset="0"/>
                        </a:rPr>
                        <a:t>Cady Horn</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a:solidFill>
                            <a:schemeClr val="accent1">
                              <a:lumMod val="75000"/>
                            </a:schemeClr>
                          </a:solidFill>
                          <a:latin typeface="Franklin Gothic Book (Body)"/>
                          <a:ea typeface="Verdana" pitchFamily="34" charset="0"/>
                          <a:cs typeface="Verdana" pitchFamily="34" charset="0"/>
                        </a:rPr>
                        <a:t>S</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a:solidFill>
                            <a:schemeClr val="accent1">
                              <a:lumMod val="75000"/>
                            </a:schemeClr>
                          </a:solidFill>
                          <a:latin typeface="Franklin Gothic Book (Body)"/>
                          <a:ea typeface="Verdana" pitchFamily="34" charset="0"/>
                          <a:cs typeface="Verdana" pitchFamily="34" charset="0"/>
                        </a:rPr>
                        <a:t>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1200" dirty="0">
                          <a:solidFill>
                            <a:schemeClr val="accent1">
                              <a:lumMod val="75000"/>
                            </a:schemeClr>
                          </a:solidFill>
                          <a:latin typeface="Franklin Gothic Book (Body)"/>
                          <a:ea typeface="Verdana" pitchFamily="34" charset="0"/>
                          <a:cs typeface="Verdana" pitchFamily="34" charset="0"/>
                        </a:rPr>
                        <a:t>4.25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endParaRPr lang="en-US" sz="1200" dirty="0">
                        <a:solidFill>
                          <a:schemeClr val="accent1">
                            <a:lumMod val="75000"/>
                          </a:schemeClr>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a:solidFill>
                            <a:schemeClr val="accent1">
                              <a:lumMod val="75000"/>
                            </a:schemeClr>
                          </a:solidFill>
                          <a:latin typeface="Franklin Gothic Book (Body)"/>
                          <a:ea typeface="Verdana" pitchFamily="34" charset="0"/>
                          <a:cs typeface="Verdana" pitchFamily="34" charset="0"/>
                        </a:rPr>
                        <a:t>37</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US" sz="1200" dirty="0">
                        <a:solidFill>
                          <a:schemeClr val="accent1">
                            <a:lumMod val="75000"/>
                          </a:schemeClr>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200" dirty="0">
                          <a:solidFill>
                            <a:schemeClr val="accent1">
                              <a:lumMod val="75000"/>
                            </a:schemeClr>
                          </a:solidFill>
                          <a:latin typeface="Franklin Gothic Book (Body)"/>
                          <a:ea typeface="Verdana" pitchFamily="34" charset="0"/>
                          <a:cs typeface="Verdana" pitchFamily="34" charset="0"/>
                        </a:rPr>
                        <a:t>157.25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endParaRPr lang="en-US" sz="1200" dirty="0">
                        <a:solidFill>
                          <a:schemeClr val="accent1">
                            <a:lumMod val="75000"/>
                          </a:schemeClr>
                        </a:solidFill>
                        <a:latin typeface="Franklin Gothic Book (Body)"/>
                        <a:ea typeface="Verdana" pitchFamily="34" charset="0"/>
                        <a:cs typeface="Verdana"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ctr" defTabSz="914400" rtl="0" eaLnBrk="1" latinLnBrk="0" hangingPunct="1"/>
                      <a:r>
                        <a:rPr lang="en-US" sz="1200" kern="1200" dirty="0">
                          <a:solidFill>
                            <a:schemeClr val="accent1">
                              <a:lumMod val="75000"/>
                            </a:schemeClr>
                          </a:solidFill>
                          <a:latin typeface="Franklin Gothic Book (Body)"/>
                          <a:ea typeface="Verdana" pitchFamily="34" charset="0"/>
                          <a:cs typeface="Verdana" pitchFamily="34" charset="0"/>
                        </a:rPr>
                        <a:t>157.25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533443508"/>
                  </a:ext>
                </a:extLst>
              </a:tr>
            </a:tbl>
          </a:graphicData>
        </a:graphic>
      </p:graphicFrame>
    </p:spTree>
    <p:extLst>
      <p:ext uri="{BB962C8B-B14F-4D97-AF65-F5344CB8AC3E}">
        <p14:creationId xmlns:p14="http://schemas.microsoft.com/office/powerpoint/2010/main" val="22694496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32FB5-25C7-459B-AFFB-A34C52CA08EB}"/>
              </a:ext>
            </a:extLst>
          </p:cNvPr>
          <p:cNvSpPr>
            <a:spLocks noGrp="1"/>
          </p:cNvSpPr>
          <p:nvPr>
            <p:ph type="title"/>
          </p:nvPr>
        </p:nvSpPr>
        <p:spPr>
          <a:xfrm>
            <a:off x="628650" y="261880"/>
            <a:ext cx="7886700" cy="1043635"/>
          </a:xfrm>
        </p:spPr>
        <p:txBody>
          <a:bodyPr/>
          <a:lstStyle/>
          <a:p>
            <a:r>
              <a:rPr lang="en-US" sz="3600" noProof="0" dirty="0"/>
              <a:t>Summary: Computing Employee Gross Pay</a:t>
            </a:r>
            <a:endParaRPr lang="en-US" noProof="0" dirty="0"/>
          </a:p>
        </p:txBody>
      </p:sp>
      <p:sp>
        <p:nvSpPr>
          <p:cNvPr id="3" name="Content Placeholder 2">
            <a:extLst>
              <a:ext uri="{FF2B5EF4-FFF2-40B4-BE49-F238E27FC236}">
                <a16:creationId xmlns:a16="http://schemas.microsoft.com/office/drawing/2014/main" id="{FA50DF45-9578-46FF-A737-83CC8C796464}"/>
              </a:ext>
            </a:extLst>
          </p:cNvPr>
          <p:cNvSpPr>
            <a:spLocks noGrp="1"/>
          </p:cNvSpPr>
          <p:nvPr>
            <p:ph idx="1"/>
          </p:nvPr>
        </p:nvSpPr>
        <p:spPr>
          <a:xfrm>
            <a:off x="628650" y="1456266"/>
            <a:ext cx="7886700" cy="3547249"/>
          </a:xfrm>
        </p:spPr>
        <p:txBody>
          <a:bodyPr>
            <a:normAutofit/>
          </a:bodyPr>
          <a:lstStyle/>
          <a:p>
            <a:pPr marL="0" indent="0">
              <a:buNone/>
            </a:pPr>
            <a:r>
              <a:rPr lang="en-US" sz="2400" noProof="0" dirty="0"/>
              <a:t>Gross pay is the amount earned prior to any deductions</a:t>
            </a:r>
          </a:p>
          <a:p>
            <a:pPr marL="0" indent="0">
              <a:buNone/>
            </a:pPr>
            <a:r>
              <a:rPr lang="en-US" sz="2400" noProof="0" dirty="0"/>
              <a:t>Employees may be compensated based upon hours worked, fixed salary, commission, piece-rate, or some combination thereof</a:t>
            </a:r>
          </a:p>
          <a:p>
            <a:pPr marL="0" indent="0">
              <a:buNone/>
            </a:pPr>
            <a:r>
              <a:rPr lang="en-US" sz="2400" noProof="0" dirty="0"/>
              <a:t>For all nonexempt employees, the total compensation per hour must meet F</a:t>
            </a:r>
            <a:r>
              <a:rPr lang="en-US" sz="100" noProof="0" dirty="0"/>
              <a:t> </a:t>
            </a:r>
            <a:r>
              <a:rPr lang="en-US" sz="2400" noProof="0" dirty="0"/>
              <a:t>L</a:t>
            </a:r>
            <a:r>
              <a:rPr lang="en-US" sz="100" noProof="0" dirty="0"/>
              <a:t> </a:t>
            </a:r>
            <a:r>
              <a:rPr lang="en-US" sz="2400" noProof="0" dirty="0"/>
              <a:t>S</a:t>
            </a:r>
            <a:r>
              <a:rPr lang="en-US" sz="100" noProof="0" dirty="0"/>
              <a:t> </a:t>
            </a:r>
            <a:r>
              <a:rPr lang="en-US" sz="2400" noProof="0" dirty="0"/>
              <a:t>A requirements</a:t>
            </a:r>
          </a:p>
          <a:p>
            <a:pPr marL="0" indent="0">
              <a:buNone/>
            </a:pPr>
            <a:r>
              <a:rPr lang="en-US" sz="2400" noProof="0" dirty="0"/>
              <a:t>Many special pay situations require attention to company policy and F</a:t>
            </a:r>
            <a:r>
              <a:rPr lang="en-US" sz="100" noProof="0" dirty="0"/>
              <a:t> </a:t>
            </a:r>
            <a:r>
              <a:rPr lang="en-US" sz="2400" noProof="0" dirty="0"/>
              <a:t>L</a:t>
            </a:r>
            <a:r>
              <a:rPr lang="en-US" sz="100" noProof="0" dirty="0"/>
              <a:t> </a:t>
            </a:r>
            <a:r>
              <a:rPr lang="en-US" sz="2400" noProof="0" dirty="0"/>
              <a:t>S</a:t>
            </a:r>
            <a:r>
              <a:rPr lang="en-US" sz="100" noProof="0" dirty="0"/>
              <a:t> </a:t>
            </a:r>
            <a:r>
              <a:rPr lang="en-US" sz="2400" noProof="0" dirty="0"/>
              <a:t>A guidelines</a:t>
            </a:r>
          </a:p>
        </p:txBody>
      </p:sp>
    </p:spTree>
    <p:extLst>
      <p:ext uri="{BB962C8B-B14F-4D97-AF65-F5344CB8AC3E}">
        <p14:creationId xmlns:p14="http://schemas.microsoft.com/office/powerpoint/2010/main" val="34543221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481A7-5524-485F-A86F-26942C269BBE}"/>
              </a:ext>
            </a:extLst>
          </p:cNvPr>
          <p:cNvSpPr>
            <a:spLocks noGrp="1"/>
          </p:cNvSpPr>
          <p:nvPr>
            <p:ph type="title"/>
          </p:nvPr>
        </p:nvSpPr>
        <p:spPr>
          <a:xfrm>
            <a:off x="628650" y="2981325"/>
            <a:ext cx="7886700" cy="471488"/>
          </a:xfrm>
        </p:spPr>
        <p:txBody>
          <a:bodyPr/>
          <a:lstStyle/>
          <a:p>
            <a:pPr algn="ctr"/>
            <a:r>
              <a:rPr lang="en-US" sz="2400" dirty="0"/>
              <a:t>Accessibility Content: Text Alternatives for Images</a:t>
            </a:r>
            <a:endParaRPr lang="en-IN" sz="2400" dirty="0"/>
          </a:p>
        </p:txBody>
      </p:sp>
    </p:spTree>
    <p:extLst>
      <p:ext uri="{BB962C8B-B14F-4D97-AF65-F5344CB8AC3E}">
        <p14:creationId xmlns:p14="http://schemas.microsoft.com/office/powerpoint/2010/main" val="35190057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D3B06-3594-45FA-991A-25C1F13DAC4E}"/>
              </a:ext>
            </a:extLst>
          </p:cNvPr>
          <p:cNvSpPr>
            <a:spLocks noGrp="1"/>
          </p:cNvSpPr>
          <p:nvPr>
            <p:ph type="title"/>
          </p:nvPr>
        </p:nvSpPr>
        <p:spPr/>
        <p:txBody>
          <a:bodyPr/>
          <a:lstStyle/>
          <a:p>
            <a:r>
              <a:rPr lang="en-US" sz="3600" dirty="0"/>
              <a:t>Minimum Wage Map – Text Alternative</a:t>
            </a:r>
            <a:endParaRPr lang="en-IN" dirty="0"/>
          </a:p>
        </p:txBody>
      </p:sp>
      <p:sp>
        <p:nvSpPr>
          <p:cNvPr id="7" name="Content Placeholder 6">
            <a:extLst>
              <a:ext uri="{FF2B5EF4-FFF2-40B4-BE49-F238E27FC236}">
                <a16:creationId xmlns:a16="http://schemas.microsoft.com/office/drawing/2014/main" id="{3E7D3A50-16C4-4675-981C-B3DFF8BDEF2A}"/>
              </a:ext>
            </a:extLst>
          </p:cNvPr>
          <p:cNvSpPr>
            <a:spLocks noGrp="1"/>
          </p:cNvSpPr>
          <p:nvPr>
            <p:ph idx="14"/>
          </p:nvPr>
        </p:nvSpPr>
        <p:spPr/>
        <p:txBody>
          <a:bodyPr>
            <a:normAutofit/>
          </a:bodyPr>
          <a:lstStyle/>
          <a:p>
            <a:r>
              <a:rPr lang="en-IN" sz="1200" dirty="0">
                <a:hlinkClick r:id="rId3" action="ppaction://hlinksldjump"/>
              </a:rPr>
              <a:t>Return to parent-slide containing images.</a:t>
            </a:r>
            <a:endParaRPr lang="en-IN" sz="1200" dirty="0"/>
          </a:p>
        </p:txBody>
      </p:sp>
      <p:sp>
        <p:nvSpPr>
          <p:cNvPr id="3" name="Content Placeholder 2">
            <a:extLst>
              <a:ext uri="{FF2B5EF4-FFF2-40B4-BE49-F238E27FC236}">
                <a16:creationId xmlns:a16="http://schemas.microsoft.com/office/drawing/2014/main" id="{FCBE9FA0-D29D-45B1-B5C4-2ADEA3A1E4E4}"/>
              </a:ext>
            </a:extLst>
          </p:cNvPr>
          <p:cNvSpPr>
            <a:spLocks noGrp="1"/>
          </p:cNvSpPr>
          <p:nvPr>
            <p:ph idx="10"/>
          </p:nvPr>
        </p:nvSpPr>
        <p:spPr>
          <a:xfrm>
            <a:off x="628650" y="2314575"/>
            <a:ext cx="7886700" cy="3133725"/>
          </a:xfrm>
        </p:spPr>
        <p:txBody>
          <a:bodyPr/>
          <a:lstStyle/>
          <a:p>
            <a:pPr marL="0" indent="0">
              <a:buNone/>
            </a:pPr>
            <a:r>
              <a:rPr lang="en-US" dirty="0"/>
              <a:t>30 states, including many in the northwest and west such as Washington and California, and the District of Columbia have minimum wage rates higher than federal. States with a minimum wage rate the same as federal include Texas and Pennsylvania. States with no minimum wage laws include Mississippi and Tennessee. Very few states have rates lower than federal minimum but two of those are Georgia and Wyoming.</a:t>
            </a:r>
            <a:endParaRPr lang="en-IN" dirty="0"/>
          </a:p>
        </p:txBody>
      </p:sp>
      <p:sp>
        <p:nvSpPr>
          <p:cNvPr id="6" name="Content Placeholder 5">
            <a:extLst>
              <a:ext uri="{FF2B5EF4-FFF2-40B4-BE49-F238E27FC236}">
                <a16:creationId xmlns:a16="http://schemas.microsoft.com/office/drawing/2014/main" id="{83A02BFF-219F-47CA-8BB9-D86F6EC1C12B}"/>
              </a:ext>
            </a:extLst>
          </p:cNvPr>
          <p:cNvSpPr>
            <a:spLocks noGrp="1"/>
          </p:cNvSpPr>
          <p:nvPr>
            <p:ph idx="13"/>
          </p:nvPr>
        </p:nvSpPr>
        <p:spPr/>
        <p:txBody>
          <a:bodyPr>
            <a:normAutofit/>
          </a:bodyPr>
          <a:lstStyle/>
          <a:p>
            <a:r>
              <a:rPr lang="en-IN" sz="1200" dirty="0">
                <a:hlinkClick r:id="rId3" action="ppaction://hlinksldjump"/>
              </a:rPr>
              <a:t>Return to parent-slide containing images.</a:t>
            </a:r>
            <a:endParaRPr lang="en-IN" sz="1200" dirty="0"/>
          </a:p>
        </p:txBody>
      </p:sp>
    </p:spTree>
    <p:extLst>
      <p:ext uri="{BB962C8B-B14F-4D97-AF65-F5344CB8AC3E}">
        <p14:creationId xmlns:p14="http://schemas.microsoft.com/office/powerpoint/2010/main" val="33446802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71BC7-D88F-4760-9F6E-E5611DF41423}"/>
              </a:ext>
            </a:extLst>
          </p:cNvPr>
          <p:cNvSpPr>
            <a:spLocks noGrp="1"/>
          </p:cNvSpPr>
          <p:nvPr>
            <p:ph type="title"/>
          </p:nvPr>
        </p:nvSpPr>
        <p:spPr/>
        <p:txBody>
          <a:bodyPr/>
          <a:lstStyle/>
          <a:p>
            <a:r>
              <a:rPr lang="en-US" sz="4000" noProof="0" dirty="0"/>
              <a:t>Minimum Wage Examples </a:t>
            </a:r>
            <a:r>
              <a:rPr lang="en-US" sz="1000" noProof="0" dirty="0"/>
              <a:t>1</a:t>
            </a:r>
          </a:p>
        </p:txBody>
      </p:sp>
      <p:sp>
        <p:nvSpPr>
          <p:cNvPr id="3" name="Content Placeholder 2">
            <a:extLst>
              <a:ext uri="{FF2B5EF4-FFF2-40B4-BE49-F238E27FC236}">
                <a16:creationId xmlns:a16="http://schemas.microsoft.com/office/drawing/2014/main" id="{D58EB2C3-7A2F-4C4E-8AEB-F3FF911A7E9E}"/>
              </a:ext>
            </a:extLst>
          </p:cNvPr>
          <p:cNvSpPr>
            <a:spLocks noGrp="1"/>
          </p:cNvSpPr>
          <p:nvPr>
            <p:ph idx="1"/>
          </p:nvPr>
        </p:nvSpPr>
        <p:spPr>
          <a:xfrm>
            <a:off x="628650" y="1456267"/>
            <a:ext cx="7886700" cy="1117968"/>
          </a:xfrm>
        </p:spPr>
        <p:txBody>
          <a:bodyPr>
            <a:normAutofit/>
          </a:bodyPr>
          <a:lstStyle/>
          <a:p>
            <a:pPr marL="0" indent="0">
              <a:lnSpc>
                <a:spcPct val="100000"/>
              </a:lnSpc>
              <a:spcBef>
                <a:spcPts val="1000"/>
              </a:spcBef>
              <a:buNone/>
            </a:pPr>
            <a:r>
              <a:rPr lang="en-US" sz="2000" noProof="0" dirty="0"/>
              <a:t>Shallan is a minimum-wage employee in Wyoming for an employer with $75,000 in annual revenue and no interstate commerce and annual gross revenues of $350,000.</a:t>
            </a:r>
          </a:p>
        </p:txBody>
      </p:sp>
      <p:sp>
        <p:nvSpPr>
          <p:cNvPr id="4" name="Content Placeholder 3">
            <a:extLst>
              <a:ext uri="{FF2B5EF4-FFF2-40B4-BE49-F238E27FC236}">
                <a16:creationId xmlns:a16="http://schemas.microsoft.com/office/drawing/2014/main" id="{7E711703-2808-4252-B419-A51504B7B28A}"/>
              </a:ext>
            </a:extLst>
          </p:cNvPr>
          <p:cNvSpPr>
            <a:spLocks noGrp="1"/>
          </p:cNvSpPr>
          <p:nvPr>
            <p:ph idx="10"/>
          </p:nvPr>
        </p:nvSpPr>
        <p:spPr>
          <a:xfrm>
            <a:off x="628650" y="2796576"/>
            <a:ext cx="7886700" cy="393886"/>
          </a:xfrm>
        </p:spPr>
        <p:txBody>
          <a:bodyPr>
            <a:normAutofit lnSpcReduction="10000"/>
          </a:bodyPr>
          <a:lstStyle/>
          <a:p>
            <a:pPr marL="0" indent="0">
              <a:buNone/>
            </a:pPr>
            <a:r>
              <a:rPr lang="en-US" sz="2000" noProof="0" dirty="0"/>
              <a:t>The minimum wage: $</a:t>
            </a:r>
            <a:r>
              <a:rPr lang="en-US" sz="2000" b="1" noProof="0" dirty="0"/>
              <a:t>5.15</a:t>
            </a:r>
            <a:r>
              <a:rPr lang="en-US" sz="2000" noProof="0" dirty="0"/>
              <a:t>/hour</a:t>
            </a:r>
          </a:p>
        </p:txBody>
      </p:sp>
      <p:sp>
        <p:nvSpPr>
          <p:cNvPr id="5" name="Content Placeholder 4">
            <a:extLst>
              <a:ext uri="{FF2B5EF4-FFF2-40B4-BE49-F238E27FC236}">
                <a16:creationId xmlns:a16="http://schemas.microsoft.com/office/drawing/2014/main" id="{35644556-5AAA-4985-9ECF-75FB9CC8B418}"/>
              </a:ext>
            </a:extLst>
          </p:cNvPr>
          <p:cNvSpPr>
            <a:spLocks noGrp="1"/>
          </p:cNvSpPr>
          <p:nvPr>
            <p:ph idx="11"/>
          </p:nvPr>
        </p:nvSpPr>
        <p:spPr>
          <a:xfrm>
            <a:off x="628650" y="3307338"/>
            <a:ext cx="7886700" cy="393885"/>
          </a:xfrm>
        </p:spPr>
        <p:txBody>
          <a:bodyPr>
            <a:normAutofit lnSpcReduction="10000"/>
          </a:bodyPr>
          <a:lstStyle/>
          <a:p>
            <a:pPr marL="0" indent="0">
              <a:buNone/>
            </a:pPr>
            <a:r>
              <a:rPr lang="en-US" sz="2000" noProof="0" dirty="0"/>
              <a:t>Hours worked: </a:t>
            </a:r>
            <a:r>
              <a:rPr lang="en-US" sz="2000" b="1" noProof="0" dirty="0"/>
              <a:t>40 </a:t>
            </a:r>
            <a:r>
              <a:rPr lang="en-US" sz="2000" noProof="0" dirty="0"/>
              <a:t>in a one-week period</a:t>
            </a:r>
          </a:p>
        </p:txBody>
      </p:sp>
      <p:sp>
        <p:nvSpPr>
          <p:cNvPr id="6" name="Content Placeholder 5">
            <a:extLst>
              <a:ext uri="{FF2B5EF4-FFF2-40B4-BE49-F238E27FC236}">
                <a16:creationId xmlns:a16="http://schemas.microsoft.com/office/drawing/2014/main" id="{78566C7C-DFE9-4C9E-ADBE-489E906B31B6}"/>
              </a:ext>
            </a:extLst>
          </p:cNvPr>
          <p:cNvSpPr>
            <a:spLocks noGrp="1"/>
          </p:cNvSpPr>
          <p:nvPr>
            <p:ph idx="12"/>
          </p:nvPr>
        </p:nvSpPr>
        <p:spPr>
          <a:xfrm>
            <a:off x="628650" y="3818099"/>
            <a:ext cx="7886700" cy="393885"/>
          </a:xfrm>
        </p:spPr>
        <p:txBody>
          <a:bodyPr>
            <a:noAutofit/>
          </a:bodyPr>
          <a:lstStyle/>
          <a:p>
            <a:pPr marL="0" lvl="0" indent="0">
              <a:buNone/>
            </a:pPr>
            <a:r>
              <a:rPr lang="en-US" sz="2000" b="1" noProof="0" dirty="0"/>
              <a:t>40 hours </a:t>
            </a:r>
            <a:r>
              <a:rPr lang="en-US" sz="2000" b="1" noProof="0" dirty="0">
                <a:cs typeface="Arial" panose="020B0604020202020204" pitchFamily="34" charset="0"/>
              </a:rPr>
              <a:t>×</a:t>
            </a:r>
            <a:r>
              <a:rPr lang="en-US" sz="2000" b="1" noProof="0" dirty="0"/>
              <a:t> $5.15/hour = </a:t>
            </a:r>
            <a:r>
              <a:rPr lang="en-US" sz="2000" b="1" u="sng" noProof="0" dirty="0"/>
              <a:t>$206.00</a:t>
            </a:r>
            <a:endParaRPr lang="en-US" sz="2000" noProof="0" dirty="0"/>
          </a:p>
        </p:txBody>
      </p:sp>
      <p:sp>
        <p:nvSpPr>
          <p:cNvPr id="7" name="Content Placeholder 6">
            <a:extLst>
              <a:ext uri="{FF2B5EF4-FFF2-40B4-BE49-F238E27FC236}">
                <a16:creationId xmlns:a16="http://schemas.microsoft.com/office/drawing/2014/main" id="{F29F95AE-F7D3-48EF-8CA4-4B53D3180C79}"/>
              </a:ext>
            </a:extLst>
          </p:cNvPr>
          <p:cNvSpPr>
            <a:spLocks noGrp="1"/>
          </p:cNvSpPr>
          <p:nvPr>
            <p:ph idx="13"/>
          </p:nvPr>
        </p:nvSpPr>
        <p:spPr>
          <a:xfrm>
            <a:off x="628650" y="4348603"/>
            <a:ext cx="6209471" cy="393885"/>
          </a:xfrm>
        </p:spPr>
        <p:txBody>
          <a:bodyPr>
            <a:noAutofit/>
          </a:bodyPr>
          <a:lstStyle/>
          <a:p>
            <a:pPr marL="0" indent="0" algn="l">
              <a:buNone/>
            </a:pPr>
            <a:r>
              <a:rPr lang="en-US" sz="2000" noProof="0" dirty="0"/>
              <a:t>Shallan would receive $206.00 for 40 hours of work</a:t>
            </a:r>
          </a:p>
        </p:txBody>
      </p:sp>
    </p:spTree>
    <p:extLst>
      <p:ext uri="{BB962C8B-B14F-4D97-AF65-F5344CB8AC3E}">
        <p14:creationId xmlns:p14="http://schemas.microsoft.com/office/powerpoint/2010/main" val="3545749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71BC7-D88F-4760-9F6E-E5611DF41423}"/>
              </a:ext>
            </a:extLst>
          </p:cNvPr>
          <p:cNvSpPr>
            <a:spLocks noGrp="1"/>
          </p:cNvSpPr>
          <p:nvPr>
            <p:ph type="title"/>
          </p:nvPr>
        </p:nvSpPr>
        <p:spPr/>
        <p:txBody>
          <a:bodyPr/>
          <a:lstStyle/>
          <a:p>
            <a:r>
              <a:rPr lang="en-US" sz="4000" noProof="0" dirty="0"/>
              <a:t>Minimum Wage Examples </a:t>
            </a:r>
            <a:r>
              <a:rPr lang="en-US" sz="1000" noProof="0" dirty="0"/>
              <a:t>2</a:t>
            </a:r>
            <a:endParaRPr lang="en-US" sz="4000" noProof="0" dirty="0"/>
          </a:p>
        </p:txBody>
      </p:sp>
      <p:sp>
        <p:nvSpPr>
          <p:cNvPr id="3" name="Content Placeholder 2">
            <a:extLst>
              <a:ext uri="{FF2B5EF4-FFF2-40B4-BE49-F238E27FC236}">
                <a16:creationId xmlns:a16="http://schemas.microsoft.com/office/drawing/2014/main" id="{D58EB2C3-7A2F-4C4E-8AEB-F3FF911A7E9E}"/>
              </a:ext>
            </a:extLst>
          </p:cNvPr>
          <p:cNvSpPr>
            <a:spLocks noGrp="1"/>
          </p:cNvSpPr>
          <p:nvPr>
            <p:ph idx="1"/>
          </p:nvPr>
        </p:nvSpPr>
        <p:spPr>
          <a:xfrm>
            <a:off x="628650" y="1456267"/>
            <a:ext cx="7886700" cy="3185307"/>
          </a:xfrm>
        </p:spPr>
        <p:txBody>
          <a:bodyPr>
            <a:normAutofit/>
          </a:bodyPr>
          <a:lstStyle/>
          <a:p>
            <a:pPr marL="291600" indent="-291600" defTabSz="914400">
              <a:lnSpc>
                <a:spcPct val="100000"/>
              </a:lnSpc>
              <a:spcBef>
                <a:spcPts val="1000"/>
              </a:spcBef>
            </a:pPr>
            <a:r>
              <a:rPr lang="en-US" sz="2400" noProof="0" dirty="0">
                <a:solidFill>
                  <a:srgbClr val="000000"/>
                </a:solidFill>
              </a:rPr>
              <a:t>Chris is a minimum-wage worker in Washington, DC.</a:t>
            </a:r>
          </a:p>
          <a:p>
            <a:pPr marL="291600" indent="-291600" defTabSz="914400">
              <a:lnSpc>
                <a:spcPct val="100000"/>
              </a:lnSpc>
              <a:spcBef>
                <a:spcPts val="1000"/>
              </a:spcBef>
            </a:pPr>
            <a:r>
              <a:rPr lang="en-US" sz="2400" noProof="0" dirty="0">
                <a:solidFill>
                  <a:srgbClr val="000000"/>
                </a:solidFill>
              </a:rPr>
              <a:t>The minimum wage: </a:t>
            </a:r>
            <a:r>
              <a:rPr lang="en-US" sz="2400" b="1" noProof="0" dirty="0">
                <a:solidFill>
                  <a:srgbClr val="000000"/>
                </a:solidFill>
              </a:rPr>
              <a:t>$14.00</a:t>
            </a:r>
            <a:r>
              <a:rPr lang="en-US" sz="2400" noProof="0" dirty="0">
                <a:solidFill>
                  <a:srgbClr val="000000"/>
                </a:solidFill>
              </a:rPr>
              <a:t>/hour.</a:t>
            </a:r>
          </a:p>
          <a:p>
            <a:pPr marL="291600" indent="-291600" defTabSz="914400">
              <a:lnSpc>
                <a:spcPct val="100000"/>
              </a:lnSpc>
              <a:spcBef>
                <a:spcPts val="1000"/>
              </a:spcBef>
            </a:pPr>
            <a:r>
              <a:rPr lang="en-US" sz="2400" noProof="0" dirty="0">
                <a:solidFill>
                  <a:srgbClr val="000000"/>
                </a:solidFill>
              </a:rPr>
              <a:t>Hours worked: </a:t>
            </a:r>
            <a:r>
              <a:rPr lang="en-US" sz="2400" b="1" noProof="0" dirty="0">
                <a:solidFill>
                  <a:srgbClr val="000000"/>
                </a:solidFill>
              </a:rPr>
              <a:t>75</a:t>
            </a:r>
            <a:r>
              <a:rPr lang="en-US" sz="2400" noProof="0" dirty="0">
                <a:solidFill>
                  <a:srgbClr val="000000"/>
                </a:solidFill>
              </a:rPr>
              <a:t> in a two-week period.</a:t>
            </a:r>
          </a:p>
          <a:p>
            <a:pPr marL="291600" indent="-291600" defTabSz="914400">
              <a:lnSpc>
                <a:spcPct val="100000"/>
              </a:lnSpc>
              <a:spcBef>
                <a:spcPts val="1000"/>
              </a:spcBef>
            </a:pPr>
            <a:r>
              <a:rPr lang="en-US" sz="2400" b="1" noProof="0" dirty="0">
                <a:solidFill>
                  <a:srgbClr val="000000"/>
                </a:solidFill>
              </a:rPr>
              <a:t>75 hours × $14.00/hour = </a:t>
            </a:r>
            <a:r>
              <a:rPr lang="en-US" sz="2400" b="1" u="sng" noProof="0" dirty="0">
                <a:solidFill>
                  <a:srgbClr val="000000"/>
                </a:solidFill>
              </a:rPr>
              <a:t>$1,050</a:t>
            </a:r>
            <a:r>
              <a:rPr lang="en-US" sz="2400" b="1" noProof="0" dirty="0">
                <a:solidFill>
                  <a:srgbClr val="000000"/>
                </a:solidFill>
              </a:rPr>
              <a:t>.</a:t>
            </a:r>
            <a:endParaRPr lang="en-US" sz="2400" noProof="0" dirty="0">
              <a:solidFill>
                <a:srgbClr val="000000"/>
              </a:solidFill>
            </a:endParaRPr>
          </a:p>
          <a:p>
            <a:pPr marL="291600" indent="-291600" defTabSz="914400">
              <a:lnSpc>
                <a:spcPct val="100000"/>
              </a:lnSpc>
              <a:spcBef>
                <a:spcPts val="1000"/>
              </a:spcBef>
            </a:pPr>
            <a:r>
              <a:rPr lang="en-US" sz="2400" noProof="0" dirty="0">
                <a:solidFill>
                  <a:srgbClr val="000000"/>
                </a:solidFill>
              </a:rPr>
              <a:t>Chris would earn $1,050 for 75 hours of work at the prevailing minimum wage in Washington, DC.</a:t>
            </a:r>
            <a:endParaRPr lang="en-US" sz="2400" noProof="0" dirty="0"/>
          </a:p>
        </p:txBody>
      </p:sp>
    </p:spTree>
    <p:extLst>
      <p:ext uri="{BB962C8B-B14F-4D97-AF65-F5344CB8AC3E}">
        <p14:creationId xmlns:p14="http://schemas.microsoft.com/office/powerpoint/2010/main" val="3629121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71BC7-D88F-4760-9F6E-E5611DF41423}"/>
              </a:ext>
            </a:extLst>
          </p:cNvPr>
          <p:cNvSpPr>
            <a:spLocks noGrp="1"/>
          </p:cNvSpPr>
          <p:nvPr>
            <p:ph type="title"/>
          </p:nvPr>
        </p:nvSpPr>
        <p:spPr/>
        <p:txBody>
          <a:bodyPr/>
          <a:lstStyle/>
          <a:p>
            <a:r>
              <a:rPr lang="en-US" sz="4000" noProof="0" dirty="0">
                <a:solidFill>
                  <a:srgbClr val="000000"/>
                </a:solidFill>
              </a:rPr>
              <a:t>Minimum Wage: Tipped Employees</a:t>
            </a:r>
          </a:p>
        </p:txBody>
      </p:sp>
      <p:sp>
        <p:nvSpPr>
          <p:cNvPr id="3" name="Content Placeholder 2">
            <a:extLst>
              <a:ext uri="{FF2B5EF4-FFF2-40B4-BE49-F238E27FC236}">
                <a16:creationId xmlns:a16="http://schemas.microsoft.com/office/drawing/2014/main" id="{D58EB2C3-7A2F-4C4E-8AEB-F3FF911A7E9E}"/>
              </a:ext>
            </a:extLst>
          </p:cNvPr>
          <p:cNvSpPr>
            <a:spLocks noGrp="1"/>
          </p:cNvSpPr>
          <p:nvPr>
            <p:ph idx="1"/>
          </p:nvPr>
        </p:nvSpPr>
        <p:spPr>
          <a:xfrm>
            <a:off x="628649" y="1456267"/>
            <a:ext cx="8279045" cy="2897072"/>
          </a:xfrm>
        </p:spPr>
        <p:txBody>
          <a:bodyPr>
            <a:normAutofit/>
          </a:bodyPr>
          <a:lstStyle/>
          <a:p>
            <a:pPr marL="403200" lvl="0" indent="-403200">
              <a:lnSpc>
                <a:spcPct val="100000"/>
              </a:lnSpc>
              <a:spcAft>
                <a:spcPts val="0"/>
              </a:spcAft>
              <a:buFont typeface="+mj-lt"/>
              <a:buAutoNum type="arabicPeriod"/>
            </a:pPr>
            <a:r>
              <a:rPr lang="en-US" sz="2400" noProof="0" dirty="0"/>
              <a:t>F</a:t>
            </a:r>
            <a:r>
              <a:rPr lang="en-US" sz="100" noProof="0" dirty="0"/>
              <a:t> </a:t>
            </a:r>
            <a:r>
              <a:rPr lang="en-US" sz="2400" noProof="0" dirty="0"/>
              <a:t>L</a:t>
            </a:r>
            <a:r>
              <a:rPr lang="en-US" sz="100" noProof="0" dirty="0"/>
              <a:t> </a:t>
            </a:r>
            <a:r>
              <a:rPr lang="en-US" sz="2400" noProof="0" dirty="0"/>
              <a:t>S</a:t>
            </a:r>
            <a:r>
              <a:rPr lang="en-US" sz="100" noProof="0" dirty="0"/>
              <a:t> </a:t>
            </a:r>
            <a:r>
              <a:rPr lang="en-US" sz="2400" noProof="0" dirty="0"/>
              <a:t>A minimum wage for tipped employees is $2.13 per hour.</a:t>
            </a:r>
          </a:p>
          <a:p>
            <a:pPr marL="403200" indent="-403200">
              <a:lnSpc>
                <a:spcPct val="100000"/>
              </a:lnSpc>
              <a:spcAft>
                <a:spcPts val="0"/>
              </a:spcAft>
              <a:buFont typeface="+mj-lt"/>
              <a:buAutoNum type="arabicPeriod"/>
            </a:pPr>
            <a:r>
              <a:rPr lang="en-US" sz="2400" noProof="0" dirty="0"/>
              <a:t>All tips collected are the property of the employee.</a:t>
            </a:r>
          </a:p>
          <a:p>
            <a:pPr marL="403200" indent="-403200">
              <a:lnSpc>
                <a:spcPct val="100000"/>
              </a:lnSpc>
              <a:spcAft>
                <a:spcPts val="0"/>
              </a:spcAft>
              <a:buFont typeface="+mj-lt"/>
              <a:buAutoNum type="arabicPeriod"/>
            </a:pPr>
            <a:r>
              <a:rPr lang="en-US" sz="2400" noProof="0" dirty="0"/>
              <a:t>Employer is prohibited from using tips for any other purpose except employee compensation or a multi-employee tip pool.</a:t>
            </a:r>
          </a:p>
        </p:txBody>
      </p:sp>
    </p:spTree>
    <p:extLst>
      <p:ext uri="{BB962C8B-B14F-4D97-AF65-F5344CB8AC3E}">
        <p14:creationId xmlns:p14="http://schemas.microsoft.com/office/powerpoint/2010/main" val="1325288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71BC7-D88F-4760-9F6E-E5611DF41423}"/>
              </a:ext>
            </a:extLst>
          </p:cNvPr>
          <p:cNvSpPr>
            <a:spLocks noGrp="1"/>
          </p:cNvSpPr>
          <p:nvPr>
            <p:ph type="title"/>
          </p:nvPr>
        </p:nvSpPr>
        <p:spPr/>
        <p:txBody>
          <a:bodyPr/>
          <a:lstStyle/>
          <a:p>
            <a:r>
              <a:rPr lang="en-US" sz="4000" noProof="0" dirty="0">
                <a:solidFill>
                  <a:srgbClr val="000000"/>
                </a:solidFill>
              </a:rPr>
              <a:t>F</a:t>
            </a:r>
            <a:r>
              <a:rPr lang="en-US" sz="100" noProof="0" dirty="0">
                <a:solidFill>
                  <a:srgbClr val="000000"/>
                </a:solidFill>
              </a:rPr>
              <a:t> </a:t>
            </a:r>
            <a:r>
              <a:rPr lang="en-US" sz="4000" noProof="0" dirty="0">
                <a:solidFill>
                  <a:srgbClr val="000000"/>
                </a:solidFill>
              </a:rPr>
              <a:t>L</a:t>
            </a:r>
            <a:r>
              <a:rPr lang="en-US" sz="100" noProof="0" dirty="0">
                <a:solidFill>
                  <a:srgbClr val="000000"/>
                </a:solidFill>
              </a:rPr>
              <a:t> </a:t>
            </a:r>
            <a:r>
              <a:rPr lang="en-US" sz="4000" noProof="0" dirty="0">
                <a:solidFill>
                  <a:srgbClr val="000000"/>
                </a:solidFill>
              </a:rPr>
              <a:t>S</a:t>
            </a:r>
            <a:r>
              <a:rPr lang="en-US" sz="100" noProof="0" dirty="0">
                <a:solidFill>
                  <a:srgbClr val="000000"/>
                </a:solidFill>
              </a:rPr>
              <a:t> </a:t>
            </a:r>
            <a:r>
              <a:rPr lang="en-US" sz="4000" noProof="0" dirty="0">
                <a:solidFill>
                  <a:srgbClr val="000000"/>
                </a:solidFill>
              </a:rPr>
              <a:t>A Tip Credit</a:t>
            </a:r>
          </a:p>
        </p:txBody>
      </p:sp>
      <p:sp>
        <p:nvSpPr>
          <p:cNvPr id="3" name="Content Placeholder 2">
            <a:extLst>
              <a:ext uri="{FF2B5EF4-FFF2-40B4-BE49-F238E27FC236}">
                <a16:creationId xmlns:a16="http://schemas.microsoft.com/office/drawing/2014/main" id="{D58EB2C3-7A2F-4C4E-8AEB-F3FF911A7E9E}"/>
              </a:ext>
            </a:extLst>
          </p:cNvPr>
          <p:cNvSpPr>
            <a:spLocks noGrp="1"/>
          </p:cNvSpPr>
          <p:nvPr>
            <p:ph idx="1"/>
          </p:nvPr>
        </p:nvSpPr>
        <p:spPr>
          <a:xfrm>
            <a:off x="628650" y="1456267"/>
            <a:ext cx="7886700" cy="3544358"/>
          </a:xfrm>
        </p:spPr>
        <p:txBody>
          <a:bodyPr>
            <a:normAutofit/>
          </a:bodyPr>
          <a:lstStyle/>
          <a:p>
            <a:pPr marL="0" indent="0">
              <a:lnSpc>
                <a:spcPct val="100000"/>
              </a:lnSpc>
              <a:spcBef>
                <a:spcPts val="1000"/>
              </a:spcBef>
              <a:spcAft>
                <a:spcPts val="1000"/>
              </a:spcAft>
              <a:buNone/>
            </a:pPr>
            <a:r>
              <a:rPr lang="en-US" sz="2400" noProof="0" dirty="0"/>
              <a:t>Tipped employees must earn enough in tips to meet the federal $7.25/hour minimum wage</a:t>
            </a:r>
          </a:p>
          <a:p>
            <a:pPr marL="0" indent="0">
              <a:lnSpc>
                <a:spcPct val="100000"/>
              </a:lnSpc>
              <a:spcBef>
                <a:spcPts val="1000"/>
              </a:spcBef>
              <a:spcAft>
                <a:spcPts val="1000"/>
              </a:spcAft>
              <a:buNone/>
            </a:pPr>
            <a:r>
              <a:rPr lang="en-US" sz="2400" noProof="0" dirty="0"/>
              <a:t>If the employee earns less in wages than minimum wage for hours worked, then the employer must pay tip credit</a:t>
            </a:r>
          </a:p>
          <a:p>
            <a:pPr marL="0" indent="0">
              <a:lnSpc>
                <a:spcPct val="100000"/>
              </a:lnSpc>
              <a:spcBef>
                <a:spcPts val="1000"/>
              </a:spcBef>
              <a:spcAft>
                <a:spcPts val="1000"/>
              </a:spcAft>
              <a:buNone/>
            </a:pPr>
            <a:r>
              <a:rPr lang="en-US" sz="2400" noProof="0" dirty="0"/>
              <a:t>Not all states permit tip credit</a:t>
            </a:r>
          </a:p>
          <a:p>
            <a:pPr marL="0" indent="0">
              <a:lnSpc>
                <a:spcPct val="100000"/>
              </a:lnSpc>
              <a:spcBef>
                <a:spcPts val="1000"/>
              </a:spcBef>
              <a:spcAft>
                <a:spcPts val="1000"/>
              </a:spcAft>
              <a:buNone/>
            </a:pPr>
            <a:r>
              <a:rPr lang="en-US" sz="2400" noProof="0" dirty="0"/>
              <a:t>Some states pay tipped employees the F</a:t>
            </a:r>
            <a:r>
              <a:rPr lang="en-US" sz="100" noProof="0" dirty="0"/>
              <a:t> </a:t>
            </a:r>
            <a:r>
              <a:rPr lang="en-US" sz="2400" noProof="0" dirty="0"/>
              <a:t>L</a:t>
            </a:r>
            <a:r>
              <a:rPr lang="en-US" sz="100" noProof="0" dirty="0"/>
              <a:t> </a:t>
            </a:r>
            <a:r>
              <a:rPr lang="en-US" sz="2400" noProof="0" dirty="0"/>
              <a:t>S</a:t>
            </a:r>
            <a:r>
              <a:rPr lang="en-US" sz="100" noProof="0" dirty="0"/>
              <a:t> </a:t>
            </a:r>
            <a:r>
              <a:rPr lang="en-US" sz="2400" noProof="0" dirty="0"/>
              <a:t>A minimum wage</a:t>
            </a:r>
          </a:p>
        </p:txBody>
      </p:sp>
    </p:spTree>
    <p:extLst>
      <p:ext uri="{BB962C8B-B14F-4D97-AF65-F5344CB8AC3E}">
        <p14:creationId xmlns:p14="http://schemas.microsoft.com/office/powerpoint/2010/main" val="252081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71BC7-D88F-4760-9F6E-E5611DF41423}"/>
              </a:ext>
            </a:extLst>
          </p:cNvPr>
          <p:cNvSpPr>
            <a:spLocks noGrp="1"/>
          </p:cNvSpPr>
          <p:nvPr>
            <p:ph type="title"/>
          </p:nvPr>
        </p:nvSpPr>
        <p:spPr>
          <a:xfrm>
            <a:off x="628650" y="365126"/>
            <a:ext cx="8147602" cy="837142"/>
          </a:xfrm>
        </p:spPr>
        <p:txBody>
          <a:bodyPr/>
          <a:lstStyle/>
          <a:p>
            <a:r>
              <a:rPr lang="en-US" sz="3600" noProof="0" dirty="0">
                <a:solidFill>
                  <a:srgbClr val="000000"/>
                </a:solidFill>
              </a:rPr>
              <a:t>Tipped Employee Gross Pay Example #1</a:t>
            </a:r>
          </a:p>
        </p:txBody>
      </p:sp>
      <p:sp>
        <p:nvSpPr>
          <p:cNvPr id="3" name="Content Placeholder 2">
            <a:extLst>
              <a:ext uri="{FF2B5EF4-FFF2-40B4-BE49-F238E27FC236}">
                <a16:creationId xmlns:a16="http://schemas.microsoft.com/office/drawing/2014/main" id="{D58EB2C3-7A2F-4C4E-8AEB-F3FF911A7E9E}"/>
              </a:ext>
            </a:extLst>
          </p:cNvPr>
          <p:cNvSpPr>
            <a:spLocks noGrp="1"/>
          </p:cNvSpPr>
          <p:nvPr>
            <p:ph idx="1"/>
          </p:nvPr>
        </p:nvSpPr>
        <p:spPr>
          <a:xfrm>
            <a:off x="628649" y="1456266"/>
            <a:ext cx="8402461" cy="4906433"/>
          </a:xfrm>
        </p:spPr>
        <p:txBody>
          <a:bodyPr>
            <a:normAutofit fontScale="92500" lnSpcReduction="10000"/>
          </a:bodyPr>
          <a:lstStyle/>
          <a:p>
            <a:pPr marL="291600" indent="-291600" defTabSz="914400">
              <a:lnSpc>
                <a:spcPct val="100000"/>
              </a:lnSpc>
              <a:spcBef>
                <a:spcPts val="1000"/>
              </a:spcBef>
            </a:pPr>
            <a:r>
              <a:rPr lang="en-US" sz="2400" noProof="0" dirty="0">
                <a:solidFill>
                  <a:srgbClr val="000000"/>
                </a:solidFill>
              </a:rPr>
              <a:t>Manjit is a tipped employee in Missouri and earns the minimum tipped wage. During a 40-hour workweek, she earned $240 in tips. Does the employer owe her the tip credit?</a:t>
            </a:r>
          </a:p>
          <a:p>
            <a:pPr marL="0" indent="0" defTabSz="914400">
              <a:lnSpc>
                <a:spcPct val="100000"/>
              </a:lnSpc>
              <a:spcBef>
                <a:spcPts val="1000"/>
              </a:spcBef>
              <a:buNone/>
            </a:pPr>
            <a:endParaRPr lang="en-US" sz="2400" noProof="0" dirty="0">
              <a:solidFill>
                <a:srgbClr val="000000"/>
              </a:solidFill>
            </a:endParaRPr>
          </a:p>
          <a:p>
            <a:pPr marL="291600" indent="-291600" defTabSz="914400">
              <a:lnSpc>
                <a:spcPct val="100000"/>
              </a:lnSpc>
              <a:spcBef>
                <a:spcPts val="1000"/>
              </a:spcBef>
            </a:pPr>
            <a:r>
              <a:rPr lang="en-US" sz="2400" noProof="0" dirty="0">
                <a:solidFill>
                  <a:srgbClr val="000000"/>
                </a:solidFill>
              </a:rPr>
              <a:t>Missouri minimum tip wage: $4.30/hour.</a:t>
            </a:r>
          </a:p>
          <a:p>
            <a:pPr marL="291600" indent="-291600" defTabSz="914400">
              <a:lnSpc>
                <a:spcPct val="100000"/>
              </a:lnSpc>
              <a:spcBef>
                <a:spcPts val="1000"/>
              </a:spcBef>
            </a:pPr>
            <a:r>
              <a:rPr lang="en-US" sz="2400" noProof="0" dirty="0">
                <a:solidFill>
                  <a:srgbClr val="000000"/>
                </a:solidFill>
              </a:rPr>
              <a:t>Gross wages: 40 hours × $4.30/hour = $172.00.</a:t>
            </a:r>
          </a:p>
          <a:p>
            <a:pPr marL="291600" indent="-291600" defTabSz="914400">
              <a:lnSpc>
                <a:spcPct val="100000"/>
              </a:lnSpc>
              <a:spcBef>
                <a:spcPts val="1000"/>
              </a:spcBef>
            </a:pPr>
            <a:r>
              <a:rPr lang="en-US" sz="2400" noProof="0" dirty="0">
                <a:solidFill>
                  <a:srgbClr val="000000"/>
                </a:solidFill>
              </a:rPr>
              <a:t>Gross wages + tips = $157.20 + $240 = $412.00.</a:t>
            </a:r>
          </a:p>
          <a:p>
            <a:pPr marL="0" indent="0" defTabSz="914400">
              <a:lnSpc>
                <a:spcPct val="100000"/>
              </a:lnSpc>
              <a:spcBef>
                <a:spcPts val="1000"/>
              </a:spcBef>
              <a:buNone/>
            </a:pPr>
            <a:endParaRPr lang="en-US" sz="2400" noProof="0" dirty="0">
              <a:solidFill>
                <a:srgbClr val="000000"/>
              </a:solidFill>
            </a:endParaRPr>
          </a:p>
          <a:p>
            <a:pPr marL="291600" indent="-291600" defTabSz="914400">
              <a:lnSpc>
                <a:spcPct val="100000"/>
              </a:lnSpc>
              <a:spcBef>
                <a:spcPts val="1000"/>
              </a:spcBef>
            </a:pPr>
            <a:r>
              <a:rPr lang="en-US" sz="2400" noProof="0" dirty="0">
                <a:solidFill>
                  <a:srgbClr val="000000"/>
                </a:solidFill>
              </a:rPr>
              <a:t>Minimum wage for Missouri: $8.60/hour.</a:t>
            </a:r>
          </a:p>
          <a:p>
            <a:pPr marL="291600" indent="-291600" defTabSz="914400">
              <a:lnSpc>
                <a:spcPct val="100000"/>
              </a:lnSpc>
              <a:spcBef>
                <a:spcPts val="1000"/>
              </a:spcBef>
            </a:pPr>
            <a:r>
              <a:rPr lang="en-US" sz="2400" noProof="0" dirty="0">
                <a:solidFill>
                  <a:srgbClr val="000000"/>
                </a:solidFill>
              </a:rPr>
              <a:t>Gross pay at minimum wage: 40 hours × $7.85/hour = $344.</a:t>
            </a:r>
          </a:p>
          <a:p>
            <a:pPr marL="0" indent="0" defTabSz="914400">
              <a:lnSpc>
                <a:spcPct val="100000"/>
              </a:lnSpc>
              <a:spcBef>
                <a:spcPts val="1000"/>
              </a:spcBef>
              <a:buNone/>
            </a:pPr>
            <a:endParaRPr lang="en-US" sz="2400" noProof="0" dirty="0">
              <a:solidFill>
                <a:srgbClr val="000000"/>
              </a:solidFill>
            </a:endParaRPr>
          </a:p>
          <a:p>
            <a:pPr marL="291600" indent="-291600" defTabSz="914400">
              <a:lnSpc>
                <a:spcPct val="100000"/>
              </a:lnSpc>
              <a:spcBef>
                <a:spcPts val="1000"/>
              </a:spcBef>
            </a:pPr>
            <a:r>
              <a:rPr lang="en-US" sz="2400" noProof="0" dirty="0">
                <a:solidFill>
                  <a:srgbClr val="000000"/>
                </a:solidFill>
              </a:rPr>
              <a:t>The employer does </a:t>
            </a:r>
            <a:r>
              <a:rPr lang="en-US" sz="2400" u="sng" noProof="0" dirty="0">
                <a:solidFill>
                  <a:srgbClr val="000000"/>
                </a:solidFill>
              </a:rPr>
              <a:t>not</a:t>
            </a:r>
            <a:r>
              <a:rPr lang="en-US" sz="2400" noProof="0" dirty="0">
                <a:solidFill>
                  <a:srgbClr val="000000"/>
                </a:solidFill>
              </a:rPr>
              <a:t> owe Manjit the tip credit.</a:t>
            </a:r>
            <a:endParaRPr lang="en-US" sz="2400" noProof="0" dirty="0"/>
          </a:p>
        </p:txBody>
      </p:sp>
    </p:spTree>
    <p:extLst>
      <p:ext uri="{BB962C8B-B14F-4D97-AF65-F5344CB8AC3E}">
        <p14:creationId xmlns:p14="http://schemas.microsoft.com/office/powerpoint/2010/main" val="3911399890"/>
      </p:ext>
    </p:extLst>
  </p:cSld>
  <p:clrMapOvr>
    <a:masterClrMapping/>
  </p:clrMapOvr>
</p:sld>
</file>

<file path=ppt/theme/theme1.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E2A4281-8783-4E73-98BD-E684AF734CDC}" vid="{B6AA2C42-6885-4EC2-920F-1DECA0968044}"/>
    </a:ext>
  </a:extLst>
</a:theme>
</file>

<file path=ppt/theme/theme2.xml><?xml version="1.0" encoding="utf-8"?>
<a:theme xmlns:a="http://schemas.openxmlformats.org/drawingml/2006/main" name="1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E2A4281-8783-4E73-98BD-E684AF734CDC}" vid="{B6AA2C42-6885-4EC2-920F-1DECA096804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3668</TotalTime>
  <Words>6675</Words>
  <Application>Microsoft Office PowerPoint</Application>
  <PresentationFormat>On-screen Show (4:3)</PresentationFormat>
  <Paragraphs>815</Paragraphs>
  <Slides>49</Slides>
  <Notes>48</Notes>
  <HiddenSlides>2</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49</vt:i4>
      </vt:variant>
    </vt:vector>
  </HeadingPairs>
  <TitlesOfParts>
    <vt:vector size="58" baseType="lpstr">
      <vt:lpstr>Arial</vt:lpstr>
      <vt:lpstr>Calibri</vt:lpstr>
      <vt:lpstr>Franklin Gothic Book</vt:lpstr>
      <vt:lpstr>Franklin Gothic Book (Body)</vt:lpstr>
      <vt:lpstr>Franklin Gothic Medium</vt:lpstr>
      <vt:lpstr>Times New Roman</vt:lpstr>
      <vt:lpstr>Office Theme</vt:lpstr>
      <vt:lpstr>1_Office Theme</vt:lpstr>
      <vt:lpstr>Equation</vt:lpstr>
      <vt:lpstr>Payroll Accounting 2020 Sixth Edition Jeanette M. Landin, Ed.D. Paulette Schirmer, D.B.A.</vt:lpstr>
      <vt:lpstr>L O 3-1: Analyze Minimum Wage Pay for Nonexempt Workers</vt:lpstr>
      <vt:lpstr>Exceptions to Minimum Wage Policy</vt:lpstr>
      <vt:lpstr>Minimum Wage Map</vt:lpstr>
      <vt:lpstr>Minimum Wage Examples 1</vt:lpstr>
      <vt:lpstr>Minimum Wage Examples 2</vt:lpstr>
      <vt:lpstr>Minimum Wage: Tipped Employees</vt:lpstr>
      <vt:lpstr>F L S A Tip Credit</vt:lpstr>
      <vt:lpstr>Tipped Employee Gross Pay Example #1</vt:lpstr>
      <vt:lpstr>Tipped Employee Gross Pay Example #2</vt:lpstr>
      <vt:lpstr>L O 3-2: Compute Gross Pay for Different Pay Bases</vt:lpstr>
      <vt:lpstr>Gross Pay Computation for Salaried Employees</vt:lpstr>
      <vt:lpstr>Hourly Rate for Salaried Employees</vt:lpstr>
      <vt:lpstr>Hourly Rate Conversion Examples – higher standard hours</vt:lpstr>
      <vt:lpstr>Hourly Rate Conversion Examples – lower standard hours</vt:lpstr>
      <vt:lpstr>F L S A Minimum Wage and Nonexempt Salaried Employees</vt:lpstr>
      <vt:lpstr>Salaried Nonexempt Gross Pay Example #1</vt:lpstr>
      <vt:lpstr>Salaried Nonexempt Gross Pay Example #2</vt:lpstr>
      <vt:lpstr>Gross Pay: Commission-Based Pay</vt:lpstr>
      <vt:lpstr>Commission-Based Pay Example 1</vt:lpstr>
      <vt:lpstr>Commission-Based Pay Example 2</vt:lpstr>
      <vt:lpstr>Appropriateness of Commission-based Pay</vt:lpstr>
      <vt:lpstr>Piece-Rate Employee Pay</vt:lpstr>
      <vt:lpstr>Piece-Rate Employee Pay Example 1</vt:lpstr>
      <vt:lpstr>Piece-Rate Employee Pay Example 2</vt:lpstr>
      <vt:lpstr>Piece-Rate Appropriateness</vt:lpstr>
      <vt:lpstr>L O 3-3: Calculate Pay Based on Hours and Fractions of Hours </vt:lpstr>
      <vt:lpstr>Hourly Calculations Examples</vt:lpstr>
      <vt:lpstr>Quarter-hour versus Hundredth-hour System</vt:lpstr>
      <vt:lpstr>L O 3-4: Calculate Overtime in Various Situations</vt:lpstr>
      <vt:lpstr>Example of Employee Pay: 8 and 80 Rule</vt:lpstr>
      <vt:lpstr>Overtime for Tipped Employees</vt:lpstr>
      <vt:lpstr>Tipped Employee Overtime Comparison</vt:lpstr>
      <vt:lpstr>Piece-rate Employee Overtime</vt:lpstr>
      <vt:lpstr>L O 3-5: Create a Payroll Register</vt:lpstr>
      <vt:lpstr>Information Contained in the Payroll Register</vt:lpstr>
      <vt:lpstr>Total, Prove, and Rule the Register</vt:lpstr>
      <vt:lpstr>Gross Pay Computation Using a Payroll Register</vt:lpstr>
      <vt:lpstr>L O 3-6: Apply Combination Pay Methods</vt:lpstr>
      <vt:lpstr>Combination Pay Method Example</vt:lpstr>
      <vt:lpstr>Other Compensation Situations: Payroll Draw</vt:lpstr>
      <vt:lpstr>Other Compensation Situations: I S O</vt:lpstr>
      <vt:lpstr>L O 3-7: Explain Special Pay Situations</vt:lpstr>
      <vt:lpstr>On-call Time</vt:lpstr>
      <vt:lpstr>Travel, Wait, and Sleep Time</vt:lpstr>
      <vt:lpstr>Sub-Minimum Wage Pay</vt:lpstr>
      <vt:lpstr>Summary: Computing Employee Gross Pay</vt:lpstr>
      <vt:lpstr>Accessibility Content: Text Alternatives for Images</vt:lpstr>
      <vt:lpstr>Minimum Wage Map – Text Alternative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Payroll Accounting 2020 6th ed.</dc:title>
  <dc:creator>Jeanette Landin</dc:creator>
  <cp:lastModifiedBy>R, Nithiyanandhan</cp:lastModifiedBy>
  <cp:revision>105</cp:revision>
  <dcterms:created xsi:type="dcterms:W3CDTF">2019-07-18T18:04:41Z</dcterms:created>
  <dcterms:modified xsi:type="dcterms:W3CDTF">2019-11-12T05:57:55Z</dcterms:modified>
</cp:coreProperties>
</file>