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 id="2147483766" r:id="rId2"/>
    <p:sldMasterId id="2147483782" r:id="rId3"/>
  </p:sldMasterIdLst>
  <p:notesMasterIdLst>
    <p:notesMasterId r:id="rId58"/>
  </p:notesMasterIdLst>
  <p:sldIdLst>
    <p:sldId id="312" r:id="rId4"/>
    <p:sldId id="335" r:id="rId5"/>
    <p:sldId id="260" r:id="rId6"/>
    <p:sldId id="336"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92" r:id="rId34"/>
    <p:sldId id="393"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4" r:id="rId51"/>
    <p:sldId id="395" r:id="rId52"/>
    <p:sldId id="396" r:id="rId53"/>
    <p:sldId id="397" r:id="rId54"/>
    <p:sldId id="398" r:id="rId55"/>
    <p:sldId id="399" r:id="rId56"/>
    <p:sldId id="400"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521415D9-36F7-43E2-AB2F-B90AF26B5E84}">
      <p14:sectionLst xmlns:p14="http://schemas.microsoft.com/office/powerpoint/2010/main">
        <p14:section name="Main Content" id="{5937B3B3-3982-4120-8BA4-EA9A1CEAFAA4}">
          <p14:sldIdLst>
            <p14:sldId id="312"/>
            <p14:sldId id="335"/>
            <p14:sldId id="260"/>
            <p14:sldId id="336"/>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92"/>
            <p14:sldId id="393"/>
            <p14:sldId id="377"/>
            <p14:sldId id="378"/>
            <p14:sldId id="379"/>
            <p14:sldId id="380"/>
            <p14:sldId id="381"/>
            <p14:sldId id="382"/>
            <p14:sldId id="383"/>
            <p14:sldId id="384"/>
            <p14:sldId id="385"/>
            <p14:sldId id="386"/>
            <p14:sldId id="387"/>
            <p14:sldId id="388"/>
            <p14:sldId id="389"/>
            <p14:sldId id="390"/>
            <p14:sldId id="391"/>
          </p14:sldIdLst>
        </p14:section>
        <p14:section name="Appendix: Image Descriptions for Unsighted Students" id="{0099BFAE-68E4-4C61-B9D4-4B3566AE5341}">
          <p14:sldIdLst>
            <p14:sldId id="394"/>
            <p14:sldId id="395"/>
            <p14:sldId id="396"/>
            <p14:sldId id="397"/>
            <p14:sldId id="398"/>
            <p14:sldId id="399"/>
            <p14:sldId id="400"/>
          </p14:sldIdLst>
        </p14:section>
      </p14:sectionLst>
    </p:ext>
    <p:ext uri="{EFAFB233-063F-42B5-8137-9DF3F51BA10A}">
      <p15:sldGuideLst xmlns:p15="http://schemas.microsoft.com/office/powerpoint/2012/main">
        <p15:guide id="1" orient="horz" pos="96" userDrawn="1">
          <p15:clr>
            <a:srgbClr val="A4A3A4"/>
          </p15:clr>
        </p15:guide>
        <p15:guide id="2" pos="3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ette Landin" initials="JL" lastIdx="1" clrIdx="0"/>
  <p:cmAuthor id="2" name="Samantha Cox" initials="SC"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0364" autoAdjust="0"/>
  </p:normalViewPr>
  <p:slideViewPr>
    <p:cSldViewPr snapToGrid="0">
      <p:cViewPr varScale="1">
        <p:scale>
          <a:sx n="115" d="100"/>
          <a:sy n="115" d="100"/>
        </p:scale>
        <p:origin x="708" y="96"/>
      </p:cViewPr>
      <p:guideLst>
        <p:guide orient="horz" pos="96"/>
        <p:guide pos="385"/>
      </p:guideLst>
    </p:cSldViewPr>
  </p:slideViewPr>
  <p:outlineViewPr>
    <p:cViewPr>
      <p:scale>
        <a:sx n="50" d="100"/>
        <a:sy n="50" d="100"/>
      </p:scale>
      <p:origin x="0" y="-39942"/>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0EA3606-D4A5-4803-83D7-530923330BB3}" type="datetimeFigureOut">
              <a:rPr lang="en-US"/>
              <a:pPr>
                <a:defRPr/>
              </a:pPr>
              <a:t>11/21/2019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419E2F8-FA7E-4E3E-B718-CF3BF7666553}" type="slidenum">
              <a:rPr lang="en-US"/>
              <a:pPr>
                <a:defRPr/>
              </a:pPr>
              <a:t>‹#›</a:t>
            </a:fld>
            <a:endParaRPr lang="en-US" dirty="0"/>
          </a:p>
        </p:txBody>
      </p:sp>
    </p:spTree>
    <p:extLst>
      <p:ext uri="{BB962C8B-B14F-4D97-AF65-F5344CB8AC3E}">
        <p14:creationId xmlns:p14="http://schemas.microsoft.com/office/powerpoint/2010/main" val="30484419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dirty="0"/>
              <a:t>Payroll Accounting 2020</a:t>
            </a:r>
            <a:r>
              <a:rPr lang="en-US" dirty="0"/>
              <a:t>, 6</a:t>
            </a:r>
            <a:r>
              <a:rPr lang="en-US" baseline="30000" dirty="0"/>
              <a:t>th</a:t>
            </a:r>
            <a:r>
              <a:rPr lang="en-US" dirty="0"/>
              <a:t> edition. Jeanette M. Landin, Ed. D. and Paulette Schirmer, D.B.A.</a:t>
            </a:r>
            <a:r>
              <a:rPr lang="en-US" baseline="0" dirty="0"/>
              <a:t> </a:t>
            </a:r>
            <a:endParaRPr lang="en-US" dirty="0"/>
          </a:p>
          <a:p>
            <a:endParaRPr lang="en-IN" dirty="0"/>
          </a:p>
          <a:p>
            <a:pPr>
              <a:spcBef>
                <a:spcPct val="0"/>
              </a:spcBef>
            </a:pPr>
            <a:r>
              <a:rPr lang="en-US" dirty="0"/>
              <a:t>Chapter 6: Employer Payroll Taxes and Labor Planning. In this chapter,</a:t>
            </a:r>
            <a:r>
              <a:rPr lang="en-US" baseline="0" dirty="0"/>
              <a:t> we will discuss the obligations an employer has regarding payroll. These responsibilities are not just to the employees and the government, but also to the company. Payroll represents a significant investment and expense on the employer’s part, so understanding the relation of labor expense to company profits is important.</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1</a:t>
            </a:fld>
            <a:endParaRPr lang="en-US" dirty="0"/>
          </a:p>
        </p:txBody>
      </p:sp>
    </p:spTree>
    <p:extLst>
      <p:ext uri="{BB962C8B-B14F-4D97-AF65-F5344CB8AC3E}">
        <p14:creationId xmlns:p14="http://schemas.microsoft.com/office/powerpoint/2010/main" val="453720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10</a:t>
            </a:fld>
            <a:endParaRPr lang="en-US" dirty="0"/>
          </a:p>
        </p:txBody>
      </p:sp>
    </p:spTree>
    <p:extLst>
      <p:ext uri="{BB962C8B-B14F-4D97-AF65-F5344CB8AC3E}">
        <p14:creationId xmlns:p14="http://schemas.microsoft.com/office/powerpoint/2010/main" val="3503518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IRS also issues directions to employers regarding timing of deposits.  Three common reporting periods exist: Monthly, semi-weekly, and next business day. The size of a company’s payroll dictates the frequency of their payroll tax deposits. The IRS uses the “lookback” period to determine the employer’s reporting and depositing frequency.</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11</a:t>
            </a:fld>
            <a:endParaRPr lang="en-US" dirty="0"/>
          </a:p>
        </p:txBody>
      </p:sp>
    </p:spTree>
    <p:extLst>
      <p:ext uri="{BB962C8B-B14F-4D97-AF65-F5344CB8AC3E}">
        <p14:creationId xmlns:p14="http://schemas.microsoft.com/office/powerpoint/2010/main" val="3059214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lookback period is the</a:t>
            </a:r>
            <a:r>
              <a:rPr lang="en-US" baseline="0" dirty="0"/>
              <a:t> 12-month period prior to June 30 of the previous year. For example, the lookback period for 2019 was July 1, 2017 through June 30, 2018. The IRS notifies the employer about their reporting and deposit schedule for the next year based on that lookback period.</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12</a:t>
            </a:fld>
            <a:endParaRPr lang="en-US" dirty="0"/>
          </a:p>
        </p:txBody>
      </p:sp>
    </p:spTree>
    <p:extLst>
      <p:ext uri="{BB962C8B-B14F-4D97-AF65-F5344CB8AC3E}">
        <p14:creationId xmlns:p14="http://schemas.microsoft.com/office/powerpoint/2010/main" val="1162555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These are the guidelines</a:t>
            </a:r>
            <a:r>
              <a:rPr lang="en-US" baseline="0" dirty="0"/>
              <a:t> and due dates for monthly schedule depositors. Note that all new businesses are monthly schedule depositors unless they accrue more than $100,000 in payroll taxes during any pay period.</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13</a:t>
            </a:fld>
            <a:endParaRPr lang="en-US" dirty="0"/>
          </a:p>
        </p:txBody>
      </p:sp>
    </p:spTree>
    <p:extLst>
      <p:ext uri="{BB962C8B-B14F-4D97-AF65-F5344CB8AC3E}">
        <p14:creationId xmlns:p14="http://schemas.microsoft.com/office/powerpoint/2010/main" val="84722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guidelines</a:t>
            </a:r>
            <a:r>
              <a:rPr lang="en-US" baseline="0" dirty="0"/>
              <a:t> and due dates for semi-weekly schedule depositors. Note the different deposit dates for payroll date.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14</a:t>
            </a:fld>
            <a:endParaRPr lang="en-US" dirty="0"/>
          </a:p>
        </p:txBody>
      </p:sp>
    </p:spTree>
    <p:extLst>
      <p:ext uri="{BB962C8B-B14F-4D97-AF65-F5344CB8AC3E}">
        <p14:creationId xmlns:p14="http://schemas.microsoft.com/office/powerpoint/2010/main" val="3388710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guidelines</a:t>
            </a:r>
            <a:r>
              <a:rPr lang="en-US" baseline="0" dirty="0"/>
              <a:t> and due dates for next business day schedule depositors. Any employer may be a next business day depositor if they incur more than $100,000 in payroll tax liability in a single payroll period. This does not mean that they remain next business day depositors. Instead, they will return to their appointed deposit schedule for the next payroll period, unless the payroll tax liability again exceeds $100,000.</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15</a:t>
            </a:fld>
            <a:endParaRPr lang="en-US" dirty="0"/>
          </a:p>
        </p:txBody>
      </p:sp>
    </p:spTree>
    <p:extLst>
      <p:ext uri="{BB962C8B-B14F-4D97-AF65-F5344CB8AC3E}">
        <p14:creationId xmlns:p14="http://schemas.microsoft.com/office/powerpoint/2010/main" val="2851815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reconcile taxes collected and deposited, all employers must file Form 941 on a quarterly basis. This form is due by the last day of the following month.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16</a:t>
            </a:fld>
            <a:endParaRPr lang="en-US" dirty="0"/>
          </a:p>
        </p:txBody>
      </p:sp>
    </p:spTree>
    <p:extLst>
      <p:ext uri="{BB962C8B-B14F-4D97-AF65-F5344CB8AC3E}">
        <p14:creationId xmlns:p14="http://schemas.microsoft.com/office/powerpoint/2010/main" val="3445460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a:t>
            </a:r>
            <a:r>
              <a:rPr lang="en-US" baseline="0" dirty="0"/>
              <a:t> first page of a completed </a:t>
            </a:r>
            <a:r>
              <a:rPr lang="en-US" dirty="0"/>
              <a:t>Form 941. Sometimes during the completion of this form, employers may notice a discrepancy between the amounts they deposited</a:t>
            </a:r>
            <a:r>
              <a:rPr lang="en-US" baseline="0" dirty="0"/>
              <a:t> and the taxes due. This discrepancy is usually relatively small and is due to the rounding of calculations during the payroll process. This form allows employers to reconcile any discrepancy due to rounding and to ensure that they have deposited the correct amount of payroll taxes.</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17</a:t>
            </a:fld>
            <a:endParaRPr lang="en-US" dirty="0"/>
          </a:p>
        </p:txBody>
      </p:sp>
    </p:spTree>
    <p:extLst>
      <p:ext uri="{BB962C8B-B14F-4D97-AF65-F5344CB8AC3E}">
        <p14:creationId xmlns:p14="http://schemas.microsoft.com/office/powerpoint/2010/main" val="91739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 B accompanies Form 941 for semi-weekly and next business day depositors. It breaks</a:t>
            </a:r>
            <a:r>
              <a:rPr lang="en-US" baseline="0" dirty="0"/>
              <a:t> down payroll tax liability by payroll date. Next business day depositors use Schedule B the same way that semi-weekly depositors do. The purpose of schedule B is to facilitate the reconciliation of taxes deposited and due.</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18</a:t>
            </a:fld>
            <a:endParaRPr lang="en-US" dirty="0"/>
          </a:p>
        </p:txBody>
      </p:sp>
    </p:spTree>
    <p:extLst>
      <p:ext uri="{BB962C8B-B14F-4D97-AF65-F5344CB8AC3E}">
        <p14:creationId xmlns:p14="http://schemas.microsoft.com/office/powerpoint/2010/main" val="116394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schedule B. Note that the payroll tax liability is listed on the</a:t>
            </a:r>
            <a:r>
              <a:rPr lang="en-US" baseline="0" dirty="0"/>
              <a:t> actual payroll disbursement dates and that those totals are used to support the monthly tax liability that appears on page 2 of Form 941.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19</a:t>
            </a:fld>
            <a:endParaRPr lang="en-US" dirty="0"/>
          </a:p>
        </p:txBody>
      </p:sp>
    </p:spTree>
    <p:extLst>
      <p:ext uri="{BB962C8B-B14F-4D97-AF65-F5344CB8AC3E}">
        <p14:creationId xmlns:p14="http://schemas.microsoft.com/office/powerpoint/2010/main" val="331057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payroll taxes that an employer pays are legally mandated, and the official term is statutory deductions. This means that once a firm agrees to become an employer, it must abide by payroll tax regulations for every employee. Once the paychecks are written, the employer must reconcile employee tax withholdings with tax payments on quarterly and annual forms. After an employee is terminated, the tax responsibility often continues, depending on when the employee stopped working and the circumstances surrounding the termination. For example, if an employee resigns, then the employer needs to pay the employee his or her final amounts due, file the appropriate quarterly reports, and issue the W-2 at year end.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2</a:t>
            </a:fld>
            <a:endParaRPr lang="en-US" dirty="0"/>
          </a:p>
        </p:txBody>
      </p:sp>
    </p:spTree>
    <p:extLst>
      <p:ext uri="{BB962C8B-B14F-4D97-AF65-F5344CB8AC3E}">
        <p14:creationId xmlns:p14="http://schemas.microsoft.com/office/powerpoint/2010/main" val="4025662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tax reporting form is Form 944, which is used by businesses that have less than $2,500 in annual tax liability. Employers may only use this form when notified specifically by the IRS in writing. This form and any tax deposit is due by January 31 of the following year. </a:t>
            </a:r>
          </a:p>
          <a:p>
            <a:endParaRPr lang="en-US" baseline="0" dirty="0"/>
          </a:p>
          <a:p>
            <a:r>
              <a:rPr lang="en-US" baseline="0" dirty="0"/>
              <a:t>If the employer is in a state that charges personal income taxes, the firm must file the appropriate state return. A list of state revenue offices appears in Appendix E. It is a good idea to become familiar with your state’s payroll tax filing requirements (if applicable).</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20</a:t>
            </a:fld>
            <a:endParaRPr lang="en-US" dirty="0"/>
          </a:p>
        </p:txBody>
      </p:sp>
    </p:spTree>
    <p:extLst>
      <p:ext uri="{BB962C8B-B14F-4D97-AF65-F5344CB8AC3E}">
        <p14:creationId xmlns:p14="http://schemas.microsoft.com/office/powerpoint/2010/main" val="89394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21</a:t>
            </a:fld>
            <a:endParaRPr lang="en-US" dirty="0"/>
          </a:p>
        </p:txBody>
      </p:sp>
    </p:spTree>
    <p:extLst>
      <p:ext uri="{BB962C8B-B14F-4D97-AF65-F5344CB8AC3E}">
        <p14:creationId xmlns:p14="http://schemas.microsoft.com/office/powerpoint/2010/main" val="4288657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22</a:t>
            </a:fld>
            <a:endParaRPr lang="en-US" dirty="0"/>
          </a:p>
        </p:txBody>
      </p:sp>
    </p:spTree>
    <p:extLst>
      <p:ext uri="{BB962C8B-B14F-4D97-AF65-F5344CB8AC3E}">
        <p14:creationId xmlns:p14="http://schemas.microsoft.com/office/powerpoint/2010/main" val="3320414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form that employers file is Form 940, the employer’s annual</a:t>
            </a:r>
            <a:r>
              <a:rPr lang="en-US" baseline="0" dirty="0"/>
              <a:t> FUTA tax reconciliation tool. Employers use this form to determine how much FUTA tax they must remit. This form is completed annually and is due by January 31 of the following year.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23</a:t>
            </a:fld>
            <a:endParaRPr lang="en-US" dirty="0"/>
          </a:p>
        </p:txBody>
      </p:sp>
    </p:spTree>
    <p:extLst>
      <p:ext uri="{BB962C8B-B14F-4D97-AF65-F5344CB8AC3E}">
        <p14:creationId xmlns:p14="http://schemas.microsoft.com/office/powerpoint/2010/main" val="349328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have</a:t>
            </a:r>
            <a:r>
              <a:rPr lang="en-US" baseline="0" dirty="0"/>
              <a:t> the ability to deduct the contributions they make to employee fringe benefits. For example, if an employer matched 401(k) contributions, that matched amount would be exempt from FUTA tax. The effect of these fringe benefit contributions is that they reduce the employer’s FUTA tax liability.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24</a:t>
            </a:fld>
            <a:endParaRPr lang="en-US" dirty="0"/>
          </a:p>
        </p:txBody>
      </p:sp>
    </p:spTree>
    <p:extLst>
      <p:ext uri="{BB962C8B-B14F-4D97-AF65-F5344CB8AC3E}">
        <p14:creationId xmlns:p14="http://schemas.microsoft.com/office/powerpoint/2010/main" val="2538320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Amounts exempt for the calculation of FUTA include the contributions to 401(k). </a:t>
            </a:r>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25</a:t>
            </a:fld>
            <a:endParaRPr lang="en-US" dirty="0"/>
          </a:p>
        </p:txBody>
      </p:sp>
    </p:spTree>
    <p:extLst>
      <p:ext uri="{BB962C8B-B14F-4D97-AF65-F5344CB8AC3E}">
        <p14:creationId xmlns:p14="http://schemas.microsoft.com/office/powerpoint/2010/main" val="1973742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a:t>
            </a:r>
            <a:r>
              <a:rPr lang="en-US" baseline="0" dirty="0"/>
              <a:t> of a completed Form 940. Note the difference between the total wages, wages in excess of $7,000 per employee, and the wages subject to FUTA. To determine the wages in excess of $7,000, it is important to know which employees have been paid more than $7,000 during the calendar year. This becomes particularly important when the employee is newly hired, and the year-to-date pay is close to the $7,000 threshold.</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26</a:t>
            </a:fld>
            <a:endParaRPr lang="en-US" dirty="0"/>
          </a:p>
        </p:txBody>
      </p:sp>
    </p:spTree>
    <p:extLst>
      <p:ext uri="{BB962C8B-B14F-4D97-AF65-F5344CB8AC3E}">
        <p14:creationId xmlns:p14="http://schemas.microsoft.com/office/powerpoint/2010/main" val="4212027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critical form is the Form W-2,</a:t>
            </a:r>
            <a:r>
              <a:rPr lang="en-US" baseline="0" dirty="0"/>
              <a:t> which the employer must deliver to all employees who were employed during the previous year by January 31. The Form W-2 reports all of the employee’s pay and understanding the correlation between the W-2 and the employee’s final payroll for the year is important. The year-to-date pay as reflected on the pay advice may differ from the W-2 because of the timing of the final pay for the year. It is also important to note that the Taxable income and the Social Security wages on the W-2 will not be the same number when the employee has pre-tax deductions. </a:t>
            </a:r>
          </a:p>
          <a:p>
            <a:endParaRPr lang="en-US" baseline="0" dirty="0"/>
          </a:p>
          <a:p>
            <a:r>
              <a:rPr lang="en-US" baseline="0" dirty="0"/>
              <a:t>All tips reported to the employer will be reflected on the W-2, as will any retirement plan contributions, union dues, and tuition benefits. Part of the Affordable Care Act of 2010 required employers to list the health care benefit on the W-2 in box 12.</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27</a:t>
            </a:fld>
            <a:endParaRPr lang="en-US" dirty="0"/>
          </a:p>
        </p:txBody>
      </p:sp>
    </p:spTree>
    <p:extLst>
      <p:ext uri="{BB962C8B-B14F-4D97-AF65-F5344CB8AC3E}">
        <p14:creationId xmlns:p14="http://schemas.microsoft.com/office/powerpoint/2010/main" val="237995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
            </a:r>
            <a:r>
              <a:rPr lang="en-US" baseline="0" dirty="0"/>
              <a:t> W-2 has many copies, each designated for a different recipient. This table shows which copy goes where.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28</a:t>
            </a:fld>
            <a:endParaRPr lang="en-US" dirty="0"/>
          </a:p>
        </p:txBody>
      </p:sp>
    </p:spTree>
    <p:extLst>
      <p:ext uri="{BB962C8B-B14F-4D97-AF65-F5344CB8AC3E}">
        <p14:creationId xmlns:p14="http://schemas.microsoft.com/office/powerpoint/2010/main" val="324189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information for a sample W-2 form. Note the information that belongs in the different boxes on the W-2.</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29</a:t>
            </a:fld>
            <a:endParaRPr lang="en-US" dirty="0"/>
          </a:p>
        </p:txBody>
      </p:sp>
    </p:spTree>
    <p:extLst>
      <p:ext uri="{BB962C8B-B14F-4D97-AF65-F5344CB8AC3E}">
        <p14:creationId xmlns:p14="http://schemas.microsoft.com/office/powerpoint/2010/main" val="362397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illustrates which taxes the employee pays, and which the employer</a:t>
            </a:r>
            <a:r>
              <a:rPr lang="en-US" baseline="0" dirty="0"/>
              <a:t> pays. Note that the State Unemployment Tax may be the responsibility of both the employee and the employer, depending on state laws. </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419E2F8-FA7E-4E3E-B718-CF3BF7666553}" type="slidenum">
              <a:rPr lang="en-US" smtClean="0"/>
              <a:pPr>
                <a:defRPr/>
              </a:pPr>
              <a:t>3</a:t>
            </a:fld>
            <a:endParaRPr lang="en-US" dirty="0"/>
          </a:p>
        </p:txBody>
      </p:sp>
    </p:spTree>
    <p:extLst>
      <p:ext uri="{BB962C8B-B14F-4D97-AF65-F5344CB8AC3E}">
        <p14:creationId xmlns:p14="http://schemas.microsoft.com/office/powerpoint/2010/main" val="1328337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completed sample W-2, based on the information from the previous</a:t>
            </a:r>
            <a:r>
              <a:rPr lang="en-US" baseline="0" dirty="0"/>
              <a:t> slide.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30</a:t>
            </a:fld>
            <a:endParaRPr lang="en-US" dirty="0"/>
          </a:p>
        </p:txBody>
      </p:sp>
    </p:spTree>
    <p:extLst>
      <p:ext uri="{BB962C8B-B14F-4D97-AF65-F5344CB8AC3E}">
        <p14:creationId xmlns:p14="http://schemas.microsoft.com/office/powerpoint/2010/main" val="19797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9E2F8-FA7E-4E3E-B718-CF3BF7666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44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9E2F8-FA7E-4E3E-B718-CF3BF7666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419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Form W-3 is a transmittal form that must accompany</a:t>
            </a:r>
            <a:r>
              <a:rPr lang="en-US" baseline="0" dirty="0"/>
              <a:t> a firm’s W-2s that it submits to the IRS. The boxes on the W-3 correlate to the boxes on the W-2, and it is the accountant’s duty to compile the totals from each box on the W-2s and report those totals on the W-3.  An important note is that the total wages paid must match the annual totals as reported on Forms 940 and 941.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33</a:t>
            </a:fld>
            <a:endParaRPr lang="en-US" dirty="0"/>
          </a:p>
        </p:txBody>
      </p:sp>
    </p:spTree>
    <p:extLst>
      <p:ext uri="{BB962C8B-B14F-4D97-AF65-F5344CB8AC3E}">
        <p14:creationId xmlns:p14="http://schemas.microsoft.com/office/powerpoint/2010/main" val="3843438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of a Form W-3. Note the differences between Form</a:t>
            </a:r>
            <a:r>
              <a:rPr lang="en-US" baseline="0" dirty="0"/>
              <a:t> W-2 that exist at the top of the form.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34</a:t>
            </a:fld>
            <a:endParaRPr lang="en-US" dirty="0"/>
          </a:p>
        </p:txBody>
      </p:sp>
    </p:spTree>
    <p:extLst>
      <p:ext uri="{BB962C8B-B14F-4D97-AF65-F5344CB8AC3E}">
        <p14:creationId xmlns:p14="http://schemas.microsoft.com/office/powerpoint/2010/main" val="2620321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have been discussing, payroll is the cost of employing people to complete</a:t>
            </a:r>
            <a:r>
              <a:rPr lang="en-US" baseline="0" dirty="0"/>
              <a:t> business operations. However, payroll is more than simply paying people to work. Other costs of having employees include recruiting, hiring, and training. The average cost to hire employees is $4,000, which includes items like advertising the position, time spent in interviews, and costs associated with training the new hire. If the company requires the employee to have tools and wear uniforms, that is an additional cost. The important correlation to understand is how payroll data connects with company profitability. High employee expenses can negatively influence profitability, which has led employers to consider the connection between profitability and expense, which is called productivity.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35</a:t>
            </a:fld>
            <a:endParaRPr lang="en-US" dirty="0"/>
          </a:p>
        </p:txBody>
      </p:sp>
    </p:spTree>
    <p:extLst>
      <p:ext uri="{BB962C8B-B14F-4D97-AF65-F5344CB8AC3E}">
        <p14:creationId xmlns:p14="http://schemas.microsoft.com/office/powerpoint/2010/main" val="760625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Part of understanding the responsibilities is knowledge of the consequences for non-reporting. The IRS imposes penalties that can become a significant amount of money, depending on the size of the company’s payroll. The main point to remember is the difference between willful non-reporting, which involves intent, and neglect, which means that the non-reporting was unintentional. The IRS may waive non-reporting penalties if the non-reporting was unintentional.</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36</a:t>
            </a:fld>
            <a:endParaRPr lang="en-US" dirty="0"/>
          </a:p>
        </p:txBody>
      </p:sp>
    </p:spTree>
    <p:extLst>
      <p:ext uri="{BB962C8B-B14F-4D97-AF65-F5344CB8AC3E}">
        <p14:creationId xmlns:p14="http://schemas.microsoft.com/office/powerpoint/2010/main" val="3883398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 responsibilities</a:t>
            </a:r>
            <a:r>
              <a:rPr lang="en-US" baseline="0" dirty="0"/>
              <a:t> lie in the collecting and remitting of withholdings from employees to the proper recipients. The employer is also accountable to external officials for the proper reporting and timely remittance</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37</a:t>
            </a:fld>
            <a:endParaRPr lang="en-US" dirty="0"/>
          </a:p>
        </p:txBody>
      </p:sp>
    </p:spTree>
    <p:extLst>
      <p:ext uri="{BB962C8B-B14F-4D97-AF65-F5344CB8AC3E}">
        <p14:creationId xmlns:p14="http://schemas.microsoft.com/office/powerpoint/2010/main" val="1540127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Non-wage</a:t>
            </a:r>
            <a:r>
              <a:rPr lang="en-US" baseline="0" dirty="0"/>
              <a:t> expenses can comprise 50% of an employee’s salary. This is money about which the employee may not be aware, but it has a strong correlation with company profitability. Some of the non-wage related expenses include the taxes that employers pay, paid time like vacation and sick time, and other benefits like tuition, health club memberships, etc. </a:t>
            </a:r>
          </a:p>
          <a:p>
            <a:endParaRPr lang="en-US" baseline="0" dirty="0"/>
          </a:p>
          <a:p>
            <a:r>
              <a:rPr lang="en-US" baseline="0" dirty="0"/>
              <a:t>Employers need to manage their costs, and the distribution of those costs among departments is important information. The number of employees per department is called labor distribution. This distribution influences each department’s profitability, which influences planning and decision-making practices.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38</a:t>
            </a:fld>
            <a:endParaRPr lang="en-US" dirty="0"/>
          </a:p>
        </p:txBody>
      </p:sp>
    </p:spTree>
    <p:extLst>
      <p:ext uri="{BB962C8B-B14F-4D97-AF65-F5344CB8AC3E}">
        <p14:creationId xmlns:p14="http://schemas.microsoft.com/office/powerpoint/2010/main" val="3271704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Labor Distribution report allows employers to break down costs by department</a:t>
            </a:r>
            <a:r>
              <a:rPr lang="en-US" baseline="0" dirty="0"/>
              <a:t> in order to understand the relationship between revenue and expenses as it pertains to departments of the company. Without department classification, employee costs are evenly distributed among all departments. This type of distribution may lead to misclassification of costs, incorrect data for decision making, and potentially poor planning.</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39</a:t>
            </a:fld>
            <a:endParaRPr lang="en-US" dirty="0"/>
          </a:p>
        </p:txBody>
      </p:sp>
    </p:spTree>
    <p:extLst>
      <p:ext uri="{BB962C8B-B14F-4D97-AF65-F5344CB8AC3E}">
        <p14:creationId xmlns:p14="http://schemas.microsoft.com/office/powerpoint/2010/main" val="49227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As illustrated in the previous chart, the employer and the employee both share responsibility for FICA taxes. For these</a:t>
            </a:r>
            <a:r>
              <a:rPr lang="en-US" baseline="0" dirty="0"/>
              <a:t> taxes, the employer matches the amount withheld from the employee’s pay.  Remember that the employee has 6.2% withheld for the Social Security tax and 1.45% for the Medicare tax.  Employers must pay these amount in addition to the employee’s wage or salary. However only the employee is responsible for the Medicare surcharge if they earn over $200,000, according to the provisions of the Affordable Care Act.</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4</a:t>
            </a:fld>
            <a:endParaRPr lang="en-US" dirty="0"/>
          </a:p>
        </p:txBody>
      </p:sp>
    </p:spTree>
    <p:extLst>
      <p:ext uri="{BB962C8B-B14F-4D97-AF65-F5344CB8AC3E}">
        <p14:creationId xmlns:p14="http://schemas.microsoft.com/office/powerpoint/2010/main" val="2588168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labor distribution for a company that does not use departmental classification. Note</a:t>
            </a:r>
            <a:r>
              <a:rPr lang="en-US" baseline="0" dirty="0"/>
              <a:t> that each department will reflect an equal amount of labor expenses, although the number of employees per department is not the same.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40</a:t>
            </a:fld>
            <a:endParaRPr lang="en-US" dirty="0"/>
          </a:p>
        </p:txBody>
      </p:sp>
    </p:spTree>
    <p:extLst>
      <p:ext uri="{BB962C8B-B14F-4D97-AF65-F5344CB8AC3E}">
        <p14:creationId xmlns:p14="http://schemas.microsoft.com/office/powerpoint/2010/main" val="917700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same company, but with department classification. Note the differences in departmental allocations of labor costs. </a:t>
            </a:r>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41</a:t>
            </a:fld>
            <a:endParaRPr lang="en-US" dirty="0"/>
          </a:p>
        </p:txBody>
      </p:sp>
    </p:spTree>
    <p:extLst>
      <p:ext uri="{BB962C8B-B14F-4D97-AF65-F5344CB8AC3E}">
        <p14:creationId xmlns:p14="http://schemas.microsoft.com/office/powerpoint/2010/main" val="2447556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labor distribution is important for managers to make decisions, the benefit analysis is similarly important for employees. The benefit analysis report allows employees to understand their entire compensation, especially the piece that they do not receive in their paychecks. Employee benefits are the second highest expense for employers. An important piece of this to consider is that many of these benefit-related expenses may not be quantitatively linked with employee productivity.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42</a:t>
            </a:fld>
            <a:endParaRPr lang="en-US" dirty="0"/>
          </a:p>
        </p:txBody>
      </p:sp>
    </p:spTree>
    <p:extLst>
      <p:ext uri="{BB962C8B-B14F-4D97-AF65-F5344CB8AC3E}">
        <p14:creationId xmlns:p14="http://schemas.microsoft.com/office/powerpoint/2010/main" val="1967856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page of a sample benefits analysis</a:t>
            </a:r>
            <a:r>
              <a:rPr lang="en-US" baseline="0" dirty="0"/>
              <a:t> report. Note that it contains the health and welfare benefits, retirement plan benefits, and information about paid time off and holiday pay. This report allows employers to benchmark their labor expenses with similar companies.</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43</a:t>
            </a:fld>
            <a:endParaRPr lang="en-US" dirty="0"/>
          </a:p>
        </p:txBody>
      </p:sp>
    </p:spTree>
    <p:extLst>
      <p:ext uri="{BB962C8B-B14F-4D97-AF65-F5344CB8AC3E}">
        <p14:creationId xmlns:p14="http://schemas.microsoft.com/office/powerpoint/2010/main" val="3366957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total</a:t>
            </a:r>
            <a:r>
              <a:rPr lang="en-US" baseline="0" dirty="0"/>
              <a:t> compensation report is useful to inform employees about their true compensation, specifically the parts that not reflected in their paychecks. Knowing the total value of their work informs employees about their value to the firm.</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44</a:t>
            </a:fld>
            <a:endParaRPr lang="en-US" dirty="0"/>
          </a:p>
        </p:txBody>
      </p:sp>
    </p:spTree>
    <p:extLst>
      <p:ext uri="{BB962C8B-B14F-4D97-AF65-F5344CB8AC3E}">
        <p14:creationId xmlns:p14="http://schemas.microsoft.com/office/powerpoint/2010/main" val="2987921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of an annual total compensation report. Note</a:t>
            </a:r>
            <a:r>
              <a:rPr lang="en-US" baseline="0" dirty="0"/>
              <a:t> how it depicts the employee’s salary and benefits graphically. This allows employees to grasp the true value of their work and to make informed decisions about their career.</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45</a:t>
            </a:fld>
            <a:endParaRPr lang="en-US" dirty="0"/>
          </a:p>
        </p:txBody>
      </p:sp>
    </p:spTree>
    <p:extLst>
      <p:ext uri="{BB962C8B-B14F-4D97-AF65-F5344CB8AC3E}">
        <p14:creationId xmlns:p14="http://schemas.microsoft.com/office/powerpoint/2010/main" val="4129267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Taxes are the cost of doing business and may include federal, state, and local. There are matching taxes as well as individual taxes on either the employer or employee. The payroll accountant also needs to understand how to calculate the Form W-2 from the final paycheck of the year. </a:t>
            </a:r>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46</a:t>
            </a:fld>
            <a:endParaRPr lang="en-US" dirty="0"/>
          </a:p>
        </p:txBody>
      </p:sp>
    </p:spTree>
    <p:extLst>
      <p:ext uri="{BB962C8B-B14F-4D97-AF65-F5344CB8AC3E}">
        <p14:creationId xmlns:p14="http://schemas.microsoft.com/office/powerpoint/2010/main" val="2877271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full cost of employees includes benefits as well as employer paid costs. Providing an employee with the Total Annual Compensation Report can give employees an idea of the costs of their employment. </a:t>
            </a:r>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47</a:t>
            </a:fld>
            <a:endParaRPr lang="en-US" dirty="0"/>
          </a:p>
        </p:txBody>
      </p:sp>
    </p:spTree>
    <p:extLst>
      <p:ext uri="{BB962C8B-B14F-4D97-AF65-F5344CB8AC3E}">
        <p14:creationId xmlns:p14="http://schemas.microsoft.com/office/powerpoint/2010/main" val="1143561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9E2F8-FA7E-4E3E-B718-CF3BF7666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797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9E2F8-FA7E-4E3E-B718-CF3BF7666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29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an example of computing the Social Security Tax liability.</a:t>
            </a:r>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5</a:t>
            </a:fld>
            <a:endParaRPr lang="en-US" dirty="0"/>
          </a:p>
        </p:txBody>
      </p:sp>
    </p:spTree>
    <p:extLst>
      <p:ext uri="{BB962C8B-B14F-4D97-AF65-F5344CB8AC3E}">
        <p14:creationId xmlns:p14="http://schemas.microsoft.com/office/powerpoint/2010/main" val="34222577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9E2F8-FA7E-4E3E-B718-CF3BF7666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1420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9E2F8-FA7E-4E3E-B718-CF3BF7666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7697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9E2F8-FA7E-4E3E-B718-CF3BF7666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291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9E2F8-FA7E-4E3E-B718-CF3BF76665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21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an example of computing the Medicare Tax liability.</a:t>
            </a:r>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6</a:t>
            </a:fld>
            <a:endParaRPr lang="en-US" dirty="0"/>
          </a:p>
        </p:txBody>
      </p:sp>
    </p:spTree>
    <p:extLst>
      <p:ext uri="{BB962C8B-B14F-4D97-AF65-F5344CB8AC3E}">
        <p14:creationId xmlns:p14="http://schemas.microsoft.com/office/powerpoint/2010/main" val="2964537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t>
            </a:r>
            <a:r>
              <a:rPr lang="en-US" baseline="0" dirty="0"/>
              <a:t> to the other payroll taxes, the employer pays unemployment taxes. The first of these taxes is FUTA, which is the acronym for the Federal Unemployment Tax Act. FUTA taxes pay only for the administrative expenses associated with administration of the unemployment fund. SUTA, which is the acronym for the State Unemployment Tax Act, pays for the unemployment benefits received by employees. </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7</a:t>
            </a:fld>
            <a:endParaRPr lang="en-US" dirty="0"/>
          </a:p>
        </p:txBody>
      </p:sp>
    </p:spTree>
    <p:extLst>
      <p:ext uri="{BB962C8B-B14F-4D97-AF65-F5344CB8AC3E}">
        <p14:creationId xmlns:p14="http://schemas.microsoft.com/office/powerpoint/2010/main" val="936646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2020, the FUTA rate is 6.0% and</a:t>
            </a:r>
            <a:r>
              <a:rPr lang="en-US" baseline="0" dirty="0"/>
              <a:t> is assessed on the first $7,000 of each employee’s annual salary. Once the employee earns $7,000, then the tax is no longer assessed for the remainder of the year. It is important to keep track of each employee’s year-to-date earnings so that the accurate amount of FUTA is remitted.</a:t>
            </a:r>
          </a:p>
          <a:p>
            <a:endParaRPr lang="en-US" baseline="0" dirty="0"/>
          </a:p>
          <a:p>
            <a:r>
              <a:rPr lang="en-US" baseline="0" dirty="0"/>
              <a:t>Of this 6.0%, the employer may receive a 5.4% state reduction if they make all SUTA deposits in full and on time and if they are not in a credit reduction state. A credit reduction occurs when a state takes loans from the Federal government to meet their unemployment insurance obligations. It is important to know that the SUTA rate varies among companies and is based on employee turnover and layoffs.</a:t>
            </a:r>
            <a:endParaRPr lang="en-US" dirty="0"/>
          </a:p>
        </p:txBody>
      </p:sp>
      <p:sp>
        <p:nvSpPr>
          <p:cNvPr id="4" name="Slide Number Placeholder 3"/>
          <p:cNvSpPr>
            <a:spLocks noGrp="1"/>
          </p:cNvSpPr>
          <p:nvPr>
            <p:ph type="sldNum" sz="quarter" idx="5"/>
          </p:nvPr>
        </p:nvSpPr>
        <p:spPr/>
        <p:txBody>
          <a:bodyPr/>
          <a:lstStyle/>
          <a:p>
            <a:pPr>
              <a:defRPr/>
            </a:pPr>
            <a:fld id="{B419E2F8-FA7E-4E3E-B718-CF3BF7666553}" type="slidenum">
              <a:rPr lang="en-US" smtClean="0"/>
              <a:pPr>
                <a:defRPr/>
              </a:pPr>
              <a:t>8</a:t>
            </a:fld>
            <a:endParaRPr lang="en-US" dirty="0"/>
          </a:p>
        </p:txBody>
      </p:sp>
    </p:spTree>
    <p:extLst>
      <p:ext uri="{BB962C8B-B14F-4D97-AF65-F5344CB8AC3E}">
        <p14:creationId xmlns:p14="http://schemas.microsoft.com/office/powerpoint/2010/main" val="926690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19E2F8-FA7E-4E3E-B718-CF3BF7666553}" type="slidenum">
              <a:rPr lang="en-US" smtClean="0"/>
              <a:pPr>
                <a:defRPr/>
              </a:pPr>
              <a:t>9</a:t>
            </a:fld>
            <a:endParaRPr lang="en-US" dirty="0"/>
          </a:p>
        </p:txBody>
      </p:sp>
    </p:spTree>
    <p:extLst>
      <p:ext uri="{BB962C8B-B14F-4D97-AF65-F5344CB8AC3E}">
        <p14:creationId xmlns:p14="http://schemas.microsoft.com/office/powerpoint/2010/main" val="224701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5348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58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18178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460848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Content Placeholder 6">
            <a:extLst>
              <a:ext uri="{FF2B5EF4-FFF2-40B4-BE49-F238E27FC236}">
                <a16:creationId xmlns:a16="http://schemas.microsoft.com/office/drawing/2014/main" id="{AC5B5CB5-15AE-4F27-BCCB-C9279E9FDE88}"/>
              </a:ext>
            </a:extLst>
          </p:cNvPr>
          <p:cNvSpPr>
            <a:spLocks noGrp="1"/>
          </p:cNvSpPr>
          <p:nvPr>
            <p:ph sz="quarter" idx="10"/>
          </p:nvPr>
        </p:nvSpPr>
        <p:spPr>
          <a:xfrm>
            <a:off x="1041400" y="6102350"/>
            <a:ext cx="7767638" cy="579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8" name="Picture 7" descr="McGraw Hill Education ">
            <a:extLst>
              <a:ext uri="{FF2B5EF4-FFF2-40B4-BE49-F238E27FC236}">
                <a16:creationId xmlns:a16="http://schemas.microsoft.com/office/drawing/2014/main" id="{9C6C155D-101E-450A-88D4-642B10DA07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613" y="6328879"/>
            <a:ext cx="416280" cy="41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589274"/>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766886"/>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43CDCDC7-82F3-490B-A01C-77B0ECB0A988}"/>
              </a:ext>
            </a:extLst>
          </p:cNvPr>
          <p:cNvSpPr txBox="1">
            <a:spLocks/>
          </p:cNvSpPr>
          <p:nvPr userDrawn="1"/>
        </p:nvSpPr>
        <p:spPr>
          <a:xfrm>
            <a:off x="685800" y="6527132"/>
            <a:ext cx="7404100" cy="28388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900" dirty="0">
                <a:solidFill>
                  <a:prstClr val="black"/>
                </a:solidFill>
                <a:latin typeface="Arial" panose="020B0604020202020204" pitchFamily="34" charset="0"/>
                <a:cs typeface="Arial" panose="020B0604020202020204" pitchFamily="34" charset="0"/>
              </a:rPr>
              <a:t>© McGraw Hill</a:t>
            </a:r>
          </a:p>
        </p:txBody>
      </p:sp>
      <p:sp>
        <p:nvSpPr>
          <p:cNvPr id="9" name="Slide Number Placeholder 5">
            <a:extLst>
              <a:ext uri="{FF2B5EF4-FFF2-40B4-BE49-F238E27FC236}">
                <a16:creationId xmlns:a16="http://schemas.microsoft.com/office/drawing/2014/main" id="{93FFD015-8FCB-423D-868E-980B74F15A91}"/>
              </a:ext>
            </a:extLst>
          </p:cNvPr>
          <p:cNvSpPr txBox="1">
            <a:spLocks/>
          </p:cNvSpPr>
          <p:nvPr userDrawn="1"/>
        </p:nvSpPr>
        <p:spPr>
          <a:xfrm>
            <a:off x="8312097" y="6477000"/>
            <a:ext cx="755703" cy="343501"/>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900" dirty="0">
                <a:solidFill>
                  <a:srgbClr val="000000"/>
                </a:solidFill>
                <a:latin typeface="Arial" panose="020B0604020202020204" pitchFamily="34" charset="0"/>
                <a:ea typeface="Verdana" panose="020B0604030504040204" pitchFamily="34" charset="0"/>
                <a:cs typeface="Arial" panose="020B0604020202020204" pitchFamily="34" charset="0"/>
              </a:rPr>
              <a:t>6-</a:t>
            </a:r>
            <a:fld id="{6F94BB01-2447-4377-8194-F82F4D072C18}" type="slidenum">
              <a:rPr lang="en-US" sz="900" smtClean="0">
                <a:solidFill>
                  <a:srgbClr val="000000"/>
                </a:solidFill>
                <a:latin typeface="Arial" panose="020B0604020202020204" pitchFamily="34" charset="0"/>
                <a:ea typeface="Verdana" panose="020B0604030504040204" pitchFamily="34" charset="0"/>
                <a:cs typeface="Arial" panose="020B0604020202020204" pitchFamily="34" charset="0"/>
              </a:rPr>
              <a:pPr algn="ctr">
                <a:defRPr/>
              </a:pPr>
              <a:t>‹#›</a:t>
            </a:fld>
            <a:endParaRPr lang="en-US" sz="9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8531186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0"/>
          </p:nvPr>
        </p:nvSpPr>
        <p:spPr>
          <a:xfrm>
            <a:off x="623888" y="6350000"/>
            <a:ext cx="7886700" cy="365125"/>
          </a:xfrm>
          <a:prstGeom prst="rect">
            <a:avLst/>
          </a:prstGeom>
        </p:spPr>
        <p:txBody>
          <a:bodyPr/>
          <a:lstStyle>
            <a:lvl1pPr>
              <a:defRPr/>
            </a:lvl1pPr>
          </a:lstStyle>
          <a:p>
            <a:pPr>
              <a:defRPr/>
            </a:pPr>
            <a:r>
              <a:rPr lang="en-US" dirty="0"/>
              <a:t>Copyright © 2020 McGraw-Hill Education. All rights reserved. No reproduction or distribution without the prior written consent of McGraw-Hill Education.</a:t>
            </a:r>
          </a:p>
        </p:txBody>
      </p:sp>
      <p:sp>
        <p:nvSpPr>
          <p:cNvPr id="6" name="Slide Number Placeholder 5"/>
          <p:cNvSpPr>
            <a:spLocks noGrp="1"/>
          </p:cNvSpPr>
          <p:nvPr>
            <p:ph type="sldNum" sz="quarter" idx="11"/>
          </p:nvPr>
        </p:nvSpPr>
        <p:spPr>
          <a:xfrm>
            <a:off x="8178800" y="6350000"/>
            <a:ext cx="331788" cy="365125"/>
          </a:xfrm>
          <a:prstGeom prst="rect">
            <a:avLst/>
          </a:prstGeom>
        </p:spPr>
        <p:txBody>
          <a:bodyPr/>
          <a:lstStyle>
            <a:lvl1pPr algn="r">
              <a:defRPr baseline="0" smtClean="0"/>
            </a:lvl1pPr>
          </a:lstStyle>
          <a:p>
            <a:pPr>
              <a:defRPr/>
            </a:pPr>
            <a:fld id="{3F05DF3E-9548-4C4A-A5C7-6F41FECE6DA2}" type="slidenum">
              <a:rPr lang="en-US" smtClean="0"/>
              <a:pPr>
                <a:defRPr/>
              </a:pPr>
              <a:t>‹#›</a:t>
            </a:fld>
            <a:endParaRPr lang="en-US" dirty="0"/>
          </a:p>
        </p:txBody>
      </p:sp>
    </p:spTree>
    <p:extLst>
      <p:ext uri="{BB962C8B-B14F-4D97-AF65-F5344CB8AC3E}">
        <p14:creationId xmlns:p14="http://schemas.microsoft.com/office/powerpoint/2010/main" val="4168320776"/>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FCD6AA34-1EF5-41D7-B45A-745494916A12}"/>
              </a:ext>
            </a:extLst>
          </p:cNvPr>
          <p:cNvSpPr txBox="1">
            <a:spLocks/>
          </p:cNvSpPr>
          <p:nvPr userDrawn="1"/>
        </p:nvSpPr>
        <p:spPr>
          <a:xfrm>
            <a:off x="685800" y="6527132"/>
            <a:ext cx="7404100" cy="28388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900" dirty="0">
                <a:solidFill>
                  <a:prstClr val="black"/>
                </a:solidFill>
                <a:latin typeface="Arial" panose="020B0604020202020204" pitchFamily="34" charset="0"/>
                <a:cs typeface="Arial" panose="020B0604020202020204" pitchFamily="34" charset="0"/>
              </a:rPr>
              <a:t>© McGraw Hill</a:t>
            </a:r>
          </a:p>
        </p:txBody>
      </p:sp>
      <p:sp>
        <p:nvSpPr>
          <p:cNvPr id="9" name="Slide Number Placeholder 5">
            <a:extLst>
              <a:ext uri="{FF2B5EF4-FFF2-40B4-BE49-F238E27FC236}">
                <a16:creationId xmlns:a16="http://schemas.microsoft.com/office/drawing/2014/main" id="{DF2620B6-67E6-49F1-A090-6EAAADE34C65}"/>
              </a:ext>
            </a:extLst>
          </p:cNvPr>
          <p:cNvSpPr txBox="1">
            <a:spLocks/>
          </p:cNvSpPr>
          <p:nvPr userDrawn="1"/>
        </p:nvSpPr>
        <p:spPr>
          <a:xfrm>
            <a:off x="8312097" y="6477000"/>
            <a:ext cx="755703" cy="343501"/>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900" dirty="0">
                <a:solidFill>
                  <a:srgbClr val="000000"/>
                </a:solidFill>
                <a:latin typeface="Arial" panose="020B0604020202020204" pitchFamily="34" charset="0"/>
                <a:ea typeface="Verdana" panose="020B0604030504040204" pitchFamily="34" charset="0"/>
                <a:cs typeface="Arial" panose="020B0604020202020204" pitchFamily="34" charset="0"/>
              </a:rPr>
              <a:t>6-</a:t>
            </a:r>
            <a:fld id="{6F94BB01-2447-4377-8194-F82F4D072C18}" type="slidenum">
              <a:rPr lang="en-US" sz="900" smtClean="0">
                <a:solidFill>
                  <a:srgbClr val="000000"/>
                </a:solidFill>
                <a:latin typeface="Arial" panose="020B0604020202020204" pitchFamily="34" charset="0"/>
                <a:ea typeface="Verdana" panose="020B0604030504040204" pitchFamily="34" charset="0"/>
                <a:cs typeface="Arial" panose="020B0604020202020204" pitchFamily="34" charset="0"/>
              </a:rPr>
              <a:pPr algn="ctr">
                <a:defRPr/>
              </a:pPr>
              <a:t>‹#›</a:t>
            </a:fld>
            <a:endParaRPr lang="en-US" sz="9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390392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7959"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8E6154D1-59C8-4F41-9065-909F9B896A8C}"/>
              </a:ext>
            </a:extLst>
          </p:cNvPr>
          <p:cNvSpPr txBox="1">
            <a:spLocks/>
          </p:cNvSpPr>
          <p:nvPr userDrawn="1"/>
        </p:nvSpPr>
        <p:spPr>
          <a:xfrm>
            <a:off x="685800" y="6527132"/>
            <a:ext cx="7404100" cy="28388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900" dirty="0">
                <a:solidFill>
                  <a:prstClr val="black"/>
                </a:solidFill>
                <a:latin typeface="Arial" panose="020B0604020202020204" pitchFamily="34" charset="0"/>
                <a:cs typeface="Arial" panose="020B0604020202020204" pitchFamily="34" charset="0"/>
              </a:rPr>
              <a:t>© McGraw Hill</a:t>
            </a:r>
          </a:p>
        </p:txBody>
      </p:sp>
      <p:sp>
        <p:nvSpPr>
          <p:cNvPr id="11" name="Slide Number Placeholder 5">
            <a:extLst>
              <a:ext uri="{FF2B5EF4-FFF2-40B4-BE49-F238E27FC236}">
                <a16:creationId xmlns:a16="http://schemas.microsoft.com/office/drawing/2014/main" id="{0DC57207-8503-4A4A-9EAC-3F3069EB84CA}"/>
              </a:ext>
            </a:extLst>
          </p:cNvPr>
          <p:cNvSpPr txBox="1">
            <a:spLocks/>
          </p:cNvSpPr>
          <p:nvPr userDrawn="1"/>
        </p:nvSpPr>
        <p:spPr>
          <a:xfrm>
            <a:off x="8312097" y="6477000"/>
            <a:ext cx="755703" cy="343501"/>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900" dirty="0">
                <a:solidFill>
                  <a:srgbClr val="000000"/>
                </a:solidFill>
                <a:latin typeface="Arial" panose="020B0604020202020204" pitchFamily="34" charset="0"/>
                <a:ea typeface="Verdana" panose="020B0604030504040204" pitchFamily="34" charset="0"/>
                <a:cs typeface="Arial" panose="020B0604020202020204" pitchFamily="34" charset="0"/>
              </a:rPr>
              <a:t>6-</a:t>
            </a:r>
            <a:fld id="{6F94BB01-2447-4377-8194-F82F4D072C18}" type="slidenum">
              <a:rPr lang="en-US" sz="900" smtClean="0">
                <a:solidFill>
                  <a:srgbClr val="000000"/>
                </a:solidFill>
                <a:latin typeface="Arial" panose="020B0604020202020204" pitchFamily="34" charset="0"/>
                <a:ea typeface="Verdana" panose="020B0604030504040204" pitchFamily="34" charset="0"/>
                <a:cs typeface="Arial" panose="020B0604020202020204" pitchFamily="34" charset="0"/>
              </a:rPr>
              <a:pPr algn="ctr">
                <a:defRPr/>
              </a:pPr>
              <a:t>‹#›</a:t>
            </a:fld>
            <a:endParaRPr lang="en-US" sz="9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07110951"/>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62F12FC7-EC24-40D8-9035-3212DB4CBE6A}"/>
              </a:ext>
            </a:extLst>
          </p:cNvPr>
          <p:cNvSpPr txBox="1">
            <a:spLocks/>
          </p:cNvSpPr>
          <p:nvPr userDrawn="1"/>
        </p:nvSpPr>
        <p:spPr>
          <a:xfrm>
            <a:off x="685800" y="6527132"/>
            <a:ext cx="7404100" cy="28388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900" dirty="0">
                <a:solidFill>
                  <a:prstClr val="black"/>
                </a:solidFill>
                <a:latin typeface="Arial" panose="020B0604020202020204" pitchFamily="34" charset="0"/>
                <a:cs typeface="Arial" panose="020B0604020202020204" pitchFamily="34" charset="0"/>
              </a:rPr>
              <a:t>© McGraw Hill</a:t>
            </a:r>
          </a:p>
        </p:txBody>
      </p:sp>
      <p:sp>
        <p:nvSpPr>
          <p:cNvPr id="7" name="Slide Number Placeholder 5">
            <a:extLst>
              <a:ext uri="{FF2B5EF4-FFF2-40B4-BE49-F238E27FC236}">
                <a16:creationId xmlns:a16="http://schemas.microsoft.com/office/drawing/2014/main" id="{7F470314-7468-42F2-8A61-959C251A4D82}"/>
              </a:ext>
            </a:extLst>
          </p:cNvPr>
          <p:cNvSpPr txBox="1">
            <a:spLocks/>
          </p:cNvSpPr>
          <p:nvPr userDrawn="1"/>
        </p:nvSpPr>
        <p:spPr>
          <a:xfrm>
            <a:off x="8312097" y="6477000"/>
            <a:ext cx="755703" cy="343501"/>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900" dirty="0">
                <a:solidFill>
                  <a:srgbClr val="000000"/>
                </a:solidFill>
                <a:latin typeface="Arial" panose="020B0604020202020204" pitchFamily="34" charset="0"/>
                <a:ea typeface="Verdana" panose="020B0604030504040204" pitchFamily="34" charset="0"/>
                <a:cs typeface="Arial" panose="020B0604020202020204" pitchFamily="34" charset="0"/>
              </a:rPr>
              <a:t>6-</a:t>
            </a:r>
            <a:fld id="{6F94BB01-2447-4377-8194-F82F4D072C18}" type="slidenum">
              <a:rPr lang="en-US" sz="900" smtClean="0">
                <a:solidFill>
                  <a:srgbClr val="000000"/>
                </a:solidFill>
                <a:latin typeface="Arial" panose="020B0604020202020204" pitchFamily="34" charset="0"/>
                <a:ea typeface="Verdana" panose="020B0604030504040204" pitchFamily="34" charset="0"/>
                <a:cs typeface="Arial" panose="020B0604020202020204" pitchFamily="34" charset="0"/>
              </a:rPr>
              <a:pPr algn="ctr">
                <a:defRPr/>
              </a:pPr>
              <a:t>‹#›</a:t>
            </a:fld>
            <a:endParaRPr lang="en-US" sz="9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85578500"/>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3">
            <a:extLst>
              <a:ext uri="{FF2B5EF4-FFF2-40B4-BE49-F238E27FC236}">
                <a16:creationId xmlns:a16="http://schemas.microsoft.com/office/drawing/2014/main" id="{D9146F3C-3869-4890-AE8D-0405FFABA5A1}"/>
              </a:ext>
            </a:extLst>
          </p:cNvPr>
          <p:cNvSpPr txBox="1">
            <a:spLocks/>
          </p:cNvSpPr>
          <p:nvPr userDrawn="1"/>
        </p:nvSpPr>
        <p:spPr>
          <a:xfrm>
            <a:off x="685800" y="6527132"/>
            <a:ext cx="7404100" cy="28388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900" dirty="0">
                <a:solidFill>
                  <a:prstClr val="black"/>
                </a:solidFill>
                <a:latin typeface="Arial" panose="020B0604020202020204" pitchFamily="34" charset="0"/>
                <a:cs typeface="Arial" panose="020B0604020202020204" pitchFamily="34" charset="0"/>
              </a:rPr>
              <a:t>© McGraw Hill</a:t>
            </a:r>
          </a:p>
        </p:txBody>
      </p:sp>
      <p:sp>
        <p:nvSpPr>
          <p:cNvPr id="6" name="Slide Number Placeholder 5">
            <a:extLst>
              <a:ext uri="{FF2B5EF4-FFF2-40B4-BE49-F238E27FC236}">
                <a16:creationId xmlns:a16="http://schemas.microsoft.com/office/drawing/2014/main" id="{1C47A561-A109-4879-B0C7-6A895154B0B4}"/>
              </a:ext>
            </a:extLst>
          </p:cNvPr>
          <p:cNvSpPr txBox="1">
            <a:spLocks/>
          </p:cNvSpPr>
          <p:nvPr userDrawn="1"/>
        </p:nvSpPr>
        <p:spPr>
          <a:xfrm>
            <a:off x="8312097" y="6477000"/>
            <a:ext cx="755703" cy="343501"/>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900" dirty="0">
                <a:solidFill>
                  <a:srgbClr val="000000"/>
                </a:solidFill>
                <a:latin typeface="Arial" panose="020B0604020202020204" pitchFamily="34" charset="0"/>
                <a:ea typeface="Verdana" panose="020B0604030504040204" pitchFamily="34" charset="0"/>
                <a:cs typeface="Arial" panose="020B0604020202020204" pitchFamily="34" charset="0"/>
              </a:rPr>
              <a:t>6-</a:t>
            </a:r>
            <a:fld id="{6F94BB01-2447-4377-8194-F82F4D072C18}" type="slidenum">
              <a:rPr lang="en-US" sz="900" smtClean="0">
                <a:solidFill>
                  <a:srgbClr val="000000"/>
                </a:solidFill>
                <a:latin typeface="Arial" panose="020B0604020202020204" pitchFamily="34" charset="0"/>
                <a:ea typeface="Verdana" panose="020B0604030504040204" pitchFamily="34" charset="0"/>
                <a:cs typeface="Arial" panose="020B0604020202020204" pitchFamily="34" charset="0"/>
              </a:rPr>
              <a:pPr algn="ctr">
                <a:defRPr/>
              </a:pPr>
              <a:t>‹#›</a:t>
            </a:fld>
            <a:endParaRPr lang="en-US" sz="9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0312721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9546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0"/>
          </p:nvPr>
        </p:nvSpPr>
        <p:spPr>
          <a:xfrm>
            <a:off x="630238" y="6289676"/>
            <a:ext cx="7885112" cy="365125"/>
          </a:xfrm>
          <a:prstGeom prst="rect">
            <a:avLst/>
          </a:prstGeom>
        </p:spPr>
        <p:txBody>
          <a:bodyPr/>
          <a:lstStyle>
            <a:lvl1pPr>
              <a:defRPr/>
            </a:lvl1pPr>
          </a:lstStyle>
          <a:p>
            <a:pPr>
              <a:defRPr/>
            </a:pPr>
            <a:r>
              <a:rPr lang="en-US" dirty="0"/>
              <a:t>Copyright © 2020 McGraw-Hill Education. All rights reserved. No reproduction or distribution without the prior written consent of McGraw-Hill Education.</a:t>
            </a:r>
          </a:p>
        </p:txBody>
      </p:sp>
      <p:sp>
        <p:nvSpPr>
          <p:cNvPr id="7" name="Slide Number Placeholder 6"/>
          <p:cNvSpPr>
            <a:spLocks noGrp="1"/>
          </p:cNvSpPr>
          <p:nvPr>
            <p:ph type="sldNum" sz="quarter" idx="11"/>
          </p:nvPr>
        </p:nvSpPr>
        <p:spPr>
          <a:xfrm>
            <a:off x="8216900" y="6281739"/>
            <a:ext cx="298450" cy="365125"/>
          </a:xfrm>
          <a:prstGeom prst="rect">
            <a:avLst/>
          </a:prstGeom>
        </p:spPr>
        <p:txBody>
          <a:bodyPr/>
          <a:lstStyle>
            <a:lvl1pPr algn="r">
              <a:defRPr smtClean="0"/>
            </a:lvl1pPr>
          </a:lstStyle>
          <a:p>
            <a:pPr>
              <a:defRPr/>
            </a:pPr>
            <a:fld id="{D99D9C74-C538-46DC-9430-2532BE013DF7}" type="slidenum">
              <a:rPr lang="en-US" smtClean="0"/>
              <a:pPr>
                <a:defRPr/>
              </a:pPr>
              <a:t>‹#›</a:t>
            </a:fld>
            <a:endParaRPr lang="en-US" dirty="0"/>
          </a:p>
        </p:txBody>
      </p:sp>
    </p:spTree>
    <p:extLst>
      <p:ext uri="{BB962C8B-B14F-4D97-AF65-F5344CB8AC3E}">
        <p14:creationId xmlns:p14="http://schemas.microsoft.com/office/powerpoint/2010/main" val="948325618"/>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0"/>
          </p:nvPr>
        </p:nvSpPr>
        <p:spPr>
          <a:xfrm>
            <a:off x="630238" y="6391276"/>
            <a:ext cx="7885112" cy="365125"/>
          </a:xfrm>
          <a:prstGeom prst="rect">
            <a:avLst/>
          </a:prstGeom>
        </p:spPr>
        <p:txBody>
          <a:bodyPr/>
          <a:lstStyle>
            <a:lvl1pPr>
              <a:defRPr/>
            </a:lvl1pPr>
          </a:lstStyle>
          <a:p>
            <a:pPr>
              <a:defRPr/>
            </a:pPr>
            <a:r>
              <a:rPr lang="en-US" dirty="0"/>
              <a:t>Copyright © 2020 McGraw-Hill Education. All rights reserved. No reproduction or distribution without the prior written consent of McGraw-Hill Education.</a:t>
            </a:r>
          </a:p>
        </p:txBody>
      </p:sp>
      <p:sp>
        <p:nvSpPr>
          <p:cNvPr id="7" name="Slide Number Placeholder 6"/>
          <p:cNvSpPr>
            <a:spLocks noGrp="1"/>
          </p:cNvSpPr>
          <p:nvPr>
            <p:ph type="sldNum" sz="quarter" idx="11"/>
          </p:nvPr>
        </p:nvSpPr>
        <p:spPr>
          <a:xfrm>
            <a:off x="8178800" y="6391277"/>
            <a:ext cx="336550" cy="365125"/>
          </a:xfrm>
          <a:prstGeom prst="rect">
            <a:avLst/>
          </a:prstGeom>
        </p:spPr>
        <p:txBody>
          <a:bodyPr/>
          <a:lstStyle>
            <a:lvl1pPr algn="r">
              <a:defRPr/>
            </a:lvl1pPr>
          </a:lstStyle>
          <a:p>
            <a:pPr>
              <a:defRPr/>
            </a:pPr>
            <a:fld id="{E1F66142-1524-409A-9EA2-8CCCC73D589D}" type="slidenum">
              <a:rPr lang="en-US" smtClean="0"/>
              <a:pPr>
                <a:defRPr/>
              </a:pPr>
              <a:t>‹#›</a:t>
            </a:fld>
            <a:endParaRPr lang="en-US" dirty="0"/>
          </a:p>
        </p:txBody>
      </p:sp>
    </p:spTree>
    <p:extLst>
      <p:ext uri="{BB962C8B-B14F-4D97-AF65-F5344CB8AC3E}">
        <p14:creationId xmlns:p14="http://schemas.microsoft.com/office/powerpoint/2010/main" val="2353261877"/>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837142"/>
          </a:xfrm>
        </p:spPr>
        <p:txBody>
          <a:bodyPr/>
          <a:lstStyle/>
          <a:p>
            <a:r>
              <a:rPr lang="en-US"/>
              <a:t>Click to edit Master title style</a:t>
            </a:r>
          </a:p>
        </p:txBody>
      </p:sp>
      <p:sp>
        <p:nvSpPr>
          <p:cNvPr id="3" name="Content Placeholder 2"/>
          <p:cNvSpPr>
            <a:spLocks noGrp="1"/>
          </p:cNvSpPr>
          <p:nvPr>
            <p:ph idx="1"/>
          </p:nvPr>
        </p:nvSpPr>
        <p:spPr>
          <a:xfrm>
            <a:off x="628650" y="1456267"/>
            <a:ext cx="7886700" cy="922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0"/>
          </p:nvPr>
        </p:nvSpPr>
        <p:spPr>
          <a:xfrm>
            <a:off x="628650" y="2506134"/>
            <a:ext cx="7886700" cy="922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49DFF0DF-D187-434E-9ED1-D2FAE1532CE3}"/>
              </a:ext>
            </a:extLst>
          </p:cNvPr>
          <p:cNvSpPr txBox="1">
            <a:spLocks/>
          </p:cNvSpPr>
          <p:nvPr userDrawn="1"/>
        </p:nvSpPr>
        <p:spPr>
          <a:xfrm>
            <a:off x="685800" y="6527132"/>
            <a:ext cx="7404100" cy="28388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900" dirty="0">
                <a:solidFill>
                  <a:prstClr val="black"/>
                </a:solidFill>
                <a:latin typeface="Arial" panose="020B0604020202020204" pitchFamily="34" charset="0"/>
                <a:cs typeface="Arial" panose="020B0604020202020204" pitchFamily="34" charset="0"/>
              </a:rPr>
              <a:t>© McGraw Hill</a:t>
            </a:r>
          </a:p>
        </p:txBody>
      </p:sp>
      <p:sp>
        <p:nvSpPr>
          <p:cNvPr id="7" name="Slide Number Placeholder 5">
            <a:extLst>
              <a:ext uri="{FF2B5EF4-FFF2-40B4-BE49-F238E27FC236}">
                <a16:creationId xmlns:a16="http://schemas.microsoft.com/office/drawing/2014/main" id="{8545A7E5-735D-4501-AC9C-5C77A54E71AB}"/>
              </a:ext>
            </a:extLst>
          </p:cNvPr>
          <p:cNvSpPr txBox="1">
            <a:spLocks/>
          </p:cNvSpPr>
          <p:nvPr userDrawn="1"/>
        </p:nvSpPr>
        <p:spPr>
          <a:xfrm>
            <a:off x="8312097" y="6477000"/>
            <a:ext cx="755703" cy="343501"/>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900" dirty="0">
                <a:solidFill>
                  <a:srgbClr val="000000"/>
                </a:solidFill>
                <a:latin typeface="Arial" panose="020B0604020202020204" pitchFamily="34" charset="0"/>
                <a:ea typeface="Verdana" panose="020B0604030504040204" pitchFamily="34" charset="0"/>
                <a:cs typeface="Arial" panose="020B0604020202020204" pitchFamily="34" charset="0"/>
              </a:rPr>
              <a:t>6-</a:t>
            </a:r>
            <a:fld id="{6F94BB01-2447-4377-8194-F82F4D072C18}" type="slidenum">
              <a:rPr lang="en-US" sz="900" smtClean="0">
                <a:solidFill>
                  <a:srgbClr val="000000"/>
                </a:solidFill>
                <a:latin typeface="Arial" panose="020B0604020202020204" pitchFamily="34" charset="0"/>
                <a:ea typeface="Verdana" panose="020B0604030504040204" pitchFamily="34" charset="0"/>
                <a:cs typeface="Arial" panose="020B0604020202020204" pitchFamily="34" charset="0"/>
              </a:rPr>
              <a:pPr algn="ctr">
                <a:defRPr/>
              </a:pPr>
              <a:t>‹#›</a:t>
            </a:fld>
            <a:endParaRPr lang="en-US" sz="9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5132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837142"/>
          </a:xfrm>
        </p:spPr>
        <p:txBody>
          <a:bodyPr/>
          <a:lstStyle/>
          <a:p>
            <a:r>
              <a:rPr lang="en-US"/>
              <a:t>Click to edit Master title style</a:t>
            </a:r>
          </a:p>
        </p:txBody>
      </p:sp>
      <p:sp>
        <p:nvSpPr>
          <p:cNvPr id="3" name="Content Placeholder 2"/>
          <p:cNvSpPr>
            <a:spLocks noGrp="1"/>
          </p:cNvSpPr>
          <p:nvPr>
            <p:ph idx="1"/>
          </p:nvPr>
        </p:nvSpPr>
        <p:spPr>
          <a:xfrm>
            <a:off x="628650" y="1456267"/>
            <a:ext cx="7886700" cy="922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0"/>
          </p:nvPr>
        </p:nvSpPr>
        <p:spPr>
          <a:xfrm>
            <a:off x="628650" y="2506134"/>
            <a:ext cx="7886700" cy="9228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628648" y="3606802"/>
            <a:ext cx="7886700" cy="9228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2"/>
          </p:nvPr>
        </p:nvSpPr>
        <p:spPr>
          <a:xfrm>
            <a:off x="637115" y="4682071"/>
            <a:ext cx="7886700" cy="9228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A5B65C18-82BB-4F8F-97A0-7E85A57BC10D}"/>
              </a:ext>
            </a:extLst>
          </p:cNvPr>
          <p:cNvSpPr txBox="1">
            <a:spLocks/>
          </p:cNvSpPr>
          <p:nvPr userDrawn="1"/>
        </p:nvSpPr>
        <p:spPr>
          <a:xfrm>
            <a:off x="685800" y="6527132"/>
            <a:ext cx="7404100" cy="28388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900" dirty="0">
                <a:solidFill>
                  <a:prstClr val="black"/>
                </a:solidFill>
                <a:latin typeface="Arial" panose="020B0604020202020204" pitchFamily="34" charset="0"/>
                <a:cs typeface="Arial" panose="020B0604020202020204" pitchFamily="34" charset="0"/>
              </a:rPr>
              <a:t>© McGraw Hill</a:t>
            </a:r>
          </a:p>
        </p:txBody>
      </p:sp>
      <p:sp>
        <p:nvSpPr>
          <p:cNvPr id="9" name="Slide Number Placeholder 5">
            <a:extLst>
              <a:ext uri="{FF2B5EF4-FFF2-40B4-BE49-F238E27FC236}">
                <a16:creationId xmlns:a16="http://schemas.microsoft.com/office/drawing/2014/main" id="{C48B1205-C477-4DA6-9A7D-E2399D4AB127}"/>
              </a:ext>
            </a:extLst>
          </p:cNvPr>
          <p:cNvSpPr txBox="1">
            <a:spLocks/>
          </p:cNvSpPr>
          <p:nvPr userDrawn="1"/>
        </p:nvSpPr>
        <p:spPr>
          <a:xfrm>
            <a:off x="8312097" y="6477000"/>
            <a:ext cx="755703" cy="343501"/>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900" dirty="0">
                <a:solidFill>
                  <a:srgbClr val="000000"/>
                </a:solidFill>
                <a:latin typeface="Arial" panose="020B0604020202020204" pitchFamily="34" charset="0"/>
                <a:ea typeface="Verdana" panose="020B0604030504040204" pitchFamily="34" charset="0"/>
                <a:cs typeface="Arial" panose="020B0604020202020204" pitchFamily="34" charset="0"/>
              </a:rPr>
              <a:t>6-</a:t>
            </a:r>
            <a:fld id="{6F94BB01-2447-4377-8194-F82F4D072C18}" type="slidenum">
              <a:rPr lang="en-US" sz="900" smtClean="0">
                <a:solidFill>
                  <a:srgbClr val="000000"/>
                </a:solidFill>
                <a:latin typeface="Arial" panose="020B0604020202020204" pitchFamily="34" charset="0"/>
                <a:ea typeface="Verdana" panose="020B0604030504040204" pitchFamily="34" charset="0"/>
                <a:cs typeface="Arial" panose="020B0604020202020204" pitchFamily="34" charset="0"/>
              </a:rPr>
              <a:pPr algn="ctr">
                <a:defRPr/>
              </a:pPr>
              <a:t>‹#›</a:t>
            </a:fld>
            <a:endParaRPr lang="en-US" sz="9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6396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829932"/>
          </a:xfrm>
        </p:spPr>
        <p:txBody>
          <a:bodyPr/>
          <a:lstStyle/>
          <a:p>
            <a:r>
              <a:rPr lang="en-US"/>
              <a:t>Click to edit Master title style</a:t>
            </a:r>
          </a:p>
        </p:txBody>
      </p:sp>
      <p:sp>
        <p:nvSpPr>
          <p:cNvPr id="3" name="Content Placeholder 2"/>
          <p:cNvSpPr>
            <a:spLocks noGrp="1"/>
          </p:cNvSpPr>
          <p:nvPr>
            <p:ph idx="1"/>
          </p:nvPr>
        </p:nvSpPr>
        <p:spPr>
          <a:xfrm>
            <a:off x="628650" y="1825625"/>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35A6D5A7-D64A-4D70-A555-A58A98A94B7B}"/>
              </a:ext>
            </a:extLst>
          </p:cNvPr>
          <p:cNvSpPr>
            <a:spLocks noGrp="1"/>
          </p:cNvSpPr>
          <p:nvPr>
            <p:ph idx="10"/>
          </p:nvPr>
        </p:nvSpPr>
        <p:spPr>
          <a:xfrm>
            <a:off x="636198" y="2620822"/>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93288F30-3787-49ED-B0E6-D5117CA0D528}"/>
              </a:ext>
            </a:extLst>
          </p:cNvPr>
          <p:cNvSpPr>
            <a:spLocks noGrp="1"/>
          </p:cNvSpPr>
          <p:nvPr>
            <p:ph idx="11"/>
          </p:nvPr>
        </p:nvSpPr>
        <p:spPr>
          <a:xfrm>
            <a:off x="636198" y="3571433"/>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EC27303-89F7-48CC-B831-BE5B1370A416}"/>
              </a:ext>
            </a:extLst>
          </p:cNvPr>
          <p:cNvSpPr>
            <a:spLocks noGrp="1"/>
          </p:cNvSpPr>
          <p:nvPr>
            <p:ph idx="12"/>
          </p:nvPr>
        </p:nvSpPr>
        <p:spPr>
          <a:xfrm>
            <a:off x="636195" y="4657853"/>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E000F2C7-62F6-4BEF-A2BA-C5ABC072C036}"/>
              </a:ext>
            </a:extLst>
          </p:cNvPr>
          <p:cNvSpPr>
            <a:spLocks noGrp="1"/>
          </p:cNvSpPr>
          <p:nvPr>
            <p:ph idx="13"/>
          </p:nvPr>
        </p:nvSpPr>
        <p:spPr>
          <a:xfrm>
            <a:off x="636197" y="5608474"/>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C327A239-CA9D-4BED-8FAF-784B323C949A}"/>
              </a:ext>
            </a:extLst>
          </p:cNvPr>
          <p:cNvSpPr txBox="1">
            <a:spLocks/>
          </p:cNvSpPr>
          <p:nvPr userDrawn="1"/>
        </p:nvSpPr>
        <p:spPr>
          <a:xfrm>
            <a:off x="685800" y="6527132"/>
            <a:ext cx="7404100" cy="28388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900" dirty="0">
                <a:solidFill>
                  <a:prstClr val="black"/>
                </a:solidFill>
                <a:latin typeface="Arial" panose="020B0604020202020204" pitchFamily="34" charset="0"/>
                <a:cs typeface="Arial" panose="020B0604020202020204" pitchFamily="34" charset="0"/>
              </a:rPr>
              <a:t>© McGraw Hill</a:t>
            </a:r>
          </a:p>
        </p:txBody>
      </p:sp>
      <p:sp>
        <p:nvSpPr>
          <p:cNvPr id="10" name="Slide Number Placeholder 5">
            <a:extLst>
              <a:ext uri="{FF2B5EF4-FFF2-40B4-BE49-F238E27FC236}">
                <a16:creationId xmlns:a16="http://schemas.microsoft.com/office/drawing/2014/main" id="{8FABF102-1492-409D-AB5B-2AC251CB09B4}"/>
              </a:ext>
            </a:extLst>
          </p:cNvPr>
          <p:cNvSpPr txBox="1">
            <a:spLocks/>
          </p:cNvSpPr>
          <p:nvPr userDrawn="1"/>
        </p:nvSpPr>
        <p:spPr>
          <a:xfrm>
            <a:off x="8312097" y="6477000"/>
            <a:ext cx="755703" cy="343501"/>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900" dirty="0">
                <a:solidFill>
                  <a:srgbClr val="000000"/>
                </a:solidFill>
                <a:latin typeface="Arial" panose="020B0604020202020204" pitchFamily="34" charset="0"/>
                <a:ea typeface="Verdana" panose="020B0604030504040204" pitchFamily="34" charset="0"/>
                <a:cs typeface="Arial" panose="020B0604020202020204" pitchFamily="34" charset="0"/>
              </a:rPr>
              <a:t>6-</a:t>
            </a:r>
            <a:fld id="{6F94BB01-2447-4377-8194-F82F4D072C18}" type="slidenum">
              <a:rPr lang="en-US" sz="900" smtClean="0">
                <a:solidFill>
                  <a:srgbClr val="000000"/>
                </a:solidFill>
                <a:latin typeface="Arial" panose="020B0604020202020204" pitchFamily="34" charset="0"/>
                <a:ea typeface="Verdana" panose="020B0604030504040204" pitchFamily="34" charset="0"/>
                <a:cs typeface="Arial" panose="020B0604020202020204" pitchFamily="34" charset="0"/>
              </a:rPr>
              <a:pPr algn="ctr">
                <a:defRPr/>
              </a:pPr>
              <a:t>‹#›</a:t>
            </a:fld>
            <a:endParaRPr lang="en-US" sz="9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94059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31900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55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837142"/>
          </a:xfrm>
        </p:spPr>
        <p:txBody>
          <a:bodyPr/>
          <a:lstStyle/>
          <a:p>
            <a:r>
              <a:rPr lang="en-US"/>
              <a:t>Click to edit Master title style</a:t>
            </a:r>
          </a:p>
        </p:txBody>
      </p:sp>
      <p:sp>
        <p:nvSpPr>
          <p:cNvPr id="3" name="Content Placeholder 2"/>
          <p:cNvSpPr>
            <a:spLocks noGrp="1"/>
          </p:cNvSpPr>
          <p:nvPr>
            <p:ph idx="1"/>
          </p:nvPr>
        </p:nvSpPr>
        <p:spPr>
          <a:xfrm>
            <a:off x="628650" y="1456267"/>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628650" y="2506134"/>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7E92A340-66C3-4CA5-9504-36B8F463AFF5}"/>
              </a:ext>
            </a:extLst>
          </p:cNvPr>
          <p:cNvSpPr>
            <a:spLocks noGrp="1"/>
          </p:cNvSpPr>
          <p:nvPr>
            <p:ph idx="11"/>
          </p:nvPr>
        </p:nvSpPr>
        <p:spPr>
          <a:xfrm>
            <a:off x="628650" y="3556002"/>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FE82A30-6BA2-4A6D-A6D0-9105BE8E3711}"/>
              </a:ext>
            </a:extLst>
          </p:cNvPr>
          <p:cNvSpPr>
            <a:spLocks noGrp="1"/>
          </p:cNvSpPr>
          <p:nvPr>
            <p:ph idx="12"/>
          </p:nvPr>
        </p:nvSpPr>
        <p:spPr>
          <a:xfrm>
            <a:off x="628650" y="4605870"/>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B497C436-A74D-4C87-9006-1014D86BAF03}"/>
              </a:ext>
            </a:extLst>
          </p:cNvPr>
          <p:cNvSpPr>
            <a:spLocks noGrp="1"/>
          </p:cNvSpPr>
          <p:nvPr>
            <p:ph idx="13"/>
          </p:nvPr>
        </p:nvSpPr>
        <p:spPr>
          <a:xfrm>
            <a:off x="3051668" y="6505058"/>
            <a:ext cx="3040665" cy="309957"/>
          </a:xfrm>
        </p:spPr>
        <p:txBody>
          <a:bodyPr>
            <a:normAutofit/>
          </a:bodyPr>
          <a:lstStyle>
            <a:lvl1pPr marL="0" indent="0" algn="ctr">
              <a:buNone/>
              <a:defRPr sz="900"/>
            </a:lvl1pPr>
          </a:lstStyle>
          <a:p>
            <a:pPr lvl="0"/>
            <a:endParaRPr lang="en-US" dirty="0"/>
          </a:p>
        </p:txBody>
      </p:sp>
    </p:spTree>
    <p:extLst>
      <p:ext uri="{BB962C8B-B14F-4D97-AF65-F5344CB8AC3E}">
        <p14:creationId xmlns:p14="http://schemas.microsoft.com/office/powerpoint/2010/main" val="1031233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837142"/>
          </a:xfrm>
        </p:spPr>
        <p:txBody>
          <a:bodyPr/>
          <a:lstStyle/>
          <a:p>
            <a:r>
              <a:rPr lang="en-US"/>
              <a:t>Click to edit Master title style</a:t>
            </a:r>
          </a:p>
        </p:txBody>
      </p:sp>
      <p:sp>
        <p:nvSpPr>
          <p:cNvPr id="5" name="Content Placeholder 2"/>
          <p:cNvSpPr>
            <a:spLocks noGrp="1"/>
          </p:cNvSpPr>
          <p:nvPr>
            <p:ph idx="10"/>
          </p:nvPr>
        </p:nvSpPr>
        <p:spPr>
          <a:xfrm>
            <a:off x="628650" y="2506134"/>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7E92A340-66C3-4CA5-9504-36B8F463AFF5}"/>
              </a:ext>
            </a:extLst>
          </p:cNvPr>
          <p:cNvSpPr>
            <a:spLocks noGrp="1"/>
          </p:cNvSpPr>
          <p:nvPr>
            <p:ph idx="11"/>
          </p:nvPr>
        </p:nvSpPr>
        <p:spPr>
          <a:xfrm>
            <a:off x="628650" y="3556002"/>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FE82A30-6BA2-4A6D-A6D0-9105BE8E3711}"/>
              </a:ext>
            </a:extLst>
          </p:cNvPr>
          <p:cNvSpPr>
            <a:spLocks noGrp="1"/>
          </p:cNvSpPr>
          <p:nvPr>
            <p:ph idx="12"/>
          </p:nvPr>
        </p:nvSpPr>
        <p:spPr>
          <a:xfrm>
            <a:off x="628650" y="4605870"/>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B497C436-A74D-4C87-9006-1014D86BAF03}"/>
              </a:ext>
            </a:extLst>
          </p:cNvPr>
          <p:cNvSpPr>
            <a:spLocks noGrp="1"/>
          </p:cNvSpPr>
          <p:nvPr>
            <p:ph idx="13"/>
          </p:nvPr>
        </p:nvSpPr>
        <p:spPr>
          <a:xfrm>
            <a:off x="3051668" y="6505058"/>
            <a:ext cx="3040665" cy="309957"/>
          </a:xfrm>
        </p:spPr>
        <p:txBody>
          <a:bodyPr>
            <a:normAutofit/>
          </a:bodyPr>
          <a:lstStyle>
            <a:lvl1pPr marL="0" indent="0" algn="ctr">
              <a:buNone/>
              <a:defRPr sz="900"/>
            </a:lvl1pPr>
          </a:lstStyle>
          <a:p>
            <a:pPr lvl="0"/>
            <a:endParaRPr lang="en-US" dirty="0"/>
          </a:p>
        </p:txBody>
      </p:sp>
      <p:sp>
        <p:nvSpPr>
          <p:cNvPr id="9" name="Content Placeholder 2">
            <a:extLst>
              <a:ext uri="{FF2B5EF4-FFF2-40B4-BE49-F238E27FC236}">
                <a16:creationId xmlns:a16="http://schemas.microsoft.com/office/drawing/2014/main" id="{3A4A6B0C-9D37-4C15-A812-C04A5BBE6869}"/>
              </a:ext>
            </a:extLst>
          </p:cNvPr>
          <p:cNvSpPr>
            <a:spLocks noGrp="1"/>
          </p:cNvSpPr>
          <p:nvPr>
            <p:ph idx="14"/>
          </p:nvPr>
        </p:nvSpPr>
        <p:spPr>
          <a:xfrm>
            <a:off x="3061193" y="1552058"/>
            <a:ext cx="3040665" cy="309957"/>
          </a:xfrm>
        </p:spPr>
        <p:txBody>
          <a:bodyPr>
            <a:normAutofit/>
          </a:bodyPr>
          <a:lstStyle>
            <a:lvl1pPr marL="0" indent="0" algn="ctr">
              <a:buNone/>
              <a:defRPr sz="900"/>
            </a:lvl1pPr>
          </a:lstStyle>
          <a:p>
            <a:pPr lvl="0"/>
            <a:endParaRPr lang="en-US" dirty="0"/>
          </a:p>
        </p:txBody>
      </p:sp>
    </p:spTree>
    <p:extLst>
      <p:ext uri="{BB962C8B-B14F-4D97-AF65-F5344CB8AC3E}">
        <p14:creationId xmlns:p14="http://schemas.microsoft.com/office/powerpoint/2010/main" val="2520239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837142"/>
          </a:xfrm>
        </p:spPr>
        <p:txBody>
          <a:bodyPr/>
          <a:lstStyle/>
          <a:p>
            <a:r>
              <a:rPr lang="en-US"/>
              <a:t>Click to edit Master title style</a:t>
            </a:r>
          </a:p>
        </p:txBody>
      </p:sp>
      <p:sp>
        <p:nvSpPr>
          <p:cNvPr id="3" name="Content Placeholder 2"/>
          <p:cNvSpPr>
            <a:spLocks noGrp="1"/>
          </p:cNvSpPr>
          <p:nvPr>
            <p:ph idx="1"/>
          </p:nvPr>
        </p:nvSpPr>
        <p:spPr>
          <a:xfrm>
            <a:off x="628650" y="1456267"/>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628650" y="2506134"/>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7E92A340-66C3-4CA5-9504-36B8F463AFF5}"/>
              </a:ext>
            </a:extLst>
          </p:cNvPr>
          <p:cNvSpPr>
            <a:spLocks noGrp="1"/>
          </p:cNvSpPr>
          <p:nvPr>
            <p:ph idx="11"/>
          </p:nvPr>
        </p:nvSpPr>
        <p:spPr>
          <a:xfrm>
            <a:off x="628650" y="3556002"/>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FE82A30-6BA2-4A6D-A6D0-9105BE8E3711}"/>
              </a:ext>
            </a:extLst>
          </p:cNvPr>
          <p:cNvSpPr>
            <a:spLocks noGrp="1"/>
          </p:cNvSpPr>
          <p:nvPr>
            <p:ph idx="12"/>
          </p:nvPr>
        </p:nvSpPr>
        <p:spPr>
          <a:xfrm>
            <a:off x="628650" y="4605870"/>
            <a:ext cx="7886700" cy="681025"/>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8D8434-F392-4460-8242-1AD45EC80A6D}"/>
              </a:ext>
            </a:extLst>
          </p:cNvPr>
          <p:cNvSpPr>
            <a:spLocks noGrp="1"/>
          </p:cNvSpPr>
          <p:nvPr>
            <p:ph idx="14"/>
          </p:nvPr>
        </p:nvSpPr>
        <p:spPr>
          <a:xfrm>
            <a:off x="628650" y="5401734"/>
            <a:ext cx="7886700" cy="41717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B497C436-A74D-4C87-9006-1014D86BAF03}"/>
              </a:ext>
            </a:extLst>
          </p:cNvPr>
          <p:cNvSpPr>
            <a:spLocks noGrp="1"/>
          </p:cNvSpPr>
          <p:nvPr>
            <p:ph idx="13"/>
          </p:nvPr>
        </p:nvSpPr>
        <p:spPr>
          <a:xfrm>
            <a:off x="3051668" y="6505058"/>
            <a:ext cx="3040665" cy="309957"/>
          </a:xfrm>
        </p:spPr>
        <p:txBody>
          <a:bodyPr>
            <a:normAutofit/>
          </a:bodyPr>
          <a:lstStyle>
            <a:lvl1pPr marL="0" indent="0" algn="ctr">
              <a:buNone/>
              <a:defRPr sz="900"/>
            </a:lvl1pPr>
          </a:lstStyle>
          <a:p>
            <a:pPr lvl="0"/>
            <a:endParaRPr lang="en-US" dirty="0"/>
          </a:p>
        </p:txBody>
      </p:sp>
    </p:spTree>
    <p:extLst>
      <p:ext uri="{BB962C8B-B14F-4D97-AF65-F5344CB8AC3E}">
        <p14:creationId xmlns:p14="http://schemas.microsoft.com/office/powerpoint/2010/main" val="182323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837142"/>
          </a:xfrm>
        </p:spPr>
        <p:txBody>
          <a:bodyPr/>
          <a:lstStyle/>
          <a:p>
            <a:r>
              <a:rPr lang="en-US"/>
              <a:t>Click to edit Master title style</a:t>
            </a:r>
          </a:p>
        </p:txBody>
      </p:sp>
      <p:sp>
        <p:nvSpPr>
          <p:cNvPr id="3" name="Content Placeholder 2"/>
          <p:cNvSpPr>
            <a:spLocks noGrp="1"/>
          </p:cNvSpPr>
          <p:nvPr>
            <p:ph idx="1"/>
          </p:nvPr>
        </p:nvSpPr>
        <p:spPr>
          <a:xfrm>
            <a:off x="628650" y="1456267"/>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628650" y="2506134"/>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7E92A340-66C3-4CA5-9504-36B8F463AFF5}"/>
              </a:ext>
            </a:extLst>
          </p:cNvPr>
          <p:cNvSpPr>
            <a:spLocks noGrp="1"/>
          </p:cNvSpPr>
          <p:nvPr>
            <p:ph idx="11"/>
          </p:nvPr>
        </p:nvSpPr>
        <p:spPr>
          <a:xfrm>
            <a:off x="628650" y="3556002"/>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FE82A30-6BA2-4A6D-A6D0-9105BE8E3711}"/>
              </a:ext>
            </a:extLst>
          </p:cNvPr>
          <p:cNvSpPr>
            <a:spLocks noGrp="1"/>
          </p:cNvSpPr>
          <p:nvPr>
            <p:ph idx="12"/>
          </p:nvPr>
        </p:nvSpPr>
        <p:spPr>
          <a:xfrm>
            <a:off x="628650" y="4605870"/>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B497C436-A74D-4C87-9006-1014D86BAF03}"/>
              </a:ext>
            </a:extLst>
          </p:cNvPr>
          <p:cNvSpPr>
            <a:spLocks noGrp="1"/>
          </p:cNvSpPr>
          <p:nvPr>
            <p:ph idx="13"/>
          </p:nvPr>
        </p:nvSpPr>
        <p:spPr>
          <a:xfrm>
            <a:off x="3051668" y="6505058"/>
            <a:ext cx="3040665" cy="309957"/>
          </a:xfrm>
        </p:spPr>
        <p:txBody>
          <a:bodyPr>
            <a:normAutofit/>
          </a:bodyPr>
          <a:lstStyle>
            <a:lvl1pPr marL="0" indent="0" algn="ctr">
              <a:buNone/>
              <a:defRPr sz="900"/>
            </a:lvl1pPr>
          </a:lstStyle>
          <a:p>
            <a:pPr lvl="0"/>
            <a:endParaRPr lang="en-US" dirty="0"/>
          </a:p>
        </p:txBody>
      </p:sp>
    </p:spTree>
    <p:extLst>
      <p:ext uri="{BB962C8B-B14F-4D97-AF65-F5344CB8AC3E}">
        <p14:creationId xmlns:p14="http://schemas.microsoft.com/office/powerpoint/2010/main" val="876368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829932"/>
          </a:xfrm>
        </p:spPr>
        <p:txBody>
          <a:bodyPr/>
          <a:lstStyle/>
          <a:p>
            <a:r>
              <a:rPr lang="en-US"/>
              <a:t>Click to edit Master title style</a:t>
            </a:r>
          </a:p>
        </p:txBody>
      </p:sp>
      <p:sp>
        <p:nvSpPr>
          <p:cNvPr id="3" name="Content Placeholder 2"/>
          <p:cNvSpPr>
            <a:spLocks noGrp="1"/>
          </p:cNvSpPr>
          <p:nvPr>
            <p:ph idx="1"/>
          </p:nvPr>
        </p:nvSpPr>
        <p:spPr>
          <a:xfrm>
            <a:off x="628650" y="1825625"/>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35A6D5A7-D64A-4D70-A555-A58A98A94B7B}"/>
              </a:ext>
            </a:extLst>
          </p:cNvPr>
          <p:cNvSpPr>
            <a:spLocks noGrp="1"/>
          </p:cNvSpPr>
          <p:nvPr>
            <p:ph idx="10"/>
          </p:nvPr>
        </p:nvSpPr>
        <p:spPr>
          <a:xfrm>
            <a:off x="636198" y="2620822"/>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93288F30-3787-49ED-B0E6-D5117CA0D528}"/>
              </a:ext>
            </a:extLst>
          </p:cNvPr>
          <p:cNvSpPr>
            <a:spLocks noGrp="1"/>
          </p:cNvSpPr>
          <p:nvPr>
            <p:ph idx="11"/>
          </p:nvPr>
        </p:nvSpPr>
        <p:spPr>
          <a:xfrm>
            <a:off x="636198" y="3571433"/>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EC27303-89F7-48CC-B831-BE5B1370A416}"/>
              </a:ext>
            </a:extLst>
          </p:cNvPr>
          <p:cNvSpPr>
            <a:spLocks noGrp="1"/>
          </p:cNvSpPr>
          <p:nvPr>
            <p:ph idx="12"/>
          </p:nvPr>
        </p:nvSpPr>
        <p:spPr>
          <a:xfrm>
            <a:off x="636195" y="4657853"/>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E000F2C7-62F6-4BEF-A2BA-C5ABC072C036}"/>
              </a:ext>
            </a:extLst>
          </p:cNvPr>
          <p:cNvSpPr>
            <a:spLocks noGrp="1"/>
          </p:cNvSpPr>
          <p:nvPr>
            <p:ph idx="13"/>
          </p:nvPr>
        </p:nvSpPr>
        <p:spPr>
          <a:xfrm>
            <a:off x="636197" y="5608474"/>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051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8069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2097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7959"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575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347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660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785868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6177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837142"/>
          </a:xfrm>
        </p:spPr>
        <p:txBody>
          <a:bodyPr/>
          <a:lstStyle/>
          <a:p>
            <a:r>
              <a:rPr lang="en-US"/>
              <a:t>Click to edit Master title style</a:t>
            </a:r>
          </a:p>
        </p:txBody>
      </p:sp>
      <p:sp>
        <p:nvSpPr>
          <p:cNvPr id="3" name="Content Placeholder 2"/>
          <p:cNvSpPr>
            <a:spLocks noGrp="1"/>
          </p:cNvSpPr>
          <p:nvPr>
            <p:ph idx="1"/>
          </p:nvPr>
        </p:nvSpPr>
        <p:spPr>
          <a:xfrm>
            <a:off x="628650" y="1456267"/>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628650" y="2506134"/>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7E92A340-66C3-4CA5-9504-36B8F463AFF5}"/>
              </a:ext>
            </a:extLst>
          </p:cNvPr>
          <p:cNvSpPr>
            <a:spLocks noGrp="1"/>
          </p:cNvSpPr>
          <p:nvPr>
            <p:ph idx="11"/>
          </p:nvPr>
        </p:nvSpPr>
        <p:spPr>
          <a:xfrm>
            <a:off x="628650" y="3556002"/>
            <a:ext cx="7886700" cy="92286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FE82A30-6BA2-4A6D-A6D0-9105BE8E3711}"/>
              </a:ext>
            </a:extLst>
          </p:cNvPr>
          <p:cNvSpPr>
            <a:spLocks noGrp="1"/>
          </p:cNvSpPr>
          <p:nvPr>
            <p:ph idx="12"/>
          </p:nvPr>
        </p:nvSpPr>
        <p:spPr>
          <a:xfrm>
            <a:off x="628650" y="4605870"/>
            <a:ext cx="7886700" cy="681025"/>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8D8434-F392-4460-8242-1AD45EC80A6D}"/>
              </a:ext>
            </a:extLst>
          </p:cNvPr>
          <p:cNvSpPr>
            <a:spLocks noGrp="1"/>
          </p:cNvSpPr>
          <p:nvPr>
            <p:ph idx="14"/>
          </p:nvPr>
        </p:nvSpPr>
        <p:spPr>
          <a:xfrm>
            <a:off x="628650" y="5401734"/>
            <a:ext cx="7886700" cy="417176"/>
          </a:xfrm>
        </p:spPr>
        <p:txBody>
          <a:bodyPr/>
          <a:lstStyle>
            <a:lvl1pPr marL="291600" indent="-291600">
              <a:lnSpc>
                <a:spcPct val="100000"/>
              </a:lnSpc>
              <a:spcBef>
                <a:spcPts val="1000"/>
              </a:spcBef>
              <a:defRPr/>
            </a:lvl1pPr>
            <a:lvl2pPr marL="622800" indent="-320400">
              <a:lnSpc>
                <a:spcPct val="100000"/>
              </a:lnSpc>
              <a:spcBef>
                <a:spcPts val="10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B497C436-A74D-4C87-9006-1014D86BAF03}"/>
              </a:ext>
            </a:extLst>
          </p:cNvPr>
          <p:cNvSpPr>
            <a:spLocks noGrp="1"/>
          </p:cNvSpPr>
          <p:nvPr>
            <p:ph idx="13"/>
          </p:nvPr>
        </p:nvSpPr>
        <p:spPr>
          <a:xfrm>
            <a:off x="3051668" y="6505058"/>
            <a:ext cx="3040665" cy="309957"/>
          </a:xfrm>
        </p:spPr>
        <p:txBody>
          <a:bodyPr>
            <a:normAutofit/>
          </a:bodyPr>
          <a:lstStyle>
            <a:lvl1pPr marL="0" indent="0" algn="ctr">
              <a:buNone/>
              <a:defRPr sz="900"/>
            </a:lvl1pPr>
          </a:lstStyle>
          <a:p>
            <a:pPr lvl="0"/>
            <a:endParaRPr lang="en-US" dirty="0"/>
          </a:p>
        </p:txBody>
      </p:sp>
    </p:spTree>
    <p:extLst>
      <p:ext uri="{BB962C8B-B14F-4D97-AF65-F5344CB8AC3E}">
        <p14:creationId xmlns:p14="http://schemas.microsoft.com/office/powerpoint/2010/main" val="332760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829932"/>
          </a:xfrm>
        </p:spPr>
        <p:txBody>
          <a:bodyPr/>
          <a:lstStyle/>
          <a:p>
            <a:r>
              <a:rPr lang="en-US"/>
              <a:t>Click to edit Master title style</a:t>
            </a:r>
          </a:p>
        </p:txBody>
      </p:sp>
      <p:sp>
        <p:nvSpPr>
          <p:cNvPr id="3" name="Content Placeholder 2"/>
          <p:cNvSpPr>
            <a:spLocks noGrp="1"/>
          </p:cNvSpPr>
          <p:nvPr>
            <p:ph idx="1"/>
          </p:nvPr>
        </p:nvSpPr>
        <p:spPr>
          <a:xfrm>
            <a:off x="628650" y="1825625"/>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35A6D5A7-D64A-4D70-A555-A58A98A94B7B}"/>
              </a:ext>
            </a:extLst>
          </p:cNvPr>
          <p:cNvSpPr>
            <a:spLocks noGrp="1"/>
          </p:cNvSpPr>
          <p:nvPr>
            <p:ph idx="10"/>
          </p:nvPr>
        </p:nvSpPr>
        <p:spPr>
          <a:xfrm>
            <a:off x="636198" y="2620822"/>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93288F30-3787-49ED-B0E6-D5117CA0D528}"/>
              </a:ext>
            </a:extLst>
          </p:cNvPr>
          <p:cNvSpPr>
            <a:spLocks noGrp="1"/>
          </p:cNvSpPr>
          <p:nvPr>
            <p:ph idx="11"/>
          </p:nvPr>
        </p:nvSpPr>
        <p:spPr>
          <a:xfrm>
            <a:off x="636198" y="3571433"/>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EC27303-89F7-48CC-B831-BE5B1370A416}"/>
              </a:ext>
            </a:extLst>
          </p:cNvPr>
          <p:cNvSpPr>
            <a:spLocks noGrp="1"/>
          </p:cNvSpPr>
          <p:nvPr>
            <p:ph idx="12"/>
          </p:nvPr>
        </p:nvSpPr>
        <p:spPr>
          <a:xfrm>
            <a:off x="636195" y="4657853"/>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E000F2C7-62F6-4BEF-A2BA-C5ABC072C036}"/>
              </a:ext>
            </a:extLst>
          </p:cNvPr>
          <p:cNvSpPr>
            <a:spLocks noGrp="1"/>
          </p:cNvSpPr>
          <p:nvPr>
            <p:ph idx="13"/>
          </p:nvPr>
        </p:nvSpPr>
        <p:spPr>
          <a:xfrm>
            <a:off x="636197" y="5608474"/>
            <a:ext cx="7886700" cy="537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51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51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93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0" y="0"/>
            <a:ext cx="376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7959"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793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627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2"/>
          <p:cNvPicPr>
            <a:picLocks noChangeAspect="1" noChangeArrowheads="1"/>
          </p:cNvPicPr>
          <p:nvPr/>
        </p:nvPicPr>
        <p:blipFill>
          <a:blip r:embed="rId14">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p:spPr>
      </p:pic>
      <p:sp>
        <p:nvSpPr>
          <p:cNvPr id="9" name="Text Placeholder 3">
            <a:extLst>
              <a:ext uri="{FF2B5EF4-FFF2-40B4-BE49-F238E27FC236}">
                <a16:creationId xmlns:a16="http://schemas.microsoft.com/office/drawing/2014/main" id="{44F55758-F6AD-47A5-B584-B70FBAA6D8D4}"/>
              </a:ext>
            </a:extLst>
          </p:cNvPr>
          <p:cNvSpPr txBox="1">
            <a:spLocks/>
          </p:cNvSpPr>
          <p:nvPr userDrawn="1"/>
        </p:nvSpPr>
        <p:spPr>
          <a:xfrm>
            <a:off x="685800" y="6527132"/>
            <a:ext cx="7404100" cy="28388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900" dirty="0">
                <a:solidFill>
                  <a:prstClr val="black"/>
                </a:solidFill>
                <a:latin typeface="Arial" panose="020B0604020202020204" pitchFamily="34" charset="0"/>
                <a:cs typeface="Arial" panose="020B0604020202020204" pitchFamily="34" charset="0"/>
              </a:rPr>
              <a:t>© McGraw Hill</a:t>
            </a:r>
          </a:p>
        </p:txBody>
      </p:sp>
      <p:sp>
        <p:nvSpPr>
          <p:cNvPr id="10" name="Slide Number Placeholder 5">
            <a:extLst>
              <a:ext uri="{FF2B5EF4-FFF2-40B4-BE49-F238E27FC236}">
                <a16:creationId xmlns:a16="http://schemas.microsoft.com/office/drawing/2014/main" id="{66237CE2-8BF7-4E3F-970B-3A8D1C89F5D4}"/>
              </a:ext>
            </a:extLst>
          </p:cNvPr>
          <p:cNvSpPr txBox="1">
            <a:spLocks/>
          </p:cNvSpPr>
          <p:nvPr userDrawn="1"/>
        </p:nvSpPr>
        <p:spPr>
          <a:xfrm>
            <a:off x="8312097" y="6477000"/>
            <a:ext cx="755703" cy="343501"/>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900" dirty="0">
                <a:solidFill>
                  <a:srgbClr val="000000"/>
                </a:solidFill>
                <a:latin typeface="Arial" panose="020B0604020202020204" pitchFamily="34" charset="0"/>
                <a:ea typeface="Verdana" panose="020B0604030504040204" pitchFamily="34" charset="0"/>
                <a:cs typeface="Arial" panose="020B0604020202020204" pitchFamily="34" charset="0"/>
              </a:rPr>
              <a:t>6-</a:t>
            </a:r>
            <a:fld id="{6F94BB01-2447-4377-8194-F82F4D072C18}" type="slidenum">
              <a:rPr lang="en-US" sz="900" smtClean="0">
                <a:solidFill>
                  <a:srgbClr val="000000"/>
                </a:solidFill>
                <a:latin typeface="Arial" panose="020B0604020202020204" pitchFamily="34" charset="0"/>
                <a:ea typeface="Verdana" panose="020B0604030504040204" pitchFamily="34" charset="0"/>
                <a:cs typeface="Arial" panose="020B0604020202020204" pitchFamily="34" charset="0"/>
              </a:rPr>
              <a:pPr algn="ctr">
                <a:defRPr/>
              </a:pPr>
              <a:t>‹#›</a:t>
            </a:fld>
            <a:endParaRPr lang="en-US" sz="9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77" r:id="rId3"/>
    <p:sldLayoutId id="2147483778" r:id="rId4"/>
    <p:sldLayoutId id="2147483776" r:id="rId5"/>
    <p:sldLayoutId id="2147483759" r:id="rId6"/>
    <p:sldLayoutId id="2147483760" r:id="rId7"/>
    <p:sldLayoutId id="2147483761" r:id="rId8"/>
    <p:sldLayoutId id="2147483762" r:id="rId9"/>
    <p:sldLayoutId id="2147483763" r:id="rId10"/>
    <p:sldLayoutId id="2147483764" r:id="rId11"/>
    <p:sldLayoutId id="2147483765" r:id="rId12"/>
  </p:sldLayoutIdLst>
  <p:hf hdr="0" dt="0"/>
  <p:txStyles>
    <p:titleStyle>
      <a:lvl1pPr algn="l" defTabSz="685800" rtl="0" eaLnBrk="1" fontAlgn="base" hangingPunct="1">
        <a:lnSpc>
          <a:spcPct val="90000"/>
        </a:lnSpc>
        <a:spcBef>
          <a:spcPct val="0"/>
        </a:spcBef>
        <a:spcAft>
          <a:spcPct val="0"/>
        </a:spcAft>
        <a:defRPr sz="3300" kern="1200">
          <a:solidFill>
            <a:schemeClr val="bg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2pPr>
      <a:lvl3pPr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3pPr>
      <a:lvl4pPr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4pPr>
      <a:lvl5pPr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bg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11900"/>
            <a:ext cx="7886700" cy="355600"/>
          </a:xfrm>
          <a:prstGeom prst="rect">
            <a:avLst/>
          </a:prstGeom>
        </p:spPr>
        <p:txBody>
          <a:bodyPr vert="horz" lIns="91440" tIns="45720" rIns="91440" bIns="45720" rtlCol="0" anchor="ctr"/>
          <a:lstStyle>
            <a:lvl1pPr algn="ctr" eaLnBrk="1" fontAlgn="auto" hangingPunct="1">
              <a:spcBef>
                <a:spcPts val="0"/>
              </a:spcBef>
              <a:spcAft>
                <a:spcPts val="0"/>
              </a:spcAft>
              <a:defRPr sz="900" dirty="0" smtClean="0">
                <a:solidFill>
                  <a:schemeClr val="bg1"/>
                </a:solidFill>
                <a:latin typeface="+mn-lt"/>
              </a:defRPr>
            </a:lvl1pPr>
          </a:lstStyle>
          <a:p>
            <a:pPr>
              <a:defRPr/>
            </a:pPr>
            <a:r>
              <a:rPr lang="en-US"/>
              <a:t>Copyright © 2020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8308975" y="6311900"/>
            <a:ext cx="55245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bg1"/>
                </a:solidFill>
                <a:latin typeface="+mn-lt"/>
              </a:defRPr>
            </a:lvl1pPr>
          </a:lstStyle>
          <a:p>
            <a:pPr>
              <a:defRPr/>
            </a:pPr>
            <a:fld id="{9E02C5E0-7E03-45CF-B822-092D0174EDAD}" type="slidenum">
              <a:rPr lang="en-US" smtClean="0"/>
              <a:pPr>
                <a:defRPr/>
              </a:pPr>
              <a:t>‹#›</a:t>
            </a:fld>
            <a:endParaRPr lang="en-US" dirty="0"/>
          </a:p>
        </p:txBody>
      </p:sp>
    </p:spTree>
    <p:extLst>
      <p:ext uri="{BB962C8B-B14F-4D97-AF65-F5344CB8AC3E}">
        <p14:creationId xmlns:p14="http://schemas.microsoft.com/office/powerpoint/2010/main" val="3684954767"/>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9" r:id="rId10"/>
    <p:sldLayoutId id="2147483780" r:id="rId11"/>
    <p:sldLayoutId id="2147483781" r:id="rId12"/>
  </p:sldLayoutIdLst>
  <p:transition spd="med">
    <p:pull/>
  </p:transition>
  <p:hf hdr="0" dt="0"/>
  <p:txStyles>
    <p:titleStyle>
      <a:lvl1pPr algn="l" defTabSz="685800" rtl="0" eaLnBrk="1" fontAlgn="base" hangingPunct="1">
        <a:lnSpc>
          <a:spcPct val="90000"/>
        </a:lnSpc>
        <a:spcBef>
          <a:spcPct val="0"/>
        </a:spcBef>
        <a:spcAft>
          <a:spcPct val="0"/>
        </a:spcAft>
        <a:defRPr sz="3300" kern="1200">
          <a:solidFill>
            <a:schemeClr val="bg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2pPr>
      <a:lvl3pPr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3pPr>
      <a:lvl4pPr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4pPr>
      <a:lvl5pPr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bg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2"/>
          <p:cNvPicPr>
            <a:picLocks noChangeAspect="1" noChangeArrowheads="1"/>
          </p:cNvPicPr>
          <p:nvPr/>
        </p:nvPicPr>
        <p:blipFill>
          <a:blip r:embed="rId15">
            <a:duotone>
              <a:prstClr val="black"/>
              <a:schemeClr val="accent5">
                <a:tint val="45000"/>
                <a:satMod val="400000"/>
              </a:schemeClr>
            </a:duotone>
            <a:extLst>
              <a:ext uri="{28A0092B-C50C-407E-A947-70E740481C1C}">
                <a14:useLocalDpi xmlns:a14="http://schemas.microsoft.com/office/drawing/2010/main" val="0"/>
              </a:ext>
            </a:extLst>
          </a:blip>
          <a:srcRect r="-10490" b="31873"/>
          <a:stretch>
            <a:fillRect/>
          </a:stretch>
        </p:blipFill>
        <p:spPr bwMode="auto">
          <a:xfrm>
            <a:off x="4763" y="0"/>
            <a:ext cx="376237" cy="68580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p:spPr>
      </p:pic>
      <p:sp>
        <p:nvSpPr>
          <p:cNvPr id="9" name="Text Placeholder 3">
            <a:extLst>
              <a:ext uri="{FF2B5EF4-FFF2-40B4-BE49-F238E27FC236}">
                <a16:creationId xmlns:a16="http://schemas.microsoft.com/office/drawing/2014/main" id="{44F55758-F6AD-47A5-B584-B70FBAA6D8D4}"/>
              </a:ext>
            </a:extLst>
          </p:cNvPr>
          <p:cNvSpPr txBox="1">
            <a:spLocks/>
          </p:cNvSpPr>
          <p:nvPr userDrawn="1"/>
        </p:nvSpPr>
        <p:spPr>
          <a:xfrm>
            <a:off x="685800" y="6527132"/>
            <a:ext cx="7404100" cy="28388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900" dirty="0">
                <a:solidFill>
                  <a:prstClr val="black"/>
                </a:solidFill>
                <a:latin typeface="Arial" panose="020B0604020202020204" pitchFamily="34" charset="0"/>
                <a:cs typeface="Arial" panose="020B0604020202020204" pitchFamily="34" charset="0"/>
              </a:rPr>
              <a:t>© McGraw Hill</a:t>
            </a:r>
          </a:p>
        </p:txBody>
      </p:sp>
      <p:sp>
        <p:nvSpPr>
          <p:cNvPr id="10" name="Slide Number Placeholder 5">
            <a:extLst>
              <a:ext uri="{FF2B5EF4-FFF2-40B4-BE49-F238E27FC236}">
                <a16:creationId xmlns:a16="http://schemas.microsoft.com/office/drawing/2014/main" id="{66237CE2-8BF7-4E3F-970B-3A8D1C89F5D4}"/>
              </a:ext>
            </a:extLst>
          </p:cNvPr>
          <p:cNvSpPr txBox="1">
            <a:spLocks/>
          </p:cNvSpPr>
          <p:nvPr userDrawn="1"/>
        </p:nvSpPr>
        <p:spPr>
          <a:xfrm>
            <a:off x="8312097" y="6477000"/>
            <a:ext cx="755703" cy="343501"/>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900" dirty="0">
                <a:solidFill>
                  <a:srgbClr val="000000"/>
                </a:solidFill>
                <a:latin typeface="Arial" panose="020B0604020202020204" pitchFamily="34" charset="0"/>
                <a:ea typeface="Verdana" panose="020B0604030504040204" pitchFamily="34" charset="0"/>
                <a:cs typeface="Arial" panose="020B0604020202020204" pitchFamily="34" charset="0"/>
              </a:rPr>
              <a:t>6-</a:t>
            </a:r>
            <a:fld id="{6F94BB01-2447-4377-8194-F82F4D072C18}" type="slidenum">
              <a:rPr lang="en-US" sz="900" smtClean="0">
                <a:solidFill>
                  <a:srgbClr val="000000"/>
                </a:solidFill>
                <a:latin typeface="Arial" panose="020B0604020202020204" pitchFamily="34" charset="0"/>
                <a:ea typeface="Verdana" panose="020B0604030504040204" pitchFamily="34" charset="0"/>
                <a:cs typeface="Arial" panose="020B0604020202020204" pitchFamily="34" charset="0"/>
              </a:rPr>
              <a:pPr algn="ctr">
                <a:defRPr/>
              </a:pPr>
              <a:t>‹#›</a:t>
            </a:fld>
            <a:endParaRPr lang="en-US" sz="9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30243406"/>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hdr="0" dt="0"/>
  <p:txStyles>
    <p:titleStyle>
      <a:lvl1pPr algn="l" defTabSz="685800" rtl="0" eaLnBrk="1" fontAlgn="base" hangingPunct="1">
        <a:lnSpc>
          <a:spcPct val="90000"/>
        </a:lnSpc>
        <a:spcBef>
          <a:spcPct val="0"/>
        </a:spcBef>
        <a:spcAft>
          <a:spcPct val="0"/>
        </a:spcAft>
        <a:defRPr sz="3300" kern="1200">
          <a:solidFill>
            <a:schemeClr val="bg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2pPr>
      <a:lvl3pPr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3pPr>
      <a:lvl4pPr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4pPr>
      <a:lvl5pPr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Franklin Gothic Medium" panose="020B060302010202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bg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slide" Target="slide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slide" Target="slide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slide" Target="slide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slide" Target="slide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slide" Target="slide5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slide" Target="slide5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 Id="rId9"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1B31-985B-45F1-BB89-A901781E1D53}"/>
              </a:ext>
            </a:extLst>
          </p:cNvPr>
          <p:cNvSpPr>
            <a:spLocks noGrp="1"/>
          </p:cNvSpPr>
          <p:nvPr>
            <p:ph type="ctrTitle"/>
          </p:nvPr>
        </p:nvSpPr>
        <p:spPr>
          <a:xfrm>
            <a:off x="104775" y="141288"/>
            <a:ext cx="5191125" cy="1727197"/>
          </a:xfrm>
        </p:spPr>
        <p:txBody>
          <a:bodyPr/>
          <a:lstStyle/>
          <a:p>
            <a:pPr algn="l"/>
            <a:r>
              <a:rPr lang="en-US" sz="3600" noProof="0" dirty="0"/>
              <a:t>Payroll Accounting 2020</a:t>
            </a:r>
            <a:br>
              <a:rPr lang="en-US" noProof="0" dirty="0"/>
            </a:br>
            <a:r>
              <a:rPr lang="en-US" sz="2800" noProof="0" dirty="0"/>
              <a:t>Sixth Edition</a:t>
            </a:r>
            <a:br>
              <a:rPr lang="en-US" noProof="0" dirty="0"/>
            </a:br>
            <a:r>
              <a:rPr lang="en-US" sz="2600" noProof="0" dirty="0"/>
              <a:t>Jeanette M. Landin, Ed.D.</a:t>
            </a:r>
            <a:br>
              <a:rPr lang="en-US" sz="2600" noProof="0" dirty="0"/>
            </a:br>
            <a:r>
              <a:rPr lang="en-US" sz="2600" noProof="0" dirty="0"/>
              <a:t>Paulette Schirmer, D.B.A.</a:t>
            </a:r>
          </a:p>
        </p:txBody>
      </p:sp>
      <p:sp>
        <p:nvSpPr>
          <p:cNvPr id="3" name="Subtitle 2">
            <a:extLst>
              <a:ext uri="{FF2B5EF4-FFF2-40B4-BE49-F238E27FC236}">
                <a16:creationId xmlns:a16="http://schemas.microsoft.com/office/drawing/2014/main" id="{6650E1D8-1530-4F42-8C1D-77E01E9D943F}"/>
              </a:ext>
            </a:extLst>
          </p:cNvPr>
          <p:cNvSpPr>
            <a:spLocks noGrp="1"/>
          </p:cNvSpPr>
          <p:nvPr>
            <p:ph type="subTitle" idx="1"/>
          </p:nvPr>
        </p:nvSpPr>
        <p:spPr>
          <a:xfrm>
            <a:off x="5572125" y="2840037"/>
            <a:ext cx="3257550" cy="2236788"/>
          </a:xfrm>
        </p:spPr>
        <p:txBody>
          <a:bodyPr>
            <a:normAutofit fontScale="92500" lnSpcReduction="20000"/>
          </a:bodyPr>
          <a:lstStyle/>
          <a:p>
            <a:r>
              <a:rPr lang="en-US" sz="4000" b="1" noProof="0" dirty="0">
                <a:solidFill>
                  <a:srgbClr val="000000"/>
                </a:solidFill>
              </a:rPr>
              <a:t>Chapter 6</a:t>
            </a:r>
          </a:p>
          <a:p>
            <a:r>
              <a:rPr lang="en-US" sz="3900" dirty="0">
                <a:solidFill>
                  <a:srgbClr val="000000"/>
                </a:solidFill>
              </a:rPr>
              <a:t>Employer Payroll Taxes and Labor Planning</a:t>
            </a:r>
            <a:endParaRPr lang="en-US" sz="3900" noProof="0" dirty="0">
              <a:solidFill>
                <a:srgbClr val="000000"/>
              </a:solidFill>
            </a:endParaRPr>
          </a:p>
        </p:txBody>
      </p:sp>
      <p:pic>
        <p:nvPicPr>
          <p:cNvPr id="6" name="Picture 5" descr="Book cover image">
            <a:extLst>
              <a:ext uri="{FF2B5EF4-FFF2-40B4-BE49-F238E27FC236}">
                <a16:creationId xmlns:a16="http://schemas.microsoft.com/office/drawing/2014/main" id="{BC4BDBB0-A2A4-4870-888C-6735441BB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58" y="2063709"/>
            <a:ext cx="5060442" cy="3816432"/>
          </a:xfrm>
          <a:prstGeom prst="rect">
            <a:avLst/>
          </a:prstGeom>
        </p:spPr>
      </p:pic>
      <p:sp>
        <p:nvSpPr>
          <p:cNvPr id="4" name="Content Placeholder 3">
            <a:extLst>
              <a:ext uri="{FF2B5EF4-FFF2-40B4-BE49-F238E27FC236}">
                <a16:creationId xmlns:a16="http://schemas.microsoft.com/office/drawing/2014/main" id="{C0317E46-A75D-4A88-AEAD-FB38987034C0}"/>
              </a:ext>
            </a:extLst>
          </p:cNvPr>
          <p:cNvSpPr>
            <a:spLocks noGrp="1"/>
          </p:cNvSpPr>
          <p:nvPr>
            <p:ph sz="quarter" idx="10"/>
          </p:nvPr>
        </p:nvSpPr>
        <p:spPr>
          <a:xfrm>
            <a:off x="704850" y="6400801"/>
            <a:ext cx="8085138" cy="347662"/>
          </a:xfrm>
        </p:spPr>
        <p:txBody>
          <a:bodyPr>
            <a:normAutofit/>
          </a:bodyPr>
          <a:lstStyle/>
          <a:p>
            <a:pPr marL="0" indent="0">
              <a:buNone/>
            </a:pPr>
            <a:r>
              <a:rPr lang="en-US" sz="900" noProof="0" dirty="0"/>
              <a:t>© 2020 McGraw Hill. All rights reserved. Authorized only for instructor use in the classroom. No reproduction or further distribution permitted without the prior written consent of McGraw Hill.</a:t>
            </a:r>
          </a:p>
        </p:txBody>
      </p:sp>
    </p:spTree>
    <p:extLst>
      <p:ext uri="{BB962C8B-B14F-4D97-AF65-F5344CB8AC3E}">
        <p14:creationId xmlns:p14="http://schemas.microsoft.com/office/powerpoint/2010/main" val="4233489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1BC7-D88F-4760-9F6E-E5611DF41423}"/>
              </a:ext>
            </a:extLst>
          </p:cNvPr>
          <p:cNvSpPr>
            <a:spLocks noGrp="1"/>
          </p:cNvSpPr>
          <p:nvPr>
            <p:ph type="title"/>
          </p:nvPr>
        </p:nvSpPr>
        <p:spPr>
          <a:xfrm>
            <a:off x="628650" y="133446"/>
            <a:ext cx="7886700" cy="837142"/>
          </a:xfrm>
        </p:spPr>
        <p:txBody>
          <a:bodyPr/>
          <a:lstStyle/>
          <a:p>
            <a:r>
              <a:rPr lang="en-US" sz="3600" dirty="0"/>
              <a:t>F</a:t>
            </a:r>
            <a:r>
              <a:rPr lang="en-US" sz="100" dirty="0"/>
              <a:t> </a:t>
            </a:r>
            <a:r>
              <a:rPr lang="en-US" sz="3600" dirty="0"/>
              <a:t>U</a:t>
            </a:r>
            <a:r>
              <a:rPr lang="en-US" sz="100" dirty="0"/>
              <a:t> </a:t>
            </a:r>
            <a:r>
              <a:rPr lang="en-US" sz="3600" dirty="0"/>
              <a:t>T</a:t>
            </a:r>
            <a:r>
              <a:rPr lang="en-US" sz="100" dirty="0"/>
              <a:t> </a:t>
            </a:r>
            <a:r>
              <a:rPr lang="en-US" sz="3600" dirty="0"/>
              <a:t>A and S</a:t>
            </a:r>
            <a:r>
              <a:rPr lang="en-US" sz="100" dirty="0"/>
              <a:t> </a:t>
            </a:r>
            <a:r>
              <a:rPr lang="en-US" sz="3600" dirty="0"/>
              <a:t>U</a:t>
            </a:r>
            <a:r>
              <a:rPr lang="en-US" sz="100" dirty="0"/>
              <a:t> </a:t>
            </a:r>
            <a:r>
              <a:rPr lang="en-US" sz="3600" dirty="0"/>
              <a:t>T</a:t>
            </a:r>
            <a:r>
              <a:rPr lang="en-US" sz="100" dirty="0"/>
              <a:t> </a:t>
            </a:r>
            <a:r>
              <a:rPr lang="en-US" sz="3600" dirty="0"/>
              <a:t>A Tax Liability</a:t>
            </a:r>
            <a:endParaRPr lang="en-US" sz="3600" noProof="0" dirty="0"/>
          </a:p>
        </p:txBody>
      </p:sp>
      <p:sp>
        <p:nvSpPr>
          <p:cNvPr id="5" name="Content Placeholder 4">
            <a:extLst>
              <a:ext uri="{FF2B5EF4-FFF2-40B4-BE49-F238E27FC236}">
                <a16:creationId xmlns:a16="http://schemas.microsoft.com/office/drawing/2014/main" id="{E66DAC92-B115-4EF3-A0D2-EBBDAC0FA6F4}"/>
              </a:ext>
            </a:extLst>
          </p:cNvPr>
          <p:cNvSpPr>
            <a:spLocks noGrp="1"/>
          </p:cNvSpPr>
          <p:nvPr>
            <p:ph idx="1"/>
          </p:nvPr>
        </p:nvSpPr>
        <p:spPr>
          <a:xfrm>
            <a:off x="628650" y="1235207"/>
            <a:ext cx="7886700" cy="1541612"/>
          </a:xfrm>
        </p:spPr>
        <p:txBody>
          <a:bodyPr>
            <a:noAutofit/>
          </a:bodyPr>
          <a:lstStyle/>
          <a:p>
            <a:pPr marL="0" lvl="0" indent="0">
              <a:buNone/>
            </a:pPr>
            <a:r>
              <a:rPr lang="en-US" altLang="en-US" sz="2400" dirty="0" err="1">
                <a:solidFill>
                  <a:srgbClr val="000000"/>
                </a:solidFill>
              </a:rPr>
              <a:t>JayMac</a:t>
            </a:r>
            <a:r>
              <a:rPr lang="en-US" altLang="en-US" sz="2400" dirty="0">
                <a:solidFill>
                  <a:srgbClr val="000000"/>
                </a:solidFill>
              </a:rPr>
              <a:t> Communications, a California company, has 15 employees, all of whom have met the $7,000 threshold for the F</a:t>
            </a:r>
            <a:r>
              <a:rPr lang="en-US" altLang="en-US" sz="100" dirty="0">
                <a:solidFill>
                  <a:srgbClr val="000000"/>
                </a:solidFill>
              </a:rPr>
              <a:t> </a:t>
            </a:r>
            <a:r>
              <a:rPr lang="en-US" altLang="en-US" sz="2400" dirty="0">
                <a:solidFill>
                  <a:srgbClr val="000000"/>
                </a:solidFill>
              </a:rPr>
              <a:t>U</a:t>
            </a:r>
            <a:r>
              <a:rPr lang="en-US" altLang="en-US" sz="100" dirty="0">
                <a:solidFill>
                  <a:srgbClr val="000000"/>
                </a:solidFill>
              </a:rPr>
              <a:t> </a:t>
            </a:r>
            <a:r>
              <a:rPr lang="en-US" altLang="en-US" sz="2400" dirty="0">
                <a:solidFill>
                  <a:srgbClr val="000000"/>
                </a:solidFill>
              </a:rPr>
              <a:t>T</a:t>
            </a:r>
            <a:r>
              <a:rPr lang="en-US" altLang="en-US" sz="100" dirty="0">
                <a:solidFill>
                  <a:srgbClr val="000000"/>
                </a:solidFill>
              </a:rPr>
              <a:t> </a:t>
            </a:r>
            <a:r>
              <a:rPr lang="en-US" altLang="en-US" sz="2400" dirty="0">
                <a:solidFill>
                  <a:srgbClr val="000000"/>
                </a:solidFill>
              </a:rPr>
              <a:t>A tax. The state portion for which </a:t>
            </a:r>
            <a:r>
              <a:rPr lang="en-US" altLang="en-US" sz="2400" dirty="0" err="1">
                <a:solidFill>
                  <a:srgbClr val="000000"/>
                </a:solidFill>
              </a:rPr>
              <a:t>JayMac</a:t>
            </a:r>
            <a:r>
              <a:rPr lang="en-US" altLang="en-US" sz="2400" dirty="0">
                <a:solidFill>
                  <a:srgbClr val="000000"/>
                </a:solidFill>
              </a:rPr>
              <a:t> is liable is 5.4%. The unemployment tax obligations are:</a:t>
            </a:r>
            <a:endParaRPr lang="en-US" sz="2400" dirty="0">
              <a:solidFill>
                <a:srgbClr val="000000"/>
              </a:solidFill>
            </a:endParaRPr>
          </a:p>
        </p:txBody>
      </p:sp>
      <p:graphicFrame>
        <p:nvGraphicFramePr>
          <p:cNvPr id="10" name="Table 9">
            <a:extLst>
              <a:ext uri="{FF2B5EF4-FFF2-40B4-BE49-F238E27FC236}">
                <a16:creationId xmlns:a16="http://schemas.microsoft.com/office/drawing/2014/main" id="{5DEA1F00-E08A-4DF4-8442-5715C5D4A3AD}"/>
              </a:ext>
            </a:extLst>
          </p:cNvPr>
          <p:cNvGraphicFramePr>
            <a:graphicFrameLocks noGrp="1"/>
          </p:cNvGraphicFramePr>
          <p:nvPr>
            <p:extLst>
              <p:ext uri="{D42A27DB-BD31-4B8C-83A1-F6EECF244321}">
                <p14:modId xmlns:p14="http://schemas.microsoft.com/office/powerpoint/2010/main" val="4267487726"/>
              </p:ext>
            </p:extLst>
          </p:nvPr>
        </p:nvGraphicFramePr>
        <p:xfrm>
          <a:off x="1313793" y="3185845"/>
          <a:ext cx="5722274" cy="1529080"/>
        </p:xfrm>
        <a:graphic>
          <a:graphicData uri="http://schemas.openxmlformats.org/drawingml/2006/table">
            <a:tbl>
              <a:tblPr firstRow="1" bandRow="1">
                <a:tableStyleId>{5C22544A-7EE6-4342-B048-85BDC9FD1C3A}</a:tableStyleId>
              </a:tblPr>
              <a:tblGrid>
                <a:gridCol w="2953407">
                  <a:extLst>
                    <a:ext uri="{9D8B030D-6E8A-4147-A177-3AD203B41FA5}">
                      <a16:colId xmlns:a16="http://schemas.microsoft.com/office/drawing/2014/main" val="2426935945"/>
                    </a:ext>
                  </a:extLst>
                </a:gridCol>
                <a:gridCol w="1839310">
                  <a:extLst>
                    <a:ext uri="{9D8B030D-6E8A-4147-A177-3AD203B41FA5}">
                      <a16:colId xmlns:a16="http://schemas.microsoft.com/office/drawing/2014/main" val="3023394410"/>
                    </a:ext>
                  </a:extLst>
                </a:gridCol>
                <a:gridCol w="929557">
                  <a:extLst>
                    <a:ext uri="{9D8B030D-6E8A-4147-A177-3AD203B41FA5}">
                      <a16:colId xmlns:a16="http://schemas.microsoft.com/office/drawing/2014/main" val="3878516214"/>
                    </a:ext>
                  </a:extLst>
                </a:gridCol>
              </a:tblGrid>
              <a:tr h="370840">
                <a:tc>
                  <a:txBody>
                    <a:bodyPr/>
                    <a:lstStyle/>
                    <a:p>
                      <a:r>
                        <a:rPr lang="en-US" sz="1600" b="1" dirty="0">
                          <a:solidFill>
                            <a:srgbClr val="000000"/>
                          </a:solidFill>
                        </a:rPr>
                        <a:t>F</a:t>
                      </a:r>
                      <a:r>
                        <a:rPr lang="en-US" sz="100" b="1" dirty="0">
                          <a:solidFill>
                            <a:srgbClr val="000000"/>
                          </a:solidFill>
                        </a:rPr>
                        <a:t> </a:t>
                      </a:r>
                      <a:r>
                        <a:rPr lang="en-US" sz="1600" b="1" dirty="0">
                          <a:solidFill>
                            <a:srgbClr val="000000"/>
                          </a:solidFill>
                        </a:rPr>
                        <a:t>U</a:t>
                      </a:r>
                      <a:r>
                        <a:rPr lang="en-US" sz="100" b="1" dirty="0">
                          <a:solidFill>
                            <a:srgbClr val="000000"/>
                          </a:solidFill>
                        </a:rPr>
                        <a:t> </a:t>
                      </a:r>
                      <a:r>
                        <a:rPr lang="en-US" sz="1600" b="1" dirty="0">
                          <a:solidFill>
                            <a:srgbClr val="000000"/>
                          </a:solidFill>
                        </a:rPr>
                        <a:t>T</a:t>
                      </a:r>
                      <a:r>
                        <a:rPr lang="en-US" sz="100" b="1" dirty="0">
                          <a:solidFill>
                            <a:srgbClr val="000000"/>
                          </a:solidFill>
                        </a:rPr>
                        <a:t> </a:t>
                      </a:r>
                      <a:r>
                        <a:rPr lang="en-US" sz="1600" b="1" dirty="0">
                          <a:solidFill>
                            <a:srgbClr val="000000"/>
                          </a:solidFill>
                        </a:rPr>
                        <a:t>A:</a:t>
                      </a:r>
                      <a:endParaRPr lang="en-IN" sz="16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b="0" dirty="0">
                          <a:solidFill>
                            <a:srgbClr val="000000"/>
                          </a:solidFill>
                        </a:rPr>
                        <a:t>15 employees × $7,000 × 0.006 =</a:t>
                      </a:r>
                      <a:endParaRPr lang="en-IN" sz="1600" b="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b="0" dirty="0">
                          <a:solidFill>
                            <a:srgbClr val="000000"/>
                          </a:solidFill>
                        </a:rPr>
                        <a:t>$   630</a:t>
                      </a:r>
                      <a:endParaRPr lang="en-IN" sz="1600" b="0" dirty="0">
                        <a:solidFill>
                          <a:srgbClr val="0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360370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S</a:t>
                      </a:r>
                      <a:r>
                        <a:rPr lang="en-US" sz="100" b="1" dirty="0">
                          <a:solidFill>
                            <a:srgbClr val="000000"/>
                          </a:solidFill>
                        </a:rPr>
                        <a:t> </a:t>
                      </a:r>
                      <a:r>
                        <a:rPr lang="en-US" sz="1600" b="1" dirty="0">
                          <a:solidFill>
                            <a:srgbClr val="000000"/>
                          </a:solidFill>
                        </a:rPr>
                        <a:t>U</a:t>
                      </a:r>
                      <a:r>
                        <a:rPr lang="en-US" sz="100" b="1" dirty="0">
                          <a:solidFill>
                            <a:srgbClr val="000000"/>
                          </a:solidFill>
                        </a:rPr>
                        <a:t> </a:t>
                      </a:r>
                      <a:r>
                        <a:rPr lang="en-US" sz="1600" b="1" dirty="0">
                          <a:solidFill>
                            <a:srgbClr val="000000"/>
                          </a:solidFill>
                        </a:rPr>
                        <a:t>T</a:t>
                      </a:r>
                      <a:r>
                        <a:rPr lang="en-US" sz="100" b="1" dirty="0">
                          <a:solidFill>
                            <a:srgbClr val="000000"/>
                          </a:solidFill>
                        </a:rPr>
                        <a:t> </a:t>
                      </a:r>
                      <a:r>
                        <a:rPr lang="en-US" sz="1600" b="1" dirty="0">
                          <a:solidFill>
                            <a:srgbClr val="000000"/>
                          </a:solidFill>
                        </a:rPr>
                        <a:t>A:</a:t>
                      </a:r>
                      <a:endParaRPr lang="en-IN" sz="16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a:solidFill>
                            <a:srgbClr val="000000"/>
                          </a:solidFill>
                        </a:rPr>
                        <a:t>15 employees × $7,000 × 0.054 =</a:t>
                      </a:r>
                      <a:endParaRPr lang="en-IN" sz="16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u="none" dirty="0">
                          <a:solidFill>
                            <a:srgbClr val="000000"/>
                          </a:solidFill>
                        </a:rPr>
                        <a:t>$5,670</a:t>
                      </a:r>
                      <a:endParaRPr lang="en-IN" sz="1600" dirty="0">
                        <a:solidFill>
                          <a:srgbClr val="0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786496"/>
                  </a:ext>
                </a:extLst>
              </a:tr>
              <a:tr h="370840">
                <a:tc>
                  <a:txBody>
                    <a:bodyPr/>
                    <a:lstStyle/>
                    <a:p>
                      <a:r>
                        <a:rPr lang="en-US" sz="1600" b="1" dirty="0">
                          <a:solidFill>
                            <a:srgbClr val="000000"/>
                          </a:solidFill>
                        </a:rPr>
                        <a:t>Total unemployment tax liability:</a:t>
                      </a:r>
                      <a:endParaRPr lang="en-IN" sz="16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IN" sz="16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u="sng" dirty="0">
                          <a:solidFill>
                            <a:srgbClr val="000000"/>
                          </a:solidFill>
                        </a:rPr>
                        <a:t>$6,300</a:t>
                      </a:r>
                      <a:endParaRPr lang="en-IN" sz="1600" dirty="0">
                        <a:solidFill>
                          <a:srgbClr val="0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0005310"/>
                  </a:ext>
                </a:extLst>
              </a:tr>
            </a:tbl>
          </a:graphicData>
        </a:graphic>
      </p:graphicFrame>
    </p:spTree>
    <p:extLst>
      <p:ext uri="{BB962C8B-B14F-4D97-AF65-F5344CB8AC3E}">
        <p14:creationId xmlns:p14="http://schemas.microsoft.com/office/powerpoint/2010/main" val="19532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245696"/>
            <a:ext cx="7886700" cy="1012942"/>
          </a:xfrm>
        </p:spPr>
        <p:txBody>
          <a:bodyPr/>
          <a:lstStyle/>
          <a:p>
            <a:r>
              <a:rPr lang="en-US" sz="3200" noProof="0" dirty="0">
                <a:solidFill>
                  <a:srgbClr val="000000"/>
                </a:solidFill>
              </a:rPr>
              <a:t>L</a:t>
            </a:r>
            <a:r>
              <a:rPr lang="en-US" sz="100" noProof="0" dirty="0">
                <a:solidFill>
                  <a:srgbClr val="000000"/>
                </a:solidFill>
              </a:rPr>
              <a:t> </a:t>
            </a:r>
            <a:r>
              <a:rPr lang="en-US" sz="3200" noProof="0" dirty="0">
                <a:solidFill>
                  <a:srgbClr val="000000"/>
                </a:solidFill>
              </a:rPr>
              <a:t>O 6-2: </a:t>
            </a:r>
            <a:r>
              <a:rPr lang="en-US" sz="3200" dirty="0">
                <a:solidFill>
                  <a:srgbClr val="000000"/>
                </a:solidFill>
              </a:rPr>
              <a:t>Discuss Reporting Periods and Requirements for Employer Tax Deposits</a:t>
            </a:r>
            <a:endParaRPr lang="en-US" sz="3200" noProof="0" dirty="0">
              <a:solidFill>
                <a:srgbClr val="000000"/>
              </a:solidFill>
            </a:endParaRPr>
          </a:p>
        </p:txBody>
      </p:sp>
      <p:sp>
        <p:nvSpPr>
          <p:cNvPr id="3" name="Content Placeholder 2">
            <a:extLst>
              <a:ext uri="{FF2B5EF4-FFF2-40B4-BE49-F238E27FC236}">
                <a16:creationId xmlns:a16="http://schemas.microsoft.com/office/drawing/2014/main" id="{120C25D2-D4E2-4C97-9CD5-BB9B6C7BB35B}"/>
              </a:ext>
            </a:extLst>
          </p:cNvPr>
          <p:cNvSpPr>
            <a:spLocks noGrp="1"/>
          </p:cNvSpPr>
          <p:nvPr>
            <p:ph idx="1"/>
          </p:nvPr>
        </p:nvSpPr>
        <p:spPr>
          <a:xfrm>
            <a:off x="628650" y="1456267"/>
            <a:ext cx="7886700" cy="1789351"/>
          </a:xfrm>
        </p:spPr>
        <p:txBody>
          <a:bodyPr>
            <a:normAutofit/>
          </a:bodyPr>
          <a:lstStyle/>
          <a:p>
            <a:pPr marL="0" indent="0">
              <a:buNone/>
            </a:pPr>
            <a:r>
              <a:rPr lang="en-US" dirty="0">
                <a:solidFill>
                  <a:srgbClr val="000000"/>
                </a:solidFill>
              </a:rPr>
              <a:t>Three common reporting periods exist:</a:t>
            </a:r>
          </a:p>
          <a:p>
            <a:pPr marL="291600" lvl="1" indent="-291600"/>
            <a:r>
              <a:rPr lang="en-US" sz="2100" dirty="0">
                <a:solidFill>
                  <a:srgbClr val="000000"/>
                </a:solidFill>
              </a:rPr>
              <a:t>Monthly.</a:t>
            </a:r>
          </a:p>
          <a:p>
            <a:pPr marL="291600" lvl="1" indent="-291600"/>
            <a:r>
              <a:rPr lang="en-US" sz="2100" dirty="0">
                <a:solidFill>
                  <a:srgbClr val="000000"/>
                </a:solidFill>
              </a:rPr>
              <a:t>Semi-weekly.</a:t>
            </a:r>
          </a:p>
          <a:p>
            <a:pPr marL="291600" lvl="1" indent="-291600"/>
            <a:r>
              <a:rPr lang="en-US" sz="2100" dirty="0">
                <a:solidFill>
                  <a:srgbClr val="000000"/>
                </a:solidFill>
              </a:rPr>
              <a:t>Next Business Day.</a:t>
            </a:r>
            <a:endParaRPr lang="en-US" sz="2100" noProof="0" dirty="0"/>
          </a:p>
        </p:txBody>
      </p:sp>
      <p:sp>
        <p:nvSpPr>
          <p:cNvPr id="4" name="Content Placeholder 3">
            <a:extLst>
              <a:ext uri="{FF2B5EF4-FFF2-40B4-BE49-F238E27FC236}">
                <a16:creationId xmlns:a16="http://schemas.microsoft.com/office/drawing/2014/main" id="{3A1C5808-69CC-40DA-A65A-5EAEB63C199A}"/>
              </a:ext>
            </a:extLst>
          </p:cNvPr>
          <p:cNvSpPr>
            <a:spLocks noGrp="1"/>
          </p:cNvSpPr>
          <p:nvPr>
            <p:ph idx="10"/>
          </p:nvPr>
        </p:nvSpPr>
        <p:spPr>
          <a:xfrm>
            <a:off x="628650" y="3457899"/>
            <a:ext cx="7886700" cy="1458310"/>
          </a:xfrm>
        </p:spPr>
        <p:txBody>
          <a:bodyPr>
            <a:noAutofit/>
          </a:bodyPr>
          <a:lstStyle/>
          <a:p>
            <a:pPr marL="0" indent="0">
              <a:buNone/>
            </a:pPr>
            <a:r>
              <a:rPr lang="en-US" dirty="0">
                <a:solidFill>
                  <a:srgbClr val="000000"/>
                </a:solidFill>
              </a:rPr>
              <a:t>The size of a company’s payroll dictates the frequency of the company’s reporting and deposits.</a:t>
            </a:r>
          </a:p>
          <a:p>
            <a:pPr marL="0" indent="0">
              <a:buNone/>
            </a:pPr>
            <a:r>
              <a:rPr lang="en-US" dirty="0">
                <a:solidFill>
                  <a:srgbClr val="000000"/>
                </a:solidFill>
              </a:rPr>
              <a:t>I</a:t>
            </a:r>
            <a:r>
              <a:rPr lang="en-US" sz="100" dirty="0">
                <a:solidFill>
                  <a:srgbClr val="000000"/>
                </a:solidFill>
              </a:rPr>
              <a:t> </a:t>
            </a:r>
            <a:r>
              <a:rPr lang="en-US" dirty="0">
                <a:solidFill>
                  <a:srgbClr val="000000"/>
                </a:solidFill>
              </a:rPr>
              <a:t>R</a:t>
            </a:r>
            <a:r>
              <a:rPr lang="en-US" sz="100" dirty="0">
                <a:solidFill>
                  <a:srgbClr val="000000"/>
                </a:solidFill>
              </a:rPr>
              <a:t> </a:t>
            </a:r>
            <a:r>
              <a:rPr lang="en-US" dirty="0">
                <a:solidFill>
                  <a:srgbClr val="000000"/>
                </a:solidFill>
              </a:rPr>
              <a:t>S uses the “Lookback Period” to determine how often a company must deposit payroll taxes.</a:t>
            </a:r>
            <a:endParaRPr lang="en-US" sz="2100" noProof="0" dirty="0"/>
          </a:p>
        </p:txBody>
      </p:sp>
    </p:spTree>
    <p:extLst>
      <p:ext uri="{BB962C8B-B14F-4D97-AF65-F5344CB8AC3E}">
        <p14:creationId xmlns:p14="http://schemas.microsoft.com/office/powerpoint/2010/main" val="255969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1BC7-D88F-4760-9F6E-E5611DF41423}"/>
              </a:ext>
            </a:extLst>
          </p:cNvPr>
          <p:cNvSpPr>
            <a:spLocks noGrp="1"/>
          </p:cNvSpPr>
          <p:nvPr>
            <p:ph type="title"/>
          </p:nvPr>
        </p:nvSpPr>
        <p:spPr>
          <a:xfrm>
            <a:off x="628650" y="175480"/>
            <a:ext cx="7886700" cy="837142"/>
          </a:xfrm>
        </p:spPr>
        <p:txBody>
          <a:bodyPr/>
          <a:lstStyle/>
          <a:p>
            <a:r>
              <a:rPr lang="en-US" sz="3600" dirty="0"/>
              <a:t>Lookback period</a:t>
            </a:r>
            <a:endParaRPr lang="en-US" sz="3600" noProof="0" dirty="0"/>
          </a:p>
        </p:txBody>
      </p:sp>
      <p:sp>
        <p:nvSpPr>
          <p:cNvPr id="5" name="Content Placeholder 4">
            <a:extLst>
              <a:ext uri="{FF2B5EF4-FFF2-40B4-BE49-F238E27FC236}">
                <a16:creationId xmlns:a16="http://schemas.microsoft.com/office/drawing/2014/main" id="{E66DAC92-B115-4EF3-A0D2-EBBDAC0FA6F4}"/>
              </a:ext>
            </a:extLst>
          </p:cNvPr>
          <p:cNvSpPr>
            <a:spLocks noGrp="1"/>
          </p:cNvSpPr>
          <p:nvPr>
            <p:ph idx="1"/>
          </p:nvPr>
        </p:nvSpPr>
        <p:spPr>
          <a:xfrm>
            <a:off x="628650" y="1198179"/>
            <a:ext cx="7886700" cy="3405352"/>
          </a:xfrm>
        </p:spPr>
        <p:txBody>
          <a:bodyPr>
            <a:noAutofit/>
          </a:bodyPr>
          <a:lstStyle/>
          <a:p>
            <a:pPr marL="0" lvl="0" indent="0">
              <a:buNone/>
            </a:pPr>
            <a:r>
              <a:rPr lang="en-US" sz="2500" dirty="0"/>
              <a:t>Based on payroll taxes during the 12-month period prior to June 30 of the previous year.</a:t>
            </a:r>
          </a:p>
          <a:p>
            <a:pPr marL="0" indent="0">
              <a:buNone/>
            </a:pPr>
            <a:r>
              <a:rPr lang="en-US" sz="2500" dirty="0"/>
              <a:t>The lookback period for 2020 taxes was July 1, 2017, through June 30, 2018.</a:t>
            </a:r>
          </a:p>
          <a:p>
            <a:pPr marL="0" indent="0">
              <a:buNone/>
            </a:pPr>
            <a:r>
              <a:rPr lang="en-US" sz="2500" dirty="0"/>
              <a:t>The amount of payroll taxes – employee and employer share – determines the reporting period.</a:t>
            </a:r>
          </a:p>
        </p:txBody>
      </p:sp>
    </p:spTree>
    <p:extLst>
      <p:ext uri="{BB962C8B-B14F-4D97-AF65-F5344CB8AC3E}">
        <p14:creationId xmlns:p14="http://schemas.microsoft.com/office/powerpoint/2010/main" val="291166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1BC7-D88F-4760-9F6E-E5611DF41423}"/>
              </a:ext>
            </a:extLst>
          </p:cNvPr>
          <p:cNvSpPr>
            <a:spLocks noGrp="1"/>
          </p:cNvSpPr>
          <p:nvPr>
            <p:ph type="title"/>
          </p:nvPr>
        </p:nvSpPr>
        <p:spPr>
          <a:xfrm>
            <a:off x="628650" y="375176"/>
            <a:ext cx="7886700" cy="837142"/>
          </a:xfrm>
        </p:spPr>
        <p:txBody>
          <a:bodyPr/>
          <a:lstStyle/>
          <a:p>
            <a:r>
              <a:rPr lang="en-US" sz="3600" dirty="0">
                <a:solidFill>
                  <a:srgbClr val="000000"/>
                </a:solidFill>
              </a:rPr>
              <a:t>Reporting Period: Monthly</a:t>
            </a:r>
            <a:endParaRPr lang="en-US" sz="3600" noProof="0" dirty="0">
              <a:solidFill>
                <a:srgbClr val="000000"/>
              </a:solidFill>
            </a:endParaRPr>
          </a:p>
        </p:txBody>
      </p:sp>
      <p:graphicFrame>
        <p:nvGraphicFramePr>
          <p:cNvPr id="10" name="Table 9">
            <a:extLst>
              <a:ext uri="{FF2B5EF4-FFF2-40B4-BE49-F238E27FC236}">
                <a16:creationId xmlns:a16="http://schemas.microsoft.com/office/drawing/2014/main" id="{5DEA1F00-E08A-4DF4-8442-5715C5D4A3AD}"/>
              </a:ext>
            </a:extLst>
          </p:cNvPr>
          <p:cNvGraphicFramePr>
            <a:graphicFrameLocks noGrp="1"/>
          </p:cNvGraphicFramePr>
          <p:nvPr>
            <p:extLst>
              <p:ext uri="{D42A27DB-BD31-4B8C-83A1-F6EECF244321}">
                <p14:modId xmlns:p14="http://schemas.microsoft.com/office/powerpoint/2010/main" val="1885320684"/>
              </p:ext>
            </p:extLst>
          </p:nvPr>
        </p:nvGraphicFramePr>
        <p:xfrm>
          <a:off x="1313793" y="1933034"/>
          <a:ext cx="6096000" cy="2942336"/>
        </p:xfrm>
        <a:graphic>
          <a:graphicData uri="http://schemas.openxmlformats.org/drawingml/2006/table">
            <a:tbl>
              <a:tblPr firstRow="1" bandRow="1">
                <a:tableStyleId>{5C22544A-7EE6-4342-B048-85BDC9FD1C3A}</a:tableStyleId>
              </a:tblPr>
              <a:tblGrid>
                <a:gridCol w="1051035">
                  <a:extLst>
                    <a:ext uri="{9D8B030D-6E8A-4147-A177-3AD203B41FA5}">
                      <a16:colId xmlns:a16="http://schemas.microsoft.com/office/drawing/2014/main" val="2426935945"/>
                    </a:ext>
                  </a:extLst>
                </a:gridCol>
                <a:gridCol w="3741682">
                  <a:extLst>
                    <a:ext uri="{9D8B030D-6E8A-4147-A177-3AD203B41FA5}">
                      <a16:colId xmlns:a16="http://schemas.microsoft.com/office/drawing/2014/main" val="3023394410"/>
                    </a:ext>
                  </a:extLst>
                </a:gridCol>
                <a:gridCol w="1303283">
                  <a:extLst>
                    <a:ext uri="{9D8B030D-6E8A-4147-A177-3AD203B41FA5}">
                      <a16:colId xmlns:a16="http://schemas.microsoft.com/office/drawing/2014/main" val="3878516214"/>
                    </a:ext>
                  </a:extLst>
                </a:gridCol>
              </a:tblGrid>
              <a:tr h="370840">
                <a:tc>
                  <a:txBody>
                    <a:bodyPr/>
                    <a:lstStyle/>
                    <a:p>
                      <a:pPr marL="0" marR="0">
                        <a:lnSpc>
                          <a:spcPct val="200000"/>
                        </a:lnSpc>
                        <a:spcBef>
                          <a:spcPts val="0"/>
                        </a:spcBef>
                        <a:spcAft>
                          <a:spcPts val="0"/>
                        </a:spcAft>
                      </a:pPr>
                      <a:r>
                        <a:rPr lang="en-US" sz="1600" dirty="0">
                          <a:solidFill>
                            <a:srgbClr val="000000"/>
                          </a:solidFill>
                          <a:effectLst/>
                        </a:rPr>
                        <a:t>Monthly</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600" b="0" dirty="0">
                          <a:solidFill>
                            <a:srgbClr val="000000"/>
                          </a:solidFill>
                          <a:effectLst/>
                        </a:rPr>
                        <a:t>$50,000 or less in payroll tax liability during the lookback period.  </a:t>
                      </a:r>
                    </a:p>
                    <a:p>
                      <a:pPr marL="0" marR="0">
                        <a:lnSpc>
                          <a:spcPct val="200000"/>
                        </a:lnSpc>
                        <a:spcBef>
                          <a:spcPts val="0"/>
                        </a:spcBef>
                        <a:spcAft>
                          <a:spcPts val="0"/>
                        </a:spcAft>
                      </a:pPr>
                      <a:r>
                        <a:rPr lang="en-US" sz="1600" b="0" dirty="0">
                          <a:solidFill>
                            <a:srgbClr val="000000"/>
                          </a:solidFill>
                          <a:effectLst/>
                        </a:rPr>
                        <a:t>All new businesses are monthly schedule depositors unless they accrue in excess of $100,000 in payroll taxes for any pay period.</a:t>
                      </a:r>
                      <a:endParaRPr lang="en-IN" sz="16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b="0" u="none" dirty="0">
                          <a:solidFill>
                            <a:srgbClr val="000000"/>
                          </a:solidFill>
                          <a:effectLst/>
                        </a:rPr>
                        <a:t>Due: </a:t>
                      </a:r>
                      <a:r>
                        <a:rPr lang="en-US" sz="1600" b="0" u="sng" dirty="0">
                          <a:solidFill>
                            <a:srgbClr val="000000"/>
                          </a:solidFill>
                          <a:effectLst/>
                        </a:rPr>
                        <a:t>15</a:t>
                      </a:r>
                      <a:r>
                        <a:rPr lang="en-US" sz="1600" b="0" u="sng" baseline="30000" dirty="0">
                          <a:solidFill>
                            <a:srgbClr val="000000"/>
                          </a:solidFill>
                          <a:effectLst/>
                        </a:rPr>
                        <a:t>th</a:t>
                      </a:r>
                      <a:r>
                        <a:rPr lang="en-US" sz="1600" b="0" dirty="0">
                          <a:solidFill>
                            <a:srgbClr val="000000"/>
                          </a:solidFill>
                          <a:effectLst/>
                        </a:rPr>
                        <a:t> of the following</a:t>
                      </a:r>
                      <a:r>
                        <a:rPr lang="en-US" sz="1600" b="0" baseline="0" dirty="0">
                          <a:solidFill>
                            <a:srgbClr val="000000"/>
                          </a:solidFill>
                          <a:effectLst/>
                        </a:rPr>
                        <a:t> month</a:t>
                      </a:r>
                      <a:endParaRPr lang="en-IN" sz="1600" b="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3603701"/>
                  </a:ext>
                </a:extLst>
              </a:tr>
            </a:tbl>
          </a:graphicData>
        </a:graphic>
      </p:graphicFrame>
    </p:spTree>
    <p:extLst>
      <p:ext uri="{BB962C8B-B14F-4D97-AF65-F5344CB8AC3E}">
        <p14:creationId xmlns:p14="http://schemas.microsoft.com/office/powerpoint/2010/main" val="363649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1BC7-D88F-4760-9F6E-E5611DF41423}"/>
              </a:ext>
            </a:extLst>
          </p:cNvPr>
          <p:cNvSpPr>
            <a:spLocks noGrp="1"/>
          </p:cNvSpPr>
          <p:nvPr>
            <p:ph type="title"/>
          </p:nvPr>
        </p:nvSpPr>
        <p:spPr>
          <a:xfrm>
            <a:off x="628650" y="375176"/>
            <a:ext cx="7886700" cy="837142"/>
          </a:xfrm>
        </p:spPr>
        <p:txBody>
          <a:bodyPr/>
          <a:lstStyle/>
          <a:p>
            <a:r>
              <a:rPr lang="en-US" sz="3600" dirty="0">
                <a:solidFill>
                  <a:srgbClr val="000000"/>
                </a:solidFill>
              </a:rPr>
              <a:t>Reporting Period: Semi-Weekly</a:t>
            </a:r>
            <a:endParaRPr lang="en-US" sz="3600" noProof="0" dirty="0">
              <a:solidFill>
                <a:srgbClr val="000000"/>
              </a:solidFill>
            </a:endParaRPr>
          </a:p>
        </p:txBody>
      </p:sp>
      <p:graphicFrame>
        <p:nvGraphicFramePr>
          <p:cNvPr id="10" name="Table 9">
            <a:extLst>
              <a:ext uri="{FF2B5EF4-FFF2-40B4-BE49-F238E27FC236}">
                <a16:creationId xmlns:a16="http://schemas.microsoft.com/office/drawing/2014/main" id="{5DEA1F00-E08A-4DF4-8442-5715C5D4A3AD}"/>
              </a:ext>
            </a:extLst>
          </p:cNvPr>
          <p:cNvGraphicFramePr>
            <a:graphicFrameLocks noGrp="1"/>
          </p:cNvGraphicFramePr>
          <p:nvPr>
            <p:extLst>
              <p:ext uri="{D42A27DB-BD31-4B8C-83A1-F6EECF244321}">
                <p14:modId xmlns:p14="http://schemas.microsoft.com/office/powerpoint/2010/main" val="2216836254"/>
              </p:ext>
            </p:extLst>
          </p:nvPr>
        </p:nvGraphicFramePr>
        <p:xfrm>
          <a:off x="1313793" y="1933034"/>
          <a:ext cx="6096000" cy="3430016"/>
        </p:xfrm>
        <a:graphic>
          <a:graphicData uri="http://schemas.openxmlformats.org/drawingml/2006/table">
            <a:tbl>
              <a:tblPr firstRow="1" bandRow="1">
                <a:tableStyleId>{5C22544A-7EE6-4342-B048-85BDC9FD1C3A}</a:tableStyleId>
              </a:tblPr>
              <a:tblGrid>
                <a:gridCol w="1051035">
                  <a:extLst>
                    <a:ext uri="{9D8B030D-6E8A-4147-A177-3AD203B41FA5}">
                      <a16:colId xmlns:a16="http://schemas.microsoft.com/office/drawing/2014/main" val="2426935945"/>
                    </a:ext>
                  </a:extLst>
                </a:gridCol>
                <a:gridCol w="2617075">
                  <a:extLst>
                    <a:ext uri="{9D8B030D-6E8A-4147-A177-3AD203B41FA5}">
                      <a16:colId xmlns:a16="http://schemas.microsoft.com/office/drawing/2014/main" val="3023394410"/>
                    </a:ext>
                  </a:extLst>
                </a:gridCol>
                <a:gridCol w="2427890">
                  <a:extLst>
                    <a:ext uri="{9D8B030D-6E8A-4147-A177-3AD203B41FA5}">
                      <a16:colId xmlns:a16="http://schemas.microsoft.com/office/drawing/2014/main" val="3878516214"/>
                    </a:ext>
                  </a:extLst>
                </a:gridCol>
              </a:tblGrid>
              <a:tr h="370840">
                <a:tc>
                  <a:txBody>
                    <a:bodyPr/>
                    <a:lstStyle/>
                    <a:p>
                      <a:pPr marL="0" marR="0">
                        <a:lnSpc>
                          <a:spcPct val="200000"/>
                        </a:lnSpc>
                        <a:spcBef>
                          <a:spcPts val="0"/>
                        </a:spcBef>
                        <a:spcAft>
                          <a:spcPts val="0"/>
                        </a:spcAft>
                      </a:pPr>
                      <a:r>
                        <a:rPr lang="en-US" sz="1600" dirty="0">
                          <a:solidFill>
                            <a:srgbClr val="000000"/>
                          </a:solidFill>
                          <a:effectLst/>
                        </a:rPr>
                        <a:t>Semi-weekly</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600" b="0" dirty="0">
                          <a:solidFill>
                            <a:srgbClr val="000000"/>
                          </a:solidFill>
                          <a:effectLst/>
                        </a:rPr>
                        <a:t>$50,000 or more in payroll tax liability during the lookback period.</a:t>
                      </a:r>
                      <a:endParaRPr lang="en-IN" sz="16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685800" rtl="0" eaLnBrk="1" fontAlgn="auto" latinLnBrk="0" hangingPunct="1">
                        <a:lnSpc>
                          <a:spcPct val="200000"/>
                        </a:lnSpc>
                        <a:spcBef>
                          <a:spcPts val="0"/>
                        </a:spcBef>
                        <a:spcAft>
                          <a:spcPts val="0"/>
                        </a:spcAft>
                        <a:buClrTx/>
                        <a:buSzTx/>
                        <a:buFontTx/>
                        <a:buNone/>
                        <a:tabLst/>
                        <a:defRPr/>
                      </a:pPr>
                      <a:r>
                        <a:rPr lang="en-US" sz="1600" b="0" dirty="0">
                          <a:solidFill>
                            <a:srgbClr val="000000"/>
                          </a:solidFill>
                          <a:effectLst/>
                        </a:rPr>
                        <a:t>Payroll on</a:t>
                      </a:r>
                      <a:r>
                        <a:rPr lang="en-US" sz="1600" b="0" baseline="0" dirty="0">
                          <a:solidFill>
                            <a:srgbClr val="000000"/>
                          </a:solidFill>
                          <a:effectLst/>
                        </a:rPr>
                        <a:t> </a:t>
                      </a:r>
                      <a:r>
                        <a:rPr lang="en-US" sz="1600" b="0" dirty="0">
                          <a:solidFill>
                            <a:srgbClr val="000000"/>
                          </a:solidFill>
                          <a:effectLst/>
                        </a:rPr>
                        <a:t>Wednesday through</a:t>
                      </a:r>
                      <a:r>
                        <a:rPr lang="en-US" sz="1600" b="0" baseline="0" dirty="0">
                          <a:solidFill>
                            <a:srgbClr val="000000"/>
                          </a:solidFill>
                          <a:effectLst/>
                        </a:rPr>
                        <a:t> </a:t>
                      </a:r>
                      <a:r>
                        <a:rPr lang="en-US" sz="1600" b="0" dirty="0">
                          <a:solidFill>
                            <a:srgbClr val="000000"/>
                          </a:solidFill>
                          <a:effectLst/>
                        </a:rPr>
                        <a:t>Friday: </a:t>
                      </a:r>
                      <a:r>
                        <a:rPr lang="en-US" sz="1600" b="0" u="sng" dirty="0">
                          <a:solidFill>
                            <a:srgbClr val="000000"/>
                          </a:solidFill>
                          <a:effectLst/>
                        </a:rPr>
                        <a:t>Due</a:t>
                      </a:r>
                    </a:p>
                    <a:p>
                      <a:pPr marL="0" marR="0">
                        <a:lnSpc>
                          <a:spcPct val="200000"/>
                        </a:lnSpc>
                        <a:spcBef>
                          <a:spcPts val="0"/>
                        </a:spcBef>
                        <a:spcAft>
                          <a:spcPts val="0"/>
                        </a:spcAft>
                      </a:pPr>
                      <a:r>
                        <a:rPr lang="en-US" sz="1600" b="0" u="sng" dirty="0">
                          <a:solidFill>
                            <a:srgbClr val="000000"/>
                          </a:solidFill>
                          <a:effectLst/>
                        </a:rPr>
                        <a:t>Wednesday</a:t>
                      </a:r>
                      <a:r>
                        <a:rPr lang="en-US" sz="1600" b="0" dirty="0">
                          <a:solidFill>
                            <a:srgbClr val="000000"/>
                          </a:solidFill>
                          <a:effectLst/>
                        </a:rPr>
                        <a:t>.</a:t>
                      </a:r>
                    </a:p>
                    <a:p>
                      <a:pPr marL="0" marR="0">
                        <a:lnSpc>
                          <a:spcPct val="200000"/>
                        </a:lnSpc>
                        <a:spcBef>
                          <a:spcPts val="0"/>
                        </a:spcBef>
                        <a:spcAft>
                          <a:spcPts val="0"/>
                        </a:spcAft>
                      </a:pPr>
                      <a:r>
                        <a:rPr lang="en-US" sz="1600" dirty="0">
                          <a:solidFill>
                            <a:srgbClr val="000000"/>
                          </a:solidFill>
                          <a:effectLst/>
                        </a:rPr>
                        <a:t> </a:t>
                      </a:r>
                    </a:p>
                    <a:p>
                      <a:pPr marL="0" marR="0">
                        <a:lnSpc>
                          <a:spcPct val="200000"/>
                        </a:lnSpc>
                        <a:spcBef>
                          <a:spcPts val="0"/>
                        </a:spcBef>
                        <a:spcAft>
                          <a:spcPts val="0"/>
                        </a:spcAft>
                      </a:pPr>
                      <a:r>
                        <a:rPr lang="en-US" sz="1600" b="0" dirty="0">
                          <a:solidFill>
                            <a:srgbClr val="000000"/>
                          </a:solidFill>
                          <a:effectLst/>
                        </a:rPr>
                        <a:t>Payroll on Saturday through</a:t>
                      </a:r>
                      <a:r>
                        <a:rPr lang="en-US" sz="1600" b="0" baseline="0" dirty="0">
                          <a:solidFill>
                            <a:srgbClr val="000000"/>
                          </a:solidFill>
                          <a:effectLst/>
                        </a:rPr>
                        <a:t> </a:t>
                      </a:r>
                      <a:r>
                        <a:rPr lang="en-US" sz="1600" b="0" dirty="0">
                          <a:solidFill>
                            <a:srgbClr val="000000"/>
                          </a:solidFill>
                          <a:effectLst/>
                        </a:rPr>
                        <a:t>Tuesday: </a:t>
                      </a:r>
                      <a:r>
                        <a:rPr lang="en-US" sz="1600" b="0" u="sng" dirty="0">
                          <a:solidFill>
                            <a:srgbClr val="000000"/>
                          </a:solidFill>
                          <a:effectLst/>
                        </a:rPr>
                        <a:t>Due</a:t>
                      </a:r>
                      <a:r>
                        <a:rPr lang="en-US" sz="1600" b="0" dirty="0">
                          <a:solidFill>
                            <a:srgbClr val="000000"/>
                          </a:solidFill>
                          <a:effectLst/>
                        </a:rPr>
                        <a:t> </a:t>
                      </a:r>
                      <a:r>
                        <a:rPr lang="en-US" sz="1600" b="0" u="sng" dirty="0">
                          <a:solidFill>
                            <a:srgbClr val="000000"/>
                          </a:solidFill>
                          <a:effectLst/>
                        </a:rPr>
                        <a:t>Friday</a:t>
                      </a:r>
                      <a:r>
                        <a:rPr lang="en-US" sz="1600" b="0" dirty="0">
                          <a:solidFill>
                            <a:srgbClr val="000000"/>
                          </a:solidFill>
                          <a:effectLst/>
                        </a:rPr>
                        <a:t>.</a:t>
                      </a:r>
                      <a:endParaRPr lang="en-IN" sz="1600" b="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3603701"/>
                  </a:ext>
                </a:extLst>
              </a:tr>
            </a:tbl>
          </a:graphicData>
        </a:graphic>
      </p:graphicFrame>
    </p:spTree>
    <p:extLst>
      <p:ext uri="{BB962C8B-B14F-4D97-AF65-F5344CB8AC3E}">
        <p14:creationId xmlns:p14="http://schemas.microsoft.com/office/powerpoint/2010/main" val="606665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1BC7-D88F-4760-9F6E-E5611DF41423}"/>
              </a:ext>
            </a:extLst>
          </p:cNvPr>
          <p:cNvSpPr>
            <a:spLocks noGrp="1"/>
          </p:cNvSpPr>
          <p:nvPr>
            <p:ph type="title"/>
          </p:nvPr>
        </p:nvSpPr>
        <p:spPr>
          <a:xfrm>
            <a:off x="628650" y="375176"/>
            <a:ext cx="7886700" cy="837142"/>
          </a:xfrm>
        </p:spPr>
        <p:txBody>
          <a:bodyPr/>
          <a:lstStyle/>
          <a:p>
            <a:r>
              <a:rPr lang="en-US" sz="3600" dirty="0">
                <a:solidFill>
                  <a:srgbClr val="000000"/>
                </a:solidFill>
              </a:rPr>
              <a:t>Reporting Period: Next Business Day</a:t>
            </a:r>
            <a:endParaRPr lang="en-US" sz="3600" noProof="0" dirty="0">
              <a:solidFill>
                <a:srgbClr val="000000"/>
              </a:solidFill>
            </a:endParaRPr>
          </a:p>
        </p:txBody>
      </p:sp>
      <p:graphicFrame>
        <p:nvGraphicFramePr>
          <p:cNvPr id="10" name="Table 9">
            <a:extLst>
              <a:ext uri="{FF2B5EF4-FFF2-40B4-BE49-F238E27FC236}">
                <a16:creationId xmlns:a16="http://schemas.microsoft.com/office/drawing/2014/main" id="{5DEA1F00-E08A-4DF4-8442-5715C5D4A3AD}"/>
              </a:ext>
            </a:extLst>
          </p:cNvPr>
          <p:cNvGraphicFramePr>
            <a:graphicFrameLocks noGrp="1"/>
          </p:cNvGraphicFramePr>
          <p:nvPr>
            <p:extLst>
              <p:ext uri="{D42A27DB-BD31-4B8C-83A1-F6EECF244321}">
                <p14:modId xmlns:p14="http://schemas.microsoft.com/office/powerpoint/2010/main" val="2003767157"/>
              </p:ext>
            </p:extLst>
          </p:nvPr>
        </p:nvGraphicFramePr>
        <p:xfrm>
          <a:off x="1030014" y="2332427"/>
          <a:ext cx="7294179" cy="991616"/>
        </p:xfrm>
        <a:graphic>
          <a:graphicData uri="http://schemas.openxmlformats.org/drawingml/2006/table">
            <a:tbl>
              <a:tblPr firstRow="1" bandRow="1">
                <a:tableStyleId>{5C22544A-7EE6-4342-B048-85BDC9FD1C3A}</a:tableStyleId>
              </a:tblPr>
              <a:tblGrid>
                <a:gridCol w="1818290">
                  <a:extLst>
                    <a:ext uri="{9D8B030D-6E8A-4147-A177-3AD203B41FA5}">
                      <a16:colId xmlns:a16="http://schemas.microsoft.com/office/drawing/2014/main" val="2426935945"/>
                    </a:ext>
                  </a:extLst>
                </a:gridCol>
                <a:gridCol w="2974427">
                  <a:extLst>
                    <a:ext uri="{9D8B030D-6E8A-4147-A177-3AD203B41FA5}">
                      <a16:colId xmlns:a16="http://schemas.microsoft.com/office/drawing/2014/main" val="3023394410"/>
                    </a:ext>
                  </a:extLst>
                </a:gridCol>
                <a:gridCol w="2501462">
                  <a:extLst>
                    <a:ext uri="{9D8B030D-6E8A-4147-A177-3AD203B41FA5}">
                      <a16:colId xmlns:a16="http://schemas.microsoft.com/office/drawing/2014/main" val="3878516214"/>
                    </a:ext>
                  </a:extLst>
                </a:gridCol>
              </a:tblGrid>
              <a:tr h="370840">
                <a:tc>
                  <a:txBody>
                    <a:bodyPr/>
                    <a:lstStyle/>
                    <a:p>
                      <a:pPr marL="0" marR="0">
                        <a:lnSpc>
                          <a:spcPct val="200000"/>
                        </a:lnSpc>
                        <a:spcBef>
                          <a:spcPts val="0"/>
                        </a:spcBef>
                        <a:spcAft>
                          <a:spcPts val="0"/>
                        </a:spcAft>
                      </a:pPr>
                      <a:r>
                        <a:rPr lang="en-US" sz="1600" dirty="0">
                          <a:solidFill>
                            <a:srgbClr val="000000"/>
                          </a:solidFill>
                          <a:effectLst/>
                        </a:rPr>
                        <a:t>Next Business Day</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600" b="0" dirty="0">
                          <a:solidFill>
                            <a:srgbClr val="000000"/>
                          </a:solidFill>
                          <a:effectLst/>
                        </a:rPr>
                        <a:t>$100,000 or more in payroll tax liability for any payroll period.</a:t>
                      </a:r>
                      <a:endParaRPr lang="en-IN" sz="16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685800" rtl="0" eaLnBrk="1" fontAlgn="auto" latinLnBrk="0" hangingPunct="1">
                        <a:lnSpc>
                          <a:spcPct val="200000"/>
                        </a:lnSpc>
                        <a:spcBef>
                          <a:spcPts val="0"/>
                        </a:spcBef>
                        <a:spcAft>
                          <a:spcPts val="0"/>
                        </a:spcAft>
                        <a:buClrTx/>
                        <a:buSzTx/>
                        <a:buFontTx/>
                        <a:buNone/>
                        <a:tabLst/>
                        <a:defRPr/>
                      </a:pPr>
                      <a:r>
                        <a:rPr lang="en-US" sz="1600" b="0" u="none" dirty="0">
                          <a:solidFill>
                            <a:srgbClr val="000000"/>
                          </a:solidFill>
                          <a:effectLst/>
                        </a:rPr>
                        <a:t>Due: </a:t>
                      </a:r>
                      <a:r>
                        <a:rPr lang="en-US" sz="1600" b="0" u="sng" dirty="0">
                          <a:solidFill>
                            <a:srgbClr val="000000"/>
                          </a:solidFill>
                          <a:effectLst/>
                        </a:rPr>
                        <a:t>Next business day.</a:t>
                      </a:r>
                      <a:endParaRPr lang="en-IN" sz="1600" b="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3603701"/>
                  </a:ext>
                </a:extLst>
              </a:tr>
            </a:tbl>
          </a:graphicData>
        </a:graphic>
      </p:graphicFrame>
    </p:spTree>
    <p:extLst>
      <p:ext uri="{BB962C8B-B14F-4D97-AF65-F5344CB8AC3E}">
        <p14:creationId xmlns:p14="http://schemas.microsoft.com/office/powerpoint/2010/main" val="158496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277226"/>
            <a:ext cx="7886700" cy="1012942"/>
          </a:xfrm>
        </p:spPr>
        <p:txBody>
          <a:bodyPr/>
          <a:lstStyle/>
          <a:p>
            <a:r>
              <a:rPr lang="en-US" sz="3200" noProof="0" dirty="0">
                <a:solidFill>
                  <a:srgbClr val="000000"/>
                </a:solidFill>
              </a:rPr>
              <a:t>L</a:t>
            </a:r>
            <a:r>
              <a:rPr lang="en-US" sz="100" noProof="0" dirty="0">
                <a:solidFill>
                  <a:srgbClr val="000000"/>
                </a:solidFill>
              </a:rPr>
              <a:t> </a:t>
            </a:r>
            <a:r>
              <a:rPr lang="en-US" sz="3200" noProof="0" dirty="0">
                <a:solidFill>
                  <a:srgbClr val="000000"/>
                </a:solidFill>
              </a:rPr>
              <a:t>O 6-3: </a:t>
            </a:r>
            <a:r>
              <a:rPr lang="en-US" sz="3200" dirty="0">
                <a:solidFill>
                  <a:srgbClr val="000000"/>
                </a:solidFill>
              </a:rPr>
              <a:t>Prepare Mid-Year and Year-End Employer Tax Reporting and Deposits</a:t>
            </a:r>
            <a:endParaRPr lang="en-US" sz="3200" noProof="0" dirty="0">
              <a:solidFill>
                <a:srgbClr val="000000"/>
              </a:solidFill>
            </a:endParaRPr>
          </a:p>
        </p:txBody>
      </p:sp>
      <p:sp>
        <p:nvSpPr>
          <p:cNvPr id="3" name="Content Placeholder 2">
            <a:extLst>
              <a:ext uri="{FF2B5EF4-FFF2-40B4-BE49-F238E27FC236}">
                <a16:creationId xmlns:a16="http://schemas.microsoft.com/office/drawing/2014/main" id="{120C25D2-D4E2-4C97-9CD5-BB9B6C7BB35B}"/>
              </a:ext>
            </a:extLst>
          </p:cNvPr>
          <p:cNvSpPr>
            <a:spLocks noGrp="1"/>
          </p:cNvSpPr>
          <p:nvPr>
            <p:ph idx="1"/>
          </p:nvPr>
        </p:nvSpPr>
        <p:spPr>
          <a:xfrm>
            <a:off x="628650" y="1456267"/>
            <a:ext cx="7886700" cy="4080375"/>
          </a:xfrm>
        </p:spPr>
        <p:txBody>
          <a:bodyPr>
            <a:normAutofit/>
          </a:bodyPr>
          <a:lstStyle/>
          <a:p>
            <a:pPr marL="0" indent="0">
              <a:buNone/>
            </a:pPr>
            <a:r>
              <a:rPr lang="en-US" sz="1900" b="1" dirty="0">
                <a:solidFill>
                  <a:srgbClr val="000000"/>
                </a:solidFill>
              </a:rPr>
              <a:t>Form 941: </a:t>
            </a:r>
            <a:r>
              <a:rPr lang="en-US" sz="1900" dirty="0">
                <a:solidFill>
                  <a:srgbClr val="000000"/>
                </a:solidFill>
              </a:rPr>
              <a:t>Employer’s Quarterly Federal Tax Return.</a:t>
            </a:r>
          </a:p>
          <a:p>
            <a:pPr marL="0" indent="0">
              <a:buNone/>
            </a:pPr>
            <a:r>
              <a:rPr lang="en-US" sz="1900" dirty="0">
                <a:solidFill>
                  <a:srgbClr val="000000"/>
                </a:solidFill>
              </a:rPr>
              <a:t>Used by most employers.</a:t>
            </a:r>
          </a:p>
          <a:p>
            <a:pPr marL="0" indent="0">
              <a:buNone/>
            </a:pPr>
            <a:r>
              <a:rPr lang="en-US" sz="1900" dirty="0">
                <a:solidFill>
                  <a:srgbClr val="000000"/>
                </a:solidFill>
              </a:rPr>
              <a:t>Due by the last day of the month following the end of the quarter:</a:t>
            </a:r>
          </a:p>
          <a:p>
            <a:pPr marL="291600" lvl="2" indent="-291600">
              <a:lnSpc>
                <a:spcPct val="100000"/>
              </a:lnSpc>
              <a:spcBef>
                <a:spcPts val="1000"/>
              </a:spcBef>
            </a:pPr>
            <a:r>
              <a:rPr lang="en-US" sz="1900" dirty="0">
                <a:solidFill>
                  <a:srgbClr val="000000"/>
                </a:solidFill>
              </a:rPr>
              <a:t>1st Quarter: Due on April 30.</a:t>
            </a:r>
          </a:p>
          <a:p>
            <a:pPr marL="291600" lvl="2" indent="-291600">
              <a:lnSpc>
                <a:spcPct val="100000"/>
              </a:lnSpc>
              <a:spcBef>
                <a:spcPts val="1000"/>
              </a:spcBef>
            </a:pPr>
            <a:r>
              <a:rPr lang="en-US" sz="1900" dirty="0">
                <a:solidFill>
                  <a:srgbClr val="000000"/>
                </a:solidFill>
              </a:rPr>
              <a:t>2nd Quarter: Due on July 31.</a:t>
            </a:r>
          </a:p>
          <a:p>
            <a:pPr marL="291600" lvl="2" indent="-291600">
              <a:lnSpc>
                <a:spcPct val="100000"/>
              </a:lnSpc>
              <a:spcBef>
                <a:spcPts val="1000"/>
              </a:spcBef>
            </a:pPr>
            <a:r>
              <a:rPr lang="en-US" sz="1900" dirty="0">
                <a:solidFill>
                  <a:srgbClr val="000000"/>
                </a:solidFill>
              </a:rPr>
              <a:t>3rd Quarter: Due on October 31.</a:t>
            </a:r>
          </a:p>
          <a:p>
            <a:pPr marL="291600" lvl="2" indent="-291600">
              <a:lnSpc>
                <a:spcPct val="100000"/>
              </a:lnSpc>
              <a:spcBef>
                <a:spcPts val="1000"/>
              </a:spcBef>
            </a:pPr>
            <a:r>
              <a:rPr lang="en-US" sz="1900" dirty="0">
                <a:solidFill>
                  <a:srgbClr val="000000"/>
                </a:solidFill>
              </a:rPr>
              <a:t>4th Quarter: Due on January 31.</a:t>
            </a:r>
            <a:endParaRPr lang="en-US" sz="2100" noProof="0" dirty="0"/>
          </a:p>
        </p:txBody>
      </p:sp>
    </p:spTree>
    <p:extLst>
      <p:ext uri="{BB962C8B-B14F-4D97-AF65-F5344CB8AC3E}">
        <p14:creationId xmlns:p14="http://schemas.microsoft.com/office/powerpoint/2010/main" val="96327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365126"/>
            <a:ext cx="2265275" cy="837142"/>
          </a:xfrm>
        </p:spPr>
        <p:txBody>
          <a:bodyPr/>
          <a:lstStyle/>
          <a:p>
            <a:r>
              <a:rPr lang="en-US" sz="3600" dirty="0">
                <a:solidFill>
                  <a:srgbClr val="000000"/>
                </a:solidFill>
              </a:rPr>
              <a:t>Form 941</a:t>
            </a:r>
            <a:endParaRPr lang="en-US" sz="3600" noProof="0" dirty="0">
              <a:solidFill>
                <a:srgbClr val="000000"/>
              </a:solidFill>
            </a:endParaRPr>
          </a:p>
        </p:txBody>
      </p:sp>
      <p:pic>
        <p:nvPicPr>
          <p:cNvPr id="9" name="Content Placeholder 3" descr="Form 941">
            <a:extLst>
              <a:ext uri="{FF2B5EF4-FFF2-40B4-BE49-F238E27FC236}">
                <a16:creationId xmlns:a16="http://schemas.microsoft.com/office/drawing/2014/main" id="{47BF04C1-2038-46A9-90F6-0203CACF6CC3}"/>
              </a:ext>
            </a:extLst>
          </p:cNvPr>
          <p:cNvPicPr>
            <a:picLocks noGrp="1" noChangeAspect="1"/>
          </p:cNvPicPr>
          <p:nvPr>
            <p:ph idx="1"/>
          </p:nvPr>
        </p:nvPicPr>
        <p:blipFill>
          <a:blip r:embed="rId3"/>
          <a:stretch>
            <a:fillRect/>
          </a:stretch>
        </p:blipFill>
        <p:spPr>
          <a:xfrm>
            <a:off x="3252636" y="783697"/>
            <a:ext cx="4237979" cy="5650649"/>
          </a:xfrm>
          <a:prstGeom prst="rect">
            <a:avLst/>
          </a:prstGeom>
        </p:spPr>
      </p:pic>
      <p:sp>
        <p:nvSpPr>
          <p:cNvPr id="6" name="Content Placeholder 5">
            <a:extLst>
              <a:ext uri="{FF2B5EF4-FFF2-40B4-BE49-F238E27FC236}">
                <a16:creationId xmlns:a16="http://schemas.microsoft.com/office/drawing/2014/main" id="{F8BEA351-E02E-4B0C-8DEF-AF0EEF8DAA4D}"/>
              </a:ext>
            </a:extLst>
          </p:cNvPr>
          <p:cNvSpPr>
            <a:spLocks noGrp="1"/>
          </p:cNvSpPr>
          <p:nvPr>
            <p:ph idx="13"/>
          </p:nvPr>
        </p:nvSpPr>
        <p:spPr>
          <a:xfrm>
            <a:off x="3051668" y="6571623"/>
            <a:ext cx="3040665" cy="223296"/>
          </a:xfrm>
        </p:spPr>
        <p:txBody>
          <a:bodyPr>
            <a:noAutofit/>
          </a:bodyPr>
          <a:lstStyle/>
          <a:p>
            <a:r>
              <a:rPr lang="en-IN" sz="1200" dirty="0">
                <a:hlinkClick r:id="rId4" action="ppaction://hlinksldjump"/>
              </a:rPr>
              <a:t>Access the text alternative for slide images.</a:t>
            </a:r>
            <a:endParaRPr lang="en-IN" sz="1200" dirty="0"/>
          </a:p>
        </p:txBody>
      </p:sp>
    </p:spTree>
    <p:extLst>
      <p:ext uri="{BB962C8B-B14F-4D97-AF65-F5344CB8AC3E}">
        <p14:creationId xmlns:p14="http://schemas.microsoft.com/office/powerpoint/2010/main" val="1496871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77530"/>
            <a:ext cx="7886700" cy="1012942"/>
          </a:xfrm>
        </p:spPr>
        <p:txBody>
          <a:bodyPr/>
          <a:lstStyle/>
          <a:p>
            <a:r>
              <a:rPr lang="en-US" sz="3600" dirty="0"/>
              <a:t>Tax Reporting: Schedule B</a:t>
            </a:r>
            <a:endParaRPr lang="en-US" sz="3600" noProof="0" dirty="0">
              <a:solidFill>
                <a:srgbClr val="000000"/>
              </a:solidFill>
            </a:endParaRPr>
          </a:p>
        </p:txBody>
      </p:sp>
      <p:sp>
        <p:nvSpPr>
          <p:cNvPr id="5" name="Content Placeholder 4">
            <a:extLst>
              <a:ext uri="{FF2B5EF4-FFF2-40B4-BE49-F238E27FC236}">
                <a16:creationId xmlns:a16="http://schemas.microsoft.com/office/drawing/2014/main" id="{CD51235A-C845-4A14-81F9-04F764769839}"/>
              </a:ext>
            </a:extLst>
          </p:cNvPr>
          <p:cNvSpPr>
            <a:spLocks noGrp="1"/>
          </p:cNvSpPr>
          <p:nvPr>
            <p:ph idx="1"/>
          </p:nvPr>
        </p:nvSpPr>
        <p:spPr>
          <a:xfrm>
            <a:off x="628650" y="1456267"/>
            <a:ext cx="7886700" cy="2464092"/>
          </a:xfrm>
        </p:spPr>
        <p:txBody>
          <a:bodyPr>
            <a:normAutofit/>
          </a:bodyPr>
          <a:lstStyle/>
          <a:p>
            <a:pPr marL="0" indent="0">
              <a:buNone/>
            </a:pPr>
            <a:r>
              <a:rPr lang="en-US" sz="2500" dirty="0"/>
              <a:t>Report of Tax Liability for Semiweekly Schedule Depositors</a:t>
            </a:r>
          </a:p>
          <a:p>
            <a:pPr marL="0" indent="0">
              <a:buNone/>
            </a:pPr>
            <a:r>
              <a:rPr lang="en-US" sz="2500" dirty="0"/>
              <a:t>Accompanies Form 941, but breaks down tax liability by payroll date</a:t>
            </a:r>
          </a:p>
          <a:p>
            <a:pPr marL="0" indent="0">
              <a:buNone/>
            </a:pPr>
            <a:r>
              <a:rPr lang="en-US" sz="2500" dirty="0"/>
              <a:t>Also used by Next Business Day depositors</a:t>
            </a:r>
          </a:p>
        </p:txBody>
      </p:sp>
    </p:spTree>
    <p:extLst>
      <p:ext uri="{BB962C8B-B14F-4D97-AF65-F5344CB8AC3E}">
        <p14:creationId xmlns:p14="http://schemas.microsoft.com/office/powerpoint/2010/main" val="2736882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365126"/>
            <a:ext cx="2667209" cy="837142"/>
          </a:xfrm>
        </p:spPr>
        <p:txBody>
          <a:bodyPr/>
          <a:lstStyle/>
          <a:p>
            <a:r>
              <a:rPr lang="en-US" sz="3600" dirty="0">
                <a:solidFill>
                  <a:srgbClr val="000000"/>
                </a:solidFill>
              </a:rPr>
              <a:t>Schedule B</a:t>
            </a:r>
            <a:endParaRPr lang="en-US" sz="3600" noProof="0" dirty="0">
              <a:solidFill>
                <a:srgbClr val="000000"/>
              </a:solidFill>
            </a:endParaRPr>
          </a:p>
        </p:txBody>
      </p:sp>
      <p:pic>
        <p:nvPicPr>
          <p:cNvPr id="9" name="Content Placeholder 5" descr="A filled-in Schedule B Form 941, which contains the employer identification number and name, with Quarter 1 indicated. The tax liability is entered in boxes for the bimonthly dates with the total liability listed in a box for Month 1, Month 2, and Month 3.">
            <a:extLst>
              <a:ext uri="{FF2B5EF4-FFF2-40B4-BE49-F238E27FC236}">
                <a16:creationId xmlns:a16="http://schemas.microsoft.com/office/drawing/2014/main" id="{938062A8-49F3-4DF0-BCE7-394AEE06A3EA}"/>
              </a:ext>
            </a:extLst>
          </p:cNvPr>
          <p:cNvPicPr>
            <a:picLocks noGrp="1" noChangeAspect="1"/>
          </p:cNvPicPr>
          <p:nvPr>
            <p:ph idx="1"/>
          </p:nvPr>
        </p:nvPicPr>
        <p:blipFill>
          <a:blip r:embed="rId3"/>
          <a:stretch>
            <a:fillRect/>
          </a:stretch>
        </p:blipFill>
        <p:spPr>
          <a:xfrm>
            <a:off x="2614514" y="1369634"/>
            <a:ext cx="3914970" cy="5014993"/>
          </a:xfrm>
          <a:prstGeom prst="rect">
            <a:avLst/>
          </a:prstGeom>
        </p:spPr>
      </p:pic>
    </p:spTree>
    <p:extLst>
      <p:ext uri="{BB962C8B-B14F-4D97-AF65-F5344CB8AC3E}">
        <p14:creationId xmlns:p14="http://schemas.microsoft.com/office/powerpoint/2010/main" val="61184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277226"/>
            <a:ext cx="7886700" cy="1012942"/>
          </a:xfrm>
        </p:spPr>
        <p:txBody>
          <a:bodyPr/>
          <a:lstStyle/>
          <a:p>
            <a:r>
              <a:rPr lang="en-US" sz="3600" noProof="0" dirty="0">
                <a:solidFill>
                  <a:srgbClr val="000000"/>
                </a:solidFill>
              </a:rPr>
              <a:t>L</a:t>
            </a:r>
            <a:r>
              <a:rPr lang="en-US" sz="100" noProof="0" dirty="0">
                <a:solidFill>
                  <a:srgbClr val="000000"/>
                </a:solidFill>
              </a:rPr>
              <a:t> </a:t>
            </a:r>
            <a:r>
              <a:rPr lang="en-US" sz="3600" noProof="0" dirty="0">
                <a:solidFill>
                  <a:srgbClr val="000000"/>
                </a:solidFill>
              </a:rPr>
              <a:t>O 6-1: </a:t>
            </a:r>
            <a:r>
              <a:rPr lang="en-US" sz="3600" dirty="0">
                <a:solidFill>
                  <a:srgbClr val="000000"/>
                </a:solidFill>
              </a:rPr>
              <a:t>List Employer-Paid and Employee-Paid Obligations</a:t>
            </a:r>
            <a:endParaRPr lang="en-US" sz="3600" noProof="0" dirty="0">
              <a:solidFill>
                <a:srgbClr val="000000"/>
              </a:solidFill>
            </a:endParaRPr>
          </a:p>
        </p:txBody>
      </p:sp>
      <p:sp>
        <p:nvSpPr>
          <p:cNvPr id="3" name="Content Placeholder 2">
            <a:extLst>
              <a:ext uri="{FF2B5EF4-FFF2-40B4-BE49-F238E27FC236}">
                <a16:creationId xmlns:a16="http://schemas.microsoft.com/office/drawing/2014/main" id="{120C25D2-D4E2-4C97-9CD5-BB9B6C7BB35B}"/>
              </a:ext>
            </a:extLst>
          </p:cNvPr>
          <p:cNvSpPr>
            <a:spLocks noGrp="1"/>
          </p:cNvSpPr>
          <p:nvPr>
            <p:ph idx="1"/>
          </p:nvPr>
        </p:nvSpPr>
        <p:spPr>
          <a:xfrm>
            <a:off x="628650" y="1456267"/>
            <a:ext cx="7886700" cy="886883"/>
          </a:xfrm>
        </p:spPr>
        <p:txBody>
          <a:bodyPr>
            <a:normAutofit/>
          </a:bodyPr>
          <a:lstStyle/>
          <a:p>
            <a:pPr marL="0" indent="0" defTabSz="914400">
              <a:buNone/>
            </a:pPr>
            <a:r>
              <a:rPr lang="en-US" dirty="0">
                <a:solidFill>
                  <a:srgbClr val="000000"/>
                </a:solidFill>
              </a:rPr>
              <a:t>Employer-paid taxes are called </a:t>
            </a:r>
            <a:r>
              <a:rPr lang="en-US" i="1" dirty="0">
                <a:solidFill>
                  <a:srgbClr val="000000"/>
                </a:solidFill>
              </a:rPr>
              <a:t>statutory deductions</a:t>
            </a:r>
            <a:r>
              <a:rPr lang="en-US" noProof="0" dirty="0"/>
              <a:t>.</a:t>
            </a:r>
          </a:p>
          <a:p>
            <a:pPr marL="291600" lvl="1" indent="-291600" defTabSz="914400"/>
            <a:r>
              <a:rPr lang="en-US" sz="2100" dirty="0">
                <a:solidFill>
                  <a:srgbClr val="000000"/>
                </a:solidFill>
              </a:rPr>
              <a:t>Government statutes make the tax mandatory</a:t>
            </a:r>
            <a:r>
              <a:rPr lang="en-US" sz="2100" noProof="0" dirty="0"/>
              <a:t>.</a:t>
            </a:r>
          </a:p>
        </p:txBody>
      </p:sp>
      <p:sp>
        <p:nvSpPr>
          <p:cNvPr id="4" name="Content Placeholder 3">
            <a:extLst>
              <a:ext uri="{FF2B5EF4-FFF2-40B4-BE49-F238E27FC236}">
                <a16:creationId xmlns:a16="http://schemas.microsoft.com/office/drawing/2014/main" id="{3A1C5808-69CC-40DA-A65A-5EAEB63C199A}"/>
              </a:ext>
            </a:extLst>
          </p:cNvPr>
          <p:cNvSpPr>
            <a:spLocks noGrp="1"/>
          </p:cNvSpPr>
          <p:nvPr>
            <p:ph idx="10"/>
          </p:nvPr>
        </p:nvSpPr>
        <p:spPr>
          <a:xfrm>
            <a:off x="628650" y="2440503"/>
            <a:ext cx="7886700" cy="2055297"/>
          </a:xfrm>
        </p:spPr>
        <p:txBody>
          <a:bodyPr>
            <a:noAutofit/>
          </a:bodyPr>
          <a:lstStyle/>
          <a:p>
            <a:pPr marL="0" indent="0">
              <a:buNone/>
            </a:pPr>
            <a:r>
              <a:rPr lang="en-US" dirty="0">
                <a:solidFill>
                  <a:srgbClr val="000000"/>
                </a:solidFill>
              </a:rPr>
              <a:t>Employer’s payroll tax responsibility continues after the paychecks are written:</a:t>
            </a:r>
          </a:p>
          <a:p>
            <a:pPr marL="291600" lvl="1" indent="-291600"/>
            <a:r>
              <a:rPr lang="en-US" sz="2100" dirty="0">
                <a:solidFill>
                  <a:srgbClr val="000000"/>
                </a:solidFill>
              </a:rPr>
              <a:t>Employer must reconcile tax amounts on governmental forms.</a:t>
            </a:r>
          </a:p>
          <a:p>
            <a:pPr marL="291600" lvl="1" indent="-291600"/>
            <a:r>
              <a:rPr lang="en-US" sz="2100" dirty="0">
                <a:solidFill>
                  <a:srgbClr val="000000"/>
                </a:solidFill>
              </a:rPr>
              <a:t>Employer often must continue payroll tax responsibility after an employee’s termination.</a:t>
            </a:r>
            <a:endParaRPr lang="en-US" sz="2100" noProof="0" dirty="0"/>
          </a:p>
        </p:txBody>
      </p:sp>
    </p:spTree>
    <p:extLst>
      <p:ext uri="{BB962C8B-B14F-4D97-AF65-F5344CB8AC3E}">
        <p14:creationId xmlns:p14="http://schemas.microsoft.com/office/powerpoint/2010/main" val="3164206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277226"/>
            <a:ext cx="7886700" cy="1012942"/>
          </a:xfrm>
        </p:spPr>
        <p:txBody>
          <a:bodyPr/>
          <a:lstStyle/>
          <a:p>
            <a:r>
              <a:rPr lang="en-US" sz="3600" dirty="0">
                <a:solidFill>
                  <a:srgbClr val="000000"/>
                </a:solidFill>
              </a:rPr>
              <a:t>Tax Reporting: Form 944 and State Reports</a:t>
            </a:r>
            <a:endParaRPr lang="en-US" sz="3600" noProof="0" dirty="0">
              <a:solidFill>
                <a:srgbClr val="000000"/>
              </a:solidFill>
            </a:endParaRPr>
          </a:p>
        </p:txBody>
      </p:sp>
      <p:sp>
        <p:nvSpPr>
          <p:cNvPr id="3" name="Content Placeholder 2">
            <a:extLst>
              <a:ext uri="{FF2B5EF4-FFF2-40B4-BE49-F238E27FC236}">
                <a16:creationId xmlns:a16="http://schemas.microsoft.com/office/drawing/2014/main" id="{120C25D2-D4E2-4C97-9CD5-BB9B6C7BB35B}"/>
              </a:ext>
            </a:extLst>
          </p:cNvPr>
          <p:cNvSpPr>
            <a:spLocks noGrp="1"/>
          </p:cNvSpPr>
          <p:nvPr>
            <p:ph idx="1"/>
          </p:nvPr>
        </p:nvSpPr>
        <p:spPr>
          <a:xfrm>
            <a:off x="628650" y="1456268"/>
            <a:ext cx="7886700" cy="1865002"/>
          </a:xfrm>
        </p:spPr>
        <p:txBody>
          <a:bodyPr>
            <a:normAutofit/>
          </a:bodyPr>
          <a:lstStyle/>
          <a:p>
            <a:pPr marL="0" indent="0">
              <a:buNone/>
            </a:pPr>
            <a:r>
              <a:rPr lang="en-US" sz="2400" dirty="0"/>
              <a:t>Form 944 is for employers who have less than $2,500 in annual tax liability</a:t>
            </a:r>
            <a:endParaRPr lang="en-US" sz="2400" dirty="0">
              <a:solidFill>
                <a:srgbClr val="000000"/>
              </a:solidFill>
            </a:endParaRPr>
          </a:p>
          <a:p>
            <a:pPr lvl="0"/>
            <a:r>
              <a:rPr lang="en-US" dirty="0"/>
              <a:t>I</a:t>
            </a:r>
            <a:r>
              <a:rPr lang="en-US" sz="100" dirty="0"/>
              <a:t> </a:t>
            </a:r>
            <a:r>
              <a:rPr lang="en-US" dirty="0"/>
              <a:t>R</a:t>
            </a:r>
            <a:r>
              <a:rPr lang="en-US" sz="100" dirty="0"/>
              <a:t> </a:t>
            </a:r>
            <a:r>
              <a:rPr lang="en-US" dirty="0"/>
              <a:t>S will notify employer </a:t>
            </a:r>
            <a:r>
              <a:rPr lang="en-US" i="1" dirty="0"/>
              <a:t>in writing</a:t>
            </a:r>
            <a:r>
              <a:rPr lang="en-US" dirty="0"/>
              <a:t> if they should file Form 944.</a:t>
            </a:r>
          </a:p>
          <a:p>
            <a:pPr lvl="0"/>
            <a:r>
              <a:rPr lang="en-US" dirty="0"/>
              <a:t>Due date is January 31 of the following year.</a:t>
            </a:r>
          </a:p>
        </p:txBody>
      </p:sp>
      <p:sp>
        <p:nvSpPr>
          <p:cNvPr id="4" name="Content Placeholder 3">
            <a:extLst>
              <a:ext uri="{FF2B5EF4-FFF2-40B4-BE49-F238E27FC236}">
                <a16:creationId xmlns:a16="http://schemas.microsoft.com/office/drawing/2014/main" id="{3A1C5808-69CC-40DA-A65A-5EAEB63C199A}"/>
              </a:ext>
            </a:extLst>
          </p:cNvPr>
          <p:cNvSpPr>
            <a:spLocks noGrp="1"/>
          </p:cNvSpPr>
          <p:nvPr>
            <p:ph idx="10"/>
          </p:nvPr>
        </p:nvSpPr>
        <p:spPr>
          <a:xfrm>
            <a:off x="628650" y="3457899"/>
            <a:ext cx="7886700" cy="1458310"/>
          </a:xfrm>
        </p:spPr>
        <p:txBody>
          <a:bodyPr>
            <a:noAutofit/>
          </a:bodyPr>
          <a:lstStyle/>
          <a:p>
            <a:pPr marL="0" lvl="0" indent="0">
              <a:buNone/>
            </a:pPr>
            <a:r>
              <a:rPr lang="en-US" sz="2400" dirty="0"/>
              <a:t>When state taxes apply, firm must file state tax return</a:t>
            </a:r>
          </a:p>
          <a:p>
            <a:r>
              <a:rPr lang="en-US" dirty="0"/>
              <a:t>State rules tend to mirror Federal rules as to due dates.</a:t>
            </a:r>
          </a:p>
        </p:txBody>
      </p:sp>
    </p:spTree>
    <p:extLst>
      <p:ext uri="{BB962C8B-B14F-4D97-AF65-F5344CB8AC3E}">
        <p14:creationId xmlns:p14="http://schemas.microsoft.com/office/powerpoint/2010/main" val="149601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p:txBody>
          <a:bodyPr/>
          <a:lstStyle/>
          <a:p>
            <a:r>
              <a:rPr lang="en-US" sz="3600" dirty="0">
                <a:solidFill>
                  <a:srgbClr val="000000"/>
                </a:solidFill>
              </a:rPr>
              <a:t>Example of State Tax Remittance</a:t>
            </a:r>
            <a:endParaRPr lang="en-US" sz="3600" noProof="0" dirty="0">
              <a:solidFill>
                <a:srgbClr val="000000"/>
              </a:solidFill>
            </a:endParaRPr>
          </a:p>
        </p:txBody>
      </p:sp>
      <p:pic>
        <p:nvPicPr>
          <p:cNvPr id="9" name="Content Placeholder 4" descr="A blank State of California Form DE-9: Quarterly Contribution Return and Report of Wages Report">
            <a:extLst>
              <a:ext uri="{FF2B5EF4-FFF2-40B4-BE49-F238E27FC236}">
                <a16:creationId xmlns:a16="http://schemas.microsoft.com/office/drawing/2014/main" id="{9AE81095-8C38-4927-B7D8-A37339B2E885}"/>
              </a:ext>
            </a:extLst>
          </p:cNvPr>
          <p:cNvPicPr>
            <a:picLocks noGrp="1" noChangeAspect="1"/>
          </p:cNvPicPr>
          <p:nvPr>
            <p:ph idx="1"/>
          </p:nvPr>
        </p:nvPicPr>
        <p:blipFill>
          <a:blip r:embed="rId3"/>
          <a:stretch>
            <a:fillRect/>
          </a:stretch>
        </p:blipFill>
        <p:spPr>
          <a:xfrm>
            <a:off x="2852290" y="1349275"/>
            <a:ext cx="3439419" cy="5065143"/>
          </a:xfrm>
          <a:prstGeom prst="rect">
            <a:avLst/>
          </a:prstGeom>
        </p:spPr>
      </p:pic>
    </p:spTree>
    <p:extLst>
      <p:ext uri="{BB962C8B-B14F-4D97-AF65-F5344CB8AC3E}">
        <p14:creationId xmlns:p14="http://schemas.microsoft.com/office/powerpoint/2010/main" val="764551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469219"/>
            <a:ext cx="7886700" cy="628957"/>
          </a:xfrm>
        </p:spPr>
        <p:txBody>
          <a:bodyPr/>
          <a:lstStyle/>
          <a:p>
            <a:r>
              <a:rPr lang="en-US" sz="3600" dirty="0">
                <a:solidFill>
                  <a:srgbClr val="000000"/>
                </a:solidFill>
              </a:rPr>
              <a:t>Example of Local Tax Remittance</a:t>
            </a:r>
            <a:endParaRPr lang="en-US" sz="3600" noProof="0" dirty="0">
              <a:solidFill>
                <a:srgbClr val="000000"/>
              </a:solidFill>
            </a:endParaRPr>
          </a:p>
        </p:txBody>
      </p:sp>
      <p:pic>
        <p:nvPicPr>
          <p:cNvPr id="9" name="Content Placeholder 5" descr="Example of a Completed Quarterly Denver Occupational Privilege Tax Return.">
            <a:extLst>
              <a:ext uri="{FF2B5EF4-FFF2-40B4-BE49-F238E27FC236}">
                <a16:creationId xmlns:a16="http://schemas.microsoft.com/office/drawing/2014/main" id="{F7BFD53E-7BEB-4F6B-97F4-CD2A57A51D8E}"/>
              </a:ext>
            </a:extLst>
          </p:cNvPr>
          <p:cNvPicPr>
            <a:picLocks noGrp="1" noChangeAspect="1"/>
          </p:cNvPicPr>
          <p:nvPr>
            <p:ph idx="1"/>
          </p:nvPr>
        </p:nvPicPr>
        <p:blipFill>
          <a:blip r:embed="rId3"/>
          <a:stretch>
            <a:fillRect/>
          </a:stretch>
        </p:blipFill>
        <p:spPr>
          <a:xfrm>
            <a:off x="2550731" y="1263541"/>
            <a:ext cx="4042536" cy="5166952"/>
          </a:xfrm>
          <a:prstGeom prst="rect">
            <a:avLst/>
          </a:prstGeom>
        </p:spPr>
      </p:pic>
      <p:sp>
        <p:nvSpPr>
          <p:cNvPr id="7" name="Content Placeholder 6">
            <a:extLst>
              <a:ext uri="{FF2B5EF4-FFF2-40B4-BE49-F238E27FC236}">
                <a16:creationId xmlns:a16="http://schemas.microsoft.com/office/drawing/2014/main" id="{328E905E-52B2-43C8-8DEF-63863CBBD8B2}"/>
              </a:ext>
            </a:extLst>
          </p:cNvPr>
          <p:cNvSpPr>
            <a:spLocks noGrp="1"/>
          </p:cNvSpPr>
          <p:nvPr>
            <p:ph idx="13"/>
          </p:nvPr>
        </p:nvSpPr>
        <p:spPr/>
        <p:txBody>
          <a:bodyPr>
            <a:normAutofit/>
          </a:bodyPr>
          <a:lstStyle/>
          <a:p>
            <a:r>
              <a:rPr lang="en-IN" sz="1200" dirty="0">
                <a:hlinkClick r:id="rId4" action="ppaction://hlinksldjump"/>
              </a:rPr>
              <a:t>Access the text alternative for slide images.</a:t>
            </a:r>
            <a:endParaRPr lang="en-IN" sz="1200" dirty="0"/>
          </a:p>
        </p:txBody>
      </p:sp>
    </p:spTree>
    <p:extLst>
      <p:ext uri="{BB962C8B-B14F-4D97-AF65-F5344CB8AC3E}">
        <p14:creationId xmlns:p14="http://schemas.microsoft.com/office/powerpoint/2010/main" val="315646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150714"/>
            <a:ext cx="7886700" cy="799548"/>
          </a:xfrm>
        </p:spPr>
        <p:txBody>
          <a:bodyPr/>
          <a:lstStyle/>
          <a:p>
            <a:r>
              <a:rPr lang="en-US" sz="3600" dirty="0"/>
              <a:t>Unemployment Tax Reporting</a:t>
            </a:r>
            <a:endParaRPr lang="en-US" sz="3600" noProof="0" dirty="0">
              <a:solidFill>
                <a:srgbClr val="000000"/>
              </a:solidFill>
            </a:endParaRPr>
          </a:p>
        </p:txBody>
      </p:sp>
      <p:sp>
        <p:nvSpPr>
          <p:cNvPr id="5" name="Content Placeholder 4">
            <a:extLst>
              <a:ext uri="{FF2B5EF4-FFF2-40B4-BE49-F238E27FC236}">
                <a16:creationId xmlns:a16="http://schemas.microsoft.com/office/drawing/2014/main" id="{CD51235A-C845-4A14-81F9-04F764769839}"/>
              </a:ext>
            </a:extLst>
          </p:cNvPr>
          <p:cNvSpPr>
            <a:spLocks noGrp="1"/>
          </p:cNvSpPr>
          <p:nvPr>
            <p:ph idx="1"/>
          </p:nvPr>
        </p:nvSpPr>
        <p:spPr>
          <a:xfrm>
            <a:off x="628649" y="1456267"/>
            <a:ext cx="7958001" cy="2464092"/>
          </a:xfrm>
        </p:spPr>
        <p:txBody>
          <a:bodyPr>
            <a:normAutofit/>
          </a:bodyPr>
          <a:lstStyle/>
          <a:p>
            <a:pPr marL="0" lvl="0" indent="0">
              <a:buNone/>
            </a:pPr>
            <a:r>
              <a:rPr lang="en-US" sz="2400" dirty="0"/>
              <a:t>Form 940, Employer’s Annual Federal Unemployment (F</a:t>
            </a:r>
            <a:r>
              <a:rPr lang="en-US" sz="100" dirty="0"/>
              <a:t> </a:t>
            </a:r>
            <a:r>
              <a:rPr lang="en-US" sz="2400" dirty="0"/>
              <a:t>U</a:t>
            </a:r>
            <a:r>
              <a:rPr lang="en-US" sz="100" dirty="0"/>
              <a:t> </a:t>
            </a:r>
            <a:r>
              <a:rPr lang="en-US" sz="2400" dirty="0"/>
              <a:t>T</a:t>
            </a:r>
            <a:r>
              <a:rPr lang="en-US" sz="100" dirty="0"/>
              <a:t> </a:t>
            </a:r>
            <a:r>
              <a:rPr lang="en-US" sz="2400" dirty="0"/>
              <a:t>A) Tax Return</a:t>
            </a:r>
          </a:p>
          <a:p>
            <a:pPr marL="0" indent="0">
              <a:buNone/>
            </a:pPr>
            <a:r>
              <a:rPr lang="en-US" sz="2400" dirty="0"/>
              <a:t>Used to compute F</a:t>
            </a:r>
            <a:r>
              <a:rPr lang="en-US" sz="100" dirty="0"/>
              <a:t> </a:t>
            </a:r>
            <a:r>
              <a:rPr lang="en-US" sz="2400" dirty="0"/>
              <a:t>U</a:t>
            </a:r>
            <a:r>
              <a:rPr lang="en-US" sz="100" dirty="0"/>
              <a:t> </a:t>
            </a:r>
            <a:r>
              <a:rPr lang="en-US" sz="2400" dirty="0"/>
              <a:t>T</a:t>
            </a:r>
            <a:r>
              <a:rPr lang="en-US" sz="100" dirty="0"/>
              <a:t> </a:t>
            </a:r>
            <a:r>
              <a:rPr lang="en-US" sz="2400" dirty="0"/>
              <a:t>A wages and tax liability</a:t>
            </a:r>
          </a:p>
          <a:p>
            <a:pPr marL="0" indent="0">
              <a:buNone/>
            </a:pPr>
            <a:r>
              <a:rPr lang="en-US" sz="2400" dirty="0"/>
              <a:t>Due by January 31 of the following year</a:t>
            </a:r>
          </a:p>
        </p:txBody>
      </p:sp>
    </p:spTree>
    <p:extLst>
      <p:ext uri="{BB962C8B-B14F-4D97-AF65-F5344CB8AC3E}">
        <p14:creationId xmlns:p14="http://schemas.microsoft.com/office/powerpoint/2010/main" val="2998418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77530"/>
            <a:ext cx="7886700" cy="918327"/>
          </a:xfrm>
        </p:spPr>
        <p:txBody>
          <a:bodyPr/>
          <a:lstStyle/>
          <a:p>
            <a:r>
              <a:rPr lang="en-US" sz="4000" dirty="0"/>
              <a:t>F</a:t>
            </a:r>
            <a:r>
              <a:rPr lang="en-US" sz="100" dirty="0"/>
              <a:t> </a:t>
            </a:r>
            <a:r>
              <a:rPr lang="en-US" sz="4000" dirty="0"/>
              <a:t>U</a:t>
            </a:r>
            <a:r>
              <a:rPr lang="en-US" sz="100" dirty="0"/>
              <a:t> </a:t>
            </a:r>
            <a:r>
              <a:rPr lang="en-US" sz="4000" dirty="0"/>
              <a:t>T</a:t>
            </a:r>
            <a:r>
              <a:rPr lang="en-US" sz="100" dirty="0"/>
              <a:t> </a:t>
            </a:r>
            <a:r>
              <a:rPr lang="en-US" sz="4000" dirty="0"/>
              <a:t>A Tax and Fringe Benefits</a:t>
            </a:r>
            <a:endParaRPr lang="en-US" sz="4000" noProof="0" dirty="0">
              <a:solidFill>
                <a:srgbClr val="000000"/>
              </a:solidFill>
            </a:endParaRPr>
          </a:p>
        </p:txBody>
      </p:sp>
      <p:sp>
        <p:nvSpPr>
          <p:cNvPr id="3" name="Content Placeholder 2">
            <a:extLst>
              <a:ext uri="{FF2B5EF4-FFF2-40B4-BE49-F238E27FC236}">
                <a16:creationId xmlns:a16="http://schemas.microsoft.com/office/drawing/2014/main" id="{120C25D2-D4E2-4C97-9CD5-BB9B6C7BB35B}"/>
              </a:ext>
            </a:extLst>
          </p:cNvPr>
          <p:cNvSpPr>
            <a:spLocks noGrp="1"/>
          </p:cNvSpPr>
          <p:nvPr>
            <p:ph idx="1"/>
          </p:nvPr>
        </p:nvSpPr>
        <p:spPr>
          <a:xfrm>
            <a:off x="628650" y="1456268"/>
            <a:ext cx="7886700" cy="856008"/>
          </a:xfrm>
        </p:spPr>
        <p:txBody>
          <a:bodyPr>
            <a:normAutofit/>
          </a:bodyPr>
          <a:lstStyle/>
          <a:p>
            <a:r>
              <a:rPr lang="en-US" sz="2400" dirty="0"/>
              <a:t>Employer contributions to employee fringe benefits are exempt from F</a:t>
            </a:r>
            <a:r>
              <a:rPr lang="en-US" sz="100" dirty="0"/>
              <a:t> </a:t>
            </a:r>
            <a:r>
              <a:rPr lang="en-US" sz="2400" dirty="0"/>
              <a:t>U</a:t>
            </a:r>
            <a:r>
              <a:rPr lang="en-US" sz="100" dirty="0"/>
              <a:t> </a:t>
            </a:r>
            <a:r>
              <a:rPr lang="en-US" sz="2400" dirty="0"/>
              <a:t>T</a:t>
            </a:r>
            <a:r>
              <a:rPr lang="en-US" sz="100" dirty="0"/>
              <a:t> </a:t>
            </a:r>
            <a:r>
              <a:rPr lang="en-US" sz="2400" dirty="0"/>
              <a:t>A tax.</a:t>
            </a:r>
            <a:endParaRPr lang="en-US" dirty="0"/>
          </a:p>
        </p:txBody>
      </p:sp>
      <p:pic>
        <p:nvPicPr>
          <p:cNvPr id="5" name="Picture 4" descr="Portion of Form 940 showing payments exempt from FUTA tax, which can include fringe benefits, group-term life insurance, retirement/pension, and dependent care.">
            <a:extLst>
              <a:ext uri="{FF2B5EF4-FFF2-40B4-BE49-F238E27FC236}">
                <a16:creationId xmlns:a16="http://schemas.microsoft.com/office/drawing/2014/main" id="{DBF3536D-3940-4070-9DF2-663B572D292C}"/>
              </a:ext>
            </a:extLst>
          </p:cNvPr>
          <p:cNvPicPr>
            <a:picLocks noChangeAspect="1"/>
          </p:cNvPicPr>
          <p:nvPr/>
        </p:nvPicPr>
        <p:blipFill>
          <a:blip r:embed="rId3"/>
          <a:stretch>
            <a:fillRect/>
          </a:stretch>
        </p:blipFill>
        <p:spPr>
          <a:xfrm>
            <a:off x="657188" y="2572991"/>
            <a:ext cx="7943776" cy="1609483"/>
          </a:xfrm>
          <a:prstGeom prst="rect">
            <a:avLst/>
          </a:prstGeom>
        </p:spPr>
      </p:pic>
      <p:sp>
        <p:nvSpPr>
          <p:cNvPr id="4" name="Content Placeholder 3">
            <a:extLst>
              <a:ext uri="{FF2B5EF4-FFF2-40B4-BE49-F238E27FC236}">
                <a16:creationId xmlns:a16="http://schemas.microsoft.com/office/drawing/2014/main" id="{3A1C5808-69CC-40DA-A65A-5EAEB63C199A}"/>
              </a:ext>
            </a:extLst>
          </p:cNvPr>
          <p:cNvSpPr>
            <a:spLocks noGrp="1"/>
          </p:cNvSpPr>
          <p:nvPr>
            <p:ph idx="10"/>
          </p:nvPr>
        </p:nvSpPr>
        <p:spPr>
          <a:xfrm>
            <a:off x="628650" y="4519442"/>
            <a:ext cx="7886700" cy="1458310"/>
          </a:xfrm>
        </p:spPr>
        <p:txBody>
          <a:bodyPr>
            <a:noAutofit/>
          </a:bodyPr>
          <a:lstStyle/>
          <a:p>
            <a:r>
              <a:rPr lang="en-US" sz="2400" dirty="0"/>
              <a:t>Notice line 4 of Form 940. This is used to report employer contributions to fringe benefits.</a:t>
            </a:r>
          </a:p>
          <a:p>
            <a:r>
              <a:rPr lang="en-US" sz="2400" dirty="0"/>
              <a:t>These contributions reduce employer F</a:t>
            </a:r>
            <a:r>
              <a:rPr lang="en-US" sz="100" dirty="0"/>
              <a:t> </a:t>
            </a:r>
            <a:r>
              <a:rPr lang="en-US" sz="2400" dirty="0"/>
              <a:t>U</a:t>
            </a:r>
            <a:r>
              <a:rPr lang="en-US" sz="100" dirty="0"/>
              <a:t> </a:t>
            </a:r>
            <a:r>
              <a:rPr lang="en-US" sz="2400" dirty="0"/>
              <a:t>T</a:t>
            </a:r>
            <a:r>
              <a:rPr lang="en-US" sz="100" dirty="0"/>
              <a:t> </a:t>
            </a:r>
            <a:r>
              <a:rPr lang="en-US" sz="2400" dirty="0"/>
              <a:t>A tax liability.</a:t>
            </a:r>
            <a:endParaRPr lang="en-US" dirty="0"/>
          </a:p>
        </p:txBody>
      </p:sp>
    </p:spTree>
    <p:extLst>
      <p:ext uri="{BB962C8B-B14F-4D97-AF65-F5344CB8AC3E}">
        <p14:creationId xmlns:p14="http://schemas.microsoft.com/office/powerpoint/2010/main" val="3950884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115617"/>
            <a:ext cx="7886700" cy="817202"/>
          </a:xfrm>
        </p:spPr>
        <p:txBody>
          <a:bodyPr/>
          <a:lstStyle/>
          <a:p>
            <a:r>
              <a:rPr lang="en-US" sz="4000" dirty="0"/>
              <a:t>Amounts Exempt from F</a:t>
            </a:r>
            <a:r>
              <a:rPr lang="en-US" sz="100" dirty="0"/>
              <a:t> </a:t>
            </a:r>
            <a:r>
              <a:rPr lang="en-US" sz="4000" dirty="0"/>
              <a:t>U</a:t>
            </a:r>
            <a:r>
              <a:rPr lang="en-US" sz="100" dirty="0"/>
              <a:t> </a:t>
            </a:r>
            <a:r>
              <a:rPr lang="en-US" sz="4000" dirty="0"/>
              <a:t>T</a:t>
            </a:r>
            <a:r>
              <a:rPr lang="en-US" sz="100" dirty="0"/>
              <a:t> </a:t>
            </a:r>
            <a:r>
              <a:rPr lang="en-US" sz="4000" dirty="0"/>
              <a:t>A Tax</a:t>
            </a:r>
            <a:endParaRPr lang="en-US" sz="4000" noProof="0" dirty="0">
              <a:solidFill>
                <a:srgbClr val="000000"/>
              </a:solidFill>
            </a:endParaRPr>
          </a:p>
        </p:txBody>
      </p:sp>
      <p:sp>
        <p:nvSpPr>
          <p:cNvPr id="5" name="Content Placeholder 4">
            <a:extLst>
              <a:ext uri="{FF2B5EF4-FFF2-40B4-BE49-F238E27FC236}">
                <a16:creationId xmlns:a16="http://schemas.microsoft.com/office/drawing/2014/main" id="{CD51235A-C845-4A14-81F9-04F764769839}"/>
              </a:ext>
            </a:extLst>
          </p:cNvPr>
          <p:cNvSpPr>
            <a:spLocks noGrp="1"/>
          </p:cNvSpPr>
          <p:nvPr>
            <p:ph idx="1"/>
          </p:nvPr>
        </p:nvSpPr>
        <p:spPr>
          <a:xfrm>
            <a:off x="628650" y="1456267"/>
            <a:ext cx="7886700" cy="2506134"/>
          </a:xfrm>
        </p:spPr>
        <p:txBody>
          <a:bodyPr>
            <a:noAutofit/>
          </a:bodyPr>
          <a:lstStyle/>
          <a:p>
            <a:pPr marL="0" lvl="0" indent="0" defTabSz="914400" eaLnBrk="0" hangingPunct="0">
              <a:spcBef>
                <a:spcPct val="0"/>
              </a:spcBef>
              <a:buNone/>
            </a:pPr>
            <a:r>
              <a:rPr lang="en-US" altLang="en-US" sz="2000" dirty="0">
                <a:solidFill>
                  <a:srgbClr val="000000"/>
                </a:solidFill>
              </a:rPr>
              <a:t>Winterguard Products offers its employees a matching 401(k) contribution of 0.5% for each 1% of salary that the employee contributes. During 2020, Susanna Stark, an employee of Winterguard Products, contributed 4% of her $36,500 annual salary to her 401(k) plan.</a:t>
            </a:r>
          </a:p>
          <a:p>
            <a:pPr marL="0" lvl="0" indent="0" defTabSz="914400" eaLnBrk="0" hangingPunct="0">
              <a:spcBef>
                <a:spcPct val="0"/>
              </a:spcBef>
              <a:buNone/>
            </a:pPr>
            <a:endParaRPr lang="en-US" altLang="en-US" sz="2000" dirty="0">
              <a:solidFill>
                <a:srgbClr val="000000"/>
              </a:solidFill>
            </a:endParaRPr>
          </a:p>
          <a:p>
            <a:pPr marL="0" lvl="0" indent="0" defTabSz="914400" eaLnBrk="0" hangingPunct="0">
              <a:spcBef>
                <a:spcPct val="0"/>
              </a:spcBef>
              <a:buNone/>
            </a:pPr>
            <a:r>
              <a:rPr lang="en-US" altLang="en-US" sz="2000" dirty="0">
                <a:solidFill>
                  <a:srgbClr val="000000"/>
                </a:solidFill>
              </a:rPr>
              <a:t>The $730 would be listed on line 4 of form 940 as an amount exempt from F</a:t>
            </a:r>
            <a:r>
              <a:rPr lang="en-US" altLang="en-US" sz="100" dirty="0">
                <a:solidFill>
                  <a:srgbClr val="000000"/>
                </a:solidFill>
              </a:rPr>
              <a:t> </a:t>
            </a:r>
            <a:r>
              <a:rPr lang="en-US" altLang="en-US" sz="2000" dirty="0">
                <a:solidFill>
                  <a:srgbClr val="000000"/>
                </a:solidFill>
              </a:rPr>
              <a:t>U</a:t>
            </a:r>
            <a:r>
              <a:rPr lang="en-US" altLang="en-US" sz="100" dirty="0">
                <a:solidFill>
                  <a:srgbClr val="000000"/>
                </a:solidFill>
              </a:rPr>
              <a:t> </a:t>
            </a:r>
            <a:r>
              <a:rPr lang="en-US" altLang="en-US" sz="2000" dirty="0">
                <a:solidFill>
                  <a:srgbClr val="000000"/>
                </a:solidFill>
              </a:rPr>
              <a:t>T</a:t>
            </a:r>
            <a:r>
              <a:rPr lang="en-US" altLang="en-US" sz="100" dirty="0">
                <a:solidFill>
                  <a:srgbClr val="000000"/>
                </a:solidFill>
              </a:rPr>
              <a:t> </a:t>
            </a:r>
            <a:r>
              <a:rPr lang="en-US" altLang="en-US" sz="2000" dirty="0">
                <a:solidFill>
                  <a:srgbClr val="000000"/>
                </a:solidFill>
              </a:rPr>
              <a:t>A taxes.</a:t>
            </a:r>
            <a:endParaRPr lang="en-US" sz="2000" dirty="0">
              <a:solidFill>
                <a:srgbClr val="000000"/>
              </a:solidFill>
            </a:endParaRPr>
          </a:p>
        </p:txBody>
      </p:sp>
      <p:graphicFrame>
        <p:nvGraphicFramePr>
          <p:cNvPr id="3" name="Table 2">
            <a:extLst>
              <a:ext uri="{FF2B5EF4-FFF2-40B4-BE49-F238E27FC236}">
                <a16:creationId xmlns:a16="http://schemas.microsoft.com/office/drawing/2014/main" id="{AB080D0F-F6A6-47EF-B908-C5A93C46CD54}"/>
              </a:ext>
            </a:extLst>
          </p:cNvPr>
          <p:cNvGraphicFramePr>
            <a:graphicFrameLocks noGrp="1"/>
          </p:cNvGraphicFramePr>
          <p:nvPr>
            <p:extLst>
              <p:ext uri="{D42A27DB-BD31-4B8C-83A1-F6EECF244321}">
                <p14:modId xmlns:p14="http://schemas.microsoft.com/office/powerpoint/2010/main" val="2858308071"/>
              </p:ext>
            </p:extLst>
          </p:nvPr>
        </p:nvGraphicFramePr>
        <p:xfrm>
          <a:off x="779646" y="4337093"/>
          <a:ext cx="7190072" cy="1381760"/>
        </p:xfrm>
        <a:graphic>
          <a:graphicData uri="http://schemas.openxmlformats.org/drawingml/2006/table">
            <a:tbl>
              <a:tblPr firstRow="1" bandRow="1">
                <a:tableStyleId>{5C22544A-7EE6-4342-B048-85BDC9FD1C3A}</a:tableStyleId>
              </a:tblPr>
              <a:tblGrid>
                <a:gridCol w="3628725">
                  <a:extLst>
                    <a:ext uri="{9D8B030D-6E8A-4147-A177-3AD203B41FA5}">
                      <a16:colId xmlns:a16="http://schemas.microsoft.com/office/drawing/2014/main" val="220613302"/>
                    </a:ext>
                  </a:extLst>
                </a:gridCol>
                <a:gridCol w="2127183">
                  <a:extLst>
                    <a:ext uri="{9D8B030D-6E8A-4147-A177-3AD203B41FA5}">
                      <a16:colId xmlns:a16="http://schemas.microsoft.com/office/drawing/2014/main" val="3116974476"/>
                    </a:ext>
                  </a:extLst>
                </a:gridCol>
                <a:gridCol w="1434164">
                  <a:extLst>
                    <a:ext uri="{9D8B030D-6E8A-4147-A177-3AD203B41FA5}">
                      <a16:colId xmlns:a16="http://schemas.microsoft.com/office/drawing/2014/main" val="1498087690"/>
                    </a:ext>
                  </a:extLst>
                </a:gridCol>
              </a:tblGrid>
              <a:tr h="370840">
                <a:tc>
                  <a:txBody>
                    <a:bodyPr/>
                    <a:lstStyle/>
                    <a:p>
                      <a:r>
                        <a:rPr lang="en-US" sz="1800" b="0" dirty="0">
                          <a:solidFill>
                            <a:srgbClr val="000000"/>
                          </a:solidFill>
                        </a:rPr>
                        <a:t>Susanna's contribution</a:t>
                      </a:r>
                      <a:endParaRPr lang="en-IN" sz="1800"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800" b="0" dirty="0">
                          <a:solidFill>
                            <a:srgbClr val="000000"/>
                          </a:solidFill>
                        </a:rPr>
                        <a:t>$36,500 × 0.04 =</a:t>
                      </a:r>
                      <a:endParaRPr lang="en-IN" sz="1800"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800" b="0" dirty="0">
                          <a:solidFill>
                            <a:srgbClr val="000000"/>
                          </a:solidFill>
                        </a:rPr>
                        <a:t>$ 1,460.00</a:t>
                      </a:r>
                      <a:endParaRPr lang="en-IN" sz="1800"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75343390"/>
                  </a:ext>
                </a:extLst>
              </a:tr>
              <a:tr h="370840">
                <a:tc>
                  <a:txBody>
                    <a:bodyPr/>
                    <a:lstStyle/>
                    <a:p>
                      <a:r>
                        <a:rPr lang="en-US" sz="1800" b="0" dirty="0">
                          <a:solidFill>
                            <a:srgbClr val="000000"/>
                          </a:solidFill>
                        </a:rPr>
                        <a:t>Winterguard's contribution match</a:t>
                      </a:r>
                      <a:endParaRPr lang="en-IN" sz="1800"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800" b="0" dirty="0">
                          <a:solidFill>
                            <a:srgbClr val="000000"/>
                          </a:solidFill>
                        </a:rPr>
                        <a:t>Half of employee's contribution =</a:t>
                      </a:r>
                      <a:endParaRPr lang="en-IN" sz="1800"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800" b="0" dirty="0">
                          <a:solidFill>
                            <a:srgbClr val="000000"/>
                          </a:solidFill>
                        </a:rPr>
                        <a:t>$    730.00</a:t>
                      </a:r>
                      <a:endParaRPr lang="en-IN" sz="1800" b="0" dirty="0">
                        <a:solidFill>
                          <a:srgbClr val="000000"/>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02674430"/>
                  </a:ext>
                </a:extLst>
              </a:tr>
              <a:tr h="370840">
                <a:tc>
                  <a:txBody>
                    <a:bodyPr/>
                    <a:lstStyle/>
                    <a:p>
                      <a:r>
                        <a:rPr lang="en-US" sz="1800" b="0" dirty="0">
                          <a:solidFill>
                            <a:srgbClr val="000000"/>
                          </a:solidFill>
                        </a:rPr>
                        <a:t>Amount exempt from F</a:t>
                      </a:r>
                      <a:r>
                        <a:rPr lang="en-US" sz="100" b="0" dirty="0">
                          <a:solidFill>
                            <a:srgbClr val="000000"/>
                          </a:solidFill>
                        </a:rPr>
                        <a:t> </a:t>
                      </a:r>
                      <a:r>
                        <a:rPr lang="en-US" sz="1800" b="0" dirty="0">
                          <a:solidFill>
                            <a:srgbClr val="000000"/>
                          </a:solidFill>
                        </a:rPr>
                        <a:t>U</a:t>
                      </a:r>
                      <a:r>
                        <a:rPr lang="en-US" sz="100" b="0" dirty="0">
                          <a:solidFill>
                            <a:srgbClr val="000000"/>
                          </a:solidFill>
                        </a:rPr>
                        <a:t> </a:t>
                      </a:r>
                      <a:r>
                        <a:rPr lang="en-US" sz="1800" b="0" dirty="0">
                          <a:solidFill>
                            <a:srgbClr val="000000"/>
                          </a:solidFill>
                        </a:rPr>
                        <a:t>T</a:t>
                      </a:r>
                      <a:r>
                        <a:rPr lang="en-US" sz="100" b="0" dirty="0">
                          <a:solidFill>
                            <a:srgbClr val="000000"/>
                          </a:solidFill>
                        </a:rPr>
                        <a:t> </a:t>
                      </a:r>
                      <a:r>
                        <a:rPr lang="en-US" sz="1800" b="0" dirty="0">
                          <a:solidFill>
                            <a:srgbClr val="000000"/>
                          </a:solidFill>
                        </a:rPr>
                        <a:t>A tax</a:t>
                      </a:r>
                      <a:endParaRPr lang="en-IN" sz="1800"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IN" sz="1800"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800" b="0" dirty="0">
                          <a:solidFill>
                            <a:srgbClr val="000000"/>
                          </a:solidFill>
                        </a:rPr>
                        <a:t>$    730.00</a:t>
                      </a:r>
                      <a:endParaRPr lang="en-IN" sz="1800" b="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35989703"/>
                  </a:ext>
                </a:extLst>
              </a:tr>
            </a:tbl>
          </a:graphicData>
        </a:graphic>
      </p:graphicFrame>
    </p:spTree>
    <p:extLst>
      <p:ext uri="{BB962C8B-B14F-4D97-AF65-F5344CB8AC3E}">
        <p14:creationId xmlns:p14="http://schemas.microsoft.com/office/powerpoint/2010/main" val="3186216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365126"/>
            <a:ext cx="2423018" cy="837142"/>
          </a:xfrm>
        </p:spPr>
        <p:txBody>
          <a:bodyPr/>
          <a:lstStyle/>
          <a:p>
            <a:r>
              <a:rPr lang="en-US" sz="4000" dirty="0">
                <a:solidFill>
                  <a:srgbClr val="000000"/>
                </a:solidFill>
              </a:rPr>
              <a:t>Form 940</a:t>
            </a:r>
            <a:endParaRPr lang="en-US" sz="4000" noProof="0" dirty="0">
              <a:solidFill>
                <a:srgbClr val="000000"/>
              </a:solidFill>
            </a:endParaRPr>
          </a:p>
        </p:txBody>
      </p:sp>
      <p:pic>
        <p:nvPicPr>
          <p:cNvPr id="9" name="Content Placeholder 4" descr="Completed Form 940 for 2017">
            <a:extLst>
              <a:ext uri="{FF2B5EF4-FFF2-40B4-BE49-F238E27FC236}">
                <a16:creationId xmlns:a16="http://schemas.microsoft.com/office/drawing/2014/main" id="{C4B0C1A4-8AFE-4247-9C76-0E68217F6063}"/>
              </a:ext>
            </a:extLst>
          </p:cNvPr>
          <p:cNvPicPr>
            <a:picLocks noGrp="1" noChangeAspect="1"/>
          </p:cNvPicPr>
          <p:nvPr>
            <p:ph idx="1"/>
          </p:nvPr>
        </p:nvPicPr>
        <p:blipFill>
          <a:blip r:embed="rId3"/>
          <a:stretch>
            <a:fillRect/>
          </a:stretch>
        </p:blipFill>
        <p:spPr>
          <a:xfrm>
            <a:off x="3439734" y="603675"/>
            <a:ext cx="4274202" cy="5650649"/>
          </a:xfrm>
          <a:prstGeom prst="rect">
            <a:avLst/>
          </a:prstGeom>
        </p:spPr>
      </p:pic>
      <p:sp>
        <p:nvSpPr>
          <p:cNvPr id="6" name="Content Placeholder 5">
            <a:extLst>
              <a:ext uri="{FF2B5EF4-FFF2-40B4-BE49-F238E27FC236}">
                <a16:creationId xmlns:a16="http://schemas.microsoft.com/office/drawing/2014/main" id="{1516AE7E-7C50-44DB-BB1F-085D843D454D}"/>
              </a:ext>
            </a:extLst>
          </p:cNvPr>
          <p:cNvSpPr>
            <a:spLocks noGrp="1"/>
          </p:cNvSpPr>
          <p:nvPr>
            <p:ph idx="13"/>
          </p:nvPr>
        </p:nvSpPr>
        <p:spPr/>
        <p:txBody>
          <a:bodyPr>
            <a:normAutofit/>
          </a:bodyPr>
          <a:lstStyle/>
          <a:p>
            <a:r>
              <a:rPr lang="en-IN" sz="1200" dirty="0">
                <a:hlinkClick r:id="rId4" action="ppaction://hlinksldjump"/>
              </a:rPr>
              <a:t>Access the text alternative for slide images.</a:t>
            </a:r>
            <a:endParaRPr lang="en-IN" sz="1200" dirty="0"/>
          </a:p>
        </p:txBody>
      </p:sp>
    </p:spTree>
    <p:extLst>
      <p:ext uri="{BB962C8B-B14F-4D97-AF65-F5344CB8AC3E}">
        <p14:creationId xmlns:p14="http://schemas.microsoft.com/office/powerpoint/2010/main" val="423109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1BC7-D88F-4760-9F6E-E5611DF41423}"/>
              </a:ext>
            </a:extLst>
          </p:cNvPr>
          <p:cNvSpPr>
            <a:spLocks noGrp="1"/>
          </p:cNvSpPr>
          <p:nvPr>
            <p:ph type="title"/>
          </p:nvPr>
        </p:nvSpPr>
        <p:spPr>
          <a:xfrm>
            <a:off x="628649" y="157657"/>
            <a:ext cx="7989833" cy="739352"/>
          </a:xfrm>
        </p:spPr>
        <p:txBody>
          <a:bodyPr/>
          <a:lstStyle/>
          <a:p>
            <a:r>
              <a:rPr lang="en-US" sz="3600" dirty="0">
                <a:solidFill>
                  <a:srgbClr val="000000"/>
                </a:solidFill>
              </a:rPr>
              <a:t>Matching Final Annual Pay to Form W-2</a:t>
            </a:r>
            <a:endParaRPr lang="en-US" sz="3600" noProof="0" dirty="0">
              <a:solidFill>
                <a:srgbClr val="000000"/>
              </a:solidFill>
            </a:endParaRPr>
          </a:p>
        </p:txBody>
      </p:sp>
      <p:sp>
        <p:nvSpPr>
          <p:cNvPr id="5" name="Content Placeholder 4">
            <a:extLst>
              <a:ext uri="{FF2B5EF4-FFF2-40B4-BE49-F238E27FC236}">
                <a16:creationId xmlns:a16="http://schemas.microsoft.com/office/drawing/2014/main" id="{E66DAC92-B115-4EF3-A0D2-EBBDAC0FA6F4}"/>
              </a:ext>
            </a:extLst>
          </p:cNvPr>
          <p:cNvSpPr>
            <a:spLocks noGrp="1"/>
          </p:cNvSpPr>
          <p:nvPr>
            <p:ph idx="1"/>
          </p:nvPr>
        </p:nvSpPr>
        <p:spPr>
          <a:xfrm>
            <a:off x="628650" y="1295492"/>
            <a:ext cx="7886700" cy="1215790"/>
          </a:xfrm>
        </p:spPr>
        <p:txBody>
          <a:bodyPr>
            <a:noAutofit/>
          </a:bodyPr>
          <a:lstStyle/>
          <a:p>
            <a:pPr marL="0" indent="0">
              <a:buNone/>
            </a:pPr>
            <a:r>
              <a:rPr lang="en-US" sz="2400" dirty="0"/>
              <a:t>Form W-2 reports all employee pay during the year.</a:t>
            </a:r>
          </a:p>
          <a:p>
            <a:r>
              <a:rPr lang="en-US" sz="2000" dirty="0"/>
              <a:t>May not match the totals for the last pay of the year, depending on when the pay was issued.</a:t>
            </a:r>
          </a:p>
        </p:txBody>
      </p:sp>
      <p:sp>
        <p:nvSpPr>
          <p:cNvPr id="6" name="Content Placeholder 5">
            <a:extLst>
              <a:ext uri="{FF2B5EF4-FFF2-40B4-BE49-F238E27FC236}">
                <a16:creationId xmlns:a16="http://schemas.microsoft.com/office/drawing/2014/main" id="{4286F9BF-7DBF-4DAC-ADF0-80DB40E721BE}"/>
              </a:ext>
            </a:extLst>
          </p:cNvPr>
          <p:cNvSpPr>
            <a:spLocks noGrp="1"/>
          </p:cNvSpPr>
          <p:nvPr>
            <p:ph idx="10"/>
          </p:nvPr>
        </p:nvSpPr>
        <p:spPr>
          <a:xfrm>
            <a:off x="628650" y="2616386"/>
            <a:ext cx="7886700" cy="1450427"/>
          </a:xfrm>
        </p:spPr>
        <p:txBody>
          <a:bodyPr>
            <a:normAutofit/>
          </a:bodyPr>
          <a:lstStyle/>
          <a:p>
            <a:pPr marL="0" indent="0">
              <a:buNone/>
            </a:pPr>
            <a:r>
              <a:rPr lang="en-US" sz="2400" dirty="0"/>
              <a:t>Taxable income and Social Security wages on the W-2 will not match</a:t>
            </a:r>
          </a:p>
          <a:p>
            <a:pPr>
              <a:lnSpc>
                <a:spcPct val="120000"/>
              </a:lnSpc>
            </a:pPr>
            <a:r>
              <a:rPr lang="en-US" sz="2000" dirty="0"/>
              <a:t>Some pre-tax deductions may reduce taxable income.</a:t>
            </a:r>
          </a:p>
        </p:txBody>
      </p:sp>
      <p:sp>
        <p:nvSpPr>
          <p:cNvPr id="7" name="Content Placeholder 6">
            <a:extLst>
              <a:ext uri="{FF2B5EF4-FFF2-40B4-BE49-F238E27FC236}">
                <a16:creationId xmlns:a16="http://schemas.microsoft.com/office/drawing/2014/main" id="{26635847-C6E8-4052-84E5-0BB471AEE8AB}"/>
              </a:ext>
            </a:extLst>
          </p:cNvPr>
          <p:cNvSpPr>
            <a:spLocks noGrp="1"/>
          </p:cNvSpPr>
          <p:nvPr>
            <p:ph idx="11"/>
          </p:nvPr>
        </p:nvSpPr>
        <p:spPr>
          <a:xfrm>
            <a:off x="628650" y="4130955"/>
            <a:ext cx="7886700" cy="1260165"/>
          </a:xfrm>
        </p:spPr>
        <p:txBody>
          <a:bodyPr>
            <a:noAutofit/>
          </a:bodyPr>
          <a:lstStyle/>
          <a:p>
            <a:pPr marL="0" indent="0">
              <a:buNone/>
            </a:pPr>
            <a:r>
              <a:rPr lang="en-US" sz="2400" dirty="0"/>
              <a:t>Tips and other items will be reported on the W-2</a:t>
            </a:r>
          </a:p>
          <a:p>
            <a:r>
              <a:rPr lang="en-US" sz="2000" dirty="0"/>
              <a:t>Tip income is included in separately reported boxes for Social Security and Medicare.</a:t>
            </a:r>
          </a:p>
        </p:txBody>
      </p:sp>
    </p:spTree>
    <p:extLst>
      <p:ext uri="{BB962C8B-B14F-4D97-AF65-F5344CB8AC3E}">
        <p14:creationId xmlns:p14="http://schemas.microsoft.com/office/powerpoint/2010/main" val="3444215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136635"/>
            <a:ext cx="7886700" cy="735725"/>
          </a:xfrm>
        </p:spPr>
        <p:txBody>
          <a:bodyPr/>
          <a:lstStyle/>
          <a:p>
            <a:r>
              <a:rPr lang="en-US" sz="4000" dirty="0">
                <a:solidFill>
                  <a:srgbClr val="000000"/>
                </a:solidFill>
              </a:rPr>
              <a:t>W-2 Copies</a:t>
            </a:r>
            <a:endParaRPr lang="en-US" sz="4000" noProof="0" dirty="0">
              <a:solidFill>
                <a:srgbClr val="000000"/>
              </a:solidFill>
            </a:endParaRPr>
          </a:p>
        </p:txBody>
      </p:sp>
      <p:graphicFrame>
        <p:nvGraphicFramePr>
          <p:cNvPr id="6" name="Content Placeholder 5">
            <a:extLst>
              <a:ext uri="{FF2B5EF4-FFF2-40B4-BE49-F238E27FC236}">
                <a16:creationId xmlns:a16="http://schemas.microsoft.com/office/drawing/2014/main" id="{381A5E41-935D-468D-8DA5-E386D358C9BA}"/>
              </a:ext>
            </a:extLst>
          </p:cNvPr>
          <p:cNvGraphicFramePr>
            <a:graphicFrameLocks noGrp="1"/>
          </p:cNvGraphicFramePr>
          <p:nvPr>
            <p:ph idx="1"/>
            <p:extLst>
              <p:ext uri="{D42A27DB-BD31-4B8C-83A1-F6EECF244321}">
                <p14:modId xmlns:p14="http://schemas.microsoft.com/office/powerpoint/2010/main" val="2575601570"/>
              </p:ext>
            </p:extLst>
          </p:nvPr>
        </p:nvGraphicFramePr>
        <p:xfrm>
          <a:off x="1232034" y="1886656"/>
          <a:ext cx="6477802" cy="2565400"/>
        </p:xfrm>
        <a:graphic>
          <a:graphicData uri="http://schemas.openxmlformats.org/drawingml/2006/table">
            <a:tbl>
              <a:tblPr firstRow="1" bandRow="1">
                <a:tableStyleId>{5C22544A-7EE6-4342-B048-85BDC9FD1C3A}</a:tableStyleId>
              </a:tblPr>
              <a:tblGrid>
                <a:gridCol w="1668821">
                  <a:extLst>
                    <a:ext uri="{9D8B030D-6E8A-4147-A177-3AD203B41FA5}">
                      <a16:colId xmlns:a16="http://schemas.microsoft.com/office/drawing/2014/main" val="1416033473"/>
                    </a:ext>
                  </a:extLst>
                </a:gridCol>
                <a:gridCol w="4808981">
                  <a:extLst>
                    <a:ext uri="{9D8B030D-6E8A-4147-A177-3AD203B41FA5}">
                      <a16:colId xmlns:a16="http://schemas.microsoft.com/office/drawing/2014/main" val="81205777"/>
                    </a:ext>
                  </a:extLst>
                </a:gridCol>
              </a:tblGrid>
              <a:tr h="370840">
                <a:tc>
                  <a:txBody>
                    <a:bodyPr/>
                    <a:lstStyle/>
                    <a:p>
                      <a:r>
                        <a:rPr lang="en-US" sz="1800" dirty="0">
                          <a:solidFill>
                            <a:srgbClr val="000000"/>
                          </a:solidFill>
                          <a:effectLst/>
                        </a:rPr>
                        <a:t>Which Copy?</a:t>
                      </a:r>
                      <a:endParaRPr lang="en-IN" sz="180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800" dirty="0">
                          <a:solidFill>
                            <a:srgbClr val="000000"/>
                          </a:solidFill>
                          <a:effectLst/>
                        </a:rPr>
                        <a:t>What is it for?</a:t>
                      </a:r>
                      <a:endParaRPr lang="en-IN" sz="180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59839225"/>
                  </a:ext>
                </a:extLst>
              </a:tr>
              <a:tr h="352354">
                <a:tc>
                  <a:txBody>
                    <a:bodyPr/>
                    <a:lstStyle/>
                    <a:p>
                      <a:r>
                        <a:rPr lang="en-US" sz="1800" dirty="0">
                          <a:effectLst/>
                        </a:rPr>
                        <a:t>Copy A</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800" dirty="0">
                          <a:effectLst/>
                        </a:rPr>
                        <a:t>Social Security Administration</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84327346"/>
                  </a:ext>
                </a:extLst>
              </a:tr>
              <a:tr h="342900">
                <a:tc>
                  <a:txBody>
                    <a:bodyPr/>
                    <a:lstStyle/>
                    <a:p>
                      <a:r>
                        <a:rPr lang="en-US" sz="1800" dirty="0">
                          <a:effectLst/>
                        </a:rPr>
                        <a:t>Copy 1</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800" dirty="0">
                          <a:effectLst/>
                        </a:rPr>
                        <a:t>State, City, or Local Tax Department</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89714179"/>
                  </a:ext>
                </a:extLst>
              </a:tr>
              <a:tr h="342900">
                <a:tc>
                  <a:txBody>
                    <a:bodyPr/>
                    <a:lstStyle/>
                    <a:p>
                      <a:r>
                        <a:rPr lang="en-US" sz="1800" dirty="0">
                          <a:effectLst/>
                        </a:rPr>
                        <a:t>Copy B</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800" dirty="0">
                          <a:effectLst/>
                        </a:rPr>
                        <a:t>Filing with the Employee’s Federal Tax Return</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29003570"/>
                  </a:ext>
                </a:extLst>
              </a:tr>
              <a:tr h="314325">
                <a:tc>
                  <a:txBody>
                    <a:bodyPr/>
                    <a:lstStyle/>
                    <a:p>
                      <a:r>
                        <a:rPr lang="en-US" sz="1800" dirty="0">
                          <a:effectLst/>
                        </a:rPr>
                        <a:t>Copy C</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800" dirty="0">
                          <a:effectLst/>
                        </a:rPr>
                        <a:t>Employee’s Records</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11148552"/>
                  </a:ext>
                </a:extLst>
              </a:tr>
              <a:tr h="342900">
                <a:tc>
                  <a:txBody>
                    <a:bodyPr/>
                    <a:lstStyle/>
                    <a:p>
                      <a:r>
                        <a:rPr lang="en-US" sz="1800" dirty="0">
                          <a:effectLst/>
                        </a:rPr>
                        <a:t>Copy 2</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800" dirty="0">
                          <a:effectLst/>
                        </a:rPr>
                        <a:t>State, City, or Local Tax Department</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39652245"/>
                  </a:ext>
                </a:extLst>
              </a:tr>
              <a:tr h="352425">
                <a:tc>
                  <a:txBody>
                    <a:bodyPr/>
                    <a:lstStyle/>
                    <a:p>
                      <a:r>
                        <a:rPr lang="en-US" sz="1800" dirty="0">
                          <a:effectLst/>
                        </a:rPr>
                        <a:t>Copy D</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800" dirty="0">
                          <a:effectLst/>
                        </a:rPr>
                        <a:t>Employer</a:t>
                      </a:r>
                      <a:endParaRPr lang="en-IN"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97505599"/>
                  </a:ext>
                </a:extLst>
              </a:tr>
            </a:tbl>
          </a:graphicData>
        </a:graphic>
      </p:graphicFrame>
    </p:spTree>
    <p:extLst>
      <p:ext uri="{BB962C8B-B14F-4D97-AF65-F5344CB8AC3E}">
        <p14:creationId xmlns:p14="http://schemas.microsoft.com/office/powerpoint/2010/main" val="3518392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119576"/>
            <a:ext cx="7886700" cy="763298"/>
          </a:xfrm>
        </p:spPr>
        <p:txBody>
          <a:bodyPr/>
          <a:lstStyle/>
          <a:p>
            <a:r>
              <a:rPr lang="en-US" sz="4000" dirty="0">
                <a:solidFill>
                  <a:srgbClr val="262626"/>
                </a:solidFill>
              </a:rPr>
              <a:t>Sample W-2 Form</a:t>
            </a:r>
            <a:endParaRPr lang="en-US" sz="4000" noProof="0" dirty="0">
              <a:solidFill>
                <a:srgbClr val="000000"/>
              </a:solidFill>
            </a:endParaRPr>
          </a:p>
        </p:txBody>
      </p:sp>
      <p:sp>
        <p:nvSpPr>
          <p:cNvPr id="4" name="Content Placeholder 3">
            <a:extLst>
              <a:ext uri="{FF2B5EF4-FFF2-40B4-BE49-F238E27FC236}">
                <a16:creationId xmlns:a16="http://schemas.microsoft.com/office/drawing/2014/main" id="{6CEC5FE7-1E90-4B32-ABC2-4626956288AA}"/>
              </a:ext>
            </a:extLst>
          </p:cNvPr>
          <p:cNvSpPr>
            <a:spLocks noGrp="1"/>
          </p:cNvSpPr>
          <p:nvPr>
            <p:ph idx="1"/>
          </p:nvPr>
        </p:nvSpPr>
        <p:spPr>
          <a:xfrm>
            <a:off x="628650" y="1235204"/>
            <a:ext cx="7886700" cy="4976064"/>
          </a:xfrm>
        </p:spPr>
        <p:txBody>
          <a:bodyPr>
            <a:normAutofit fontScale="77500" lnSpcReduction="20000"/>
          </a:bodyPr>
          <a:lstStyle/>
          <a:p>
            <a:pPr>
              <a:lnSpc>
                <a:spcPct val="120000"/>
              </a:lnSpc>
            </a:pPr>
            <a:r>
              <a:rPr lang="en-US" sz="2400" dirty="0"/>
              <a:t>Joseph A Balestreri worked for Crystal G</a:t>
            </a:r>
            <a:r>
              <a:rPr lang="en-US" sz="100" dirty="0"/>
              <a:t> </a:t>
            </a:r>
            <a:r>
              <a:rPr lang="en-US" sz="2400" dirty="0"/>
              <a:t>M &amp; Buick during 2020. The following is his W-2 for 2020.</a:t>
            </a:r>
            <a:endParaRPr lang="en-US" sz="2400" b="1" dirty="0"/>
          </a:p>
          <a:p>
            <a:pPr>
              <a:lnSpc>
                <a:spcPct val="120000"/>
              </a:lnSpc>
            </a:pPr>
            <a:r>
              <a:rPr lang="en-US" sz="2400" b="1" dirty="0"/>
              <a:t>Box 1</a:t>
            </a:r>
            <a:r>
              <a:rPr lang="en-US" sz="2400" dirty="0"/>
              <a:t> contains the wages, tips, and other compensation. Joseph earned $38,523.34 during 2020, but contributed $2,000 to his retirement plan</a:t>
            </a:r>
            <a:endParaRPr lang="en-US" sz="2400" b="1" dirty="0"/>
          </a:p>
          <a:p>
            <a:pPr>
              <a:lnSpc>
                <a:spcPct val="120000"/>
              </a:lnSpc>
            </a:pPr>
            <a:r>
              <a:rPr lang="en-US" sz="2400" b="1" dirty="0"/>
              <a:t>Box 2</a:t>
            </a:r>
            <a:r>
              <a:rPr lang="en-US" sz="2400" dirty="0"/>
              <a:t> contains the Federal income tax withheld: Joseph had $3,671.04 withheld based on his W-4 information.</a:t>
            </a:r>
            <a:endParaRPr lang="en-US" sz="2400" b="1" dirty="0"/>
          </a:p>
          <a:p>
            <a:pPr>
              <a:lnSpc>
                <a:spcPct val="120000"/>
              </a:lnSpc>
            </a:pPr>
            <a:r>
              <a:rPr lang="en-US" sz="2400" b="1" dirty="0"/>
              <a:t>Boxes 3 and 5</a:t>
            </a:r>
            <a:r>
              <a:rPr lang="en-US" sz="2400" dirty="0"/>
              <a:t> contain the Social Security and Medicare wages. Note that these two boxes contain a higher amount than box one. Joseph has a retirement plan into which he contributed $2,000 during 2020.</a:t>
            </a:r>
            <a:endParaRPr lang="en-US" sz="2400" b="1" dirty="0"/>
          </a:p>
          <a:p>
            <a:pPr>
              <a:lnSpc>
                <a:spcPct val="120000"/>
              </a:lnSpc>
            </a:pPr>
            <a:r>
              <a:rPr lang="en-US" sz="2400" b="1" dirty="0"/>
              <a:t>Boxes</a:t>
            </a:r>
            <a:r>
              <a:rPr lang="en-US" sz="2400" dirty="0"/>
              <a:t> </a:t>
            </a:r>
            <a:r>
              <a:rPr lang="en-US" sz="2400" b="1" dirty="0"/>
              <a:t>4 and 6</a:t>
            </a:r>
            <a:r>
              <a:rPr lang="en-US" sz="2400" dirty="0"/>
              <a:t> contain the Social Security tax withheld ($2,388.45) and the Medicare tax withheld ($558.59).</a:t>
            </a:r>
            <a:endParaRPr lang="en-US" sz="2400" b="1" dirty="0"/>
          </a:p>
          <a:p>
            <a:pPr>
              <a:lnSpc>
                <a:spcPct val="120000"/>
              </a:lnSpc>
            </a:pPr>
            <a:r>
              <a:rPr lang="en-US" sz="2400" b="1" dirty="0"/>
              <a:t>Boxes 16-17</a:t>
            </a:r>
            <a:r>
              <a:rPr lang="en-US" sz="2400" dirty="0"/>
              <a:t> contain the state tax information. Joseph had $1,826.17 withheld for state taxes based on the state withholding certificate that she filed in January 2020.</a:t>
            </a:r>
            <a:endParaRPr lang="en-US" dirty="0"/>
          </a:p>
        </p:txBody>
      </p:sp>
    </p:spTree>
    <p:extLst>
      <p:ext uri="{BB962C8B-B14F-4D97-AF65-F5344CB8AC3E}">
        <p14:creationId xmlns:p14="http://schemas.microsoft.com/office/powerpoint/2010/main" val="426579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185741" cy="837142"/>
          </a:xfrm>
        </p:spPr>
        <p:txBody>
          <a:bodyPr vert="horz" lIns="91440" tIns="45720" rIns="91440" bIns="45720" rtlCol="0" anchor="ctr">
            <a:noAutofit/>
          </a:bodyPr>
          <a:lstStyle/>
          <a:p>
            <a:pPr defTabSz="914400">
              <a:tabLst>
                <a:tab pos="1169988" algn="l"/>
              </a:tabLst>
            </a:pPr>
            <a:r>
              <a:rPr lang="en-US" sz="3600" dirty="0">
                <a:solidFill>
                  <a:srgbClr val="000000"/>
                </a:solidFill>
              </a:rPr>
              <a:t>List of employee / employer paid deductions</a:t>
            </a:r>
            <a:endParaRPr lang="en-US" sz="3600" noProof="0" dirty="0">
              <a:solidFill>
                <a:srgbClr val="000000"/>
              </a:solidFill>
            </a:endParaRPr>
          </a:p>
        </p:txBody>
      </p:sp>
      <p:graphicFrame>
        <p:nvGraphicFramePr>
          <p:cNvPr id="6" name="Content Placeholder 5">
            <a:extLst>
              <a:ext uri="{FF2B5EF4-FFF2-40B4-BE49-F238E27FC236}">
                <a16:creationId xmlns:a16="http://schemas.microsoft.com/office/drawing/2014/main" id="{35D5209E-C50D-496E-A163-01FAAA0D76C2}"/>
              </a:ext>
            </a:extLst>
          </p:cNvPr>
          <p:cNvGraphicFramePr>
            <a:graphicFrameLocks noGrp="1"/>
          </p:cNvGraphicFramePr>
          <p:nvPr>
            <p:ph idx="1"/>
            <p:extLst>
              <p:ext uri="{D42A27DB-BD31-4B8C-83A1-F6EECF244321}">
                <p14:modId xmlns:p14="http://schemas.microsoft.com/office/powerpoint/2010/main" val="4216934345"/>
              </p:ext>
            </p:extLst>
          </p:nvPr>
        </p:nvGraphicFramePr>
        <p:xfrm>
          <a:off x="628650" y="1455738"/>
          <a:ext cx="7038242" cy="4978400"/>
        </p:xfrm>
        <a:graphic>
          <a:graphicData uri="http://schemas.openxmlformats.org/drawingml/2006/table">
            <a:tbl>
              <a:tblPr firstRow="1" bandRow="1">
                <a:tableStyleId>{5C22544A-7EE6-4342-B048-85BDC9FD1C3A}</a:tableStyleId>
              </a:tblPr>
              <a:tblGrid>
                <a:gridCol w="2466242">
                  <a:extLst>
                    <a:ext uri="{9D8B030D-6E8A-4147-A177-3AD203B41FA5}">
                      <a16:colId xmlns:a16="http://schemas.microsoft.com/office/drawing/2014/main" val="3670489587"/>
                    </a:ext>
                  </a:extLst>
                </a:gridCol>
                <a:gridCol w="2791558">
                  <a:extLst>
                    <a:ext uri="{9D8B030D-6E8A-4147-A177-3AD203B41FA5}">
                      <a16:colId xmlns:a16="http://schemas.microsoft.com/office/drawing/2014/main" val="1649121442"/>
                    </a:ext>
                  </a:extLst>
                </a:gridCol>
                <a:gridCol w="1780442">
                  <a:extLst>
                    <a:ext uri="{9D8B030D-6E8A-4147-A177-3AD203B41FA5}">
                      <a16:colId xmlns:a16="http://schemas.microsoft.com/office/drawing/2014/main" val="227919883"/>
                    </a:ext>
                  </a:extLst>
                </a:gridCol>
              </a:tblGrid>
              <a:tr h="370840">
                <a:tc>
                  <a:txBody>
                    <a:bodyPr/>
                    <a:lstStyle/>
                    <a:p>
                      <a:pPr algn="ctr"/>
                      <a:r>
                        <a:rPr lang="en-US" sz="1200" dirty="0">
                          <a:solidFill>
                            <a:srgbClr val="000000"/>
                          </a:solidFill>
                          <a:effectLst/>
                        </a:rPr>
                        <a:t>Item</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Employee</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Employer</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9841235"/>
                  </a:ext>
                </a:extLst>
              </a:tr>
              <a:tr h="370840">
                <a:tc>
                  <a:txBody>
                    <a:bodyPr/>
                    <a:lstStyle/>
                    <a:p>
                      <a:r>
                        <a:rPr lang="en-US" sz="1200" b="1" dirty="0">
                          <a:solidFill>
                            <a:srgbClr val="000000"/>
                          </a:solidFill>
                          <a:effectLst/>
                        </a:rPr>
                        <a:t>Social Security</a:t>
                      </a:r>
                      <a:endParaRPr lang="en-IN" sz="12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6535502"/>
                  </a:ext>
                </a:extLst>
              </a:tr>
              <a:tr h="370840">
                <a:tc>
                  <a:txBody>
                    <a:bodyPr/>
                    <a:lstStyle/>
                    <a:p>
                      <a:r>
                        <a:rPr lang="en-US" sz="1200" b="1" dirty="0">
                          <a:solidFill>
                            <a:srgbClr val="000000"/>
                          </a:solidFill>
                          <a:effectLst/>
                        </a:rPr>
                        <a:t>Medicare</a:t>
                      </a:r>
                      <a:endParaRPr lang="en-IN" sz="12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037912"/>
                  </a:ext>
                </a:extLst>
              </a:tr>
              <a:tr h="370840">
                <a:tc>
                  <a:txBody>
                    <a:bodyPr/>
                    <a:lstStyle/>
                    <a:p>
                      <a:r>
                        <a:rPr lang="en-US" sz="1200" b="1" dirty="0">
                          <a:solidFill>
                            <a:srgbClr val="000000"/>
                          </a:solidFill>
                          <a:effectLst/>
                        </a:rPr>
                        <a:t>Federal Income Tax</a:t>
                      </a:r>
                      <a:endParaRPr lang="en-IN" sz="12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5069878"/>
                  </a:ext>
                </a:extLst>
              </a:tr>
              <a:tr h="370840">
                <a:tc>
                  <a:txBody>
                    <a:bodyPr/>
                    <a:lstStyle/>
                    <a:p>
                      <a:r>
                        <a:rPr lang="en-US" sz="1200" b="1" dirty="0">
                          <a:solidFill>
                            <a:srgbClr val="000000"/>
                          </a:solidFill>
                          <a:effectLst/>
                        </a:rPr>
                        <a:t>Federal Unemployment Tax (F</a:t>
                      </a:r>
                      <a:r>
                        <a:rPr lang="en-US" sz="100" b="1" dirty="0">
                          <a:solidFill>
                            <a:srgbClr val="000000"/>
                          </a:solidFill>
                          <a:effectLst/>
                        </a:rPr>
                        <a:t> </a:t>
                      </a:r>
                      <a:r>
                        <a:rPr lang="en-US" sz="1200" b="1" dirty="0">
                          <a:solidFill>
                            <a:srgbClr val="000000"/>
                          </a:solidFill>
                          <a:effectLst/>
                        </a:rPr>
                        <a:t>U</a:t>
                      </a:r>
                      <a:r>
                        <a:rPr lang="en-US" sz="100" b="1" dirty="0">
                          <a:solidFill>
                            <a:srgbClr val="000000"/>
                          </a:solidFill>
                          <a:effectLst/>
                        </a:rPr>
                        <a:t> </a:t>
                      </a:r>
                      <a:r>
                        <a:rPr lang="en-US" sz="1200" b="1" dirty="0">
                          <a:solidFill>
                            <a:srgbClr val="000000"/>
                          </a:solidFill>
                          <a:effectLst/>
                        </a:rPr>
                        <a:t>T</a:t>
                      </a:r>
                      <a:r>
                        <a:rPr lang="en-US" sz="100" b="1" dirty="0">
                          <a:solidFill>
                            <a:srgbClr val="000000"/>
                          </a:solidFill>
                          <a:effectLst/>
                        </a:rPr>
                        <a:t> </a:t>
                      </a:r>
                      <a:r>
                        <a:rPr lang="en-US" sz="1200" b="1" dirty="0">
                          <a:solidFill>
                            <a:srgbClr val="000000"/>
                          </a:solidFill>
                          <a:effectLst/>
                        </a:rPr>
                        <a:t>A)</a:t>
                      </a:r>
                      <a:endParaRPr lang="en-IN" sz="12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1535071"/>
                  </a:ext>
                </a:extLst>
              </a:tr>
              <a:tr h="370840">
                <a:tc>
                  <a:txBody>
                    <a:bodyPr/>
                    <a:lstStyle/>
                    <a:p>
                      <a:r>
                        <a:rPr lang="en-US" sz="1200" b="1" dirty="0">
                          <a:solidFill>
                            <a:srgbClr val="000000"/>
                          </a:solidFill>
                          <a:effectLst/>
                        </a:rPr>
                        <a:t>State Income Tax (where applicable)</a:t>
                      </a:r>
                      <a:endParaRPr lang="en-IN" sz="12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0306089"/>
                  </a:ext>
                </a:extLst>
              </a:tr>
              <a:tr h="370840">
                <a:tc>
                  <a:txBody>
                    <a:bodyPr/>
                    <a:lstStyle/>
                    <a:p>
                      <a:r>
                        <a:rPr lang="en-US" sz="1200" b="1" dirty="0">
                          <a:solidFill>
                            <a:srgbClr val="000000"/>
                          </a:solidFill>
                          <a:effectLst/>
                        </a:rPr>
                        <a:t>State Unemployment Tax (S</a:t>
                      </a:r>
                      <a:r>
                        <a:rPr lang="en-US" sz="100" b="1" dirty="0">
                          <a:solidFill>
                            <a:srgbClr val="000000"/>
                          </a:solidFill>
                          <a:effectLst/>
                        </a:rPr>
                        <a:t> </a:t>
                      </a:r>
                      <a:r>
                        <a:rPr lang="en-US" sz="1200" b="1" dirty="0">
                          <a:solidFill>
                            <a:srgbClr val="000000"/>
                          </a:solidFill>
                          <a:effectLst/>
                        </a:rPr>
                        <a:t>U</a:t>
                      </a:r>
                      <a:r>
                        <a:rPr lang="en-US" sz="100" b="1" dirty="0">
                          <a:solidFill>
                            <a:srgbClr val="000000"/>
                          </a:solidFill>
                          <a:effectLst/>
                        </a:rPr>
                        <a:t> </a:t>
                      </a:r>
                      <a:r>
                        <a:rPr lang="en-US" sz="1200" b="1" dirty="0">
                          <a:solidFill>
                            <a:srgbClr val="000000"/>
                          </a:solidFill>
                          <a:effectLst/>
                        </a:rPr>
                        <a:t>T</a:t>
                      </a:r>
                      <a:r>
                        <a:rPr lang="en-US" sz="100" b="1" dirty="0">
                          <a:solidFill>
                            <a:srgbClr val="000000"/>
                          </a:solidFill>
                          <a:effectLst/>
                        </a:rPr>
                        <a:t> </a:t>
                      </a:r>
                      <a:r>
                        <a:rPr lang="en-US" sz="1200" b="1" dirty="0">
                          <a:solidFill>
                            <a:srgbClr val="000000"/>
                          </a:solidFill>
                          <a:effectLst/>
                        </a:rPr>
                        <a:t>A)</a:t>
                      </a:r>
                      <a:endParaRPr lang="en-IN" sz="12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Sometimes both are responsible at different percentages - see your local taxation authority for specific details</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0834933"/>
                  </a:ext>
                </a:extLst>
              </a:tr>
              <a:tr h="370840">
                <a:tc>
                  <a:txBody>
                    <a:bodyPr/>
                    <a:lstStyle/>
                    <a:p>
                      <a:r>
                        <a:rPr lang="en-US" sz="1200" b="1" dirty="0">
                          <a:solidFill>
                            <a:srgbClr val="000000"/>
                          </a:solidFill>
                          <a:effectLst/>
                        </a:rPr>
                        <a:t>Local Income Taxes</a:t>
                      </a:r>
                      <a:endParaRPr lang="en-IN" sz="12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7574839"/>
                  </a:ext>
                </a:extLst>
              </a:tr>
              <a:tr h="370840">
                <a:tc>
                  <a:txBody>
                    <a:bodyPr/>
                    <a:lstStyle/>
                    <a:p>
                      <a:r>
                        <a:rPr lang="en-US" sz="1200" b="1" dirty="0">
                          <a:solidFill>
                            <a:srgbClr val="000000"/>
                          </a:solidFill>
                          <a:effectLst/>
                        </a:rPr>
                        <a:t>Local Occupational taxes (where applicable)</a:t>
                      </a:r>
                      <a:endParaRPr lang="en-IN" sz="12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9109047"/>
                  </a:ext>
                </a:extLst>
              </a:tr>
              <a:tr h="370840">
                <a:tc>
                  <a:txBody>
                    <a:bodyPr/>
                    <a:lstStyle/>
                    <a:p>
                      <a:r>
                        <a:rPr lang="en-US" sz="1200" b="1" dirty="0">
                          <a:solidFill>
                            <a:srgbClr val="000000"/>
                          </a:solidFill>
                          <a:effectLst/>
                        </a:rPr>
                        <a:t>Workers’ Compensation Premiums</a:t>
                      </a:r>
                      <a:endParaRPr lang="en-IN" sz="12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8052959"/>
                  </a:ext>
                </a:extLst>
              </a:tr>
              <a:tr h="370840">
                <a:tc>
                  <a:txBody>
                    <a:bodyPr/>
                    <a:lstStyle/>
                    <a:p>
                      <a:r>
                        <a:rPr lang="en-US" sz="1200" b="1" dirty="0">
                          <a:solidFill>
                            <a:srgbClr val="000000"/>
                          </a:solidFill>
                          <a:effectLst/>
                        </a:rPr>
                        <a:t>401 k / Pension (if matching policy exists)</a:t>
                      </a:r>
                      <a:endParaRPr lang="en-IN" sz="12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121294"/>
                  </a:ext>
                </a:extLst>
              </a:tr>
              <a:tr h="370840">
                <a:tc>
                  <a:txBody>
                    <a:bodyPr/>
                    <a:lstStyle/>
                    <a:p>
                      <a:r>
                        <a:rPr lang="en-US" sz="1200" b="1" dirty="0">
                          <a:solidFill>
                            <a:srgbClr val="000000"/>
                          </a:solidFill>
                          <a:effectLst/>
                        </a:rPr>
                        <a:t>Other voluntary deductions</a:t>
                      </a:r>
                      <a:endParaRPr lang="en-IN" sz="12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effectLst/>
                        </a:rPr>
                        <a:t>XX</a:t>
                      </a: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IN"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0887903"/>
                  </a:ext>
                </a:extLst>
              </a:tr>
            </a:tbl>
          </a:graphicData>
        </a:graphic>
      </p:graphicFrame>
    </p:spTree>
    <p:extLst>
      <p:ext uri="{BB962C8B-B14F-4D97-AF65-F5344CB8AC3E}">
        <p14:creationId xmlns:p14="http://schemas.microsoft.com/office/powerpoint/2010/main" val="1199600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p:txBody>
          <a:bodyPr/>
          <a:lstStyle/>
          <a:p>
            <a:r>
              <a:rPr lang="en-US" sz="4000" dirty="0">
                <a:solidFill>
                  <a:srgbClr val="000000"/>
                </a:solidFill>
              </a:rPr>
              <a:t>Form W-2</a:t>
            </a:r>
            <a:endParaRPr lang="en-US" sz="4000" noProof="0" dirty="0">
              <a:solidFill>
                <a:srgbClr val="000000"/>
              </a:solidFill>
            </a:endParaRPr>
          </a:p>
        </p:txBody>
      </p:sp>
      <p:pic>
        <p:nvPicPr>
          <p:cNvPr id="9" name="Content Placeholder 5" descr="A filled-in W-2 form is provided.">
            <a:extLst>
              <a:ext uri="{FF2B5EF4-FFF2-40B4-BE49-F238E27FC236}">
                <a16:creationId xmlns:a16="http://schemas.microsoft.com/office/drawing/2014/main" id="{0F0BD7ED-69BA-4040-BB02-9FEDE4BAE380}"/>
              </a:ext>
            </a:extLst>
          </p:cNvPr>
          <p:cNvPicPr>
            <a:picLocks noGrp="1" noChangeAspect="1"/>
          </p:cNvPicPr>
          <p:nvPr>
            <p:ph idx="1"/>
          </p:nvPr>
        </p:nvPicPr>
        <p:blipFill>
          <a:blip r:embed="rId3"/>
          <a:stretch>
            <a:fillRect/>
          </a:stretch>
        </p:blipFill>
        <p:spPr>
          <a:xfrm>
            <a:off x="1087332" y="1441662"/>
            <a:ext cx="6969334" cy="4669958"/>
          </a:xfrm>
          <a:prstGeom prst="rect">
            <a:avLst/>
          </a:prstGeom>
        </p:spPr>
      </p:pic>
      <p:sp>
        <p:nvSpPr>
          <p:cNvPr id="6" name="Content Placeholder 5">
            <a:extLst>
              <a:ext uri="{FF2B5EF4-FFF2-40B4-BE49-F238E27FC236}">
                <a16:creationId xmlns:a16="http://schemas.microsoft.com/office/drawing/2014/main" id="{FBC68330-62D8-44A3-A0D8-B97111B0E614}"/>
              </a:ext>
            </a:extLst>
          </p:cNvPr>
          <p:cNvSpPr>
            <a:spLocks noGrp="1"/>
          </p:cNvSpPr>
          <p:nvPr>
            <p:ph idx="13"/>
          </p:nvPr>
        </p:nvSpPr>
        <p:spPr/>
        <p:txBody>
          <a:bodyPr>
            <a:normAutofit/>
          </a:bodyPr>
          <a:lstStyle/>
          <a:p>
            <a:r>
              <a:rPr lang="en-IN" sz="1200" dirty="0">
                <a:hlinkClick r:id="rId4" action="ppaction://hlinksldjump"/>
              </a:rPr>
              <a:t>Access the text alternative for slide images.</a:t>
            </a:r>
            <a:endParaRPr lang="en-IN" sz="1200" dirty="0"/>
          </a:p>
        </p:txBody>
      </p:sp>
    </p:spTree>
    <p:extLst>
      <p:ext uri="{BB962C8B-B14F-4D97-AF65-F5344CB8AC3E}">
        <p14:creationId xmlns:p14="http://schemas.microsoft.com/office/powerpoint/2010/main" val="2972669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191276"/>
            <a:ext cx="7886700" cy="682942"/>
          </a:xfrm>
        </p:spPr>
        <p:txBody>
          <a:bodyPr/>
          <a:lstStyle/>
          <a:p>
            <a:r>
              <a:rPr lang="en-US" sz="4000" dirty="0"/>
              <a:t>Form W-2 Box 12 Codes </a:t>
            </a:r>
            <a:r>
              <a:rPr lang="en-US" sz="1000" dirty="0"/>
              <a:t>1</a:t>
            </a:r>
            <a:endParaRPr lang="en-US" sz="1000" noProof="0" dirty="0">
              <a:solidFill>
                <a:srgbClr val="000000"/>
              </a:solidFill>
            </a:endParaRPr>
          </a:p>
        </p:txBody>
      </p:sp>
      <p:sp>
        <p:nvSpPr>
          <p:cNvPr id="3" name="Content Placeholder 2">
            <a:extLst>
              <a:ext uri="{FF2B5EF4-FFF2-40B4-BE49-F238E27FC236}">
                <a16:creationId xmlns:a16="http://schemas.microsoft.com/office/drawing/2014/main" id="{83675F40-52F5-4239-B272-4DFB4CD9954F}"/>
              </a:ext>
            </a:extLst>
          </p:cNvPr>
          <p:cNvSpPr>
            <a:spLocks noGrp="1"/>
          </p:cNvSpPr>
          <p:nvPr>
            <p:ph idx="1"/>
          </p:nvPr>
        </p:nvSpPr>
        <p:spPr>
          <a:xfrm>
            <a:off x="628650" y="935156"/>
            <a:ext cx="5280537" cy="411862"/>
          </a:xfrm>
        </p:spPr>
        <p:txBody>
          <a:bodyPr/>
          <a:lstStyle/>
          <a:p>
            <a:pPr marL="0" indent="0">
              <a:buNone/>
            </a:pPr>
            <a:r>
              <a:rPr lang="en-US" b="1" dirty="0"/>
              <a:t>Form W-2 Reference Guide for Box 12 Codes </a:t>
            </a:r>
          </a:p>
        </p:txBody>
      </p:sp>
      <p:graphicFrame>
        <p:nvGraphicFramePr>
          <p:cNvPr id="4" name="Table 3">
            <a:extLst>
              <a:ext uri="{FF2B5EF4-FFF2-40B4-BE49-F238E27FC236}">
                <a16:creationId xmlns:a16="http://schemas.microsoft.com/office/drawing/2014/main" id="{49CEB060-E227-4246-A618-D90A132F0CEC}"/>
              </a:ext>
            </a:extLst>
          </p:cNvPr>
          <p:cNvGraphicFramePr>
            <a:graphicFrameLocks noGrp="1"/>
          </p:cNvGraphicFramePr>
          <p:nvPr>
            <p:extLst>
              <p:ext uri="{D42A27DB-BD31-4B8C-83A1-F6EECF244321}">
                <p14:modId xmlns:p14="http://schemas.microsoft.com/office/powerpoint/2010/main" val="741631512"/>
              </p:ext>
            </p:extLst>
          </p:nvPr>
        </p:nvGraphicFramePr>
        <p:xfrm>
          <a:off x="628650" y="1441548"/>
          <a:ext cx="3943350" cy="5079406"/>
        </p:xfrm>
        <a:graphic>
          <a:graphicData uri="http://schemas.openxmlformats.org/drawingml/2006/table">
            <a:tbl>
              <a:tblPr firstRow="1" bandRow="1">
                <a:tableStyleId>{5C22544A-7EE6-4342-B048-85BDC9FD1C3A}</a:tableStyleId>
              </a:tblPr>
              <a:tblGrid>
                <a:gridCol w="339353">
                  <a:extLst>
                    <a:ext uri="{9D8B030D-6E8A-4147-A177-3AD203B41FA5}">
                      <a16:colId xmlns:a16="http://schemas.microsoft.com/office/drawing/2014/main" val="350906454"/>
                    </a:ext>
                  </a:extLst>
                </a:gridCol>
                <a:gridCol w="3603997">
                  <a:extLst>
                    <a:ext uri="{9D8B030D-6E8A-4147-A177-3AD203B41FA5}">
                      <a16:colId xmlns:a16="http://schemas.microsoft.com/office/drawing/2014/main" val="3324722698"/>
                    </a:ext>
                  </a:extLst>
                </a:gridCol>
              </a:tblGrid>
              <a:tr h="266651">
                <a:tc>
                  <a:txBody>
                    <a:bodyPr/>
                    <a:lstStyle/>
                    <a:p>
                      <a:r>
                        <a:rPr lang="en-US" sz="1200" b="0" dirty="0">
                          <a:solidFill>
                            <a:schemeClr val="bg1"/>
                          </a:solidFill>
                        </a:rPr>
                        <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200" b="0" dirty="0">
                          <a:solidFill>
                            <a:schemeClr val="bg1"/>
                          </a:solidFill>
                        </a:rPr>
                        <a:t>Uncollected social security or R</a:t>
                      </a:r>
                      <a:r>
                        <a:rPr lang="en-US" sz="100" b="0" dirty="0">
                          <a:solidFill>
                            <a:schemeClr val="bg1"/>
                          </a:solidFill>
                        </a:rPr>
                        <a:t> </a:t>
                      </a:r>
                      <a:r>
                        <a:rPr lang="en-US" sz="1200" b="0" dirty="0" err="1">
                          <a:solidFill>
                            <a:schemeClr val="bg1"/>
                          </a:solidFill>
                        </a:rPr>
                        <a:t>R</a:t>
                      </a:r>
                      <a:r>
                        <a:rPr lang="en-US" sz="100" b="0" dirty="0">
                          <a:solidFill>
                            <a:schemeClr val="bg1"/>
                          </a:solidFill>
                        </a:rPr>
                        <a:t> </a:t>
                      </a:r>
                      <a:r>
                        <a:rPr lang="en-US" sz="1200" b="0" dirty="0">
                          <a:solidFill>
                            <a:schemeClr val="bg1"/>
                          </a:solidFill>
                        </a:rPr>
                        <a:t>T</a:t>
                      </a:r>
                      <a:r>
                        <a:rPr lang="en-US" sz="100" b="0" dirty="0">
                          <a:solidFill>
                            <a:schemeClr val="bg1"/>
                          </a:solidFill>
                        </a:rPr>
                        <a:t> </a:t>
                      </a:r>
                      <a:r>
                        <a:rPr lang="en-US" sz="1200" b="0" dirty="0">
                          <a:solidFill>
                            <a:schemeClr val="bg1"/>
                          </a:solidFill>
                        </a:rPr>
                        <a:t>A tax on tips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19118230"/>
                  </a:ext>
                </a:extLst>
              </a:tr>
              <a:tr h="444418">
                <a:tc>
                  <a:txBody>
                    <a:bodyPr/>
                    <a:lstStyle/>
                    <a:p>
                      <a:r>
                        <a:rPr lang="en-US" sz="1200" dirty="0"/>
                        <a:t>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200" dirty="0"/>
                        <a:t>Uncollected Medicare tax on tips (but not Additional Medicare Tax)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14335480"/>
                  </a:ext>
                </a:extLst>
              </a:tr>
              <a:tr h="444418">
                <a:tc>
                  <a:txBody>
                    <a:bodyPr/>
                    <a:lstStyle/>
                    <a:p>
                      <a:r>
                        <a:rPr lang="en-US" sz="1200" dirty="0"/>
                        <a:t>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200" dirty="0"/>
                        <a:t>Taxable cost of group-term life insurance over $50,000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61457226"/>
                  </a:ext>
                </a:extLst>
              </a:tr>
              <a:tr h="622185">
                <a:tc>
                  <a:txBody>
                    <a:bodyPr/>
                    <a:lstStyle/>
                    <a:p>
                      <a:r>
                        <a:rPr lang="en-US" sz="1200" dirty="0"/>
                        <a:t>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200" dirty="0"/>
                        <a:t>Elective deferrals under a section 401(k) cash or deferred arrangement plan (including a SIMPLE 401(k) arrangement)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1791707"/>
                  </a:ext>
                </a:extLst>
              </a:tr>
              <a:tr h="444418">
                <a:tc>
                  <a:txBody>
                    <a:bodyPr/>
                    <a:lstStyle/>
                    <a:p>
                      <a:r>
                        <a:rPr lang="en-US" sz="1200" dirty="0"/>
                        <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200" dirty="0"/>
                        <a:t>Elective deferrals under a section 403(b) salary reduction agreement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2801655"/>
                  </a:ext>
                </a:extLst>
              </a:tr>
              <a:tr h="444418">
                <a:tc>
                  <a:txBody>
                    <a:bodyPr/>
                    <a:lstStyle/>
                    <a:p>
                      <a:r>
                        <a:rPr lang="en-US" sz="1200" dirty="0"/>
                        <a:t>F</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200" dirty="0"/>
                        <a:t>Elective deferrals under a section 408(k)(6) salary reduction S</a:t>
                      </a:r>
                      <a:r>
                        <a:rPr lang="en-US" sz="100" dirty="0"/>
                        <a:t> </a:t>
                      </a:r>
                      <a:r>
                        <a:rPr lang="en-US" sz="1200" dirty="0"/>
                        <a:t>E</a:t>
                      </a:r>
                      <a:r>
                        <a:rPr lang="en-US" sz="100" dirty="0"/>
                        <a:t> </a:t>
                      </a:r>
                      <a:r>
                        <a:rPr lang="en-US" sz="1200" dirty="0"/>
                        <a:t>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27532957"/>
                  </a:ext>
                </a:extLst>
              </a:tr>
              <a:tr h="622185">
                <a:tc>
                  <a:txBody>
                    <a:bodyPr/>
                    <a:lstStyle/>
                    <a:p>
                      <a:r>
                        <a:rPr lang="en-US" sz="1200" dirty="0"/>
                        <a:t>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200" dirty="0"/>
                        <a:t>Elective deferrals and employer contributions (including nonelective deferrals) to a section 457(b) deferred compensation 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81397579"/>
                  </a:ext>
                </a:extLst>
              </a:tr>
              <a:tr h="444418">
                <a:tc>
                  <a:txBody>
                    <a:bodyPr/>
                    <a:lstStyle/>
                    <a:p>
                      <a:r>
                        <a:rPr lang="en-US" sz="1200" b="0" dirty="0">
                          <a:ln>
                            <a:noFill/>
                          </a:ln>
                          <a:solidFill>
                            <a:schemeClr val="bg1"/>
                          </a:solidFill>
                        </a:rPr>
                        <a: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200" b="0" dirty="0">
                          <a:ln>
                            <a:noFill/>
                          </a:ln>
                          <a:solidFill>
                            <a:schemeClr val="bg1"/>
                          </a:solidFill>
                        </a:rPr>
                        <a:t>Elective deferrals to a section 501(c)(18)(D) tax-exempt organization 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37389375"/>
                  </a:ext>
                </a:extLst>
              </a:tr>
              <a:tr h="297521">
                <a:tc>
                  <a:txBody>
                    <a:bodyPr/>
                    <a:lstStyle/>
                    <a:p>
                      <a:r>
                        <a:rPr lang="en-US" sz="1200" b="0" dirty="0">
                          <a:ln>
                            <a:noFill/>
                          </a:ln>
                          <a:solidFill>
                            <a:schemeClr val="bg1"/>
                          </a:solidFill>
                        </a:rPr>
                        <a:t>J</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200" b="0" dirty="0">
                          <a:ln>
                            <a:noFill/>
                          </a:ln>
                          <a:solidFill>
                            <a:schemeClr val="bg1"/>
                          </a:solidFill>
                        </a:rPr>
                        <a:t>Nontaxable sick pay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16845426"/>
                  </a:ext>
                </a:extLst>
              </a:tr>
              <a:tr h="444418">
                <a:tc>
                  <a:txBody>
                    <a:bodyPr/>
                    <a:lstStyle/>
                    <a:p>
                      <a:r>
                        <a:rPr lang="en-US" sz="1200" b="0" dirty="0">
                          <a:ln>
                            <a:noFill/>
                          </a:ln>
                          <a:solidFill>
                            <a:schemeClr val="bg1"/>
                          </a:solidFill>
                        </a:rPr>
                        <a:t>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200" b="0" dirty="0">
                          <a:ln>
                            <a:noFill/>
                          </a:ln>
                          <a:solidFill>
                            <a:schemeClr val="bg1"/>
                          </a:solidFill>
                        </a:rPr>
                        <a:t>20% excise tax on excess golden parachute payments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26228630"/>
                  </a:ext>
                </a:extLst>
              </a:tr>
              <a:tr h="484205">
                <a:tc>
                  <a:txBody>
                    <a:bodyPr/>
                    <a:lstStyle/>
                    <a:p>
                      <a:r>
                        <a:rPr lang="en-US" sz="1200" b="0" dirty="0">
                          <a:ln>
                            <a:noFill/>
                          </a:ln>
                          <a:solidFill>
                            <a:schemeClr val="bg1"/>
                          </a:solidFill>
                        </a:rPr>
                        <a:t>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200" b="0" dirty="0">
                          <a:ln>
                            <a:noFill/>
                          </a:ln>
                          <a:solidFill>
                            <a:schemeClr val="bg1"/>
                          </a:solidFill>
                        </a:rPr>
                        <a:t>Substantiated employee business expense reimbursements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9364020"/>
                  </a:ext>
                </a:extLst>
              </a:tr>
            </a:tbl>
          </a:graphicData>
        </a:graphic>
      </p:graphicFrame>
      <p:graphicFrame>
        <p:nvGraphicFramePr>
          <p:cNvPr id="5" name="Table 4">
            <a:extLst>
              <a:ext uri="{FF2B5EF4-FFF2-40B4-BE49-F238E27FC236}">
                <a16:creationId xmlns:a16="http://schemas.microsoft.com/office/drawing/2014/main" id="{75A59E8C-00D6-4158-AA5B-A724FFC69AD5}"/>
              </a:ext>
            </a:extLst>
          </p:cNvPr>
          <p:cNvGraphicFramePr>
            <a:graphicFrameLocks noGrp="1"/>
          </p:cNvGraphicFramePr>
          <p:nvPr>
            <p:extLst>
              <p:ext uri="{D42A27DB-BD31-4B8C-83A1-F6EECF244321}">
                <p14:modId xmlns:p14="http://schemas.microsoft.com/office/powerpoint/2010/main" val="3699450178"/>
              </p:ext>
            </p:extLst>
          </p:nvPr>
        </p:nvGraphicFramePr>
        <p:xfrm>
          <a:off x="4798423" y="1441543"/>
          <a:ext cx="4084320" cy="5079407"/>
        </p:xfrm>
        <a:graphic>
          <a:graphicData uri="http://schemas.openxmlformats.org/drawingml/2006/table">
            <a:tbl>
              <a:tblPr firstRow="1" bandRow="1">
                <a:tableStyleId>{5C22544A-7EE6-4342-B048-85BDC9FD1C3A}</a:tableStyleId>
              </a:tblPr>
              <a:tblGrid>
                <a:gridCol w="325322">
                  <a:extLst>
                    <a:ext uri="{9D8B030D-6E8A-4147-A177-3AD203B41FA5}">
                      <a16:colId xmlns:a16="http://schemas.microsoft.com/office/drawing/2014/main" val="3292128972"/>
                    </a:ext>
                  </a:extLst>
                </a:gridCol>
                <a:gridCol w="3758998">
                  <a:extLst>
                    <a:ext uri="{9D8B030D-6E8A-4147-A177-3AD203B41FA5}">
                      <a16:colId xmlns:a16="http://schemas.microsoft.com/office/drawing/2014/main" val="296834822"/>
                    </a:ext>
                  </a:extLst>
                </a:gridCol>
              </a:tblGrid>
              <a:tr h="640963">
                <a:tc>
                  <a:txBody>
                    <a:bodyPr/>
                    <a:lstStyle/>
                    <a:p>
                      <a:r>
                        <a:rPr lang="en-US" sz="1200" b="0" dirty="0">
                          <a:ln>
                            <a:noFill/>
                          </a:ln>
                          <a:solidFill>
                            <a:schemeClr val="bg1"/>
                          </a:solidFill>
                        </a:rPr>
                        <a:t>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b="0" dirty="0">
                          <a:ln>
                            <a:noFill/>
                          </a:ln>
                          <a:solidFill>
                            <a:schemeClr val="bg1"/>
                          </a:solidFill>
                        </a:rPr>
                        <a:t>Uncollected social security or R</a:t>
                      </a:r>
                      <a:r>
                        <a:rPr lang="en-US" sz="100" b="0" dirty="0">
                          <a:ln>
                            <a:noFill/>
                          </a:ln>
                          <a:solidFill>
                            <a:schemeClr val="bg1"/>
                          </a:solidFill>
                        </a:rPr>
                        <a:t> </a:t>
                      </a:r>
                      <a:r>
                        <a:rPr lang="en-US" sz="1200" b="0" dirty="0" err="1">
                          <a:ln>
                            <a:noFill/>
                          </a:ln>
                          <a:solidFill>
                            <a:schemeClr val="bg1"/>
                          </a:solidFill>
                        </a:rPr>
                        <a:t>R</a:t>
                      </a:r>
                      <a:r>
                        <a:rPr lang="en-US" sz="100" b="0" dirty="0">
                          <a:ln>
                            <a:noFill/>
                          </a:ln>
                          <a:solidFill>
                            <a:schemeClr val="bg1"/>
                          </a:solidFill>
                        </a:rPr>
                        <a:t> </a:t>
                      </a:r>
                      <a:r>
                        <a:rPr lang="en-US" sz="1200" b="0" dirty="0">
                          <a:ln>
                            <a:noFill/>
                          </a:ln>
                          <a:solidFill>
                            <a:schemeClr val="bg1"/>
                          </a:solidFill>
                        </a:rPr>
                        <a:t>T</a:t>
                      </a:r>
                      <a:r>
                        <a:rPr lang="en-US" sz="100" b="0" dirty="0">
                          <a:ln>
                            <a:noFill/>
                          </a:ln>
                          <a:solidFill>
                            <a:schemeClr val="bg1"/>
                          </a:solidFill>
                        </a:rPr>
                        <a:t> </a:t>
                      </a:r>
                      <a:r>
                        <a:rPr lang="en-US" sz="1200" b="0" dirty="0">
                          <a:ln>
                            <a:noFill/>
                          </a:ln>
                          <a:solidFill>
                            <a:schemeClr val="bg1"/>
                          </a:solidFill>
                        </a:rPr>
                        <a:t>A tax on taxable cost of group-term life insurance over $50,000 (former employees only)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14483044"/>
                  </a:ext>
                </a:extLst>
              </a:tr>
              <a:tr h="640963">
                <a:tc>
                  <a:txBody>
                    <a:bodyPr/>
                    <a:lstStyle/>
                    <a:p>
                      <a:r>
                        <a:rPr lang="en-US" sz="1200" b="0" dirty="0">
                          <a:ln>
                            <a:noFill/>
                          </a:ln>
                          <a:solidFill>
                            <a:schemeClr val="bg1"/>
                          </a:solidFill>
                        </a:rPr>
                        <a:t>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b="0" dirty="0">
                          <a:ln>
                            <a:noFill/>
                          </a:ln>
                          <a:solidFill>
                            <a:schemeClr val="bg1"/>
                          </a:solidFill>
                        </a:rPr>
                        <a:t>Uncollected Medicare tax on taxable cost of group-term life insurance over $50,000 (but not Additional Medicare Tax) (former employees only)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42559372"/>
                  </a:ext>
                </a:extLst>
              </a:tr>
              <a:tr h="457831">
                <a:tc>
                  <a:txBody>
                    <a:bodyPr/>
                    <a:lstStyle/>
                    <a:p>
                      <a:r>
                        <a:rPr lang="en-US" sz="1200" b="0" dirty="0">
                          <a:ln>
                            <a:noFill/>
                          </a:ln>
                          <a:solidFill>
                            <a:schemeClr val="bg1"/>
                          </a:solidFill>
                        </a:rPr>
                        <a:t>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b="0" dirty="0">
                          <a:ln>
                            <a:noFill/>
                          </a:ln>
                          <a:solidFill>
                            <a:schemeClr val="bg1"/>
                          </a:solidFill>
                        </a:rPr>
                        <a:t>Excludable moving expense reimbursements paid directly to members of the Armed Forces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991367305"/>
                  </a:ext>
                </a:extLst>
              </a:tr>
              <a:tr h="274699">
                <a:tc>
                  <a:txBody>
                    <a:bodyPr/>
                    <a:lstStyle/>
                    <a:p>
                      <a:r>
                        <a:rPr lang="en-US" sz="1200" dirty="0"/>
                        <a:t>Q</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dirty="0"/>
                        <a:t>Nontaxable combat pay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997618656"/>
                  </a:ext>
                </a:extLst>
              </a:tr>
              <a:tr h="274699">
                <a:tc>
                  <a:txBody>
                    <a:bodyPr/>
                    <a:lstStyle/>
                    <a:p>
                      <a:r>
                        <a:rPr lang="en-US" sz="1200" dirty="0"/>
                        <a:t>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dirty="0"/>
                        <a:t>Employer contributions to an Archer M</a:t>
                      </a:r>
                      <a:r>
                        <a:rPr lang="en-US" sz="100" dirty="0"/>
                        <a:t> </a:t>
                      </a:r>
                      <a:r>
                        <a:rPr lang="en-US" sz="1200" dirty="0"/>
                        <a:t>S</a:t>
                      </a:r>
                      <a:r>
                        <a:rPr lang="en-US" sz="100" dirty="0"/>
                        <a:t> </a:t>
                      </a:r>
                      <a:r>
                        <a:rPr lang="en-US" sz="1200" dirty="0"/>
                        <a:t>A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996933658"/>
                  </a:ext>
                </a:extLst>
              </a:tr>
              <a:tr h="457831">
                <a:tc>
                  <a:txBody>
                    <a:bodyPr/>
                    <a:lstStyle/>
                    <a:p>
                      <a:r>
                        <a:rPr lang="en-US" sz="1200" dirty="0"/>
                        <a: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dirty="0"/>
                        <a:t>Employee salary reduction contributions under a section 408(p) SIMPLE 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91463705"/>
                  </a:ext>
                </a:extLst>
              </a:tr>
              <a:tr h="274699">
                <a:tc>
                  <a:txBody>
                    <a:bodyPr/>
                    <a:lstStyle/>
                    <a:p>
                      <a:r>
                        <a:rPr lang="en-US" sz="1200" dirty="0"/>
                        <a:t>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dirty="0"/>
                        <a:t>Adoption benefits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661234635"/>
                  </a:ext>
                </a:extLst>
              </a:tr>
              <a:tr h="274699">
                <a:tc>
                  <a:txBody>
                    <a:bodyPr/>
                    <a:lstStyle/>
                    <a:p>
                      <a:r>
                        <a:rPr lang="en-US" sz="1200" dirty="0"/>
                        <a:t>V</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dirty="0"/>
                        <a:t>Income from exercise of nonstatutory stock option(s)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15212044"/>
                  </a:ext>
                </a:extLst>
              </a:tr>
              <a:tr h="640963">
                <a:tc>
                  <a:txBody>
                    <a:bodyPr/>
                    <a:lstStyle/>
                    <a:p>
                      <a:r>
                        <a:rPr lang="en-US" sz="1200" dirty="0"/>
                        <a:t>W</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dirty="0"/>
                        <a:t>Employer contributions (including employee contributions through a cafeteria plan) to an employee's health savings account (H</a:t>
                      </a:r>
                      <a:r>
                        <a:rPr lang="en-US" sz="100" dirty="0"/>
                        <a:t> </a:t>
                      </a:r>
                      <a:r>
                        <a:rPr lang="en-US" sz="1200" dirty="0"/>
                        <a:t>S</a:t>
                      </a:r>
                      <a:r>
                        <a:rPr lang="en-US" sz="100" dirty="0"/>
                        <a:t> </a:t>
                      </a:r>
                      <a:r>
                        <a:rPr lang="en-US" sz="1200" dirty="0"/>
                        <a:t>A)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904655794"/>
                  </a:ext>
                </a:extLst>
              </a:tr>
              <a:tr h="584005">
                <a:tc>
                  <a:txBody>
                    <a:bodyPr/>
                    <a:lstStyle/>
                    <a:p>
                      <a:r>
                        <a:rPr lang="en-US" sz="1200" b="0" dirty="0">
                          <a:solidFill>
                            <a:schemeClr val="bg1"/>
                          </a:solidFill>
                        </a:rPr>
                        <a: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b="0" dirty="0">
                          <a:solidFill>
                            <a:schemeClr val="bg1"/>
                          </a:solidFill>
                        </a:rPr>
                        <a:t>Deferrals under a section 409A nonqualified deferred compensation 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182517863"/>
                  </a:ext>
                </a:extLst>
              </a:tr>
              <a:tr h="558055">
                <a:tc>
                  <a:txBody>
                    <a:bodyPr/>
                    <a:lstStyle/>
                    <a:p>
                      <a:r>
                        <a:rPr lang="en-US" sz="1200" dirty="0"/>
                        <a:t>Z</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dirty="0"/>
                        <a:t>Income under a nonqualified deferred compensation plan that fails to satisfy section 409A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11048742"/>
                  </a:ext>
                </a:extLst>
              </a:tr>
            </a:tbl>
          </a:graphicData>
        </a:graphic>
      </p:graphicFrame>
    </p:spTree>
    <p:extLst>
      <p:ext uri="{BB962C8B-B14F-4D97-AF65-F5344CB8AC3E}">
        <p14:creationId xmlns:p14="http://schemas.microsoft.com/office/powerpoint/2010/main" val="986542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157129"/>
            <a:ext cx="7886700" cy="751236"/>
          </a:xfrm>
        </p:spPr>
        <p:txBody>
          <a:bodyPr/>
          <a:lstStyle/>
          <a:p>
            <a:r>
              <a:rPr lang="en-US" sz="4000" dirty="0"/>
              <a:t>Form W-2 Box 12 Codes </a:t>
            </a:r>
            <a:r>
              <a:rPr lang="en-US" sz="1000" dirty="0"/>
              <a:t>2</a:t>
            </a:r>
            <a:endParaRPr lang="en-US" sz="1000" noProof="0" dirty="0">
              <a:solidFill>
                <a:srgbClr val="000000"/>
              </a:solidFill>
            </a:endParaRPr>
          </a:p>
        </p:txBody>
      </p:sp>
      <p:graphicFrame>
        <p:nvGraphicFramePr>
          <p:cNvPr id="4" name="Table 3">
            <a:extLst>
              <a:ext uri="{FF2B5EF4-FFF2-40B4-BE49-F238E27FC236}">
                <a16:creationId xmlns:a16="http://schemas.microsoft.com/office/drawing/2014/main" id="{49CEB060-E227-4246-A618-D90A132F0CEC}"/>
              </a:ext>
            </a:extLst>
          </p:cNvPr>
          <p:cNvGraphicFramePr>
            <a:graphicFrameLocks noGrp="1"/>
          </p:cNvGraphicFramePr>
          <p:nvPr>
            <p:extLst>
              <p:ext uri="{D42A27DB-BD31-4B8C-83A1-F6EECF244321}">
                <p14:modId xmlns:p14="http://schemas.microsoft.com/office/powerpoint/2010/main" val="923434053"/>
              </p:ext>
            </p:extLst>
          </p:nvPr>
        </p:nvGraphicFramePr>
        <p:xfrm>
          <a:off x="2352130" y="1537338"/>
          <a:ext cx="4439739" cy="3949487"/>
        </p:xfrm>
        <a:graphic>
          <a:graphicData uri="http://schemas.openxmlformats.org/drawingml/2006/table">
            <a:tbl>
              <a:tblPr firstRow="1" bandRow="1">
                <a:tableStyleId>{5C22544A-7EE6-4342-B048-85BDC9FD1C3A}</a:tableStyleId>
              </a:tblPr>
              <a:tblGrid>
                <a:gridCol w="591024">
                  <a:extLst>
                    <a:ext uri="{9D8B030D-6E8A-4147-A177-3AD203B41FA5}">
                      <a16:colId xmlns:a16="http://schemas.microsoft.com/office/drawing/2014/main" val="3015919998"/>
                    </a:ext>
                  </a:extLst>
                </a:gridCol>
                <a:gridCol w="3848715">
                  <a:extLst>
                    <a:ext uri="{9D8B030D-6E8A-4147-A177-3AD203B41FA5}">
                      <a16:colId xmlns:a16="http://schemas.microsoft.com/office/drawing/2014/main" val="3724838082"/>
                    </a:ext>
                  </a:extLst>
                </a:gridCol>
              </a:tblGrid>
              <a:tr h="561428">
                <a:tc>
                  <a:txBody>
                    <a:bodyPr/>
                    <a:lstStyle/>
                    <a:p>
                      <a:r>
                        <a:rPr lang="en-US" sz="1400" b="0" dirty="0">
                          <a:solidFill>
                            <a:schemeClr val="bg1"/>
                          </a:solidFill>
                        </a:rPr>
                        <a:t>A</a:t>
                      </a:r>
                      <a:r>
                        <a:rPr lang="en-US" sz="100" b="0" dirty="0">
                          <a:solidFill>
                            <a:schemeClr val="bg1"/>
                          </a:solidFill>
                        </a:rPr>
                        <a:t> </a:t>
                      </a:r>
                      <a:r>
                        <a:rPr lang="en-US" sz="1400" b="0" dirty="0">
                          <a:solidFill>
                            <a:schemeClr val="bg1"/>
                          </a:solidFill>
                        </a:rPr>
                        <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b="0" dirty="0">
                          <a:solidFill>
                            <a:schemeClr val="bg1"/>
                          </a:solidFill>
                        </a:rPr>
                        <a:t>Designated Roth contributions under a section 401(k) 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61457226"/>
                  </a:ext>
                </a:extLst>
              </a:tr>
              <a:tr h="626801">
                <a:tc>
                  <a:txBody>
                    <a:bodyPr/>
                    <a:lstStyle/>
                    <a:p>
                      <a:r>
                        <a:rPr lang="en-US" sz="1400" b="0" dirty="0">
                          <a:solidFill>
                            <a:schemeClr val="bg1"/>
                          </a:solidFill>
                        </a:rPr>
                        <a:t>B</a:t>
                      </a:r>
                      <a:r>
                        <a:rPr lang="en-US" sz="100" b="0" dirty="0">
                          <a:solidFill>
                            <a:schemeClr val="bg1"/>
                          </a:solidFill>
                        </a:rPr>
                        <a:t> </a:t>
                      </a:r>
                      <a:r>
                        <a:rPr lang="en-US" sz="1400" b="0" dirty="0">
                          <a:solidFill>
                            <a:schemeClr val="bg1"/>
                          </a:solidFill>
                        </a:rPr>
                        <a:t>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b="0" dirty="0">
                          <a:solidFill>
                            <a:schemeClr val="bg1"/>
                          </a:solidFill>
                        </a:rPr>
                        <a:t>Designated Roth contributions under a section 403(b) 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1791707"/>
                  </a:ext>
                </a:extLst>
              </a:tr>
              <a:tr h="425341">
                <a:tc>
                  <a:txBody>
                    <a:bodyPr/>
                    <a:lstStyle/>
                    <a:p>
                      <a:r>
                        <a:rPr lang="en-US" sz="1400" b="0" dirty="0">
                          <a:solidFill>
                            <a:schemeClr val="bg1"/>
                          </a:solidFill>
                        </a:rPr>
                        <a:t>D</a:t>
                      </a:r>
                      <a:r>
                        <a:rPr lang="en-US" sz="100" b="0" dirty="0">
                          <a:solidFill>
                            <a:schemeClr val="bg1"/>
                          </a:solidFill>
                        </a:rPr>
                        <a:t> </a:t>
                      </a:r>
                      <a:r>
                        <a:rPr lang="en-US" sz="1400" b="0" dirty="0">
                          <a:solidFill>
                            <a:schemeClr val="bg1"/>
                          </a:solidFill>
                        </a:rPr>
                        <a:t>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b="0" dirty="0">
                          <a:solidFill>
                            <a:schemeClr val="bg1"/>
                          </a:solidFill>
                        </a:rPr>
                        <a:t>Cost of employer-sponsored health coverage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2801655"/>
                  </a:ext>
                </a:extLst>
              </a:tr>
              <a:tr h="595478">
                <a:tc>
                  <a:txBody>
                    <a:bodyPr/>
                    <a:lstStyle/>
                    <a:p>
                      <a:r>
                        <a:rPr lang="en-US" sz="1400" b="0" dirty="0">
                          <a:solidFill>
                            <a:schemeClr val="bg1"/>
                          </a:solidFill>
                        </a:rPr>
                        <a:t>E</a:t>
                      </a:r>
                      <a:r>
                        <a:rPr lang="en-US" sz="100" b="0" dirty="0">
                          <a:solidFill>
                            <a:schemeClr val="bg1"/>
                          </a:solidFill>
                        </a:rPr>
                        <a:t> </a:t>
                      </a:r>
                      <a:r>
                        <a:rPr lang="en-US" sz="1400" b="0" dirty="0">
                          <a:solidFill>
                            <a:schemeClr val="bg1"/>
                          </a:solidFill>
                        </a:rPr>
                        <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b="0" dirty="0">
                          <a:solidFill>
                            <a:schemeClr val="bg1"/>
                          </a:solidFill>
                        </a:rPr>
                        <a:t>Designated Roth contributions under a governmental section 457(b) 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27532957"/>
                  </a:ext>
                </a:extLst>
              </a:tr>
              <a:tr h="626801">
                <a:tc>
                  <a:txBody>
                    <a:bodyPr/>
                    <a:lstStyle/>
                    <a:p>
                      <a:r>
                        <a:rPr lang="en-US" sz="1400" b="0" dirty="0">
                          <a:solidFill>
                            <a:schemeClr val="bg1"/>
                          </a:solidFill>
                        </a:rPr>
                        <a:t>F</a:t>
                      </a:r>
                      <a:r>
                        <a:rPr lang="en-US" sz="100" b="0" dirty="0">
                          <a:solidFill>
                            <a:schemeClr val="bg1"/>
                          </a:solidFill>
                        </a:rPr>
                        <a:t> </a:t>
                      </a:r>
                      <a:r>
                        <a:rPr lang="en-US" sz="1400" b="0" dirty="0">
                          <a:solidFill>
                            <a:schemeClr val="bg1"/>
                          </a:solidFill>
                        </a:rPr>
                        <a:t>F</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b="0" dirty="0">
                          <a:solidFill>
                            <a:schemeClr val="bg1"/>
                          </a:solidFill>
                        </a:rPr>
                        <a:t>Permitted benefits under a qualified small employer health reimbursement arrangement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81397579"/>
                  </a:ext>
                </a:extLst>
              </a:tr>
              <a:tr h="487512">
                <a:tc>
                  <a:txBody>
                    <a:bodyPr/>
                    <a:lstStyle/>
                    <a:p>
                      <a:r>
                        <a:rPr lang="en-US" sz="1400" b="0" dirty="0">
                          <a:solidFill>
                            <a:schemeClr val="bg1"/>
                          </a:solidFill>
                        </a:rPr>
                        <a:t>G</a:t>
                      </a:r>
                      <a:r>
                        <a:rPr lang="en-US" sz="100" b="0" dirty="0">
                          <a:solidFill>
                            <a:schemeClr val="bg1"/>
                          </a:solidFill>
                        </a:rPr>
                        <a:t> </a:t>
                      </a:r>
                      <a:r>
                        <a:rPr lang="en-US" sz="1400" b="0" dirty="0">
                          <a:solidFill>
                            <a:schemeClr val="bg1"/>
                          </a:solidFill>
                        </a:rPr>
                        <a:t>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b="0" dirty="0">
                          <a:solidFill>
                            <a:schemeClr val="bg1"/>
                          </a:solidFill>
                        </a:rPr>
                        <a:t>Income from qualified equity grants under section 83(</a:t>
                      </a:r>
                      <a:r>
                        <a:rPr lang="en-US" sz="1400" b="0" dirty="0" err="1">
                          <a:solidFill>
                            <a:schemeClr val="bg1"/>
                          </a:solidFill>
                        </a:rPr>
                        <a:t>i</a:t>
                      </a:r>
                      <a:r>
                        <a:rPr lang="en-US" sz="1400" b="0" dirty="0">
                          <a:solidFill>
                            <a:schemeClr val="bg1"/>
                          </a:solidFill>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00519119"/>
                  </a:ext>
                </a:extLst>
              </a:tr>
              <a:tr h="595478">
                <a:tc>
                  <a:txBody>
                    <a:bodyPr/>
                    <a:lstStyle/>
                    <a:p>
                      <a:r>
                        <a:rPr lang="en-US" sz="1400" b="0" dirty="0">
                          <a:solidFill>
                            <a:schemeClr val="bg1"/>
                          </a:solidFill>
                        </a:rPr>
                        <a:t>H</a:t>
                      </a:r>
                      <a:r>
                        <a:rPr lang="en-US" sz="100" b="0" dirty="0">
                          <a:solidFill>
                            <a:schemeClr val="bg1"/>
                          </a:solidFill>
                        </a:rPr>
                        <a:t> </a:t>
                      </a:r>
                      <a:r>
                        <a:rPr lang="en-US" sz="1400" b="0" dirty="0">
                          <a:solidFill>
                            <a:schemeClr val="bg1"/>
                          </a:solidFill>
                        </a:rPr>
                        <a: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b="0" dirty="0">
                          <a:solidFill>
                            <a:schemeClr val="bg1"/>
                          </a:solidFill>
                        </a:rPr>
                        <a:t>Aggregate deferrals under section 83(</a:t>
                      </a:r>
                      <a:r>
                        <a:rPr lang="en-US" sz="1400" b="0" dirty="0" err="1">
                          <a:solidFill>
                            <a:schemeClr val="bg1"/>
                          </a:solidFill>
                        </a:rPr>
                        <a:t>i</a:t>
                      </a:r>
                      <a:r>
                        <a:rPr lang="en-US" sz="1400" b="0" dirty="0">
                          <a:solidFill>
                            <a:schemeClr val="bg1"/>
                          </a:solidFill>
                        </a:rPr>
                        <a:t>) elections as of the close of the calendar 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14278500"/>
                  </a:ext>
                </a:extLst>
              </a:tr>
            </a:tbl>
          </a:graphicData>
        </a:graphic>
      </p:graphicFrame>
    </p:spTree>
    <p:extLst>
      <p:ext uri="{BB962C8B-B14F-4D97-AF65-F5344CB8AC3E}">
        <p14:creationId xmlns:p14="http://schemas.microsoft.com/office/powerpoint/2010/main" val="26318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171239"/>
            <a:ext cx="7886700" cy="752788"/>
          </a:xfrm>
        </p:spPr>
        <p:txBody>
          <a:bodyPr/>
          <a:lstStyle/>
          <a:p>
            <a:r>
              <a:rPr lang="en-US" sz="4000" dirty="0">
                <a:solidFill>
                  <a:srgbClr val="000000"/>
                </a:solidFill>
              </a:rPr>
              <a:t>Form W-3 </a:t>
            </a:r>
            <a:r>
              <a:rPr lang="en-US" sz="1000" dirty="0">
                <a:solidFill>
                  <a:srgbClr val="000000"/>
                </a:solidFill>
              </a:rPr>
              <a:t>1</a:t>
            </a:r>
            <a:endParaRPr lang="en-US" sz="1000" noProof="0" dirty="0">
              <a:solidFill>
                <a:srgbClr val="000000"/>
              </a:solidFill>
            </a:endParaRPr>
          </a:p>
        </p:txBody>
      </p:sp>
      <p:sp>
        <p:nvSpPr>
          <p:cNvPr id="4" name="Content Placeholder 3">
            <a:extLst>
              <a:ext uri="{FF2B5EF4-FFF2-40B4-BE49-F238E27FC236}">
                <a16:creationId xmlns:a16="http://schemas.microsoft.com/office/drawing/2014/main" id="{D3E982BE-B2A6-4E53-B7D4-E4F70FEC572E}"/>
              </a:ext>
            </a:extLst>
          </p:cNvPr>
          <p:cNvSpPr>
            <a:spLocks noGrp="1"/>
          </p:cNvSpPr>
          <p:nvPr>
            <p:ph idx="1"/>
          </p:nvPr>
        </p:nvSpPr>
        <p:spPr>
          <a:xfrm>
            <a:off x="628650" y="1456266"/>
            <a:ext cx="7886700" cy="3609719"/>
          </a:xfrm>
        </p:spPr>
        <p:txBody>
          <a:bodyPr>
            <a:normAutofit/>
          </a:bodyPr>
          <a:lstStyle/>
          <a:p>
            <a:pPr marL="0" indent="0">
              <a:buNone/>
            </a:pPr>
            <a:r>
              <a:rPr lang="en-US" sz="2400" dirty="0"/>
              <a:t>Transmittal form that accompanies all the firm’s W-2s</a:t>
            </a:r>
          </a:p>
          <a:p>
            <a:pPr marL="0" indent="0">
              <a:buNone/>
            </a:pPr>
            <a:r>
              <a:rPr lang="en-US" sz="2400" dirty="0"/>
              <a:t>Each box on the W-3 contains the total of each box on the attached W-2s</a:t>
            </a:r>
          </a:p>
          <a:p>
            <a:pPr marL="0" indent="0">
              <a:buNone/>
            </a:pPr>
            <a:r>
              <a:rPr lang="en-US" sz="2400" dirty="0"/>
              <a:t>Must match the annual wages reported on Forms 940 and 941</a:t>
            </a:r>
          </a:p>
        </p:txBody>
      </p:sp>
    </p:spTree>
    <p:extLst>
      <p:ext uri="{BB962C8B-B14F-4D97-AF65-F5344CB8AC3E}">
        <p14:creationId xmlns:p14="http://schemas.microsoft.com/office/powerpoint/2010/main" val="2361098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p:txBody>
          <a:bodyPr/>
          <a:lstStyle/>
          <a:p>
            <a:r>
              <a:rPr lang="en-US" sz="4000" dirty="0"/>
              <a:t>Form W-3 </a:t>
            </a:r>
            <a:r>
              <a:rPr lang="en-US" sz="1000" dirty="0"/>
              <a:t>2</a:t>
            </a:r>
            <a:endParaRPr lang="en-US" sz="1000" noProof="0" dirty="0">
              <a:solidFill>
                <a:srgbClr val="000000"/>
              </a:solidFill>
            </a:endParaRPr>
          </a:p>
        </p:txBody>
      </p:sp>
      <p:pic>
        <p:nvPicPr>
          <p:cNvPr id="9" name="Content Placeholder 4" descr="A filled-in W-3 form is provided.">
            <a:extLst>
              <a:ext uri="{FF2B5EF4-FFF2-40B4-BE49-F238E27FC236}">
                <a16:creationId xmlns:a16="http://schemas.microsoft.com/office/drawing/2014/main" id="{005F1235-D326-4AF8-B65D-60A8D18D606C}"/>
              </a:ext>
            </a:extLst>
          </p:cNvPr>
          <p:cNvPicPr>
            <a:picLocks noGrp="1" noChangeAspect="1"/>
          </p:cNvPicPr>
          <p:nvPr>
            <p:ph idx="1"/>
          </p:nvPr>
        </p:nvPicPr>
        <p:blipFill>
          <a:blip r:embed="rId3"/>
          <a:stretch>
            <a:fillRect/>
          </a:stretch>
        </p:blipFill>
        <p:spPr>
          <a:xfrm>
            <a:off x="1288595" y="1285186"/>
            <a:ext cx="6868258" cy="5136954"/>
          </a:xfrm>
          <a:prstGeom prst="rect">
            <a:avLst/>
          </a:prstGeom>
        </p:spPr>
      </p:pic>
      <p:sp>
        <p:nvSpPr>
          <p:cNvPr id="6" name="Content Placeholder 5">
            <a:extLst>
              <a:ext uri="{FF2B5EF4-FFF2-40B4-BE49-F238E27FC236}">
                <a16:creationId xmlns:a16="http://schemas.microsoft.com/office/drawing/2014/main" id="{1652C286-E329-4AD5-9D0B-617AF274FB7D}"/>
              </a:ext>
            </a:extLst>
          </p:cNvPr>
          <p:cNvSpPr>
            <a:spLocks noGrp="1"/>
          </p:cNvSpPr>
          <p:nvPr>
            <p:ph idx="13"/>
          </p:nvPr>
        </p:nvSpPr>
        <p:spPr/>
        <p:txBody>
          <a:bodyPr>
            <a:normAutofit/>
          </a:bodyPr>
          <a:lstStyle/>
          <a:p>
            <a:r>
              <a:rPr lang="en-IN" sz="1200" dirty="0">
                <a:hlinkClick r:id="rId4" action="ppaction://hlinksldjump"/>
              </a:rPr>
              <a:t>Access the text alternative for slide images.</a:t>
            </a:r>
            <a:endParaRPr lang="en-IN" sz="1200" dirty="0"/>
          </a:p>
        </p:txBody>
      </p:sp>
    </p:spTree>
    <p:extLst>
      <p:ext uri="{BB962C8B-B14F-4D97-AF65-F5344CB8AC3E}">
        <p14:creationId xmlns:p14="http://schemas.microsoft.com/office/powerpoint/2010/main" val="3371002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323269"/>
            <a:ext cx="7886700" cy="920856"/>
          </a:xfrm>
        </p:spPr>
        <p:txBody>
          <a:bodyPr/>
          <a:lstStyle/>
          <a:p>
            <a:r>
              <a:rPr lang="en-US" sz="3600" noProof="0" dirty="0">
                <a:solidFill>
                  <a:srgbClr val="000000"/>
                </a:solidFill>
              </a:rPr>
              <a:t>L</a:t>
            </a:r>
            <a:r>
              <a:rPr lang="en-US" sz="100" noProof="0" dirty="0">
                <a:solidFill>
                  <a:srgbClr val="000000"/>
                </a:solidFill>
              </a:rPr>
              <a:t> </a:t>
            </a:r>
            <a:r>
              <a:rPr lang="en-US" sz="3600" noProof="0" dirty="0">
                <a:solidFill>
                  <a:srgbClr val="000000"/>
                </a:solidFill>
              </a:rPr>
              <a:t>O 6-4: </a:t>
            </a:r>
            <a:r>
              <a:rPr lang="en-US" sz="3600" dirty="0">
                <a:solidFill>
                  <a:srgbClr val="000000"/>
                </a:solidFill>
              </a:rPr>
              <a:t>Describe Payroll Within the Context of Business Expenses</a:t>
            </a:r>
            <a:endParaRPr lang="en-US" sz="3600" noProof="0" dirty="0">
              <a:solidFill>
                <a:srgbClr val="000000"/>
              </a:solidFill>
            </a:endParaRPr>
          </a:p>
        </p:txBody>
      </p:sp>
      <p:sp>
        <p:nvSpPr>
          <p:cNvPr id="3" name="Content Placeholder 2">
            <a:extLst>
              <a:ext uri="{FF2B5EF4-FFF2-40B4-BE49-F238E27FC236}">
                <a16:creationId xmlns:a16="http://schemas.microsoft.com/office/drawing/2014/main" id="{120C25D2-D4E2-4C97-9CD5-BB9B6C7BB35B}"/>
              </a:ext>
            </a:extLst>
          </p:cNvPr>
          <p:cNvSpPr>
            <a:spLocks noGrp="1"/>
          </p:cNvSpPr>
          <p:nvPr>
            <p:ph idx="1"/>
          </p:nvPr>
        </p:nvSpPr>
        <p:spPr>
          <a:xfrm>
            <a:off x="628650" y="1456266"/>
            <a:ext cx="7886700" cy="1286933"/>
          </a:xfrm>
        </p:spPr>
        <p:txBody>
          <a:bodyPr>
            <a:normAutofit lnSpcReduction="10000"/>
          </a:bodyPr>
          <a:lstStyle/>
          <a:p>
            <a:pPr marL="0" indent="0">
              <a:buNone/>
            </a:pPr>
            <a:r>
              <a:rPr lang="en-US" dirty="0">
                <a:solidFill>
                  <a:srgbClr val="000000"/>
                </a:solidFill>
              </a:rPr>
              <a:t>Payroll is part of the cost of employing people.</a:t>
            </a:r>
          </a:p>
          <a:p>
            <a:pPr marL="0" indent="0">
              <a:buNone/>
            </a:pPr>
            <a:r>
              <a:rPr lang="en-US" dirty="0">
                <a:solidFill>
                  <a:srgbClr val="000000"/>
                </a:solidFill>
              </a:rPr>
              <a:t>Other employee costs include recruiting, hiring, and training.</a:t>
            </a:r>
          </a:p>
          <a:p>
            <a:pPr marL="291600" lvl="2" indent="-291600">
              <a:lnSpc>
                <a:spcPct val="110000"/>
              </a:lnSpc>
              <a:spcBef>
                <a:spcPts val="1000"/>
              </a:spcBef>
            </a:pPr>
            <a:r>
              <a:rPr lang="en-US" sz="2100" dirty="0">
                <a:solidFill>
                  <a:srgbClr val="000000"/>
                </a:solidFill>
              </a:rPr>
              <a:t>New employee costs average $4,000.</a:t>
            </a:r>
            <a:endParaRPr lang="en-US" sz="2100" noProof="0" dirty="0"/>
          </a:p>
        </p:txBody>
      </p:sp>
      <p:sp>
        <p:nvSpPr>
          <p:cNvPr id="4" name="Content Placeholder 3">
            <a:extLst>
              <a:ext uri="{FF2B5EF4-FFF2-40B4-BE49-F238E27FC236}">
                <a16:creationId xmlns:a16="http://schemas.microsoft.com/office/drawing/2014/main" id="{770EA853-9A76-4B33-A35F-BEAA2AD01D84}"/>
              </a:ext>
            </a:extLst>
          </p:cNvPr>
          <p:cNvSpPr>
            <a:spLocks noGrp="1"/>
          </p:cNvSpPr>
          <p:nvPr>
            <p:ph idx="10"/>
          </p:nvPr>
        </p:nvSpPr>
        <p:spPr>
          <a:xfrm>
            <a:off x="628650" y="2821447"/>
            <a:ext cx="7886700" cy="1062132"/>
          </a:xfrm>
        </p:spPr>
        <p:txBody>
          <a:bodyPr>
            <a:normAutofit/>
          </a:bodyPr>
          <a:lstStyle/>
          <a:p>
            <a:pPr marL="0" indent="0">
              <a:buNone/>
            </a:pPr>
            <a:r>
              <a:rPr lang="en-US" dirty="0">
                <a:solidFill>
                  <a:srgbClr val="000000"/>
                </a:solidFill>
              </a:rPr>
              <a:t>Tools and uniforms are another cost.</a:t>
            </a:r>
          </a:p>
          <a:p>
            <a:pPr marL="0" indent="0">
              <a:buNone/>
            </a:pPr>
            <a:r>
              <a:rPr lang="en-US" dirty="0">
                <a:solidFill>
                  <a:srgbClr val="000000"/>
                </a:solidFill>
              </a:rPr>
              <a:t>Payroll data informs a company’s profitability.</a:t>
            </a:r>
            <a:endParaRPr lang="en-US" dirty="0"/>
          </a:p>
        </p:txBody>
      </p:sp>
    </p:spTree>
    <p:extLst>
      <p:ext uri="{BB962C8B-B14F-4D97-AF65-F5344CB8AC3E}">
        <p14:creationId xmlns:p14="http://schemas.microsoft.com/office/powerpoint/2010/main" val="1807396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130082"/>
            <a:ext cx="7886700" cy="752788"/>
          </a:xfrm>
        </p:spPr>
        <p:txBody>
          <a:bodyPr/>
          <a:lstStyle/>
          <a:p>
            <a:r>
              <a:rPr lang="en-US" sz="4000" dirty="0"/>
              <a:t>Non-reporting Penalties</a:t>
            </a:r>
            <a:endParaRPr lang="en-US" sz="4000" noProof="0" dirty="0">
              <a:solidFill>
                <a:srgbClr val="000000"/>
              </a:solidFill>
            </a:endParaRPr>
          </a:p>
        </p:txBody>
      </p:sp>
      <p:graphicFrame>
        <p:nvGraphicFramePr>
          <p:cNvPr id="6" name="Content Placeholder 5">
            <a:extLst>
              <a:ext uri="{FF2B5EF4-FFF2-40B4-BE49-F238E27FC236}">
                <a16:creationId xmlns:a16="http://schemas.microsoft.com/office/drawing/2014/main" id="{381A5E41-935D-468D-8DA5-E386D358C9BA}"/>
              </a:ext>
            </a:extLst>
          </p:cNvPr>
          <p:cNvGraphicFramePr>
            <a:graphicFrameLocks noGrp="1"/>
          </p:cNvGraphicFramePr>
          <p:nvPr>
            <p:ph idx="1"/>
            <p:extLst>
              <p:ext uri="{D42A27DB-BD31-4B8C-83A1-F6EECF244321}">
                <p14:modId xmlns:p14="http://schemas.microsoft.com/office/powerpoint/2010/main" val="1632798815"/>
              </p:ext>
            </p:extLst>
          </p:nvPr>
        </p:nvGraphicFramePr>
        <p:xfrm>
          <a:off x="628650" y="1635296"/>
          <a:ext cx="8230215" cy="3268826"/>
        </p:xfrm>
        <a:graphic>
          <a:graphicData uri="http://schemas.openxmlformats.org/drawingml/2006/table">
            <a:tbl>
              <a:tblPr firstRow="1" bandRow="1">
                <a:tableStyleId>{5C22544A-7EE6-4342-B048-85BDC9FD1C3A}</a:tableStyleId>
              </a:tblPr>
              <a:tblGrid>
                <a:gridCol w="2374432">
                  <a:extLst>
                    <a:ext uri="{9D8B030D-6E8A-4147-A177-3AD203B41FA5}">
                      <a16:colId xmlns:a16="http://schemas.microsoft.com/office/drawing/2014/main" val="1416033473"/>
                    </a:ext>
                  </a:extLst>
                </a:gridCol>
                <a:gridCol w="5855783">
                  <a:extLst>
                    <a:ext uri="{9D8B030D-6E8A-4147-A177-3AD203B41FA5}">
                      <a16:colId xmlns:a16="http://schemas.microsoft.com/office/drawing/2014/main" val="81205777"/>
                    </a:ext>
                  </a:extLst>
                </a:gridCol>
              </a:tblGrid>
              <a:tr h="1058696">
                <a:tc>
                  <a:txBody>
                    <a:bodyPr/>
                    <a:lstStyle/>
                    <a:p>
                      <a:r>
                        <a:rPr lang="en-US" sz="2400" b="1" dirty="0">
                          <a:solidFill>
                            <a:srgbClr val="000000"/>
                          </a:solidFill>
                          <a:effectLst/>
                        </a:rPr>
                        <a:t>2% if deposited 1 to 5 days late</a:t>
                      </a:r>
                      <a:endParaRPr lang="en-IN" sz="2400" b="1"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rgbClr val="000000"/>
                          </a:solidFill>
                          <a:effectLst/>
                        </a:rPr>
                        <a:t>10% for failure to deposit amounts due with the tax return</a:t>
                      </a:r>
                      <a:endParaRPr lang="en-IN" sz="24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9839225"/>
                  </a:ext>
                </a:extLst>
              </a:tr>
              <a:tr h="1151434">
                <a:tc>
                  <a:txBody>
                    <a:bodyPr/>
                    <a:lstStyle/>
                    <a:p>
                      <a:r>
                        <a:rPr lang="en-US" sz="2400" b="1" dirty="0">
                          <a:solidFill>
                            <a:srgbClr val="000000"/>
                          </a:solidFill>
                          <a:effectLst/>
                        </a:rPr>
                        <a:t>5% if deposited 6 to 15 days late</a:t>
                      </a:r>
                      <a:endParaRPr lang="en-IN" sz="2400" b="1" dirty="0">
                        <a:solidFill>
                          <a:srgbClr val="000000"/>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solidFill>
                            <a:srgbClr val="000000"/>
                          </a:solidFill>
                          <a:effectLst/>
                        </a:rPr>
                        <a:t>10% for amounts paid within 10 days of first notice from I</a:t>
                      </a:r>
                      <a:r>
                        <a:rPr lang="en-US" sz="100" dirty="0">
                          <a:solidFill>
                            <a:srgbClr val="000000"/>
                          </a:solidFill>
                          <a:effectLst/>
                        </a:rPr>
                        <a:t> </a:t>
                      </a:r>
                      <a:r>
                        <a:rPr lang="en-US" sz="2400" dirty="0">
                          <a:solidFill>
                            <a:srgbClr val="000000"/>
                          </a:solidFill>
                          <a:effectLst/>
                        </a:rPr>
                        <a:t>R</a:t>
                      </a:r>
                      <a:r>
                        <a:rPr lang="en-US" sz="100" dirty="0">
                          <a:solidFill>
                            <a:srgbClr val="000000"/>
                          </a:solidFill>
                          <a:effectLst/>
                        </a:rPr>
                        <a:t> </a:t>
                      </a:r>
                      <a:r>
                        <a:rPr lang="en-US" sz="2400" dirty="0">
                          <a:solidFill>
                            <a:srgbClr val="000000"/>
                          </a:solidFill>
                          <a:effectLst/>
                        </a:rPr>
                        <a:t>S</a:t>
                      </a:r>
                      <a:endParaRPr lang="en-IN" sz="2400" dirty="0">
                        <a:solidFill>
                          <a:srgbClr val="000000"/>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4327346"/>
                  </a:ext>
                </a:extLst>
              </a:tr>
              <a:tr h="1058696">
                <a:tc>
                  <a:txBody>
                    <a:bodyPr/>
                    <a:lstStyle/>
                    <a:p>
                      <a:r>
                        <a:rPr lang="en-US" sz="2400" b="1" dirty="0">
                          <a:solidFill>
                            <a:srgbClr val="000000"/>
                          </a:solidFill>
                          <a:effectLst/>
                        </a:rPr>
                        <a:t>10% if 16 or more days late</a:t>
                      </a:r>
                      <a:endParaRPr lang="en-IN" sz="2400" b="1"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rgbClr val="000000"/>
                          </a:solidFill>
                          <a:effectLst/>
                        </a:rPr>
                        <a:t>15% for amounts unpaid more than 10 days after the first notice from the I</a:t>
                      </a:r>
                      <a:r>
                        <a:rPr lang="en-US" sz="100" dirty="0">
                          <a:solidFill>
                            <a:srgbClr val="000000"/>
                          </a:solidFill>
                          <a:effectLst/>
                        </a:rPr>
                        <a:t> </a:t>
                      </a:r>
                      <a:r>
                        <a:rPr lang="en-US" sz="2400" dirty="0">
                          <a:solidFill>
                            <a:srgbClr val="000000"/>
                          </a:solidFill>
                          <a:effectLst/>
                        </a:rPr>
                        <a:t>R</a:t>
                      </a:r>
                      <a:r>
                        <a:rPr lang="en-US" sz="100" dirty="0">
                          <a:solidFill>
                            <a:srgbClr val="000000"/>
                          </a:solidFill>
                          <a:effectLst/>
                        </a:rPr>
                        <a:t> </a:t>
                      </a:r>
                      <a:r>
                        <a:rPr lang="en-US" sz="2400" dirty="0">
                          <a:solidFill>
                            <a:srgbClr val="000000"/>
                          </a:solidFill>
                          <a:effectLst/>
                        </a:rPr>
                        <a:t>S</a:t>
                      </a:r>
                      <a:endParaRPr lang="en-IN" sz="24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9714179"/>
                  </a:ext>
                </a:extLst>
              </a:tr>
            </a:tbl>
          </a:graphicData>
        </a:graphic>
      </p:graphicFrame>
    </p:spTree>
    <p:extLst>
      <p:ext uri="{BB962C8B-B14F-4D97-AF65-F5344CB8AC3E}">
        <p14:creationId xmlns:p14="http://schemas.microsoft.com/office/powerpoint/2010/main" val="3664683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277226"/>
            <a:ext cx="7886700" cy="1012942"/>
          </a:xfrm>
        </p:spPr>
        <p:txBody>
          <a:bodyPr/>
          <a:lstStyle/>
          <a:p>
            <a:r>
              <a:rPr lang="en-US" sz="4000" dirty="0"/>
              <a:t>General Employer Expenses and Responsibilities</a:t>
            </a:r>
            <a:endParaRPr lang="en-US" sz="4000" noProof="0" dirty="0">
              <a:solidFill>
                <a:srgbClr val="000000"/>
              </a:solidFill>
            </a:endParaRPr>
          </a:p>
        </p:txBody>
      </p:sp>
      <p:graphicFrame>
        <p:nvGraphicFramePr>
          <p:cNvPr id="6" name="Content Placeholder 5">
            <a:extLst>
              <a:ext uri="{FF2B5EF4-FFF2-40B4-BE49-F238E27FC236}">
                <a16:creationId xmlns:a16="http://schemas.microsoft.com/office/drawing/2014/main" id="{381A5E41-935D-468D-8DA5-E386D358C9BA}"/>
              </a:ext>
            </a:extLst>
          </p:cNvPr>
          <p:cNvGraphicFramePr>
            <a:graphicFrameLocks noGrp="1"/>
          </p:cNvGraphicFramePr>
          <p:nvPr>
            <p:ph idx="1"/>
            <p:extLst>
              <p:ext uri="{D42A27DB-BD31-4B8C-83A1-F6EECF244321}">
                <p14:modId xmlns:p14="http://schemas.microsoft.com/office/powerpoint/2010/main" val="1430394278"/>
              </p:ext>
            </p:extLst>
          </p:nvPr>
        </p:nvGraphicFramePr>
        <p:xfrm>
          <a:off x="628650" y="2029530"/>
          <a:ext cx="8200718" cy="2365489"/>
        </p:xfrm>
        <a:graphic>
          <a:graphicData uri="http://schemas.openxmlformats.org/drawingml/2006/table">
            <a:tbl>
              <a:tblPr firstRow="1" bandRow="1">
                <a:tableStyleId>{5C22544A-7EE6-4342-B048-85BDC9FD1C3A}</a:tableStyleId>
              </a:tblPr>
              <a:tblGrid>
                <a:gridCol w="2246559">
                  <a:extLst>
                    <a:ext uri="{9D8B030D-6E8A-4147-A177-3AD203B41FA5}">
                      <a16:colId xmlns:a16="http://schemas.microsoft.com/office/drawing/2014/main" val="1416033473"/>
                    </a:ext>
                  </a:extLst>
                </a:gridCol>
                <a:gridCol w="2974985">
                  <a:extLst>
                    <a:ext uri="{9D8B030D-6E8A-4147-A177-3AD203B41FA5}">
                      <a16:colId xmlns:a16="http://schemas.microsoft.com/office/drawing/2014/main" val="81205777"/>
                    </a:ext>
                  </a:extLst>
                </a:gridCol>
                <a:gridCol w="2979174">
                  <a:extLst>
                    <a:ext uri="{9D8B030D-6E8A-4147-A177-3AD203B41FA5}">
                      <a16:colId xmlns:a16="http://schemas.microsoft.com/office/drawing/2014/main" val="2940284621"/>
                    </a:ext>
                  </a:extLst>
                </a:gridCol>
              </a:tblGrid>
              <a:tr h="883105">
                <a:tc>
                  <a:txBody>
                    <a:bodyPr/>
                    <a:lstStyle/>
                    <a:p>
                      <a:r>
                        <a:rPr lang="en-US" sz="2400" b="1" dirty="0">
                          <a:ln>
                            <a:noFill/>
                          </a:ln>
                          <a:solidFill>
                            <a:schemeClr val="bg1"/>
                          </a:solidFill>
                        </a:rPr>
                        <a:t>Employee Compensation</a:t>
                      </a:r>
                      <a:endParaRPr lang="en-IN" sz="2400" b="1" dirty="0">
                        <a:ln>
                          <a:noFill/>
                        </a:ln>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ln>
                            <a:noFill/>
                          </a:ln>
                          <a:solidFill>
                            <a:schemeClr val="bg1"/>
                          </a:solidFill>
                        </a:rPr>
                        <a:t>Tax Withholding</a:t>
                      </a:r>
                      <a:endParaRPr lang="en-IN" sz="2400" b="1" dirty="0">
                        <a:ln>
                          <a:noFill/>
                        </a:ln>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ln>
                            <a:noFill/>
                          </a:ln>
                          <a:solidFill>
                            <a:schemeClr val="bg1"/>
                          </a:solidFill>
                        </a:rPr>
                        <a:t>Tax Matching</a:t>
                      </a:r>
                      <a:endParaRPr lang="en-IN" sz="2400" b="1" dirty="0">
                        <a:ln>
                          <a:noFill/>
                        </a:ln>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9839225"/>
                  </a:ext>
                </a:extLst>
              </a:tr>
              <a:tr h="916888">
                <a:tc>
                  <a:txBody>
                    <a:bodyPr/>
                    <a:lstStyle/>
                    <a:p>
                      <a:r>
                        <a:rPr lang="en-US" sz="2400" dirty="0">
                          <a:ln>
                            <a:noFill/>
                          </a:ln>
                          <a:solidFill>
                            <a:schemeClr val="bg1"/>
                          </a:solidFill>
                        </a:rPr>
                        <a:t>Tax Remittance</a:t>
                      </a:r>
                      <a:endParaRPr lang="en-IN" sz="2400" b="1" dirty="0">
                        <a:ln>
                          <a:no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ln>
                            <a:noFill/>
                          </a:ln>
                          <a:solidFill>
                            <a:schemeClr val="bg1"/>
                          </a:solidFill>
                        </a:rPr>
                        <a:t>Voluntary deductions</a:t>
                      </a:r>
                      <a:r>
                        <a:rPr lang="en-US" sz="2400" baseline="0" dirty="0">
                          <a:ln>
                            <a:noFill/>
                          </a:ln>
                          <a:solidFill>
                            <a:schemeClr val="bg1"/>
                          </a:solidFill>
                        </a:rPr>
                        <a:t> from employee pay</a:t>
                      </a:r>
                      <a:endParaRPr lang="en-IN" sz="2400" dirty="0">
                        <a:ln>
                          <a:no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ln>
                            <a:noFill/>
                          </a:ln>
                          <a:solidFill>
                            <a:schemeClr val="bg1"/>
                          </a:solidFill>
                        </a:rPr>
                        <a:t>Remittance of</a:t>
                      </a:r>
                      <a:r>
                        <a:rPr lang="en-US" sz="2400" baseline="0" dirty="0">
                          <a:ln>
                            <a:noFill/>
                          </a:ln>
                          <a:solidFill>
                            <a:schemeClr val="bg1"/>
                          </a:solidFill>
                        </a:rPr>
                        <a:t> voluntary deductions</a:t>
                      </a:r>
                      <a:endParaRPr lang="en-IN" sz="2400" dirty="0">
                        <a:ln>
                          <a:no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4327346"/>
                  </a:ext>
                </a:extLst>
              </a:tr>
              <a:tr h="565496">
                <a:tc>
                  <a:txBody>
                    <a:bodyPr/>
                    <a:lstStyle/>
                    <a:p>
                      <a:r>
                        <a:rPr lang="en-US" sz="2400" dirty="0">
                          <a:ln>
                            <a:noFill/>
                          </a:ln>
                          <a:solidFill>
                            <a:schemeClr val="bg1"/>
                          </a:solidFill>
                        </a:rPr>
                        <a:t>Tax Reporting</a:t>
                      </a:r>
                      <a:endParaRPr lang="en-IN" sz="2400" b="1" dirty="0">
                        <a:ln>
                          <a:no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ln>
                            <a:noFill/>
                          </a:ln>
                          <a:solidFill>
                            <a:schemeClr val="bg1"/>
                          </a:solidFill>
                        </a:rPr>
                        <a:t>Tax deposits</a:t>
                      </a:r>
                      <a:endParaRPr lang="en-IN" sz="2400" dirty="0">
                        <a:ln>
                          <a:no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ln>
                            <a:noFill/>
                          </a:ln>
                          <a:solidFill>
                            <a:schemeClr val="bg1"/>
                          </a:solidFill>
                        </a:rPr>
                        <a:t>Accountability</a:t>
                      </a:r>
                      <a:endParaRPr lang="en-IN" sz="2400" dirty="0">
                        <a:ln>
                          <a:no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9714179"/>
                  </a:ext>
                </a:extLst>
              </a:tr>
            </a:tbl>
          </a:graphicData>
        </a:graphic>
      </p:graphicFrame>
    </p:spTree>
    <p:extLst>
      <p:ext uri="{BB962C8B-B14F-4D97-AF65-F5344CB8AC3E}">
        <p14:creationId xmlns:p14="http://schemas.microsoft.com/office/powerpoint/2010/main" val="2783060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323269"/>
            <a:ext cx="7886700" cy="920856"/>
          </a:xfrm>
        </p:spPr>
        <p:txBody>
          <a:bodyPr/>
          <a:lstStyle/>
          <a:p>
            <a:r>
              <a:rPr lang="en-US" sz="3600" noProof="0" dirty="0">
                <a:solidFill>
                  <a:srgbClr val="000000"/>
                </a:solidFill>
              </a:rPr>
              <a:t>L</a:t>
            </a:r>
            <a:r>
              <a:rPr lang="en-US" sz="100" noProof="0" dirty="0">
                <a:solidFill>
                  <a:srgbClr val="000000"/>
                </a:solidFill>
              </a:rPr>
              <a:t> </a:t>
            </a:r>
            <a:r>
              <a:rPr lang="en-US" sz="3600" noProof="0" dirty="0">
                <a:solidFill>
                  <a:srgbClr val="000000"/>
                </a:solidFill>
              </a:rPr>
              <a:t>O 6-5: </a:t>
            </a:r>
            <a:r>
              <a:rPr lang="en-US" sz="3600" dirty="0">
                <a:solidFill>
                  <a:srgbClr val="000000"/>
                </a:solidFill>
              </a:rPr>
              <a:t>Relate Labor Expenses to Company Profitability</a:t>
            </a:r>
            <a:endParaRPr lang="en-US" sz="3600" noProof="0" dirty="0">
              <a:solidFill>
                <a:srgbClr val="000000"/>
              </a:solidFill>
            </a:endParaRPr>
          </a:p>
        </p:txBody>
      </p:sp>
      <p:sp>
        <p:nvSpPr>
          <p:cNvPr id="3" name="Content Placeholder 2">
            <a:extLst>
              <a:ext uri="{FF2B5EF4-FFF2-40B4-BE49-F238E27FC236}">
                <a16:creationId xmlns:a16="http://schemas.microsoft.com/office/drawing/2014/main" id="{120C25D2-D4E2-4C97-9CD5-BB9B6C7BB35B}"/>
              </a:ext>
            </a:extLst>
          </p:cNvPr>
          <p:cNvSpPr>
            <a:spLocks noGrp="1"/>
          </p:cNvSpPr>
          <p:nvPr>
            <p:ph idx="1"/>
          </p:nvPr>
        </p:nvSpPr>
        <p:spPr>
          <a:xfrm>
            <a:off x="628650" y="1456266"/>
            <a:ext cx="7886700" cy="1286933"/>
          </a:xfrm>
        </p:spPr>
        <p:txBody>
          <a:bodyPr>
            <a:normAutofit/>
          </a:bodyPr>
          <a:lstStyle/>
          <a:p>
            <a:pPr marL="0" indent="0">
              <a:buNone/>
            </a:pPr>
            <a:r>
              <a:rPr lang="en-US" dirty="0">
                <a:solidFill>
                  <a:srgbClr val="000000"/>
                </a:solidFill>
              </a:rPr>
              <a:t>Other expenses comprise up to 50% of the employee’s pay.</a:t>
            </a:r>
          </a:p>
          <a:p>
            <a:pPr marL="291600" lvl="2" indent="-291600">
              <a:lnSpc>
                <a:spcPct val="100000"/>
              </a:lnSpc>
              <a:spcBef>
                <a:spcPts val="1000"/>
              </a:spcBef>
            </a:pPr>
            <a:r>
              <a:rPr lang="en-US" sz="2100" dirty="0">
                <a:solidFill>
                  <a:srgbClr val="000000"/>
                </a:solidFill>
              </a:rPr>
              <a:t>Other expenses include tax payments, retirement plan contributions, paid time off, and other employer-paid benefits.</a:t>
            </a:r>
            <a:endParaRPr lang="en-US" sz="2100" noProof="0" dirty="0"/>
          </a:p>
        </p:txBody>
      </p:sp>
      <p:sp>
        <p:nvSpPr>
          <p:cNvPr id="4" name="Content Placeholder 3">
            <a:extLst>
              <a:ext uri="{FF2B5EF4-FFF2-40B4-BE49-F238E27FC236}">
                <a16:creationId xmlns:a16="http://schemas.microsoft.com/office/drawing/2014/main" id="{770EA853-9A76-4B33-A35F-BEAA2AD01D84}"/>
              </a:ext>
            </a:extLst>
          </p:cNvPr>
          <p:cNvSpPr>
            <a:spLocks noGrp="1"/>
          </p:cNvSpPr>
          <p:nvPr>
            <p:ph idx="10"/>
          </p:nvPr>
        </p:nvSpPr>
        <p:spPr>
          <a:xfrm>
            <a:off x="628650" y="2821447"/>
            <a:ext cx="7886700" cy="1417178"/>
          </a:xfrm>
        </p:spPr>
        <p:txBody>
          <a:bodyPr>
            <a:normAutofit/>
          </a:bodyPr>
          <a:lstStyle/>
          <a:p>
            <a:pPr marL="0" indent="0">
              <a:buNone/>
            </a:pPr>
            <a:r>
              <a:rPr lang="en-US" dirty="0">
                <a:solidFill>
                  <a:srgbClr val="000000"/>
                </a:solidFill>
              </a:rPr>
              <a:t>Employers need to consider the distribution of costs. </a:t>
            </a:r>
          </a:p>
          <a:p>
            <a:pPr marL="291600" lvl="1" indent="-291600"/>
            <a:r>
              <a:rPr lang="en-US" sz="2100" dirty="0">
                <a:solidFill>
                  <a:srgbClr val="000000"/>
                </a:solidFill>
              </a:rPr>
              <a:t>The number of employees per department is called </a:t>
            </a:r>
            <a:r>
              <a:rPr lang="en-US" sz="2100" i="1" dirty="0">
                <a:solidFill>
                  <a:srgbClr val="000000"/>
                </a:solidFill>
              </a:rPr>
              <a:t>labor distribution</a:t>
            </a:r>
            <a:r>
              <a:rPr lang="en-US" sz="2100" dirty="0">
                <a:solidFill>
                  <a:srgbClr val="000000"/>
                </a:solidFill>
              </a:rPr>
              <a:t>, which influences each department’s profitability.</a:t>
            </a:r>
            <a:endParaRPr lang="en-US" dirty="0"/>
          </a:p>
        </p:txBody>
      </p:sp>
    </p:spTree>
    <p:extLst>
      <p:ext uri="{BB962C8B-B14F-4D97-AF65-F5344CB8AC3E}">
        <p14:creationId xmlns:p14="http://schemas.microsoft.com/office/powerpoint/2010/main" val="966227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123390"/>
            <a:ext cx="7886700" cy="837142"/>
          </a:xfrm>
        </p:spPr>
        <p:txBody>
          <a:bodyPr/>
          <a:lstStyle/>
          <a:p>
            <a:r>
              <a:rPr lang="en-US" sz="3600" dirty="0"/>
              <a:t>Labor Distribution Report</a:t>
            </a:r>
            <a:endParaRPr lang="en-US" sz="3600" noProof="0" dirty="0">
              <a:solidFill>
                <a:srgbClr val="000000"/>
              </a:solidFill>
            </a:endParaRPr>
          </a:p>
        </p:txBody>
      </p:sp>
      <p:sp>
        <p:nvSpPr>
          <p:cNvPr id="3" name="Content Placeholder 2">
            <a:extLst>
              <a:ext uri="{FF2B5EF4-FFF2-40B4-BE49-F238E27FC236}">
                <a16:creationId xmlns:a16="http://schemas.microsoft.com/office/drawing/2014/main" id="{120C25D2-D4E2-4C97-9CD5-BB9B6C7BB35B}"/>
              </a:ext>
            </a:extLst>
          </p:cNvPr>
          <p:cNvSpPr>
            <a:spLocks noGrp="1"/>
          </p:cNvSpPr>
          <p:nvPr>
            <p:ph idx="1"/>
          </p:nvPr>
        </p:nvSpPr>
        <p:spPr>
          <a:xfrm>
            <a:off x="628650" y="1195754"/>
            <a:ext cx="7886700" cy="5110453"/>
          </a:xfrm>
        </p:spPr>
        <p:txBody>
          <a:bodyPr>
            <a:normAutofit/>
          </a:bodyPr>
          <a:lstStyle/>
          <a:p>
            <a:pPr marL="0" lvl="0" indent="0">
              <a:buNone/>
            </a:pPr>
            <a:r>
              <a:rPr lang="en-US" sz="2400" dirty="0"/>
              <a:t>Departmental classification of employees affects the distribution of expenses in the company.</a:t>
            </a:r>
          </a:p>
          <a:p>
            <a:pPr marL="0" indent="0">
              <a:buNone/>
            </a:pPr>
            <a:r>
              <a:rPr lang="en-US" sz="2400" dirty="0"/>
              <a:t>Without classification, all labor expenses are evenly distributed among departments.</a:t>
            </a:r>
          </a:p>
          <a:p>
            <a:pPr marL="0" indent="0">
              <a:buNone/>
            </a:pPr>
            <a:r>
              <a:rPr lang="en-US" sz="2400" dirty="0"/>
              <a:t>Potential for misclassification of expenses and incorrect data for decision making, which could lead to poor decisions.</a:t>
            </a:r>
          </a:p>
        </p:txBody>
      </p:sp>
    </p:spTree>
    <p:extLst>
      <p:ext uri="{BB962C8B-B14F-4D97-AF65-F5344CB8AC3E}">
        <p14:creationId xmlns:p14="http://schemas.microsoft.com/office/powerpoint/2010/main" val="355504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1BC7-D88F-4760-9F6E-E5611DF41423}"/>
              </a:ext>
            </a:extLst>
          </p:cNvPr>
          <p:cNvSpPr>
            <a:spLocks noGrp="1"/>
          </p:cNvSpPr>
          <p:nvPr>
            <p:ph type="title"/>
          </p:nvPr>
        </p:nvSpPr>
        <p:spPr>
          <a:xfrm>
            <a:off x="628650" y="134019"/>
            <a:ext cx="7886700" cy="837142"/>
          </a:xfrm>
        </p:spPr>
        <p:txBody>
          <a:bodyPr/>
          <a:lstStyle/>
          <a:p>
            <a:r>
              <a:rPr lang="en-US" sz="3600" dirty="0"/>
              <a:t>F</a:t>
            </a:r>
            <a:r>
              <a:rPr lang="en-US" sz="100" dirty="0"/>
              <a:t> </a:t>
            </a:r>
            <a:r>
              <a:rPr lang="en-US" sz="3600" dirty="0"/>
              <a:t>I</a:t>
            </a:r>
            <a:r>
              <a:rPr lang="en-US" sz="100" dirty="0"/>
              <a:t> </a:t>
            </a:r>
            <a:r>
              <a:rPr lang="en-US" sz="3600" dirty="0"/>
              <a:t>C</a:t>
            </a:r>
            <a:r>
              <a:rPr lang="en-US" sz="100" dirty="0"/>
              <a:t> </a:t>
            </a:r>
            <a:r>
              <a:rPr lang="en-US" sz="3600" dirty="0"/>
              <a:t>A Taxes: Employer Responsibility</a:t>
            </a:r>
            <a:endParaRPr lang="en-US" sz="3600" noProof="0" dirty="0"/>
          </a:p>
        </p:txBody>
      </p:sp>
      <p:sp>
        <p:nvSpPr>
          <p:cNvPr id="3" name="Content Placeholder 2">
            <a:extLst>
              <a:ext uri="{FF2B5EF4-FFF2-40B4-BE49-F238E27FC236}">
                <a16:creationId xmlns:a16="http://schemas.microsoft.com/office/drawing/2014/main" id="{D58EB2C3-7A2F-4C4E-8AEB-F3FF911A7E9E}"/>
              </a:ext>
            </a:extLst>
          </p:cNvPr>
          <p:cNvSpPr>
            <a:spLocks noGrp="1"/>
          </p:cNvSpPr>
          <p:nvPr>
            <p:ph idx="1"/>
          </p:nvPr>
        </p:nvSpPr>
        <p:spPr>
          <a:xfrm>
            <a:off x="628650" y="1456267"/>
            <a:ext cx="7886700" cy="1578335"/>
          </a:xfrm>
        </p:spPr>
        <p:txBody>
          <a:bodyPr>
            <a:normAutofit/>
          </a:bodyPr>
          <a:lstStyle/>
          <a:p>
            <a:pPr marL="0" lvl="0" indent="0">
              <a:buNone/>
            </a:pPr>
            <a:r>
              <a:rPr lang="en-US" sz="1700" dirty="0"/>
              <a:t>Employer matches the amount of the employee deduction</a:t>
            </a:r>
          </a:p>
          <a:p>
            <a:pPr marL="0" indent="0">
              <a:buNone/>
            </a:pPr>
            <a:r>
              <a:rPr lang="en-US" sz="1700" dirty="0"/>
              <a:t>Social Security</a:t>
            </a:r>
          </a:p>
          <a:p>
            <a:pPr lvl="0"/>
            <a:r>
              <a:rPr lang="en-US" sz="1700" dirty="0"/>
              <a:t>Employee has a 6.2% deduction, so employer must also pay the same amount.</a:t>
            </a:r>
          </a:p>
          <a:p>
            <a:pPr lvl="0"/>
            <a:r>
              <a:rPr lang="en-US" sz="1700" dirty="0"/>
              <a:t>Wage base (2020): $132,900.</a:t>
            </a:r>
          </a:p>
        </p:txBody>
      </p:sp>
      <p:sp>
        <p:nvSpPr>
          <p:cNvPr id="4" name="Content Placeholder 3">
            <a:extLst>
              <a:ext uri="{FF2B5EF4-FFF2-40B4-BE49-F238E27FC236}">
                <a16:creationId xmlns:a16="http://schemas.microsoft.com/office/drawing/2014/main" id="{7E711703-2808-4252-B419-A51504B7B28A}"/>
              </a:ext>
            </a:extLst>
          </p:cNvPr>
          <p:cNvSpPr>
            <a:spLocks noGrp="1"/>
          </p:cNvSpPr>
          <p:nvPr>
            <p:ph idx="10"/>
          </p:nvPr>
        </p:nvSpPr>
        <p:spPr>
          <a:xfrm>
            <a:off x="628650" y="3079184"/>
            <a:ext cx="7886700" cy="1281801"/>
          </a:xfrm>
        </p:spPr>
        <p:txBody>
          <a:bodyPr>
            <a:normAutofit/>
          </a:bodyPr>
          <a:lstStyle/>
          <a:p>
            <a:pPr marL="0" lvl="0" indent="0">
              <a:buNone/>
            </a:pPr>
            <a:r>
              <a:rPr lang="en-US" sz="1700" dirty="0"/>
              <a:t>Medicare</a:t>
            </a:r>
          </a:p>
          <a:p>
            <a:pPr lvl="0">
              <a:lnSpc>
                <a:spcPct val="110000"/>
              </a:lnSpc>
            </a:pPr>
            <a:r>
              <a:rPr lang="en-US" sz="1700" dirty="0"/>
              <a:t>Employee has a 1.45% deduction, so employer must also pay the same amount.</a:t>
            </a:r>
          </a:p>
          <a:p>
            <a:pPr lvl="0">
              <a:lnSpc>
                <a:spcPct val="110000"/>
              </a:lnSpc>
            </a:pPr>
            <a:r>
              <a:rPr lang="en-US" sz="1700" dirty="0"/>
              <a:t>Employee is only responsible for the 0.9% surcharge if they earn over $200,000.</a:t>
            </a:r>
          </a:p>
        </p:txBody>
      </p:sp>
    </p:spTree>
    <p:extLst>
      <p:ext uri="{BB962C8B-B14F-4D97-AF65-F5344CB8AC3E}">
        <p14:creationId xmlns:p14="http://schemas.microsoft.com/office/powerpoint/2010/main" val="3545749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217982"/>
            <a:ext cx="7886700" cy="685908"/>
          </a:xfrm>
        </p:spPr>
        <p:txBody>
          <a:bodyPr/>
          <a:lstStyle/>
          <a:p>
            <a:r>
              <a:rPr lang="en-US" sz="4000" dirty="0">
                <a:solidFill>
                  <a:srgbClr val="000000"/>
                </a:solidFill>
              </a:rPr>
              <a:t>Example: Labor Distribution </a:t>
            </a:r>
            <a:r>
              <a:rPr lang="en-US" sz="1000" dirty="0">
                <a:solidFill>
                  <a:srgbClr val="000000"/>
                </a:solidFill>
              </a:rPr>
              <a:t>1</a:t>
            </a:r>
            <a:endParaRPr lang="en-US" sz="1000" noProof="0" dirty="0">
              <a:solidFill>
                <a:srgbClr val="000000"/>
              </a:solidFill>
            </a:endParaRPr>
          </a:p>
        </p:txBody>
      </p:sp>
      <p:sp>
        <p:nvSpPr>
          <p:cNvPr id="3" name="Content Placeholder 2">
            <a:extLst>
              <a:ext uri="{FF2B5EF4-FFF2-40B4-BE49-F238E27FC236}">
                <a16:creationId xmlns:a16="http://schemas.microsoft.com/office/drawing/2014/main" id="{120C25D2-D4E2-4C97-9CD5-BB9B6C7BB35B}"/>
              </a:ext>
            </a:extLst>
          </p:cNvPr>
          <p:cNvSpPr>
            <a:spLocks noGrp="1"/>
          </p:cNvSpPr>
          <p:nvPr>
            <p:ph idx="1"/>
          </p:nvPr>
        </p:nvSpPr>
        <p:spPr>
          <a:xfrm>
            <a:off x="628650" y="1456266"/>
            <a:ext cx="7886700" cy="1970688"/>
          </a:xfrm>
        </p:spPr>
        <p:txBody>
          <a:bodyPr>
            <a:normAutofit/>
          </a:bodyPr>
          <a:lstStyle/>
          <a:p>
            <a:pPr marL="0" indent="0">
              <a:buNone/>
            </a:pPr>
            <a:r>
              <a:rPr lang="en-US" sz="2400" dirty="0">
                <a:solidFill>
                  <a:srgbClr val="000000"/>
                </a:solidFill>
              </a:rPr>
              <a:t>A</a:t>
            </a:r>
            <a:r>
              <a:rPr lang="en-US" sz="100" dirty="0">
                <a:solidFill>
                  <a:srgbClr val="000000"/>
                </a:solidFill>
              </a:rPr>
              <a:t> </a:t>
            </a:r>
            <a:r>
              <a:rPr lang="en-US" sz="2400" dirty="0">
                <a:solidFill>
                  <a:srgbClr val="000000"/>
                </a:solidFill>
              </a:rPr>
              <a:t>B</a:t>
            </a:r>
            <a:r>
              <a:rPr lang="en-US" sz="100" dirty="0">
                <a:solidFill>
                  <a:srgbClr val="000000"/>
                </a:solidFill>
              </a:rPr>
              <a:t> </a:t>
            </a:r>
            <a:r>
              <a:rPr lang="en-US" sz="2400" dirty="0">
                <a:solidFill>
                  <a:srgbClr val="000000"/>
                </a:solidFill>
              </a:rPr>
              <a:t>D Industries has 85 employees in 3 departments:</a:t>
            </a:r>
          </a:p>
          <a:p>
            <a:pPr marL="291600" lvl="1" indent="-291600"/>
            <a:r>
              <a:rPr lang="en-US" sz="2400" dirty="0">
                <a:solidFill>
                  <a:srgbClr val="000000"/>
                </a:solidFill>
              </a:rPr>
              <a:t>Administration: 10 employees.</a:t>
            </a:r>
          </a:p>
          <a:p>
            <a:pPr marL="291600" lvl="1" indent="-291600"/>
            <a:r>
              <a:rPr lang="en-US" sz="2400" dirty="0">
                <a:solidFill>
                  <a:srgbClr val="000000"/>
                </a:solidFill>
              </a:rPr>
              <a:t>Sales: 15 employees.</a:t>
            </a:r>
          </a:p>
          <a:p>
            <a:pPr marL="291600" lvl="1" indent="-291600"/>
            <a:r>
              <a:rPr lang="en-US" sz="2400" dirty="0">
                <a:solidFill>
                  <a:srgbClr val="000000"/>
                </a:solidFill>
              </a:rPr>
              <a:t>Manufacturing: 60 employees.</a:t>
            </a:r>
            <a:endParaRPr lang="en-US" sz="2400" noProof="0" dirty="0"/>
          </a:p>
        </p:txBody>
      </p:sp>
      <p:sp>
        <p:nvSpPr>
          <p:cNvPr id="4" name="Content Placeholder 3">
            <a:extLst>
              <a:ext uri="{FF2B5EF4-FFF2-40B4-BE49-F238E27FC236}">
                <a16:creationId xmlns:a16="http://schemas.microsoft.com/office/drawing/2014/main" id="{770EA853-9A76-4B33-A35F-BEAA2AD01D84}"/>
              </a:ext>
            </a:extLst>
          </p:cNvPr>
          <p:cNvSpPr>
            <a:spLocks noGrp="1"/>
          </p:cNvSpPr>
          <p:nvPr>
            <p:ph idx="10"/>
          </p:nvPr>
        </p:nvSpPr>
        <p:spPr>
          <a:xfrm>
            <a:off x="628650" y="3609722"/>
            <a:ext cx="7886700" cy="1970688"/>
          </a:xfrm>
        </p:spPr>
        <p:txBody>
          <a:bodyPr>
            <a:normAutofit/>
          </a:bodyPr>
          <a:lstStyle/>
          <a:p>
            <a:pPr marL="0" indent="0">
              <a:buNone/>
            </a:pPr>
            <a:r>
              <a:rPr lang="en-US" sz="2400" u="sng" dirty="0">
                <a:solidFill>
                  <a:srgbClr val="000000"/>
                </a:solidFill>
              </a:rPr>
              <a:t>Example - no departmental classification: </a:t>
            </a:r>
            <a:endParaRPr lang="en-US" sz="2400" dirty="0">
              <a:solidFill>
                <a:srgbClr val="000000"/>
              </a:solidFill>
            </a:endParaRPr>
          </a:p>
          <a:p>
            <a:pPr marL="0" indent="0">
              <a:buNone/>
            </a:pPr>
            <a:r>
              <a:rPr lang="en-US" sz="2400" dirty="0">
                <a:solidFill>
                  <a:srgbClr val="000000"/>
                </a:solidFill>
              </a:rPr>
              <a:t>Total payroll amount of $500,000 for A</a:t>
            </a:r>
            <a:r>
              <a:rPr lang="en-US" sz="100" dirty="0">
                <a:solidFill>
                  <a:srgbClr val="000000"/>
                </a:solidFill>
              </a:rPr>
              <a:t> </a:t>
            </a:r>
            <a:r>
              <a:rPr lang="en-US" sz="2400" dirty="0">
                <a:solidFill>
                  <a:srgbClr val="000000"/>
                </a:solidFill>
              </a:rPr>
              <a:t>B</a:t>
            </a:r>
            <a:r>
              <a:rPr lang="en-US" sz="100" dirty="0">
                <a:solidFill>
                  <a:srgbClr val="000000"/>
                </a:solidFill>
              </a:rPr>
              <a:t> </a:t>
            </a:r>
            <a:r>
              <a:rPr lang="en-US" sz="2400" dirty="0">
                <a:solidFill>
                  <a:srgbClr val="000000"/>
                </a:solidFill>
              </a:rPr>
              <a:t>D Industries.</a:t>
            </a:r>
          </a:p>
          <a:p>
            <a:pPr marL="0" indent="0">
              <a:buNone/>
            </a:pPr>
            <a:r>
              <a:rPr lang="en-US" sz="2400" dirty="0">
                <a:solidFill>
                  <a:srgbClr val="000000"/>
                </a:solidFill>
              </a:rPr>
              <a:t>Each department would have $166,666.67 of payroll costs assigned.</a:t>
            </a:r>
            <a:endParaRPr lang="en-US" dirty="0"/>
          </a:p>
        </p:txBody>
      </p:sp>
    </p:spTree>
    <p:extLst>
      <p:ext uri="{BB962C8B-B14F-4D97-AF65-F5344CB8AC3E}">
        <p14:creationId xmlns:p14="http://schemas.microsoft.com/office/powerpoint/2010/main" val="299397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171140"/>
            <a:ext cx="7886700" cy="784319"/>
          </a:xfrm>
        </p:spPr>
        <p:txBody>
          <a:bodyPr/>
          <a:lstStyle/>
          <a:p>
            <a:r>
              <a:rPr lang="en-US" sz="4000" dirty="0"/>
              <a:t>Example: Labor Distribution </a:t>
            </a:r>
            <a:r>
              <a:rPr lang="en-US" sz="1000" dirty="0"/>
              <a:t>2</a:t>
            </a:r>
            <a:endParaRPr lang="en-US" sz="1000" noProof="0" dirty="0">
              <a:solidFill>
                <a:srgbClr val="000000"/>
              </a:solidFill>
            </a:endParaRPr>
          </a:p>
        </p:txBody>
      </p:sp>
      <p:sp>
        <p:nvSpPr>
          <p:cNvPr id="4" name="Content Placeholder 3">
            <a:extLst>
              <a:ext uri="{FF2B5EF4-FFF2-40B4-BE49-F238E27FC236}">
                <a16:creationId xmlns:a16="http://schemas.microsoft.com/office/drawing/2014/main" id="{EC4FD982-D4C6-4D37-A5C8-C6304A511F34}"/>
              </a:ext>
            </a:extLst>
          </p:cNvPr>
          <p:cNvSpPr>
            <a:spLocks noGrp="1"/>
          </p:cNvSpPr>
          <p:nvPr>
            <p:ph idx="1"/>
          </p:nvPr>
        </p:nvSpPr>
        <p:spPr>
          <a:xfrm>
            <a:off x="628650" y="1456267"/>
            <a:ext cx="8197716" cy="4240340"/>
          </a:xfrm>
        </p:spPr>
        <p:txBody>
          <a:bodyPr>
            <a:normAutofit/>
          </a:bodyPr>
          <a:lstStyle/>
          <a:p>
            <a:pPr marL="0" indent="0">
              <a:buNone/>
            </a:pPr>
            <a:r>
              <a:rPr lang="en-US" sz="2400" u="sng" dirty="0"/>
              <a:t>Departmental classification:</a:t>
            </a:r>
            <a:endParaRPr lang="en-US" sz="2400" dirty="0"/>
          </a:p>
          <a:p>
            <a:pPr marL="0" indent="0">
              <a:buNone/>
            </a:pPr>
            <a:r>
              <a:rPr lang="en-US" sz="2400" dirty="0"/>
              <a:t>Total payroll for A</a:t>
            </a:r>
            <a:r>
              <a:rPr lang="en-US" sz="100" dirty="0"/>
              <a:t> </a:t>
            </a:r>
            <a:r>
              <a:rPr lang="en-US" sz="2400" dirty="0"/>
              <a:t>B</a:t>
            </a:r>
            <a:r>
              <a:rPr lang="en-US" sz="100" dirty="0"/>
              <a:t> </a:t>
            </a:r>
            <a:r>
              <a:rPr lang="en-US" sz="2400" dirty="0"/>
              <a:t>D - $500,000 or $5,882.35 per employee (if allocated evenly per employee)</a:t>
            </a:r>
          </a:p>
          <a:p>
            <a:pPr marL="0" indent="0">
              <a:buNone/>
            </a:pPr>
            <a:r>
              <a:rPr lang="en-US" sz="2400" dirty="0"/>
              <a:t>Administration payroll costs = $5,882.35 × 10 = </a:t>
            </a:r>
            <a:r>
              <a:rPr lang="en-US" sz="2400" u="sng" dirty="0"/>
              <a:t>$58,823.50</a:t>
            </a:r>
            <a:endParaRPr lang="en-US" sz="2400" dirty="0"/>
          </a:p>
          <a:p>
            <a:pPr marL="0" indent="0">
              <a:buNone/>
            </a:pPr>
            <a:r>
              <a:rPr lang="en-US" sz="2400" dirty="0"/>
              <a:t>Sales payroll costs = $5,882.35 × 15 = </a:t>
            </a:r>
            <a:r>
              <a:rPr lang="en-US" sz="2400" u="sng" dirty="0"/>
              <a:t>$88,235.25</a:t>
            </a:r>
            <a:endParaRPr lang="en-US" sz="2400" dirty="0"/>
          </a:p>
          <a:p>
            <a:pPr marL="0" indent="0">
              <a:buNone/>
            </a:pPr>
            <a:r>
              <a:rPr lang="en-US" sz="2400" dirty="0"/>
              <a:t>Manufacturing payroll costs = $5,882.35 × 60 = </a:t>
            </a:r>
            <a:r>
              <a:rPr lang="en-US" sz="2400" u="sng" dirty="0"/>
              <a:t>$352,941</a:t>
            </a:r>
            <a:endParaRPr lang="en-US" sz="2400" dirty="0"/>
          </a:p>
        </p:txBody>
      </p:sp>
    </p:spTree>
    <p:extLst>
      <p:ext uri="{BB962C8B-B14F-4D97-AF65-F5344CB8AC3E}">
        <p14:creationId xmlns:p14="http://schemas.microsoft.com/office/powerpoint/2010/main" val="2742101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298246"/>
            <a:ext cx="7886700" cy="1012942"/>
          </a:xfrm>
        </p:spPr>
        <p:txBody>
          <a:bodyPr/>
          <a:lstStyle/>
          <a:p>
            <a:r>
              <a:rPr lang="en-US" sz="4000" dirty="0">
                <a:solidFill>
                  <a:srgbClr val="000000"/>
                </a:solidFill>
              </a:rPr>
              <a:t>L</a:t>
            </a:r>
            <a:r>
              <a:rPr lang="en-US" sz="100" dirty="0">
                <a:solidFill>
                  <a:srgbClr val="000000"/>
                </a:solidFill>
              </a:rPr>
              <a:t> </a:t>
            </a:r>
            <a:r>
              <a:rPr lang="en-US" sz="4000" dirty="0">
                <a:solidFill>
                  <a:srgbClr val="000000"/>
                </a:solidFill>
              </a:rPr>
              <a:t>O 6-6: Complete Benefit Analysis as a Function of Payroll</a:t>
            </a:r>
            <a:endParaRPr lang="en-US" sz="4000" noProof="0" dirty="0">
              <a:solidFill>
                <a:srgbClr val="000000"/>
              </a:solidFill>
            </a:endParaRPr>
          </a:p>
        </p:txBody>
      </p:sp>
      <p:sp>
        <p:nvSpPr>
          <p:cNvPr id="4" name="Content Placeholder 3">
            <a:extLst>
              <a:ext uri="{FF2B5EF4-FFF2-40B4-BE49-F238E27FC236}">
                <a16:creationId xmlns:a16="http://schemas.microsoft.com/office/drawing/2014/main" id="{EC4FD982-D4C6-4D37-A5C8-C6304A511F34}"/>
              </a:ext>
            </a:extLst>
          </p:cNvPr>
          <p:cNvSpPr>
            <a:spLocks noGrp="1"/>
          </p:cNvSpPr>
          <p:nvPr>
            <p:ph idx="1"/>
          </p:nvPr>
        </p:nvSpPr>
        <p:spPr>
          <a:xfrm>
            <a:off x="628650" y="1516556"/>
            <a:ext cx="8021364" cy="2553025"/>
          </a:xfrm>
        </p:spPr>
        <p:txBody>
          <a:bodyPr>
            <a:normAutofit/>
          </a:bodyPr>
          <a:lstStyle/>
          <a:p>
            <a:r>
              <a:rPr lang="en-US" dirty="0">
                <a:solidFill>
                  <a:srgbClr val="000000"/>
                </a:solidFill>
              </a:rPr>
              <a:t>Benefits are the second largest expense for employers.</a:t>
            </a:r>
          </a:p>
          <a:p>
            <a:r>
              <a:rPr lang="en-US" dirty="0">
                <a:solidFill>
                  <a:srgbClr val="000000"/>
                </a:solidFill>
              </a:rPr>
              <a:t>Paid time off and holiday pay involve paying employees for not working.</a:t>
            </a:r>
          </a:p>
          <a:p>
            <a:r>
              <a:rPr lang="en-US" dirty="0">
                <a:solidFill>
                  <a:srgbClr val="000000"/>
                </a:solidFill>
              </a:rPr>
              <a:t>Bonuses and raises lead to increased payroll expenses.</a:t>
            </a:r>
          </a:p>
          <a:p>
            <a:r>
              <a:rPr lang="en-US" dirty="0">
                <a:solidFill>
                  <a:srgbClr val="000000"/>
                </a:solidFill>
              </a:rPr>
              <a:t>Rising costs of insurance mean increased expenses for employers.</a:t>
            </a:r>
            <a:endParaRPr lang="en-US" dirty="0"/>
          </a:p>
        </p:txBody>
      </p:sp>
    </p:spTree>
    <p:extLst>
      <p:ext uri="{BB962C8B-B14F-4D97-AF65-F5344CB8AC3E}">
        <p14:creationId xmlns:p14="http://schemas.microsoft.com/office/powerpoint/2010/main" val="2317013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105104"/>
            <a:ext cx="7886700" cy="869756"/>
          </a:xfrm>
        </p:spPr>
        <p:txBody>
          <a:bodyPr/>
          <a:lstStyle/>
          <a:p>
            <a:r>
              <a:rPr lang="en-US" sz="4000" dirty="0"/>
              <a:t>Sample Benefit Analysis Report</a:t>
            </a:r>
            <a:endParaRPr lang="en-US" sz="4000" noProof="0" dirty="0">
              <a:solidFill>
                <a:srgbClr val="000000"/>
              </a:solidFill>
            </a:endParaRPr>
          </a:p>
        </p:txBody>
      </p:sp>
      <p:pic>
        <p:nvPicPr>
          <p:cNvPr id="6" name="Picture 6" descr="Sample report lists annual gross salary, total hours worked annually, and then annual employee and employer costs. These costs are segmented by health and welfare benefits, retirement plan benefits, additional compensation, and government mandated.">
            <a:extLst>
              <a:ext uri="{FF2B5EF4-FFF2-40B4-BE49-F238E27FC236}">
                <a16:creationId xmlns:a16="http://schemas.microsoft.com/office/drawing/2014/main" id="{EF44ED11-5689-4541-9F9C-1EE4FCDD0B6E}"/>
              </a:ext>
            </a:extLst>
          </p:cNvPr>
          <p:cNvPicPr>
            <a:picLocks noGrp="1" noChangeAspect="1"/>
          </p:cNvPicPr>
          <p:nvPr>
            <p:ph idx="1"/>
          </p:nvPr>
        </p:nvPicPr>
        <p:blipFill>
          <a:blip r:embed="rId3"/>
          <a:stretch>
            <a:fillRect/>
          </a:stretch>
        </p:blipFill>
        <p:spPr>
          <a:xfrm>
            <a:off x="2688259" y="1201263"/>
            <a:ext cx="3767481" cy="5041228"/>
          </a:xfrm>
        </p:spPr>
      </p:pic>
    </p:spTree>
    <p:extLst>
      <p:ext uri="{BB962C8B-B14F-4D97-AF65-F5344CB8AC3E}">
        <p14:creationId xmlns:p14="http://schemas.microsoft.com/office/powerpoint/2010/main" val="1796942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115617"/>
            <a:ext cx="7886700" cy="739813"/>
          </a:xfrm>
        </p:spPr>
        <p:txBody>
          <a:bodyPr/>
          <a:lstStyle/>
          <a:p>
            <a:r>
              <a:rPr lang="en-US" sz="4000" dirty="0">
                <a:solidFill>
                  <a:srgbClr val="000000"/>
                </a:solidFill>
              </a:rPr>
              <a:t>Annual Total Compensation Report</a:t>
            </a:r>
            <a:endParaRPr lang="en-US" sz="4000" noProof="0" dirty="0">
              <a:solidFill>
                <a:srgbClr val="000000"/>
              </a:solidFill>
            </a:endParaRPr>
          </a:p>
        </p:txBody>
      </p:sp>
      <p:sp>
        <p:nvSpPr>
          <p:cNvPr id="3" name="Content Placeholder 2">
            <a:extLst>
              <a:ext uri="{FF2B5EF4-FFF2-40B4-BE49-F238E27FC236}">
                <a16:creationId xmlns:a16="http://schemas.microsoft.com/office/drawing/2014/main" id="{120C25D2-D4E2-4C97-9CD5-BB9B6C7BB35B}"/>
              </a:ext>
            </a:extLst>
          </p:cNvPr>
          <p:cNvSpPr>
            <a:spLocks noGrp="1"/>
          </p:cNvSpPr>
          <p:nvPr>
            <p:ph idx="1"/>
          </p:nvPr>
        </p:nvSpPr>
        <p:spPr>
          <a:xfrm>
            <a:off x="628650" y="1456266"/>
            <a:ext cx="7886700" cy="1476120"/>
          </a:xfrm>
        </p:spPr>
        <p:txBody>
          <a:bodyPr>
            <a:normAutofit/>
          </a:bodyPr>
          <a:lstStyle/>
          <a:p>
            <a:pPr marL="0" lvl="0" indent="0">
              <a:buNone/>
            </a:pPr>
            <a:r>
              <a:rPr lang="en-US" sz="2800" dirty="0"/>
              <a:t>Presents the complete picture of each employee’s compensation.</a:t>
            </a:r>
          </a:p>
          <a:p>
            <a:r>
              <a:rPr lang="en-US" sz="2400" dirty="0"/>
              <a:t>Includes employer’s share of taxes and benefits.</a:t>
            </a:r>
          </a:p>
        </p:txBody>
      </p:sp>
      <p:sp>
        <p:nvSpPr>
          <p:cNvPr id="4" name="Content Placeholder 3">
            <a:extLst>
              <a:ext uri="{FF2B5EF4-FFF2-40B4-BE49-F238E27FC236}">
                <a16:creationId xmlns:a16="http://schemas.microsoft.com/office/drawing/2014/main" id="{770EA853-9A76-4B33-A35F-BEAA2AD01D84}"/>
              </a:ext>
            </a:extLst>
          </p:cNvPr>
          <p:cNvSpPr>
            <a:spLocks noGrp="1"/>
          </p:cNvSpPr>
          <p:nvPr>
            <p:ph idx="10"/>
          </p:nvPr>
        </p:nvSpPr>
        <p:spPr>
          <a:xfrm>
            <a:off x="628650" y="3063187"/>
            <a:ext cx="7886700" cy="1929230"/>
          </a:xfrm>
        </p:spPr>
        <p:txBody>
          <a:bodyPr>
            <a:normAutofit/>
          </a:bodyPr>
          <a:lstStyle/>
          <a:p>
            <a:pPr marL="0" lvl="0" indent="0">
              <a:buNone/>
            </a:pPr>
            <a:r>
              <a:rPr lang="en-US" sz="2800" dirty="0"/>
              <a:t>Payroll accountant is important in determining the employee’s annual compensation.</a:t>
            </a:r>
          </a:p>
          <a:p>
            <a:r>
              <a:rPr lang="en-US" sz="2400" dirty="0"/>
              <a:t>Generates the employee earnings reports and verifies year-to-date totals.</a:t>
            </a:r>
          </a:p>
        </p:txBody>
      </p:sp>
    </p:spTree>
    <p:extLst>
      <p:ext uri="{BB962C8B-B14F-4D97-AF65-F5344CB8AC3E}">
        <p14:creationId xmlns:p14="http://schemas.microsoft.com/office/powerpoint/2010/main" val="4115760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p:txBody>
          <a:bodyPr/>
          <a:lstStyle/>
          <a:p>
            <a:r>
              <a:rPr lang="en-US" sz="4000" dirty="0">
                <a:solidFill>
                  <a:srgbClr val="000000"/>
                </a:solidFill>
              </a:rPr>
              <a:t>Sample Annual Total Compensation Report</a:t>
            </a:r>
            <a:endParaRPr lang="en-US" sz="4000" noProof="0" dirty="0">
              <a:solidFill>
                <a:srgbClr val="000000"/>
              </a:solidFill>
            </a:endParaRPr>
          </a:p>
        </p:txBody>
      </p:sp>
      <p:pic>
        <p:nvPicPr>
          <p:cNvPr id="9" name="Content Placeholder 4" descr="Pie chart illustration of sample annual total compensation report">
            <a:extLst>
              <a:ext uri="{FF2B5EF4-FFF2-40B4-BE49-F238E27FC236}">
                <a16:creationId xmlns:a16="http://schemas.microsoft.com/office/drawing/2014/main" id="{86C34CB8-6260-46F9-BC1C-F6723ED526B0}"/>
              </a:ext>
            </a:extLst>
          </p:cNvPr>
          <p:cNvPicPr>
            <a:picLocks noGrp="1" noChangeAspect="1"/>
          </p:cNvPicPr>
          <p:nvPr>
            <p:ph idx="1"/>
          </p:nvPr>
        </p:nvPicPr>
        <p:blipFill>
          <a:blip r:embed="rId3"/>
          <a:stretch>
            <a:fillRect/>
          </a:stretch>
        </p:blipFill>
        <p:spPr>
          <a:xfrm>
            <a:off x="2794654" y="1373550"/>
            <a:ext cx="3613980" cy="5027250"/>
          </a:xfrm>
          <a:prstGeom prst="rect">
            <a:avLst/>
          </a:prstGeom>
        </p:spPr>
      </p:pic>
      <p:sp>
        <p:nvSpPr>
          <p:cNvPr id="6" name="Content Placeholder 5">
            <a:extLst>
              <a:ext uri="{FF2B5EF4-FFF2-40B4-BE49-F238E27FC236}">
                <a16:creationId xmlns:a16="http://schemas.microsoft.com/office/drawing/2014/main" id="{2BF56837-C51F-464E-B098-568EFA1D80DC}"/>
              </a:ext>
            </a:extLst>
          </p:cNvPr>
          <p:cNvSpPr>
            <a:spLocks noGrp="1"/>
          </p:cNvSpPr>
          <p:nvPr>
            <p:ph idx="13"/>
          </p:nvPr>
        </p:nvSpPr>
        <p:spPr/>
        <p:txBody>
          <a:bodyPr>
            <a:normAutofit/>
          </a:bodyPr>
          <a:lstStyle/>
          <a:p>
            <a:r>
              <a:rPr lang="en-IN" sz="1200" dirty="0">
                <a:hlinkClick r:id="rId4" action="ppaction://hlinksldjump"/>
              </a:rPr>
              <a:t>Access the text alternative for slide images.</a:t>
            </a:r>
            <a:endParaRPr lang="en-IN" sz="1200" dirty="0"/>
          </a:p>
        </p:txBody>
      </p:sp>
    </p:spTree>
    <p:extLst>
      <p:ext uri="{BB962C8B-B14F-4D97-AF65-F5344CB8AC3E}">
        <p14:creationId xmlns:p14="http://schemas.microsoft.com/office/powerpoint/2010/main" val="4134301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226579"/>
            <a:ext cx="7886700" cy="1114236"/>
          </a:xfrm>
        </p:spPr>
        <p:txBody>
          <a:bodyPr/>
          <a:lstStyle/>
          <a:p>
            <a:r>
              <a:rPr lang="en-US" sz="4000" dirty="0">
                <a:solidFill>
                  <a:srgbClr val="000000"/>
                </a:solidFill>
              </a:rPr>
              <a:t>Summary of Employer Payroll Tax Responsibility </a:t>
            </a:r>
            <a:r>
              <a:rPr lang="en-US" sz="1000" dirty="0">
                <a:solidFill>
                  <a:srgbClr val="000000"/>
                </a:solidFill>
              </a:rPr>
              <a:t>1</a:t>
            </a:r>
            <a:endParaRPr lang="en-US" sz="1000" noProof="0" dirty="0">
              <a:solidFill>
                <a:srgbClr val="000000"/>
              </a:solidFill>
            </a:endParaRPr>
          </a:p>
        </p:txBody>
      </p:sp>
      <p:sp>
        <p:nvSpPr>
          <p:cNvPr id="4" name="Content Placeholder 3">
            <a:extLst>
              <a:ext uri="{FF2B5EF4-FFF2-40B4-BE49-F238E27FC236}">
                <a16:creationId xmlns:a16="http://schemas.microsoft.com/office/drawing/2014/main" id="{EC4FD982-D4C6-4D37-A5C8-C6304A511F34}"/>
              </a:ext>
            </a:extLst>
          </p:cNvPr>
          <p:cNvSpPr>
            <a:spLocks noGrp="1"/>
          </p:cNvSpPr>
          <p:nvPr>
            <p:ph idx="1"/>
          </p:nvPr>
        </p:nvSpPr>
        <p:spPr>
          <a:xfrm>
            <a:off x="628650" y="1456267"/>
            <a:ext cx="8021364" cy="4240340"/>
          </a:xfrm>
        </p:spPr>
        <p:txBody>
          <a:bodyPr>
            <a:normAutofit/>
          </a:bodyPr>
          <a:lstStyle/>
          <a:p>
            <a:pPr marL="0" lvl="0" indent="0">
              <a:buNone/>
            </a:pPr>
            <a:r>
              <a:rPr lang="en-US" sz="2800" dirty="0"/>
              <a:t>Taxes are part of an employer’s cost of doing business and having employees.</a:t>
            </a:r>
          </a:p>
          <a:p>
            <a:pPr marL="0" indent="0">
              <a:buNone/>
            </a:pPr>
            <a:r>
              <a:rPr lang="en-US" sz="2800" dirty="0"/>
              <a:t>Employers have responsibilities regarding payroll tax deposits at the Federal, state, and local levels.</a:t>
            </a:r>
          </a:p>
          <a:p>
            <a:pPr marL="0" indent="0">
              <a:buNone/>
            </a:pPr>
            <a:r>
              <a:rPr lang="en-US" sz="2800" dirty="0"/>
              <a:t>Payroll accountant needs to understand the connection between the final paycheck of the year and the Form W-2.</a:t>
            </a:r>
          </a:p>
        </p:txBody>
      </p:sp>
    </p:spTree>
    <p:extLst>
      <p:ext uri="{BB962C8B-B14F-4D97-AF65-F5344CB8AC3E}">
        <p14:creationId xmlns:p14="http://schemas.microsoft.com/office/powerpoint/2010/main" val="1313590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B60-2508-4ACC-B097-7811D0694758}"/>
              </a:ext>
            </a:extLst>
          </p:cNvPr>
          <p:cNvSpPr>
            <a:spLocks noGrp="1"/>
          </p:cNvSpPr>
          <p:nvPr>
            <p:ph type="title"/>
          </p:nvPr>
        </p:nvSpPr>
        <p:spPr>
          <a:xfrm>
            <a:off x="628650" y="226579"/>
            <a:ext cx="7886700" cy="1114236"/>
          </a:xfrm>
        </p:spPr>
        <p:txBody>
          <a:bodyPr/>
          <a:lstStyle/>
          <a:p>
            <a:r>
              <a:rPr lang="en-US" sz="4000" dirty="0">
                <a:solidFill>
                  <a:srgbClr val="000000"/>
                </a:solidFill>
              </a:rPr>
              <a:t>Summary of Employer Payroll Tax Responsibility </a:t>
            </a:r>
            <a:r>
              <a:rPr lang="en-US" sz="1000" dirty="0">
                <a:solidFill>
                  <a:srgbClr val="000000"/>
                </a:solidFill>
              </a:rPr>
              <a:t>2</a:t>
            </a:r>
            <a:endParaRPr lang="en-US" sz="1000" noProof="0" dirty="0">
              <a:solidFill>
                <a:srgbClr val="000000"/>
              </a:solidFill>
            </a:endParaRPr>
          </a:p>
        </p:txBody>
      </p:sp>
      <p:sp>
        <p:nvSpPr>
          <p:cNvPr id="4" name="Content Placeholder 3">
            <a:extLst>
              <a:ext uri="{FF2B5EF4-FFF2-40B4-BE49-F238E27FC236}">
                <a16:creationId xmlns:a16="http://schemas.microsoft.com/office/drawing/2014/main" id="{EC4FD982-D4C6-4D37-A5C8-C6304A511F34}"/>
              </a:ext>
            </a:extLst>
          </p:cNvPr>
          <p:cNvSpPr>
            <a:spLocks noGrp="1"/>
          </p:cNvSpPr>
          <p:nvPr>
            <p:ph idx="1"/>
          </p:nvPr>
        </p:nvSpPr>
        <p:spPr>
          <a:xfrm>
            <a:off x="628650" y="1456267"/>
            <a:ext cx="8021364" cy="4240340"/>
          </a:xfrm>
        </p:spPr>
        <p:txBody>
          <a:bodyPr>
            <a:normAutofit/>
          </a:bodyPr>
          <a:lstStyle/>
          <a:p>
            <a:pPr marL="0" lvl="0" indent="0">
              <a:buNone/>
            </a:pPr>
            <a:r>
              <a:rPr lang="en-US" sz="2800" dirty="0"/>
              <a:t>An employee’s compensation involves more than their wage or salary.</a:t>
            </a:r>
          </a:p>
          <a:p>
            <a:pPr marL="0" indent="0">
              <a:buNone/>
            </a:pPr>
            <a:r>
              <a:rPr lang="en-US" sz="2800" dirty="0"/>
              <a:t>The Benefit Analysis Report allows the employer to understand the costs associated with each employee.</a:t>
            </a:r>
          </a:p>
          <a:p>
            <a:pPr marL="0" indent="0">
              <a:buNone/>
            </a:pPr>
            <a:r>
              <a:rPr lang="en-US" sz="2800" dirty="0"/>
              <a:t>The Total Annual Compensation Report allows the employee to understand the scope of their pay.</a:t>
            </a:r>
          </a:p>
        </p:txBody>
      </p:sp>
    </p:spTree>
    <p:extLst>
      <p:ext uri="{BB962C8B-B14F-4D97-AF65-F5344CB8AC3E}">
        <p14:creationId xmlns:p14="http://schemas.microsoft.com/office/powerpoint/2010/main" val="3077080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81A7-5524-485F-A86F-26942C269BBE}"/>
              </a:ext>
            </a:extLst>
          </p:cNvPr>
          <p:cNvSpPr>
            <a:spLocks noGrp="1"/>
          </p:cNvSpPr>
          <p:nvPr>
            <p:ph type="title"/>
          </p:nvPr>
        </p:nvSpPr>
        <p:spPr>
          <a:xfrm>
            <a:off x="628650" y="2981325"/>
            <a:ext cx="7886700" cy="471488"/>
          </a:xfrm>
        </p:spPr>
        <p:txBody>
          <a:bodyPr/>
          <a:lstStyle/>
          <a:p>
            <a:pPr algn="ctr"/>
            <a:r>
              <a:rPr lang="en-US" sz="2400" dirty="0"/>
              <a:t>Accessibility Content: Text Alternatives for Images</a:t>
            </a:r>
            <a:endParaRPr lang="en-IN" sz="2400" dirty="0"/>
          </a:p>
        </p:txBody>
      </p:sp>
    </p:spTree>
    <p:extLst>
      <p:ext uri="{BB962C8B-B14F-4D97-AF65-F5344CB8AC3E}">
        <p14:creationId xmlns:p14="http://schemas.microsoft.com/office/powerpoint/2010/main" val="3519005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3B06-3594-45FA-991A-25C1F13DAC4E}"/>
              </a:ext>
            </a:extLst>
          </p:cNvPr>
          <p:cNvSpPr>
            <a:spLocks noGrp="1"/>
          </p:cNvSpPr>
          <p:nvPr>
            <p:ph type="title"/>
          </p:nvPr>
        </p:nvSpPr>
        <p:spPr/>
        <p:txBody>
          <a:bodyPr/>
          <a:lstStyle/>
          <a:p>
            <a:r>
              <a:rPr lang="en-US" sz="3600" dirty="0">
                <a:solidFill>
                  <a:srgbClr val="000000"/>
                </a:solidFill>
              </a:rPr>
              <a:t>Form 941 </a:t>
            </a:r>
            <a:r>
              <a:rPr lang="en-US" sz="3600" dirty="0"/>
              <a:t>– Text Alternative</a:t>
            </a:r>
            <a:endParaRPr lang="en-IN" dirty="0"/>
          </a:p>
        </p:txBody>
      </p:sp>
      <p:sp>
        <p:nvSpPr>
          <p:cNvPr id="7" name="Content Placeholder 6">
            <a:extLst>
              <a:ext uri="{FF2B5EF4-FFF2-40B4-BE49-F238E27FC236}">
                <a16:creationId xmlns:a16="http://schemas.microsoft.com/office/drawing/2014/main" id="{3E7D3A50-16C4-4675-981C-B3DFF8BDEF2A}"/>
              </a:ext>
            </a:extLst>
          </p:cNvPr>
          <p:cNvSpPr>
            <a:spLocks noGrp="1"/>
          </p:cNvSpPr>
          <p:nvPr>
            <p:ph idx="14"/>
          </p:nvPr>
        </p:nvSpPr>
        <p:spPr/>
        <p:txBody>
          <a:bodyPr>
            <a:normAutofit/>
          </a:bodyPr>
          <a:lstStyle/>
          <a:p>
            <a:r>
              <a:rPr lang="en-IN" sz="1200" dirty="0">
                <a:hlinkClick r:id="rId3" action="ppaction://hlinksldjump"/>
              </a:rPr>
              <a:t>Return to parent-slide containing images.</a:t>
            </a:r>
            <a:endParaRPr lang="en-IN" sz="1200" dirty="0"/>
          </a:p>
        </p:txBody>
      </p:sp>
      <p:sp>
        <p:nvSpPr>
          <p:cNvPr id="3" name="Content Placeholder 2">
            <a:extLst>
              <a:ext uri="{FF2B5EF4-FFF2-40B4-BE49-F238E27FC236}">
                <a16:creationId xmlns:a16="http://schemas.microsoft.com/office/drawing/2014/main" id="{FCBE9FA0-D29D-45B1-B5C4-2ADEA3A1E4E4}"/>
              </a:ext>
            </a:extLst>
          </p:cNvPr>
          <p:cNvSpPr>
            <a:spLocks noGrp="1"/>
          </p:cNvSpPr>
          <p:nvPr>
            <p:ph idx="10"/>
          </p:nvPr>
        </p:nvSpPr>
        <p:spPr>
          <a:xfrm>
            <a:off x="628649" y="1973179"/>
            <a:ext cx="8264142" cy="4392787"/>
          </a:xfrm>
        </p:spPr>
        <p:txBody>
          <a:bodyPr>
            <a:normAutofit/>
          </a:bodyPr>
          <a:lstStyle/>
          <a:p>
            <a:pPr marL="0" indent="0">
              <a:buNone/>
            </a:pPr>
            <a:r>
              <a:rPr lang="en-IN" sz="2400" dirty="0">
                <a:solidFill>
                  <a:srgbClr val="000000"/>
                </a:solidFill>
              </a:rPr>
              <a:t>A filled-in form 941 contains the employer identification number, name, trade name, and address for Quarter 2: April, May, June.</a:t>
            </a:r>
          </a:p>
          <a:p>
            <a:pPr marL="0" indent="0">
              <a:buNone/>
            </a:pPr>
            <a:r>
              <a:rPr lang="en-IN" sz="2400" dirty="0">
                <a:solidFill>
                  <a:srgbClr val="000000"/>
                </a:solidFill>
              </a:rPr>
              <a:t>In Part I, Line 1 shows 12 for the number of employees; Line 2 is the amount for wages, tips, and other compensation; Line 3 is the amount for federal income tax withheld. Lines 5a, 5b, 5c, and 5d are the taxable amounts multiplied by the percentage with the totals given in column 2.</a:t>
            </a:r>
            <a:endParaRPr lang="en-IN" dirty="0"/>
          </a:p>
        </p:txBody>
      </p:sp>
      <p:sp>
        <p:nvSpPr>
          <p:cNvPr id="6" name="Content Placeholder 5">
            <a:extLst>
              <a:ext uri="{FF2B5EF4-FFF2-40B4-BE49-F238E27FC236}">
                <a16:creationId xmlns:a16="http://schemas.microsoft.com/office/drawing/2014/main" id="{83A02BFF-219F-47CA-8BB9-D86F6EC1C12B}"/>
              </a:ext>
            </a:extLst>
          </p:cNvPr>
          <p:cNvSpPr>
            <a:spLocks noGrp="1"/>
          </p:cNvSpPr>
          <p:nvPr>
            <p:ph idx="13"/>
          </p:nvPr>
        </p:nvSpPr>
        <p:spPr/>
        <p:txBody>
          <a:bodyPr>
            <a:normAutofit/>
          </a:bodyPr>
          <a:lstStyle/>
          <a:p>
            <a:r>
              <a:rPr lang="en-IN" sz="1200" dirty="0">
                <a:hlinkClick r:id="rId3" action="ppaction://hlinksldjump"/>
              </a:rPr>
              <a:t>Return to parent-slide containing images.</a:t>
            </a:r>
            <a:endParaRPr lang="en-IN" sz="1200" dirty="0"/>
          </a:p>
        </p:txBody>
      </p:sp>
    </p:spTree>
    <p:extLst>
      <p:ext uri="{BB962C8B-B14F-4D97-AF65-F5344CB8AC3E}">
        <p14:creationId xmlns:p14="http://schemas.microsoft.com/office/powerpoint/2010/main" val="334468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1BC7-D88F-4760-9F6E-E5611DF41423}"/>
              </a:ext>
            </a:extLst>
          </p:cNvPr>
          <p:cNvSpPr>
            <a:spLocks noGrp="1"/>
          </p:cNvSpPr>
          <p:nvPr>
            <p:ph type="title"/>
          </p:nvPr>
        </p:nvSpPr>
        <p:spPr>
          <a:xfrm>
            <a:off x="628650" y="333319"/>
            <a:ext cx="7886700" cy="920856"/>
          </a:xfrm>
        </p:spPr>
        <p:txBody>
          <a:bodyPr/>
          <a:lstStyle/>
          <a:p>
            <a:r>
              <a:rPr lang="en-US" sz="3600" dirty="0"/>
              <a:t>Example of Employer’s Social Security Tax Liability</a:t>
            </a:r>
            <a:endParaRPr lang="en-US" sz="3600" noProof="0" dirty="0"/>
          </a:p>
        </p:txBody>
      </p:sp>
      <p:sp>
        <p:nvSpPr>
          <p:cNvPr id="5" name="Content Placeholder 4">
            <a:extLst>
              <a:ext uri="{FF2B5EF4-FFF2-40B4-BE49-F238E27FC236}">
                <a16:creationId xmlns:a16="http://schemas.microsoft.com/office/drawing/2014/main" id="{E66DAC92-B115-4EF3-A0D2-EBBDAC0FA6F4}"/>
              </a:ext>
            </a:extLst>
          </p:cNvPr>
          <p:cNvSpPr>
            <a:spLocks noGrp="1"/>
          </p:cNvSpPr>
          <p:nvPr>
            <p:ph idx="1"/>
          </p:nvPr>
        </p:nvSpPr>
        <p:spPr>
          <a:xfrm>
            <a:off x="628650" y="1737617"/>
            <a:ext cx="7886700" cy="1394072"/>
          </a:xfrm>
        </p:spPr>
        <p:txBody>
          <a:bodyPr>
            <a:noAutofit/>
          </a:bodyPr>
          <a:lstStyle/>
          <a:p>
            <a:pPr marL="0" indent="0">
              <a:buNone/>
            </a:pPr>
            <a:r>
              <a:rPr lang="en-US" sz="1900" dirty="0"/>
              <a:t>Courtney works as an hourly worker who earns an annual salary of $36,000 and is paid biweekly. Her gross pay is $1,384.62 per pay period ($36,000 per year/26 pay periods).  </a:t>
            </a:r>
          </a:p>
          <a:p>
            <a:pPr marL="0" indent="0">
              <a:buNone/>
            </a:pPr>
            <a:r>
              <a:rPr lang="en-US" sz="1900" dirty="0"/>
              <a:t>Courtney’s share of the Social Security tax:</a:t>
            </a:r>
          </a:p>
        </p:txBody>
      </p:sp>
      <p:graphicFrame>
        <p:nvGraphicFramePr>
          <p:cNvPr id="10" name="Object 9">
            <a:extLst>
              <a:ext uri="{FF2B5EF4-FFF2-40B4-BE49-F238E27FC236}">
                <a16:creationId xmlns:a16="http://schemas.microsoft.com/office/drawing/2014/main" id="{24EB9A2F-CD63-4898-BA2E-B823AD7AE6ED}"/>
              </a:ext>
            </a:extLst>
          </p:cNvPr>
          <p:cNvGraphicFramePr>
            <a:graphicFrameLocks noChangeAspect="1"/>
          </p:cNvGraphicFramePr>
          <p:nvPr>
            <p:extLst>
              <p:ext uri="{D42A27DB-BD31-4B8C-83A1-F6EECF244321}">
                <p14:modId xmlns:p14="http://schemas.microsoft.com/office/powerpoint/2010/main" val="1858954646"/>
              </p:ext>
            </p:extLst>
          </p:nvPr>
        </p:nvGraphicFramePr>
        <p:xfrm>
          <a:off x="3148352" y="3283353"/>
          <a:ext cx="2847296" cy="288120"/>
        </p:xfrm>
        <a:graphic>
          <a:graphicData uri="http://schemas.openxmlformats.org/presentationml/2006/ole">
            <mc:AlternateContent xmlns:mc="http://schemas.openxmlformats.org/markup-compatibility/2006">
              <mc:Choice xmlns:v="urn:schemas-microsoft-com:vml" Requires="v">
                <p:oleObj spid="_x0000_s5402" name="Equation" r:id="rId4" imgW="2133360" imgH="215640" progId="Equation.DSMT4">
                  <p:embed/>
                </p:oleObj>
              </mc:Choice>
              <mc:Fallback>
                <p:oleObj name="Equation" r:id="rId4" imgW="2133360" imgH="215640" progId="Equation.DSMT4">
                  <p:embed/>
                  <p:pic>
                    <p:nvPicPr>
                      <p:cNvPr id="0" name=""/>
                      <p:cNvPicPr/>
                      <p:nvPr/>
                    </p:nvPicPr>
                    <p:blipFill>
                      <a:blip r:embed="rId5"/>
                      <a:stretch>
                        <a:fillRect/>
                      </a:stretch>
                    </p:blipFill>
                    <p:spPr>
                      <a:xfrm>
                        <a:off x="3148352" y="3283353"/>
                        <a:ext cx="2847296" cy="28812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286F9BF-7DBF-4DAC-ADF0-80DB40E721BE}"/>
              </a:ext>
            </a:extLst>
          </p:cNvPr>
          <p:cNvSpPr>
            <a:spLocks noGrp="1"/>
          </p:cNvSpPr>
          <p:nvPr>
            <p:ph idx="10"/>
          </p:nvPr>
        </p:nvSpPr>
        <p:spPr>
          <a:xfrm>
            <a:off x="628650" y="3638818"/>
            <a:ext cx="7886700" cy="386642"/>
          </a:xfrm>
        </p:spPr>
        <p:txBody>
          <a:bodyPr>
            <a:normAutofit/>
          </a:bodyPr>
          <a:lstStyle/>
          <a:p>
            <a:pPr marL="0" indent="0">
              <a:buNone/>
            </a:pPr>
            <a:r>
              <a:rPr lang="en-US" sz="1900" dirty="0"/>
              <a:t>Her employer’s share of the Social Security tax:</a:t>
            </a:r>
          </a:p>
        </p:txBody>
      </p:sp>
      <p:graphicFrame>
        <p:nvGraphicFramePr>
          <p:cNvPr id="11" name="Object 10">
            <a:extLst>
              <a:ext uri="{FF2B5EF4-FFF2-40B4-BE49-F238E27FC236}">
                <a16:creationId xmlns:a16="http://schemas.microsoft.com/office/drawing/2014/main" id="{95DB2BA1-F8D4-4F06-850E-0546755E80C3}"/>
              </a:ext>
            </a:extLst>
          </p:cNvPr>
          <p:cNvGraphicFramePr>
            <a:graphicFrameLocks noChangeAspect="1"/>
          </p:cNvGraphicFramePr>
          <p:nvPr>
            <p:extLst>
              <p:ext uri="{D42A27DB-BD31-4B8C-83A1-F6EECF244321}">
                <p14:modId xmlns:p14="http://schemas.microsoft.com/office/powerpoint/2010/main" val="2099725165"/>
              </p:ext>
            </p:extLst>
          </p:nvPr>
        </p:nvGraphicFramePr>
        <p:xfrm>
          <a:off x="3148352" y="4166527"/>
          <a:ext cx="2847296" cy="338963"/>
        </p:xfrm>
        <a:graphic>
          <a:graphicData uri="http://schemas.openxmlformats.org/presentationml/2006/ole">
            <mc:AlternateContent xmlns:mc="http://schemas.openxmlformats.org/markup-compatibility/2006">
              <mc:Choice xmlns:v="urn:schemas-microsoft-com:vml" Requires="v">
                <p:oleObj spid="_x0000_s5403" name="Equation" r:id="rId6" imgW="2133360" imgH="253800" progId="Equation.DSMT4">
                  <p:embed/>
                </p:oleObj>
              </mc:Choice>
              <mc:Fallback>
                <p:oleObj name="Equation" r:id="rId6" imgW="2133360" imgH="253800" progId="Equation.DSMT4">
                  <p:embed/>
                  <p:pic>
                    <p:nvPicPr>
                      <p:cNvPr id="10" name="Object 9">
                        <a:extLst>
                          <a:ext uri="{FF2B5EF4-FFF2-40B4-BE49-F238E27FC236}">
                            <a16:creationId xmlns:a16="http://schemas.microsoft.com/office/drawing/2014/main" id="{24EB9A2F-CD63-4898-BA2E-B823AD7AE6ED}"/>
                          </a:ext>
                        </a:extLst>
                      </p:cNvPr>
                      <p:cNvPicPr/>
                      <p:nvPr/>
                    </p:nvPicPr>
                    <p:blipFill>
                      <a:blip r:embed="rId7"/>
                      <a:stretch>
                        <a:fillRect/>
                      </a:stretch>
                    </p:blipFill>
                    <p:spPr>
                      <a:xfrm>
                        <a:off x="3148352" y="4166527"/>
                        <a:ext cx="2847296" cy="33896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6635847-C6E8-4052-84E5-0BB471AEE8AB}"/>
              </a:ext>
            </a:extLst>
          </p:cNvPr>
          <p:cNvSpPr>
            <a:spLocks noGrp="1"/>
          </p:cNvSpPr>
          <p:nvPr>
            <p:ph idx="11"/>
          </p:nvPr>
        </p:nvSpPr>
        <p:spPr>
          <a:xfrm>
            <a:off x="628650" y="4657155"/>
            <a:ext cx="7886700" cy="1016058"/>
          </a:xfrm>
        </p:spPr>
        <p:txBody>
          <a:bodyPr>
            <a:normAutofit/>
          </a:bodyPr>
          <a:lstStyle/>
          <a:p>
            <a:pPr marL="0" indent="0">
              <a:buNone/>
            </a:pPr>
            <a:r>
              <a:rPr lang="en-US" sz="1900" dirty="0"/>
              <a:t>Total Social Security tax liability for Courtney’s pay this period:</a:t>
            </a:r>
          </a:p>
          <a:p>
            <a:pPr marL="0" indent="0" algn="ctr">
              <a:buNone/>
            </a:pPr>
            <a:r>
              <a:rPr lang="en-US" sz="1900" u="dbl" dirty="0"/>
              <a:t>$171.70</a:t>
            </a:r>
          </a:p>
        </p:txBody>
      </p:sp>
    </p:spTree>
    <p:extLst>
      <p:ext uri="{BB962C8B-B14F-4D97-AF65-F5344CB8AC3E}">
        <p14:creationId xmlns:p14="http://schemas.microsoft.com/office/powerpoint/2010/main" val="3049128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3B06-3594-45FA-991A-25C1F13DAC4E}"/>
              </a:ext>
            </a:extLst>
          </p:cNvPr>
          <p:cNvSpPr>
            <a:spLocks noGrp="1"/>
          </p:cNvSpPr>
          <p:nvPr>
            <p:ph type="title"/>
          </p:nvPr>
        </p:nvSpPr>
        <p:spPr/>
        <p:txBody>
          <a:bodyPr/>
          <a:lstStyle/>
          <a:p>
            <a:r>
              <a:rPr lang="en-US" sz="3600" dirty="0">
                <a:solidFill>
                  <a:srgbClr val="000000"/>
                </a:solidFill>
              </a:rPr>
              <a:t>Example of Local Tax Remittance </a:t>
            </a:r>
            <a:r>
              <a:rPr lang="en-US" sz="3600" dirty="0"/>
              <a:t>– Text Alternative</a:t>
            </a:r>
            <a:endParaRPr lang="en-IN" dirty="0"/>
          </a:p>
        </p:txBody>
      </p:sp>
      <p:sp>
        <p:nvSpPr>
          <p:cNvPr id="7" name="Content Placeholder 6">
            <a:extLst>
              <a:ext uri="{FF2B5EF4-FFF2-40B4-BE49-F238E27FC236}">
                <a16:creationId xmlns:a16="http://schemas.microsoft.com/office/drawing/2014/main" id="{3E7D3A50-16C4-4675-981C-B3DFF8BDEF2A}"/>
              </a:ext>
            </a:extLst>
          </p:cNvPr>
          <p:cNvSpPr>
            <a:spLocks noGrp="1"/>
          </p:cNvSpPr>
          <p:nvPr>
            <p:ph idx="14"/>
          </p:nvPr>
        </p:nvSpPr>
        <p:spPr/>
        <p:txBody>
          <a:bodyPr>
            <a:normAutofit/>
          </a:bodyPr>
          <a:lstStyle/>
          <a:p>
            <a:r>
              <a:rPr lang="en-IN" sz="1200" dirty="0">
                <a:hlinkClick r:id="rId3" action="ppaction://hlinksldjump"/>
              </a:rPr>
              <a:t>Return to parent-slide containing images.</a:t>
            </a:r>
            <a:endParaRPr lang="en-IN" sz="1200" dirty="0"/>
          </a:p>
        </p:txBody>
      </p:sp>
      <p:sp>
        <p:nvSpPr>
          <p:cNvPr id="3" name="Content Placeholder 2">
            <a:extLst>
              <a:ext uri="{FF2B5EF4-FFF2-40B4-BE49-F238E27FC236}">
                <a16:creationId xmlns:a16="http://schemas.microsoft.com/office/drawing/2014/main" id="{FCBE9FA0-D29D-45B1-B5C4-2ADEA3A1E4E4}"/>
              </a:ext>
            </a:extLst>
          </p:cNvPr>
          <p:cNvSpPr>
            <a:spLocks noGrp="1"/>
          </p:cNvSpPr>
          <p:nvPr>
            <p:ph idx="10"/>
          </p:nvPr>
        </p:nvSpPr>
        <p:spPr>
          <a:xfrm>
            <a:off x="628650" y="1973179"/>
            <a:ext cx="7886700" cy="4392787"/>
          </a:xfrm>
        </p:spPr>
        <p:txBody>
          <a:bodyPr>
            <a:normAutofit fontScale="92500" lnSpcReduction="10000"/>
          </a:bodyPr>
          <a:lstStyle/>
          <a:p>
            <a:pPr marL="0" indent="0">
              <a:buNone/>
            </a:pPr>
            <a:r>
              <a:rPr lang="en-IN" sz="2400" dirty="0">
                <a:solidFill>
                  <a:srgbClr val="000000"/>
                </a:solidFill>
              </a:rPr>
              <a:t>Business name, account number, phone number, primary business location, and period end date are listed. The two sections are business occupational privilege tax which is line 1, on which is entered the number of self-employed individuals, owners, partners, or managers. This number (1) is multiplied by $4.00. Line 2 is where number of employees for which the business is liable is entered (5) and taken times $4.00 for $20.00. Next section is employee occupational privilege tax. Line 3 is where number of employees liable for this tax is entered (minus 5) and taken times $5.75, for $28.75. Line 4 is for adding total tax, lines 1 through 3, which is $52.75 here. Next is late filing fee, not applicable in this case. Last line, like 6, is total due and payable and instruction to include a check or money order payable to Manager of Finance, for $52.75.</a:t>
            </a:r>
            <a:r>
              <a:rPr lang="en-IN" dirty="0"/>
              <a:t> </a:t>
            </a:r>
          </a:p>
        </p:txBody>
      </p:sp>
      <p:sp>
        <p:nvSpPr>
          <p:cNvPr id="6" name="Content Placeholder 5">
            <a:extLst>
              <a:ext uri="{FF2B5EF4-FFF2-40B4-BE49-F238E27FC236}">
                <a16:creationId xmlns:a16="http://schemas.microsoft.com/office/drawing/2014/main" id="{83A02BFF-219F-47CA-8BB9-D86F6EC1C12B}"/>
              </a:ext>
            </a:extLst>
          </p:cNvPr>
          <p:cNvSpPr>
            <a:spLocks noGrp="1"/>
          </p:cNvSpPr>
          <p:nvPr>
            <p:ph idx="13"/>
          </p:nvPr>
        </p:nvSpPr>
        <p:spPr/>
        <p:txBody>
          <a:bodyPr>
            <a:normAutofit/>
          </a:bodyPr>
          <a:lstStyle/>
          <a:p>
            <a:r>
              <a:rPr lang="en-IN" sz="1200" dirty="0">
                <a:hlinkClick r:id="rId3" action="ppaction://hlinksldjump"/>
              </a:rPr>
              <a:t>Return to parent-slide containing images.</a:t>
            </a:r>
            <a:endParaRPr lang="en-IN" sz="1200" dirty="0"/>
          </a:p>
        </p:txBody>
      </p:sp>
    </p:spTree>
    <p:extLst>
      <p:ext uri="{BB962C8B-B14F-4D97-AF65-F5344CB8AC3E}">
        <p14:creationId xmlns:p14="http://schemas.microsoft.com/office/powerpoint/2010/main" val="3086555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3B06-3594-45FA-991A-25C1F13DAC4E}"/>
              </a:ext>
            </a:extLst>
          </p:cNvPr>
          <p:cNvSpPr>
            <a:spLocks noGrp="1"/>
          </p:cNvSpPr>
          <p:nvPr>
            <p:ph type="title"/>
          </p:nvPr>
        </p:nvSpPr>
        <p:spPr/>
        <p:txBody>
          <a:bodyPr/>
          <a:lstStyle/>
          <a:p>
            <a:r>
              <a:rPr lang="en-US" sz="3600" dirty="0">
                <a:solidFill>
                  <a:srgbClr val="000000"/>
                </a:solidFill>
              </a:rPr>
              <a:t>Form 940 </a:t>
            </a:r>
            <a:r>
              <a:rPr lang="en-US" sz="3600" dirty="0"/>
              <a:t>– Text Alternative</a:t>
            </a:r>
            <a:endParaRPr lang="en-IN" dirty="0"/>
          </a:p>
        </p:txBody>
      </p:sp>
      <p:sp>
        <p:nvSpPr>
          <p:cNvPr id="7" name="Content Placeholder 6">
            <a:extLst>
              <a:ext uri="{FF2B5EF4-FFF2-40B4-BE49-F238E27FC236}">
                <a16:creationId xmlns:a16="http://schemas.microsoft.com/office/drawing/2014/main" id="{3E7D3A50-16C4-4675-981C-B3DFF8BDEF2A}"/>
              </a:ext>
            </a:extLst>
          </p:cNvPr>
          <p:cNvSpPr>
            <a:spLocks noGrp="1"/>
          </p:cNvSpPr>
          <p:nvPr>
            <p:ph idx="14"/>
          </p:nvPr>
        </p:nvSpPr>
        <p:spPr/>
        <p:txBody>
          <a:bodyPr>
            <a:normAutofit/>
          </a:bodyPr>
          <a:lstStyle/>
          <a:p>
            <a:r>
              <a:rPr lang="en-IN" sz="1200" dirty="0">
                <a:hlinkClick r:id="rId3" action="ppaction://hlinksldjump"/>
              </a:rPr>
              <a:t>Return to parent-slide containing images.</a:t>
            </a:r>
            <a:endParaRPr lang="en-IN" sz="1200" dirty="0"/>
          </a:p>
        </p:txBody>
      </p:sp>
      <p:sp>
        <p:nvSpPr>
          <p:cNvPr id="3" name="Content Placeholder 2">
            <a:extLst>
              <a:ext uri="{FF2B5EF4-FFF2-40B4-BE49-F238E27FC236}">
                <a16:creationId xmlns:a16="http://schemas.microsoft.com/office/drawing/2014/main" id="{FCBE9FA0-D29D-45B1-B5C4-2ADEA3A1E4E4}"/>
              </a:ext>
            </a:extLst>
          </p:cNvPr>
          <p:cNvSpPr>
            <a:spLocks noGrp="1"/>
          </p:cNvSpPr>
          <p:nvPr>
            <p:ph idx="10"/>
          </p:nvPr>
        </p:nvSpPr>
        <p:spPr>
          <a:xfrm>
            <a:off x="628650" y="1973179"/>
            <a:ext cx="7886700" cy="4392787"/>
          </a:xfrm>
        </p:spPr>
        <p:txBody>
          <a:bodyPr>
            <a:normAutofit/>
          </a:bodyPr>
          <a:lstStyle/>
          <a:p>
            <a:pPr marL="0" indent="0">
              <a:buNone/>
            </a:pPr>
            <a:r>
              <a:rPr lang="en-IN" sz="2400" dirty="0">
                <a:solidFill>
                  <a:srgbClr val="000000"/>
                </a:solidFill>
              </a:rPr>
              <a:t>The filled-in form provides the employer identification number, name and address. Part 1 indicates the state in which state unemployment tax was paid. Part 2 lists the total payments to employees on Line 3; payments exempt from FUTA on Line 4; total payments made to each employee in excess of $7,000 on Line 5; subtotal in Line 6; total taxable FUTA wages in Line 7; and FUTA tax before adjustments in Line 8.</a:t>
            </a:r>
            <a:endParaRPr lang="en-IN" dirty="0"/>
          </a:p>
        </p:txBody>
      </p:sp>
      <p:sp>
        <p:nvSpPr>
          <p:cNvPr id="6" name="Content Placeholder 5">
            <a:extLst>
              <a:ext uri="{FF2B5EF4-FFF2-40B4-BE49-F238E27FC236}">
                <a16:creationId xmlns:a16="http://schemas.microsoft.com/office/drawing/2014/main" id="{83A02BFF-219F-47CA-8BB9-D86F6EC1C12B}"/>
              </a:ext>
            </a:extLst>
          </p:cNvPr>
          <p:cNvSpPr>
            <a:spLocks noGrp="1"/>
          </p:cNvSpPr>
          <p:nvPr>
            <p:ph idx="13"/>
          </p:nvPr>
        </p:nvSpPr>
        <p:spPr/>
        <p:txBody>
          <a:bodyPr>
            <a:normAutofit/>
          </a:bodyPr>
          <a:lstStyle/>
          <a:p>
            <a:r>
              <a:rPr lang="en-IN" sz="1200" dirty="0">
                <a:hlinkClick r:id="rId3" action="ppaction://hlinksldjump"/>
              </a:rPr>
              <a:t>Return to parent-slide containing images.</a:t>
            </a:r>
            <a:endParaRPr lang="en-IN" sz="1200" dirty="0"/>
          </a:p>
        </p:txBody>
      </p:sp>
    </p:spTree>
    <p:extLst>
      <p:ext uri="{BB962C8B-B14F-4D97-AF65-F5344CB8AC3E}">
        <p14:creationId xmlns:p14="http://schemas.microsoft.com/office/powerpoint/2010/main" val="3679467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3B06-3594-45FA-991A-25C1F13DAC4E}"/>
              </a:ext>
            </a:extLst>
          </p:cNvPr>
          <p:cNvSpPr>
            <a:spLocks noGrp="1"/>
          </p:cNvSpPr>
          <p:nvPr>
            <p:ph type="title"/>
          </p:nvPr>
        </p:nvSpPr>
        <p:spPr/>
        <p:txBody>
          <a:bodyPr/>
          <a:lstStyle/>
          <a:p>
            <a:r>
              <a:rPr lang="en-US" sz="3600" dirty="0">
                <a:solidFill>
                  <a:srgbClr val="000000"/>
                </a:solidFill>
              </a:rPr>
              <a:t>Form W-2 </a:t>
            </a:r>
            <a:r>
              <a:rPr lang="en-US" sz="3600" dirty="0"/>
              <a:t>– Text Alternative</a:t>
            </a:r>
            <a:endParaRPr lang="en-IN" dirty="0"/>
          </a:p>
        </p:txBody>
      </p:sp>
      <p:sp>
        <p:nvSpPr>
          <p:cNvPr id="7" name="Content Placeholder 6">
            <a:extLst>
              <a:ext uri="{FF2B5EF4-FFF2-40B4-BE49-F238E27FC236}">
                <a16:creationId xmlns:a16="http://schemas.microsoft.com/office/drawing/2014/main" id="{3E7D3A50-16C4-4675-981C-B3DFF8BDEF2A}"/>
              </a:ext>
            </a:extLst>
          </p:cNvPr>
          <p:cNvSpPr>
            <a:spLocks noGrp="1"/>
          </p:cNvSpPr>
          <p:nvPr>
            <p:ph idx="14"/>
          </p:nvPr>
        </p:nvSpPr>
        <p:spPr/>
        <p:txBody>
          <a:bodyPr>
            <a:normAutofit/>
          </a:bodyPr>
          <a:lstStyle/>
          <a:p>
            <a:r>
              <a:rPr lang="en-IN" sz="1200" dirty="0">
                <a:hlinkClick r:id="rId3" action="ppaction://hlinksldjump"/>
              </a:rPr>
              <a:t>Return to parent-slide containing images.</a:t>
            </a:r>
            <a:endParaRPr lang="en-IN" sz="1200" dirty="0"/>
          </a:p>
        </p:txBody>
      </p:sp>
      <p:sp>
        <p:nvSpPr>
          <p:cNvPr id="3" name="Content Placeholder 2">
            <a:extLst>
              <a:ext uri="{FF2B5EF4-FFF2-40B4-BE49-F238E27FC236}">
                <a16:creationId xmlns:a16="http://schemas.microsoft.com/office/drawing/2014/main" id="{FCBE9FA0-D29D-45B1-B5C4-2ADEA3A1E4E4}"/>
              </a:ext>
            </a:extLst>
          </p:cNvPr>
          <p:cNvSpPr>
            <a:spLocks noGrp="1"/>
          </p:cNvSpPr>
          <p:nvPr>
            <p:ph idx="10"/>
          </p:nvPr>
        </p:nvSpPr>
        <p:spPr>
          <a:xfrm>
            <a:off x="628650" y="1973179"/>
            <a:ext cx="7886700" cy="4392787"/>
          </a:xfrm>
        </p:spPr>
        <p:txBody>
          <a:bodyPr>
            <a:normAutofit fontScale="85000" lnSpcReduction="20000"/>
          </a:bodyPr>
          <a:lstStyle/>
          <a:p>
            <a:pPr marL="0" indent="0">
              <a:buNone/>
            </a:pPr>
            <a:r>
              <a:rPr lang="en-IN" sz="2400" dirty="0">
                <a:solidFill>
                  <a:srgbClr val="000000"/>
                </a:solidFill>
              </a:rPr>
              <a:t>The information listed in this form includes the employee's social security number; the employer identification number; the employer's name, address, and ZIP code; and the employee's name and address.</a:t>
            </a:r>
          </a:p>
          <a:p>
            <a:pPr marL="0" indent="0">
              <a:buNone/>
            </a:pPr>
            <a:r>
              <a:rPr lang="en-IN" sz="2400" dirty="0">
                <a:solidFill>
                  <a:srgbClr val="000000"/>
                </a:solidFill>
              </a:rPr>
              <a:t>Box 1: wages, tips, other compensation</a:t>
            </a:r>
          </a:p>
          <a:p>
            <a:pPr marL="0" indent="0">
              <a:buNone/>
            </a:pPr>
            <a:r>
              <a:rPr lang="en-IN" sz="2400" dirty="0">
                <a:solidFill>
                  <a:srgbClr val="000000"/>
                </a:solidFill>
              </a:rPr>
              <a:t>Box 2: Federal income tax withheld</a:t>
            </a:r>
          </a:p>
          <a:p>
            <a:pPr marL="0" indent="0">
              <a:buNone/>
            </a:pPr>
            <a:r>
              <a:rPr lang="en-IN" sz="2400" dirty="0">
                <a:solidFill>
                  <a:srgbClr val="000000"/>
                </a:solidFill>
              </a:rPr>
              <a:t>Box 3: Social security wages</a:t>
            </a:r>
          </a:p>
          <a:p>
            <a:pPr marL="0" indent="0">
              <a:buNone/>
            </a:pPr>
            <a:r>
              <a:rPr lang="en-IN" sz="2400" dirty="0">
                <a:solidFill>
                  <a:srgbClr val="000000"/>
                </a:solidFill>
              </a:rPr>
              <a:t>Box 4: Social security tax withheld</a:t>
            </a:r>
          </a:p>
          <a:p>
            <a:pPr marL="0" indent="0">
              <a:buNone/>
            </a:pPr>
            <a:r>
              <a:rPr lang="en-IN" sz="2400" dirty="0">
                <a:solidFill>
                  <a:srgbClr val="000000"/>
                </a:solidFill>
              </a:rPr>
              <a:t>Box 5: Medicare wages and tips</a:t>
            </a:r>
          </a:p>
          <a:p>
            <a:pPr marL="0" indent="0">
              <a:buNone/>
            </a:pPr>
            <a:r>
              <a:rPr lang="en-IN" sz="2400" dirty="0">
                <a:solidFill>
                  <a:srgbClr val="000000"/>
                </a:solidFill>
              </a:rPr>
              <a:t>Box 6: Medicare tax withheld</a:t>
            </a:r>
          </a:p>
          <a:p>
            <a:pPr marL="0" indent="0">
              <a:buNone/>
            </a:pPr>
            <a:r>
              <a:rPr lang="en-IN" sz="2400" dirty="0">
                <a:solidFill>
                  <a:srgbClr val="000000"/>
                </a:solidFill>
              </a:rPr>
              <a:t>Box 15: State; employer's ID number</a:t>
            </a:r>
          </a:p>
          <a:p>
            <a:pPr marL="0" indent="0">
              <a:buNone/>
            </a:pPr>
            <a:r>
              <a:rPr lang="en-IN" sz="2400" dirty="0">
                <a:solidFill>
                  <a:srgbClr val="000000"/>
                </a:solidFill>
              </a:rPr>
              <a:t>Box 16: State wages, tips, etc.</a:t>
            </a:r>
          </a:p>
          <a:p>
            <a:pPr marL="0" indent="0">
              <a:buNone/>
            </a:pPr>
            <a:r>
              <a:rPr lang="en-IN" sz="2400" dirty="0">
                <a:solidFill>
                  <a:srgbClr val="000000"/>
                </a:solidFill>
              </a:rPr>
              <a:t>Box 17: State income tax</a:t>
            </a:r>
            <a:endParaRPr lang="en-IN" dirty="0"/>
          </a:p>
        </p:txBody>
      </p:sp>
      <p:sp>
        <p:nvSpPr>
          <p:cNvPr id="6" name="Content Placeholder 5">
            <a:extLst>
              <a:ext uri="{FF2B5EF4-FFF2-40B4-BE49-F238E27FC236}">
                <a16:creationId xmlns:a16="http://schemas.microsoft.com/office/drawing/2014/main" id="{83A02BFF-219F-47CA-8BB9-D86F6EC1C12B}"/>
              </a:ext>
            </a:extLst>
          </p:cNvPr>
          <p:cNvSpPr>
            <a:spLocks noGrp="1"/>
          </p:cNvSpPr>
          <p:nvPr>
            <p:ph idx="13"/>
          </p:nvPr>
        </p:nvSpPr>
        <p:spPr/>
        <p:txBody>
          <a:bodyPr>
            <a:normAutofit/>
          </a:bodyPr>
          <a:lstStyle/>
          <a:p>
            <a:r>
              <a:rPr lang="en-IN" sz="1200" dirty="0">
                <a:hlinkClick r:id="rId3" action="ppaction://hlinksldjump"/>
              </a:rPr>
              <a:t>Return to parent-slide containing images.</a:t>
            </a:r>
            <a:endParaRPr lang="en-IN" sz="1200" dirty="0"/>
          </a:p>
        </p:txBody>
      </p:sp>
    </p:spTree>
    <p:extLst>
      <p:ext uri="{BB962C8B-B14F-4D97-AF65-F5344CB8AC3E}">
        <p14:creationId xmlns:p14="http://schemas.microsoft.com/office/powerpoint/2010/main" val="1504505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3B06-3594-45FA-991A-25C1F13DAC4E}"/>
              </a:ext>
            </a:extLst>
          </p:cNvPr>
          <p:cNvSpPr>
            <a:spLocks noGrp="1"/>
          </p:cNvSpPr>
          <p:nvPr>
            <p:ph type="title"/>
          </p:nvPr>
        </p:nvSpPr>
        <p:spPr/>
        <p:txBody>
          <a:bodyPr/>
          <a:lstStyle/>
          <a:p>
            <a:r>
              <a:rPr lang="en-US" sz="3600" dirty="0"/>
              <a:t>Form W-3 </a:t>
            </a:r>
            <a:r>
              <a:rPr lang="en-US" sz="900" dirty="0"/>
              <a:t>2</a:t>
            </a:r>
            <a:r>
              <a:rPr lang="en-US" sz="3600" dirty="0">
                <a:solidFill>
                  <a:srgbClr val="000000"/>
                </a:solidFill>
              </a:rPr>
              <a:t> </a:t>
            </a:r>
            <a:r>
              <a:rPr lang="en-US" sz="3600" dirty="0"/>
              <a:t>– Text Alternative</a:t>
            </a:r>
            <a:endParaRPr lang="en-IN" dirty="0"/>
          </a:p>
        </p:txBody>
      </p:sp>
      <p:sp>
        <p:nvSpPr>
          <p:cNvPr id="7" name="Content Placeholder 6">
            <a:extLst>
              <a:ext uri="{FF2B5EF4-FFF2-40B4-BE49-F238E27FC236}">
                <a16:creationId xmlns:a16="http://schemas.microsoft.com/office/drawing/2014/main" id="{3E7D3A50-16C4-4675-981C-B3DFF8BDEF2A}"/>
              </a:ext>
            </a:extLst>
          </p:cNvPr>
          <p:cNvSpPr>
            <a:spLocks noGrp="1"/>
          </p:cNvSpPr>
          <p:nvPr>
            <p:ph idx="14"/>
          </p:nvPr>
        </p:nvSpPr>
        <p:spPr/>
        <p:txBody>
          <a:bodyPr>
            <a:normAutofit/>
          </a:bodyPr>
          <a:lstStyle/>
          <a:p>
            <a:r>
              <a:rPr lang="en-IN" sz="1200" dirty="0">
                <a:hlinkClick r:id="rId3" action="ppaction://hlinksldjump"/>
              </a:rPr>
              <a:t>Return to parent-slide containing images.</a:t>
            </a:r>
            <a:endParaRPr lang="en-IN" sz="1200" dirty="0"/>
          </a:p>
        </p:txBody>
      </p:sp>
      <p:sp>
        <p:nvSpPr>
          <p:cNvPr id="3" name="Content Placeholder 2">
            <a:extLst>
              <a:ext uri="{FF2B5EF4-FFF2-40B4-BE49-F238E27FC236}">
                <a16:creationId xmlns:a16="http://schemas.microsoft.com/office/drawing/2014/main" id="{FCBE9FA0-D29D-45B1-B5C4-2ADEA3A1E4E4}"/>
              </a:ext>
            </a:extLst>
          </p:cNvPr>
          <p:cNvSpPr>
            <a:spLocks noGrp="1"/>
          </p:cNvSpPr>
          <p:nvPr>
            <p:ph idx="10"/>
          </p:nvPr>
        </p:nvSpPr>
        <p:spPr>
          <a:xfrm>
            <a:off x="628650" y="1973179"/>
            <a:ext cx="7886700" cy="4392787"/>
          </a:xfrm>
        </p:spPr>
        <p:txBody>
          <a:bodyPr>
            <a:normAutofit fontScale="85000" lnSpcReduction="20000"/>
          </a:bodyPr>
          <a:lstStyle/>
          <a:p>
            <a:pPr marL="0" indent="0">
              <a:buNone/>
            </a:pPr>
            <a:r>
              <a:rPr lang="en-IN" sz="2400" dirty="0">
                <a:solidFill>
                  <a:srgbClr val="000000"/>
                </a:solidFill>
              </a:rPr>
              <a:t>The form lists boxes for the kind of payer (such as 941), the kind of employer (such as federal government), total number of Forms W-2, employer identification number, employer's name and address, employer's contact person and phone number. Other information boxes are as follows:</a:t>
            </a:r>
          </a:p>
          <a:p>
            <a:pPr marL="0" indent="0">
              <a:buNone/>
            </a:pPr>
            <a:r>
              <a:rPr lang="en-IN" sz="2400" dirty="0">
                <a:solidFill>
                  <a:srgbClr val="000000"/>
                </a:solidFill>
              </a:rPr>
              <a:t>Box 1: wages, tips, other compensation</a:t>
            </a:r>
          </a:p>
          <a:p>
            <a:pPr marL="0" indent="0">
              <a:buNone/>
            </a:pPr>
            <a:r>
              <a:rPr lang="en-IN" sz="2400" dirty="0">
                <a:solidFill>
                  <a:srgbClr val="000000"/>
                </a:solidFill>
              </a:rPr>
              <a:t>Box 2: Federal income tax withheld</a:t>
            </a:r>
          </a:p>
          <a:p>
            <a:pPr marL="0" indent="0">
              <a:buNone/>
            </a:pPr>
            <a:r>
              <a:rPr lang="en-IN" sz="2400" dirty="0">
                <a:solidFill>
                  <a:srgbClr val="000000"/>
                </a:solidFill>
              </a:rPr>
              <a:t>Box 3: Social security wages</a:t>
            </a:r>
          </a:p>
          <a:p>
            <a:pPr marL="0" indent="0">
              <a:buNone/>
            </a:pPr>
            <a:r>
              <a:rPr lang="en-IN" sz="2400" dirty="0">
                <a:solidFill>
                  <a:srgbClr val="000000"/>
                </a:solidFill>
              </a:rPr>
              <a:t>Box 4: Social security tax withheld</a:t>
            </a:r>
          </a:p>
          <a:p>
            <a:pPr marL="0" indent="0">
              <a:buNone/>
            </a:pPr>
            <a:r>
              <a:rPr lang="en-IN" sz="2400" dirty="0">
                <a:solidFill>
                  <a:srgbClr val="000000"/>
                </a:solidFill>
              </a:rPr>
              <a:t>Box 5: Medicare wages and tips</a:t>
            </a:r>
          </a:p>
          <a:p>
            <a:pPr marL="0" indent="0">
              <a:buNone/>
            </a:pPr>
            <a:r>
              <a:rPr lang="en-IN" sz="2400" dirty="0">
                <a:solidFill>
                  <a:srgbClr val="000000"/>
                </a:solidFill>
              </a:rPr>
              <a:t>Box 6: Medicare tax withheld</a:t>
            </a:r>
          </a:p>
          <a:p>
            <a:pPr marL="0" indent="0">
              <a:buNone/>
            </a:pPr>
            <a:r>
              <a:rPr lang="en-IN" sz="2400" dirty="0">
                <a:solidFill>
                  <a:srgbClr val="000000"/>
                </a:solidFill>
              </a:rPr>
              <a:t>Box 7: Social security tips</a:t>
            </a:r>
          </a:p>
          <a:p>
            <a:pPr marL="0" indent="0">
              <a:buNone/>
            </a:pPr>
            <a:r>
              <a:rPr lang="en-IN" sz="2400" dirty="0">
                <a:solidFill>
                  <a:srgbClr val="000000"/>
                </a:solidFill>
              </a:rPr>
              <a:t>Box 12a: Deferred compensation</a:t>
            </a:r>
            <a:endParaRPr lang="en-IN" dirty="0"/>
          </a:p>
        </p:txBody>
      </p:sp>
      <p:sp>
        <p:nvSpPr>
          <p:cNvPr id="6" name="Content Placeholder 5">
            <a:extLst>
              <a:ext uri="{FF2B5EF4-FFF2-40B4-BE49-F238E27FC236}">
                <a16:creationId xmlns:a16="http://schemas.microsoft.com/office/drawing/2014/main" id="{83A02BFF-219F-47CA-8BB9-D86F6EC1C12B}"/>
              </a:ext>
            </a:extLst>
          </p:cNvPr>
          <p:cNvSpPr>
            <a:spLocks noGrp="1"/>
          </p:cNvSpPr>
          <p:nvPr>
            <p:ph idx="13"/>
          </p:nvPr>
        </p:nvSpPr>
        <p:spPr/>
        <p:txBody>
          <a:bodyPr>
            <a:normAutofit/>
          </a:bodyPr>
          <a:lstStyle/>
          <a:p>
            <a:r>
              <a:rPr lang="en-IN" sz="1200" dirty="0">
                <a:hlinkClick r:id="rId3" action="ppaction://hlinksldjump"/>
              </a:rPr>
              <a:t>Return to parent-slide containing images.</a:t>
            </a:r>
            <a:endParaRPr lang="en-IN" sz="1200" dirty="0"/>
          </a:p>
        </p:txBody>
      </p:sp>
    </p:spTree>
    <p:extLst>
      <p:ext uri="{BB962C8B-B14F-4D97-AF65-F5344CB8AC3E}">
        <p14:creationId xmlns:p14="http://schemas.microsoft.com/office/powerpoint/2010/main" val="1062111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3B06-3594-45FA-991A-25C1F13DAC4E}"/>
              </a:ext>
            </a:extLst>
          </p:cNvPr>
          <p:cNvSpPr>
            <a:spLocks noGrp="1"/>
          </p:cNvSpPr>
          <p:nvPr>
            <p:ph type="title"/>
          </p:nvPr>
        </p:nvSpPr>
        <p:spPr/>
        <p:txBody>
          <a:bodyPr/>
          <a:lstStyle/>
          <a:p>
            <a:r>
              <a:rPr lang="en-US" sz="3600" dirty="0">
                <a:solidFill>
                  <a:srgbClr val="000000"/>
                </a:solidFill>
              </a:rPr>
              <a:t>Sample Annual Total Compensation Report </a:t>
            </a:r>
            <a:r>
              <a:rPr lang="en-US" sz="3600" dirty="0"/>
              <a:t>– Text Alternative</a:t>
            </a:r>
            <a:endParaRPr lang="en-IN" dirty="0"/>
          </a:p>
        </p:txBody>
      </p:sp>
      <p:sp>
        <p:nvSpPr>
          <p:cNvPr id="7" name="Content Placeholder 6">
            <a:extLst>
              <a:ext uri="{FF2B5EF4-FFF2-40B4-BE49-F238E27FC236}">
                <a16:creationId xmlns:a16="http://schemas.microsoft.com/office/drawing/2014/main" id="{3E7D3A50-16C4-4675-981C-B3DFF8BDEF2A}"/>
              </a:ext>
            </a:extLst>
          </p:cNvPr>
          <p:cNvSpPr>
            <a:spLocks noGrp="1"/>
          </p:cNvSpPr>
          <p:nvPr>
            <p:ph idx="14"/>
          </p:nvPr>
        </p:nvSpPr>
        <p:spPr/>
        <p:txBody>
          <a:bodyPr>
            <a:normAutofit/>
          </a:bodyPr>
          <a:lstStyle/>
          <a:p>
            <a:r>
              <a:rPr lang="en-IN" sz="1200" dirty="0">
                <a:hlinkClick r:id="rId3" action="ppaction://hlinksldjump"/>
              </a:rPr>
              <a:t>Return to parent-slide containing images.</a:t>
            </a:r>
            <a:endParaRPr lang="en-IN" sz="1200" dirty="0"/>
          </a:p>
        </p:txBody>
      </p:sp>
      <p:sp>
        <p:nvSpPr>
          <p:cNvPr id="3" name="Content Placeholder 2">
            <a:extLst>
              <a:ext uri="{FF2B5EF4-FFF2-40B4-BE49-F238E27FC236}">
                <a16:creationId xmlns:a16="http://schemas.microsoft.com/office/drawing/2014/main" id="{FCBE9FA0-D29D-45B1-B5C4-2ADEA3A1E4E4}"/>
              </a:ext>
            </a:extLst>
          </p:cNvPr>
          <p:cNvSpPr>
            <a:spLocks noGrp="1"/>
          </p:cNvSpPr>
          <p:nvPr>
            <p:ph idx="10"/>
          </p:nvPr>
        </p:nvSpPr>
        <p:spPr>
          <a:xfrm>
            <a:off x="628650" y="1973179"/>
            <a:ext cx="7886700" cy="4392787"/>
          </a:xfrm>
        </p:spPr>
        <p:txBody>
          <a:bodyPr>
            <a:normAutofit/>
          </a:bodyPr>
          <a:lstStyle/>
          <a:p>
            <a:pPr marL="0" indent="0">
              <a:buNone/>
            </a:pPr>
            <a:r>
              <a:rPr lang="en-IN" sz="2400" dirty="0">
                <a:solidFill>
                  <a:srgbClr val="000000"/>
                </a:solidFill>
              </a:rPr>
              <a:t>Cash Compensation and Benefits Summary page is provided. It lists the Cash Compensation and Benefits. </a:t>
            </a:r>
          </a:p>
          <a:p>
            <a:pPr marL="0" indent="0">
              <a:buNone/>
            </a:pPr>
            <a:r>
              <a:rPr lang="en-IN" sz="2400" dirty="0">
                <a:solidFill>
                  <a:srgbClr val="000000"/>
                </a:solidFill>
              </a:rPr>
              <a:t>A pie chart shows the company contribution of 90.77 percent and your contribution as 9.23 percent.</a:t>
            </a:r>
          </a:p>
          <a:p>
            <a:pPr marL="0" indent="0">
              <a:buNone/>
            </a:pPr>
            <a:r>
              <a:rPr lang="en-IN" sz="2400" dirty="0">
                <a:solidFill>
                  <a:srgbClr val="000000"/>
                </a:solidFill>
              </a:rPr>
              <a:t>Total Compensation Value is illustrated with a pie chart: cash contribution of $52,000, Benefits of $7,080, and Tax Savings of $0.</a:t>
            </a:r>
          </a:p>
          <a:p>
            <a:pPr marL="0" indent="0">
              <a:buNone/>
            </a:pPr>
            <a:r>
              <a:rPr lang="en-IN" sz="2400" dirty="0">
                <a:solidFill>
                  <a:srgbClr val="000000"/>
                </a:solidFill>
              </a:rPr>
              <a:t>The total value of your compensation is equal to </a:t>
            </a:r>
            <a:r>
              <a:rPr lang="en-IN" sz="2400">
                <a:solidFill>
                  <a:srgbClr val="000000"/>
                </a:solidFill>
              </a:rPr>
              <a:t>$59,080.00.</a:t>
            </a:r>
            <a:endParaRPr lang="en-IN" dirty="0"/>
          </a:p>
        </p:txBody>
      </p:sp>
      <p:sp>
        <p:nvSpPr>
          <p:cNvPr id="6" name="Content Placeholder 5">
            <a:extLst>
              <a:ext uri="{FF2B5EF4-FFF2-40B4-BE49-F238E27FC236}">
                <a16:creationId xmlns:a16="http://schemas.microsoft.com/office/drawing/2014/main" id="{83A02BFF-219F-47CA-8BB9-D86F6EC1C12B}"/>
              </a:ext>
            </a:extLst>
          </p:cNvPr>
          <p:cNvSpPr>
            <a:spLocks noGrp="1"/>
          </p:cNvSpPr>
          <p:nvPr>
            <p:ph idx="13"/>
          </p:nvPr>
        </p:nvSpPr>
        <p:spPr/>
        <p:txBody>
          <a:bodyPr>
            <a:normAutofit/>
          </a:bodyPr>
          <a:lstStyle/>
          <a:p>
            <a:r>
              <a:rPr lang="en-IN" sz="1200" dirty="0">
                <a:hlinkClick r:id="rId3" action="ppaction://hlinksldjump"/>
              </a:rPr>
              <a:t>Return to parent-slide containing images.</a:t>
            </a:r>
            <a:endParaRPr lang="en-IN" sz="1200" dirty="0"/>
          </a:p>
        </p:txBody>
      </p:sp>
    </p:spTree>
    <p:extLst>
      <p:ext uri="{BB962C8B-B14F-4D97-AF65-F5344CB8AC3E}">
        <p14:creationId xmlns:p14="http://schemas.microsoft.com/office/powerpoint/2010/main" val="28719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1BC7-D88F-4760-9F6E-E5611DF41423}"/>
              </a:ext>
            </a:extLst>
          </p:cNvPr>
          <p:cNvSpPr>
            <a:spLocks noGrp="1"/>
          </p:cNvSpPr>
          <p:nvPr>
            <p:ph type="title"/>
          </p:nvPr>
        </p:nvSpPr>
        <p:spPr>
          <a:xfrm>
            <a:off x="628650" y="333779"/>
            <a:ext cx="7886700" cy="920856"/>
          </a:xfrm>
        </p:spPr>
        <p:txBody>
          <a:bodyPr/>
          <a:lstStyle/>
          <a:p>
            <a:r>
              <a:rPr lang="en-US" sz="3600" dirty="0">
                <a:solidFill>
                  <a:schemeClr val="bg1">
                    <a:lumMod val="95000"/>
                    <a:lumOff val="5000"/>
                  </a:schemeClr>
                </a:solidFill>
              </a:rPr>
              <a:t>Example of Employer’s Medicare Tax Liability</a:t>
            </a:r>
            <a:endParaRPr lang="en-US" sz="3600" noProof="0" dirty="0"/>
          </a:p>
        </p:txBody>
      </p:sp>
      <p:sp>
        <p:nvSpPr>
          <p:cNvPr id="3" name="Content Placeholder 2">
            <a:extLst>
              <a:ext uri="{FF2B5EF4-FFF2-40B4-BE49-F238E27FC236}">
                <a16:creationId xmlns:a16="http://schemas.microsoft.com/office/drawing/2014/main" id="{EB895D79-D2BC-4FA2-A2BA-3DF72B5EE6DD}"/>
              </a:ext>
            </a:extLst>
          </p:cNvPr>
          <p:cNvSpPr>
            <a:spLocks noGrp="1"/>
          </p:cNvSpPr>
          <p:nvPr>
            <p:ph idx="1"/>
          </p:nvPr>
        </p:nvSpPr>
        <p:spPr>
          <a:xfrm>
            <a:off x="628650" y="1456267"/>
            <a:ext cx="7886700" cy="341055"/>
          </a:xfrm>
        </p:spPr>
        <p:txBody>
          <a:bodyPr>
            <a:normAutofit lnSpcReduction="10000"/>
          </a:bodyPr>
          <a:lstStyle/>
          <a:p>
            <a:pPr marL="0" indent="0">
              <a:buNone/>
            </a:pPr>
            <a:r>
              <a:rPr lang="en-US" sz="1700" dirty="0"/>
              <a:t>Courtney’s share of the Medicare tax:</a:t>
            </a:r>
          </a:p>
        </p:txBody>
      </p:sp>
      <p:graphicFrame>
        <p:nvGraphicFramePr>
          <p:cNvPr id="10" name="Object 9">
            <a:extLst>
              <a:ext uri="{FF2B5EF4-FFF2-40B4-BE49-F238E27FC236}">
                <a16:creationId xmlns:a16="http://schemas.microsoft.com/office/drawing/2014/main" id="{24EB9A2F-CD63-4898-BA2E-B823AD7AE6ED}"/>
              </a:ext>
            </a:extLst>
          </p:cNvPr>
          <p:cNvGraphicFramePr>
            <a:graphicFrameLocks noChangeAspect="1"/>
          </p:cNvGraphicFramePr>
          <p:nvPr>
            <p:extLst>
              <p:ext uri="{D42A27DB-BD31-4B8C-83A1-F6EECF244321}">
                <p14:modId xmlns:p14="http://schemas.microsoft.com/office/powerpoint/2010/main" val="3454227322"/>
              </p:ext>
            </p:extLst>
          </p:nvPr>
        </p:nvGraphicFramePr>
        <p:xfrm>
          <a:off x="2175863" y="2063750"/>
          <a:ext cx="2984500" cy="288925"/>
        </p:xfrm>
        <a:graphic>
          <a:graphicData uri="http://schemas.openxmlformats.org/presentationml/2006/ole">
            <mc:AlternateContent xmlns:mc="http://schemas.openxmlformats.org/markup-compatibility/2006">
              <mc:Choice xmlns:v="urn:schemas-microsoft-com:vml" Requires="v">
                <p:oleObj spid="_x0000_s6545" name="Equation" r:id="rId4" imgW="2234880" imgH="215640" progId="Equation.DSMT4">
                  <p:embed/>
                </p:oleObj>
              </mc:Choice>
              <mc:Fallback>
                <p:oleObj name="Equation" r:id="rId4" imgW="2234880" imgH="215640" progId="Equation.DSMT4">
                  <p:embed/>
                  <p:pic>
                    <p:nvPicPr>
                      <p:cNvPr id="10" name="Object 9">
                        <a:extLst>
                          <a:ext uri="{FF2B5EF4-FFF2-40B4-BE49-F238E27FC236}">
                            <a16:creationId xmlns:a16="http://schemas.microsoft.com/office/drawing/2014/main" id="{24EB9A2F-CD63-4898-BA2E-B823AD7AE6ED}"/>
                          </a:ext>
                        </a:extLst>
                      </p:cNvPr>
                      <p:cNvPicPr/>
                      <p:nvPr/>
                    </p:nvPicPr>
                    <p:blipFill>
                      <a:blip r:embed="rId5"/>
                      <a:stretch>
                        <a:fillRect/>
                      </a:stretch>
                    </p:blipFill>
                    <p:spPr>
                      <a:xfrm>
                        <a:off x="2175863" y="2063750"/>
                        <a:ext cx="2984500" cy="2889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54E14DB-E825-4FC0-8599-EC6FFA456215}"/>
              </a:ext>
            </a:extLst>
          </p:cNvPr>
          <p:cNvSpPr>
            <a:spLocks noGrp="1"/>
          </p:cNvSpPr>
          <p:nvPr>
            <p:ph idx="10"/>
          </p:nvPr>
        </p:nvSpPr>
        <p:spPr>
          <a:xfrm>
            <a:off x="628650" y="2506134"/>
            <a:ext cx="7886700" cy="454814"/>
          </a:xfrm>
        </p:spPr>
        <p:txBody>
          <a:bodyPr>
            <a:normAutofit/>
          </a:bodyPr>
          <a:lstStyle/>
          <a:p>
            <a:pPr marL="0" indent="0">
              <a:buNone/>
            </a:pPr>
            <a:r>
              <a:rPr lang="en-US" sz="1700" dirty="0"/>
              <a:t>Her employer’s share of the Medicare tax:</a:t>
            </a:r>
          </a:p>
        </p:txBody>
      </p:sp>
      <p:graphicFrame>
        <p:nvGraphicFramePr>
          <p:cNvPr id="11" name="Object 10">
            <a:extLst>
              <a:ext uri="{FF2B5EF4-FFF2-40B4-BE49-F238E27FC236}">
                <a16:creationId xmlns:a16="http://schemas.microsoft.com/office/drawing/2014/main" id="{95DB2BA1-F8D4-4F06-850E-0546755E80C3}"/>
              </a:ext>
            </a:extLst>
          </p:cNvPr>
          <p:cNvGraphicFramePr>
            <a:graphicFrameLocks noChangeAspect="1"/>
          </p:cNvGraphicFramePr>
          <p:nvPr>
            <p:extLst>
              <p:ext uri="{D42A27DB-BD31-4B8C-83A1-F6EECF244321}">
                <p14:modId xmlns:p14="http://schemas.microsoft.com/office/powerpoint/2010/main" val="3458432314"/>
              </p:ext>
            </p:extLst>
          </p:nvPr>
        </p:nvGraphicFramePr>
        <p:xfrm>
          <a:off x="2175863" y="3067050"/>
          <a:ext cx="2984500" cy="288925"/>
        </p:xfrm>
        <a:graphic>
          <a:graphicData uri="http://schemas.openxmlformats.org/presentationml/2006/ole">
            <mc:AlternateContent xmlns:mc="http://schemas.openxmlformats.org/markup-compatibility/2006">
              <mc:Choice xmlns:v="urn:schemas-microsoft-com:vml" Requires="v">
                <p:oleObj spid="_x0000_s6546" name="Equation" r:id="rId6" imgW="2234880" imgH="215640" progId="Equation.DSMT4">
                  <p:embed/>
                </p:oleObj>
              </mc:Choice>
              <mc:Fallback>
                <p:oleObj name="Equation" r:id="rId6" imgW="2234880" imgH="215640" progId="Equation.DSMT4">
                  <p:embed/>
                  <p:pic>
                    <p:nvPicPr>
                      <p:cNvPr id="11" name="Object 10">
                        <a:extLst>
                          <a:ext uri="{FF2B5EF4-FFF2-40B4-BE49-F238E27FC236}">
                            <a16:creationId xmlns:a16="http://schemas.microsoft.com/office/drawing/2014/main" id="{95DB2BA1-F8D4-4F06-850E-0546755E80C3}"/>
                          </a:ext>
                        </a:extLst>
                      </p:cNvPr>
                      <p:cNvPicPr/>
                      <p:nvPr/>
                    </p:nvPicPr>
                    <p:blipFill>
                      <a:blip r:embed="rId7"/>
                      <a:stretch>
                        <a:fillRect/>
                      </a:stretch>
                    </p:blipFill>
                    <p:spPr>
                      <a:xfrm>
                        <a:off x="2175863" y="3067050"/>
                        <a:ext cx="2984500" cy="28892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EB0AC3F-B4D9-4DE0-8FC0-E2ED486DA4E5}"/>
              </a:ext>
            </a:extLst>
          </p:cNvPr>
          <p:cNvSpPr>
            <a:spLocks noGrp="1"/>
          </p:cNvSpPr>
          <p:nvPr>
            <p:ph idx="11"/>
          </p:nvPr>
        </p:nvSpPr>
        <p:spPr>
          <a:xfrm>
            <a:off x="628650" y="3556002"/>
            <a:ext cx="7886700" cy="898011"/>
          </a:xfrm>
        </p:spPr>
        <p:txBody>
          <a:bodyPr>
            <a:normAutofit/>
          </a:bodyPr>
          <a:lstStyle/>
          <a:p>
            <a:pPr marL="0" indent="0">
              <a:buNone/>
            </a:pPr>
            <a:r>
              <a:rPr lang="en-US" sz="1700" dirty="0"/>
              <a:t>Total Medicare tax liability for Courtney’s pay this period:</a:t>
            </a:r>
          </a:p>
          <a:p>
            <a:pPr marL="0" indent="0" algn="ctr">
              <a:buNone/>
            </a:pPr>
            <a:r>
              <a:rPr lang="en-US" sz="1700" u="dbl" dirty="0"/>
              <a:t>$40.16</a:t>
            </a:r>
          </a:p>
        </p:txBody>
      </p:sp>
      <p:sp>
        <p:nvSpPr>
          <p:cNvPr id="9" name="Content Placeholder 8">
            <a:extLst>
              <a:ext uri="{FF2B5EF4-FFF2-40B4-BE49-F238E27FC236}">
                <a16:creationId xmlns:a16="http://schemas.microsoft.com/office/drawing/2014/main" id="{38A06604-B038-498E-AC4E-BDA8F2B7185C}"/>
              </a:ext>
            </a:extLst>
          </p:cNvPr>
          <p:cNvSpPr>
            <a:spLocks noGrp="1"/>
          </p:cNvSpPr>
          <p:nvPr>
            <p:ph idx="12"/>
          </p:nvPr>
        </p:nvSpPr>
        <p:spPr>
          <a:xfrm>
            <a:off x="628650" y="4605870"/>
            <a:ext cx="7886700" cy="523178"/>
          </a:xfrm>
        </p:spPr>
        <p:txBody>
          <a:bodyPr>
            <a:normAutofit/>
          </a:bodyPr>
          <a:lstStyle/>
          <a:p>
            <a:pPr marL="0" indent="0">
              <a:buNone/>
            </a:pPr>
            <a:r>
              <a:rPr lang="en-US" sz="1700" dirty="0"/>
              <a:t>Total F</a:t>
            </a:r>
            <a:r>
              <a:rPr lang="en-US" sz="100" dirty="0"/>
              <a:t> </a:t>
            </a:r>
            <a:r>
              <a:rPr lang="en-US" sz="1700" dirty="0"/>
              <a:t>I</a:t>
            </a:r>
            <a:r>
              <a:rPr lang="en-US" sz="100" dirty="0"/>
              <a:t> </a:t>
            </a:r>
            <a:r>
              <a:rPr lang="en-US" sz="1700" dirty="0"/>
              <a:t>C</a:t>
            </a:r>
            <a:r>
              <a:rPr lang="en-US" sz="100" dirty="0"/>
              <a:t> </a:t>
            </a:r>
            <a:r>
              <a:rPr lang="en-US" sz="1700" dirty="0"/>
              <a:t>A responsibility from Courtney’s pay this period:</a:t>
            </a:r>
          </a:p>
        </p:txBody>
      </p:sp>
      <p:graphicFrame>
        <p:nvGraphicFramePr>
          <p:cNvPr id="14" name="Object 13">
            <a:extLst>
              <a:ext uri="{FF2B5EF4-FFF2-40B4-BE49-F238E27FC236}">
                <a16:creationId xmlns:a16="http://schemas.microsoft.com/office/drawing/2014/main" id="{34508EA9-75E1-40D2-862D-A1EF42507743}"/>
              </a:ext>
            </a:extLst>
          </p:cNvPr>
          <p:cNvGraphicFramePr>
            <a:graphicFrameLocks noChangeAspect="1"/>
          </p:cNvGraphicFramePr>
          <p:nvPr>
            <p:extLst>
              <p:ext uri="{D42A27DB-BD31-4B8C-83A1-F6EECF244321}">
                <p14:modId xmlns:p14="http://schemas.microsoft.com/office/powerpoint/2010/main" val="123278261"/>
              </p:ext>
            </p:extLst>
          </p:nvPr>
        </p:nvGraphicFramePr>
        <p:xfrm>
          <a:off x="2975675" y="5174877"/>
          <a:ext cx="2919380" cy="901572"/>
        </p:xfrm>
        <a:graphic>
          <a:graphicData uri="http://schemas.openxmlformats.org/presentationml/2006/ole">
            <mc:AlternateContent xmlns:mc="http://schemas.openxmlformats.org/markup-compatibility/2006">
              <mc:Choice xmlns:v="urn:schemas-microsoft-com:vml" Requires="v">
                <p:oleObj spid="_x0000_s6547" name="Equation" r:id="rId8" imgW="2590560" imgH="799920" progId="Equation.DSMT4">
                  <p:embed/>
                </p:oleObj>
              </mc:Choice>
              <mc:Fallback>
                <p:oleObj name="Equation" r:id="rId8" imgW="2590560" imgH="799920" progId="Equation.DSMT4">
                  <p:embed/>
                  <p:pic>
                    <p:nvPicPr>
                      <p:cNvPr id="0" name=""/>
                      <p:cNvPicPr/>
                      <p:nvPr/>
                    </p:nvPicPr>
                    <p:blipFill>
                      <a:blip r:embed="rId9"/>
                      <a:stretch>
                        <a:fillRect/>
                      </a:stretch>
                    </p:blipFill>
                    <p:spPr>
                      <a:xfrm>
                        <a:off x="2975675" y="5174877"/>
                        <a:ext cx="2919380" cy="901572"/>
                      </a:xfrm>
                      <a:prstGeom prst="rect">
                        <a:avLst/>
                      </a:prstGeom>
                    </p:spPr>
                  </p:pic>
                </p:oleObj>
              </mc:Fallback>
            </mc:AlternateContent>
          </a:graphicData>
        </a:graphic>
      </p:graphicFrame>
    </p:spTree>
    <p:extLst>
      <p:ext uri="{BB962C8B-B14F-4D97-AF65-F5344CB8AC3E}">
        <p14:creationId xmlns:p14="http://schemas.microsoft.com/office/powerpoint/2010/main" val="1261825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1BC7-D88F-4760-9F6E-E5611DF41423}"/>
              </a:ext>
            </a:extLst>
          </p:cNvPr>
          <p:cNvSpPr>
            <a:spLocks noGrp="1"/>
          </p:cNvSpPr>
          <p:nvPr>
            <p:ph type="title"/>
          </p:nvPr>
        </p:nvSpPr>
        <p:spPr>
          <a:xfrm>
            <a:off x="628650" y="375176"/>
            <a:ext cx="7886700" cy="837142"/>
          </a:xfrm>
        </p:spPr>
        <p:txBody>
          <a:bodyPr/>
          <a:lstStyle/>
          <a:p>
            <a:r>
              <a:rPr lang="en-US" sz="3600" dirty="0"/>
              <a:t>Federal and State Unemployment Taxes</a:t>
            </a:r>
            <a:endParaRPr lang="en-US" sz="3600" noProof="0" dirty="0"/>
          </a:p>
        </p:txBody>
      </p:sp>
      <p:sp>
        <p:nvSpPr>
          <p:cNvPr id="5" name="Content Placeholder 4">
            <a:extLst>
              <a:ext uri="{FF2B5EF4-FFF2-40B4-BE49-F238E27FC236}">
                <a16:creationId xmlns:a16="http://schemas.microsoft.com/office/drawing/2014/main" id="{E66DAC92-B115-4EF3-A0D2-EBBDAC0FA6F4}"/>
              </a:ext>
            </a:extLst>
          </p:cNvPr>
          <p:cNvSpPr>
            <a:spLocks noGrp="1"/>
          </p:cNvSpPr>
          <p:nvPr>
            <p:ph idx="1"/>
          </p:nvPr>
        </p:nvSpPr>
        <p:spPr>
          <a:xfrm>
            <a:off x="628650" y="1737617"/>
            <a:ext cx="7886700" cy="941457"/>
          </a:xfrm>
        </p:spPr>
        <p:txBody>
          <a:bodyPr>
            <a:noAutofit/>
          </a:bodyPr>
          <a:lstStyle/>
          <a:p>
            <a:pPr marL="0" lvl="0" indent="0">
              <a:buNone/>
            </a:pPr>
            <a:r>
              <a:rPr lang="en-US" sz="2500" dirty="0"/>
              <a:t>Federal Unemployment Tax Act (F</a:t>
            </a:r>
            <a:r>
              <a:rPr lang="en-US" sz="100" dirty="0"/>
              <a:t> </a:t>
            </a:r>
            <a:r>
              <a:rPr lang="en-US" sz="2500" dirty="0"/>
              <a:t>U</a:t>
            </a:r>
            <a:r>
              <a:rPr lang="en-US" sz="100" dirty="0"/>
              <a:t> </a:t>
            </a:r>
            <a:r>
              <a:rPr lang="en-US" sz="2500" dirty="0"/>
              <a:t>T</a:t>
            </a:r>
            <a:r>
              <a:rPr lang="en-US" sz="100" dirty="0"/>
              <a:t> </a:t>
            </a:r>
            <a:r>
              <a:rPr lang="en-US" sz="2500" dirty="0"/>
              <a:t>A)</a:t>
            </a:r>
          </a:p>
          <a:p>
            <a:r>
              <a:rPr lang="en-US" sz="1800" dirty="0"/>
              <a:t>Pays for the administrative expenses of the unemployment fund.</a:t>
            </a:r>
          </a:p>
        </p:txBody>
      </p:sp>
      <p:sp>
        <p:nvSpPr>
          <p:cNvPr id="6" name="Content Placeholder 5">
            <a:extLst>
              <a:ext uri="{FF2B5EF4-FFF2-40B4-BE49-F238E27FC236}">
                <a16:creationId xmlns:a16="http://schemas.microsoft.com/office/drawing/2014/main" id="{4286F9BF-7DBF-4DAC-ADF0-80DB40E721BE}"/>
              </a:ext>
            </a:extLst>
          </p:cNvPr>
          <p:cNvSpPr>
            <a:spLocks noGrp="1"/>
          </p:cNvSpPr>
          <p:nvPr>
            <p:ph idx="10"/>
          </p:nvPr>
        </p:nvSpPr>
        <p:spPr>
          <a:xfrm>
            <a:off x="628650" y="2753717"/>
            <a:ext cx="7886700" cy="1030014"/>
          </a:xfrm>
        </p:spPr>
        <p:txBody>
          <a:bodyPr>
            <a:normAutofit/>
          </a:bodyPr>
          <a:lstStyle/>
          <a:p>
            <a:pPr marL="0" lvl="0" indent="0">
              <a:buNone/>
            </a:pPr>
            <a:r>
              <a:rPr lang="en-US" sz="2500" dirty="0"/>
              <a:t>State Unemployment Tax Act (S</a:t>
            </a:r>
            <a:r>
              <a:rPr lang="en-US" sz="100" dirty="0"/>
              <a:t> </a:t>
            </a:r>
            <a:r>
              <a:rPr lang="en-US" sz="2500" dirty="0"/>
              <a:t>U</a:t>
            </a:r>
            <a:r>
              <a:rPr lang="en-US" sz="100" dirty="0"/>
              <a:t> </a:t>
            </a:r>
            <a:r>
              <a:rPr lang="en-US" sz="2500" dirty="0"/>
              <a:t>T</a:t>
            </a:r>
            <a:r>
              <a:rPr lang="en-US" sz="100" dirty="0"/>
              <a:t> </a:t>
            </a:r>
            <a:r>
              <a:rPr lang="en-US" sz="2500" dirty="0"/>
              <a:t>A)</a:t>
            </a:r>
          </a:p>
          <a:p>
            <a:r>
              <a:rPr lang="en-US" sz="1800" dirty="0"/>
              <a:t>Provides localized unemployment fund sources for employers.</a:t>
            </a:r>
          </a:p>
        </p:txBody>
      </p:sp>
      <p:sp>
        <p:nvSpPr>
          <p:cNvPr id="7" name="Content Placeholder 6">
            <a:extLst>
              <a:ext uri="{FF2B5EF4-FFF2-40B4-BE49-F238E27FC236}">
                <a16:creationId xmlns:a16="http://schemas.microsoft.com/office/drawing/2014/main" id="{26635847-C6E8-4052-84E5-0BB471AEE8AB}"/>
              </a:ext>
            </a:extLst>
          </p:cNvPr>
          <p:cNvSpPr>
            <a:spLocks noGrp="1"/>
          </p:cNvSpPr>
          <p:nvPr>
            <p:ph idx="11"/>
          </p:nvPr>
        </p:nvSpPr>
        <p:spPr>
          <a:xfrm>
            <a:off x="628650" y="3858374"/>
            <a:ext cx="7886700" cy="776693"/>
          </a:xfrm>
        </p:spPr>
        <p:txBody>
          <a:bodyPr>
            <a:noAutofit/>
          </a:bodyPr>
          <a:lstStyle/>
          <a:p>
            <a:pPr marL="0" lvl="0" indent="0">
              <a:buNone/>
            </a:pPr>
            <a:r>
              <a:rPr lang="en-US" sz="2500" dirty="0"/>
              <a:t>F</a:t>
            </a:r>
            <a:r>
              <a:rPr lang="en-US" sz="100" dirty="0"/>
              <a:t> </a:t>
            </a:r>
            <a:r>
              <a:rPr lang="en-US" sz="2500" dirty="0"/>
              <a:t>U</a:t>
            </a:r>
            <a:r>
              <a:rPr lang="en-US" sz="100" dirty="0"/>
              <a:t> </a:t>
            </a:r>
            <a:r>
              <a:rPr lang="en-US" sz="2500" dirty="0"/>
              <a:t>T</a:t>
            </a:r>
            <a:r>
              <a:rPr lang="en-US" sz="100" dirty="0"/>
              <a:t> </a:t>
            </a:r>
            <a:r>
              <a:rPr lang="en-US" sz="2500" dirty="0"/>
              <a:t>A is restricted to United States’ citizens and U.S. companies</a:t>
            </a:r>
          </a:p>
        </p:txBody>
      </p:sp>
    </p:spTree>
    <p:extLst>
      <p:ext uri="{BB962C8B-B14F-4D97-AF65-F5344CB8AC3E}">
        <p14:creationId xmlns:p14="http://schemas.microsoft.com/office/powerpoint/2010/main" val="219677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1BC7-D88F-4760-9F6E-E5611DF41423}"/>
              </a:ext>
            </a:extLst>
          </p:cNvPr>
          <p:cNvSpPr>
            <a:spLocks noGrp="1"/>
          </p:cNvSpPr>
          <p:nvPr>
            <p:ph type="title"/>
          </p:nvPr>
        </p:nvSpPr>
        <p:spPr>
          <a:xfrm>
            <a:off x="628650" y="171498"/>
            <a:ext cx="7886700" cy="761038"/>
          </a:xfrm>
        </p:spPr>
        <p:txBody>
          <a:bodyPr/>
          <a:lstStyle/>
          <a:p>
            <a:r>
              <a:rPr lang="en-US" sz="3600" dirty="0"/>
              <a:t>F</a:t>
            </a:r>
            <a:r>
              <a:rPr lang="en-US" sz="100" dirty="0"/>
              <a:t> </a:t>
            </a:r>
            <a:r>
              <a:rPr lang="en-US" sz="3600" dirty="0"/>
              <a:t>U</a:t>
            </a:r>
            <a:r>
              <a:rPr lang="en-US" sz="100" dirty="0"/>
              <a:t> </a:t>
            </a:r>
            <a:r>
              <a:rPr lang="en-US" sz="3600" dirty="0"/>
              <a:t>T</a:t>
            </a:r>
            <a:r>
              <a:rPr lang="en-US" sz="100" dirty="0"/>
              <a:t> </a:t>
            </a:r>
            <a:r>
              <a:rPr lang="en-US" sz="3600" dirty="0"/>
              <a:t>A and S</a:t>
            </a:r>
            <a:r>
              <a:rPr lang="en-US" sz="100" dirty="0"/>
              <a:t> </a:t>
            </a:r>
            <a:r>
              <a:rPr lang="en-US" sz="3600" dirty="0"/>
              <a:t>U</a:t>
            </a:r>
            <a:r>
              <a:rPr lang="en-US" sz="100" dirty="0"/>
              <a:t> </a:t>
            </a:r>
            <a:r>
              <a:rPr lang="en-US" sz="3600" dirty="0"/>
              <a:t>T</a:t>
            </a:r>
            <a:r>
              <a:rPr lang="en-US" sz="100" dirty="0"/>
              <a:t> </a:t>
            </a:r>
            <a:r>
              <a:rPr lang="en-US" sz="3600" dirty="0"/>
              <a:t>A Rates</a:t>
            </a:r>
            <a:endParaRPr lang="en-US" sz="3600" noProof="0" dirty="0"/>
          </a:p>
        </p:txBody>
      </p:sp>
      <p:sp>
        <p:nvSpPr>
          <p:cNvPr id="5" name="Content Placeholder 4">
            <a:extLst>
              <a:ext uri="{FF2B5EF4-FFF2-40B4-BE49-F238E27FC236}">
                <a16:creationId xmlns:a16="http://schemas.microsoft.com/office/drawing/2014/main" id="{E66DAC92-B115-4EF3-A0D2-EBBDAC0FA6F4}"/>
              </a:ext>
            </a:extLst>
          </p:cNvPr>
          <p:cNvSpPr>
            <a:spLocks noGrp="1"/>
          </p:cNvSpPr>
          <p:nvPr>
            <p:ph idx="1"/>
          </p:nvPr>
        </p:nvSpPr>
        <p:spPr>
          <a:xfrm>
            <a:off x="628650" y="1215104"/>
            <a:ext cx="7886700" cy="1173750"/>
          </a:xfrm>
        </p:spPr>
        <p:txBody>
          <a:bodyPr>
            <a:noAutofit/>
          </a:bodyPr>
          <a:lstStyle/>
          <a:p>
            <a:pPr marL="0" lvl="0" indent="0">
              <a:buNone/>
            </a:pPr>
            <a:r>
              <a:rPr lang="en-US" dirty="0"/>
              <a:t>F</a:t>
            </a:r>
            <a:r>
              <a:rPr lang="en-US" sz="100" dirty="0"/>
              <a:t> </a:t>
            </a:r>
            <a:r>
              <a:rPr lang="en-US" dirty="0"/>
              <a:t>U</a:t>
            </a:r>
            <a:r>
              <a:rPr lang="en-US" sz="100" dirty="0"/>
              <a:t> </a:t>
            </a:r>
            <a:r>
              <a:rPr lang="en-US" dirty="0"/>
              <a:t>T</a:t>
            </a:r>
            <a:r>
              <a:rPr lang="en-US" sz="100" dirty="0"/>
              <a:t> </a:t>
            </a:r>
            <a:r>
              <a:rPr lang="en-US" dirty="0"/>
              <a:t>A rate is 6.0% on first $7,000 of each employee’s wages (2019 rate)</a:t>
            </a:r>
          </a:p>
          <a:p>
            <a:r>
              <a:rPr lang="en-US" sz="1600" dirty="0"/>
              <a:t>F</a:t>
            </a:r>
            <a:r>
              <a:rPr lang="en-US" sz="100" dirty="0"/>
              <a:t> </a:t>
            </a:r>
            <a:r>
              <a:rPr lang="en-US" sz="1600" dirty="0"/>
              <a:t>U</a:t>
            </a:r>
            <a:r>
              <a:rPr lang="en-US" sz="100" dirty="0"/>
              <a:t> </a:t>
            </a:r>
            <a:r>
              <a:rPr lang="en-US" sz="1600" dirty="0"/>
              <a:t>T</a:t>
            </a:r>
            <a:r>
              <a:rPr lang="en-US" sz="100" dirty="0"/>
              <a:t> </a:t>
            </a:r>
            <a:r>
              <a:rPr lang="en-US" sz="1600" dirty="0"/>
              <a:t>A taxable income is reduced by employee contributions to Section 125 plans.</a:t>
            </a:r>
          </a:p>
        </p:txBody>
      </p:sp>
      <p:sp>
        <p:nvSpPr>
          <p:cNvPr id="6" name="Content Placeholder 5">
            <a:extLst>
              <a:ext uri="{FF2B5EF4-FFF2-40B4-BE49-F238E27FC236}">
                <a16:creationId xmlns:a16="http://schemas.microsoft.com/office/drawing/2014/main" id="{4286F9BF-7DBF-4DAC-ADF0-80DB40E721BE}"/>
              </a:ext>
            </a:extLst>
          </p:cNvPr>
          <p:cNvSpPr>
            <a:spLocks noGrp="1"/>
          </p:cNvSpPr>
          <p:nvPr>
            <p:ph idx="10"/>
          </p:nvPr>
        </p:nvSpPr>
        <p:spPr>
          <a:xfrm>
            <a:off x="628650" y="2462432"/>
            <a:ext cx="7886700" cy="1173750"/>
          </a:xfrm>
        </p:spPr>
        <p:txBody>
          <a:bodyPr>
            <a:normAutofit fontScale="85000" lnSpcReduction="10000"/>
          </a:bodyPr>
          <a:lstStyle/>
          <a:p>
            <a:pPr marL="0" indent="0">
              <a:buNone/>
            </a:pPr>
            <a:r>
              <a:rPr lang="en-US" sz="2500" dirty="0"/>
              <a:t>Employer is subject to a 5.4% rate reduction if</a:t>
            </a:r>
          </a:p>
          <a:p>
            <a:pPr lvl="0">
              <a:lnSpc>
                <a:spcPct val="120000"/>
              </a:lnSpc>
            </a:pPr>
            <a:r>
              <a:rPr lang="en-US" sz="1900" dirty="0"/>
              <a:t>They make all S</a:t>
            </a:r>
            <a:r>
              <a:rPr lang="en-US" sz="100" dirty="0"/>
              <a:t> </a:t>
            </a:r>
            <a:r>
              <a:rPr lang="en-US" sz="1900" dirty="0"/>
              <a:t>U</a:t>
            </a:r>
            <a:r>
              <a:rPr lang="en-US" sz="100" dirty="0"/>
              <a:t> </a:t>
            </a:r>
            <a:r>
              <a:rPr lang="en-US" sz="1900" dirty="0"/>
              <a:t>T</a:t>
            </a:r>
            <a:r>
              <a:rPr lang="en-US" sz="100" dirty="0"/>
              <a:t> </a:t>
            </a:r>
            <a:r>
              <a:rPr lang="en-US" sz="1900" dirty="0"/>
              <a:t>A deposits in full and on time.</a:t>
            </a:r>
          </a:p>
          <a:p>
            <a:pPr lvl="0">
              <a:lnSpc>
                <a:spcPct val="120000"/>
              </a:lnSpc>
            </a:pPr>
            <a:r>
              <a:rPr lang="en-US" sz="1900" dirty="0"/>
              <a:t>They are not in a credit-reduction state.</a:t>
            </a:r>
          </a:p>
        </p:txBody>
      </p:sp>
      <p:sp>
        <p:nvSpPr>
          <p:cNvPr id="7" name="Content Placeholder 6">
            <a:extLst>
              <a:ext uri="{FF2B5EF4-FFF2-40B4-BE49-F238E27FC236}">
                <a16:creationId xmlns:a16="http://schemas.microsoft.com/office/drawing/2014/main" id="{26635847-C6E8-4052-84E5-0BB471AEE8AB}"/>
              </a:ext>
            </a:extLst>
          </p:cNvPr>
          <p:cNvSpPr>
            <a:spLocks noGrp="1"/>
          </p:cNvSpPr>
          <p:nvPr>
            <p:ph idx="11"/>
          </p:nvPr>
        </p:nvSpPr>
        <p:spPr>
          <a:xfrm>
            <a:off x="628650" y="3798316"/>
            <a:ext cx="7886700" cy="843354"/>
          </a:xfrm>
        </p:spPr>
        <p:txBody>
          <a:bodyPr>
            <a:noAutofit/>
          </a:bodyPr>
          <a:lstStyle/>
          <a:p>
            <a:pPr marL="0" lvl="0" indent="0">
              <a:buNone/>
            </a:pPr>
            <a:r>
              <a:rPr lang="en-US" dirty="0"/>
              <a:t>S</a:t>
            </a:r>
            <a:r>
              <a:rPr lang="en-US" sz="100" dirty="0"/>
              <a:t> </a:t>
            </a:r>
            <a:r>
              <a:rPr lang="en-US" dirty="0"/>
              <a:t>U</a:t>
            </a:r>
            <a:r>
              <a:rPr lang="en-US" sz="100" dirty="0"/>
              <a:t> </a:t>
            </a:r>
            <a:r>
              <a:rPr lang="en-US" dirty="0"/>
              <a:t>T</a:t>
            </a:r>
            <a:r>
              <a:rPr lang="en-US" sz="100" dirty="0"/>
              <a:t> </a:t>
            </a:r>
            <a:r>
              <a:rPr lang="en-US" dirty="0"/>
              <a:t>A rates vary among states and companies</a:t>
            </a:r>
          </a:p>
          <a:p>
            <a:pPr marL="0" indent="0">
              <a:buNone/>
            </a:pPr>
            <a:r>
              <a:rPr lang="en-US" dirty="0"/>
              <a:t>Tied to employee turnover and layoffs</a:t>
            </a:r>
          </a:p>
        </p:txBody>
      </p:sp>
    </p:spTree>
    <p:extLst>
      <p:ext uri="{BB962C8B-B14F-4D97-AF65-F5344CB8AC3E}">
        <p14:creationId xmlns:p14="http://schemas.microsoft.com/office/powerpoint/2010/main" val="234389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33779"/>
            <a:ext cx="8185741" cy="920856"/>
          </a:xfrm>
        </p:spPr>
        <p:txBody>
          <a:bodyPr vert="horz" lIns="91440" tIns="45720" rIns="91440" bIns="45720" rtlCol="0" anchor="ctr">
            <a:noAutofit/>
          </a:bodyPr>
          <a:lstStyle/>
          <a:p>
            <a:pPr defTabSz="914400">
              <a:tabLst>
                <a:tab pos="1169988" algn="l"/>
              </a:tabLst>
            </a:pPr>
            <a:r>
              <a:rPr lang="en-US" sz="3600" dirty="0">
                <a:solidFill>
                  <a:srgbClr val="000000"/>
                </a:solidFill>
              </a:rPr>
              <a:t>F</a:t>
            </a:r>
            <a:r>
              <a:rPr lang="en-US" sz="100" dirty="0">
                <a:solidFill>
                  <a:srgbClr val="000000"/>
                </a:solidFill>
              </a:rPr>
              <a:t> </a:t>
            </a:r>
            <a:r>
              <a:rPr lang="en-US" sz="3600" dirty="0">
                <a:solidFill>
                  <a:srgbClr val="000000"/>
                </a:solidFill>
              </a:rPr>
              <a:t>U</a:t>
            </a:r>
            <a:r>
              <a:rPr lang="en-US" sz="100" dirty="0">
                <a:solidFill>
                  <a:srgbClr val="000000"/>
                </a:solidFill>
              </a:rPr>
              <a:t> </a:t>
            </a:r>
            <a:r>
              <a:rPr lang="en-US" sz="3600" dirty="0">
                <a:solidFill>
                  <a:srgbClr val="000000"/>
                </a:solidFill>
              </a:rPr>
              <a:t>T</a:t>
            </a:r>
            <a:r>
              <a:rPr lang="en-US" sz="100" dirty="0">
                <a:solidFill>
                  <a:srgbClr val="000000"/>
                </a:solidFill>
              </a:rPr>
              <a:t> </a:t>
            </a:r>
            <a:r>
              <a:rPr lang="en-US" sz="3600" dirty="0">
                <a:solidFill>
                  <a:srgbClr val="000000"/>
                </a:solidFill>
              </a:rPr>
              <a:t>A Liability: Employees With Less Than $7,000 in Earnings During the Year</a:t>
            </a:r>
            <a:endParaRPr lang="en-US" sz="3600" noProof="0" dirty="0">
              <a:solidFill>
                <a:srgbClr val="000000"/>
              </a:solidFill>
            </a:endParaRPr>
          </a:p>
        </p:txBody>
      </p:sp>
      <p:graphicFrame>
        <p:nvGraphicFramePr>
          <p:cNvPr id="6" name="Content Placeholder 5">
            <a:extLst>
              <a:ext uri="{FF2B5EF4-FFF2-40B4-BE49-F238E27FC236}">
                <a16:creationId xmlns:a16="http://schemas.microsoft.com/office/drawing/2014/main" id="{35D5209E-C50D-496E-A163-01FAAA0D76C2}"/>
              </a:ext>
            </a:extLst>
          </p:cNvPr>
          <p:cNvGraphicFramePr>
            <a:graphicFrameLocks noGrp="1"/>
          </p:cNvGraphicFramePr>
          <p:nvPr>
            <p:ph idx="1"/>
            <p:extLst>
              <p:ext uri="{D42A27DB-BD31-4B8C-83A1-F6EECF244321}">
                <p14:modId xmlns:p14="http://schemas.microsoft.com/office/powerpoint/2010/main" val="1235526557"/>
              </p:ext>
            </p:extLst>
          </p:nvPr>
        </p:nvGraphicFramePr>
        <p:xfrm>
          <a:off x="960665" y="1780805"/>
          <a:ext cx="7762921" cy="4226560"/>
        </p:xfrm>
        <a:graphic>
          <a:graphicData uri="http://schemas.openxmlformats.org/drawingml/2006/table">
            <a:tbl>
              <a:tblPr firstRow="1" bandRow="1">
                <a:tableStyleId>{5C22544A-7EE6-4342-B048-85BDC9FD1C3A}</a:tableStyleId>
              </a:tblPr>
              <a:tblGrid>
                <a:gridCol w="1968322">
                  <a:extLst>
                    <a:ext uri="{9D8B030D-6E8A-4147-A177-3AD203B41FA5}">
                      <a16:colId xmlns:a16="http://schemas.microsoft.com/office/drawing/2014/main" val="3670489587"/>
                    </a:ext>
                  </a:extLst>
                </a:gridCol>
                <a:gridCol w="2227958">
                  <a:extLst>
                    <a:ext uri="{9D8B030D-6E8A-4147-A177-3AD203B41FA5}">
                      <a16:colId xmlns:a16="http://schemas.microsoft.com/office/drawing/2014/main" val="1649121442"/>
                    </a:ext>
                  </a:extLst>
                </a:gridCol>
                <a:gridCol w="1706310">
                  <a:extLst>
                    <a:ext uri="{9D8B030D-6E8A-4147-A177-3AD203B41FA5}">
                      <a16:colId xmlns:a16="http://schemas.microsoft.com/office/drawing/2014/main" val="227919883"/>
                    </a:ext>
                  </a:extLst>
                </a:gridCol>
                <a:gridCol w="1860331">
                  <a:extLst>
                    <a:ext uri="{9D8B030D-6E8A-4147-A177-3AD203B41FA5}">
                      <a16:colId xmlns:a16="http://schemas.microsoft.com/office/drawing/2014/main" val="3105269057"/>
                    </a:ext>
                  </a:extLst>
                </a:gridCol>
              </a:tblGrid>
              <a:tr h="370840">
                <a:tc>
                  <a:txBody>
                    <a:bodyPr/>
                    <a:lstStyle/>
                    <a:p>
                      <a:pPr algn="l"/>
                      <a:r>
                        <a:rPr lang="en-US" sz="1800" b="1" dirty="0">
                          <a:solidFill>
                            <a:srgbClr val="000000"/>
                          </a:solidFill>
                        </a:rPr>
                        <a:t>Number of employees during 2020</a:t>
                      </a:r>
                      <a:endParaRPr lang="en-IN" sz="1800" dirty="0">
                        <a:solidFill>
                          <a:srgbClr val="0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US" sz="1800" b="1" dirty="0">
                          <a:solidFill>
                            <a:srgbClr val="000000"/>
                          </a:solidFill>
                        </a:rPr>
                        <a:t>Multiplied by the first $7,000 of wages</a:t>
                      </a:r>
                      <a:endParaRPr lang="en-IN" sz="1800" dirty="0">
                        <a:solidFill>
                          <a:srgbClr val="0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US" sz="1800" b="1" dirty="0">
                          <a:solidFill>
                            <a:srgbClr val="000000"/>
                          </a:solidFill>
                        </a:rPr>
                        <a:t>Multiplied by 0.6% tax rate</a:t>
                      </a:r>
                      <a:endParaRPr lang="en-IN" sz="1800" dirty="0">
                        <a:solidFill>
                          <a:srgbClr val="0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US" sz="1800" b="1" dirty="0">
                          <a:solidFill>
                            <a:srgbClr val="000000"/>
                          </a:solidFill>
                        </a:rPr>
                        <a:t>FUTA tax liability for 2020</a:t>
                      </a:r>
                      <a:endParaRPr lang="en-IN" sz="1800" dirty="0">
                        <a:solidFill>
                          <a:srgbClr val="0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9841235"/>
                  </a:ext>
                </a:extLst>
              </a:tr>
              <a:tr h="370840">
                <a:tc>
                  <a:txBody>
                    <a:bodyPr/>
                    <a:lstStyle/>
                    <a:p>
                      <a:pPr algn="ctr"/>
                      <a:r>
                        <a:rPr lang="en-US" sz="1800" b="0" dirty="0">
                          <a:solidFill>
                            <a:srgbClr val="000000"/>
                          </a:solidFill>
                          <a:effectLst/>
                        </a:rPr>
                        <a:t>59</a:t>
                      </a:r>
                      <a:endParaRPr lang="en-IN" sz="1800" b="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800" dirty="0">
                          <a:solidFill>
                            <a:srgbClr val="000000"/>
                          </a:solidFill>
                          <a:effectLst/>
                        </a:rPr>
                        <a:t>$7,000</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800" dirty="0">
                          <a:solidFill>
                            <a:srgbClr val="000000"/>
                          </a:solidFill>
                          <a:effectLst/>
                        </a:rPr>
                        <a:t>0.006</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800" dirty="0">
                          <a:solidFill>
                            <a:srgbClr val="000000"/>
                          </a:solidFill>
                        </a:rPr>
                        <a:t>$2,478.00</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6535502"/>
                  </a:ext>
                </a:extLst>
              </a:tr>
              <a:tr h="370840">
                <a:tc>
                  <a:txBody>
                    <a:bodyPr/>
                    <a:lstStyle/>
                    <a:p>
                      <a:r>
                        <a:rPr lang="en-US" sz="1800" dirty="0">
                          <a:solidFill>
                            <a:srgbClr val="000000"/>
                          </a:solidFill>
                        </a:rPr>
                        <a:t>Employees who earned less than $7,000 during 2019:</a:t>
                      </a:r>
                      <a:endParaRPr lang="en-IN" sz="1800" b="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dirty="0">
                          <a:solidFill>
                            <a:srgbClr val="000000"/>
                          </a:solidFill>
                        </a:rPr>
                        <a:t>Multiplied by the amount of wages earned in 2019</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800" dirty="0">
                          <a:solidFill>
                            <a:srgbClr val="000000"/>
                          </a:solidFill>
                        </a:rPr>
                        <a:t>Multiplied by 0.006 tax rate</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037912"/>
                  </a:ext>
                </a:extLst>
              </a:tr>
              <a:tr h="370840">
                <a:tc>
                  <a:txBody>
                    <a:bodyPr/>
                    <a:lstStyle/>
                    <a:p>
                      <a:r>
                        <a:rPr lang="en-US" sz="1800" dirty="0">
                          <a:solidFill>
                            <a:srgbClr val="000000"/>
                          </a:solidFill>
                        </a:rPr>
                        <a:t>Employee A</a:t>
                      </a:r>
                      <a:endParaRPr lang="en-IN" sz="1800" b="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800" dirty="0">
                          <a:solidFill>
                            <a:srgbClr val="000000"/>
                          </a:solidFill>
                        </a:rPr>
                        <a:t>$ 5,894.00</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ndParaRPr>
                    </a:p>
                    <a:p>
                      <a:pPr algn="r"/>
                      <a:r>
                        <a:rPr lang="en-US" sz="1800" dirty="0">
                          <a:solidFill>
                            <a:srgbClr val="000000"/>
                          </a:solidFill>
                        </a:rPr>
                        <a:t>0.006</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800" dirty="0">
                          <a:solidFill>
                            <a:srgbClr val="000000"/>
                          </a:solidFill>
                        </a:rPr>
                        <a:t>$35.36</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5069878"/>
                  </a:ext>
                </a:extLst>
              </a:tr>
              <a:tr h="370840">
                <a:tc>
                  <a:txBody>
                    <a:bodyPr/>
                    <a:lstStyle/>
                    <a:p>
                      <a:r>
                        <a:rPr lang="en-US" sz="1800" dirty="0">
                          <a:solidFill>
                            <a:srgbClr val="000000"/>
                          </a:solidFill>
                        </a:rPr>
                        <a:t>Employee B</a:t>
                      </a:r>
                      <a:endParaRPr lang="en-IN" sz="1800" b="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800" dirty="0">
                          <a:solidFill>
                            <a:srgbClr val="000000"/>
                          </a:solidFill>
                        </a:rPr>
                        <a:t>$ 3,198.00</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800" dirty="0">
                          <a:solidFill>
                            <a:srgbClr val="000000"/>
                          </a:solidFill>
                        </a:rPr>
                        <a:t>0.006</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800" dirty="0">
                          <a:solidFill>
                            <a:srgbClr val="000000"/>
                          </a:solidFill>
                        </a:rPr>
                        <a:t>$19.19</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1535071"/>
                  </a:ext>
                </a:extLst>
              </a:tr>
              <a:tr h="370840">
                <a:tc>
                  <a:txBody>
                    <a:bodyPr/>
                    <a:lstStyle/>
                    <a:p>
                      <a:r>
                        <a:rPr lang="en-US" sz="1800" dirty="0">
                          <a:solidFill>
                            <a:srgbClr val="000000"/>
                          </a:solidFill>
                        </a:rPr>
                        <a:t>Employee C</a:t>
                      </a:r>
                      <a:endParaRPr lang="en-IN" sz="1800" b="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800" dirty="0">
                          <a:solidFill>
                            <a:srgbClr val="000000"/>
                          </a:solidFill>
                        </a:rPr>
                        <a:t>$ 975.00</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800" dirty="0">
                          <a:solidFill>
                            <a:srgbClr val="000000"/>
                          </a:solidFill>
                        </a:rPr>
                        <a:t>0.006</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800" dirty="0">
                          <a:solidFill>
                            <a:srgbClr val="000000"/>
                          </a:solidFill>
                        </a:rPr>
                        <a:t>$5.85</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0306089"/>
                  </a:ext>
                </a:extLst>
              </a:tr>
              <a:tr h="370840">
                <a:tc>
                  <a:txBody>
                    <a:bodyPr/>
                    <a:lstStyle/>
                    <a:p>
                      <a:endParaRPr lang="en-IN" sz="1800" b="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dirty="0">
                          <a:solidFill>
                            <a:srgbClr val="000000"/>
                          </a:solidFill>
                        </a:rPr>
                        <a:t>Total FUTA tax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800" u="sng" dirty="0">
                          <a:solidFill>
                            <a:srgbClr val="000000"/>
                          </a:solidFill>
                        </a:rPr>
                        <a:t>$2,538.40</a:t>
                      </a:r>
                      <a:endParaRPr lang="en-IN"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0834933"/>
                  </a:ext>
                </a:extLst>
              </a:tr>
            </a:tbl>
          </a:graphicData>
        </a:graphic>
      </p:graphicFrame>
    </p:spTree>
    <p:extLst>
      <p:ext uri="{BB962C8B-B14F-4D97-AF65-F5344CB8AC3E}">
        <p14:creationId xmlns:p14="http://schemas.microsoft.com/office/powerpoint/2010/main" val="879990595"/>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E2A4281-8783-4E73-98BD-E684AF734CDC}" vid="{B6AA2C42-6885-4EC2-920F-1DECA0968044}"/>
    </a:ext>
  </a:extLst>
</a:theme>
</file>

<file path=ppt/theme/theme2.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E2A4281-8783-4E73-98BD-E684AF734CDC}" vid="{B6AA2C42-6885-4EC2-920F-1DECA0968044}"/>
    </a:ext>
  </a:extLst>
</a:theme>
</file>

<file path=ppt/theme/theme3.xml><?xml version="1.0" encoding="utf-8"?>
<a:theme xmlns:a="http://schemas.openxmlformats.org/drawingml/2006/main" name="2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E2A4281-8783-4E73-98BD-E684AF734CDC}" vid="{B6AA2C42-6885-4EC2-920F-1DECA096804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4989</TotalTime>
  <Words>5988</Words>
  <Application>Microsoft Office PowerPoint</Application>
  <PresentationFormat>On-screen Show (4:3)</PresentationFormat>
  <Paragraphs>502</Paragraphs>
  <Slides>54</Slides>
  <Notes>53</Notes>
  <HiddenSlides>7</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54</vt:i4>
      </vt:variant>
    </vt:vector>
  </HeadingPairs>
  <TitlesOfParts>
    <vt:vector size="64" baseType="lpstr">
      <vt:lpstr>Arial</vt:lpstr>
      <vt:lpstr>Calibri</vt:lpstr>
      <vt:lpstr>Franklin Gothic Book</vt:lpstr>
      <vt:lpstr>Franklin Gothic Medium</vt:lpstr>
      <vt:lpstr>Times New Roman</vt:lpstr>
      <vt:lpstr>Verdana</vt:lpstr>
      <vt:lpstr>Office Theme</vt:lpstr>
      <vt:lpstr>1_Office Theme</vt:lpstr>
      <vt:lpstr>2_Office Theme</vt:lpstr>
      <vt:lpstr>Equation</vt:lpstr>
      <vt:lpstr>Payroll Accounting 2020 Sixth Edition Jeanette M. Landin, Ed.D. Paulette Schirmer, D.B.A.</vt:lpstr>
      <vt:lpstr>L O 6-1: List Employer-Paid and Employee-Paid Obligations</vt:lpstr>
      <vt:lpstr>List of employee / employer paid deductions</vt:lpstr>
      <vt:lpstr>F I C A Taxes: Employer Responsibility</vt:lpstr>
      <vt:lpstr>Example of Employer’s Social Security Tax Liability</vt:lpstr>
      <vt:lpstr>Example of Employer’s Medicare Tax Liability</vt:lpstr>
      <vt:lpstr>Federal and State Unemployment Taxes</vt:lpstr>
      <vt:lpstr>F U T A and S U T A Rates</vt:lpstr>
      <vt:lpstr>F U T A Liability: Employees With Less Than $7,000 in Earnings During the Year</vt:lpstr>
      <vt:lpstr>F U T A and S U T A Tax Liability</vt:lpstr>
      <vt:lpstr>L O 6-2: Discuss Reporting Periods and Requirements for Employer Tax Deposits</vt:lpstr>
      <vt:lpstr>Lookback period</vt:lpstr>
      <vt:lpstr>Reporting Period: Monthly</vt:lpstr>
      <vt:lpstr>Reporting Period: Semi-Weekly</vt:lpstr>
      <vt:lpstr>Reporting Period: Next Business Day</vt:lpstr>
      <vt:lpstr>L O 6-3: Prepare Mid-Year and Year-End Employer Tax Reporting and Deposits</vt:lpstr>
      <vt:lpstr>Form 941</vt:lpstr>
      <vt:lpstr>Tax Reporting: Schedule B</vt:lpstr>
      <vt:lpstr>Schedule B</vt:lpstr>
      <vt:lpstr>Tax Reporting: Form 944 and State Reports</vt:lpstr>
      <vt:lpstr>Example of State Tax Remittance</vt:lpstr>
      <vt:lpstr>Example of Local Tax Remittance</vt:lpstr>
      <vt:lpstr>Unemployment Tax Reporting</vt:lpstr>
      <vt:lpstr>F U T A Tax and Fringe Benefits</vt:lpstr>
      <vt:lpstr>Amounts Exempt from F U T A Tax</vt:lpstr>
      <vt:lpstr>Form 940</vt:lpstr>
      <vt:lpstr>Matching Final Annual Pay to Form W-2</vt:lpstr>
      <vt:lpstr>W-2 Copies</vt:lpstr>
      <vt:lpstr>Sample W-2 Form</vt:lpstr>
      <vt:lpstr>Form W-2</vt:lpstr>
      <vt:lpstr>Form W-2 Box 12 Codes 1</vt:lpstr>
      <vt:lpstr>Form W-2 Box 12 Codes 2</vt:lpstr>
      <vt:lpstr>Form W-3 1</vt:lpstr>
      <vt:lpstr>Form W-3 2</vt:lpstr>
      <vt:lpstr>L O 6-4: Describe Payroll Within the Context of Business Expenses</vt:lpstr>
      <vt:lpstr>Non-reporting Penalties</vt:lpstr>
      <vt:lpstr>General Employer Expenses and Responsibilities</vt:lpstr>
      <vt:lpstr>L O 6-5: Relate Labor Expenses to Company Profitability</vt:lpstr>
      <vt:lpstr>Labor Distribution Report</vt:lpstr>
      <vt:lpstr>Example: Labor Distribution 1</vt:lpstr>
      <vt:lpstr>Example: Labor Distribution 2</vt:lpstr>
      <vt:lpstr>L O 6-6: Complete Benefit Analysis as a Function of Payroll</vt:lpstr>
      <vt:lpstr>Sample Benefit Analysis Report</vt:lpstr>
      <vt:lpstr>Annual Total Compensation Report</vt:lpstr>
      <vt:lpstr>Sample Annual Total Compensation Report</vt:lpstr>
      <vt:lpstr>Summary of Employer Payroll Tax Responsibility 1</vt:lpstr>
      <vt:lpstr>Summary of Employer Payroll Tax Responsibility 2</vt:lpstr>
      <vt:lpstr>Accessibility Content: Text Alternatives for Images</vt:lpstr>
      <vt:lpstr>Form 941 – Text Alternative</vt:lpstr>
      <vt:lpstr>Example of Local Tax Remittance – Text Alternative</vt:lpstr>
      <vt:lpstr>Form 940 – Text Alternative</vt:lpstr>
      <vt:lpstr>Form W-2 – Text Alternative</vt:lpstr>
      <vt:lpstr>Form W-3 2 – Text Alternative</vt:lpstr>
      <vt:lpstr>Sample Annual Total Compensation Report – Text Alternative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Payroll Accounting 2020 6th ed.</dc:title>
  <dc:creator>Jeanette Landin</dc:creator>
  <cp:lastModifiedBy>CE</cp:lastModifiedBy>
  <cp:revision>209</cp:revision>
  <dcterms:created xsi:type="dcterms:W3CDTF">2019-07-18T18:04:41Z</dcterms:created>
  <dcterms:modified xsi:type="dcterms:W3CDTF">2019-11-22T01:14:22Z</dcterms:modified>
</cp:coreProperties>
</file>