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58" r:id="rId6"/>
    <p:sldId id="259" r:id="rId7"/>
    <p:sldId id="260" r:id="rId8"/>
    <p:sldId id="272" r:id="rId9"/>
    <p:sldId id="271" r:id="rId10"/>
    <p:sldId id="261" r:id="rId11"/>
    <p:sldId id="273" r:id="rId12"/>
    <p:sldId id="276" r:id="rId13"/>
    <p:sldId id="275" r:id="rId14"/>
    <p:sldId id="277" r:id="rId15"/>
    <p:sldId id="278" r:id="rId16"/>
    <p:sldId id="279" r:id="rId17"/>
    <p:sldId id="262" r:id="rId18"/>
    <p:sldId id="280" r:id="rId19"/>
    <p:sldId id="281" r:id="rId20"/>
    <p:sldId id="282" r:id="rId21"/>
    <p:sldId id="263" r:id="rId22"/>
    <p:sldId id="287" r:id="rId23"/>
    <p:sldId id="286" r:id="rId24"/>
    <p:sldId id="283" r:id="rId25"/>
    <p:sldId id="292" r:id="rId26"/>
    <p:sldId id="291" r:id="rId27"/>
    <p:sldId id="290" r:id="rId28"/>
    <p:sldId id="288" r:id="rId29"/>
    <p:sldId id="293" r:id="rId30"/>
    <p:sldId id="289" r:id="rId31"/>
    <p:sldId id="295" r:id="rId32"/>
    <p:sldId id="294" r:id="rId33"/>
    <p:sldId id="284" r:id="rId34"/>
    <p:sldId id="296" r:id="rId35"/>
    <p:sldId id="285" r:id="rId36"/>
    <p:sldId id="297" r:id="rId37"/>
    <p:sldId id="299" r:id="rId38"/>
    <p:sldId id="298" r:id="rId39"/>
    <p:sldId id="301" r:id="rId40"/>
    <p:sldId id="302" r:id="rId41"/>
    <p:sldId id="303" r:id="rId42"/>
    <p:sldId id="304" r:id="rId43"/>
    <p:sldId id="305" r:id="rId44"/>
    <p:sldId id="300" r:id="rId45"/>
    <p:sldId id="309" r:id="rId46"/>
    <p:sldId id="264" r:id="rId47"/>
    <p:sldId id="310" r:id="rId48"/>
    <p:sldId id="311" r:id="rId49"/>
    <p:sldId id="312" r:id="rId50"/>
    <p:sldId id="313" r:id="rId51"/>
    <p:sldId id="314" r:id="rId52"/>
    <p:sldId id="316" r:id="rId53"/>
    <p:sldId id="315" r:id="rId54"/>
    <p:sldId id="318" r:id="rId55"/>
    <p:sldId id="317" r:id="rId56"/>
    <p:sldId id="319" r:id="rId57"/>
    <p:sldId id="265" r:id="rId58"/>
    <p:sldId id="323" r:id="rId59"/>
    <p:sldId id="324" r:id="rId60"/>
    <p:sldId id="325" r:id="rId61"/>
    <p:sldId id="326" r:id="rId62"/>
    <p:sldId id="327" r:id="rId63"/>
    <p:sldId id="328" r:id="rId64"/>
    <p:sldId id="320" r:id="rId65"/>
    <p:sldId id="329" r:id="rId66"/>
    <p:sldId id="330" r:id="rId67"/>
    <p:sldId id="321" r:id="rId68"/>
    <p:sldId id="333" r:id="rId69"/>
    <p:sldId id="331" r:id="rId70"/>
    <p:sldId id="332" r:id="rId71"/>
    <p:sldId id="334" r:id="rId72"/>
    <p:sldId id="322" r:id="rId73"/>
    <p:sldId id="340" r:id="rId74"/>
    <p:sldId id="339" r:id="rId75"/>
    <p:sldId id="338" r:id="rId76"/>
    <p:sldId id="337" r:id="rId77"/>
    <p:sldId id="33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 initials="M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2" y="-58"/>
      </p:cViewPr>
      <p:guideLst>
        <p:guide orient="horz" pos="2160"/>
        <p:guide pos="2880"/>
      </p:guideLst>
    </p:cSldViewPr>
  </p:slideViewPr>
  <p:notesTextViewPr>
    <p:cViewPr>
      <p:scale>
        <a:sx n="1" d="1"/>
        <a:sy n="1" d="1"/>
      </p:scale>
      <p:origin x="0" y="0"/>
    </p:cViewPr>
  </p:notesTextViewPr>
  <p:sorterViewPr>
    <p:cViewPr>
      <p:scale>
        <a:sx n="66" d="100"/>
        <a:sy n="66" d="100"/>
      </p:scale>
      <p:origin x="0" y="-7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21484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266648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1140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410420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116978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140398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32312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17962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337435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152389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AF513F-F135-47E9-8F5E-92B07B1C9B98}" type="datetimeFigureOut">
              <a:rPr lang="en-US" smtClean="0"/>
              <a:t>5/8/2014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7CA6D9-EC14-4082-9901-3F77C9C6DE84}" type="slidenum">
              <a:rPr lang="en-US" smtClean="0"/>
              <a:t>‹#›</a:t>
            </a:fld>
            <a:endParaRPr lang="en-US"/>
          </a:p>
        </p:txBody>
      </p:sp>
    </p:spTree>
    <p:extLst>
      <p:ext uri="{BB962C8B-B14F-4D97-AF65-F5344CB8AC3E}">
        <p14:creationId xmlns:p14="http://schemas.microsoft.com/office/powerpoint/2010/main" val="193324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216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a:normAutofit/>
          </a:bodyPr>
          <a:lstStyle/>
          <a:p>
            <a:r>
              <a:rPr lang="en-US" sz="3600" dirty="0"/>
              <a:t>Chapter </a:t>
            </a:r>
            <a:r>
              <a:rPr lang="en-US" sz="3600" dirty="0" smtClean="0"/>
              <a:t>13</a:t>
            </a:r>
            <a:br>
              <a:rPr lang="en-US" sz="3600" dirty="0" smtClean="0"/>
            </a:br>
            <a:r>
              <a:rPr lang="en-US" sz="3600" dirty="0" smtClean="0"/>
              <a:t>Fire </a:t>
            </a:r>
            <a:r>
              <a:rPr lang="en-US" sz="3600" dirty="0"/>
              <a:t>Fighting </a:t>
            </a:r>
            <a:r>
              <a:rPr lang="en-US" sz="3600" dirty="0" smtClean="0"/>
              <a:t>Chemicals</a:t>
            </a:r>
            <a:endParaRPr lang="en-US" sz="3600" dirty="0"/>
          </a:p>
        </p:txBody>
      </p:sp>
    </p:spTree>
    <p:extLst>
      <p:ext uri="{BB962C8B-B14F-4D97-AF65-F5344CB8AC3E}">
        <p14:creationId xmlns:p14="http://schemas.microsoft.com/office/powerpoint/2010/main" val="155477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normAutofit/>
          </a:bodyPr>
          <a:lstStyle/>
          <a:p>
            <a:r>
              <a:rPr lang="en-US" dirty="0" smtClean="0"/>
              <a:t>Oldest </a:t>
            </a:r>
            <a:r>
              <a:rPr lang="en-US" dirty="0"/>
              <a:t>fire suppressant</a:t>
            </a:r>
          </a:p>
          <a:p>
            <a:r>
              <a:rPr lang="en-US" dirty="0" smtClean="0"/>
              <a:t>Automatic </a:t>
            </a:r>
            <a:r>
              <a:rPr lang="en-US" dirty="0"/>
              <a:t>sprinkler systems </a:t>
            </a:r>
          </a:p>
          <a:p>
            <a:pPr lvl="1"/>
            <a:r>
              <a:rPr lang="en-US" dirty="0" smtClean="0"/>
              <a:t>Actuation under </a:t>
            </a:r>
            <a:r>
              <a:rPr lang="en-US" dirty="0"/>
              <a:t>most effective </a:t>
            </a:r>
            <a:r>
              <a:rPr lang="en-US" dirty="0" smtClean="0"/>
              <a:t>conditions</a:t>
            </a:r>
            <a:endParaRPr lang="en-US" dirty="0">
              <a:solidFill>
                <a:srgbClr val="FF0000"/>
              </a:solidFill>
            </a:endParaRPr>
          </a:p>
          <a:p>
            <a:pPr lvl="1"/>
            <a:r>
              <a:rPr lang="en-US" dirty="0" smtClean="0"/>
              <a:t>Residential sprinklers </a:t>
            </a:r>
          </a:p>
          <a:p>
            <a:r>
              <a:rPr lang="en-US" dirty="0" smtClean="0"/>
              <a:t>Response time index (RTI) </a:t>
            </a:r>
            <a:r>
              <a:rPr lang="en-US" dirty="0" smtClean="0"/>
              <a:t>given in units of:</a:t>
            </a:r>
            <a:endParaRPr lang="en-US" dirty="0" smtClean="0"/>
          </a:p>
          <a:p>
            <a:pPr lvl="1"/>
            <a:r>
              <a:rPr lang="en-US" dirty="0" smtClean="0"/>
              <a:t>m</a:t>
            </a:r>
            <a:r>
              <a:rPr lang="en-US" baseline="30000" dirty="0" smtClean="0"/>
              <a:t>1/2</a:t>
            </a:r>
            <a:r>
              <a:rPr lang="en-US" dirty="0" smtClean="0"/>
              <a:t>s</a:t>
            </a:r>
            <a:r>
              <a:rPr lang="en-US" baseline="30000" dirty="0" smtClean="0"/>
              <a:t>1/2</a:t>
            </a:r>
            <a:r>
              <a:rPr lang="en-US" dirty="0" smtClean="0"/>
              <a:t> </a:t>
            </a:r>
            <a:r>
              <a:rPr lang="en-US" dirty="0"/>
              <a:t>(ft</a:t>
            </a:r>
            <a:r>
              <a:rPr lang="en-US" baseline="30000" dirty="0"/>
              <a:t>1/2</a:t>
            </a:r>
            <a:r>
              <a:rPr lang="en-US" dirty="0"/>
              <a:t>s</a:t>
            </a:r>
            <a:r>
              <a:rPr lang="en-US" baseline="30000" dirty="0"/>
              <a:t>1/2</a:t>
            </a:r>
            <a:r>
              <a:rPr lang="en-US" dirty="0"/>
              <a:t>)</a:t>
            </a:r>
          </a:p>
          <a:p>
            <a:pPr marL="0" indent="0">
              <a:buNone/>
            </a:pPr>
            <a:endParaRPr lang="en-US" dirty="0"/>
          </a:p>
        </p:txBody>
      </p:sp>
    </p:spTree>
    <p:extLst>
      <p:ext uri="{BB962C8B-B14F-4D97-AF65-F5344CB8AC3E}">
        <p14:creationId xmlns:p14="http://schemas.microsoft.com/office/powerpoint/2010/main" val="122184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a:bodyPr>
          <a:lstStyle/>
          <a:p>
            <a:r>
              <a:rPr lang="en-US" dirty="0" smtClean="0"/>
              <a:t>Plunge test</a:t>
            </a:r>
            <a:endParaRPr lang="en-US" dirty="0"/>
          </a:p>
          <a:p>
            <a:r>
              <a:rPr lang="en-US" dirty="0" smtClean="0"/>
              <a:t>Heat </a:t>
            </a:r>
            <a:r>
              <a:rPr lang="en-US" dirty="0"/>
              <a:t>transfer from hot air to the sprinkler is approximately proportional to the square root of the flow velocity.</a:t>
            </a:r>
          </a:p>
          <a:p>
            <a:pPr marL="0" indent="0">
              <a:buNone/>
            </a:pPr>
            <a:endParaRPr lang="en-US" dirty="0"/>
          </a:p>
        </p:txBody>
      </p:sp>
    </p:spTree>
    <p:extLst>
      <p:ext uri="{BB962C8B-B14F-4D97-AF65-F5344CB8AC3E}">
        <p14:creationId xmlns:p14="http://schemas.microsoft.com/office/powerpoint/2010/main" val="259805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a:bodyPr>
          <a:lstStyle/>
          <a:p>
            <a:r>
              <a:rPr lang="en-US" dirty="0" smtClean="0"/>
              <a:t>Equation 13-1: </a:t>
            </a:r>
            <a:r>
              <a:rPr lang="en-US" dirty="0"/>
              <a:t>RTI = (</a:t>
            </a:r>
            <a:r>
              <a:rPr lang="en-US" i="1" dirty="0"/>
              <a:t>M</a:t>
            </a:r>
            <a:r>
              <a:rPr lang="en-US" i="1" baseline="-25000" dirty="0"/>
              <a:t>t </a:t>
            </a:r>
            <a:r>
              <a:rPr lang="en-US" i="1" dirty="0" err="1"/>
              <a:t>c</a:t>
            </a:r>
            <a:r>
              <a:rPr lang="en-US" i="1" baseline="-25000" dirty="0" err="1"/>
              <a:t>t</a:t>
            </a:r>
            <a:r>
              <a:rPr lang="en-US" dirty="0"/>
              <a:t>/</a:t>
            </a:r>
            <a:r>
              <a:rPr lang="en-US" i="1" dirty="0" err="1"/>
              <a:t>h</a:t>
            </a:r>
            <a:r>
              <a:rPr lang="en-US" i="1" baseline="-25000" dirty="0" err="1"/>
              <a:t>c</a:t>
            </a:r>
            <a:r>
              <a:rPr lang="en-US" i="1" baseline="-25000" dirty="0"/>
              <a:t> </a:t>
            </a:r>
            <a:r>
              <a:rPr lang="en-US" i="1" dirty="0"/>
              <a:t>A</a:t>
            </a:r>
            <a:r>
              <a:rPr lang="en-US" dirty="0"/>
              <a:t>)v</a:t>
            </a:r>
            <a:r>
              <a:rPr lang="en-US" baseline="30000" dirty="0"/>
              <a:t>1/2 </a:t>
            </a:r>
            <a:endParaRPr lang="en-US" dirty="0"/>
          </a:p>
          <a:p>
            <a:pPr lvl="1"/>
            <a:r>
              <a:rPr lang="en-US" i="1" dirty="0" smtClean="0"/>
              <a:t>M</a:t>
            </a:r>
            <a:r>
              <a:rPr lang="en-US" i="1" baseline="-25000" dirty="0" smtClean="0"/>
              <a:t>t </a:t>
            </a:r>
            <a:r>
              <a:rPr lang="en-US" dirty="0"/>
              <a:t>is the mass of the trigger.</a:t>
            </a:r>
          </a:p>
          <a:p>
            <a:pPr lvl="1"/>
            <a:r>
              <a:rPr lang="en-US" i="1" dirty="0" err="1" smtClean="0"/>
              <a:t>c</a:t>
            </a:r>
            <a:r>
              <a:rPr lang="en-US" i="1" baseline="-25000" dirty="0" err="1" smtClean="0"/>
              <a:t>t</a:t>
            </a:r>
            <a:r>
              <a:rPr lang="en-US" dirty="0" smtClean="0"/>
              <a:t> </a:t>
            </a:r>
            <a:r>
              <a:rPr lang="en-US" dirty="0"/>
              <a:t>is the heat capacity of the trigger (J/g K</a:t>
            </a:r>
            <a:r>
              <a:rPr lang="en-US" dirty="0" smtClean="0"/>
              <a:t>).</a:t>
            </a:r>
            <a:endParaRPr lang="en-US" dirty="0"/>
          </a:p>
          <a:p>
            <a:pPr lvl="1"/>
            <a:r>
              <a:rPr lang="en-US" i="1" dirty="0" err="1" smtClean="0"/>
              <a:t>h</a:t>
            </a:r>
            <a:r>
              <a:rPr lang="en-US" i="1" baseline="-25000" dirty="0" err="1" smtClean="0"/>
              <a:t>c</a:t>
            </a:r>
            <a:r>
              <a:rPr lang="en-US" dirty="0" smtClean="0"/>
              <a:t> </a:t>
            </a:r>
            <a:r>
              <a:rPr lang="en-US" dirty="0"/>
              <a:t>is the convective heat transfer coefficient from the air to the trigger (</a:t>
            </a:r>
            <a:r>
              <a:rPr lang="en-US" dirty="0" smtClean="0"/>
              <a:t>J/m</a:t>
            </a:r>
            <a:r>
              <a:rPr lang="en-US" baseline="30000" dirty="0" smtClean="0"/>
              <a:t>2</a:t>
            </a:r>
            <a:r>
              <a:rPr lang="en-US" dirty="0"/>
              <a:t> </a:t>
            </a:r>
            <a:r>
              <a:rPr lang="en-US" dirty="0" smtClean="0"/>
              <a:t>Ks).</a:t>
            </a:r>
            <a:endParaRPr lang="en-US" dirty="0"/>
          </a:p>
          <a:p>
            <a:pPr lvl="1"/>
            <a:r>
              <a:rPr lang="en-US" i="1" dirty="0" smtClean="0"/>
              <a:t>A</a:t>
            </a:r>
            <a:r>
              <a:rPr lang="en-US" dirty="0" smtClean="0"/>
              <a:t> </a:t>
            </a:r>
            <a:r>
              <a:rPr lang="en-US" dirty="0"/>
              <a:t>is the area of the trigger exposed to the hot air flow (m</a:t>
            </a:r>
            <a:r>
              <a:rPr lang="en-US" baseline="30000" dirty="0"/>
              <a:t>2</a:t>
            </a:r>
            <a:r>
              <a:rPr lang="en-US" dirty="0" smtClean="0"/>
              <a:t>).</a:t>
            </a:r>
            <a:endParaRPr lang="en-US" dirty="0"/>
          </a:p>
          <a:p>
            <a:pPr lvl="1"/>
            <a:r>
              <a:rPr lang="en-US" i="1" dirty="0" smtClean="0"/>
              <a:t>v</a:t>
            </a:r>
            <a:r>
              <a:rPr lang="en-US" dirty="0" smtClean="0"/>
              <a:t> </a:t>
            </a:r>
            <a:r>
              <a:rPr lang="en-US" dirty="0"/>
              <a:t>is the air velocity (m/s</a:t>
            </a:r>
            <a:r>
              <a:rPr lang="en-US" dirty="0" smtClean="0"/>
              <a:t>).</a:t>
            </a:r>
            <a:endParaRPr lang="en-US" dirty="0"/>
          </a:p>
          <a:p>
            <a:endParaRPr lang="en-US" dirty="0"/>
          </a:p>
        </p:txBody>
      </p:sp>
    </p:spTree>
    <p:extLst>
      <p:ext uri="{BB962C8B-B14F-4D97-AF65-F5344CB8AC3E}">
        <p14:creationId xmlns:p14="http://schemas.microsoft.com/office/powerpoint/2010/main" val="327882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a:bodyPr>
          <a:lstStyle/>
          <a:p>
            <a:r>
              <a:rPr lang="en-US" dirty="0" smtClean="0"/>
              <a:t>Final </a:t>
            </a:r>
            <a:r>
              <a:rPr lang="en-US" dirty="0"/>
              <a:t>units of the RTI are square root of length × square root of time. </a:t>
            </a:r>
          </a:p>
          <a:p>
            <a:r>
              <a:rPr lang="en-US" dirty="0" smtClean="0"/>
              <a:t>Desirable </a:t>
            </a:r>
            <a:r>
              <a:rPr lang="en-US" dirty="0"/>
              <a:t>features of using water: </a:t>
            </a:r>
          </a:p>
          <a:p>
            <a:pPr lvl="1"/>
            <a:r>
              <a:rPr lang="en-US" dirty="0" smtClean="0"/>
              <a:t>Readily available </a:t>
            </a:r>
          </a:p>
          <a:p>
            <a:pPr lvl="1"/>
            <a:r>
              <a:rPr lang="en-US" dirty="0"/>
              <a:t>L</a:t>
            </a:r>
            <a:r>
              <a:rPr lang="en-US" dirty="0" smtClean="0"/>
              <a:t>ow </a:t>
            </a:r>
            <a:r>
              <a:rPr lang="en-US" dirty="0"/>
              <a:t>cost</a:t>
            </a:r>
          </a:p>
          <a:p>
            <a:pPr lvl="1"/>
            <a:r>
              <a:rPr lang="en-US" dirty="0" smtClean="0"/>
              <a:t>Nonflammable</a:t>
            </a:r>
            <a:endParaRPr lang="en-US" dirty="0"/>
          </a:p>
          <a:p>
            <a:pPr lvl="1"/>
            <a:r>
              <a:rPr lang="en-US" dirty="0" smtClean="0"/>
              <a:t>High </a:t>
            </a:r>
            <a:r>
              <a:rPr lang="en-US" dirty="0"/>
              <a:t>heat of </a:t>
            </a:r>
            <a:r>
              <a:rPr lang="en-US" dirty="0" smtClean="0"/>
              <a:t>vaporization</a:t>
            </a:r>
            <a:endParaRPr lang="en-US" dirty="0"/>
          </a:p>
          <a:p>
            <a:pPr marL="0" indent="0">
              <a:buNone/>
            </a:pPr>
            <a:endParaRPr lang="en-US" dirty="0"/>
          </a:p>
        </p:txBody>
      </p:sp>
    </p:spTree>
    <p:extLst>
      <p:ext uri="{BB962C8B-B14F-4D97-AF65-F5344CB8AC3E}">
        <p14:creationId xmlns:p14="http://schemas.microsoft.com/office/powerpoint/2010/main" val="404082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a:bodyPr>
          <a:lstStyle/>
          <a:p>
            <a:r>
              <a:rPr lang="en-US" dirty="0" smtClean="0"/>
              <a:t>Desirable </a:t>
            </a:r>
            <a:r>
              <a:rPr lang="en-US" dirty="0"/>
              <a:t>features of using </a:t>
            </a:r>
            <a:r>
              <a:rPr lang="en-US" dirty="0" smtClean="0"/>
              <a:t>water (cont’d): </a:t>
            </a:r>
            <a:endParaRPr lang="en-US" dirty="0"/>
          </a:p>
          <a:p>
            <a:pPr lvl="1"/>
            <a:r>
              <a:rPr lang="en-US" dirty="0" smtClean="0"/>
              <a:t>Gasifies </a:t>
            </a:r>
            <a:r>
              <a:rPr lang="en-US" dirty="0"/>
              <a:t>readily </a:t>
            </a:r>
          </a:p>
          <a:p>
            <a:pPr lvl="1"/>
            <a:r>
              <a:rPr lang="en-US" dirty="0" smtClean="0"/>
              <a:t>Expands upon vaporization</a:t>
            </a:r>
            <a:endParaRPr lang="en-US" dirty="0"/>
          </a:p>
          <a:p>
            <a:pPr lvl="1"/>
            <a:r>
              <a:rPr lang="en-US" dirty="0" smtClean="0"/>
              <a:t>Readily </a:t>
            </a:r>
            <a:r>
              <a:rPr lang="en-US" dirty="0"/>
              <a:t>transportable at normal ambient </a:t>
            </a:r>
            <a:r>
              <a:rPr lang="en-US" dirty="0" smtClean="0"/>
              <a:t>temperature</a:t>
            </a:r>
            <a:endParaRPr lang="en-US" dirty="0"/>
          </a:p>
          <a:p>
            <a:pPr lvl="1"/>
            <a:r>
              <a:rPr lang="en-US" dirty="0" smtClean="0"/>
              <a:t>Nontoxic</a:t>
            </a:r>
            <a:endParaRPr lang="en-US" dirty="0"/>
          </a:p>
          <a:p>
            <a:pPr lvl="1"/>
            <a:r>
              <a:rPr lang="en-US" dirty="0"/>
              <a:t>L</a:t>
            </a:r>
            <a:r>
              <a:rPr lang="en-US" dirty="0" smtClean="0"/>
              <a:t>imited </a:t>
            </a:r>
            <a:r>
              <a:rPr lang="en-US" dirty="0"/>
              <a:t>property </a:t>
            </a:r>
            <a:r>
              <a:rPr lang="en-US" dirty="0" smtClean="0"/>
              <a:t>damage</a:t>
            </a:r>
            <a:endParaRPr lang="en-US" dirty="0"/>
          </a:p>
          <a:p>
            <a:pPr marL="0" indent="0">
              <a:buNone/>
            </a:pPr>
            <a:endParaRPr lang="en-US" dirty="0"/>
          </a:p>
        </p:txBody>
      </p:sp>
    </p:spTree>
    <p:extLst>
      <p:ext uri="{BB962C8B-B14F-4D97-AF65-F5344CB8AC3E}">
        <p14:creationId xmlns:p14="http://schemas.microsoft.com/office/powerpoint/2010/main" val="158773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lnSpcReduction="10000"/>
          </a:bodyPr>
          <a:lstStyle/>
          <a:p>
            <a:r>
              <a:rPr lang="en-US" dirty="0" smtClean="0"/>
              <a:t>Class considerations:</a:t>
            </a:r>
          </a:p>
          <a:p>
            <a:pPr lvl="1"/>
            <a:r>
              <a:rPr lang="en-US" dirty="0" smtClean="0"/>
              <a:t>Less </a:t>
            </a:r>
            <a:r>
              <a:rPr lang="en-US" dirty="0"/>
              <a:t>desirable for Class </a:t>
            </a:r>
            <a:r>
              <a:rPr lang="en-US" dirty="0" smtClean="0"/>
              <a:t>B</a:t>
            </a:r>
          </a:p>
          <a:p>
            <a:pPr lvl="1"/>
            <a:r>
              <a:rPr lang="en-US" dirty="0"/>
              <a:t>U</a:t>
            </a:r>
            <a:r>
              <a:rPr lang="en-US" dirty="0" smtClean="0"/>
              <a:t>sed </a:t>
            </a:r>
            <a:r>
              <a:rPr lang="en-US" dirty="0"/>
              <a:t>with care in Class </a:t>
            </a:r>
            <a:r>
              <a:rPr lang="en-US" dirty="0" smtClean="0"/>
              <a:t>C</a:t>
            </a:r>
          </a:p>
          <a:p>
            <a:pPr lvl="1"/>
            <a:r>
              <a:rPr lang="en-US" dirty="0"/>
              <a:t>S</a:t>
            </a:r>
            <a:r>
              <a:rPr lang="en-US" dirty="0" smtClean="0"/>
              <a:t>hould </a:t>
            </a:r>
            <a:r>
              <a:rPr lang="en-US" dirty="0"/>
              <a:t>be avoided in Class </a:t>
            </a:r>
            <a:r>
              <a:rPr lang="en-US" dirty="0" smtClean="0"/>
              <a:t>D</a:t>
            </a:r>
            <a:endParaRPr lang="en-US" dirty="0"/>
          </a:p>
          <a:p>
            <a:r>
              <a:rPr lang="en-US" dirty="0" smtClean="0"/>
              <a:t>Three </a:t>
            </a:r>
            <a:r>
              <a:rPr lang="en-US" dirty="0"/>
              <a:t>effects of water to slow rate of combustion: </a:t>
            </a:r>
          </a:p>
          <a:p>
            <a:pPr lvl="1"/>
            <a:r>
              <a:rPr lang="en-US" dirty="0" smtClean="0"/>
              <a:t>Water substantially cools contacted </a:t>
            </a:r>
            <a:r>
              <a:rPr lang="en-US" dirty="0"/>
              <a:t>fuel </a:t>
            </a:r>
            <a:r>
              <a:rPr lang="en-US" dirty="0" smtClean="0"/>
              <a:t>area.</a:t>
            </a:r>
            <a:endParaRPr lang="en-US" dirty="0"/>
          </a:p>
          <a:p>
            <a:pPr lvl="1"/>
            <a:r>
              <a:rPr lang="en-US" dirty="0" smtClean="0"/>
              <a:t>Hot </a:t>
            </a:r>
            <a:r>
              <a:rPr lang="en-US" dirty="0"/>
              <a:t>surface vaporizes some of the </a:t>
            </a:r>
            <a:r>
              <a:rPr lang="en-US" dirty="0" smtClean="0"/>
              <a:t>water.</a:t>
            </a:r>
            <a:endParaRPr lang="en-US" dirty="0"/>
          </a:p>
          <a:p>
            <a:pPr lvl="1"/>
            <a:r>
              <a:rPr lang="en-US" dirty="0" smtClean="0"/>
              <a:t>Absorbs enthalpy </a:t>
            </a:r>
            <a:endParaRPr lang="en-US" dirty="0"/>
          </a:p>
          <a:p>
            <a:pPr marL="0" indent="0">
              <a:buNone/>
            </a:pPr>
            <a:endParaRPr lang="en-US" dirty="0"/>
          </a:p>
        </p:txBody>
      </p:sp>
    </p:spTree>
    <p:extLst>
      <p:ext uri="{BB962C8B-B14F-4D97-AF65-F5344CB8AC3E}">
        <p14:creationId xmlns:p14="http://schemas.microsoft.com/office/powerpoint/2010/main" val="91923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sz="half" idx="1"/>
          </p:nvPr>
        </p:nvSpPr>
        <p:spPr/>
        <p:txBody>
          <a:bodyPr>
            <a:normAutofit/>
          </a:bodyPr>
          <a:lstStyle/>
          <a:p>
            <a:r>
              <a:rPr lang="en-US" dirty="0" smtClean="0"/>
              <a:t>Size </a:t>
            </a:r>
            <a:r>
              <a:rPr lang="en-US" dirty="0"/>
              <a:t>distribution of water droplets from a sprinkler: </a:t>
            </a:r>
          </a:p>
          <a:p>
            <a:pPr lvl="1"/>
            <a:r>
              <a:rPr lang="en-US" dirty="0"/>
              <a:t>T</a:t>
            </a:r>
            <a:r>
              <a:rPr lang="en-US" dirty="0" smtClean="0"/>
              <a:t>oo small</a:t>
            </a:r>
            <a:endParaRPr lang="en-US" dirty="0"/>
          </a:p>
          <a:p>
            <a:pPr lvl="1"/>
            <a:r>
              <a:rPr lang="en-US" dirty="0"/>
              <a:t>T</a:t>
            </a:r>
            <a:r>
              <a:rPr lang="en-US" dirty="0" smtClean="0"/>
              <a:t>oo large</a:t>
            </a:r>
            <a:endParaRPr lang="en-US" dirty="0"/>
          </a:p>
        </p:txBody>
      </p:sp>
      <p:pic>
        <p:nvPicPr>
          <p:cNvPr id="6" name="Picture 5" descr="57175_CH13_FIG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276" y="1828800"/>
            <a:ext cx="2773524" cy="3702798"/>
          </a:xfrm>
          <a:prstGeom prst="rect">
            <a:avLst/>
          </a:prstGeom>
        </p:spPr>
      </p:pic>
      <p:sp>
        <p:nvSpPr>
          <p:cNvPr id="7" name="TextBox 6"/>
          <p:cNvSpPr txBox="1"/>
          <p:nvPr/>
        </p:nvSpPr>
        <p:spPr>
          <a:xfrm rot="16200000">
            <a:off x="7055078" y="4159478"/>
            <a:ext cx="2743200" cy="215444"/>
          </a:xfrm>
          <a:prstGeom prst="rect">
            <a:avLst/>
          </a:prstGeom>
          <a:noFill/>
        </p:spPr>
        <p:txBody>
          <a:bodyPr wrap="square" rtlCol="0">
            <a:spAutoFit/>
          </a:bodyPr>
          <a:lstStyle/>
          <a:p>
            <a:r>
              <a:rPr lang="en-US" sz="800" dirty="0">
                <a:latin typeface="Arial"/>
                <a:cs typeface="Arial"/>
              </a:rPr>
              <a:t>© Ocean/Corbis.</a:t>
            </a:r>
          </a:p>
        </p:txBody>
      </p:sp>
    </p:spTree>
    <p:extLst>
      <p:ext uri="{BB962C8B-B14F-4D97-AF65-F5344CB8AC3E}">
        <p14:creationId xmlns:p14="http://schemas.microsoft.com/office/powerpoint/2010/main" val="221522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sz="half" idx="1"/>
          </p:nvPr>
        </p:nvSpPr>
        <p:spPr/>
        <p:txBody>
          <a:bodyPr>
            <a:normAutofit/>
          </a:bodyPr>
          <a:lstStyle/>
          <a:p>
            <a:r>
              <a:rPr lang="en-US" dirty="0"/>
              <a:t>M</a:t>
            </a:r>
            <a:r>
              <a:rPr lang="en-US" dirty="0" smtClean="0"/>
              <a:t>ean </a:t>
            </a:r>
            <a:r>
              <a:rPr lang="en-US" dirty="0"/>
              <a:t>droplet diameter increases with the radial distance from the sprinkler axis. </a:t>
            </a:r>
          </a:p>
          <a:p>
            <a:pPr marL="0" indent="0">
              <a:buNone/>
            </a:pPr>
            <a:endParaRPr lang="en-US" dirty="0"/>
          </a:p>
        </p:txBody>
      </p:sp>
      <p:pic>
        <p:nvPicPr>
          <p:cNvPr id="6" name="Picture 5" descr="57175_CH13_FIG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988" y="1566797"/>
            <a:ext cx="3204812" cy="4300603"/>
          </a:xfrm>
          <a:prstGeom prst="rect">
            <a:avLst/>
          </a:prstGeom>
        </p:spPr>
      </p:pic>
    </p:spTree>
    <p:extLst>
      <p:ext uri="{BB962C8B-B14F-4D97-AF65-F5344CB8AC3E}">
        <p14:creationId xmlns:p14="http://schemas.microsoft.com/office/powerpoint/2010/main" val="204081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a:bodyPr>
          <a:lstStyle/>
          <a:p>
            <a:r>
              <a:rPr lang="en-US" dirty="0" smtClean="0"/>
              <a:t>Three </a:t>
            </a:r>
            <a:r>
              <a:rPr lang="en-US" dirty="0"/>
              <a:t>variables for mean diameter of water droplets:  </a:t>
            </a:r>
          </a:p>
          <a:p>
            <a:pPr lvl="1"/>
            <a:r>
              <a:rPr lang="en-US" dirty="0"/>
              <a:t>O</a:t>
            </a:r>
            <a:r>
              <a:rPr lang="en-US" dirty="0" smtClean="0"/>
              <a:t>rifice </a:t>
            </a:r>
            <a:r>
              <a:rPr lang="en-US" dirty="0"/>
              <a:t>diameter, </a:t>
            </a:r>
            <a:r>
              <a:rPr lang="en-US" i="1" dirty="0" smtClean="0"/>
              <a:t>D</a:t>
            </a:r>
            <a:endParaRPr lang="en-US" dirty="0"/>
          </a:p>
          <a:p>
            <a:pPr lvl="1"/>
            <a:r>
              <a:rPr lang="en-US" dirty="0" smtClean="0"/>
              <a:t>Pressure drop, </a:t>
            </a:r>
            <a:r>
              <a:rPr lang="en-US" i="1" dirty="0"/>
              <a:t>∆</a:t>
            </a:r>
            <a:r>
              <a:rPr lang="en-US" i="1" dirty="0" smtClean="0"/>
              <a:t>P</a:t>
            </a:r>
            <a:endParaRPr lang="en-US" dirty="0"/>
          </a:p>
          <a:p>
            <a:pPr lvl="1"/>
            <a:r>
              <a:rPr lang="en-US" dirty="0" smtClean="0"/>
              <a:t>Surface </a:t>
            </a:r>
            <a:r>
              <a:rPr lang="en-US" dirty="0"/>
              <a:t>tension, </a:t>
            </a:r>
            <a:r>
              <a:rPr lang="en-US" dirty="0" smtClean="0"/>
              <a:t>σ </a:t>
            </a:r>
            <a:endParaRPr lang="en-US" dirty="0"/>
          </a:p>
          <a:p>
            <a:r>
              <a:rPr lang="en-US" dirty="0" smtClean="0"/>
              <a:t>Equation 13-2:  </a:t>
            </a:r>
            <a:r>
              <a:rPr lang="en-US" i="1" dirty="0" err="1"/>
              <a:t>d</a:t>
            </a:r>
            <a:r>
              <a:rPr lang="en-US" baseline="-25000" dirty="0" err="1"/>
              <a:t>d</a:t>
            </a:r>
            <a:r>
              <a:rPr lang="en-US" dirty="0"/>
              <a:t> = </a:t>
            </a:r>
            <a:r>
              <a:rPr lang="en-US" i="1" dirty="0" smtClean="0"/>
              <a:t>c</a:t>
            </a:r>
            <a:r>
              <a:rPr lang="en-US" dirty="0" smtClean="0"/>
              <a:t>(σ</a:t>
            </a:r>
            <a:r>
              <a:rPr lang="en-US" i="1" dirty="0" smtClean="0"/>
              <a:t>D</a:t>
            </a:r>
            <a:r>
              <a:rPr lang="en-US" baseline="30000" dirty="0" smtClean="0"/>
              <a:t>2</a:t>
            </a:r>
            <a:r>
              <a:rPr lang="en-US" dirty="0" smtClean="0"/>
              <a:t>/Δ</a:t>
            </a:r>
            <a:r>
              <a:rPr lang="en-US" i="1" dirty="0" smtClean="0"/>
              <a:t>P</a:t>
            </a:r>
            <a:r>
              <a:rPr lang="en-US" dirty="0" smtClean="0"/>
              <a:t>)</a:t>
            </a:r>
            <a:r>
              <a:rPr lang="en-US" baseline="30000" dirty="0" smtClean="0"/>
              <a:t>1/3</a:t>
            </a:r>
            <a:endParaRPr lang="en-US" dirty="0"/>
          </a:p>
          <a:p>
            <a:pPr lvl="1"/>
            <a:r>
              <a:rPr lang="en-US" i="1" dirty="0" smtClean="0"/>
              <a:t>c</a:t>
            </a:r>
            <a:r>
              <a:rPr lang="en-US" dirty="0" smtClean="0"/>
              <a:t> </a:t>
            </a:r>
            <a:r>
              <a:rPr lang="en-US" dirty="0"/>
              <a:t>is a constant determined experimentally.</a:t>
            </a:r>
          </a:p>
          <a:p>
            <a:pPr marL="0" indent="0">
              <a:buNone/>
            </a:pPr>
            <a:endParaRPr lang="en-US" dirty="0"/>
          </a:p>
        </p:txBody>
      </p:sp>
    </p:spTree>
    <p:extLst>
      <p:ext uri="{BB962C8B-B14F-4D97-AF65-F5344CB8AC3E}">
        <p14:creationId xmlns:p14="http://schemas.microsoft.com/office/powerpoint/2010/main" val="74062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a:bodyPr>
          <a:lstStyle/>
          <a:p>
            <a:r>
              <a:rPr lang="en-US" dirty="0" smtClean="0"/>
              <a:t>Surface </a:t>
            </a:r>
            <a:r>
              <a:rPr lang="en-US" dirty="0"/>
              <a:t>tension of </a:t>
            </a:r>
            <a:r>
              <a:rPr lang="en-US" dirty="0" smtClean="0"/>
              <a:t>water </a:t>
            </a:r>
            <a:endParaRPr lang="en-US" dirty="0"/>
          </a:p>
          <a:p>
            <a:pPr lvl="1"/>
            <a:r>
              <a:rPr lang="en-US" dirty="0"/>
              <a:t>W</a:t>
            </a:r>
            <a:r>
              <a:rPr lang="en-US" dirty="0" smtClean="0"/>
              <a:t>etting </a:t>
            </a:r>
            <a:r>
              <a:rPr lang="en-US" dirty="0"/>
              <a:t>agent </a:t>
            </a:r>
          </a:p>
          <a:p>
            <a:r>
              <a:rPr lang="en-US" dirty="0" smtClean="0"/>
              <a:t>Delivery </a:t>
            </a:r>
            <a:r>
              <a:rPr lang="en-US" dirty="0"/>
              <a:t>rate required to control a </a:t>
            </a:r>
            <a:r>
              <a:rPr lang="en-US" dirty="0" smtClean="0"/>
              <a:t>fire </a:t>
            </a:r>
            <a:endParaRPr lang="en-US" dirty="0"/>
          </a:p>
          <a:p>
            <a:pPr lvl="1"/>
            <a:r>
              <a:rPr lang="en-US" dirty="0"/>
              <a:t>W</a:t>
            </a:r>
            <a:r>
              <a:rPr lang="en-US" dirty="0" smtClean="0"/>
              <a:t>ater </a:t>
            </a:r>
            <a:r>
              <a:rPr lang="en-US" dirty="0"/>
              <a:t>depth accumulated per unit time (mm/min or in./min</a:t>
            </a:r>
            <a:r>
              <a:rPr lang="en-US" dirty="0" smtClean="0"/>
              <a:t>)</a:t>
            </a:r>
            <a:endParaRPr lang="en-US" dirty="0">
              <a:solidFill>
                <a:srgbClr val="FF0000"/>
              </a:solidFill>
            </a:endParaRPr>
          </a:p>
          <a:p>
            <a:endParaRPr lang="en-US" dirty="0"/>
          </a:p>
        </p:txBody>
      </p:sp>
    </p:spTree>
    <p:extLst>
      <p:ext uri="{BB962C8B-B14F-4D97-AF65-F5344CB8AC3E}">
        <p14:creationId xmlns:p14="http://schemas.microsoft.com/office/powerpoint/2010/main" val="310938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Distinguish </a:t>
            </a:r>
            <a:r>
              <a:rPr lang="en-US" dirty="0"/>
              <a:t>among fire extinguishment, fire control, and fire </a:t>
            </a:r>
            <a:r>
              <a:rPr lang="en-US" dirty="0" err="1"/>
              <a:t>inerting</a:t>
            </a:r>
            <a:r>
              <a:rPr lang="en-US" dirty="0"/>
              <a:t>. </a:t>
            </a:r>
          </a:p>
          <a:p>
            <a:r>
              <a:rPr lang="en-US" dirty="0" smtClean="0"/>
              <a:t>List </a:t>
            </a:r>
            <a:r>
              <a:rPr lang="en-US" dirty="0"/>
              <a:t>the four classes of fire, as used in the United States.</a:t>
            </a:r>
          </a:p>
          <a:p>
            <a:r>
              <a:rPr lang="en-US" dirty="0" smtClean="0"/>
              <a:t>Describe </a:t>
            </a:r>
            <a:r>
              <a:rPr lang="en-US" dirty="0"/>
              <a:t>the different ways in which water suppresses a fire, depending on its method of delivery and the geometry of the fire, and list the types of fires on which water should not be applied.</a:t>
            </a:r>
          </a:p>
          <a:p>
            <a:endParaRPr lang="en-US" dirty="0"/>
          </a:p>
        </p:txBody>
      </p:sp>
    </p:spTree>
    <p:extLst>
      <p:ext uri="{BB962C8B-B14F-4D97-AF65-F5344CB8AC3E}">
        <p14:creationId xmlns:p14="http://schemas.microsoft.com/office/powerpoint/2010/main" val="385484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normAutofit/>
          </a:bodyPr>
          <a:lstStyle/>
          <a:p>
            <a:r>
              <a:rPr lang="en-US" dirty="0" smtClean="0"/>
              <a:t>Water mist </a:t>
            </a:r>
            <a:endParaRPr lang="en-US" dirty="0"/>
          </a:p>
          <a:p>
            <a:r>
              <a:rPr lang="en-US" dirty="0" smtClean="0"/>
              <a:t>Fine </a:t>
            </a:r>
            <a:r>
              <a:rPr lang="en-US" dirty="0"/>
              <a:t>water mist extinguishes a fire by one of four mechanisms: </a:t>
            </a:r>
          </a:p>
          <a:p>
            <a:pPr lvl="1"/>
            <a:r>
              <a:rPr lang="en-US" dirty="0" smtClean="0"/>
              <a:t>Removes heat</a:t>
            </a:r>
            <a:endParaRPr lang="en-US" dirty="0"/>
          </a:p>
          <a:p>
            <a:pPr lvl="1"/>
            <a:r>
              <a:rPr lang="en-US" dirty="0" smtClean="0"/>
              <a:t>Evaporates </a:t>
            </a:r>
            <a:r>
              <a:rPr lang="en-US" dirty="0"/>
              <a:t>and </a:t>
            </a:r>
            <a:r>
              <a:rPr lang="en-US" dirty="0" smtClean="0"/>
              <a:t>generates steam</a:t>
            </a:r>
            <a:endParaRPr lang="en-US" dirty="0"/>
          </a:p>
          <a:p>
            <a:pPr lvl="1"/>
            <a:r>
              <a:rPr lang="en-US" dirty="0" smtClean="0"/>
              <a:t>Blocks </a:t>
            </a:r>
            <a:r>
              <a:rPr lang="en-US" dirty="0"/>
              <a:t>radiative heat transfer </a:t>
            </a:r>
          </a:p>
          <a:p>
            <a:pPr lvl="1"/>
            <a:r>
              <a:rPr lang="en-US" dirty="0" smtClean="0"/>
              <a:t>Cools </a:t>
            </a:r>
            <a:r>
              <a:rPr lang="en-US" dirty="0"/>
              <a:t>the fuel </a:t>
            </a:r>
            <a:r>
              <a:rPr lang="en-US" dirty="0" smtClean="0"/>
              <a:t>surface</a:t>
            </a:r>
            <a:endParaRPr lang="en-US" dirty="0"/>
          </a:p>
          <a:p>
            <a:endParaRPr lang="en-US" dirty="0"/>
          </a:p>
        </p:txBody>
      </p:sp>
    </p:spTree>
    <p:extLst>
      <p:ext uri="{BB962C8B-B14F-4D97-AF65-F5344CB8AC3E}">
        <p14:creationId xmlns:p14="http://schemas.microsoft.com/office/powerpoint/2010/main" val="182451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a:t>
            </a:r>
            <a:r>
              <a:rPr lang="en-US" dirty="0" smtClean="0"/>
              <a:t>Water</a:t>
            </a:r>
            <a:endParaRPr lang="en-US" dirty="0"/>
          </a:p>
        </p:txBody>
      </p:sp>
      <p:sp>
        <p:nvSpPr>
          <p:cNvPr id="3" name="Content Placeholder 2"/>
          <p:cNvSpPr>
            <a:spLocks noGrp="1"/>
          </p:cNvSpPr>
          <p:nvPr>
            <p:ph idx="1"/>
          </p:nvPr>
        </p:nvSpPr>
        <p:spPr/>
        <p:txBody>
          <a:bodyPr>
            <a:normAutofit/>
          </a:bodyPr>
          <a:lstStyle/>
          <a:p>
            <a:r>
              <a:rPr lang="en-US" dirty="0"/>
              <a:t>Water additives: </a:t>
            </a:r>
          </a:p>
          <a:p>
            <a:pPr lvl="1"/>
            <a:r>
              <a:rPr lang="en-US" dirty="0" smtClean="0"/>
              <a:t>Alter </a:t>
            </a:r>
            <a:r>
              <a:rPr lang="en-US" dirty="0"/>
              <a:t>droplet </a:t>
            </a:r>
            <a:r>
              <a:rPr lang="en-US" dirty="0" smtClean="0"/>
              <a:t>size</a:t>
            </a:r>
            <a:endParaRPr lang="en-US" dirty="0">
              <a:solidFill>
                <a:srgbClr val="FF0000"/>
              </a:solidFill>
            </a:endParaRPr>
          </a:p>
          <a:p>
            <a:pPr lvl="1"/>
            <a:r>
              <a:rPr lang="en-US" dirty="0" smtClean="0"/>
              <a:t>Improve ability </a:t>
            </a:r>
            <a:r>
              <a:rPr lang="en-US" dirty="0"/>
              <a:t>to penetrate porous materials</a:t>
            </a:r>
          </a:p>
          <a:p>
            <a:pPr lvl="1"/>
            <a:r>
              <a:rPr lang="en-US" dirty="0" smtClean="0"/>
              <a:t>Increase </a:t>
            </a:r>
            <a:r>
              <a:rPr lang="en-US" dirty="0"/>
              <a:t>efficiency for heat </a:t>
            </a:r>
            <a:r>
              <a:rPr lang="en-US" dirty="0" smtClean="0"/>
              <a:t>absorption</a:t>
            </a:r>
            <a:endParaRPr lang="en-US" dirty="0">
              <a:solidFill>
                <a:srgbClr val="FF0000"/>
              </a:solidFill>
            </a:endParaRPr>
          </a:p>
          <a:p>
            <a:r>
              <a:rPr lang="en-US" dirty="0" smtClean="0"/>
              <a:t>Adding </a:t>
            </a:r>
            <a:r>
              <a:rPr lang="en-US" dirty="0"/>
              <a:t>chemicals (inorganic salts</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78839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Water</a:t>
            </a:r>
          </a:p>
        </p:txBody>
      </p:sp>
      <p:sp>
        <p:nvSpPr>
          <p:cNvPr id="3" name="Content Placeholder 2"/>
          <p:cNvSpPr>
            <a:spLocks noGrp="1"/>
          </p:cNvSpPr>
          <p:nvPr>
            <p:ph idx="1"/>
          </p:nvPr>
        </p:nvSpPr>
        <p:spPr/>
        <p:txBody>
          <a:bodyPr>
            <a:normAutofit/>
          </a:bodyPr>
          <a:lstStyle/>
          <a:p>
            <a:r>
              <a:rPr lang="en-US" dirty="0"/>
              <a:t>M</a:t>
            </a:r>
            <a:r>
              <a:rPr lang="en-US" dirty="0" smtClean="0"/>
              <a:t>iscible </a:t>
            </a:r>
            <a:r>
              <a:rPr lang="en-US" dirty="0"/>
              <a:t>organic compound </a:t>
            </a:r>
            <a:r>
              <a:rPr lang="en-US" dirty="0" smtClean="0"/>
              <a:t> </a:t>
            </a:r>
            <a:endParaRPr lang="en-US" dirty="0"/>
          </a:p>
          <a:p>
            <a:pPr lvl="1"/>
            <a:r>
              <a:rPr lang="en-US" dirty="0"/>
              <a:t>R</a:t>
            </a:r>
            <a:r>
              <a:rPr lang="en-US" dirty="0" smtClean="0"/>
              <a:t>esidual </a:t>
            </a:r>
            <a:r>
              <a:rPr lang="en-US" dirty="0"/>
              <a:t>liquid could become flammable.</a:t>
            </a:r>
          </a:p>
          <a:p>
            <a:r>
              <a:rPr lang="en-US" dirty="0" smtClean="0"/>
              <a:t>Fire </a:t>
            </a:r>
            <a:r>
              <a:rPr lang="en-US" dirty="0"/>
              <a:t>hose or sprinkler system </a:t>
            </a:r>
            <a:r>
              <a:rPr lang="en-US" dirty="0" smtClean="0"/>
              <a:t>flow is </a:t>
            </a:r>
            <a:r>
              <a:rPr lang="en-US" dirty="0"/>
              <a:t>determined by:  </a:t>
            </a:r>
          </a:p>
          <a:p>
            <a:pPr lvl="1"/>
            <a:r>
              <a:rPr lang="en-US" dirty="0" smtClean="0"/>
              <a:t>Water </a:t>
            </a:r>
            <a:r>
              <a:rPr lang="en-US" dirty="0"/>
              <a:t>pressure from the </a:t>
            </a:r>
            <a:r>
              <a:rPr lang="en-US" dirty="0" smtClean="0"/>
              <a:t>source</a:t>
            </a:r>
            <a:endParaRPr lang="en-US" dirty="0"/>
          </a:p>
          <a:p>
            <a:pPr lvl="1"/>
            <a:r>
              <a:rPr lang="en-US" dirty="0" smtClean="0"/>
              <a:t>Inner </a:t>
            </a:r>
            <a:r>
              <a:rPr lang="en-US" dirty="0"/>
              <a:t>diameter of the hose or piping</a:t>
            </a:r>
          </a:p>
          <a:p>
            <a:pPr lvl="1"/>
            <a:r>
              <a:rPr lang="en-US" dirty="0" smtClean="0"/>
              <a:t>Resistance </a:t>
            </a:r>
            <a:r>
              <a:rPr lang="en-US" dirty="0"/>
              <a:t>to flow of the moving water at the inner </a:t>
            </a:r>
            <a:r>
              <a:rPr lang="en-US" dirty="0" smtClean="0"/>
              <a:t>surface  </a:t>
            </a:r>
            <a:endParaRPr lang="en-US" dirty="0"/>
          </a:p>
          <a:p>
            <a:pPr marL="0" indent="0">
              <a:buNone/>
            </a:pPr>
            <a:endParaRPr lang="en-US" dirty="0"/>
          </a:p>
        </p:txBody>
      </p:sp>
    </p:spTree>
    <p:extLst>
      <p:ext uri="{BB962C8B-B14F-4D97-AF65-F5344CB8AC3E}">
        <p14:creationId xmlns:p14="http://schemas.microsoft.com/office/powerpoint/2010/main" val="268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Water</a:t>
            </a:r>
          </a:p>
        </p:txBody>
      </p:sp>
      <p:sp>
        <p:nvSpPr>
          <p:cNvPr id="3" name="Content Placeholder 2"/>
          <p:cNvSpPr>
            <a:spLocks noGrp="1"/>
          </p:cNvSpPr>
          <p:nvPr>
            <p:ph idx="1"/>
          </p:nvPr>
        </p:nvSpPr>
        <p:spPr/>
        <p:txBody>
          <a:bodyPr>
            <a:normAutofit fontScale="92500" lnSpcReduction="10000"/>
          </a:bodyPr>
          <a:lstStyle/>
          <a:p>
            <a:r>
              <a:rPr lang="en-US" dirty="0" smtClean="0"/>
              <a:t>Friction-reducing </a:t>
            </a:r>
            <a:r>
              <a:rPr lang="en-US" dirty="0"/>
              <a:t>additives </a:t>
            </a:r>
            <a:r>
              <a:rPr lang="en-US" dirty="0" smtClean="0"/>
              <a:t>  </a:t>
            </a:r>
            <a:endParaRPr lang="en-US" dirty="0"/>
          </a:p>
          <a:p>
            <a:r>
              <a:rPr lang="en-US" dirty="0" smtClean="0"/>
              <a:t>Thickening additives </a:t>
            </a:r>
            <a:endParaRPr lang="en-US" dirty="0"/>
          </a:p>
          <a:p>
            <a:r>
              <a:rPr lang="en-US" dirty="0" smtClean="0"/>
              <a:t>Problems </a:t>
            </a:r>
            <a:r>
              <a:rPr lang="en-US" dirty="0"/>
              <a:t>with thickening water:  </a:t>
            </a:r>
          </a:p>
          <a:p>
            <a:pPr lvl="1"/>
            <a:r>
              <a:rPr lang="en-US" dirty="0" smtClean="0"/>
              <a:t>Poorer </a:t>
            </a:r>
            <a:r>
              <a:rPr lang="en-US" dirty="0"/>
              <a:t>penetration of fuel </a:t>
            </a:r>
            <a:r>
              <a:rPr lang="en-US" dirty="0" smtClean="0"/>
              <a:t>masses</a:t>
            </a:r>
            <a:endParaRPr lang="en-US" dirty="0"/>
          </a:p>
          <a:p>
            <a:pPr lvl="1"/>
            <a:r>
              <a:rPr lang="en-US" dirty="0" smtClean="0"/>
              <a:t>Greater </a:t>
            </a:r>
            <a:r>
              <a:rPr lang="en-US" dirty="0"/>
              <a:t>friction loss in </a:t>
            </a:r>
            <a:r>
              <a:rPr lang="en-US" dirty="0" smtClean="0"/>
              <a:t>hoses</a:t>
            </a:r>
            <a:endParaRPr lang="en-US" dirty="0"/>
          </a:p>
          <a:p>
            <a:pPr lvl="1"/>
            <a:r>
              <a:rPr lang="en-US" dirty="0" smtClean="0"/>
              <a:t>Inability </a:t>
            </a:r>
            <a:r>
              <a:rPr lang="en-US" dirty="0"/>
              <a:t>to produce fine </a:t>
            </a:r>
            <a:r>
              <a:rPr lang="en-US" dirty="0" smtClean="0"/>
              <a:t>sprays</a:t>
            </a:r>
            <a:endParaRPr lang="en-US" dirty="0"/>
          </a:p>
          <a:p>
            <a:pPr lvl="1"/>
            <a:r>
              <a:rPr lang="en-US" dirty="0" smtClean="0"/>
              <a:t>Slippery floors</a:t>
            </a:r>
            <a:endParaRPr lang="en-US" dirty="0"/>
          </a:p>
          <a:p>
            <a:pPr lvl="1"/>
            <a:r>
              <a:rPr lang="en-US" dirty="0"/>
              <a:t>C</a:t>
            </a:r>
            <a:r>
              <a:rPr lang="en-US" dirty="0" smtClean="0"/>
              <a:t>lean-up</a:t>
            </a:r>
            <a:endParaRPr lang="en-US" dirty="0"/>
          </a:p>
          <a:p>
            <a:r>
              <a:rPr lang="en-US" dirty="0" err="1"/>
              <a:t>W</a:t>
            </a:r>
            <a:r>
              <a:rPr lang="en-US" dirty="0" err="1" smtClean="0"/>
              <a:t>ildland</a:t>
            </a:r>
            <a:r>
              <a:rPr lang="en-US" dirty="0" smtClean="0"/>
              <a:t> fires </a:t>
            </a:r>
          </a:p>
          <a:p>
            <a:endParaRPr lang="en-US" dirty="0"/>
          </a:p>
        </p:txBody>
      </p:sp>
    </p:spTree>
    <p:extLst>
      <p:ext uri="{BB962C8B-B14F-4D97-AF65-F5344CB8AC3E}">
        <p14:creationId xmlns:p14="http://schemas.microsoft.com/office/powerpoint/2010/main" val="3353993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Aqueous </a:t>
            </a:r>
            <a:r>
              <a:rPr lang="en-US" dirty="0" smtClean="0"/>
              <a:t>Foams</a:t>
            </a:r>
            <a:endParaRPr lang="en-US" dirty="0"/>
          </a:p>
        </p:txBody>
      </p:sp>
      <p:sp>
        <p:nvSpPr>
          <p:cNvPr id="3" name="Content Placeholder 2"/>
          <p:cNvSpPr>
            <a:spLocks noGrp="1"/>
          </p:cNvSpPr>
          <p:nvPr>
            <p:ph idx="1"/>
          </p:nvPr>
        </p:nvSpPr>
        <p:spPr/>
        <p:txBody>
          <a:bodyPr>
            <a:normAutofit/>
          </a:bodyPr>
          <a:lstStyle/>
          <a:p>
            <a:r>
              <a:rPr lang="en-US" dirty="0"/>
              <a:t>Common </a:t>
            </a:r>
            <a:r>
              <a:rPr lang="en-US" dirty="0" smtClean="0"/>
              <a:t>characteristics</a:t>
            </a:r>
            <a:endParaRPr lang="en-US" dirty="0"/>
          </a:p>
          <a:p>
            <a:r>
              <a:rPr lang="en-US" dirty="0" smtClean="0"/>
              <a:t>Class </a:t>
            </a:r>
            <a:r>
              <a:rPr lang="en-US" dirty="0"/>
              <a:t>B </a:t>
            </a:r>
            <a:r>
              <a:rPr lang="en-US" dirty="0" smtClean="0"/>
              <a:t>foams separate fuel from air</a:t>
            </a:r>
          </a:p>
          <a:p>
            <a:pPr lvl="1"/>
            <a:r>
              <a:rPr lang="en-US" dirty="0" smtClean="0"/>
              <a:t>Generally for large </a:t>
            </a:r>
            <a:r>
              <a:rPr lang="en-US" dirty="0"/>
              <a:t>flammable liquid fires </a:t>
            </a:r>
          </a:p>
          <a:p>
            <a:r>
              <a:rPr lang="en-US" dirty="0" smtClean="0"/>
              <a:t>Flammable </a:t>
            </a:r>
            <a:r>
              <a:rPr lang="en-US" dirty="0"/>
              <a:t>organic fluids </a:t>
            </a:r>
            <a:r>
              <a:rPr lang="en-US" dirty="0" smtClean="0"/>
              <a:t>with </a:t>
            </a:r>
            <a:r>
              <a:rPr lang="en-US" dirty="0"/>
              <a:t>densities lower than </a:t>
            </a:r>
            <a:r>
              <a:rPr lang="en-US" dirty="0" smtClean="0"/>
              <a:t>water   </a:t>
            </a:r>
            <a:endParaRPr lang="en-US" dirty="0"/>
          </a:p>
          <a:p>
            <a:pPr lvl="1"/>
            <a:r>
              <a:rPr lang="en-US" dirty="0" smtClean="0"/>
              <a:t>Gasoline</a:t>
            </a:r>
            <a:endParaRPr lang="en-US" dirty="0"/>
          </a:p>
          <a:p>
            <a:pPr lvl="1"/>
            <a:r>
              <a:rPr lang="en-US" dirty="0" smtClean="0"/>
              <a:t>Oil </a:t>
            </a:r>
            <a:r>
              <a:rPr lang="en-US" dirty="0"/>
              <a:t>or </a:t>
            </a:r>
            <a:r>
              <a:rPr lang="en-US" dirty="0" smtClean="0"/>
              <a:t>fat</a:t>
            </a:r>
            <a:endParaRPr lang="en-US" dirty="0"/>
          </a:p>
          <a:p>
            <a:pPr lvl="1"/>
            <a:r>
              <a:rPr lang="en-US" dirty="0"/>
              <a:t>D</a:t>
            </a:r>
            <a:r>
              <a:rPr lang="en-US" dirty="0" smtClean="0"/>
              <a:t>eep </a:t>
            </a:r>
            <a:r>
              <a:rPr lang="en-US" dirty="0"/>
              <a:t>pools of </a:t>
            </a:r>
            <a:r>
              <a:rPr lang="en-US" dirty="0" smtClean="0"/>
              <a:t>alcohols</a:t>
            </a:r>
            <a:endParaRPr lang="en-US" dirty="0"/>
          </a:p>
          <a:p>
            <a:endParaRPr lang="en-US" dirty="0"/>
          </a:p>
        </p:txBody>
      </p:sp>
    </p:spTree>
    <p:extLst>
      <p:ext uri="{BB962C8B-B14F-4D97-AF65-F5344CB8AC3E}">
        <p14:creationId xmlns:p14="http://schemas.microsoft.com/office/powerpoint/2010/main" val="421112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Aqueous Foams</a:t>
            </a:r>
          </a:p>
        </p:txBody>
      </p:sp>
      <p:sp>
        <p:nvSpPr>
          <p:cNvPr id="3" name="Content Placeholder 2"/>
          <p:cNvSpPr>
            <a:spLocks noGrp="1"/>
          </p:cNvSpPr>
          <p:nvPr>
            <p:ph sz="half" idx="1"/>
          </p:nvPr>
        </p:nvSpPr>
        <p:spPr/>
        <p:txBody>
          <a:bodyPr>
            <a:normAutofit/>
          </a:bodyPr>
          <a:lstStyle/>
          <a:p>
            <a:r>
              <a:rPr lang="en-US" dirty="0" err="1" smtClean="0"/>
              <a:t>Fireground</a:t>
            </a:r>
            <a:r>
              <a:rPr lang="en-US" dirty="0" smtClean="0"/>
              <a:t> </a:t>
            </a:r>
            <a:r>
              <a:rPr lang="en-US" dirty="0"/>
              <a:t>conditions that negate </a:t>
            </a:r>
            <a:r>
              <a:rPr lang="en-US" dirty="0" smtClean="0"/>
              <a:t>benefits </a:t>
            </a:r>
            <a:r>
              <a:rPr lang="en-US" dirty="0"/>
              <a:t>of aqueous foam:    </a:t>
            </a:r>
          </a:p>
          <a:p>
            <a:pPr lvl="1"/>
            <a:r>
              <a:rPr lang="en-US" dirty="0" smtClean="0"/>
              <a:t>High winds</a:t>
            </a:r>
            <a:endParaRPr lang="en-US" dirty="0"/>
          </a:p>
          <a:p>
            <a:pPr lvl="1"/>
            <a:r>
              <a:rPr lang="en-US" dirty="0" smtClean="0"/>
              <a:t>Heat </a:t>
            </a:r>
            <a:r>
              <a:rPr lang="en-US" dirty="0"/>
              <a:t>from </a:t>
            </a:r>
            <a:r>
              <a:rPr lang="en-US" dirty="0" smtClean="0"/>
              <a:t>the fire</a:t>
            </a:r>
            <a:endParaRPr lang="en-US" dirty="0"/>
          </a:p>
          <a:p>
            <a:pPr lvl="1"/>
            <a:r>
              <a:rPr lang="en-US" dirty="0" smtClean="0"/>
              <a:t>Chemical </a:t>
            </a:r>
            <a:r>
              <a:rPr lang="en-US" dirty="0"/>
              <a:t>action of certain </a:t>
            </a:r>
            <a:r>
              <a:rPr lang="en-US" dirty="0" smtClean="0"/>
              <a:t>vapors</a:t>
            </a:r>
            <a:endParaRPr lang="en-US" dirty="0"/>
          </a:p>
          <a:p>
            <a:pPr lvl="1"/>
            <a:r>
              <a:rPr lang="en-US" dirty="0"/>
              <a:t>P</a:t>
            </a:r>
            <a:r>
              <a:rPr lang="en-US" dirty="0" smtClean="0"/>
              <a:t>roportionally mixed with </a:t>
            </a:r>
            <a:r>
              <a:rPr lang="en-US" dirty="0"/>
              <a:t>flowing </a:t>
            </a:r>
            <a:r>
              <a:rPr lang="en-US" dirty="0" smtClean="0"/>
              <a:t>water </a:t>
            </a:r>
            <a:endParaRPr lang="en-US" dirty="0"/>
          </a:p>
          <a:p>
            <a:endParaRPr lang="en-US" dirty="0"/>
          </a:p>
        </p:txBody>
      </p:sp>
      <p:pic>
        <p:nvPicPr>
          <p:cNvPr id="6" name="Picture 5" descr="57175_CH13_FI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423160"/>
            <a:ext cx="4370832" cy="2072640"/>
          </a:xfrm>
          <a:prstGeom prst="rect">
            <a:avLst/>
          </a:prstGeom>
        </p:spPr>
      </p:pic>
    </p:spTree>
    <p:extLst>
      <p:ext uri="{BB962C8B-B14F-4D97-AF65-F5344CB8AC3E}">
        <p14:creationId xmlns:p14="http://schemas.microsoft.com/office/powerpoint/2010/main" val="315577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Aqueous Foams</a:t>
            </a:r>
          </a:p>
        </p:txBody>
      </p:sp>
      <p:sp>
        <p:nvSpPr>
          <p:cNvPr id="3" name="Content Placeholder 2"/>
          <p:cNvSpPr>
            <a:spLocks noGrp="1"/>
          </p:cNvSpPr>
          <p:nvPr>
            <p:ph idx="1"/>
          </p:nvPr>
        </p:nvSpPr>
        <p:spPr/>
        <p:txBody>
          <a:bodyPr>
            <a:normAutofit/>
          </a:bodyPr>
          <a:lstStyle/>
          <a:p>
            <a:r>
              <a:rPr lang="en-US" dirty="0" smtClean="0"/>
              <a:t>Aqueous </a:t>
            </a:r>
            <a:r>
              <a:rPr lang="en-US" dirty="0"/>
              <a:t>film-forming foam </a:t>
            </a:r>
          </a:p>
          <a:p>
            <a:pPr lvl="1"/>
            <a:r>
              <a:rPr lang="en-US" dirty="0"/>
              <a:t>F</a:t>
            </a:r>
            <a:r>
              <a:rPr lang="en-US" dirty="0" smtClean="0"/>
              <a:t>ilm </a:t>
            </a:r>
            <a:r>
              <a:rPr lang="en-US" dirty="0"/>
              <a:t>spreads over the surface of the fuel if the surface tension of the combustible liquid is greater than the surface tension of the AFFF solution by an amount in excess of the interfacial tension between the two liquids.</a:t>
            </a:r>
          </a:p>
          <a:p>
            <a:pPr lvl="1"/>
            <a:r>
              <a:rPr lang="en-US" dirty="0" smtClean="0"/>
              <a:t>Can </a:t>
            </a:r>
            <a:r>
              <a:rPr lang="en-US" dirty="0"/>
              <a:t>penetrate a porous fuel </a:t>
            </a:r>
            <a:r>
              <a:rPr lang="en-US" dirty="0" smtClean="0"/>
              <a:t>mass</a:t>
            </a:r>
            <a:endParaRPr lang="en-US" dirty="0">
              <a:solidFill>
                <a:srgbClr val="FF0000"/>
              </a:solidFill>
            </a:endParaRPr>
          </a:p>
          <a:p>
            <a:pPr lvl="1"/>
            <a:r>
              <a:rPr lang="en-US" dirty="0" smtClean="0"/>
              <a:t>Alcohol-resistant </a:t>
            </a:r>
            <a:r>
              <a:rPr lang="en-US" dirty="0"/>
              <a:t>foaming </a:t>
            </a:r>
            <a:r>
              <a:rPr lang="en-US" dirty="0" smtClean="0"/>
              <a:t>agents</a:t>
            </a:r>
            <a:endParaRPr lang="en-US" dirty="0"/>
          </a:p>
          <a:p>
            <a:pPr marL="0" indent="0">
              <a:buNone/>
            </a:pPr>
            <a:endParaRPr lang="en-US" dirty="0"/>
          </a:p>
        </p:txBody>
      </p:sp>
    </p:spTree>
    <p:extLst>
      <p:ext uri="{BB962C8B-B14F-4D97-AF65-F5344CB8AC3E}">
        <p14:creationId xmlns:p14="http://schemas.microsoft.com/office/powerpoint/2010/main" val="1055618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Aqueous Foams</a:t>
            </a:r>
          </a:p>
        </p:txBody>
      </p:sp>
      <p:sp>
        <p:nvSpPr>
          <p:cNvPr id="3" name="Content Placeholder 2"/>
          <p:cNvSpPr>
            <a:spLocks noGrp="1"/>
          </p:cNvSpPr>
          <p:nvPr>
            <p:ph idx="1"/>
          </p:nvPr>
        </p:nvSpPr>
        <p:spPr/>
        <p:txBody>
          <a:bodyPr>
            <a:normAutofit fontScale="92500"/>
          </a:bodyPr>
          <a:lstStyle/>
          <a:p>
            <a:r>
              <a:rPr lang="en-US" dirty="0" smtClean="0"/>
              <a:t>Protein foams</a:t>
            </a:r>
            <a:endParaRPr lang="en-US" dirty="0"/>
          </a:p>
          <a:p>
            <a:pPr lvl="1"/>
            <a:r>
              <a:rPr lang="en-US" dirty="0" smtClean="0"/>
              <a:t>Metal </a:t>
            </a:r>
            <a:r>
              <a:rPr lang="en-US" dirty="0"/>
              <a:t>salt </a:t>
            </a:r>
            <a:r>
              <a:rPr lang="en-US" dirty="0" smtClean="0"/>
              <a:t>added</a:t>
            </a:r>
            <a:endParaRPr lang="en-US" dirty="0"/>
          </a:p>
          <a:p>
            <a:pPr lvl="1"/>
            <a:r>
              <a:rPr lang="en-US" dirty="0" smtClean="0"/>
              <a:t>Organic solvent </a:t>
            </a:r>
            <a:r>
              <a:rPr lang="en-US" dirty="0"/>
              <a:t>added </a:t>
            </a:r>
          </a:p>
          <a:p>
            <a:pPr lvl="1"/>
            <a:r>
              <a:rPr lang="en-US" dirty="0" smtClean="0"/>
              <a:t>Higher surface </a:t>
            </a:r>
            <a:r>
              <a:rPr lang="en-US" dirty="0"/>
              <a:t>tension </a:t>
            </a:r>
            <a:r>
              <a:rPr lang="en-US" dirty="0" smtClean="0"/>
              <a:t>than </a:t>
            </a:r>
            <a:r>
              <a:rPr lang="en-US" dirty="0"/>
              <a:t>the values for </a:t>
            </a:r>
            <a:r>
              <a:rPr lang="en-US" dirty="0" smtClean="0"/>
              <a:t>AFFFs</a:t>
            </a:r>
            <a:endParaRPr lang="en-US" dirty="0"/>
          </a:p>
          <a:p>
            <a:pPr lvl="1"/>
            <a:r>
              <a:rPr lang="en-US" dirty="0" smtClean="0"/>
              <a:t>Biodegradable </a:t>
            </a:r>
            <a:endParaRPr lang="en-US" dirty="0"/>
          </a:p>
          <a:p>
            <a:r>
              <a:rPr lang="en-US" dirty="0" err="1" smtClean="0"/>
              <a:t>Fluoroprotein</a:t>
            </a:r>
            <a:r>
              <a:rPr lang="en-US" dirty="0" smtClean="0"/>
              <a:t> foam  </a:t>
            </a:r>
            <a:endParaRPr lang="en-US" dirty="0"/>
          </a:p>
          <a:p>
            <a:pPr lvl="1"/>
            <a:r>
              <a:rPr lang="en-US" dirty="0" smtClean="0"/>
              <a:t>Added </a:t>
            </a:r>
            <a:r>
              <a:rPr lang="en-US" dirty="0"/>
              <a:t>surfactant </a:t>
            </a:r>
            <a:r>
              <a:rPr lang="en-US" dirty="0" smtClean="0"/>
              <a:t> </a:t>
            </a:r>
            <a:endParaRPr lang="en-US" dirty="0"/>
          </a:p>
          <a:p>
            <a:pPr lvl="1"/>
            <a:r>
              <a:rPr lang="en-US" dirty="0" smtClean="0"/>
              <a:t>Compatible </a:t>
            </a:r>
            <a:r>
              <a:rPr lang="en-US" dirty="0"/>
              <a:t>with dry chemical fire </a:t>
            </a:r>
            <a:r>
              <a:rPr lang="en-US" dirty="0" smtClean="0"/>
              <a:t>suppressants</a:t>
            </a:r>
            <a:endParaRPr lang="en-US" dirty="0"/>
          </a:p>
          <a:p>
            <a:pPr marL="0" indent="0">
              <a:buNone/>
            </a:pPr>
            <a:endParaRPr lang="en-US" dirty="0"/>
          </a:p>
        </p:txBody>
      </p:sp>
    </p:spTree>
    <p:extLst>
      <p:ext uri="{BB962C8B-B14F-4D97-AF65-F5344CB8AC3E}">
        <p14:creationId xmlns:p14="http://schemas.microsoft.com/office/powerpoint/2010/main" val="1741080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Aqueous Foams</a:t>
            </a:r>
          </a:p>
        </p:txBody>
      </p:sp>
      <p:sp>
        <p:nvSpPr>
          <p:cNvPr id="3" name="Content Placeholder 2"/>
          <p:cNvSpPr>
            <a:spLocks noGrp="1"/>
          </p:cNvSpPr>
          <p:nvPr>
            <p:ph idx="1"/>
          </p:nvPr>
        </p:nvSpPr>
        <p:spPr/>
        <p:txBody>
          <a:bodyPr>
            <a:normAutofit/>
          </a:bodyPr>
          <a:lstStyle/>
          <a:p>
            <a:r>
              <a:rPr lang="en-US" dirty="0"/>
              <a:t>Medium- and high-expansion </a:t>
            </a:r>
            <a:r>
              <a:rPr lang="en-US" dirty="0" smtClean="0"/>
              <a:t>foam    </a:t>
            </a:r>
            <a:endParaRPr lang="en-US" dirty="0"/>
          </a:p>
          <a:p>
            <a:pPr lvl="1"/>
            <a:r>
              <a:rPr lang="en-US" dirty="0" smtClean="0"/>
              <a:t>Control </a:t>
            </a:r>
            <a:r>
              <a:rPr lang="en-US" dirty="0"/>
              <a:t>or extinguish </a:t>
            </a:r>
            <a:r>
              <a:rPr lang="en-US" dirty="0" smtClean="0"/>
              <a:t>fires</a:t>
            </a:r>
            <a:endParaRPr lang="en-US" dirty="0"/>
          </a:p>
          <a:p>
            <a:pPr lvl="1"/>
            <a:r>
              <a:rPr lang="en-US" dirty="0" smtClean="0"/>
              <a:t>More </a:t>
            </a:r>
            <a:r>
              <a:rPr lang="en-US" dirty="0"/>
              <a:t>likely to stay on vertical surfaces </a:t>
            </a:r>
          </a:p>
          <a:p>
            <a:pPr lvl="1"/>
            <a:r>
              <a:rPr lang="en-US" dirty="0" smtClean="0"/>
              <a:t>Delicate/easily </a:t>
            </a:r>
            <a:r>
              <a:rPr lang="en-US" dirty="0"/>
              <a:t>blown by </a:t>
            </a:r>
            <a:r>
              <a:rPr lang="en-US" dirty="0" smtClean="0"/>
              <a:t>wind</a:t>
            </a:r>
            <a:endParaRPr lang="en-US" dirty="0"/>
          </a:p>
          <a:p>
            <a:pPr lvl="1"/>
            <a:r>
              <a:rPr lang="en-US" dirty="0" smtClean="0"/>
              <a:t>Must </a:t>
            </a:r>
            <a:r>
              <a:rPr lang="en-US" dirty="0"/>
              <a:t>be applied quickly and efficiently </a:t>
            </a:r>
          </a:p>
          <a:p>
            <a:endParaRPr lang="en-US" dirty="0"/>
          </a:p>
        </p:txBody>
      </p:sp>
    </p:spTree>
    <p:extLst>
      <p:ext uri="{BB962C8B-B14F-4D97-AF65-F5344CB8AC3E}">
        <p14:creationId xmlns:p14="http://schemas.microsoft.com/office/powerpoint/2010/main" val="241622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Aqueous Foams</a:t>
            </a:r>
          </a:p>
        </p:txBody>
      </p:sp>
      <p:sp>
        <p:nvSpPr>
          <p:cNvPr id="3" name="Content Placeholder 2"/>
          <p:cNvSpPr>
            <a:spLocks noGrp="1"/>
          </p:cNvSpPr>
          <p:nvPr>
            <p:ph sz="half" idx="1"/>
          </p:nvPr>
        </p:nvSpPr>
        <p:spPr/>
        <p:txBody>
          <a:bodyPr>
            <a:normAutofit/>
          </a:bodyPr>
          <a:lstStyle/>
          <a:p>
            <a:r>
              <a:rPr lang="en-US" dirty="0"/>
              <a:t>Medium- and high-expansion </a:t>
            </a:r>
            <a:r>
              <a:rPr lang="en-US" dirty="0" smtClean="0"/>
              <a:t>foam (cont’d)   </a:t>
            </a:r>
            <a:endParaRPr lang="en-US" dirty="0"/>
          </a:p>
          <a:p>
            <a:pPr lvl="1"/>
            <a:r>
              <a:rPr lang="en-US" dirty="0" smtClean="0"/>
              <a:t>Well </a:t>
            </a:r>
            <a:r>
              <a:rPr lang="en-US" dirty="0"/>
              <a:t>suited for flooding confined </a:t>
            </a:r>
            <a:r>
              <a:rPr lang="en-US" dirty="0" smtClean="0"/>
              <a:t>spaces</a:t>
            </a:r>
            <a:endParaRPr lang="en-US" dirty="0"/>
          </a:p>
          <a:p>
            <a:endParaRPr lang="en-US" dirty="0"/>
          </a:p>
        </p:txBody>
      </p:sp>
      <p:pic>
        <p:nvPicPr>
          <p:cNvPr id="6" name="Picture 5" descr="57175_CH13_FIG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05000"/>
            <a:ext cx="3886199" cy="2584122"/>
          </a:xfrm>
          <a:prstGeom prst="rect">
            <a:avLst/>
          </a:prstGeom>
        </p:spPr>
      </p:pic>
      <p:sp>
        <p:nvSpPr>
          <p:cNvPr id="7" name="TextBox 6"/>
          <p:cNvSpPr txBox="1"/>
          <p:nvPr/>
        </p:nvSpPr>
        <p:spPr>
          <a:xfrm rot="16200000">
            <a:off x="6775222" y="2444978"/>
            <a:ext cx="3886200" cy="215444"/>
          </a:xfrm>
          <a:prstGeom prst="rect">
            <a:avLst/>
          </a:prstGeom>
          <a:noFill/>
        </p:spPr>
        <p:txBody>
          <a:bodyPr wrap="square" rtlCol="0">
            <a:spAutoFit/>
          </a:bodyPr>
          <a:lstStyle/>
          <a:p>
            <a:r>
              <a:rPr lang="en-US" sz="800" dirty="0">
                <a:latin typeface="Arial"/>
                <a:cs typeface="Arial"/>
              </a:rPr>
              <a:t>Courtesy of USACE Photo.</a:t>
            </a:r>
          </a:p>
        </p:txBody>
      </p:sp>
    </p:spTree>
    <p:extLst>
      <p:ext uri="{BB962C8B-B14F-4D97-AF65-F5344CB8AC3E}">
        <p14:creationId xmlns:p14="http://schemas.microsoft.com/office/powerpoint/2010/main" val="428309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smtClean="0"/>
              <a:t>Describe </a:t>
            </a:r>
            <a:r>
              <a:rPr lang="en-US" dirty="0"/>
              <a:t>the roles of suppression-enhancing additives to water</a:t>
            </a:r>
            <a:r>
              <a:rPr lang="en-US" dirty="0" smtClean="0"/>
              <a:t>.</a:t>
            </a:r>
          </a:p>
          <a:p>
            <a:r>
              <a:rPr lang="en-US" dirty="0" smtClean="0"/>
              <a:t>List </a:t>
            </a:r>
            <a:r>
              <a:rPr lang="en-US" dirty="0"/>
              <a:t>the types of </a:t>
            </a:r>
            <a:r>
              <a:rPr lang="en-US" dirty="0" err="1"/>
              <a:t>nonaqueous</a:t>
            </a:r>
            <a:r>
              <a:rPr lang="en-US" dirty="0"/>
              <a:t> fire suppressants.</a:t>
            </a:r>
          </a:p>
          <a:p>
            <a:pPr marL="0" indent="0">
              <a:buNone/>
            </a:pPr>
            <a:endParaRPr lang="en-US" dirty="0"/>
          </a:p>
          <a:p>
            <a:endParaRPr lang="en-US" dirty="0"/>
          </a:p>
        </p:txBody>
      </p:sp>
    </p:spTree>
    <p:extLst>
      <p:ext uri="{BB962C8B-B14F-4D97-AF65-F5344CB8AC3E}">
        <p14:creationId xmlns:p14="http://schemas.microsoft.com/office/powerpoint/2010/main" val="266531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Nonaqueous</a:t>
            </a:r>
            <a:r>
              <a:rPr lang="en-US" dirty="0"/>
              <a:t> </a:t>
            </a:r>
            <a:r>
              <a:rPr lang="en-US" dirty="0" smtClean="0"/>
              <a:t>Agents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Circumstances for alternative means of fire extinguishment:  </a:t>
            </a:r>
          </a:p>
          <a:p>
            <a:pPr lvl="1"/>
            <a:r>
              <a:rPr lang="en-US" dirty="0"/>
              <a:t>C</a:t>
            </a:r>
            <a:r>
              <a:rPr lang="en-US" dirty="0" smtClean="0"/>
              <a:t>luttered</a:t>
            </a:r>
            <a:r>
              <a:rPr lang="en-US" dirty="0"/>
              <a:t>, enclosed </a:t>
            </a:r>
            <a:r>
              <a:rPr lang="en-US" dirty="0" smtClean="0"/>
              <a:t>spaces</a:t>
            </a:r>
            <a:endParaRPr lang="en-US" dirty="0"/>
          </a:p>
          <a:p>
            <a:pPr lvl="1"/>
            <a:r>
              <a:rPr lang="en-US" dirty="0"/>
              <a:t>I</a:t>
            </a:r>
            <a:r>
              <a:rPr lang="en-US" dirty="0" smtClean="0"/>
              <a:t>rreplaceable </a:t>
            </a:r>
            <a:r>
              <a:rPr lang="en-US" dirty="0"/>
              <a:t>objects susceptible to water </a:t>
            </a:r>
            <a:r>
              <a:rPr lang="en-US" dirty="0" smtClean="0"/>
              <a:t>damage</a:t>
            </a:r>
            <a:endParaRPr lang="en-US" dirty="0">
              <a:solidFill>
                <a:srgbClr val="FF0000"/>
              </a:solidFill>
            </a:endParaRPr>
          </a:p>
          <a:p>
            <a:pPr lvl="1"/>
            <a:r>
              <a:rPr lang="en-US" dirty="0"/>
              <a:t>S</a:t>
            </a:r>
            <a:r>
              <a:rPr lang="en-US" dirty="0" smtClean="0"/>
              <a:t>ervice </a:t>
            </a:r>
            <a:r>
              <a:rPr lang="en-US" dirty="0"/>
              <a:t>interruption </a:t>
            </a:r>
          </a:p>
          <a:p>
            <a:pPr lvl="1"/>
            <a:r>
              <a:rPr lang="en-US" dirty="0"/>
              <a:t>W</a:t>
            </a:r>
            <a:r>
              <a:rPr lang="en-US" dirty="0" smtClean="0"/>
              <a:t>ater </a:t>
            </a:r>
            <a:r>
              <a:rPr lang="en-US" dirty="0"/>
              <a:t>storage and dispersion systems </a:t>
            </a:r>
            <a:r>
              <a:rPr lang="en-US" dirty="0" smtClean="0"/>
              <a:t>not practical </a:t>
            </a:r>
          </a:p>
          <a:p>
            <a:pPr lvl="1"/>
            <a:r>
              <a:rPr lang="en-US" dirty="0" smtClean="0"/>
              <a:t>Materials incompatible with water: </a:t>
            </a:r>
          </a:p>
          <a:p>
            <a:pPr lvl="2"/>
            <a:r>
              <a:rPr lang="en-US" dirty="0" smtClean="0"/>
              <a:t>Metals</a:t>
            </a:r>
            <a:endParaRPr lang="en-US" dirty="0"/>
          </a:p>
          <a:p>
            <a:pPr lvl="2"/>
            <a:r>
              <a:rPr lang="en-US" dirty="0" smtClean="0"/>
              <a:t>Inorganic </a:t>
            </a:r>
            <a:r>
              <a:rPr lang="en-US" dirty="0"/>
              <a:t>chemicals </a:t>
            </a:r>
            <a:r>
              <a:rPr lang="en-US" dirty="0" smtClean="0"/>
              <a:t> </a:t>
            </a:r>
            <a:endParaRPr lang="en-US" dirty="0"/>
          </a:p>
          <a:p>
            <a:pPr lvl="1"/>
            <a:r>
              <a:rPr lang="en-US" dirty="0"/>
              <a:t>G</a:t>
            </a:r>
            <a:r>
              <a:rPr lang="en-US" dirty="0" smtClean="0"/>
              <a:t>roundwater pollution</a:t>
            </a:r>
            <a:endParaRPr lang="en-US" dirty="0"/>
          </a:p>
          <a:p>
            <a:pPr lvl="1"/>
            <a:r>
              <a:rPr lang="en-US" dirty="0" smtClean="0"/>
              <a:t>Electric </a:t>
            </a:r>
            <a:r>
              <a:rPr lang="en-US" dirty="0"/>
              <a:t>shock </a:t>
            </a:r>
            <a:r>
              <a:rPr lang="en-US" dirty="0" smtClean="0"/>
              <a:t>hazard   </a:t>
            </a:r>
            <a:endParaRPr lang="en-US" dirty="0"/>
          </a:p>
          <a:p>
            <a:endParaRPr lang="en-US" dirty="0"/>
          </a:p>
        </p:txBody>
      </p:sp>
    </p:spTree>
    <p:extLst>
      <p:ext uri="{BB962C8B-B14F-4D97-AF65-F5344CB8AC3E}">
        <p14:creationId xmlns:p14="http://schemas.microsoft.com/office/powerpoint/2010/main" val="2422739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Nonaqueous</a:t>
            </a:r>
            <a:r>
              <a:rPr lang="en-US" dirty="0"/>
              <a:t> Agents</a:t>
            </a:r>
          </a:p>
        </p:txBody>
      </p:sp>
      <p:sp>
        <p:nvSpPr>
          <p:cNvPr id="3" name="Content Placeholder 2"/>
          <p:cNvSpPr>
            <a:spLocks noGrp="1"/>
          </p:cNvSpPr>
          <p:nvPr>
            <p:ph idx="1"/>
          </p:nvPr>
        </p:nvSpPr>
        <p:spPr/>
        <p:txBody>
          <a:bodyPr>
            <a:normAutofit/>
          </a:bodyPr>
          <a:lstStyle/>
          <a:p>
            <a:r>
              <a:rPr lang="en-US" dirty="0" err="1"/>
              <a:t>N</a:t>
            </a:r>
            <a:r>
              <a:rPr lang="en-US" dirty="0" err="1" smtClean="0"/>
              <a:t>onaqueous</a:t>
            </a:r>
            <a:r>
              <a:rPr lang="en-US" dirty="0" smtClean="0"/>
              <a:t> </a:t>
            </a:r>
            <a:r>
              <a:rPr lang="en-US" dirty="0"/>
              <a:t>fire suppressants:</a:t>
            </a:r>
          </a:p>
          <a:p>
            <a:pPr lvl="1"/>
            <a:r>
              <a:rPr lang="en-US" dirty="0" smtClean="0"/>
              <a:t>Inert </a:t>
            </a:r>
            <a:r>
              <a:rPr lang="en-US" dirty="0"/>
              <a:t>gases</a:t>
            </a:r>
          </a:p>
          <a:p>
            <a:pPr lvl="1"/>
            <a:r>
              <a:rPr lang="en-US" dirty="0" smtClean="0"/>
              <a:t>Halogenated </a:t>
            </a:r>
            <a:r>
              <a:rPr lang="en-US" dirty="0"/>
              <a:t>organic compounds</a:t>
            </a:r>
          </a:p>
          <a:p>
            <a:pPr lvl="1"/>
            <a:r>
              <a:rPr lang="en-US" dirty="0" smtClean="0"/>
              <a:t>Powdered </a:t>
            </a:r>
            <a:r>
              <a:rPr lang="en-US" dirty="0"/>
              <a:t>inorganic salts </a:t>
            </a:r>
          </a:p>
        </p:txBody>
      </p:sp>
    </p:spTree>
    <p:extLst>
      <p:ext uri="{BB962C8B-B14F-4D97-AF65-F5344CB8AC3E}">
        <p14:creationId xmlns:p14="http://schemas.microsoft.com/office/powerpoint/2010/main" val="3085850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Nonaqueous</a:t>
            </a:r>
            <a:r>
              <a:rPr lang="en-US" dirty="0"/>
              <a:t> Agents</a:t>
            </a:r>
          </a:p>
        </p:txBody>
      </p:sp>
      <p:pic>
        <p:nvPicPr>
          <p:cNvPr id="5" name="Picture 4" descr="9780763757175_CH13_TABL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267" y="1923288"/>
            <a:ext cx="7061533" cy="3867912"/>
          </a:xfrm>
          <a:prstGeom prst="rect">
            <a:avLst/>
          </a:prstGeom>
        </p:spPr>
      </p:pic>
    </p:spTree>
    <p:extLst>
      <p:ext uri="{BB962C8B-B14F-4D97-AF65-F5344CB8AC3E}">
        <p14:creationId xmlns:p14="http://schemas.microsoft.com/office/powerpoint/2010/main" val="4233127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 </a:t>
            </a:r>
            <a:r>
              <a:rPr lang="en-US" dirty="0" smtClean="0"/>
              <a:t>Gases</a:t>
            </a:r>
            <a:endParaRPr lang="en-US" dirty="0"/>
          </a:p>
        </p:txBody>
      </p:sp>
      <p:sp>
        <p:nvSpPr>
          <p:cNvPr id="3" name="Content Placeholder 2"/>
          <p:cNvSpPr>
            <a:spLocks noGrp="1"/>
          </p:cNvSpPr>
          <p:nvPr>
            <p:ph idx="1"/>
          </p:nvPr>
        </p:nvSpPr>
        <p:spPr/>
        <p:txBody>
          <a:bodyPr>
            <a:normAutofit/>
          </a:bodyPr>
          <a:lstStyle/>
          <a:p>
            <a:r>
              <a:rPr lang="en-US" dirty="0"/>
              <a:t>Clean </a:t>
            </a:r>
            <a:r>
              <a:rPr lang="en-US" dirty="0" smtClean="0"/>
              <a:t>agent</a:t>
            </a:r>
            <a:endParaRPr lang="en-US" dirty="0"/>
          </a:p>
          <a:p>
            <a:pPr lvl="1"/>
            <a:r>
              <a:rPr lang="en-US" dirty="0" smtClean="0"/>
              <a:t>More </a:t>
            </a:r>
            <a:r>
              <a:rPr lang="en-US" dirty="0"/>
              <a:t>efficient inert </a:t>
            </a:r>
            <a:r>
              <a:rPr lang="en-US" dirty="0" smtClean="0"/>
              <a:t>gases </a:t>
            </a:r>
            <a:endParaRPr lang="en-US" dirty="0"/>
          </a:p>
          <a:p>
            <a:pPr lvl="1"/>
            <a:r>
              <a:rPr lang="en-US" dirty="0" smtClean="0"/>
              <a:t>Less </a:t>
            </a:r>
            <a:r>
              <a:rPr lang="en-US" dirty="0"/>
              <a:t>efficient inert gases </a:t>
            </a:r>
            <a:r>
              <a:rPr lang="en-US" dirty="0" smtClean="0"/>
              <a:t> </a:t>
            </a:r>
            <a:endParaRPr lang="en-US" dirty="0"/>
          </a:p>
          <a:p>
            <a:r>
              <a:rPr lang="en-US" dirty="0" smtClean="0"/>
              <a:t>Limitations </a:t>
            </a:r>
            <a:r>
              <a:rPr lang="en-US" dirty="0"/>
              <a:t>of use:  </a:t>
            </a:r>
          </a:p>
          <a:p>
            <a:pPr lvl="1"/>
            <a:r>
              <a:rPr lang="en-US" dirty="0"/>
              <a:t>E</a:t>
            </a:r>
            <a:r>
              <a:rPr lang="en-US" dirty="0" smtClean="0"/>
              <a:t>nclosure not airtight</a:t>
            </a:r>
            <a:endParaRPr lang="en-US" dirty="0"/>
          </a:p>
          <a:p>
            <a:pPr lvl="1"/>
            <a:r>
              <a:rPr lang="en-US" dirty="0" smtClean="0"/>
              <a:t>Impractical </a:t>
            </a:r>
            <a:r>
              <a:rPr lang="en-US" dirty="0"/>
              <a:t>to flood </a:t>
            </a:r>
            <a:r>
              <a:rPr lang="en-US" dirty="0" smtClean="0"/>
              <a:t>large compartment</a:t>
            </a:r>
            <a:endParaRPr lang="en-US" dirty="0"/>
          </a:p>
          <a:p>
            <a:pPr lvl="1"/>
            <a:r>
              <a:rPr lang="en-US" dirty="0" smtClean="0"/>
              <a:t>Supply exhaustion</a:t>
            </a:r>
            <a:endParaRPr lang="en-US" dirty="0"/>
          </a:p>
          <a:p>
            <a:pPr lvl="1"/>
            <a:r>
              <a:rPr lang="en-US" dirty="0" smtClean="0"/>
              <a:t>Cannot </a:t>
            </a:r>
            <a:r>
              <a:rPr lang="en-US" dirty="0"/>
              <a:t>be projected very </a:t>
            </a:r>
            <a:r>
              <a:rPr lang="en-US" dirty="0" smtClean="0"/>
              <a:t>far</a:t>
            </a:r>
            <a:endParaRPr lang="en-US" dirty="0"/>
          </a:p>
          <a:p>
            <a:endParaRPr lang="en-US" dirty="0"/>
          </a:p>
        </p:txBody>
      </p:sp>
    </p:spTree>
    <p:extLst>
      <p:ext uri="{BB962C8B-B14F-4D97-AF65-F5344CB8AC3E}">
        <p14:creationId xmlns:p14="http://schemas.microsoft.com/office/powerpoint/2010/main" val="713761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 Gases</a:t>
            </a:r>
          </a:p>
        </p:txBody>
      </p:sp>
      <p:sp>
        <p:nvSpPr>
          <p:cNvPr id="3" name="Content Placeholder 2"/>
          <p:cNvSpPr>
            <a:spLocks noGrp="1"/>
          </p:cNvSpPr>
          <p:nvPr>
            <p:ph sz="half" idx="1"/>
          </p:nvPr>
        </p:nvSpPr>
        <p:spPr/>
        <p:txBody>
          <a:bodyPr>
            <a:normAutofit/>
          </a:bodyPr>
          <a:lstStyle/>
          <a:p>
            <a:r>
              <a:rPr lang="en-US" dirty="0" smtClean="0"/>
              <a:t>Cup burner</a:t>
            </a:r>
            <a:endParaRPr lang="en-US" dirty="0"/>
          </a:p>
          <a:p>
            <a:pPr lvl="1"/>
            <a:r>
              <a:rPr lang="en-US" dirty="0"/>
              <a:t>G</a:t>
            </a:r>
            <a:r>
              <a:rPr lang="en-US" dirty="0" smtClean="0"/>
              <a:t>enerally </a:t>
            </a:r>
            <a:r>
              <a:rPr lang="en-US" dirty="0"/>
              <a:t>filled with </a:t>
            </a:r>
            <a:r>
              <a:rPr lang="en-US" i="1" dirty="0"/>
              <a:t>n</a:t>
            </a:r>
            <a:r>
              <a:rPr lang="en-US" dirty="0"/>
              <a:t>-heptane (C</a:t>
            </a:r>
            <a:r>
              <a:rPr lang="en-US" baseline="-25000" dirty="0"/>
              <a:t>7</a:t>
            </a:r>
            <a:r>
              <a:rPr lang="en-US" dirty="0"/>
              <a:t>H</a:t>
            </a:r>
            <a:r>
              <a:rPr lang="en-US" baseline="-25000" dirty="0"/>
              <a:t>16</a:t>
            </a:r>
            <a:r>
              <a:rPr lang="en-US" dirty="0" smtClean="0"/>
              <a:t>)</a:t>
            </a:r>
            <a:endParaRPr lang="en-US" dirty="0">
              <a:solidFill>
                <a:srgbClr val="FF0000"/>
              </a:solidFill>
            </a:endParaRPr>
          </a:p>
          <a:p>
            <a:endParaRPr lang="en-US" dirty="0"/>
          </a:p>
        </p:txBody>
      </p:sp>
      <p:pic>
        <p:nvPicPr>
          <p:cNvPr id="6" name="Picture 5" descr="57175_CH13_FIG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88" y="1600200"/>
            <a:ext cx="3216712" cy="4238433"/>
          </a:xfrm>
          <a:prstGeom prst="rect">
            <a:avLst/>
          </a:prstGeom>
        </p:spPr>
      </p:pic>
    </p:spTree>
    <p:extLst>
      <p:ext uri="{BB962C8B-B14F-4D97-AF65-F5344CB8AC3E}">
        <p14:creationId xmlns:p14="http://schemas.microsoft.com/office/powerpoint/2010/main" val="4149761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 Gases</a:t>
            </a:r>
          </a:p>
        </p:txBody>
      </p:sp>
      <p:pic>
        <p:nvPicPr>
          <p:cNvPr id="5" name="Picture 4" descr="9780763757175_CH13_TABLE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39" y="2133600"/>
            <a:ext cx="7633761" cy="2971800"/>
          </a:xfrm>
          <a:prstGeom prst="rect">
            <a:avLst/>
          </a:prstGeom>
        </p:spPr>
      </p:pic>
    </p:spTree>
    <p:extLst>
      <p:ext uri="{BB962C8B-B14F-4D97-AF65-F5344CB8AC3E}">
        <p14:creationId xmlns:p14="http://schemas.microsoft.com/office/powerpoint/2010/main" val="1366271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 Gases</a:t>
            </a:r>
          </a:p>
        </p:txBody>
      </p:sp>
      <p:sp>
        <p:nvSpPr>
          <p:cNvPr id="3" name="Content Placeholder 2"/>
          <p:cNvSpPr>
            <a:spLocks noGrp="1"/>
          </p:cNvSpPr>
          <p:nvPr>
            <p:ph idx="1"/>
          </p:nvPr>
        </p:nvSpPr>
        <p:spPr/>
        <p:txBody>
          <a:bodyPr>
            <a:normAutofit/>
          </a:bodyPr>
          <a:lstStyle/>
          <a:p>
            <a:r>
              <a:rPr lang="en-US" dirty="0" smtClean="0"/>
              <a:t>Four </a:t>
            </a:r>
            <a:r>
              <a:rPr lang="en-US" dirty="0"/>
              <a:t>groups of inert gases: </a:t>
            </a:r>
          </a:p>
          <a:p>
            <a:pPr lvl="1"/>
            <a:r>
              <a:rPr lang="en-US" dirty="0" smtClean="0"/>
              <a:t>Noble </a:t>
            </a:r>
            <a:r>
              <a:rPr lang="en-US" dirty="0"/>
              <a:t>gases</a:t>
            </a:r>
          </a:p>
          <a:p>
            <a:pPr lvl="1"/>
            <a:r>
              <a:rPr lang="en-US" dirty="0" smtClean="0"/>
              <a:t>Nitrogen</a:t>
            </a:r>
            <a:endParaRPr lang="en-US" dirty="0"/>
          </a:p>
          <a:p>
            <a:pPr lvl="1"/>
            <a:r>
              <a:rPr lang="en-US" dirty="0" smtClean="0"/>
              <a:t>Carbon </a:t>
            </a:r>
            <a:r>
              <a:rPr lang="en-US" dirty="0"/>
              <a:t>dioxide</a:t>
            </a:r>
          </a:p>
          <a:p>
            <a:pPr lvl="1"/>
            <a:r>
              <a:rPr lang="en-US" dirty="0" smtClean="0"/>
              <a:t>Fully </a:t>
            </a:r>
            <a:r>
              <a:rPr lang="en-US" dirty="0"/>
              <a:t>fluorinated organic </a:t>
            </a:r>
            <a:r>
              <a:rPr lang="en-US" dirty="0" smtClean="0"/>
              <a:t>molecules</a:t>
            </a:r>
            <a:endParaRPr lang="en-US" dirty="0"/>
          </a:p>
        </p:txBody>
      </p:sp>
    </p:spTree>
    <p:extLst>
      <p:ext uri="{BB962C8B-B14F-4D97-AF65-F5344CB8AC3E}">
        <p14:creationId xmlns:p14="http://schemas.microsoft.com/office/powerpoint/2010/main" val="3256886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Gases</a:t>
            </a:r>
            <a:endParaRPr lang="en-US" dirty="0"/>
          </a:p>
        </p:txBody>
      </p:sp>
      <p:sp>
        <p:nvSpPr>
          <p:cNvPr id="3" name="Content Placeholder 2"/>
          <p:cNvSpPr>
            <a:spLocks noGrp="1"/>
          </p:cNvSpPr>
          <p:nvPr>
            <p:ph idx="1"/>
          </p:nvPr>
        </p:nvSpPr>
        <p:spPr/>
        <p:txBody>
          <a:bodyPr>
            <a:normAutofit/>
          </a:bodyPr>
          <a:lstStyle/>
          <a:p>
            <a:r>
              <a:rPr lang="en-US" dirty="0" smtClean="0"/>
              <a:t>Noble </a:t>
            </a:r>
            <a:r>
              <a:rPr lang="en-US" dirty="0"/>
              <a:t>gases </a:t>
            </a:r>
            <a:endParaRPr lang="en-US" dirty="0" smtClean="0"/>
          </a:p>
          <a:p>
            <a:pPr lvl="1"/>
            <a:r>
              <a:rPr lang="en-US" dirty="0"/>
              <a:t>I</a:t>
            </a:r>
            <a:r>
              <a:rPr lang="en-US" dirty="0" smtClean="0"/>
              <a:t>dentical</a:t>
            </a:r>
            <a:r>
              <a:rPr lang="en-US" dirty="0"/>
              <a:t>, very low molar heat </a:t>
            </a:r>
            <a:r>
              <a:rPr lang="en-US" dirty="0" smtClean="0"/>
              <a:t>capacities   </a:t>
            </a:r>
            <a:endParaRPr lang="en-US" dirty="0"/>
          </a:p>
          <a:p>
            <a:pPr lvl="1"/>
            <a:r>
              <a:rPr lang="en-US" dirty="0" smtClean="0"/>
              <a:t>Helium</a:t>
            </a:r>
            <a:r>
              <a:rPr lang="en-US" dirty="0"/>
              <a:t>, neon, argon, </a:t>
            </a:r>
            <a:r>
              <a:rPr lang="en-US" dirty="0" smtClean="0"/>
              <a:t>krypton</a:t>
            </a:r>
            <a:endParaRPr lang="en-US" dirty="0"/>
          </a:p>
          <a:p>
            <a:pPr lvl="1"/>
            <a:r>
              <a:rPr lang="en-US" dirty="0" smtClean="0"/>
              <a:t>40 </a:t>
            </a:r>
            <a:r>
              <a:rPr lang="en-US" dirty="0"/>
              <a:t>volume percent added to the air </a:t>
            </a:r>
          </a:p>
          <a:p>
            <a:pPr lvl="1"/>
            <a:r>
              <a:rPr lang="en-US" dirty="0" smtClean="0"/>
              <a:t>Concern of asphyxiation</a:t>
            </a:r>
            <a:endParaRPr lang="en-US" dirty="0"/>
          </a:p>
          <a:p>
            <a:pPr lvl="1"/>
            <a:r>
              <a:rPr lang="en-US" dirty="0" smtClean="0"/>
              <a:t>Mix </a:t>
            </a:r>
            <a:r>
              <a:rPr lang="en-US" dirty="0"/>
              <a:t>inert gases with CO</a:t>
            </a:r>
            <a:r>
              <a:rPr lang="en-US" baseline="-25000" dirty="0"/>
              <a:t>2</a:t>
            </a:r>
            <a:r>
              <a:rPr lang="en-US" dirty="0"/>
              <a:t> </a:t>
            </a:r>
            <a:r>
              <a:rPr lang="en-US" dirty="0" smtClean="0"/>
              <a:t> </a:t>
            </a:r>
            <a:endParaRPr lang="en-US" dirty="0"/>
          </a:p>
          <a:p>
            <a:endParaRPr lang="en-US" dirty="0"/>
          </a:p>
        </p:txBody>
      </p:sp>
    </p:spTree>
    <p:extLst>
      <p:ext uri="{BB962C8B-B14F-4D97-AF65-F5344CB8AC3E}">
        <p14:creationId xmlns:p14="http://schemas.microsoft.com/office/powerpoint/2010/main" val="170192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a:t>
            </a:r>
            <a:endParaRPr lang="en-US" dirty="0"/>
          </a:p>
        </p:txBody>
      </p:sp>
      <p:sp>
        <p:nvSpPr>
          <p:cNvPr id="3" name="Content Placeholder 2"/>
          <p:cNvSpPr>
            <a:spLocks noGrp="1"/>
          </p:cNvSpPr>
          <p:nvPr>
            <p:ph idx="1"/>
          </p:nvPr>
        </p:nvSpPr>
        <p:spPr/>
        <p:txBody>
          <a:bodyPr>
            <a:normAutofit/>
          </a:bodyPr>
          <a:lstStyle/>
          <a:p>
            <a:r>
              <a:rPr lang="en-US" dirty="0" smtClean="0"/>
              <a:t>Nitrogen </a:t>
            </a:r>
          </a:p>
          <a:p>
            <a:pPr lvl="1"/>
            <a:r>
              <a:rPr lang="en-US" dirty="0" smtClean="0"/>
              <a:t>One-third </a:t>
            </a:r>
            <a:r>
              <a:rPr lang="en-US" dirty="0"/>
              <a:t>volume fraction addition to the </a:t>
            </a:r>
            <a:r>
              <a:rPr lang="en-US" dirty="0" smtClean="0"/>
              <a:t>air</a:t>
            </a:r>
            <a:endParaRPr lang="en-US" dirty="0"/>
          </a:p>
          <a:p>
            <a:pPr lvl="1"/>
            <a:r>
              <a:rPr lang="en-US" dirty="0" smtClean="0"/>
              <a:t>Compressed gas</a:t>
            </a:r>
            <a:endParaRPr lang="en-US" dirty="0"/>
          </a:p>
          <a:p>
            <a:pPr lvl="1"/>
            <a:r>
              <a:rPr lang="en-US" dirty="0"/>
              <a:t>C</a:t>
            </a:r>
            <a:r>
              <a:rPr lang="en-US" dirty="0" smtClean="0"/>
              <a:t>ryogenic liquid </a:t>
            </a:r>
            <a:endParaRPr lang="en-US" dirty="0"/>
          </a:p>
          <a:p>
            <a:pPr lvl="1"/>
            <a:r>
              <a:rPr lang="en-US" dirty="0" smtClean="0"/>
              <a:t>Lightweight semipermeable membranes </a:t>
            </a:r>
            <a:endParaRPr lang="en-US" dirty="0"/>
          </a:p>
          <a:p>
            <a:pPr lvl="1"/>
            <a:r>
              <a:rPr lang="en-US" dirty="0"/>
              <a:t>R</a:t>
            </a:r>
            <a:r>
              <a:rPr lang="en-US" dirty="0" smtClean="0"/>
              <a:t>educes </a:t>
            </a:r>
            <a:r>
              <a:rPr lang="en-US" dirty="0"/>
              <a:t>oxygen level to untenable </a:t>
            </a:r>
            <a:r>
              <a:rPr lang="en-US" dirty="0" smtClean="0"/>
              <a:t>point </a:t>
            </a:r>
            <a:endParaRPr lang="en-US" dirty="0"/>
          </a:p>
          <a:p>
            <a:pPr lvl="1"/>
            <a:r>
              <a:rPr lang="en-US" dirty="0" smtClean="0"/>
              <a:t>Certain </a:t>
            </a:r>
            <a:r>
              <a:rPr lang="en-US" dirty="0"/>
              <a:t>metals react </a:t>
            </a:r>
            <a:r>
              <a:rPr lang="en-US" dirty="0" smtClean="0"/>
              <a:t>exothermically. </a:t>
            </a:r>
            <a:endParaRPr lang="en-US" dirty="0"/>
          </a:p>
          <a:p>
            <a:endParaRPr lang="en-US" dirty="0"/>
          </a:p>
        </p:txBody>
      </p:sp>
    </p:spTree>
    <p:extLst>
      <p:ext uri="{BB962C8B-B14F-4D97-AF65-F5344CB8AC3E}">
        <p14:creationId xmlns:p14="http://schemas.microsoft.com/office/powerpoint/2010/main" val="3520884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a:t>
            </a:r>
            <a:endParaRPr lang="en-US" dirty="0"/>
          </a:p>
        </p:txBody>
      </p:sp>
      <p:sp>
        <p:nvSpPr>
          <p:cNvPr id="3" name="Content Placeholder 2"/>
          <p:cNvSpPr>
            <a:spLocks noGrp="1"/>
          </p:cNvSpPr>
          <p:nvPr>
            <p:ph idx="1"/>
          </p:nvPr>
        </p:nvSpPr>
        <p:spPr/>
        <p:txBody>
          <a:bodyPr>
            <a:normAutofit/>
          </a:bodyPr>
          <a:lstStyle/>
          <a:p>
            <a:r>
              <a:rPr lang="en-US" dirty="0" smtClean="0"/>
              <a:t>Carbon </a:t>
            </a:r>
            <a:r>
              <a:rPr lang="en-US" dirty="0" smtClean="0"/>
              <a:t>dioxide is the most </a:t>
            </a:r>
            <a:r>
              <a:rPr lang="en-US" dirty="0"/>
              <a:t>commonly used inert </a:t>
            </a:r>
            <a:r>
              <a:rPr lang="en-US" dirty="0" smtClean="0"/>
              <a:t>gas</a:t>
            </a:r>
          </a:p>
          <a:p>
            <a:r>
              <a:rPr lang="en-US" dirty="0"/>
              <a:t>More effective than nitrogen on a volume </a:t>
            </a:r>
            <a:r>
              <a:rPr lang="en-US" dirty="0" smtClean="0"/>
              <a:t>basis </a:t>
            </a:r>
          </a:p>
          <a:p>
            <a:pPr lvl="1"/>
            <a:r>
              <a:rPr lang="en-US" dirty="0"/>
              <a:t>H</a:t>
            </a:r>
            <a:r>
              <a:rPr lang="en-US" dirty="0" smtClean="0"/>
              <a:t>owever, a given volume of carbon dioxide is 1.57 times as heavy as nitrogen, so the two gases have nearly equal effectiveness of a mass basis.</a:t>
            </a:r>
            <a:endParaRPr lang="en-US" dirty="0"/>
          </a:p>
          <a:p>
            <a:pPr marL="0" indent="0">
              <a:buNone/>
            </a:pPr>
            <a:endParaRPr lang="en-US" dirty="0" smtClean="0"/>
          </a:p>
          <a:p>
            <a:pPr marL="0" indent="0">
              <a:buNone/>
            </a:pPr>
            <a:endParaRPr lang="en-US" dirty="0" smtClean="0">
              <a:solidFill>
                <a:srgbClr val="FF0000"/>
              </a:solidFill>
            </a:endParaRPr>
          </a:p>
        </p:txBody>
      </p:sp>
    </p:spTree>
    <p:extLst>
      <p:ext uri="{BB962C8B-B14F-4D97-AF65-F5344CB8AC3E}">
        <p14:creationId xmlns:p14="http://schemas.microsoft.com/office/powerpoint/2010/main" val="246368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smtClean="0"/>
              <a:t>Understand </a:t>
            </a:r>
            <a:r>
              <a:rPr lang="en-US" dirty="0"/>
              <a:t>why the use of </a:t>
            </a:r>
            <a:r>
              <a:rPr lang="en-US" dirty="0" err="1"/>
              <a:t>halon</a:t>
            </a:r>
            <a:r>
              <a:rPr lang="en-US" dirty="0"/>
              <a:t> </a:t>
            </a:r>
            <a:r>
              <a:rPr lang="en-US" dirty="0" smtClean="0"/>
              <a:t>for fire extinguishment </a:t>
            </a:r>
            <a:r>
              <a:rPr lang="en-US" dirty="0"/>
              <a:t>has been curtailed.</a:t>
            </a:r>
          </a:p>
          <a:p>
            <a:r>
              <a:rPr lang="en-US" dirty="0" smtClean="0"/>
              <a:t>Explain </a:t>
            </a:r>
            <a:r>
              <a:rPr lang="en-US" dirty="0"/>
              <a:t>how powdered agents are effective for fire </a:t>
            </a:r>
            <a:r>
              <a:rPr lang="en-US" dirty="0" smtClean="0"/>
              <a:t>extinguishment.</a:t>
            </a:r>
            <a:endParaRPr lang="en-US" dirty="0"/>
          </a:p>
          <a:p>
            <a:endParaRPr lang="en-US" dirty="0"/>
          </a:p>
        </p:txBody>
      </p:sp>
    </p:spTree>
    <p:extLst>
      <p:ext uri="{BB962C8B-B14F-4D97-AF65-F5344CB8AC3E}">
        <p14:creationId xmlns:p14="http://schemas.microsoft.com/office/powerpoint/2010/main" val="786250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Dioxide</a:t>
            </a:r>
          </a:p>
        </p:txBody>
      </p:sp>
      <p:sp>
        <p:nvSpPr>
          <p:cNvPr id="3" name="Content Placeholder 2"/>
          <p:cNvSpPr>
            <a:spLocks noGrp="1"/>
          </p:cNvSpPr>
          <p:nvPr>
            <p:ph idx="1"/>
          </p:nvPr>
        </p:nvSpPr>
        <p:spPr/>
        <p:txBody>
          <a:bodyPr>
            <a:normAutofit/>
          </a:bodyPr>
          <a:lstStyle/>
          <a:p>
            <a:r>
              <a:rPr lang="en-US" dirty="0" smtClean="0"/>
              <a:t>Toxic </a:t>
            </a:r>
            <a:r>
              <a:rPr lang="en-US" dirty="0" smtClean="0"/>
              <a:t>at fire suppression levels</a:t>
            </a:r>
            <a:endParaRPr lang="en-US" dirty="0"/>
          </a:p>
          <a:p>
            <a:r>
              <a:rPr lang="en-US" dirty="0" smtClean="0"/>
              <a:t>Storage</a:t>
            </a:r>
            <a:endParaRPr lang="en-US" dirty="0" smtClean="0">
              <a:latin typeface="Arial" panose="020B0604020202020204" pitchFamily="34" charset="0"/>
              <a:cs typeface="Arial" panose="020B0604020202020204" pitchFamily="34" charset="0"/>
            </a:endParaRPr>
          </a:p>
          <a:p>
            <a:pPr lvl="1"/>
            <a:r>
              <a:rPr lang="en-US" dirty="0" smtClean="0"/>
              <a:t>Gas </a:t>
            </a:r>
            <a:r>
              <a:rPr lang="en-US" dirty="0"/>
              <a:t>or solid at normal atmospheric pressure</a:t>
            </a:r>
            <a:r>
              <a:rPr lang="en-US" dirty="0" smtClean="0"/>
              <a:t> </a:t>
            </a:r>
            <a:endParaRPr lang="en-US" dirty="0"/>
          </a:p>
          <a:p>
            <a:r>
              <a:rPr lang="en-US" dirty="0" smtClean="0"/>
              <a:t>Solid </a:t>
            </a:r>
            <a:r>
              <a:rPr lang="en-US" dirty="0"/>
              <a:t>form (dry ice</a:t>
            </a:r>
            <a:r>
              <a:rPr lang="en-US" dirty="0" smtClean="0"/>
              <a:t>)</a:t>
            </a:r>
            <a:endParaRPr lang="en-US" dirty="0"/>
          </a:p>
        </p:txBody>
      </p:sp>
    </p:spTree>
    <p:extLst>
      <p:ext uri="{BB962C8B-B14F-4D97-AF65-F5344CB8AC3E}">
        <p14:creationId xmlns:p14="http://schemas.microsoft.com/office/powerpoint/2010/main" val="2130193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Dioxide</a:t>
            </a:r>
          </a:p>
        </p:txBody>
      </p:sp>
      <p:pic>
        <p:nvPicPr>
          <p:cNvPr id="5" name="Picture 4" descr="57175_CH13_FIG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641" y="1371600"/>
            <a:ext cx="3282243" cy="4803648"/>
          </a:xfrm>
          <a:prstGeom prst="rect">
            <a:avLst/>
          </a:prstGeom>
        </p:spPr>
      </p:pic>
    </p:spTree>
    <p:extLst>
      <p:ext uri="{BB962C8B-B14F-4D97-AF65-F5344CB8AC3E}">
        <p14:creationId xmlns:p14="http://schemas.microsoft.com/office/powerpoint/2010/main" val="3602988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Dioxide</a:t>
            </a:r>
          </a:p>
        </p:txBody>
      </p:sp>
      <p:sp>
        <p:nvSpPr>
          <p:cNvPr id="3" name="Content Placeholder 2"/>
          <p:cNvSpPr>
            <a:spLocks noGrp="1"/>
          </p:cNvSpPr>
          <p:nvPr>
            <p:ph idx="1"/>
          </p:nvPr>
        </p:nvSpPr>
        <p:spPr/>
        <p:txBody>
          <a:bodyPr>
            <a:normAutofit/>
          </a:bodyPr>
          <a:lstStyle/>
          <a:p>
            <a:r>
              <a:rPr lang="en-US" dirty="0"/>
              <a:t>L</a:t>
            </a:r>
            <a:r>
              <a:rPr lang="en-US" dirty="0" smtClean="0"/>
              <a:t>iquid can exist at elevated pressures.</a:t>
            </a:r>
            <a:endParaRPr lang="en-US" dirty="0"/>
          </a:p>
          <a:p>
            <a:r>
              <a:rPr lang="en-US" dirty="0" smtClean="0"/>
              <a:t>Triple point</a:t>
            </a:r>
            <a:endParaRPr lang="en-US" dirty="0"/>
          </a:p>
          <a:p>
            <a:r>
              <a:rPr lang="en-US" dirty="0" smtClean="0"/>
              <a:t>Critical temperature</a:t>
            </a:r>
            <a:endParaRPr lang="en-US" dirty="0"/>
          </a:p>
          <a:p>
            <a:r>
              <a:rPr lang="en-US" dirty="0"/>
              <a:t>V</a:t>
            </a:r>
            <a:r>
              <a:rPr lang="en-US" dirty="0" smtClean="0"/>
              <a:t>essels </a:t>
            </a:r>
            <a:r>
              <a:rPr lang="en-US" dirty="0"/>
              <a:t>can hold </a:t>
            </a:r>
            <a:r>
              <a:rPr lang="en-US" dirty="0" smtClean="0"/>
              <a:t>3× </a:t>
            </a:r>
            <a:r>
              <a:rPr lang="en-US" dirty="0"/>
              <a:t>as much CO</a:t>
            </a:r>
            <a:r>
              <a:rPr lang="en-US" baseline="-25000" dirty="0"/>
              <a:t>2</a:t>
            </a:r>
            <a:r>
              <a:rPr lang="en-US" dirty="0"/>
              <a:t> as nitrogen. </a:t>
            </a:r>
          </a:p>
          <a:p>
            <a:pPr marL="0" indent="0">
              <a:buNone/>
            </a:pPr>
            <a:endParaRPr lang="en-US" dirty="0"/>
          </a:p>
        </p:txBody>
      </p:sp>
    </p:spTree>
    <p:extLst>
      <p:ext uri="{BB962C8B-B14F-4D97-AF65-F5344CB8AC3E}">
        <p14:creationId xmlns:p14="http://schemas.microsoft.com/office/powerpoint/2010/main" val="1601049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Dioxide</a:t>
            </a:r>
          </a:p>
        </p:txBody>
      </p:sp>
      <p:sp>
        <p:nvSpPr>
          <p:cNvPr id="3" name="Content Placeholder 2"/>
          <p:cNvSpPr>
            <a:spLocks noGrp="1"/>
          </p:cNvSpPr>
          <p:nvPr>
            <p:ph sz="half" idx="1"/>
          </p:nvPr>
        </p:nvSpPr>
        <p:spPr/>
        <p:txBody>
          <a:bodyPr>
            <a:normAutofit/>
          </a:bodyPr>
          <a:lstStyle/>
          <a:p>
            <a:r>
              <a:rPr lang="en-US" dirty="0"/>
              <a:t>H</a:t>
            </a:r>
            <a:r>
              <a:rPr lang="en-US" dirty="0" smtClean="0"/>
              <a:t>and-held extinguishers</a:t>
            </a:r>
            <a:endParaRPr lang="en-US" dirty="0">
              <a:solidFill>
                <a:srgbClr val="FF0000"/>
              </a:solidFill>
            </a:endParaRPr>
          </a:p>
          <a:p>
            <a:r>
              <a:rPr lang="en-US" dirty="0" smtClean="0"/>
              <a:t>High </a:t>
            </a:r>
            <a:r>
              <a:rPr lang="en-US" dirty="0"/>
              <a:t>vapor pressure </a:t>
            </a:r>
            <a:r>
              <a:rPr lang="en-US" dirty="0" smtClean="0"/>
              <a:t> </a:t>
            </a:r>
            <a:endParaRPr lang="en-US" dirty="0"/>
          </a:p>
          <a:p>
            <a:r>
              <a:rPr lang="en-US" dirty="0" smtClean="0"/>
              <a:t>Cooling </a:t>
            </a:r>
            <a:r>
              <a:rPr lang="en-US" dirty="0"/>
              <a:t>effect of CO</a:t>
            </a:r>
            <a:r>
              <a:rPr lang="en-US" baseline="-25000" dirty="0"/>
              <a:t>2</a:t>
            </a:r>
            <a:r>
              <a:rPr lang="en-US" dirty="0"/>
              <a:t> </a:t>
            </a:r>
            <a:r>
              <a:rPr lang="en-US" dirty="0" smtClean="0"/>
              <a:t> </a:t>
            </a:r>
            <a:endParaRPr lang="en-US" dirty="0"/>
          </a:p>
          <a:p>
            <a:endParaRPr lang="en-US" dirty="0"/>
          </a:p>
        </p:txBody>
      </p:sp>
      <p:pic>
        <p:nvPicPr>
          <p:cNvPr id="6" name="Picture 5" descr="57175_CH13_FIG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819656"/>
            <a:ext cx="3584448" cy="4047744"/>
          </a:xfrm>
          <a:prstGeom prst="rect">
            <a:avLst/>
          </a:prstGeom>
        </p:spPr>
      </p:pic>
    </p:spTree>
    <p:extLst>
      <p:ext uri="{BB962C8B-B14F-4D97-AF65-F5344CB8AC3E}">
        <p14:creationId xmlns:p14="http://schemas.microsoft.com/office/powerpoint/2010/main" val="2537725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Perfluorocarbons</a:t>
            </a:r>
            <a:endParaRPr lang="en-US" dirty="0"/>
          </a:p>
        </p:txBody>
      </p:sp>
      <p:sp>
        <p:nvSpPr>
          <p:cNvPr id="3" name="Content Placeholder 2"/>
          <p:cNvSpPr>
            <a:spLocks noGrp="1"/>
          </p:cNvSpPr>
          <p:nvPr>
            <p:ph idx="1"/>
          </p:nvPr>
        </p:nvSpPr>
        <p:spPr/>
        <p:txBody>
          <a:bodyPr>
            <a:normAutofit/>
          </a:bodyPr>
          <a:lstStyle/>
          <a:p>
            <a:r>
              <a:rPr lang="en-US" dirty="0" smtClean="0"/>
              <a:t>Fully </a:t>
            </a:r>
            <a:r>
              <a:rPr lang="en-US" dirty="0"/>
              <a:t>fluorinated </a:t>
            </a:r>
            <a:r>
              <a:rPr lang="en-US" dirty="0" smtClean="0"/>
              <a:t>hydrocarbons </a:t>
            </a:r>
            <a:endParaRPr lang="en-US" dirty="0"/>
          </a:p>
          <a:p>
            <a:r>
              <a:rPr lang="en-US" dirty="0"/>
              <a:t>I</a:t>
            </a:r>
            <a:r>
              <a:rPr lang="en-US" dirty="0" smtClean="0"/>
              <a:t>nert </a:t>
            </a:r>
            <a:r>
              <a:rPr lang="en-US" dirty="0"/>
              <a:t>closed spaces against </a:t>
            </a:r>
            <a:r>
              <a:rPr lang="en-US" dirty="0" smtClean="0"/>
              <a:t>ignition</a:t>
            </a:r>
            <a:endParaRPr lang="en-US" dirty="0">
              <a:solidFill>
                <a:srgbClr val="FF0000"/>
              </a:solidFill>
            </a:endParaRPr>
          </a:p>
          <a:p>
            <a:r>
              <a:rPr lang="en-US" dirty="0" smtClean="0"/>
              <a:t>Smallest </a:t>
            </a:r>
            <a:r>
              <a:rPr lang="en-US" dirty="0"/>
              <a:t>molecules </a:t>
            </a:r>
            <a:r>
              <a:rPr lang="en-US" dirty="0" smtClean="0"/>
              <a:t>stored </a:t>
            </a:r>
            <a:r>
              <a:rPr lang="en-US" dirty="0"/>
              <a:t>as compressed gases at high </a:t>
            </a:r>
            <a:r>
              <a:rPr lang="en-US" dirty="0" smtClean="0"/>
              <a:t>pressures</a:t>
            </a:r>
            <a:endParaRPr lang="en-US" dirty="0">
              <a:solidFill>
                <a:srgbClr val="FF0000"/>
              </a:solidFill>
            </a:endParaRPr>
          </a:p>
          <a:p>
            <a:r>
              <a:rPr lang="en-US" dirty="0" smtClean="0"/>
              <a:t>Larger molecules  </a:t>
            </a:r>
            <a:endParaRPr lang="en-US" dirty="0"/>
          </a:p>
          <a:p>
            <a:r>
              <a:rPr lang="en-US" dirty="0"/>
              <a:t>R</a:t>
            </a:r>
            <a:r>
              <a:rPr lang="en-US" dirty="0" smtClean="0"/>
              <a:t>apid </a:t>
            </a:r>
            <a:r>
              <a:rPr lang="en-US" dirty="0"/>
              <a:t>discharge </a:t>
            </a:r>
          </a:p>
          <a:p>
            <a:pPr marL="0" indent="0">
              <a:buNone/>
            </a:pPr>
            <a:endParaRPr lang="en-US" dirty="0"/>
          </a:p>
        </p:txBody>
      </p:sp>
    </p:spTree>
    <p:extLst>
      <p:ext uri="{BB962C8B-B14F-4D97-AF65-F5344CB8AC3E}">
        <p14:creationId xmlns:p14="http://schemas.microsoft.com/office/powerpoint/2010/main" val="506075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Perfluorocarbons</a:t>
            </a:r>
            <a:endParaRPr lang="en-US" dirty="0"/>
          </a:p>
        </p:txBody>
      </p:sp>
      <p:sp>
        <p:nvSpPr>
          <p:cNvPr id="3" name="Content Placeholder 2"/>
          <p:cNvSpPr>
            <a:spLocks noGrp="1"/>
          </p:cNvSpPr>
          <p:nvPr>
            <p:ph idx="1"/>
          </p:nvPr>
        </p:nvSpPr>
        <p:spPr/>
        <p:txBody>
          <a:bodyPr>
            <a:normAutofit/>
          </a:bodyPr>
          <a:lstStyle/>
          <a:p>
            <a:r>
              <a:rPr lang="en-US" dirty="0" smtClean="0"/>
              <a:t>High heat capacities</a:t>
            </a:r>
            <a:endParaRPr lang="en-US" dirty="0"/>
          </a:p>
          <a:p>
            <a:r>
              <a:rPr lang="en-US" dirty="0" smtClean="0"/>
              <a:t>Concentrations </a:t>
            </a:r>
            <a:r>
              <a:rPr lang="en-US" dirty="0"/>
              <a:t>needed for </a:t>
            </a:r>
            <a:r>
              <a:rPr lang="en-US" dirty="0" err="1"/>
              <a:t>inerting</a:t>
            </a:r>
            <a:r>
              <a:rPr lang="en-US" dirty="0"/>
              <a:t> a </a:t>
            </a:r>
            <a:r>
              <a:rPr lang="en-US" dirty="0" smtClean="0"/>
              <a:t>space </a:t>
            </a:r>
            <a:endParaRPr lang="en-US" dirty="0"/>
          </a:p>
          <a:p>
            <a:r>
              <a:rPr lang="en-US" dirty="0"/>
              <a:t>L</a:t>
            </a:r>
            <a:r>
              <a:rPr lang="en-US" dirty="0" smtClean="0"/>
              <a:t>ong atmospheric lifetime </a:t>
            </a:r>
            <a:endParaRPr lang="en-US" dirty="0"/>
          </a:p>
          <a:p>
            <a:r>
              <a:rPr lang="en-US" dirty="0" smtClean="0"/>
              <a:t>Global </a:t>
            </a:r>
            <a:r>
              <a:rPr lang="en-US" dirty="0"/>
              <a:t>warming potential </a:t>
            </a:r>
          </a:p>
          <a:p>
            <a:r>
              <a:rPr lang="en-US" dirty="0" smtClean="0"/>
              <a:t>Use restricted by EPA </a:t>
            </a:r>
            <a:endParaRPr lang="en-US" dirty="0">
              <a:solidFill>
                <a:srgbClr val="FF0000"/>
              </a:solidFill>
            </a:endParaRPr>
          </a:p>
          <a:p>
            <a:r>
              <a:rPr lang="en-US" dirty="0" err="1" smtClean="0"/>
              <a:t>Perfluoroethylisopropyl</a:t>
            </a:r>
            <a:r>
              <a:rPr lang="en-US" dirty="0" smtClean="0"/>
              <a:t> </a:t>
            </a:r>
            <a:r>
              <a:rPr lang="en-US" dirty="0"/>
              <a:t>ketone (C</a:t>
            </a:r>
            <a:r>
              <a:rPr lang="en-US" baseline="-25000" dirty="0"/>
              <a:t>6</a:t>
            </a:r>
            <a:r>
              <a:rPr lang="en-US" dirty="0"/>
              <a:t>F</a:t>
            </a:r>
            <a:r>
              <a:rPr lang="en-US" baseline="-25000" dirty="0"/>
              <a:t>12</a:t>
            </a:r>
            <a:r>
              <a:rPr lang="en-US" dirty="0"/>
              <a:t>O) </a:t>
            </a:r>
            <a:r>
              <a:rPr lang="en-US" dirty="0" smtClean="0"/>
              <a:t> </a:t>
            </a:r>
            <a:endParaRPr lang="en-US" dirty="0"/>
          </a:p>
          <a:p>
            <a:endParaRPr lang="en-US" dirty="0"/>
          </a:p>
        </p:txBody>
      </p:sp>
    </p:spTree>
    <p:extLst>
      <p:ext uri="{BB962C8B-B14F-4D97-AF65-F5344CB8AC3E}">
        <p14:creationId xmlns:p14="http://schemas.microsoft.com/office/powerpoint/2010/main" val="2844258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t>
            </a:r>
            <a:r>
              <a:rPr lang="en-US" dirty="0" smtClean="0"/>
              <a:t>Agents</a:t>
            </a:r>
            <a:endParaRPr lang="en-US" dirty="0"/>
          </a:p>
        </p:txBody>
      </p:sp>
      <p:sp>
        <p:nvSpPr>
          <p:cNvPr id="3" name="Content Placeholder 2"/>
          <p:cNvSpPr>
            <a:spLocks noGrp="1"/>
          </p:cNvSpPr>
          <p:nvPr>
            <p:ph idx="1"/>
          </p:nvPr>
        </p:nvSpPr>
        <p:spPr/>
        <p:txBody>
          <a:bodyPr>
            <a:normAutofit/>
          </a:bodyPr>
          <a:lstStyle/>
          <a:p>
            <a:pPr lvl="0"/>
            <a:r>
              <a:rPr lang="en-US" dirty="0"/>
              <a:t>C</a:t>
            </a:r>
            <a:r>
              <a:rPr lang="en-US" dirty="0" smtClean="0"/>
              <a:t>hemical </a:t>
            </a:r>
            <a:r>
              <a:rPr lang="en-US" dirty="0"/>
              <a:t>derivatives of simple organic </a:t>
            </a:r>
            <a:r>
              <a:rPr lang="en-US" dirty="0" smtClean="0"/>
              <a:t>molecules</a:t>
            </a:r>
            <a:endParaRPr lang="en-US" dirty="0">
              <a:solidFill>
                <a:srgbClr val="FF0000"/>
              </a:solidFill>
            </a:endParaRPr>
          </a:p>
          <a:p>
            <a:pPr lvl="0"/>
            <a:r>
              <a:rPr lang="en-US" dirty="0"/>
              <a:t>Liquids stored in pressurized </a:t>
            </a:r>
            <a:r>
              <a:rPr lang="en-US" dirty="0" smtClean="0"/>
              <a:t>tanks</a:t>
            </a:r>
            <a:endParaRPr lang="en-US" dirty="0"/>
          </a:p>
          <a:p>
            <a:pPr lvl="0"/>
            <a:r>
              <a:rPr lang="en-US" dirty="0"/>
              <a:t>Exist as gases at atmospheric pressure and normal </a:t>
            </a:r>
            <a:r>
              <a:rPr lang="en-US" dirty="0" smtClean="0"/>
              <a:t>temperatures</a:t>
            </a:r>
            <a:endParaRPr lang="en-US" dirty="0">
              <a:solidFill>
                <a:srgbClr val="FF0000"/>
              </a:solidFill>
            </a:endParaRPr>
          </a:p>
          <a:p>
            <a:pPr lvl="0"/>
            <a:r>
              <a:rPr lang="en-US" dirty="0"/>
              <a:t>Classified as clean </a:t>
            </a:r>
            <a:r>
              <a:rPr lang="en-US" dirty="0" smtClean="0"/>
              <a:t>agents </a:t>
            </a:r>
            <a:endParaRPr lang="en-US" dirty="0"/>
          </a:p>
          <a:p>
            <a:pPr marL="0" indent="0">
              <a:buNone/>
            </a:pPr>
            <a:endParaRPr lang="en-US" dirty="0"/>
          </a:p>
        </p:txBody>
      </p:sp>
    </p:spTree>
    <p:extLst>
      <p:ext uri="{BB962C8B-B14F-4D97-AF65-F5344CB8AC3E}">
        <p14:creationId xmlns:p14="http://schemas.microsoft.com/office/powerpoint/2010/main" val="124204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sp>
        <p:nvSpPr>
          <p:cNvPr id="3" name="Content Placeholder 2"/>
          <p:cNvSpPr>
            <a:spLocks noGrp="1"/>
          </p:cNvSpPr>
          <p:nvPr>
            <p:ph idx="1"/>
          </p:nvPr>
        </p:nvSpPr>
        <p:spPr/>
        <p:txBody>
          <a:bodyPr>
            <a:normAutofit/>
          </a:bodyPr>
          <a:lstStyle/>
          <a:p>
            <a:pPr lvl="0"/>
            <a:r>
              <a:rPr lang="en-US" dirty="0" smtClean="0"/>
              <a:t>Inclusion </a:t>
            </a:r>
            <a:r>
              <a:rPr lang="en-US" dirty="0"/>
              <a:t>of bromine or iodine atom </a:t>
            </a:r>
            <a:r>
              <a:rPr lang="en-US" dirty="0" smtClean="0"/>
              <a:t>  </a:t>
            </a:r>
            <a:endParaRPr lang="en-US" dirty="0"/>
          </a:p>
          <a:p>
            <a:pPr lvl="0"/>
            <a:r>
              <a:rPr lang="en-US" dirty="0"/>
              <a:t>Chlorine </a:t>
            </a:r>
          </a:p>
          <a:p>
            <a:pPr lvl="0"/>
            <a:r>
              <a:rPr lang="en-US" dirty="0"/>
              <a:t>Fluorine </a:t>
            </a:r>
            <a:r>
              <a:rPr lang="en-US" dirty="0" smtClean="0"/>
              <a:t>atoms</a:t>
            </a:r>
            <a:endParaRPr lang="en-US" dirty="0"/>
          </a:p>
          <a:p>
            <a:pPr lvl="0"/>
            <a:r>
              <a:rPr lang="en-US" dirty="0"/>
              <a:t>Iodine </a:t>
            </a:r>
            <a:r>
              <a:rPr lang="en-US" dirty="0" smtClean="0"/>
              <a:t>compounds  </a:t>
            </a:r>
            <a:endParaRPr lang="en-US" dirty="0"/>
          </a:p>
        </p:txBody>
      </p:sp>
    </p:spTree>
    <p:extLst>
      <p:ext uri="{BB962C8B-B14F-4D97-AF65-F5344CB8AC3E}">
        <p14:creationId xmlns:p14="http://schemas.microsoft.com/office/powerpoint/2010/main" val="4101845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sp>
        <p:nvSpPr>
          <p:cNvPr id="3" name="Content Placeholder 2"/>
          <p:cNvSpPr>
            <a:spLocks noGrp="1"/>
          </p:cNvSpPr>
          <p:nvPr>
            <p:ph idx="1"/>
          </p:nvPr>
        </p:nvSpPr>
        <p:spPr/>
        <p:txBody>
          <a:bodyPr>
            <a:normAutofit/>
          </a:bodyPr>
          <a:lstStyle/>
          <a:p>
            <a:r>
              <a:rPr lang="en-US" dirty="0" err="1" smtClean="0"/>
              <a:t>Halon</a:t>
            </a:r>
            <a:endParaRPr lang="en-US" dirty="0"/>
          </a:p>
          <a:p>
            <a:pPr lvl="1"/>
            <a:r>
              <a:rPr lang="en-US" dirty="0"/>
              <a:t>N</a:t>
            </a:r>
            <a:r>
              <a:rPr lang="en-US" dirty="0" smtClean="0"/>
              <a:t>umber up </a:t>
            </a:r>
            <a:r>
              <a:rPr lang="en-US" dirty="0"/>
              <a:t>to 5 </a:t>
            </a:r>
            <a:r>
              <a:rPr lang="en-US" dirty="0" smtClean="0"/>
              <a:t>digits</a:t>
            </a:r>
            <a:endParaRPr lang="en-US" dirty="0" smtClean="0">
              <a:solidFill>
                <a:srgbClr val="FF0000"/>
              </a:solidFill>
            </a:endParaRPr>
          </a:p>
          <a:p>
            <a:pPr lvl="1"/>
            <a:r>
              <a:rPr lang="en-US" dirty="0" smtClean="0"/>
              <a:t>First digit = number of carbon atoms</a:t>
            </a:r>
          </a:p>
          <a:p>
            <a:pPr lvl="1"/>
            <a:r>
              <a:rPr lang="en-US" dirty="0" smtClean="0"/>
              <a:t>Succeeding </a:t>
            </a:r>
            <a:r>
              <a:rPr lang="en-US" dirty="0"/>
              <a:t>digits </a:t>
            </a:r>
            <a:r>
              <a:rPr lang="en-US" dirty="0" smtClean="0"/>
              <a:t>= numbers </a:t>
            </a:r>
            <a:r>
              <a:rPr lang="en-US" dirty="0"/>
              <a:t>of fluorine, chlorine, bromine, and iodine </a:t>
            </a:r>
            <a:r>
              <a:rPr lang="en-US" dirty="0" smtClean="0"/>
              <a:t>atoms</a:t>
            </a:r>
            <a:endParaRPr lang="en-US" dirty="0">
              <a:solidFill>
                <a:srgbClr val="FF0000"/>
              </a:solidFill>
            </a:endParaRPr>
          </a:p>
          <a:p>
            <a:endParaRPr lang="en-US" dirty="0"/>
          </a:p>
        </p:txBody>
      </p:sp>
    </p:spTree>
    <p:extLst>
      <p:ext uri="{BB962C8B-B14F-4D97-AF65-F5344CB8AC3E}">
        <p14:creationId xmlns:p14="http://schemas.microsoft.com/office/powerpoint/2010/main" val="3934826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pic>
        <p:nvPicPr>
          <p:cNvPr id="5" name="Picture 4" descr="9780763757175_CH13_TABLE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512" y="2438400"/>
            <a:ext cx="5809488" cy="3048000"/>
          </a:xfrm>
          <a:prstGeom prst="rect">
            <a:avLst/>
          </a:prstGeom>
        </p:spPr>
      </p:pic>
    </p:spTree>
    <p:extLst>
      <p:ext uri="{BB962C8B-B14F-4D97-AF65-F5344CB8AC3E}">
        <p14:creationId xmlns:p14="http://schemas.microsoft.com/office/powerpoint/2010/main" val="354928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Change in </a:t>
            </a:r>
            <a:r>
              <a:rPr lang="en-US" dirty="0" smtClean="0"/>
              <a:t>fire suppression chemistry </a:t>
            </a:r>
            <a:endParaRPr lang="en-US" dirty="0"/>
          </a:p>
          <a:p>
            <a:pPr lvl="1"/>
            <a:r>
              <a:rPr lang="en-US" dirty="0" smtClean="0"/>
              <a:t>Manufacture </a:t>
            </a:r>
            <a:r>
              <a:rPr lang="en-US" dirty="0"/>
              <a:t>and use of fully halogenated fire </a:t>
            </a:r>
            <a:r>
              <a:rPr lang="en-US" dirty="0" smtClean="0"/>
              <a:t>suppressants curtailed</a:t>
            </a:r>
            <a:endParaRPr lang="en-US" dirty="0"/>
          </a:p>
          <a:p>
            <a:pPr lvl="1"/>
            <a:r>
              <a:rPr lang="en-US" dirty="0" smtClean="0"/>
              <a:t>New approaches developed</a:t>
            </a:r>
            <a:endParaRPr lang="en-US" dirty="0"/>
          </a:p>
          <a:p>
            <a:endParaRPr lang="en-US" dirty="0"/>
          </a:p>
        </p:txBody>
      </p:sp>
    </p:spTree>
    <p:extLst>
      <p:ext uri="{BB962C8B-B14F-4D97-AF65-F5344CB8AC3E}">
        <p14:creationId xmlns:p14="http://schemas.microsoft.com/office/powerpoint/2010/main" val="4192415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sp>
        <p:nvSpPr>
          <p:cNvPr id="3" name="Content Placeholder 2"/>
          <p:cNvSpPr>
            <a:spLocks noGrp="1"/>
          </p:cNvSpPr>
          <p:nvPr>
            <p:ph idx="1"/>
          </p:nvPr>
        </p:nvSpPr>
        <p:spPr/>
        <p:txBody>
          <a:bodyPr>
            <a:normAutofit/>
          </a:bodyPr>
          <a:lstStyle/>
          <a:p>
            <a:pPr lvl="0"/>
            <a:r>
              <a:rPr lang="en-US" dirty="0" smtClean="0"/>
              <a:t>Nomenclature </a:t>
            </a:r>
            <a:r>
              <a:rPr lang="en-US" dirty="0"/>
              <a:t>for </a:t>
            </a:r>
            <a:r>
              <a:rPr lang="en-US" dirty="0" err="1"/>
              <a:t>halon</a:t>
            </a:r>
            <a:r>
              <a:rPr lang="en-US" dirty="0"/>
              <a:t>: </a:t>
            </a:r>
          </a:p>
          <a:p>
            <a:pPr lvl="1"/>
            <a:r>
              <a:rPr lang="en-US" dirty="0"/>
              <a:t>C</a:t>
            </a:r>
            <a:r>
              <a:rPr lang="en-US" dirty="0" smtClean="0"/>
              <a:t>lassic </a:t>
            </a:r>
            <a:r>
              <a:rPr lang="en-US" dirty="0"/>
              <a:t>chlorine- and </a:t>
            </a:r>
            <a:r>
              <a:rPr lang="en-US" dirty="0" smtClean="0"/>
              <a:t>bromine</a:t>
            </a:r>
            <a:r>
              <a:rPr lang="en-US" dirty="0" smtClean="0">
                <a:solidFill>
                  <a:srgbClr val="FF0000"/>
                </a:solidFill>
              </a:rPr>
              <a:t>-</a:t>
            </a:r>
            <a:r>
              <a:rPr lang="en-US" dirty="0" smtClean="0"/>
              <a:t>containing </a:t>
            </a:r>
            <a:r>
              <a:rPr lang="en-US" dirty="0"/>
              <a:t>fire </a:t>
            </a:r>
            <a:r>
              <a:rPr lang="en-US" dirty="0" smtClean="0"/>
              <a:t>suppressants</a:t>
            </a:r>
            <a:endParaRPr lang="en-US" dirty="0">
              <a:solidFill>
                <a:srgbClr val="FF0000"/>
              </a:solidFill>
            </a:endParaRPr>
          </a:p>
          <a:p>
            <a:pPr lvl="0"/>
            <a:r>
              <a:rPr lang="en-US" dirty="0"/>
              <a:t>H</a:t>
            </a:r>
            <a:r>
              <a:rPr lang="en-US" dirty="0" smtClean="0"/>
              <a:t>alogenated compounds </a:t>
            </a:r>
            <a:endParaRPr lang="en-US" dirty="0"/>
          </a:p>
          <a:p>
            <a:pPr lvl="1"/>
            <a:r>
              <a:rPr lang="en-US" dirty="0" err="1" smtClean="0"/>
              <a:t>Halon</a:t>
            </a:r>
            <a:r>
              <a:rPr lang="en-US" dirty="0" smtClean="0"/>
              <a:t> </a:t>
            </a:r>
            <a:r>
              <a:rPr lang="en-US" dirty="0"/>
              <a:t>1301 </a:t>
            </a:r>
          </a:p>
          <a:p>
            <a:pPr lvl="1"/>
            <a:r>
              <a:rPr lang="en-US" dirty="0" err="1"/>
              <a:t>Halon</a:t>
            </a:r>
            <a:r>
              <a:rPr lang="en-US" dirty="0"/>
              <a:t> 1211 </a:t>
            </a:r>
          </a:p>
          <a:p>
            <a:pPr lvl="1"/>
            <a:r>
              <a:rPr lang="en-US" dirty="0" err="1"/>
              <a:t>Halon</a:t>
            </a:r>
            <a:r>
              <a:rPr lang="en-US" dirty="0"/>
              <a:t> 2402 </a:t>
            </a:r>
          </a:p>
          <a:p>
            <a:pPr marL="0" indent="0">
              <a:buNone/>
            </a:pPr>
            <a:endParaRPr lang="en-US" dirty="0"/>
          </a:p>
        </p:txBody>
      </p:sp>
    </p:spTree>
    <p:extLst>
      <p:ext uri="{BB962C8B-B14F-4D97-AF65-F5344CB8AC3E}">
        <p14:creationId xmlns:p14="http://schemas.microsoft.com/office/powerpoint/2010/main" val="2990663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pic>
        <p:nvPicPr>
          <p:cNvPr id="6" name="Picture 5" descr="9780763757175_CH13_TABLE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99" y="2209800"/>
            <a:ext cx="8143901" cy="2444025"/>
          </a:xfrm>
          <a:prstGeom prst="rect">
            <a:avLst/>
          </a:prstGeom>
        </p:spPr>
      </p:pic>
    </p:spTree>
    <p:extLst>
      <p:ext uri="{BB962C8B-B14F-4D97-AF65-F5344CB8AC3E}">
        <p14:creationId xmlns:p14="http://schemas.microsoft.com/office/powerpoint/2010/main" val="3109846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sp>
        <p:nvSpPr>
          <p:cNvPr id="3" name="Content Placeholder 2"/>
          <p:cNvSpPr>
            <a:spLocks noGrp="1"/>
          </p:cNvSpPr>
          <p:nvPr>
            <p:ph idx="1"/>
          </p:nvPr>
        </p:nvSpPr>
        <p:spPr/>
        <p:txBody>
          <a:bodyPr>
            <a:normAutofit/>
          </a:bodyPr>
          <a:lstStyle/>
          <a:p>
            <a:pPr lvl="0"/>
            <a:r>
              <a:rPr lang="en-US" dirty="0"/>
              <a:t>L</a:t>
            </a:r>
            <a:r>
              <a:rPr lang="en-US" dirty="0" smtClean="0"/>
              <a:t>iquids </a:t>
            </a:r>
            <a:r>
              <a:rPr lang="en-US" dirty="0"/>
              <a:t>when stored in pressurized </a:t>
            </a:r>
            <a:r>
              <a:rPr lang="en-US" dirty="0" smtClean="0"/>
              <a:t>tanks </a:t>
            </a:r>
            <a:endParaRPr lang="en-US" dirty="0"/>
          </a:p>
          <a:p>
            <a:pPr lvl="0"/>
            <a:r>
              <a:rPr lang="en-US" dirty="0"/>
              <a:t>Rapid delivery of compounds </a:t>
            </a:r>
            <a:r>
              <a:rPr lang="en-US" dirty="0" smtClean="0"/>
              <a:t>   </a:t>
            </a:r>
            <a:endParaRPr lang="en-US" dirty="0"/>
          </a:p>
          <a:p>
            <a:pPr lvl="0"/>
            <a:r>
              <a:rPr lang="en-US" dirty="0" err="1"/>
              <a:t>H</a:t>
            </a:r>
            <a:r>
              <a:rPr lang="en-US" dirty="0" err="1" smtClean="0"/>
              <a:t>alon</a:t>
            </a:r>
            <a:r>
              <a:rPr lang="en-US" dirty="0" smtClean="0"/>
              <a:t> </a:t>
            </a:r>
            <a:r>
              <a:rPr lang="en-US" dirty="0"/>
              <a:t>decomposition </a:t>
            </a:r>
          </a:p>
          <a:p>
            <a:pPr lvl="0"/>
            <a:r>
              <a:rPr lang="en-US" dirty="0"/>
              <a:t>B</a:t>
            </a:r>
            <a:r>
              <a:rPr lang="en-US" dirty="0" smtClean="0"/>
              <a:t>romine-containing </a:t>
            </a:r>
          </a:p>
          <a:p>
            <a:pPr lvl="0"/>
            <a:r>
              <a:rPr lang="en-US" dirty="0" smtClean="0"/>
              <a:t>Little harmful effect of exposure </a:t>
            </a:r>
            <a:r>
              <a:rPr lang="en-US" dirty="0"/>
              <a:t>to </a:t>
            </a:r>
            <a:r>
              <a:rPr lang="en-US" dirty="0" err="1"/>
              <a:t>halon</a:t>
            </a:r>
            <a:r>
              <a:rPr lang="en-US" dirty="0"/>
              <a:t> </a:t>
            </a:r>
            <a:r>
              <a:rPr lang="en-US" dirty="0" smtClean="0"/>
              <a:t>1301 </a:t>
            </a:r>
            <a:endParaRPr lang="en-US" dirty="0"/>
          </a:p>
          <a:p>
            <a:endParaRPr lang="en-US" dirty="0"/>
          </a:p>
        </p:txBody>
      </p:sp>
    </p:spTree>
    <p:extLst>
      <p:ext uri="{BB962C8B-B14F-4D97-AF65-F5344CB8AC3E}">
        <p14:creationId xmlns:p14="http://schemas.microsoft.com/office/powerpoint/2010/main" val="2375494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sp>
        <p:nvSpPr>
          <p:cNvPr id="3" name="Content Placeholder 2"/>
          <p:cNvSpPr>
            <a:spLocks noGrp="1"/>
          </p:cNvSpPr>
          <p:nvPr>
            <p:ph idx="1"/>
          </p:nvPr>
        </p:nvSpPr>
        <p:spPr/>
        <p:txBody>
          <a:bodyPr>
            <a:normAutofit/>
          </a:bodyPr>
          <a:lstStyle/>
          <a:p>
            <a:r>
              <a:rPr lang="en-US" dirty="0" smtClean="0"/>
              <a:t>Speed </a:t>
            </a:r>
            <a:r>
              <a:rPr lang="en-US" dirty="0"/>
              <a:t>of chain reactions in flame </a:t>
            </a:r>
            <a:r>
              <a:rPr lang="en-US" dirty="0" smtClean="0"/>
              <a:t>propagation </a:t>
            </a:r>
            <a:endParaRPr lang="en-US" dirty="0"/>
          </a:p>
          <a:p>
            <a:r>
              <a:rPr lang="en-US" dirty="0" smtClean="0"/>
              <a:t>Bromine </a:t>
            </a:r>
            <a:r>
              <a:rPr lang="en-US" dirty="0"/>
              <a:t>and chlorine </a:t>
            </a:r>
            <a:r>
              <a:rPr lang="en-US" dirty="0" smtClean="0"/>
              <a:t>atoms:</a:t>
            </a:r>
            <a:endParaRPr lang="en-US" dirty="0"/>
          </a:p>
          <a:p>
            <a:pPr marL="800100" lvl="2" indent="0">
              <a:buNone/>
            </a:pPr>
            <a:r>
              <a:rPr lang="en-US" dirty="0" smtClean="0"/>
              <a:t>R–H </a:t>
            </a:r>
            <a:r>
              <a:rPr lang="en-US" dirty="0"/>
              <a:t>+ X → HX + R</a:t>
            </a:r>
          </a:p>
          <a:p>
            <a:pPr marL="800100" lvl="2" indent="0">
              <a:buNone/>
            </a:pPr>
            <a:r>
              <a:rPr lang="en-US" u="sng" dirty="0"/>
              <a:t>Y + HX → HY + X</a:t>
            </a:r>
            <a:endParaRPr lang="en-US" dirty="0"/>
          </a:p>
          <a:p>
            <a:pPr marL="800100" lvl="2" indent="0">
              <a:buNone/>
            </a:pPr>
            <a:r>
              <a:rPr lang="en-US" dirty="0" smtClean="0"/>
              <a:t>Net</a:t>
            </a:r>
            <a:r>
              <a:rPr lang="en-US" dirty="0"/>
              <a:t>: </a:t>
            </a:r>
            <a:r>
              <a:rPr lang="en-US" dirty="0" smtClean="0"/>
              <a:t>R</a:t>
            </a:r>
            <a:r>
              <a:rPr lang="en-US" dirty="0"/>
              <a:t>–</a:t>
            </a:r>
            <a:r>
              <a:rPr lang="en-US" dirty="0" smtClean="0"/>
              <a:t>H </a:t>
            </a:r>
            <a:r>
              <a:rPr lang="en-US" dirty="0"/>
              <a:t>+ Y → HY + R </a:t>
            </a:r>
          </a:p>
          <a:p>
            <a:pPr lvl="1"/>
            <a:r>
              <a:rPr lang="en-US" dirty="0" smtClean="0"/>
              <a:t>R</a:t>
            </a:r>
            <a:r>
              <a:rPr lang="en-US" dirty="0"/>
              <a:t>–</a:t>
            </a:r>
            <a:r>
              <a:rPr lang="en-US" dirty="0" smtClean="0"/>
              <a:t>H </a:t>
            </a:r>
            <a:r>
              <a:rPr lang="en-US" dirty="0"/>
              <a:t>is an organic </a:t>
            </a:r>
            <a:r>
              <a:rPr lang="en-US" dirty="0" smtClean="0"/>
              <a:t>molecule.</a:t>
            </a:r>
            <a:endParaRPr lang="en-US" dirty="0"/>
          </a:p>
          <a:p>
            <a:pPr lvl="1"/>
            <a:r>
              <a:rPr lang="en-US" dirty="0"/>
              <a:t>X is a halogen atom.</a:t>
            </a:r>
          </a:p>
          <a:p>
            <a:pPr lvl="1"/>
            <a:r>
              <a:rPr lang="en-US" dirty="0"/>
              <a:t>Y is an H atom, O atom, or OH </a:t>
            </a:r>
            <a:r>
              <a:rPr lang="en-US" dirty="0" smtClean="0"/>
              <a:t>radical.</a:t>
            </a:r>
            <a:endParaRPr lang="en-US" dirty="0"/>
          </a:p>
          <a:p>
            <a:endParaRPr lang="en-US" dirty="0"/>
          </a:p>
        </p:txBody>
      </p:sp>
    </p:spTree>
    <p:extLst>
      <p:ext uri="{BB962C8B-B14F-4D97-AF65-F5344CB8AC3E}">
        <p14:creationId xmlns:p14="http://schemas.microsoft.com/office/powerpoint/2010/main" val="3453997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sp>
        <p:nvSpPr>
          <p:cNvPr id="3" name="Content Placeholder 2"/>
          <p:cNvSpPr>
            <a:spLocks noGrp="1"/>
          </p:cNvSpPr>
          <p:nvPr>
            <p:ph idx="1"/>
          </p:nvPr>
        </p:nvSpPr>
        <p:spPr/>
        <p:txBody>
          <a:bodyPr>
            <a:normAutofit fontScale="92500"/>
          </a:bodyPr>
          <a:lstStyle/>
          <a:p>
            <a:r>
              <a:rPr lang="en-US" dirty="0" smtClean="0"/>
              <a:t>Earth’s </a:t>
            </a:r>
            <a:r>
              <a:rPr lang="en-US" dirty="0"/>
              <a:t>ozone </a:t>
            </a:r>
            <a:r>
              <a:rPr lang="en-US" dirty="0" smtClean="0"/>
              <a:t>layer </a:t>
            </a:r>
            <a:endParaRPr lang="en-US" dirty="0"/>
          </a:p>
          <a:p>
            <a:pPr lvl="1"/>
            <a:r>
              <a:rPr lang="en-US" dirty="0" smtClean="0"/>
              <a:t>Phase out </a:t>
            </a:r>
            <a:r>
              <a:rPr lang="en-US" dirty="0"/>
              <a:t>of firefighting </a:t>
            </a:r>
            <a:r>
              <a:rPr lang="en-US" dirty="0" err="1"/>
              <a:t>halons</a:t>
            </a:r>
            <a:r>
              <a:rPr lang="en-US" dirty="0"/>
              <a:t> </a:t>
            </a:r>
            <a:r>
              <a:rPr lang="en-US" dirty="0" smtClean="0"/>
              <a:t> </a:t>
            </a:r>
            <a:endParaRPr lang="en-US" dirty="0"/>
          </a:p>
          <a:p>
            <a:pPr lvl="1"/>
            <a:r>
              <a:rPr lang="en-US" dirty="0" err="1" smtClean="0"/>
              <a:t>Halon</a:t>
            </a:r>
            <a:r>
              <a:rPr lang="en-US" dirty="0" smtClean="0"/>
              <a:t> </a:t>
            </a:r>
            <a:r>
              <a:rPr lang="en-US" dirty="0"/>
              <a:t>1301 </a:t>
            </a:r>
            <a:r>
              <a:rPr lang="en-US" dirty="0" smtClean="0"/>
              <a:t>used </a:t>
            </a:r>
            <a:r>
              <a:rPr lang="en-US" dirty="0"/>
              <a:t>in some </a:t>
            </a:r>
            <a:r>
              <a:rPr lang="en-US" dirty="0" smtClean="0"/>
              <a:t>critical applications</a:t>
            </a:r>
            <a:endParaRPr lang="en-US" dirty="0">
              <a:solidFill>
                <a:srgbClr val="FF0000"/>
              </a:solidFill>
            </a:endParaRPr>
          </a:p>
          <a:p>
            <a:pPr lvl="1"/>
            <a:r>
              <a:rPr lang="en-US" dirty="0" smtClean="0"/>
              <a:t>Atmospheric lifetime </a:t>
            </a:r>
            <a:endParaRPr lang="en-US" dirty="0"/>
          </a:p>
          <a:p>
            <a:pPr lvl="1"/>
            <a:r>
              <a:rPr lang="en-US" dirty="0" smtClean="0"/>
              <a:t>First </a:t>
            </a:r>
            <a:r>
              <a:rPr lang="en-US" dirty="0"/>
              <a:t>generation of replacement chemicals </a:t>
            </a:r>
          </a:p>
          <a:p>
            <a:pPr lvl="1"/>
            <a:r>
              <a:rPr lang="en-US" dirty="0" smtClean="0"/>
              <a:t>Organic </a:t>
            </a:r>
            <a:r>
              <a:rPr lang="en-US" dirty="0"/>
              <a:t>compounds that lack bromine or chlorine </a:t>
            </a:r>
            <a:r>
              <a:rPr lang="en-US" dirty="0" smtClean="0"/>
              <a:t> </a:t>
            </a:r>
            <a:endParaRPr lang="en-US" dirty="0"/>
          </a:p>
          <a:p>
            <a:pPr lvl="1"/>
            <a:r>
              <a:rPr lang="en-US" dirty="0" smtClean="0"/>
              <a:t>Global </a:t>
            </a:r>
            <a:r>
              <a:rPr lang="en-US" dirty="0"/>
              <a:t>warming potential </a:t>
            </a:r>
          </a:p>
          <a:p>
            <a:pPr lvl="1"/>
            <a:r>
              <a:rPr lang="en-US" dirty="0"/>
              <a:t>A</a:t>
            </a:r>
            <a:r>
              <a:rPr lang="en-US" dirty="0" smtClean="0"/>
              <a:t>bsorption of infrared radiation </a:t>
            </a:r>
            <a:endParaRPr lang="en-US" dirty="0"/>
          </a:p>
          <a:p>
            <a:pPr lvl="1"/>
            <a:r>
              <a:rPr lang="en-US" dirty="0" smtClean="0"/>
              <a:t>Decreased use    </a:t>
            </a:r>
            <a:endParaRPr lang="en-US" dirty="0"/>
          </a:p>
          <a:p>
            <a:endParaRPr lang="en-US" dirty="0"/>
          </a:p>
        </p:txBody>
      </p:sp>
    </p:spTree>
    <p:extLst>
      <p:ext uri="{BB962C8B-B14F-4D97-AF65-F5344CB8AC3E}">
        <p14:creationId xmlns:p14="http://schemas.microsoft.com/office/powerpoint/2010/main" val="480178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sp>
        <p:nvSpPr>
          <p:cNvPr id="3" name="Content Placeholder 2"/>
          <p:cNvSpPr>
            <a:spLocks noGrp="1"/>
          </p:cNvSpPr>
          <p:nvPr>
            <p:ph idx="1"/>
          </p:nvPr>
        </p:nvSpPr>
        <p:spPr/>
        <p:txBody>
          <a:bodyPr>
            <a:normAutofit/>
          </a:bodyPr>
          <a:lstStyle/>
          <a:p>
            <a:r>
              <a:rPr lang="en-US" dirty="0" smtClean="0"/>
              <a:t>Clean </a:t>
            </a:r>
            <a:r>
              <a:rPr lang="en-US" dirty="0"/>
              <a:t>chemical </a:t>
            </a:r>
            <a:r>
              <a:rPr lang="en-US" dirty="0" smtClean="0"/>
              <a:t>compounds </a:t>
            </a:r>
            <a:endParaRPr lang="en-US" dirty="0"/>
          </a:p>
          <a:p>
            <a:pPr lvl="1"/>
            <a:r>
              <a:rPr lang="en-US" dirty="0" smtClean="0"/>
              <a:t>Inert </a:t>
            </a:r>
            <a:r>
              <a:rPr lang="en-US" dirty="0"/>
              <a:t>gases and mixtures of them </a:t>
            </a:r>
          </a:p>
          <a:p>
            <a:pPr lvl="1"/>
            <a:r>
              <a:rPr lang="en-US" dirty="0" smtClean="0"/>
              <a:t>Phasing </a:t>
            </a:r>
            <a:r>
              <a:rPr lang="en-US" dirty="0"/>
              <a:t>out </a:t>
            </a:r>
            <a:r>
              <a:rPr lang="en-US" dirty="0" err="1" smtClean="0"/>
              <a:t>hydrochlorofluorocarbons</a:t>
            </a:r>
            <a:endParaRPr lang="en-US" dirty="0"/>
          </a:p>
          <a:p>
            <a:pPr lvl="1"/>
            <a:r>
              <a:rPr lang="en-US" dirty="0" err="1" smtClean="0"/>
              <a:t>Bromotrifluoropropene</a:t>
            </a:r>
            <a:r>
              <a:rPr lang="en-US" dirty="0" smtClean="0"/>
              <a:t> testing for handheld extinguishers</a:t>
            </a:r>
            <a:endParaRPr lang="en-US" dirty="0"/>
          </a:p>
          <a:p>
            <a:endParaRPr lang="en-US" dirty="0"/>
          </a:p>
        </p:txBody>
      </p:sp>
    </p:spTree>
    <p:extLst>
      <p:ext uri="{BB962C8B-B14F-4D97-AF65-F5344CB8AC3E}">
        <p14:creationId xmlns:p14="http://schemas.microsoft.com/office/powerpoint/2010/main" val="2407504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Halogenated Agents</a:t>
            </a:r>
          </a:p>
        </p:txBody>
      </p:sp>
      <p:pic>
        <p:nvPicPr>
          <p:cNvPr id="4" name="Picture 3" descr="9780763757175_CH13_TABLE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19375"/>
            <a:ext cx="6919694" cy="4124225"/>
          </a:xfrm>
          <a:prstGeom prst="rect">
            <a:avLst/>
          </a:prstGeom>
        </p:spPr>
      </p:pic>
    </p:spTree>
    <p:extLst>
      <p:ext uri="{BB962C8B-B14F-4D97-AF65-F5344CB8AC3E}">
        <p14:creationId xmlns:p14="http://schemas.microsoft.com/office/powerpoint/2010/main" val="882050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Dry Chemical </a:t>
            </a:r>
            <a:r>
              <a:rPr lang="en-US" dirty="0" smtClean="0"/>
              <a:t>Agents</a:t>
            </a:r>
            <a:endParaRPr lang="en-US" dirty="0"/>
          </a:p>
        </p:txBody>
      </p:sp>
      <p:sp>
        <p:nvSpPr>
          <p:cNvPr id="3" name="Content Placeholder 2"/>
          <p:cNvSpPr>
            <a:spLocks noGrp="1"/>
          </p:cNvSpPr>
          <p:nvPr>
            <p:ph idx="1"/>
          </p:nvPr>
        </p:nvSpPr>
        <p:spPr/>
        <p:txBody>
          <a:bodyPr>
            <a:normAutofit/>
          </a:bodyPr>
          <a:lstStyle/>
          <a:p>
            <a:r>
              <a:rPr lang="en-US" dirty="0" smtClean="0"/>
              <a:t>Dry </a:t>
            </a:r>
            <a:r>
              <a:rPr lang="en-US" dirty="0"/>
              <a:t>chemical </a:t>
            </a:r>
            <a:r>
              <a:rPr lang="en-US" dirty="0" smtClean="0"/>
              <a:t>powder </a:t>
            </a:r>
            <a:endParaRPr lang="en-US" dirty="0"/>
          </a:p>
          <a:p>
            <a:pPr lvl="1"/>
            <a:r>
              <a:rPr lang="en-US" dirty="0" smtClean="0"/>
              <a:t>Class </a:t>
            </a:r>
            <a:r>
              <a:rPr lang="en-US" dirty="0"/>
              <a:t>B and Class C </a:t>
            </a:r>
            <a:r>
              <a:rPr lang="en-US" dirty="0" smtClean="0"/>
              <a:t>fires</a:t>
            </a:r>
            <a:endParaRPr lang="en-US" dirty="0">
              <a:solidFill>
                <a:srgbClr val="FF0000"/>
              </a:solidFill>
            </a:endParaRPr>
          </a:p>
          <a:p>
            <a:pPr lvl="1"/>
            <a:r>
              <a:rPr lang="en-US" dirty="0"/>
              <a:t>W</a:t>
            </a:r>
            <a:r>
              <a:rPr lang="en-US" dirty="0" smtClean="0"/>
              <a:t>idely </a:t>
            </a:r>
            <a:r>
              <a:rPr lang="en-US" dirty="0"/>
              <a:t>dispersed or applied in a </a:t>
            </a:r>
            <a:r>
              <a:rPr lang="en-US" dirty="0" smtClean="0"/>
              <a:t>stream</a:t>
            </a:r>
            <a:endParaRPr lang="en-US" dirty="0">
              <a:solidFill>
                <a:srgbClr val="FF0000"/>
              </a:solidFill>
            </a:endParaRPr>
          </a:p>
          <a:p>
            <a:r>
              <a:rPr lang="en-US" dirty="0" smtClean="0"/>
              <a:t>10 </a:t>
            </a:r>
            <a:r>
              <a:rPr lang="en-US" dirty="0"/>
              <a:t>µm to 75 µm in </a:t>
            </a:r>
            <a:r>
              <a:rPr lang="en-US" dirty="0" smtClean="0"/>
              <a:t>size </a:t>
            </a:r>
            <a:endParaRPr lang="en-US" dirty="0"/>
          </a:p>
          <a:p>
            <a:r>
              <a:rPr lang="en-US" dirty="0" smtClean="0"/>
              <a:t>Projected </a:t>
            </a:r>
            <a:r>
              <a:rPr lang="en-US" dirty="0"/>
              <a:t>by an inert gas </a:t>
            </a:r>
          </a:p>
          <a:p>
            <a:pPr marL="0" indent="0">
              <a:buNone/>
            </a:pPr>
            <a:endParaRPr lang="en-US" dirty="0"/>
          </a:p>
        </p:txBody>
      </p:sp>
    </p:spTree>
    <p:extLst>
      <p:ext uri="{BB962C8B-B14F-4D97-AF65-F5344CB8AC3E}">
        <p14:creationId xmlns:p14="http://schemas.microsoft.com/office/powerpoint/2010/main" val="3257742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Dry Chemical Agents</a:t>
            </a:r>
          </a:p>
        </p:txBody>
      </p:sp>
      <p:sp>
        <p:nvSpPr>
          <p:cNvPr id="3" name="Content Placeholder 2"/>
          <p:cNvSpPr>
            <a:spLocks noGrp="1"/>
          </p:cNvSpPr>
          <p:nvPr>
            <p:ph idx="1"/>
          </p:nvPr>
        </p:nvSpPr>
        <p:spPr/>
        <p:txBody>
          <a:bodyPr>
            <a:normAutofit/>
          </a:bodyPr>
          <a:lstStyle/>
          <a:p>
            <a:r>
              <a:rPr lang="en-US" dirty="0" smtClean="0"/>
              <a:t>Process </a:t>
            </a:r>
            <a:r>
              <a:rPr lang="en-US" dirty="0"/>
              <a:t>when </a:t>
            </a:r>
            <a:r>
              <a:rPr lang="en-US" dirty="0" smtClean="0"/>
              <a:t>dry </a:t>
            </a:r>
            <a:r>
              <a:rPr lang="en-US" dirty="0"/>
              <a:t>chemical powder is applied to </a:t>
            </a:r>
            <a:r>
              <a:rPr lang="en-US" dirty="0" smtClean="0"/>
              <a:t>fire</a:t>
            </a:r>
            <a:r>
              <a:rPr lang="en-US" dirty="0"/>
              <a:t>:   </a:t>
            </a:r>
          </a:p>
          <a:p>
            <a:pPr lvl="1"/>
            <a:r>
              <a:rPr lang="en-US" dirty="0" smtClean="0"/>
              <a:t>Finer </a:t>
            </a:r>
            <a:r>
              <a:rPr lang="en-US" dirty="0"/>
              <a:t>particles </a:t>
            </a:r>
            <a:r>
              <a:rPr lang="en-US" dirty="0" smtClean="0"/>
              <a:t>vaporize.</a:t>
            </a:r>
            <a:endParaRPr lang="en-US" dirty="0"/>
          </a:p>
          <a:p>
            <a:pPr lvl="1"/>
            <a:r>
              <a:rPr lang="en-US" dirty="0" smtClean="0"/>
              <a:t>Flame-propagating species react. </a:t>
            </a:r>
            <a:endParaRPr lang="en-US" dirty="0"/>
          </a:p>
          <a:p>
            <a:pPr lvl="1"/>
            <a:r>
              <a:rPr lang="en-US" dirty="0" smtClean="0"/>
              <a:t>Particles </a:t>
            </a:r>
            <a:r>
              <a:rPr lang="en-US" dirty="0"/>
              <a:t>shield the fuel surface </a:t>
            </a:r>
            <a:r>
              <a:rPr lang="en-US" dirty="0" smtClean="0"/>
              <a:t>from </a:t>
            </a:r>
            <a:r>
              <a:rPr lang="en-US" dirty="0"/>
              <a:t>flame </a:t>
            </a:r>
            <a:r>
              <a:rPr lang="en-US" dirty="0" smtClean="0"/>
              <a:t>radiation.</a:t>
            </a:r>
            <a:endParaRPr lang="en-US" dirty="0"/>
          </a:p>
          <a:p>
            <a:pPr lvl="1"/>
            <a:r>
              <a:rPr lang="en-US" dirty="0" smtClean="0"/>
              <a:t>Powder can smother </a:t>
            </a:r>
            <a:r>
              <a:rPr lang="en-US" dirty="0"/>
              <a:t>the </a:t>
            </a:r>
            <a:r>
              <a:rPr lang="en-US" dirty="0" smtClean="0"/>
              <a:t>fire. </a:t>
            </a:r>
            <a:endParaRPr lang="en-US" dirty="0"/>
          </a:p>
          <a:p>
            <a:pPr marL="0" indent="0">
              <a:buNone/>
            </a:pPr>
            <a:endParaRPr lang="en-US" dirty="0"/>
          </a:p>
        </p:txBody>
      </p:sp>
    </p:spTree>
    <p:extLst>
      <p:ext uri="{BB962C8B-B14F-4D97-AF65-F5344CB8AC3E}">
        <p14:creationId xmlns:p14="http://schemas.microsoft.com/office/powerpoint/2010/main" val="3577632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Dry Chemical Agents</a:t>
            </a:r>
          </a:p>
        </p:txBody>
      </p:sp>
      <p:sp>
        <p:nvSpPr>
          <p:cNvPr id="3" name="Content Placeholder 2"/>
          <p:cNvSpPr>
            <a:spLocks noGrp="1"/>
          </p:cNvSpPr>
          <p:nvPr>
            <p:ph idx="1"/>
          </p:nvPr>
        </p:nvSpPr>
        <p:spPr/>
        <p:txBody>
          <a:bodyPr>
            <a:normAutofit/>
          </a:bodyPr>
          <a:lstStyle/>
          <a:p>
            <a:r>
              <a:rPr lang="en-US" dirty="0"/>
              <a:t>E</a:t>
            </a:r>
            <a:r>
              <a:rPr lang="en-US" dirty="0" smtClean="0"/>
              <a:t>xtinguishing </a:t>
            </a:r>
            <a:r>
              <a:rPr lang="en-US" dirty="0"/>
              <a:t>efficiency of the powder depends on the particle surface area.   </a:t>
            </a:r>
          </a:p>
          <a:p>
            <a:pPr lvl="1"/>
            <a:r>
              <a:rPr lang="en-US" dirty="0"/>
              <a:t>L</a:t>
            </a:r>
            <a:r>
              <a:rPr lang="en-US" dirty="0" smtClean="0"/>
              <a:t>east </a:t>
            </a:r>
            <a:r>
              <a:rPr lang="en-US" dirty="0"/>
              <a:t>material needed for flame extinguishment </a:t>
            </a:r>
          </a:p>
          <a:p>
            <a:endParaRPr lang="en-US" dirty="0"/>
          </a:p>
        </p:txBody>
      </p:sp>
    </p:spTree>
    <p:extLst>
      <p:ext uri="{BB962C8B-B14F-4D97-AF65-F5344CB8AC3E}">
        <p14:creationId xmlns:p14="http://schemas.microsoft.com/office/powerpoint/2010/main" val="268375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dirty="0"/>
              <a:t>Flame or fire </a:t>
            </a:r>
            <a:r>
              <a:rPr lang="en-US" dirty="0" smtClean="0"/>
              <a:t>extinguishment </a:t>
            </a:r>
            <a:endParaRPr lang="en-US" dirty="0"/>
          </a:p>
          <a:p>
            <a:r>
              <a:rPr lang="en-US" dirty="0" smtClean="0"/>
              <a:t>Fire control</a:t>
            </a:r>
            <a:endParaRPr lang="en-US" dirty="0"/>
          </a:p>
          <a:p>
            <a:r>
              <a:rPr lang="en-US" dirty="0" smtClean="0"/>
              <a:t>Flame </a:t>
            </a:r>
            <a:r>
              <a:rPr lang="en-US" dirty="0"/>
              <a:t>or fire </a:t>
            </a:r>
            <a:r>
              <a:rPr lang="en-US" dirty="0" smtClean="0"/>
              <a:t>suppression </a:t>
            </a:r>
            <a:endParaRPr lang="en-US" dirty="0"/>
          </a:p>
          <a:p>
            <a:r>
              <a:rPr lang="en-US" dirty="0" smtClean="0"/>
              <a:t>Fire </a:t>
            </a:r>
            <a:r>
              <a:rPr lang="en-US" dirty="0" err="1" smtClean="0"/>
              <a:t>inerting</a:t>
            </a:r>
            <a:r>
              <a:rPr lang="en-US" dirty="0" smtClean="0"/>
              <a:t>    </a:t>
            </a:r>
            <a:endParaRPr lang="en-US" dirty="0"/>
          </a:p>
        </p:txBody>
      </p:sp>
    </p:spTree>
    <p:extLst>
      <p:ext uri="{BB962C8B-B14F-4D97-AF65-F5344CB8AC3E}">
        <p14:creationId xmlns:p14="http://schemas.microsoft.com/office/powerpoint/2010/main" val="4200261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Dry Chemical Agents</a:t>
            </a:r>
          </a:p>
        </p:txBody>
      </p:sp>
      <p:pic>
        <p:nvPicPr>
          <p:cNvPr id="5" name="Picture 4" descr="9780763757175_CH13_TABLE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09800"/>
            <a:ext cx="7775922" cy="2831317"/>
          </a:xfrm>
          <a:prstGeom prst="rect">
            <a:avLst/>
          </a:prstGeom>
        </p:spPr>
      </p:pic>
    </p:spTree>
    <p:extLst>
      <p:ext uri="{BB962C8B-B14F-4D97-AF65-F5344CB8AC3E}">
        <p14:creationId xmlns:p14="http://schemas.microsoft.com/office/powerpoint/2010/main" val="1199030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Dry Chemical Agents</a:t>
            </a:r>
          </a:p>
        </p:txBody>
      </p:sp>
      <p:sp>
        <p:nvSpPr>
          <p:cNvPr id="3" name="Content Placeholder 2"/>
          <p:cNvSpPr>
            <a:spLocks noGrp="1"/>
          </p:cNvSpPr>
          <p:nvPr>
            <p:ph idx="1"/>
          </p:nvPr>
        </p:nvSpPr>
        <p:spPr/>
        <p:txBody>
          <a:bodyPr>
            <a:normAutofit/>
          </a:bodyPr>
          <a:lstStyle/>
          <a:p>
            <a:r>
              <a:rPr lang="en-US" dirty="0" smtClean="0"/>
              <a:t>Special situations:</a:t>
            </a:r>
            <a:endParaRPr lang="en-US" dirty="0"/>
          </a:p>
          <a:p>
            <a:pPr lvl="1"/>
            <a:r>
              <a:rPr lang="en-US" dirty="0" smtClean="0"/>
              <a:t>Rock </a:t>
            </a:r>
            <a:r>
              <a:rPr lang="en-US" dirty="0"/>
              <a:t>dust </a:t>
            </a:r>
          </a:p>
          <a:p>
            <a:pPr lvl="1"/>
            <a:r>
              <a:rPr lang="en-US" dirty="0" smtClean="0"/>
              <a:t>Granules </a:t>
            </a:r>
            <a:r>
              <a:rPr lang="en-US" dirty="0"/>
              <a:t>of cellular </a:t>
            </a:r>
            <a:r>
              <a:rPr lang="en-US" dirty="0" smtClean="0"/>
              <a:t>glass</a:t>
            </a:r>
            <a:endParaRPr lang="en-US" dirty="0"/>
          </a:p>
          <a:p>
            <a:r>
              <a:rPr lang="en-US" dirty="0" smtClean="0"/>
              <a:t>Difficult </a:t>
            </a:r>
            <a:r>
              <a:rPr lang="en-US" dirty="0"/>
              <a:t>to </a:t>
            </a:r>
            <a:r>
              <a:rPr lang="en-US" dirty="0" smtClean="0"/>
              <a:t>compare effectiveness</a:t>
            </a:r>
            <a:endParaRPr lang="en-US" dirty="0"/>
          </a:p>
          <a:p>
            <a:r>
              <a:rPr lang="en-US" dirty="0"/>
              <a:t>M</a:t>
            </a:r>
            <a:r>
              <a:rPr lang="en-US" dirty="0" smtClean="0"/>
              <a:t>odified </a:t>
            </a:r>
            <a:r>
              <a:rPr lang="en-US" dirty="0"/>
              <a:t>laboratory flame </a:t>
            </a:r>
            <a:r>
              <a:rPr lang="en-US" dirty="0" smtClean="0"/>
              <a:t>apparatus</a:t>
            </a:r>
            <a:endParaRPr lang="en-US" dirty="0"/>
          </a:p>
          <a:p>
            <a:r>
              <a:rPr lang="en-US" dirty="0" err="1"/>
              <a:t>M</a:t>
            </a:r>
            <a:r>
              <a:rPr lang="en-US" dirty="0" err="1" smtClean="0"/>
              <a:t>onoammonium</a:t>
            </a:r>
            <a:r>
              <a:rPr lang="en-US" dirty="0" smtClean="0"/>
              <a:t> </a:t>
            </a:r>
            <a:r>
              <a:rPr lang="en-US" dirty="0"/>
              <a:t>phosphate </a:t>
            </a:r>
          </a:p>
          <a:p>
            <a:endParaRPr lang="en-US" dirty="0"/>
          </a:p>
        </p:txBody>
      </p:sp>
    </p:spTree>
    <p:extLst>
      <p:ext uri="{BB962C8B-B14F-4D97-AF65-F5344CB8AC3E}">
        <p14:creationId xmlns:p14="http://schemas.microsoft.com/office/powerpoint/2010/main" val="3355988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Dry Chemical Agents</a:t>
            </a:r>
          </a:p>
        </p:txBody>
      </p:sp>
      <p:sp>
        <p:nvSpPr>
          <p:cNvPr id="3" name="Content Placeholder 2"/>
          <p:cNvSpPr>
            <a:spLocks noGrp="1"/>
          </p:cNvSpPr>
          <p:nvPr>
            <p:ph idx="1"/>
          </p:nvPr>
        </p:nvSpPr>
        <p:spPr/>
        <p:txBody>
          <a:bodyPr>
            <a:normAutofit/>
          </a:bodyPr>
          <a:lstStyle/>
          <a:p>
            <a:r>
              <a:rPr lang="en-US" dirty="0" smtClean="0"/>
              <a:t>Application </a:t>
            </a:r>
            <a:r>
              <a:rPr lang="en-US" dirty="0"/>
              <a:t>of dry chemical agents on electrical fires </a:t>
            </a:r>
            <a:r>
              <a:rPr lang="en-US" dirty="0" smtClean="0"/>
              <a:t> </a:t>
            </a:r>
            <a:endParaRPr lang="en-US" dirty="0"/>
          </a:p>
          <a:p>
            <a:r>
              <a:rPr lang="en-US" dirty="0" smtClean="0"/>
              <a:t>Ingredients are nontoxic</a:t>
            </a:r>
            <a:r>
              <a:rPr lang="en-US" dirty="0" smtClean="0">
                <a:solidFill>
                  <a:srgbClr val="000000"/>
                </a:solidFill>
              </a:rPr>
              <a:t>.</a:t>
            </a:r>
            <a:r>
              <a:rPr lang="en-US" dirty="0" smtClean="0"/>
              <a:t> </a:t>
            </a:r>
            <a:endParaRPr lang="en-US" dirty="0"/>
          </a:p>
          <a:p>
            <a:r>
              <a:rPr lang="en-US" dirty="0" smtClean="0"/>
              <a:t>Agents </a:t>
            </a:r>
            <a:r>
              <a:rPr lang="en-US" dirty="0"/>
              <a:t>for extinguishing metal fires:   </a:t>
            </a:r>
          </a:p>
          <a:p>
            <a:pPr lvl="1"/>
            <a:r>
              <a:rPr lang="en-US" dirty="0" smtClean="0"/>
              <a:t>Powders</a:t>
            </a:r>
            <a:endParaRPr lang="en-US" dirty="0"/>
          </a:p>
          <a:p>
            <a:pPr lvl="1"/>
            <a:r>
              <a:rPr lang="en-US" dirty="0" smtClean="0"/>
              <a:t>Liquid</a:t>
            </a:r>
          </a:p>
          <a:p>
            <a:pPr lvl="1"/>
            <a:r>
              <a:rPr lang="en-US" dirty="0" smtClean="0"/>
              <a:t>Gases</a:t>
            </a:r>
            <a:endParaRPr lang="en-US" dirty="0"/>
          </a:p>
        </p:txBody>
      </p:sp>
    </p:spTree>
    <p:extLst>
      <p:ext uri="{BB962C8B-B14F-4D97-AF65-F5344CB8AC3E}">
        <p14:creationId xmlns:p14="http://schemas.microsoft.com/office/powerpoint/2010/main" val="2425093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Dry Chemical Agents</a:t>
            </a:r>
          </a:p>
        </p:txBody>
      </p:sp>
      <p:sp>
        <p:nvSpPr>
          <p:cNvPr id="3" name="Content Placeholder 2"/>
          <p:cNvSpPr>
            <a:spLocks noGrp="1"/>
          </p:cNvSpPr>
          <p:nvPr>
            <p:ph idx="1"/>
          </p:nvPr>
        </p:nvSpPr>
        <p:spPr/>
        <p:txBody>
          <a:bodyPr>
            <a:normAutofit/>
          </a:bodyPr>
          <a:lstStyle/>
          <a:p>
            <a:r>
              <a:rPr lang="en-US" dirty="0" smtClean="0"/>
              <a:t>Metal </a:t>
            </a:r>
            <a:r>
              <a:rPr lang="en-US" dirty="0"/>
              <a:t>fires are difficult to </a:t>
            </a:r>
            <a:r>
              <a:rPr lang="en-US" dirty="0" smtClean="0"/>
              <a:t>extinguish.  </a:t>
            </a:r>
            <a:endParaRPr lang="en-US" dirty="0"/>
          </a:p>
          <a:p>
            <a:pPr lvl="1"/>
            <a:r>
              <a:rPr lang="en-US" dirty="0" smtClean="0"/>
              <a:t>Very </a:t>
            </a:r>
            <a:r>
              <a:rPr lang="en-US" dirty="0"/>
              <a:t>high temperatures</a:t>
            </a:r>
          </a:p>
          <a:p>
            <a:pPr lvl="1"/>
            <a:r>
              <a:rPr lang="en-US" dirty="0" smtClean="0"/>
              <a:t>Long </a:t>
            </a:r>
            <a:r>
              <a:rPr lang="en-US" dirty="0"/>
              <a:t>cooling times</a:t>
            </a:r>
          </a:p>
          <a:p>
            <a:pPr lvl="1"/>
            <a:r>
              <a:rPr lang="en-US" dirty="0" err="1" smtClean="0"/>
              <a:t>Halons</a:t>
            </a:r>
            <a:r>
              <a:rPr lang="en-US" dirty="0" smtClean="0"/>
              <a:t> </a:t>
            </a:r>
            <a:r>
              <a:rPr lang="en-US" dirty="0"/>
              <a:t>should not be </a:t>
            </a:r>
            <a:r>
              <a:rPr lang="en-US" dirty="0" smtClean="0"/>
              <a:t>used.</a:t>
            </a:r>
            <a:endParaRPr lang="en-US" dirty="0"/>
          </a:p>
          <a:p>
            <a:endParaRPr lang="en-US" dirty="0"/>
          </a:p>
        </p:txBody>
      </p:sp>
    </p:spTree>
    <p:extLst>
      <p:ext uri="{BB962C8B-B14F-4D97-AF65-F5344CB8AC3E}">
        <p14:creationId xmlns:p14="http://schemas.microsoft.com/office/powerpoint/2010/main" val="11296526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Extinguishment of Flowing Gas </a:t>
            </a:r>
            <a:r>
              <a:rPr lang="en-US" dirty="0" smtClean="0"/>
              <a:t>Flames</a:t>
            </a:r>
            <a:endParaRPr lang="en-US" dirty="0"/>
          </a:p>
        </p:txBody>
      </p:sp>
      <p:sp>
        <p:nvSpPr>
          <p:cNvPr id="3" name="Content Placeholder 2"/>
          <p:cNvSpPr>
            <a:spLocks noGrp="1"/>
          </p:cNvSpPr>
          <p:nvPr>
            <p:ph idx="1"/>
          </p:nvPr>
        </p:nvSpPr>
        <p:spPr/>
        <p:txBody>
          <a:bodyPr>
            <a:normAutofit/>
          </a:bodyPr>
          <a:lstStyle/>
          <a:p>
            <a:r>
              <a:rPr lang="en-US" dirty="0" smtClean="0"/>
              <a:t>Very </a:t>
            </a:r>
            <a:r>
              <a:rPr lang="en-US" dirty="0"/>
              <a:t>difficult to </a:t>
            </a:r>
            <a:r>
              <a:rPr lang="en-US" dirty="0" smtClean="0"/>
              <a:t>extinguish</a:t>
            </a:r>
            <a:endParaRPr lang="en-US" dirty="0"/>
          </a:p>
          <a:p>
            <a:r>
              <a:rPr lang="en-US" dirty="0" smtClean="0"/>
              <a:t>Best </a:t>
            </a:r>
            <a:r>
              <a:rPr lang="en-US" dirty="0"/>
              <a:t>tactic is to turn off gas flow.</a:t>
            </a:r>
          </a:p>
          <a:p>
            <a:r>
              <a:rPr lang="en-US" dirty="0"/>
              <a:t>A</a:t>
            </a:r>
            <a:r>
              <a:rPr lang="en-US" dirty="0" smtClean="0"/>
              <a:t>pply a suppressant to </a:t>
            </a:r>
            <a:r>
              <a:rPr lang="en-US" dirty="0"/>
              <a:t>the base of the </a:t>
            </a:r>
            <a:r>
              <a:rPr lang="en-US" dirty="0" smtClean="0"/>
              <a:t>flame. </a:t>
            </a:r>
            <a:endParaRPr lang="en-US" dirty="0"/>
          </a:p>
          <a:p>
            <a:r>
              <a:rPr lang="en-US" dirty="0" smtClean="0"/>
              <a:t>Interrupt </a:t>
            </a:r>
            <a:r>
              <a:rPr lang="en-US" dirty="0"/>
              <a:t>fresh air supply to the </a:t>
            </a:r>
            <a:r>
              <a:rPr lang="en-US" dirty="0" smtClean="0"/>
              <a:t>fire. </a:t>
            </a:r>
            <a:endParaRPr lang="en-US" dirty="0"/>
          </a:p>
          <a:p>
            <a:pPr marL="0" indent="0">
              <a:buNone/>
            </a:pPr>
            <a:endParaRPr lang="en-US" dirty="0"/>
          </a:p>
        </p:txBody>
      </p:sp>
    </p:spTree>
    <p:extLst>
      <p:ext uri="{BB962C8B-B14F-4D97-AF65-F5344CB8AC3E}">
        <p14:creationId xmlns:p14="http://schemas.microsoft.com/office/powerpoint/2010/main" val="769897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Extinguishment of Flowing Gas Flames</a:t>
            </a:r>
          </a:p>
        </p:txBody>
      </p:sp>
      <p:pic>
        <p:nvPicPr>
          <p:cNvPr id="5" name="Picture 4" descr="9780763757175_CH13_TABL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2286000"/>
            <a:ext cx="7577593" cy="2743200"/>
          </a:xfrm>
          <a:prstGeom prst="rect">
            <a:avLst/>
          </a:prstGeom>
        </p:spPr>
      </p:pic>
    </p:spTree>
    <p:extLst>
      <p:ext uri="{BB962C8B-B14F-4D97-AF65-F5344CB8AC3E}">
        <p14:creationId xmlns:p14="http://schemas.microsoft.com/office/powerpoint/2010/main" val="2294581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Extinguishment of Flowing Gas Flames</a:t>
            </a:r>
          </a:p>
        </p:txBody>
      </p:sp>
      <p:sp>
        <p:nvSpPr>
          <p:cNvPr id="3" name="Content Placeholder 2"/>
          <p:cNvSpPr>
            <a:spLocks noGrp="1"/>
          </p:cNvSpPr>
          <p:nvPr>
            <p:ph idx="1"/>
          </p:nvPr>
        </p:nvSpPr>
        <p:spPr/>
        <p:txBody>
          <a:bodyPr>
            <a:normAutofit/>
          </a:bodyPr>
          <a:lstStyle/>
          <a:p>
            <a:r>
              <a:rPr lang="en-US" dirty="0"/>
              <a:t>F</a:t>
            </a:r>
            <a:r>
              <a:rPr lang="en-US" dirty="0" smtClean="0"/>
              <a:t>looding </a:t>
            </a:r>
            <a:r>
              <a:rPr lang="en-US" dirty="0"/>
              <a:t>a </a:t>
            </a:r>
            <a:r>
              <a:rPr lang="en-US" dirty="0" smtClean="0"/>
              <a:t>compartment:</a:t>
            </a:r>
            <a:endParaRPr lang="en-US" dirty="0"/>
          </a:p>
          <a:p>
            <a:pPr lvl="1"/>
            <a:r>
              <a:rPr lang="en-US" dirty="0" smtClean="0"/>
              <a:t>Slow </a:t>
            </a:r>
            <a:r>
              <a:rPr lang="en-US" dirty="0"/>
              <a:t>process</a:t>
            </a:r>
          </a:p>
          <a:p>
            <a:pPr lvl="1"/>
            <a:r>
              <a:rPr lang="en-US" dirty="0"/>
              <a:t>D</a:t>
            </a:r>
            <a:r>
              <a:rPr lang="en-US" dirty="0" smtClean="0"/>
              <a:t>ifficult </a:t>
            </a:r>
            <a:r>
              <a:rPr lang="en-US" dirty="0"/>
              <a:t>to ensure </a:t>
            </a:r>
            <a:r>
              <a:rPr lang="en-US" dirty="0" smtClean="0"/>
              <a:t>ignition </a:t>
            </a:r>
            <a:r>
              <a:rPr lang="en-US" dirty="0"/>
              <a:t>sources are </a:t>
            </a:r>
            <a:r>
              <a:rPr lang="en-US" dirty="0" err="1"/>
              <a:t>passivated</a:t>
            </a:r>
            <a:endParaRPr lang="en-US" dirty="0"/>
          </a:p>
          <a:p>
            <a:pPr lvl="1"/>
            <a:r>
              <a:rPr lang="en-US" dirty="0"/>
              <a:t>D</a:t>
            </a:r>
            <a:r>
              <a:rPr lang="en-US" dirty="0" smtClean="0"/>
              <a:t>angerously </a:t>
            </a:r>
            <a:r>
              <a:rPr lang="en-US" dirty="0"/>
              <a:t>low levels </a:t>
            </a:r>
            <a:r>
              <a:rPr lang="en-US" dirty="0" smtClean="0"/>
              <a:t>of oxygen volume fraction  </a:t>
            </a:r>
            <a:endParaRPr lang="en-US" dirty="0"/>
          </a:p>
          <a:p>
            <a:r>
              <a:rPr lang="en-US" dirty="0" smtClean="0"/>
              <a:t>Flame arrestor </a:t>
            </a:r>
            <a:endParaRPr lang="en-US" dirty="0"/>
          </a:p>
          <a:p>
            <a:pPr marL="0" indent="0">
              <a:buNone/>
            </a:pPr>
            <a:endParaRPr lang="en-US" dirty="0"/>
          </a:p>
        </p:txBody>
      </p:sp>
    </p:spTree>
    <p:extLst>
      <p:ext uri="{BB962C8B-B14F-4D97-AF65-F5344CB8AC3E}">
        <p14:creationId xmlns:p14="http://schemas.microsoft.com/office/powerpoint/2010/main" val="733102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Extinguishment of a Shallow Liquid Fuel Spill </a:t>
            </a:r>
            <a:r>
              <a:rPr lang="en-US" dirty="0" smtClean="0"/>
              <a:t>Fire</a:t>
            </a:r>
            <a:endParaRPr lang="en-US" dirty="0"/>
          </a:p>
        </p:txBody>
      </p:sp>
      <p:sp>
        <p:nvSpPr>
          <p:cNvPr id="3" name="Content Placeholder 2"/>
          <p:cNvSpPr>
            <a:spLocks noGrp="1"/>
          </p:cNvSpPr>
          <p:nvPr>
            <p:ph idx="1"/>
          </p:nvPr>
        </p:nvSpPr>
        <p:spPr/>
        <p:txBody>
          <a:bodyPr>
            <a:normAutofit/>
          </a:bodyPr>
          <a:lstStyle/>
          <a:p>
            <a:r>
              <a:rPr lang="en-US" dirty="0"/>
              <a:t>B</a:t>
            </a:r>
            <a:r>
              <a:rPr lang="en-US" dirty="0" smtClean="0"/>
              <a:t>urn </a:t>
            </a:r>
            <a:r>
              <a:rPr lang="en-US" dirty="0"/>
              <a:t>at a high intensity for </a:t>
            </a:r>
            <a:r>
              <a:rPr lang="en-US" dirty="0" smtClean="0"/>
              <a:t>short time</a:t>
            </a:r>
            <a:endParaRPr lang="en-US" dirty="0">
              <a:solidFill>
                <a:srgbClr val="FF0000"/>
              </a:solidFill>
            </a:endParaRPr>
          </a:p>
          <a:p>
            <a:r>
              <a:rPr lang="en-US" dirty="0" smtClean="0"/>
              <a:t>Automatic </a:t>
            </a:r>
            <a:r>
              <a:rPr lang="en-US" dirty="0"/>
              <a:t>sprinkler </a:t>
            </a:r>
            <a:r>
              <a:rPr lang="en-US" dirty="0" smtClean="0"/>
              <a:t>system:</a:t>
            </a:r>
            <a:endParaRPr lang="en-US" dirty="0"/>
          </a:p>
          <a:p>
            <a:pPr lvl="1"/>
            <a:r>
              <a:rPr lang="en-US" dirty="0"/>
              <a:t>F</a:t>
            </a:r>
            <a:r>
              <a:rPr lang="en-US" dirty="0" smtClean="0"/>
              <a:t>ire </a:t>
            </a:r>
            <a:r>
              <a:rPr lang="en-US" dirty="0"/>
              <a:t>point of </a:t>
            </a:r>
            <a:r>
              <a:rPr lang="en-US" dirty="0" smtClean="0"/>
              <a:t>liquid </a:t>
            </a:r>
            <a:r>
              <a:rPr lang="en-US" dirty="0"/>
              <a:t>is close to or </a:t>
            </a:r>
            <a:r>
              <a:rPr lang="en-US" dirty="0" smtClean="0"/>
              <a:t>above boiling </a:t>
            </a:r>
            <a:r>
              <a:rPr lang="en-US" dirty="0"/>
              <a:t>point of water.</a:t>
            </a:r>
          </a:p>
          <a:p>
            <a:pPr lvl="1"/>
            <a:r>
              <a:rPr lang="en-US" dirty="0"/>
              <a:t>L</a:t>
            </a:r>
            <a:r>
              <a:rPr lang="en-US" dirty="0" smtClean="0"/>
              <a:t>iquid </a:t>
            </a:r>
            <a:r>
              <a:rPr lang="en-US" dirty="0"/>
              <a:t>is water soluble. </a:t>
            </a:r>
          </a:p>
          <a:p>
            <a:pPr lvl="1"/>
            <a:r>
              <a:rPr lang="en-US" dirty="0" smtClean="0"/>
              <a:t>Liquid </a:t>
            </a:r>
            <a:r>
              <a:rPr lang="en-US" dirty="0"/>
              <a:t>is denser than water.</a:t>
            </a:r>
          </a:p>
          <a:p>
            <a:endParaRPr lang="en-US" dirty="0"/>
          </a:p>
        </p:txBody>
      </p:sp>
    </p:spTree>
    <p:extLst>
      <p:ext uri="{BB962C8B-B14F-4D97-AF65-F5344CB8AC3E}">
        <p14:creationId xmlns:p14="http://schemas.microsoft.com/office/powerpoint/2010/main" val="3387802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Extinguishment of a Shallow Liquid Fuel Spill Fire</a:t>
            </a:r>
          </a:p>
        </p:txBody>
      </p:sp>
      <p:sp>
        <p:nvSpPr>
          <p:cNvPr id="3" name="Content Placeholder 2"/>
          <p:cNvSpPr>
            <a:spLocks noGrp="1"/>
          </p:cNvSpPr>
          <p:nvPr>
            <p:ph idx="1"/>
          </p:nvPr>
        </p:nvSpPr>
        <p:spPr/>
        <p:txBody>
          <a:bodyPr>
            <a:normAutofit/>
          </a:bodyPr>
          <a:lstStyle/>
          <a:p>
            <a:r>
              <a:rPr lang="en-US" dirty="0" smtClean="0"/>
              <a:t>Sprinkler </a:t>
            </a:r>
            <a:r>
              <a:rPr lang="en-US" dirty="0"/>
              <a:t>spray may limit fire damage.</a:t>
            </a:r>
          </a:p>
          <a:p>
            <a:r>
              <a:rPr lang="en-US" dirty="0"/>
              <a:t>F</a:t>
            </a:r>
            <a:r>
              <a:rPr lang="en-US" dirty="0" smtClean="0"/>
              <a:t>oam </a:t>
            </a:r>
            <a:r>
              <a:rPr lang="en-US" dirty="0"/>
              <a:t>formulation or dry powder system </a:t>
            </a:r>
            <a:r>
              <a:rPr lang="en-US" dirty="0" smtClean="0"/>
              <a:t>may be required. </a:t>
            </a:r>
            <a:endParaRPr lang="en-US" dirty="0"/>
          </a:p>
          <a:p>
            <a:endParaRPr lang="en-US" dirty="0"/>
          </a:p>
        </p:txBody>
      </p:sp>
    </p:spTree>
    <p:extLst>
      <p:ext uri="{BB962C8B-B14F-4D97-AF65-F5344CB8AC3E}">
        <p14:creationId xmlns:p14="http://schemas.microsoft.com/office/powerpoint/2010/main" val="2523191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Extinguishment of a Deep Tank Liquid Fuel Fire</a:t>
            </a:r>
          </a:p>
        </p:txBody>
      </p:sp>
      <p:sp>
        <p:nvSpPr>
          <p:cNvPr id="3" name="Content Placeholder 2"/>
          <p:cNvSpPr>
            <a:spLocks noGrp="1"/>
          </p:cNvSpPr>
          <p:nvPr>
            <p:ph idx="1"/>
          </p:nvPr>
        </p:nvSpPr>
        <p:spPr/>
        <p:txBody>
          <a:bodyPr/>
          <a:lstStyle/>
          <a:p>
            <a:r>
              <a:rPr lang="en-US" dirty="0" smtClean="0"/>
              <a:t>Can </a:t>
            </a:r>
            <a:r>
              <a:rPr lang="en-US" dirty="0"/>
              <a:t>burn for hours or </a:t>
            </a:r>
            <a:r>
              <a:rPr lang="en-US" dirty="0" smtClean="0"/>
              <a:t>days</a:t>
            </a:r>
            <a:endParaRPr lang="en-US" dirty="0"/>
          </a:p>
          <a:p>
            <a:r>
              <a:rPr lang="en-US" dirty="0" smtClean="0"/>
              <a:t>Cover </a:t>
            </a:r>
            <a:r>
              <a:rPr lang="en-US" dirty="0"/>
              <a:t>the entire flame in one application.</a:t>
            </a:r>
          </a:p>
          <a:p>
            <a:r>
              <a:rPr lang="en-US" dirty="0" smtClean="0"/>
              <a:t>Foams are ideal agents.</a:t>
            </a:r>
            <a:endParaRPr lang="en-US" dirty="0"/>
          </a:p>
          <a:p>
            <a:r>
              <a:rPr lang="en-US" dirty="0" smtClean="0"/>
              <a:t>Fire of a liquid flowing from opening in a tank or overflowing from top are </a:t>
            </a:r>
            <a:r>
              <a:rPr lang="en-US" dirty="0"/>
              <a:t>usually </a:t>
            </a:r>
            <a:r>
              <a:rPr lang="en-US" smtClean="0"/>
              <a:t>extinguished only by </a:t>
            </a:r>
            <a:r>
              <a:rPr lang="en-US" dirty="0"/>
              <a:t>stopping </a:t>
            </a:r>
            <a:r>
              <a:rPr lang="en-US" dirty="0" smtClean="0"/>
              <a:t>flow</a:t>
            </a:r>
            <a:r>
              <a:rPr lang="en-US" dirty="0"/>
              <a:t>. </a:t>
            </a:r>
          </a:p>
          <a:p>
            <a:pPr marL="0" indent="0">
              <a:buNone/>
            </a:pPr>
            <a:endParaRPr lang="en-US" dirty="0"/>
          </a:p>
        </p:txBody>
      </p:sp>
    </p:spTree>
    <p:extLst>
      <p:ext uri="{BB962C8B-B14F-4D97-AF65-F5344CB8AC3E}">
        <p14:creationId xmlns:p14="http://schemas.microsoft.com/office/powerpoint/2010/main" val="428035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 of Applied </a:t>
            </a:r>
            <a:r>
              <a:rPr lang="en-US" dirty="0" smtClean="0"/>
              <a:t>Chemicals</a:t>
            </a:r>
            <a:endParaRPr lang="en-US" dirty="0"/>
          </a:p>
        </p:txBody>
      </p:sp>
      <p:sp>
        <p:nvSpPr>
          <p:cNvPr id="3" name="Content Placeholder 2"/>
          <p:cNvSpPr>
            <a:spLocks noGrp="1"/>
          </p:cNvSpPr>
          <p:nvPr>
            <p:ph idx="1"/>
          </p:nvPr>
        </p:nvSpPr>
        <p:spPr/>
        <p:txBody>
          <a:bodyPr>
            <a:normAutofit/>
          </a:bodyPr>
          <a:lstStyle/>
          <a:p>
            <a:r>
              <a:rPr lang="en-US" dirty="0" smtClean="0"/>
              <a:t>Types </a:t>
            </a:r>
            <a:r>
              <a:rPr lang="en-US" dirty="0"/>
              <a:t>of fire on which they are </a:t>
            </a:r>
            <a:r>
              <a:rPr lang="en-US" dirty="0" smtClean="0"/>
              <a:t>effective:</a:t>
            </a:r>
            <a:endParaRPr lang="en-US" dirty="0"/>
          </a:p>
          <a:p>
            <a:pPr lvl="1"/>
            <a:r>
              <a:rPr lang="en-US" dirty="0" smtClean="0"/>
              <a:t>Class A</a:t>
            </a:r>
            <a:endParaRPr lang="en-US" dirty="0"/>
          </a:p>
          <a:p>
            <a:pPr lvl="1"/>
            <a:r>
              <a:rPr lang="en-US" dirty="0" smtClean="0"/>
              <a:t>Class B</a:t>
            </a:r>
          </a:p>
          <a:p>
            <a:pPr lvl="1"/>
            <a:r>
              <a:rPr lang="en-US" dirty="0" smtClean="0"/>
              <a:t>Class C</a:t>
            </a:r>
            <a:endParaRPr lang="en-US" dirty="0"/>
          </a:p>
          <a:p>
            <a:pPr lvl="1"/>
            <a:r>
              <a:rPr lang="en-US" dirty="0" smtClean="0"/>
              <a:t>Class D</a:t>
            </a:r>
            <a:endParaRPr lang="en-US" dirty="0"/>
          </a:p>
        </p:txBody>
      </p:sp>
    </p:spTree>
    <p:extLst>
      <p:ext uri="{BB962C8B-B14F-4D97-AF65-F5344CB8AC3E}">
        <p14:creationId xmlns:p14="http://schemas.microsoft.com/office/powerpoint/2010/main" val="2026976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Ultrafast Extinguishment of </a:t>
            </a:r>
            <a:r>
              <a:rPr lang="en-US" dirty="0" smtClean="0"/>
              <a:t>Fires</a:t>
            </a:r>
            <a:endParaRPr lang="en-US" dirty="0"/>
          </a:p>
        </p:txBody>
      </p:sp>
      <p:sp>
        <p:nvSpPr>
          <p:cNvPr id="3" name="Content Placeholder 2"/>
          <p:cNvSpPr>
            <a:spLocks noGrp="1"/>
          </p:cNvSpPr>
          <p:nvPr>
            <p:ph idx="1"/>
          </p:nvPr>
        </p:nvSpPr>
        <p:spPr/>
        <p:txBody>
          <a:bodyPr>
            <a:normAutofit/>
          </a:bodyPr>
          <a:lstStyle/>
          <a:p>
            <a:r>
              <a:rPr lang="en-US" dirty="0"/>
              <a:t>F</a:t>
            </a:r>
            <a:r>
              <a:rPr lang="en-US" dirty="0" smtClean="0"/>
              <a:t>ire </a:t>
            </a:r>
            <a:r>
              <a:rPr lang="en-US" dirty="0"/>
              <a:t>must be quenched </a:t>
            </a:r>
            <a:r>
              <a:rPr lang="en-US" dirty="0" smtClean="0"/>
              <a:t>instantly.</a:t>
            </a:r>
            <a:endParaRPr lang="en-US" dirty="0"/>
          </a:p>
          <a:p>
            <a:r>
              <a:rPr lang="en-US" dirty="0"/>
              <a:t>S</a:t>
            </a:r>
            <a:r>
              <a:rPr lang="en-US" dirty="0" smtClean="0"/>
              <a:t>ensitive sensing</a:t>
            </a:r>
            <a:endParaRPr lang="en-US" dirty="0"/>
          </a:p>
          <a:p>
            <a:r>
              <a:rPr lang="en-US" dirty="0"/>
              <a:t>F</a:t>
            </a:r>
            <a:r>
              <a:rPr lang="en-US" dirty="0" smtClean="0"/>
              <a:t>ast-response </a:t>
            </a:r>
            <a:r>
              <a:rPr lang="en-US" dirty="0"/>
              <a:t>flame suppression:  </a:t>
            </a:r>
          </a:p>
          <a:p>
            <a:pPr lvl="1"/>
            <a:r>
              <a:rPr lang="en-US" dirty="0" smtClean="0"/>
              <a:t>Storage </a:t>
            </a:r>
            <a:r>
              <a:rPr lang="en-US" dirty="0"/>
              <a:t>container </a:t>
            </a:r>
            <a:r>
              <a:rPr lang="en-US" dirty="0" smtClean="0"/>
              <a:t>under </a:t>
            </a:r>
            <a:r>
              <a:rPr lang="en-US" dirty="0"/>
              <a:t>high pressure </a:t>
            </a:r>
          </a:p>
          <a:p>
            <a:pPr lvl="1"/>
            <a:r>
              <a:rPr lang="en-US" dirty="0" smtClean="0"/>
              <a:t>Gas generator</a:t>
            </a:r>
            <a:endParaRPr lang="en-US" dirty="0"/>
          </a:p>
          <a:p>
            <a:pPr marL="0" indent="0">
              <a:buNone/>
            </a:pPr>
            <a:endParaRPr lang="en-US" dirty="0"/>
          </a:p>
        </p:txBody>
      </p:sp>
    </p:spTree>
    <p:extLst>
      <p:ext uri="{BB962C8B-B14F-4D97-AF65-F5344CB8AC3E}">
        <p14:creationId xmlns:p14="http://schemas.microsoft.com/office/powerpoint/2010/main" val="163844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Ultrafast Extinguishment of Fires</a:t>
            </a:r>
          </a:p>
        </p:txBody>
      </p:sp>
      <p:sp>
        <p:nvSpPr>
          <p:cNvPr id="3" name="Content Placeholder 2"/>
          <p:cNvSpPr>
            <a:spLocks noGrp="1"/>
          </p:cNvSpPr>
          <p:nvPr>
            <p:ph idx="1"/>
          </p:nvPr>
        </p:nvSpPr>
        <p:spPr/>
        <p:txBody>
          <a:bodyPr>
            <a:normAutofit/>
          </a:bodyPr>
          <a:lstStyle/>
          <a:p>
            <a:r>
              <a:rPr lang="en-US" dirty="0" smtClean="0"/>
              <a:t>Hybrid version</a:t>
            </a:r>
            <a:endParaRPr lang="en-US" dirty="0">
              <a:solidFill>
                <a:srgbClr val="FF0000"/>
              </a:solidFill>
            </a:endParaRPr>
          </a:p>
          <a:p>
            <a:endParaRPr lang="en-US" dirty="0"/>
          </a:p>
        </p:txBody>
      </p:sp>
      <p:pic>
        <p:nvPicPr>
          <p:cNvPr id="5" name="Picture 4" descr="57175_CH13_FIG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133600"/>
            <a:ext cx="3438026" cy="2895600"/>
          </a:xfrm>
          <a:prstGeom prst="rect">
            <a:avLst/>
          </a:prstGeom>
        </p:spPr>
      </p:pic>
    </p:spTree>
    <p:extLst>
      <p:ext uri="{BB962C8B-B14F-4D97-AF65-F5344CB8AC3E}">
        <p14:creationId xmlns:p14="http://schemas.microsoft.com/office/powerpoint/2010/main" val="2859180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lvl="0"/>
            <a:r>
              <a:rPr lang="en-US" dirty="0"/>
              <a:t>Chemicals that are used to extinguish or control fires can be categorized by the types of fires on which they are effective, the chemical phase, the mechanism of action, the mode of application, and the application system.</a:t>
            </a:r>
          </a:p>
          <a:p>
            <a:pPr marL="0" indent="0">
              <a:buNone/>
            </a:pPr>
            <a:endParaRPr lang="en-US" dirty="0"/>
          </a:p>
        </p:txBody>
      </p:sp>
    </p:spTree>
    <p:extLst>
      <p:ext uri="{BB962C8B-B14F-4D97-AF65-F5344CB8AC3E}">
        <p14:creationId xmlns:p14="http://schemas.microsoft.com/office/powerpoint/2010/main" val="3091924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Water </a:t>
            </a:r>
            <a:r>
              <a:rPr lang="en-US" dirty="0"/>
              <a:t>is widely used for fire suppression because it is readily available at low cost, is nonflammable, has a high heat of vaporization and gasifies readily, is nontoxic and does not decompose to form toxic products, and causes only limited property damage when used in moderation. </a:t>
            </a:r>
          </a:p>
          <a:p>
            <a:endParaRPr lang="en-US" dirty="0"/>
          </a:p>
        </p:txBody>
      </p:sp>
    </p:spTree>
    <p:extLst>
      <p:ext uri="{BB962C8B-B14F-4D97-AF65-F5344CB8AC3E}">
        <p14:creationId xmlns:p14="http://schemas.microsoft.com/office/powerpoint/2010/main" val="3406119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Water </a:t>
            </a:r>
            <a:r>
              <a:rPr lang="en-US" dirty="0"/>
              <a:t>delivery and suppression effectiveness can be enhanced with chemical additives.</a:t>
            </a:r>
          </a:p>
          <a:p>
            <a:pPr marL="0" indent="0">
              <a:buNone/>
            </a:pPr>
            <a:endParaRPr lang="en-US" dirty="0"/>
          </a:p>
        </p:txBody>
      </p:sp>
    </p:spTree>
    <p:extLst>
      <p:ext uri="{BB962C8B-B14F-4D97-AF65-F5344CB8AC3E}">
        <p14:creationId xmlns:p14="http://schemas.microsoft.com/office/powerpoint/2010/main" val="2925764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Water </a:t>
            </a:r>
            <a:r>
              <a:rPr lang="en-US" dirty="0"/>
              <a:t>should not be used on electrical or metal fires and should be used with caution on liquid fuel fires. For these uses, alternative agents, both chemically inert and chemically active, are available. </a:t>
            </a:r>
          </a:p>
          <a:p>
            <a:pPr marL="0" indent="0">
              <a:buNone/>
            </a:pPr>
            <a:endParaRPr lang="en-US" dirty="0"/>
          </a:p>
        </p:txBody>
      </p:sp>
    </p:spTree>
    <p:extLst>
      <p:ext uri="{BB962C8B-B14F-4D97-AF65-F5344CB8AC3E}">
        <p14:creationId xmlns:p14="http://schemas.microsoft.com/office/powerpoint/2010/main" val="42878010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Powdered </a:t>
            </a:r>
            <a:r>
              <a:rPr lang="en-US" dirty="0"/>
              <a:t>agents (dry chemicals) are used on Class B and Class C fires.</a:t>
            </a:r>
          </a:p>
          <a:p>
            <a:pPr marL="0" indent="0">
              <a:buNone/>
            </a:pPr>
            <a:endParaRPr lang="en-US" dirty="0"/>
          </a:p>
        </p:txBody>
      </p:sp>
    </p:spTree>
    <p:extLst>
      <p:ext uri="{BB962C8B-B14F-4D97-AF65-F5344CB8AC3E}">
        <p14:creationId xmlns:p14="http://schemas.microsoft.com/office/powerpoint/2010/main" val="3400240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Inert </a:t>
            </a:r>
            <a:r>
              <a:rPr lang="en-US" dirty="0"/>
              <a:t>gases prevent or quench flames by increasing the heat capacity of the atmosphere and diluting the oxygen. Chemically active suppressants generally interfere with the chain propagating and chain branching chemistry in flames. The choice and uses of chemically active agents are limited by their </a:t>
            </a:r>
            <a:r>
              <a:rPr lang="en-US" dirty="0" smtClean="0"/>
              <a:t>effects on the environment.  </a:t>
            </a:r>
            <a:endParaRPr lang="en-US" dirty="0"/>
          </a:p>
          <a:p>
            <a:endParaRPr lang="en-US" dirty="0"/>
          </a:p>
        </p:txBody>
      </p:sp>
    </p:spTree>
    <p:extLst>
      <p:ext uri="{BB962C8B-B14F-4D97-AF65-F5344CB8AC3E}">
        <p14:creationId xmlns:p14="http://schemas.microsoft.com/office/powerpoint/2010/main" val="237499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 of Applied Chemicals</a:t>
            </a:r>
          </a:p>
        </p:txBody>
      </p:sp>
      <p:sp>
        <p:nvSpPr>
          <p:cNvPr id="3" name="Content Placeholder 2"/>
          <p:cNvSpPr>
            <a:spLocks noGrp="1"/>
          </p:cNvSpPr>
          <p:nvPr>
            <p:ph idx="1"/>
          </p:nvPr>
        </p:nvSpPr>
        <p:spPr/>
        <p:txBody>
          <a:bodyPr>
            <a:normAutofit/>
          </a:bodyPr>
          <a:lstStyle/>
          <a:p>
            <a:r>
              <a:rPr lang="en-US" dirty="0" smtClean="0"/>
              <a:t>Phase </a:t>
            </a:r>
            <a:r>
              <a:rPr lang="en-US" dirty="0"/>
              <a:t>of the </a:t>
            </a:r>
            <a:r>
              <a:rPr lang="en-US" dirty="0" smtClean="0"/>
              <a:t>chemical</a:t>
            </a:r>
            <a:endParaRPr lang="en-US" dirty="0"/>
          </a:p>
          <a:p>
            <a:r>
              <a:rPr lang="en-US" dirty="0" smtClean="0"/>
              <a:t>Mechanism </a:t>
            </a:r>
            <a:r>
              <a:rPr lang="en-US" dirty="0"/>
              <a:t>of action:</a:t>
            </a:r>
          </a:p>
          <a:p>
            <a:pPr lvl="1"/>
            <a:r>
              <a:rPr lang="en-US" dirty="0"/>
              <a:t>I</a:t>
            </a:r>
            <a:r>
              <a:rPr lang="en-US" dirty="0" smtClean="0"/>
              <a:t>nterference </a:t>
            </a:r>
            <a:r>
              <a:rPr lang="en-US" dirty="0"/>
              <a:t>with flame propagation</a:t>
            </a:r>
          </a:p>
          <a:p>
            <a:pPr lvl="1"/>
            <a:r>
              <a:rPr lang="en-US" dirty="0" smtClean="0"/>
              <a:t>Thermal interaction</a:t>
            </a:r>
            <a:endParaRPr lang="en-US" dirty="0"/>
          </a:p>
          <a:p>
            <a:pPr lvl="1"/>
            <a:r>
              <a:rPr lang="en-US" dirty="0" smtClean="0"/>
              <a:t>Dilution </a:t>
            </a:r>
            <a:r>
              <a:rPr lang="en-US" dirty="0"/>
              <a:t>of </a:t>
            </a:r>
            <a:r>
              <a:rPr lang="en-US" dirty="0" smtClean="0"/>
              <a:t>fuel </a:t>
            </a:r>
            <a:r>
              <a:rPr lang="en-US" dirty="0"/>
              <a:t>vapors and/or oxygen</a:t>
            </a:r>
          </a:p>
          <a:p>
            <a:pPr lvl="1"/>
            <a:r>
              <a:rPr lang="en-US" dirty="0" smtClean="0"/>
              <a:t>Separation </a:t>
            </a:r>
            <a:r>
              <a:rPr lang="en-US" dirty="0"/>
              <a:t>of </a:t>
            </a:r>
            <a:r>
              <a:rPr lang="en-US" dirty="0" smtClean="0"/>
              <a:t>fuel and flames</a:t>
            </a:r>
            <a:endParaRPr lang="en-US" dirty="0"/>
          </a:p>
          <a:p>
            <a:pPr marL="0" indent="0">
              <a:buNone/>
            </a:pPr>
            <a:endParaRPr lang="en-US" dirty="0"/>
          </a:p>
        </p:txBody>
      </p:sp>
    </p:spTree>
    <p:extLst>
      <p:ext uri="{BB962C8B-B14F-4D97-AF65-F5344CB8AC3E}">
        <p14:creationId xmlns:p14="http://schemas.microsoft.com/office/powerpoint/2010/main" val="170014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 of Applied Chemicals</a:t>
            </a:r>
          </a:p>
        </p:txBody>
      </p:sp>
      <p:sp>
        <p:nvSpPr>
          <p:cNvPr id="3" name="Content Placeholder 2"/>
          <p:cNvSpPr>
            <a:spLocks noGrp="1"/>
          </p:cNvSpPr>
          <p:nvPr>
            <p:ph idx="1"/>
          </p:nvPr>
        </p:nvSpPr>
        <p:spPr/>
        <p:txBody>
          <a:bodyPr>
            <a:normAutofit/>
          </a:bodyPr>
          <a:lstStyle/>
          <a:p>
            <a:r>
              <a:rPr lang="en-US" dirty="0" smtClean="0"/>
              <a:t>Mode </a:t>
            </a:r>
            <a:r>
              <a:rPr lang="en-US" dirty="0"/>
              <a:t>of application </a:t>
            </a:r>
            <a:r>
              <a:rPr lang="en-US" dirty="0" smtClean="0"/>
              <a:t>   </a:t>
            </a:r>
            <a:endParaRPr lang="en-US" dirty="0"/>
          </a:p>
          <a:p>
            <a:pPr lvl="1"/>
            <a:r>
              <a:rPr lang="en-US" dirty="0" smtClean="0"/>
              <a:t>Streaming</a:t>
            </a:r>
            <a:endParaRPr lang="en-US" dirty="0"/>
          </a:p>
          <a:p>
            <a:pPr lvl="1"/>
            <a:r>
              <a:rPr lang="en-US" dirty="0" smtClean="0"/>
              <a:t>Total flooding </a:t>
            </a:r>
            <a:endParaRPr lang="en-US" dirty="0"/>
          </a:p>
          <a:p>
            <a:r>
              <a:rPr lang="en-US" dirty="0" smtClean="0"/>
              <a:t>Application system</a:t>
            </a:r>
            <a:endParaRPr lang="en-US" dirty="0"/>
          </a:p>
        </p:txBody>
      </p:sp>
    </p:spTree>
    <p:extLst>
      <p:ext uri="{BB962C8B-B14F-4D97-AF65-F5344CB8AC3E}">
        <p14:creationId xmlns:p14="http://schemas.microsoft.com/office/powerpoint/2010/main" val="218284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2015</Words>
  <Application>Microsoft Office PowerPoint</Application>
  <PresentationFormat>On-screen Show (4:3)</PresentationFormat>
  <Paragraphs>384</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Chapter 13 Fire Fighting Chemicals</vt:lpstr>
      <vt:lpstr>Objectives</vt:lpstr>
      <vt:lpstr>Objectives</vt:lpstr>
      <vt:lpstr>Objectives</vt:lpstr>
      <vt:lpstr>Introduction</vt:lpstr>
      <vt:lpstr>Definitions</vt:lpstr>
      <vt:lpstr>Organization of Applied Chemicals</vt:lpstr>
      <vt:lpstr>Organization of Applied Chemicals</vt:lpstr>
      <vt:lpstr>Organization of Applied Chemicals</vt:lpstr>
      <vt:lpstr>Water</vt:lpstr>
      <vt:lpstr>Water</vt:lpstr>
      <vt:lpstr>Water</vt:lpstr>
      <vt:lpstr>Water</vt:lpstr>
      <vt:lpstr>Water</vt:lpstr>
      <vt:lpstr>Water</vt:lpstr>
      <vt:lpstr>Water</vt:lpstr>
      <vt:lpstr>Water</vt:lpstr>
      <vt:lpstr>Water</vt:lpstr>
      <vt:lpstr>Water</vt:lpstr>
      <vt:lpstr>Water</vt:lpstr>
      <vt:lpstr>Enhanced Water</vt:lpstr>
      <vt:lpstr>Enhanced Water</vt:lpstr>
      <vt:lpstr>Enhanced Water</vt:lpstr>
      <vt:lpstr>Aqueous Foams</vt:lpstr>
      <vt:lpstr>Aqueous Foams</vt:lpstr>
      <vt:lpstr>Aqueous Foams</vt:lpstr>
      <vt:lpstr>Aqueous Foams</vt:lpstr>
      <vt:lpstr>Aqueous Foams</vt:lpstr>
      <vt:lpstr>Aqueous Foams</vt:lpstr>
      <vt:lpstr>Nonaqueous Agents</vt:lpstr>
      <vt:lpstr>Nonaqueous Agents</vt:lpstr>
      <vt:lpstr>Nonaqueous Agents</vt:lpstr>
      <vt:lpstr>Inert Gases</vt:lpstr>
      <vt:lpstr>Inert Gases</vt:lpstr>
      <vt:lpstr>Inert Gases</vt:lpstr>
      <vt:lpstr>Inert Gases</vt:lpstr>
      <vt:lpstr>Noble Gases</vt:lpstr>
      <vt:lpstr>Nitrogen</vt:lpstr>
      <vt:lpstr>Carbon Dioxide</vt:lpstr>
      <vt:lpstr>Carbon Dioxide</vt:lpstr>
      <vt:lpstr>Carbon Dioxide</vt:lpstr>
      <vt:lpstr>Carbon Dioxide</vt:lpstr>
      <vt:lpstr>Carbon Dioxide</vt:lpstr>
      <vt:lpstr>Perfluorocarbons</vt:lpstr>
      <vt:lpstr>Perfluorocarbons</vt:lpstr>
      <vt:lpstr>Active Halogenated Agents</vt:lpstr>
      <vt:lpstr>Active Halogenated Agents</vt:lpstr>
      <vt:lpstr>Active Halogenated Agents</vt:lpstr>
      <vt:lpstr>Active Halogenated Agents</vt:lpstr>
      <vt:lpstr>Active Halogenated Agents</vt:lpstr>
      <vt:lpstr>Active Halogenated Agents</vt:lpstr>
      <vt:lpstr>Active Halogenated Agents</vt:lpstr>
      <vt:lpstr>Active Halogenated Agents</vt:lpstr>
      <vt:lpstr>Active Halogenated Agents</vt:lpstr>
      <vt:lpstr>Active Halogenated Agents</vt:lpstr>
      <vt:lpstr>Active Halogenated Agents</vt:lpstr>
      <vt:lpstr>Dry Chemical Agents</vt:lpstr>
      <vt:lpstr>Dry Chemical Agents</vt:lpstr>
      <vt:lpstr>Dry Chemical Agents</vt:lpstr>
      <vt:lpstr>Dry Chemical Agents</vt:lpstr>
      <vt:lpstr>Dry Chemical Agents</vt:lpstr>
      <vt:lpstr>Dry Chemical Agents</vt:lpstr>
      <vt:lpstr>Dry Chemical Agents</vt:lpstr>
      <vt:lpstr>Extinguishment of Flowing Gas Flames</vt:lpstr>
      <vt:lpstr>Extinguishment of Flowing Gas Flames</vt:lpstr>
      <vt:lpstr>Extinguishment of Flowing Gas Flames</vt:lpstr>
      <vt:lpstr>Extinguishment of a Shallow Liquid Fuel Spill Fire</vt:lpstr>
      <vt:lpstr>Extinguishment of a Shallow Liquid Fuel Spill Fire</vt:lpstr>
      <vt:lpstr>Extinguishment of a Deep Tank Liquid Fuel Fire</vt:lpstr>
      <vt:lpstr>Ultrafast Extinguishment of Fires</vt:lpstr>
      <vt:lpstr>Ultrafast Extinguishment of Fires</vt:lpstr>
      <vt:lpstr>Summary</vt:lpstr>
      <vt:lpstr>Summary</vt:lpstr>
      <vt:lpstr>Summary</vt:lpstr>
      <vt:lpstr>Summary</vt:lpstr>
      <vt:lpstr>Summary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Fire Fighting Chemicals</dc:title>
  <dc:creator>Nancy Hoffmann</dc:creator>
  <cp:lastModifiedBy>Janet  Morris</cp:lastModifiedBy>
  <cp:revision>47</cp:revision>
  <dcterms:created xsi:type="dcterms:W3CDTF">2014-03-04T00:13:09Z</dcterms:created>
  <dcterms:modified xsi:type="dcterms:W3CDTF">2014-05-08T13:59:40Z</dcterms:modified>
</cp:coreProperties>
</file>