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4" r:id="rId2"/>
  </p:sldMasterIdLst>
  <p:notesMasterIdLst>
    <p:notesMasterId r:id="rId42"/>
  </p:notesMasterIdLst>
  <p:sldIdLst>
    <p:sldId id="256" r:id="rId3"/>
    <p:sldId id="271" r:id="rId4"/>
    <p:sldId id="307" r:id="rId5"/>
    <p:sldId id="267" r:id="rId6"/>
    <p:sldId id="268" r:id="rId7"/>
    <p:sldId id="272" r:id="rId8"/>
    <p:sldId id="273" r:id="rId9"/>
    <p:sldId id="276" r:id="rId10"/>
    <p:sldId id="278" r:id="rId11"/>
    <p:sldId id="277" r:id="rId12"/>
    <p:sldId id="279" r:id="rId13"/>
    <p:sldId id="275" r:id="rId14"/>
    <p:sldId id="281" r:id="rId15"/>
    <p:sldId id="284" r:id="rId16"/>
    <p:sldId id="285" r:id="rId17"/>
    <p:sldId id="289" r:id="rId18"/>
    <p:sldId id="280" r:id="rId19"/>
    <p:sldId id="290" r:id="rId20"/>
    <p:sldId id="287" r:id="rId21"/>
    <p:sldId id="288" r:id="rId22"/>
    <p:sldId id="291" r:id="rId23"/>
    <p:sldId id="292" r:id="rId24"/>
    <p:sldId id="294" r:id="rId25"/>
    <p:sldId id="295" r:id="rId26"/>
    <p:sldId id="296" r:id="rId27"/>
    <p:sldId id="283" r:id="rId28"/>
    <p:sldId id="298" r:id="rId29"/>
    <p:sldId id="274" r:id="rId30"/>
    <p:sldId id="297" r:id="rId31"/>
    <p:sldId id="269" r:id="rId32"/>
    <p:sldId id="301" r:id="rId33"/>
    <p:sldId id="300" r:id="rId34"/>
    <p:sldId id="305" r:id="rId35"/>
    <p:sldId id="306" r:id="rId36"/>
    <p:sldId id="265" r:id="rId37"/>
    <p:sldId id="299" r:id="rId38"/>
    <p:sldId id="303" r:id="rId39"/>
    <p:sldId id="302" r:id="rId40"/>
    <p:sldId id="304" r:id="rId4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62" autoAdjust="0"/>
    <p:restoredTop sz="79251" autoAdjust="0"/>
  </p:normalViewPr>
  <p:slideViewPr>
    <p:cSldViewPr>
      <p:cViewPr>
        <p:scale>
          <a:sx n="80" d="100"/>
          <a:sy n="80" d="100"/>
        </p:scale>
        <p:origin x="-163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4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35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04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77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81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78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4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7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81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34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81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 bright="42000" contrast="-68000"/>
          </a:blip>
          <a:srcRect/>
          <a:stretch>
            <a:fillRect l="-30000" t="-20000" r="-2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fld id="{E43C80C6-B7CA-49E3-9DA0-584897892B34}" type="datetime8">
              <a:rPr lang="en-US" smtClean="0"/>
              <a:t>7/14/2013 3:29 PM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en-US" smtClean="0">
                <a:solidFill>
                  <a:schemeClr val="tx2"/>
                </a:solidFill>
              </a:rPr>
              <a:t>Portions of this PowerPoint adapted from the CSUS Career Center Resume Workshop created by Dave McVey, 2010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7285-1664-42D3-AA9B-3FECD80A4B4D}" type="datetime8">
              <a:rPr lang="en-US" smtClean="0">
                <a:solidFill>
                  <a:schemeClr val="tx2"/>
                </a:solidFill>
              </a:rPr>
              <a:t>7/14/2013 3:29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1E848F9-C7DF-4747-A501-F23095D4B5D6}" type="datetime8">
              <a:rPr lang="en-US" smtClean="0">
                <a:solidFill>
                  <a:schemeClr val="tx2"/>
                </a:solidFill>
              </a:rPr>
              <a:t>7/14/2013 3:29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8517-2670-440B-B54D-F86A0D5343D7}" type="datetime8">
              <a:rPr lang="en-US" smtClean="0"/>
              <a:t>7/14/2013 3:29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7487-5DB8-481F-A577-0F8AC016AC6B}" type="datetime8">
              <a:rPr lang="en-US" smtClean="0"/>
              <a:t>7/14/2013 3:29 PM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C3001EC-4AE0-4EE1-B290-FB31C719B33A}" type="datetime8">
              <a:rPr lang="en-US" smtClean="0"/>
              <a:t>7/14/2013 3:29 PM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B699E00-9C86-450B-9CC9-612BAB5877CA}" type="datetime8">
              <a:rPr lang="en-US" smtClean="0"/>
              <a:t>7/14/2013 3:29 PM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548C-77AE-4B7F-9A9C-F7CF3B0D620B}" type="datetime8">
              <a:rPr lang="en-US" smtClean="0"/>
              <a:t>7/14/2013 3:29 PM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EC00-C12E-4B63-9A3F-EF1EA263786E}" type="datetime8">
              <a:rPr lang="en-US" smtClean="0"/>
              <a:t>7/14/2013 3:29 PM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6CBB-503B-4A81-9251-BAF94B03E296}" type="datetime8">
              <a:rPr lang="en-US" smtClean="0"/>
              <a:t>7/14/2013 3:29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sm_penci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648" y="1755648"/>
            <a:ext cx="1615307" cy="2145615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4B1B2C3-B299-45BD-870F-7046DC21DF41}" type="datetime8">
              <a:rPr lang="en-US" smtClean="0"/>
              <a:t>7/14/2013 3:29 PM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F8DE464F-10A0-4306-9651-CFEEA745A9B4}" type="datetime8">
              <a:rPr lang="en-US" smtClean="0">
                <a:solidFill>
                  <a:schemeClr val="tx2"/>
                </a:solidFill>
              </a:rPr>
              <a:t>7/14/2013 3:29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 sz="1400" smtClean="0">
                <a:solidFill>
                  <a:schemeClr val="tx2"/>
                </a:solidFill>
              </a:rPr>
              <a:t>Portions of this PowerPoint adapted from the CSUS Career Center Resume Workshop created by Dave McVey, 2010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5.png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1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2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2" Type="http://schemas.microsoft.com/office/2007/relationships/media" Target="../media/media32.wav"/><Relationship Id="rId1" Type="http://schemas.openxmlformats.org/officeDocument/2006/relationships/tags" Target="../tags/tag2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2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av"/><Relationship Id="rId2" Type="http://schemas.microsoft.com/office/2007/relationships/media" Target="../media/media34.wav"/><Relationship Id="rId1" Type="http://schemas.openxmlformats.org/officeDocument/2006/relationships/tags" Target="../tags/tag2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2" Type="http://schemas.microsoft.com/office/2007/relationships/media" Target="../media/media37.wav"/><Relationship Id="rId1" Type="http://schemas.openxmlformats.org/officeDocument/2006/relationships/tags" Target="../tags/tag2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2" Type="http://schemas.microsoft.com/office/2007/relationships/media" Target="../media/media38.wav"/><Relationship Id="rId1" Type="http://schemas.openxmlformats.org/officeDocument/2006/relationships/tags" Target="../tags/tag2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066800" y="381000"/>
            <a:ext cx="7543800" cy="3276600"/>
          </a:xfrm>
        </p:spPr>
        <p:txBody>
          <a:bodyPr>
            <a:normAutofit/>
          </a:bodyPr>
          <a:lstStyle/>
          <a:p>
            <a:pPr algn="ctr"/>
            <a:r>
              <a:rPr lang="en-US" sz="4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Resumes </a:t>
            </a:r>
            <a:br>
              <a:rPr lang="en-US" sz="4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</a:br>
            <a:r>
              <a:rPr lang="en-US" sz="4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&amp; </a:t>
            </a:r>
            <a:br>
              <a:rPr lang="en-US" sz="4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</a:br>
            <a:r>
              <a:rPr lang="en-US" sz="4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cover letters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Amanda Greene</a:t>
            </a:r>
          </a:p>
          <a:p>
            <a:r>
              <a:rPr lang="en-US" dirty="0" err="1" smtClean="0"/>
              <a:t>Coun</a:t>
            </a:r>
            <a:r>
              <a:rPr lang="en-US" dirty="0" smtClean="0"/>
              <a:t>: 050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4346722"/>
            <a:ext cx="6755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800" i="1" dirty="0"/>
              <a:t>“Well done is much better than well said.”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4953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~ Benjamin Franklin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5"/>
    </mc:Choice>
    <mc:Fallback>
      <p:transition spd="slow" advTm="9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Resume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You would use this resume if you possess strong skills and a solid work experience. </a:t>
            </a:r>
            <a:endParaRPr lang="en-US" dirty="0" smtClean="0"/>
          </a:p>
          <a:p>
            <a:r>
              <a:rPr lang="en-US" dirty="0" smtClean="0"/>
              <a:t>Use </a:t>
            </a:r>
            <a:r>
              <a:rPr lang="en-US" b="1" dirty="0">
                <a:solidFill>
                  <a:schemeClr val="accent1"/>
                </a:solidFill>
              </a:rPr>
              <a:t>ACTION VERBS </a:t>
            </a:r>
            <a:r>
              <a:rPr lang="en-US" dirty="0"/>
              <a:t>to add energy to your resume.  </a:t>
            </a:r>
            <a:endParaRPr lang="en-US" dirty="0" smtClean="0"/>
          </a:p>
          <a:p>
            <a:pPr lvl="1"/>
            <a:r>
              <a:rPr lang="en-US" dirty="0" smtClean="0"/>
              <a:t>It </a:t>
            </a:r>
            <a:r>
              <a:rPr lang="en-US" dirty="0"/>
              <a:t>is important to show the employer that you are a person of action.  </a:t>
            </a:r>
            <a:endParaRPr lang="en-US" dirty="0" smtClean="0"/>
          </a:p>
          <a:p>
            <a:r>
              <a:rPr lang="en-US" dirty="0" smtClean="0"/>
              <a:t>Make </a:t>
            </a:r>
            <a:r>
              <a:rPr lang="en-US" dirty="0"/>
              <a:t>your resume stand out with distinctive </a:t>
            </a:r>
            <a:r>
              <a:rPr lang="en-US" b="1" i="1" dirty="0">
                <a:solidFill>
                  <a:schemeClr val="accent1"/>
                </a:solidFill>
              </a:rPr>
              <a:t>action verbs </a:t>
            </a:r>
            <a:r>
              <a:rPr lang="en-US" dirty="0"/>
              <a:t>and </a:t>
            </a:r>
            <a:r>
              <a:rPr lang="en-US" b="1" i="1" dirty="0">
                <a:solidFill>
                  <a:schemeClr val="accent1"/>
                </a:solidFill>
              </a:rPr>
              <a:t>accomplishments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60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20"/>
    </mc:Choice>
    <mc:Fallback>
      <p:transition spd="slow" advTm="4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Resumes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1589567"/>
            <a:ext cx="4343400" cy="4572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33400" indent="-533400">
              <a:buFont typeface="Wingdings 2"/>
              <a:buChar char=""/>
              <a:defRPr/>
            </a:pPr>
            <a:r>
              <a:rPr lang="en-US" dirty="0"/>
              <a:t>Advantages</a:t>
            </a:r>
          </a:p>
          <a:p>
            <a:pPr marL="914400" lvl="1" indent="-457200">
              <a:buFont typeface="Wingdings"/>
              <a:buChar char=""/>
              <a:defRPr/>
            </a:pPr>
            <a:r>
              <a:rPr lang="en-US" sz="2000" dirty="0"/>
              <a:t>Includes skills acquired from school and other experiences</a:t>
            </a:r>
          </a:p>
          <a:p>
            <a:pPr marL="914400" lvl="1" indent="-457200">
              <a:buFont typeface="Wingdings"/>
              <a:buChar char=""/>
              <a:defRPr/>
            </a:pPr>
            <a:r>
              <a:rPr lang="en-US" sz="2000" dirty="0"/>
              <a:t>Emphasizes skills most relevant to the position</a:t>
            </a:r>
          </a:p>
          <a:p>
            <a:pPr marL="914400" lvl="1" indent="-457200">
              <a:buFont typeface="Wingdings"/>
              <a:buChar char=""/>
              <a:defRPr/>
            </a:pPr>
            <a:r>
              <a:rPr lang="en-US" sz="2000" dirty="0"/>
              <a:t>Underplays chronology, limited experience, “job hopping”</a:t>
            </a:r>
          </a:p>
          <a:p>
            <a:pPr marL="914400" lvl="1" indent="-457200">
              <a:buFont typeface="Wingdings"/>
              <a:buChar char=""/>
              <a:defRPr/>
            </a:pPr>
            <a:r>
              <a:rPr lang="en-US" sz="2000" dirty="0"/>
              <a:t>Helpful to those who have limited job related experience, are transitioning from the military, or who are changing careers</a:t>
            </a:r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4724400" y="1589567"/>
            <a:ext cx="4267199" cy="4572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33400" indent="-533400">
              <a:buFont typeface="Wingdings 2"/>
              <a:buChar char=""/>
              <a:defRPr/>
            </a:pPr>
            <a:r>
              <a:rPr lang="en-US" dirty="0" smtClean="0"/>
              <a:t>Disadvantages</a:t>
            </a:r>
            <a:endParaRPr lang="en-US" dirty="0"/>
          </a:p>
          <a:p>
            <a:pPr marL="548640" lvl="1">
              <a:buFont typeface="Wingdings"/>
              <a:buChar char=""/>
              <a:defRPr/>
            </a:pPr>
            <a:r>
              <a:rPr lang="en-US" sz="2000" dirty="0" smtClean="0"/>
              <a:t>Employers </a:t>
            </a:r>
            <a:r>
              <a:rPr lang="en-US" sz="2000" dirty="0"/>
              <a:t>may be unfamiliar with style or wary that you are trying to “fix” something</a:t>
            </a:r>
          </a:p>
          <a:p>
            <a:pPr marL="548640" lvl="1">
              <a:buFont typeface="Wingdings"/>
              <a:buChar char=""/>
              <a:defRPr/>
            </a:pPr>
            <a:r>
              <a:rPr lang="en-US" sz="2000" dirty="0" smtClean="0"/>
              <a:t>Employer </a:t>
            </a:r>
            <a:r>
              <a:rPr lang="en-US" sz="2000" dirty="0"/>
              <a:t>cannot see job duties from each position</a:t>
            </a:r>
          </a:p>
          <a:p>
            <a:pPr marL="548640" lvl="1">
              <a:buFont typeface="Wingdings"/>
              <a:buChar char=""/>
              <a:defRPr/>
            </a:pPr>
            <a:r>
              <a:rPr lang="en-US" sz="2000" dirty="0"/>
              <a:t>More difficult to write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8229600" cy="365125"/>
          </a:xfrm>
        </p:spPr>
        <p:txBody>
          <a:bodyPr/>
          <a:lstStyle/>
          <a:p>
            <a:r>
              <a:rPr lang="en-US" sz="1000" dirty="0" smtClean="0"/>
              <a:t>Portions of this PowerPoint adapted from the CSUS Career Center Resume Workshop created by Dave McVey, 2010</a:t>
            </a:r>
            <a:endParaRPr lang="en-US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91000"/>
            <a:ext cx="2600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3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28"/>
    </mc:Choice>
    <mc:Fallback>
      <p:transition spd="slow" advTm="5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 animBg="1"/>
      <p:bldP spid="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will you use?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 Functional</a:t>
            </a:r>
          </a:p>
          <a:p>
            <a:r>
              <a:rPr lang="en-US" sz="6000" dirty="0" smtClean="0"/>
              <a:t> Chronological</a:t>
            </a:r>
          </a:p>
          <a:p>
            <a:r>
              <a:rPr lang="en-US" sz="6000" dirty="0" smtClean="0"/>
              <a:t> Combination</a:t>
            </a:r>
            <a:endParaRPr lang="en-US" sz="6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24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93"/>
    </mc:Choice>
    <mc:Fallback>
      <p:transition spd="slow" advTm="3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Resume Categories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229600" cy="365125"/>
          </a:xfrm>
        </p:spPr>
        <p:txBody>
          <a:bodyPr/>
          <a:lstStyle/>
          <a:p>
            <a:r>
              <a:rPr lang="en-US" sz="1200" dirty="0" smtClean="0"/>
              <a:t>Portions of this PowerPoint adapted from the CSUS Career Center Resume Workshop created by Dave McVey, 2010</a:t>
            </a:r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Heading</a:t>
            </a:r>
          </a:p>
          <a:p>
            <a:r>
              <a:rPr lang="en-US" sz="3200" dirty="0"/>
              <a:t>Objective</a:t>
            </a:r>
          </a:p>
          <a:p>
            <a:r>
              <a:rPr lang="en-US" sz="3200" dirty="0"/>
              <a:t>Summary of Qualifications (optional)</a:t>
            </a:r>
          </a:p>
          <a:p>
            <a:r>
              <a:rPr lang="en-US" sz="3200" dirty="0"/>
              <a:t>Education</a:t>
            </a:r>
          </a:p>
          <a:p>
            <a:r>
              <a:rPr lang="en-US" sz="3200" dirty="0" smtClean="0"/>
              <a:t>Credential(s</a:t>
            </a:r>
            <a:r>
              <a:rPr lang="en-US" sz="3200" dirty="0"/>
              <a:t>)</a:t>
            </a:r>
          </a:p>
          <a:p>
            <a:r>
              <a:rPr lang="en-US" sz="3200" dirty="0"/>
              <a:t>Certification, licenses</a:t>
            </a:r>
          </a:p>
          <a:p>
            <a:r>
              <a:rPr lang="en-US" sz="3200" dirty="0" smtClean="0"/>
              <a:t>Projects </a:t>
            </a:r>
            <a:r>
              <a:rPr lang="en-US" sz="3200" dirty="0"/>
              <a:t>and </a:t>
            </a:r>
            <a:r>
              <a:rPr lang="en-US" sz="3200" dirty="0" smtClean="0"/>
              <a:t>Research (optional)</a:t>
            </a:r>
            <a:endParaRPr lang="en-US" sz="3200" dirty="0"/>
          </a:p>
          <a:p>
            <a:r>
              <a:rPr lang="en-US" sz="3200" dirty="0"/>
              <a:t>Work Experience, Professional </a:t>
            </a:r>
            <a:r>
              <a:rPr lang="en-US" sz="3200" dirty="0" smtClean="0"/>
              <a:t>Experience, Related Experience</a:t>
            </a:r>
          </a:p>
          <a:p>
            <a:r>
              <a:rPr lang="en-US" sz="3200" dirty="0" smtClean="0"/>
              <a:t>Professional Affiliations (optional)</a:t>
            </a:r>
            <a:endParaRPr lang="en-US" sz="3200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64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82"/>
    </mc:Choice>
    <mc:Fallback>
      <p:transition spd="slow" advTm="6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Center or right-aligned</a:t>
            </a:r>
          </a:p>
          <a:p>
            <a:r>
              <a:rPr lang="en-US" dirty="0" smtClean="0"/>
              <a:t>Keep heading the same on resume, cover letter, and reference page</a:t>
            </a:r>
          </a:p>
          <a:p>
            <a:r>
              <a:rPr lang="en-US" dirty="0" smtClean="0"/>
              <a:t>Name can be one font size larger than resume text and bolded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9" t="18069" r="28961" b="53844"/>
          <a:stretch/>
        </p:blipFill>
        <p:spPr bwMode="auto">
          <a:xfrm>
            <a:off x="1199407" y="4191000"/>
            <a:ext cx="6578931" cy="2407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01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15"/>
    </mc:Choice>
    <mc:Fallback>
      <p:transition spd="slow" advTm="2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229600" cy="365125"/>
          </a:xfrm>
        </p:spPr>
        <p:txBody>
          <a:bodyPr/>
          <a:lstStyle/>
          <a:p>
            <a:r>
              <a:rPr lang="en-US" dirty="0" smtClean="0"/>
              <a:t>Portions of this PowerPoint adapted from the CSUS Career Center Resume Workshop created by Dave McVey, 2010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/>
              <a:t>List the job title, position, or department to which you are applying; company name or industry.</a:t>
            </a:r>
          </a:p>
          <a:p>
            <a:r>
              <a:rPr lang="en-US" sz="3200" dirty="0"/>
              <a:t>Objective may be omitted for some purposes, such as a generalized resume for a career fair</a:t>
            </a:r>
          </a:p>
          <a:p>
            <a:r>
              <a:rPr lang="en-US" sz="3200" dirty="0"/>
              <a:t>Avoid wordy objective statements; simple is better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64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63"/>
    </mc:Choice>
    <mc:Fallback>
      <p:transition spd="slow" advTm="2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Objective Statements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229600" cy="365125"/>
          </a:xfrm>
        </p:spPr>
        <p:txBody>
          <a:bodyPr/>
          <a:lstStyle/>
          <a:p>
            <a:r>
              <a:rPr lang="en-US" sz="1200" dirty="0" smtClean="0"/>
              <a:t>Portions of this PowerPoint adapted from the CSUS Career Center Resume Workshop created by Dave McVey, 2010</a:t>
            </a:r>
            <a:endParaRPr lang="en-US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0375" y="1981200"/>
            <a:ext cx="8208963" cy="609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600" b="1" dirty="0" smtClean="0"/>
              <a:t>OBJECTIVE</a:t>
            </a:r>
            <a:endParaRPr lang="en-US" sz="1600" dirty="0" smtClean="0"/>
          </a:p>
          <a:p>
            <a:pPr>
              <a:buFont typeface="Wingdings" pitchFamily="2" charset="2"/>
              <a:buNone/>
            </a:pPr>
            <a:r>
              <a:rPr lang="en-US" sz="1600" dirty="0" smtClean="0"/>
              <a:t>		A position as a Human Resources Assistant with Allison Health, Inc.</a:t>
            </a:r>
          </a:p>
          <a:p>
            <a:pPr>
              <a:buFont typeface="Wingdings 2" pitchFamily="18" charset="2"/>
              <a:buNone/>
            </a:pPr>
            <a:endParaRPr lang="en-US" sz="1600" dirty="0" smtClean="0"/>
          </a:p>
          <a:p>
            <a:pPr>
              <a:buFont typeface="Wingdings" pitchFamily="2" charset="2"/>
              <a:buNone/>
            </a:pPr>
            <a:r>
              <a:rPr lang="en-US" sz="1600" dirty="0" smtClean="0"/>
              <a:t>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600200"/>
            <a:ext cx="48768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Sample Objective #1: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01638" y="3352800"/>
            <a:ext cx="82089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en-US" sz="1600" b="1" dirty="0">
                <a:latin typeface="+mn-lt"/>
              </a:rPr>
              <a:t>OBJECTIVE</a:t>
            </a:r>
            <a:endParaRPr lang="en-US" sz="1600" dirty="0"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1600" dirty="0"/>
              <a:t>	</a:t>
            </a:r>
            <a:r>
              <a:rPr lang="en-US" sz="1600" dirty="0" smtClean="0"/>
              <a:t>To obtain a position </a:t>
            </a:r>
            <a:r>
              <a:rPr lang="en-US" sz="1600" dirty="0"/>
              <a:t>as a Real Estate Investment Intern that will use my </a:t>
            </a:r>
            <a:r>
              <a:rPr lang="en-US" sz="1600" dirty="0" smtClean="0"/>
              <a:t>	strengths </a:t>
            </a:r>
            <a:r>
              <a:rPr lang="en-US" sz="1600" dirty="0"/>
              <a:t>in </a:t>
            </a:r>
            <a:r>
              <a:rPr lang="en-US" sz="1600" dirty="0" smtClean="0"/>
              <a:t>real estate </a:t>
            </a:r>
            <a:r>
              <a:rPr lang="en-US" sz="1600" dirty="0"/>
              <a:t>and investment analysis</a:t>
            </a:r>
          </a:p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endParaRPr lang="en-US" sz="1600" dirty="0">
              <a:latin typeface="+mn-lt"/>
            </a:endParaRPr>
          </a:p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/>
            </a:pPr>
            <a:endParaRPr lang="en-US" sz="1600" dirty="0">
              <a:latin typeface="+mn-lt"/>
            </a:endParaRPr>
          </a:p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en-US" sz="1600" dirty="0">
                <a:latin typeface="+mn-lt"/>
              </a:rPr>
              <a:t>		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2971800"/>
            <a:ext cx="22509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Sample Objective #2: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4419600"/>
            <a:ext cx="48768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Sample Objective </a:t>
            </a:r>
            <a:r>
              <a:rPr lang="en-US" sz="1600" b="1" dirty="0" smtClean="0">
                <a:latin typeface="+mn-lt"/>
              </a:rPr>
              <a:t>#3:</a:t>
            </a:r>
            <a:endParaRPr lang="en-US" sz="1600" b="1" dirty="0">
              <a:latin typeface="+mn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1000" y="4800600"/>
            <a:ext cx="82089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en-US" sz="1600" b="1" dirty="0">
                <a:latin typeface="+mn-lt"/>
              </a:rPr>
              <a:t>OBJECTIVE</a:t>
            </a:r>
            <a:endParaRPr lang="en-US" sz="1600" dirty="0"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1600" dirty="0"/>
              <a:t>	</a:t>
            </a:r>
            <a:r>
              <a:rPr lang="en-US" sz="1600" dirty="0" smtClean="0"/>
              <a:t>To obtain a position </a:t>
            </a:r>
            <a:r>
              <a:rPr lang="en-US" sz="1600" dirty="0"/>
              <a:t>as a </a:t>
            </a:r>
            <a:r>
              <a:rPr lang="en-US" sz="1600" dirty="0" smtClean="0"/>
              <a:t>Math tutor in the tutoring center at Solano Community 	College</a:t>
            </a:r>
            <a:endParaRPr lang="en-US" sz="1600" dirty="0">
              <a:latin typeface="+mn-lt"/>
            </a:endParaRPr>
          </a:p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/>
            </a:pPr>
            <a:endParaRPr lang="en-US" sz="1600" dirty="0">
              <a:latin typeface="+mn-lt"/>
            </a:endParaRPr>
          </a:p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en-US" sz="1600" dirty="0">
                <a:latin typeface="+mn-lt"/>
              </a:rPr>
              <a:t>	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1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61"/>
    </mc:Choice>
    <mc:Fallback>
      <p:transition spd="slow" advTm="10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 Statements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Key Points of Accomplishment </a:t>
            </a:r>
            <a:r>
              <a:rPr lang="en-US" b="1" dirty="0" smtClean="0"/>
              <a:t>Statements</a:t>
            </a:r>
            <a:endParaRPr lang="en-US" dirty="0"/>
          </a:p>
          <a:p>
            <a:r>
              <a:rPr lang="en-US" dirty="0" smtClean="0"/>
              <a:t>Write about </a:t>
            </a:r>
            <a:r>
              <a:rPr lang="en-US" dirty="0"/>
              <a:t>actual work, educational and volunteer situations where you demonstrated  your strengths and </a:t>
            </a:r>
            <a:r>
              <a:rPr lang="en-US" dirty="0" smtClean="0"/>
              <a:t>skills.</a:t>
            </a:r>
          </a:p>
          <a:p>
            <a:r>
              <a:rPr lang="en-US" dirty="0" smtClean="0"/>
              <a:t>Specific</a:t>
            </a:r>
            <a:r>
              <a:rPr lang="en-US" dirty="0"/>
              <a:t>, unique contributions that you have to your </a:t>
            </a:r>
            <a:r>
              <a:rPr lang="en-US" dirty="0" smtClean="0"/>
              <a:t>organization.</a:t>
            </a:r>
          </a:p>
          <a:p>
            <a:r>
              <a:rPr lang="en-US" dirty="0" smtClean="0"/>
              <a:t>Always </a:t>
            </a:r>
            <a:r>
              <a:rPr lang="en-US" dirty="0"/>
              <a:t>include an accomplishment section right after your </a:t>
            </a:r>
            <a:r>
              <a:rPr lang="en-US" dirty="0" smtClean="0"/>
              <a:t>objective/goal.</a:t>
            </a:r>
          </a:p>
          <a:p>
            <a:r>
              <a:rPr lang="en-US" dirty="0" smtClean="0"/>
              <a:t>You </a:t>
            </a:r>
            <a:r>
              <a:rPr lang="en-US" dirty="0"/>
              <a:t>want to capture the employer's attention as quickly as possible.  These are your strongest selling </a:t>
            </a:r>
            <a:r>
              <a:rPr lang="en-US" dirty="0" smtClean="0"/>
              <a:t>points.</a:t>
            </a:r>
          </a:p>
          <a:p>
            <a:r>
              <a:rPr lang="en-US" dirty="0" smtClean="0"/>
              <a:t>Example of heading “Summary of Qualifications”</a:t>
            </a:r>
          </a:p>
          <a:p>
            <a:pPr lvl="1"/>
            <a:r>
              <a:rPr lang="en-US" dirty="0" smtClean="0"/>
              <a:t>See packet for Guidelines &amp; Possible Topics</a:t>
            </a:r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45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17"/>
    </mc:Choice>
    <mc:Fallback>
      <p:transition spd="slow" advTm="5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Qualifications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Optional: Could be used in Cover Letter</a:t>
            </a:r>
            <a:endParaRPr lang="en-US" sz="2400" dirty="0"/>
          </a:p>
          <a:p>
            <a:r>
              <a:rPr lang="en-US" sz="2400" dirty="0" smtClean="0"/>
              <a:t>Directly relate these to the actual job description</a:t>
            </a:r>
          </a:p>
          <a:p>
            <a:r>
              <a:rPr lang="en-US" sz="2400" dirty="0" smtClean="0"/>
              <a:t>Use their exact wording</a:t>
            </a:r>
          </a:p>
          <a:p>
            <a:r>
              <a:rPr lang="en-US" sz="2400" dirty="0" smtClean="0"/>
              <a:t>No less than 3; </a:t>
            </a:r>
            <a:r>
              <a:rPr lang="en-US" sz="2400" dirty="0"/>
              <a:t>N</a:t>
            </a:r>
            <a:r>
              <a:rPr lang="en-US" sz="2400" dirty="0" smtClean="0"/>
              <a:t>o more than 5 bullet points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26115" r="27793" b="38559"/>
          <a:stretch/>
        </p:blipFill>
        <p:spPr bwMode="auto">
          <a:xfrm>
            <a:off x="914400" y="3524992"/>
            <a:ext cx="6994567" cy="302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14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96"/>
    </mc:Choice>
    <mc:Fallback>
      <p:transition spd="slow" advTm="5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8229600" cy="365125"/>
          </a:xfrm>
        </p:spPr>
        <p:txBody>
          <a:bodyPr/>
          <a:lstStyle/>
          <a:p>
            <a:r>
              <a:rPr lang="en-US" sz="1000" dirty="0" smtClean="0"/>
              <a:t>Portions of this PowerPoint adapted from the CSUS Career Center Resume Workshop created by Dave McVey, 2010</a:t>
            </a:r>
            <a:endParaRPr lang="en-US" sz="1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Degree(s)</a:t>
            </a:r>
          </a:p>
          <a:p>
            <a:r>
              <a:rPr lang="en-US" sz="3200" dirty="0"/>
              <a:t>Major(s)</a:t>
            </a:r>
          </a:p>
          <a:p>
            <a:r>
              <a:rPr lang="en-US" sz="3200" dirty="0"/>
              <a:t>Concentration(s); Minor(s)</a:t>
            </a:r>
          </a:p>
          <a:p>
            <a:r>
              <a:rPr lang="en-US" sz="3200" dirty="0"/>
              <a:t>School(s) where you received a </a:t>
            </a:r>
            <a:r>
              <a:rPr lang="en-US" sz="3200" dirty="0" smtClean="0"/>
              <a:t>degree or are attending</a:t>
            </a:r>
            <a:endParaRPr lang="en-US" sz="3200" dirty="0"/>
          </a:p>
          <a:p>
            <a:r>
              <a:rPr lang="en-US" sz="3200" dirty="0"/>
              <a:t>Graduation </a:t>
            </a:r>
            <a:r>
              <a:rPr lang="en-US" sz="3200" dirty="0" smtClean="0"/>
              <a:t>date or </a:t>
            </a:r>
            <a:r>
              <a:rPr lang="en-US" sz="3200" dirty="0"/>
              <a:t>Expected: graduation </a:t>
            </a:r>
            <a:r>
              <a:rPr lang="en-US" sz="3200" dirty="0" smtClean="0"/>
              <a:t>date</a:t>
            </a:r>
            <a:endParaRPr lang="en-US" sz="3200" dirty="0"/>
          </a:p>
          <a:p>
            <a:r>
              <a:rPr lang="en-US" sz="3200" dirty="0"/>
              <a:t>Overall and/or Major GPA (optional)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903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9"/>
    </mc:Choice>
    <mc:Fallback>
      <p:transition spd="slow" advTm="3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in mind……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Resume &amp; Cover Letter are 2/3 of part 3 of your final (worth 75 points) </a:t>
            </a:r>
            <a:r>
              <a:rPr lang="en-US" b="1" dirty="0" smtClean="0">
                <a:solidFill>
                  <a:schemeClr val="accent1"/>
                </a:solidFill>
              </a:rPr>
              <a:t>No late papers accepted.</a:t>
            </a:r>
            <a:endParaRPr lang="en-US" sz="8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If you have not yet decided on a potential future career choice, think about an immediate goal when developing your resume &amp; cover letter. </a:t>
            </a:r>
            <a:endParaRPr lang="en-US" sz="3000" dirty="0" smtClean="0"/>
          </a:p>
          <a:p>
            <a:pPr lvl="1"/>
            <a:r>
              <a:rPr lang="en-US" sz="2100" dirty="0" smtClean="0"/>
              <a:t>(ex: Getting a job for the holidays, Volunteering, Internships etc.)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03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57"/>
    </mc:Choice>
    <mc:Fallback>
      <p:transition spd="slow" advTm="2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Examples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382000" cy="365125"/>
          </a:xfrm>
        </p:spPr>
        <p:txBody>
          <a:bodyPr/>
          <a:lstStyle/>
          <a:p>
            <a:r>
              <a:rPr lang="en-US" sz="1050" dirty="0" smtClean="0"/>
              <a:t>Portions of this PowerPoint adapted from the CSUS Career Center Resume Workshop created by Dave McVey, 2010</a:t>
            </a:r>
            <a:endParaRPr lang="en-US" sz="1050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sz="quarter" idx="1"/>
          </p:nvPr>
        </p:nvSpPr>
        <p:spPr>
          <a:xfrm>
            <a:off x="612648" y="1600200"/>
            <a:ext cx="5026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sz="2000" b="1" dirty="0">
                <a:latin typeface="+mn-lt"/>
              </a:rPr>
              <a:t>Education Section Examples #1 and #2: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2209800"/>
            <a:ext cx="8208963" cy="4114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EDUCATION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Associate of Arts in Sociology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Solano Community College   May 2013    GPA: 3.0</a:t>
            </a: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EDUCATION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Bachelor of Science in Business Administration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Concentrations: Marketing, General Management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Minor: Spanish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California State University, Sacramento, Expected: December 2015</a:t>
            </a: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3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94"/>
    </mc:Choice>
    <mc:Fallback>
      <p:transition spd="slow" advTm="66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Sub Categories in Education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2133600"/>
            <a:ext cx="4191000" cy="4572000"/>
          </a:xfrm>
        </p:spPr>
        <p:txBody>
          <a:bodyPr>
            <a:normAutofit/>
          </a:bodyPr>
          <a:lstStyle/>
          <a:p>
            <a:r>
              <a:rPr lang="en-US" sz="2800" dirty="0"/>
              <a:t>Achievements:</a:t>
            </a:r>
          </a:p>
          <a:p>
            <a:r>
              <a:rPr lang="en-US" sz="2800" dirty="0"/>
              <a:t>Credential(s):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Language Skills:</a:t>
            </a:r>
          </a:p>
          <a:p>
            <a:r>
              <a:rPr lang="en-US" sz="2800" dirty="0"/>
              <a:t>Honors:</a:t>
            </a:r>
          </a:p>
          <a:p>
            <a:r>
              <a:rPr lang="en-US" sz="2800" dirty="0"/>
              <a:t>Awards:</a:t>
            </a:r>
          </a:p>
          <a:p>
            <a:r>
              <a:rPr lang="en-US" sz="2800" dirty="0" smtClean="0"/>
              <a:t>Related Coursework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844901" y="2133600"/>
            <a:ext cx="3886200" cy="4572000"/>
          </a:xfrm>
        </p:spPr>
        <p:txBody>
          <a:bodyPr/>
          <a:lstStyle/>
          <a:p>
            <a:r>
              <a:rPr lang="en-US" sz="2800" dirty="0"/>
              <a:t>Projects:	</a:t>
            </a:r>
          </a:p>
          <a:p>
            <a:r>
              <a:rPr lang="en-US" sz="2800" dirty="0"/>
              <a:t>Class Projects:	</a:t>
            </a:r>
          </a:p>
          <a:p>
            <a:r>
              <a:rPr lang="en-US" sz="2800" dirty="0"/>
              <a:t>Computer Skills:</a:t>
            </a:r>
          </a:p>
          <a:p>
            <a:r>
              <a:rPr lang="en-US" sz="2800" dirty="0"/>
              <a:t>Certification:		</a:t>
            </a:r>
          </a:p>
          <a:p>
            <a:r>
              <a:rPr lang="en-US" sz="2800" dirty="0"/>
              <a:t>Licensure:</a:t>
            </a:r>
          </a:p>
          <a:p>
            <a:r>
              <a:rPr lang="en-US" sz="2800" dirty="0"/>
              <a:t>Scholarships: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609600" y="6248206"/>
            <a:ext cx="83820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050" dirty="0" smtClean="0"/>
              <a:t>Portions of this PowerPoint adapted from the CSUS Career Center Resume Workshop created by Dave McVey, 2010</a:t>
            </a:r>
            <a:endParaRPr lang="en-US" sz="105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3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66"/>
    </mc:Choice>
    <mc:Fallback>
      <p:transition spd="slow" advTm="49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Sub Categories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382000" cy="365125"/>
          </a:xfrm>
        </p:spPr>
        <p:txBody>
          <a:bodyPr/>
          <a:lstStyle/>
          <a:p>
            <a:r>
              <a:rPr lang="en-US" sz="1050" dirty="0" smtClean="0"/>
              <a:t>Portions of this PowerPoint adapted from the CSUS Career Center Resume Workshop created by Dave McVey, 2010</a:t>
            </a:r>
            <a:endParaRPr lang="en-US" sz="105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EDUCATION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Bachelor of Science in Business Administration, Entrepreneurship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Minor: Computer Science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California State University, Sacramento, Expected: May 2015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Honors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		Dean’s List: Fall 2012 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Certification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		CPR Certified	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Language Skills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	Spanish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Computer Skills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	Microsoft Word, PowerPoint, Excel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46"/>
    </mc:Choice>
    <mc:Fallback>
      <p:transition spd="slow" advTm="46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 Experience: Chronological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2000" y="6569075"/>
            <a:ext cx="8305800" cy="365125"/>
          </a:xfrm>
        </p:spPr>
        <p:txBody>
          <a:bodyPr/>
          <a:lstStyle/>
          <a:p>
            <a:r>
              <a:rPr lang="en-US" sz="1050" dirty="0" smtClean="0"/>
              <a:t>Portions of this PowerPoint adapted from the CSUS Career Center Resume Workshop created by Dave McVey, 2010</a:t>
            </a:r>
            <a:endParaRPr lang="en-US" sz="105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226552" cy="4724400"/>
          </a:xfrm>
        </p:spPr>
        <p:txBody>
          <a:bodyPr>
            <a:noAutofit/>
          </a:bodyPr>
          <a:lstStyle/>
          <a:p>
            <a:r>
              <a:rPr lang="en-US" sz="2400" dirty="0"/>
              <a:t>Job title</a:t>
            </a:r>
          </a:p>
          <a:p>
            <a:r>
              <a:rPr lang="en-US" sz="2400" dirty="0" smtClean="0"/>
              <a:t>Company Name</a:t>
            </a:r>
          </a:p>
          <a:p>
            <a:r>
              <a:rPr lang="en-US" sz="2400" dirty="0" smtClean="0"/>
              <a:t>Department/Division (if applicable)</a:t>
            </a:r>
            <a:r>
              <a:rPr lang="en-US" sz="2400" dirty="0"/>
              <a:t>			</a:t>
            </a:r>
          </a:p>
          <a:p>
            <a:r>
              <a:rPr lang="en-US" sz="2400" dirty="0"/>
              <a:t>City, State</a:t>
            </a:r>
          </a:p>
          <a:p>
            <a:r>
              <a:rPr lang="en-US" sz="2400" dirty="0"/>
              <a:t>Dates of Employment </a:t>
            </a:r>
          </a:p>
          <a:p>
            <a:r>
              <a:rPr lang="en-US" sz="2400" dirty="0" smtClean="0"/>
              <a:t>In </a:t>
            </a:r>
            <a:r>
              <a:rPr lang="en-US" sz="2400" dirty="0"/>
              <a:t>reverse chronological order by date </a:t>
            </a:r>
            <a:endParaRPr lang="en-US" sz="2400" dirty="0" smtClean="0"/>
          </a:p>
          <a:p>
            <a:r>
              <a:rPr lang="en-US" sz="2400" dirty="0" smtClean="0"/>
              <a:t>May </a:t>
            </a:r>
            <a:r>
              <a:rPr lang="en-US" sz="2400" dirty="0"/>
              <a:t>be separated into Related Work </a:t>
            </a:r>
            <a:r>
              <a:rPr lang="en-US" sz="2400" dirty="0" smtClean="0"/>
              <a:t>Experience and Work Experience or even Experience if mixture of paid and unpaid</a:t>
            </a:r>
          </a:p>
          <a:p>
            <a:r>
              <a:rPr lang="en-US" sz="2400" dirty="0" smtClean="0"/>
              <a:t>Action-verb sentences aka </a:t>
            </a:r>
            <a:r>
              <a:rPr lang="en-US" sz="2000" b="1" dirty="0" smtClean="0">
                <a:solidFill>
                  <a:schemeClr val="accent1"/>
                </a:solidFill>
              </a:rPr>
              <a:t>accomplishment statements  </a:t>
            </a:r>
            <a:r>
              <a:rPr lang="en-US" sz="2400" dirty="0"/>
              <a:t>in priority order and written to reflect skills/knowledge relating to the job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31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70"/>
    </mc:Choice>
    <mc:Fallback>
      <p:transition spd="slow" advTm="109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Experience Examples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229600" cy="365125"/>
          </a:xfrm>
        </p:spPr>
        <p:txBody>
          <a:bodyPr/>
          <a:lstStyle/>
          <a:p>
            <a:r>
              <a:rPr lang="en-US" sz="1000" dirty="0" smtClean="0"/>
              <a:t>Portions of this PowerPoint adapted from the CSUS Career Center Resume Workshop created by Dave McVey, 2010</a:t>
            </a:r>
            <a:endParaRPr lang="en-US" sz="10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55600" y="1752600"/>
            <a:ext cx="8208963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EXPERIENCE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Academic Tutor          			                    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Jan 2012 - Present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Solano Community College, Fairfield, CA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	• Worked with students both one on one and in groups tutoring on various    	   subjects such as Math, English, and Sociology.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Sales Associate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				   Sept 2010 - Present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American Eagle Outfitters, Fairfield, CA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	• Provided customer service to customers in person and on the phone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1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77"/>
    </mc:Choice>
    <mc:Fallback>
      <p:transition spd="slow" advTm="6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Verb Statements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3 to 5 bullet points per job</a:t>
            </a:r>
          </a:p>
          <a:p>
            <a:r>
              <a:rPr lang="en-US" dirty="0" smtClean="0"/>
              <a:t>Format wording to match job you are applying for</a:t>
            </a:r>
          </a:p>
          <a:p>
            <a:r>
              <a:rPr lang="en-US" dirty="0" smtClean="0"/>
              <a:t>Try not to use the same action verbs for each statement</a:t>
            </a:r>
          </a:p>
          <a:p>
            <a:r>
              <a:rPr lang="en-US" dirty="0" smtClean="0"/>
              <a:t>Use correct TENSE.  If you are currently in the position, use present tense.  If you are no longer in this position, speak in the past tense</a:t>
            </a:r>
          </a:p>
          <a:p>
            <a:pPr lvl="1"/>
            <a:r>
              <a:rPr lang="en-US" dirty="0" smtClean="0"/>
              <a:t>Provide customer service OR Provided customer service</a:t>
            </a:r>
          </a:p>
          <a:p>
            <a:r>
              <a:rPr lang="en-US" dirty="0" smtClean="0"/>
              <a:t>Quantify whenever possible: Add numbers and descriptors</a:t>
            </a:r>
          </a:p>
          <a:p>
            <a:pPr lvl="1"/>
            <a:r>
              <a:rPr lang="en-US" dirty="0" smtClean="0"/>
              <a:t>Ex: Increased sales for 10 out of 11 accounts by 50-75%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97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74"/>
    </mc:Choice>
    <mc:Fallback>
      <p:transition spd="slow" advTm="5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Resume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153400" cy="365125"/>
          </a:xfrm>
        </p:spPr>
        <p:txBody>
          <a:bodyPr/>
          <a:lstStyle/>
          <a:p>
            <a:r>
              <a:rPr lang="en-US" sz="1100" dirty="0" smtClean="0"/>
              <a:t>Portions of this PowerPoint adapted from the CSUS Career Center Resume Workshop created by Dave McVey, 2010</a:t>
            </a:r>
            <a:endParaRPr lang="en-US" sz="11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 smtClean="0"/>
              <a:t>Uses heading, objective, skill summary, education and then different from the chronological resume, the </a:t>
            </a:r>
            <a:r>
              <a:rPr lang="en-US" sz="2000" dirty="0" smtClean="0"/>
              <a:t>combination resume uses </a:t>
            </a:r>
            <a:r>
              <a:rPr lang="en-US" sz="2000" dirty="0" smtClean="0"/>
              <a:t>three </a:t>
            </a:r>
            <a:r>
              <a:rPr lang="en-US" sz="2000" dirty="0"/>
              <a:t>skill categories that relate to the </a:t>
            </a:r>
            <a:r>
              <a:rPr lang="en-US" sz="2000" dirty="0" smtClean="0"/>
              <a:t>position</a:t>
            </a:r>
          </a:p>
          <a:p>
            <a:r>
              <a:rPr lang="en-US" sz="2000" dirty="0" smtClean="0"/>
              <a:t>Action-verb </a:t>
            </a:r>
            <a:r>
              <a:rPr lang="en-US" sz="2000" dirty="0"/>
              <a:t>sentences within each skill category can come from paid and non-paid experiences, school, and life experiences</a:t>
            </a:r>
          </a:p>
          <a:p>
            <a:r>
              <a:rPr lang="en-US" sz="2000" dirty="0"/>
              <a:t>Skills section can be called:</a:t>
            </a:r>
          </a:p>
          <a:p>
            <a:pPr lvl="1"/>
            <a:r>
              <a:rPr lang="en-US" sz="1500" dirty="0"/>
              <a:t>Relevant Skills and Knowledge</a:t>
            </a:r>
          </a:p>
          <a:p>
            <a:pPr lvl="1"/>
            <a:r>
              <a:rPr lang="en-US" sz="1500" dirty="0"/>
              <a:t>Professional Skills</a:t>
            </a:r>
          </a:p>
          <a:p>
            <a:r>
              <a:rPr lang="en-US" sz="2000" dirty="0"/>
              <a:t>In a combination resume, one always includes a Work History section after the Relevant Skills and Knowledge section</a:t>
            </a:r>
          </a:p>
          <a:p>
            <a:pPr lvl="1"/>
            <a:r>
              <a:rPr lang="en-US" sz="1500" dirty="0"/>
              <a:t>The Work History section only includes the Job Title, company or organization name, City, State, and date range.</a:t>
            </a:r>
          </a:p>
          <a:p>
            <a:r>
              <a:rPr lang="en-US" sz="2000" dirty="0"/>
              <a:t>The date range can be </a:t>
            </a:r>
            <a:r>
              <a:rPr lang="en-US" sz="2000" dirty="0" smtClean="0"/>
              <a:t>expressed </a:t>
            </a:r>
            <a:r>
              <a:rPr lang="en-US" sz="2000" dirty="0"/>
              <a:t>by year only or month and year.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05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71"/>
    </mc:Choice>
    <mc:Fallback>
      <p:transition spd="slow" advTm="99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Combination Resume 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153400" cy="365125"/>
          </a:xfrm>
        </p:spPr>
        <p:txBody>
          <a:bodyPr/>
          <a:lstStyle/>
          <a:p>
            <a:r>
              <a:rPr lang="en-US" sz="1100" dirty="0" smtClean="0"/>
              <a:t>Portions of this PowerPoint adapted from the CSUS Career Center Resume Workshop created by Dave McVey, 2010</a:t>
            </a:r>
            <a:endParaRPr lang="en-US" sz="11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600200"/>
            <a:ext cx="8915400" cy="4495800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RELEVANT SKILLS AND KNOWLEDGE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Program Development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• Prepared and taught health education programs to students in stress management, relaxation and exercise.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      • Implemented a smoking cessation program in the residence halls for freshman and sophomore students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Management and Supervision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•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Supervised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 staff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up to 15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personal trainers in a center that specialized in professional and college athletes.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Project Management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	   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• Directed a 15-person team that conducted a nutrition health survey of 1,000  school age children, ages 9 – 17.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WORK HISTORY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	Fitness Counselor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Season’s Personal Fitness Center, Carmichael, CA, 2011 - Present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	Health Educator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Davis Community Health, Davis, CA, 2009 - 2011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6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24"/>
    </mc:Choice>
    <mc:Fallback>
      <p:transition spd="slow" advTm="29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Resume Format Examples in Packet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Functional</a:t>
            </a:r>
          </a:p>
          <a:p>
            <a:r>
              <a:rPr lang="en-US" sz="6000" dirty="0" smtClean="0"/>
              <a:t>Combination</a:t>
            </a:r>
          </a:p>
          <a:p>
            <a:r>
              <a:rPr lang="en-US" sz="6000" dirty="0" smtClean="0"/>
              <a:t>Chronological</a:t>
            </a:r>
            <a:endParaRPr lang="en-US" sz="6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3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0"/>
    </mc:Choice>
    <mc:Fallback>
      <p:transition spd="slow" advTm="1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Resume Info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382000" cy="365125"/>
          </a:xfrm>
        </p:spPr>
        <p:txBody>
          <a:bodyPr/>
          <a:lstStyle/>
          <a:p>
            <a:r>
              <a:rPr lang="en-US" dirty="0" smtClean="0"/>
              <a:t>Portions of this PowerPoint adapted from the CSUS Career Center Resume Workshop created by Dave McVey, 2010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Community </a:t>
            </a:r>
            <a:r>
              <a:rPr lang="en-US" sz="3200" dirty="0" smtClean="0"/>
              <a:t>Involvement</a:t>
            </a:r>
          </a:p>
          <a:p>
            <a:r>
              <a:rPr lang="en-US" sz="3200" dirty="0" smtClean="0"/>
              <a:t>Volunteer Participation</a:t>
            </a:r>
            <a:endParaRPr lang="en-US" sz="3200" dirty="0"/>
          </a:p>
          <a:p>
            <a:r>
              <a:rPr lang="en-US" sz="3200" dirty="0"/>
              <a:t>Affiliations</a:t>
            </a:r>
          </a:p>
          <a:p>
            <a:r>
              <a:rPr lang="en-US" sz="3200" dirty="0" smtClean="0"/>
              <a:t>Interests</a:t>
            </a:r>
            <a:endParaRPr lang="en-US" sz="3200" dirty="0"/>
          </a:p>
          <a:p>
            <a:r>
              <a:rPr lang="en-US" sz="3200" dirty="0"/>
              <a:t>Workshops/Seminars Conducted</a:t>
            </a:r>
          </a:p>
          <a:p>
            <a:r>
              <a:rPr lang="en-US" sz="3200" dirty="0" smtClean="0"/>
              <a:t>Community </a:t>
            </a:r>
            <a:r>
              <a:rPr lang="en-US" sz="3200" dirty="0"/>
              <a:t>Health Education Projects</a:t>
            </a:r>
          </a:p>
          <a:p>
            <a:r>
              <a:rPr lang="en-US" sz="3200" dirty="0"/>
              <a:t>Activities </a:t>
            </a:r>
          </a:p>
          <a:p>
            <a:r>
              <a:rPr lang="en-US" sz="3200" dirty="0"/>
              <a:t>International Experiences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6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51"/>
    </mc:Choice>
    <mc:Fallback>
      <p:transition spd="slow" advTm="6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Resume Packet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Portions of this PowerPoint adapted from the CSUS Career Center Resume Workshop created by Dave McVey, 2010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you have not already done so, download the “Resume Packet” in your Module and follow along with this Power Point.</a:t>
            </a:r>
          </a:p>
          <a:p>
            <a:r>
              <a:rPr lang="en-US" dirty="0" smtClean="0"/>
              <a:t>Resume Packet also includes the templates you will be using.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6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65"/>
    </mc:Choice>
    <mc:Fallback>
      <p:transition spd="slow" advTm="1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Experiences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188075"/>
            <a:ext cx="8153400" cy="365125"/>
          </a:xfrm>
        </p:spPr>
        <p:txBody>
          <a:bodyPr/>
          <a:lstStyle/>
          <a:p>
            <a:r>
              <a:rPr lang="en-US" sz="1050" dirty="0" smtClean="0"/>
              <a:t>Portions of this PowerPoint adapted from the CSUS Career Center Resume Workshop created by Dave McVey, 2010</a:t>
            </a:r>
            <a:endParaRPr lang="en-US" sz="105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Technical skills and knowledge, </a:t>
            </a:r>
          </a:p>
          <a:p>
            <a:pPr eaLnBrk="1" hangingPunct="1"/>
            <a:r>
              <a:rPr lang="en-US" sz="2000" dirty="0" smtClean="0"/>
              <a:t>Internships and volunteer work</a:t>
            </a:r>
          </a:p>
          <a:p>
            <a:pPr eaLnBrk="1" hangingPunct="1"/>
            <a:r>
              <a:rPr lang="en-US" sz="2000" dirty="0" smtClean="0"/>
              <a:t>Projects, group work, assignments</a:t>
            </a:r>
          </a:p>
          <a:p>
            <a:pPr eaLnBrk="1" hangingPunct="1"/>
            <a:r>
              <a:rPr lang="en-US" sz="2000" dirty="0" smtClean="0"/>
              <a:t>Senior project and/or other research projects/assignments</a:t>
            </a:r>
          </a:p>
          <a:p>
            <a:pPr eaLnBrk="1" hangingPunct="1"/>
            <a:r>
              <a:rPr lang="en-US" sz="2000" dirty="0" smtClean="0"/>
              <a:t>Lab courses</a:t>
            </a:r>
          </a:p>
          <a:p>
            <a:pPr eaLnBrk="1" hangingPunct="1"/>
            <a:r>
              <a:rPr lang="en-US" sz="2000" dirty="0" smtClean="0"/>
              <a:t>Soft skills, such as communication, leadership, organization, and research skills</a:t>
            </a:r>
          </a:p>
          <a:p>
            <a:pPr eaLnBrk="1" hangingPunct="1"/>
            <a:r>
              <a:rPr lang="en-US" sz="2000" dirty="0" smtClean="0"/>
              <a:t>Student clubs and organizations</a:t>
            </a:r>
          </a:p>
          <a:p>
            <a:pPr eaLnBrk="1" hangingPunct="1"/>
            <a:r>
              <a:rPr lang="en-US" sz="2000" dirty="0" smtClean="0"/>
              <a:t>Course content skills and knowledge</a:t>
            </a:r>
          </a:p>
          <a:p>
            <a:pPr eaLnBrk="1" hangingPunct="1"/>
            <a:r>
              <a:rPr lang="en-US" sz="2000" dirty="0" smtClean="0"/>
              <a:t>Community engagement opportunities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61"/>
    </mc:Choice>
    <mc:Fallback>
      <p:transition spd="slow" advTm="7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Aesthetics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382000" cy="365125"/>
          </a:xfrm>
        </p:spPr>
        <p:txBody>
          <a:bodyPr/>
          <a:lstStyle/>
          <a:p>
            <a:r>
              <a:rPr lang="en-US" sz="1100" dirty="0" smtClean="0"/>
              <a:t>Portions of this PowerPoint adapted from the CSUS Career Center Resume Workshop created by Dave McVey, 2010</a:t>
            </a:r>
            <a:endParaRPr lang="en-US" sz="11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6019800" cy="4495800"/>
          </a:xfrm>
        </p:spPr>
        <p:txBody>
          <a:bodyPr>
            <a:normAutofit fontScale="55000" lnSpcReduction="20000"/>
          </a:bodyPr>
          <a:lstStyle/>
          <a:p>
            <a:r>
              <a:rPr lang="en-US" sz="3200" dirty="0"/>
              <a:t>Print your resume on resume paper; white, </a:t>
            </a:r>
            <a:r>
              <a:rPr lang="en-US" sz="3200" dirty="0" smtClean="0"/>
              <a:t>off-white</a:t>
            </a:r>
            <a:r>
              <a:rPr lang="en-US" sz="3200" dirty="0"/>
              <a:t>, light beige, i.e., white linen or natural linen</a:t>
            </a:r>
          </a:p>
          <a:p>
            <a:r>
              <a:rPr lang="en-US" sz="3200" dirty="0"/>
              <a:t>Use 100% white cotton paper for cover letters or the same paper as your resume</a:t>
            </a:r>
          </a:p>
          <a:p>
            <a:r>
              <a:rPr lang="en-US" sz="3200" dirty="0"/>
              <a:t>Never fold your materials; use large envelopes</a:t>
            </a:r>
          </a:p>
          <a:p>
            <a:r>
              <a:rPr lang="en-US" sz="3200" dirty="0"/>
              <a:t>Choose font, size, and style for clarity and </a:t>
            </a:r>
            <a:r>
              <a:rPr lang="en-US" sz="3200" dirty="0" smtClean="0"/>
              <a:t>readability</a:t>
            </a:r>
          </a:p>
          <a:p>
            <a:pPr lvl="1"/>
            <a:r>
              <a:rPr lang="en-US" dirty="0" smtClean="0"/>
              <a:t>11 or 12 </a:t>
            </a:r>
            <a:r>
              <a:rPr lang="en-US" dirty="0" err="1" smtClean="0"/>
              <a:t>pt</a:t>
            </a:r>
            <a:r>
              <a:rPr lang="en-US" dirty="0" smtClean="0"/>
              <a:t> font, Times New Roman, Arial, Calibri</a:t>
            </a:r>
            <a:endParaRPr lang="en-US" dirty="0"/>
          </a:p>
          <a:p>
            <a:r>
              <a:rPr lang="en-US" sz="3200" dirty="0"/>
              <a:t>Try not to overuse bolding, underlining, CAPS, and CAPS bold for major headings, categories, and sub-categories to create emphasis. Works well to highlight categories. </a:t>
            </a:r>
          </a:p>
          <a:p>
            <a:r>
              <a:rPr lang="en-US" sz="3200" dirty="0"/>
              <a:t>Try to fit resume on one page, however, two pages are acceptable</a:t>
            </a:r>
          </a:p>
          <a:p>
            <a:r>
              <a:rPr lang="en-US" sz="3200" dirty="0"/>
              <a:t>Never write “see resume” on applications</a:t>
            </a:r>
          </a:p>
          <a:p>
            <a:r>
              <a:rPr lang="en-US" sz="3200" dirty="0"/>
              <a:t>Check all application materials for spelling, grammar, punctuation errors and consistency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6901" y="2285900"/>
            <a:ext cx="5948361" cy="18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11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84"/>
    </mc:Choice>
    <mc:Fallback>
      <p:transition spd="slow" advTm="9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492875"/>
            <a:ext cx="8305800" cy="365125"/>
          </a:xfrm>
        </p:spPr>
        <p:txBody>
          <a:bodyPr/>
          <a:lstStyle/>
          <a:p>
            <a:r>
              <a:rPr lang="en-US" sz="1000" dirty="0" smtClean="0"/>
              <a:t>Portions of this PowerPoint adapted from the CSUS Career Center Resume Workshop created by Dave McVey, 2010</a:t>
            </a:r>
            <a:endParaRPr lang="en-US" sz="1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fontScale="47500" lnSpcReduction="20000"/>
          </a:bodyPr>
          <a:lstStyle/>
          <a:p>
            <a:pPr>
              <a:buFont typeface="Wingdings 2" pitchFamily="18" charset="2"/>
              <a:buChar char="Ø"/>
            </a:pPr>
            <a:r>
              <a:rPr lang="en-US" sz="3800" dirty="0"/>
              <a:t>No more “References available upon request</a:t>
            </a:r>
            <a:r>
              <a:rPr lang="en-US" sz="3800" dirty="0" smtClean="0"/>
              <a:t>”</a:t>
            </a:r>
          </a:p>
          <a:p>
            <a:pPr marL="0" indent="0">
              <a:buNone/>
            </a:pPr>
            <a:endParaRPr lang="en-US" sz="600" dirty="0"/>
          </a:p>
          <a:p>
            <a:pPr>
              <a:defRPr/>
            </a:pPr>
            <a:r>
              <a:rPr lang="en-US" sz="4200" dirty="0"/>
              <a:t>References are listed on a separate page with the same heading as your resume and include your reference name, business title, business address, telephone number, and email </a:t>
            </a:r>
            <a:r>
              <a:rPr lang="en-US" sz="4200" dirty="0" smtClean="0"/>
              <a:t>address</a:t>
            </a:r>
          </a:p>
          <a:p>
            <a:pPr marL="0" indent="0">
              <a:buNone/>
              <a:defRPr/>
            </a:pPr>
            <a:endParaRPr lang="en-US" sz="1500" dirty="0"/>
          </a:p>
          <a:p>
            <a:pPr>
              <a:defRPr/>
            </a:pPr>
            <a:r>
              <a:rPr lang="en-US" sz="4200" dirty="0"/>
              <a:t>Printed on the same paper as your </a:t>
            </a:r>
            <a:r>
              <a:rPr lang="en-US" sz="4200" dirty="0" smtClean="0"/>
              <a:t>resume</a:t>
            </a:r>
          </a:p>
          <a:p>
            <a:pPr marL="0" indent="0">
              <a:buNone/>
              <a:defRPr/>
            </a:pPr>
            <a:endParaRPr lang="en-US" sz="700" dirty="0"/>
          </a:p>
          <a:p>
            <a:pPr>
              <a:defRPr/>
            </a:pPr>
            <a:r>
              <a:rPr lang="en-US" sz="4200" dirty="0"/>
              <a:t>Same heading as your resume with a title, for example, REFERENCES or Professional </a:t>
            </a:r>
            <a:r>
              <a:rPr lang="en-US" sz="4200" dirty="0" smtClean="0"/>
              <a:t>References</a:t>
            </a:r>
          </a:p>
          <a:p>
            <a:pPr marL="0" indent="0">
              <a:buNone/>
              <a:defRPr/>
            </a:pPr>
            <a:endParaRPr lang="en-US" sz="1300" dirty="0"/>
          </a:p>
          <a:p>
            <a:pPr>
              <a:defRPr/>
            </a:pPr>
            <a:r>
              <a:rPr lang="en-US" sz="4200" dirty="0"/>
              <a:t>In order of importance, references should include:</a:t>
            </a:r>
          </a:p>
          <a:p>
            <a:pPr marL="548640" lvl="1">
              <a:buFont typeface="Wingdings"/>
              <a:buChar char=""/>
              <a:defRPr/>
            </a:pPr>
            <a:r>
              <a:rPr lang="en-US" sz="3400" dirty="0"/>
              <a:t>Presidents, CEO, Division Managers</a:t>
            </a:r>
          </a:p>
          <a:p>
            <a:pPr marL="548640" lvl="1">
              <a:buFont typeface="Wingdings"/>
              <a:buChar char=""/>
              <a:defRPr/>
            </a:pPr>
            <a:r>
              <a:rPr lang="en-US" sz="3400" dirty="0"/>
              <a:t>Department Managers, Supervisors</a:t>
            </a:r>
          </a:p>
          <a:p>
            <a:pPr marL="548640" lvl="1">
              <a:buFont typeface="Wingdings"/>
              <a:buChar char=""/>
              <a:defRPr/>
            </a:pPr>
            <a:r>
              <a:rPr lang="en-US" sz="3400" dirty="0"/>
              <a:t>Colleagues in the field</a:t>
            </a:r>
          </a:p>
          <a:p>
            <a:pPr marL="548640" lvl="1">
              <a:buFont typeface="Wingdings"/>
              <a:buChar char=""/>
              <a:defRPr/>
            </a:pPr>
            <a:r>
              <a:rPr lang="en-US" sz="3400" dirty="0"/>
              <a:t>Co-workers</a:t>
            </a:r>
          </a:p>
          <a:p>
            <a:pPr marL="548640" lvl="1">
              <a:buFont typeface="Wingdings"/>
              <a:buChar char=""/>
              <a:defRPr/>
            </a:pPr>
            <a:r>
              <a:rPr lang="en-US" sz="3400" dirty="0" smtClean="0"/>
              <a:t>Faculty</a:t>
            </a:r>
          </a:p>
          <a:p>
            <a:pPr marL="274320" lvl="1" indent="0">
              <a:buNone/>
              <a:defRPr/>
            </a:pPr>
            <a:endParaRPr lang="en-US" sz="1800" dirty="0"/>
          </a:p>
          <a:p>
            <a:pPr>
              <a:buFont typeface="Wingdings 2" pitchFamily="18" charset="2"/>
              <a:buChar char=""/>
              <a:defRPr/>
            </a:pPr>
            <a:r>
              <a:rPr lang="en-US" sz="3800" dirty="0"/>
              <a:t>Personal references are not </a:t>
            </a:r>
            <a:r>
              <a:rPr lang="en-US" sz="3800" dirty="0" smtClean="0"/>
              <a:t>acceptable unless asked for specifically</a:t>
            </a:r>
            <a:endParaRPr lang="en-US" sz="380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37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09"/>
    </mc:Choice>
    <mc:Fallback>
      <p:transition spd="slow" advTm="8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Resume Do’s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 smtClean="0"/>
              <a:t>Focus </a:t>
            </a:r>
            <a:r>
              <a:rPr lang="en-US" dirty="0"/>
              <a:t>your job objective-be specific, use the same job title that they use</a:t>
            </a:r>
          </a:p>
          <a:p>
            <a:pPr lvl="0"/>
            <a:r>
              <a:rPr lang="en-US" dirty="0"/>
              <a:t>Write your resume for each job objective</a:t>
            </a:r>
          </a:p>
          <a:p>
            <a:pPr lvl="0"/>
            <a:r>
              <a:rPr lang="en-US" dirty="0"/>
              <a:t>Be honest, positive and concise-keep the resume to one page</a:t>
            </a:r>
          </a:p>
          <a:p>
            <a:pPr lvl="0"/>
            <a:r>
              <a:rPr lang="en-US" dirty="0"/>
              <a:t>Use an attractive layout,  including top-quality paper</a:t>
            </a:r>
          </a:p>
          <a:p>
            <a:pPr lvl="0"/>
            <a:r>
              <a:rPr lang="en-US" dirty="0"/>
              <a:t>Use an easy to read typeface</a:t>
            </a:r>
          </a:p>
          <a:p>
            <a:pPr lvl="0"/>
            <a:r>
              <a:rPr lang="en-US" dirty="0"/>
              <a:t>Have someone else proofread your resume.   Use correct spelling and grammar.</a:t>
            </a:r>
          </a:p>
          <a:p>
            <a:pPr lvl="0"/>
            <a:r>
              <a:rPr lang="en-US" dirty="0"/>
              <a:t>Use action verbs and accomplishment statements. See following pages.</a:t>
            </a:r>
          </a:p>
          <a:p>
            <a:pPr lvl="0"/>
            <a:r>
              <a:rPr lang="en-US" dirty="0"/>
              <a:t>Use key words from a job description or advertisement.</a:t>
            </a:r>
          </a:p>
          <a:p>
            <a:pPr lvl="0"/>
            <a:r>
              <a:rPr lang="en-US" dirty="0"/>
              <a:t>Use the correct tense when referring to a position: Present tense for a job you currently work at and past tense for a previous job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48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29"/>
    </mc:Choice>
    <mc:Fallback>
      <p:transition spd="slow" advTm="8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Resume Don’ts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Don’t use pronouns like “I” or “my”</a:t>
            </a:r>
          </a:p>
          <a:p>
            <a:pPr lvl="0"/>
            <a:r>
              <a:rPr lang="en-US" dirty="0"/>
              <a:t>Don't put physical  addresses of employers/schools only city and state</a:t>
            </a:r>
          </a:p>
          <a:p>
            <a:pPr lvl="0"/>
            <a:r>
              <a:rPr lang="en-US" dirty="0"/>
              <a:t>Don't suggest abilities beyond your reach or qualifications</a:t>
            </a:r>
          </a:p>
          <a:p>
            <a:pPr lvl="0"/>
            <a:r>
              <a:rPr lang="en-US" dirty="0"/>
              <a:t>Don't include names of references on your resume. This goes on a separate sheet.</a:t>
            </a:r>
          </a:p>
          <a:p>
            <a:pPr lvl="0"/>
            <a:r>
              <a:rPr lang="en-US" dirty="0"/>
              <a:t>Don't use the expression ''References available upon request."</a:t>
            </a:r>
          </a:p>
          <a:p>
            <a:pPr lvl="0"/>
            <a:r>
              <a:rPr lang="en-US" dirty="0"/>
              <a:t>Don’t use underlines, italics, or shading</a:t>
            </a:r>
          </a:p>
          <a:p>
            <a:pPr lvl="0"/>
            <a:r>
              <a:rPr lang="en-US" dirty="0"/>
              <a:t>Don’t mix verb </a:t>
            </a:r>
            <a:r>
              <a:rPr lang="en-US" dirty="0" smtClean="0"/>
              <a:t>tenses:</a:t>
            </a:r>
          </a:p>
          <a:p>
            <a:pPr lvl="1"/>
            <a:r>
              <a:rPr lang="en-US" dirty="0" smtClean="0"/>
              <a:t>Provid</a:t>
            </a:r>
            <a:r>
              <a:rPr lang="en-US" b="1" u="sng" dirty="0" smtClean="0"/>
              <a:t>ing</a:t>
            </a:r>
            <a:r>
              <a:rPr lang="en-US" dirty="0" smtClean="0"/>
              <a:t> </a:t>
            </a:r>
            <a:r>
              <a:rPr lang="en-US" dirty="0"/>
              <a:t>customer service, Handl</a:t>
            </a:r>
            <a:r>
              <a:rPr lang="en-US" b="1" u="sng" dirty="0"/>
              <a:t>ed</a:t>
            </a:r>
            <a:r>
              <a:rPr lang="en-US" dirty="0"/>
              <a:t> cash transactions</a:t>
            </a:r>
          </a:p>
          <a:p>
            <a:pPr lvl="1"/>
            <a:r>
              <a:rPr lang="en-US" dirty="0" smtClean="0"/>
              <a:t>Provided </a:t>
            </a:r>
            <a:r>
              <a:rPr lang="en-US" dirty="0"/>
              <a:t>customer service, Handled cash transactions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26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56"/>
    </mc:Choice>
    <mc:Fallback>
      <p:transition spd="slow" advTm="5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Credits:   Amy </a:t>
            </a:r>
            <a:r>
              <a:rPr lang="en-US" dirty="0" err="1" smtClean="0"/>
              <a:t>Gaylor</a:t>
            </a:r>
            <a:r>
              <a:rPr lang="en-US" dirty="0" smtClean="0"/>
              <a:t>, Counselor/Instructor, Solano Community College</a:t>
            </a:r>
          </a:p>
          <a:p>
            <a:r>
              <a:rPr lang="en-US" dirty="0"/>
              <a:t>	</a:t>
            </a:r>
            <a:r>
              <a:rPr lang="en-US" dirty="0" smtClean="0"/>
              <a:t>Dave McVey, Career Counselor, CSU Sacramento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Resume Questions/Discussions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6" b="19876"/>
          <a:stretch>
            <a:fillRect/>
          </a:stretch>
        </p:blipFill>
        <p:spPr>
          <a:xfrm>
            <a:off x="2286000" y="152400"/>
            <a:ext cx="6477000" cy="4165273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18192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81"/>
    </mc:Choice>
    <mc:Fallback>
      <p:transition spd="slow" advTm="5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19200"/>
            <a:ext cx="7848600" cy="17526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/>
              <a:t>Cover</a:t>
            </a:r>
            <a:r>
              <a:rPr lang="en-US" dirty="0" smtClean="0"/>
              <a:t> </a:t>
            </a:r>
            <a:r>
              <a:rPr lang="en-US" sz="7200" dirty="0" smtClean="0"/>
              <a:t>Letters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The Introduction to Your Resume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7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0"/>
    </mc:Choice>
    <mc:Fallback>
      <p:transition spd="slow" advTm="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Letters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077200" cy="365125"/>
          </a:xfrm>
        </p:spPr>
        <p:txBody>
          <a:bodyPr/>
          <a:lstStyle/>
          <a:p>
            <a:r>
              <a:rPr lang="en-US" sz="1050" dirty="0" smtClean="0"/>
              <a:t>Portions of this PowerPoint adapted from the CSUS Career Center Resume Workshop created by Dave McVey, 2010</a:t>
            </a:r>
            <a:endParaRPr lang="en-US" sz="105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905000"/>
            <a:ext cx="8153400" cy="4495800"/>
          </a:xfrm>
        </p:spPr>
        <p:txBody>
          <a:bodyPr>
            <a:normAutofit fontScale="70000" lnSpcReduction="20000"/>
          </a:bodyPr>
          <a:lstStyle/>
          <a:p>
            <a:pPr>
              <a:buFont typeface="Wingdings 2" pitchFamily="18" charset="2"/>
              <a:buChar char="Ø"/>
              <a:defRPr/>
            </a:pPr>
            <a:r>
              <a:rPr lang="en-US" sz="3200" dirty="0"/>
              <a:t>Are an essential part of your application packet</a:t>
            </a:r>
          </a:p>
          <a:p>
            <a:pPr>
              <a:buFont typeface="Wingdings 2" pitchFamily="18" charset="2"/>
              <a:buChar char="Ø"/>
              <a:defRPr/>
            </a:pPr>
            <a:r>
              <a:rPr lang="en-US" sz="3200" dirty="0"/>
              <a:t>Must be written for each job for which you are applying; avoid generic cover letters</a:t>
            </a:r>
          </a:p>
          <a:p>
            <a:pPr>
              <a:buFont typeface="Wingdings 2" pitchFamily="18" charset="2"/>
              <a:buChar char="Ø"/>
              <a:defRPr/>
            </a:pPr>
            <a:r>
              <a:rPr lang="en-US" sz="3200" dirty="0"/>
              <a:t>Avoid “essays”; keep your letter simple and pertinent to the job and/or purpose of the letter</a:t>
            </a:r>
          </a:p>
          <a:p>
            <a:pPr>
              <a:buFont typeface="Wingdings 2" pitchFamily="18" charset="2"/>
              <a:buChar char="Ø"/>
              <a:defRPr/>
            </a:pPr>
            <a:r>
              <a:rPr lang="en-US" sz="3200" dirty="0"/>
              <a:t>Personalize the letter by including information about the position/company/organization.</a:t>
            </a:r>
          </a:p>
          <a:p>
            <a:pPr>
              <a:buFont typeface="Wingdings 2" pitchFamily="18" charset="2"/>
              <a:buChar char="Ø"/>
              <a:defRPr/>
            </a:pPr>
            <a:r>
              <a:rPr lang="en-US" sz="3200" dirty="0"/>
              <a:t>There are many types of business correspondence, including cover letters</a:t>
            </a:r>
          </a:p>
          <a:p>
            <a:pPr>
              <a:buFont typeface="Wingdings 2" pitchFamily="18" charset="2"/>
              <a:buChar char="Ø"/>
              <a:defRPr/>
            </a:pPr>
            <a:r>
              <a:rPr lang="en-US" sz="3200" dirty="0"/>
              <a:t>One page.  Keep to a minimum sentences that start with “I”</a:t>
            </a:r>
          </a:p>
          <a:p>
            <a:pPr>
              <a:buFont typeface="Wingdings 2" pitchFamily="18" charset="2"/>
              <a:buChar char="Ø"/>
              <a:defRPr/>
            </a:pPr>
            <a:r>
              <a:rPr lang="en-US" sz="3200" dirty="0"/>
              <a:t>Sign your letters in black ink.  Use 100% cotton paper</a:t>
            </a:r>
          </a:p>
          <a:p>
            <a:pPr>
              <a:buFont typeface="Wingdings 2" pitchFamily="18" charset="2"/>
              <a:buChar char="Ø"/>
              <a:defRPr/>
            </a:pPr>
            <a:r>
              <a:rPr lang="en-US" sz="3200" dirty="0"/>
              <a:t>Letters should have plenty of “open space”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28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44"/>
    </mc:Choice>
    <mc:Fallback>
      <p:transition spd="slow" advTm="63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Same as Resume and References</a:t>
            </a:r>
          </a:p>
          <a:p>
            <a:r>
              <a:rPr lang="en-US" dirty="0" smtClean="0"/>
              <a:t>Date</a:t>
            </a:r>
          </a:p>
          <a:p>
            <a:r>
              <a:rPr lang="en-US" dirty="0" smtClean="0"/>
              <a:t>Address</a:t>
            </a:r>
          </a:p>
          <a:p>
            <a:r>
              <a:rPr lang="en-US" dirty="0" smtClean="0"/>
              <a:t>Find out a name of someone reviewing the resume if possible</a:t>
            </a:r>
            <a:endParaRPr lang="en-US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21437" r="25455" b="49564"/>
          <a:stretch/>
        </p:blipFill>
        <p:spPr bwMode="auto">
          <a:xfrm>
            <a:off x="705591" y="4219699"/>
            <a:ext cx="7600209" cy="248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42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41"/>
    </mc:Choice>
    <mc:Fallback>
      <p:transition spd="slow" advTm="2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8586" r="51331" b="8525"/>
          <a:stretch/>
        </p:blipFill>
        <p:spPr bwMode="auto">
          <a:xfrm>
            <a:off x="1334985" y="381000"/>
            <a:ext cx="689461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0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64"/>
    </mc:Choice>
    <mc:Fallback>
      <p:transition spd="slow" advTm="314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a Resume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200" dirty="0"/>
              <a:t>Acknowledges accomplishments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200" dirty="0"/>
              <a:t>Focuses relevant skills and knowledge  for </a:t>
            </a:r>
            <a:r>
              <a:rPr lang="en-US" sz="3200" dirty="0" smtClean="0"/>
              <a:t>your audience</a:t>
            </a:r>
            <a:endParaRPr lang="en-US" sz="3200" dirty="0"/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200" dirty="0"/>
              <a:t>Used to prepare for </a:t>
            </a:r>
            <a:r>
              <a:rPr lang="en-US" sz="3200" dirty="0" smtClean="0"/>
              <a:t>your interviews</a:t>
            </a:r>
            <a:endParaRPr lang="en-US" sz="3200" dirty="0"/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200" dirty="0"/>
              <a:t>Tailored to the position for which you are applying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200" dirty="0"/>
              <a:t>Integral part of application packet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3200" dirty="0"/>
              <a:t>Updated throughout  college and professional career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153400" cy="365125"/>
          </a:xfrm>
        </p:spPr>
        <p:txBody>
          <a:bodyPr/>
          <a:lstStyle/>
          <a:p>
            <a:r>
              <a:rPr lang="en-US" sz="1050" dirty="0" smtClean="0"/>
              <a:t>Portions of this PowerPoint adapted from the CSUS Career Center Resume Workshop created by Dave McVey, 2010</a:t>
            </a:r>
            <a:endParaRPr lang="en-US" sz="105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61"/>
    </mc:Choice>
    <mc:Fallback>
      <p:transition spd="slow" advTm="3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Your Resume, Your Advertisement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dirty="0" smtClean="0"/>
              <a:t>RESUME PACKET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Page 1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Identify your immediate job goal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What is your long-term goal?  How can you get started in that field now?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55"/>
    </mc:Choice>
    <mc:Fallback>
      <p:transition spd="slow" advTm="5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Resumes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 Functional</a:t>
            </a:r>
          </a:p>
          <a:p>
            <a:r>
              <a:rPr lang="en-US" sz="6000" dirty="0" smtClean="0"/>
              <a:t> Chronological</a:t>
            </a:r>
          </a:p>
          <a:p>
            <a:r>
              <a:rPr lang="en-US" sz="6000" dirty="0" smtClean="0"/>
              <a:t> Combination</a:t>
            </a:r>
            <a:endParaRPr lang="en-US" sz="6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90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2"/>
    </mc:Choice>
    <mc:Fallback>
      <p:transition spd="slow" advTm="1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Resume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</a:t>
            </a:r>
            <a:r>
              <a:rPr lang="en-US" dirty="0" smtClean="0"/>
              <a:t>mphasizes </a:t>
            </a:r>
            <a:r>
              <a:rPr lang="en-US" b="1" i="1" dirty="0" smtClean="0">
                <a:solidFill>
                  <a:schemeClr val="accent1"/>
                </a:solidFill>
              </a:rPr>
              <a:t>skills</a:t>
            </a:r>
            <a:r>
              <a:rPr lang="en-US" dirty="0" smtClean="0"/>
              <a:t> </a:t>
            </a:r>
            <a:r>
              <a:rPr lang="en-US" dirty="0"/>
              <a:t>related to the current job/career goal.  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ocus </a:t>
            </a:r>
            <a:r>
              <a:rPr lang="en-US" dirty="0"/>
              <a:t>is on transferable skills learned through </a:t>
            </a:r>
            <a:r>
              <a:rPr lang="en-US" b="1" i="1" dirty="0">
                <a:solidFill>
                  <a:schemeClr val="accent1"/>
                </a:solidFill>
              </a:rPr>
              <a:t>experience and education</a:t>
            </a:r>
            <a:r>
              <a:rPr lang="en-US" dirty="0"/>
              <a:t>.  </a:t>
            </a:r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do not immediately identify specific past employers. 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is most useful if you: </a:t>
            </a:r>
            <a:endParaRPr lang="en-US" dirty="0" smtClean="0"/>
          </a:p>
          <a:p>
            <a:pPr lvl="1"/>
            <a:r>
              <a:rPr lang="en-US" dirty="0" smtClean="0"/>
              <a:t>Are </a:t>
            </a:r>
            <a:r>
              <a:rPr lang="en-US" dirty="0"/>
              <a:t>new to the workplace or have limited experience related to your career goal</a:t>
            </a:r>
          </a:p>
          <a:p>
            <a:pPr lvl="1"/>
            <a:r>
              <a:rPr lang="en-US" dirty="0" smtClean="0"/>
              <a:t>Have </a:t>
            </a:r>
            <a:r>
              <a:rPr lang="en-US" dirty="0"/>
              <a:t>several jobs with little growth or have gaps in your employment</a:t>
            </a:r>
          </a:p>
          <a:p>
            <a:pPr lvl="1"/>
            <a:r>
              <a:rPr lang="en-US" dirty="0" smtClean="0"/>
              <a:t>Are </a:t>
            </a:r>
            <a:r>
              <a:rPr lang="en-US" dirty="0"/>
              <a:t>changing careers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716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45"/>
    </mc:Choice>
    <mc:Fallback>
      <p:transition spd="slow" advTm="5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Chronological Resume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ists </a:t>
            </a:r>
            <a:r>
              <a:rPr lang="en-US" dirty="0"/>
              <a:t>your work history in reverse chronological </a:t>
            </a:r>
            <a:r>
              <a:rPr lang="en-US" dirty="0" smtClean="0"/>
              <a:t>order</a:t>
            </a:r>
            <a:r>
              <a:rPr lang="en-US" dirty="0"/>
              <a:t>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most </a:t>
            </a:r>
            <a:r>
              <a:rPr lang="en-US" dirty="0"/>
              <a:t>recent job is listed </a:t>
            </a:r>
            <a:r>
              <a:rPr lang="en-US" dirty="0" smtClean="0"/>
              <a:t>first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sz="800" dirty="0" smtClean="0"/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is most useful if you: </a:t>
            </a:r>
          </a:p>
          <a:p>
            <a:pPr lvl="1"/>
            <a:r>
              <a:rPr lang="en-US" dirty="0" smtClean="0"/>
              <a:t>Have </a:t>
            </a:r>
            <a:r>
              <a:rPr lang="en-US" b="1" dirty="0">
                <a:solidFill>
                  <a:schemeClr val="accent1"/>
                </a:solidFill>
              </a:rPr>
              <a:t>no significant breaks </a:t>
            </a:r>
            <a:r>
              <a:rPr lang="en-US" dirty="0"/>
              <a:t>in your employment </a:t>
            </a:r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Are </a:t>
            </a:r>
            <a:r>
              <a:rPr lang="en-US" dirty="0"/>
              <a:t>changing jobs within the same </a:t>
            </a:r>
            <a:r>
              <a:rPr lang="en-US" dirty="0" smtClean="0"/>
              <a:t>career</a:t>
            </a:r>
          </a:p>
          <a:p>
            <a:pPr lvl="1"/>
            <a:r>
              <a:rPr lang="en-US" dirty="0" smtClean="0"/>
              <a:t>Have </a:t>
            </a:r>
            <a:r>
              <a:rPr lang="en-US" b="1" dirty="0">
                <a:solidFill>
                  <a:schemeClr val="accent1"/>
                </a:solidFill>
              </a:rPr>
              <a:t>past experience </a:t>
            </a:r>
            <a:r>
              <a:rPr lang="en-US" dirty="0"/>
              <a:t>that relates to your career goal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54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37"/>
    </mc:Choice>
    <mc:Fallback>
      <p:transition spd="slow" advTm="3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Chronological Resume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33400" indent="-533400"/>
            <a:r>
              <a:rPr lang="en-US" sz="2400" dirty="0"/>
              <a:t>Advantages</a:t>
            </a:r>
          </a:p>
          <a:p>
            <a:pPr marL="914400" lvl="1" indent="-457200"/>
            <a:r>
              <a:rPr lang="en-US" sz="2400" dirty="0"/>
              <a:t>Employer can see job duties for each position</a:t>
            </a:r>
          </a:p>
          <a:p>
            <a:pPr marL="914400" lvl="1" indent="-457200"/>
            <a:r>
              <a:rPr lang="en-US" sz="2400" dirty="0"/>
              <a:t>Lists positions in order of importance</a:t>
            </a:r>
          </a:p>
          <a:p>
            <a:pPr marL="914400" lvl="1" indent="-457200"/>
            <a:r>
              <a:rPr lang="en-US" sz="2400" dirty="0"/>
              <a:t>Emphasis on job titles and dates</a:t>
            </a:r>
          </a:p>
          <a:p>
            <a:pPr marL="914400" lvl="1" indent="-457200"/>
            <a:r>
              <a:rPr lang="en-US" sz="2400" dirty="0"/>
              <a:t>Good for work history that relates to the position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/>
              <a:t>Disadvantages</a:t>
            </a:r>
          </a:p>
          <a:p>
            <a:pPr lvl="1"/>
            <a:r>
              <a:rPr lang="en-US" sz="2400" dirty="0"/>
              <a:t>May not highlight most relevant skills</a:t>
            </a:r>
          </a:p>
          <a:p>
            <a:pPr lvl="1"/>
            <a:r>
              <a:rPr lang="en-US" sz="2400" dirty="0"/>
              <a:t>Emphasizes job titles</a:t>
            </a:r>
          </a:p>
          <a:p>
            <a:pPr lvl="1"/>
            <a:r>
              <a:rPr lang="en-US" sz="2400" dirty="0"/>
              <a:t>Reflects gaps in employment history</a:t>
            </a:r>
          </a:p>
          <a:p>
            <a:pPr lvl="1"/>
            <a:r>
              <a:rPr lang="en-US" sz="2400" dirty="0"/>
              <a:t>May not highlight skills and knowledge from school and volunteer work</a:t>
            </a:r>
          </a:p>
          <a:p>
            <a:endParaRPr lang="en-US" sz="36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8153400" cy="365125"/>
          </a:xfrm>
        </p:spPr>
        <p:txBody>
          <a:bodyPr/>
          <a:lstStyle/>
          <a:p>
            <a:r>
              <a:rPr lang="en-US" sz="1050" dirty="0" smtClean="0"/>
              <a:t>Portions of this PowerPoint adapted from the CSUS Career Center Resume Workshop created by Dave McVey, 2010</a:t>
            </a:r>
            <a:endParaRPr lang="en-US" sz="105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02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08"/>
    </mc:Choice>
    <mc:Fallback>
      <p:transition spd="slow" advTm="4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 animBg="1"/>
      <p:bldP spid="8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3|2.3|15.1|2.1|2|11.6|6.6|1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6|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8|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8|11.4|10.1|6.5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9.1|10|2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7|1.7|2.6|3.9|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4.8|3.4|4.7|5.1|4.6|8.7|25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4|5.3|5.1|18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9.2|17.9|11.5|27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5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|4.3|3.8|3.7|4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1|6.8|7.8|3.1|4.7|4.4|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4|4.7|6.5|15|4.3|11.3|4.6|1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3|10.7|13.1|11.1|13.2|11.1|1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4.8|16.2|4.1|7.7|29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8.4|16.3|7.1|4.3|3.9|7.8|10.5|8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2|7.3|5.5|5.9|4.7|6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6|8.3|7.1|6.8|6.9|10|5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5|3.9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1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9|7|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5|20.1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7.5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6|29.6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5|2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cademicPresentation1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7B6A5FA-AEDC-493D-A38F-607DB1F387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AcademicPresentation1</Template>
  <TotalTime>0</TotalTime>
  <Words>2088</Words>
  <Application>Microsoft Office PowerPoint</Application>
  <PresentationFormat>On-screen Show (4:3)</PresentationFormat>
  <Paragraphs>351</Paragraphs>
  <Slides>39</Slides>
  <Notes>17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AcademicPresentation1</vt:lpstr>
      <vt:lpstr>Resumes  &amp;  cover letters </vt:lpstr>
      <vt:lpstr>Keep in mind……</vt:lpstr>
      <vt:lpstr>Resume Packet</vt:lpstr>
      <vt:lpstr>Purpose of a Resume</vt:lpstr>
      <vt:lpstr>Your Resume, Your Advertisement</vt:lpstr>
      <vt:lpstr>Types of Resumes</vt:lpstr>
      <vt:lpstr>Functional Resume</vt:lpstr>
      <vt:lpstr>Chronological Resume</vt:lpstr>
      <vt:lpstr>Chronological Resume</vt:lpstr>
      <vt:lpstr>Combination Resume</vt:lpstr>
      <vt:lpstr>Combination Resumes</vt:lpstr>
      <vt:lpstr>Which one will you use?</vt:lpstr>
      <vt:lpstr>Resume Categories</vt:lpstr>
      <vt:lpstr>Heading</vt:lpstr>
      <vt:lpstr>Objective</vt:lpstr>
      <vt:lpstr>Examples of Objective Statements</vt:lpstr>
      <vt:lpstr>Accomplishment Statements</vt:lpstr>
      <vt:lpstr>Summary of Qualifications</vt:lpstr>
      <vt:lpstr>Education</vt:lpstr>
      <vt:lpstr>Education Examples</vt:lpstr>
      <vt:lpstr>Additional Sub Categories in Education</vt:lpstr>
      <vt:lpstr>Example of Sub Categories</vt:lpstr>
      <vt:lpstr>Work Experience: Chronological</vt:lpstr>
      <vt:lpstr>Work Experience Examples</vt:lpstr>
      <vt:lpstr>Action Verb Statements</vt:lpstr>
      <vt:lpstr>Combination Resume</vt:lpstr>
      <vt:lpstr>Combination Resume Example</vt:lpstr>
      <vt:lpstr>Resume Format Examples in Packet</vt:lpstr>
      <vt:lpstr>Additional Resume Info</vt:lpstr>
      <vt:lpstr>School Experiences</vt:lpstr>
      <vt:lpstr>Aesthetics</vt:lpstr>
      <vt:lpstr>References</vt:lpstr>
      <vt:lpstr>Resume Do’s</vt:lpstr>
      <vt:lpstr>Resume Don’ts</vt:lpstr>
      <vt:lpstr>Resume Questions/Discussions</vt:lpstr>
      <vt:lpstr>Cover Letters</vt:lpstr>
      <vt:lpstr>Cover Letters</vt:lpstr>
      <vt:lpstr>Heading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2012-11-11T21:04:03Z</dcterms:created>
  <dcterms:modified xsi:type="dcterms:W3CDTF">2013-07-15T01:08:18Z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TC101671251033</vt:lpwstr>
  </property>
</Properties>
</file>