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0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146DB-1AAC-4F5A-B10F-8457949A1600}"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146DB-1AAC-4F5A-B10F-8457949A1600}"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146DB-1AAC-4F5A-B10F-8457949A1600}"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66146DB-1AAC-4F5A-B10F-8457949A1600}"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146DB-1AAC-4F5A-B10F-8457949A1600}"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146DB-1AAC-4F5A-B10F-8457949A1600}"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146DB-1AAC-4F5A-B10F-8457949A1600}" type="datetimeFigureOut">
              <a:rPr lang="en-US" smtClean="0"/>
              <a:pPr/>
              <a:t>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146DB-1AAC-4F5A-B10F-8457949A1600}" type="datetimeFigureOut">
              <a:rPr lang="en-US" smtClean="0"/>
              <a:pPr/>
              <a:t>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146DB-1AAC-4F5A-B10F-8457949A1600}" type="datetimeFigureOut">
              <a:rPr lang="en-US" smtClean="0"/>
              <a:pPr/>
              <a:t>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46DB-1AAC-4F5A-B10F-8457949A1600}"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4151-EA98-4E91-AF43-EA746539FBC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146DB-1AAC-4F5A-B10F-8457949A1600}"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54151-EA98-4E91-AF43-EA746539FBCB}"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66146DB-1AAC-4F5A-B10F-8457949A1600}" type="datetimeFigureOut">
              <a:rPr lang="en-US" smtClean="0"/>
              <a:pPr/>
              <a:t>1/1/2012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2E54151-EA98-4E91-AF43-EA746539FBCB}"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81001"/>
            <a:ext cx="7117180" cy="2362199"/>
          </a:xfrm>
        </p:spPr>
        <p:txBody>
          <a:bodyPr/>
          <a:lstStyle/>
          <a:p>
            <a:r>
              <a:rPr lang="en-US" b="1" dirty="0"/>
              <a:t>Lecture Notes: Week 13</a:t>
            </a:r>
            <a:br>
              <a:rPr lang="en-US" b="1" dirty="0"/>
            </a:br>
            <a:r>
              <a:rPr lang="en-US" dirty="0"/>
              <a:t> Wild-land Fire Behavior</a:t>
            </a:r>
          </a:p>
        </p:txBody>
      </p:sp>
      <p:sp>
        <p:nvSpPr>
          <p:cNvPr id="3" name="Subtitle 2"/>
          <p:cNvSpPr>
            <a:spLocks noGrp="1"/>
          </p:cNvSpPr>
          <p:nvPr>
            <p:ph type="subTitle" idx="1"/>
          </p:nvPr>
        </p:nvSpPr>
        <p:spPr/>
        <p:txBody>
          <a:bodyPr/>
          <a:lstStyle/>
          <a:p>
            <a:r>
              <a:rPr lang="en-US" dirty="0" smtClean="0"/>
              <a:t>Considered the type of fire to hardest</a:t>
            </a:r>
          </a:p>
          <a:p>
            <a:r>
              <a:rPr lang="en-US" dirty="0" smtClean="0"/>
              <a:t>To predict!!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83820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762000"/>
            <a:ext cx="6705600" cy="1077218"/>
          </a:xfrm>
          <a:prstGeom prst="rect">
            <a:avLst/>
          </a:prstGeom>
          <a:noFill/>
        </p:spPr>
        <p:txBody>
          <a:bodyPr wrap="square" rtlCol="0">
            <a:spAutoFit/>
          </a:bodyPr>
          <a:lstStyle/>
          <a:p>
            <a:pPr algn="ctr"/>
            <a:r>
              <a:rPr lang="en-US" sz="3200" b="1" dirty="0"/>
              <a:t>Lecture Notes: Week 13</a:t>
            </a:r>
          </a:p>
          <a:p>
            <a:pPr algn="ctr"/>
            <a:r>
              <a:rPr lang="en-US" sz="3200" dirty="0"/>
              <a:t> Wild-land Fire Behavior</a:t>
            </a:r>
          </a:p>
        </p:txBody>
      </p:sp>
    </p:spTree>
    <p:extLst>
      <p:ext uri="{BB962C8B-B14F-4D97-AF65-F5344CB8AC3E}">
        <p14:creationId xmlns:p14="http://schemas.microsoft.com/office/powerpoint/2010/main" val="3326420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pPr marL="685800" marR="0" indent="-635000">
              <a:spcBef>
                <a:spcPts val="0"/>
              </a:spcBef>
              <a:spcAft>
                <a:spcPts val="0"/>
              </a:spcAft>
            </a:pPr>
            <a:r>
              <a:rPr lang="en-US" sz="2400" dirty="0">
                <a:latin typeface="Times New Roman"/>
                <a:ea typeface="Times New Roman"/>
              </a:rPr>
              <a:t>The </a:t>
            </a:r>
            <a:r>
              <a:rPr lang="en-US" sz="2400" dirty="0" smtClean="0">
                <a:latin typeface="Times New Roman"/>
                <a:ea typeface="Times New Roman"/>
              </a:rPr>
              <a:t>_____________are </a:t>
            </a:r>
            <a:r>
              <a:rPr lang="en-US" sz="2400" dirty="0">
                <a:latin typeface="Times New Roman"/>
                <a:ea typeface="Times New Roman"/>
              </a:rPr>
              <a:t>difficult to understand due to the nature of the weather. Weather is in a constant state of change. Let us look at the “environmental elements</a:t>
            </a:r>
            <a:r>
              <a:rPr lang="en-US" sz="2400" dirty="0" smtClean="0">
                <a:latin typeface="Times New Roman"/>
                <a:ea typeface="Times New Roman"/>
              </a:rPr>
              <a:t>”:</a:t>
            </a:r>
          </a:p>
          <a:p>
            <a:pPr marL="685800" marR="0" indent="-635000">
              <a:spcBef>
                <a:spcPts val="0"/>
              </a:spcBef>
              <a:spcAft>
                <a:spcPts val="0"/>
              </a:spcAft>
            </a:pPr>
            <a:endParaRPr lang="en-US" sz="2400" b="1" dirty="0">
              <a:latin typeface="Times New Roman"/>
              <a:ea typeface="Times New Roman"/>
            </a:endParaRPr>
          </a:p>
          <a:p>
            <a:pPr marL="50800" marR="0" indent="0" algn="ctr">
              <a:spcBef>
                <a:spcPts val="0"/>
              </a:spcBef>
              <a:spcAft>
                <a:spcPts val="0"/>
              </a:spcAft>
              <a:buNone/>
            </a:pPr>
            <a:endParaRPr lang="en-US" sz="2400" b="1" dirty="0">
              <a:latin typeface="Times New Roman"/>
              <a:ea typeface="Times New Roman"/>
            </a:endParaRPr>
          </a:p>
          <a:p>
            <a:pPr marL="0" indent="0" algn="ctr">
              <a:buNone/>
            </a:pPr>
            <a:r>
              <a:rPr lang="en-US" sz="3200" dirty="0">
                <a:solidFill>
                  <a:srgbClr val="00B050"/>
                </a:solidFill>
                <a:latin typeface="Times New Roman"/>
                <a:ea typeface="Times New Roman"/>
              </a:rPr>
              <a:t>environmental </a:t>
            </a:r>
            <a:r>
              <a:rPr lang="en-US" sz="3200" dirty="0" smtClean="0">
                <a:solidFill>
                  <a:srgbClr val="00B050"/>
                </a:solidFill>
                <a:latin typeface="Times New Roman"/>
                <a:ea typeface="Times New Roman"/>
              </a:rPr>
              <a:t>elements</a:t>
            </a:r>
            <a:endParaRPr lang="en-US" sz="3200" dirty="0"/>
          </a:p>
        </p:txBody>
      </p:sp>
    </p:spTree>
    <p:extLst>
      <p:ext uri="{BB962C8B-B14F-4D97-AF65-F5344CB8AC3E}">
        <p14:creationId xmlns:p14="http://schemas.microsoft.com/office/powerpoint/2010/main" val="202207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r>
              <a:rPr lang="en-US" b="1" dirty="0" smtClean="0">
                <a:latin typeface="Times New Roman"/>
                <a:ea typeface="Times New Roman"/>
              </a:rPr>
              <a:t>__________ is the </a:t>
            </a:r>
            <a:r>
              <a:rPr lang="en-US" b="1" dirty="0">
                <a:latin typeface="Times New Roman"/>
                <a:ea typeface="Times New Roman"/>
              </a:rPr>
              <a:t>measure of the warmth or coldness of a substance. In this case, air will be the substance. The main source heat for air in the outside environment is the solar ray of the sun</a:t>
            </a:r>
            <a:r>
              <a:rPr lang="en-US" b="1" dirty="0" smtClean="0">
                <a:latin typeface="Times New Roman"/>
                <a:ea typeface="Times New Roman"/>
              </a:rPr>
              <a:t>.</a:t>
            </a:r>
          </a:p>
          <a:p>
            <a:endParaRPr lang="en-US" b="1" dirty="0">
              <a:latin typeface="Times New Roman"/>
              <a:ea typeface="Times New Roman"/>
            </a:endParaRPr>
          </a:p>
          <a:p>
            <a:endParaRPr lang="en-US" b="1" dirty="0" smtClean="0">
              <a:latin typeface="Times New Roman"/>
              <a:ea typeface="Times New Roman"/>
            </a:endParaRPr>
          </a:p>
          <a:p>
            <a:r>
              <a:rPr lang="en-US" sz="3200" b="1" dirty="0" smtClean="0">
                <a:solidFill>
                  <a:srgbClr val="00B050"/>
                </a:solidFill>
                <a:latin typeface="Times New Roman"/>
                <a:ea typeface="Times New Roman"/>
              </a:rPr>
              <a:t>Temperature</a:t>
            </a:r>
            <a:endParaRPr lang="en-US" b="1" dirty="0" smtClean="0">
              <a:latin typeface="Times New Roman"/>
              <a:ea typeface="Times New Roman"/>
            </a:endParaRPr>
          </a:p>
          <a:p>
            <a:endParaRPr lang="en-US" b="1" dirty="0">
              <a:latin typeface="Times New Roman"/>
            </a:endParaRPr>
          </a:p>
          <a:p>
            <a:endParaRPr lang="en-US" dirty="0"/>
          </a:p>
        </p:txBody>
      </p:sp>
    </p:spTree>
    <p:extLst>
      <p:ext uri="{BB962C8B-B14F-4D97-AF65-F5344CB8AC3E}">
        <p14:creationId xmlns:p14="http://schemas.microsoft.com/office/powerpoint/2010/main" val="327609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r>
              <a:rPr lang="en-US" sz="2400" b="1" smtClean="0"/>
              <a:t> </a:t>
            </a:r>
            <a:r>
              <a:rPr lang="en-US" sz="2400" b="1" dirty="0"/>
              <a:t>It should be noted, the fuels in the sun could have a temperature difference of </a:t>
            </a:r>
            <a:r>
              <a:rPr lang="en-US" sz="2400" b="1" dirty="0" smtClean="0"/>
              <a:t>_________from </a:t>
            </a:r>
            <a:r>
              <a:rPr lang="en-US" sz="2400" b="1" dirty="0"/>
              <a:t>our fuels in the shade. </a:t>
            </a:r>
            <a:endParaRPr lang="en-US" sz="2400" b="1" dirty="0" smtClean="0"/>
          </a:p>
          <a:p>
            <a:endParaRPr lang="en-US" b="1" dirty="0"/>
          </a:p>
          <a:p>
            <a:endParaRPr lang="en-US" b="1" dirty="0" smtClean="0"/>
          </a:p>
          <a:p>
            <a:r>
              <a:rPr lang="en-US" sz="3200" b="1" dirty="0">
                <a:solidFill>
                  <a:srgbClr val="00B050"/>
                </a:solidFill>
              </a:rPr>
              <a:t>10° C (50°F)</a:t>
            </a:r>
          </a:p>
          <a:p>
            <a:endParaRPr lang="en-US" dirty="0"/>
          </a:p>
        </p:txBody>
      </p:sp>
    </p:spTree>
    <p:extLst>
      <p:ext uri="{BB962C8B-B14F-4D97-AF65-F5344CB8AC3E}">
        <p14:creationId xmlns:p14="http://schemas.microsoft.com/office/powerpoint/2010/main" val="115065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r>
              <a:rPr lang="en-US" sz="2400" dirty="0"/>
              <a:t>It should be noted, the fuels in the sun could have a temperature difference of </a:t>
            </a:r>
            <a:r>
              <a:rPr lang="en-US" sz="2400" dirty="0" smtClean="0"/>
              <a:t>________from </a:t>
            </a:r>
            <a:r>
              <a:rPr lang="en-US" sz="2400" dirty="0"/>
              <a:t>our fuels in the shade. </a:t>
            </a:r>
            <a:endParaRPr lang="en-US" sz="2400" dirty="0" smtClean="0"/>
          </a:p>
          <a:p>
            <a:endParaRPr lang="en-US" dirty="0"/>
          </a:p>
          <a:p>
            <a:pPr marL="0" indent="0" algn="ctr">
              <a:buNone/>
            </a:pPr>
            <a:r>
              <a:rPr lang="en-US" sz="3200" b="1" dirty="0">
                <a:solidFill>
                  <a:srgbClr val="00FF00"/>
                </a:solidFill>
              </a:rPr>
              <a:t>10° C (50°F)</a:t>
            </a:r>
            <a:endParaRPr lang="en-US" sz="3200" b="1" dirty="0">
              <a:solidFill>
                <a:srgbClr val="00FF00"/>
              </a:solidFill>
            </a:endParaRPr>
          </a:p>
        </p:txBody>
      </p:sp>
    </p:spTree>
    <p:extLst>
      <p:ext uri="{BB962C8B-B14F-4D97-AF65-F5344CB8AC3E}">
        <p14:creationId xmlns:p14="http://schemas.microsoft.com/office/powerpoint/2010/main" val="106581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r>
              <a:rPr lang="en-US" sz="2400" dirty="0"/>
              <a:t>A horizontal movement of air relative to the surface of the earth. This is one “environmental element” that has </a:t>
            </a:r>
            <a:r>
              <a:rPr lang="en-US" sz="2400" dirty="0" smtClean="0"/>
              <a:t>the ________</a:t>
            </a:r>
          </a:p>
          <a:p>
            <a:endParaRPr lang="en-US" dirty="0"/>
          </a:p>
          <a:p>
            <a:pPr marL="0" indent="0" algn="ctr">
              <a:buNone/>
            </a:pPr>
            <a:r>
              <a:rPr lang="en-US" sz="3200" i="1" u="sng" dirty="0">
                <a:solidFill>
                  <a:srgbClr val="00FF00"/>
                </a:solidFill>
              </a:rPr>
              <a:t>greatest effect on </a:t>
            </a:r>
            <a:r>
              <a:rPr lang="en-US" sz="3200" i="1" u="sng" dirty="0" err="1">
                <a:solidFill>
                  <a:srgbClr val="00FF00"/>
                </a:solidFill>
              </a:rPr>
              <a:t>wildland</a:t>
            </a:r>
            <a:r>
              <a:rPr lang="en-US" sz="3200" i="1" u="sng" dirty="0">
                <a:solidFill>
                  <a:srgbClr val="00FF00"/>
                </a:solidFill>
              </a:rPr>
              <a:t> fire behavior</a:t>
            </a:r>
            <a:r>
              <a:rPr lang="en-US" sz="3200" dirty="0">
                <a:solidFill>
                  <a:srgbClr val="00FF00"/>
                </a:solidFill>
              </a:rPr>
              <a:t>.</a:t>
            </a:r>
          </a:p>
          <a:p>
            <a:pPr marL="0" indent="0" algn="ctr">
              <a:buNone/>
            </a:pPr>
            <a:endParaRPr lang="en-US" dirty="0"/>
          </a:p>
        </p:txBody>
      </p:sp>
    </p:spTree>
    <p:extLst>
      <p:ext uri="{BB962C8B-B14F-4D97-AF65-F5344CB8AC3E}">
        <p14:creationId xmlns:p14="http://schemas.microsoft.com/office/powerpoint/2010/main" val="41024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lnSpcReduction="10000"/>
          </a:bodyPr>
          <a:lstStyle/>
          <a:p>
            <a:pPr lvl="0">
              <a:lnSpc>
                <a:spcPct val="115000"/>
              </a:lnSpc>
              <a:spcBef>
                <a:spcPts val="0"/>
              </a:spcBef>
              <a:spcAft>
                <a:spcPts val="1000"/>
              </a:spcAft>
              <a:buFont typeface="+mj-lt"/>
              <a:buAutoNum type="alphaLcPeriod"/>
              <a:tabLst>
                <a:tab pos="457200" algn="l"/>
                <a:tab pos="685800" algn="l"/>
              </a:tabLst>
            </a:pPr>
            <a:r>
              <a:rPr lang="en-US" sz="2000" dirty="0">
                <a:latin typeface="Times New Roman"/>
                <a:ea typeface="Times New Roman"/>
              </a:rPr>
              <a:t>Wind causes the following to happen to combustion and the spread of fire:</a:t>
            </a:r>
          </a:p>
          <a:p>
            <a:pPr marL="50800" marR="0">
              <a:spcBef>
                <a:spcPts val="0"/>
              </a:spcBef>
              <a:spcAft>
                <a:spcPts val="0"/>
              </a:spcAft>
            </a:pPr>
            <a:r>
              <a:rPr lang="en-US" dirty="0">
                <a:solidFill>
                  <a:srgbClr val="FF0000"/>
                </a:solidFill>
                <a:latin typeface="Times New Roman"/>
                <a:ea typeface="Times New Roman"/>
              </a:rPr>
              <a:t> </a:t>
            </a:r>
            <a:endParaRPr lang="en-US" dirty="0">
              <a:latin typeface="Times New Roman"/>
              <a:ea typeface="Times New Roman"/>
            </a:endParaRPr>
          </a:p>
          <a:p>
            <a:pPr lvl="1">
              <a:lnSpc>
                <a:spcPct val="115000"/>
              </a:lnSpc>
              <a:spcBef>
                <a:spcPts val="0"/>
              </a:spcBef>
              <a:spcAft>
                <a:spcPts val="1000"/>
              </a:spcAft>
              <a:buFont typeface="+mj-lt"/>
              <a:buAutoNum type="arabicPeriod"/>
              <a:tabLst>
                <a:tab pos="457200" algn="l"/>
                <a:tab pos="1143000" algn="l"/>
              </a:tabLst>
            </a:pPr>
            <a:r>
              <a:rPr lang="en-US" sz="2400" dirty="0">
                <a:solidFill>
                  <a:srgbClr val="00FF00"/>
                </a:solidFill>
                <a:latin typeface="Times New Roman"/>
                <a:ea typeface="Times New Roman"/>
              </a:rPr>
              <a:t>Increasing the supply of oxygen.</a:t>
            </a:r>
          </a:p>
          <a:p>
            <a:pPr lvl="1">
              <a:lnSpc>
                <a:spcPct val="115000"/>
              </a:lnSpc>
              <a:spcBef>
                <a:spcPts val="0"/>
              </a:spcBef>
              <a:spcAft>
                <a:spcPts val="1000"/>
              </a:spcAft>
              <a:buFont typeface="+mj-lt"/>
              <a:buAutoNum type="arabicPeriod"/>
              <a:tabLst>
                <a:tab pos="457200" algn="l"/>
                <a:tab pos="1143000" algn="l"/>
              </a:tabLst>
            </a:pPr>
            <a:r>
              <a:rPr lang="en-US" sz="2400" dirty="0">
                <a:solidFill>
                  <a:srgbClr val="00FF00"/>
                </a:solidFill>
                <a:latin typeface="Times New Roman"/>
                <a:ea typeface="Times New Roman"/>
              </a:rPr>
              <a:t>Influencing the direction of fire spread.</a:t>
            </a:r>
          </a:p>
          <a:p>
            <a:pPr lvl="1">
              <a:lnSpc>
                <a:spcPct val="115000"/>
              </a:lnSpc>
              <a:spcBef>
                <a:spcPts val="0"/>
              </a:spcBef>
              <a:spcAft>
                <a:spcPts val="1000"/>
              </a:spcAft>
              <a:buFont typeface="+mj-lt"/>
              <a:buAutoNum type="arabicPeriod"/>
              <a:tabLst>
                <a:tab pos="457200" algn="l"/>
                <a:tab pos="1143000" algn="l"/>
              </a:tabLst>
            </a:pPr>
            <a:r>
              <a:rPr lang="en-US" sz="2400" dirty="0">
                <a:solidFill>
                  <a:srgbClr val="00FF00"/>
                </a:solidFill>
                <a:latin typeface="Times New Roman"/>
                <a:ea typeface="Times New Roman"/>
              </a:rPr>
              <a:t>Drying of the fuels</a:t>
            </a:r>
            <a:r>
              <a:rPr lang="en-US" sz="2400" dirty="0" smtClean="0">
                <a:solidFill>
                  <a:srgbClr val="00FF00"/>
                </a:solidFill>
                <a:latin typeface="Times New Roman"/>
                <a:ea typeface="Times New Roman"/>
              </a:rPr>
              <a:t>.</a:t>
            </a:r>
            <a:r>
              <a:rPr lang="en-US" sz="2400" dirty="0">
                <a:solidFill>
                  <a:srgbClr val="00FF00"/>
                </a:solidFill>
                <a:latin typeface="Times New Roman"/>
                <a:ea typeface="Times New Roman"/>
              </a:rPr>
              <a:t> </a:t>
            </a:r>
          </a:p>
          <a:p>
            <a:pPr lvl="1">
              <a:lnSpc>
                <a:spcPct val="115000"/>
              </a:lnSpc>
              <a:spcBef>
                <a:spcPts val="0"/>
              </a:spcBef>
              <a:spcAft>
                <a:spcPts val="1000"/>
              </a:spcAft>
              <a:buFont typeface="+mj-lt"/>
              <a:buAutoNum type="arabicPeriod"/>
              <a:tabLst>
                <a:tab pos="457200" algn="l"/>
                <a:tab pos="1143000" algn="l"/>
              </a:tabLst>
            </a:pPr>
            <a:r>
              <a:rPr lang="en-US" sz="2400" dirty="0">
                <a:solidFill>
                  <a:srgbClr val="00FF00"/>
                </a:solidFill>
                <a:latin typeface="Times New Roman"/>
                <a:ea typeface="Times New Roman"/>
              </a:rPr>
              <a:t>Carrying sparks and firebrands ahead of the main fire.</a:t>
            </a:r>
          </a:p>
          <a:p>
            <a:pPr lvl="1">
              <a:lnSpc>
                <a:spcPct val="115000"/>
              </a:lnSpc>
              <a:spcBef>
                <a:spcPts val="0"/>
              </a:spcBef>
              <a:spcAft>
                <a:spcPts val="1000"/>
              </a:spcAft>
              <a:buFont typeface="+mj-lt"/>
              <a:buAutoNum type="arabicPeriod"/>
              <a:tabLst>
                <a:tab pos="457200" algn="l"/>
                <a:tab pos="1143000" algn="l"/>
              </a:tabLst>
            </a:pPr>
            <a:r>
              <a:rPr lang="en-US" sz="2400" dirty="0">
                <a:solidFill>
                  <a:srgbClr val="00FF00"/>
                </a:solidFill>
                <a:latin typeface="Times New Roman"/>
                <a:ea typeface="Times New Roman"/>
              </a:rPr>
              <a:t>Moving air heated to the downwind fuels</a:t>
            </a:r>
            <a:r>
              <a:rPr lang="en-US" dirty="0">
                <a:solidFill>
                  <a:srgbClr val="FF0000"/>
                </a:solidFill>
                <a:latin typeface="Times New Roman"/>
                <a:ea typeface="Times New Roman"/>
              </a:rPr>
              <a:t>.</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332610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Wild-land Fire Behavior</a:t>
            </a:r>
            <a:endParaRPr lang="en-US" dirty="0"/>
          </a:p>
        </p:txBody>
      </p:sp>
      <p:sp>
        <p:nvSpPr>
          <p:cNvPr id="3" name="Content Placeholder 2"/>
          <p:cNvSpPr>
            <a:spLocks noGrp="1"/>
          </p:cNvSpPr>
          <p:nvPr>
            <p:ph idx="1"/>
          </p:nvPr>
        </p:nvSpPr>
        <p:spPr/>
        <p:txBody>
          <a:bodyPr>
            <a:normAutofit/>
          </a:bodyPr>
          <a:lstStyle/>
          <a:p>
            <a:r>
              <a:rPr lang="en-US" sz="2800" dirty="0" smtClean="0"/>
              <a:t>___________: </a:t>
            </a:r>
            <a:r>
              <a:rPr lang="en-US" sz="2800" dirty="0"/>
              <a:t>A ratio of the amount of moisture in the air can hold at a given temperature and pressure. If the air is saturated fully; this point (100%) commonly expressed as a percentage. </a:t>
            </a:r>
            <a:endParaRPr lang="en-US" sz="2800" dirty="0" smtClean="0"/>
          </a:p>
          <a:p>
            <a:endParaRPr lang="en-US" sz="2800" dirty="0"/>
          </a:p>
          <a:p>
            <a:pPr marL="0" indent="0" algn="ctr">
              <a:buNone/>
            </a:pPr>
            <a:r>
              <a:rPr lang="en-US" sz="2800" b="1" dirty="0">
                <a:solidFill>
                  <a:srgbClr val="00FF00"/>
                </a:solidFill>
              </a:rPr>
              <a:t>Relative Humidity</a:t>
            </a:r>
            <a:endParaRPr lang="en-US" sz="2800" b="1" dirty="0">
              <a:solidFill>
                <a:srgbClr val="00FF00"/>
              </a:solidFill>
            </a:endParaRPr>
          </a:p>
        </p:txBody>
      </p:sp>
    </p:spTree>
    <p:extLst>
      <p:ext uri="{BB962C8B-B14F-4D97-AF65-F5344CB8AC3E}">
        <p14:creationId xmlns:p14="http://schemas.microsoft.com/office/powerpoint/2010/main" val="365826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a:bodyPr>
          <a:lstStyle/>
          <a:p>
            <a:r>
              <a:rPr lang="en-US" sz="3200" dirty="0"/>
              <a:t>Low humidity takes moisture from the fuels; fuels in turn, take moisture from the air when the humidity is high.</a:t>
            </a:r>
            <a:endParaRPr lang="en-US" sz="3200" dirty="0"/>
          </a:p>
        </p:txBody>
      </p:sp>
    </p:spTree>
    <p:extLst>
      <p:ext uri="{BB962C8B-B14F-4D97-AF65-F5344CB8AC3E}">
        <p14:creationId xmlns:p14="http://schemas.microsoft.com/office/powerpoint/2010/main" val="3689523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a:bodyPr>
          <a:lstStyle/>
          <a:p>
            <a:r>
              <a:rPr lang="en-US" sz="2800" dirty="0"/>
              <a:t>This </a:t>
            </a:r>
            <a:r>
              <a:rPr lang="en-US" sz="2800" dirty="0" smtClean="0"/>
              <a:t>“________” </a:t>
            </a:r>
            <a:r>
              <a:rPr lang="en-US" sz="2800" dirty="0"/>
              <a:t>is going to have an affect due to the energy it is going to take to ignite the given fuel because the water is going to be vaporized off first</a:t>
            </a:r>
            <a:r>
              <a:rPr lang="en-US" sz="2800" dirty="0" smtClean="0"/>
              <a:t>.</a:t>
            </a:r>
          </a:p>
          <a:p>
            <a:endParaRPr lang="en-US" sz="2800" dirty="0"/>
          </a:p>
          <a:p>
            <a:pPr marL="0" indent="0" algn="ctr">
              <a:buNone/>
            </a:pPr>
            <a:r>
              <a:rPr lang="en-US" sz="2800" b="1" dirty="0">
                <a:solidFill>
                  <a:srgbClr val="00FF00"/>
                </a:solidFill>
              </a:rPr>
              <a:t>fuel moisture</a:t>
            </a:r>
            <a:endParaRPr lang="en-US" sz="2800" b="1" dirty="0">
              <a:solidFill>
                <a:srgbClr val="00FF00"/>
              </a:solidFill>
            </a:endParaRPr>
          </a:p>
        </p:txBody>
      </p:sp>
    </p:spTree>
    <p:extLst>
      <p:ext uri="{BB962C8B-B14F-4D97-AF65-F5344CB8AC3E}">
        <p14:creationId xmlns:p14="http://schemas.microsoft.com/office/powerpoint/2010/main" val="353042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a:bodyPr>
          <a:lstStyle/>
          <a:p>
            <a:r>
              <a:rPr lang="en-US" sz="2800" dirty="0" smtClean="0"/>
              <a:t>___________: </a:t>
            </a:r>
            <a:r>
              <a:rPr lang="en-US" sz="2800" dirty="0"/>
              <a:t>The collective name given to moisture in the air that is big to fall from the sky in either liquid or solid form and able to reach the surface of the earth. </a:t>
            </a:r>
            <a:endParaRPr lang="en-US" sz="2800" dirty="0" smtClean="0"/>
          </a:p>
          <a:p>
            <a:endParaRPr lang="en-US" sz="2800" dirty="0"/>
          </a:p>
          <a:p>
            <a:pPr marL="0" indent="0" algn="ctr">
              <a:buNone/>
            </a:pPr>
            <a:r>
              <a:rPr lang="en-US" sz="2800" b="1" dirty="0">
                <a:solidFill>
                  <a:srgbClr val="00FF00"/>
                </a:solidFill>
              </a:rPr>
              <a:t>Precipitation</a:t>
            </a:r>
            <a:endParaRPr lang="en-US" sz="2800" b="1" dirty="0">
              <a:solidFill>
                <a:srgbClr val="00FF00"/>
              </a:solidFill>
            </a:endParaRPr>
          </a:p>
        </p:txBody>
      </p:sp>
    </p:spTree>
    <p:extLst>
      <p:ext uri="{BB962C8B-B14F-4D97-AF65-F5344CB8AC3E}">
        <p14:creationId xmlns:p14="http://schemas.microsoft.com/office/powerpoint/2010/main" val="181605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a:t>
            </a:r>
            <a:endParaRPr lang="en-US" dirty="0"/>
          </a:p>
        </p:txBody>
      </p:sp>
      <p:sp>
        <p:nvSpPr>
          <p:cNvPr id="3" name="Content Placeholder 2"/>
          <p:cNvSpPr>
            <a:spLocks noGrp="1"/>
          </p:cNvSpPr>
          <p:nvPr>
            <p:ph idx="1"/>
          </p:nvPr>
        </p:nvSpPr>
        <p:spPr/>
        <p:txBody>
          <a:bodyPr/>
          <a:lstStyle/>
          <a:p>
            <a:r>
              <a:rPr lang="en-US" sz="2400" dirty="0"/>
              <a:t>Lecture on “Wild-land Fire Behavior”</a:t>
            </a:r>
          </a:p>
          <a:p>
            <a:pPr lvl="0"/>
            <a:r>
              <a:rPr lang="en-US" sz="2400" dirty="0"/>
              <a:t>Factors impacting Wildfire Behavior:</a:t>
            </a:r>
          </a:p>
          <a:p>
            <a:pPr lvl="1"/>
            <a:r>
              <a:rPr lang="en-US" sz="2400" dirty="0"/>
              <a:t>Fire Triangle</a:t>
            </a:r>
          </a:p>
          <a:p>
            <a:pPr lvl="1"/>
            <a:r>
              <a:rPr lang="en-US" sz="2400" dirty="0"/>
              <a:t>Modes of Heat Transfer</a:t>
            </a:r>
          </a:p>
          <a:p>
            <a:pPr lvl="1"/>
            <a:r>
              <a:rPr lang="en-US" sz="2400" dirty="0"/>
              <a:t>Environmental elements</a:t>
            </a:r>
          </a:p>
          <a:p>
            <a:pPr lvl="1"/>
            <a:r>
              <a:rPr lang="en-US" sz="2400" dirty="0"/>
              <a:t>Four Factors Of fuel and Fire Spread</a:t>
            </a:r>
          </a:p>
          <a:p>
            <a:pPr lvl="1"/>
            <a:r>
              <a:rPr lang="en-US" sz="2400" dirty="0"/>
              <a:t>Wind Effects</a:t>
            </a:r>
          </a:p>
          <a:p>
            <a:endParaRPr lang="en-US" dirty="0"/>
          </a:p>
        </p:txBody>
      </p:sp>
      <p:sp>
        <p:nvSpPr>
          <p:cNvPr id="4" name="TextBox 3"/>
          <p:cNvSpPr txBox="1"/>
          <p:nvPr/>
        </p:nvSpPr>
        <p:spPr>
          <a:xfrm>
            <a:off x="1981200" y="1295400"/>
            <a:ext cx="6248400" cy="584775"/>
          </a:xfrm>
          <a:prstGeom prst="rect">
            <a:avLst/>
          </a:prstGeom>
          <a:solidFill>
            <a:srgbClr val="0070C0"/>
          </a:solidFill>
        </p:spPr>
        <p:txBody>
          <a:bodyPr wrap="square" rtlCol="0">
            <a:spAutoFit/>
          </a:bodyPr>
          <a:lstStyle/>
          <a:p>
            <a:r>
              <a:rPr lang="en-US" sz="1600" b="1" dirty="0" smtClean="0">
                <a:solidFill>
                  <a:srgbClr val="00FF00"/>
                </a:solidFill>
              </a:rPr>
              <a:t>At the end of the reading and lecture, you should be able to describe the following in detail:</a:t>
            </a:r>
            <a:endParaRPr lang="en-US" sz="1600" b="1" dirty="0">
              <a:solidFill>
                <a:srgbClr val="00FF00"/>
              </a:solidFill>
            </a:endParaRPr>
          </a:p>
        </p:txBody>
      </p:sp>
    </p:spTree>
    <p:extLst>
      <p:ext uri="{BB962C8B-B14F-4D97-AF65-F5344CB8AC3E}">
        <p14:creationId xmlns:p14="http://schemas.microsoft.com/office/powerpoint/2010/main" val="874834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a:bodyPr>
          <a:lstStyle/>
          <a:p>
            <a:r>
              <a:rPr lang="en-US" sz="2800" dirty="0" smtClean="0"/>
              <a:t>“_____” </a:t>
            </a:r>
            <a:r>
              <a:rPr lang="en-US" sz="2800" dirty="0"/>
              <a:t>are commonly called {1 hour fuels} due to the rapidity of moisture change. Rain is going to affect “these fuels” in a rapid manner</a:t>
            </a:r>
            <a:r>
              <a:rPr lang="en-US" sz="2800" dirty="0" smtClean="0"/>
              <a:t>.</a:t>
            </a:r>
          </a:p>
          <a:p>
            <a:endParaRPr lang="en-US" sz="2800" dirty="0"/>
          </a:p>
          <a:p>
            <a:pPr marL="0" indent="0" algn="ctr">
              <a:buNone/>
            </a:pPr>
            <a:r>
              <a:rPr lang="en-US" sz="2800" b="1" dirty="0">
                <a:solidFill>
                  <a:srgbClr val="00FF00"/>
                </a:solidFill>
              </a:rPr>
              <a:t>light Fuels</a:t>
            </a:r>
            <a:endParaRPr lang="en-US" sz="2800" b="1" dirty="0">
              <a:solidFill>
                <a:srgbClr val="00FF00"/>
              </a:solidFill>
            </a:endParaRPr>
          </a:p>
        </p:txBody>
      </p:sp>
    </p:spTree>
    <p:extLst>
      <p:ext uri="{BB962C8B-B14F-4D97-AF65-F5344CB8AC3E}">
        <p14:creationId xmlns:p14="http://schemas.microsoft.com/office/powerpoint/2010/main" val="3528263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endParaRPr lang="en-US" dirty="0"/>
          </a:p>
        </p:txBody>
      </p:sp>
      <p:sp>
        <p:nvSpPr>
          <p:cNvPr id="3" name="Content Placeholder 2"/>
          <p:cNvSpPr>
            <a:spLocks noGrp="1"/>
          </p:cNvSpPr>
          <p:nvPr>
            <p:ph idx="1"/>
          </p:nvPr>
        </p:nvSpPr>
        <p:spPr/>
        <p:txBody>
          <a:bodyPr>
            <a:normAutofit/>
          </a:bodyPr>
          <a:lstStyle/>
          <a:p>
            <a:r>
              <a:rPr lang="en-US" sz="2400" dirty="0"/>
              <a:t>However, the </a:t>
            </a:r>
            <a:r>
              <a:rPr lang="en-US" sz="2400" dirty="0" smtClean="0"/>
              <a:t>“_________” </a:t>
            </a:r>
            <a:r>
              <a:rPr lang="en-US" sz="2400" dirty="0"/>
              <a:t>will not respond as quickly due to the fact the moisture change occurs at such a slow rate by comparison. Light rainfall, over a longer period of time, will be absorbed more readily because it does not run off</a:t>
            </a:r>
            <a:r>
              <a:rPr lang="en-US" sz="2400" dirty="0" smtClean="0"/>
              <a:t>.</a:t>
            </a:r>
          </a:p>
          <a:p>
            <a:endParaRPr lang="en-US" sz="2400" dirty="0"/>
          </a:p>
          <a:p>
            <a:pPr marL="0" indent="0" algn="ctr">
              <a:buNone/>
            </a:pPr>
            <a:r>
              <a:rPr lang="en-US" sz="2800" b="1" dirty="0">
                <a:solidFill>
                  <a:srgbClr val="00FF00"/>
                </a:solidFill>
              </a:rPr>
              <a:t>heavy fuels</a:t>
            </a:r>
            <a:endParaRPr lang="en-US" sz="2800" b="1" dirty="0">
              <a:solidFill>
                <a:srgbClr val="00FF00"/>
              </a:solidFill>
            </a:endParaRPr>
          </a:p>
        </p:txBody>
      </p:sp>
    </p:spTree>
    <p:extLst>
      <p:ext uri="{BB962C8B-B14F-4D97-AF65-F5344CB8AC3E}">
        <p14:creationId xmlns:p14="http://schemas.microsoft.com/office/powerpoint/2010/main" val="345954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endParaRPr lang="en-US" dirty="0"/>
          </a:p>
        </p:txBody>
      </p:sp>
      <p:sp>
        <p:nvSpPr>
          <p:cNvPr id="3" name="Content Placeholder 2"/>
          <p:cNvSpPr>
            <a:spLocks noGrp="1"/>
          </p:cNvSpPr>
          <p:nvPr>
            <p:ph idx="1"/>
          </p:nvPr>
        </p:nvSpPr>
        <p:spPr/>
        <p:txBody>
          <a:bodyPr/>
          <a:lstStyle/>
          <a:p>
            <a:r>
              <a:rPr lang="en-US" dirty="0"/>
              <a:t>The “four factors” of fuel that impact the starting and spread of fire</a:t>
            </a:r>
            <a:r>
              <a:rPr lang="en-US" dirty="0" smtClean="0"/>
              <a:t>:</a:t>
            </a:r>
          </a:p>
          <a:p>
            <a:pPr marL="342900" lvl="1" indent="-342900">
              <a:buFont typeface="+mj-lt"/>
              <a:buAutoNum type="arabicPeriod"/>
            </a:pPr>
            <a:r>
              <a:rPr lang="en-US" dirty="0"/>
              <a:t>Fuel Types: The wild-land fuels vary in type from one area of the country to another and within the same area. There are four major types:</a:t>
            </a:r>
          </a:p>
          <a:p>
            <a:endParaRPr lang="en-US" dirty="0"/>
          </a:p>
        </p:txBody>
      </p:sp>
    </p:spTree>
    <p:extLst>
      <p:ext uri="{BB962C8B-B14F-4D97-AF65-F5344CB8AC3E}">
        <p14:creationId xmlns:p14="http://schemas.microsoft.com/office/powerpoint/2010/main" val="10285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dirty="0"/>
              <a:t>Four Factors continued…</a:t>
            </a: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buFont typeface="+mj-lt"/>
              <a:buAutoNum type="alphaLcPeriod"/>
              <a:tabLst>
                <a:tab pos="457200" algn="l"/>
                <a:tab pos="1343025" algn="l"/>
              </a:tabLst>
            </a:pPr>
            <a:r>
              <a:rPr lang="en-US" sz="2800" b="1" dirty="0">
                <a:solidFill>
                  <a:srgbClr val="00FF00"/>
                </a:solidFill>
                <a:latin typeface="Times New Roman"/>
                <a:ea typeface="Times New Roman"/>
              </a:rPr>
              <a:t>Grass</a:t>
            </a:r>
            <a:r>
              <a:rPr lang="en-US" sz="2800" dirty="0">
                <a:latin typeface="Times New Roman"/>
                <a:ea typeface="Times New Roman"/>
              </a:rPr>
              <a:t>: found in most areas of the country, but </a:t>
            </a:r>
            <a:r>
              <a:rPr lang="en-US" sz="2800" dirty="0" smtClean="0">
                <a:latin typeface="Times New Roman"/>
                <a:ea typeface="Times New Roman"/>
              </a:rPr>
              <a:t>are   </a:t>
            </a:r>
            <a:r>
              <a:rPr lang="en-US" sz="2800" dirty="0">
                <a:latin typeface="Times New Roman"/>
                <a:ea typeface="Times New Roman"/>
              </a:rPr>
              <a:t>predominate in the desert/range regions of the country. (These are the fuels that are termed as “light and 1 hour”).</a:t>
            </a:r>
          </a:p>
          <a:p>
            <a:endParaRPr lang="en-US" dirty="0"/>
          </a:p>
        </p:txBody>
      </p:sp>
    </p:spTree>
    <p:extLst>
      <p:ext uri="{BB962C8B-B14F-4D97-AF65-F5344CB8AC3E}">
        <p14:creationId xmlns:p14="http://schemas.microsoft.com/office/powerpoint/2010/main" val="3007270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a:t>
            </a:r>
            <a:r>
              <a:rPr lang="en-US" sz="2400" dirty="0" smtClean="0"/>
              <a:t>Factors </a:t>
            </a:r>
            <a:r>
              <a:rPr lang="en-US" sz="2400" dirty="0"/>
              <a:t>continued…</a:t>
            </a:r>
            <a:endParaRPr lang="en-US" sz="2400" dirty="0"/>
          </a:p>
        </p:txBody>
      </p:sp>
      <p:sp>
        <p:nvSpPr>
          <p:cNvPr id="3" name="Content Placeholder 2"/>
          <p:cNvSpPr>
            <a:spLocks noGrp="1"/>
          </p:cNvSpPr>
          <p:nvPr>
            <p:ph idx="1"/>
          </p:nvPr>
        </p:nvSpPr>
        <p:spPr/>
        <p:txBody>
          <a:bodyPr/>
          <a:lstStyle/>
          <a:p>
            <a:pPr>
              <a:buFont typeface="+mj-lt"/>
              <a:buAutoNum type="alphaLcPeriod" startAt="2"/>
            </a:pPr>
            <a:r>
              <a:rPr lang="en-US" b="1" dirty="0" smtClean="0">
                <a:solidFill>
                  <a:srgbClr val="00FF00"/>
                </a:solidFill>
              </a:rPr>
              <a:t>Shrub</a:t>
            </a:r>
            <a:r>
              <a:rPr lang="en-US" dirty="0"/>
              <a:t>: This is the “bushy fuels” found throughout most areas. In or area of the country, “sage brush, chaparral, scrub oak, </a:t>
            </a:r>
            <a:r>
              <a:rPr lang="en-US" dirty="0" err="1"/>
              <a:t>etc</a:t>
            </a:r>
            <a:r>
              <a:rPr lang="en-US" dirty="0"/>
              <a:t> are found. These fuels can be </a:t>
            </a:r>
            <a:r>
              <a:rPr lang="en-US" dirty="0" smtClean="0"/>
              <a:t>highly. </a:t>
            </a:r>
            <a:r>
              <a:rPr lang="en-US" dirty="0"/>
              <a:t>combustible.</a:t>
            </a:r>
          </a:p>
          <a:p>
            <a:pPr marL="0" lvl="0" indent="0">
              <a:buNone/>
            </a:pPr>
            <a:r>
              <a:rPr lang="en-US" dirty="0" smtClean="0"/>
              <a:t>.</a:t>
            </a:r>
            <a:endParaRPr lang="en-US" dirty="0"/>
          </a:p>
          <a:p>
            <a:endParaRPr lang="en-US" dirty="0"/>
          </a:p>
        </p:txBody>
      </p:sp>
    </p:spTree>
    <p:extLst>
      <p:ext uri="{BB962C8B-B14F-4D97-AF65-F5344CB8AC3E}">
        <p14:creationId xmlns:p14="http://schemas.microsoft.com/office/powerpoint/2010/main" val="3642838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p:txBody>
          <a:bodyPr/>
          <a:lstStyle/>
          <a:p>
            <a:pPr lvl="0">
              <a:buFont typeface="+mj-lt"/>
              <a:buAutoNum type="alphaLcPeriod" startAt="3"/>
            </a:pPr>
            <a:r>
              <a:rPr lang="en-US" sz="2800" b="1" dirty="0">
                <a:solidFill>
                  <a:srgbClr val="00FF00"/>
                </a:solidFill>
              </a:rPr>
              <a:t>Timber/litter</a:t>
            </a:r>
            <a:r>
              <a:rPr lang="en-US" sz="2800" dirty="0"/>
              <a:t>: The most dominate in the mountainous areas of the country below the “alpine line”</a:t>
            </a:r>
          </a:p>
          <a:p>
            <a:pPr marL="0" indent="0">
              <a:buNone/>
            </a:pPr>
            <a:endParaRPr lang="en-US" dirty="0"/>
          </a:p>
        </p:txBody>
      </p:sp>
    </p:spTree>
    <p:extLst>
      <p:ext uri="{BB962C8B-B14F-4D97-AF65-F5344CB8AC3E}">
        <p14:creationId xmlns:p14="http://schemas.microsoft.com/office/powerpoint/2010/main" val="340397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p:txBody>
          <a:bodyPr/>
          <a:lstStyle/>
          <a:p>
            <a:pPr lvl="0">
              <a:buFont typeface="+mj-lt"/>
              <a:buAutoNum type="alphaLcPeriod" startAt="4"/>
            </a:pPr>
            <a:r>
              <a:rPr lang="en-US" sz="2800" b="1" dirty="0">
                <a:solidFill>
                  <a:srgbClr val="00FF00"/>
                </a:solidFill>
              </a:rPr>
              <a:t>Logging Slash</a:t>
            </a:r>
            <a:r>
              <a:rPr lang="en-US" sz="2800" dirty="0"/>
              <a:t>: The debris left behind from logging or thinning operations etc. The nature of fuel can be logs, chunks, branches, etc.</a:t>
            </a:r>
          </a:p>
          <a:p>
            <a:pPr marL="0" indent="0">
              <a:buNone/>
            </a:pPr>
            <a:endParaRPr lang="en-US" dirty="0"/>
          </a:p>
        </p:txBody>
      </p:sp>
    </p:spTree>
    <p:extLst>
      <p:ext uri="{BB962C8B-B14F-4D97-AF65-F5344CB8AC3E}">
        <p14:creationId xmlns:p14="http://schemas.microsoft.com/office/powerpoint/2010/main" val="3604377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a:xfrm>
            <a:off x="1295400" y="1828800"/>
            <a:ext cx="7125112" cy="4051437"/>
          </a:xfrm>
        </p:spPr>
        <p:txBody>
          <a:bodyPr/>
          <a:lstStyle/>
          <a:p>
            <a:pPr marL="457200" indent="-457200">
              <a:buFont typeface="+mj-lt"/>
              <a:buAutoNum type="arabicPeriod" startAt="2"/>
            </a:pPr>
            <a:r>
              <a:rPr lang="en-US" sz="2400" b="1" dirty="0">
                <a:solidFill>
                  <a:srgbClr val="00FF00"/>
                </a:solidFill>
              </a:rPr>
              <a:t>Fuel properties</a:t>
            </a:r>
            <a:r>
              <a:rPr lang="en-US" sz="2400" dirty="0"/>
              <a:t>: </a:t>
            </a:r>
            <a:r>
              <a:rPr lang="en-US" sz="2400" i="1" dirty="0"/>
              <a:t>regardless of the type of fuel,</a:t>
            </a:r>
            <a:r>
              <a:rPr lang="en-US" sz="2400" dirty="0"/>
              <a:t> fire behavior is dependent on “certain properties” We have many terms to discuss “properties”, but we will concentrate on the following</a:t>
            </a:r>
            <a:r>
              <a:rPr lang="en-US" sz="2400" dirty="0" smtClean="0"/>
              <a:t>:</a:t>
            </a:r>
          </a:p>
          <a:p>
            <a:pPr marL="457200" indent="-457200">
              <a:buFont typeface="+mj-lt"/>
              <a:buAutoNum type="alphaLcParenR"/>
            </a:pPr>
            <a:r>
              <a:rPr lang="en-US" sz="2400" dirty="0"/>
              <a:t>Fuel Moisture: is the amount of water that is contained in a given fuel at a specific temperature and humidity. </a:t>
            </a:r>
          </a:p>
          <a:p>
            <a:pPr marL="0" indent="0">
              <a:buNone/>
            </a:pPr>
            <a:endParaRPr lang="en-US" dirty="0"/>
          </a:p>
        </p:txBody>
      </p:sp>
    </p:spTree>
    <p:extLst>
      <p:ext uri="{BB962C8B-B14F-4D97-AF65-F5344CB8AC3E}">
        <p14:creationId xmlns:p14="http://schemas.microsoft.com/office/powerpoint/2010/main" val="119188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p:txBody>
          <a:bodyPr>
            <a:normAutofit/>
          </a:bodyPr>
          <a:lstStyle/>
          <a:p>
            <a:pPr marL="457200" indent="-457200">
              <a:buFont typeface="+mj-lt"/>
              <a:buAutoNum type="alphaLcParenR" startAt="2"/>
            </a:pPr>
            <a:r>
              <a:rPr lang="en-US" sz="2400" b="1" dirty="0">
                <a:solidFill>
                  <a:srgbClr val="00FF00"/>
                </a:solidFill>
              </a:rPr>
              <a:t>Size and Shape</a:t>
            </a:r>
            <a:r>
              <a:rPr lang="en-US" sz="2400" dirty="0"/>
              <a:t>: The physical properties of the fuel. Basically, the fuels can be divided into two areas “light and heavy fuels”. Please refer to the diagrams </a:t>
            </a:r>
            <a:r>
              <a:rPr lang="en-US" sz="2400" dirty="0" smtClean="0"/>
              <a:t>Next slide:</a:t>
            </a:r>
            <a:endParaRPr lang="en-US" sz="2400" dirty="0"/>
          </a:p>
        </p:txBody>
      </p:sp>
    </p:spTree>
    <p:extLst>
      <p:ext uri="{BB962C8B-B14F-4D97-AF65-F5344CB8AC3E}">
        <p14:creationId xmlns:p14="http://schemas.microsoft.com/office/powerpoint/2010/main" val="2513149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2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47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 Continued…</a:t>
            </a:r>
          </a:p>
        </p:txBody>
      </p:sp>
      <p:sp>
        <p:nvSpPr>
          <p:cNvPr id="3" name="Content Placeholder 2"/>
          <p:cNvSpPr>
            <a:spLocks noGrp="1"/>
          </p:cNvSpPr>
          <p:nvPr>
            <p:ph idx="1"/>
          </p:nvPr>
        </p:nvSpPr>
        <p:spPr/>
        <p:txBody>
          <a:bodyPr>
            <a:normAutofit lnSpcReduction="10000"/>
          </a:bodyPr>
          <a:lstStyle/>
          <a:p>
            <a:pPr lvl="1"/>
            <a:r>
              <a:rPr lang="en-US" sz="2400" dirty="0"/>
              <a:t>Three Weather factors on Wild-land Fire Behavior</a:t>
            </a:r>
          </a:p>
          <a:p>
            <a:pPr lvl="1"/>
            <a:r>
              <a:rPr lang="en-US" sz="2400" dirty="0"/>
              <a:t>Slope</a:t>
            </a:r>
          </a:p>
          <a:p>
            <a:pPr lvl="1"/>
            <a:r>
              <a:rPr lang="en-US" sz="2400" dirty="0"/>
              <a:t>Four factors of Topography</a:t>
            </a:r>
          </a:p>
          <a:p>
            <a:pPr lvl="1"/>
            <a:r>
              <a:rPr lang="en-US" sz="2400" dirty="0"/>
              <a:t>Danger Signs</a:t>
            </a:r>
          </a:p>
          <a:p>
            <a:pPr lvl="0"/>
            <a:r>
              <a:rPr lang="en-US" sz="2400" dirty="0"/>
              <a:t>Basic Fire Weather</a:t>
            </a:r>
          </a:p>
          <a:p>
            <a:r>
              <a:rPr lang="en-US" sz="2400" b="1" dirty="0"/>
              <a:t> </a:t>
            </a:r>
            <a:endParaRPr lang="en-US" sz="2400" dirty="0"/>
          </a:p>
          <a:p>
            <a:r>
              <a:rPr lang="en-US" sz="2400" b="1" dirty="0"/>
              <a:t>Be prepared for a 25-question quiz on Week 13 material.</a:t>
            </a:r>
            <a:endParaRPr lang="en-US" sz="2400" dirty="0"/>
          </a:p>
          <a:p>
            <a:endParaRPr lang="en-US" dirty="0"/>
          </a:p>
        </p:txBody>
      </p:sp>
    </p:spTree>
    <p:extLst>
      <p:ext uri="{BB962C8B-B14F-4D97-AF65-F5344CB8AC3E}">
        <p14:creationId xmlns:p14="http://schemas.microsoft.com/office/powerpoint/2010/main" val="3405985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p:txBody>
          <a:bodyPr>
            <a:normAutofit/>
          </a:bodyPr>
          <a:lstStyle/>
          <a:p>
            <a:pPr>
              <a:buFont typeface="+mj-lt"/>
              <a:buAutoNum type="alphaLcParenR" startAt="3"/>
            </a:pPr>
            <a:r>
              <a:rPr lang="en-US" sz="2400" b="1" dirty="0">
                <a:solidFill>
                  <a:srgbClr val="00FF00"/>
                </a:solidFill>
              </a:rPr>
              <a:t>Fuel Loading</a:t>
            </a:r>
            <a:r>
              <a:rPr lang="en-US" sz="2400" dirty="0"/>
              <a:t>: The amount of “fuel quantity” in a given area. </a:t>
            </a:r>
            <a:r>
              <a:rPr lang="en-US" sz="2400" i="1" u="sng" dirty="0"/>
              <a:t>The amount of fuel in an area may not mean the fire will burn with more intensity.</a:t>
            </a:r>
            <a:r>
              <a:rPr lang="en-US" sz="2400" dirty="0"/>
              <a:t> </a:t>
            </a:r>
            <a:r>
              <a:rPr lang="en-US" sz="2400" i="1" u="sng" dirty="0"/>
              <a:t>The “quantity of fuel available for combustion” is what concerns us the</a:t>
            </a:r>
            <a:r>
              <a:rPr lang="en-US" sz="2400" dirty="0"/>
              <a:t> </a:t>
            </a:r>
            <a:r>
              <a:rPr lang="en-US" sz="2400" i="1" u="sng" dirty="0"/>
              <a:t>most.</a:t>
            </a:r>
            <a:r>
              <a:rPr lang="en-US" sz="2400" dirty="0"/>
              <a:t> </a:t>
            </a:r>
            <a:endParaRPr lang="en-US" sz="2400" dirty="0"/>
          </a:p>
        </p:txBody>
      </p:sp>
    </p:spTree>
    <p:extLst>
      <p:ext uri="{BB962C8B-B14F-4D97-AF65-F5344CB8AC3E}">
        <p14:creationId xmlns:p14="http://schemas.microsoft.com/office/powerpoint/2010/main" val="190511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Four Factors continued…</a:t>
            </a:r>
            <a:endParaRPr lang="en-US" sz="2400" dirty="0"/>
          </a:p>
        </p:txBody>
      </p:sp>
      <p:sp>
        <p:nvSpPr>
          <p:cNvPr id="3" name="Content Placeholder 2"/>
          <p:cNvSpPr>
            <a:spLocks noGrp="1"/>
          </p:cNvSpPr>
          <p:nvPr>
            <p:ph idx="1"/>
          </p:nvPr>
        </p:nvSpPr>
        <p:spPr>
          <a:xfrm>
            <a:off x="3823855" y="381000"/>
            <a:ext cx="4279869" cy="5414963"/>
          </a:xfrm>
        </p:spPr>
        <p:txBody>
          <a:bodyPr/>
          <a:lstStyle/>
          <a:p>
            <a:pPr marL="0" indent="-400050">
              <a:buFont typeface="+mj-lt"/>
              <a:buAutoNum type="alphaLcParenR" startAt="3"/>
            </a:pPr>
            <a:endParaRPr lang="en-US" dirty="0"/>
          </a:p>
        </p:txBody>
      </p:sp>
      <p:sp>
        <p:nvSpPr>
          <p:cNvPr id="4" name="Text Placeholder 3"/>
          <p:cNvSpPr>
            <a:spLocks noGrp="1"/>
          </p:cNvSpPr>
          <p:nvPr>
            <p:ph type="body" sz="half" idx="2"/>
          </p:nvPr>
        </p:nvSpPr>
        <p:spPr/>
        <p:txBody>
          <a:bodyPr/>
          <a:lstStyle/>
          <a:p>
            <a:pPr marL="457200" indent="-457200">
              <a:buFont typeface="+mj-lt"/>
              <a:buAutoNum type="alphaLcParenR" startAt="3"/>
            </a:pPr>
            <a:r>
              <a:rPr lang="en-US" sz="2400" b="1" dirty="0">
                <a:solidFill>
                  <a:srgbClr val="00FF00"/>
                </a:solidFill>
              </a:rPr>
              <a:t>Horizontal Continuity and Vertical Arrangement</a:t>
            </a:r>
            <a:r>
              <a:rPr lang="en-US" sz="2400" dirty="0"/>
              <a:t>: is the manner in which the fuels are spread over a given area. </a:t>
            </a:r>
          </a:p>
          <a:p>
            <a:pPr marL="228600" indent="-228600">
              <a:buFont typeface="+mj-lt"/>
              <a:buAutoNum type="alphaLcParenR" startAt="3"/>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
            <a:ext cx="4267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739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br>
              <a:rPr lang="en-US" dirty="0"/>
            </a:br>
            <a:r>
              <a:rPr lang="en-US" sz="2400" dirty="0"/>
              <a:t>Factors of Topography on the Spread of Fire</a:t>
            </a:r>
            <a:r>
              <a:rPr lang="en-US" dirty="0"/>
              <a:t>.</a:t>
            </a:r>
            <a:endParaRPr lang="en-US" dirty="0"/>
          </a:p>
        </p:txBody>
      </p:sp>
      <p:sp>
        <p:nvSpPr>
          <p:cNvPr id="3" name="Content Placeholder 2"/>
          <p:cNvSpPr>
            <a:spLocks noGrp="1"/>
          </p:cNvSpPr>
          <p:nvPr>
            <p:ph idx="1"/>
          </p:nvPr>
        </p:nvSpPr>
        <p:spPr/>
        <p:txBody>
          <a:bodyPr/>
          <a:lstStyle/>
          <a:p>
            <a:r>
              <a:rPr lang="en-US" dirty="0" smtClean="0"/>
              <a:t>__________</a:t>
            </a:r>
            <a:r>
              <a:rPr lang="en-US" sz="2400" dirty="0" smtClean="0"/>
              <a:t>is </a:t>
            </a:r>
            <a:r>
              <a:rPr lang="en-US" sz="2400" dirty="0"/>
              <a:t>the most consistent “environmental element” of the three discussed. The topography is the lay of the land be it flat, rolling hills, mountainous, etc. This “element” is the easiest to gage in terms of fire spread than either Fuel or Weather. Now, let us look at the properties of topography</a:t>
            </a:r>
            <a:r>
              <a:rPr lang="en-US" sz="2400" dirty="0" smtClean="0"/>
              <a:t>:</a:t>
            </a:r>
          </a:p>
          <a:p>
            <a:pPr marL="0" indent="0" algn="ctr">
              <a:buNone/>
            </a:pPr>
            <a:r>
              <a:rPr lang="en-US" sz="2800" b="1" dirty="0">
                <a:solidFill>
                  <a:srgbClr val="00FF00"/>
                </a:solidFill>
              </a:rPr>
              <a:t>Topography</a:t>
            </a:r>
            <a:endParaRPr lang="en-US" sz="2800" b="1" dirty="0">
              <a:solidFill>
                <a:srgbClr val="00FF00"/>
              </a:solidFill>
            </a:endParaRPr>
          </a:p>
        </p:txBody>
      </p:sp>
    </p:spTree>
    <p:extLst>
      <p:ext uri="{BB962C8B-B14F-4D97-AF65-F5344CB8AC3E}">
        <p14:creationId xmlns:p14="http://schemas.microsoft.com/office/powerpoint/2010/main" val="4129634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125113" cy="924475"/>
          </a:xfrm>
        </p:spPr>
        <p:txBody>
          <a:bodyPr/>
          <a:lstStyle/>
          <a:p>
            <a:r>
              <a:rPr lang="en-US" dirty="0"/>
              <a:t>Wild-land Fire Behavior</a:t>
            </a:r>
            <a:br>
              <a:rPr lang="en-US" dirty="0"/>
            </a:br>
            <a:r>
              <a:rPr lang="en-US" sz="2000" dirty="0"/>
              <a:t>Factors of Topography on the Spread of </a:t>
            </a:r>
            <a:r>
              <a:rPr lang="en-US" sz="2000" dirty="0" smtClean="0"/>
              <a:t>Fire Continued…</a:t>
            </a:r>
            <a:endParaRPr lang="en-US" sz="2000" dirty="0"/>
          </a:p>
        </p:txBody>
      </p:sp>
      <p:sp>
        <p:nvSpPr>
          <p:cNvPr id="4" name="Rectangle 3"/>
          <p:cNvSpPr/>
          <p:nvPr/>
        </p:nvSpPr>
        <p:spPr>
          <a:xfrm>
            <a:off x="3125225" y="3244334"/>
            <a:ext cx="2893549" cy="369332"/>
          </a:xfrm>
          <a:prstGeom prst="rect">
            <a:avLst/>
          </a:prstGeom>
        </p:spPr>
        <p:txBody>
          <a:bodyPr wrap="none">
            <a:spAutoFit/>
          </a:bodyPr>
          <a:lstStyle/>
          <a:p>
            <a:r>
              <a:rPr lang="en-US" dirty="0"/>
              <a:t>Wild-land Fire Behavior</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139"/>
          <a:stretch/>
        </p:blipFill>
        <p:spPr bwMode="auto">
          <a:xfrm>
            <a:off x="3276600" y="1676400"/>
            <a:ext cx="4717473" cy="479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3775" y="1828800"/>
            <a:ext cx="3429000" cy="2308324"/>
          </a:xfrm>
          <a:prstGeom prst="rect">
            <a:avLst/>
          </a:prstGeom>
          <a:solidFill>
            <a:srgbClr val="00B0F0"/>
          </a:solidFill>
        </p:spPr>
        <p:txBody>
          <a:bodyPr wrap="square">
            <a:spAutoFit/>
          </a:bodyPr>
          <a:lstStyle/>
          <a:p>
            <a:pPr algn="r"/>
            <a:r>
              <a:rPr lang="en-US" b="1" dirty="0">
                <a:solidFill>
                  <a:srgbClr val="00FF00"/>
                </a:solidFill>
              </a:rPr>
              <a:t>Aspect: </a:t>
            </a:r>
            <a:r>
              <a:rPr lang="en-US" b="1" dirty="0"/>
              <a:t>Is the direction on which the slope faces in relation to the sun. As can be seen by the diagram to follow, the “South West slope” is going to get most of the </a:t>
            </a:r>
            <a:r>
              <a:rPr lang="en-US" b="1" dirty="0" smtClean="0"/>
              <a:t>sun.</a:t>
            </a:r>
            <a:r>
              <a:rPr lang="en-US" dirty="0" smtClean="0"/>
              <a:t> </a:t>
            </a:r>
            <a:endParaRPr lang="en-US" dirty="0"/>
          </a:p>
        </p:txBody>
      </p:sp>
    </p:spTree>
    <p:extLst>
      <p:ext uri="{BB962C8B-B14F-4D97-AF65-F5344CB8AC3E}">
        <p14:creationId xmlns:p14="http://schemas.microsoft.com/office/powerpoint/2010/main" val="3150822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5" name="Text Placeholder 4"/>
          <p:cNvSpPr>
            <a:spLocks noGrp="1"/>
          </p:cNvSpPr>
          <p:nvPr>
            <p:ph type="body" sz="half" idx="2"/>
          </p:nvPr>
        </p:nvSpPr>
        <p:spPr>
          <a:solidFill>
            <a:srgbClr val="0070C0"/>
          </a:solidFill>
        </p:spPr>
        <p:txBody>
          <a:bodyPr>
            <a:normAutofit/>
          </a:bodyPr>
          <a:lstStyle/>
          <a:p>
            <a:r>
              <a:rPr lang="en-US" sz="2400" b="1" dirty="0">
                <a:solidFill>
                  <a:srgbClr val="00FF00"/>
                </a:solidFill>
              </a:rPr>
              <a:t>Slope: </a:t>
            </a:r>
            <a:r>
              <a:rPr lang="en-US" sz="2400" dirty="0"/>
              <a:t>The amount of degree of incline of hillside (i.e. steep slope). As can be noted from Fig. 7, the slope has an effect on fire spread.</a:t>
            </a:r>
            <a:endParaRPr lang="en-US" sz="24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284"/>
          <a:stretch/>
        </p:blipFill>
        <p:spPr bwMode="auto">
          <a:xfrm>
            <a:off x="3581400" y="762000"/>
            <a:ext cx="5410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18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b="1" dirty="0">
                <a:solidFill>
                  <a:srgbClr val="00FF00"/>
                </a:solidFill>
              </a:rPr>
              <a:t>Shape of the Country</a:t>
            </a:r>
            <a:r>
              <a:rPr lang="en-US" sz="2800" dirty="0"/>
              <a:t>: “Box canyons, narrow canyons and other rugged topographic features” can have an affect the wind’s speed and direction.</a:t>
            </a:r>
            <a:endParaRPr lang="en-US" sz="2800" dirty="0"/>
          </a:p>
        </p:txBody>
      </p:sp>
    </p:spTree>
    <p:extLst>
      <p:ext uri="{BB962C8B-B14F-4D97-AF65-F5344CB8AC3E}">
        <p14:creationId xmlns:p14="http://schemas.microsoft.com/office/powerpoint/2010/main" val="1788081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8" name="Content Placeholder 7"/>
          <p:cNvSpPr>
            <a:spLocks noGrp="1"/>
          </p:cNvSpPr>
          <p:nvPr>
            <p:ph sz="half" idx="1"/>
          </p:nvPr>
        </p:nvSpPr>
        <p:spPr/>
        <p:txBody>
          <a:bodyPr/>
          <a:lstStyle/>
          <a:p>
            <a:pPr lvl="0"/>
            <a:r>
              <a:rPr lang="en-US" sz="2400" b="1" dirty="0">
                <a:solidFill>
                  <a:srgbClr val="00FF00"/>
                </a:solidFill>
              </a:rPr>
              <a:t>Box Canyons</a:t>
            </a:r>
            <a:r>
              <a:rPr lang="en-US" sz="2400" dirty="0"/>
              <a:t>: Are especially deadly due to the “chimney effect”. This “effect” can produce “extreme” fire behavior. Refer to Fig. 8.</a:t>
            </a:r>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62049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3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4" name="Content Placeholder 3"/>
          <p:cNvSpPr>
            <a:spLocks noGrp="1"/>
          </p:cNvSpPr>
          <p:nvPr>
            <p:ph idx="1"/>
          </p:nvPr>
        </p:nvSpPr>
        <p:spPr/>
        <p:txBody>
          <a:bodyPr/>
          <a:lstStyle/>
          <a:p>
            <a:r>
              <a:rPr lang="en-US" b="1" dirty="0">
                <a:solidFill>
                  <a:srgbClr val="00FF00"/>
                </a:solidFill>
              </a:rPr>
              <a:t>Narrow Canyons</a:t>
            </a:r>
            <a:r>
              <a:rPr lang="en-US" dirty="0"/>
              <a:t>: </a:t>
            </a:r>
            <a:r>
              <a:rPr lang="en-US" b="1" dirty="0"/>
              <a:t>Fire can easily spread to the opposite side of these canyons by “radiant and spotting from convection</a:t>
            </a:r>
            <a:r>
              <a:rPr lang="en-US" b="1" dirty="0" smtClean="0"/>
              <a:t>”</a:t>
            </a:r>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760657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441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3" name="Content Placeholder 2"/>
          <p:cNvSpPr>
            <a:spLocks noGrp="1"/>
          </p:cNvSpPr>
          <p:nvPr>
            <p:ph idx="1"/>
          </p:nvPr>
        </p:nvSpPr>
        <p:spPr/>
        <p:txBody>
          <a:bodyPr/>
          <a:lstStyle/>
          <a:p>
            <a:r>
              <a:rPr lang="en-US" sz="2400" b="1" dirty="0">
                <a:solidFill>
                  <a:srgbClr val="00FF00"/>
                </a:solidFill>
              </a:rPr>
              <a:t>Wide Canyons</a:t>
            </a:r>
            <a:r>
              <a:rPr lang="en-US" dirty="0"/>
              <a:t>: Prevailing wind direction can be altered by the direction of the canyon. “Spot fires” are not common except in “high winds” </a:t>
            </a:r>
            <a:r>
              <a:rPr lang="en-US" i="1" u="sng" dirty="0"/>
              <a:t>Strong differences in “fire behavior conditions” will occur on “North and South aspects</a:t>
            </a:r>
            <a:endParaRPr lang="en-US" dirty="0"/>
          </a:p>
        </p:txBody>
      </p:sp>
    </p:spTree>
    <p:extLst>
      <p:ext uri="{BB962C8B-B14F-4D97-AF65-F5344CB8AC3E}">
        <p14:creationId xmlns:p14="http://schemas.microsoft.com/office/powerpoint/2010/main" val="271652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3" name="Content Placeholder 2"/>
          <p:cNvSpPr>
            <a:spLocks noGrp="1"/>
          </p:cNvSpPr>
          <p:nvPr>
            <p:ph idx="1"/>
          </p:nvPr>
        </p:nvSpPr>
        <p:spPr/>
        <p:txBody>
          <a:bodyPr/>
          <a:lstStyle/>
          <a:p>
            <a:r>
              <a:rPr lang="en-US" b="1" dirty="0">
                <a:solidFill>
                  <a:srgbClr val="00FF00"/>
                </a:solidFill>
              </a:rPr>
              <a:t>Ridges:</a:t>
            </a:r>
            <a:r>
              <a:rPr lang="en-US" dirty="0"/>
              <a:t> Fires burning along lateral ridges may change direction when the ridge drops off into a canyon</a:t>
            </a:r>
            <a:r>
              <a:rPr lang="en-US" dirty="0" smtClean="0"/>
              <a:t>.</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09838"/>
            <a:ext cx="782955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57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 Continued…</a:t>
            </a:r>
          </a:p>
        </p:txBody>
      </p:sp>
      <p:sp>
        <p:nvSpPr>
          <p:cNvPr id="3" name="Content Placeholder 2"/>
          <p:cNvSpPr>
            <a:spLocks noGrp="1"/>
          </p:cNvSpPr>
          <p:nvPr>
            <p:ph idx="1"/>
          </p:nvPr>
        </p:nvSpPr>
        <p:spPr/>
        <p:txBody>
          <a:bodyPr>
            <a:normAutofit fontScale="85000" lnSpcReduction="10000"/>
          </a:bodyPr>
          <a:lstStyle/>
          <a:p>
            <a:r>
              <a:rPr lang="en-US" sz="2600" dirty="0"/>
              <a:t>In this portion, we will discuss the factors that have an impact on wild-land fire behavior:</a:t>
            </a:r>
            <a:endParaRPr lang="en-US" sz="2600" b="1" dirty="0"/>
          </a:p>
          <a:p>
            <a:pPr lvl="0">
              <a:buFont typeface="+mj-lt"/>
              <a:buAutoNum type="arabicPeriod"/>
            </a:pPr>
            <a:r>
              <a:rPr lang="en-US" sz="2600" b="1" dirty="0"/>
              <a:t>The fire Triangle.</a:t>
            </a:r>
            <a:endParaRPr lang="en-US" sz="2600" dirty="0"/>
          </a:p>
          <a:p>
            <a:pPr lvl="0">
              <a:buFont typeface="+mj-lt"/>
              <a:buAutoNum type="arabicPeriod"/>
            </a:pPr>
            <a:r>
              <a:rPr lang="en-US" sz="2600" b="1" dirty="0"/>
              <a:t>The modes of heat transfer.</a:t>
            </a:r>
            <a:endParaRPr lang="en-US" sz="2600" dirty="0"/>
          </a:p>
          <a:p>
            <a:pPr lvl="0">
              <a:buFont typeface="+mj-lt"/>
              <a:buAutoNum type="arabicPeriod"/>
            </a:pPr>
            <a:r>
              <a:rPr lang="en-US" sz="2600" b="1" dirty="0"/>
              <a:t>Environmental elements on fire behavior.</a:t>
            </a:r>
            <a:endParaRPr lang="en-US" sz="2600" dirty="0"/>
          </a:p>
          <a:p>
            <a:pPr lvl="0">
              <a:buFont typeface="+mj-lt"/>
              <a:buAutoNum type="arabicPeriod"/>
            </a:pPr>
            <a:r>
              <a:rPr lang="en-US" sz="2600" b="1" dirty="0"/>
              <a:t>Four factors of fuel that affect the start and spread of fire.</a:t>
            </a:r>
            <a:endParaRPr lang="en-US" sz="2600" dirty="0"/>
          </a:p>
          <a:p>
            <a:pPr lvl="0">
              <a:buFont typeface="+mj-lt"/>
              <a:buAutoNum type="arabicPeriod"/>
            </a:pPr>
            <a:r>
              <a:rPr lang="en-US" sz="2600" b="1" dirty="0"/>
              <a:t>The three factors of weather that affect fuel moisture</a:t>
            </a:r>
            <a:r>
              <a:rPr lang="en-US" b="1" dirty="0"/>
              <a:t>.</a:t>
            </a:r>
            <a:endParaRPr lang="en-US" dirty="0"/>
          </a:p>
          <a:p>
            <a:endParaRPr lang="en-US" dirty="0"/>
          </a:p>
        </p:txBody>
      </p:sp>
    </p:spTree>
    <p:extLst>
      <p:ext uri="{BB962C8B-B14F-4D97-AF65-F5344CB8AC3E}">
        <p14:creationId xmlns:p14="http://schemas.microsoft.com/office/powerpoint/2010/main" val="260941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3" name="Content Placeholder 2"/>
          <p:cNvSpPr>
            <a:spLocks noGrp="1"/>
          </p:cNvSpPr>
          <p:nvPr>
            <p:ph idx="1"/>
          </p:nvPr>
        </p:nvSpPr>
        <p:spPr/>
        <p:txBody>
          <a:bodyPr/>
          <a:lstStyle/>
          <a:p>
            <a:pPr lvl="0"/>
            <a:r>
              <a:rPr lang="en-US" sz="2800" b="1" dirty="0">
                <a:solidFill>
                  <a:srgbClr val="00FF00"/>
                </a:solidFill>
              </a:rPr>
              <a:t>Saddles</a:t>
            </a:r>
            <a:r>
              <a:rPr lang="en-US" sz="2800" dirty="0"/>
              <a:t>: As illustrated in Fig 11, the wind is blowing through this saddle or mountain pass. The wind speed can increase as it is restricted by the passage and spread out downwind side with the possibility of eddy winds. </a:t>
            </a:r>
          </a:p>
          <a:p>
            <a:endParaRPr lang="en-US" dirty="0"/>
          </a:p>
        </p:txBody>
      </p:sp>
    </p:spTree>
    <p:extLst>
      <p:ext uri="{BB962C8B-B14F-4D97-AF65-F5344CB8AC3E}">
        <p14:creationId xmlns:p14="http://schemas.microsoft.com/office/powerpoint/2010/main" val="354569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3" name="Content Placeholder 2"/>
          <p:cNvSpPr>
            <a:spLocks noGrp="1"/>
          </p:cNvSpPr>
          <p:nvPr>
            <p:ph idx="1"/>
          </p:nvPr>
        </p:nvSpPr>
        <p:spPr/>
        <p:txBody>
          <a:bodyPr>
            <a:normAutofit/>
          </a:bodyPr>
          <a:lstStyle/>
          <a:p>
            <a:pPr marL="0" indent="0">
              <a:buNone/>
            </a:pPr>
            <a:r>
              <a:rPr lang="en-US" sz="2400" b="1" dirty="0">
                <a:solidFill>
                  <a:srgbClr val="00FF00"/>
                </a:solidFill>
                <a:latin typeface="Times New Roman"/>
                <a:ea typeface="Times New Roman"/>
              </a:rPr>
              <a:t>. Elevation</a:t>
            </a:r>
            <a:r>
              <a:rPr lang="en-US" sz="2400" dirty="0">
                <a:solidFill>
                  <a:srgbClr val="00FF00"/>
                </a:solidFill>
                <a:latin typeface="Times New Roman"/>
                <a:ea typeface="Times New Roman"/>
              </a:rPr>
              <a:t>: the </a:t>
            </a:r>
            <a:r>
              <a:rPr lang="en-US" sz="2400" dirty="0">
                <a:latin typeface="Times New Roman"/>
                <a:ea typeface="Times New Roman"/>
              </a:rPr>
              <a:t>height of the given terrain above mean sea level, usually expressed in feet or meters. </a:t>
            </a:r>
            <a:r>
              <a:rPr lang="en-US" sz="2400" i="1" u="sng" dirty="0">
                <a:solidFill>
                  <a:srgbClr val="00FF00"/>
                </a:solidFill>
                <a:latin typeface="Times New Roman"/>
                <a:ea typeface="Times New Roman"/>
              </a:rPr>
              <a:t>The main “affect” of elevation is the type of fuel and the amount fuel present</a:t>
            </a:r>
            <a:r>
              <a:rPr lang="en-US" sz="2400" i="1" u="sng" dirty="0" smtClean="0">
                <a:solidFill>
                  <a:srgbClr val="00FF00"/>
                </a:solidFill>
                <a:latin typeface="Times New Roman"/>
                <a:ea typeface="Times New Roman"/>
              </a:rPr>
              <a:t>. ((Please refer to line drawing next slide))</a:t>
            </a:r>
            <a:r>
              <a:rPr lang="en-US" sz="2400" dirty="0" smtClean="0">
                <a:solidFill>
                  <a:srgbClr val="00FF00"/>
                </a:solidFill>
                <a:latin typeface="Times New Roman"/>
                <a:ea typeface="Times New Roman"/>
              </a:rPr>
              <a:t> </a:t>
            </a:r>
            <a:endParaRPr lang="en-US" sz="2400" dirty="0">
              <a:solidFill>
                <a:srgbClr val="00FF00"/>
              </a:solidFill>
            </a:endParaRPr>
          </a:p>
        </p:txBody>
      </p:sp>
    </p:spTree>
    <p:extLst>
      <p:ext uri="{BB962C8B-B14F-4D97-AF65-F5344CB8AC3E}">
        <p14:creationId xmlns:p14="http://schemas.microsoft.com/office/powerpoint/2010/main" val="2955959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81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sp>
        <p:nvSpPr>
          <p:cNvPr id="3" name="Content Placeholder 2"/>
          <p:cNvSpPr>
            <a:spLocks noGrp="1"/>
          </p:cNvSpPr>
          <p:nvPr>
            <p:ph idx="1"/>
          </p:nvPr>
        </p:nvSpPr>
        <p:spPr/>
        <p:txBody>
          <a:bodyPr/>
          <a:lstStyle/>
          <a:p>
            <a:r>
              <a:rPr lang="en-US" sz="2400" dirty="0" smtClean="0">
                <a:solidFill>
                  <a:srgbClr val="00FF00"/>
                </a:solidFill>
              </a:rPr>
              <a:t>Barriers</a:t>
            </a:r>
            <a:r>
              <a:rPr lang="en-US" dirty="0"/>
              <a:t>: </a:t>
            </a:r>
            <a:r>
              <a:rPr lang="en-US" sz="2800" dirty="0"/>
              <a:t>Is any obstruction either natural or manmade that is capable of checking or stopping the spread of a wild-land fire. (Refer to Fig 14/15 for some </a:t>
            </a:r>
            <a:r>
              <a:rPr lang="en-US" sz="2800" dirty="0" smtClean="0"/>
              <a:t>examples- Next Slide-).</a:t>
            </a:r>
            <a:endParaRPr lang="en-US" sz="2800" dirty="0"/>
          </a:p>
        </p:txBody>
      </p:sp>
    </p:spTree>
    <p:extLst>
      <p:ext uri="{BB962C8B-B14F-4D97-AF65-F5344CB8AC3E}">
        <p14:creationId xmlns:p14="http://schemas.microsoft.com/office/powerpoint/2010/main" val="144128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of Topography on the Spread of Fire Continued…</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69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465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Fire Weather:</a:t>
            </a:r>
            <a:endParaRPr lang="en-US" dirty="0"/>
          </a:p>
        </p:txBody>
      </p:sp>
      <p:sp>
        <p:nvSpPr>
          <p:cNvPr id="3" name="Content Placeholder 2"/>
          <p:cNvSpPr>
            <a:spLocks noGrp="1"/>
          </p:cNvSpPr>
          <p:nvPr>
            <p:ph idx="1"/>
          </p:nvPr>
        </p:nvSpPr>
        <p:spPr/>
        <p:txBody>
          <a:bodyPr/>
          <a:lstStyle/>
          <a:p>
            <a:r>
              <a:rPr lang="en-US" dirty="0"/>
              <a:t>The big factor that proves to be quite dangerous to us, increased fire behavior, is the coming “cold front”. </a:t>
            </a:r>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4733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0800000" flipH="1" flipV="1">
            <a:off x="6248400" y="2488986"/>
            <a:ext cx="2895600" cy="1754326"/>
          </a:xfrm>
          <a:prstGeom prst="rect">
            <a:avLst/>
          </a:prstGeom>
          <a:solidFill>
            <a:srgbClr val="002060"/>
          </a:solidFill>
        </p:spPr>
        <p:txBody>
          <a:bodyPr wrap="square" rtlCol="0">
            <a:spAutoFit/>
          </a:bodyPr>
          <a:lstStyle/>
          <a:p>
            <a:r>
              <a:rPr lang="en-US" b="1" dirty="0">
                <a:latin typeface="Times New Roman"/>
                <a:ea typeface="Times New Roman"/>
              </a:rPr>
              <a:t>A </a:t>
            </a:r>
            <a:r>
              <a:rPr lang="en-US" b="1" dirty="0">
                <a:solidFill>
                  <a:srgbClr val="FF0000"/>
                </a:solidFill>
                <a:latin typeface="Times New Roman"/>
                <a:ea typeface="Times New Roman"/>
              </a:rPr>
              <a:t>“</a:t>
            </a:r>
            <a:r>
              <a:rPr lang="en-US" b="1" dirty="0">
                <a:solidFill>
                  <a:srgbClr val="00FF00"/>
                </a:solidFill>
                <a:latin typeface="Times New Roman"/>
                <a:ea typeface="Times New Roman"/>
              </a:rPr>
              <a:t>cold front</a:t>
            </a:r>
            <a:r>
              <a:rPr lang="en-US" b="1" dirty="0">
                <a:solidFill>
                  <a:srgbClr val="FF0000"/>
                </a:solidFill>
                <a:latin typeface="Times New Roman"/>
                <a:ea typeface="Times New Roman"/>
              </a:rPr>
              <a:t>” </a:t>
            </a:r>
            <a:r>
              <a:rPr lang="en-US" b="1" dirty="0">
                <a:latin typeface="Times New Roman"/>
                <a:ea typeface="Times New Roman"/>
              </a:rPr>
              <a:t>is the </a:t>
            </a:r>
            <a:r>
              <a:rPr lang="en-US" b="1" dirty="0">
                <a:solidFill>
                  <a:srgbClr val="00FF00"/>
                </a:solidFill>
                <a:latin typeface="Times New Roman"/>
                <a:ea typeface="Times New Roman"/>
              </a:rPr>
              <a:t>“boundary line” </a:t>
            </a:r>
            <a:r>
              <a:rPr lang="en-US" b="1" dirty="0">
                <a:latin typeface="Times New Roman"/>
                <a:ea typeface="Times New Roman"/>
              </a:rPr>
              <a:t>between a cooler air mass that is in the process of replacing a warmer air mass. (Refer to Fig 1).</a:t>
            </a:r>
            <a:endParaRPr lang="en-US" b="1" dirty="0"/>
          </a:p>
        </p:txBody>
      </p:sp>
    </p:spTree>
    <p:extLst>
      <p:ext uri="{BB962C8B-B14F-4D97-AF65-F5344CB8AC3E}">
        <p14:creationId xmlns:p14="http://schemas.microsoft.com/office/powerpoint/2010/main" val="3114757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Basic Fire </a:t>
            </a:r>
            <a:r>
              <a:rPr lang="en-US" sz="2800" b="1" dirty="0" smtClean="0"/>
              <a:t>Weather continued…</a:t>
            </a:r>
            <a:endParaRPr lang="en-US" sz="2800" dirty="0"/>
          </a:p>
        </p:txBody>
      </p:sp>
      <p:sp>
        <p:nvSpPr>
          <p:cNvPr id="3" name="Content Placeholder 2"/>
          <p:cNvSpPr>
            <a:spLocks noGrp="1"/>
          </p:cNvSpPr>
          <p:nvPr>
            <p:ph idx="1"/>
          </p:nvPr>
        </p:nvSpPr>
        <p:spPr/>
        <p:txBody>
          <a:bodyPr>
            <a:normAutofit/>
          </a:bodyPr>
          <a:lstStyle/>
          <a:p>
            <a:pPr marL="50800" marR="0">
              <a:spcBef>
                <a:spcPts val="0"/>
              </a:spcBef>
              <a:spcAft>
                <a:spcPts val="0"/>
              </a:spcAft>
            </a:pPr>
            <a:r>
              <a:rPr lang="en-US" sz="2800" dirty="0">
                <a:latin typeface="Times New Roman"/>
                <a:ea typeface="Times New Roman"/>
              </a:rPr>
              <a:t>The associative winds that is typical of a “cold front”:</a:t>
            </a:r>
          </a:p>
          <a:p>
            <a:pPr marL="0" marR="0" indent="0">
              <a:spcBef>
                <a:spcPts val="0"/>
              </a:spcBef>
              <a:spcAft>
                <a:spcPts val="0"/>
              </a:spcAft>
              <a:buNone/>
            </a:pPr>
            <a:r>
              <a:rPr lang="en-US" sz="2800" dirty="0">
                <a:latin typeface="Times New Roman"/>
                <a:ea typeface="Times New Roman"/>
              </a:rPr>
              <a:t> </a:t>
            </a:r>
          </a:p>
          <a:p>
            <a:pPr lvl="0">
              <a:lnSpc>
                <a:spcPct val="115000"/>
              </a:lnSpc>
              <a:spcBef>
                <a:spcPts val="0"/>
              </a:spcBef>
              <a:spcAft>
                <a:spcPts val="1000"/>
              </a:spcAft>
              <a:buFont typeface="+mj-lt"/>
              <a:buAutoNum type="arabicPeriod"/>
              <a:tabLst>
                <a:tab pos="508000" algn="l"/>
              </a:tabLst>
            </a:pPr>
            <a:r>
              <a:rPr lang="en-US" sz="2800" b="1" i="1" dirty="0">
                <a:solidFill>
                  <a:srgbClr val="00FF00"/>
                </a:solidFill>
                <a:latin typeface="Times New Roman"/>
                <a:ea typeface="Times New Roman"/>
              </a:rPr>
              <a:t>Southeasterly to southwesterly winds ahead of the cold front</a:t>
            </a:r>
            <a:endParaRPr lang="en-US" sz="2800" b="1" dirty="0">
              <a:solidFill>
                <a:srgbClr val="00FF00"/>
              </a:solidFill>
              <a:latin typeface="Times New Roman"/>
              <a:ea typeface="Times New Roman"/>
            </a:endParaRPr>
          </a:p>
          <a:p>
            <a:pPr marL="0" marR="0" indent="0">
              <a:spcBef>
                <a:spcPts val="0"/>
              </a:spcBef>
              <a:spcAft>
                <a:spcPts val="0"/>
              </a:spcAft>
              <a:buNone/>
            </a:pPr>
            <a:r>
              <a:rPr lang="en-US" sz="2800" i="1" dirty="0">
                <a:solidFill>
                  <a:srgbClr val="FF0000"/>
                </a:solidFill>
                <a:latin typeface="Times New Roman"/>
                <a:ea typeface="Times New Roman"/>
              </a:rPr>
              <a:t> </a:t>
            </a:r>
            <a:endParaRPr lang="en-US" sz="2800" dirty="0">
              <a:latin typeface="Times New Roman"/>
              <a:ea typeface="Times New Roman"/>
            </a:endParaRPr>
          </a:p>
          <a:p>
            <a:pPr marL="514350" indent="-514350">
              <a:buFont typeface="+mj-lt"/>
              <a:buAutoNum type="arabicPeriod" startAt="2"/>
            </a:pPr>
            <a:r>
              <a:rPr lang="en-US" sz="2800" b="1" i="1" dirty="0">
                <a:solidFill>
                  <a:srgbClr val="00FF00"/>
                </a:solidFill>
                <a:latin typeface="Times New Roman"/>
                <a:ea typeface="Times New Roman"/>
              </a:rPr>
              <a:t>Westerly to northwesterly winds behind the “cold front” and the air is cooler.</a:t>
            </a:r>
            <a:endParaRPr lang="en-US" sz="2800" b="1" dirty="0">
              <a:solidFill>
                <a:srgbClr val="00FF00"/>
              </a:solidFill>
            </a:endParaRPr>
          </a:p>
        </p:txBody>
      </p:sp>
    </p:spTree>
    <p:extLst>
      <p:ext uri="{BB962C8B-B14F-4D97-AF65-F5344CB8AC3E}">
        <p14:creationId xmlns:p14="http://schemas.microsoft.com/office/powerpoint/2010/main" val="2541756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lstStyle/>
          <a:p>
            <a:pPr marL="342900" lvl="1" indent="-342900"/>
            <a:r>
              <a:rPr lang="en-US" b="1" i="1" u="sng" dirty="0">
                <a:solidFill>
                  <a:srgbClr val="00FF00"/>
                </a:solidFill>
              </a:rPr>
              <a:t>Remember the wind direction is the direction the wind is blowing FROM. A wind coming from the east is called an “east wind</a:t>
            </a:r>
            <a:r>
              <a:rPr lang="en-US" dirty="0" smtClean="0">
                <a:solidFill>
                  <a:srgbClr val="00FF00"/>
                </a:solidFill>
              </a:rPr>
              <a:t>”</a:t>
            </a:r>
          </a:p>
          <a:p>
            <a:pPr marL="342900" lvl="1" indent="-342900"/>
            <a:endParaRPr lang="en-US" dirty="0">
              <a:solidFill>
                <a:srgbClr val="00FF00"/>
              </a:solidFill>
            </a:endParaRPr>
          </a:p>
          <a:p>
            <a:pPr marL="342900" lvl="1" indent="-342900"/>
            <a:endParaRPr lang="en-US" dirty="0" smtClean="0">
              <a:solidFill>
                <a:srgbClr val="00FF00"/>
              </a:solidFill>
            </a:endParaRPr>
          </a:p>
          <a:p>
            <a:pPr marL="342900" lvl="1" indent="-342900"/>
            <a:endParaRPr lang="en-US" dirty="0">
              <a:solidFill>
                <a:srgbClr val="00FF00"/>
              </a:solidFill>
            </a:endParaRPr>
          </a:p>
          <a:p>
            <a:pPr marL="342900" lvl="1" indent="-342900"/>
            <a:endParaRPr lang="en-US" dirty="0" smtClean="0">
              <a:solidFill>
                <a:srgbClr val="00FF00"/>
              </a:solidFill>
            </a:endParaRPr>
          </a:p>
          <a:p>
            <a:pPr marL="342900" lvl="1" indent="-342900"/>
            <a:endParaRPr lang="en-US" dirty="0">
              <a:solidFill>
                <a:srgbClr val="00FF00"/>
              </a:solidFill>
            </a:endParaRPr>
          </a:p>
          <a:p>
            <a:pPr marL="342900" lvl="1" indent="-342900"/>
            <a:endParaRPr lang="en-US" dirty="0">
              <a:solidFill>
                <a:srgbClr val="00FF00"/>
              </a:solidFill>
            </a:endParaRPr>
          </a:p>
          <a:p>
            <a:endParaRPr lang="en-US" dirty="0"/>
          </a:p>
        </p:txBody>
      </p:sp>
    </p:spTree>
    <p:extLst>
      <p:ext uri="{BB962C8B-B14F-4D97-AF65-F5344CB8AC3E}">
        <p14:creationId xmlns:p14="http://schemas.microsoft.com/office/powerpoint/2010/main" val="964741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normAutofit fontScale="92500" lnSpcReduction="20000"/>
          </a:bodyPr>
          <a:lstStyle/>
          <a:p>
            <a:pPr marL="50800" marR="0">
              <a:spcBef>
                <a:spcPts val="0"/>
              </a:spcBef>
              <a:spcAft>
                <a:spcPts val="0"/>
              </a:spcAft>
            </a:pPr>
            <a:r>
              <a:rPr lang="en-US" dirty="0">
                <a:latin typeface="Times New Roman"/>
                <a:ea typeface="Times New Roman"/>
              </a:rPr>
              <a:t>Indicators of the passing of a cold front are:</a:t>
            </a:r>
          </a:p>
          <a:p>
            <a:pPr marL="0" marR="0" indent="0">
              <a:spcBef>
                <a:spcPts val="0"/>
              </a:spcBef>
              <a:spcAft>
                <a:spcPts val="0"/>
              </a:spcAft>
              <a:buNone/>
            </a:pPr>
            <a:r>
              <a:rPr lang="en-US" dirty="0">
                <a:solidFill>
                  <a:srgbClr val="FF0000"/>
                </a:solidFill>
                <a:latin typeface="Times New Roman"/>
                <a:ea typeface="Times New Roman"/>
              </a:rPr>
              <a:t> </a:t>
            </a:r>
            <a:endParaRPr lang="en-US" b="1" dirty="0">
              <a:solidFill>
                <a:srgbClr val="00FF00"/>
              </a:solidFill>
              <a:latin typeface="Times New Roman"/>
              <a:ea typeface="Times New Roman"/>
            </a:endParaRPr>
          </a:p>
          <a:p>
            <a:pPr marL="0" marR="0" indent="0">
              <a:spcBef>
                <a:spcPts val="0"/>
              </a:spcBef>
              <a:spcAft>
                <a:spcPts val="0"/>
              </a:spcAft>
              <a:buNone/>
            </a:pPr>
            <a:r>
              <a:rPr lang="en-US" b="1" dirty="0">
                <a:solidFill>
                  <a:srgbClr val="00FF00"/>
                </a:solidFill>
                <a:latin typeface="Times New Roman"/>
                <a:ea typeface="Times New Roman"/>
              </a:rPr>
              <a:t> </a:t>
            </a:r>
          </a:p>
          <a:p>
            <a:pPr lvl="0">
              <a:lnSpc>
                <a:spcPct val="115000"/>
              </a:lnSpc>
              <a:spcBef>
                <a:spcPts val="0"/>
              </a:spcBef>
              <a:spcAft>
                <a:spcPts val="1000"/>
              </a:spcAft>
              <a:buFont typeface="+mj-lt"/>
              <a:buAutoNum type="arabicPeriod"/>
              <a:tabLst>
                <a:tab pos="457200" algn="l"/>
              </a:tabLst>
            </a:pPr>
            <a:r>
              <a:rPr lang="en-US" b="1" dirty="0">
                <a:solidFill>
                  <a:srgbClr val="00FF00"/>
                </a:solidFill>
                <a:latin typeface="Times New Roman"/>
                <a:ea typeface="Times New Roman"/>
              </a:rPr>
              <a:t>Large clouds of dust can precede the arrival of a “cold front”.</a:t>
            </a:r>
          </a:p>
          <a:p>
            <a:pPr lvl="0">
              <a:lnSpc>
                <a:spcPct val="115000"/>
              </a:lnSpc>
              <a:spcBef>
                <a:spcPts val="0"/>
              </a:spcBef>
              <a:spcAft>
                <a:spcPts val="1000"/>
              </a:spcAft>
              <a:buFont typeface="+mj-lt"/>
              <a:buAutoNum type="arabicPeriod"/>
              <a:tabLst>
                <a:tab pos="457200" algn="l"/>
              </a:tabLst>
            </a:pPr>
            <a:r>
              <a:rPr lang="en-US" b="1" u="sng" dirty="0" smtClean="0">
                <a:solidFill>
                  <a:srgbClr val="00FF00"/>
                </a:solidFill>
                <a:latin typeface="Times New Roman"/>
                <a:ea typeface="Times New Roman"/>
              </a:rPr>
              <a:t>Winds </a:t>
            </a:r>
            <a:r>
              <a:rPr lang="en-US" b="1" u="sng" dirty="0">
                <a:solidFill>
                  <a:srgbClr val="00FF00"/>
                </a:solidFill>
                <a:latin typeface="Times New Roman"/>
                <a:ea typeface="Times New Roman"/>
              </a:rPr>
              <a:t>have the tendency change from the southeast to the south, to the southwest, and increase in velocity before the arrival of the “cold front”.</a:t>
            </a:r>
            <a:endParaRPr lang="en-US" b="1" dirty="0">
              <a:solidFill>
                <a:srgbClr val="00FF00"/>
              </a:solidFill>
              <a:latin typeface="Times New Roman"/>
              <a:ea typeface="Times New Roman"/>
            </a:endParaRPr>
          </a:p>
          <a:p>
            <a:pPr lvl="0">
              <a:lnSpc>
                <a:spcPct val="115000"/>
              </a:lnSpc>
              <a:spcBef>
                <a:spcPts val="0"/>
              </a:spcBef>
              <a:spcAft>
                <a:spcPts val="1000"/>
              </a:spcAft>
              <a:buFont typeface="+mj-lt"/>
              <a:buAutoNum type="arabicPeriod"/>
              <a:tabLst>
                <a:tab pos="457200" algn="l"/>
              </a:tabLst>
            </a:pPr>
            <a:r>
              <a:rPr lang="en-US" b="1" dirty="0" smtClean="0">
                <a:solidFill>
                  <a:srgbClr val="00FF00"/>
                </a:solidFill>
                <a:latin typeface="Times New Roman"/>
                <a:ea typeface="Times New Roman"/>
              </a:rPr>
              <a:t>A line of “cumulus clouds” can be seen coming from the west or northwest.</a:t>
            </a:r>
          </a:p>
          <a:p>
            <a:pPr marR="0">
              <a:spcBef>
                <a:spcPts val="0"/>
              </a:spcBef>
              <a:spcAft>
                <a:spcPts val="0"/>
              </a:spcAft>
              <a:buFont typeface="+mj-lt"/>
              <a:buAutoNum type="arabicPeriod"/>
            </a:pPr>
            <a:endParaRPr lang="en-US" b="1" dirty="0">
              <a:solidFill>
                <a:srgbClr val="00FF00"/>
              </a:solidFill>
              <a:latin typeface="Times New Roman"/>
              <a:ea typeface="Times New Roman"/>
            </a:endParaRPr>
          </a:p>
          <a:p>
            <a:pPr lvl="0">
              <a:lnSpc>
                <a:spcPct val="115000"/>
              </a:lnSpc>
              <a:spcBef>
                <a:spcPts val="0"/>
              </a:spcBef>
              <a:spcAft>
                <a:spcPts val="1000"/>
              </a:spcAft>
              <a:buFont typeface="+mj-lt"/>
              <a:buAutoNum type="arabicPeriod"/>
              <a:tabLst>
                <a:tab pos="457200" algn="l"/>
              </a:tabLst>
            </a:pPr>
            <a:r>
              <a:rPr lang="en-US" b="1" i="1" dirty="0">
                <a:solidFill>
                  <a:srgbClr val="00FF00"/>
                </a:solidFill>
                <a:latin typeface="Times New Roman"/>
                <a:ea typeface="Times New Roman"/>
              </a:rPr>
              <a:t>Winds will be strongest, erratic, and gusty as the front reaches you</a:t>
            </a:r>
            <a:r>
              <a:rPr lang="en-US" b="1" i="1" dirty="0" smtClean="0">
                <a:solidFill>
                  <a:srgbClr val="00FF00"/>
                </a:solidFill>
                <a:latin typeface="Times New Roman"/>
                <a:ea typeface="Times New Roman"/>
              </a:rPr>
              <a:t>.</a:t>
            </a:r>
          </a:p>
          <a:p>
            <a:pPr>
              <a:lnSpc>
                <a:spcPct val="115000"/>
              </a:lnSpc>
              <a:spcBef>
                <a:spcPts val="0"/>
              </a:spcBef>
              <a:spcAft>
                <a:spcPts val="1000"/>
              </a:spcAft>
              <a:buFont typeface="+mj-lt"/>
              <a:buAutoNum type="arabicPeriod"/>
              <a:tabLst>
                <a:tab pos="457200" algn="l"/>
              </a:tabLst>
            </a:pPr>
            <a:r>
              <a:rPr lang="en-US" b="1" dirty="0">
                <a:solidFill>
                  <a:srgbClr val="00FF00"/>
                </a:solidFill>
              </a:rPr>
              <a:t>Winds will continue to shift as the front passes, generally resulting in strong, gusty, and cool winds out of the west/northwest</a:t>
            </a:r>
            <a:r>
              <a:rPr lang="en-US" dirty="0"/>
              <a:t>.</a:t>
            </a:r>
          </a:p>
          <a:p>
            <a:pPr lvl="0">
              <a:lnSpc>
                <a:spcPct val="115000"/>
              </a:lnSpc>
              <a:spcBef>
                <a:spcPts val="0"/>
              </a:spcBef>
              <a:spcAft>
                <a:spcPts val="1000"/>
              </a:spcAft>
              <a:buFont typeface="+mj-lt"/>
              <a:buAutoNum type="arabicPeriod"/>
              <a:tabLst>
                <a:tab pos="457200" algn="l"/>
              </a:tabLst>
            </a:pPr>
            <a:endParaRPr lang="en-US" b="1" dirty="0">
              <a:solidFill>
                <a:srgbClr val="00FF00"/>
              </a:solidFill>
              <a:latin typeface="Times New Roman"/>
              <a:ea typeface="Times New Roman"/>
            </a:endParaRPr>
          </a:p>
          <a:p>
            <a:pPr>
              <a:buFont typeface="+mj-lt"/>
              <a:buAutoNum type="arabicPeriod"/>
            </a:pPr>
            <a:endParaRPr lang="en-US" dirty="0"/>
          </a:p>
        </p:txBody>
      </p:sp>
    </p:spTree>
    <p:extLst>
      <p:ext uri="{BB962C8B-B14F-4D97-AF65-F5344CB8AC3E}">
        <p14:creationId xmlns:p14="http://schemas.microsoft.com/office/powerpoint/2010/main" val="4220021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4" name="Content Placeholder 3"/>
          <p:cNvSpPr>
            <a:spLocks noGrp="1"/>
          </p:cNvSpPr>
          <p:nvPr>
            <p:ph idx="1"/>
          </p:nvPr>
        </p:nvSpPr>
        <p:spPr/>
        <p:txBody>
          <a:bodyPr/>
          <a:lstStyle/>
          <a:p>
            <a:pPr marL="0" marR="0">
              <a:spcBef>
                <a:spcPts val="0"/>
              </a:spcBef>
              <a:spcAft>
                <a:spcPts val="0"/>
              </a:spcAft>
            </a:pPr>
            <a:r>
              <a:rPr lang="en-US" sz="2400" dirty="0">
                <a:latin typeface="Times New Roman"/>
                <a:ea typeface="Times New Roman"/>
              </a:rPr>
              <a:t>Potential dangerous conditions caused by the passing “cold front”:</a:t>
            </a:r>
          </a:p>
          <a:p>
            <a:pPr marL="50800" marR="0">
              <a:spcBef>
                <a:spcPts val="0"/>
              </a:spcBef>
              <a:spcAft>
                <a:spcPts val="0"/>
              </a:spcAft>
            </a:pPr>
            <a:endParaRPr lang="en-US" dirty="0">
              <a:latin typeface="Times New Roman"/>
              <a:ea typeface="Times New Roman"/>
            </a:endParaRPr>
          </a:p>
          <a:p>
            <a:pPr lvl="0">
              <a:lnSpc>
                <a:spcPct val="115000"/>
              </a:lnSpc>
              <a:spcBef>
                <a:spcPts val="0"/>
              </a:spcBef>
              <a:spcAft>
                <a:spcPts val="1000"/>
              </a:spcAft>
              <a:buFont typeface="+mj-lt"/>
              <a:buAutoNum type="arabicPeriod"/>
              <a:tabLst>
                <a:tab pos="457200" algn="l"/>
              </a:tabLst>
            </a:pPr>
            <a:r>
              <a:rPr lang="en-US" sz="2800" b="1" dirty="0">
                <a:solidFill>
                  <a:srgbClr val="00FF00"/>
                </a:solidFill>
                <a:latin typeface="Times New Roman"/>
                <a:ea typeface="Times New Roman"/>
              </a:rPr>
              <a:t>Wind direction change is abrupt</a:t>
            </a:r>
          </a:p>
          <a:p>
            <a:pPr lvl="0">
              <a:lnSpc>
                <a:spcPct val="115000"/>
              </a:lnSpc>
              <a:spcBef>
                <a:spcPts val="0"/>
              </a:spcBef>
              <a:spcAft>
                <a:spcPts val="1000"/>
              </a:spcAft>
              <a:buFont typeface="+mj-lt"/>
              <a:buAutoNum type="arabicPeriod"/>
              <a:tabLst>
                <a:tab pos="457200" algn="l"/>
              </a:tabLst>
            </a:pPr>
            <a:r>
              <a:rPr lang="en-US" sz="2800" b="1" dirty="0" smtClean="0">
                <a:solidFill>
                  <a:srgbClr val="00FF00"/>
                </a:solidFill>
                <a:latin typeface="Times New Roman"/>
                <a:ea typeface="Times New Roman"/>
              </a:rPr>
              <a:t>Strong </a:t>
            </a:r>
            <a:r>
              <a:rPr lang="en-US" sz="2800" b="1" dirty="0">
                <a:solidFill>
                  <a:srgbClr val="00FF00"/>
                </a:solidFill>
                <a:latin typeface="Times New Roman"/>
                <a:ea typeface="Times New Roman"/>
              </a:rPr>
              <a:t>southerly winds ahead of the “cold front” can drive the fire head to the north or northeast. Refer to the fig </a:t>
            </a:r>
            <a:r>
              <a:rPr lang="en-US" sz="2800" b="1" dirty="0" smtClean="0">
                <a:solidFill>
                  <a:srgbClr val="00FF00"/>
                </a:solidFill>
                <a:latin typeface="Times New Roman"/>
                <a:ea typeface="Times New Roman"/>
              </a:rPr>
              <a:t>2 {{Next Slide}}.</a:t>
            </a:r>
            <a:endParaRPr lang="en-US" sz="2800" b="1" dirty="0">
              <a:solidFill>
                <a:srgbClr val="00FF00"/>
              </a:solidFill>
              <a:effectLst/>
              <a:latin typeface="Times New Roman"/>
              <a:ea typeface="Times New Roman"/>
            </a:endParaRPr>
          </a:p>
        </p:txBody>
      </p:sp>
    </p:spTree>
    <p:extLst>
      <p:ext uri="{BB962C8B-B14F-4D97-AF65-F5344CB8AC3E}">
        <p14:creationId xmlns:p14="http://schemas.microsoft.com/office/powerpoint/2010/main" val="396903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 Continued…</a:t>
            </a:r>
          </a:p>
        </p:txBody>
      </p:sp>
      <p:sp>
        <p:nvSpPr>
          <p:cNvPr id="3" name="Content Placeholder 2"/>
          <p:cNvSpPr>
            <a:spLocks noGrp="1"/>
          </p:cNvSpPr>
          <p:nvPr>
            <p:ph idx="1"/>
          </p:nvPr>
        </p:nvSpPr>
        <p:spPr/>
        <p:txBody>
          <a:bodyPr/>
          <a:lstStyle/>
          <a:p>
            <a:pPr marL="800100" lvl="1" indent="-342900">
              <a:buFont typeface="+mj-lt"/>
              <a:buAutoNum type="arabicPeriod" startAt="6"/>
            </a:pPr>
            <a:r>
              <a:rPr lang="en-US" sz="2400" b="1" dirty="0" smtClean="0"/>
              <a:t>The </a:t>
            </a:r>
            <a:r>
              <a:rPr lang="en-US" sz="2400" b="1" dirty="0"/>
              <a:t>role of winds on fire behavior.</a:t>
            </a:r>
            <a:endParaRPr lang="en-US" sz="2400" dirty="0"/>
          </a:p>
          <a:p>
            <a:pPr lvl="0">
              <a:buFont typeface="+mj-lt"/>
              <a:buAutoNum type="arabicPeriod" startAt="6"/>
            </a:pPr>
            <a:r>
              <a:rPr lang="en-US" sz="2400" b="1" dirty="0"/>
              <a:t>How slope will affect the spread of fire.</a:t>
            </a:r>
            <a:endParaRPr lang="en-US" sz="2400" dirty="0"/>
          </a:p>
          <a:p>
            <a:pPr lvl="0">
              <a:buFont typeface="+mj-lt"/>
              <a:buAutoNum type="arabicPeriod" startAt="6"/>
            </a:pPr>
            <a:r>
              <a:rPr lang="en-US" sz="2400" b="1" dirty="0"/>
              <a:t>The four factors of topography that impact wild-land fire behavior.</a:t>
            </a:r>
            <a:endParaRPr lang="en-US" sz="2400" dirty="0"/>
          </a:p>
          <a:p>
            <a:pPr lvl="0">
              <a:buFont typeface="+mj-lt"/>
              <a:buAutoNum type="arabicPeriod" startAt="6"/>
            </a:pPr>
            <a:r>
              <a:rPr lang="en-US" sz="2400" b="1" dirty="0"/>
              <a:t>Describe the danger signs of potential dangers that can develop in a “box canyon” and “steep narrow canyons”.</a:t>
            </a:r>
            <a:endParaRPr lang="en-US" sz="2400" dirty="0"/>
          </a:p>
          <a:p>
            <a:pPr>
              <a:buFont typeface="+mj-lt"/>
              <a:buAutoNum type="arabicPeriod" startAt="6"/>
            </a:pPr>
            <a:endParaRPr lang="en-US" dirty="0"/>
          </a:p>
        </p:txBody>
      </p:sp>
    </p:spTree>
    <p:extLst>
      <p:ext uri="{BB962C8B-B14F-4D97-AF65-F5344CB8AC3E}">
        <p14:creationId xmlns:p14="http://schemas.microsoft.com/office/powerpoint/2010/main" val="125537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437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445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lstStyle/>
          <a:p>
            <a:pPr marL="457200" lvl="0" indent="-457200">
              <a:lnSpc>
                <a:spcPct val="115000"/>
              </a:lnSpc>
              <a:spcBef>
                <a:spcPts val="0"/>
              </a:spcBef>
              <a:spcAft>
                <a:spcPts val="1000"/>
              </a:spcAft>
              <a:buFont typeface="+mj-lt"/>
              <a:buAutoNum type="arabicPeriod" startAt="3"/>
              <a:tabLst>
                <a:tab pos="457200" algn="l"/>
              </a:tabLst>
            </a:pPr>
            <a:r>
              <a:rPr lang="en-US" sz="2400" b="1" dirty="0">
                <a:solidFill>
                  <a:srgbClr val="00FF00"/>
                </a:solidFill>
                <a:latin typeface="Times New Roman"/>
                <a:ea typeface="Times New Roman"/>
              </a:rPr>
              <a:t>Winds shifting to the west or northwest after the front has passed will drive the fire head to the east or southeast (refer to Fig. 3</a:t>
            </a:r>
            <a:r>
              <a:rPr lang="en-US" sz="2400" b="1" dirty="0" smtClean="0">
                <a:solidFill>
                  <a:srgbClr val="00FF00"/>
                </a:solidFill>
                <a:latin typeface="Times New Roman"/>
                <a:ea typeface="Times New Roman"/>
              </a:rPr>
              <a:t>) -Previous Slide-.</a:t>
            </a:r>
            <a:endParaRPr lang="en-US" sz="2400" b="1" dirty="0">
              <a:solidFill>
                <a:srgbClr val="00FF00"/>
              </a:solidFill>
              <a:latin typeface="Times New Roman"/>
              <a:ea typeface="Times New Roman"/>
            </a:endParaRPr>
          </a:p>
          <a:p>
            <a:pPr marL="165100" marR="0" indent="-457200">
              <a:spcBef>
                <a:spcPts val="0"/>
              </a:spcBef>
              <a:spcAft>
                <a:spcPts val="0"/>
              </a:spcAft>
              <a:buFont typeface="+mj-lt"/>
              <a:buAutoNum type="arabicPeriod" startAt="3"/>
            </a:pPr>
            <a:endParaRPr lang="en-US" sz="2400" b="1" dirty="0">
              <a:solidFill>
                <a:srgbClr val="00FF00"/>
              </a:solidFill>
              <a:latin typeface="Times New Roman"/>
              <a:ea typeface="Times New Roman"/>
            </a:endParaRPr>
          </a:p>
          <a:p>
            <a:pPr marL="457200" lvl="0" indent="-457200">
              <a:lnSpc>
                <a:spcPct val="115000"/>
              </a:lnSpc>
              <a:spcBef>
                <a:spcPts val="0"/>
              </a:spcBef>
              <a:spcAft>
                <a:spcPts val="1000"/>
              </a:spcAft>
              <a:buFont typeface="+mj-lt"/>
              <a:buAutoNum type="arabicPeriod" startAt="3"/>
              <a:tabLst>
                <a:tab pos="457200" algn="l"/>
              </a:tabLst>
            </a:pPr>
            <a:r>
              <a:rPr lang="en-US" sz="2400" b="1" dirty="0">
                <a:solidFill>
                  <a:srgbClr val="00FF00"/>
                </a:solidFill>
                <a:latin typeface="Times New Roman"/>
                <a:ea typeface="Times New Roman"/>
              </a:rPr>
              <a:t>Rapid drop in relative humidity within 24 hours of the cold front passing.</a:t>
            </a:r>
          </a:p>
          <a:p>
            <a:endParaRPr lang="en-US" dirty="0"/>
          </a:p>
        </p:txBody>
      </p:sp>
    </p:spTree>
    <p:extLst>
      <p:ext uri="{BB962C8B-B14F-4D97-AF65-F5344CB8AC3E}">
        <p14:creationId xmlns:p14="http://schemas.microsoft.com/office/powerpoint/2010/main" val="1734450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normAutofit/>
          </a:bodyPr>
          <a:lstStyle/>
          <a:p>
            <a:r>
              <a:rPr lang="en-US" sz="2400" b="1" dirty="0" err="1">
                <a:solidFill>
                  <a:srgbClr val="00FF00"/>
                </a:solidFill>
              </a:rPr>
              <a:t>Foehn</a:t>
            </a:r>
            <a:r>
              <a:rPr lang="en-US" sz="2400" b="1" dirty="0">
                <a:solidFill>
                  <a:srgbClr val="00FF00"/>
                </a:solidFill>
              </a:rPr>
              <a:t> Winds: </a:t>
            </a:r>
            <a:r>
              <a:rPr lang="en-US" sz="2400" b="1" i="1" u="sng" dirty="0">
                <a:solidFill>
                  <a:srgbClr val="00FF00"/>
                </a:solidFill>
              </a:rPr>
              <a:t>A dry wind with strong downwind components, </a:t>
            </a:r>
            <a:r>
              <a:rPr lang="en-US" sz="2400" b="1" i="1" u="sng" dirty="0" err="1">
                <a:solidFill>
                  <a:srgbClr val="00FF00"/>
                </a:solidFill>
              </a:rPr>
              <a:t>charcateristic</a:t>
            </a:r>
            <a:r>
              <a:rPr lang="en-US" sz="2400" b="1" i="1" u="sng" dirty="0">
                <a:solidFill>
                  <a:srgbClr val="00FF00"/>
                </a:solidFill>
              </a:rPr>
              <a:t> of the lee (down wind) side of mountainous regions</a:t>
            </a:r>
            <a:r>
              <a:rPr lang="en-US" sz="2400" b="1" dirty="0">
                <a:solidFill>
                  <a:srgbClr val="00FF00"/>
                </a:solidFill>
              </a:rPr>
              <a:t>. </a:t>
            </a:r>
            <a:r>
              <a:rPr lang="en-US" sz="2400" b="1" dirty="0"/>
              <a:t>The wind is commonly warm for the season, but not in all cases of this type of wind. The speed of these winds can reach speeds </a:t>
            </a:r>
            <a:r>
              <a:rPr lang="en-US" sz="2400" b="1" i="1" u="sng" dirty="0" smtClean="0">
                <a:solidFill>
                  <a:srgbClr val="00FF00"/>
                </a:solidFill>
              </a:rPr>
              <a:t>64-97kph </a:t>
            </a:r>
            <a:r>
              <a:rPr lang="en-US" sz="2400" b="1" i="1" u="sng" dirty="0">
                <a:solidFill>
                  <a:srgbClr val="00FF00"/>
                </a:solidFill>
              </a:rPr>
              <a:t>(40-60mph) and in some cases as much as 144kph (90 mph). </a:t>
            </a:r>
            <a:endParaRPr lang="en-US" sz="2400" b="1" i="1" u="sng" dirty="0">
              <a:solidFill>
                <a:srgbClr val="00FF00"/>
              </a:solidFill>
            </a:endParaRPr>
          </a:p>
        </p:txBody>
      </p:sp>
    </p:spTree>
    <p:extLst>
      <p:ext uri="{BB962C8B-B14F-4D97-AF65-F5344CB8AC3E}">
        <p14:creationId xmlns:p14="http://schemas.microsoft.com/office/powerpoint/2010/main" val="1230333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lstStyle/>
          <a:p>
            <a:r>
              <a:rPr lang="en-US" b="1" dirty="0">
                <a:solidFill>
                  <a:srgbClr val="00FF00"/>
                </a:solidFill>
                <a:latin typeface="Times New Roman"/>
                <a:ea typeface="Times New Roman"/>
              </a:rPr>
              <a:t>The “</a:t>
            </a:r>
            <a:r>
              <a:rPr lang="en-US" b="1" dirty="0" err="1">
                <a:solidFill>
                  <a:srgbClr val="00FF00"/>
                </a:solidFill>
                <a:latin typeface="Times New Roman"/>
                <a:ea typeface="Times New Roman"/>
              </a:rPr>
              <a:t>Foehn</a:t>
            </a:r>
            <a:r>
              <a:rPr lang="en-US" b="1" dirty="0">
                <a:solidFill>
                  <a:srgbClr val="00FF00"/>
                </a:solidFill>
                <a:latin typeface="Times New Roman"/>
                <a:ea typeface="Times New Roman"/>
              </a:rPr>
              <a:t>” winds” cause a drop in humidity and fuel moisture is going to drop from the decreased humidity. </a:t>
            </a:r>
            <a:r>
              <a:rPr lang="en-US" b="1" i="1" u="sng" dirty="0">
                <a:solidFill>
                  <a:srgbClr val="00FF00"/>
                </a:solidFill>
                <a:latin typeface="Times New Roman"/>
                <a:ea typeface="Times New Roman"/>
              </a:rPr>
              <a:t>The winds can persist for days!!!</a:t>
            </a:r>
            <a:r>
              <a:rPr lang="en-US" b="1" dirty="0">
                <a:latin typeface="Times New Roman"/>
                <a:ea typeface="Times New Roman"/>
              </a:rPr>
              <a:t> (Refer to Fig. 4</a:t>
            </a:r>
            <a:r>
              <a:rPr lang="en-US" b="1" dirty="0" smtClean="0">
                <a:latin typeface="Times New Roman"/>
                <a:ea typeface="Times New Roman"/>
              </a:rPr>
              <a:t>):</a:t>
            </a:r>
          </a:p>
          <a:p>
            <a:endParaRPr lang="en-US" dirty="0" smtClean="0">
              <a:latin typeface="Times New Roman"/>
              <a:ea typeface="Times New Roman"/>
            </a:endParaRPr>
          </a:p>
          <a:p>
            <a:endParaRPr lang="en-US" dirty="0">
              <a:latin typeface="Times New Roman"/>
            </a:endParaRPr>
          </a:p>
          <a:p>
            <a:endParaRPr lang="en-US" dirty="0" smtClean="0">
              <a:latin typeface="Times New Roman"/>
            </a:endParaRPr>
          </a:p>
          <a:p>
            <a:endParaRPr lang="en-US" dirty="0">
              <a:latin typeface="Times New Roman"/>
            </a:endParaRPr>
          </a:p>
          <a:p>
            <a:endParaRPr lang="en-US" dirty="0" smtClean="0">
              <a:latin typeface="Times New Roman"/>
            </a:endParaRPr>
          </a:p>
          <a:p>
            <a:endParaRPr lang="en-US" dirty="0">
              <a:latin typeface="Times New Roman"/>
            </a:endParaRPr>
          </a:p>
          <a:p>
            <a:endParaRPr lang="en-US" dirty="0" smtClean="0">
              <a:latin typeface="Times New Roman"/>
            </a:endParaRP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19400"/>
            <a:ext cx="6934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55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lstStyle/>
          <a:p>
            <a:pPr marL="0" marR="0">
              <a:spcBef>
                <a:spcPts val="0"/>
              </a:spcBef>
              <a:spcAft>
                <a:spcPts val="0"/>
              </a:spcAft>
            </a:pPr>
            <a:r>
              <a:rPr lang="en-US" sz="2400" dirty="0">
                <a:latin typeface="Times New Roman"/>
                <a:ea typeface="Times New Roman"/>
              </a:rPr>
              <a:t>Now, let us look at some “</a:t>
            </a:r>
            <a:r>
              <a:rPr lang="en-US" sz="2400" dirty="0" err="1">
                <a:latin typeface="Times New Roman"/>
                <a:ea typeface="Times New Roman"/>
              </a:rPr>
              <a:t>Foehn</a:t>
            </a:r>
            <a:r>
              <a:rPr lang="en-US" sz="2400" dirty="0">
                <a:latin typeface="Times New Roman"/>
                <a:ea typeface="Times New Roman"/>
              </a:rPr>
              <a:t>” winds” common to the Western U.S.:</a:t>
            </a:r>
          </a:p>
          <a:p>
            <a:pPr marL="0" marR="0">
              <a:spcBef>
                <a:spcPts val="0"/>
              </a:spcBef>
              <a:spcAft>
                <a:spcPts val="0"/>
              </a:spcAft>
            </a:pPr>
            <a:endParaRPr lang="en-US" sz="2400" dirty="0">
              <a:latin typeface="Times New Roman"/>
              <a:ea typeface="Times New Roman"/>
            </a:endParaRPr>
          </a:p>
          <a:p>
            <a:pPr lvl="0">
              <a:lnSpc>
                <a:spcPct val="115000"/>
              </a:lnSpc>
              <a:spcBef>
                <a:spcPts val="0"/>
              </a:spcBef>
              <a:spcAft>
                <a:spcPts val="1000"/>
              </a:spcAft>
              <a:buFont typeface="+mj-lt"/>
              <a:buAutoNum type="arabicPeriod"/>
              <a:tabLst>
                <a:tab pos="457200" algn="l"/>
                <a:tab pos="508000" algn="l"/>
              </a:tabLst>
            </a:pPr>
            <a:r>
              <a:rPr lang="en-US" sz="2400" dirty="0">
                <a:solidFill>
                  <a:srgbClr val="00FF00"/>
                </a:solidFill>
                <a:latin typeface="Times New Roman"/>
                <a:ea typeface="Times New Roman"/>
              </a:rPr>
              <a:t>Chinook</a:t>
            </a:r>
            <a:r>
              <a:rPr lang="en-US" sz="2400" dirty="0">
                <a:latin typeface="Times New Roman"/>
                <a:ea typeface="Times New Roman"/>
              </a:rPr>
              <a:t>, found on the eastern slopes of the Rocky Mountains.</a:t>
            </a:r>
          </a:p>
          <a:p>
            <a:pPr lvl="0">
              <a:lnSpc>
                <a:spcPct val="115000"/>
              </a:lnSpc>
              <a:spcBef>
                <a:spcPts val="0"/>
              </a:spcBef>
              <a:spcAft>
                <a:spcPts val="1000"/>
              </a:spcAft>
              <a:buFont typeface="+mj-lt"/>
              <a:buAutoNum type="arabicPeriod"/>
              <a:tabLst>
                <a:tab pos="457200" algn="l"/>
                <a:tab pos="508000" algn="l"/>
              </a:tabLst>
            </a:pPr>
            <a:r>
              <a:rPr lang="en-US" sz="2400" dirty="0" smtClean="0">
                <a:solidFill>
                  <a:srgbClr val="00FF00"/>
                </a:solidFill>
                <a:latin typeface="Times New Roman"/>
                <a:ea typeface="Times New Roman"/>
              </a:rPr>
              <a:t>Santa </a:t>
            </a:r>
            <a:r>
              <a:rPr lang="en-US" sz="2400" dirty="0">
                <a:solidFill>
                  <a:srgbClr val="00FF00"/>
                </a:solidFill>
                <a:latin typeface="Times New Roman"/>
                <a:ea typeface="Times New Roman"/>
              </a:rPr>
              <a:t>Ana</a:t>
            </a:r>
            <a:r>
              <a:rPr lang="en-US" sz="2400" dirty="0">
                <a:latin typeface="Times New Roman"/>
                <a:ea typeface="Times New Roman"/>
              </a:rPr>
              <a:t>, Southern California.</a:t>
            </a:r>
          </a:p>
          <a:p>
            <a:pPr lvl="0">
              <a:lnSpc>
                <a:spcPct val="115000"/>
              </a:lnSpc>
              <a:spcBef>
                <a:spcPts val="0"/>
              </a:spcBef>
              <a:spcAft>
                <a:spcPts val="1000"/>
              </a:spcAft>
              <a:buFont typeface="+mj-lt"/>
              <a:buAutoNum type="arabicPeriod"/>
              <a:tabLst>
                <a:tab pos="457200" algn="l"/>
                <a:tab pos="508000" algn="l"/>
              </a:tabLst>
            </a:pPr>
            <a:r>
              <a:rPr lang="en-US" sz="2400" dirty="0" smtClean="0">
                <a:solidFill>
                  <a:srgbClr val="00FF00"/>
                </a:solidFill>
                <a:latin typeface="Times New Roman"/>
                <a:ea typeface="Times New Roman"/>
              </a:rPr>
              <a:t>Mono </a:t>
            </a:r>
            <a:r>
              <a:rPr lang="en-US" sz="2400" dirty="0">
                <a:solidFill>
                  <a:srgbClr val="00FF00"/>
                </a:solidFill>
                <a:latin typeface="Times New Roman"/>
                <a:ea typeface="Times New Roman"/>
              </a:rPr>
              <a:t>or North wind</a:t>
            </a:r>
            <a:r>
              <a:rPr lang="en-US" sz="2400" dirty="0">
                <a:latin typeface="Times New Roman"/>
                <a:ea typeface="Times New Roman"/>
              </a:rPr>
              <a:t>, Northern and central California.</a:t>
            </a:r>
          </a:p>
          <a:p>
            <a:pPr lvl="0">
              <a:lnSpc>
                <a:spcPct val="115000"/>
              </a:lnSpc>
              <a:spcBef>
                <a:spcPts val="0"/>
              </a:spcBef>
              <a:spcAft>
                <a:spcPts val="1000"/>
              </a:spcAft>
              <a:buFont typeface="+mj-lt"/>
              <a:buAutoNum type="arabicPeriod"/>
              <a:tabLst>
                <a:tab pos="457200" algn="l"/>
                <a:tab pos="508000" algn="l"/>
              </a:tabLst>
            </a:pPr>
            <a:r>
              <a:rPr lang="en-US" sz="2400" dirty="0" smtClean="0">
                <a:solidFill>
                  <a:srgbClr val="00FF00"/>
                </a:solidFill>
                <a:latin typeface="Times New Roman"/>
                <a:ea typeface="Times New Roman"/>
              </a:rPr>
              <a:t>East </a:t>
            </a:r>
            <a:r>
              <a:rPr lang="en-US" sz="2400" dirty="0">
                <a:solidFill>
                  <a:srgbClr val="00FF00"/>
                </a:solidFill>
                <a:latin typeface="Times New Roman"/>
                <a:ea typeface="Times New Roman"/>
              </a:rPr>
              <a:t>wind</a:t>
            </a:r>
            <a:r>
              <a:rPr lang="en-US" sz="2400" dirty="0">
                <a:latin typeface="Times New Roman"/>
                <a:ea typeface="Times New Roman"/>
              </a:rPr>
              <a:t>, Western Washington and Oregon</a:t>
            </a:r>
          </a:p>
          <a:p>
            <a:endParaRPr lang="en-US" dirty="0"/>
          </a:p>
        </p:txBody>
      </p:sp>
    </p:spTree>
    <p:extLst>
      <p:ext uri="{BB962C8B-B14F-4D97-AF65-F5344CB8AC3E}">
        <p14:creationId xmlns:p14="http://schemas.microsoft.com/office/powerpoint/2010/main" val="2612528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sp>
        <p:nvSpPr>
          <p:cNvPr id="3" name="Content Placeholder 2"/>
          <p:cNvSpPr>
            <a:spLocks noGrp="1"/>
          </p:cNvSpPr>
          <p:nvPr>
            <p:ph idx="1"/>
          </p:nvPr>
        </p:nvSpPr>
        <p:spPr/>
        <p:txBody>
          <a:bodyPr/>
          <a:lstStyle/>
          <a:p>
            <a:r>
              <a:rPr lang="en-US" sz="2800" b="1" dirty="0">
                <a:solidFill>
                  <a:srgbClr val="00FF00"/>
                </a:solidFill>
                <a:latin typeface="Times New Roman"/>
                <a:ea typeface="Times New Roman"/>
              </a:rPr>
              <a:t>Valley Winds</a:t>
            </a:r>
            <a:r>
              <a:rPr lang="en-US" sz="2800" dirty="0">
                <a:solidFill>
                  <a:srgbClr val="FF0000"/>
                </a:solidFill>
                <a:latin typeface="Times New Roman"/>
                <a:ea typeface="Times New Roman"/>
              </a:rPr>
              <a:t>:</a:t>
            </a:r>
            <a:r>
              <a:rPr lang="en-US" sz="2800" dirty="0">
                <a:latin typeface="Times New Roman"/>
                <a:ea typeface="Times New Roman"/>
              </a:rPr>
              <a:t> are winds that can have a dramatic effect on fire behavior. During </a:t>
            </a:r>
            <a:r>
              <a:rPr lang="en-US" sz="2800" dirty="0">
                <a:solidFill>
                  <a:srgbClr val="00FF00"/>
                </a:solidFill>
                <a:latin typeface="Times New Roman"/>
                <a:ea typeface="Times New Roman"/>
              </a:rPr>
              <a:t>“day time heating</a:t>
            </a:r>
            <a:r>
              <a:rPr lang="en-US" sz="2800" dirty="0">
                <a:solidFill>
                  <a:srgbClr val="FF0000"/>
                </a:solidFill>
                <a:latin typeface="Times New Roman"/>
                <a:ea typeface="Times New Roman"/>
              </a:rPr>
              <a:t>”,</a:t>
            </a:r>
            <a:r>
              <a:rPr lang="en-US" sz="2800" dirty="0">
                <a:latin typeface="Times New Roman"/>
                <a:ea typeface="Times New Roman"/>
              </a:rPr>
              <a:t> the winds are up slope, and during the night, the winds are </a:t>
            </a:r>
            <a:r>
              <a:rPr lang="en-US" sz="2800" dirty="0">
                <a:solidFill>
                  <a:srgbClr val="FF0000"/>
                </a:solidFill>
                <a:latin typeface="Times New Roman"/>
                <a:ea typeface="Times New Roman"/>
              </a:rPr>
              <a:t>“</a:t>
            </a:r>
            <a:r>
              <a:rPr lang="en-US" sz="2800" dirty="0">
                <a:solidFill>
                  <a:srgbClr val="00FF00"/>
                </a:solidFill>
                <a:latin typeface="Times New Roman"/>
                <a:ea typeface="Times New Roman"/>
              </a:rPr>
              <a:t>down slope”. </a:t>
            </a:r>
            <a:r>
              <a:rPr lang="en-US" sz="2800" dirty="0">
                <a:latin typeface="Times New Roman"/>
                <a:ea typeface="Times New Roman"/>
              </a:rPr>
              <a:t>The “down slope” usually begins a few hours after sundown</a:t>
            </a:r>
            <a:r>
              <a:rPr lang="en-US" dirty="0">
                <a:latin typeface="Times New Roman"/>
                <a:ea typeface="Times New Roman"/>
              </a:rPr>
              <a:t>.</a:t>
            </a:r>
            <a:endParaRPr lang="en-US" dirty="0"/>
          </a:p>
        </p:txBody>
      </p:sp>
    </p:spTree>
    <p:extLst>
      <p:ext uri="{BB962C8B-B14F-4D97-AF65-F5344CB8AC3E}">
        <p14:creationId xmlns:p14="http://schemas.microsoft.com/office/powerpoint/2010/main" val="370920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white"/>
                </a:solidFill>
              </a:rPr>
              <a:t>Basic Fire Weather continued…</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35" y="1371600"/>
            <a:ext cx="9178636" cy="5486400"/>
          </a:xfrm>
          <a:prstGeom prst="rect">
            <a:avLst/>
          </a:prstGeom>
          <a:solidFill>
            <a:srgbClr val="002060"/>
          </a:solidFill>
          <a:ln>
            <a:noFill/>
          </a:ln>
          <a:effectLst/>
        </p:spPr>
      </p:pic>
    </p:spTree>
    <p:extLst>
      <p:ext uri="{BB962C8B-B14F-4D97-AF65-F5344CB8AC3E}">
        <p14:creationId xmlns:p14="http://schemas.microsoft.com/office/powerpoint/2010/main" val="109389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Wild-land Fire Behavior</a:t>
            </a:r>
            <a:endParaRPr lang="en-US" dirty="0"/>
          </a:p>
        </p:txBody>
      </p:sp>
      <p:sp>
        <p:nvSpPr>
          <p:cNvPr id="3" name="Content Placeholder 2"/>
          <p:cNvSpPr>
            <a:spLocks noGrp="1"/>
          </p:cNvSpPr>
          <p:nvPr>
            <p:ph idx="1"/>
          </p:nvPr>
        </p:nvSpPr>
        <p:spPr/>
        <p:txBody>
          <a:bodyPr/>
          <a:lstStyle/>
          <a:p>
            <a:r>
              <a:rPr lang="en-US" dirty="0"/>
              <a:t>The “fire triangle” is the means we will use in dealing with fire in the “wild-land arena” The fire triangle is composed of the following:</a:t>
            </a:r>
            <a:endParaRPr lang="en-US" b="1" dirty="0"/>
          </a:p>
          <a:p>
            <a:pPr marL="800100" lvl="1" indent="-342900">
              <a:buFont typeface="+mj-lt"/>
              <a:buAutoNum type="alphaUcPeriod"/>
            </a:pPr>
            <a:r>
              <a:rPr lang="en-US" b="1" dirty="0">
                <a:solidFill>
                  <a:srgbClr val="00B050"/>
                </a:solidFill>
              </a:rPr>
              <a:t>Oxygen</a:t>
            </a:r>
            <a:r>
              <a:rPr lang="en-US" b="1" dirty="0"/>
              <a:t>: which is the air in this area of fire behavior.</a:t>
            </a:r>
            <a:endParaRPr lang="en-US" dirty="0"/>
          </a:p>
          <a:p>
            <a:pPr marL="800100" lvl="1" indent="-342900">
              <a:buFont typeface="+mj-lt"/>
              <a:buAutoNum type="alphaUcPeriod"/>
            </a:pPr>
            <a:r>
              <a:rPr lang="en-US" b="1" dirty="0">
                <a:solidFill>
                  <a:srgbClr val="00B050"/>
                </a:solidFill>
              </a:rPr>
              <a:t>Heat: </a:t>
            </a:r>
            <a:r>
              <a:rPr lang="en-US" b="1" dirty="0"/>
              <a:t>commonly in the form of piloted ignition, is needed to start and maintain the fire growth.</a:t>
            </a:r>
            <a:endParaRPr lang="en-US" dirty="0"/>
          </a:p>
          <a:p>
            <a:pPr marL="800100" lvl="1" indent="-342900">
              <a:buFont typeface="+mj-lt"/>
              <a:buAutoNum type="alphaUcPeriod"/>
            </a:pPr>
            <a:r>
              <a:rPr lang="en-US" b="1" dirty="0">
                <a:solidFill>
                  <a:srgbClr val="00B050"/>
                </a:solidFill>
              </a:rPr>
              <a:t>Fuel</a:t>
            </a:r>
            <a:r>
              <a:rPr lang="en-US" b="1" dirty="0"/>
              <a:t>: Mostly composed of hydrogen and carbon and some oxygen. (Typical makeup of wild-land fuels</a:t>
            </a:r>
            <a:r>
              <a:rPr lang="en-US" b="1" dirty="0" smtClean="0"/>
              <a:t>).</a:t>
            </a:r>
          </a:p>
          <a:p>
            <a:pPr marL="457200" lvl="1" indent="0">
              <a:buNone/>
            </a:pPr>
            <a:r>
              <a:rPr lang="en-US" b="1" dirty="0"/>
              <a:t>As we can see from the above all of the listed components need to be present for the fire to occur in our “wild-land fire”.</a:t>
            </a:r>
            <a:endParaRPr lang="en-US" dirty="0"/>
          </a:p>
          <a:p>
            <a:pPr marL="457200" lvl="1" indent="0">
              <a:buNone/>
            </a:pPr>
            <a:endParaRPr lang="en-US" dirty="0"/>
          </a:p>
          <a:p>
            <a:pPr>
              <a:buFont typeface="+mj-lt"/>
              <a:buAutoNum type="alphaUcPeriod"/>
            </a:pPr>
            <a:endParaRPr lang="en-US" dirty="0"/>
          </a:p>
        </p:txBody>
      </p:sp>
    </p:spTree>
    <p:extLst>
      <p:ext uri="{BB962C8B-B14F-4D97-AF65-F5344CB8AC3E}">
        <p14:creationId xmlns:p14="http://schemas.microsoft.com/office/powerpoint/2010/main" val="162863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r>
              <a:rPr lang="en-US" dirty="0"/>
              <a:t>Heat transfer is a vital factor not only with the start of the fire but on the behavior as well. We have three modes of heat transfer to be concerned with:</a:t>
            </a:r>
            <a:endParaRPr lang="en-US" b="1" dirty="0"/>
          </a:p>
          <a:p>
            <a:r>
              <a:rPr lang="en-US" b="1" dirty="0" smtClean="0"/>
              <a:t>_________is </a:t>
            </a:r>
            <a:r>
              <a:rPr lang="en-US" b="1" dirty="0"/>
              <a:t>the means of ray or wave that sends the heat energy to an object. This is the heat when you stand next to a campfire. This type of transfer can dry out surrounding fuels, and in some cases, the radiant heat can ignite the fuels as </a:t>
            </a:r>
            <a:r>
              <a:rPr lang="en-US" b="1" dirty="0" smtClean="0"/>
              <a:t>well.</a:t>
            </a:r>
          </a:p>
          <a:p>
            <a:endParaRPr lang="en-US" b="1" dirty="0"/>
          </a:p>
          <a:p>
            <a:pPr marL="0" indent="0" algn="ctr">
              <a:buNone/>
            </a:pPr>
            <a:r>
              <a:rPr lang="en-US" sz="2400" b="1" dirty="0">
                <a:solidFill>
                  <a:srgbClr val="00B050"/>
                </a:solidFill>
              </a:rPr>
              <a:t>Radiation</a:t>
            </a:r>
            <a:endParaRPr lang="en-US" sz="2400" dirty="0">
              <a:solidFill>
                <a:srgbClr val="00B050"/>
              </a:solidFill>
            </a:endParaRPr>
          </a:p>
        </p:txBody>
      </p:sp>
      <p:sp>
        <p:nvSpPr>
          <p:cNvPr id="5" name="TextBox 4"/>
          <p:cNvSpPr txBox="1"/>
          <p:nvPr/>
        </p:nvSpPr>
        <p:spPr>
          <a:xfrm>
            <a:off x="533400" y="1676400"/>
            <a:ext cx="3505200" cy="369332"/>
          </a:xfrm>
          <a:prstGeom prst="rect">
            <a:avLst/>
          </a:prstGeom>
          <a:noFill/>
        </p:spPr>
        <p:txBody>
          <a:bodyPr wrap="square" rtlCol="0">
            <a:spAutoFit/>
          </a:bodyPr>
          <a:lstStyle/>
          <a:p>
            <a:r>
              <a:rPr lang="en-US" dirty="0" smtClean="0"/>
              <a:t>Heat Transfer</a:t>
            </a:r>
            <a:endParaRPr lang="en-US" dirty="0"/>
          </a:p>
        </p:txBody>
      </p:sp>
    </p:spTree>
    <p:extLst>
      <p:ext uri="{BB962C8B-B14F-4D97-AF65-F5344CB8AC3E}">
        <p14:creationId xmlns:p14="http://schemas.microsoft.com/office/powerpoint/2010/main" val="366247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pPr marL="0" indent="0">
              <a:buNone/>
            </a:pPr>
            <a:r>
              <a:rPr lang="en-US" b="1" dirty="0"/>
              <a:t>Modes of heat Transfer </a:t>
            </a:r>
            <a:r>
              <a:rPr lang="en-US" b="1" dirty="0" smtClean="0"/>
              <a:t>Continued…</a:t>
            </a:r>
          </a:p>
          <a:p>
            <a:pPr marL="0" indent="0">
              <a:buNone/>
            </a:pPr>
            <a:endParaRPr lang="en-US" b="1" dirty="0"/>
          </a:p>
          <a:p>
            <a:pPr lvl="0"/>
            <a:r>
              <a:rPr lang="en-US" b="1" dirty="0"/>
              <a:t>Convection is the means of heat being transferred via a fluid. Air is a classic example of this medium. The hot gases and embers can dry out the fuels as well ignite them </a:t>
            </a:r>
            <a:r>
              <a:rPr lang="en-US" b="1" i="1" u="sng" dirty="0"/>
              <a:t>(remember this mode of heat transfer is a sub-set of conduction).</a:t>
            </a:r>
            <a:endParaRPr lang="en-US" dirty="0"/>
          </a:p>
          <a:p>
            <a:endParaRPr lang="en-US" dirty="0"/>
          </a:p>
        </p:txBody>
      </p:sp>
    </p:spTree>
    <p:extLst>
      <p:ext uri="{BB962C8B-B14F-4D97-AF65-F5344CB8AC3E}">
        <p14:creationId xmlns:p14="http://schemas.microsoft.com/office/powerpoint/2010/main" val="1344504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Wild-land Fire Behavior</a:t>
            </a:r>
          </a:p>
        </p:txBody>
      </p:sp>
      <p:sp>
        <p:nvSpPr>
          <p:cNvPr id="3" name="Content Placeholder 2"/>
          <p:cNvSpPr>
            <a:spLocks noGrp="1"/>
          </p:cNvSpPr>
          <p:nvPr>
            <p:ph idx="1"/>
          </p:nvPr>
        </p:nvSpPr>
        <p:spPr/>
        <p:txBody>
          <a:bodyPr/>
          <a:lstStyle/>
          <a:p>
            <a:pPr lvl="0">
              <a:spcBef>
                <a:spcPts val="0"/>
              </a:spcBef>
              <a:spcAft>
                <a:spcPts val="0"/>
              </a:spcAft>
              <a:buFont typeface="+mj-lt"/>
              <a:buAutoNum type="alphaLcPeriod"/>
              <a:tabLst>
                <a:tab pos="457200" algn="l"/>
                <a:tab pos="685800" algn="l"/>
              </a:tabLst>
            </a:pPr>
            <a:r>
              <a:rPr lang="en-US" sz="2400" b="1" dirty="0" smtClean="0">
                <a:latin typeface="Times New Roman"/>
                <a:ea typeface="Times New Roman"/>
              </a:rPr>
              <a:t>__________is </a:t>
            </a:r>
            <a:r>
              <a:rPr lang="en-US" sz="2400" b="1" dirty="0">
                <a:latin typeface="Times New Roman"/>
                <a:ea typeface="Times New Roman"/>
              </a:rPr>
              <a:t>the means of heat transfer through a solid such as metal. As we are aware, metals are a good conductor of heat. Wood, on the other hand, is not a good conductor of heat. </a:t>
            </a:r>
            <a:r>
              <a:rPr lang="en-US" sz="2400" b="1" i="1" u="sng" dirty="0">
                <a:solidFill>
                  <a:srgbClr val="00B050"/>
                </a:solidFill>
                <a:latin typeface="Times New Roman"/>
                <a:ea typeface="Times New Roman"/>
              </a:rPr>
              <a:t>This type of heat transfer is the least important in this arena</a:t>
            </a:r>
            <a:r>
              <a:rPr lang="en-US" sz="2400" b="1" i="1" u="sng" dirty="0" smtClean="0">
                <a:solidFill>
                  <a:srgbClr val="00B050"/>
                </a:solidFill>
                <a:latin typeface="Times New Roman"/>
                <a:ea typeface="Times New Roman"/>
              </a:rPr>
              <a:t>.</a:t>
            </a:r>
          </a:p>
          <a:p>
            <a:pPr lvl="0">
              <a:spcBef>
                <a:spcPts val="0"/>
              </a:spcBef>
              <a:spcAft>
                <a:spcPts val="0"/>
              </a:spcAft>
              <a:buFont typeface="+mj-lt"/>
              <a:buAutoNum type="alphaLcPeriod"/>
              <a:tabLst>
                <a:tab pos="457200" algn="l"/>
                <a:tab pos="685800" algn="l"/>
              </a:tabLst>
            </a:pPr>
            <a:endParaRPr lang="en-US" sz="2400" b="1" i="1" u="sng" dirty="0">
              <a:solidFill>
                <a:srgbClr val="FF0000"/>
              </a:solidFill>
              <a:latin typeface="Times New Roman"/>
              <a:ea typeface="Times New Roman"/>
            </a:endParaRPr>
          </a:p>
          <a:p>
            <a:pPr marL="0" lvl="0" indent="0">
              <a:spcBef>
                <a:spcPts val="0"/>
              </a:spcBef>
              <a:spcAft>
                <a:spcPts val="0"/>
              </a:spcAft>
              <a:buNone/>
              <a:tabLst>
                <a:tab pos="457200" algn="l"/>
                <a:tab pos="685800" algn="l"/>
              </a:tabLst>
            </a:pPr>
            <a:endParaRPr lang="en-US" sz="2400" dirty="0">
              <a:latin typeface="Times New Roman"/>
              <a:ea typeface="Times New Roman"/>
            </a:endParaRPr>
          </a:p>
          <a:p>
            <a:pPr marL="0" indent="0" algn="ctr">
              <a:buNone/>
            </a:pPr>
            <a:r>
              <a:rPr lang="en-US" sz="3200" b="1" dirty="0">
                <a:solidFill>
                  <a:srgbClr val="00B050"/>
                </a:solidFill>
                <a:latin typeface="Times New Roman"/>
                <a:ea typeface="Times New Roman"/>
              </a:rPr>
              <a:t>Conduction</a:t>
            </a:r>
            <a:endParaRPr lang="en-US" sz="3200" dirty="0">
              <a:solidFill>
                <a:srgbClr val="00B050"/>
              </a:solidFill>
            </a:endParaRPr>
          </a:p>
        </p:txBody>
      </p:sp>
    </p:spTree>
    <p:extLst>
      <p:ext uri="{BB962C8B-B14F-4D97-AF65-F5344CB8AC3E}">
        <p14:creationId xmlns:p14="http://schemas.microsoft.com/office/powerpoint/2010/main" val="1443590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24411</TotalTime>
  <Words>2330</Words>
  <Application>Microsoft Office PowerPoint</Application>
  <PresentationFormat>On-screen Show (4:3)</PresentationFormat>
  <Paragraphs>231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Summer</vt:lpstr>
      <vt:lpstr>Lecture Notes: Week 13  Wild-land Fire Behavior</vt:lpstr>
      <vt:lpstr>Topics to be covered</vt:lpstr>
      <vt:lpstr>Topics to be covered Continued…</vt:lpstr>
      <vt:lpstr>Topics to be covered Continued…</vt:lpstr>
      <vt:lpstr>Topics to be covered Continued…</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vt:lpstr>
      <vt:lpstr>Wild-land Fire Behavior </vt:lpstr>
      <vt:lpstr>Wild-land Fire Behavior Four Factors continued…</vt:lpstr>
      <vt:lpstr>Wild-land Fire Behavior Four Factors continued…</vt:lpstr>
      <vt:lpstr>Wild-land Fire Behavior Four Factors continued…</vt:lpstr>
      <vt:lpstr>Wild-land Fire Behavior Four Factors continued…</vt:lpstr>
      <vt:lpstr>Wild-land Fire Behavior Four Factors continued…</vt:lpstr>
      <vt:lpstr>Wild-land Fire Behavior Four Factors continued…</vt:lpstr>
      <vt:lpstr>Wild-land Fire Behavior Four Factors continued…</vt:lpstr>
      <vt:lpstr>Wild-land Fire Behavior Four Factors continued…</vt:lpstr>
      <vt:lpstr>Wild-land Fire Behavior Four Factors continued…</vt:lpstr>
      <vt:lpstr>Wild-land Fire Behavior Factors of Topography on the Spread of Fire.</vt:lpstr>
      <vt:lpstr>Wild-land Fire Behavior 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Factors of Topography on the Spread of Fire Continued…</vt:lpstr>
      <vt:lpstr>Basic Fire Weather:</vt:lpstr>
      <vt:lpstr>Basic Fire Weather continued…</vt:lpstr>
      <vt:lpstr>Basic Fire Weather continued…</vt:lpstr>
      <vt:lpstr>Basic Fire Weather continued…</vt:lpstr>
      <vt:lpstr>Basic Fire Weather continued…</vt:lpstr>
      <vt:lpstr>Basic Fire Weather continued…</vt:lpstr>
      <vt:lpstr>Basic Fire Weather continued…</vt:lpstr>
      <vt:lpstr>Basic Fire Weather continued…</vt:lpstr>
      <vt:lpstr>Basic Fire Weather continued…</vt:lpstr>
      <vt:lpstr>Basic Fire Weather continued…</vt:lpstr>
      <vt:lpstr>Basic Fire Weather continued…</vt:lpstr>
      <vt:lpstr>Basic Fire Weather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tzahal</dc:creator>
  <cp:lastModifiedBy>tzahal</cp:lastModifiedBy>
  <cp:revision>28</cp:revision>
  <dcterms:created xsi:type="dcterms:W3CDTF">2011-11-15T19:14:25Z</dcterms:created>
  <dcterms:modified xsi:type="dcterms:W3CDTF">2012-01-03T16:17:13Z</dcterms:modified>
</cp:coreProperties>
</file>