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5" r:id="rId9"/>
    <p:sldId id="269" r:id="rId10"/>
    <p:sldId id="266" r:id="rId11"/>
    <p:sldId id="264" r:id="rId12"/>
    <p:sldId id="263" r:id="rId13"/>
    <p:sldId id="262" r:id="rId14"/>
    <p:sldId id="275" r:id="rId15"/>
    <p:sldId id="274" r:id="rId16"/>
    <p:sldId id="273" r:id="rId17"/>
    <p:sldId id="272" r:id="rId18"/>
    <p:sldId id="271" r:id="rId19"/>
    <p:sldId id="282" r:id="rId20"/>
    <p:sldId id="283" r:id="rId21"/>
    <p:sldId id="284" r:id="rId22"/>
    <p:sldId id="281" r:id="rId23"/>
    <p:sldId id="285" r:id="rId24"/>
    <p:sldId id="280" r:id="rId25"/>
    <p:sldId id="279" r:id="rId26"/>
    <p:sldId id="278" r:id="rId27"/>
    <p:sldId id="277" r:id="rId28"/>
    <p:sldId id="286" r:id="rId29"/>
    <p:sldId id="287" r:id="rId30"/>
    <p:sldId id="288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8" y="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B7829-A8F1-44AF-B924-35E6AF085D92}" type="datetimeFigureOut">
              <a:rPr lang="en-US" smtClean="0"/>
              <a:t>5/6/2014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13E14A-0728-4351-A165-E3E3E964C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0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B7829-A8F1-44AF-B924-35E6AF085D92}" type="datetimeFigureOut">
              <a:rPr lang="en-US" smtClean="0"/>
              <a:t>5/6/2014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13E14A-0728-4351-A165-E3E3E964C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3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B7829-A8F1-44AF-B924-35E6AF085D92}" type="datetimeFigureOut">
              <a:rPr lang="en-US" smtClean="0"/>
              <a:t>5/6/2014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13E14A-0728-4351-A165-E3E3E964C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4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B7829-A8F1-44AF-B924-35E6AF085D92}" type="datetimeFigureOut">
              <a:rPr lang="en-US" smtClean="0"/>
              <a:t>5/6/2014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13E14A-0728-4351-A165-E3E3E964C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6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B7829-A8F1-44AF-B924-35E6AF085D92}" type="datetimeFigureOut">
              <a:rPr lang="en-US" smtClean="0"/>
              <a:t>5/6/2014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13E14A-0728-4351-A165-E3E3E964C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5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B7829-A8F1-44AF-B924-35E6AF085D92}" type="datetimeFigureOut">
              <a:rPr lang="en-US" smtClean="0"/>
              <a:t>5/6/2014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13E14A-0728-4351-A165-E3E3E964C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0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B7829-A8F1-44AF-B924-35E6AF085D92}" type="datetimeFigureOut">
              <a:rPr lang="en-US" smtClean="0"/>
              <a:t>5/6/2014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13E14A-0728-4351-A165-E3E3E964C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B7829-A8F1-44AF-B924-35E6AF085D92}" type="datetimeFigureOut">
              <a:rPr lang="en-US" smtClean="0"/>
              <a:t>5/6/2014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13E14A-0728-4351-A165-E3E3E964C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7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B7829-A8F1-44AF-B924-35E6AF085D92}" type="datetimeFigureOut">
              <a:rPr lang="en-US" smtClean="0"/>
              <a:t>5/6/2014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13E14A-0728-4351-A165-E3E3E964C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8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B7829-A8F1-44AF-B924-35E6AF085D92}" type="datetimeFigureOut">
              <a:rPr lang="en-US" smtClean="0"/>
              <a:t>5/6/2014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13E14A-0728-4351-A165-E3E3E964C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9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B7829-A8F1-44AF-B924-35E6AF085D92}" type="datetimeFigureOut">
              <a:rPr lang="en-US" smtClean="0"/>
              <a:t>5/6/2014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D13E14A-0728-4351-A165-E3E3E964C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2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0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Chapter 6</a:t>
            </a:r>
            <a:br>
              <a:rPr lang="en-US" sz="3600" dirty="0" smtClean="0"/>
            </a:br>
            <a:r>
              <a:rPr lang="en-US" sz="3600" dirty="0"/>
              <a:t>Combustion, Fire, and Flammability</a:t>
            </a:r>
          </a:p>
        </p:txBody>
      </p:sp>
    </p:spTree>
    <p:extLst>
      <p:ext uri="{BB962C8B-B14F-4D97-AF65-F5344CB8AC3E}">
        <p14:creationId xmlns:p14="http://schemas.microsoft.com/office/powerpoint/2010/main" val="174231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Tetrahedron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ire </a:t>
            </a:r>
            <a:r>
              <a:rPr lang="en-US" dirty="0"/>
              <a:t>tetrahedron: </a:t>
            </a:r>
          </a:p>
          <a:p>
            <a:pPr lvl="1"/>
            <a:r>
              <a:rPr lang="en-US" dirty="0" smtClean="0"/>
              <a:t>Fuel</a:t>
            </a:r>
            <a:endParaRPr lang="en-US" dirty="0"/>
          </a:p>
          <a:p>
            <a:pPr lvl="1"/>
            <a:r>
              <a:rPr lang="en-US" dirty="0" smtClean="0"/>
              <a:t>Oxidant</a:t>
            </a:r>
            <a:endParaRPr lang="en-US" dirty="0"/>
          </a:p>
          <a:p>
            <a:pPr lvl="1"/>
            <a:r>
              <a:rPr lang="en-US" dirty="0" smtClean="0"/>
              <a:t>Elevated </a:t>
            </a:r>
            <a:r>
              <a:rPr lang="en-US" dirty="0"/>
              <a:t>temperature</a:t>
            </a:r>
          </a:p>
          <a:p>
            <a:pPr lvl="1"/>
            <a:r>
              <a:rPr lang="en-US" dirty="0" smtClean="0"/>
              <a:t>Chemical </a:t>
            </a:r>
            <a:r>
              <a:rPr lang="en-US" dirty="0"/>
              <a:t>chain reaction</a:t>
            </a:r>
          </a:p>
          <a:p>
            <a:endParaRPr lang="en-US" dirty="0"/>
          </a:p>
        </p:txBody>
      </p:sp>
      <p:pic>
        <p:nvPicPr>
          <p:cNvPr id="3" name="Picture 2" descr="57175_CH06_FIG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01240"/>
            <a:ext cx="4066032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59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Phenomenological </a:t>
            </a:r>
            <a:r>
              <a:rPr lang="en-US" dirty="0" smtClean="0"/>
              <a:t>Stages </a:t>
            </a:r>
            <a:r>
              <a:rPr lang="en-US" dirty="0"/>
              <a:t>of a </a:t>
            </a:r>
            <a:r>
              <a:rPr lang="en-US" dirty="0" smtClean="0"/>
              <a:t>Fire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Nonflaming</a:t>
            </a:r>
            <a:endParaRPr lang="en-US" dirty="0"/>
          </a:p>
          <a:p>
            <a:r>
              <a:rPr lang="en-US" dirty="0" smtClean="0"/>
              <a:t>Well-ventilated </a:t>
            </a:r>
            <a:r>
              <a:rPr lang="en-US" dirty="0"/>
              <a:t>flaming; free burning</a:t>
            </a:r>
          </a:p>
          <a:p>
            <a:r>
              <a:rPr lang="en-US" dirty="0" smtClean="0"/>
              <a:t>Underventilated </a:t>
            </a:r>
            <a:r>
              <a:rPr lang="en-US" dirty="0"/>
              <a:t>flaming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8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Flaming and Nonflaming Combustion</a:t>
            </a:r>
            <a:endParaRPr lang="en-US" dirty="0"/>
          </a:p>
        </p:txBody>
      </p:sp>
      <p:pic>
        <p:nvPicPr>
          <p:cNvPr id="5" name="Picture 4" descr="57175_CH06_FIG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361" y="1524000"/>
            <a:ext cx="5387239" cy="3426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49530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/>
                <a:cs typeface="Arial"/>
              </a:rPr>
              <a:t>A. Smoldering ignition of the bed by a cigarette; some oxidative pyrolysis</a:t>
            </a:r>
          </a:p>
          <a:p>
            <a:r>
              <a:rPr lang="en-US" sz="800" dirty="0">
                <a:latin typeface="Arial"/>
                <a:cs typeface="Arial"/>
              </a:rPr>
              <a:t>B. Smoldering transition to well ventilated </a:t>
            </a:r>
            <a:r>
              <a:rPr lang="en-US" sz="800" dirty="0" smtClean="0">
                <a:latin typeface="Arial"/>
                <a:cs typeface="Arial"/>
              </a:rPr>
              <a:t>flaming</a:t>
            </a:r>
            <a:r>
              <a:rPr lang="en-US" sz="800" dirty="0">
                <a:latin typeface="Arial"/>
                <a:cs typeface="Arial"/>
              </a:rPr>
              <a:t>; some oxidative pyrolysis</a:t>
            </a:r>
          </a:p>
          <a:p>
            <a:r>
              <a:rPr lang="en-US" sz="800" dirty="0">
                <a:latin typeface="Arial"/>
                <a:cs typeface="Arial"/>
              </a:rPr>
              <a:t>C. Room </a:t>
            </a:r>
            <a:r>
              <a:rPr lang="en-US" sz="800" dirty="0" smtClean="0">
                <a:latin typeface="Arial"/>
                <a:cs typeface="Arial"/>
              </a:rPr>
              <a:t>flashover</a:t>
            </a:r>
            <a:r>
              <a:rPr lang="en-US" sz="800" dirty="0">
                <a:latin typeface="Arial"/>
                <a:cs typeface="Arial"/>
              </a:rPr>
              <a:t>; ventilation-limited </a:t>
            </a:r>
            <a:r>
              <a:rPr lang="en-US" sz="800" dirty="0" smtClean="0">
                <a:latin typeface="Arial"/>
                <a:cs typeface="Arial"/>
              </a:rPr>
              <a:t>flaming</a:t>
            </a:r>
            <a:r>
              <a:rPr lang="en-US" sz="800" dirty="0">
                <a:latin typeface="Arial"/>
                <a:cs typeface="Arial"/>
              </a:rPr>
              <a:t>; extensive pyrolysis</a:t>
            </a:r>
          </a:p>
          <a:p>
            <a:r>
              <a:rPr lang="en-US" sz="800" dirty="0">
                <a:latin typeface="Arial"/>
                <a:cs typeface="Arial"/>
              </a:rPr>
              <a:t>D. Window breaks from the heat; burning no longer ventilation-limited</a:t>
            </a:r>
          </a:p>
          <a:p>
            <a:r>
              <a:rPr lang="en-US" sz="800" dirty="0">
                <a:latin typeface="Arial"/>
                <a:cs typeface="Arial"/>
              </a:rPr>
              <a:t>E. Maximum mass burning rate; extensive pyrolysis</a:t>
            </a:r>
          </a:p>
          <a:p>
            <a:r>
              <a:rPr lang="en-US" sz="800" dirty="0">
                <a:latin typeface="Arial"/>
                <a:cs typeface="Arial"/>
              </a:rPr>
              <a:t>F. Fuel begins to run out; extensive pyrolysis</a:t>
            </a:r>
          </a:p>
          <a:p>
            <a:r>
              <a:rPr lang="en-US" sz="800" dirty="0">
                <a:latin typeface="Arial"/>
                <a:cs typeface="Arial"/>
              </a:rPr>
              <a:t>G. Flames out; rubble smoldering</a:t>
            </a:r>
          </a:p>
          <a:p>
            <a:r>
              <a:rPr lang="en-US" sz="800" dirty="0">
                <a:latin typeface="Arial"/>
                <a:cs typeface="Arial"/>
              </a:rPr>
              <a:t>H. Door is opened</a:t>
            </a:r>
          </a:p>
        </p:txBody>
      </p:sp>
    </p:spTree>
    <p:extLst>
      <p:ext uri="{BB962C8B-B14F-4D97-AF65-F5344CB8AC3E}">
        <p14:creationId xmlns:p14="http://schemas.microsoft.com/office/powerpoint/2010/main" val="2267740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</a:t>
            </a:r>
            <a:r>
              <a:rPr lang="en-US" dirty="0" smtClean="0"/>
              <a:t>Initiation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Sufficiently high temperature </a:t>
            </a:r>
            <a:endParaRPr lang="en-US" dirty="0"/>
          </a:p>
          <a:p>
            <a:pPr lvl="1"/>
            <a:r>
              <a:rPr lang="en-US" dirty="0" smtClean="0"/>
              <a:t>Ignition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the onset of </a:t>
            </a:r>
            <a:r>
              <a:rPr lang="en-US" dirty="0" smtClean="0"/>
              <a:t>combustion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Smoldering 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common initial stage of combustion in </a:t>
            </a:r>
            <a:r>
              <a:rPr lang="en-US" dirty="0" smtClean="0"/>
              <a:t>upholstered furniture fires </a:t>
            </a:r>
            <a:r>
              <a:rPr lang="en-US" dirty="0"/>
              <a:t>that lead to injury or </a:t>
            </a:r>
            <a:r>
              <a:rPr lang="en-US" dirty="0" smtClean="0"/>
              <a:t>death</a:t>
            </a:r>
            <a:endParaRPr lang="en-US" dirty="0"/>
          </a:p>
          <a:p>
            <a:pPr lvl="1"/>
            <a:r>
              <a:rPr lang="en-US" dirty="0"/>
              <a:t>G</a:t>
            </a:r>
            <a:r>
              <a:rPr lang="en-US" dirty="0" smtClean="0"/>
              <a:t>enerally </a:t>
            </a:r>
            <a:r>
              <a:rPr lang="en-US" dirty="0"/>
              <a:t>occurs in porous materials that can form a carbonaceous char when </a:t>
            </a:r>
            <a:r>
              <a:rPr lang="en-US" dirty="0" smtClean="0"/>
              <a:t>heated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58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Initiation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Reaction </a:t>
            </a:r>
            <a:r>
              <a:rPr lang="en-US" dirty="0"/>
              <a:t>zones of smoldering materials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Pyrolysis </a:t>
            </a:r>
            <a:r>
              <a:rPr lang="en-US" dirty="0"/>
              <a:t>stops when the heat source is </a:t>
            </a:r>
            <a:r>
              <a:rPr lang="en-US" dirty="0" smtClean="0"/>
              <a:t>removed. 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 descr="57175_CH06_FIG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3995352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6622822" y="2368778"/>
            <a:ext cx="403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Courtesy of the Upper Allen Fire Department.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65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Initiation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Flames </a:t>
            </a:r>
            <a:r>
              <a:rPr lang="en-US" dirty="0"/>
              <a:t>are the result of rapid gaseous oxidation reactions.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gaseous fuel to continue </a:t>
            </a:r>
            <a:r>
              <a:rPr lang="en-US" dirty="0" smtClean="0"/>
              <a:t>burning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Pyrolysis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9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etermined </a:t>
            </a:r>
            <a:r>
              <a:rPr lang="en-US" dirty="0"/>
              <a:t>by the composition of the combustible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asic </a:t>
            </a:r>
            <a:r>
              <a:rPr lang="en-US" dirty="0"/>
              <a:t>mechanism </a:t>
            </a:r>
            <a:r>
              <a:rPr lang="en-US" dirty="0" smtClean="0"/>
              <a:t>is </a:t>
            </a:r>
            <a:r>
              <a:rPr lang="en-US" dirty="0"/>
              <a:t>the same, regardless of combustible </a:t>
            </a:r>
            <a:r>
              <a:rPr lang="en-US" dirty="0" smtClean="0"/>
              <a:t>composition.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37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Ventilation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Fires </a:t>
            </a:r>
            <a:r>
              <a:rPr lang="en-US" dirty="0"/>
              <a:t>can be well ventilated or ventilation </a:t>
            </a:r>
            <a:r>
              <a:rPr lang="en-US" dirty="0" smtClean="0"/>
              <a:t>limited. </a:t>
            </a:r>
            <a:endParaRPr lang="en-US" dirty="0"/>
          </a:p>
          <a:p>
            <a:r>
              <a:rPr lang="en-US" dirty="0" smtClean="0"/>
              <a:t>Ventilation </a:t>
            </a:r>
            <a:r>
              <a:rPr lang="en-US" dirty="0"/>
              <a:t>conditions can change during a </a:t>
            </a:r>
            <a:r>
              <a:rPr lang="en-US" dirty="0" smtClean="0"/>
              <a:t>fire.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64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Extinguishment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Extinguishment </a:t>
            </a:r>
            <a:r>
              <a:rPr lang="en-US" dirty="0"/>
              <a:t>can be achieved via:  </a:t>
            </a:r>
          </a:p>
          <a:p>
            <a:pPr lvl="1"/>
            <a:r>
              <a:rPr lang="en-US" dirty="0" smtClean="0"/>
              <a:t>Coolant </a:t>
            </a:r>
            <a:endParaRPr lang="en-US" dirty="0"/>
          </a:p>
          <a:p>
            <a:pPr lvl="1"/>
            <a:r>
              <a:rPr lang="en-US" dirty="0" smtClean="0"/>
              <a:t>Barrier</a:t>
            </a:r>
            <a:endParaRPr lang="en-US" dirty="0"/>
          </a:p>
          <a:p>
            <a:pPr lvl="1"/>
            <a:r>
              <a:rPr lang="en-US" dirty="0" smtClean="0"/>
              <a:t>Reduction </a:t>
            </a:r>
            <a:r>
              <a:rPr lang="en-US" dirty="0"/>
              <a:t>of available oxygen </a:t>
            </a:r>
          </a:p>
          <a:p>
            <a:pPr lvl="1"/>
            <a:r>
              <a:rPr lang="en-US" dirty="0" smtClean="0"/>
              <a:t>Reduction </a:t>
            </a:r>
            <a:r>
              <a:rPr lang="en-US" dirty="0"/>
              <a:t>of free radical </a:t>
            </a:r>
            <a:r>
              <a:rPr lang="en-US" dirty="0" smtClean="0"/>
              <a:t>concentration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22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Extinguishment</a:t>
            </a:r>
            <a:endParaRPr lang="en-US" dirty="0"/>
          </a:p>
        </p:txBody>
      </p:sp>
      <p:pic>
        <p:nvPicPr>
          <p:cNvPr id="5" name="Picture 4" descr="57175_CH06_FIG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92" y="1850136"/>
            <a:ext cx="4559808" cy="43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4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</a:t>
            </a:r>
            <a:r>
              <a:rPr lang="en-US" dirty="0"/>
              <a:t>how the U.S. fire incidence database enables development of a national profile of fires and fires losses.</a:t>
            </a:r>
          </a:p>
          <a:p>
            <a:r>
              <a:rPr lang="en-US" dirty="0" smtClean="0"/>
              <a:t>Describe </a:t>
            </a:r>
            <a:r>
              <a:rPr lang="en-US" dirty="0"/>
              <a:t>the process of combustion.</a:t>
            </a:r>
          </a:p>
          <a:p>
            <a:r>
              <a:rPr lang="en-US" dirty="0" smtClean="0"/>
              <a:t>Explain </a:t>
            </a:r>
            <a:r>
              <a:rPr lang="en-US" dirty="0"/>
              <a:t>flammability, in terms of both fire properties and practical application.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83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Extinguishment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One means of extinguishing a fire is to constrict the inflow of air, while diluting the existing air with noncombustible combustion products.</a:t>
            </a:r>
            <a:endParaRPr lang="en-US" dirty="0"/>
          </a:p>
        </p:txBody>
      </p:sp>
      <p:pic>
        <p:nvPicPr>
          <p:cNvPr id="6" name="Picture 5" descr="57175_CH06_FIG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6" y="2209800"/>
            <a:ext cx="369916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05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Backdraft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Backdraft: Intense flames emanating from a just-opened doorway that introduced fresh air to </a:t>
            </a:r>
            <a:r>
              <a:rPr lang="en-US" dirty="0" smtClean="0"/>
              <a:t>an oxygen-starved fire </a:t>
            </a:r>
            <a:endParaRPr lang="en-US" dirty="0"/>
          </a:p>
        </p:txBody>
      </p:sp>
      <p:pic>
        <p:nvPicPr>
          <p:cNvPr id="3" name="Picture 2" descr="57175_CH06_FIGF09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278471" cy="2188464"/>
          </a:xfrm>
          <a:prstGeom prst="rect">
            <a:avLst/>
          </a:prstGeom>
        </p:spPr>
      </p:pic>
      <p:pic>
        <p:nvPicPr>
          <p:cNvPr id="4" name="Picture 3" descr="57175_CH06_FIGF09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71" y="3849867"/>
            <a:ext cx="3250711" cy="2169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6470422" y="3968978"/>
            <a:ext cx="403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© Jones &amp; Bartlett Learning. Photographed by Glen E. </a:t>
            </a:r>
            <a:r>
              <a:rPr lang="en-US" sz="800" dirty="0" err="1" smtClean="0">
                <a:latin typeface="Arial"/>
                <a:cs typeface="Arial"/>
              </a:rPr>
              <a:t>Ellman</a:t>
            </a:r>
            <a:r>
              <a:rPr lang="en-US" sz="800" dirty="0" smtClean="0">
                <a:latin typeface="Arial"/>
                <a:cs typeface="Arial"/>
              </a:rPr>
              <a:t>.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03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Examples of Room </a:t>
            </a:r>
            <a:r>
              <a:rPr lang="en-US" dirty="0" smtClean="0"/>
              <a:t>Fires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Family room fire </a:t>
            </a:r>
            <a:r>
              <a:rPr lang="en-US" dirty="0" smtClean="0"/>
              <a:t>test</a:t>
            </a:r>
            <a:endParaRPr lang="en-US" dirty="0"/>
          </a:p>
          <a:p>
            <a:pPr lvl="1"/>
            <a:r>
              <a:rPr lang="en-US" dirty="0" smtClean="0"/>
              <a:t>Flameover/rollover</a:t>
            </a:r>
            <a:endParaRPr lang="en-US" dirty="0"/>
          </a:p>
          <a:p>
            <a:pPr lvl="1"/>
            <a:r>
              <a:rPr lang="en-US" dirty="0" smtClean="0"/>
              <a:t>Flashover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57175_CH06_FIGF10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447800"/>
            <a:ext cx="3348585" cy="2274328"/>
          </a:xfrm>
          <a:prstGeom prst="rect">
            <a:avLst/>
          </a:prstGeom>
        </p:spPr>
      </p:pic>
      <p:pic>
        <p:nvPicPr>
          <p:cNvPr id="9" name="Picture 8" descr="57175_CH06_FIGF10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09999"/>
            <a:ext cx="3352800" cy="22771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6521678" y="4083278"/>
            <a:ext cx="381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Courtesy of National Institute of Standards and Technology.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68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Examples of Room </a:t>
            </a:r>
            <a:r>
              <a:rPr lang="en-US" dirty="0" smtClean="0"/>
              <a:t>Fires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Dry Christmas tree fire </a:t>
            </a:r>
            <a:r>
              <a:rPr lang="en-US" dirty="0" smtClean="0"/>
              <a:t>test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oom </a:t>
            </a:r>
            <a:r>
              <a:rPr lang="en-US" dirty="0"/>
              <a:t>is engulfed in flames in 40 seconds. </a:t>
            </a:r>
          </a:p>
          <a:p>
            <a:endParaRPr lang="en-US" dirty="0"/>
          </a:p>
        </p:txBody>
      </p:sp>
      <p:pic>
        <p:nvPicPr>
          <p:cNvPr id="6" name="Picture 5" descr="57175_CH06_FIGF1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773424"/>
            <a:ext cx="2743200" cy="1865376"/>
          </a:xfrm>
          <a:prstGeom prst="rect">
            <a:avLst/>
          </a:prstGeom>
        </p:spPr>
      </p:pic>
      <p:pic>
        <p:nvPicPr>
          <p:cNvPr id="7" name="Picture 6" descr="57175_CH06_FIGF11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33800"/>
            <a:ext cx="2743200" cy="1865376"/>
          </a:xfrm>
          <a:prstGeom prst="rect">
            <a:avLst/>
          </a:prstGeom>
        </p:spPr>
      </p:pic>
      <p:pic>
        <p:nvPicPr>
          <p:cNvPr id="8" name="Picture 7" descr="57175_CH06_FIGF11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39824"/>
            <a:ext cx="2743200" cy="1865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4973478" y="2154079"/>
            <a:ext cx="662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/>
                <a:cs typeface="Arial"/>
              </a:rPr>
              <a:t>Courtesy of National Institute of Standards and Technology.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0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Flammability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efers </a:t>
            </a:r>
            <a:r>
              <a:rPr lang="en-US" dirty="0"/>
              <a:t>to how vigorously something </a:t>
            </a:r>
            <a:r>
              <a:rPr lang="en-US" dirty="0" smtClean="0"/>
              <a:t>burns</a:t>
            </a:r>
            <a:endParaRPr lang="en-US" dirty="0"/>
          </a:p>
          <a:p>
            <a:pPr lvl="1"/>
            <a:r>
              <a:rPr lang="en-US" dirty="0"/>
              <a:t>L</a:t>
            </a:r>
            <a:r>
              <a:rPr lang="en-US" dirty="0" smtClean="0"/>
              <a:t>ittle </a:t>
            </a:r>
            <a:r>
              <a:rPr lang="en-US" dirty="0"/>
              <a:t>agreement on a more precise </a:t>
            </a:r>
            <a:r>
              <a:rPr lang="en-US" dirty="0" smtClean="0"/>
              <a:t>definition</a:t>
            </a:r>
            <a:endParaRPr lang="en-US" dirty="0"/>
          </a:p>
          <a:p>
            <a:r>
              <a:rPr lang="en-US" dirty="0" smtClean="0"/>
              <a:t>Visual </a:t>
            </a:r>
            <a:r>
              <a:rPr lang="en-US" dirty="0"/>
              <a:t>approach to defining </a:t>
            </a:r>
            <a:r>
              <a:rPr lang="en-US" dirty="0" smtClean="0"/>
              <a:t>flammability</a:t>
            </a:r>
            <a:endParaRPr lang="en-US" dirty="0"/>
          </a:p>
          <a:p>
            <a:r>
              <a:rPr lang="en-US" dirty="0" smtClean="0"/>
              <a:t>Fire </a:t>
            </a:r>
            <a:r>
              <a:rPr lang="en-US" dirty="0"/>
              <a:t>test to measure a certain quantity: </a:t>
            </a:r>
          </a:p>
          <a:p>
            <a:pPr lvl="1"/>
            <a:r>
              <a:rPr lang="en-US" dirty="0" smtClean="0"/>
              <a:t>Time </a:t>
            </a:r>
            <a:r>
              <a:rPr lang="en-US" dirty="0"/>
              <a:t>to ignition or self-extinguishment </a:t>
            </a:r>
          </a:p>
          <a:p>
            <a:pPr lvl="1"/>
            <a:r>
              <a:rPr lang="en-US" dirty="0" smtClean="0"/>
              <a:t>Rate </a:t>
            </a:r>
            <a:r>
              <a:rPr lang="en-US" dirty="0"/>
              <a:t>of heat release</a:t>
            </a:r>
          </a:p>
          <a:p>
            <a:pPr lvl="1"/>
            <a:r>
              <a:rPr lang="en-US" dirty="0" smtClean="0"/>
              <a:t>Opaqueness </a:t>
            </a:r>
            <a:r>
              <a:rPr lang="en-US" dirty="0"/>
              <a:t>of </a:t>
            </a:r>
            <a:r>
              <a:rPr lang="en-US" dirty="0" smtClean="0"/>
              <a:t>smoke</a:t>
            </a:r>
            <a:endParaRPr lang="en-US" dirty="0"/>
          </a:p>
          <a:p>
            <a:r>
              <a:rPr lang="en-US" dirty="0" smtClean="0"/>
              <a:t>Test </a:t>
            </a:r>
            <a:r>
              <a:rPr lang="en-US" dirty="0"/>
              <a:t>output becomes measure of </a:t>
            </a:r>
            <a:r>
              <a:rPr lang="en-US" dirty="0" smtClean="0"/>
              <a:t>flammability.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98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Fire Consequences, Hazard, </a:t>
            </a:r>
            <a:r>
              <a:rPr lang="en-US" dirty="0" smtClean="0"/>
              <a:t>and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 </a:t>
            </a:r>
            <a:r>
              <a:rPr lang="en-US" dirty="0"/>
              <a:t>hazard: A condition with the potential to create harmful consequences under a specified fire </a:t>
            </a:r>
            <a:r>
              <a:rPr lang="en-US" dirty="0" smtClean="0"/>
              <a:t>scenario </a:t>
            </a:r>
            <a:endParaRPr lang="en-US" dirty="0"/>
          </a:p>
          <a:p>
            <a:r>
              <a:rPr lang="en-US" dirty="0" smtClean="0"/>
              <a:t>Fire </a:t>
            </a:r>
            <a:r>
              <a:rPr lang="en-US" dirty="0"/>
              <a:t>consequence: </a:t>
            </a:r>
            <a:r>
              <a:rPr lang="en-US" dirty="0" smtClean="0"/>
              <a:t>A </a:t>
            </a:r>
            <a:r>
              <a:rPr lang="en-US" dirty="0"/>
              <a:t>specific, quantified fire </a:t>
            </a:r>
            <a:r>
              <a:rPr lang="en-US" dirty="0" smtClean="0"/>
              <a:t>hazard</a:t>
            </a:r>
            <a:endParaRPr lang="en-US" dirty="0"/>
          </a:p>
          <a:p>
            <a:r>
              <a:rPr lang="en-US" dirty="0" smtClean="0"/>
              <a:t>Fire </a:t>
            </a:r>
            <a:r>
              <a:rPr lang="en-US" dirty="0"/>
              <a:t>risk: </a:t>
            </a:r>
            <a:r>
              <a:rPr lang="en-US" dirty="0" smtClean="0"/>
              <a:t>The </a:t>
            </a:r>
            <a:r>
              <a:rPr lang="en-US" dirty="0"/>
              <a:t>undesired consequences of a fire multiplied by the likelihood of their </a:t>
            </a:r>
            <a:r>
              <a:rPr lang="en-US" dirty="0" smtClean="0"/>
              <a:t>happening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6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Flashover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harply </a:t>
            </a:r>
            <a:r>
              <a:rPr lang="en-US" dirty="0"/>
              <a:t>increases the consequences of a fire </a:t>
            </a:r>
          </a:p>
          <a:p>
            <a:r>
              <a:rPr lang="en-US" dirty="0" smtClean="0"/>
              <a:t>Reducing </a:t>
            </a:r>
            <a:r>
              <a:rPr lang="en-US" dirty="0"/>
              <a:t>the likelihood of flashover is a principal goal of fire safety </a:t>
            </a:r>
            <a:r>
              <a:rPr lang="en-US" dirty="0" smtClean="0"/>
              <a:t>science</a:t>
            </a:r>
            <a:endParaRPr lang="en-US" dirty="0"/>
          </a:p>
          <a:p>
            <a:r>
              <a:rPr lang="en-US" dirty="0"/>
              <a:t>H</a:t>
            </a:r>
            <a:r>
              <a:rPr lang="en-US" dirty="0" smtClean="0"/>
              <a:t>eat </a:t>
            </a:r>
            <a:r>
              <a:rPr lang="en-US" dirty="0"/>
              <a:t>release of 1 MW will bring an ordinary residential bedroom to </a:t>
            </a:r>
            <a:r>
              <a:rPr lang="en-US" dirty="0" smtClean="0"/>
              <a:t>flashover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69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Analysis of NFIRS data can identify the relative frequency of various types of fires. The knowledge gained </a:t>
            </a:r>
            <a:r>
              <a:rPr lang="en-US" dirty="0" smtClean="0"/>
              <a:t>enables others to </a:t>
            </a:r>
            <a:r>
              <a:rPr lang="en-US" dirty="0"/>
              <a:t>provide guidance geared toward reducing losses from fires.</a:t>
            </a:r>
          </a:p>
          <a:p>
            <a:pPr lvl="0"/>
            <a:r>
              <a:rPr lang="en-US" dirty="0"/>
              <a:t>Combustion is an exothermic chemical reaction between a fuel and an oxidizer resulting in the generation of substantive heat and often light. </a:t>
            </a:r>
            <a:r>
              <a:rPr lang="en-US" dirty="0" smtClean="0"/>
              <a:t>Fire </a:t>
            </a:r>
            <a:r>
              <a:rPr lang="en-US" dirty="0"/>
              <a:t>is a form of </a:t>
            </a:r>
            <a:r>
              <a:rPr lang="en-US" dirty="0" smtClean="0"/>
              <a:t>uncontained and </a:t>
            </a:r>
            <a:r>
              <a:rPr lang="en-US" dirty="0"/>
              <a:t>destructive combustion.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82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The flammability of a material or product can be defined by whether it ignites and </a:t>
            </a:r>
            <a:r>
              <a:rPr lang="en-US" dirty="0" smtClean="0"/>
              <a:t>burns.  </a:t>
            </a:r>
            <a:endParaRPr lang="en-US" dirty="0"/>
          </a:p>
          <a:p>
            <a:pPr lvl="0"/>
            <a:r>
              <a:rPr lang="en-US" dirty="0"/>
              <a:t>A fire can proceed through both nonflaming and flaming stages. </a:t>
            </a:r>
            <a:r>
              <a:rPr lang="en-US" dirty="0" smtClean="0"/>
              <a:t>The </a:t>
            </a:r>
            <a:r>
              <a:rPr lang="en-US" dirty="0"/>
              <a:t>nonflaming stages consist of smoldering and </a:t>
            </a:r>
            <a:r>
              <a:rPr lang="en-US" dirty="0" smtClean="0"/>
              <a:t>pyrolysis; </a:t>
            </a:r>
            <a:r>
              <a:rPr lang="en-US" dirty="0"/>
              <a:t>the flaming stages include well-ventilated, under-ventilated, and post-flashover fire.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57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The initiation and continuance of a fire require the four components that make up the fire tetrahedron: fuel, oxidant, heat, and chemical chain reaction.   </a:t>
            </a:r>
          </a:p>
          <a:p>
            <a:pPr lvl="0"/>
            <a:r>
              <a:rPr lang="en-US" dirty="0"/>
              <a:t>The reactions that initiate a fire proceed very slowly unless the fuel is heated to hundreds of degrees Celsius. </a:t>
            </a:r>
            <a:r>
              <a:rPr lang="en-US" dirty="0" smtClean="0"/>
              <a:t>Common </a:t>
            </a:r>
            <a:r>
              <a:rPr lang="en-US" dirty="0"/>
              <a:t>ignition sources include cigarettes, </a:t>
            </a:r>
            <a:r>
              <a:rPr lang="en-US" dirty="0" smtClean="0"/>
              <a:t>matches; </a:t>
            </a:r>
            <a:r>
              <a:rPr lang="en-US" dirty="0"/>
              <a:t>friction; overheated electrical circuits; welding operations; space heaters; and lightning.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/>
              <a:t>the </a:t>
            </a:r>
            <a:r>
              <a:rPr lang="en-US" dirty="0" err="1" smtClean="0"/>
              <a:t>nonflaming</a:t>
            </a:r>
            <a:r>
              <a:rPr lang="en-US" dirty="0" smtClean="0"/>
              <a:t> </a:t>
            </a:r>
            <a:r>
              <a:rPr lang="en-US" dirty="0"/>
              <a:t>and flaming stages of fire.</a:t>
            </a:r>
          </a:p>
          <a:p>
            <a:r>
              <a:rPr lang="en-US" dirty="0" smtClean="0"/>
              <a:t>Discuss </a:t>
            </a:r>
            <a:r>
              <a:rPr lang="en-US" dirty="0"/>
              <a:t>the fire tetrahedron and explain how it is a focus for a unified view of fire initiation, growth, and termination.</a:t>
            </a:r>
          </a:p>
          <a:p>
            <a:r>
              <a:rPr lang="en-US" dirty="0" smtClean="0"/>
              <a:t>Discuss </a:t>
            </a:r>
            <a:r>
              <a:rPr lang="en-US" dirty="0"/>
              <a:t>the terms fire consequences, hazard, and risk.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81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For a fire to spread, some of the enthalpy from the ignition region must heat unburned material to a temperature at which it can burn. Fire also can spread by the melting and dripping of burning material or by airborne firebrands.   </a:t>
            </a:r>
          </a:p>
          <a:p>
            <a:pPr lvl="0"/>
            <a:r>
              <a:rPr lang="en-US" dirty="0"/>
              <a:t>A fire can be extinguished by cooling, reducing the oxygen supply, separating the fuel and the oxidizer, and decreasing the concentration of the flame-propagating free radicals.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23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Fire hazard is the potential for harm from a particular fire scenario</a:t>
            </a:r>
            <a:r>
              <a:rPr lang="en-US" dirty="0" smtClean="0"/>
              <a:t>. </a:t>
            </a:r>
            <a:r>
              <a:rPr lang="en-US" dirty="0"/>
              <a:t>A fire consequence is a specific quantified hazard</a:t>
            </a:r>
            <a:r>
              <a:rPr lang="en-US" dirty="0" smtClean="0"/>
              <a:t>. </a:t>
            </a:r>
            <a:r>
              <a:rPr lang="en-US" dirty="0"/>
              <a:t>Fire risk combines the severity of consequences and the probability that the consequences will occur</a:t>
            </a:r>
            <a:r>
              <a:rPr lang="en-US" dirty="0" smtClean="0"/>
              <a:t>. </a:t>
            </a:r>
            <a:r>
              <a:rPr lang="en-US" dirty="0"/>
              <a:t>There is a sharp increase in the consequences and risk from a fire in a room if it proceeds to flashover.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7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</a:t>
            </a:r>
            <a:r>
              <a:rPr lang="en-US" dirty="0"/>
              <a:t>Fire Incident Reporting System (NFIRS</a:t>
            </a:r>
            <a:r>
              <a:rPr lang="en-US" dirty="0" smtClean="0"/>
              <a:t>) database</a:t>
            </a:r>
          </a:p>
          <a:p>
            <a:r>
              <a:rPr lang="en-US" dirty="0"/>
              <a:t>Analysis of data can: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contributions to fire problems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emerging threats</a:t>
            </a:r>
          </a:p>
          <a:p>
            <a:pPr lvl="1"/>
            <a:r>
              <a:rPr lang="en-US" dirty="0" smtClean="0"/>
              <a:t>Estimate </a:t>
            </a:r>
            <a:r>
              <a:rPr lang="en-US" dirty="0"/>
              <a:t>effectiveness of standards and codes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7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NFIRS Analysis</a:t>
            </a:r>
            <a:endParaRPr lang="en-US" dirty="0"/>
          </a:p>
        </p:txBody>
      </p:sp>
      <p:pic>
        <p:nvPicPr>
          <p:cNvPr id="4" name="Picture 3" descr="9780763757175_CH06_TABL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60" y="2362200"/>
            <a:ext cx="8023440" cy="25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3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NFIRS Analysis</a:t>
            </a:r>
            <a:endParaRPr lang="en-US" dirty="0"/>
          </a:p>
        </p:txBody>
      </p:sp>
      <p:pic>
        <p:nvPicPr>
          <p:cNvPr id="4" name="Picture 3" descr="57175_CH06_FIG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4797552" cy="4693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4774912" y="3403312"/>
            <a:ext cx="480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/>
                <a:cs typeface="Arial"/>
              </a:rPr>
              <a:t>Reprinted with permission from </a:t>
            </a:r>
            <a:r>
              <a:rPr lang="en-US" sz="800" i="1" dirty="0">
                <a:latin typeface="Arial"/>
                <a:cs typeface="Arial"/>
              </a:rPr>
              <a:t>SFPE Handbook of Fire Protection Engineering</a:t>
            </a:r>
            <a:r>
              <a:rPr lang="en-US" sz="800" dirty="0">
                <a:latin typeface="Arial"/>
                <a:cs typeface="Arial"/>
              </a:rPr>
              <a:t>, 4th edition; Society of Fire Protection Engineers, Boston, p. </a:t>
            </a:r>
            <a:r>
              <a:rPr lang="en-US" sz="800" dirty="0" smtClean="0">
                <a:latin typeface="Arial"/>
                <a:cs typeface="Arial"/>
              </a:rPr>
              <a:t>vii, Copyright </a:t>
            </a:r>
            <a:r>
              <a:rPr lang="en-US" sz="800" dirty="0">
                <a:latin typeface="Arial"/>
                <a:cs typeface="Arial"/>
              </a:rPr>
              <a:t>© 2008, National Fire Protection Association, Quincy, MA 02169. This reprinted material is not the complete and official position of the</a:t>
            </a:r>
          </a:p>
          <a:p>
            <a:r>
              <a:rPr lang="en-US" sz="800" dirty="0">
                <a:latin typeface="Arial"/>
                <a:cs typeface="Arial"/>
              </a:rPr>
              <a:t>NFPA or the referenced subject, which is represented only by the standard in its entirety.</a:t>
            </a:r>
          </a:p>
        </p:txBody>
      </p:sp>
    </p:spTree>
    <p:extLst>
      <p:ext uri="{BB962C8B-B14F-4D97-AF65-F5344CB8AC3E}">
        <p14:creationId xmlns:p14="http://schemas.microsoft.com/office/powerpoint/2010/main" val="402654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NFIRS Analysis</a:t>
            </a:r>
            <a:endParaRPr lang="en-US" dirty="0"/>
          </a:p>
        </p:txBody>
      </p:sp>
      <p:pic>
        <p:nvPicPr>
          <p:cNvPr id="4" name="Picture 3" descr="57175_CH06_FIG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86" y="1524000"/>
            <a:ext cx="5664148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410201"/>
            <a:ext cx="563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/>
                <a:cs typeface="Arial"/>
              </a:rPr>
              <a:t>Reprinted with permission from </a:t>
            </a:r>
            <a:r>
              <a:rPr lang="en-US" sz="800" i="1" dirty="0">
                <a:latin typeface="Arial"/>
                <a:cs typeface="Arial"/>
              </a:rPr>
              <a:t>SFPE Handbook of Fire Protection Engineering, </a:t>
            </a:r>
            <a:r>
              <a:rPr lang="en-US" sz="800" dirty="0">
                <a:latin typeface="Arial"/>
                <a:cs typeface="Arial"/>
              </a:rPr>
              <a:t>4th edition; Society of Fire Protection Engineers, Boston, p. 5</a:t>
            </a:r>
            <a:r>
              <a:rPr lang="en-US" sz="800" dirty="0" smtClean="0">
                <a:latin typeface="Arial"/>
                <a:cs typeface="Arial"/>
              </a:rPr>
              <a:t>, Copyright </a:t>
            </a:r>
            <a:r>
              <a:rPr lang="en-US" sz="800" dirty="0">
                <a:latin typeface="Arial"/>
                <a:cs typeface="Arial"/>
              </a:rPr>
              <a:t>© 2008, National Fire Protection Association, Quincy, MA 02169. This reprinted material is not the complete and official position </a:t>
            </a:r>
            <a:r>
              <a:rPr lang="en-US" sz="800" dirty="0" smtClean="0">
                <a:latin typeface="Arial"/>
                <a:cs typeface="Arial"/>
              </a:rPr>
              <a:t>of the </a:t>
            </a:r>
            <a:r>
              <a:rPr lang="en-US" sz="800" dirty="0">
                <a:latin typeface="Arial"/>
                <a:cs typeface="Arial"/>
              </a:rPr>
              <a:t>NFPA or the referenced subject, which is represented only by the standard in its entirety.</a:t>
            </a:r>
          </a:p>
        </p:txBody>
      </p:sp>
    </p:spTree>
    <p:extLst>
      <p:ext uri="{BB962C8B-B14F-4D97-AF65-F5344CB8AC3E}">
        <p14:creationId xmlns:p14="http://schemas.microsoft.com/office/powerpoint/2010/main" val="757068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ifference </a:t>
            </a:r>
            <a:r>
              <a:rPr lang="en-US" dirty="0"/>
              <a:t>between combustion and fire. </a:t>
            </a:r>
            <a:endParaRPr lang="en-US" dirty="0" smtClean="0"/>
          </a:p>
          <a:p>
            <a:r>
              <a:rPr lang="en-US" dirty="0" smtClean="0"/>
              <a:t>Important definitions: </a:t>
            </a:r>
            <a:endParaRPr lang="en-US" dirty="0"/>
          </a:p>
          <a:p>
            <a:pPr lvl="1"/>
            <a:r>
              <a:rPr lang="en-US" dirty="0" smtClean="0"/>
              <a:t>Chemical reaction</a:t>
            </a:r>
            <a:r>
              <a:rPr lang="en-US" dirty="0"/>
              <a:t>		</a:t>
            </a:r>
          </a:p>
          <a:p>
            <a:pPr lvl="1"/>
            <a:r>
              <a:rPr lang="en-US" dirty="0" smtClean="0"/>
              <a:t>Exothermic</a:t>
            </a:r>
          </a:p>
          <a:p>
            <a:pPr lvl="1"/>
            <a:r>
              <a:rPr lang="en-US" dirty="0" smtClean="0"/>
              <a:t>Fuel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definitions: </a:t>
            </a:r>
            <a:endParaRPr lang="en-US" dirty="0"/>
          </a:p>
          <a:p>
            <a:pPr lvl="1"/>
            <a:r>
              <a:rPr lang="en-US" dirty="0" smtClean="0"/>
              <a:t>Oxidizer</a:t>
            </a:r>
            <a:endParaRPr lang="en-US" dirty="0"/>
          </a:p>
          <a:p>
            <a:pPr lvl="1"/>
            <a:r>
              <a:rPr lang="en-US" dirty="0" smtClean="0"/>
              <a:t>Vitiation</a:t>
            </a:r>
            <a:endParaRPr lang="en-US" dirty="0"/>
          </a:p>
          <a:p>
            <a:pPr lvl="1"/>
            <a:r>
              <a:rPr lang="en-US" dirty="0" smtClean="0"/>
              <a:t>Substantive heat  </a:t>
            </a:r>
            <a:endParaRPr lang="en-US" dirty="0"/>
          </a:p>
          <a:p>
            <a:pPr lvl="1"/>
            <a:r>
              <a:rPr lang="en-US" dirty="0" smtClean="0"/>
              <a:t>Light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5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1087</Words>
  <Application>Microsoft Office PowerPoint</Application>
  <PresentationFormat>On-screen Show (4:3)</PresentationFormat>
  <Paragraphs>124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Chapter 6 Combustion, Fire, and Flammability</vt:lpstr>
      <vt:lpstr>Objectives</vt:lpstr>
      <vt:lpstr>Objectives</vt:lpstr>
      <vt:lpstr>Introduction </vt:lpstr>
      <vt:lpstr>NFIRS Analysis</vt:lpstr>
      <vt:lpstr>NFIRS Analysis</vt:lpstr>
      <vt:lpstr>NFIRS Analysis</vt:lpstr>
      <vt:lpstr>Combustion</vt:lpstr>
      <vt:lpstr>Combustion</vt:lpstr>
      <vt:lpstr>Fire Tetrahedron</vt:lpstr>
      <vt:lpstr>Phenomenological Stages of a Fire </vt:lpstr>
      <vt:lpstr>Flaming and Nonflaming Combustion</vt:lpstr>
      <vt:lpstr>Fire Initiation</vt:lpstr>
      <vt:lpstr>Fire Initiation</vt:lpstr>
      <vt:lpstr>Fire Initiation</vt:lpstr>
      <vt:lpstr>Fire Spread</vt:lpstr>
      <vt:lpstr>Fire Ventilation</vt:lpstr>
      <vt:lpstr>Extinguishment</vt:lpstr>
      <vt:lpstr>Extinguishment</vt:lpstr>
      <vt:lpstr>Extinguishment</vt:lpstr>
      <vt:lpstr>Backdraft</vt:lpstr>
      <vt:lpstr>Two Examples of Room Fires</vt:lpstr>
      <vt:lpstr>Two Examples of Room Fires</vt:lpstr>
      <vt:lpstr>Flammability</vt:lpstr>
      <vt:lpstr>Fire Consequences, Hazard, and Risk</vt:lpstr>
      <vt:lpstr>Flashover </vt:lpstr>
      <vt:lpstr>Summary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Combustion, Fire, and Flammability</dc:title>
  <dc:creator>Nhoffmann</dc:creator>
  <cp:lastModifiedBy>Janet  Morris</cp:lastModifiedBy>
  <cp:revision>18</cp:revision>
  <dcterms:created xsi:type="dcterms:W3CDTF">2014-01-29T16:01:41Z</dcterms:created>
  <dcterms:modified xsi:type="dcterms:W3CDTF">2014-05-06T18:53:22Z</dcterms:modified>
</cp:coreProperties>
</file>