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51"/>
  </p:notesMasterIdLst>
  <p:sldIdLst>
    <p:sldId id="256" r:id="rId2"/>
    <p:sldId id="261" r:id="rId3"/>
    <p:sldId id="258" r:id="rId4"/>
    <p:sldId id="262" r:id="rId5"/>
    <p:sldId id="263" r:id="rId6"/>
    <p:sldId id="320" r:id="rId7"/>
    <p:sldId id="265" r:id="rId8"/>
    <p:sldId id="266" r:id="rId9"/>
    <p:sldId id="268" r:id="rId10"/>
    <p:sldId id="269" r:id="rId11"/>
    <p:sldId id="270" r:id="rId12"/>
    <p:sldId id="322" r:id="rId13"/>
    <p:sldId id="272" r:id="rId14"/>
    <p:sldId id="323" r:id="rId15"/>
    <p:sldId id="273" r:id="rId16"/>
    <p:sldId id="276" r:id="rId17"/>
    <p:sldId id="321" r:id="rId18"/>
    <p:sldId id="279" r:id="rId19"/>
    <p:sldId id="281" r:id="rId20"/>
    <p:sldId id="324" r:id="rId21"/>
    <p:sldId id="283" r:id="rId22"/>
    <p:sldId id="328" r:id="rId23"/>
    <p:sldId id="284" r:id="rId24"/>
    <p:sldId id="286" r:id="rId25"/>
    <p:sldId id="287" r:id="rId26"/>
    <p:sldId id="288" r:id="rId27"/>
    <p:sldId id="291" r:id="rId28"/>
    <p:sldId id="292" r:id="rId29"/>
    <p:sldId id="293" r:id="rId30"/>
    <p:sldId id="295" r:id="rId31"/>
    <p:sldId id="329" r:id="rId32"/>
    <p:sldId id="297" r:id="rId33"/>
    <p:sldId id="298" r:id="rId34"/>
    <p:sldId id="299" r:id="rId35"/>
    <p:sldId id="300" r:id="rId36"/>
    <p:sldId id="301" r:id="rId37"/>
    <p:sldId id="303" r:id="rId38"/>
    <p:sldId id="304" r:id="rId39"/>
    <p:sldId id="305" r:id="rId40"/>
    <p:sldId id="306" r:id="rId41"/>
    <p:sldId id="307" r:id="rId42"/>
    <p:sldId id="308" r:id="rId43"/>
    <p:sldId id="312" r:id="rId44"/>
    <p:sldId id="314" r:id="rId45"/>
    <p:sldId id="315" r:id="rId46"/>
    <p:sldId id="325" r:id="rId47"/>
    <p:sldId id="318" r:id="rId48"/>
    <p:sldId id="326" r:id="rId49"/>
    <p:sldId id="319" r:id="rId5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717" autoAdjust="0"/>
  </p:normalViewPr>
  <p:slideViewPr>
    <p:cSldViewPr snapToGrid="0">
      <p:cViewPr varScale="1">
        <p:scale>
          <a:sx n="80" d="100"/>
          <a:sy n="80" d="100"/>
        </p:scale>
        <p:origin x="24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353BCE-474B-4983-8657-2833E137218E}" type="datetimeFigureOut">
              <a:rPr lang="en-US" smtClean="0"/>
              <a:t>1/30/2020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6925FE-1278-4AB8-AE38-395DE1B7B500}" type="slidenum">
              <a:rPr lang="en-US" smtClean="0"/>
              <a:t>‹#›</a:t>
            </a:fld>
            <a:endParaRPr lang="en-US"/>
          </a:p>
        </p:txBody>
      </p:sp>
    </p:spTree>
    <p:extLst>
      <p:ext uri="{BB962C8B-B14F-4D97-AF65-F5344CB8AC3E}">
        <p14:creationId xmlns:p14="http://schemas.microsoft.com/office/powerpoint/2010/main" val="369763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6925FE-1278-4AB8-AE38-395DE1B7B500}" type="slidenum">
              <a:rPr lang="en-US" smtClean="0"/>
              <a:t>1</a:t>
            </a:fld>
            <a:endParaRPr lang="en-US"/>
          </a:p>
        </p:txBody>
      </p:sp>
    </p:spTree>
    <p:extLst>
      <p:ext uri="{BB962C8B-B14F-4D97-AF65-F5344CB8AC3E}">
        <p14:creationId xmlns:p14="http://schemas.microsoft.com/office/powerpoint/2010/main" val="42931709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85257"/>
            <a:ext cx="7772400" cy="1724706"/>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4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pPr/>
              <a:t>‹#›</a:t>
            </a:fld>
            <a:endParaRPr lang="en-US" dirty="0"/>
          </a:p>
        </p:txBody>
      </p:sp>
    </p:spTree>
    <p:extLst>
      <p:ext uri="{BB962C8B-B14F-4D97-AF65-F5344CB8AC3E}">
        <p14:creationId xmlns:p14="http://schemas.microsoft.com/office/powerpoint/2010/main" val="1015646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sic">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t>‹#›</a:t>
            </a:fld>
            <a:endParaRPr lang="en-US"/>
          </a:p>
        </p:txBody>
      </p:sp>
    </p:spTree>
    <p:extLst>
      <p:ext uri="{BB962C8B-B14F-4D97-AF65-F5344CB8AC3E}">
        <p14:creationId xmlns:p14="http://schemas.microsoft.com/office/powerpoint/2010/main" val="3301451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ubuni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2821577"/>
            <a:ext cx="7886700" cy="1689463"/>
          </a:xfrm>
        </p:spPr>
        <p:txBody>
          <a:bodyPr anchor="b">
            <a:normAutofit/>
          </a:bodyPr>
          <a:lstStyle>
            <a:lvl1pPr>
              <a:defRPr sz="54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normAutofit/>
          </a:bodyPr>
          <a:lstStyle>
            <a:lvl1pPr marL="0" indent="0">
              <a:buNone/>
              <a:defRPr sz="400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pPr/>
              <a:t>‹#›</a:t>
            </a:fld>
            <a:endParaRPr lang="en-US" dirty="0"/>
          </a:p>
        </p:txBody>
      </p:sp>
    </p:spTree>
    <p:extLst>
      <p:ext uri="{BB962C8B-B14F-4D97-AF65-F5344CB8AC3E}">
        <p14:creationId xmlns:p14="http://schemas.microsoft.com/office/powerpoint/2010/main" val="1428203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Column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u="sng"/>
            </a:lvl1p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7" name="Slide Number Placeholder 6"/>
          <p:cNvSpPr>
            <a:spLocks noGrp="1"/>
          </p:cNvSpPr>
          <p:nvPr>
            <p:ph type="sldNum" sz="quarter" idx="12"/>
          </p:nvPr>
        </p:nvSpPr>
        <p:spPr/>
        <p:txBody>
          <a:bodyPr/>
          <a:lstStyle/>
          <a:p>
            <a:fld id="{5B232068-8E72-412B-9312-97879CCBF388}" type="slidenum">
              <a:rPr lang="en-US" smtClean="0"/>
              <a:pPr/>
              <a:t>‹#›</a:t>
            </a:fld>
            <a:endParaRPr lang="en-US" dirty="0"/>
          </a:p>
        </p:txBody>
      </p:sp>
    </p:spTree>
    <p:extLst>
      <p:ext uri="{BB962C8B-B14F-4D97-AF65-F5344CB8AC3E}">
        <p14:creationId xmlns:p14="http://schemas.microsoft.com/office/powerpoint/2010/main" val="349271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2ColumnsHeader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454965"/>
          </a:xfrm>
        </p:spPr>
        <p:txBody>
          <a:bodyPr/>
          <a:lstStyle>
            <a:lvl1pPr>
              <a:defRPr u="sng"/>
            </a:lvl1pPr>
          </a:lstStyle>
          <a:p>
            <a:r>
              <a:rPr lang="en-US"/>
              <a:t>Click to edit Master title style</a:t>
            </a:r>
            <a:endParaRPr lang="en-US" dirty="0"/>
          </a:p>
        </p:txBody>
      </p:sp>
      <p:sp>
        <p:nvSpPr>
          <p:cNvPr id="3" name="Text Placeholder 2"/>
          <p:cNvSpPr>
            <a:spLocks noGrp="1"/>
          </p:cNvSpPr>
          <p:nvPr>
            <p:ph type="body" idx="1"/>
          </p:nvPr>
        </p:nvSpPr>
        <p:spPr>
          <a:xfrm>
            <a:off x="629842" y="1425576"/>
            <a:ext cx="3868340"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249488"/>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25576"/>
            <a:ext cx="3887391"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249488"/>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9" name="Slide Number Placeholder 8"/>
          <p:cNvSpPr>
            <a:spLocks noGrp="1"/>
          </p:cNvSpPr>
          <p:nvPr>
            <p:ph type="sldNum" sz="quarter" idx="12"/>
          </p:nvPr>
        </p:nvSpPr>
        <p:spPr/>
        <p:txBody>
          <a:bodyPr/>
          <a:lstStyle/>
          <a:p>
            <a:fld id="{5B232068-8E72-412B-9312-97879CCBF388}" type="slidenum">
              <a:rPr lang="en-US" smtClean="0"/>
              <a:pPr/>
              <a:t>‹#›</a:t>
            </a:fld>
            <a:endParaRPr lang="en-US" dirty="0"/>
          </a:p>
        </p:txBody>
      </p:sp>
    </p:spTree>
    <p:extLst>
      <p:ext uri="{BB962C8B-B14F-4D97-AF65-F5344CB8AC3E}">
        <p14:creationId xmlns:p14="http://schemas.microsoft.com/office/powerpoint/2010/main" val="1865858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argeIt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a:xfrm rot="5400000">
            <a:off x="-3232924" y="3232922"/>
            <a:ext cx="6830969" cy="365125"/>
          </a:xfrm>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5" name="Slide Number Placeholder 4"/>
          <p:cNvSpPr>
            <a:spLocks noGrp="1"/>
          </p:cNvSpPr>
          <p:nvPr>
            <p:ph type="sldNum" sz="quarter" idx="12"/>
          </p:nvPr>
        </p:nvSpPr>
        <p:spPr>
          <a:xfrm rot="5400000">
            <a:off x="-35152" y="6457723"/>
            <a:ext cx="435429" cy="365125"/>
          </a:xfrm>
        </p:spPr>
        <p:txBody>
          <a:bodyPr/>
          <a:lstStyle/>
          <a:p>
            <a:fld id="{5B232068-8E72-412B-9312-97879CCBF388}" type="slidenum">
              <a:rPr lang="en-US" smtClean="0"/>
              <a:pPr/>
              <a:t>‹#›</a:t>
            </a:fld>
            <a:endParaRPr lang="en-US" dirty="0"/>
          </a:p>
        </p:txBody>
      </p:sp>
    </p:spTree>
    <p:extLst>
      <p:ext uri="{BB962C8B-B14F-4D97-AF65-F5344CB8AC3E}">
        <p14:creationId xmlns:p14="http://schemas.microsoft.com/office/powerpoint/2010/main" val="2681942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OC">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lvl1pPr algn="l">
              <a:defRPr/>
            </a:lvl1pPr>
          </a:lstStyle>
          <a:p>
            <a:r>
              <a:rPr lang="en-US"/>
              <a:t>Copyright © 2019 Gleim Publications, Inc. All rights reserved. Duplication prohibited. Reward for information exposing violators. Contact copyright@gleim.com.  EA 2 SU 9</a:t>
            </a:r>
            <a:endParaRPr lang="en-US" dirty="0"/>
          </a:p>
        </p:txBody>
      </p:sp>
      <p:sp>
        <p:nvSpPr>
          <p:cNvPr id="5" name="Slide Number Placeholder 4"/>
          <p:cNvSpPr>
            <a:spLocks noGrp="1"/>
          </p:cNvSpPr>
          <p:nvPr>
            <p:ph type="sldNum" sz="quarter" idx="12"/>
          </p:nvPr>
        </p:nvSpPr>
        <p:spPr/>
        <p:txBody>
          <a:bodyPr/>
          <a:lstStyle/>
          <a:p>
            <a:fld id="{5B232068-8E72-412B-9312-97879CCBF388}" type="slidenum">
              <a:rPr lang="en-US" smtClean="0"/>
              <a:t>‹#›</a:t>
            </a:fld>
            <a:endParaRPr lang="en-US"/>
          </a:p>
        </p:txBody>
      </p:sp>
      <p:sp>
        <p:nvSpPr>
          <p:cNvPr id="8" name="Text Placeholder 7"/>
          <p:cNvSpPr>
            <a:spLocks noGrp="1"/>
          </p:cNvSpPr>
          <p:nvPr>
            <p:ph type="body" sz="quarter" idx="13"/>
          </p:nvPr>
        </p:nvSpPr>
        <p:spPr>
          <a:xfrm>
            <a:off x="646043" y="1523396"/>
            <a:ext cx="7779855" cy="3530600"/>
          </a:xfrm>
        </p:spPr>
        <p:txBody>
          <a:bodyPr anchor="ctr"/>
          <a:lstStyle>
            <a:lvl1pPr marL="0" indent="0" algn="l">
              <a:buNone/>
              <a:defRPr/>
            </a:lvl1pPr>
            <a:lvl2pPr marL="257175" indent="0" algn="l">
              <a:buNone/>
              <a:defRPr>
                <a:solidFill>
                  <a:schemeClr val="tx1"/>
                </a:solidFill>
              </a:defRPr>
            </a:lvl2pPr>
            <a:lvl3pPr marL="514350" indent="0" algn="l">
              <a:buNone/>
              <a:defRPr/>
            </a:lvl3pPr>
            <a:lvl4pPr marL="771525" indent="0" algn="l">
              <a:buNone/>
              <a:defRPr/>
            </a:lvl4pPr>
            <a:lvl5pPr marL="1028700" indent="0" algn="l">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57999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OC">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lvl1pPr algn="l">
              <a:defRPr/>
            </a:lvl1pPr>
          </a:lstStyle>
          <a:p>
            <a:r>
              <a:rPr lang="en-US"/>
              <a:t>Copyright © 2019 Gleim Publications, Inc. All rights reserved. Duplication prohibited. Reward for information exposing violators. Contact copyright@gleim.com.  EA 2 SU 9</a:t>
            </a:r>
            <a:endParaRPr lang="en-US" dirty="0"/>
          </a:p>
        </p:txBody>
      </p:sp>
      <p:sp>
        <p:nvSpPr>
          <p:cNvPr id="5" name="Slide Number Placeholder 4"/>
          <p:cNvSpPr>
            <a:spLocks noGrp="1"/>
          </p:cNvSpPr>
          <p:nvPr>
            <p:ph type="sldNum" sz="quarter" idx="12"/>
          </p:nvPr>
        </p:nvSpPr>
        <p:spPr/>
        <p:txBody>
          <a:bodyPr/>
          <a:lstStyle/>
          <a:p>
            <a:fld id="{5B232068-8E72-412B-9312-97879CCBF388}" type="slidenum">
              <a:rPr lang="en-US" smtClean="0"/>
              <a:t>‹#›</a:t>
            </a:fld>
            <a:endParaRPr lang="en-US"/>
          </a:p>
        </p:txBody>
      </p:sp>
      <p:sp>
        <p:nvSpPr>
          <p:cNvPr id="8" name="Text Placeholder 7"/>
          <p:cNvSpPr>
            <a:spLocks noGrp="1"/>
          </p:cNvSpPr>
          <p:nvPr>
            <p:ph type="body" sz="quarter" idx="13"/>
          </p:nvPr>
        </p:nvSpPr>
        <p:spPr>
          <a:xfrm>
            <a:off x="646043" y="1523396"/>
            <a:ext cx="7779855" cy="3530600"/>
          </a:xfrm>
        </p:spPr>
        <p:txBody>
          <a:bodyPr/>
          <a:lstStyle>
            <a:lvl1pPr marL="0" indent="0" algn="l">
              <a:buNone/>
              <a:defRPr/>
            </a:lvl1pPr>
            <a:lvl2pPr marL="342900" indent="0" algn="l">
              <a:buNone/>
              <a:defRPr>
                <a:solidFill>
                  <a:schemeClr val="tx1"/>
                </a:solidFill>
              </a:defRPr>
            </a:lvl2pPr>
            <a:lvl3pPr marL="685800" indent="0" algn="l">
              <a:buNone/>
              <a:defRPr/>
            </a:lvl3pPr>
            <a:lvl4pPr marL="1028700" indent="0" algn="l">
              <a:buNone/>
              <a:defRPr/>
            </a:lvl4pPr>
            <a:lvl5pPr marL="1371600" indent="0" algn="l">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Box 2"/>
          <p:cNvSpPr txBox="1"/>
          <p:nvPr userDrawn="1"/>
        </p:nvSpPr>
        <p:spPr>
          <a:xfrm>
            <a:off x="646044" y="692399"/>
            <a:ext cx="7948820" cy="646331"/>
          </a:xfrm>
          <a:prstGeom prst="rect">
            <a:avLst/>
          </a:prstGeom>
          <a:noFill/>
        </p:spPr>
        <p:txBody>
          <a:bodyPr wrap="square" rtlCol="0">
            <a:spAutoFit/>
          </a:bodyPr>
          <a:lstStyle/>
          <a:p>
            <a:r>
              <a:rPr lang="en-US" sz="3600" dirty="0">
                <a:latin typeface="+mj-lt"/>
              </a:rPr>
              <a:t>Table of Contents</a:t>
            </a:r>
          </a:p>
        </p:txBody>
      </p:sp>
    </p:spTree>
    <p:extLst>
      <p:ext uri="{BB962C8B-B14F-4D97-AF65-F5344CB8AC3E}">
        <p14:creationId xmlns:p14="http://schemas.microsoft.com/office/powerpoint/2010/main" val="2062593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0" y="6492875"/>
            <a:ext cx="7419703" cy="365125"/>
          </a:xfrm>
          <a:prstGeom prst="rect">
            <a:avLst/>
          </a:prstGeom>
        </p:spPr>
        <p:txBody>
          <a:bodyPr vert="horz" lIns="91440" tIns="45720" rIns="91440" bIns="45720" rtlCol="0" anchor="ctr"/>
          <a:lstStyle>
            <a:lvl1pPr algn="l">
              <a:defRPr sz="800">
                <a:solidFill>
                  <a:schemeClr val="tx1"/>
                </a:solidFill>
                <a:latin typeface="Arial" panose="020B0604020202020204" pitchFamily="34" charset="0"/>
                <a:cs typeface="Arial" panose="020B0604020202020204" pitchFamily="34" charset="0"/>
              </a:defRPr>
            </a:lvl1p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p:cNvSpPr>
            <a:spLocks noGrp="1"/>
          </p:cNvSpPr>
          <p:nvPr>
            <p:ph type="sldNum" sz="quarter" idx="4"/>
          </p:nvPr>
        </p:nvSpPr>
        <p:spPr>
          <a:xfrm>
            <a:off x="8708570" y="6465843"/>
            <a:ext cx="435429" cy="365125"/>
          </a:xfrm>
          <a:prstGeom prst="rect">
            <a:avLst/>
          </a:prstGeom>
        </p:spPr>
        <p:txBody>
          <a:bodyPr vert="horz" lIns="91440" tIns="45720" rIns="91440" bIns="45720" rtlCol="0" anchor="ctr"/>
          <a:lstStyle>
            <a:lvl1pPr algn="r">
              <a:defRPr sz="800">
                <a:solidFill>
                  <a:schemeClr val="tx1"/>
                </a:solidFill>
                <a:latin typeface="Arial" panose="020B0604020202020204" pitchFamily="34" charset="0"/>
                <a:cs typeface="Arial" panose="020B0604020202020204" pitchFamily="34" charset="0"/>
              </a:defRPr>
            </a:lvl1pPr>
          </a:lstStyle>
          <a:p>
            <a:fld id="{5B232068-8E72-412B-9312-97879CCBF388}" type="slidenum">
              <a:rPr lang="en-US" smtClean="0"/>
              <a:pPr/>
              <a:t>‹#›</a:t>
            </a:fld>
            <a:endParaRPr lang="en-US" dirty="0"/>
          </a:p>
        </p:txBody>
      </p:sp>
    </p:spTree>
    <p:extLst>
      <p:ext uri="{BB962C8B-B14F-4D97-AF65-F5344CB8AC3E}">
        <p14:creationId xmlns:p14="http://schemas.microsoft.com/office/powerpoint/2010/main" val="139100962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54" r:id="rId8"/>
  </p:sldLayoutIdLst>
  <p:hf hdr="0" dt="0"/>
  <p:txStyles>
    <p:titleStyle>
      <a:lvl1pPr algn="l" defTabSz="914400" rtl="0" eaLnBrk="1" latinLnBrk="0" hangingPunct="1">
        <a:lnSpc>
          <a:spcPct val="90000"/>
        </a:lnSpc>
        <a:spcBef>
          <a:spcPct val="0"/>
        </a:spcBef>
        <a:buNone/>
        <a:defRPr sz="4400" kern="1200">
          <a:solidFill>
            <a:srgbClr val="213F9A"/>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213F9A"/>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ED1849"/>
        </a:buClr>
        <a:buSzPct val="70000"/>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213F9A"/>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ED1849"/>
        </a:buClr>
        <a:buSzPct val="70000"/>
        <a:buFont typeface="Courier New" panose="02070309020205020404" pitchFamily="49" charset="0"/>
        <a:buChar char="o"/>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213F9A"/>
        </a:buClr>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a:t>EA REVIEW: PART 2</a:t>
            </a:r>
            <a:br>
              <a:rPr lang="en-US" altLang="en-US"/>
            </a:br>
            <a:r>
              <a:rPr lang="en-US" altLang="en-US"/>
              <a:t>Study Unit 9</a:t>
            </a:r>
            <a:endParaRPr lang="en-US" dirty="0"/>
          </a:p>
        </p:txBody>
      </p:sp>
      <p:sp>
        <p:nvSpPr>
          <p:cNvPr id="8" name="Subtitle 7"/>
          <p:cNvSpPr>
            <a:spLocks noGrp="1"/>
          </p:cNvSpPr>
          <p:nvPr>
            <p:ph type="subTitle" idx="1"/>
          </p:nvPr>
        </p:nvSpPr>
        <p:spPr/>
        <p:txBody>
          <a:bodyPr/>
          <a:lstStyle/>
          <a:p>
            <a:r>
              <a:rPr lang="en-US" altLang="en-US"/>
              <a:t>Partnership Operations</a:t>
            </a:r>
            <a:endParaRPr lang="en-US" dirty="0"/>
          </a:p>
        </p:txBody>
      </p:sp>
      <p:sp>
        <p:nvSpPr>
          <p:cNvPr id="3" name="Footer Placeholder 2">
            <a:extLst>
              <a:ext uri="{FF2B5EF4-FFF2-40B4-BE49-F238E27FC236}">
                <a16:creationId xmlns:a16="http://schemas.microsoft.com/office/drawing/2014/main" id="{E61BF360-F862-45A0-AFAE-737022C68D72}"/>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3B042D4D-B568-43E6-9AC0-641F73517C1D}"/>
              </a:ext>
            </a:extLst>
          </p:cNvPr>
          <p:cNvSpPr>
            <a:spLocks noGrp="1"/>
          </p:cNvSpPr>
          <p:nvPr>
            <p:ph type="sldNum" sz="quarter" idx="12"/>
          </p:nvPr>
        </p:nvSpPr>
        <p:spPr/>
        <p:txBody>
          <a:bodyPr/>
          <a:lstStyle/>
          <a:p>
            <a:fld id="{5B232068-8E72-412B-9312-97879CCBF388}" type="slidenum">
              <a:rPr lang="en-US" smtClean="0"/>
              <a:pPr/>
              <a:t>1</a:t>
            </a:fld>
            <a:endParaRPr lang="en-US" dirty="0"/>
          </a:p>
        </p:txBody>
      </p:sp>
    </p:spTree>
    <p:extLst>
      <p:ext uri="{BB962C8B-B14F-4D97-AF65-F5344CB8AC3E}">
        <p14:creationId xmlns:p14="http://schemas.microsoft.com/office/powerpoint/2010/main" val="1980364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Partners’ Capital Accounts</a:t>
            </a:r>
          </a:p>
        </p:txBody>
      </p:sp>
      <p:sp>
        <p:nvSpPr>
          <p:cNvPr id="23555" name="Content Placeholder 2"/>
          <p:cNvSpPr>
            <a:spLocks noGrp="1"/>
          </p:cNvSpPr>
          <p:nvPr>
            <p:ph idx="1"/>
          </p:nvPr>
        </p:nvSpPr>
        <p:spPr/>
        <p:txBody>
          <a:bodyPr/>
          <a:lstStyle/>
          <a:p>
            <a:r>
              <a:rPr altLang="en-US" dirty="0"/>
              <a:t>A capital account is maintained for each partner at the partnership level.</a:t>
            </a:r>
          </a:p>
          <a:p>
            <a:r>
              <a:rPr altLang="en-US" dirty="0"/>
              <a:t>A partner's initial capital account balance is the adjusted basis of the assets that he or she contributed to the partnership reduced by any liabilities assumed by the partnership.</a:t>
            </a:r>
          </a:p>
          <a:p>
            <a:r>
              <a:rPr altLang="en-US" dirty="0"/>
              <a:t>It is separate from the partner's adjusted basis in his or her partnership interest, which is equal to his or her capital account plus the partner's share of the partnership's liabilities.</a:t>
            </a:r>
          </a:p>
        </p:txBody>
      </p:sp>
      <p:sp>
        <p:nvSpPr>
          <p:cNvPr id="4" name="Footer Placeholder 3">
            <a:extLst>
              <a:ext uri="{FF2B5EF4-FFF2-40B4-BE49-F238E27FC236}">
                <a16:creationId xmlns:a16="http://schemas.microsoft.com/office/drawing/2014/main" id="{2230628C-1AD3-47D8-979B-85CE8CB95E9A}"/>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5A4F441C-3D09-41AE-B1F7-00D847D0E548}"/>
              </a:ext>
            </a:extLst>
          </p:cNvPr>
          <p:cNvSpPr>
            <a:spLocks noGrp="1"/>
          </p:cNvSpPr>
          <p:nvPr>
            <p:ph type="sldNum" sz="quarter" idx="12"/>
          </p:nvPr>
        </p:nvSpPr>
        <p:spPr/>
        <p:txBody>
          <a:bodyPr/>
          <a:lstStyle/>
          <a:p>
            <a:fld id="{5B232068-8E72-412B-9312-97879CCBF388}" type="slidenum">
              <a:rPr lang="en-US" smtClean="0"/>
              <a:t>10</a:t>
            </a:fld>
            <a:endParaRPr lang="en-US"/>
          </a:p>
        </p:txBody>
      </p:sp>
    </p:spTree>
    <p:extLst>
      <p:ext uri="{BB962C8B-B14F-4D97-AF65-F5344CB8AC3E}">
        <p14:creationId xmlns:p14="http://schemas.microsoft.com/office/powerpoint/2010/main" val="334718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Partner’s Taxable Income</a:t>
            </a:r>
          </a:p>
        </p:txBody>
      </p:sp>
      <p:sp>
        <p:nvSpPr>
          <p:cNvPr id="24579" name="Content Placeholder 2"/>
          <p:cNvSpPr>
            <a:spLocks noGrp="1"/>
          </p:cNvSpPr>
          <p:nvPr>
            <p:ph idx="1"/>
          </p:nvPr>
        </p:nvSpPr>
        <p:spPr/>
        <p:txBody>
          <a:bodyPr/>
          <a:lstStyle/>
          <a:p>
            <a:r>
              <a:rPr lang="en-US" dirty="0"/>
              <a:t>A partner’s taxable income may be affected by his or her share of a partnership interest in several ways. Examples include</a:t>
            </a:r>
          </a:p>
          <a:p>
            <a:pPr lvl="1"/>
            <a:r>
              <a:rPr lang="en-US" dirty="0"/>
              <a:t>His or her distributive share of partnership income and separately stated items</a:t>
            </a:r>
          </a:p>
          <a:p>
            <a:pPr lvl="1"/>
            <a:r>
              <a:rPr lang="en-US" dirty="0"/>
              <a:t>Sale of his or her partnership interest</a:t>
            </a:r>
          </a:p>
          <a:p>
            <a:pPr lvl="1"/>
            <a:r>
              <a:rPr lang="en-US" dirty="0"/>
              <a:t>Dealings with the partnership (e.g., guaranteed payments)</a:t>
            </a:r>
          </a:p>
          <a:p>
            <a:r>
              <a:rPr lang="en-US" dirty="0"/>
              <a:t>A partner reports his or her distributive share of partnership items for the partnership’s tax year that ends with or within the partner’s tax year.</a:t>
            </a:r>
            <a:endParaRPr altLang="en-US" dirty="0"/>
          </a:p>
        </p:txBody>
      </p:sp>
      <p:sp>
        <p:nvSpPr>
          <p:cNvPr id="4" name="Footer Placeholder 3">
            <a:extLst>
              <a:ext uri="{FF2B5EF4-FFF2-40B4-BE49-F238E27FC236}">
                <a16:creationId xmlns:a16="http://schemas.microsoft.com/office/drawing/2014/main" id="{84487272-376E-4483-8988-884AA7C6C530}"/>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C1BABA8D-2396-4986-9D04-37D39EFC1F5E}"/>
              </a:ext>
            </a:extLst>
          </p:cNvPr>
          <p:cNvSpPr>
            <a:spLocks noGrp="1"/>
          </p:cNvSpPr>
          <p:nvPr>
            <p:ph type="sldNum" sz="quarter" idx="12"/>
          </p:nvPr>
        </p:nvSpPr>
        <p:spPr/>
        <p:txBody>
          <a:bodyPr/>
          <a:lstStyle/>
          <a:p>
            <a:fld id="{5B232068-8E72-412B-9312-97879CCBF388}" type="slidenum">
              <a:rPr lang="en-US" smtClean="0"/>
              <a:t>11</a:t>
            </a:fld>
            <a:endParaRPr lang="en-US"/>
          </a:p>
        </p:txBody>
      </p:sp>
    </p:spTree>
    <p:extLst>
      <p:ext uri="{BB962C8B-B14F-4D97-AF65-F5344CB8AC3E}">
        <p14:creationId xmlns:p14="http://schemas.microsoft.com/office/powerpoint/2010/main" val="569674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Partnership Taxable Income</a:t>
            </a:r>
          </a:p>
        </p:txBody>
      </p:sp>
      <p:sp>
        <p:nvSpPr>
          <p:cNvPr id="24579" name="Content Placeholder 2"/>
          <p:cNvSpPr>
            <a:spLocks noGrp="1"/>
          </p:cNvSpPr>
          <p:nvPr>
            <p:ph idx="1"/>
          </p:nvPr>
        </p:nvSpPr>
        <p:spPr/>
        <p:txBody>
          <a:bodyPr/>
          <a:lstStyle/>
          <a:p>
            <a:r>
              <a:rPr altLang="en-US" dirty="0"/>
              <a:t>Partnership taxable income is determined in the same way as for individuals</a:t>
            </a:r>
            <a:r>
              <a:rPr lang="en-US" altLang="en-US" dirty="0"/>
              <a:t>,</a:t>
            </a:r>
            <a:r>
              <a:rPr altLang="en-US" dirty="0"/>
              <a:t> except that certain deductions are not allowed for a partnership and other items are required to be separately stated.</a:t>
            </a:r>
          </a:p>
        </p:txBody>
      </p:sp>
      <p:sp>
        <p:nvSpPr>
          <p:cNvPr id="4" name="Footer Placeholder 3">
            <a:extLst>
              <a:ext uri="{FF2B5EF4-FFF2-40B4-BE49-F238E27FC236}">
                <a16:creationId xmlns:a16="http://schemas.microsoft.com/office/drawing/2014/main" id="{B05C4995-9624-4833-8741-80D1F04BCAFE}"/>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573B540A-1AF2-425C-9B32-1E3AB57FF724}"/>
              </a:ext>
            </a:extLst>
          </p:cNvPr>
          <p:cNvSpPr>
            <a:spLocks noGrp="1"/>
          </p:cNvSpPr>
          <p:nvPr>
            <p:ph type="sldNum" sz="quarter" idx="12"/>
          </p:nvPr>
        </p:nvSpPr>
        <p:spPr/>
        <p:txBody>
          <a:bodyPr/>
          <a:lstStyle/>
          <a:p>
            <a:fld id="{5B232068-8E72-412B-9312-97879CCBF388}" type="slidenum">
              <a:rPr lang="en-US" smtClean="0"/>
              <a:t>12</a:t>
            </a:fld>
            <a:endParaRPr lang="en-US"/>
          </a:p>
        </p:txBody>
      </p:sp>
    </p:spTree>
    <p:extLst>
      <p:ext uri="{BB962C8B-B14F-4D97-AF65-F5344CB8AC3E}">
        <p14:creationId xmlns:p14="http://schemas.microsoft.com/office/powerpoint/2010/main" val="1111867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Separately Stated Items</a:t>
            </a:r>
            <a:endParaRPr lang="en-US" dirty="0"/>
          </a:p>
        </p:txBody>
      </p:sp>
      <p:sp>
        <p:nvSpPr>
          <p:cNvPr id="26627" name="Content Placeholder 2"/>
          <p:cNvSpPr>
            <a:spLocks noGrp="1"/>
          </p:cNvSpPr>
          <p:nvPr>
            <p:ph idx="1"/>
          </p:nvPr>
        </p:nvSpPr>
        <p:spPr>
          <a:xfrm>
            <a:off x="628650" y="1825625"/>
            <a:ext cx="7886700" cy="4640218"/>
          </a:xfrm>
        </p:spPr>
        <p:txBody>
          <a:bodyPr>
            <a:normAutofit fontScale="92500" lnSpcReduction="10000"/>
          </a:bodyPr>
          <a:lstStyle/>
          <a:p>
            <a:r>
              <a:rPr lang="en-US" altLang="en-US" dirty="0"/>
              <a:t>Each partnership item of income, gain, deduction, loss, or credit that may affect partners differently must be separately stated. Items that must be separately stated include</a:t>
            </a:r>
          </a:p>
          <a:p>
            <a:pPr lvl="1"/>
            <a:r>
              <a:rPr lang="en-US" altLang="en-US" dirty="0"/>
              <a:t>Section 1231 gains and losses</a:t>
            </a:r>
          </a:p>
          <a:p>
            <a:pPr lvl="1"/>
            <a:r>
              <a:rPr lang="en-US" altLang="en-US" dirty="0"/>
              <a:t>Net short- and net long-term capital gain or loss from the sale or exchange of capital assets</a:t>
            </a:r>
          </a:p>
          <a:p>
            <a:pPr lvl="1"/>
            <a:r>
              <a:rPr lang="en-US" altLang="en-US" dirty="0"/>
              <a:t>Tax-exempt income and related expenses</a:t>
            </a:r>
          </a:p>
          <a:p>
            <a:pPr lvl="1"/>
            <a:r>
              <a:rPr lang="en-US" altLang="en-US" dirty="0"/>
              <a:t>Investment income and related expenses</a:t>
            </a:r>
          </a:p>
          <a:p>
            <a:pPr lvl="1"/>
            <a:r>
              <a:rPr lang="en-US" altLang="en-US" dirty="0"/>
              <a:t>Rental activities, portfolio income, and related expenses</a:t>
            </a:r>
          </a:p>
          <a:p>
            <a:pPr lvl="1"/>
            <a:r>
              <a:rPr lang="en-US" altLang="en-US" dirty="0"/>
              <a:t>Recovery items, such as prior taxes and bad debts</a:t>
            </a:r>
          </a:p>
          <a:p>
            <a:pPr lvl="1"/>
            <a:r>
              <a:rPr lang="en-US" altLang="en-US" dirty="0"/>
              <a:t>Charitable contributions</a:t>
            </a:r>
          </a:p>
          <a:p>
            <a:pPr lvl="1"/>
            <a:r>
              <a:rPr lang="en-US" altLang="en-US" dirty="0"/>
              <a:t>Foreign income taxes paid or accrued</a:t>
            </a:r>
          </a:p>
          <a:p>
            <a:pPr lvl="1"/>
            <a:r>
              <a:rPr lang="en-US" altLang="en-US" dirty="0"/>
              <a:t>Depletion on oil and gas wells</a:t>
            </a:r>
          </a:p>
          <a:p>
            <a:pPr lvl="1"/>
            <a:r>
              <a:rPr lang="en-US" altLang="en-US" dirty="0"/>
              <a:t>Section 179 deductions</a:t>
            </a:r>
          </a:p>
        </p:txBody>
      </p:sp>
      <p:sp>
        <p:nvSpPr>
          <p:cNvPr id="4" name="Footer Placeholder 3">
            <a:extLst>
              <a:ext uri="{FF2B5EF4-FFF2-40B4-BE49-F238E27FC236}">
                <a16:creationId xmlns:a16="http://schemas.microsoft.com/office/drawing/2014/main" id="{074BB97D-8705-4C13-97D4-0FD789930616}"/>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D2362B0F-437F-464C-BFC3-2BAE5E03EB99}"/>
              </a:ext>
            </a:extLst>
          </p:cNvPr>
          <p:cNvSpPr>
            <a:spLocks noGrp="1"/>
          </p:cNvSpPr>
          <p:nvPr>
            <p:ph type="sldNum" sz="quarter" idx="12"/>
          </p:nvPr>
        </p:nvSpPr>
        <p:spPr/>
        <p:txBody>
          <a:bodyPr/>
          <a:lstStyle/>
          <a:p>
            <a:fld id="{5B232068-8E72-412B-9312-97879CCBF388}" type="slidenum">
              <a:rPr lang="en-US" smtClean="0"/>
              <a:t>13</a:t>
            </a:fld>
            <a:endParaRPr lang="en-US"/>
          </a:p>
        </p:txBody>
      </p:sp>
    </p:spTree>
    <p:extLst>
      <p:ext uri="{BB962C8B-B14F-4D97-AF65-F5344CB8AC3E}">
        <p14:creationId xmlns:p14="http://schemas.microsoft.com/office/powerpoint/2010/main" val="1945062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Ordinary Income</a:t>
            </a:r>
          </a:p>
        </p:txBody>
      </p:sp>
      <p:sp>
        <p:nvSpPr>
          <p:cNvPr id="3" name="Content Placeholder 2"/>
          <p:cNvSpPr>
            <a:spLocks noGrp="1"/>
          </p:cNvSpPr>
          <p:nvPr>
            <p:ph idx="1"/>
          </p:nvPr>
        </p:nvSpPr>
        <p:spPr/>
        <p:txBody>
          <a:bodyPr/>
          <a:lstStyle/>
          <a:p>
            <a:r>
              <a:rPr lang="en-US" dirty="0"/>
              <a:t>This is all taxable items of income, gain, loss, or deduction that are not separately stated.</a:t>
            </a:r>
          </a:p>
          <a:p>
            <a:pPr lvl="1"/>
            <a:r>
              <a:rPr lang="en-US" dirty="0"/>
              <a:t>Ordinary income is different from taxable income, which is the sum of all taxable items, including the separately stated items and the partnership ordinary income or loss.</a:t>
            </a:r>
          </a:p>
          <a:p>
            <a:pPr lvl="2"/>
            <a:r>
              <a:rPr lang="en-US" dirty="0"/>
              <a:t>Ordinary income includes such items as gross profit, administrative expenses, and employee salaries.</a:t>
            </a:r>
          </a:p>
        </p:txBody>
      </p:sp>
      <p:sp>
        <p:nvSpPr>
          <p:cNvPr id="4" name="Footer Placeholder 3">
            <a:extLst>
              <a:ext uri="{FF2B5EF4-FFF2-40B4-BE49-F238E27FC236}">
                <a16:creationId xmlns:a16="http://schemas.microsoft.com/office/drawing/2014/main" id="{F5E11046-8C62-45DD-88B7-181F1F886250}"/>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5" name="Slide Number Placeholder 4">
            <a:extLst>
              <a:ext uri="{FF2B5EF4-FFF2-40B4-BE49-F238E27FC236}">
                <a16:creationId xmlns:a16="http://schemas.microsoft.com/office/drawing/2014/main" id="{63CAB286-A2C9-4C28-9AD1-DB119036BBAF}"/>
              </a:ext>
            </a:extLst>
          </p:cNvPr>
          <p:cNvSpPr>
            <a:spLocks noGrp="1"/>
          </p:cNvSpPr>
          <p:nvPr>
            <p:ph type="sldNum" sz="quarter" idx="12"/>
          </p:nvPr>
        </p:nvSpPr>
        <p:spPr/>
        <p:txBody>
          <a:bodyPr/>
          <a:lstStyle/>
          <a:p>
            <a:fld id="{5B232068-8E72-412B-9312-97879CCBF388}" type="slidenum">
              <a:rPr lang="en-US" smtClean="0"/>
              <a:t>14</a:t>
            </a:fld>
            <a:endParaRPr lang="en-US"/>
          </a:p>
        </p:txBody>
      </p:sp>
    </p:spTree>
    <p:extLst>
      <p:ext uri="{BB962C8B-B14F-4D97-AF65-F5344CB8AC3E}">
        <p14:creationId xmlns:p14="http://schemas.microsoft.com/office/powerpoint/2010/main" val="422828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Deductions</a:t>
            </a:r>
          </a:p>
        </p:txBody>
      </p:sp>
      <p:sp>
        <p:nvSpPr>
          <p:cNvPr id="27651" name="Content Placeholder 2"/>
          <p:cNvSpPr>
            <a:spLocks noGrp="1"/>
          </p:cNvSpPr>
          <p:nvPr>
            <p:ph idx="1"/>
          </p:nvPr>
        </p:nvSpPr>
        <p:spPr/>
        <p:txBody>
          <a:bodyPr/>
          <a:lstStyle/>
          <a:p>
            <a:r>
              <a:rPr lang="en-US" altLang="en-US" dirty="0"/>
              <a:t>Certain deductions, such as the charitable contribution deduction, are disallowed in computing partnership income.</a:t>
            </a:r>
          </a:p>
          <a:p>
            <a:r>
              <a:rPr altLang="en-US" dirty="0"/>
              <a:t>Each partner may be entitled to a deduction for his or her distributive share of these separately stated items in computing his or her personal tax liability.</a:t>
            </a:r>
          </a:p>
        </p:txBody>
      </p:sp>
      <p:sp>
        <p:nvSpPr>
          <p:cNvPr id="4" name="Footer Placeholder 3">
            <a:extLst>
              <a:ext uri="{FF2B5EF4-FFF2-40B4-BE49-F238E27FC236}">
                <a16:creationId xmlns:a16="http://schemas.microsoft.com/office/drawing/2014/main" id="{64A2D6C1-B0EE-4650-BE21-1E073657A556}"/>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FA4D04F1-5491-47E9-B79B-547F6615ED93}"/>
              </a:ext>
            </a:extLst>
          </p:cNvPr>
          <p:cNvSpPr>
            <a:spLocks noGrp="1"/>
          </p:cNvSpPr>
          <p:nvPr>
            <p:ph type="sldNum" sz="quarter" idx="12"/>
          </p:nvPr>
        </p:nvSpPr>
        <p:spPr/>
        <p:txBody>
          <a:bodyPr/>
          <a:lstStyle/>
          <a:p>
            <a:fld id="{5B232068-8E72-412B-9312-97879CCBF388}" type="slidenum">
              <a:rPr lang="en-US" smtClean="0"/>
              <a:t>15</a:t>
            </a:fld>
            <a:endParaRPr lang="en-US"/>
          </a:p>
        </p:txBody>
      </p:sp>
    </p:spTree>
    <p:extLst>
      <p:ext uri="{BB962C8B-B14F-4D97-AF65-F5344CB8AC3E}">
        <p14:creationId xmlns:p14="http://schemas.microsoft.com/office/powerpoint/2010/main" val="1757545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Contributions to Employee Retirement Accounts</a:t>
            </a:r>
            <a:endParaRPr lang="en-US" dirty="0"/>
          </a:p>
        </p:txBody>
      </p:sp>
      <p:sp>
        <p:nvSpPr>
          <p:cNvPr id="30723" name="Content Placeholder 2"/>
          <p:cNvSpPr>
            <a:spLocks noGrp="1"/>
          </p:cNvSpPr>
          <p:nvPr>
            <p:ph idx="1"/>
          </p:nvPr>
        </p:nvSpPr>
        <p:spPr/>
        <p:txBody>
          <a:bodyPr/>
          <a:lstStyle/>
          <a:p>
            <a:r>
              <a:rPr lang="en-US" altLang="en-US"/>
              <a:t>Contributions made for employees to retirement accounts may be deducted subject to limitations.</a:t>
            </a:r>
          </a:p>
          <a:p>
            <a:pPr lvl="1"/>
            <a:r>
              <a:rPr lang="en-US" altLang="en-US"/>
              <a:t>Contributions to an employee’s IRA are included in the employees salaries and wages.</a:t>
            </a:r>
            <a:endParaRPr lang="en-US" altLang="en-US" dirty="0"/>
          </a:p>
        </p:txBody>
      </p:sp>
      <p:sp>
        <p:nvSpPr>
          <p:cNvPr id="4" name="Footer Placeholder 3">
            <a:extLst>
              <a:ext uri="{FF2B5EF4-FFF2-40B4-BE49-F238E27FC236}">
                <a16:creationId xmlns:a16="http://schemas.microsoft.com/office/drawing/2014/main" id="{EFFB5832-EF39-4524-97F8-3B36BF64AF76}"/>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9AC4A101-F92A-447C-8D6A-153056392451}"/>
              </a:ext>
            </a:extLst>
          </p:cNvPr>
          <p:cNvSpPr>
            <a:spLocks noGrp="1"/>
          </p:cNvSpPr>
          <p:nvPr>
            <p:ph type="sldNum" sz="quarter" idx="12"/>
          </p:nvPr>
        </p:nvSpPr>
        <p:spPr/>
        <p:txBody>
          <a:bodyPr/>
          <a:lstStyle/>
          <a:p>
            <a:fld id="{5B232068-8E72-412B-9312-97879CCBF388}" type="slidenum">
              <a:rPr lang="en-US" smtClean="0"/>
              <a:t>16</a:t>
            </a:fld>
            <a:endParaRPr lang="en-US"/>
          </a:p>
        </p:txBody>
      </p:sp>
    </p:spTree>
    <p:extLst>
      <p:ext uri="{BB962C8B-B14F-4D97-AF65-F5344CB8AC3E}">
        <p14:creationId xmlns:p14="http://schemas.microsoft.com/office/powerpoint/2010/main" val="4239456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Partner’s Distributive Share</a:t>
            </a:r>
          </a:p>
        </p:txBody>
      </p:sp>
      <p:sp>
        <p:nvSpPr>
          <p:cNvPr id="3" name="Content Placeholder 2"/>
          <p:cNvSpPr>
            <a:spLocks noGrp="1"/>
          </p:cNvSpPr>
          <p:nvPr>
            <p:ph idx="1"/>
          </p:nvPr>
        </p:nvSpPr>
        <p:spPr>
          <a:xfrm>
            <a:off x="628650" y="1825625"/>
            <a:ext cx="7886700" cy="4640218"/>
          </a:xfrm>
        </p:spPr>
        <p:txBody>
          <a:bodyPr>
            <a:normAutofit fontScale="92500"/>
          </a:bodyPr>
          <a:lstStyle/>
          <a:p>
            <a:r>
              <a:rPr lang="en-US" altLang="en-US" dirty="0"/>
              <a:t>Each partner is taxed on his or her share of partnership income regardless of whether it is distributed.</a:t>
            </a:r>
          </a:p>
          <a:p>
            <a:pPr lvl="1"/>
            <a:r>
              <a:rPr lang="en-US" altLang="en-US" dirty="0"/>
              <a:t>A partner’s distributive share of any partnership item is allocated by the partnership agreement as long as the allocation has substantial economic effect, which means the allocation is not for tax avoidance.</a:t>
            </a:r>
          </a:p>
          <a:p>
            <a:pPr lvl="2"/>
            <a:r>
              <a:rPr lang="en-US" altLang="en-US" dirty="0"/>
              <a:t>The allocation of equal amounts of tax-exempt income to one partner and taxable interest to another partner in a lower tax bracket has no substantial economic effect; it is motivated by tax avoidance.</a:t>
            </a:r>
          </a:p>
          <a:p>
            <a:pPr lvl="1"/>
            <a:r>
              <a:rPr lang="en-US" altLang="en-US" dirty="0"/>
              <a:t>If the partnership agreement does not allocate a partnership item or the agreement lacks substantial economic effect, the item must be allocated to partners according to their interests in the partnership.</a:t>
            </a:r>
          </a:p>
          <a:p>
            <a:pPr lvl="1"/>
            <a:endParaRPr lang="en-US" altLang="en-US" dirty="0"/>
          </a:p>
          <a:p>
            <a:pPr lvl="2"/>
            <a:endParaRPr lang="en-US" altLang="en-US" dirty="0"/>
          </a:p>
          <a:p>
            <a:pPr marL="0" indent="0">
              <a:buNone/>
            </a:pPr>
            <a:endParaRPr lang="en-US" dirty="0"/>
          </a:p>
        </p:txBody>
      </p:sp>
      <p:sp>
        <p:nvSpPr>
          <p:cNvPr id="4" name="Footer Placeholder 3">
            <a:extLst>
              <a:ext uri="{FF2B5EF4-FFF2-40B4-BE49-F238E27FC236}">
                <a16:creationId xmlns:a16="http://schemas.microsoft.com/office/drawing/2014/main" id="{677FCBAB-8893-405D-AAB6-56AA61EDB0AE}"/>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7" name="Slide Number Placeholder 6">
            <a:extLst>
              <a:ext uri="{FF2B5EF4-FFF2-40B4-BE49-F238E27FC236}">
                <a16:creationId xmlns:a16="http://schemas.microsoft.com/office/drawing/2014/main" id="{18AAFDBC-D9EC-45FB-BF06-A346211768C9}"/>
              </a:ext>
            </a:extLst>
          </p:cNvPr>
          <p:cNvSpPr>
            <a:spLocks noGrp="1"/>
          </p:cNvSpPr>
          <p:nvPr>
            <p:ph type="sldNum" sz="quarter" idx="12"/>
          </p:nvPr>
        </p:nvSpPr>
        <p:spPr/>
        <p:txBody>
          <a:bodyPr/>
          <a:lstStyle/>
          <a:p>
            <a:fld id="{5B232068-8E72-412B-9312-97879CCBF388}" type="slidenum">
              <a:rPr lang="en-US" smtClean="0"/>
              <a:t>17</a:t>
            </a:fld>
            <a:endParaRPr lang="en-US"/>
          </a:p>
        </p:txBody>
      </p:sp>
    </p:spTree>
    <p:extLst>
      <p:ext uri="{BB962C8B-B14F-4D97-AF65-F5344CB8AC3E}">
        <p14:creationId xmlns:p14="http://schemas.microsoft.com/office/powerpoint/2010/main" val="1139551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Precontribution Gain or Loss</a:t>
            </a:r>
          </a:p>
        </p:txBody>
      </p:sp>
      <p:sp>
        <p:nvSpPr>
          <p:cNvPr id="33795" name="Content Placeholder 2"/>
          <p:cNvSpPr>
            <a:spLocks noGrp="1"/>
          </p:cNvSpPr>
          <p:nvPr>
            <p:ph idx="1"/>
          </p:nvPr>
        </p:nvSpPr>
        <p:spPr/>
        <p:txBody>
          <a:bodyPr/>
          <a:lstStyle/>
          <a:p>
            <a:r>
              <a:rPr altLang="en-US" dirty="0"/>
              <a:t>To the extent of gain not recognized on a contribution of property to the partnership, any precontribution gain or loss subsequently recognized on the sale or exchange of an asset by the partnership must be allocated to the contributing partner.</a:t>
            </a:r>
          </a:p>
          <a:p>
            <a:pPr lvl="1"/>
            <a:r>
              <a:rPr lang="en-US" altLang="en-US" dirty="0" err="1"/>
              <a:t>P</a:t>
            </a:r>
            <a:r>
              <a:rPr altLang="en-US" dirty="0" err="1"/>
              <a:t>ostcontribution</a:t>
            </a:r>
            <a:r>
              <a:rPr altLang="en-US" dirty="0"/>
              <a:t> gain or loss is allocated among partners as distributive shares, that is, as any other gain or loss. </a:t>
            </a:r>
            <a:endParaRPr lang="en-US" altLang="en-US" dirty="0"/>
          </a:p>
          <a:p>
            <a:r>
              <a:rPr lang="en-US" altLang="en-US" dirty="0"/>
              <a:t>A partner generally must recognize gain on the distribution of property (other than money) if the partner contributed appreciated property to the partnership during the 7-year period before the distribution.</a:t>
            </a:r>
            <a:endParaRPr altLang="en-US" dirty="0"/>
          </a:p>
        </p:txBody>
      </p:sp>
      <p:sp>
        <p:nvSpPr>
          <p:cNvPr id="4" name="Footer Placeholder 3">
            <a:extLst>
              <a:ext uri="{FF2B5EF4-FFF2-40B4-BE49-F238E27FC236}">
                <a16:creationId xmlns:a16="http://schemas.microsoft.com/office/drawing/2014/main" id="{AD3AA2B0-6060-4375-A9CA-5EF61FA8C535}"/>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CF30EE67-3C16-433A-B3C6-07E5433AEEC8}"/>
              </a:ext>
            </a:extLst>
          </p:cNvPr>
          <p:cNvSpPr>
            <a:spLocks noGrp="1"/>
          </p:cNvSpPr>
          <p:nvPr>
            <p:ph type="sldNum" sz="quarter" idx="12"/>
          </p:nvPr>
        </p:nvSpPr>
        <p:spPr/>
        <p:txBody>
          <a:bodyPr/>
          <a:lstStyle/>
          <a:p>
            <a:fld id="{5B232068-8E72-412B-9312-97879CCBF388}" type="slidenum">
              <a:rPr lang="en-US" smtClean="0"/>
              <a:t>18</a:t>
            </a:fld>
            <a:endParaRPr lang="en-US"/>
          </a:p>
        </p:txBody>
      </p:sp>
    </p:spTree>
    <p:extLst>
      <p:ext uri="{BB962C8B-B14F-4D97-AF65-F5344CB8AC3E}">
        <p14:creationId xmlns:p14="http://schemas.microsoft.com/office/powerpoint/2010/main" val="13580862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Character of </a:t>
            </a:r>
            <a:br>
              <a:rPr lang="en-US" dirty="0"/>
            </a:br>
            <a:r>
              <a:rPr lang="en-US" dirty="0"/>
              <a:t>Distributive Shares</a:t>
            </a:r>
          </a:p>
        </p:txBody>
      </p:sp>
      <p:sp>
        <p:nvSpPr>
          <p:cNvPr id="35843" name="Content Placeholder 2"/>
          <p:cNvSpPr>
            <a:spLocks noGrp="1"/>
          </p:cNvSpPr>
          <p:nvPr>
            <p:ph idx="1"/>
          </p:nvPr>
        </p:nvSpPr>
        <p:spPr/>
        <p:txBody>
          <a:bodyPr/>
          <a:lstStyle/>
          <a:p>
            <a:r>
              <a:rPr altLang="en-US" dirty="0"/>
              <a:t>The character of distributive shares of partnership items is generally determined at the partnership level.</a:t>
            </a:r>
          </a:p>
          <a:p>
            <a:pPr lvl="1"/>
            <a:r>
              <a:rPr altLang="en-US" dirty="0"/>
              <a:t>Any capital loss (that is, fair market value less than adjusted basis) inherent at contribution is capital loss to the extent of any loss realized when the partnership disposes of the property.</a:t>
            </a:r>
          </a:p>
          <a:p>
            <a:pPr lvl="2"/>
            <a:r>
              <a:rPr altLang="en-US" dirty="0"/>
              <a:t>This applies for </a:t>
            </a:r>
            <a:r>
              <a:rPr lang="en-US" altLang="en-US" dirty="0"/>
              <a:t>5</a:t>
            </a:r>
            <a:r>
              <a:rPr altLang="en-US" dirty="0"/>
              <a:t> years after contribution.</a:t>
            </a:r>
            <a:endParaRPr lang="en-US" altLang="en-US" dirty="0"/>
          </a:p>
          <a:p>
            <a:pPr lvl="1"/>
            <a:endParaRPr altLang="en-US" dirty="0"/>
          </a:p>
        </p:txBody>
      </p:sp>
      <p:sp>
        <p:nvSpPr>
          <p:cNvPr id="4" name="Footer Placeholder 3">
            <a:extLst>
              <a:ext uri="{FF2B5EF4-FFF2-40B4-BE49-F238E27FC236}">
                <a16:creationId xmlns:a16="http://schemas.microsoft.com/office/drawing/2014/main" id="{4666B3AF-5792-46AE-8C2F-6A1AD8D935FE}"/>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558D5134-89E0-4E43-9D31-58EBABD63CAB}"/>
              </a:ext>
            </a:extLst>
          </p:cNvPr>
          <p:cNvSpPr>
            <a:spLocks noGrp="1"/>
          </p:cNvSpPr>
          <p:nvPr>
            <p:ph type="sldNum" sz="quarter" idx="12"/>
          </p:nvPr>
        </p:nvSpPr>
        <p:spPr/>
        <p:txBody>
          <a:bodyPr/>
          <a:lstStyle/>
          <a:p>
            <a:fld id="{5B232068-8E72-412B-9312-97879CCBF388}" type="slidenum">
              <a:rPr lang="en-US" smtClean="0"/>
              <a:t>19</a:t>
            </a:fld>
            <a:endParaRPr lang="en-US"/>
          </a:p>
        </p:txBody>
      </p:sp>
    </p:spTree>
    <p:extLst>
      <p:ext uri="{BB962C8B-B14F-4D97-AF65-F5344CB8AC3E}">
        <p14:creationId xmlns:p14="http://schemas.microsoft.com/office/powerpoint/2010/main" val="2965263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Table of Contents</a:t>
            </a:r>
          </a:p>
        </p:txBody>
      </p:sp>
      <p:sp>
        <p:nvSpPr>
          <p:cNvPr id="15363" name="Content Placeholder 2"/>
          <p:cNvSpPr>
            <a:spLocks noGrp="1"/>
          </p:cNvSpPr>
          <p:nvPr>
            <p:ph idx="1"/>
          </p:nvPr>
        </p:nvSpPr>
        <p:spPr/>
        <p:txBody>
          <a:bodyPr anchor="t"/>
          <a:lstStyle/>
          <a:p>
            <a:pPr marL="0" indent="0">
              <a:buNone/>
            </a:pPr>
            <a:r>
              <a:rPr altLang="en-US" dirty="0"/>
              <a:t>9.1 Partnership Operations and Partne</a:t>
            </a:r>
            <a:r>
              <a:rPr lang="en-US" altLang="en-US" dirty="0"/>
              <a:t>r’s</a:t>
            </a:r>
            <a:r>
              <a:rPr altLang="en-US" dirty="0"/>
              <a:t> Taxable Income</a:t>
            </a:r>
          </a:p>
          <a:p>
            <a:pPr marL="0" indent="0">
              <a:buNone/>
            </a:pPr>
            <a:r>
              <a:rPr altLang="en-US" dirty="0"/>
              <a:t>9.2 Distribution of Partnership Assets</a:t>
            </a:r>
          </a:p>
          <a:p>
            <a:pPr marL="0" indent="0">
              <a:buNone/>
            </a:pPr>
            <a:r>
              <a:rPr altLang="en-US" dirty="0"/>
              <a:t>9.3 Partners Dealing with Their Own Partnership</a:t>
            </a:r>
          </a:p>
        </p:txBody>
      </p:sp>
      <p:sp>
        <p:nvSpPr>
          <p:cNvPr id="3" name="Footer Placeholder 2">
            <a:extLst>
              <a:ext uri="{FF2B5EF4-FFF2-40B4-BE49-F238E27FC236}">
                <a16:creationId xmlns:a16="http://schemas.microsoft.com/office/drawing/2014/main" id="{FA387094-9D44-462B-82A8-7913FCC30F8A}"/>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4" name="Slide Number Placeholder 3">
            <a:extLst>
              <a:ext uri="{FF2B5EF4-FFF2-40B4-BE49-F238E27FC236}">
                <a16:creationId xmlns:a16="http://schemas.microsoft.com/office/drawing/2014/main" id="{6A415921-957A-47B0-8F89-BCD452DBEC18}"/>
              </a:ext>
            </a:extLst>
          </p:cNvPr>
          <p:cNvSpPr>
            <a:spLocks noGrp="1"/>
          </p:cNvSpPr>
          <p:nvPr>
            <p:ph type="sldNum" sz="quarter" idx="12"/>
          </p:nvPr>
        </p:nvSpPr>
        <p:spPr/>
        <p:txBody>
          <a:bodyPr/>
          <a:lstStyle/>
          <a:p>
            <a:fld id="{5B232068-8E72-412B-9312-97879CCBF388}" type="slidenum">
              <a:rPr lang="en-US" smtClean="0"/>
              <a:t>2</a:t>
            </a:fld>
            <a:endParaRPr lang="en-US"/>
          </a:p>
        </p:txBody>
      </p:sp>
    </p:spTree>
    <p:extLst>
      <p:ext uri="{BB962C8B-B14F-4D97-AF65-F5344CB8AC3E}">
        <p14:creationId xmlns:p14="http://schemas.microsoft.com/office/powerpoint/2010/main" val="11212080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Elections by </a:t>
            </a:r>
            <a:br>
              <a:rPr lang="en-US" dirty="0"/>
            </a:br>
            <a:r>
              <a:rPr lang="en-US" dirty="0"/>
              <a:t>Partnership or Partner</a:t>
            </a:r>
          </a:p>
        </p:txBody>
      </p:sp>
      <p:sp>
        <p:nvSpPr>
          <p:cNvPr id="3" name="Content Placeholder 2"/>
          <p:cNvSpPr>
            <a:spLocks noGrp="1"/>
          </p:cNvSpPr>
          <p:nvPr>
            <p:ph idx="1"/>
          </p:nvPr>
        </p:nvSpPr>
        <p:spPr>
          <a:xfrm>
            <a:off x="628650" y="1825625"/>
            <a:ext cx="7886700" cy="4640218"/>
          </a:xfrm>
        </p:spPr>
        <p:txBody>
          <a:bodyPr>
            <a:normAutofit fontScale="92500" lnSpcReduction="20000"/>
          </a:bodyPr>
          <a:lstStyle/>
          <a:p>
            <a:r>
              <a:rPr lang="en-US" dirty="0"/>
              <a:t>A few of the elections available to partnerships are made at the partnership level:</a:t>
            </a:r>
          </a:p>
          <a:p>
            <a:pPr marL="600075" lvl="1" indent="-342900">
              <a:buFont typeface="+mj-lt"/>
              <a:buAutoNum type="arabicPeriod"/>
            </a:pPr>
            <a:r>
              <a:rPr lang="en-US" dirty="0"/>
              <a:t>Partnerships make all elections available (except for those in 2. below), such as</a:t>
            </a:r>
          </a:p>
          <a:p>
            <a:pPr lvl="2"/>
            <a:r>
              <a:rPr lang="en-US" dirty="0"/>
              <a:t>Methods of accounting</a:t>
            </a:r>
          </a:p>
          <a:p>
            <a:pPr lvl="2"/>
            <a:r>
              <a:rPr lang="en-US" dirty="0"/>
              <a:t>Computing depreciation</a:t>
            </a:r>
          </a:p>
          <a:p>
            <a:pPr lvl="2"/>
            <a:r>
              <a:rPr lang="en-US" dirty="0"/>
              <a:t>Installment method election</a:t>
            </a:r>
          </a:p>
          <a:p>
            <a:pPr lvl="2"/>
            <a:r>
              <a:rPr lang="en-US" dirty="0"/>
              <a:t>Expensing intangible drilling and development costs</a:t>
            </a:r>
          </a:p>
          <a:p>
            <a:pPr lvl="1"/>
            <a:r>
              <a:rPr lang="en-US" dirty="0"/>
              <a:t>These elections apply equally amongst all partners; however, no election made by a partnership has any force or effect with respect to any partner’s </a:t>
            </a:r>
            <a:r>
              <a:rPr lang="en-US" dirty="0" err="1"/>
              <a:t>nonpartnership</a:t>
            </a:r>
            <a:r>
              <a:rPr lang="en-US" dirty="0"/>
              <a:t> interests.</a:t>
            </a:r>
          </a:p>
          <a:p>
            <a:pPr marL="600075" lvl="1" indent="-342900">
              <a:buFont typeface="+mj-lt"/>
              <a:buAutoNum type="arabicPeriod" startAt="2"/>
            </a:pPr>
            <a:r>
              <a:rPr lang="en-US" dirty="0"/>
              <a:t>Partners make the following elections on the individual income tax return:</a:t>
            </a:r>
          </a:p>
          <a:p>
            <a:pPr lvl="2"/>
            <a:r>
              <a:rPr lang="en-US" dirty="0"/>
              <a:t>Deduction or credit of foreign income taxes paid</a:t>
            </a:r>
          </a:p>
          <a:p>
            <a:pPr lvl="2"/>
            <a:r>
              <a:rPr lang="en-US" dirty="0"/>
              <a:t>Treatment of mining and exploration expenditures</a:t>
            </a:r>
          </a:p>
          <a:p>
            <a:pPr lvl="2"/>
            <a:r>
              <a:rPr lang="en-US" dirty="0"/>
              <a:t>Basis reduction following discharge of indebtedness</a:t>
            </a:r>
          </a:p>
        </p:txBody>
      </p:sp>
      <p:sp>
        <p:nvSpPr>
          <p:cNvPr id="4" name="Footer Placeholder 3">
            <a:extLst>
              <a:ext uri="{FF2B5EF4-FFF2-40B4-BE49-F238E27FC236}">
                <a16:creationId xmlns:a16="http://schemas.microsoft.com/office/drawing/2014/main" id="{B80A917B-00AA-464D-8764-DECE4406D74C}"/>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5" name="Slide Number Placeholder 4">
            <a:extLst>
              <a:ext uri="{FF2B5EF4-FFF2-40B4-BE49-F238E27FC236}">
                <a16:creationId xmlns:a16="http://schemas.microsoft.com/office/drawing/2014/main" id="{09AC7FC1-31F4-4099-9B6F-37DE7DBF2135}"/>
              </a:ext>
            </a:extLst>
          </p:cNvPr>
          <p:cNvSpPr>
            <a:spLocks noGrp="1"/>
          </p:cNvSpPr>
          <p:nvPr>
            <p:ph type="sldNum" sz="quarter" idx="12"/>
          </p:nvPr>
        </p:nvSpPr>
        <p:spPr/>
        <p:txBody>
          <a:bodyPr/>
          <a:lstStyle/>
          <a:p>
            <a:fld id="{5B232068-8E72-412B-9312-97879CCBF388}" type="slidenum">
              <a:rPr lang="en-US" smtClean="0"/>
              <a:t>20</a:t>
            </a:fld>
            <a:endParaRPr lang="en-US"/>
          </a:p>
        </p:txBody>
      </p:sp>
    </p:spTree>
    <p:extLst>
      <p:ext uri="{BB962C8B-B14F-4D97-AF65-F5344CB8AC3E}">
        <p14:creationId xmlns:p14="http://schemas.microsoft.com/office/powerpoint/2010/main" val="40290950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99951"/>
            <a:ext cx="7886700" cy="734936"/>
          </a:xfrm>
        </p:spPr>
        <p:txBody>
          <a:bodyPr/>
          <a:lstStyle/>
          <a:p>
            <a:pPr>
              <a:defRPr/>
            </a:pPr>
            <a:r>
              <a:rPr lang="en-US" dirty="0"/>
              <a:t>Basis</a:t>
            </a:r>
          </a:p>
        </p:txBody>
      </p:sp>
      <p:sp>
        <p:nvSpPr>
          <p:cNvPr id="37891" name="Content Placeholder 2"/>
          <p:cNvSpPr>
            <a:spLocks noGrp="1"/>
          </p:cNvSpPr>
          <p:nvPr>
            <p:ph idx="1"/>
          </p:nvPr>
        </p:nvSpPr>
        <p:spPr>
          <a:xfrm>
            <a:off x="628649" y="834888"/>
            <a:ext cx="8245720" cy="4995806"/>
          </a:xfrm>
          <a:solidFill>
            <a:schemeClr val="bg1"/>
          </a:solidFill>
        </p:spPr>
        <p:txBody>
          <a:bodyPr>
            <a:normAutofit fontScale="85000" lnSpcReduction="10000"/>
          </a:bodyPr>
          <a:lstStyle/>
          <a:p>
            <a:pPr>
              <a:lnSpc>
                <a:spcPct val="120000"/>
              </a:lnSpc>
            </a:pPr>
            <a:r>
              <a:rPr altLang="en-US" dirty="0"/>
              <a:t>The basis of a partner’s interest in a partnership is adjusted each year for subsequent contributions of capital, partnership taxable income or loss, separately stated items, variations in the partner’s share of partnership liabilities, and distributions from the partnership to the partner</a:t>
            </a:r>
            <a:r>
              <a:rPr altLang="en-US" dirty="0" smtClean="0"/>
              <a:t>.</a:t>
            </a:r>
            <a:endParaRPr lang="en-US" altLang="en-US" dirty="0" smtClean="0"/>
          </a:p>
          <a:p>
            <a:pPr marL="0" indent="0">
              <a:lnSpc>
                <a:spcPct val="80000"/>
              </a:lnSpc>
              <a:buNone/>
            </a:pPr>
            <a:r>
              <a:rPr lang="en-US" altLang="en-US" dirty="0"/>
              <a:t> </a:t>
            </a:r>
            <a:r>
              <a:rPr lang="en-US" altLang="en-US" dirty="0" smtClean="0"/>
              <a:t>          </a:t>
            </a:r>
            <a:r>
              <a:rPr lang="en-US" altLang="en-US" sz="2100" i="1" dirty="0" smtClean="0"/>
              <a:t>Initial basis</a:t>
            </a:r>
          </a:p>
          <a:p>
            <a:pPr marL="0" indent="0">
              <a:lnSpc>
                <a:spcPct val="80000"/>
              </a:lnSpc>
              <a:buNone/>
            </a:pPr>
            <a:r>
              <a:rPr lang="en-US" altLang="en-US" sz="2100" i="1" dirty="0"/>
              <a:t> </a:t>
            </a:r>
            <a:r>
              <a:rPr lang="en-US" altLang="en-US" sz="2100" i="1" dirty="0" smtClean="0"/>
              <a:t>      +     Subsequent contributions of capital</a:t>
            </a:r>
          </a:p>
          <a:p>
            <a:pPr marL="0" indent="0">
              <a:lnSpc>
                <a:spcPct val="80000"/>
              </a:lnSpc>
              <a:buNone/>
            </a:pPr>
            <a:r>
              <a:rPr lang="en-US" altLang="en-US" sz="2100" i="1" dirty="0"/>
              <a:t> </a:t>
            </a:r>
            <a:r>
              <a:rPr lang="en-US" altLang="en-US" sz="2100" i="1" dirty="0" smtClean="0"/>
              <a:t>     +/-   Distributive share of partnership taxable income (loss)</a:t>
            </a:r>
          </a:p>
          <a:p>
            <a:pPr marL="0" indent="0">
              <a:lnSpc>
                <a:spcPct val="80000"/>
              </a:lnSpc>
              <a:buNone/>
            </a:pPr>
            <a:r>
              <a:rPr lang="en-US" altLang="en-US" sz="2100" i="1" dirty="0"/>
              <a:t> </a:t>
            </a:r>
            <a:r>
              <a:rPr lang="en-US" altLang="en-US" sz="2100" i="1" dirty="0" smtClean="0"/>
              <a:t>      +     Separately stated taxable and nontaxable income</a:t>
            </a:r>
          </a:p>
          <a:p>
            <a:pPr marL="0" indent="0">
              <a:lnSpc>
                <a:spcPct val="80000"/>
              </a:lnSpc>
              <a:buNone/>
            </a:pPr>
            <a:r>
              <a:rPr lang="en-US" altLang="en-US" sz="2100" i="1" dirty="0"/>
              <a:t> </a:t>
            </a:r>
            <a:r>
              <a:rPr lang="en-US" altLang="en-US" sz="2100" i="1" dirty="0" smtClean="0"/>
              <a:t>      -      Separately stated deductible and nondeductible expenditures</a:t>
            </a:r>
          </a:p>
          <a:p>
            <a:pPr marL="0" indent="0">
              <a:lnSpc>
                <a:spcPct val="80000"/>
              </a:lnSpc>
              <a:buNone/>
            </a:pPr>
            <a:r>
              <a:rPr lang="en-US" altLang="en-US" sz="2100" i="1" dirty="0"/>
              <a:t> </a:t>
            </a:r>
            <a:r>
              <a:rPr lang="en-US" altLang="en-US" sz="2100" i="1" dirty="0" smtClean="0"/>
              <a:t>      +     Increase in allocable share of partnership liabilities</a:t>
            </a:r>
          </a:p>
          <a:p>
            <a:pPr marL="0" indent="0">
              <a:lnSpc>
                <a:spcPct val="80000"/>
              </a:lnSpc>
              <a:buNone/>
            </a:pPr>
            <a:r>
              <a:rPr lang="en-US" altLang="en-US" sz="2100" i="1" dirty="0"/>
              <a:t> </a:t>
            </a:r>
            <a:r>
              <a:rPr lang="en-US" altLang="en-US" sz="2100" i="1" dirty="0" smtClean="0"/>
              <a:t>      -      Decrease in allocable share of partnership liabilities</a:t>
            </a:r>
          </a:p>
          <a:p>
            <a:pPr marL="0" indent="0">
              <a:lnSpc>
                <a:spcPct val="80000"/>
              </a:lnSpc>
              <a:buNone/>
            </a:pPr>
            <a:r>
              <a:rPr lang="en-US" altLang="en-US" sz="2100" i="1" dirty="0"/>
              <a:t> </a:t>
            </a:r>
            <a:r>
              <a:rPr lang="en-US" altLang="en-US" sz="2100" i="1" dirty="0" smtClean="0"/>
              <a:t>      -      Current-year excess business interest expense</a:t>
            </a:r>
          </a:p>
          <a:p>
            <a:pPr marL="0" indent="0">
              <a:lnSpc>
                <a:spcPct val="80000"/>
              </a:lnSpc>
              <a:buNone/>
            </a:pPr>
            <a:r>
              <a:rPr lang="en-US" altLang="en-US" sz="2100" i="1" dirty="0"/>
              <a:t> </a:t>
            </a:r>
            <a:r>
              <a:rPr lang="en-US" altLang="en-US" sz="2100" i="1" dirty="0" smtClean="0"/>
              <a:t>      -      Share of the adjusted basis of charitable property contributions and foreign </a:t>
            </a:r>
          </a:p>
          <a:p>
            <a:pPr marL="0" indent="0">
              <a:lnSpc>
                <a:spcPct val="80000"/>
              </a:lnSpc>
              <a:buNone/>
            </a:pPr>
            <a:r>
              <a:rPr lang="en-US" altLang="en-US" sz="2100" i="1" dirty="0"/>
              <a:t> </a:t>
            </a:r>
            <a:r>
              <a:rPr lang="en-US" altLang="en-US" sz="2100" i="1" dirty="0" smtClean="0"/>
              <a:t>             taxes paid or accrued</a:t>
            </a:r>
          </a:p>
          <a:p>
            <a:pPr marL="0" indent="0">
              <a:lnSpc>
                <a:spcPct val="80000"/>
              </a:lnSpc>
              <a:buNone/>
            </a:pPr>
            <a:r>
              <a:rPr lang="en-US" altLang="en-US" sz="2100" i="1" dirty="0"/>
              <a:t> </a:t>
            </a:r>
            <a:r>
              <a:rPr lang="en-US" altLang="en-US" sz="2100" i="1" dirty="0" smtClean="0"/>
              <a:t>      -     Distributions from partnership</a:t>
            </a:r>
          </a:p>
          <a:p>
            <a:pPr marL="0" indent="0">
              <a:buNone/>
            </a:pPr>
            <a:endParaRPr lang="en-US" altLang="en-US" dirty="0" smtClean="0"/>
          </a:p>
          <a:p>
            <a:endParaRPr altLang="en-US" dirty="0"/>
          </a:p>
        </p:txBody>
      </p:sp>
      <p:cxnSp>
        <p:nvCxnSpPr>
          <p:cNvPr id="5" name="Straight Connector 4" descr="Line representing total"/>
          <p:cNvCxnSpPr/>
          <p:nvPr/>
        </p:nvCxnSpPr>
        <p:spPr>
          <a:xfrm flipV="1">
            <a:off x="1010769" y="5894932"/>
            <a:ext cx="7481480" cy="119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851197" y="5983093"/>
            <a:ext cx="7833927" cy="369332"/>
          </a:xfrm>
          <a:prstGeom prst="rect">
            <a:avLst/>
          </a:prstGeom>
          <a:noFill/>
        </p:spPr>
        <p:txBody>
          <a:bodyPr wrap="square" rtlCol="0">
            <a:spAutoFit/>
          </a:bodyPr>
          <a:lstStyle/>
          <a:p>
            <a:r>
              <a:rPr lang="en-US" altLang="en-US" i="1" dirty="0"/>
              <a:t> =      Adjusted basis in partnership interest</a:t>
            </a:r>
            <a:endParaRPr lang="en-US" dirty="0"/>
          </a:p>
        </p:txBody>
      </p:sp>
      <p:sp>
        <p:nvSpPr>
          <p:cNvPr id="4" name="Footer Placeholder 3">
            <a:extLst>
              <a:ext uri="{FF2B5EF4-FFF2-40B4-BE49-F238E27FC236}">
                <a16:creationId xmlns:a16="http://schemas.microsoft.com/office/drawing/2014/main" id="{D3D226BD-F6D6-4D80-A6D0-522D43686403}"/>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48AF0E1D-79E3-4463-90B4-689EFADEB8E0}"/>
              </a:ext>
            </a:extLst>
          </p:cNvPr>
          <p:cNvSpPr>
            <a:spLocks noGrp="1"/>
          </p:cNvSpPr>
          <p:nvPr>
            <p:ph type="sldNum" sz="quarter" idx="12"/>
          </p:nvPr>
        </p:nvSpPr>
        <p:spPr/>
        <p:txBody>
          <a:bodyPr/>
          <a:lstStyle/>
          <a:p>
            <a:fld id="{5B232068-8E72-412B-9312-97879CCBF388}" type="slidenum">
              <a:rPr lang="en-US" smtClean="0"/>
              <a:t>21</a:t>
            </a:fld>
            <a:endParaRPr lang="en-US"/>
          </a:p>
        </p:txBody>
      </p:sp>
    </p:spTree>
    <p:extLst>
      <p:ext uri="{BB962C8B-B14F-4D97-AF65-F5344CB8AC3E}">
        <p14:creationId xmlns:p14="http://schemas.microsoft.com/office/powerpoint/2010/main" val="6986406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Basis continued</a:t>
            </a:r>
            <a:endParaRPr lang="en-US" dirty="0"/>
          </a:p>
        </p:txBody>
      </p:sp>
      <p:sp>
        <p:nvSpPr>
          <p:cNvPr id="37891" name="Content Placeholder 2"/>
          <p:cNvSpPr>
            <a:spLocks noGrp="1"/>
          </p:cNvSpPr>
          <p:nvPr>
            <p:ph idx="1"/>
          </p:nvPr>
        </p:nvSpPr>
        <p:spPr/>
        <p:txBody>
          <a:bodyPr/>
          <a:lstStyle/>
          <a:p>
            <a:r>
              <a:rPr lang="en-US" altLang="en-US" dirty="0"/>
              <a:t>Basis is adjusted for variations in a partner’s allocable share of partnership liabilities during the year.</a:t>
            </a:r>
          </a:p>
          <a:p>
            <a:r>
              <a:rPr altLang="en-US" dirty="0"/>
              <a:t>Basis is not reduced below zero.</a:t>
            </a:r>
          </a:p>
          <a:p>
            <a:r>
              <a:rPr altLang="en-US" dirty="0"/>
              <a:t>No adjustment to basis is made for guaranteed payments received.</a:t>
            </a:r>
          </a:p>
        </p:txBody>
      </p:sp>
      <p:sp>
        <p:nvSpPr>
          <p:cNvPr id="4" name="Footer Placeholder 3">
            <a:extLst>
              <a:ext uri="{FF2B5EF4-FFF2-40B4-BE49-F238E27FC236}">
                <a16:creationId xmlns:a16="http://schemas.microsoft.com/office/drawing/2014/main" id="{D3D226BD-F6D6-4D80-A6D0-522D43686403}"/>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48AF0E1D-79E3-4463-90B4-689EFADEB8E0}"/>
              </a:ext>
            </a:extLst>
          </p:cNvPr>
          <p:cNvSpPr>
            <a:spLocks noGrp="1"/>
          </p:cNvSpPr>
          <p:nvPr>
            <p:ph type="sldNum" sz="quarter" idx="12"/>
          </p:nvPr>
        </p:nvSpPr>
        <p:spPr/>
        <p:txBody>
          <a:bodyPr/>
          <a:lstStyle/>
          <a:p>
            <a:fld id="{5B232068-8E72-412B-9312-97879CCBF388}" type="slidenum">
              <a:rPr lang="en-US" smtClean="0"/>
              <a:t>22</a:t>
            </a:fld>
            <a:endParaRPr lang="en-US"/>
          </a:p>
        </p:txBody>
      </p:sp>
    </p:spTree>
    <p:extLst>
      <p:ext uri="{BB962C8B-B14F-4D97-AF65-F5344CB8AC3E}">
        <p14:creationId xmlns:p14="http://schemas.microsoft.com/office/powerpoint/2010/main" val="3484053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Losses</a:t>
            </a:r>
          </a:p>
        </p:txBody>
      </p:sp>
      <p:sp>
        <p:nvSpPr>
          <p:cNvPr id="38915" name="Content Placeholder 2"/>
          <p:cNvSpPr>
            <a:spLocks noGrp="1"/>
          </p:cNvSpPr>
          <p:nvPr>
            <p:ph idx="1"/>
          </p:nvPr>
        </p:nvSpPr>
        <p:spPr/>
        <p:txBody>
          <a:bodyPr>
            <a:normAutofit fontScale="92500" lnSpcReduction="10000"/>
          </a:bodyPr>
          <a:lstStyle/>
          <a:p>
            <a:r>
              <a:rPr altLang="en-US" dirty="0"/>
              <a:t>A partnership ordinary loss is a negative balance of taxable income.</a:t>
            </a:r>
          </a:p>
          <a:p>
            <a:r>
              <a:rPr altLang="en-US" dirty="0"/>
              <a:t>A partner’s distributive share of a partnership ordinary loss is allowable as a deduction to the partner only to the extent of the partner’s adjusted basis in his or her interest in the partnership at the end of the year.</a:t>
            </a:r>
          </a:p>
          <a:p>
            <a:pPr lvl="1"/>
            <a:r>
              <a:rPr altLang="en-US" dirty="0"/>
              <a:t>Excess loss, when the partner's entire interest is not liquidated, is deductible in a subsequent year in which the adjusted basis is greater than zero.</a:t>
            </a:r>
            <a:endParaRPr lang="en-US" altLang="en-US" dirty="0"/>
          </a:p>
          <a:p>
            <a:pPr lvl="1"/>
            <a:r>
              <a:rPr lang="en-US" altLang="en-US" dirty="0"/>
              <a:t>For a partner to recognize a loss beyond the partner's adjusted basis in his or her interest in the partnership, a distribution must also liquidate the partner’s entire interest in the partnership and the distribution must be made in the form of money, unrealized receivables, or inventory items.</a:t>
            </a:r>
          </a:p>
          <a:p>
            <a:pPr lvl="1"/>
            <a:endParaRPr altLang="en-US" dirty="0"/>
          </a:p>
        </p:txBody>
      </p:sp>
      <p:sp>
        <p:nvSpPr>
          <p:cNvPr id="4" name="Footer Placeholder 3">
            <a:extLst>
              <a:ext uri="{FF2B5EF4-FFF2-40B4-BE49-F238E27FC236}">
                <a16:creationId xmlns:a16="http://schemas.microsoft.com/office/drawing/2014/main" id="{741C157B-28A7-4007-9BCD-6B768D8B988F}"/>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4E7B2BDA-60CC-49FA-B09B-27777DA133FC}"/>
              </a:ext>
            </a:extLst>
          </p:cNvPr>
          <p:cNvSpPr>
            <a:spLocks noGrp="1"/>
          </p:cNvSpPr>
          <p:nvPr>
            <p:ph type="sldNum" sz="quarter" idx="12"/>
          </p:nvPr>
        </p:nvSpPr>
        <p:spPr/>
        <p:txBody>
          <a:bodyPr/>
          <a:lstStyle/>
          <a:p>
            <a:fld id="{5B232068-8E72-412B-9312-97879CCBF388}" type="slidenum">
              <a:rPr lang="en-US" smtClean="0"/>
              <a:t>23</a:t>
            </a:fld>
            <a:endParaRPr lang="en-US"/>
          </a:p>
        </p:txBody>
      </p:sp>
    </p:spTree>
    <p:extLst>
      <p:ext uri="{BB962C8B-B14F-4D97-AF65-F5344CB8AC3E}">
        <p14:creationId xmlns:p14="http://schemas.microsoft.com/office/powerpoint/2010/main" val="3110947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At-Risk Rules</a:t>
            </a:r>
          </a:p>
        </p:txBody>
      </p:sp>
      <p:sp>
        <p:nvSpPr>
          <p:cNvPr id="40963" name="Content Placeholder 2"/>
          <p:cNvSpPr>
            <a:spLocks noGrp="1"/>
          </p:cNvSpPr>
          <p:nvPr>
            <p:ph idx="1"/>
          </p:nvPr>
        </p:nvSpPr>
        <p:spPr/>
        <p:txBody>
          <a:bodyPr>
            <a:normAutofit lnSpcReduction="10000"/>
          </a:bodyPr>
          <a:lstStyle/>
          <a:p>
            <a:r>
              <a:rPr altLang="en-US" dirty="0"/>
              <a:t>Each partner may deduct only a partnership ordinary loss to the extent he or she is at risk with respect to the partnership.</a:t>
            </a:r>
          </a:p>
          <a:p>
            <a:r>
              <a:rPr altLang="en-US" dirty="0"/>
              <a:t>The amount of a partnership loss currently deductible is allocated to partners as a deductible distributive share; however, only partnership liabilities for which a partner is personally liable can be considered in a partner's at-risk limit.</a:t>
            </a:r>
          </a:p>
          <a:p>
            <a:pPr lvl="1"/>
            <a:r>
              <a:rPr altLang="en-US" dirty="0"/>
              <a:t>A limited partner is at risk in the partnership to the extent of contributions plus his or her share of qualified </a:t>
            </a:r>
            <a:r>
              <a:rPr lang="en-US" altLang="en-US" dirty="0"/>
              <a:t>non</a:t>
            </a:r>
            <a:r>
              <a:rPr altLang="en-US" dirty="0"/>
              <a:t>recourse financing, that is, the amount the partner would lose if the partnership suddenly became worthless.</a:t>
            </a:r>
          </a:p>
        </p:txBody>
      </p:sp>
      <p:sp>
        <p:nvSpPr>
          <p:cNvPr id="4" name="Footer Placeholder 3">
            <a:extLst>
              <a:ext uri="{FF2B5EF4-FFF2-40B4-BE49-F238E27FC236}">
                <a16:creationId xmlns:a16="http://schemas.microsoft.com/office/drawing/2014/main" id="{0C482C77-9534-4B66-9AA4-C575E47FD1C6}"/>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5B253B86-D90E-465F-95EA-D0F794BE2E04}"/>
              </a:ext>
            </a:extLst>
          </p:cNvPr>
          <p:cNvSpPr>
            <a:spLocks noGrp="1"/>
          </p:cNvSpPr>
          <p:nvPr>
            <p:ph type="sldNum" sz="quarter" idx="12"/>
          </p:nvPr>
        </p:nvSpPr>
        <p:spPr/>
        <p:txBody>
          <a:bodyPr/>
          <a:lstStyle/>
          <a:p>
            <a:fld id="{5B232068-8E72-412B-9312-97879CCBF388}" type="slidenum">
              <a:rPr lang="en-US" smtClean="0"/>
              <a:t>24</a:t>
            </a:fld>
            <a:endParaRPr lang="en-US"/>
          </a:p>
        </p:txBody>
      </p:sp>
    </p:spTree>
    <p:extLst>
      <p:ext uri="{BB962C8B-B14F-4D97-AF65-F5344CB8AC3E}">
        <p14:creationId xmlns:p14="http://schemas.microsoft.com/office/powerpoint/2010/main" val="33931133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Passive Activity Loss</a:t>
            </a:r>
          </a:p>
        </p:txBody>
      </p:sp>
      <p:sp>
        <p:nvSpPr>
          <p:cNvPr id="41987" name="Content Placeholder 2"/>
          <p:cNvSpPr>
            <a:spLocks noGrp="1"/>
          </p:cNvSpPr>
          <p:nvPr>
            <p:ph idx="1"/>
          </p:nvPr>
        </p:nvSpPr>
        <p:spPr/>
        <p:txBody>
          <a:bodyPr/>
          <a:lstStyle/>
          <a:p>
            <a:r>
              <a:rPr altLang="en-US" dirty="0"/>
              <a:t>Passive activity losses are deductible in the current tax year only to the extent of gains from passive activities.</a:t>
            </a:r>
          </a:p>
          <a:p>
            <a:r>
              <a:rPr altLang="en-US" dirty="0"/>
              <a:t>Partnership ordinary loss is normally passive to a partner unless the partner materially participates in the partnership activity.</a:t>
            </a:r>
          </a:p>
        </p:txBody>
      </p:sp>
      <p:sp>
        <p:nvSpPr>
          <p:cNvPr id="4" name="Footer Placeholder 3">
            <a:extLst>
              <a:ext uri="{FF2B5EF4-FFF2-40B4-BE49-F238E27FC236}">
                <a16:creationId xmlns:a16="http://schemas.microsoft.com/office/drawing/2014/main" id="{C16D79FD-477B-428F-A7AE-FE3A87E66F4E}"/>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CB3B1667-3FBF-46FB-9274-AF6A9C8B5E10}"/>
              </a:ext>
            </a:extLst>
          </p:cNvPr>
          <p:cNvSpPr>
            <a:spLocks noGrp="1"/>
          </p:cNvSpPr>
          <p:nvPr>
            <p:ph type="sldNum" sz="quarter" idx="12"/>
          </p:nvPr>
        </p:nvSpPr>
        <p:spPr/>
        <p:txBody>
          <a:bodyPr/>
          <a:lstStyle/>
          <a:p>
            <a:fld id="{5B232068-8E72-412B-9312-97879CCBF388}" type="slidenum">
              <a:rPr lang="en-US" smtClean="0"/>
              <a:t>25</a:t>
            </a:fld>
            <a:endParaRPr lang="en-US"/>
          </a:p>
        </p:txBody>
      </p:sp>
    </p:spTree>
    <p:extLst>
      <p:ext uri="{BB962C8B-B14F-4D97-AF65-F5344CB8AC3E}">
        <p14:creationId xmlns:p14="http://schemas.microsoft.com/office/powerpoint/2010/main" val="14465575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Gift of Partnership Interest</a:t>
            </a:r>
            <a:endParaRPr lang="en-US" dirty="0"/>
          </a:p>
        </p:txBody>
      </p:sp>
      <p:sp>
        <p:nvSpPr>
          <p:cNvPr id="43011" name="Content Placeholder 2"/>
          <p:cNvSpPr>
            <a:spLocks noGrp="1"/>
          </p:cNvSpPr>
          <p:nvPr>
            <p:ph idx="1"/>
          </p:nvPr>
        </p:nvSpPr>
        <p:spPr>
          <a:xfrm>
            <a:off x="628650" y="1825625"/>
            <a:ext cx="7886700" cy="4640218"/>
          </a:xfrm>
        </p:spPr>
        <p:txBody>
          <a:bodyPr>
            <a:normAutofit fontScale="92500" lnSpcReduction="20000"/>
          </a:bodyPr>
          <a:lstStyle/>
          <a:p>
            <a:r>
              <a:rPr lang="en-US" altLang="en-US" dirty="0"/>
              <a:t>Generally, no gain is recognized upon receipt of a gift of a partnership interest. However, if partnership liabilities allocable to the gifted interest exceed the adjusted basis of the donor's partnership interest, the donor must recognize gain.</a:t>
            </a:r>
          </a:p>
          <a:p>
            <a:pPr lvl="1"/>
            <a:r>
              <a:rPr lang="en-US" altLang="en-US" dirty="0"/>
              <a:t>No loss is recognized by a donor on a gift.</a:t>
            </a:r>
          </a:p>
          <a:p>
            <a:r>
              <a:rPr lang="en-US" altLang="en-US" dirty="0"/>
              <a:t>The </a:t>
            </a:r>
            <a:r>
              <a:rPr lang="en-US" altLang="en-US" dirty="0" err="1"/>
              <a:t>donee’s</a:t>
            </a:r>
            <a:r>
              <a:rPr lang="en-US" altLang="en-US" dirty="0"/>
              <a:t> basis in the interest is the donor’s basis after adjustment for the donor’s distributive share of partnership items up to the date of the gift.</a:t>
            </a:r>
          </a:p>
          <a:p>
            <a:r>
              <a:rPr lang="en-US" altLang="en-US" dirty="0"/>
              <a:t>For purposes of computing a loss on a subsequent sale of the interest by the </a:t>
            </a:r>
            <a:r>
              <a:rPr lang="en-US" altLang="en-US" dirty="0" err="1"/>
              <a:t>donee</a:t>
            </a:r>
            <a:r>
              <a:rPr lang="en-US" altLang="en-US" dirty="0"/>
              <a:t>, the fair market value of the interest immediately prior to the gift is used.</a:t>
            </a:r>
          </a:p>
          <a:p>
            <a:r>
              <a:rPr lang="en-US" altLang="en-US" dirty="0"/>
              <a:t>Generally, when there is a direct gift of a partnership interest to a related minor, it is presumed that the minor is controlled by others.</a:t>
            </a:r>
          </a:p>
          <a:p>
            <a:pPr lvl="1"/>
            <a:r>
              <a:rPr lang="en-US" altLang="en-US" dirty="0"/>
              <a:t>There are limits on the amount that can be allocated to a related minor as a distributive share of income from the partnership.</a:t>
            </a:r>
          </a:p>
          <a:p>
            <a:endParaRPr lang="en-US" altLang="en-US" dirty="0"/>
          </a:p>
        </p:txBody>
      </p:sp>
      <p:sp>
        <p:nvSpPr>
          <p:cNvPr id="4" name="Footer Placeholder 3">
            <a:extLst>
              <a:ext uri="{FF2B5EF4-FFF2-40B4-BE49-F238E27FC236}">
                <a16:creationId xmlns:a16="http://schemas.microsoft.com/office/drawing/2014/main" id="{61D8AD92-E5FB-4FBD-A3D6-82E6A38308EA}"/>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1687FB5B-1864-4DC0-BD84-E21287A7352A}"/>
              </a:ext>
            </a:extLst>
          </p:cNvPr>
          <p:cNvSpPr>
            <a:spLocks noGrp="1"/>
          </p:cNvSpPr>
          <p:nvPr>
            <p:ph type="sldNum" sz="quarter" idx="12"/>
          </p:nvPr>
        </p:nvSpPr>
        <p:spPr/>
        <p:txBody>
          <a:bodyPr/>
          <a:lstStyle/>
          <a:p>
            <a:fld id="{5B232068-8E72-412B-9312-97879CCBF388}" type="slidenum">
              <a:rPr lang="en-US" smtClean="0"/>
              <a:t>26</a:t>
            </a:fld>
            <a:endParaRPr lang="en-US"/>
          </a:p>
        </p:txBody>
      </p:sp>
    </p:spTree>
    <p:extLst>
      <p:ext uri="{BB962C8B-B14F-4D97-AF65-F5344CB8AC3E}">
        <p14:creationId xmlns:p14="http://schemas.microsoft.com/office/powerpoint/2010/main" val="2617700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Inheritance</a:t>
            </a:r>
          </a:p>
        </p:txBody>
      </p:sp>
      <p:sp>
        <p:nvSpPr>
          <p:cNvPr id="46083" name="Content Placeholder 2"/>
          <p:cNvSpPr>
            <a:spLocks noGrp="1"/>
          </p:cNvSpPr>
          <p:nvPr>
            <p:ph idx="1"/>
          </p:nvPr>
        </p:nvSpPr>
        <p:spPr/>
        <p:txBody>
          <a:bodyPr/>
          <a:lstStyle/>
          <a:p>
            <a:r>
              <a:rPr altLang="en-US" dirty="0"/>
              <a:t>The tax year of a partnership closes at the end of the month with respect to a partner whose entire interest in the partnership terminates, whether by death, liquidation, or otherwise.</a:t>
            </a:r>
          </a:p>
          <a:p>
            <a:pPr lvl="1"/>
            <a:r>
              <a:rPr altLang="en-US" dirty="0"/>
              <a:t>The successor has a fair market value basis in the interest.</a:t>
            </a:r>
          </a:p>
          <a:p>
            <a:pPr lvl="1"/>
            <a:r>
              <a:rPr altLang="en-US" dirty="0"/>
              <a:t>The partnership tax year does not close with respect to the other partners.</a:t>
            </a:r>
          </a:p>
        </p:txBody>
      </p:sp>
      <p:sp>
        <p:nvSpPr>
          <p:cNvPr id="4" name="Footer Placeholder 3">
            <a:extLst>
              <a:ext uri="{FF2B5EF4-FFF2-40B4-BE49-F238E27FC236}">
                <a16:creationId xmlns:a16="http://schemas.microsoft.com/office/drawing/2014/main" id="{BD500242-3476-48CF-9D75-35C722B1F083}"/>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6459F518-CF63-4651-ACD9-DE6BEC27422C}"/>
              </a:ext>
            </a:extLst>
          </p:cNvPr>
          <p:cNvSpPr>
            <a:spLocks noGrp="1"/>
          </p:cNvSpPr>
          <p:nvPr>
            <p:ph type="sldNum" sz="quarter" idx="12"/>
          </p:nvPr>
        </p:nvSpPr>
        <p:spPr/>
        <p:txBody>
          <a:bodyPr/>
          <a:lstStyle/>
          <a:p>
            <a:fld id="{5B232068-8E72-412B-9312-97879CCBF388}" type="slidenum">
              <a:rPr lang="en-US" smtClean="0"/>
              <a:t>27</a:t>
            </a:fld>
            <a:endParaRPr lang="en-US"/>
          </a:p>
        </p:txBody>
      </p:sp>
    </p:spTree>
    <p:extLst>
      <p:ext uri="{BB962C8B-B14F-4D97-AF65-F5344CB8AC3E}">
        <p14:creationId xmlns:p14="http://schemas.microsoft.com/office/powerpoint/2010/main" val="11523182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Partnership Return Requirements</a:t>
            </a:r>
          </a:p>
        </p:txBody>
      </p:sp>
      <p:sp>
        <p:nvSpPr>
          <p:cNvPr id="47107" name="Content Placeholder 2"/>
          <p:cNvSpPr>
            <a:spLocks noGrp="1"/>
          </p:cNvSpPr>
          <p:nvPr>
            <p:ph idx="1"/>
          </p:nvPr>
        </p:nvSpPr>
        <p:spPr/>
        <p:txBody>
          <a:bodyPr>
            <a:normAutofit fontScale="92500"/>
          </a:bodyPr>
          <a:lstStyle/>
          <a:p>
            <a:r>
              <a:rPr altLang="en-US" dirty="0"/>
              <a:t>A partnership, as a conduit, is not subject to federal income tax; however, it must report information to the IRS  that includes partnership items of income, loss, deduction, and credit.</a:t>
            </a:r>
          </a:p>
          <a:p>
            <a:pPr lvl="1"/>
            <a:r>
              <a:rPr altLang="en-US" dirty="0"/>
              <a:t>A partnership is required to file an initial return for the first year in which it receives income or incurs expenditures treated as deductions for federal income tax purposes.</a:t>
            </a:r>
          </a:p>
          <a:p>
            <a:pPr lvl="1"/>
            <a:r>
              <a:rPr altLang="en-US" dirty="0"/>
              <a:t>A partnership return is due on or before the 15th day of the </a:t>
            </a:r>
            <a:r>
              <a:rPr lang="en-US" altLang="en-US" dirty="0"/>
              <a:t>3</a:t>
            </a:r>
            <a:r>
              <a:rPr lang="en-US" altLang="en-US" baseline="30000" dirty="0"/>
              <a:t>rd</a:t>
            </a:r>
            <a:r>
              <a:rPr lang="en-US" altLang="en-US" dirty="0"/>
              <a:t> m</a:t>
            </a:r>
            <a:r>
              <a:rPr altLang="en-US" dirty="0"/>
              <a:t>onth following the close of the partnership’s tax year.</a:t>
            </a:r>
            <a:endParaRPr lang="en-US" altLang="en-US" dirty="0"/>
          </a:p>
          <a:p>
            <a:r>
              <a:rPr lang="en-US" altLang="en-US" dirty="0"/>
              <a:t>In general, each partner must report his or her share of items consistently with their treatment on the partnership return.</a:t>
            </a:r>
          </a:p>
          <a:p>
            <a:pPr lvl="1"/>
            <a:endParaRPr altLang="en-US" dirty="0"/>
          </a:p>
        </p:txBody>
      </p:sp>
      <p:sp>
        <p:nvSpPr>
          <p:cNvPr id="4" name="Footer Placeholder 3">
            <a:extLst>
              <a:ext uri="{FF2B5EF4-FFF2-40B4-BE49-F238E27FC236}">
                <a16:creationId xmlns:a16="http://schemas.microsoft.com/office/drawing/2014/main" id="{FFE9C819-D447-48A1-B7B6-67AD3FC063CC}"/>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7F0A9136-4E7F-4B5C-82BF-313E0ED737C2}"/>
              </a:ext>
            </a:extLst>
          </p:cNvPr>
          <p:cNvSpPr>
            <a:spLocks noGrp="1"/>
          </p:cNvSpPr>
          <p:nvPr>
            <p:ph type="sldNum" sz="quarter" idx="12"/>
          </p:nvPr>
        </p:nvSpPr>
        <p:spPr/>
        <p:txBody>
          <a:bodyPr/>
          <a:lstStyle/>
          <a:p>
            <a:fld id="{5B232068-8E72-412B-9312-97879CCBF388}" type="slidenum">
              <a:rPr lang="en-US" smtClean="0"/>
              <a:t>28</a:t>
            </a:fld>
            <a:endParaRPr lang="en-US"/>
          </a:p>
        </p:txBody>
      </p:sp>
    </p:spTree>
    <p:extLst>
      <p:ext uri="{BB962C8B-B14F-4D97-AF65-F5344CB8AC3E}">
        <p14:creationId xmlns:p14="http://schemas.microsoft.com/office/powerpoint/2010/main" val="16844312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Penalties</a:t>
            </a:r>
          </a:p>
        </p:txBody>
      </p:sp>
      <p:sp>
        <p:nvSpPr>
          <p:cNvPr id="48131" name="Content Placeholder 2"/>
          <p:cNvSpPr>
            <a:spLocks noGrp="1"/>
          </p:cNvSpPr>
          <p:nvPr>
            <p:ph idx="1"/>
          </p:nvPr>
        </p:nvSpPr>
        <p:spPr/>
        <p:txBody>
          <a:bodyPr/>
          <a:lstStyle/>
          <a:p>
            <a:r>
              <a:rPr altLang="en-US" dirty="0"/>
              <a:t>A penalty is imposed in the amount of the number of persons who were partners at any time during the year, multiplied by $</a:t>
            </a:r>
            <a:r>
              <a:rPr lang="en-US" altLang="en-US" dirty="0"/>
              <a:t>200</a:t>
            </a:r>
            <a:r>
              <a:rPr altLang="en-US" dirty="0"/>
              <a:t>, for each of up to </a:t>
            </a:r>
            <a:r>
              <a:rPr lang="en-US" altLang="en-US" dirty="0"/>
              <a:t>12 </a:t>
            </a:r>
            <a:r>
              <a:rPr altLang="en-US" dirty="0"/>
              <a:t>months (including a portion of one) that the return was late or incomplete.</a:t>
            </a:r>
          </a:p>
        </p:txBody>
      </p:sp>
      <p:sp>
        <p:nvSpPr>
          <p:cNvPr id="4" name="Footer Placeholder 3">
            <a:extLst>
              <a:ext uri="{FF2B5EF4-FFF2-40B4-BE49-F238E27FC236}">
                <a16:creationId xmlns:a16="http://schemas.microsoft.com/office/drawing/2014/main" id="{B46F2710-999A-428F-A2EF-6E14C2DB0E76}"/>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5F65B821-23E3-4E2F-B1C5-578BBAE5519C}"/>
              </a:ext>
            </a:extLst>
          </p:cNvPr>
          <p:cNvSpPr>
            <a:spLocks noGrp="1"/>
          </p:cNvSpPr>
          <p:nvPr>
            <p:ph type="sldNum" sz="quarter" idx="12"/>
          </p:nvPr>
        </p:nvSpPr>
        <p:spPr/>
        <p:txBody>
          <a:bodyPr/>
          <a:lstStyle/>
          <a:p>
            <a:fld id="{5B232068-8E72-412B-9312-97879CCBF388}" type="slidenum">
              <a:rPr lang="en-US" smtClean="0"/>
              <a:t>29</a:t>
            </a:fld>
            <a:endParaRPr lang="en-US"/>
          </a:p>
        </p:txBody>
      </p:sp>
    </p:spTree>
    <p:extLst>
      <p:ext uri="{BB962C8B-B14F-4D97-AF65-F5344CB8AC3E}">
        <p14:creationId xmlns:p14="http://schemas.microsoft.com/office/powerpoint/2010/main" val="2584003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Overview</a:t>
            </a:r>
          </a:p>
        </p:txBody>
      </p:sp>
      <p:sp>
        <p:nvSpPr>
          <p:cNvPr id="12291" name="Content Placeholder 2"/>
          <p:cNvSpPr>
            <a:spLocks noGrp="1"/>
          </p:cNvSpPr>
          <p:nvPr>
            <p:ph idx="1"/>
          </p:nvPr>
        </p:nvSpPr>
        <p:spPr>
          <a:xfrm>
            <a:off x="628650" y="1825625"/>
            <a:ext cx="7886700" cy="4640218"/>
          </a:xfrm>
        </p:spPr>
        <p:txBody>
          <a:bodyPr>
            <a:normAutofit fontScale="85000" lnSpcReduction="10000"/>
          </a:bodyPr>
          <a:lstStyle/>
          <a:p>
            <a:r>
              <a:rPr altLang="en-US" dirty="0"/>
              <a:t>A partnership is a business organization, other than a corporation, a trust, or an estate, co-owned by two or more entities and operated for a profit.</a:t>
            </a:r>
          </a:p>
          <a:p>
            <a:r>
              <a:rPr lang="en-US" altLang="en-US" dirty="0"/>
              <a:t>A partnership is an untaxed flow-through entity that reports its taxable income or loss and separately stated items.</a:t>
            </a:r>
          </a:p>
          <a:p>
            <a:pPr lvl="1"/>
            <a:r>
              <a:rPr lang="en-US" altLang="en-US" dirty="0"/>
              <a:t>An individual partner must consider his or her distributive share of the partnership’s taxable income or loss and every other separately stated item for the partnership regardless of whether the distributive share was made from the partnership to the partner.</a:t>
            </a:r>
          </a:p>
          <a:p>
            <a:r>
              <a:rPr lang="en-US" altLang="en-US" dirty="0" err="1"/>
              <a:t>Nonseparately</a:t>
            </a:r>
            <a:r>
              <a:rPr lang="en-US" altLang="en-US" dirty="0"/>
              <a:t> and separately stated partnership items are currently taxed to the partners, but distributions are received tax-free.</a:t>
            </a:r>
          </a:p>
          <a:p>
            <a:pPr lvl="1"/>
            <a:r>
              <a:rPr lang="en-US" altLang="en-US" dirty="0"/>
              <a:t>Be prepared to classify a payment to a partner as a guaranteed payment, a distributive share, or in a </a:t>
            </a:r>
            <a:r>
              <a:rPr lang="en-US" altLang="en-US" dirty="0" err="1"/>
              <a:t>nonpartner</a:t>
            </a:r>
            <a:r>
              <a:rPr lang="en-US" altLang="en-US" dirty="0"/>
              <a:t> capacity, and the effect of the classification; for example, how a deduction to the partnership passes through ratably to all partners.</a:t>
            </a:r>
          </a:p>
          <a:p>
            <a:pPr lvl="1"/>
            <a:endParaRPr altLang="en-US" dirty="0"/>
          </a:p>
        </p:txBody>
      </p:sp>
      <p:sp>
        <p:nvSpPr>
          <p:cNvPr id="4" name="Footer Placeholder 3">
            <a:extLst>
              <a:ext uri="{FF2B5EF4-FFF2-40B4-BE49-F238E27FC236}">
                <a16:creationId xmlns:a16="http://schemas.microsoft.com/office/drawing/2014/main" id="{D8DBE7E0-4851-4135-8CB8-D5D7557303FD}"/>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3AB500A4-EE00-4369-BB55-B0B419C3CE21}"/>
              </a:ext>
            </a:extLst>
          </p:cNvPr>
          <p:cNvSpPr>
            <a:spLocks noGrp="1"/>
          </p:cNvSpPr>
          <p:nvPr>
            <p:ph type="sldNum" sz="quarter" idx="12"/>
          </p:nvPr>
        </p:nvSpPr>
        <p:spPr/>
        <p:txBody>
          <a:bodyPr/>
          <a:lstStyle/>
          <a:p>
            <a:fld id="{5B232068-8E72-412B-9312-97879CCBF388}" type="slidenum">
              <a:rPr lang="en-US" smtClean="0"/>
              <a:t>3</a:t>
            </a:fld>
            <a:endParaRPr lang="en-US"/>
          </a:p>
        </p:txBody>
      </p:sp>
    </p:spTree>
    <p:extLst>
      <p:ext uri="{BB962C8B-B14F-4D97-AF65-F5344CB8AC3E}">
        <p14:creationId xmlns:p14="http://schemas.microsoft.com/office/powerpoint/2010/main" val="16515200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Partnership Representative</a:t>
            </a:r>
          </a:p>
        </p:txBody>
      </p:sp>
      <p:sp>
        <p:nvSpPr>
          <p:cNvPr id="50179" name="Content Placeholder 2"/>
          <p:cNvSpPr>
            <a:spLocks noGrp="1"/>
          </p:cNvSpPr>
          <p:nvPr>
            <p:ph idx="1"/>
          </p:nvPr>
        </p:nvSpPr>
        <p:spPr>
          <a:xfrm>
            <a:off x="628650" y="1825625"/>
            <a:ext cx="7886700" cy="4640218"/>
          </a:xfrm>
        </p:spPr>
        <p:txBody>
          <a:bodyPr>
            <a:normAutofit lnSpcReduction="10000"/>
          </a:bodyPr>
          <a:lstStyle/>
          <a:p>
            <a:r>
              <a:rPr lang="en-US" altLang="en-US" dirty="0"/>
              <a:t>The Bipartisan Budget Act of 2015 (BBA) created a new centralized partnership audit regime.</a:t>
            </a:r>
          </a:p>
          <a:p>
            <a:pPr lvl="1"/>
            <a:r>
              <a:rPr lang="en-US" altLang="en-US" dirty="0"/>
              <a:t>In general, the audit regime assesses and collects tax at the partnership level rather than from the partners.</a:t>
            </a:r>
          </a:p>
          <a:p>
            <a:pPr lvl="2"/>
            <a:r>
              <a:rPr lang="en-US" altLang="en-US" dirty="0"/>
              <a:t>Therefore, any adjustments, including penalties and interest, uncovered during an audit are paid by the partnership and not the partners individually.</a:t>
            </a:r>
          </a:p>
          <a:p>
            <a:r>
              <a:rPr lang="en-US" altLang="en-US" dirty="0"/>
              <a:t>All partnerships must designate a partnership representative who</a:t>
            </a:r>
          </a:p>
          <a:p>
            <a:pPr lvl="1"/>
            <a:r>
              <a:rPr lang="en-US" altLang="en-US" dirty="0"/>
              <a:t>May be a partner in the partnership,</a:t>
            </a:r>
          </a:p>
          <a:p>
            <a:pPr lvl="1"/>
            <a:r>
              <a:rPr lang="en-US" altLang="en-US" dirty="0"/>
              <a:t>Must have a substantial presence in the U.S., and</a:t>
            </a:r>
          </a:p>
          <a:p>
            <a:pPr lvl="1"/>
            <a:r>
              <a:rPr lang="en-US" altLang="en-US" dirty="0"/>
              <a:t>Has sole authority to act on behalf of the partnership for purposes of the new rules.</a:t>
            </a:r>
          </a:p>
          <a:p>
            <a:pPr lvl="3"/>
            <a:endParaRPr lang="en-US" altLang="en-US" dirty="0"/>
          </a:p>
          <a:p>
            <a:pPr lvl="2"/>
            <a:endParaRPr altLang="en-US" dirty="0"/>
          </a:p>
          <a:p>
            <a:pPr lvl="1"/>
            <a:endParaRPr altLang="en-US" dirty="0"/>
          </a:p>
        </p:txBody>
      </p:sp>
      <p:sp>
        <p:nvSpPr>
          <p:cNvPr id="4" name="Footer Placeholder 3">
            <a:extLst>
              <a:ext uri="{FF2B5EF4-FFF2-40B4-BE49-F238E27FC236}">
                <a16:creationId xmlns:a16="http://schemas.microsoft.com/office/drawing/2014/main" id="{70859C21-8788-48B1-AA42-5CEA4E26E0AD}"/>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AF7CAD0B-B266-467A-812E-DB24B50C8092}"/>
              </a:ext>
            </a:extLst>
          </p:cNvPr>
          <p:cNvSpPr>
            <a:spLocks noGrp="1"/>
          </p:cNvSpPr>
          <p:nvPr>
            <p:ph type="sldNum" sz="quarter" idx="12"/>
          </p:nvPr>
        </p:nvSpPr>
        <p:spPr/>
        <p:txBody>
          <a:bodyPr/>
          <a:lstStyle/>
          <a:p>
            <a:fld id="{5B232068-8E72-412B-9312-97879CCBF388}" type="slidenum">
              <a:rPr lang="en-US" smtClean="0"/>
              <a:t>30</a:t>
            </a:fld>
            <a:endParaRPr lang="en-US"/>
          </a:p>
        </p:txBody>
      </p:sp>
    </p:spTree>
    <p:extLst>
      <p:ext uri="{BB962C8B-B14F-4D97-AF65-F5344CB8AC3E}">
        <p14:creationId xmlns:p14="http://schemas.microsoft.com/office/powerpoint/2010/main" val="26238631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Reporting for Qualified Business Income Deduction (QBID)</a:t>
            </a:r>
          </a:p>
        </p:txBody>
      </p:sp>
      <p:sp>
        <p:nvSpPr>
          <p:cNvPr id="50179" name="Content Placeholder 2"/>
          <p:cNvSpPr>
            <a:spLocks noGrp="1"/>
          </p:cNvSpPr>
          <p:nvPr>
            <p:ph idx="1"/>
          </p:nvPr>
        </p:nvSpPr>
        <p:spPr>
          <a:xfrm>
            <a:off x="628650" y="1825625"/>
            <a:ext cx="7886700" cy="4640218"/>
          </a:xfrm>
        </p:spPr>
        <p:txBody>
          <a:bodyPr>
            <a:normAutofit fontScale="92500"/>
          </a:bodyPr>
          <a:lstStyle/>
          <a:p>
            <a:r>
              <a:rPr lang="en-US" altLang="en-US" dirty="0"/>
              <a:t>In regards to a partnership, the QBID is determined at the partner level.</a:t>
            </a:r>
          </a:p>
          <a:p>
            <a:r>
              <a:rPr lang="en-US" altLang="en-US" dirty="0"/>
              <a:t>Each partner must report his or her share of items consistently with their treatment on the partnership return, unless</a:t>
            </a:r>
          </a:p>
          <a:p>
            <a:pPr lvl="1"/>
            <a:r>
              <a:rPr lang="en-US" altLang="en-US" dirty="0"/>
              <a:t>The partner identifies inconsistency on a filed statement or</a:t>
            </a:r>
          </a:p>
          <a:p>
            <a:pPr lvl="1"/>
            <a:r>
              <a:rPr lang="en-US" altLang="en-US" dirty="0"/>
              <a:t>The partnership has no more than 10 partners and no estate or nonresident alien is a partner.</a:t>
            </a:r>
          </a:p>
          <a:p>
            <a:r>
              <a:rPr lang="en-US" altLang="en-US" dirty="0"/>
              <a:t>When a partner dies, his or her distributive share of self-employment income is figured through the end of the month in which the death occurs.</a:t>
            </a:r>
          </a:p>
          <a:p>
            <a:r>
              <a:rPr lang="en-US" altLang="en-US" dirty="0"/>
              <a:t>The IRC provides for designation of a partnership representative who has sole authority to commit the partnership to tax and litigation matters.</a:t>
            </a:r>
          </a:p>
          <a:p>
            <a:pPr lvl="2"/>
            <a:endParaRPr altLang="en-US" dirty="0"/>
          </a:p>
          <a:p>
            <a:pPr lvl="1"/>
            <a:endParaRPr altLang="en-US" dirty="0"/>
          </a:p>
        </p:txBody>
      </p:sp>
      <p:sp>
        <p:nvSpPr>
          <p:cNvPr id="4" name="Footer Placeholder 3">
            <a:extLst>
              <a:ext uri="{FF2B5EF4-FFF2-40B4-BE49-F238E27FC236}">
                <a16:creationId xmlns:a16="http://schemas.microsoft.com/office/drawing/2014/main" id="{70859C21-8788-48B1-AA42-5CEA4E26E0AD}"/>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AF7CAD0B-B266-467A-812E-DB24B50C8092}"/>
              </a:ext>
            </a:extLst>
          </p:cNvPr>
          <p:cNvSpPr>
            <a:spLocks noGrp="1"/>
          </p:cNvSpPr>
          <p:nvPr>
            <p:ph type="sldNum" sz="quarter" idx="12"/>
          </p:nvPr>
        </p:nvSpPr>
        <p:spPr/>
        <p:txBody>
          <a:bodyPr/>
          <a:lstStyle/>
          <a:p>
            <a:fld id="{5B232068-8E72-412B-9312-97879CCBF388}" type="slidenum">
              <a:rPr lang="en-US" smtClean="0"/>
              <a:t>31</a:t>
            </a:fld>
            <a:endParaRPr lang="en-US"/>
          </a:p>
        </p:txBody>
      </p:sp>
    </p:spTree>
    <p:extLst>
      <p:ext uri="{BB962C8B-B14F-4D97-AF65-F5344CB8AC3E}">
        <p14:creationId xmlns:p14="http://schemas.microsoft.com/office/powerpoint/2010/main" val="14272156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normAutofit/>
          </a:bodyPr>
          <a:lstStyle/>
          <a:p>
            <a:r>
              <a:rPr lang="en-US" altLang="en-US" dirty="0"/>
              <a:t>Distribution of Partnership Assets</a:t>
            </a:r>
          </a:p>
        </p:txBody>
      </p:sp>
      <p:sp>
        <p:nvSpPr>
          <p:cNvPr id="52227" name="Subtitle 2"/>
          <p:cNvSpPr>
            <a:spLocks noGrp="1"/>
          </p:cNvSpPr>
          <p:nvPr>
            <p:ph type="body" idx="1"/>
          </p:nvPr>
        </p:nvSpPr>
        <p:spPr/>
        <p:txBody>
          <a:bodyPr/>
          <a:lstStyle/>
          <a:p>
            <a:r>
              <a:rPr lang="en-US" altLang="en-US" dirty="0"/>
              <a:t>9.2</a:t>
            </a:r>
          </a:p>
        </p:txBody>
      </p:sp>
      <p:sp>
        <p:nvSpPr>
          <p:cNvPr id="3" name="Footer Placeholder 2">
            <a:extLst>
              <a:ext uri="{FF2B5EF4-FFF2-40B4-BE49-F238E27FC236}">
                <a16:creationId xmlns:a16="http://schemas.microsoft.com/office/drawing/2014/main" id="{4C53960B-53D0-41E3-9A49-C11785F0C3B7}"/>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4" name="Slide Number Placeholder 3">
            <a:extLst>
              <a:ext uri="{FF2B5EF4-FFF2-40B4-BE49-F238E27FC236}">
                <a16:creationId xmlns:a16="http://schemas.microsoft.com/office/drawing/2014/main" id="{05D4C0F7-32C7-4D3B-A5FA-B8D1D8BEC993}"/>
              </a:ext>
            </a:extLst>
          </p:cNvPr>
          <p:cNvSpPr>
            <a:spLocks noGrp="1"/>
          </p:cNvSpPr>
          <p:nvPr>
            <p:ph type="sldNum" sz="quarter" idx="12"/>
          </p:nvPr>
        </p:nvSpPr>
        <p:spPr/>
        <p:txBody>
          <a:bodyPr/>
          <a:lstStyle/>
          <a:p>
            <a:fld id="{5B232068-8E72-412B-9312-97879CCBF388}" type="slidenum">
              <a:rPr lang="en-US" smtClean="0"/>
              <a:pPr/>
              <a:t>32</a:t>
            </a:fld>
            <a:endParaRPr lang="en-US" dirty="0"/>
          </a:p>
        </p:txBody>
      </p:sp>
    </p:spTree>
    <p:extLst>
      <p:ext uri="{BB962C8B-B14F-4D97-AF65-F5344CB8AC3E}">
        <p14:creationId xmlns:p14="http://schemas.microsoft.com/office/powerpoint/2010/main" val="1879941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Definition</a:t>
            </a:r>
          </a:p>
        </p:txBody>
      </p:sp>
      <p:sp>
        <p:nvSpPr>
          <p:cNvPr id="53251" name="Content Placeholder 2"/>
          <p:cNvSpPr>
            <a:spLocks noGrp="1"/>
          </p:cNvSpPr>
          <p:nvPr>
            <p:ph idx="1"/>
          </p:nvPr>
        </p:nvSpPr>
        <p:spPr/>
        <p:txBody>
          <a:bodyPr/>
          <a:lstStyle/>
          <a:p>
            <a:r>
              <a:rPr altLang="en-US" dirty="0"/>
              <a:t>A distribution is a transfer of value from the partnership to a partner in reference to his or her interest in the partnership.</a:t>
            </a:r>
          </a:p>
          <a:p>
            <a:pPr lvl="1"/>
            <a:r>
              <a:rPr altLang="en-US" dirty="0"/>
              <a:t>A distribution may be in the form of money, liability relief, or other property.</a:t>
            </a:r>
          </a:p>
          <a:p>
            <a:pPr lvl="1"/>
            <a:r>
              <a:rPr altLang="en-US" dirty="0"/>
              <a:t>A draw is a distribution.</a:t>
            </a:r>
          </a:p>
        </p:txBody>
      </p:sp>
      <p:sp>
        <p:nvSpPr>
          <p:cNvPr id="4" name="Footer Placeholder 3">
            <a:extLst>
              <a:ext uri="{FF2B5EF4-FFF2-40B4-BE49-F238E27FC236}">
                <a16:creationId xmlns:a16="http://schemas.microsoft.com/office/drawing/2014/main" id="{E204C9B4-3E2B-4723-A4E4-75152293A17B}"/>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CE30052B-60E8-402C-BBE3-2EE65E318038}"/>
              </a:ext>
            </a:extLst>
          </p:cNvPr>
          <p:cNvSpPr>
            <a:spLocks noGrp="1"/>
          </p:cNvSpPr>
          <p:nvPr>
            <p:ph type="sldNum" sz="quarter" idx="12"/>
          </p:nvPr>
        </p:nvSpPr>
        <p:spPr/>
        <p:txBody>
          <a:bodyPr/>
          <a:lstStyle/>
          <a:p>
            <a:fld id="{5B232068-8E72-412B-9312-97879CCBF388}" type="slidenum">
              <a:rPr lang="en-US" smtClean="0"/>
              <a:t>33</a:t>
            </a:fld>
            <a:endParaRPr lang="en-US"/>
          </a:p>
        </p:txBody>
      </p:sp>
    </p:spTree>
    <p:extLst>
      <p:ext uri="{BB962C8B-B14F-4D97-AF65-F5344CB8AC3E}">
        <p14:creationId xmlns:p14="http://schemas.microsoft.com/office/powerpoint/2010/main" val="39456963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Current Distributions</a:t>
            </a:r>
          </a:p>
        </p:txBody>
      </p:sp>
      <p:sp>
        <p:nvSpPr>
          <p:cNvPr id="54275" name="Content Placeholder 2"/>
          <p:cNvSpPr>
            <a:spLocks noGrp="1"/>
          </p:cNvSpPr>
          <p:nvPr>
            <p:ph idx="1"/>
          </p:nvPr>
        </p:nvSpPr>
        <p:spPr/>
        <p:txBody>
          <a:bodyPr/>
          <a:lstStyle/>
          <a:p>
            <a:r>
              <a:rPr altLang="en-US" dirty="0"/>
              <a:t>A current, or operating, distribution reduces the partner’s basis in the partnership interest.</a:t>
            </a:r>
          </a:p>
          <a:p>
            <a:pPr lvl="1"/>
            <a:r>
              <a:rPr altLang="en-US" dirty="0"/>
              <a:t>A decrease in a partner’s allocable share of partnership liabilities is treated as a distribution of money.</a:t>
            </a:r>
          </a:p>
        </p:txBody>
      </p:sp>
      <p:sp>
        <p:nvSpPr>
          <p:cNvPr id="4" name="Footer Placeholder 3">
            <a:extLst>
              <a:ext uri="{FF2B5EF4-FFF2-40B4-BE49-F238E27FC236}">
                <a16:creationId xmlns:a16="http://schemas.microsoft.com/office/drawing/2014/main" id="{BC0EAED4-6568-482B-B3A3-C6A3D66FB467}"/>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A2EFE5D2-F174-4EA6-893D-A08594CD9115}"/>
              </a:ext>
            </a:extLst>
          </p:cNvPr>
          <p:cNvSpPr>
            <a:spLocks noGrp="1"/>
          </p:cNvSpPr>
          <p:nvPr>
            <p:ph type="sldNum" sz="quarter" idx="12"/>
          </p:nvPr>
        </p:nvSpPr>
        <p:spPr/>
        <p:txBody>
          <a:bodyPr/>
          <a:lstStyle/>
          <a:p>
            <a:fld id="{5B232068-8E72-412B-9312-97879CCBF388}" type="slidenum">
              <a:rPr lang="en-US" smtClean="0"/>
              <a:t>34</a:t>
            </a:fld>
            <a:endParaRPr lang="en-US"/>
          </a:p>
        </p:txBody>
      </p:sp>
    </p:spTree>
    <p:extLst>
      <p:ext uri="{BB962C8B-B14F-4D97-AF65-F5344CB8AC3E}">
        <p14:creationId xmlns:p14="http://schemas.microsoft.com/office/powerpoint/2010/main" val="14258538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Money Distributions</a:t>
            </a:r>
          </a:p>
        </p:txBody>
      </p:sp>
      <p:sp>
        <p:nvSpPr>
          <p:cNvPr id="55299" name="Content Placeholder 2"/>
          <p:cNvSpPr>
            <a:spLocks noGrp="1"/>
          </p:cNvSpPr>
          <p:nvPr>
            <p:ph idx="1"/>
          </p:nvPr>
        </p:nvSpPr>
        <p:spPr/>
        <p:txBody>
          <a:bodyPr/>
          <a:lstStyle/>
          <a:p>
            <a:r>
              <a:rPr lang="en-US" altLang="en-US" dirty="0"/>
              <a:t>The partnership recognizes no gain for money distributions. </a:t>
            </a:r>
          </a:p>
          <a:p>
            <a:pPr lvl="1"/>
            <a:r>
              <a:rPr altLang="en-US" dirty="0"/>
              <a:t>A partner recognizes gain only to the extent the distribution exceeds his or her adjusted basis in the partnership interest immediately before the distribution.</a:t>
            </a:r>
          </a:p>
          <a:p>
            <a:pPr lvl="2"/>
            <a:r>
              <a:rPr altLang="en-US" dirty="0"/>
              <a:t>Gain recognized is capital gain.</a:t>
            </a:r>
          </a:p>
          <a:p>
            <a:pPr lvl="2"/>
            <a:r>
              <a:rPr altLang="en-US" dirty="0"/>
              <a:t>A partner's basis in the partnership interest is decreased, but not below zero.</a:t>
            </a:r>
          </a:p>
          <a:p>
            <a:pPr lvl="2"/>
            <a:r>
              <a:rPr altLang="en-US" dirty="0"/>
              <a:t>Loss is not recognized.</a:t>
            </a:r>
          </a:p>
        </p:txBody>
      </p:sp>
      <p:sp>
        <p:nvSpPr>
          <p:cNvPr id="4" name="Footer Placeholder 3">
            <a:extLst>
              <a:ext uri="{FF2B5EF4-FFF2-40B4-BE49-F238E27FC236}">
                <a16:creationId xmlns:a16="http://schemas.microsoft.com/office/drawing/2014/main" id="{502A6729-CA6A-4420-A121-ACB2550DEFDC}"/>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17788A65-1C95-43A6-AF07-47BF64FC0F17}"/>
              </a:ext>
            </a:extLst>
          </p:cNvPr>
          <p:cNvSpPr>
            <a:spLocks noGrp="1"/>
          </p:cNvSpPr>
          <p:nvPr>
            <p:ph type="sldNum" sz="quarter" idx="12"/>
          </p:nvPr>
        </p:nvSpPr>
        <p:spPr/>
        <p:txBody>
          <a:bodyPr/>
          <a:lstStyle/>
          <a:p>
            <a:fld id="{5B232068-8E72-412B-9312-97879CCBF388}" type="slidenum">
              <a:rPr lang="en-US" smtClean="0"/>
              <a:t>35</a:t>
            </a:fld>
            <a:endParaRPr lang="en-US"/>
          </a:p>
        </p:txBody>
      </p:sp>
    </p:spTree>
    <p:extLst>
      <p:ext uri="{BB962C8B-B14F-4D97-AF65-F5344CB8AC3E}">
        <p14:creationId xmlns:p14="http://schemas.microsoft.com/office/powerpoint/2010/main" val="22980634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Property Distributions</a:t>
            </a:r>
          </a:p>
        </p:txBody>
      </p:sp>
      <p:sp>
        <p:nvSpPr>
          <p:cNvPr id="56323" name="Content Placeholder 2"/>
          <p:cNvSpPr>
            <a:spLocks noGrp="1"/>
          </p:cNvSpPr>
          <p:nvPr>
            <p:ph idx="1"/>
          </p:nvPr>
        </p:nvSpPr>
        <p:spPr>
          <a:xfrm>
            <a:off x="628650" y="1825625"/>
            <a:ext cx="7886700" cy="4640218"/>
          </a:xfrm>
        </p:spPr>
        <p:txBody>
          <a:bodyPr>
            <a:normAutofit lnSpcReduction="10000"/>
          </a:bodyPr>
          <a:lstStyle/>
          <a:p>
            <a:r>
              <a:rPr lang="en-US" altLang="en-US" dirty="0"/>
              <a:t>G</a:t>
            </a:r>
            <a:r>
              <a:rPr altLang="en-US" dirty="0"/>
              <a:t>enerally no gain or loss is recognized by the partnership when it distributes property to a partner.</a:t>
            </a:r>
          </a:p>
          <a:p>
            <a:pPr lvl="1"/>
            <a:r>
              <a:rPr lang="en-US" altLang="en-US" dirty="0"/>
              <a:t>I</a:t>
            </a:r>
            <a:r>
              <a:rPr altLang="en-US" dirty="0"/>
              <a:t>f property is distributed to a noncontributing partner within </a:t>
            </a:r>
            <a:r>
              <a:rPr lang="en-US" altLang="en-US" dirty="0"/>
              <a:t>7 </a:t>
            </a:r>
            <a:r>
              <a:rPr altLang="en-US" dirty="0"/>
              <a:t>years of contribution, the partnership recognizes gain or loss realized to the extent of any unrealized gain or loss, respectively, that existed at the contribution date.</a:t>
            </a:r>
            <a:endParaRPr lang="en-US" altLang="en-US" dirty="0"/>
          </a:p>
          <a:p>
            <a:pPr lvl="2"/>
            <a:r>
              <a:rPr lang="en-US" altLang="en-US" dirty="0"/>
              <a:t>Note that this recognized gain or loss is allocated to the appropriate contributing partner and the noncontributing partner's basis in the partnership is reduced by the amount of the partnership's basis in the distributed asset.</a:t>
            </a:r>
          </a:p>
          <a:p>
            <a:pPr lvl="3"/>
            <a:r>
              <a:rPr lang="en-US" altLang="en-US" dirty="0"/>
              <a:t>In other words, the distribution is treated as a sale between the two partners.</a:t>
            </a:r>
          </a:p>
          <a:p>
            <a:pPr lvl="1"/>
            <a:endParaRPr altLang="en-US" dirty="0"/>
          </a:p>
        </p:txBody>
      </p:sp>
      <p:sp>
        <p:nvSpPr>
          <p:cNvPr id="4" name="Footer Placeholder 3">
            <a:extLst>
              <a:ext uri="{FF2B5EF4-FFF2-40B4-BE49-F238E27FC236}">
                <a16:creationId xmlns:a16="http://schemas.microsoft.com/office/drawing/2014/main" id="{728032B7-F5D5-4729-8C1B-0EE654B476DE}"/>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D78C4841-2F8B-482D-BFC6-85E6F4ED78B9}"/>
              </a:ext>
            </a:extLst>
          </p:cNvPr>
          <p:cNvSpPr>
            <a:spLocks noGrp="1"/>
          </p:cNvSpPr>
          <p:nvPr>
            <p:ph type="sldNum" sz="quarter" idx="12"/>
          </p:nvPr>
        </p:nvSpPr>
        <p:spPr/>
        <p:txBody>
          <a:bodyPr/>
          <a:lstStyle/>
          <a:p>
            <a:fld id="{5B232068-8E72-412B-9312-97879CCBF388}" type="slidenum">
              <a:rPr lang="en-US" smtClean="0"/>
              <a:t>36</a:t>
            </a:fld>
            <a:endParaRPr lang="en-US"/>
          </a:p>
        </p:txBody>
      </p:sp>
    </p:spTree>
    <p:extLst>
      <p:ext uri="{BB962C8B-B14F-4D97-AF65-F5344CB8AC3E}">
        <p14:creationId xmlns:p14="http://schemas.microsoft.com/office/powerpoint/2010/main" val="42469659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Basis in Distributed Property</a:t>
            </a:r>
          </a:p>
        </p:txBody>
      </p:sp>
      <p:sp>
        <p:nvSpPr>
          <p:cNvPr id="58371" name="Content Placeholder 2"/>
          <p:cNvSpPr>
            <a:spLocks noGrp="1"/>
          </p:cNvSpPr>
          <p:nvPr>
            <p:ph idx="1"/>
          </p:nvPr>
        </p:nvSpPr>
        <p:spPr/>
        <p:txBody>
          <a:bodyPr/>
          <a:lstStyle/>
          <a:p>
            <a:r>
              <a:rPr altLang="en-US" dirty="0"/>
              <a:t>A partner’s basis in distributed property is the partnership’s adjusted basis in the property immediately before distribution</a:t>
            </a:r>
            <a:r>
              <a:rPr lang="en-US" altLang="en-US" dirty="0"/>
              <a:t>,</a:t>
            </a:r>
            <a:r>
              <a:rPr altLang="en-US" dirty="0"/>
              <a:t> but it is limited to the </a:t>
            </a:r>
            <a:r>
              <a:rPr altLang="en-US" dirty="0" err="1"/>
              <a:t>distributee’s</a:t>
            </a:r>
            <a:r>
              <a:rPr altLang="en-US" dirty="0"/>
              <a:t> adjusted basis in his or her partnership interest minus any money received in the distribution.</a:t>
            </a:r>
          </a:p>
        </p:txBody>
      </p:sp>
      <p:sp>
        <p:nvSpPr>
          <p:cNvPr id="4" name="Footer Placeholder 3">
            <a:extLst>
              <a:ext uri="{FF2B5EF4-FFF2-40B4-BE49-F238E27FC236}">
                <a16:creationId xmlns:a16="http://schemas.microsoft.com/office/drawing/2014/main" id="{48549F12-9D26-4428-B0E7-A2B70C7BBDCA}"/>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EF8A7C51-EA04-4FE7-B71B-C583F14A3461}"/>
              </a:ext>
            </a:extLst>
          </p:cNvPr>
          <p:cNvSpPr>
            <a:spLocks noGrp="1"/>
          </p:cNvSpPr>
          <p:nvPr>
            <p:ph type="sldNum" sz="quarter" idx="12"/>
          </p:nvPr>
        </p:nvSpPr>
        <p:spPr/>
        <p:txBody>
          <a:bodyPr/>
          <a:lstStyle/>
          <a:p>
            <a:fld id="{5B232068-8E72-412B-9312-97879CCBF388}" type="slidenum">
              <a:rPr lang="en-US" smtClean="0"/>
              <a:t>37</a:t>
            </a:fld>
            <a:endParaRPr lang="en-US"/>
          </a:p>
        </p:txBody>
      </p:sp>
    </p:spTree>
    <p:extLst>
      <p:ext uri="{BB962C8B-B14F-4D97-AF65-F5344CB8AC3E}">
        <p14:creationId xmlns:p14="http://schemas.microsoft.com/office/powerpoint/2010/main" val="14693676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Holding Period </a:t>
            </a:r>
            <a:br>
              <a:rPr lang="en-US" dirty="0"/>
            </a:br>
            <a:r>
              <a:rPr lang="en-US" dirty="0"/>
              <a:t>and Ownership Interest</a:t>
            </a:r>
          </a:p>
        </p:txBody>
      </p:sp>
      <p:sp>
        <p:nvSpPr>
          <p:cNvPr id="59395" name="Content Placeholder 2"/>
          <p:cNvSpPr>
            <a:spLocks noGrp="1"/>
          </p:cNvSpPr>
          <p:nvPr>
            <p:ph idx="1"/>
          </p:nvPr>
        </p:nvSpPr>
        <p:spPr/>
        <p:txBody>
          <a:bodyPr/>
          <a:lstStyle/>
          <a:p>
            <a:r>
              <a:rPr lang="en-US" altLang="en-US"/>
              <a:t>The partner’s holding period in the distributed property includes that of the partnership.</a:t>
            </a:r>
          </a:p>
          <a:p>
            <a:r>
              <a:rPr lang="en-US" altLang="en-US"/>
              <a:t>The partner’s basis in his or her ownership interest in the partnership is reduced by the amount of money and the adjusted basis of property received in the distribution.</a:t>
            </a:r>
            <a:endParaRPr lang="en-US" altLang="en-US" dirty="0"/>
          </a:p>
        </p:txBody>
      </p:sp>
      <p:sp>
        <p:nvSpPr>
          <p:cNvPr id="4" name="Footer Placeholder 3">
            <a:extLst>
              <a:ext uri="{FF2B5EF4-FFF2-40B4-BE49-F238E27FC236}">
                <a16:creationId xmlns:a16="http://schemas.microsoft.com/office/drawing/2014/main" id="{77A359E4-0E3C-4010-BFF8-FE0A9A551550}"/>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4C7FC4B7-E407-49F6-8585-28096E918DCA}"/>
              </a:ext>
            </a:extLst>
          </p:cNvPr>
          <p:cNvSpPr>
            <a:spLocks noGrp="1"/>
          </p:cNvSpPr>
          <p:nvPr>
            <p:ph type="sldNum" sz="quarter" idx="12"/>
          </p:nvPr>
        </p:nvSpPr>
        <p:spPr/>
        <p:txBody>
          <a:bodyPr/>
          <a:lstStyle/>
          <a:p>
            <a:fld id="{5B232068-8E72-412B-9312-97879CCBF388}" type="slidenum">
              <a:rPr lang="en-US" smtClean="0"/>
              <a:t>38</a:t>
            </a:fld>
            <a:endParaRPr lang="en-US"/>
          </a:p>
        </p:txBody>
      </p:sp>
    </p:spTree>
    <p:extLst>
      <p:ext uri="{BB962C8B-B14F-4D97-AF65-F5344CB8AC3E}">
        <p14:creationId xmlns:p14="http://schemas.microsoft.com/office/powerpoint/2010/main" val="20097661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Disproportionate Distributions</a:t>
            </a:r>
          </a:p>
        </p:txBody>
      </p:sp>
      <p:sp>
        <p:nvSpPr>
          <p:cNvPr id="60419" name="Content Placeholder 2"/>
          <p:cNvSpPr>
            <a:spLocks noGrp="1"/>
          </p:cNvSpPr>
          <p:nvPr>
            <p:ph idx="1"/>
          </p:nvPr>
        </p:nvSpPr>
        <p:spPr/>
        <p:txBody>
          <a:bodyPr/>
          <a:lstStyle/>
          <a:p>
            <a:r>
              <a:rPr lang="en-US" altLang="en-US"/>
              <a:t>Gain is recognized on a distribution of property that is disproportionate with respect to unrealized receivables or substantially appreciated inventory.</a:t>
            </a:r>
          </a:p>
          <a:p>
            <a:pPr lvl="1"/>
            <a:r>
              <a:rPr lang="en-US" altLang="en-US"/>
              <a:t>The distribution will be recharacterized as if the unrealized receivables or substantially appreciated inventories were distributed.</a:t>
            </a:r>
            <a:endParaRPr lang="en-US" altLang="en-US" dirty="0"/>
          </a:p>
        </p:txBody>
      </p:sp>
      <p:sp>
        <p:nvSpPr>
          <p:cNvPr id="4" name="Footer Placeholder 3">
            <a:extLst>
              <a:ext uri="{FF2B5EF4-FFF2-40B4-BE49-F238E27FC236}">
                <a16:creationId xmlns:a16="http://schemas.microsoft.com/office/drawing/2014/main" id="{4E1FD64D-826D-4BD9-B319-2E42B136DBE1}"/>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0A28D878-26CD-4486-ADE9-78427C74E439}"/>
              </a:ext>
            </a:extLst>
          </p:cNvPr>
          <p:cNvSpPr>
            <a:spLocks noGrp="1"/>
          </p:cNvSpPr>
          <p:nvPr>
            <p:ph type="sldNum" sz="quarter" idx="12"/>
          </p:nvPr>
        </p:nvSpPr>
        <p:spPr/>
        <p:txBody>
          <a:bodyPr/>
          <a:lstStyle/>
          <a:p>
            <a:fld id="{5B232068-8E72-412B-9312-97879CCBF388}" type="slidenum">
              <a:rPr lang="en-US" smtClean="0"/>
              <a:t>39</a:t>
            </a:fld>
            <a:endParaRPr lang="en-US"/>
          </a:p>
        </p:txBody>
      </p:sp>
    </p:spTree>
    <p:extLst>
      <p:ext uri="{BB962C8B-B14F-4D97-AF65-F5344CB8AC3E}">
        <p14:creationId xmlns:p14="http://schemas.microsoft.com/office/powerpoint/2010/main" val="3067245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fontScale="90000"/>
          </a:bodyPr>
          <a:lstStyle/>
          <a:p>
            <a:r>
              <a:rPr lang="en-US" altLang="en-US" dirty="0"/>
              <a:t>Partnership Operations and Partner’s Taxable Income</a:t>
            </a:r>
          </a:p>
        </p:txBody>
      </p:sp>
      <p:sp>
        <p:nvSpPr>
          <p:cNvPr id="16387" name="Subtitle 2"/>
          <p:cNvSpPr>
            <a:spLocks noGrp="1"/>
          </p:cNvSpPr>
          <p:nvPr>
            <p:ph type="body" idx="1"/>
          </p:nvPr>
        </p:nvSpPr>
        <p:spPr/>
        <p:txBody>
          <a:bodyPr/>
          <a:lstStyle/>
          <a:p>
            <a:r>
              <a:rPr lang="en-US" altLang="en-US" dirty="0"/>
              <a:t>9.1</a:t>
            </a:r>
          </a:p>
        </p:txBody>
      </p:sp>
      <p:sp>
        <p:nvSpPr>
          <p:cNvPr id="3" name="Footer Placeholder 2">
            <a:extLst>
              <a:ext uri="{FF2B5EF4-FFF2-40B4-BE49-F238E27FC236}">
                <a16:creationId xmlns:a16="http://schemas.microsoft.com/office/drawing/2014/main" id="{F1E77468-493E-4EBB-8E14-B7F54A845D3B}"/>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4" name="Slide Number Placeholder 3">
            <a:extLst>
              <a:ext uri="{FF2B5EF4-FFF2-40B4-BE49-F238E27FC236}">
                <a16:creationId xmlns:a16="http://schemas.microsoft.com/office/drawing/2014/main" id="{1D5261F6-677D-4F5F-9438-4F5340B7A007}"/>
              </a:ext>
            </a:extLst>
          </p:cNvPr>
          <p:cNvSpPr>
            <a:spLocks noGrp="1"/>
          </p:cNvSpPr>
          <p:nvPr>
            <p:ph type="sldNum" sz="quarter" idx="12"/>
          </p:nvPr>
        </p:nvSpPr>
        <p:spPr/>
        <p:txBody>
          <a:bodyPr/>
          <a:lstStyle/>
          <a:p>
            <a:fld id="{5B232068-8E72-412B-9312-97879CCBF388}" type="slidenum">
              <a:rPr lang="en-US" smtClean="0"/>
              <a:pPr/>
              <a:t>4</a:t>
            </a:fld>
            <a:endParaRPr lang="en-US" dirty="0"/>
          </a:p>
        </p:txBody>
      </p:sp>
    </p:spTree>
    <p:extLst>
      <p:ext uri="{BB962C8B-B14F-4D97-AF65-F5344CB8AC3E}">
        <p14:creationId xmlns:p14="http://schemas.microsoft.com/office/powerpoint/2010/main" val="41613266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normAutofit/>
          </a:bodyPr>
          <a:lstStyle/>
          <a:p>
            <a:r>
              <a:rPr lang="en-US" altLang="en-US" dirty="0"/>
              <a:t>Partners Dealing with Their Own Partnership</a:t>
            </a:r>
          </a:p>
        </p:txBody>
      </p:sp>
      <p:sp>
        <p:nvSpPr>
          <p:cNvPr id="61443" name="Subtitle 2"/>
          <p:cNvSpPr>
            <a:spLocks noGrp="1"/>
          </p:cNvSpPr>
          <p:nvPr>
            <p:ph type="body" idx="1"/>
          </p:nvPr>
        </p:nvSpPr>
        <p:spPr/>
        <p:txBody>
          <a:bodyPr/>
          <a:lstStyle/>
          <a:p>
            <a:r>
              <a:rPr lang="en-US" altLang="en-US" dirty="0"/>
              <a:t>9.3</a:t>
            </a:r>
          </a:p>
        </p:txBody>
      </p:sp>
      <p:sp>
        <p:nvSpPr>
          <p:cNvPr id="3" name="Footer Placeholder 2">
            <a:extLst>
              <a:ext uri="{FF2B5EF4-FFF2-40B4-BE49-F238E27FC236}">
                <a16:creationId xmlns:a16="http://schemas.microsoft.com/office/drawing/2014/main" id="{9E310456-C903-426F-881E-EFBE0C90BDA7}"/>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4" name="Slide Number Placeholder 3">
            <a:extLst>
              <a:ext uri="{FF2B5EF4-FFF2-40B4-BE49-F238E27FC236}">
                <a16:creationId xmlns:a16="http://schemas.microsoft.com/office/drawing/2014/main" id="{E715747C-456F-458F-AF97-E19A53AA8C28}"/>
              </a:ext>
            </a:extLst>
          </p:cNvPr>
          <p:cNvSpPr>
            <a:spLocks noGrp="1"/>
          </p:cNvSpPr>
          <p:nvPr>
            <p:ph type="sldNum" sz="quarter" idx="12"/>
          </p:nvPr>
        </p:nvSpPr>
        <p:spPr/>
        <p:txBody>
          <a:bodyPr/>
          <a:lstStyle/>
          <a:p>
            <a:fld id="{5B232068-8E72-412B-9312-97879CCBF388}" type="slidenum">
              <a:rPr lang="en-US" smtClean="0"/>
              <a:pPr/>
              <a:t>40</a:t>
            </a:fld>
            <a:endParaRPr lang="en-US" dirty="0"/>
          </a:p>
        </p:txBody>
      </p:sp>
    </p:spTree>
    <p:extLst>
      <p:ext uri="{BB962C8B-B14F-4D97-AF65-F5344CB8AC3E}">
        <p14:creationId xmlns:p14="http://schemas.microsoft.com/office/powerpoint/2010/main" val="7258300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Return for Services</a:t>
            </a:r>
          </a:p>
        </p:txBody>
      </p:sp>
      <p:sp>
        <p:nvSpPr>
          <p:cNvPr id="62467" name="Content Placeholder 2"/>
          <p:cNvSpPr>
            <a:spLocks noGrp="1"/>
          </p:cNvSpPr>
          <p:nvPr>
            <p:ph idx="1"/>
          </p:nvPr>
        </p:nvSpPr>
        <p:spPr>
          <a:xfrm>
            <a:off x="628650" y="1825625"/>
            <a:ext cx="7886700" cy="4640218"/>
          </a:xfrm>
        </p:spPr>
        <p:txBody>
          <a:bodyPr/>
          <a:lstStyle/>
          <a:p>
            <a:r>
              <a:rPr altLang="en-US" dirty="0"/>
              <a:t>When a partner performs services for the partnership that are customarily performed by a partner, the partner’s return is generally his or her share of profits of the partnership business.</a:t>
            </a:r>
          </a:p>
          <a:p>
            <a:pPr lvl="1"/>
            <a:r>
              <a:rPr altLang="en-US" dirty="0"/>
              <a:t>A partner’s allocable share of partnership items is the partner’s “compensation” for acting to perform the normal functions of a partner, such as driving the truck and keeping books of an ice cream vending partnership.</a:t>
            </a:r>
          </a:p>
          <a:p>
            <a:pPr lvl="2"/>
            <a:r>
              <a:rPr altLang="en-US" dirty="0"/>
              <a:t>It is gross income, not as compensation, but as a distributive share of partnership income.</a:t>
            </a:r>
          </a:p>
          <a:p>
            <a:pPr lvl="2"/>
            <a:r>
              <a:rPr altLang="en-US" dirty="0"/>
              <a:t>The value of the services is not deductible by the partnership.</a:t>
            </a:r>
          </a:p>
        </p:txBody>
      </p:sp>
      <p:sp>
        <p:nvSpPr>
          <p:cNvPr id="4" name="Footer Placeholder 3">
            <a:extLst>
              <a:ext uri="{FF2B5EF4-FFF2-40B4-BE49-F238E27FC236}">
                <a16:creationId xmlns:a16="http://schemas.microsoft.com/office/drawing/2014/main" id="{45CF5744-A76E-4A1B-840B-5746B999782A}"/>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57E9BAB8-9971-4D43-923F-3B7475AA4BBD}"/>
              </a:ext>
            </a:extLst>
          </p:cNvPr>
          <p:cNvSpPr>
            <a:spLocks noGrp="1"/>
          </p:cNvSpPr>
          <p:nvPr>
            <p:ph type="sldNum" sz="quarter" idx="12"/>
          </p:nvPr>
        </p:nvSpPr>
        <p:spPr/>
        <p:txBody>
          <a:bodyPr/>
          <a:lstStyle/>
          <a:p>
            <a:fld id="{5B232068-8E72-412B-9312-97879CCBF388}" type="slidenum">
              <a:rPr lang="en-US" smtClean="0"/>
              <a:t>41</a:t>
            </a:fld>
            <a:endParaRPr lang="en-US"/>
          </a:p>
        </p:txBody>
      </p:sp>
    </p:spTree>
    <p:extLst>
      <p:ext uri="{BB962C8B-B14F-4D97-AF65-F5344CB8AC3E}">
        <p14:creationId xmlns:p14="http://schemas.microsoft.com/office/powerpoint/2010/main" val="33378004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Guaranteed Payments</a:t>
            </a:r>
            <a:endParaRPr lang="en-US" dirty="0"/>
          </a:p>
        </p:txBody>
      </p:sp>
      <p:sp>
        <p:nvSpPr>
          <p:cNvPr id="63491" name="Content Placeholder 2"/>
          <p:cNvSpPr>
            <a:spLocks noGrp="1"/>
          </p:cNvSpPr>
          <p:nvPr>
            <p:ph idx="1"/>
          </p:nvPr>
        </p:nvSpPr>
        <p:spPr>
          <a:xfrm>
            <a:off x="628650" y="1825625"/>
            <a:ext cx="7886700" cy="4640218"/>
          </a:xfrm>
        </p:spPr>
        <p:txBody>
          <a:bodyPr>
            <a:normAutofit fontScale="77500" lnSpcReduction="20000"/>
          </a:bodyPr>
          <a:lstStyle/>
          <a:p>
            <a:r>
              <a:rPr lang="en-US" altLang="en-US" dirty="0"/>
              <a:t>A guaranteed payment is a payment to a partner for services rendered or capital used that is determined without regard to the income of the partnership.</a:t>
            </a:r>
          </a:p>
          <a:p>
            <a:pPr lvl="1"/>
            <a:r>
              <a:rPr lang="en-US" altLang="en-US" dirty="0"/>
              <a:t>It is distinct from payments connected with partners acting in a </a:t>
            </a:r>
            <a:r>
              <a:rPr lang="en-US" altLang="en-US" dirty="0" err="1"/>
              <a:t>nonpartner</a:t>
            </a:r>
            <a:r>
              <a:rPr lang="en-US" altLang="en-US" dirty="0"/>
              <a:t> capacity.</a:t>
            </a:r>
          </a:p>
          <a:p>
            <a:pPr lvl="1"/>
            <a:r>
              <a:rPr lang="en-US" altLang="en-US" dirty="0"/>
              <a:t>The services must be a customary function of a partner.</a:t>
            </a:r>
          </a:p>
          <a:p>
            <a:pPr lvl="2"/>
            <a:r>
              <a:rPr lang="en-US" altLang="en-US" dirty="0"/>
              <a:t>They are normal activities of a partner in conducting partnership business.</a:t>
            </a:r>
          </a:p>
          <a:p>
            <a:r>
              <a:rPr lang="en-US" altLang="en-US" dirty="0"/>
              <a:t>The use-of-capital guaranteed payment may be stated as interest on the partner’s capital account or as rent on contributed property.</a:t>
            </a:r>
          </a:p>
          <a:p>
            <a:r>
              <a:rPr lang="en-US" altLang="en-US" dirty="0"/>
              <a:t>If the partnership agreement provides for a guaranteed payment in a fixed amount (e.g., an annual salary) the guaranteed payment amount is the stated amount.</a:t>
            </a:r>
          </a:p>
          <a:p>
            <a:r>
              <a:rPr lang="en-US" altLang="en-US" dirty="0"/>
              <a:t>The partnership agreement may allocate a share of partnership income to the partner but guaranteed payment of not less than a stated amount to the partner, even if the allocable share is less.</a:t>
            </a:r>
          </a:p>
          <a:p>
            <a:pPr lvl="1"/>
            <a:r>
              <a:rPr lang="en-US" altLang="en-US" dirty="0"/>
              <a:t>If so, the guaranteed payment amount is any excess of the guaranteed minimum amount over the distributive share allocable to the partner.</a:t>
            </a:r>
          </a:p>
        </p:txBody>
      </p:sp>
      <p:sp>
        <p:nvSpPr>
          <p:cNvPr id="4" name="Footer Placeholder 3">
            <a:extLst>
              <a:ext uri="{FF2B5EF4-FFF2-40B4-BE49-F238E27FC236}">
                <a16:creationId xmlns:a16="http://schemas.microsoft.com/office/drawing/2014/main" id="{C621488A-A159-42F5-B8EB-9DD7C2718D57}"/>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CB5740CD-136E-4FF9-8C87-5982C08E9B0E}"/>
              </a:ext>
            </a:extLst>
          </p:cNvPr>
          <p:cNvSpPr>
            <a:spLocks noGrp="1"/>
          </p:cNvSpPr>
          <p:nvPr>
            <p:ph type="sldNum" sz="quarter" idx="12"/>
          </p:nvPr>
        </p:nvSpPr>
        <p:spPr/>
        <p:txBody>
          <a:bodyPr/>
          <a:lstStyle/>
          <a:p>
            <a:fld id="{5B232068-8E72-412B-9312-97879CCBF388}" type="slidenum">
              <a:rPr lang="en-US" smtClean="0"/>
              <a:t>42</a:t>
            </a:fld>
            <a:endParaRPr lang="en-US"/>
          </a:p>
        </p:txBody>
      </p:sp>
    </p:spTree>
    <p:extLst>
      <p:ext uri="{BB962C8B-B14F-4D97-AF65-F5344CB8AC3E}">
        <p14:creationId xmlns:p14="http://schemas.microsoft.com/office/powerpoint/2010/main" val="9719552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Treatment of </a:t>
            </a:r>
            <a:br>
              <a:rPr lang="en-US" dirty="0"/>
            </a:br>
            <a:r>
              <a:rPr lang="en-US" dirty="0"/>
              <a:t>Guaranteed </a:t>
            </a:r>
            <a:r>
              <a:rPr lang="en-US" dirty="0" smtClean="0"/>
              <a:t>Payments</a:t>
            </a:r>
            <a:endParaRPr lang="en-US" dirty="0"/>
          </a:p>
        </p:txBody>
      </p:sp>
      <p:sp>
        <p:nvSpPr>
          <p:cNvPr id="67587" name="Content Placeholder 2"/>
          <p:cNvSpPr>
            <a:spLocks noGrp="1"/>
          </p:cNvSpPr>
          <p:nvPr>
            <p:ph idx="1"/>
          </p:nvPr>
        </p:nvSpPr>
        <p:spPr>
          <a:xfrm>
            <a:off x="628650" y="1825625"/>
            <a:ext cx="7886700" cy="4640218"/>
          </a:xfrm>
        </p:spPr>
        <p:txBody>
          <a:bodyPr>
            <a:normAutofit fontScale="92500"/>
          </a:bodyPr>
          <a:lstStyle/>
          <a:p>
            <a:r>
              <a:rPr altLang="en-US" dirty="0"/>
              <a:t>For purposes of determining the partner’s gross income</a:t>
            </a:r>
            <a:r>
              <a:rPr lang="en-US" altLang="en-US" dirty="0"/>
              <a:t> and deductibility by the partnership</a:t>
            </a:r>
            <a:r>
              <a:rPr altLang="en-US" dirty="0"/>
              <a:t>, the guaranteed payment is treated as if made to a </a:t>
            </a:r>
            <a:r>
              <a:rPr altLang="en-US" dirty="0" err="1"/>
              <a:t>nonpartner</a:t>
            </a:r>
            <a:r>
              <a:rPr altLang="en-US" dirty="0"/>
              <a:t>.</a:t>
            </a:r>
          </a:p>
          <a:p>
            <a:pPr lvl="1"/>
            <a:r>
              <a:rPr altLang="en-US" dirty="0"/>
              <a:t>The partner separately states the guaranteed payment from any distributive share.</a:t>
            </a:r>
          </a:p>
          <a:p>
            <a:pPr lvl="2"/>
            <a:r>
              <a:rPr altLang="en-US" dirty="0"/>
              <a:t>The payment is ordinary income to the partner.</a:t>
            </a:r>
            <a:endParaRPr lang="en-US" altLang="en-US" dirty="0"/>
          </a:p>
          <a:p>
            <a:pPr lvl="1"/>
            <a:r>
              <a:rPr lang="en-US" altLang="en-US" dirty="0"/>
              <a:t>The payment is deductible if it would have been deductible if made to a </a:t>
            </a:r>
            <a:r>
              <a:rPr lang="en-US" altLang="en-US" dirty="0" err="1"/>
              <a:t>nonpartner</a:t>
            </a:r>
            <a:r>
              <a:rPr lang="en-US" altLang="en-US" dirty="0"/>
              <a:t>.</a:t>
            </a:r>
          </a:p>
          <a:p>
            <a:pPr lvl="2"/>
            <a:r>
              <a:rPr lang="en-US" altLang="en-US" dirty="0"/>
              <a:t>Usually, deductible guaranteed payments are for general business expenditures that need not be separately stated.</a:t>
            </a:r>
          </a:p>
          <a:p>
            <a:pPr lvl="1"/>
            <a:r>
              <a:rPr lang="en-US" altLang="en-US" dirty="0"/>
              <a:t>If the guaranteed payment exceeds the partnership’s ordinary income, the resulting ordinary loss is allocated among the partners, including the partner who receives the guaranteed payment.</a:t>
            </a:r>
          </a:p>
        </p:txBody>
      </p:sp>
      <p:sp>
        <p:nvSpPr>
          <p:cNvPr id="4" name="Footer Placeholder 3">
            <a:extLst>
              <a:ext uri="{FF2B5EF4-FFF2-40B4-BE49-F238E27FC236}">
                <a16:creationId xmlns:a16="http://schemas.microsoft.com/office/drawing/2014/main" id="{F823281C-387E-475D-8DEB-93BFDBEC4C8B}"/>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4402CB80-91B2-4A34-8117-5FC46186C86B}"/>
              </a:ext>
            </a:extLst>
          </p:cNvPr>
          <p:cNvSpPr>
            <a:spLocks noGrp="1"/>
          </p:cNvSpPr>
          <p:nvPr>
            <p:ph type="sldNum" sz="quarter" idx="12"/>
          </p:nvPr>
        </p:nvSpPr>
        <p:spPr/>
        <p:txBody>
          <a:bodyPr/>
          <a:lstStyle/>
          <a:p>
            <a:fld id="{5B232068-8E72-412B-9312-97879CCBF388}" type="slidenum">
              <a:rPr lang="en-US" smtClean="0"/>
              <a:t>43</a:t>
            </a:fld>
            <a:endParaRPr lang="en-US"/>
          </a:p>
        </p:txBody>
      </p:sp>
    </p:spTree>
    <p:extLst>
      <p:ext uri="{BB962C8B-B14F-4D97-AF65-F5344CB8AC3E}">
        <p14:creationId xmlns:p14="http://schemas.microsoft.com/office/powerpoint/2010/main" val="28587458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Treatment of </a:t>
            </a:r>
            <a:r>
              <a:rPr lang="en-US" dirty="0" smtClean="0"/>
              <a:t>Guaranteed Payments, continued</a:t>
            </a:r>
            <a:endParaRPr lang="en-US" dirty="0"/>
          </a:p>
        </p:txBody>
      </p:sp>
      <p:sp>
        <p:nvSpPr>
          <p:cNvPr id="69635" name="Content Placeholder 2"/>
          <p:cNvSpPr>
            <a:spLocks noGrp="1"/>
          </p:cNvSpPr>
          <p:nvPr>
            <p:ph idx="1"/>
          </p:nvPr>
        </p:nvSpPr>
        <p:spPr/>
        <p:txBody>
          <a:bodyPr/>
          <a:lstStyle/>
          <a:p>
            <a:r>
              <a:rPr altLang="en-US" dirty="0"/>
              <a:t>For all other purposes, the guaranteed payment is treated as if made to a partner in his or her capacity as a partner.</a:t>
            </a:r>
          </a:p>
          <a:p>
            <a:pPr lvl="1"/>
            <a:r>
              <a:rPr altLang="en-US" dirty="0"/>
              <a:t>A partner is not an employee of the partnership.</a:t>
            </a:r>
          </a:p>
          <a:p>
            <a:pPr lvl="1"/>
            <a:r>
              <a:rPr altLang="en-US" dirty="0"/>
              <a:t>Partnership contributions to a self-employment retirement plan are not deductible by the partnership.</a:t>
            </a:r>
          </a:p>
        </p:txBody>
      </p:sp>
      <p:sp>
        <p:nvSpPr>
          <p:cNvPr id="4" name="Footer Placeholder 3">
            <a:extLst>
              <a:ext uri="{FF2B5EF4-FFF2-40B4-BE49-F238E27FC236}">
                <a16:creationId xmlns:a16="http://schemas.microsoft.com/office/drawing/2014/main" id="{793F6085-40B3-4457-8F15-9C583F6158E2}"/>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9EBE8646-0477-4D90-8045-F6F3F9D61017}"/>
              </a:ext>
            </a:extLst>
          </p:cNvPr>
          <p:cNvSpPr>
            <a:spLocks noGrp="1"/>
          </p:cNvSpPr>
          <p:nvPr>
            <p:ph type="sldNum" sz="quarter" idx="12"/>
          </p:nvPr>
        </p:nvSpPr>
        <p:spPr/>
        <p:txBody>
          <a:bodyPr/>
          <a:lstStyle/>
          <a:p>
            <a:fld id="{5B232068-8E72-412B-9312-97879CCBF388}" type="slidenum">
              <a:rPr lang="en-US" smtClean="0"/>
              <a:t>44</a:t>
            </a:fld>
            <a:endParaRPr lang="en-US"/>
          </a:p>
        </p:txBody>
      </p:sp>
    </p:spTree>
    <p:extLst>
      <p:ext uri="{BB962C8B-B14F-4D97-AF65-F5344CB8AC3E}">
        <p14:creationId xmlns:p14="http://schemas.microsoft.com/office/powerpoint/2010/main" val="33943072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Treatment of </a:t>
            </a:r>
            <a:br>
              <a:rPr lang="en-US" dirty="0"/>
            </a:br>
            <a:r>
              <a:rPr lang="en-US" dirty="0"/>
              <a:t>Payments to a Partner</a:t>
            </a:r>
          </a:p>
        </p:txBody>
      </p:sp>
      <p:sp>
        <p:nvSpPr>
          <p:cNvPr id="70659" name="Content Placeholder 2"/>
          <p:cNvSpPr>
            <a:spLocks noGrp="1"/>
          </p:cNvSpPr>
          <p:nvPr>
            <p:ph idx="1"/>
          </p:nvPr>
        </p:nvSpPr>
        <p:spPr>
          <a:xfrm>
            <a:off x="628650" y="1825625"/>
            <a:ext cx="7886700" cy="4640218"/>
          </a:xfrm>
        </p:spPr>
        <p:txBody>
          <a:bodyPr>
            <a:normAutofit fontScale="92500" lnSpcReduction="10000"/>
          </a:bodyPr>
          <a:lstStyle/>
          <a:p>
            <a:r>
              <a:rPr altLang="en-US" dirty="0"/>
              <a:t>Payments to a partner (without regard to income of the partnership) for property or for services not customarily performed by a partner are generally treated as if the transaction took place between two unrelated persons after arm’s-length negotiations.</a:t>
            </a:r>
          </a:p>
          <a:p>
            <a:pPr lvl="1"/>
            <a:r>
              <a:rPr altLang="en-US" dirty="0"/>
              <a:t>Interest paid to a partner on a (true) loan is all gross income to the partner and a deductible partnership item.</a:t>
            </a:r>
          </a:p>
          <a:p>
            <a:pPr lvl="1"/>
            <a:r>
              <a:rPr altLang="en-US" dirty="0"/>
              <a:t>Payments to the partner for services rendered (of a nature not normally performed by a partner) to or for the partnership are gross income to the partner and generally an ordinary deductible expense of the partnership. </a:t>
            </a:r>
            <a:endParaRPr lang="en-US" altLang="en-US" dirty="0"/>
          </a:p>
          <a:p>
            <a:pPr lvl="1"/>
            <a:r>
              <a:rPr lang="en-US" altLang="en-US" dirty="0"/>
              <a:t>A partner acting as a non-partner can sell (or exchange) property to (or with) the partnership, and vice versa.</a:t>
            </a:r>
          </a:p>
          <a:p>
            <a:pPr lvl="2"/>
            <a:r>
              <a:rPr lang="en-US" altLang="en-US" dirty="0"/>
              <a:t>Gain or loss on the transaction is recognized unless an exception applies.</a:t>
            </a:r>
          </a:p>
          <a:p>
            <a:pPr lvl="1"/>
            <a:endParaRPr altLang="en-US" dirty="0"/>
          </a:p>
        </p:txBody>
      </p:sp>
      <p:sp>
        <p:nvSpPr>
          <p:cNvPr id="4" name="Footer Placeholder 3">
            <a:extLst>
              <a:ext uri="{FF2B5EF4-FFF2-40B4-BE49-F238E27FC236}">
                <a16:creationId xmlns:a16="http://schemas.microsoft.com/office/drawing/2014/main" id="{D512B682-F3E1-43C4-BA2E-EE6F62C6C7B1}"/>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A55D356E-E0B8-449E-8620-0BEC53FE9689}"/>
              </a:ext>
            </a:extLst>
          </p:cNvPr>
          <p:cNvSpPr>
            <a:spLocks noGrp="1"/>
          </p:cNvSpPr>
          <p:nvPr>
            <p:ph type="sldNum" sz="quarter" idx="12"/>
          </p:nvPr>
        </p:nvSpPr>
        <p:spPr/>
        <p:txBody>
          <a:bodyPr/>
          <a:lstStyle/>
          <a:p>
            <a:fld id="{5B232068-8E72-412B-9312-97879CCBF388}" type="slidenum">
              <a:rPr lang="en-US" smtClean="0"/>
              <a:t>45</a:t>
            </a:fld>
            <a:endParaRPr lang="en-US"/>
          </a:p>
        </p:txBody>
      </p:sp>
    </p:spTree>
    <p:extLst>
      <p:ext uri="{BB962C8B-B14F-4D97-AF65-F5344CB8AC3E}">
        <p14:creationId xmlns:p14="http://schemas.microsoft.com/office/powerpoint/2010/main" val="5060836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dirty="0"/>
              <a:t>Partnership sells land to Partner. Partnership recognizes loss unless the sale is to a related party. The loss is a partnership item allocable to partners as distributive shares. Partner takes a cost basis in the property.</a:t>
            </a:r>
          </a:p>
        </p:txBody>
      </p:sp>
      <p:sp>
        <p:nvSpPr>
          <p:cNvPr id="4" name="Footer Placeholder 3">
            <a:extLst>
              <a:ext uri="{FF2B5EF4-FFF2-40B4-BE49-F238E27FC236}">
                <a16:creationId xmlns:a16="http://schemas.microsoft.com/office/drawing/2014/main" id="{28D950EA-ABEC-40C1-971B-3F715F7FE7FF}"/>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5" name="Slide Number Placeholder 4">
            <a:extLst>
              <a:ext uri="{FF2B5EF4-FFF2-40B4-BE49-F238E27FC236}">
                <a16:creationId xmlns:a16="http://schemas.microsoft.com/office/drawing/2014/main" id="{269ACA4B-35B8-47FB-9269-1DB682A8B682}"/>
              </a:ext>
            </a:extLst>
          </p:cNvPr>
          <p:cNvSpPr>
            <a:spLocks noGrp="1"/>
          </p:cNvSpPr>
          <p:nvPr>
            <p:ph type="sldNum" sz="quarter" idx="12"/>
          </p:nvPr>
        </p:nvSpPr>
        <p:spPr/>
        <p:txBody>
          <a:bodyPr/>
          <a:lstStyle/>
          <a:p>
            <a:fld id="{5B232068-8E72-412B-9312-97879CCBF388}" type="slidenum">
              <a:rPr lang="en-US" smtClean="0"/>
              <a:t>46</a:t>
            </a:fld>
            <a:endParaRPr lang="en-US"/>
          </a:p>
        </p:txBody>
      </p:sp>
    </p:spTree>
    <p:extLst>
      <p:ext uri="{BB962C8B-B14F-4D97-AF65-F5344CB8AC3E}">
        <p14:creationId xmlns:p14="http://schemas.microsoft.com/office/powerpoint/2010/main" val="37676492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Character and Loss Limits</a:t>
            </a:r>
          </a:p>
        </p:txBody>
      </p:sp>
      <p:sp>
        <p:nvSpPr>
          <p:cNvPr id="73731" name="Content Placeholder 2"/>
          <p:cNvSpPr>
            <a:spLocks noGrp="1"/>
          </p:cNvSpPr>
          <p:nvPr>
            <p:ph idx="1"/>
          </p:nvPr>
        </p:nvSpPr>
        <p:spPr/>
        <p:txBody>
          <a:bodyPr>
            <a:normAutofit/>
          </a:bodyPr>
          <a:lstStyle/>
          <a:p>
            <a:r>
              <a:rPr altLang="en-US" dirty="0"/>
              <a:t>Character and loss limits apply to any transaction between the partnership and either </a:t>
            </a:r>
            <a:endParaRPr lang="en-US" altLang="en-US" dirty="0"/>
          </a:p>
          <a:p>
            <a:pPr lvl="1"/>
            <a:r>
              <a:rPr lang="en-US" altLang="en-US" dirty="0"/>
              <a:t>A</a:t>
            </a:r>
            <a:r>
              <a:rPr altLang="en-US" dirty="0"/>
              <a:t> partner who owns more than 50% of the partnership or </a:t>
            </a:r>
            <a:endParaRPr lang="en-US" altLang="en-US" dirty="0"/>
          </a:p>
          <a:p>
            <a:pPr lvl="1"/>
            <a:r>
              <a:rPr lang="en-US" altLang="en-US" dirty="0"/>
              <a:t>A</a:t>
            </a:r>
            <a:r>
              <a:rPr altLang="en-US" dirty="0"/>
              <a:t>nother partnership if more than 50% of the capital or profits interest of each is owned by the same persons.</a:t>
            </a:r>
          </a:p>
          <a:p>
            <a:r>
              <a:rPr lang="en-US" altLang="en-US" dirty="0"/>
              <a:t>The character rule states that any gain recognized is ordinary income if the property is held as other than a capital asset by the acquiring partner or partnership.</a:t>
            </a:r>
          </a:p>
        </p:txBody>
      </p:sp>
      <p:sp>
        <p:nvSpPr>
          <p:cNvPr id="4" name="Footer Placeholder 3">
            <a:extLst>
              <a:ext uri="{FF2B5EF4-FFF2-40B4-BE49-F238E27FC236}">
                <a16:creationId xmlns:a16="http://schemas.microsoft.com/office/drawing/2014/main" id="{31188714-2070-4B9F-A50E-EF6A3B4B6475}"/>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88B77DF9-D31C-4F89-8B2F-373A3422A597}"/>
              </a:ext>
            </a:extLst>
          </p:cNvPr>
          <p:cNvSpPr>
            <a:spLocks noGrp="1"/>
          </p:cNvSpPr>
          <p:nvPr>
            <p:ph type="sldNum" sz="quarter" idx="12"/>
          </p:nvPr>
        </p:nvSpPr>
        <p:spPr/>
        <p:txBody>
          <a:bodyPr/>
          <a:lstStyle/>
          <a:p>
            <a:fld id="{5B232068-8E72-412B-9312-97879CCBF388}" type="slidenum">
              <a:rPr lang="en-US" smtClean="0"/>
              <a:t>47</a:t>
            </a:fld>
            <a:endParaRPr lang="en-US"/>
          </a:p>
        </p:txBody>
      </p:sp>
    </p:spTree>
    <p:extLst>
      <p:ext uri="{BB962C8B-B14F-4D97-AF65-F5344CB8AC3E}">
        <p14:creationId xmlns:p14="http://schemas.microsoft.com/office/powerpoint/2010/main" val="38994578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character and loss limits</a:t>
            </a:r>
            <a:endParaRPr lang="en-US" dirty="0"/>
          </a:p>
        </p:txBody>
      </p:sp>
      <p:sp>
        <p:nvSpPr>
          <p:cNvPr id="3" name="Content Placeholder 2"/>
          <p:cNvSpPr>
            <a:spLocks noGrp="1"/>
          </p:cNvSpPr>
          <p:nvPr>
            <p:ph idx="1"/>
          </p:nvPr>
        </p:nvSpPr>
        <p:spPr/>
        <p:txBody>
          <a:bodyPr/>
          <a:lstStyle/>
          <a:p>
            <a:r>
              <a:rPr lang="en-US" dirty="0"/>
              <a:t>Dora has held a capital asset for several years. The asset has a basis of $16,000 and a </a:t>
            </a:r>
            <a:r>
              <a:rPr lang="en-US" dirty="0" err="1"/>
              <a:t>FMV</a:t>
            </a:r>
            <a:r>
              <a:rPr lang="en-US" dirty="0"/>
              <a:t> of $24,000. She sells the asset to a partnership in which she is more than a 50% owner. The partnership will hold the property as a depreciable asset. Her gain of $8,000 ($24,000 – $16,000) will be ordinary income since she sold a capital asset to a more-than-50%-owned partnership that is not a capital asset to the partnership. If the partnership were to hold the asset as a capital asset, her gain would be capital gain.</a:t>
            </a:r>
          </a:p>
        </p:txBody>
      </p:sp>
      <p:sp>
        <p:nvSpPr>
          <p:cNvPr id="4" name="Footer Placeholder 3">
            <a:extLst>
              <a:ext uri="{FF2B5EF4-FFF2-40B4-BE49-F238E27FC236}">
                <a16:creationId xmlns:a16="http://schemas.microsoft.com/office/drawing/2014/main" id="{60D2D7C0-1F99-4B15-BAC7-CB5E0C51502F}"/>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5" name="Slide Number Placeholder 4">
            <a:extLst>
              <a:ext uri="{FF2B5EF4-FFF2-40B4-BE49-F238E27FC236}">
                <a16:creationId xmlns:a16="http://schemas.microsoft.com/office/drawing/2014/main" id="{A53E6AB5-EE6E-4587-A4D5-1A2CD3160ED6}"/>
              </a:ext>
            </a:extLst>
          </p:cNvPr>
          <p:cNvSpPr>
            <a:spLocks noGrp="1"/>
          </p:cNvSpPr>
          <p:nvPr>
            <p:ph type="sldNum" sz="quarter" idx="12"/>
          </p:nvPr>
        </p:nvSpPr>
        <p:spPr/>
        <p:txBody>
          <a:bodyPr/>
          <a:lstStyle/>
          <a:p>
            <a:fld id="{5B232068-8E72-412B-9312-97879CCBF388}" type="slidenum">
              <a:rPr lang="en-US" smtClean="0"/>
              <a:t>48</a:t>
            </a:fld>
            <a:endParaRPr lang="en-US"/>
          </a:p>
        </p:txBody>
      </p:sp>
    </p:spTree>
    <p:extLst>
      <p:ext uri="{BB962C8B-B14F-4D97-AF65-F5344CB8AC3E}">
        <p14:creationId xmlns:p14="http://schemas.microsoft.com/office/powerpoint/2010/main" val="33710224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Related Party Sales</a:t>
            </a:r>
          </a:p>
        </p:txBody>
      </p:sp>
      <p:sp>
        <p:nvSpPr>
          <p:cNvPr id="74755" name="Content Placeholder 2"/>
          <p:cNvSpPr>
            <a:spLocks noGrp="1"/>
          </p:cNvSpPr>
          <p:nvPr>
            <p:ph idx="1"/>
          </p:nvPr>
        </p:nvSpPr>
        <p:spPr/>
        <p:txBody>
          <a:bodyPr/>
          <a:lstStyle/>
          <a:p>
            <a:r>
              <a:rPr lang="en-US" altLang="en-US" dirty="0"/>
              <a:t>T</a:t>
            </a:r>
            <a:r>
              <a:rPr altLang="en-US" dirty="0"/>
              <a:t>he acquiring party has a cost basis, and a subsequent taxable disposition event results in no more gain recognition than any excess of realized gain over the loss previously disallowed.</a:t>
            </a:r>
          </a:p>
          <a:p>
            <a:r>
              <a:rPr altLang="en-US" dirty="0"/>
              <a:t>Expenditures are deductible when, and not before, the amount is includible in gross income by the payee, even if the </a:t>
            </a:r>
            <a:r>
              <a:rPr altLang="en-US" dirty="0" err="1"/>
              <a:t>payor</a:t>
            </a:r>
            <a:r>
              <a:rPr altLang="en-US" dirty="0"/>
              <a:t> is an accrual-method taxpayer.</a:t>
            </a:r>
          </a:p>
        </p:txBody>
      </p:sp>
      <p:sp>
        <p:nvSpPr>
          <p:cNvPr id="4" name="Footer Placeholder 3">
            <a:extLst>
              <a:ext uri="{FF2B5EF4-FFF2-40B4-BE49-F238E27FC236}">
                <a16:creationId xmlns:a16="http://schemas.microsoft.com/office/drawing/2014/main" id="{9B93FC9E-313B-4B83-A572-1A677AB042DD}"/>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5138C963-DDF8-4178-A555-8E45F0E44244}"/>
              </a:ext>
            </a:extLst>
          </p:cNvPr>
          <p:cNvSpPr>
            <a:spLocks noGrp="1"/>
          </p:cNvSpPr>
          <p:nvPr>
            <p:ph type="sldNum" sz="quarter" idx="12"/>
          </p:nvPr>
        </p:nvSpPr>
        <p:spPr/>
        <p:txBody>
          <a:bodyPr/>
          <a:lstStyle/>
          <a:p>
            <a:fld id="{5B232068-8E72-412B-9312-97879CCBF388}" type="slidenum">
              <a:rPr lang="en-US" smtClean="0"/>
              <a:t>49</a:t>
            </a:fld>
            <a:endParaRPr lang="en-US"/>
          </a:p>
        </p:txBody>
      </p:sp>
    </p:spTree>
    <p:extLst>
      <p:ext uri="{BB962C8B-B14F-4D97-AF65-F5344CB8AC3E}">
        <p14:creationId xmlns:p14="http://schemas.microsoft.com/office/powerpoint/2010/main" val="1653049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Liabilities</a:t>
            </a:r>
          </a:p>
        </p:txBody>
      </p:sp>
      <p:sp>
        <p:nvSpPr>
          <p:cNvPr id="17411" name="Content Placeholder 2"/>
          <p:cNvSpPr>
            <a:spLocks noGrp="1"/>
          </p:cNvSpPr>
          <p:nvPr>
            <p:ph idx="1"/>
          </p:nvPr>
        </p:nvSpPr>
        <p:spPr/>
        <p:txBody>
          <a:bodyPr/>
          <a:lstStyle/>
          <a:p>
            <a:r>
              <a:rPr altLang="en-US" dirty="0"/>
              <a:t>A partner’s share of partnership liabilities affects the partner’s basis in his or her partnership interest.</a:t>
            </a:r>
          </a:p>
          <a:p>
            <a:r>
              <a:rPr lang="en-US" altLang="en-US" dirty="0"/>
              <a:t>Two types of liabilities:</a:t>
            </a:r>
          </a:p>
          <a:p>
            <a:pPr lvl="1"/>
            <a:r>
              <a:rPr lang="en-US" altLang="en-US" dirty="0"/>
              <a:t>Recourse</a:t>
            </a:r>
          </a:p>
          <a:p>
            <a:pPr lvl="1"/>
            <a:r>
              <a:rPr lang="en-US" altLang="en-US" dirty="0"/>
              <a:t>Nonrecourse</a:t>
            </a:r>
            <a:endParaRPr altLang="en-US" dirty="0"/>
          </a:p>
        </p:txBody>
      </p:sp>
      <p:sp>
        <p:nvSpPr>
          <p:cNvPr id="4" name="Footer Placeholder 3">
            <a:extLst>
              <a:ext uri="{FF2B5EF4-FFF2-40B4-BE49-F238E27FC236}">
                <a16:creationId xmlns:a16="http://schemas.microsoft.com/office/drawing/2014/main" id="{CF94E8E4-BD2A-445C-A87E-6875D86BECDE}"/>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37B5057A-5B20-4623-BAE5-C8A3603D803C}"/>
              </a:ext>
            </a:extLst>
          </p:cNvPr>
          <p:cNvSpPr>
            <a:spLocks noGrp="1"/>
          </p:cNvSpPr>
          <p:nvPr>
            <p:ph type="sldNum" sz="quarter" idx="12"/>
          </p:nvPr>
        </p:nvSpPr>
        <p:spPr/>
        <p:txBody>
          <a:bodyPr/>
          <a:lstStyle/>
          <a:p>
            <a:fld id="{5B232068-8E72-412B-9312-97879CCBF388}" type="slidenum">
              <a:rPr lang="en-US" smtClean="0"/>
              <a:t>5</a:t>
            </a:fld>
            <a:endParaRPr lang="en-US"/>
          </a:p>
        </p:txBody>
      </p:sp>
    </p:spTree>
    <p:extLst>
      <p:ext uri="{BB962C8B-B14F-4D97-AF65-F5344CB8AC3E}">
        <p14:creationId xmlns:p14="http://schemas.microsoft.com/office/powerpoint/2010/main" val="682413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Recourse Liability</a:t>
            </a:r>
          </a:p>
        </p:txBody>
      </p:sp>
      <p:sp>
        <p:nvSpPr>
          <p:cNvPr id="3" name="Content Placeholder 2"/>
          <p:cNvSpPr>
            <a:spLocks noGrp="1"/>
          </p:cNvSpPr>
          <p:nvPr>
            <p:ph idx="1"/>
          </p:nvPr>
        </p:nvSpPr>
        <p:spPr>
          <a:xfrm>
            <a:off x="628650" y="1825625"/>
            <a:ext cx="7886700" cy="4640218"/>
          </a:xfrm>
        </p:spPr>
        <p:txBody>
          <a:bodyPr>
            <a:normAutofit lnSpcReduction="10000"/>
          </a:bodyPr>
          <a:lstStyle/>
          <a:p>
            <a:r>
              <a:rPr lang="en-US" dirty="0"/>
              <a:t>A liability is a recourse liability if the creditor has a claim for payment against the partnership or any partner if the partnership defaults.</a:t>
            </a:r>
          </a:p>
          <a:p>
            <a:r>
              <a:rPr lang="en-US" dirty="0"/>
              <a:t>Partners generally share recourse liabilities based on their ratio for sharing losses.</a:t>
            </a:r>
          </a:p>
          <a:p>
            <a:pPr lvl="1"/>
            <a:r>
              <a:rPr lang="en-US" dirty="0"/>
              <a:t>A partner who pays more than his or her proportionate share of a partnership debt that becomes uncollectible is permitted to take a bad debt deduction equal to the amount in excess of that partner’s share of the debt.</a:t>
            </a:r>
          </a:p>
          <a:p>
            <a:pPr lvl="1"/>
            <a:r>
              <a:rPr lang="en-US" dirty="0"/>
              <a:t>A limited partner cannot share in recourse debt in excess of any of his or her obligations to make additional contributions to the partnership and any additional amount(s) that (s)he would actually lose if the partnership could not pay its debt.</a:t>
            </a:r>
          </a:p>
        </p:txBody>
      </p:sp>
      <p:sp>
        <p:nvSpPr>
          <p:cNvPr id="4" name="Footer Placeholder 3">
            <a:extLst>
              <a:ext uri="{FF2B5EF4-FFF2-40B4-BE49-F238E27FC236}">
                <a16:creationId xmlns:a16="http://schemas.microsoft.com/office/drawing/2014/main" id="{CF5A9166-88C6-4DD1-83D8-7414AD95576B}"/>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7" name="Slide Number Placeholder 6">
            <a:extLst>
              <a:ext uri="{FF2B5EF4-FFF2-40B4-BE49-F238E27FC236}">
                <a16:creationId xmlns:a16="http://schemas.microsoft.com/office/drawing/2014/main" id="{8542E203-1E2B-4633-9394-F9C9C0617084}"/>
              </a:ext>
            </a:extLst>
          </p:cNvPr>
          <p:cNvSpPr>
            <a:spLocks noGrp="1"/>
          </p:cNvSpPr>
          <p:nvPr>
            <p:ph type="sldNum" sz="quarter" idx="12"/>
          </p:nvPr>
        </p:nvSpPr>
        <p:spPr/>
        <p:txBody>
          <a:bodyPr/>
          <a:lstStyle/>
          <a:p>
            <a:fld id="{5B232068-8E72-412B-9312-97879CCBF388}" type="slidenum">
              <a:rPr lang="en-US" smtClean="0"/>
              <a:t>6</a:t>
            </a:fld>
            <a:endParaRPr lang="en-US"/>
          </a:p>
        </p:txBody>
      </p:sp>
    </p:spTree>
    <p:extLst>
      <p:ext uri="{BB962C8B-B14F-4D97-AF65-F5344CB8AC3E}">
        <p14:creationId xmlns:p14="http://schemas.microsoft.com/office/powerpoint/2010/main" val="3026505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Nonrecourse Liabilities</a:t>
            </a:r>
          </a:p>
        </p:txBody>
      </p:sp>
      <p:sp>
        <p:nvSpPr>
          <p:cNvPr id="19459" name="Content Placeholder 2"/>
          <p:cNvSpPr>
            <a:spLocks noGrp="1"/>
          </p:cNvSpPr>
          <p:nvPr>
            <p:ph idx="1"/>
          </p:nvPr>
        </p:nvSpPr>
        <p:spPr/>
        <p:txBody>
          <a:bodyPr/>
          <a:lstStyle/>
          <a:p>
            <a:r>
              <a:rPr altLang="en-US" dirty="0"/>
              <a:t>In the case of nonrecourse liabilities, the creditor has no claim against the partnership or any partners.</a:t>
            </a:r>
          </a:p>
          <a:p>
            <a:pPr lvl="1"/>
            <a:r>
              <a:rPr lang="en-US" altLang="en-US" dirty="0"/>
              <a:t>T</a:t>
            </a:r>
            <a:r>
              <a:rPr altLang="en-US" dirty="0"/>
              <a:t>he creditor may have a claim against a particular secured item of partnership property.</a:t>
            </a:r>
          </a:p>
          <a:p>
            <a:r>
              <a:rPr altLang="en-US" dirty="0"/>
              <a:t>All partners share in nonrecourse liabilities based on their ratio for sharing profits.</a:t>
            </a:r>
          </a:p>
        </p:txBody>
      </p:sp>
      <p:sp>
        <p:nvSpPr>
          <p:cNvPr id="4" name="Footer Placeholder 3">
            <a:extLst>
              <a:ext uri="{FF2B5EF4-FFF2-40B4-BE49-F238E27FC236}">
                <a16:creationId xmlns:a16="http://schemas.microsoft.com/office/drawing/2014/main" id="{C132225E-0CEE-4144-B6B9-61D90B460028}"/>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CC6792EE-1348-4304-B8CC-E9B56B97907C}"/>
              </a:ext>
            </a:extLst>
          </p:cNvPr>
          <p:cNvSpPr>
            <a:spLocks noGrp="1"/>
          </p:cNvSpPr>
          <p:nvPr>
            <p:ph type="sldNum" sz="quarter" idx="12"/>
          </p:nvPr>
        </p:nvSpPr>
        <p:spPr/>
        <p:txBody>
          <a:bodyPr/>
          <a:lstStyle/>
          <a:p>
            <a:fld id="{5B232068-8E72-412B-9312-97879CCBF388}" type="slidenum">
              <a:rPr lang="en-US" smtClean="0"/>
              <a:t>7</a:t>
            </a:fld>
            <a:endParaRPr lang="en-US"/>
          </a:p>
        </p:txBody>
      </p:sp>
    </p:spTree>
    <p:extLst>
      <p:ext uri="{BB962C8B-B14F-4D97-AF65-F5344CB8AC3E}">
        <p14:creationId xmlns:p14="http://schemas.microsoft.com/office/powerpoint/2010/main" val="828339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Organizational Expenses</a:t>
            </a:r>
          </a:p>
        </p:txBody>
      </p:sp>
      <p:sp>
        <p:nvSpPr>
          <p:cNvPr id="20483" name="Content Placeholder 2"/>
          <p:cNvSpPr>
            <a:spLocks noGrp="1"/>
          </p:cNvSpPr>
          <p:nvPr>
            <p:ph idx="1"/>
          </p:nvPr>
        </p:nvSpPr>
        <p:spPr>
          <a:xfrm>
            <a:off x="628650" y="1825625"/>
            <a:ext cx="7886700" cy="4640218"/>
          </a:xfrm>
        </p:spPr>
        <p:txBody>
          <a:bodyPr>
            <a:normAutofit lnSpcReduction="10000"/>
          </a:bodyPr>
          <a:lstStyle/>
          <a:p>
            <a:r>
              <a:rPr altLang="en-US" dirty="0"/>
              <a:t>The partnership may elect to deduct up to $5,000 in organizational expenses.</a:t>
            </a:r>
          </a:p>
          <a:p>
            <a:pPr lvl="1"/>
            <a:r>
              <a:rPr altLang="en-US" dirty="0"/>
              <a:t>This amount is reduced by the amount by which the organizational expenses exceed $50,000.</a:t>
            </a:r>
          </a:p>
          <a:p>
            <a:pPr lvl="2"/>
            <a:r>
              <a:rPr altLang="en-US" dirty="0"/>
              <a:t>The remainder of the organizational expenses is allowed as a deduction ratably over a 180-month period, beginning with the month business operations begin.</a:t>
            </a:r>
            <a:endParaRPr lang="en-US" altLang="en-US" dirty="0"/>
          </a:p>
          <a:p>
            <a:r>
              <a:rPr lang="en-US" altLang="en-US" dirty="0"/>
              <a:t>Organizational expenses are costs incurred in forming the partnership.</a:t>
            </a:r>
          </a:p>
          <a:p>
            <a:pPr lvl="1"/>
            <a:r>
              <a:rPr lang="en-US" altLang="en-US" dirty="0"/>
              <a:t>Examples are legal fees for drafting a partnership agreement, costs of state filings, and cost of required notice publications.</a:t>
            </a:r>
          </a:p>
          <a:p>
            <a:pPr lvl="2"/>
            <a:endParaRPr altLang="en-US" dirty="0"/>
          </a:p>
        </p:txBody>
      </p:sp>
      <p:sp>
        <p:nvSpPr>
          <p:cNvPr id="4" name="Footer Placeholder 3">
            <a:extLst>
              <a:ext uri="{FF2B5EF4-FFF2-40B4-BE49-F238E27FC236}">
                <a16:creationId xmlns:a16="http://schemas.microsoft.com/office/drawing/2014/main" id="{FACC72A6-FCA3-4EE3-B669-C6416246A8CF}"/>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13A6CE49-4DB7-4217-A213-B439725BDF16}"/>
              </a:ext>
            </a:extLst>
          </p:cNvPr>
          <p:cNvSpPr>
            <a:spLocks noGrp="1"/>
          </p:cNvSpPr>
          <p:nvPr>
            <p:ph type="sldNum" sz="quarter" idx="12"/>
          </p:nvPr>
        </p:nvSpPr>
        <p:spPr/>
        <p:txBody>
          <a:bodyPr/>
          <a:lstStyle/>
          <a:p>
            <a:fld id="{5B232068-8E72-412B-9312-97879CCBF388}" type="slidenum">
              <a:rPr lang="en-US" smtClean="0"/>
              <a:t>8</a:t>
            </a:fld>
            <a:endParaRPr lang="en-US"/>
          </a:p>
        </p:txBody>
      </p:sp>
    </p:spTree>
    <p:extLst>
      <p:ext uri="{BB962C8B-B14F-4D97-AF65-F5344CB8AC3E}">
        <p14:creationId xmlns:p14="http://schemas.microsoft.com/office/powerpoint/2010/main" val="305518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Syndication Fees</a:t>
            </a:r>
          </a:p>
        </p:txBody>
      </p:sp>
      <p:sp>
        <p:nvSpPr>
          <p:cNvPr id="22531" name="Content Placeholder 2"/>
          <p:cNvSpPr>
            <a:spLocks noGrp="1"/>
          </p:cNvSpPr>
          <p:nvPr>
            <p:ph idx="1"/>
          </p:nvPr>
        </p:nvSpPr>
        <p:spPr>
          <a:xfrm>
            <a:off x="628650" y="1825625"/>
            <a:ext cx="7886700" cy="4640218"/>
          </a:xfrm>
        </p:spPr>
        <p:txBody>
          <a:bodyPr/>
          <a:lstStyle/>
          <a:p>
            <a:r>
              <a:rPr altLang="en-US" dirty="0"/>
              <a:t>Syndication fees are not qualified organizational expenses and are not eligible for amortization.</a:t>
            </a:r>
          </a:p>
          <a:p>
            <a:pPr lvl="1"/>
            <a:r>
              <a:rPr altLang="en-US" dirty="0"/>
              <a:t>They must be capitalized.</a:t>
            </a:r>
          </a:p>
          <a:p>
            <a:r>
              <a:rPr altLang="en-US" dirty="0"/>
              <a:t>They are costs of issuing and marketing partnership interests.</a:t>
            </a:r>
          </a:p>
          <a:p>
            <a:pPr lvl="1"/>
            <a:r>
              <a:rPr altLang="en-US" dirty="0"/>
              <a:t>Examples are prospectus preparation costs and commissions on sales of limited partnership interests.</a:t>
            </a:r>
          </a:p>
          <a:p>
            <a:r>
              <a:rPr altLang="en-US" dirty="0"/>
              <a:t>They might alter the amount of gain or loss when the partnership is terminated.</a:t>
            </a:r>
          </a:p>
        </p:txBody>
      </p:sp>
      <p:sp>
        <p:nvSpPr>
          <p:cNvPr id="4" name="Footer Placeholder 3">
            <a:extLst>
              <a:ext uri="{FF2B5EF4-FFF2-40B4-BE49-F238E27FC236}">
                <a16:creationId xmlns:a16="http://schemas.microsoft.com/office/drawing/2014/main" id="{1D8B08EF-487F-4006-AF45-0A4A20C6CDAB}"/>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9</a:t>
            </a:r>
            <a:endParaRPr lang="en-US" dirty="0"/>
          </a:p>
        </p:txBody>
      </p:sp>
      <p:sp>
        <p:nvSpPr>
          <p:cNvPr id="6" name="Slide Number Placeholder 5">
            <a:extLst>
              <a:ext uri="{FF2B5EF4-FFF2-40B4-BE49-F238E27FC236}">
                <a16:creationId xmlns:a16="http://schemas.microsoft.com/office/drawing/2014/main" id="{567478BC-75F3-4C82-9E02-2F25BC053FBD}"/>
              </a:ext>
            </a:extLst>
          </p:cNvPr>
          <p:cNvSpPr>
            <a:spLocks noGrp="1"/>
          </p:cNvSpPr>
          <p:nvPr>
            <p:ph type="sldNum" sz="quarter" idx="12"/>
          </p:nvPr>
        </p:nvSpPr>
        <p:spPr/>
        <p:txBody>
          <a:bodyPr/>
          <a:lstStyle/>
          <a:p>
            <a:fld id="{5B232068-8E72-412B-9312-97879CCBF388}" type="slidenum">
              <a:rPr lang="en-US" smtClean="0"/>
              <a:t>9</a:t>
            </a:fld>
            <a:endParaRPr lang="en-US"/>
          </a:p>
        </p:txBody>
      </p:sp>
    </p:spTree>
    <p:extLst>
      <p:ext uri="{BB962C8B-B14F-4D97-AF65-F5344CB8AC3E}">
        <p14:creationId xmlns:p14="http://schemas.microsoft.com/office/powerpoint/2010/main" val="3090418733"/>
      </p:ext>
    </p:extLst>
  </p:cSld>
  <p:clrMapOvr>
    <a:masterClrMapping/>
  </p:clrMapOvr>
</p:sld>
</file>

<file path=ppt/theme/theme1.xml><?xml version="1.0" encoding="utf-8"?>
<a:theme xmlns:a="http://schemas.openxmlformats.org/drawingml/2006/main" name="GTstandard2016">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Tstandard2016" id="{D45F436D-E213-472A-83FA-F9040B4F998A}" vid="{BCE7024E-AE58-441F-92A9-26E23E7DFA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StandardScreen2016</Template>
  <TotalTime>606</TotalTime>
  <Words>5211</Words>
  <Application>Microsoft Office PowerPoint</Application>
  <PresentationFormat>On-screen Show (4:3)</PresentationFormat>
  <Paragraphs>336</Paragraphs>
  <Slides>49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Arial</vt:lpstr>
      <vt:lpstr>Calibri</vt:lpstr>
      <vt:lpstr>Calibri Light</vt:lpstr>
      <vt:lpstr>Courier New</vt:lpstr>
      <vt:lpstr>GTstandard2016</vt:lpstr>
      <vt:lpstr>EA REVIEW: PART 2 Study Unit 9</vt:lpstr>
      <vt:lpstr>Table of Contents</vt:lpstr>
      <vt:lpstr>Overview</vt:lpstr>
      <vt:lpstr>Partnership Operations and Partner’s Taxable Income</vt:lpstr>
      <vt:lpstr>Liabilities</vt:lpstr>
      <vt:lpstr>Recourse Liability</vt:lpstr>
      <vt:lpstr>Nonrecourse Liabilities</vt:lpstr>
      <vt:lpstr>Organizational Expenses</vt:lpstr>
      <vt:lpstr>Syndication Fees</vt:lpstr>
      <vt:lpstr>Partners’ Capital Accounts</vt:lpstr>
      <vt:lpstr>Partner’s Taxable Income</vt:lpstr>
      <vt:lpstr>Partnership Taxable Income</vt:lpstr>
      <vt:lpstr>Separately Stated Items</vt:lpstr>
      <vt:lpstr>Ordinary Income</vt:lpstr>
      <vt:lpstr>Deductions</vt:lpstr>
      <vt:lpstr>Contributions to Employee Retirement Accounts</vt:lpstr>
      <vt:lpstr>Partner’s Distributive Share</vt:lpstr>
      <vt:lpstr>Precontribution Gain or Loss</vt:lpstr>
      <vt:lpstr>Character of  Distributive Shares</vt:lpstr>
      <vt:lpstr>Elections by  Partnership or Partner</vt:lpstr>
      <vt:lpstr>Basis</vt:lpstr>
      <vt:lpstr>Basis continued</vt:lpstr>
      <vt:lpstr>Losses</vt:lpstr>
      <vt:lpstr>At-Risk Rules</vt:lpstr>
      <vt:lpstr>Passive Activity Loss</vt:lpstr>
      <vt:lpstr>Gift of Partnership Interest</vt:lpstr>
      <vt:lpstr>Inheritance</vt:lpstr>
      <vt:lpstr>Partnership Return Requirements</vt:lpstr>
      <vt:lpstr>Penalties</vt:lpstr>
      <vt:lpstr>Partnership Representative</vt:lpstr>
      <vt:lpstr>Reporting for Qualified Business Income Deduction (QBID)</vt:lpstr>
      <vt:lpstr>Distribution of Partnership Assets</vt:lpstr>
      <vt:lpstr>Definition</vt:lpstr>
      <vt:lpstr>Current Distributions</vt:lpstr>
      <vt:lpstr>Money Distributions</vt:lpstr>
      <vt:lpstr>Property Distributions</vt:lpstr>
      <vt:lpstr>Basis in Distributed Property</vt:lpstr>
      <vt:lpstr>Holding Period  and Ownership Interest</vt:lpstr>
      <vt:lpstr>Disproportionate Distributions</vt:lpstr>
      <vt:lpstr>Partners Dealing with Their Own Partnership</vt:lpstr>
      <vt:lpstr>Return for Services</vt:lpstr>
      <vt:lpstr>Guaranteed Payments</vt:lpstr>
      <vt:lpstr>Treatment of  Guaranteed Payments</vt:lpstr>
      <vt:lpstr>Treatment of Guaranteed Payments, continued</vt:lpstr>
      <vt:lpstr>Treatment of  Payments to a Partner</vt:lpstr>
      <vt:lpstr>Example</vt:lpstr>
      <vt:lpstr>Character and Loss Limits</vt:lpstr>
      <vt:lpstr>Example of character and loss limits</vt:lpstr>
      <vt:lpstr>Related Party Sales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Gleim EA</dc:title>
  <dc:creator>Irvin Gleim;tester</dc:creator>
  <cp:lastModifiedBy>GU.Distance.Education.Stu02</cp:lastModifiedBy>
  <cp:revision>49</cp:revision>
  <dcterms:created xsi:type="dcterms:W3CDTF">2014-05-28T20:49:16Z</dcterms:created>
  <dcterms:modified xsi:type="dcterms:W3CDTF">2020-01-30T22:06:35Z</dcterms:modified>
</cp:coreProperties>
</file>