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8" r:id="rId1"/>
  </p:sldMasterIdLst>
  <p:notesMasterIdLst>
    <p:notesMasterId r:id="rId64"/>
  </p:notesMasterIdLst>
  <p:sldIdLst>
    <p:sldId id="256" r:id="rId2"/>
    <p:sldId id="351" r:id="rId3"/>
    <p:sldId id="350" r:id="rId4"/>
    <p:sldId id="352" r:id="rId5"/>
    <p:sldId id="353" r:id="rId6"/>
    <p:sldId id="393" r:id="rId7"/>
    <p:sldId id="354" r:id="rId8"/>
    <p:sldId id="394" r:id="rId9"/>
    <p:sldId id="397" r:id="rId10"/>
    <p:sldId id="398" r:id="rId11"/>
    <p:sldId id="401" r:id="rId12"/>
    <p:sldId id="402" r:id="rId13"/>
    <p:sldId id="356" r:id="rId14"/>
    <p:sldId id="357" r:id="rId15"/>
    <p:sldId id="358" r:id="rId16"/>
    <p:sldId id="359" r:id="rId17"/>
    <p:sldId id="360" r:id="rId18"/>
    <p:sldId id="361" r:id="rId19"/>
    <p:sldId id="362" r:id="rId20"/>
    <p:sldId id="403" r:id="rId21"/>
    <p:sldId id="404" r:id="rId22"/>
    <p:sldId id="363" r:id="rId23"/>
    <p:sldId id="364" r:id="rId24"/>
    <p:sldId id="365" r:id="rId25"/>
    <p:sldId id="414" r:id="rId26"/>
    <p:sldId id="366" r:id="rId27"/>
    <p:sldId id="367" r:id="rId28"/>
    <p:sldId id="368" r:id="rId29"/>
    <p:sldId id="369" r:id="rId30"/>
    <p:sldId id="370" r:id="rId31"/>
    <p:sldId id="371" r:id="rId32"/>
    <p:sldId id="372" r:id="rId33"/>
    <p:sldId id="373" r:id="rId34"/>
    <p:sldId id="374" r:id="rId35"/>
    <p:sldId id="375" r:id="rId36"/>
    <p:sldId id="376" r:id="rId37"/>
    <p:sldId id="377" r:id="rId38"/>
    <p:sldId id="378" r:id="rId39"/>
    <p:sldId id="395" r:id="rId40"/>
    <p:sldId id="379" r:id="rId41"/>
    <p:sldId id="380" r:id="rId42"/>
    <p:sldId id="381" r:id="rId43"/>
    <p:sldId id="382" r:id="rId44"/>
    <p:sldId id="383" r:id="rId45"/>
    <p:sldId id="384" r:id="rId46"/>
    <p:sldId id="405" r:id="rId47"/>
    <p:sldId id="406" r:id="rId48"/>
    <p:sldId id="415" r:id="rId49"/>
    <p:sldId id="385" r:id="rId50"/>
    <p:sldId id="386" r:id="rId51"/>
    <p:sldId id="387" r:id="rId52"/>
    <p:sldId id="388" r:id="rId53"/>
    <p:sldId id="389" r:id="rId54"/>
    <p:sldId id="390" r:id="rId55"/>
    <p:sldId id="391" r:id="rId56"/>
    <p:sldId id="392" r:id="rId57"/>
    <p:sldId id="408" r:id="rId58"/>
    <p:sldId id="407" r:id="rId59"/>
    <p:sldId id="409" r:id="rId60"/>
    <p:sldId id="410" r:id="rId61"/>
    <p:sldId id="411" r:id="rId62"/>
    <p:sldId id="412" r:id="rId6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823" autoAdjust="0"/>
    <p:restoredTop sz="94660"/>
  </p:normalViewPr>
  <p:slideViewPr>
    <p:cSldViewPr snapToGrid="0">
      <p:cViewPr varScale="1">
        <p:scale>
          <a:sx n="84" d="100"/>
          <a:sy n="84" d="100"/>
        </p:scale>
        <p:origin x="571"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6353BCE-474B-4983-8657-2833E137218E}" type="datetimeFigureOut">
              <a:rPr lang="en-US" smtClean="0"/>
              <a:t>2/18/2020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6925FE-1278-4AB8-AE38-395DE1B7B500}" type="slidenum">
              <a:rPr lang="en-US" smtClean="0"/>
              <a:t>‹#›</a:t>
            </a:fld>
            <a:endParaRPr lang="en-US"/>
          </a:p>
        </p:txBody>
      </p:sp>
    </p:spTree>
    <p:extLst>
      <p:ext uri="{BB962C8B-B14F-4D97-AF65-F5344CB8AC3E}">
        <p14:creationId xmlns:p14="http://schemas.microsoft.com/office/powerpoint/2010/main" val="3697637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26925FE-1278-4AB8-AE38-395DE1B7B500}" type="slidenum">
              <a:rPr lang="en-US" smtClean="0"/>
              <a:t>1</a:t>
            </a:fld>
            <a:endParaRPr lang="en-US"/>
          </a:p>
        </p:txBody>
      </p:sp>
    </p:spTree>
    <p:extLst>
      <p:ext uri="{BB962C8B-B14F-4D97-AF65-F5344CB8AC3E}">
        <p14:creationId xmlns:p14="http://schemas.microsoft.com/office/powerpoint/2010/main" val="24445577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85257"/>
            <a:ext cx="7772400" cy="1724706"/>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4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1112847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sic">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a:t>
            </a:fld>
            <a:endParaRPr lang="en-US"/>
          </a:p>
        </p:txBody>
      </p:sp>
    </p:spTree>
    <p:extLst>
      <p:ext uri="{BB962C8B-B14F-4D97-AF65-F5344CB8AC3E}">
        <p14:creationId xmlns:p14="http://schemas.microsoft.com/office/powerpoint/2010/main" val="27686759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ubuni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3888" y="2821577"/>
            <a:ext cx="7886700" cy="1689463"/>
          </a:xfrm>
        </p:spPr>
        <p:txBody>
          <a:bodyPr anchor="b">
            <a:normAutofit/>
          </a:bodyPr>
          <a:lstStyle>
            <a:lvl1pPr>
              <a:defRPr sz="54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buNone/>
              <a:defRPr sz="4000">
                <a:solidFill>
                  <a:schemeClr val="tx1"/>
                </a:solidFill>
                <a:latin typeface="Arial" panose="020B0604020202020204" pitchFamily="34" charset="0"/>
                <a:cs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1911576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Column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u="sng"/>
            </a:lvl1p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Footer Placeholder 5"/>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7" name="Slide Number Placeholder 6"/>
          <p:cNvSpPr>
            <a:spLocks noGrp="1"/>
          </p:cNvSpPr>
          <p:nvPr>
            <p:ph type="sldNum" sz="quarter" idx="12"/>
          </p:nvPr>
        </p:nvSpPr>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16309018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2ColumnsHeader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454965"/>
          </a:xfrm>
        </p:spPr>
        <p:txBody>
          <a:bodyPr/>
          <a:lstStyle>
            <a:lvl1pPr>
              <a:defRPr u="sng"/>
            </a:lvl1pPr>
          </a:lstStyle>
          <a:p>
            <a:r>
              <a:rPr lang="en-US"/>
              <a:t>Click to edit Master title style</a:t>
            </a:r>
            <a:endParaRPr lang="en-US" dirty="0"/>
          </a:p>
        </p:txBody>
      </p:sp>
      <p:sp>
        <p:nvSpPr>
          <p:cNvPr id="3" name="Text Placeholder 2"/>
          <p:cNvSpPr>
            <a:spLocks noGrp="1"/>
          </p:cNvSpPr>
          <p:nvPr>
            <p:ph type="body" idx="1"/>
          </p:nvPr>
        </p:nvSpPr>
        <p:spPr>
          <a:xfrm>
            <a:off x="629842" y="1425576"/>
            <a:ext cx="3868340"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249488"/>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25576"/>
            <a:ext cx="3887391" cy="823912"/>
          </a:xfrm>
        </p:spPr>
        <p:txBody>
          <a:bodyPr anchor="b"/>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249488"/>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Footer Placeholder 7"/>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9" name="Slide Number Placeholder 8"/>
          <p:cNvSpPr>
            <a:spLocks noGrp="1"/>
          </p:cNvSpPr>
          <p:nvPr>
            <p:ph type="sldNum" sz="quarter" idx="12"/>
          </p:nvPr>
        </p:nvSpPr>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2538201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LargeItem">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4" name="Footer Placeholder 3"/>
          <p:cNvSpPr>
            <a:spLocks noGrp="1"/>
          </p:cNvSpPr>
          <p:nvPr>
            <p:ph type="ftr" sz="quarter" idx="11"/>
          </p:nvPr>
        </p:nvSpPr>
        <p:spPr>
          <a:xfrm rot="5400000">
            <a:off x="-3232924" y="3232922"/>
            <a:ext cx="6830969" cy="365125"/>
          </a:xfrm>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p:cNvSpPr>
            <a:spLocks noGrp="1"/>
          </p:cNvSpPr>
          <p:nvPr>
            <p:ph type="sldNum" sz="quarter" idx="12"/>
          </p:nvPr>
        </p:nvSpPr>
        <p:spPr>
          <a:xfrm rot="5400000">
            <a:off x="-35152" y="6457723"/>
            <a:ext cx="435429" cy="365125"/>
          </a:xfrm>
        </p:spPr>
        <p:txBody>
          <a:body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34170737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TOC">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lvl1pPr algn="l">
              <a:defRPr/>
            </a:lvl1p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p:cNvSpPr>
            <a:spLocks noGrp="1"/>
          </p:cNvSpPr>
          <p:nvPr>
            <p:ph type="sldNum" sz="quarter" idx="12"/>
          </p:nvPr>
        </p:nvSpPr>
        <p:spPr/>
        <p:txBody>
          <a:bodyPr/>
          <a:lstStyle/>
          <a:p>
            <a:fld id="{5B232068-8E72-412B-9312-97879CCBF388}" type="slidenum">
              <a:rPr lang="en-US" smtClean="0"/>
              <a:t>‹#›</a:t>
            </a:fld>
            <a:endParaRPr lang="en-US"/>
          </a:p>
        </p:txBody>
      </p:sp>
      <p:sp>
        <p:nvSpPr>
          <p:cNvPr id="8" name="Text Placeholder 7"/>
          <p:cNvSpPr>
            <a:spLocks noGrp="1"/>
          </p:cNvSpPr>
          <p:nvPr>
            <p:ph type="body" sz="quarter" idx="13"/>
          </p:nvPr>
        </p:nvSpPr>
        <p:spPr>
          <a:xfrm>
            <a:off x="646043" y="1523396"/>
            <a:ext cx="7779855" cy="3530600"/>
          </a:xfrm>
        </p:spPr>
        <p:txBody>
          <a:bodyPr anchor="ctr"/>
          <a:lstStyle>
            <a:lvl1pPr marL="0" indent="0" algn="l">
              <a:buNone/>
              <a:defRPr/>
            </a:lvl1pPr>
            <a:lvl2pPr marL="257175" indent="0" algn="l">
              <a:buNone/>
              <a:defRPr>
                <a:solidFill>
                  <a:schemeClr val="tx1"/>
                </a:solidFill>
              </a:defRPr>
            </a:lvl2pPr>
            <a:lvl3pPr marL="514350" indent="0" algn="l">
              <a:buNone/>
              <a:defRPr/>
            </a:lvl3pPr>
            <a:lvl4pPr marL="771525" indent="0" algn="l">
              <a:buNone/>
              <a:defRPr/>
            </a:lvl4pPr>
            <a:lvl5pPr marL="1028700" indent="0" algn="l">
              <a:buNone/>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Box 2"/>
          <p:cNvSpPr txBox="1"/>
          <p:nvPr userDrawn="1"/>
        </p:nvSpPr>
        <p:spPr>
          <a:xfrm>
            <a:off x="646045" y="692401"/>
            <a:ext cx="7948820" cy="646331"/>
          </a:xfrm>
          <a:prstGeom prst="rect">
            <a:avLst/>
          </a:prstGeom>
          <a:noFill/>
        </p:spPr>
        <p:txBody>
          <a:bodyPr wrap="square" rtlCol="0">
            <a:spAutoFit/>
          </a:bodyPr>
          <a:lstStyle/>
          <a:p>
            <a:r>
              <a:rPr lang="en-US" sz="3600" dirty="0">
                <a:latin typeface="Arial" panose="020B0604020202020204" pitchFamily="34" charset="0"/>
                <a:cs typeface="Arial" panose="020B0604020202020204" pitchFamily="34" charset="0"/>
              </a:rPr>
              <a:t>Table of Contents</a:t>
            </a:r>
          </a:p>
        </p:txBody>
      </p:sp>
    </p:spTree>
    <p:extLst>
      <p:ext uri="{BB962C8B-B14F-4D97-AF65-F5344CB8AC3E}">
        <p14:creationId xmlns:p14="http://schemas.microsoft.com/office/powerpoint/2010/main" val="34598990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TOC">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lvl1pPr algn="l">
              <a:defRPr/>
            </a:lvl1p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p:cNvSpPr>
            <a:spLocks noGrp="1"/>
          </p:cNvSpPr>
          <p:nvPr>
            <p:ph type="sldNum" sz="quarter" idx="12"/>
          </p:nvPr>
        </p:nvSpPr>
        <p:spPr/>
        <p:txBody>
          <a:bodyPr/>
          <a:lstStyle/>
          <a:p>
            <a:fld id="{5B232068-8E72-412B-9312-97879CCBF388}" type="slidenum">
              <a:rPr lang="en-US" smtClean="0"/>
              <a:t>‹#›</a:t>
            </a:fld>
            <a:endParaRPr lang="en-US"/>
          </a:p>
        </p:txBody>
      </p:sp>
      <p:sp>
        <p:nvSpPr>
          <p:cNvPr id="8" name="Text Placeholder 7"/>
          <p:cNvSpPr>
            <a:spLocks noGrp="1"/>
          </p:cNvSpPr>
          <p:nvPr>
            <p:ph type="body" sz="quarter" idx="13"/>
          </p:nvPr>
        </p:nvSpPr>
        <p:spPr>
          <a:xfrm>
            <a:off x="646043" y="1523396"/>
            <a:ext cx="7779855" cy="3530600"/>
          </a:xfrm>
        </p:spPr>
        <p:txBody>
          <a:bodyPr/>
          <a:lstStyle>
            <a:lvl1pPr marL="0" indent="0" algn="l">
              <a:buNone/>
              <a:defRPr/>
            </a:lvl1pPr>
            <a:lvl2pPr marL="342900" indent="0" algn="l">
              <a:buNone/>
              <a:defRPr>
                <a:solidFill>
                  <a:schemeClr val="tx1"/>
                </a:solidFill>
              </a:defRPr>
            </a:lvl2pPr>
            <a:lvl3pPr marL="685800" indent="0" algn="l">
              <a:buNone/>
              <a:defRPr/>
            </a:lvl3pPr>
            <a:lvl4pPr marL="1028700" indent="0" algn="l">
              <a:buNone/>
              <a:defRPr/>
            </a:lvl4pPr>
            <a:lvl5pPr marL="1371600" indent="0" algn="l">
              <a:buNone/>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3" name="TextBox 2"/>
          <p:cNvSpPr txBox="1"/>
          <p:nvPr userDrawn="1"/>
        </p:nvSpPr>
        <p:spPr>
          <a:xfrm>
            <a:off x="646044" y="692399"/>
            <a:ext cx="7948820" cy="646331"/>
          </a:xfrm>
          <a:prstGeom prst="rect">
            <a:avLst/>
          </a:prstGeom>
          <a:noFill/>
        </p:spPr>
        <p:txBody>
          <a:bodyPr wrap="square" rtlCol="0">
            <a:spAutoFit/>
          </a:bodyPr>
          <a:lstStyle/>
          <a:p>
            <a:r>
              <a:rPr lang="en-US" sz="3600" dirty="0">
                <a:latin typeface="+mj-lt"/>
              </a:rPr>
              <a:t>Table of Contents</a:t>
            </a:r>
          </a:p>
        </p:txBody>
      </p:sp>
    </p:spTree>
    <p:extLst>
      <p:ext uri="{BB962C8B-B14F-4D97-AF65-F5344CB8AC3E}">
        <p14:creationId xmlns:p14="http://schemas.microsoft.com/office/powerpoint/2010/main" val="20625935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0" y="6492875"/>
            <a:ext cx="7419703" cy="365125"/>
          </a:xfrm>
          <a:prstGeom prst="rect">
            <a:avLst/>
          </a:prstGeom>
        </p:spPr>
        <p:txBody>
          <a:bodyPr vert="horz" lIns="91440" tIns="45720" rIns="91440" bIns="45720" rtlCol="0" anchor="ctr"/>
          <a:lstStyle>
            <a:lvl1pPr algn="l">
              <a:defRPr sz="800">
                <a:solidFill>
                  <a:schemeClr val="tx1"/>
                </a:solidFill>
                <a:latin typeface="Arial" panose="020B0604020202020204" pitchFamily="34" charset="0"/>
                <a:cs typeface="Arial" panose="020B0604020202020204" pitchFamily="34" charset="0"/>
              </a:defRPr>
            </a:lvl1p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4"/>
          </p:nvPr>
        </p:nvSpPr>
        <p:spPr>
          <a:xfrm>
            <a:off x="8708570" y="6465843"/>
            <a:ext cx="435429" cy="365125"/>
          </a:xfrm>
          <a:prstGeom prst="rect">
            <a:avLst/>
          </a:prstGeom>
        </p:spPr>
        <p:txBody>
          <a:bodyPr vert="horz" lIns="91440" tIns="45720" rIns="91440" bIns="45720" rtlCol="0" anchor="ctr"/>
          <a:lstStyle>
            <a:lvl1pPr algn="r">
              <a:defRPr sz="800">
                <a:solidFill>
                  <a:schemeClr val="tx1"/>
                </a:solidFill>
                <a:latin typeface="Arial" panose="020B0604020202020204" pitchFamily="34" charset="0"/>
                <a:cs typeface="Arial" panose="020B0604020202020204" pitchFamily="34" charset="0"/>
              </a:defRPr>
            </a:lvl1pPr>
          </a:lstStyle>
          <a:p>
            <a:fld id="{5B232068-8E72-412B-9312-97879CCBF388}" type="slidenum">
              <a:rPr lang="en-US" smtClean="0"/>
              <a:pPr/>
              <a:t>‹#›</a:t>
            </a:fld>
            <a:endParaRPr lang="en-US" dirty="0"/>
          </a:p>
        </p:txBody>
      </p:sp>
    </p:spTree>
    <p:extLst>
      <p:ext uri="{BB962C8B-B14F-4D97-AF65-F5344CB8AC3E}">
        <p14:creationId xmlns:p14="http://schemas.microsoft.com/office/powerpoint/2010/main" val="3505761926"/>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54" r:id="rId8"/>
  </p:sldLayoutIdLst>
  <p:hf hdr="0" dt="0"/>
  <p:txStyles>
    <p:titleStyle>
      <a:lvl1pPr algn="l" defTabSz="914400" rtl="0" eaLnBrk="1" latinLnBrk="0" hangingPunct="1">
        <a:lnSpc>
          <a:spcPct val="90000"/>
        </a:lnSpc>
        <a:spcBef>
          <a:spcPct val="0"/>
        </a:spcBef>
        <a:buNone/>
        <a:defRPr sz="4400" kern="1200">
          <a:solidFill>
            <a:srgbClr val="213F9A"/>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Clr>
          <a:srgbClr val="213F9A"/>
        </a:buClr>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ED1849"/>
        </a:buClr>
        <a:buSzPct val="70000"/>
        <a:buFont typeface="Courier New" panose="02070309020205020404" pitchFamily="49" charset="0"/>
        <a:buChar char="o"/>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213F9A"/>
        </a:buClr>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ED1849"/>
        </a:buClr>
        <a:buSzPct val="70000"/>
        <a:buFont typeface="Courier New" panose="02070309020205020404" pitchFamily="49" charset="0"/>
        <a:buChar char="o"/>
        <a:defRPr sz="24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213F9A"/>
        </a:buClr>
        <a:buFont typeface="Arial" panose="020B0604020202020204" pitchFamily="34" charset="0"/>
        <a:buChar char="•"/>
        <a:defRPr sz="24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EA REVIEW: PART 2</a:t>
            </a:r>
            <a:br>
              <a:rPr lang="en-US" dirty="0"/>
            </a:br>
            <a:r>
              <a:rPr lang="en-US" dirty="0"/>
              <a:t>Study Unit 4</a:t>
            </a:r>
          </a:p>
        </p:txBody>
      </p:sp>
      <p:sp>
        <p:nvSpPr>
          <p:cNvPr id="4" name="Footer Placeholder 3"/>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p:cNvSpPr>
            <a:spLocks noGrp="1"/>
          </p:cNvSpPr>
          <p:nvPr>
            <p:ph type="sldNum" sz="quarter" idx="12"/>
          </p:nvPr>
        </p:nvSpPr>
        <p:spPr/>
        <p:txBody>
          <a:bodyPr/>
          <a:lstStyle/>
          <a:p>
            <a:fld id="{5B232068-8E72-412B-9312-97879CCBF388}" type="slidenum">
              <a:rPr lang="en-US" smtClean="0"/>
              <a:pPr/>
              <a:t>1</a:t>
            </a:fld>
            <a:endParaRPr lang="en-US" dirty="0"/>
          </a:p>
        </p:txBody>
      </p:sp>
      <p:sp>
        <p:nvSpPr>
          <p:cNvPr id="8" name="Subtitle 7"/>
          <p:cNvSpPr>
            <a:spLocks noGrp="1"/>
          </p:cNvSpPr>
          <p:nvPr>
            <p:ph type="subTitle" idx="1"/>
          </p:nvPr>
        </p:nvSpPr>
        <p:spPr/>
        <p:txBody>
          <a:bodyPr/>
          <a:lstStyle/>
          <a:p>
            <a:r>
              <a:rPr lang="en-US" dirty="0"/>
              <a:t>Other Deductions</a:t>
            </a:r>
          </a:p>
        </p:txBody>
      </p:sp>
    </p:spTree>
    <p:extLst>
      <p:ext uri="{BB962C8B-B14F-4D97-AF65-F5344CB8AC3E}">
        <p14:creationId xmlns:p14="http://schemas.microsoft.com/office/powerpoint/2010/main" val="3546610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Multiple-Choice </a:t>
            </a:r>
            <a:r>
              <a:rPr lang="en-US" dirty="0" smtClean="0"/>
              <a:t>Answer 1</a:t>
            </a:r>
            <a:endParaRPr lang="en-US" dirty="0"/>
          </a:p>
        </p:txBody>
      </p:sp>
      <p:graphicFrame>
        <p:nvGraphicFramePr>
          <p:cNvPr id="8" name="Table 7">
            <a:extLst>
              <a:ext uri="{FF2B5EF4-FFF2-40B4-BE49-F238E27FC236}">
                <a16:creationId xmlns:a16="http://schemas.microsoft.com/office/drawing/2014/main" id="{2A4C2DF2-F73F-4432-976C-A21F8EAB9706}"/>
              </a:ext>
            </a:extLst>
          </p:cNvPr>
          <p:cNvGraphicFramePr>
            <a:graphicFrameLocks noGrp="1"/>
          </p:cNvGraphicFramePr>
          <p:nvPr>
            <p:extLst>
              <p:ext uri="{D42A27DB-BD31-4B8C-83A1-F6EECF244321}">
                <p14:modId xmlns:p14="http://schemas.microsoft.com/office/powerpoint/2010/main" val="1274733439"/>
              </p:ext>
            </p:extLst>
          </p:nvPr>
        </p:nvGraphicFramePr>
        <p:xfrm>
          <a:off x="1075454" y="2816258"/>
          <a:ext cx="4142498" cy="1334344"/>
        </p:xfrm>
        <a:graphic>
          <a:graphicData uri="http://schemas.openxmlformats.org/drawingml/2006/table">
            <a:tbl>
              <a:tblPr firstRow="1" bandRow="1">
                <a:tableStyleId>{2D5ABB26-0587-4C30-8999-92F81FD0307C}</a:tableStyleId>
              </a:tblPr>
              <a:tblGrid>
                <a:gridCol w="3029587">
                  <a:extLst>
                    <a:ext uri="{9D8B030D-6E8A-4147-A177-3AD203B41FA5}">
                      <a16:colId xmlns:a16="http://schemas.microsoft.com/office/drawing/2014/main" val="614550891"/>
                    </a:ext>
                  </a:extLst>
                </a:gridCol>
                <a:gridCol w="1112911">
                  <a:extLst>
                    <a:ext uri="{9D8B030D-6E8A-4147-A177-3AD203B41FA5}">
                      <a16:colId xmlns:a16="http://schemas.microsoft.com/office/drawing/2014/main" val="2388929698"/>
                    </a:ext>
                  </a:extLst>
                </a:gridCol>
              </a:tblGrid>
              <a:tr h="243003">
                <a:tc>
                  <a:txBody>
                    <a:bodyPr/>
                    <a:lstStyle/>
                    <a:p>
                      <a:r>
                        <a:rPr lang="en-US" sz="1200" dirty="0"/>
                        <a:t>Dues</a:t>
                      </a:r>
                    </a:p>
                  </a:txBody>
                  <a:tcPr/>
                </a:tc>
                <a:tc>
                  <a:txBody>
                    <a:bodyPr/>
                    <a:lstStyle/>
                    <a:p>
                      <a:pPr algn="r"/>
                      <a:r>
                        <a:rPr lang="en-US" sz="1200" dirty="0"/>
                        <a:t>$2,400</a:t>
                      </a:r>
                    </a:p>
                  </a:txBody>
                  <a:tcPr anchor="b"/>
                </a:tc>
                <a:extLst>
                  <a:ext uri="{0D108BD9-81ED-4DB2-BD59-A6C34878D82A}">
                    <a16:rowId xmlns:a16="http://schemas.microsoft.com/office/drawing/2014/main" val="2442606972"/>
                  </a:ext>
                </a:extLst>
              </a:tr>
              <a:tr h="405004">
                <a:tc>
                  <a:txBody>
                    <a:bodyPr/>
                    <a:lstStyle/>
                    <a:p>
                      <a:r>
                        <a:rPr lang="en-US" sz="1200" dirty="0"/>
                        <a:t>Meals directly related to bona fide business discussions with clients</a:t>
                      </a:r>
                    </a:p>
                  </a:txBody>
                  <a:tcPr/>
                </a:tc>
                <a:tc>
                  <a:txBody>
                    <a:bodyPr/>
                    <a:lstStyle/>
                    <a:p>
                      <a:pPr algn="r"/>
                      <a:r>
                        <a:rPr lang="en-US" sz="1200" dirty="0"/>
                        <a:t>2,000</a:t>
                      </a:r>
                    </a:p>
                  </a:txBody>
                  <a:tcPr anchor="b"/>
                </a:tc>
                <a:extLst>
                  <a:ext uri="{0D108BD9-81ED-4DB2-BD59-A6C34878D82A}">
                    <a16:rowId xmlns:a16="http://schemas.microsoft.com/office/drawing/2014/main" val="1550917110"/>
                  </a:ext>
                </a:extLst>
              </a:tr>
              <a:tr h="243003">
                <a:tc>
                  <a:txBody>
                    <a:bodyPr/>
                    <a:lstStyle/>
                    <a:p>
                      <a:r>
                        <a:rPr lang="en-US" sz="1200" dirty="0"/>
                        <a:t>Tips</a:t>
                      </a:r>
                    </a:p>
                  </a:txBody>
                  <a:tcPr/>
                </a:tc>
                <a:tc>
                  <a:txBody>
                    <a:bodyPr/>
                    <a:lstStyle/>
                    <a:p>
                      <a:pPr algn="r"/>
                      <a:r>
                        <a:rPr lang="en-US" sz="1200" dirty="0"/>
                        <a:t>400</a:t>
                      </a:r>
                    </a:p>
                  </a:txBody>
                  <a:tcPr anchor="b"/>
                </a:tc>
                <a:extLst>
                  <a:ext uri="{0D108BD9-81ED-4DB2-BD59-A6C34878D82A}">
                    <a16:rowId xmlns:a16="http://schemas.microsoft.com/office/drawing/2014/main" val="1339298856"/>
                  </a:ext>
                </a:extLst>
              </a:tr>
              <a:tr h="328504">
                <a:tc>
                  <a:txBody>
                    <a:bodyPr/>
                    <a:lstStyle/>
                    <a:p>
                      <a:r>
                        <a:rPr lang="en-US" sz="1200" dirty="0"/>
                        <a:t>Transportation to/from meals</a:t>
                      </a:r>
                    </a:p>
                  </a:txBody>
                  <a:tcPr/>
                </a:tc>
                <a:tc>
                  <a:txBody>
                    <a:bodyPr/>
                    <a:lstStyle/>
                    <a:p>
                      <a:pPr algn="r"/>
                      <a:r>
                        <a:rPr lang="en-US" sz="1200" dirty="0"/>
                        <a:t>300</a:t>
                      </a:r>
                    </a:p>
                  </a:txBody>
                  <a:tcPr anchor="b"/>
                </a:tc>
                <a:extLst>
                  <a:ext uri="{0D108BD9-81ED-4DB2-BD59-A6C34878D82A}">
                    <a16:rowId xmlns:a16="http://schemas.microsoft.com/office/drawing/2014/main" val="2896405766"/>
                  </a:ext>
                </a:extLst>
              </a:tr>
            </a:tbl>
          </a:graphicData>
        </a:graphic>
      </p:graphicFrame>
      <p:sp>
        <p:nvSpPr>
          <p:cNvPr id="3" name="Content Placeholder 2"/>
          <p:cNvSpPr>
            <a:spLocks noGrp="1"/>
          </p:cNvSpPr>
          <p:nvPr>
            <p:ph idx="1"/>
          </p:nvPr>
        </p:nvSpPr>
        <p:spPr>
          <a:xfrm>
            <a:off x="628650" y="1825625"/>
            <a:ext cx="7886700" cy="4640218"/>
          </a:xfrm>
        </p:spPr>
        <p:txBody>
          <a:bodyPr>
            <a:normAutofit/>
          </a:bodyPr>
          <a:lstStyle/>
          <a:p>
            <a:pPr marL="0" indent="0">
              <a:buNone/>
            </a:pPr>
            <a:r>
              <a:rPr lang="en-US" sz="1800" dirty="0"/>
              <a:t>Ms. Patel, a self-employed attorney, is a member of Executive Club, which is a professional business persons’ club. Ms. Patel uses the club on a regular basis to entertain clients. Ms. Patel had the following detailed records to substantiate the expenses of Executive Club during the current year:</a:t>
            </a:r>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What amount may Ms. Patel deduct on her income tax return for the current year?</a:t>
            </a:r>
          </a:p>
          <a:p>
            <a:pPr marL="0" indent="0">
              <a:buNone/>
            </a:pPr>
            <a:endParaRPr lang="en-US" sz="1800" dirty="0"/>
          </a:p>
          <a:p>
            <a:pPr marL="457200" indent="-457200">
              <a:buFont typeface="+mj-lt"/>
              <a:buAutoNum type="alphaUcPeriod"/>
            </a:pPr>
            <a:r>
              <a:rPr lang="en-US" sz="1800" dirty="0"/>
              <a:t>$5,100</a:t>
            </a:r>
          </a:p>
          <a:p>
            <a:pPr marL="457200" indent="-457200">
              <a:buFont typeface="+mj-lt"/>
              <a:buAutoNum type="alphaUcPeriod"/>
            </a:pPr>
            <a:r>
              <a:rPr lang="en-US" sz="1800" dirty="0"/>
              <a:t>$2,600</a:t>
            </a:r>
          </a:p>
          <a:p>
            <a:pPr marL="457200" indent="-457200">
              <a:buFont typeface="+mj-lt"/>
              <a:buAutoNum type="alphaUcPeriod"/>
            </a:pPr>
            <a:r>
              <a:rPr lang="en-US" sz="1800" dirty="0"/>
              <a:t>$1,700</a:t>
            </a:r>
          </a:p>
          <a:p>
            <a:pPr marL="457200" indent="-457200">
              <a:buFont typeface="+mj-lt"/>
              <a:buAutoNum type="alphaUcPeriod"/>
            </a:pPr>
            <a:r>
              <a:rPr lang="en-US" sz="1800" b="1" dirty="0"/>
              <a:t>$1,500</a:t>
            </a:r>
          </a:p>
        </p:txBody>
      </p:sp>
      <p:sp>
        <p:nvSpPr>
          <p:cNvPr id="6" name="TextBox 5"/>
          <p:cNvSpPr txBox="1"/>
          <p:nvPr/>
        </p:nvSpPr>
        <p:spPr>
          <a:xfrm>
            <a:off x="2709644" y="4830865"/>
            <a:ext cx="5805706" cy="1384995"/>
          </a:xfrm>
          <a:prstGeom prst="rect">
            <a:avLst/>
          </a:prstGeom>
          <a:solidFill>
            <a:schemeClr val="bg1"/>
          </a:solidFill>
          <a:ln>
            <a:solidFill>
              <a:schemeClr val="tx1"/>
            </a:solidFill>
          </a:ln>
        </p:spPr>
        <p:txBody>
          <a:bodyPr wrap="square" rtlCol="0">
            <a:spAutoFit/>
          </a:bodyPr>
          <a:lstStyle/>
          <a:p>
            <a:r>
              <a:rPr lang="en-US" sz="1400" dirty="0">
                <a:latin typeface="Calibri" panose="020F0502020204030204" pitchFamily="34" charset="0"/>
              </a:rPr>
              <a:t>The expenses of a meal include amounts spent on food and tips relating to the meal. The amount allowable as a deduction for meal expenses is limited to 50% of the expenses. Transportation expenses to and from a business meal are 100% deductible. No deduction is permitted for club dues to a professional club when the principal purpose is for entertainment. Therefore, the allowable deduction is $1,500 {$300 + [($2,000 + $400) × 50%]}.</a:t>
            </a:r>
          </a:p>
        </p:txBody>
      </p:sp>
      <p:sp>
        <p:nvSpPr>
          <p:cNvPr id="4" name="Footer Placeholder 3">
            <a:extLst>
              <a:ext uri="{FF2B5EF4-FFF2-40B4-BE49-F238E27FC236}">
                <a16:creationId xmlns:a16="http://schemas.microsoft.com/office/drawing/2014/main" id="{7AAB9CF6-A0D3-4248-AE99-4840795B29EC}"/>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a:extLst>
              <a:ext uri="{FF2B5EF4-FFF2-40B4-BE49-F238E27FC236}">
                <a16:creationId xmlns:a16="http://schemas.microsoft.com/office/drawing/2014/main" id="{847941C2-0AAD-405C-A839-AD0FA0470A6A}"/>
              </a:ext>
            </a:extLst>
          </p:cNvPr>
          <p:cNvSpPr>
            <a:spLocks noGrp="1"/>
          </p:cNvSpPr>
          <p:nvPr>
            <p:ph type="sldNum" sz="quarter" idx="12"/>
          </p:nvPr>
        </p:nvSpPr>
        <p:spPr/>
        <p:txBody>
          <a:bodyPr/>
          <a:lstStyle/>
          <a:p>
            <a:fld id="{5B232068-8E72-412B-9312-97879CCBF388}" type="slidenum">
              <a:rPr lang="en-US" smtClean="0"/>
              <a:pPr/>
              <a:t>10</a:t>
            </a:fld>
            <a:endParaRPr lang="en-US"/>
          </a:p>
        </p:txBody>
      </p:sp>
    </p:spTree>
    <p:extLst>
      <p:ext uri="{BB962C8B-B14F-4D97-AF65-F5344CB8AC3E}">
        <p14:creationId xmlns:p14="http://schemas.microsoft.com/office/powerpoint/2010/main" val="348545046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Multiple-Choice </a:t>
            </a:r>
            <a:r>
              <a:rPr lang="en-US" dirty="0" smtClean="0"/>
              <a:t>Question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Mr. Garland, a self-employed seafood wholesaler, arranged a business meeting with his five principal clients during the current year. The night the clients arrived in town, Mr. and Mrs. Garland entertained the clients and their spouses at their home. The cost of the food and beverages was $800. As each client left, they were given a cheese and fruit basket, which cost $80 each. The business meeting was held the next day at Mr. Garland’s office. Assuming no other similar expenses during the current year, what amount can Mr. Garland deduct as a business expense for the current year?</a:t>
            </a:r>
          </a:p>
          <a:p>
            <a:endParaRPr lang="en-US" dirty="0"/>
          </a:p>
          <a:p>
            <a:pPr marL="457200" indent="-457200">
              <a:buFont typeface="+mj-lt"/>
              <a:buAutoNum type="alphaUcPeriod"/>
            </a:pPr>
            <a:r>
              <a:rPr lang="en-US" dirty="0"/>
              <a:t>$0</a:t>
            </a:r>
          </a:p>
          <a:p>
            <a:pPr marL="457200" indent="-457200">
              <a:buFont typeface="+mj-lt"/>
              <a:buAutoNum type="alphaUcPeriod"/>
            </a:pPr>
            <a:r>
              <a:rPr lang="en-US" dirty="0"/>
              <a:t>$125</a:t>
            </a:r>
          </a:p>
          <a:p>
            <a:pPr marL="457200" indent="-457200">
              <a:buFont typeface="+mj-lt"/>
              <a:buAutoNum type="alphaUcPeriod"/>
            </a:pPr>
            <a:r>
              <a:rPr lang="en-US" dirty="0"/>
              <a:t>$400</a:t>
            </a:r>
          </a:p>
          <a:p>
            <a:pPr marL="457200" indent="-457200">
              <a:buFont typeface="+mj-lt"/>
              <a:buAutoNum type="alphaUcPeriod"/>
            </a:pPr>
            <a:r>
              <a:rPr lang="en-US" dirty="0"/>
              <a:t>$525</a:t>
            </a:r>
          </a:p>
        </p:txBody>
      </p:sp>
      <p:sp>
        <p:nvSpPr>
          <p:cNvPr id="4" name="Footer Placeholder 3">
            <a:extLst>
              <a:ext uri="{FF2B5EF4-FFF2-40B4-BE49-F238E27FC236}">
                <a16:creationId xmlns:a16="http://schemas.microsoft.com/office/drawing/2014/main" id="{21318632-7F10-4DB9-BE27-23D1B30F3900}"/>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a:extLst>
              <a:ext uri="{FF2B5EF4-FFF2-40B4-BE49-F238E27FC236}">
                <a16:creationId xmlns:a16="http://schemas.microsoft.com/office/drawing/2014/main" id="{4D25E062-680C-43A9-BCD6-29648782833E}"/>
              </a:ext>
            </a:extLst>
          </p:cNvPr>
          <p:cNvSpPr>
            <a:spLocks noGrp="1"/>
          </p:cNvSpPr>
          <p:nvPr>
            <p:ph type="sldNum" sz="quarter" idx="12"/>
          </p:nvPr>
        </p:nvSpPr>
        <p:spPr/>
        <p:txBody>
          <a:bodyPr/>
          <a:lstStyle/>
          <a:p>
            <a:fld id="{5B232068-8E72-412B-9312-97879CCBF388}" type="slidenum">
              <a:rPr lang="en-US" smtClean="0"/>
              <a:pPr/>
              <a:t>11</a:t>
            </a:fld>
            <a:endParaRPr lang="en-US"/>
          </a:p>
        </p:txBody>
      </p:sp>
    </p:spTree>
    <p:extLst>
      <p:ext uri="{BB962C8B-B14F-4D97-AF65-F5344CB8AC3E}">
        <p14:creationId xmlns:p14="http://schemas.microsoft.com/office/powerpoint/2010/main" val="41472239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Multiple-Choice </a:t>
            </a:r>
            <a:r>
              <a:rPr lang="en-US" dirty="0" smtClean="0"/>
              <a:t>Answer 2</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Mr. Garland, a self-employed seafood wholesaler, arranged a business meeting with his five principal clients during the current year. The night the clients arrived in town, Mr. and Mrs. Garland entertained the clients and their spouses at their home. The cost of the food and beverages was $800. As each client left, they were given a cheese and fruit basket, which cost $80 each. The business meeting was held the next day at Mr. Garland’s office. Assuming no other similar expenses during the current year, what amount can Mr. Garland deduct as a business expense for the current year?</a:t>
            </a:r>
          </a:p>
          <a:p>
            <a:endParaRPr lang="en-US" dirty="0"/>
          </a:p>
          <a:p>
            <a:pPr marL="457200" indent="-457200">
              <a:buFont typeface="+mj-lt"/>
              <a:buAutoNum type="alphaUcPeriod"/>
            </a:pPr>
            <a:r>
              <a:rPr lang="en-US" dirty="0"/>
              <a:t>$0</a:t>
            </a:r>
          </a:p>
          <a:p>
            <a:pPr marL="457200" indent="-457200">
              <a:buFont typeface="+mj-lt"/>
              <a:buAutoNum type="alphaUcPeriod"/>
            </a:pPr>
            <a:r>
              <a:rPr lang="en-US" dirty="0"/>
              <a:t>$125</a:t>
            </a:r>
          </a:p>
          <a:p>
            <a:pPr marL="457200" indent="-457200">
              <a:buFont typeface="+mj-lt"/>
              <a:buAutoNum type="alphaUcPeriod"/>
            </a:pPr>
            <a:r>
              <a:rPr lang="en-US" dirty="0"/>
              <a:t>$400</a:t>
            </a:r>
          </a:p>
          <a:p>
            <a:pPr marL="457200" indent="-457200">
              <a:buFont typeface="+mj-lt"/>
              <a:buAutoNum type="alphaUcPeriod"/>
            </a:pPr>
            <a:r>
              <a:rPr lang="en-US" b="1" dirty="0"/>
              <a:t>$525</a:t>
            </a:r>
          </a:p>
        </p:txBody>
      </p:sp>
      <p:sp>
        <p:nvSpPr>
          <p:cNvPr id="6" name="TextBox 5"/>
          <p:cNvSpPr txBox="1"/>
          <p:nvPr/>
        </p:nvSpPr>
        <p:spPr>
          <a:xfrm>
            <a:off x="2709644" y="4722336"/>
            <a:ext cx="5805706" cy="738664"/>
          </a:xfrm>
          <a:prstGeom prst="rect">
            <a:avLst/>
          </a:prstGeom>
          <a:solidFill>
            <a:schemeClr val="bg1"/>
          </a:solidFill>
          <a:ln>
            <a:solidFill>
              <a:schemeClr val="tx1"/>
            </a:solidFill>
          </a:ln>
        </p:spPr>
        <p:txBody>
          <a:bodyPr wrap="square" rtlCol="0">
            <a:spAutoFit/>
          </a:bodyPr>
          <a:lstStyle/>
          <a:p>
            <a:r>
              <a:rPr lang="en-US" sz="1400" dirty="0">
                <a:latin typeface="Calibri" panose="020F0502020204030204" pitchFamily="34" charset="0"/>
              </a:rPr>
              <a:t>The meal expense deductible is $400 (50%), and the deduction for gifts to clients is limited to $25 per person. Here, the Garlands gave each of five clients an $80 gift. The Garlands may deduct $125 of this $400 gift expense.</a:t>
            </a:r>
          </a:p>
        </p:txBody>
      </p:sp>
      <p:sp>
        <p:nvSpPr>
          <p:cNvPr id="4" name="Footer Placeholder 3">
            <a:extLst>
              <a:ext uri="{FF2B5EF4-FFF2-40B4-BE49-F238E27FC236}">
                <a16:creationId xmlns:a16="http://schemas.microsoft.com/office/drawing/2014/main" id="{7AAB9CF6-A0D3-4248-AE99-4840795B29EC}"/>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a:extLst>
              <a:ext uri="{FF2B5EF4-FFF2-40B4-BE49-F238E27FC236}">
                <a16:creationId xmlns:a16="http://schemas.microsoft.com/office/drawing/2014/main" id="{847941C2-0AAD-405C-A839-AD0FA0470A6A}"/>
              </a:ext>
            </a:extLst>
          </p:cNvPr>
          <p:cNvSpPr>
            <a:spLocks noGrp="1"/>
          </p:cNvSpPr>
          <p:nvPr>
            <p:ph type="sldNum" sz="quarter" idx="12"/>
          </p:nvPr>
        </p:nvSpPr>
        <p:spPr/>
        <p:txBody>
          <a:bodyPr/>
          <a:lstStyle/>
          <a:p>
            <a:fld id="{5B232068-8E72-412B-9312-97879CCBF388}" type="slidenum">
              <a:rPr lang="en-US" smtClean="0"/>
              <a:pPr/>
              <a:t>12</a:t>
            </a:fld>
            <a:endParaRPr lang="en-US"/>
          </a:p>
        </p:txBody>
      </p:sp>
    </p:spTree>
    <p:extLst>
      <p:ext uri="{BB962C8B-B14F-4D97-AF65-F5344CB8AC3E}">
        <p14:creationId xmlns:p14="http://schemas.microsoft.com/office/powerpoint/2010/main" val="35127333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Travel Expenses</a:t>
            </a:r>
          </a:p>
        </p:txBody>
      </p:sp>
      <p:sp>
        <p:nvSpPr>
          <p:cNvPr id="3" name="Text Placeholder 2"/>
          <p:cNvSpPr>
            <a:spLocks noGrp="1"/>
          </p:cNvSpPr>
          <p:nvPr>
            <p:ph type="body" idx="1"/>
          </p:nvPr>
        </p:nvSpPr>
        <p:spPr/>
        <p:txBody>
          <a:bodyPr/>
          <a:lstStyle/>
          <a:p>
            <a:r>
              <a:rPr lang="en-US" dirty="0"/>
              <a:t>4.2</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13</a:t>
            </a:fld>
            <a:endParaRPr lang="en-US" dirty="0"/>
          </a:p>
        </p:txBody>
      </p:sp>
    </p:spTree>
    <p:extLst>
      <p:ext uri="{BB962C8B-B14F-4D97-AF65-F5344CB8AC3E}">
        <p14:creationId xmlns:p14="http://schemas.microsoft.com/office/powerpoint/2010/main" val="9955698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Travel Deduction</a:t>
            </a:r>
          </a:p>
        </p:txBody>
      </p:sp>
      <p:sp>
        <p:nvSpPr>
          <p:cNvPr id="3" name="Content Placeholder 2"/>
          <p:cNvSpPr>
            <a:spLocks noGrp="1"/>
          </p:cNvSpPr>
          <p:nvPr>
            <p:ph idx="1"/>
          </p:nvPr>
        </p:nvSpPr>
        <p:spPr>
          <a:xfrm>
            <a:off x="628650" y="1825625"/>
            <a:ext cx="7886700" cy="4640218"/>
          </a:xfrm>
        </p:spPr>
        <p:txBody>
          <a:bodyPr>
            <a:normAutofit/>
          </a:bodyPr>
          <a:lstStyle/>
          <a:p>
            <a:r>
              <a:rPr lang="en-US" dirty="0"/>
              <a:t>While away from home overnight on business, ordinary and necessary travel expenses, including meals (subject to the 50% limit), are deductible.</a:t>
            </a:r>
          </a:p>
          <a:p>
            <a:pPr lvl="1"/>
            <a:r>
              <a:rPr lang="en-US" dirty="0"/>
              <a:t>No deduction is allowed for commuting expenses, travel that is primarily personal in nature or as a form of education, or travel to attend investment meetings. </a:t>
            </a:r>
          </a:p>
          <a:p>
            <a:pPr lvl="1"/>
            <a:r>
              <a:rPr lang="en-US" dirty="0"/>
              <a:t>No deduction is allowed for the travel expenses of a taxpayer’s spouse unless there is a bona fide business purpose for the spouse’s presence, the spouse is an employee, and the expenses would be otherwise deductible.</a:t>
            </a:r>
          </a:p>
          <a:p>
            <a:pPr lvl="1"/>
            <a:r>
              <a:rPr lang="en-US" dirty="0"/>
              <a:t>Employees subject to Department of Transportation hours of service rules have an 80% limit.</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14</a:t>
            </a:fld>
            <a:endParaRPr lang="en-US"/>
          </a:p>
        </p:txBody>
      </p:sp>
    </p:spTree>
    <p:extLst>
      <p:ext uri="{BB962C8B-B14F-4D97-AF65-F5344CB8AC3E}">
        <p14:creationId xmlns:p14="http://schemas.microsoft.com/office/powerpoint/2010/main" val="411251871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Automobile Expenses</a:t>
            </a:r>
          </a:p>
        </p:txBody>
      </p:sp>
      <p:sp>
        <p:nvSpPr>
          <p:cNvPr id="3" name="Content Placeholder 2"/>
          <p:cNvSpPr>
            <a:spLocks noGrp="1"/>
          </p:cNvSpPr>
          <p:nvPr>
            <p:ph idx="1"/>
          </p:nvPr>
        </p:nvSpPr>
        <p:spPr/>
        <p:txBody>
          <a:bodyPr/>
          <a:lstStyle/>
          <a:p>
            <a:r>
              <a:rPr lang="en-US" dirty="0"/>
              <a:t>Deductible in one of two methods:</a:t>
            </a:r>
          </a:p>
          <a:p>
            <a:pPr lvl="1"/>
            <a:r>
              <a:rPr lang="en-US" dirty="0"/>
              <a:t>Actual expenses</a:t>
            </a:r>
          </a:p>
          <a:p>
            <a:pPr lvl="2"/>
            <a:r>
              <a:rPr lang="en-US" dirty="0"/>
              <a:t>Including services, repairs, gasoline, etc.</a:t>
            </a:r>
          </a:p>
          <a:p>
            <a:pPr lvl="1"/>
            <a:r>
              <a:rPr lang="en-US" dirty="0"/>
              <a:t>Standard mileage rate of $.545 per mile for 2018</a:t>
            </a:r>
          </a:p>
          <a:p>
            <a:pPr lvl="2"/>
            <a:r>
              <a:rPr lang="en-US" dirty="0" err="1"/>
              <a:t>Nonautomobile</a:t>
            </a:r>
            <a:r>
              <a:rPr lang="en-US" dirty="0"/>
              <a:t> expenses, such as parking fees and tolls, are added separately.</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15</a:t>
            </a:fld>
            <a:endParaRPr lang="en-US"/>
          </a:p>
        </p:txBody>
      </p:sp>
    </p:spTree>
    <p:extLst>
      <p:ext uri="{BB962C8B-B14F-4D97-AF65-F5344CB8AC3E}">
        <p14:creationId xmlns:p14="http://schemas.microsoft.com/office/powerpoint/2010/main" val="24899634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Domestic Travel</a:t>
            </a:r>
          </a:p>
        </p:txBody>
      </p:sp>
      <p:sp>
        <p:nvSpPr>
          <p:cNvPr id="3" name="Content Placeholder 2"/>
          <p:cNvSpPr>
            <a:spLocks noGrp="1"/>
          </p:cNvSpPr>
          <p:nvPr>
            <p:ph idx="1"/>
          </p:nvPr>
        </p:nvSpPr>
        <p:spPr/>
        <p:txBody>
          <a:bodyPr/>
          <a:lstStyle/>
          <a:p>
            <a:r>
              <a:rPr lang="en-US" dirty="0"/>
              <a:t>For travel within the U.S., expenses other than transportation are allocated based on personal or business purpose.</a:t>
            </a:r>
          </a:p>
          <a:p>
            <a:pPr lvl="1"/>
            <a:r>
              <a:rPr lang="en-US" dirty="0"/>
              <a:t>100% deductible if the primary purpose of the trip is business</a:t>
            </a:r>
          </a:p>
          <a:p>
            <a:pPr lvl="1"/>
            <a:r>
              <a:rPr lang="en-US" dirty="0"/>
              <a:t>0% deductible if the primary purpose is personal</a:t>
            </a:r>
          </a:p>
          <a:p>
            <a:pPr lvl="2"/>
            <a:r>
              <a:rPr lang="en-US" dirty="0"/>
              <a:t>There is no proportional allocation for transportation costs when traveling within the U.S.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16</a:t>
            </a:fld>
            <a:endParaRPr lang="en-US"/>
          </a:p>
        </p:txBody>
      </p:sp>
    </p:spTree>
    <p:extLst>
      <p:ext uri="{BB962C8B-B14F-4D97-AF65-F5344CB8AC3E}">
        <p14:creationId xmlns:p14="http://schemas.microsoft.com/office/powerpoint/2010/main" val="4696716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Foreign Travel</a:t>
            </a:r>
          </a:p>
        </p:txBody>
      </p:sp>
      <p:sp>
        <p:nvSpPr>
          <p:cNvPr id="3" name="Content Placeholder 2"/>
          <p:cNvSpPr>
            <a:spLocks noGrp="1"/>
          </p:cNvSpPr>
          <p:nvPr>
            <p:ph idx="1"/>
          </p:nvPr>
        </p:nvSpPr>
        <p:spPr>
          <a:xfrm>
            <a:off x="628650" y="1825625"/>
            <a:ext cx="7886700" cy="4640218"/>
          </a:xfrm>
        </p:spPr>
        <p:txBody>
          <a:bodyPr/>
          <a:lstStyle/>
          <a:p>
            <a:r>
              <a:rPr lang="en-US" dirty="0"/>
              <a:t>Traveling expenses of a taxpayer who travels outside of the United States and away from home must be allocated.</a:t>
            </a:r>
          </a:p>
          <a:p>
            <a:pPr lvl="1"/>
            <a:r>
              <a:rPr lang="en-US" dirty="0"/>
              <a:t>A trip that is for no more than a week, and when the time spent for personal reasons on the trip is less than 25% of the total time, no allocation is required.</a:t>
            </a:r>
          </a:p>
          <a:p>
            <a:pPr lvl="1"/>
            <a:r>
              <a:rPr lang="en-US" dirty="0"/>
              <a:t>For a trip that is longer than a week or when the time spent for personal reasons on the trip exceed 25%, expenses must be allocated between time spent for business use and personal use in order to be deductible.</a:t>
            </a:r>
          </a:p>
          <a:p>
            <a:pPr lvl="2"/>
            <a:r>
              <a:rPr lang="en-US" dirty="0"/>
              <a:t>Only those traveling expenses allocated to business use can be deducted.</a:t>
            </a:r>
          </a:p>
          <a:p>
            <a:pPr lvl="1"/>
            <a:endParaRPr lang="en-US" dirty="0"/>
          </a:p>
          <a:p>
            <a:pPr lvl="1"/>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17</a:t>
            </a:fld>
            <a:endParaRPr lang="en-US"/>
          </a:p>
        </p:txBody>
      </p:sp>
    </p:spTree>
    <p:extLst>
      <p:ext uri="{BB962C8B-B14F-4D97-AF65-F5344CB8AC3E}">
        <p14:creationId xmlns:p14="http://schemas.microsoft.com/office/powerpoint/2010/main" val="9239282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Convention Expenses</a:t>
            </a:r>
          </a:p>
        </p:txBody>
      </p:sp>
      <p:sp>
        <p:nvSpPr>
          <p:cNvPr id="3" name="Content Placeholder 2"/>
          <p:cNvSpPr>
            <a:spLocks noGrp="1"/>
          </p:cNvSpPr>
          <p:nvPr>
            <p:ph idx="1"/>
          </p:nvPr>
        </p:nvSpPr>
        <p:spPr>
          <a:xfrm>
            <a:off x="628650" y="1825625"/>
            <a:ext cx="7886700" cy="4640218"/>
          </a:xfrm>
        </p:spPr>
        <p:txBody>
          <a:bodyPr>
            <a:normAutofit fontScale="85000" lnSpcReduction="20000"/>
          </a:bodyPr>
          <a:lstStyle/>
          <a:p>
            <a:r>
              <a:rPr lang="en-US" dirty="0"/>
              <a:t>Expenses incurred to attend a convention related to the taxpayer’s business are deductible.</a:t>
            </a:r>
          </a:p>
          <a:p>
            <a:pPr lvl="1"/>
            <a:r>
              <a:rPr lang="en-US" dirty="0"/>
              <a:t>The fact that an employee uses vacation or leave time or that attendance at the convention is voluntary does not necessarily negate the deduction.</a:t>
            </a:r>
          </a:p>
          <a:p>
            <a:r>
              <a:rPr lang="en-US" dirty="0"/>
              <a:t>Expenses for a convention or meeting in connection with investments, financial planning, or other income-producing property are not deductible.</a:t>
            </a:r>
          </a:p>
          <a:p>
            <a:r>
              <a:rPr lang="en-US" dirty="0"/>
              <a:t>A limited deduction is available for expenses incurred for conventions on U.S. cruise ships.</a:t>
            </a:r>
          </a:p>
          <a:p>
            <a:pPr lvl="1"/>
            <a:r>
              <a:rPr lang="en-US" dirty="0"/>
              <a:t>This deduction is limited to $2,000 and applies only if</a:t>
            </a:r>
          </a:p>
          <a:p>
            <a:pPr lvl="2"/>
            <a:r>
              <a:rPr lang="en-US" dirty="0"/>
              <a:t>All ports of such cruise ships are located in the U.S. or in U.S. possessions.</a:t>
            </a:r>
          </a:p>
          <a:p>
            <a:pPr lvl="2"/>
            <a:r>
              <a:rPr lang="en-US" dirty="0"/>
              <a:t>The taxpayer establishes that the convention is directly related to the active conduct of trade or business.</a:t>
            </a:r>
          </a:p>
          <a:p>
            <a:pPr lvl="2"/>
            <a:r>
              <a:rPr lang="en-US" dirty="0"/>
              <a:t>The taxpayer includes certain specified information in the return on which the deduction is claimed.</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18</a:t>
            </a:fld>
            <a:endParaRPr lang="en-US"/>
          </a:p>
        </p:txBody>
      </p:sp>
    </p:spTree>
    <p:extLst>
      <p:ext uri="{BB962C8B-B14F-4D97-AF65-F5344CB8AC3E}">
        <p14:creationId xmlns:p14="http://schemas.microsoft.com/office/powerpoint/2010/main" val="11490231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Reimbursed </a:t>
            </a:r>
            <a:br>
              <a:rPr lang="en-US" dirty="0"/>
            </a:br>
            <a:r>
              <a:rPr lang="en-US" dirty="0"/>
              <a:t>Employee Expenses</a:t>
            </a:r>
          </a:p>
        </p:txBody>
      </p:sp>
      <p:sp>
        <p:nvSpPr>
          <p:cNvPr id="3" name="Content Placeholder 2"/>
          <p:cNvSpPr>
            <a:spLocks noGrp="1"/>
          </p:cNvSpPr>
          <p:nvPr>
            <p:ph idx="1"/>
          </p:nvPr>
        </p:nvSpPr>
        <p:spPr>
          <a:xfrm>
            <a:off x="628650" y="1825625"/>
            <a:ext cx="7886700" cy="4640218"/>
          </a:xfrm>
        </p:spPr>
        <p:txBody>
          <a:bodyPr>
            <a:normAutofit fontScale="92500"/>
          </a:bodyPr>
          <a:lstStyle/>
          <a:p>
            <a:r>
              <a:rPr lang="en-US" dirty="0"/>
              <a:t>Accountable Plan</a:t>
            </a:r>
          </a:p>
          <a:p>
            <a:pPr lvl="1"/>
            <a:r>
              <a:rPr lang="en-US" dirty="0"/>
              <a:t>If reimbursements equal expenses, and the employee makes an accounting of expenses to the employer, the reimbursements are excluded from the employee’s gross income, and the employee may not deduct the expenses.</a:t>
            </a:r>
          </a:p>
          <a:p>
            <a:pPr lvl="2"/>
            <a:r>
              <a:rPr lang="en-US" dirty="0"/>
              <a:t>Also applies if reimbursements exceeding expenses are returned to the employer, and the employee substantiates the expenses.</a:t>
            </a:r>
          </a:p>
          <a:p>
            <a:r>
              <a:rPr lang="en-US" dirty="0"/>
              <a:t>Nonaccountable Plan</a:t>
            </a:r>
          </a:p>
          <a:p>
            <a:pPr lvl="1"/>
            <a:r>
              <a:rPr lang="en-US" dirty="0"/>
              <a:t>If excess reimbursements are not returned, or if the employee does not substantiate them, the reimbursements are included in the employee’s gross income, and none of the expenses are deductible by the employee.</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19</a:t>
            </a:fld>
            <a:endParaRPr lang="en-US"/>
          </a:p>
        </p:txBody>
      </p:sp>
    </p:spTree>
    <p:extLst>
      <p:ext uri="{BB962C8B-B14F-4D97-AF65-F5344CB8AC3E}">
        <p14:creationId xmlns:p14="http://schemas.microsoft.com/office/powerpoint/2010/main" val="17886489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Table of Contents</a:t>
            </a:r>
          </a:p>
        </p:txBody>
      </p:sp>
      <p:sp>
        <p:nvSpPr>
          <p:cNvPr id="4" name="Text Placeholder 3"/>
          <p:cNvSpPr>
            <a:spLocks noGrp="1"/>
          </p:cNvSpPr>
          <p:nvPr>
            <p:ph idx="1"/>
          </p:nvPr>
        </p:nvSpPr>
        <p:spPr/>
        <p:txBody>
          <a:bodyPr>
            <a:normAutofit lnSpcReduction="10000"/>
          </a:bodyPr>
          <a:lstStyle/>
          <a:p>
            <a:pPr marL="0" indent="0">
              <a:buNone/>
            </a:pPr>
            <a:r>
              <a:rPr lang="en-US" dirty="0"/>
              <a:t>4.1 Business Meals Expense</a:t>
            </a:r>
          </a:p>
          <a:p>
            <a:pPr marL="0" indent="0">
              <a:buNone/>
            </a:pPr>
            <a:r>
              <a:rPr lang="en-US" dirty="0"/>
              <a:t>4.2 Travel Expenses</a:t>
            </a:r>
          </a:p>
          <a:p>
            <a:pPr marL="0" indent="0">
              <a:buNone/>
            </a:pPr>
            <a:r>
              <a:rPr lang="en-US" dirty="0"/>
              <a:t>4.3 Insurance Expenses</a:t>
            </a:r>
          </a:p>
          <a:p>
            <a:pPr marL="0" indent="0">
              <a:buNone/>
            </a:pPr>
            <a:r>
              <a:rPr lang="en-US" dirty="0"/>
              <a:t>4.4 Bad Debts</a:t>
            </a:r>
          </a:p>
          <a:p>
            <a:pPr marL="0" indent="0">
              <a:buNone/>
            </a:pPr>
            <a:r>
              <a:rPr lang="en-US" dirty="0"/>
              <a:t>4.5 Business Gifts</a:t>
            </a:r>
          </a:p>
          <a:p>
            <a:pPr marL="0" indent="0">
              <a:buNone/>
            </a:pPr>
            <a:r>
              <a:rPr lang="en-US" dirty="0"/>
              <a:t>4.6 Other Business Expenses</a:t>
            </a:r>
          </a:p>
          <a:p>
            <a:pPr marL="0" indent="0">
              <a:buNone/>
            </a:pPr>
            <a:r>
              <a:rPr lang="en-US" dirty="0"/>
              <a:t>4.7 Business Use of Home</a:t>
            </a:r>
          </a:p>
          <a:p>
            <a:pPr marL="0" indent="0">
              <a:buNone/>
            </a:pPr>
            <a:r>
              <a:rPr lang="en-US" dirty="0"/>
              <a:t>4.8 Statutory Employees/Nonemployees</a:t>
            </a:r>
          </a:p>
          <a:p>
            <a:pPr marL="0" indent="0">
              <a:buNone/>
            </a:pPr>
            <a:r>
              <a:rPr lang="en-US" dirty="0"/>
              <a:t>4.9 Qualified Business Income Preparer Reporting Requirements</a:t>
            </a:r>
          </a:p>
        </p:txBody>
      </p:sp>
      <p:sp>
        <p:nvSpPr>
          <p:cNvPr id="3" name="Footer Placeholder 2"/>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p:cNvSpPr>
            <a:spLocks noGrp="1"/>
          </p:cNvSpPr>
          <p:nvPr>
            <p:ph type="sldNum" sz="quarter" idx="12"/>
          </p:nvPr>
        </p:nvSpPr>
        <p:spPr/>
        <p:txBody>
          <a:bodyPr/>
          <a:lstStyle/>
          <a:p>
            <a:fld id="{5B232068-8E72-412B-9312-97879CCBF388}" type="slidenum">
              <a:rPr lang="en-US" smtClean="0"/>
              <a:t>2</a:t>
            </a:fld>
            <a:endParaRPr lang="en-US"/>
          </a:p>
        </p:txBody>
      </p:sp>
    </p:spTree>
    <p:extLst>
      <p:ext uri="{BB962C8B-B14F-4D97-AF65-F5344CB8AC3E}">
        <p14:creationId xmlns:p14="http://schemas.microsoft.com/office/powerpoint/2010/main" val="9367499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Multiple-Choice Question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Bart, a partner in the B &amp; A Partnership, attended the Comdex Computer Convention in Las Vegas. The partnership repairs and upgrades commercial computers for business use. At the convention, a new advanced computer hard drive was introduced that would make current machines run faster and more efficiently. Bart is responsible for purchasing hard drives for the computers used in the partnership. Bart’s travel expenses, excluding meals, were $950. Part of that amount includes a rental car of $100 incurred to visit his mother and $50 for flowers and candy he bought for her. How much is deductible as a business expense?</a:t>
            </a:r>
          </a:p>
          <a:p>
            <a:endParaRPr lang="en-US" dirty="0"/>
          </a:p>
          <a:p>
            <a:pPr marL="457200" indent="-457200">
              <a:buFont typeface="+mj-lt"/>
              <a:buAutoNum type="alphaUcPeriod"/>
            </a:pPr>
            <a:r>
              <a:rPr lang="en-US" dirty="0"/>
              <a:t>$950</a:t>
            </a:r>
          </a:p>
          <a:p>
            <a:pPr marL="457200" indent="-457200">
              <a:buFont typeface="+mj-lt"/>
              <a:buAutoNum type="alphaUcPeriod"/>
            </a:pPr>
            <a:r>
              <a:rPr lang="en-US" dirty="0"/>
              <a:t>$900</a:t>
            </a:r>
          </a:p>
          <a:p>
            <a:pPr marL="457200" indent="-457200">
              <a:buFont typeface="+mj-lt"/>
              <a:buAutoNum type="alphaUcPeriod"/>
            </a:pPr>
            <a:r>
              <a:rPr lang="en-US" dirty="0"/>
              <a:t>$800</a:t>
            </a:r>
          </a:p>
          <a:p>
            <a:pPr marL="457200" indent="-457200">
              <a:buFont typeface="+mj-lt"/>
              <a:buAutoNum type="alphaUcPeriod"/>
            </a:pPr>
            <a:r>
              <a:rPr lang="en-US" dirty="0"/>
              <a:t>$850</a:t>
            </a:r>
          </a:p>
        </p:txBody>
      </p:sp>
      <p:sp>
        <p:nvSpPr>
          <p:cNvPr id="4" name="Footer Placeholder 3">
            <a:extLst>
              <a:ext uri="{FF2B5EF4-FFF2-40B4-BE49-F238E27FC236}">
                <a16:creationId xmlns:a16="http://schemas.microsoft.com/office/drawing/2014/main" id="{21318632-7F10-4DB9-BE27-23D1B30F3900}"/>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a:extLst>
              <a:ext uri="{FF2B5EF4-FFF2-40B4-BE49-F238E27FC236}">
                <a16:creationId xmlns:a16="http://schemas.microsoft.com/office/drawing/2014/main" id="{4D25E062-680C-43A9-BCD6-29648782833E}"/>
              </a:ext>
            </a:extLst>
          </p:cNvPr>
          <p:cNvSpPr>
            <a:spLocks noGrp="1"/>
          </p:cNvSpPr>
          <p:nvPr>
            <p:ph type="sldNum" sz="quarter" idx="12"/>
          </p:nvPr>
        </p:nvSpPr>
        <p:spPr/>
        <p:txBody>
          <a:bodyPr/>
          <a:lstStyle/>
          <a:p>
            <a:fld id="{5B232068-8E72-412B-9312-97879CCBF388}" type="slidenum">
              <a:rPr lang="en-US" smtClean="0"/>
              <a:pPr/>
              <a:t>20</a:t>
            </a:fld>
            <a:endParaRPr lang="en-US"/>
          </a:p>
        </p:txBody>
      </p:sp>
    </p:spTree>
    <p:extLst>
      <p:ext uri="{BB962C8B-B14F-4D97-AF65-F5344CB8AC3E}">
        <p14:creationId xmlns:p14="http://schemas.microsoft.com/office/powerpoint/2010/main" val="41131246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Multiple-Choice Answer</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a:t>Bart, a partner in the B &amp; A Partnership, attended the Comdex Computer Convention in Las Vegas. The partnership repairs and upgrades commercial computers for business use. At the convention, a new advanced computer hard drive was introduced that would make current machines run faster and more efficiently. Bart is responsible for purchasing hard drives for the computers used in the partnership. Bart’s travel expenses, excluding meals, were $950. Part of that amount includes a rental car of $100 incurred to visit his mother and $50 for flowers and candy he bought for her. How much is deductible as a business expense?</a:t>
            </a:r>
          </a:p>
          <a:p>
            <a:endParaRPr lang="en-US" dirty="0"/>
          </a:p>
          <a:p>
            <a:pPr marL="457200" indent="-457200">
              <a:buFont typeface="+mj-lt"/>
              <a:buAutoNum type="alphaUcPeriod"/>
            </a:pPr>
            <a:r>
              <a:rPr lang="en-US" dirty="0"/>
              <a:t>$950</a:t>
            </a:r>
          </a:p>
          <a:p>
            <a:pPr marL="457200" indent="-457200">
              <a:buFont typeface="+mj-lt"/>
              <a:buAutoNum type="alphaUcPeriod"/>
            </a:pPr>
            <a:r>
              <a:rPr lang="en-US" dirty="0"/>
              <a:t>$900</a:t>
            </a:r>
          </a:p>
          <a:p>
            <a:pPr marL="457200" indent="-457200">
              <a:buFont typeface="+mj-lt"/>
              <a:buAutoNum type="alphaUcPeriod"/>
            </a:pPr>
            <a:r>
              <a:rPr lang="en-US" b="1" dirty="0"/>
              <a:t>$800</a:t>
            </a:r>
          </a:p>
          <a:p>
            <a:pPr marL="457200" indent="-457200">
              <a:buFont typeface="+mj-lt"/>
              <a:buAutoNum type="alphaUcPeriod"/>
            </a:pPr>
            <a:r>
              <a:rPr lang="en-US" dirty="0"/>
              <a:t>$850</a:t>
            </a:r>
          </a:p>
          <a:p>
            <a:pPr fontAlgn="t"/>
            <a:endParaRPr lang="en-US" dirty="0"/>
          </a:p>
        </p:txBody>
      </p:sp>
      <p:sp>
        <p:nvSpPr>
          <p:cNvPr id="6" name="TextBox 5"/>
          <p:cNvSpPr txBox="1"/>
          <p:nvPr/>
        </p:nvSpPr>
        <p:spPr>
          <a:xfrm>
            <a:off x="2525086" y="4722336"/>
            <a:ext cx="5990264" cy="1200329"/>
          </a:xfrm>
          <a:prstGeom prst="rect">
            <a:avLst/>
          </a:prstGeom>
          <a:solidFill>
            <a:schemeClr val="bg1"/>
          </a:solidFill>
          <a:ln>
            <a:solidFill>
              <a:schemeClr val="tx1"/>
            </a:solidFill>
          </a:ln>
        </p:spPr>
        <p:txBody>
          <a:bodyPr wrap="square" rtlCol="0">
            <a:spAutoFit/>
          </a:bodyPr>
          <a:lstStyle/>
          <a:p>
            <a:r>
              <a:rPr lang="en-US" sz="1200" dirty="0">
                <a:latin typeface="Calibri" panose="020F0502020204030204" pitchFamily="34" charset="0"/>
              </a:rPr>
              <a:t>A taxpayer may deduct ordinary and necessary expenses incurred when traveling away from home on business. A business deduction is not allowed for personal expenses. Bart must divide the total travel expenses between the business related expenses and personal expenses. He may only deduct as a business expense the business related travel expenses. Therefore, Bart may deduct $800 ($950 − $100 − $50) of the travel expenses excluding meals as a business expense.</a:t>
            </a:r>
          </a:p>
        </p:txBody>
      </p:sp>
      <p:sp>
        <p:nvSpPr>
          <p:cNvPr id="4" name="Footer Placeholder 3">
            <a:extLst>
              <a:ext uri="{FF2B5EF4-FFF2-40B4-BE49-F238E27FC236}">
                <a16:creationId xmlns:a16="http://schemas.microsoft.com/office/drawing/2014/main" id="{7AAB9CF6-A0D3-4248-AE99-4840795B29EC}"/>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a:extLst>
              <a:ext uri="{FF2B5EF4-FFF2-40B4-BE49-F238E27FC236}">
                <a16:creationId xmlns:a16="http://schemas.microsoft.com/office/drawing/2014/main" id="{847941C2-0AAD-405C-A839-AD0FA0470A6A}"/>
              </a:ext>
            </a:extLst>
          </p:cNvPr>
          <p:cNvSpPr>
            <a:spLocks noGrp="1"/>
          </p:cNvSpPr>
          <p:nvPr>
            <p:ph type="sldNum" sz="quarter" idx="12"/>
          </p:nvPr>
        </p:nvSpPr>
        <p:spPr/>
        <p:txBody>
          <a:bodyPr/>
          <a:lstStyle/>
          <a:p>
            <a:fld id="{5B232068-8E72-412B-9312-97879CCBF388}" type="slidenum">
              <a:rPr lang="en-US" smtClean="0"/>
              <a:pPr/>
              <a:t>21</a:t>
            </a:fld>
            <a:endParaRPr lang="en-US"/>
          </a:p>
        </p:txBody>
      </p:sp>
    </p:spTree>
    <p:extLst>
      <p:ext uri="{BB962C8B-B14F-4D97-AF65-F5344CB8AC3E}">
        <p14:creationId xmlns:p14="http://schemas.microsoft.com/office/powerpoint/2010/main" val="25555044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Insurance Expenses</a:t>
            </a:r>
            <a:endParaRPr lang="en-US" dirty="0"/>
          </a:p>
        </p:txBody>
      </p:sp>
      <p:sp>
        <p:nvSpPr>
          <p:cNvPr id="3" name="Text Placeholder 2"/>
          <p:cNvSpPr>
            <a:spLocks noGrp="1"/>
          </p:cNvSpPr>
          <p:nvPr>
            <p:ph type="body" idx="1"/>
          </p:nvPr>
        </p:nvSpPr>
        <p:spPr/>
        <p:txBody>
          <a:bodyPr/>
          <a:lstStyle/>
          <a:p>
            <a:r>
              <a:rPr lang="en-US"/>
              <a:t>4.3</a:t>
            </a:r>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22</a:t>
            </a:fld>
            <a:endParaRPr lang="en-US" dirty="0"/>
          </a:p>
        </p:txBody>
      </p:sp>
    </p:spTree>
    <p:extLst>
      <p:ext uri="{BB962C8B-B14F-4D97-AF65-F5344CB8AC3E}">
        <p14:creationId xmlns:p14="http://schemas.microsoft.com/office/powerpoint/2010/main" val="4146581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Insurance </a:t>
            </a:r>
            <a:r>
              <a:rPr lang="en-US" dirty="0" smtClean="0"/>
              <a:t>Expenses 1</a:t>
            </a:r>
            <a:endParaRPr lang="en-US" dirty="0"/>
          </a:p>
        </p:txBody>
      </p:sp>
      <p:sp>
        <p:nvSpPr>
          <p:cNvPr id="3" name="Content Placeholder 2"/>
          <p:cNvSpPr>
            <a:spLocks noGrp="1"/>
          </p:cNvSpPr>
          <p:nvPr>
            <p:ph idx="1"/>
          </p:nvPr>
        </p:nvSpPr>
        <p:spPr/>
        <p:txBody>
          <a:bodyPr/>
          <a:lstStyle/>
          <a:p>
            <a:r>
              <a:rPr lang="en-US" altLang="en-US" dirty="0"/>
              <a:t>Ordinary and necessary trade or business insurance expense paid or incurred during the tax year is deductible.</a:t>
            </a:r>
          </a:p>
          <a:p>
            <a:pPr lvl="1"/>
            <a:r>
              <a:rPr lang="en-US" dirty="0"/>
              <a:t>A cash-method taxpayer may not deduct a premium before it is paid.</a:t>
            </a:r>
          </a:p>
          <a:p>
            <a:r>
              <a:rPr lang="en-US" dirty="0"/>
              <a:t>Prepaid insurance of more than one year must be apportioned over the period of coverage.</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23</a:t>
            </a:fld>
            <a:endParaRPr lang="en-US"/>
          </a:p>
        </p:txBody>
      </p:sp>
    </p:spTree>
    <p:extLst>
      <p:ext uri="{BB962C8B-B14F-4D97-AF65-F5344CB8AC3E}">
        <p14:creationId xmlns:p14="http://schemas.microsoft.com/office/powerpoint/2010/main" val="15188944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200" dirty="0"/>
              <a:t>Deductible Insurance Expenses</a:t>
            </a:r>
          </a:p>
        </p:txBody>
      </p:sp>
      <p:pic>
        <p:nvPicPr>
          <p:cNvPr id="5" name="Content Placeholder 4" descr="Accessible version of image on next slide"/>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29915" y="1825625"/>
            <a:ext cx="7684170" cy="4351338"/>
          </a:xfrm>
        </p:spPr>
      </p:pic>
      <p:sp>
        <p:nvSpPr>
          <p:cNvPr id="3" name="Footer Placeholder 2"/>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24</a:t>
            </a:fld>
            <a:endParaRPr lang="en-US"/>
          </a:p>
        </p:txBody>
      </p:sp>
    </p:spTree>
    <p:extLst>
      <p:ext uri="{BB962C8B-B14F-4D97-AF65-F5344CB8AC3E}">
        <p14:creationId xmlns:p14="http://schemas.microsoft.com/office/powerpoint/2010/main" val="393837631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7"/>
            <a:ext cx="7886700" cy="869314"/>
          </a:xfrm>
        </p:spPr>
        <p:txBody>
          <a:bodyPr>
            <a:noAutofit/>
          </a:bodyPr>
          <a:lstStyle/>
          <a:p>
            <a:r>
              <a:rPr lang="en-US" sz="2800" b="1" dirty="0" smtClean="0"/>
              <a:t>Deductible insurance expenses (</a:t>
            </a:r>
            <a:r>
              <a:rPr lang="en-US" sz="2400" b="1" dirty="0" smtClean="0"/>
              <a:t>Accessible)</a:t>
            </a:r>
            <a:endParaRPr lang="en-US" sz="4000" b="1" dirty="0"/>
          </a:p>
        </p:txBody>
      </p:sp>
      <p:graphicFrame>
        <p:nvGraphicFramePr>
          <p:cNvPr id="5" name="Table 4" descr="Table of deductible insurance expenses"/>
          <p:cNvGraphicFramePr>
            <a:graphicFrameLocks noGrp="1"/>
          </p:cNvGraphicFramePr>
          <p:nvPr>
            <p:extLst>
              <p:ext uri="{D42A27DB-BD31-4B8C-83A1-F6EECF244321}">
                <p14:modId xmlns:p14="http://schemas.microsoft.com/office/powerpoint/2010/main" val="3571655538"/>
              </p:ext>
            </p:extLst>
          </p:nvPr>
        </p:nvGraphicFramePr>
        <p:xfrm>
          <a:off x="628650" y="1335025"/>
          <a:ext cx="7886700" cy="5488002"/>
        </p:xfrm>
        <a:graphic>
          <a:graphicData uri="http://schemas.openxmlformats.org/drawingml/2006/table">
            <a:tbl>
              <a:tblPr firstRow="1" firstCol="1" bandRow="1">
                <a:tableStyleId>{5C22544A-7EE6-4342-B048-85BDC9FD1C3A}</a:tableStyleId>
              </a:tblPr>
              <a:tblGrid>
                <a:gridCol w="2468772">
                  <a:extLst>
                    <a:ext uri="{9D8B030D-6E8A-4147-A177-3AD203B41FA5}">
                      <a16:colId xmlns:a16="http://schemas.microsoft.com/office/drawing/2014/main" val="1616795836"/>
                    </a:ext>
                  </a:extLst>
                </a:gridCol>
                <a:gridCol w="1415994">
                  <a:extLst>
                    <a:ext uri="{9D8B030D-6E8A-4147-A177-3AD203B41FA5}">
                      <a16:colId xmlns:a16="http://schemas.microsoft.com/office/drawing/2014/main" val="2281925199"/>
                    </a:ext>
                  </a:extLst>
                </a:gridCol>
                <a:gridCol w="1203746">
                  <a:extLst>
                    <a:ext uri="{9D8B030D-6E8A-4147-A177-3AD203B41FA5}">
                      <a16:colId xmlns:a16="http://schemas.microsoft.com/office/drawing/2014/main" val="2950261385"/>
                    </a:ext>
                  </a:extLst>
                </a:gridCol>
                <a:gridCol w="2798188">
                  <a:extLst>
                    <a:ext uri="{9D8B030D-6E8A-4147-A177-3AD203B41FA5}">
                      <a16:colId xmlns:a16="http://schemas.microsoft.com/office/drawing/2014/main" val="1906639424"/>
                    </a:ext>
                  </a:extLst>
                </a:gridCol>
              </a:tblGrid>
              <a:tr h="1329565">
                <a:tc>
                  <a:txBody>
                    <a:bodyPr/>
                    <a:lstStyle/>
                    <a:p>
                      <a:pPr marL="0" marR="0">
                        <a:lnSpc>
                          <a:spcPct val="107000"/>
                        </a:lnSpc>
                        <a:spcBef>
                          <a:spcPts val="0"/>
                        </a:spcBef>
                        <a:spcAft>
                          <a:spcPts val="0"/>
                        </a:spcAft>
                      </a:pPr>
                      <a:r>
                        <a:rPr lang="en-US" sz="1200" dirty="0">
                          <a:effectLst/>
                        </a:rPr>
                        <a:t>Casualty insurance: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Fire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Accident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Storm</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Theft</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Other</a:t>
                      </a:r>
                    </a:p>
                    <a:p>
                      <a:pPr marL="0" marR="0">
                        <a:lnSpc>
                          <a:spcPct val="107000"/>
                        </a:lnSpc>
                        <a:spcBef>
                          <a:spcPts val="0"/>
                        </a:spcBef>
                        <a:spcAft>
                          <a:spcPts val="0"/>
                        </a:spcAft>
                      </a:pPr>
                      <a:r>
                        <a:rPr lang="en-US" sz="1200" dirty="0">
                          <a:effectLst/>
                        </a:rPr>
                        <a:t>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gridSpan="2">
                  <a:txBody>
                    <a:bodyPr/>
                    <a:lstStyle/>
                    <a:p>
                      <a:pPr marL="0" marR="0">
                        <a:lnSpc>
                          <a:spcPct val="107000"/>
                        </a:lnSpc>
                        <a:spcBef>
                          <a:spcPts val="0"/>
                        </a:spcBef>
                        <a:spcAft>
                          <a:spcPts val="0"/>
                        </a:spcAft>
                      </a:pPr>
                      <a:r>
                        <a:rPr lang="en-US" sz="1200" dirty="0">
                          <a:effectLst/>
                        </a:rPr>
                        <a:t>Credit insurance: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Losses from unpaid debts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hMerge="1">
                  <a:txBody>
                    <a:bodyPr/>
                    <a:lstStyle/>
                    <a:p>
                      <a:endParaRPr lang="en-US"/>
                    </a:p>
                  </a:txBody>
                  <a:tcPr/>
                </a:tc>
                <a:tc>
                  <a:txBody>
                    <a:bodyPr/>
                    <a:lstStyle/>
                    <a:p>
                      <a:pPr marL="0" marR="0">
                        <a:lnSpc>
                          <a:spcPct val="107000"/>
                        </a:lnSpc>
                        <a:spcBef>
                          <a:spcPts val="0"/>
                        </a:spcBef>
                        <a:spcAft>
                          <a:spcPts val="0"/>
                        </a:spcAft>
                      </a:pPr>
                      <a:r>
                        <a:rPr lang="en-US" sz="1200" dirty="0">
                          <a:effectLst/>
                        </a:rPr>
                        <a:t>Group hospital &amp; medical insurance costs paid for employees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extLst>
                  <a:ext uri="{0D108BD9-81ED-4DB2-BD59-A6C34878D82A}">
                    <a16:rowId xmlns:a16="http://schemas.microsoft.com/office/drawing/2014/main" val="3389642249"/>
                  </a:ext>
                </a:extLst>
              </a:tr>
              <a:tr h="182708">
                <a:tc rowSpan="2">
                  <a:txBody>
                    <a:bodyPr/>
                    <a:lstStyle/>
                    <a:p>
                      <a:pPr marL="0" marR="0">
                        <a:lnSpc>
                          <a:spcPct val="107000"/>
                        </a:lnSpc>
                        <a:spcBef>
                          <a:spcPts val="0"/>
                        </a:spcBef>
                        <a:spcAft>
                          <a:spcPts val="0"/>
                        </a:spcAft>
                      </a:pPr>
                      <a:r>
                        <a:rPr lang="en-US" sz="1200" dirty="0">
                          <a:effectLst/>
                        </a:rPr>
                        <a:t>Accidental &amp; health insurance premiums paid for partners as guaranteed payments made to the partners in a partnership or the shareholders in an S corporation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gridSpan="2">
                  <a:txBody>
                    <a:bodyPr/>
                    <a:lstStyle/>
                    <a:p>
                      <a:pPr marL="0" marR="0" algn="ctr">
                        <a:lnSpc>
                          <a:spcPct val="107000"/>
                        </a:lnSpc>
                        <a:spcBef>
                          <a:spcPts val="0"/>
                        </a:spcBef>
                        <a:spcAft>
                          <a:spcPts val="0"/>
                        </a:spcAft>
                      </a:pPr>
                      <a:r>
                        <a:rPr lang="en-US" sz="1200">
                          <a:effectLst/>
                        </a:rPr>
                        <a:t>Workers’ compensation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hMerge="1">
                  <a:txBody>
                    <a:bodyPr/>
                    <a:lstStyle/>
                    <a:p>
                      <a:endParaRPr lang="en-US"/>
                    </a:p>
                  </a:txBody>
                  <a:tcPr/>
                </a:tc>
                <a:tc rowSpan="2">
                  <a:txBody>
                    <a:bodyPr/>
                    <a:lstStyle/>
                    <a:p>
                      <a:pPr marL="0" marR="0">
                        <a:lnSpc>
                          <a:spcPct val="107000"/>
                        </a:lnSpc>
                        <a:spcBef>
                          <a:spcPts val="0"/>
                        </a:spcBef>
                        <a:spcAft>
                          <a:spcPts val="0"/>
                        </a:spcAft>
                      </a:pPr>
                      <a:r>
                        <a:rPr lang="en-US" sz="1200" dirty="0">
                          <a:effectLst/>
                        </a:rPr>
                        <a:t>Overhead insurance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Long periods of disability from taxpayers injury/illness (</a:t>
                      </a:r>
                      <a:r>
                        <a:rPr lang="en-US" sz="1200" dirty="0" err="1">
                          <a:effectLst/>
                        </a:rPr>
                        <a:t>I.e</a:t>
                      </a:r>
                      <a:r>
                        <a:rPr lang="en-US" sz="1200" dirty="0">
                          <a:effectLst/>
                        </a:rPr>
                        <a:t>, owner, not employee)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extLst>
                  <a:ext uri="{0D108BD9-81ED-4DB2-BD59-A6C34878D82A}">
                    <a16:rowId xmlns:a16="http://schemas.microsoft.com/office/drawing/2014/main" val="667064912"/>
                  </a:ext>
                </a:extLst>
              </a:tr>
              <a:tr h="1138422">
                <a:tc vMerge="1">
                  <a:txBody>
                    <a:bodyPr/>
                    <a:lstStyle/>
                    <a:p>
                      <a:endParaRPr lang="en-US"/>
                    </a:p>
                  </a:txBody>
                  <a:tcPr/>
                </a:tc>
                <a:tc>
                  <a:txBody>
                    <a:bodyPr/>
                    <a:lstStyle/>
                    <a:p>
                      <a:pPr marL="0" marR="0">
                        <a:lnSpc>
                          <a:spcPct val="107000"/>
                        </a:lnSpc>
                        <a:spcBef>
                          <a:spcPts val="0"/>
                        </a:spcBef>
                        <a:spcAft>
                          <a:spcPts val="0"/>
                        </a:spcAft>
                      </a:pPr>
                      <a:r>
                        <a:rPr lang="en-US" sz="1200" u="sng" dirty="0">
                          <a:effectLst/>
                        </a:rPr>
                        <a:t>Premiums for:                                     </a:t>
                      </a:r>
                      <a:endParaRPr lang="en-US" sz="1200" dirty="0">
                        <a:effectLst/>
                      </a:endParaRP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Employees                                 Business insurance</a:t>
                      </a:r>
                    </a:p>
                    <a:p>
                      <a:pPr marL="0" marR="0">
                        <a:lnSpc>
                          <a:spcPct val="107000"/>
                        </a:lnSpc>
                        <a:spcBef>
                          <a:spcPts val="0"/>
                        </a:spcBef>
                        <a:spcAft>
                          <a:spcPts val="0"/>
                        </a:spcAft>
                      </a:pPr>
                      <a:r>
                        <a:rPr lang="en-US" sz="1200" dirty="0">
                          <a:effectLst/>
                        </a:rPr>
                        <a:t>S </a:t>
                      </a:r>
                      <a:r>
                        <a:rPr lang="en-US" sz="1200" dirty="0" err="1">
                          <a:effectLst/>
                        </a:rPr>
                        <a:t>corp</a:t>
                      </a:r>
                      <a:r>
                        <a:rPr lang="en-US" sz="1200" dirty="0">
                          <a:effectLst/>
                        </a:rPr>
                        <a:t> shareholders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a:txBody>
                    <a:bodyPr/>
                    <a:lstStyle/>
                    <a:p>
                      <a:pPr marL="0" marR="0">
                        <a:lnSpc>
                          <a:spcPct val="107000"/>
                        </a:lnSpc>
                        <a:spcBef>
                          <a:spcPts val="0"/>
                        </a:spcBef>
                        <a:spcAft>
                          <a:spcPts val="0"/>
                        </a:spcAft>
                      </a:pPr>
                      <a:r>
                        <a:rPr lang="en-US" sz="1200" u="sng" dirty="0">
                          <a:effectLst/>
                        </a:rPr>
                        <a:t>Deduct as:</a:t>
                      </a:r>
                      <a:endParaRPr lang="en-US" sz="1200" dirty="0">
                        <a:effectLst/>
                      </a:endParaRP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Partners                                    Guaranteed payment</a:t>
                      </a:r>
                    </a:p>
                    <a:p>
                      <a:pPr marL="0" marR="0">
                        <a:lnSpc>
                          <a:spcPct val="107000"/>
                        </a:lnSpc>
                        <a:spcBef>
                          <a:spcPts val="0"/>
                        </a:spcBef>
                        <a:spcAft>
                          <a:spcPts val="0"/>
                        </a:spcAft>
                      </a:pPr>
                      <a:r>
                        <a:rPr lang="en-US" sz="1200" dirty="0">
                          <a:effectLst/>
                        </a:rPr>
                        <a:t>Wages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vMerge="1">
                  <a:txBody>
                    <a:bodyPr/>
                    <a:lstStyle/>
                    <a:p>
                      <a:endParaRPr lang="en-US"/>
                    </a:p>
                  </a:txBody>
                  <a:tcPr/>
                </a:tc>
                <a:extLst>
                  <a:ext uri="{0D108BD9-81ED-4DB2-BD59-A6C34878D82A}">
                    <a16:rowId xmlns:a16="http://schemas.microsoft.com/office/drawing/2014/main" val="3395261273"/>
                  </a:ext>
                </a:extLst>
              </a:tr>
              <a:tr h="564994">
                <a:tc>
                  <a:txBody>
                    <a:bodyPr/>
                    <a:lstStyle/>
                    <a:p>
                      <a:pPr marL="0" marR="0">
                        <a:lnSpc>
                          <a:spcPct val="107000"/>
                        </a:lnSpc>
                        <a:spcBef>
                          <a:spcPts val="0"/>
                        </a:spcBef>
                        <a:spcAft>
                          <a:spcPts val="0"/>
                        </a:spcAft>
                      </a:pPr>
                      <a:r>
                        <a:rPr lang="en-US" sz="1200" dirty="0">
                          <a:effectLst/>
                        </a:rPr>
                        <a:t>Malpractice and nonperformance insurance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gridSpan="2">
                  <a:txBody>
                    <a:bodyPr/>
                    <a:lstStyle/>
                    <a:p>
                      <a:pPr marL="0" marR="0">
                        <a:lnSpc>
                          <a:spcPct val="107000"/>
                        </a:lnSpc>
                        <a:spcBef>
                          <a:spcPts val="0"/>
                        </a:spcBef>
                        <a:spcAft>
                          <a:spcPts val="0"/>
                        </a:spcAft>
                      </a:pPr>
                      <a:r>
                        <a:rPr lang="en-US" sz="1200" dirty="0">
                          <a:effectLst/>
                        </a:rPr>
                        <a:t>Liability insurance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Covers injury to employee/client</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hMerge="1">
                  <a:txBody>
                    <a:bodyPr/>
                    <a:lstStyle/>
                    <a:p>
                      <a:endParaRPr lang="en-US"/>
                    </a:p>
                  </a:txBody>
                  <a:tcPr/>
                </a:tc>
                <a:tc>
                  <a:txBody>
                    <a:bodyPr/>
                    <a:lstStyle/>
                    <a:p>
                      <a:pPr marL="0" marR="0">
                        <a:lnSpc>
                          <a:spcPct val="107000"/>
                        </a:lnSpc>
                        <a:spcBef>
                          <a:spcPts val="0"/>
                        </a:spcBef>
                        <a:spcAft>
                          <a:spcPts val="0"/>
                        </a:spcAft>
                      </a:pPr>
                      <a:r>
                        <a:rPr lang="en-US" sz="1200" dirty="0">
                          <a:effectLst/>
                        </a:rPr>
                        <a:t>Life insurance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Covers officers &amp; employees</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Taxpayer is not the beneficiary</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extLst>
                  <a:ext uri="{0D108BD9-81ED-4DB2-BD59-A6C34878D82A}">
                    <a16:rowId xmlns:a16="http://schemas.microsoft.com/office/drawing/2014/main" val="194527118"/>
                  </a:ext>
                </a:extLst>
              </a:tr>
              <a:tr h="1012339">
                <a:tc gridSpan="2">
                  <a:txBody>
                    <a:bodyPr/>
                    <a:lstStyle/>
                    <a:p>
                      <a:pPr marL="0" marR="0">
                        <a:lnSpc>
                          <a:spcPct val="107000"/>
                        </a:lnSpc>
                        <a:spcBef>
                          <a:spcPts val="0"/>
                        </a:spcBef>
                        <a:spcAft>
                          <a:spcPts val="0"/>
                        </a:spcAft>
                      </a:pPr>
                      <a:r>
                        <a:rPr lang="en-US" sz="1200" dirty="0">
                          <a:effectLst/>
                        </a:rPr>
                        <a:t>Self-employed (SE) health insurance (post-2002)</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100% of costs</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Covers SE/spouse/dependents</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Deduction limit = Earnings from related business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hMerge="1">
                  <a:txBody>
                    <a:bodyPr/>
                    <a:lstStyle/>
                    <a:p>
                      <a:endParaRPr lang="en-US"/>
                    </a:p>
                  </a:txBody>
                  <a:tcPr/>
                </a:tc>
                <a:tc gridSpan="2">
                  <a:txBody>
                    <a:bodyPr/>
                    <a:lstStyle/>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 </a:t>
                      </a:r>
                    </a:p>
                    <a:p>
                      <a:pPr marL="0" marR="0">
                        <a:lnSpc>
                          <a:spcPct val="107000"/>
                        </a:lnSpc>
                        <a:spcBef>
                          <a:spcPts val="0"/>
                        </a:spcBef>
                        <a:spcAft>
                          <a:spcPts val="0"/>
                        </a:spcAft>
                      </a:pPr>
                      <a:r>
                        <a:rPr lang="en-US" sz="1200" dirty="0">
                          <a:effectLst/>
                        </a:rPr>
                        <a:t>Compensation for employees injured at work</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hMerge="1">
                  <a:txBody>
                    <a:bodyPr/>
                    <a:lstStyle/>
                    <a:p>
                      <a:endParaRPr lang="en-US"/>
                    </a:p>
                  </a:txBody>
                  <a:tcPr/>
                </a:tc>
                <a:extLst>
                  <a:ext uri="{0D108BD9-81ED-4DB2-BD59-A6C34878D82A}">
                    <a16:rowId xmlns:a16="http://schemas.microsoft.com/office/drawing/2014/main" val="301251189"/>
                  </a:ext>
                </a:extLst>
              </a:tr>
              <a:tr h="1148644">
                <a:tc>
                  <a:txBody>
                    <a:bodyPr/>
                    <a:lstStyle/>
                    <a:p>
                      <a:pPr marL="0" marR="0">
                        <a:lnSpc>
                          <a:spcPct val="107000"/>
                        </a:lnSpc>
                        <a:spcBef>
                          <a:spcPts val="0"/>
                        </a:spcBef>
                        <a:spcAft>
                          <a:spcPts val="0"/>
                        </a:spcAft>
                      </a:pPr>
                      <a:r>
                        <a:rPr lang="en-US" sz="1200" dirty="0">
                          <a:effectLst/>
                        </a:rPr>
                        <a:t>SUTA fund contributions</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If states consider as tax</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gridSpan="2">
                  <a:txBody>
                    <a:bodyPr/>
                    <a:lstStyle/>
                    <a:p>
                      <a:pPr marL="0" marR="0">
                        <a:lnSpc>
                          <a:spcPct val="107000"/>
                        </a:lnSpc>
                        <a:spcBef>
                          <a:spcPts val="0"/>
                        </a:spcBef>
                        <a:spcAft>
                          <a:spcPts val="0"/>
                        </a:spcAft>
                      </a:pPr>
                      <a:r>
                        <a:rPr lang="en-US" sz="1200">
                          <a:effectLst/>
                        </a:rPr>
                        <a:t>Business auto insurance</a:t>
                      </a:r>
                    </a:p>
                    <a:p>
                      <a:pPr marL="342900" marR="0" lvl="0" indent="-342900">
                        <a:lnSpc>
                          <a:spcPct val="107000"/>
                        </a:lnSpc>
                        <a:spcBef>
                          <a:spcPts val="0"/>
                        </a:spcBef>
                        <a:spcAft>
                          <a:spcPts val="0"/>
                        </a:spcAft>
                        <a:buFont typeface="Symbol" panose="05050102010706020507" pitchFamily="18" charset="2"/>
                        <a:buChar char=""/>
                      </a:pPr>
                      <a:r>
                        <a:rPr lang="en-US" sz="1200">
                          <a:effectLst/>
                        </a:rPr>
                        <a:t>No deduction if mileage rate for car expenses is used</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tc hMerge="1">
                  <a:txBody>
                    <a:bodyPr/>
                    <a:lstStyle/>
                    <a:p>
                      <a:endParaRPr lang="en-US"/>
                    </a:p>
                  </a:txBody>
                  <a:tcPr/>
                </a:tc>
                <a:tc>
                  <a:txBody>
                    <a:bodyPr/>
                    <a:lstStyle/>
                    <a:p>
                      <a:pPr marL="0" marR="0">
                        <a:lnSpc>
                          <a:spcPct val="107000"/>
                        </a:lnSpc>
                        <a:spcBef>
                          <a:spcPts val="0"/>
                        </a:spcBef>
                        <a:spcAft>
                          <a:spcPts val="0"/>
                        </a:spcAft>
                      </a:pPr>
                      <a:r>
                        <a:rPr lang="en-US" sz="1200" dirty="0">
                          <a:effectLst/>
                        </a:rPr>
                        <a:t>Business interruption insurance</a:t>
                      </a:r>
                    </a:p>
                    <a:p>
                      <a:pPr marL="342900" marR="0" lvl="0" indent="-342900">
                        <a:lnSpc>
                          <a:spcPct val="107000"/>
                        </a:lnSpc>
                        <a:spcBef>
                          <a:spcPts val="0"/>
                        </a:spcBef>
                        <a:spcAft>
                          <a:spcPts val="0"/>
                        </a:spcAft>
                        <a:buFont typeface="Symbol" panose="05050102010706020507" pitchFamily="18" charset="2"/>
                        <a:buChar char=""/>
                      </a:pPr>
                      <a:r>
                        <a:rPr lang="en-US" sz="1200" dirty="0">
                          <a:effectLst/>
                        </a:rPr>
                        <a:t>Profit loss due to shutdown</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18082" marR="18082" marT="0" marB="0"/>
                </a:tc>
                <a:extLst>
                  <a:ext uri="{0D108BD9-81ED-4DB2-BD59-A6C34878D82A}">
                    <a16:rowId xmlns:a16="http://schemas.microsoft.com/office/drawing/2014/main" val="1285414224"/>
                  </a:ext>
                </a:extLst>
              </a:tr>
            </a:tbl>
          </a:graphicData>
        </a:graphic>
      </p:graphicFrame>
      <p:sp>
        <p:nvSpPr>
          <p:cNvPr id="3" name="Footer Placeholder 2"/>
          <p:cNvSpPr>
            <a:spLocks noGrp="1"/>
          </p:cNvSpPr>
          <p:nvPr>
            <p:ph type="ftr" sz="quarter" idx="11"/>
          </p:nvPr>
        </p:nvSpPr>
        <p:spPr>
          <a:xfrm>
            <a:off x="452108" y="2"/>
            <a:ext cx="6830969" cy="365125"/>
          </a:xfrm>
        </p:spPr>
        <p:txBody>
          <a:bodyPr/>
          <a:lstStyle/>
          <a:p>
            <a:r>
              <a:rPr lang="en-US" smtClean="0"/>
              <a:t>Copyright © 2019 Gleim Publications, Inc. All rights reserved. Duplication prohibited. Reward for information exposing violators. Contact copyright@gleim.com.  EA 2 SU 4</a:t>
            </a:r>
            <a:endParaRPr lang="en-US" dirty="0"/>
          </a:p>
        </p:txBody>
      </p:sp>
      <p:sp>
        <p:nvSpPr>
          <p:cNvPr id="4" name="Slide Number Placeholder 3"/>
          <p:cNvSpPr>
            <a:spLocks noGrp="1"/>
          </p:cNvSpPr>
          <p:nvPr>
            <p:ph type="sldNum" sz="quarter" idx="12"/>
          </p:nvPr>
        </p:nvSpPr>
        <p:spPr/>
        <p:txBody>
          <a:bodyPr/>
          <a:lstStyle/>
          <a:p>
            <a:fld id="{5B232068-8E72-412B-9312-97879CCBF388}" type="slidenum">
              <a:rPr lang="en-US" smtClean="0"/>
              <a:pPr/>
              <a:t>25</a:t>
            </a:fld>
            <a:endParaRPr lang="en-US" dirty="0"/>
          </a:p>
        </p:txBody>
      </p:sp>
    </p:spTree>
    <p:extLst>
      <p:ext uri="{BB962C8B-B14F-4D97-AF65-F5344CB8AC3E}">
        <p14:creationId xmlns:p14="http://schemas.microsoft.com/office/powerpoint/2010/main" val="341974681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Nondeductible </a:t>
            </a:r>
            <a:br>
              <a:rPr lang="en-US" dirty="0"/>
            </a:br>
            <a:r>
              <a:rPr lang="en-US" dirty="0"/>
              <a:t>Insurance Expenses</a:t>
            </a:r>
          </a:p>
        </p:txBody>
      </p:sp>
      <p:sp>
        <p:nvSpPr>
          <p:cNvPr id="3" name="Content Placeholder 2"/>
          <p:cNvSpPr>
            <a:spLocks noGrp="1"/>
          </p:cNvSpPr>
          <p:nvPr>
            <p:ph idx="1"/>
          </p:nvPr>
        </p:nvSpPr>
        <p:spPr/>
        <p:txBody>
          <a:bodyPr/>
          <a:lstStyle/>
          <a:p>
            <a:r>
              <a:rPr lang="en-US" altLang="en-US" dirty="0"/>
              <a:t>A taxpayer may not deduct</a:t>
            </a:r>
          </a:p>
          <a:p>
            <a:pPr lvl="1"/>
            <a:r>
              <a:rPr lang="en-US" dirty="0"/>
              <a:t>Self-insurance reserve funds</a:t>
            </a:r>
          </a:p>
          <a:p>
            <a:pPr lvl="1"/>
            <a:r>
              <a:rPr lang="en-US" dirty="0"/>
              <a:t>The loss of earnings, except for certain overhead insurance expenses</a:t>
            </a:r>
          </a:p>
          <a:p>
            <a:pPr lvl="1"/>
            <a:r>
              <a:rPr lang="en-US" dirty="0"/>
              <a:t>Premiums on a life insurance policy covering the taxpayer, an employee, or any person with a financial interest in the taxpayer’s business if the taxpayer is directly or indirectly a beneficiary</a:t>
            </a:r>
          </a:p>
          <a:p>
            <a:pPr lvl="1"/>
            <a:r>
              <a:rPr lang="en-US" dirty="0"/>
              <a:t>Costs for a self-employed taxpayer eligible for coverage under the plan of his or her spouse’s employer</a:t>
            </a:r>
          </a:p>
          <a:p>
            <a:pPr lvl="1"/>
            <a:endParaRPr lang="en-US" dirty="0"/>
          </a:p>
          <a:p>
            <a:pPr lvl="1"/>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26</a:t>
            </a:fld>
            <a:endParaRPr lang="en-US"/>
          </a:p>
        </p:txBody>
      </p:sp>
    </p:spTree>
    <p:extLst>
      <p:ext uri="{BB962C8B-B14F-4D97-AF65-F5344CB8AC3E}">
        <p14:creationId xmlns:p14="http://schemas.microsoft.com/office/powerpoint/2010/main" val="1912701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Debts</a:t>
            </a:r>
          </a:p>
        </p:txBody>
      </p:sp>
      <p:sp>
        <p:nvSpPr>
          <p:cNvPr id="3" name="Text Placeholder 2"/>
          <p:cNvSpPr>
            <a:spLocks noGrp="1"/>
          </p:cNvSpPr>
          <p:nvPr>
            <p:ph type="body" idx="1"/>
          </p:nvPr>
        </p:nvSpPr>
        <p:spPr/>
        <p:txBody>
          <a:bodyPr/>
          <a:lstStyle/>
          <a:p>
            <a:r>
              <a:rPr lang="en-US" dirty="0"/>
              <a:t>4.4</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27</a:t>
            </a:fld>
            <a:endParaRPr lang="en-US" dirty="0"/>
          </a:p>
        </p:txBody>
      </p:sp>
    </p:spTree>
    <p:extLst>
      <p:ext uri="{BB962C8B-B14F-4D97-AF65-F5344CB8AC3E}">
        <p14:creationId xmlns:p14="http://schemas.microsoft.com/office/powerpoint/2010/main" val="185935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Bad Debt Deduction</a:t>
            </a:r>
          </a:p>
        </p:txBody>
      </p:sp>
      <p:sp>
        <p:nvSpPr>
          <p:cNvPr id="3" name="Content Placeholder 2"/>
          <p:cNvSpPr>
            <a:spLocks noGrp="1"/>
          </p:cNvSpPr>
          <p:nvPr>
            <p:ph idx="1"/>
          </p:nvPr>
        </p:nvSpPr>
        <p:spPr/>
        <p:txBody>
          <a:bodyPr/>
          <a:lstStyle/>
          <a:p>
            <a:r>
              <a:rPr lang="en-US" altLang="en-US" dirty="0"/>
              <a:t>A bad debt deduction is allowed only for a bona fide debt arising from a debtor-creditor relationship based upon a valid and enforceable obligation to pay a fixed or determinable sum of money.</a:t>
            </a:r>
          </a:p>
          <a:p>
            <a:r>
              <a:rPr lang="en-US" altLang="en-US" dirty="0"/>
              <a:t>Worthless debt is deductible only to the extent of adjusted basis in the debt.</a:t>
            </a:r>
          </a:p>
          <a:p>
            <a:pPr lvl="1"/>
            <a:r>
              <a:rPr lang="en-US" altLang="en-US" dirty="0"/>
              <a:t>A cash-basis taxpayer has no basis in accounts receivable and so generally has no deduction for bad debts.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28</a:t>
            </a:fld>
            <a:endParaRPr lang="en-US"/>
          </a:p>
        </p:txBody>
      </p:sp>
    </p:spTree>
    <p:extLst>
      <p:ext uri="{BB962C8B-B14F-4D97-AF65-F5344CB8AC3E}">
        <p14:creationId xmlns:p14="http://schemas.microsoft.com/office/powerpoint/2010/main" val="13212916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Bad Debt</a:t>
            </a:r>
            <a:endParaRPr lang="en-US" dirty="0"/>
          </a:p>
        </p:txBody>
      </p:sp>
      <p:sp>
        <p:nvSpPr>
          <p:cNvPr id="3" name="Content Placeholder 2"/>
          <p:cNvSpPr>
            <a:spLocks noGrp="1"/>
          </p:cNvSpPr>
          <p:nvPr>
            <p:ph idx="1"/>
          </p:nvPr>
        </p:nvSpPr>
        <p:spPr>
          <a:xfrm>
            <a:off x="628650" y="1825625"/>
            <a:ext cx="7886700" cy="4640218"/>
          </a:xfrm>
        </p:spPr>
        <p:txBody>
          <a:bodyPr>
            <a:normAutofit fontScale="85000" lnSpcReduction="20000"/>
          </a:bodyPr>
          <a:lstStyle/>
          <a:p>
            <a:r>
              <a:rPr lang="en-US" dirty="0"/>
              <a:t>A business bad debt is one incurred or acquired in connection with, or closely related to, the taxpayer’s trade or business.</a:t>
            </a:r>
          </a:p>
          <a:p>
            <a:pPr lvl="1"/>
            <a:r>
              <a:rPr lang="en-US" dirty="0"/>
              <a:t>A debt is closely related if the primary motive for incurring the debt is business related.</a:t>
            </a:r>
          </a:p>
          <a:p>
            <a:pPr lvl="1"/>
            <a:r>
              <a:rPr lang="en-US" dirty="0"/>
              <a:t>The bad debts of corporations are always business bad debts.</a:t>
            </a:r>
          </a:p>
          <a:p>
            <a:pPr lvl="1"/>
            <a:r>
              <a:rPr lang="en-US" dirty="0"/>
              <a:t>Partially worthless business debts may be deducted to the extent they are worthless and specifically written off.</a:t>
            </a:r>
          </a:p>
          <a:p>
            <a:pPr lvl="1"/>
            <a:r>
              <a:rPr lang="en-US" dirty="0"/>
              <a:t>A business bad debt is treated as an ordinary loss.</a:t>
            </a:r>
          </a:p>
          <a:p>
            <a:pPr lvl="1"/>
            <a:r>
              <a:rPr lang="en-US" dirty="0"/>
              <a:t>A bad debt written off in a previous tax year but recovered in the current tax year should be reported as other income.</a:t>
            </a:r>
          </a:p>
          <a:p>
            <a:pPr lvl="1"/>
            <a:r>
              <a:rPr lang="en-US" dirty="0"/>
              <a:t>If a taxpayer sells a business but keeps its receivables, these debts are business debts since they arose out of a trade or business.</a:t>
            </a:r>
          </a:p>
          <a:p>
            <a:pPr lvl="1"/>
            <a:r>
              <a:rPr lang="en-US" dirty="0"/>
              <a:t>If a taxpayer makes a loan to a client, supplier, or distributor for a business reason and it becomes worthless, (s)he has a business bad debt.</a:t>
            </a:r>
          </a:p>
          <a:p>
            <a:pPr lvl="1"/>
            <a:r>
              <a:rPr lang="en-US" dirty="0"/>
              <a:t>Any guarantee made by an employee to protect or improve his or her job is closely related to his or her trade or business and is deductible to the extent it is written off.</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29</a:t>
            </a:fld>
            <a:endParaRPr lang="en-US"/>
          </a:p>
        </p:txBody>
      </p:sp>
    </p:spTree>
    <p:extLst>
      <p:ext uri="{BB962C8B-B14F-4D97-AF65-F5344CB8AC3E}">
        <p14:creationId xmlns:p14="http://schemas.microsoft.com/office/powerpoint/2010/main" val="3209098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Gross Income Deduction</a:t>
            </a:r>
          </a:p>
        </p:txBody>
      </p:sp>
      <p:sp>
        <p:nvSpPr>
          <p:cNvPr id="3" name="Content Placeholder 2"/>
          <p:cNvSpPr>
            <a:spLocks noGrp="1"/>
          </p:cNvSpPr>
          <p:nvPr>
            <p:ph idx="1"/>
          </p:nvPr>
        </p:nvSpPr>
        <p:spPr/>
        <p:txBody>
          <a:bodyPr/>
          <a:lstStyle/>
          <a:p>
            <a:r>
              <a:rPr lang="en-US" dirty="0"/>
              <a:t>A deduction from gross income is allowed for all ordinary and necessary expenses paid or incurred during a tax year in carrying on a trade or business.</a:t>
            </a:r>
          </a:p>
          <a:p>
            <a:pPr lvl="1"/>
            <a:r>
              <a:rPr lang="en-US" dirty="0"/>
              <a:t>The deduction is allowed to a sole proprietor, a partnership, or a corporation.</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3</a:t>
            </a:fld>
            <a:endParaRPr lang="en-US"/>
          </a:p>
        </p:txBody>
      </p:sp>
    </p:spTree>
    <p:extLst>
      <p:ext uri="{BB962C8B-B14F-4D97-AF65-F5344CB8AC3E}">
        <p14:creationId xmlns:p14="http://schemas.microsoft.com/office/powerpoint/2010/main" val="15184030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Nonbusiness Bad Debt</a:t>
            </a:r>
          </a:p>
        </p:txBody>
      </p:sp>
      <p:sp>
        <p:nvSpPr>
          <p:cNvPr id="3" name="Content Placeholder 2"/>
          <p:cNvSpPr>
            <a:spLocks noGrp="1"/>
          </p:cNvSpPr>
          <p:nvPr>
            <p:ph idx="1"/>
          </p:nvPr>
        </p:nvSpPr>
        <p:spPr>
          <a:xfrm>
            <a:off x="628650" y="1825625"/>
            <a:ext cx="7886700" cy="4640218"/>
          </a:xfrm>
        </p:spPr>
        <p:txBody>
          <a:bodyPr>
            <a:normAutofit lnSpcReduction="10000"/>
          </a:bodyPr>
          <a:lstStyle/>
          <a:p>
            <a:r>
              <a:rPr lang="en-US" altLang="en-US" dirty="0"/>
              <a:t>A nonbusiness bad debt is a debt other than one incurred or acquired in connection with the taxpayer’s trade or business.</a:t>
            </a:r>
          </a:p>
          <a:p>
            <a:pPr lvl="1"/>
            <a:r>
              <a:rPr lang="en-US" dirty="0"/>
              <a:t>Investments are not treated as a trade or business.</a:t>
            </a:r>
          </a:p>
          <a:p>
            <a:pPr lvl="1"/>
            <a:r>
              <a:rPr lang="en-US" dirty="0"/>
              <a:t>A shareholder loan to protect his or her investment in the corporation is not treated as a business loan.</a:t>
            </a:r>
          </a:p>
          <a:p>
            <a:pPr lvl="1"/>
            <a:r>
              <a:rPr lang="en-US" dirty="0"/>
              <a:t>A partially worthless nonbusiness bad debt is not deductible.</a:t>
            </a:r>
          </a:p>
          <a:p>
            <a:pPr lvl="1"/>
            <a:r>
              <a:rPr lang="en-US" dirty="0"/>
              <a:t>A wholly worthless nonbusiness debt is deductible in the year in which it becomes worthless, and it is then treated as a short-term capital loss.</a:t>
            </a:r>
          </a:p>
          <a:p>
            <a:r>
              <a:rPr lang="en-US" dirty="0"/>
              <a:t>Taxpayers cannot take a bad debt deduction for a loan made to a corporation if it is determined that it is actually a contribution.</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30</a:t>
            </a:fld>
            <a:endParaRPr lang="en-US"/>
          </a:p>
        </p:txBody>
      </p:sp>
    </p:spTree>
    <p:extLst>
      <p:ext uri="{BB962C8B-B14F-4D97-AF65-F5344CB8AC3E}">
        <p14:creationId xmlns:p14="http://schemas.microsoft.com/office/powerpoint/2010/main" val="5276738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Worthlessness of a Debt</a:t>
            </a:r>
          </a:p>
        </p:txBody>
      </p:sp>
      <p:sp>
        <p:nvSpPr>
          <p:cNvPr id="3" name="Content Placeholder 2"/>
          <p:cNvSpPr>
            <a:spLocks noGrp="1"/>
          </p:cNvSpPr>
          <p:nvPr>
            <p:ph idx="1"/>
          </p:nvPr>
        </p:nvSpPr>
        <p:spPr/>
        <p:txBody>
          <a:bodyPr/>
          <a:lstStyle/>
          <a:p>
            <a:r>
              <a:rPr lang="en-US" dirty="0"/>
              <a:t>A debt becomes worthless when there is no longer any chance the amount owed will be paid.</a:t>
            </a:r>
          </a:p>
          <a:p>
            <a:pPr lvl="1"/>
            <a:r>
              <a:rPr lang="en-US" dirty="0"/>
              <a:t>It is not necessary to go to court if it can be shown that a judgment from court would be uncollectible.</a:t>
            </a:r>
          </a:p>
          <a:p>
            <a:pPr lvl="1"/>
            <a:r>
              <a:rPr lang="en-US" dirty="0"/>
              <a:t>Taxpayers must only show that reasonable steps to collect the debt have been taken.</a:t>
            </a:r>
          </a:p>
          <a:p>
            <a:pPr lvl="1"/>
            <a:r>
              <a:rPr lang="en-US" dirty="0"/>
              <a:t>Bankruptcy of the debtor is generally good evidence of the worthlessness of at least part of an unsecured and </a:t>
            </a:r>
            <a:r>
              <a:rPr lang="en-US" dirty="0" err="1"/>
              <a:t>unpreferred</a:t>
            </a:r>
            <a:r>
              <a:rPr lang="en-US" dirty="0"/>
              <a:t> debt.</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31</a:t>
            </a:fld>
            <a:endParaRPr lang="en-US"/>
          </a:p>
        </p:txBody>
      </p:sp>
    </p:spTree>
    <p:extLst>
      <p:ext uri="{BB962C8B-B14F-4D97-AF65-F5344CB8AC3E}">
        <p14:creationId xmlns:p14="http://schemas.microsoft.com/office/powerpoint/2010/main" val="298111420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Specific Write-Off Method</a:t>
            </a:r>
          </a:p>
        </p:txBody>
      </p:sp>
      <p:sp>
        <p:nvSpPr>
          <p:cNvPr id="3" name="Content Placeholder 2"/>
          <p:cNvSpPr>
            <a:spLocks noGrp="1"/>
          </p:cNvSpPr>
          <p:nvPr>
            <p:ph idx="1"/>
          </p:nvPr>
        </p:nvSpPr>
        <p:spPr/>
        <p:txBody>
          <a:bodyPr/>
          <a:lstStyle/>
          <a:p>
            <a:r>
              <a:rPr lang="en-US" dirty="0"/>
              <a:t>The specific write-off method must be used for tax purposes.</a:t>
            </a:r>
          </a:p>
          <a:p>
            <a:pPr lvl="1"/>
            <a:r>
              <a:rPr lang="en-US" dirty="0"/>
              <a:t>Bad debts that become either partly or totally worthless during the tax year can be deducted.</a:t>
            </a:r>
          </a:p>
          <a:p>
            <a:pPr lvl="1"/>
            <a:r>
              <a:rPr lang="en-US" dirty="0"/>
              <a:t>Taxpayers can deduct specific bad debts that become partially uncollectible.</a:t>
            </a:r>
          </a:p>
          <a:p>
            <a:pPr lvl="1"/>
            <a:r>
              <a:rPr lang="en-US" dirty="0"/>
              <a:t>The tax deduction is limited to the amount charged off on the books during the year.</a:t>
            </a:r>
          </a:p>
          <a:p>
            <a:r>
              <a:rPr lang="en-US" dirty="0"/>
              <a:t>The reserve method is used only for financial accounting purposes.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32</a:t>
            </a:fld>
            <a:endParaRPr lang="en-US"/>
          </a:p>
        </p:txBody>
      </p:sp>
    </p:spTree>
    <p:extLst>
      <p:ext uri="{BB962C8B-B14F-4D97-AF65-F5344CB8AC3E}">
        <p14:creationId xmlns:p14="http://schemas.microsoft.com/office/powerpoint/2010/main" val="387357327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Nonaccrual-Experience Method</a:t>
            </a:r>
          </a:p>
        </p:txBody>
      </p:sp>
      <p:sp>
        <p:nvSpPr>
          <p:cNvPr id="3" name="Content Placeholder 2"/>
          <p:cNvSpPr>
            <a:spLocks noGrp="1"/>
          </p:cNvSpPr>
          <p:nvPr>
            <p:ph idx="1"/>
          </p:nvPr>
        </p:nvSpPr>
        <p:spPr>
          <a:xfrm>
            <a:off x="628650" y="1825625"/>
            <a:ext cx="7886700" cy="4640218"/>
          </a:xfrm>
        </p:spPr>
        <p:txBody>
          <a:bodyPr>
            <a:normAutofit fontScale="92500"/>
          </a:bodyPr>
          <a:lstStyle/>
          <a:p>
            <a:r>
              <a:rPr lang="en-US" dirty="0"/>
              <a:t>The nonaccrual-experience method of accounting allows a taxpayer to exclude income that is not expected to be collected.</a:t>
            </a:r>
          </a:p>
          <a:p>
            <a:pPr lvl="1"/>
            <a:r>
              <a:rPr lang="en-US" dirty="0"/>
              <a:t>Applies only to accounts receivable for services the taxpayer performs if the taxpayer meets the $25 million annual gross receipts test for all prior years or the services performed are for accounting, actuarial science, architecture, consulting, engineering, health law, or performing arts.</a:t>
            </a:r>
          </a:p>
          <a:p>
            <a:pPr lvl="1"/>
            <a:r>
              <a:rPr lang="en-US" dirty="0"/>
              <a:t>Cannot be used for amounts earned by selling goods or for amounts owed for which the taxpayer charges interest or late penalties.</a:t>
            </a:r>
          </a:p>
          <a:p>
            <a:pPr lvl="1"/>
            <a:r>
              <a:rPr lang="en-US" dirty="0"/>
              <a:t>Does not apply to cash-method taxpayers because they already receive this treatment under standard cash-method rules.</a:t>
            </a:r>
          </a:p>
          <a:p>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33</a:t>
            </a:fld>
            <a:endParaRPr lang="en-US"/>
          </a:p>
        </p:txBody>
      </p:sp>
    </p:spTree>
    <p:extLst>
      <p:ext uri="{BB962C8B-B14F-4D97-AF65-F5344CB8AC3E}">
        <p14:creationId xmlns:p14="http://schemas.microsoft.com/office/powerpoint/2010/main" val="204220990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Gifts</a:t>
            </a:r>
          </a:p>
        </p:txBody>
      </p:sp>
      <p:sp>
        <p:nvSpPr>
          <p:cNvPr id="3" name="Text Placeholder 2"/>
          <p:cNvSpPr>
            <a:spLocks noGrp="1"/>
          </p:cNvSpPr>
          <p:nvPr>
            <p:ph type="body" idx="1"/>
          </p:nvPr>
        </p:nvSpPr>
        <p:spPr/>
        <p:txBody>
          <a:bodyPr/>
          <a:lstStyle/>
          <a:p>
            <a:r>
              <a:rPr lang="en-US" dirty="0"/>
              <a:t>4.5</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34</a:t>
            </a:fld>
            <a:endParaRPr lang="en-US" dirty="0"/>
          </a:p>
        </p:txBody>
      </p:sp>
    </p:spTree>
    <p:extLst>
      <p:ext uri="{BB962C8B-B14F-4D97-AF65-F5344CB8AC3E}">
        <p14:creationId xmlns:p14="http://schemas.microsoft.com/office/powerpoint/2010/main" val="2616238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a:t>
            </a:r>
            <a:r>
              <a:rPr lang="en-US" dirty="0" smtClean="0"/>
              <a:t>Gifts 1</a:t>
            </a:r>
            <a:endParaRPr lang="en-US" dirty="0"/>
          </a:p>
        </p:txBody>
      </p:sp>
      <p:sp>
        <p:nvSpPr>
          <p:cNvPr id="3" name="Content Placeholder 2"/>
          <p:cNvSpPr>
            <a:spLocks noGrp="1"/>
          </p:cNvSpPr>
          <p:nvPr>
            <p:ph idx="1"/>
          </p:nvPr>
        </p:nvSpPr>
        <p:spPr>
          <a:xfrm>
            <a:off x="628650" y="1825625"/>
            <a:ext cx="7886700" cy="4640218"/>
          </a:xfrm>
        </p:spPr>
        <p:txBody>
          <a:bodyPr>
            <a:normAutofit fontScale="92500" lnSpcReduction="20000"/>
          </a:bodyPr>
          <a:lstStyle/>
          <a:p>
            <a:r>
              <a:rPr lang="en-US" dirty="0"/>
              <a:t>Business gift expenses are deductible if they are ordinary and necessary.</a:t>
            </a:r>
          </a:p>
          <a:p>
            <a:r>
              <a:rPr lang="en-US" dirty="0"/>
              <a:t>Taxpayer must substantiate the business gift to qualify for the deduction.</a:t>
            </a:r>
          </a:p>
          <a:p>
            <a:pPr lvl="1"/>
            <a:r>
              <a:rPr lang="en-US" dirty="0"/>
              <a:t>Amount of the gift</a:t>
            </a:r>
          </a:p>
          <a:p>
            <a:pPr lvl="1"/>
            <a:r>
              <a:rPr lang="en-US" dirty="0"/>
              <a:t>Date of the gift</a:t>
            </a:r>
          </a:p>
          <a:p>
            <a:pPr lvl="1"/>
            <a:r>
              <a:rPr lang="en-US" dirty="0"/>
              <a:t>Description of the gift</a:t>
            </a:r>
          </a:p>
          <a:p>
            <a:pPr lvl="1"/>
            <a:r>
              <a:rPr lang="en-US" dirty="0"/>
              <a:t>Business purpose for the gift</a:t>
            </a:r>
          </a:p>
          <a:p>
            <a:pPr lvl="1"/>
            <a:r>
              <a:rPr lang="en-US" dirty="0"/>
              <a:t>Business relation of the recipient to the gift</a:t>
            </a:r>
          </a:p>
          <a:p>
            <a:r>
              <a:rPr lang="en-US" dirty="0"/>
              <a:t>Deduction is limited to $25 per recipient per year for items excludable from income.</a:t>
            </a:r>
          </a:p>
          <a:p>
            <a:pPr lvl="1"/>
            <a:r>
              <a:rPr lang="en-US" dirty="0"/>
              <a:t>A married couple is treated as one taxpayer.</a:t>
            </a:r>
          </a:p>
          <a:p>
            <a:pPr lvl="1"/>
            <a:r>
              <a:rPr lang="en-US" dirty="0"/>
              <a:t>Limit does not apply to incidental items costing no more than $4 (and other promotional materials such as signs or displays).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35</a:t>
            </a:fld>
            <a:endParaRPr lang="en-US"/>
          </a:p>
        </p:txBody>
      </p:sp>
    </p:spTree>
    <p:extLst>
      <p:ext uri="{BB962C8B-B14F-4D97-AF65-F5344CB8AC3E}">
        <p14:creationId xmlns:p14="http://schemas.microsoft.com/office/powerpoint/2010/main" val="250933929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Employee </a:t>
            </a:r>
            <a:br>
              <a:rPr lang="en-US" dirty="0"/>
            </a:br>
            <a:r>
              <a:rPr lang="en-US" dirty="0"/>
              <a:t>Achievement Awards</a:t>
            </a:r>
          </a:p>
        </p:txBody>
      </p:sp>
      <p:sp>
        <p:nvSpPr>
          <p:cNvPr id="3" name="Content Placeholder 2"/>
          <p:cNvSpPr>
            <a:spLocks noGrp="1"/>
          </p:cNvSpPr>
          <p:nvPr>
            <p:ph idx="1"/>
          </p:nvPr>
        </p:nvSpPr>
        <p:spPr>
          <a:xfrm>
            <a:off x="628650" y="1825625"/>
            <a:ext cx="7886700" cy="4640218"/>
          </a:xfrm>
        </p:spPr>
        <p:txBody>
          <a:bodyPr>
            <a:normAutofit fontScale="92500"/>
          </a:bodyPr>
          <a:lstStyle/>
          <a:p>
            <a:r>
              <a:rPr lang="en-US" dirty="0"/>
              <a:t>Up to $400 of the cost to the employer (not FMV) of employee achievement awards is deductible by an employer for all nonqualified plan awards.</a:t>
            </a:r>
          </a:p>
          <a:p>
            <a:pPr lvl="1"/>
            <a:r>
              <a:rPr lang="en-US" dirty="0"/>
              <a:t>An employee achievement award is tangible personal property awarded to an employee as part of a meaningful presentation for safety, achievement, or length of service.</a:t>
            </a:r>
          </a:p>
          <a:p>
            <a:pPr lvl="1"/>
            <a:r>
              <a:rPr lang="en-US" dirty="0"/>
              <a:t>A qualified plan award is an employee achievement award provided under an established written program that does not discriminate in favor of highly compensated employees.</a:t>
            </a:r>
          </a:p>
          <a:p>
            <a:pPr lvl="2"/>
            <a:r>
              <a:rPr lang="en-US" dirty="0"/>
              <a:t>Limit is $1,600 per year for qualified plan awards.</a:t>
            </a:r>
          </a:p>
          <a:p>
            <a:pPr lvl="2"/>
            <a:r>
              <a:rPr lang="en-US" dirty="0"/>
              <a:t>If the average cost of all employee achievement awards is greater than $400, the award is not a qualified plan award.</a:t>
            </a:r>
            <a:br>
              <a:rPr lang="en-US" dirty="0"/>
            </a:br>
            <a:endParaRPr lang="en-US" dirty="0"/>
          </a:p>
          <a:p>
            <a:pPr lvl="2"/>
            <a:endParaRPr lang="en-US" dirty="0"/>
          </a:p>
          <a:p>
            <a:pPr lvl="1"/>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36</a:t>
            </a:fld>
            <a:endParaRPr lang="en-US"/>
          </a:p>
        </p:txBody>
      </p:sp>
    </p:spTree>
    <p:extLst>
      <p:ext uri="{BB962C8B-B14F-4D97-AF65-F5344CB8AC3E}">
        <p14:creationId xmlns:p14="http://schemas.microsoft.com/office/powerpoint/2010/main" val="21100963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Business Expenses</a:t>
            </a:r>
          </a:p>
        </p:txBody>
      </p:sp>
      <p:sp>
        <p:nvSpPr>
          <p:cNvPr id="3" name="Text Placeholder 2"/>
          <p:cNvSpPr>
            <a:spLocks noGrp="1"/>
          </p:cNvSpPr>
          <p:nvPr>
            <p:ph type="body" idx="1"/>
          </p:nvPr>
        </p:nvSpPr>
        <p:spPr/>
        <p:txBody>
          <a:bodyPr/>
          <a:lstStyle/>
          <a:p>
            <a:r>
              <a:rPr lang="en-US" dirty="0"/>
              <a:t>4.6</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37</a:t>
            </a:fld>
            <a:endParaRPr lang="en-US" dirty="0"/>
          </a:p>
        </p:txBody>
      </p:sp>
    </p:spTree>
    <p:extLst>
      <p:ext uri="{BB962C8B-B14F-4D97-AF65-F5344CB8AC3E}">
        <p14:creationId xmlns:p14="http://schemas.microsoft.com/office/powerpoint/2010/main" val="154086963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Business Related Expenses</a:t>
            </a:r>
            <a:endParaRPr lang="en-US" dirty="0"/>
          </a:p>
        </p:txBody>
      </p:sp>
      <p:sp>
        <p:nvSpPr>
          <p:cNvPr id="3" name="Content Placeholder 2"/>
          <p:cNvSpPr>
            <a:spLocks noGrp="1"/>
          </p:cNvSpPr>
          <p:nvPr>
            <p:ph idx="1"/>
          </p:nvPr>
        </p:nvSpPr>
        <p:spPr>
          <a:xfrm>
            <a:off x="628650" y="1825625"/>
            <a:ext cx="7886700" cy="4640218"/>
          </a:xfrm>
        </p:spPr>
        <p:txBody>
          <a:bodyPr>
            <a:normAutofit/>
          </a:bodyPr>
          <a:lstStyle/>
          <a:p>
            <a:r>
              <a:rPr lang="en-US" dirty="0"/>
              <a:t>Depreciation</a:t>
            </a:r>
          </a:p>
          <a:p>
            <a:pPr lvl="1"/>
            <a:r>
              <a:rPr lang="en-US" dirty="0"/>
              <a:t> Depreciation can be a deductible expense of any business.</a:t>
            </a:r>
          </a:p>
          <a:p>
            <a:r>
              <a:rPr lang="en-US" dirty="0"/>
              <a:t>Start-Up/Organization Costs</a:t>
            </a:r>
          </a:p>
          <a:p>
            <a:pPr lvl="1"/>
            <a:r>
              <a:rPr lang="en-US" dirty="0"/>
              <a:t>Taxpayers can deduct up to $5,000 of start-up and $5,000 of organizational expenditures in the taxable year that the business begins.</a:t>
            </a:r>
          </a:p>
          <a:p>
            <a:pPr lvl="2"/>
            <a:r>
              <a:rPr lang="en-US" dirty="0"/>
              <a:t>This is reduced by the cumulative cost of the start-up expenditures that exceed $50,000, but it is not reduced below zero.</a:t>
            </a:r>
          </a:p>
          <a:p>
            <a:r>
              <a:rPr lang="en-US" dirty="0"/>
              <a:t>Vacant Land</a:t>
            </a:r>
          </a:p>
          <a:p>
            <a:pPr lvl="1"/>
            <a:r>
              <a:rPr lang="en-US" dirty="0"/>
              <a:t>Interest and taxes on vacant land are deductible.</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38</a:t>
            </a:fld>
            <a:endParaRPr lang="en-US"/>
          </a:p>
        </p:txBody>
      </p:sp>
    </p:spTree>
    <p:extLst>
      <p:ext uri="{BB962C8B-B14F-4D97-AF65-F5344CB8AC3E}">
        <p14:creationId xmlns:p14="http://schemas.microsoft.com/office/powerpoint/2010/main" val="219188045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Related </a:t>
            </a:r>
            <a:r>
              <a:rPr lang="en-US" dirty="0" smtClean="0"/>
              <a:t>Expenses 1</a:t>
            </a:r>
            <a:endParaRPr lang="en-US" dirty="0"/>
          </a:p>
        </p:txBody>
      </p:sp>
      <p:sp>
        <p:nvSpPr>
          <p:cNvPr id="3" name="Content Placeholder 2"/>
          <p:cNvSpPr>
            <a:spLocks noGrp="1"/>
          </p:cNvSpPr>
          <p:nvPr>
            <p:ph idx="1"/>
          </p:nvPr>
        </p:nvSpPr>
        <p:spPr>
          <a:xfrm>
            <a:off x="628650" y="1825625"/>
            <a:ext cx="7886700" cy="4640218"/>
          </a:xfrm>
        </p:spPr>
        <p:txBody>
          <a:bodyPr>
            <a:normAutofit fontScale="92500" lnSpcReduction="10000"/>
          </a:bodyPr>
          <a:lstStyle/>
          <a:p>
            <a:r>
              <a:rPr lang="en-US" dirty="0"/>
              <a:t>Demolition</a:t>
            </a:r>
          </a:p>
          <a:p>
            <a:pPr lvl="1"/>
            <a:r>
              <a:rPr lang="en-US" dirty="0"/>
              <a:t>Demolition costs, undepreciated basis, and losses sustained are not deductible.</a:t>
            </a:r>
          </a:p>
          <a:p>
            <a:pPr lvl="2"/>
            <a:r>
              <a:rPr lang="en-US" dirty="0"/>
              <a:t>They are allocated to the land.</a:t>
            </a:r>
          </a:p>
          <a:p>
            <a:r>
              <a:rPr lang="en-US" dirty="0"/>
              <a:t>Abandoned Assets</a:t>
            </a:r>
          </a:p>
          <a:p>
            <a:pPr lvl="1"/>
            <a:r>
              <a:rPr lang="en-US" dirty="0"/>
              <a:t>A loss, equal to the adjusted basis for determining a loss on the sale or other disposition of the property, is deductible in the year the assets are actually abandoned with no claim for reimbursement.</a:t>
            </a:r>
          </a:p>
          <a:p>
            <a:r>
              <a:rPr lang="en-US" dirty="0"/>
              <a:t>Cost of Goods Sold</a:t>
            </a:r>
          </a:p>
          <a:p>
            <a:pPr lvl="1"/>
            <a:r>
              <a:rPr lang="en-US" dirty="0"/>
              <a:t>COGS is not deductible; it reduces gross income.</a:t>
            </a:r>
          </a:p>
          <a:p>
            <a:r>
              <a:rPr lang="en-US" dirty="0"/>
              <a:t>Medical Reimbursement Plans</a:t>
            </a:r>
          </a:p>
          <a:p>
            <a:pPr lvl="1"/>
            <a:r>
              <a:rPr lang="en-US" dirty="0"/>
              <a:t>The cost of such a plan for employees is deductible by the employer.</a:t>
            </a:r>
          </a:p>
          <a:p>
            <a:pPr lvl="1"/>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39</a:t>
            </a:fld>
            <a:endParaRPr lang="en-US"/>
          </a:p>
        </p:txBody>
      </p:sp>
    </p:spTree>
    <p:extLst>
      <p:ext uri="{BB962C8B-B14F-4D97-AF65-F5344CB8AC3E}">
        <p14:creationId xmlns:p14="http://schemas.microsoft.com/office/powerpoint/2010/main" val="3902408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Meals Expense</a:t>
            </a:r>
          </a:p>
        </p:txBody>
      </p:sp>
      <p:sp>
        <p:nvSpPr>
          <p:cNvPr id="3" name="Text Placeholder 2"/>
          <p:cNvSpPr>
            <a:spLocks noGrp="1"/>
          </p:cNvSpPr>
          <p:nvPr>
            <p:ph type="body" idx="1"/>
          </p:nvPr>
        </p:nvSpPr>
        <p:spPr/>
        <p:txBody>
          <a:bodyPr/>
          <a:lstStyle/>
          <a:p>
            <a:r>
              <a:rPr lang="en-US" dirty="0"/>
              <a:t>4.1</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4</a:t>
            </a:fld>
            <a:endParaRPr lang="en-US" dirty="0"/>
          </a:p>
        </p:txBody>
      </p:sp>
    </p:spTree>
    <p:extLst>
      <p:ext uri="{BB962C8B-B14F-4D97-AF65-F5344CB8AC3E}">
        <p14:creationId xmlns:p14="http://schemas.microsoft.com/office/powerpoint/2010/main" val="733828352"/>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Business Related </a:t>
            </a:r>
            <a:r>
              <a:rPr lang="en-US" dirty="0" smtClean="0"/>
              <a:t>Expenses 2</a:t>
            </a:r>
            <a:endParaRPr lang="en-US" dirty="0"/>
          </a:p>
        </p:txBody>
      </p:sp>
      <p:sp>
        <p:nvSpPr>
          <p:cNvPr id="3" name="Content Placeholder 2"/>
          <p:cNvSpPr>
            <a:spLocks noGrp="1"/>
          </p:cNvSpPr>
          <p:nvPr>
            <p:ph idx="1"/>
          </p:nvPr>
        </p:nvSpPr>
        <p:spPr>
          <a:xfrm>
            <a:off x="628650" y="1825624"/>
            <a:ext cx="7886700" cy="4667249"/>
          </a:xfrm>
        </p:spPr>
        <p:txBody>
          <a:bodyPr>
            <a:normAutofit fontScale="92500"/>
          </a:bodyPr>
          <a:lstStyle/>
          <a:p>
            <a:r>
              <a:rPr lang="en-US" dirty="0"/>
              <a:t>Political Contributions</a:t>
            </a:r>
          </a:p>
          <a:p>
            <a:pPr lvl="1"/>
            <a:r>
              <a:rPr lang="en-US" dirty="0"/>
              <a:t>Contributions to a political party are not deductible.</a:t>
            </a:r>
          </a:p>
          <a:p>
            <a:pPr lvl="1"/>
            <a:r>
              <a:rPr lang="en-US" dirty="0"/>
              <a:t>Expenses related to appearances before and communications with any </a:t>
            </a:r>
            <a:r>
              <a:rPr lang="en-US" b="1" dirty="0"/>
              <a:t>local</a:t>
            </a:r>
            <a:r>
              <a:rPr lang="en-US" dirty="0"/>
              <a:t> council or similar governing body with respect to legislation of direct interest to the taxpayer is deductible.</a:t>
            </a:r>
          </a:p>
          <a:p>
            <a:pPr lvl="2"/>
            <a:r>
              <a:rPr lang="en-US" dirty="0"/>
              <a:t>Limit of $2,000 applies.</a:t>
            </a:r>
          </a:p>
          <a:p>
            <a:pPr lvl="3"/>
            <a:r>
              <a:rPr lang="en-US" dirty="0"/>
              <a:t>If exceeded, this de </a:t>
            </a:r>
            <a:r>
              <a:rPr lang="en-US" dirty="0" err="1"/>
              <a:t>minimis</a:t>
            </a:r>
            <a:r>
              <a:rPr lang="en-US" dirty="0"/>
              <a:t> exception is entirely unavailable.</a:t>
            </a:r>
          </a:p>
          <a:p>
            <a:pPr lvl="2"/>
            <a:r>
              <a:rPr lang="en-US" dirty="0"/>
              <a:t>Does not include payments to professional lobbyists.</a:t>
            </a:r>
          </a:p>
          <a:p>
            <a:r>
              <a:rPr lang="en-US" dirty="0"/>
              <a:t>Debt of Another</a:t>
            </a:r>
          </a:p>
          <a:p>
            <a:pPr lvl="1"/>
            <a:r>
              <a:rPr lang="en-US" dirty="0"/>
              <a:t>Generally is not deductible.</a:t>
            </a:r>
          </a:p>
          <a:p>
            <a:pPr lvl="1"/>
            <a:r>
              <a:rPr lang="en-US" dirty="0"/>
              <a:t>A legal obligation or definite business requirement renders the payment deductible.</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40</a:t>
            </a:fld>
            <a:endParaRPr lang="en-US"/>
          </a:p>
        </p:txBody>
      </p:sp>
    </p:spTree>
    <p:extLst>
      <p:ext uri="{BB962C8B-B14F-4D97-AF65-F5344CB8AC3E}">
        <p14:creationId xmlns:p14="http://schemas.microsoft.com/office/powerpoint/2010/main" val="373740389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Related </a:t>
            </a:r>
            <a:r>
              <a:rPr lang="en-US" dirty="0" smtClean="0"/>
              <a:t>Expenses 3</a:t>
            </a:r>
            <a:endParaRPr lang="en-US" dirty="0"/>
          </a:p>
        </p:txBody>
      </p:sp>
      <p:sp>
        <p:nvSpPr>
          <p:cNvPr id="3" name="Content Placeholder 2"/>
          <p:cNvSpPr>
            <a:spLocks noGrp="1"/>
          </p:cNvSpPr>
          <p:nvPr>
            <p:ph idx="1"/>
          </p:nvPr>
        </p:nvSpPr>
        <p:spPr>
          <a:xfrm>
            <a:off x="628650" y="1825625"/>
            <a:ext cx="7886700" cy="4640218"/>
          </a:xfrm>
        </p:spPr>
        <p:txBody>
          <a:bodyPr>
            <a:normAutofit fontScale="85000" lnSpcReduction="20000"/>
          </a:bodyPr>
          <a:lstStyle/>
          <a:p>
            <a:r>
              <a:rPr lang="en-US" dirty="0"/>
              <a:t>Intangibles</a:t>
            </a:r>
          </a:p>
          <a:p>
            <a:pPr lvl="1"/>
            <a:r>
              <a:rPr lang="en-US" dirty="0"/>
              <a:t>Cost of intangibles must generally be capitalized.</a:t>
            </a:r>
          </a:p>
          <a:p>
            <a:pPr lvl="1"/>
            <a:r>
              <a:rPr lang="en-US" dirty="0"/>
              <a:t>Amortization is allowed if the intangible has a determinable useful life.</a:t>
            </a:r>
          </a:p>
          <a:p>
            <a:pPr lvl="2"/>
            <a:r>
              <a:rPr lang="en-US" dirty="0"/>
              <a:t>Generally, Sec. 197 intangibles have a 15-year life.</a:t>
            </a:r>
          </a:p>
          <a:p>
            <a:r>
              <a:rPr lang="en-US" dirty="0"/>
              <a:t>Tax-Exempt Income</a:t>
            </a:r>
          </a:p>
          <a:p>
            <a:pPr lvl="1"/>
            <a:r>
              <a:rPr lang="en-US" dirty="0"/>
              <a:t>Expenditures related to producing tax-exempt income are not deductible.</a:t>
            </a:r>
          </a:p>
          <a:p>
            <a:r>
              <a:rPr lang="en-US" dirty="0"/>
              <a:t>Public Policy</a:t>
            </a:r>
          </a:p>
          <a:p>
            <a:pPr lvl="1"/>
            <a:r>
              <a:rPr lang="en-US" dirty="0"/>
              <a:t>Certain trade or business expenditures that are ordinary, necessary, and reasonable are nondeductible because allowing the deduction would frustrate public policy.</a:t>
            </a:r>
          </a:p>
          <a:p>
            <a:pPr lvl="2"/>
            <a:r>
              <a:rPr lang="en-US" dirty="0"/>
              <a:t>Fines and penalties paid to the government for violation of the law</a:t>
            </a:r>
          </a:p>
          <a:p>
            <a:pPr lvl="2"/>
            <a:r>
              <a:rPr lang="en-US" dirty="0"/>
              <a:t>Bribes and kickbacks</a:t>
            </a:r>
          </a:p>
          <a:p>
            <a:pPr lvl="2"/>
            <a:r>
              <a:rPr lang="en-US" dirty="0"/>
              <a:t>Two-thirds of damages for violation of federal antitrust law</a:t>
            </a:r>
          </a:p>
          <a:p>
            <a:pPr lvl="2"/>
            <a:r>
              <a:rPr lang="en-US" dirty="0"/>
              <a:t>Expenses of dealers in illegal drugs</a:t>
            </a:r>
          </a:p>
          <a:p>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41</a:t>
            </a:fld>
            <a:endParaRPr lang="en-US"/>
          </a:p>
        </p:txBody>
      </p:sp>
    </p:spTree>
    <p:extLst>
      <p:ext uri="{BB962C8B-B14F-4D97-AF65-F5344CB8AC3E}">
        <p14:creationId xmlns:p14="http://schemas.microsoft.com/office/powerpoint/2010/main" val="219597782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Business Related </a:t>
            </a:r>
            <a:r>
              <a:rPr lang="en-US" dirty="0" smtClean="0"/>
              <a:t>Expenses 4</a:t>
            </a:r>
            <a:endParaRPr lang="en-US" dirty="0"/>
          </a:p>
        </p:txBody>
      </p:sp>
      <p:sp>
        <p:nvSpPr>
          <p:cNvPr id="3" name="Content Placeholder 2"/>
          <p:cNvSpPr>
            <a:spLocks noGrp="1"/>
          </p:cNvSpPr>
          <p:nvPr>
            <p:ph idx="1"/>
          </p:nvPr>
        </p:nvSpPr>
        <p:spPr>
          <a:xfrm>
            <a:off x="628650" y="1825625"/>
            <a:ext cx="7886700" cy="4640218"/>
          </a:xfrm>
        </p:spPr>
        <p:txBody>
          <a:bodyPr>
            <a:normAutofit/>
          </a:bodyPr>
          <a:lstStyle/>
          <a:p>
            <a:r>
              <a:rPr lang="en-US" dirty="0"/>
              <a:t>Moving Expenses</a:t>
            </a:r>
          </a:p>
          <a:p>
            <a:pPr lvl="1"/>
            <a:r>
              <a:rPr lang="en-US" dirty="0"/>
              <a:t>The Tax Cuts and Jobs Act of 2017 eliminated the employee deduction for job-related relocation (moving expenses) except for active military members moving pursuant to a military order.</a:t>
            </a:r>
          </a:p>
          <a:p>
            <a:r>
              <a:rPr lang="en-US" dirty="0"/>
              <a:t>Research Expenses</a:t>
            </a:r>
          </a:p>
          <a:p>
            <a:pPr lvl="1"/>
            <a:r>
              <a:rPr lang="en-US" dirty="0"/>
              <a:t>Research and experimental costs connected with a trade or business are deductible.</a:t>
            </a:r>
          </a:p>
          <a:p>
            <a:pPr lvl="2"/>
            <a:r>
              <a:rPr lang="en-US" dirty="0"/>
              <a:t>Must be incurred to fund qualified research and not for tax-avoidance purposes.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42</a:t>
            </a:fld>
            <a:endParaRPr lang="en-US"/>
          </a:p>
        </p:txBody>
      </p:sp>
    </p:spTree>
    <p:extLst>
      <p:ext uri="{BB962C8B-B14F-4D97-AF65-F5344CB8AC3E}">
        <p14:creationId xmlns:p14="http://schemas.microsoft.com/office/powerpoint/2010/main" val="2311996545"/>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Related </a:t>
            </a:r>
            <a:r>
              <a:rPr lang="en-US" dirty="0" smtClean="0"/>
              <a:t>Expenses 5</a:t>
            </a:r>
            <a:endParaRPr lang="en-US" dirty="0"/>
          </a:p>
        </p:txBody>
      </p:sp>
      <p:sp>
        <p:nvSpPr>
          <p:cNvPr id="3" name="Content Placeholder 2"/>
          <p:cNvSpPr>
            <a:spLocks noGrp="1"/>
          </p:cNvSpPr>
          <p:nvPr>
            <p:ph idx="1"/>
          </p:nvPr>
        </p:nvSpPr>
        <p:spPr>
          <a:xfrm>
            <a:off x="628650" y="1825625"/>
            <a:ext cx="7886700" cy="4640218"/>
          </a:xfrm>
        </p:spPr>
        <p:txBody>
          <a:bodyPr>
            <a:normAutofit lnSpcReduction="10000"/>
          </a:bodyPr>
          <a:lstStyle/>
          <a:p>
            <a:r>
              <a:rPr lang="en-US" dirty="0"/>
              <a:t>Fines for Nonperformance of a Contract</a:t>
            </a:r>
          </a:p>
          <a:p>
            <a:pPr lvl="1"/>
            <a:r>
              <a:rPr lang="en-US" dirty="0"/>
              <a:t>The payment of a penalty for nonperformance of a contract is generally deductible.</a:t>
            </a:r>
          </a:p>
          <a:p>
            <a:r>
              <a:rPr lang="en-US" dirty="0"/>
              <a:t>Costs of Removing Barriers to the Disabled and the Elderly</a:t>
            </a:r>
          </a:p>
          <a:p>
            <a:pPr lvl="1"/>
            <a:r>
              <a:rPr lang="en-US" dirty="0"/>
              <a:t>The costs of making a facility or public transportation vehicle that is owned or leased by a taxpayer for use in connection with his or her trade or business more accessible to and usable by those who are disabled or elderly can be deducted.</a:t>
            </a:r>
          </a:p>
          <a:p>
            <a:pPr lvl="2"/>
            <a:r>
              <a:rPr lang="en-US" dirty="0"/>
              <a:t>The most that can be deducted for any year is $15,000.</a:t>
            </a:r>
          </a:p>
          <a:p>
            <a:pPr lvl="3"/>
            <a:r>
              <a:rPr lang="en-US" dirty="0"/>
              <a:t>The costs incurred above the limit can be added to the basis of the property and depreciated.</a:t>
            </a:r>
          </a:p>
          <a:p>
            <a:endParaRPr lang="en-US" dirty="0"/>
          </a:p>
          <a:p>
            <a:pPr lvl="1"/>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43</a:t>
            </a:fld>
            <a:endParaRPr lang="en-US"/>
          </a:p>
        </p:txBody>
      </p:sp>
    </p:spTree>
    <p:extLst>
      <p:ext uri="{BB962C8B-B14F-4D97-AF65-F5344CB8AC3E}">
        <p14:creationId xmlns:p14="http://schemas.microsoft.com/office/powerpoint/2010/main" val="116155959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Business Related </a:t>
            </a:r>
            <a:r>
              <a:rPr lang="en-US" dirty="0" smtClean="0"/>
              <a:t>Expenses 6</a:t>
            </a:r>
            <a:endParaRPr lang="en-US" dirty="0"/>
          </a:p>
        </p:txBody>
      </p:sp>
      <p:sp>
        <p:nvSpPr>
          <p:cNvPr id="3" name="Content Placeholder 2"/>
          <p:cNvSpPr>
            <a:spLocks noGrp="1"/>
          </p:cNvSpPr>
          <p:nvPr>
            <p:ph idx="1"/>
          </p:nvPr>
        </p:nvSpPr>
        <p:spPr>
          <a:xfrm>
            <a:off x="628650" y="1825624"/>
            <a:ext cx="7886700" cy="4667249"/>
          </a:xfrm>
        </p:spPr>
        <p:txBody>
          <a:bodyPr>
            <a:normAutofit/>
          </a:bodyPr>
          <a:lstStyle/>
          <a:p>
            <a:r>
              <a:rPr lang="en-US" dirty="0"/>
              <a:t>Charitable Contributions</a:t>
            </a:r>
          </a:p>
          <a:p>
            <a:pPr lvl="1"/>
            <a:r>
              <a:rPr lang="en-US" dirty="0"/>
              <a:t>Sole proprietorships, shareholders in S corporations, and partners in partnerships may be able to deduct charitable contributions made by their business entities on Schedule A of Form 1040.</a:t>
            </a:r>
          </a:p>
          <a:p>
            <a:r>
              <a:rPr lang="en-US" dirty="0"/>
              <a:t>Government-Granted License</a:t>
            </a:r>
          </a:p>
          <a:p>
            <a:pPr lvl="1"/>
            <a:r>
              <a:rPr lang="en-US" dirty="0"/>
              <a:t>The capitalized costs of acquiring, issuing, or renewing a license granted by a governmental unit or agency are amortized.</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44</a:t>
            </a:fld>
            <a:endParaRPr lang="en-US"/>
          </a:p>
        </p:txBody>
      </p:sp>
    </p:spTree>
    <p:extLst>
      <p:ext uri="{BB962C8B-B14F-4D97-AF65-F5344CB8AC3E}">
        <p14:creationId xmlns:p14="http://schemas.microsoft.com/office/powerpoint/2010/main" val="146456504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Business Related </a:t>
            </a:r>
            <a:r>
              <a:rPr lang="en-US" dirty="0" smtClean="0"/>
              <a:t>Expenses 7</a:t>
            </a:r>
            <a:endParaRPr lang="en-US" dirty="0"/>
          </a:p>
        </p:txBody>
      </p:sp>
      <p:sp>
        <p:nvSpPr>
          <p:cNvPr id="3" name="Content Placeholder 2"/>
          <p:cNvSpPr>
            <a:spLocks noGrp="1"/>
          </p:cNvSpPr>
          <p:nvPr>
            <p:ph idx="1"/>
          </p:nvPr>
        </p:nvSpPr>
        <p:spPr>
          <a:xfrm>
            <a:off x="628650" y="1825625"/>
            <a:ext cx="7886700" cy="4640218"/>
          </a:xfrm>
        </p:spPr>
        <p:txBody>
          <a:bodyPr>
            <a:normAutofit fontScale="92500" lnSpcReduction="20000"/>
          </a:bodyPr>
          <a:lstStyle/>
          <a:p>
            <a:r>
              <a:rPr lang="en-US" dirty="0"/>
              <a:t>Deductions on Schedule C</a:t>
            </a:r>
          </a:p>
          <a:p>
            <a:pPr lvl="1"/>
            <a:r>
              <a:rPr lang="en-US" dirty="0"/>
              <a:t>A statutory employee’s business expenses are deductible on Schedule C or Schedule C-EZ.</a:t>
            </a:r>
          </a:p>
          <a:p>
            <a:r>
              <a:rPr lang="en-US" dirty="0"/>
              <a:t>Reforestation Costs</a:t>
            </a:r>
          </a:p>
          <a:p>
            <a:pPr lvl="1"/>
            <a:r>
              <a:rPr lang="en-US" dirty="0"/>
              <a:t>Up to $10,000 of reforestation cost may be expensed in the current year.</a:t>
            </a:r>
          </a:p>
          <a:p>
            <a:pPr lvl="2"/>
            <a:r>
              <a:rPr lang="en-US" dirty="0"/>
              <a:t>Any remaining balance is amortized over 7 years.</a:t>
            </a:r>
          </a:p>
          <a:p>
            <a:r>
              <a:rPr lang="en-US" dirty="0"/>
              <a:t>Self-Rental</a:t>
            </a:r>
          </a:p>
          <a:p>
            <a:pPr lvl="1"/>
            <a:r>
              <a:rPr lang="en-US" dirty="0"/>
              <a:t>The amount of a loss attributable to a person’s passive activities is allowable as a deduction or credit only against, and to the extent of, gross income of tax attributable to those passive activities.</a:t>
            </a:r>
          </a:p>
          <a:p>
            <a:pPr lvl="2"/>
            <a:r>
              <a:rPr lang="en-US" dirty="0"/>
              <a:t>If a taxpayer rents property to a business in which (s)he materially participates, net rental income is non-passive. </a:t>
            </a:r>
          </a:p>
          <a:p>
            <a:pPr lvl="2"/>
            <a:r>
              <a:rPr lang="en-US" dirty="0"/>
              <a:t>Income is still reportable on Schedule E but cannot be entered as passive income on Form 8582.</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45</a:t>
            </a:fld>
            <a:endParaRPr lang="en-US"/>
          </a:p>
        </p:txBody>
      </p:sp>
    </p:spTree>
    <p:extLst>
      <p:ext uri="{BB962C8B-B14F-4D97-AF65-F5344CB8AC3E}">
        <p14:creationId xmlns:p14="http://schemas.microsoft.com/office/powerpoint/2010/main" val="36421107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Multiple-Choice </a:t>
            </a:r>
            <a:r>
              <a:rPr lang="en-US" dirty="0" smtClean="0"/>
              <a:t>Question.</a:t>
            </a:r>
            <a:endParaRPr lang="en-US" dirty="0"/>
          </a:p>
        </p:txBody>
      </p:sp>
      <p:graphicFrame>
        <p:nvGraphicFramePr>
          <p:cNvPr id="6" name="Table 5">
            <a:extLst>
              <a:ext uri="{FF2B5EF4-FFF2-40B4-BE49-F238E27FC236}">
                <a16:creationId xmlns:a16="http://schemas.microsoft.com/office/drawing/2014/main" id="{74477BDD-E7FF-4CBA-A75C-C69E8F9BB498}"/>
              </a:ext>
            </a:extLst>
          </p:cNvPr>
          <p:cNvGraphicFramePr>
            <a:graphicFrameLocks noGrp="1"/>
          </p:cNvGraphicFramePr>
          <p:nvPr>
            <p:extLst>
              <p:ext uri="{D42A27DB-BD31-4B8C-83A1-F6EECF244321}">
                <p14:modId xmlns:p14="http://schemas.microsoft.com/office/powerpoint/2010/main" val="1451220580"/>
              </p:ext>
            </p:extLst>
          </p:nvPr>
        </p:nvGraphicFramePr>
        <p:xfrm>
          <a:off x="1208014" y="2416028"/>
          <a:ext cx="3229762" cy="1463040"/>
        </p:xfrm>
        <a:graphic>
          <a:graphicData uri="http://schemas.openxmlformats.org/drawingml/2006/table">
            <a:tbl>
              <a:tblPr firstRow="1" bandRow="1">
                <a:tableStyleId>{2D5ABB26-0587-4C30-8999-92F81FD0307C}</a:tableStyleId>
              </a:tblPr>
              <a:tblGrid>
                <a:gridCol w="2464818">
                  <a:extLst>
                    <a:ext uri="{9D8B030D-6E8A-4147-A177-3AD203B41FA5}">
                      <a16:colId xmlns:a16="http://schemas.microsoft.com/office/drawing/2014/main" val="3270767175"/>
                    </a:ext>
                  </a:extLst>
                </a:gridCol>
                <a:gridCol w="764944">
                  <a:extLst>
                    <a:ext uri="{9D8B030D-6E8A-4147-A177-3AD203B41FA5}">
                      <a16:colId xmlns:a16="http://schemas.microsoft.com/office/drawing/2014/main" val="2871472135"/>
                    </a:ext>
                  </a:extLst>
                </a:gridCol>
              </a:tblGrid>
              <a:tr h="199014">
                <a:tc>
                  <a:txBody>
                    <a:bodyPr/>
                    <a:lstStyle/>
                    <a:p>
                      <a:r>
                        <a:rPr lang="en-US" sz="1100" dirty="0"/>
                        <a:t>Bank service charges</a:t>
                      </a:r>
                    </a:p>
                  </a:txBody>
                  <a:tcPr/>
                </a:tc>
                <a:tc>
                  <a:txBody>
                    <a:bodyPr/>
                    <a:lstStyle/>
                    <a:p>
                      <a:pPr algn="r"/>
                      <a:r>
                        <a:rPr lang="en-US" sz="1100" dirty="0"/>
                        <a:t>$     70</a:t>
                      </a:r>
                    </a:p>
                  </a:txBody>
                  <a:tcPr anchor="b"/>
                </a:tc>
                <a:extLst>
                  <a:ext uri="{0D108BD9-81ED-4DB2-BD59-A6C34878D82A}">
                    <a16:rowId xmlns:a16="http://schemas.microsoft.com/office/drawing/2014/main" val="741243218"/>
                  </a:ext>
                </a:extLst>
              </a:tr>
              <a:tr h="199014">
                <a:tc>
                  <a:txBody>
                    <a:bodyPr/>
                    <a:lstStyle/>
                    <a:p>
                      <a:r>
                        <a:rPr lang="en-US" sz="1100" dirty="0"/>
                        <a:t>Office supplies</a:t>
                      </a:r>
                    </a:p>
                  </a:txBody>
                  <a:tcPr/>
                </a:tc>
                <a:tc>
                  <a:txBody>
                    <a:bodyPr/>
                    <a:lstStyle/>
                    <a:p>
                      <a:pPr algn="r"/>
                      <a:r>
                        <a:rPr lang="en-US" sz="1100" dirty="0"/>
                        <a:t>100</a:t>
                      </a:r>
                    </a:p>
                  </a:txBody>
                  <a:tcPr anchor="b"/>
                </a:tc>
                <a:extLst>
                  <a:ext uri="{0D108BD9-81ED-4DB2-BD59-A6C34878D82A}">
                    <a16:rowId xmlns:a16="http://schemas.microsoft.com/office/drawing/2014/main" val="2101380494"/>
                  </a:ext>
                </a:extLst>
              </a:tr>
              <a:tr h="199014">
                <a:tc>
                  <a:txBody>
                    <a:bodyPr/>
                    <a:lstStyle/>
                    <a:p>
                      <a:r>
                        <a:rPr lang="en-US" sz="1100" dirty="0"/>
                        <a:t>Advertising</a:t>
                      </a:r>
                    </a:p>
                  </a:txBody>
                  <a:tcPr/>
                </a:tc>
                <a:tc>
                  <a:txBody>
                    <a:bodyPr/>
                    <a:lstStyle/>
                    <a:p>
                      <a:pPr algn="r"/>
                      <a:r>
                        <a:rPr lang="en-US" sz="1100" dirty="0"/>
                        <a:t>600</a:t>
                      </a:r>
                    </a:p>
                  </a:txBody>
                  <a:tcPr anchor="b"/>
                </a:tc>
                <a:extLst>
                  <a:ext uri="{0D108BD9-81ED-4DB2-BD59-A6C34878D82A}">
                    <a16:rowId xmlns:a16="http://schemas.microsoft.com/office/drawing/2014/main" val="2606504656"/>
                  </a:ext>
                </a:extLst>
              </a:tr>
              <a:tr h="199014">
                <a:tc>
                  <a:txBody>
                    <a:bodyPr/>
                    <a:lstStyle/>
                    <a:p>
                      <a:r>
                        <a:rPr lang="en-US" sz="1100" dirty="0"/>
                        <a:t>Fees to attorneys and CPAs</a:t>
                      </a:r>
                    </a:p>
                  </a:txBody>
                  <a:tcPr/>
                </a:tc>
                <a:tc>
                  <a:txBody>
                    <a:bodyPr/>
                    <a:lstStyle/>
                    <a:p>
                      <a:pPr algn="r"/>
                      <a:r>
                        <a:rPr lang="en-US" sz="1100" dirty="0"/>
                        <a:t>2,400</a:t>
                      </a:r>
                    </a:p>
                  </a:txBody>
                  <a:tcPr anchor="b"/>
                </a:tc>
                <a:extLst>
                  <a:ext uri="{0D108BD9-81ED-4DB2-BD59-A6C34878D82A}">
                    <a16:rowId xmlns:a16="http://schemas.microsoft.com/office/drawing/2014/main" val="1802134542"/>
                  </a:ext>
                </a:extLst>
              </a:tr>
              <a:tr h="318422">
                <a:tc>
                  <a:txBody>
                    <a:bodyPr/>
                    <a:lstStyle/>
                    <a:p>
                      <a:r>
                        <a:rPr lang="en-US" sz="1100" dirty="0"/>
                        <a:t>Interest for the entire period of a 5-year loan taken out on January 1</a:t>
                      </a:r>
                    </a:p>
                  </a:txBody>
                  <a:tcPr/>
                </a:tc>
                <a:tc>
                  <a:txBody>
                    <a:bodyPr/>
                    <a:lstStyle/>
                    <a:p>
                      <a:pPr algn="r"/>
                      <a:r>
                        <a:rPr lang="en-US" sz="1100" dirty="0"/>
                        <a:t>2,500</a:t>
                      </a:r>
                    </a:p>
                  </a:txBody>
                  <a:tcPr anchor="b"/>
                </a:tc>
                <a:extLst>
                  <a:ext uri="{0D108BD9-81ED-4DB2-BD59-A6C34878D82A}">
                    <a16:rowId xmlns:a16="http://schemas.microsoft.com/office/drawing/2014/main" val="3835335497"/>
                  </a:ext>
                </a:extLst>
              </a:tr>
            </a:tbl>
          </a:graphicData>
        </a:graphic>
      </p:graphicFrame>
      <p:sp>
        <p:nvSpPr>
          <p:cNvPr id="3" name="Content Placeholder 2"/>
          <p:cNvSpPr>
            <a:spLocks noGrp="1"/>
          </p:cNvSpPr>
          <p:nvPr>
            <p:ph idx="1"/>
          </p:nvPr>
        </p:nvSpPr>
        <p:spPr>
          <a:xfrm>
            <a:off x="628650" y="1825625"/>
            <a:ext cx="7886700" cy="4640218"/>
          </a:xfrm>
        </p:spPr>
        <p:txBody>
          <a:bodyPr>
            <a:normAutofit lnSpcReduction="10000"/>
          </a:bodyPr>
          <a:lstStyle/>
          <a:p>
            <a:pPr marL="0" indent="0">
              <a:buNone/>
            </a:pPr>
            <a:r>
              <a:rPr lang="en-US" sz="2000" dirty="0"/>
              <a:t>AMJ Enterprises is a small book publisher. It incurred the following as its miscellaneous </a:t>
            </a:r>
            <a:r>
              <a:rPr lang="en-US" sz="2000" dirty="0" smtClean="0"/>
              <a:t>expenses:</a:t>
            </a:r>
          </a:p>
          <a:p>
            <a:endParaRPr lang="en-US" sz="2000" dirty="0" smtClean="0"/>
          </a:p>
          <a:p>
            <a:endParaRPr lang="en-US" sz="2000" dirty="0" smtClean="0"/>
          </a:p>
          <a:p>
            <a:endParaRPr lang="en-US" sz="2000" dirty="0"/>
          </a:p>
          <a:p>
            <a:endParaRPr lang="en-US" sz="2000" dirty="0"/>
          </a:p>
          <a:p>
            <a:pPr marL="0" indent="0">
              <a:buNone/>
            </a:pPr>
            <a:r>
              <a:rPr lang="en-US" sz="2000" dirty="0"/>
              <a:t>How much of the above may AMJ Enterprises deduct for the current year?</a:t>
            </a:r>
          </a:p>
          <a:p>
            <a:pPr marL="0" indent="0">
              <a:buNone/>
            </a:pPr>
            <a:endParaRPr lang="en-US" sz="2000" dirty="0"/>
          </a:p>
          <a:p>
            <a:pPr marL="457200" indent="-457200">
              <a:buFont typeface="+mj-lt"/>
              <a:buAutoNum type="alphaUcPeriod"/>
            </a:pPr>
            <a:r>
              <a:rPr lang="en-US" sz="2000" dirty="0"/>
              <a:t>$770</a:t>
            </a:r>
          </a:p>
          <a:p>
            <a:pPr marL="457200" indent="-457200">
              <a:buFont typeface="+mj-lt"/>
              <a:buAutoNum type="alphaUcPeriod"/>
            </a:pPr>
            <a:r>
              <a:rPr lang="en-US" sz="2000" dirty="0"/>
              <a:t>$3,570</a:t>
            </a:r>
          </a:p>
          <a:p>
            <a:pPr marL="457200" indent="-457200">
              <a:buFont typeface="+mj-lt"/>
              <a:buAutoNum type="alphaUcPeriod"/>
            </a:pPr>
            <a:r>
              <a:rPr lang="en-US" sz="2000" dirty="0"/>
              <a:t>$3,670</a:t>
            </a:r>
          </a:p>
          <a:p>
            <a:pPr marL="457200" indent="-457200">
              <a:buFont typeface="+mj-lt"/>
              <a:buAutoNum type="alphaUcPeriod"/>
            </a:pPr>
            <a:r>
              <a:rPr lang="en-US" sz="2000" dirty="0"/>
              <a:t>$5,670</a:t>
            </a:r>
          </a:p>
        </p:txBody>
      </p:sp>
      <p:sp>
        <p:nvSpPr>
          <p:cNvPr id="4" name="Footer Placeholder 3">
            <a:extLst>
              <a:ext uri="{FF2B5EF4-FFF2-40B4-BE49-F238E27FC236}">
                <a16:creationId xmlns:a16="http://schemas.microsoft.com/office/drawing/2014/main" id="{21318632-7F10-4DB9-BE27-23D1B30F3900}"/>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a:extLst>
              <a:ext uri="{FF2B5EF4-FFF2-40B4-BE49-F238E27FC236}">
                <a16:creationId xmlns:a16="http://schemas.microsoft.com/office/drawing/2014/main" id="{4D25E062-680C-43A9-BCD6-29648782833E}"/>
              </a:ext>
            </a:extLst>
          </p:cNvPr>
          <p:cNvSpPr>
            <a:spLocks noGrp="1"/>
          </p:cNvSpPr>
          <p:nvPr>
            <p:ph type="sldNum" sz="quarter" idx="12"/>
          </p:nvPr>
        </p:nvSpPr>
        <p:spPr/>
        <p:txBody>
          <a:bodyPr/>
          <a:lstStyle/>
          <a:p>
            <a:fld id="{5B232068-8E72-412B-9312-97879CCBF388}" type="slidenum">
              <a:rPr lang="en-US" smtClean="0"/>
              <a:pPr/>
              <a:t>46</a:t>
            </a:fld>
            <a:endParaRPr lang="en-US"/>
          </a:p>
        </p:txBody>
      </p:sp>
    </p:spTree>
    <p:extLst>
      <p:ext uri="{BB962C8B-B14F-4D97-AF65-F5344CB8AC3E}">
        <p14:creationId xmlns:p14="http://schemas.microsoft.com/office/powerpoint/2010/main" val="21974908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Multiple-Choice </a:t>
            </a:r>
            <a:r>
              <a:rPr lang="en-US" dirty="0" smtClean="0"/>
              <a:t>Answer.</a:t>
            </a:r>
            <a:endParaRPr lang="en-US" dirty="0"/>
          </a:p>
        </p:txBody>
      </p:sp>
      <p:graphicFrame>
        <p:nvGraphicFramePr>
          <p:cNvPr id="7" name="Table 6">
            <a:extLst>
              <a:ext uri="{FF2B5EF4-FFF2-40B4-BE49-F238E27FC236}">
                <a16:creationId xmlns:a16="http://schemas.microsoft.com/office/drawing/2014/main" id="{A284621D-9E9C-43D9-8524-4FF3D8550012}"/>
              </a:ext>
            </a:extLst>
          </p:cNvPr>
          <p:cNvGraphicFramePr>
            <a:graphicFrameLocks noGrp="1"/>
          </p:cNvGraphicFramePr>
          <p:nvPr>
            <p:extLst>
              <p:ext uri="{D42A27DB-BD31-4B8C-83A1-F6EECF244321}">
                <p14:modId xmlns:p14="http://schemas.microsoft.com/office/powerpoint/2010/main" val="3180391642"/>
              </p:ext>
            </p:extLst>
          </p:nvPr>
        </p:nvGraphicFramePr>
        <p:xfrm>
          <a:off x="1188440" y="2424417"/>
          <a:ext cx="3291281" cy="1463040"/>
        </p:xfrm>
        <a:graphic>
          <a:graphicData uri="http://schemas.openxmlformats.org/drawingml/2006/table">
            <a:tbl>
              <a:tblPr firstRow="1" bandRow="1">
                <a:tableStyleId>{2D5ABB26-0587-4C30-8999-92F81FD0307C}</a:tableStyleId>
              </a:tblPr>
              <a:tblGrid>
                <a:gridCol w="2643039">
                  <a:extLst>
                    <a:ext uri="{9D8B030D-6E8A-4147-A177-3AD203B41FA5}">
                      <a16:colId xmlns:a16="http://schemas.microsoft.com/office/drawing/2014/main" val="1713106392"/>
                    </a:ext>
                  </a:extLst>
                </a:gridCol>
                <a:gridCol w="648242">
                  <a:extLst>
                    <a:ext uri="{9D8B030D-6E8A-4147-A177-3AD203B41FA5}">
                      <a16:colId xmlns:a16="http://schemas.microsoft.com/office/drawing/2014/main" val="1626233613"/>
                    </a:ext>
                  </a:extLst>
                </a:gridCol>
              </a:tblGrid>
              <a:tr h="256109">
                <a:tc>
                  <a:txBody>
                    <a:bodyPr/>
                    <a:lstStyle/>
                    <a:p>
                      <a:r>
                        <a:rPr lang="en-US" sz="1100" dirty="0"/>
                        <a:t>Bank service charges</a:t>
                      </a:r>
                    </a:p>
                  </a:txBody>
                  <a:tcPr/>
                </a:tc>
                <a:tc>
                  <a:txBody>
                    <a:bodyPr/>
                    <a:lstStyle/>
                    <a:p>
                      <a:pPr algn="r"/>
                      <a:r>
                        <a:rPr lang="en-US" sz="1100" dirty="0"/>
                        <a:t>$     70</a:t>
                      </a:r>
                    </a:p>
                  </a:txBody>
                  <a:tcPr anchor="b"/>
                </a:tc>
                <a:extLst>
                  <a:ext uri="{0D108BD9-81ED-4DB2-BD59-A6C34878D82A}">
                    <a16:rowId xmlns:a16="http://schemas.microsoft.com/office/drawing/2014/main" val="1259714535"/>
                  </a:ext>
                </a:extLst>
              </a:tr>
              <a:tr h="256109">
                <a:tc>
                  <a:txBody>
                    <a:bodyPr/>
                    <a:lstStyle/>
                    <a:p>
                      <a:r>
                        <a:rPr lang="en-US" sz="1100" dirty="0"/>
                        <a:t>Office supplies</a:t>
                      </a:r>
                    </a:p>
                  </a:txBody>
                  <a:tcPr/>
                </a:tc>
                <a:tc>
                  <a:txBody>
                    <a:bodyPr/>
                    <a:lstStyle/>
                    <a:p>
                      <a:pPr algn="r"/>
                      <a:r>
                        <a:rPr lang="en-US" sz="1100" dirty="0"/>
                        <a:t>100</a:t>
                      </a:r>
                    </a:p>
                  </a:txBody>
                  <a:tcPr anchor="b"/>
                </a:tc>
                <a:extLst>
                  <a:ext uri="{0D108BD9-81ED-4DB2-BD59-A6C34878D82A}">
                    <a16:rowId xmlns:a16="http://schemas.microsoft.com/office/drawing/2014/main" val="569844916"/>
                  </a:ext>
                </a:extLst>
              </a:tr>
              <a:tr h="256109">
                <a:tc>
                  <a:txBody>
                    <a:bodyPr/>
                    <a:lstStyle/>
                    <a:p>
                      <a:r>
                        <a:rPr lang="en-US" sz="1100" dirty="0"/>
                        <a:t>Advertising</a:t>
                      </a:r>
                    </a:p>
                  </a:txBody>
                  <a:tcPr/>
                </a:tc>
                <a:tc>
                  <a:txBody>
                    <a:bodyPr/>
                    <a:lstStyle/>
                    <a:p>
                      <a:pPr algn="r"/>
                      <a:r>
                        <a:rPr lang="en-US" sz="1100" dirty="0"/>
                        <a:t>600</a:t>
                      </a:r>
                    </a:p>
                  </a:txBody>
                  <a:tcPr anchor="b"/>
                </a:tc>
                <a:extLst>
                  <a:ext uri="{0D108BD9-81ED-4DB2-BD59-A6C34878D82A}">
                    <a16:rowId xmlns:a16="http://schemas.microsoft.com/office/drawing/2014/main" val="2197514613"/>
                  </a:ext>
                </a:extLst>
              </a:tr>
              <a:tr h="256109">
                <a:tc>
                  <a:txBody>
                    <a:bodyPr/>
                    <a:lstStyle/>
                    <a:p>
                      <a:r>
                        <a:rPr lang="en-US" sz="1100" dirty="0"/>
                        <a:t>Fees to attorneys and CPAs</a:t>
                      </a:r>
                    </a:p>
                  </a:txBody>
                  <a:tcPr/>
                </a:tc>
                <a:tc>
                  <a:txBody>
                    <a:bodyPr/>
                    <a:lstStyle/>
                    <a:p>
                      <a:pPr algn="r"/>
                      <a:r>
                        <a:rPr lang="en-US" sz="1100" dirty="0"/>
                        <a:t>2,400</a:t>
                      </a:r>
                    </a:p>
                  </a:txBody>
                  <a:tcPr anchor="b"/>
                </a:tc>
                <a:extLst>
                  <a:ext uri="{0D108BD9-81ED-4DB2-BD59-A6C34878D82A}">
                    <a16:rowId xmlns:a16="http://schemas.microsoft.com/office/drawing/2014/main" val="999921235"/>
                  </a:ext>
                </a:extLst>
              </a:tr>
              <a:tr h="421826">
                <a:tc>
                  <a:txBody>
                    <a:bodyPr/>
                    <a:lstStyle/>
                    <a:p>
                      <a:r>
                        <a:rPr lang="en-US" sz="1100" dirty="0"/>
                        <a:t>Interest for the entire period of a 5-year loan taken out on January 1</a:t>
                      </a:r>
                    </a:p>
                  </a:txBody>
                  <a:tcPr/>
                </a:tc>
                <a:tc>
                  <a:txBody>
                    <a:bodyPr/>
                    <a:lstStyle/>
                    <a:p>
                      <a:pPr algn="r"/>
                      <a:r>
                        <a:rPr lang="en-US" sz="1100" dirty="0"/>
                        <a:t>2,500</a:t>
                      </a:r>
                    </a:p>
                  </a:txBody>
                  <a:tcPr anchor="b"/>
                </a:tc>
                <a:extLst>
                  <a:ext uri="{0D108BD9-81ED-4DB2-BD59-A6C34878D82A}">
                    <a16:rowId xmlns:a16="http://schemas.microsoft.com/office/drawing/2014/main" val="812463744"/>
                  </a:ext>
                </a:extLst>
              </a:tr>
            </a:tbl>
          </a:graphicData>
        </a:graphic>
      </p:graphicFrame>
      <p:sp>
        <p:nvSpPr>
          <p:cNvPr id="3" name="Content Placeholder 2"/>
          <p:cNvSpPr>
            <a:spLocks noGrp="1"/>
          </p:cNvSpPr>
          <p:nvPr>
            <p:ph idx="1"/>
          </p:nvPr>
        </p:nvSpPr>
        <p:spPr>
          <a:xfrm>
            <a:off x="628650" y="1825625"/>
            <a:ext cx="7886700" cy="4640218"/>
          </a:xfrm>
        </p:spPr>
        <p:txBody>
          <a:bodyPr>
            <a:normAutofit fontScale="92500" lnSpcReduction="10000"/>
          </a:bodyPr>
          <a:lstStyle/>
          <a:p>
            <a:pPr marL="0" indent="0">
              <a:buNone/>
            </a:pPr>
            <a:r>
              <a:rPr lang="en-US" sz="2200" dirty="0"/>
              <a:t>AMJ Enterprises is a small book publisher. It incurred the following as its miscellaneous expenses:</a:t>
            </a:r>
          </a:p>
          <a:p>
            <a:endParaRPr lang="en-US" sz="2200" dirty="0"/>
          </a:p>
          <a:p>
            <a:endParaRPr lang="en-US" sz="2200" dirty="0"/>
          </a:p>
          <a:p>
            <a:endParaRPr lang="en-US" sz="2200" dirty="0"/>
          </a:p>
          <a:p>
            <a:endParaRPr lang="en-US" sz="2200" dirty="0"/>
          </a:p>
          <a:p>
            <a:pPr marL="0" indent="0">
              <a:buNone/>
            </a:pPr>
            <a:r>
              <a:rPr lang="en-US" sz="2200" dirty="0"/>
              <a:t>How much of the above may AMJ Enterprises deduct for the current year?</a:t>
            </a:r>
          </a:p>
          <a:p>
            <a:pPr marL="0" indent="0">
              <a:buNone/>
            </a:pPr>
            <a:endParaRPr lang="en-US" sz="2200" dirty="0"/>
          </a:p>
          <a:p>
            <a:pPr marL="457200" indent="-457200">
              <a:buFont typeface="+mj-lt"/>
              <a:buAutoNum type="alphaUcPeriod"/>
            </a:pPr>
            <a:r>
              <a:rPr lang="en-US" sz="2200" dirty="0"/>
              <a:t>$770</a:t>
            </a:r>
          </a:p>
          <a:p>
            <a:pPr marL="457200" indent="-457200">
              <a:buFont typeface="+mj-lt"/>
              <a:buAutoNum type="alphaUcPeriod"/>
            </a:pPr>
            <a:r>
              <a:rPr lang="en-US" sz="2200" dirty="0"/>
              <a:t>$3,570</a:t>
            </a:r>
          </a:p>
          <a:p>
            <a:pPr marL="457200" indent="-457200">
              <a:buFont typeface="+mj-lt"/>
              <a:buAutoNum type="alphaUcPeriod"/>
            </a:pPr>
            <a:r>
              <a:rPr lang="en-US" sz="2200" b="1" dirty="0"/>
              <a:t>$3,670</a:t>
            </a:r>
          </a:p>
          <a:p>
            <a:pPr marL="457200" indent="-457200">
              <a:buFont typeface="+mj-lt"/>
              <a:buAutoNum type="alphaUcPeriod"/>
            </a:pPr>
            <a:r>
              <a:rPr lang="en-US" sz="2200" dirty="0"/>
              <a:t>$5,670</a:t>
            </a:r>
          </a:p>
          <a:p>
            <a:pPr fontAlgn="t"/>
            <a:endParaRPr lang="en-US" dirty="0"/>
          </a:p>
        </p:txBody>
      </p:sp>
      <p:sp>
        <p:nvSpPr>
          <p:cNvPr id="6" name="TextBox 5"/>
          <p:cNvSpPr txBox="1"/>
          <p:nvPr/>
        </p:nvSpPr>
        <p:spPr>
          <a:xfrm>
            <a:off x="2364313" y="4331289"/>
            <a:ext cx="5990264" cy="2031325"/>
          </a:xfrm>
          <a:prstGeom prst="rect">
            <a:avLst/>
          </a:prstGeom>
          <a:solidFill>
            <a:schemeClr val="bg1"/>
          </a:solidFill>
          <a:ln>
            <a:solidFill>
              <a:schemeClr val="tx1"/>
            </a:solidFill>
          </a:ln>
        </p:spPr>
        <p:txBody>
          <a:bodyPr wrap="square" rtlCol="0">
            <a:spAutoFit/>
          </a:bodyPr>
          <a:lstStyle/>
          <a:p>
            <a:r>
              <a:rPr lang="en-US" sz="1100" dirty="0">
                <a:latin typeface="Calibri" panose="020F0502020204030204" pitchFamily="34" charset="0"/>
              </a:rPr>
              <a:t>Professional fees are deductible under Sec. 162, the same as compensation to an employee, provided they are reasonable in amount. Advertising and bank service charges are deductible as general expenses. Office supplies are also deductible under Reg. 1.162-3. Section 461(g) requires prepaid interest to be capitalized and allocated to the periods to which it relates. Since the </a:t>
            </a:r>
            <a:r>
              <a:rPr lang="en-US" sz="1100" dirty="0" smtClean="0">
                <a:latin typeface="Calibri" panose="020F0502020204030204" pitchFamily="34" charset="0"/>
              </a:rPr>
              <a:t>interest was prepaid for 5 years, only one-fifth of the interest may be deducted in the current year.</a:t>
            </a:r>
          </a:p>
          <a:p>
            <a:endParaRPr lang="en-US" sz="1100" dirty="0" smtClean="0">
              <a:latin typeface="Calibri" panose="020F0502020204030204" pitchFamily="34" charset="0"/>
            </a:endParaRPr>
          </a:p>
          <a:p>
            <a:pPr lvl="1"/>
            <a:endParaRPr lang="en-US" sz="1200" dirty="0">
              <a:latin typeface="Calibri" panose="020F0502020204030204" pitchFamily="34" charset="0"/>
            </a:endParaRPr>
          </a:p>
          <a:p>
            <a:endParaRPr lang="en-US" sz="1200" dirty="0">
              <a:latin typeface="Calibri" panose="020F0502020204030204" pitchFamily="34" charset="0"/>
            </a:endParaRPr>
          </a:p>
          <a:p>
            <a:endParaRPr lang="en-US" sz="1200" dirty="0">
              <a:latin typeface="Calibri" panose="020F0502020204030204" pitchFamily="34" charset="0"/>
            </a:endParaRPr>
          </a:p>
          <a:p>
            <a:endParaRPr lang="en-US" sz="1200" dirty="0">
              <a:latin typeface="Calibri" panose="020F0502020204030204" pitchFamily="34" charset="0"/>
            </a:endParaRPr>
          </a:p>
          <a:p>
            <a:endParaRPr lang="en-US" sz="1200" dirty="0">
              <a:latin typeface="Calibri" panose="020F0502020204030204" pitchFamily="34" charset="0"/>
            </a:endParaRPr>
          </a:p>
        </p:txBody>
      </p:sp>
      <p:pic>
        <p:nvPicPr>
          <p:cNvPr id="10" name="Picture 9" descr="Accessible version of image on next slide">
            <a:extLst>
              <a:ext uri="{FF2B5EF4-FFF2-40B4-BE49-F238E27FC236}">
                <a16:creationId xmlns:a16="http://schemas.microsoft.com/office/drawing/2014/main" id="{2A5C3A4D-C118-4265-90AD-71B58A50C5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73306" y="5264389"/>
            <a:ext cx="2286722" cy="981243"/>
          </a:xfrm>
          <a:prstGeom prst="rect">
            <a:avLst/>
          </a:prstGeom>
        </p:spPr>
      </p:pic>
      <p:sp>
        <p:nvSpPr>
          <p:cNvPr id="4" name="Footer Placeholder 3">
            <a:extLst>
              <a:ext uri="{FF2B5EF4-FFF2-40B4-BE49-F238E27FC236}">
                <a16:creationId xmlns:a16="http://schemas.microsoft.com/office/drawing/2014/main" id="{7AAB9CF6-A0D3-4248-AE99-4840795B29EC}"/>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a:extLst>
              <a:ext uri="{FF2B5EF4-FFF2-40B4-BE49-F238E27FC236}">
                <a16:creationId xmlns:a16="http://schemas.microsoft.com/office/drawing/2014/main" id="{847941C2-0AAD-405C-A839-AD0FA0470A6A}"/>
              </a:ext>
            </a:extLst>
          </p:cNvPr>
          <p:cNvSpPr>
            <a:spLocks noGrp="1"/>
          </p:cNvSpPr>
          <p:nvPr>
            <p:ph type="sldNum" sz="quarter" idx="12"/>
          </p:nvPr>
        </p:nvSpPr>
        <p:spPr/>
        <p:txBody>
          <a:bodyPr/>
          <a:lstStyle/>
          <a:p>
            <a:fld id="{5B232068-8E72-412B-9312-97879CCBF388}" type="slidenum">
              <a:rPr lang="en-US" smtClean="0"/>
              <a:pPr/>
              <a:t>47</a:t>
            </a:fld>
            <a:endParaRPr lang="en-US"/>
          </a:p>
        </p:txBody>
      </p:sp>
    </p:spTree>
    <p:extLst>
      <p:ext uri="{BB962C8B-B14F-4D97-AF65-F5344CB8AC3E}">
        <p14:creationId xmlns:p14="http://schemas.microsoft.com/office/powerpoint/2010/main" val="25634850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Multiple-Choice Answer</a:t>
            </a:r>
            <a:br>
              <a:rPr lang="en-US" dirty="0" smtClean="0"/>
            </a:br>
            <a:r>
              <a:rPr lang="en-US" dirty="0" smtClean="0"/>
              <a:t>(Accessible version)</a:t>
            </a:r>
            <a:endParaRPr lang="en-US" dirty="0"/>
          </a:p>
        </p:txBody>
      </p:sp>
      <p:sp>
        <p:nvSpPr>
          <p:cNvPr id="5" name="TextBox 4"/>
          <p:cNvSpPr txBox="1"/>
          <p:nvPr/>
        </p:nvSpPr>
        <p:spPr>
          <a:xfrm>
            <a:off x="628650" y="1868907"/>
            <a:ext cx="7781819" cy="3554819"/>
          </a:xfrm>
          <a:prstGeom prst="rect">
            <a:avLst/>
          </a:prstGeom>
          <a:solidFill>
            <a:schemeClr val="bg1"/>
          </a:solidFill>
          <a:ln>
            <a:solidFill>
              <a:schemeClr val="tx1"/>
            </a:solidFill>
          </a:ln>
        </p:spPr>
        <p:txBody>
          <a:bodyPr wrap="square" rtlCol="0">
            <a:spAutoFit/>
          </a:bodyPr>
          <a:lstStyle/>
          <a:p>
            <a:r>
              <a:rPr lang="en-US" sz="1400" dirty="0">
                <a:latin typeface="Calibri" panose="020F0502020204030204" pitchFamily="34" charset="0"/>
              </a:rPr>
              <a:t>Professional fees are deductible under Sec. 162, the same as compensation to an employee, provided they are reasonable in amount. Advertising and bank service charges are deductible as general expenses. Office supplies are also deductible under Reg. 1.162-3. Section 461(g) requires prepaid interest to be capitalized and allocated to the periods to which it relates. Since the </a:t>
            </a:r>
            <a:r>
              <a:rPr lang="en-US" sz="1400" dirty="0" smtClean="0">
                <a:latin typeface="Calibri" panose="020F0502020204030204" pitchFamily="34" charset="0"/>
              </a:rPr>
              <a:t>interest was prepaid for 5 years, only one-fifth of the interest may be deducted in the current year.</a:t>
            </a:r>
          </a:p>
          <a:p>
            <a:endParaRPr lang="en-US" sz="1100" dirty="0" smtClean="0">
              <a:latin typeface="Calibri" panose="020F0502020204030204" pitchFamily="34" charset="0"/>
            </a:endParaRPr>
          </a:p>
          <a:p>
            <a:pPr lvl="1"/>
            <a:r>
              <a:rPr lang="en-US" sz="1400" dirty="0" smtClean="0">
                <a:latin typeface="Calibri" panose="020F0502020204030204" pitchFamily="34" charset="0"/>
              </a:rPr>
              <a:t>Bank service charges                    $         70</a:t>
            </a:r>
          </a:p>
          <a:p>
            <a:pPr lvl="1"/>
            <a:r>
              <a:rPr lang="en-US" sz="1400" dirty="0" smtClean="0">
                <a:latin typeface="Calibri" panose="020F0502020204030204" pitchFamily="34" charset="0"/>
              </a:rPr>
              <a:t>Office supplies                                        100</a:t>
            </a:r>
          </a:p>
          <a:p>
            <a:pPr lvl="1"/>
            <a:r>
              <a:rPr lang="en-US" sz="1400" dirty="0" smtClean="0">
                <a:latin typeface="Calibri" panose="020F0502020204030204" pitchFamily="34" charset="0"/>
              </a:rPr>
              <a:t>Advertising                                              600</a:t>
            </a:r>
          </a:p>
          <a:p>
            <a:pPr lvl="1"/>
            <a:r>
              <a:rPr lang="en-US" sz="1400" dirty="0" smtClean="0">
                <a:latin typeface="Calibri" panose="020F0502020204030204" pitchFamily="34" charset="0"/>
              </a:rPr>
              <a:t>Professional fees                                 2,400</a:t>
            </a:r>
          </a:p>
          <a:p>
            <a:pPr lvl="1"/>
            <a:r>
              <a:rPr lang="en-US" sz="1400" dirty="0" smtClean="0">
                <a:latin typeface="Calibri" panose="020F0502020204030204" pitchFamily="34" charset="0"/>
              </a:rPr>
              <a:t>Interest ($2,500  </a:t>
            </a:r>
            <a:r>
              <a:rPr lang="en-US" sz="1400" dirty="0" smtClean="0"/>
              <a:t>×  1/5)                        500</a:t>
            </a:r>
            <a:endParaRPr lang="en-US" sz="1400" dirty="0" smtClean="0">
              <a:latin typeface="Calibri" panose="020F0502020204030204" pitchFamily="34" charset="0"/>
            </a:endParaRPr>
          </a:p>
          <a:p>
            <a:pPr lvl="1"/>
            <a:r>
              <a:rPr lang="en-US" sz="1400" dirty="0" smtClean="0">
                <a:latin typeface="Calibri" panose="020F0502020204030204" pitchFamily="34" charset="0"/>
              </a:rPr>
              <a:t>Deductible business expenses       $3.670</a:t>
            </a:r>
          </a:p>
          <a:p>
            <a:pPr lvl="1"/>
            <a:endParaRPr lang="en-US" sz="1200" dirty="0">
              <a:latin typeface="Calibri" panose="020F0502020204030204" pitchFamily="34" charset="0"/>
            </a:endParaRPr>
          </a:p>
          <a:p>
            <a:endParaRPr lang="en-US" sz="1200" dirty="0">
              <a:latin typeface="Calibri" panose="020F0502020204030204" pitchFamily="34" charset="0"/>
            </a:endParaRPr>
          </a:p>
          <a:p>
            <a:endParaRPr lang="en-US" sz="1200" dirty="0">
              <a:latin typeface="Calibri" panose="020F0502020204030204" pitchFamily="34" charset="0"/>
            </a:endParaRPr>
          </a:p>
          <a:p>
            <a:endParaRPr lang="en-US" sz="1200" dirty="0">
              <a:latin typeface="Calibri" panose="020F0502020204030204" pitchFamily="34" charset="0"/>
            </a:endParaRPr>
          </a:p>
          <a:p>
            <a:endParaRPr lang="en-US" sz="1200" dirty="0">
              <a:latin typeface="Calibri" panose="020F0502020204030204" pitchFamily="34" charset="0"/>
            </a:endParaRPr>
          </a:p>
        </p:txBody>
      </p:sp>
      <p:sp>
        <p:nvSpPr>
          <p:cNvPr id="3" name="Footer Placeholder 2"/>
          <p:cNvSpPr>
            <a:spLocks noGrp="1"/>
          </p:cNvSpPr>
          <p:nvPr>
            <p:ph type="ftr" sz="quarter" idx="11"/>
          </p:nvPr>
        </p:nvSpPr>
        <p:spPr>
          <a:xfrm>
            <a:off x="1156515" y="6409243"/>
            <a:ext cx="6830969" cy="365125"/>
          </a:xfrm>
        </p:spPr>
        <p:txBody>
          <a:bodyPr/>
          <a:lstStyle/>
          <a:p>
            <a:r>
              <a:rPr lang="en-US" dirty="0" smtClean="0"/>
              <a:t>Copyright © 2019 </a:t>
            </a:r>
            <a:r>
              <a:rPr lang="en-US" dirty="0" err="1" smtClean="0"/>
              <a:t>Gleim</a:t>
            </a:r>
            <a:r>
              <a:rPr lang="en-US" dirty="0" smtClean="0"/>
              <a:t> Publications, Inc. All rights reserved. Duplication prohibited. Reward for information exposing violators. Contact copyright@gleim.com.  EA 2 SU 4</a:t>
            </a:r>
            <a:endParaRPr lang="en-US" dirty="0"/>
          </a:p>
        </p:txBody>
      </p:sp>
      <p:sp>
        <p:nvSpPr>
          <p:cNvPr id="4" name="Slide Number Placeholder 3"/>
          <p:cNvSpPr>
            <a:spLocks noGrp="1"/>
          </p:cNvSpPr>
          <p:nvPr>
            <p:ph type="sldNum" sz="quarter" idx="12"/>
          </p:nvPr>
        </p:nvSpPr>
        <p:spPr>
          <a:xfrm>
            <a:off x="8515350" y="6409242"/>
            <a:ext cx="435429" cy="365125"/>
          </a:xfrm>
        </p:spPr>
        <p:txBody>
          <a:bodyPr/>
          <a:lstStyle/>
          <a:p>
            <a:fld id="{5B232068-8E72-412B-9312-97879CCBF388}" type="slidenum">
              <a:rPr lang="en-US" smtClean="0"/>
              <a:pPr/>
              <a:t>48</a:t>
            </a:fld>
            <a:endParaRPr lang="en-US" dirty="0"/>
          </a:p>
        </p:txBody>
      </p:sp>
      <p:cxnSp>
        <p:nvCxnSpPr>
          <p:cNvPr id="7" name="Straight Connector 6" descr="Line indicating grand total"/>
          <p:cNvCxnSpPr/>
          <p:nvPr/>
        </p:nvCxnSpPr>
        <p:spPr>
          <a:xfrm>
            <a:off x="3577213" y="4230356"/>
            <a:ext cx="6933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 name="Straight Connector 7" descr="Line indicating grand total"/>
          <p:cNvCxnSpPr/>
          <p:nvPr/>
        </p:nvCxnSpPr>
        <p:spPr>
          <a:xfrm>
            <a:off x="3577213" y="4463142"/>
            <a:ext cx="6933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descr="Line indicating grand total"/>
          <p:cNvCxnSpPr/>
          <p:nvPr/>
        </p:nvCxnSpPr>
        <p:spPr>
          <a:xfrm>
            <a:off x="3577213" y="4505010"/>
            <a:ext cx="693336"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394656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Use of Home</a:t>
            </a:r>
          </a:p>
        </p:txBody>
      </p:sp>
      <p:sp>
        <p:nvSpPr>
          <p:cNvPr id="3" name="Text Placeholder 2"/>
          <p:cNvSpPr>
            <a:spLocks noGrp="1"/>
          </p:cNvSpPr>
          <p:nvPr>
            <p:ph type="body" idx="1"/>
          </p:nvPr>
        </p:nvSpPr>
        <p:spPr/>
        <p:txBody>
          <a:bodyPr/>
          <a:lstStyle/>
          <a:p>
            <a:r>
              <a:rPr lang="en-US" dirty="0"/>
              <a:t>4.7</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49</a:t>
            </a:fld>
            <a:endParaRPr lang="en-US" dirty="0"/>
          </a:p>
        </p:txBody>
      </p:sp>
    </p:spTree>
    <p:extLst>
      <p:ext uri="{BB962C8B-B14F-4D97-AF65-F5344CB8AC3E}">
        <p14:creationId xmlns:p14="http://schemas.microsoft.com/office/powerpoint/2010/main" val="1053536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Meals </a:t>
            </a:r>
            <a:r>
              <a:rPr lang="en-US" dirty="0" smtClean="0"/>
              <a:t>Expense 1</a:t>
            </a:r>
            <a:endParaRPr lang="en-US" dirty="0"/>
          </a:p>
        </p:txBody>
      </p:sp>
      <p:sp>
        <p:nvSpPr>
          <p:cNvPr id="3" name="Content Placeholder 2"/>
          <p:cNvSpPr>
            <a:spLocks noGrp="1"/>
          </p:cNvSpPr>
          <p:nvPr>
            <p:ph idx="1"/>
          </p:nvPr>
        </p:nvSpPr>
        <p:spPr>
          <a:xfrm>
            <a:off x="628650" y="1825625"/>
            <a:ext cx="7886700" cy="4640218"/>
          </a:xfrm>
        </p:spPr>
        <p:txBody>
          <a:bodyPr>
            <a:normAutofit/>
          </a:bodyPr>
          <a:lstStyle/>
          <a:p>
            <a:r>
              <a:rPr lang="en-US" dirty="0"/>
              <a:t>As a result of the Tax Cuts and Jobs Act, business entertainment expenses are no longer deductible.</a:t>
            </a:r>
          </a:p>
          <a:p>
            <a:pPr lvl="1"/>
            <a:r>
              <a:rPr lang="en-US" dirty="0"/>
              <a:t>However, business meals expense may still be deducted, subject to limitations.</a:t>
            </a:r>
          </a:p>
          <a:p>
            <a:r>
              <a:rPr lang="en-US" dirty="0"/>
              <a:t>The expense must be either </a:t>
            </a:r>
            <a:r>
              <a:rPr lang="en-US" b="1" dirty="0"/>
              <a:t>directly related</a:t>
            </a:r>
            <a:r>
              <a:rPr lang="en-US" dirty="0"/>
              <a:t> to or </a:t>
            </a:r>
            <a:r>
              <a:rPr lang="en-US" b="1" dirty="0"/>
              <a:t>associated with</a:t>
            </a:r>
            <a:r>
              <a:rPr lang="en-US" dirty="0"/>
              <a:t> the active conduct of a trade or business.</a:t>
            </a:r>
          </a:p>
          <a:p>
            <a:pPr lvl="1"/>
            <a:r>
              <a:rPr lang="en-US" dirty="0"/>
              <a:t>The predominant purpose must be furthering the trade or business of the taxpayer.</a:t>
            </a:r>
          </a:p>
          <a:p>
            <a:pPr lvl="1"/>
            <a:r>
              <a:rPr lang="en-US" dirty="0"/>
              <a:t>A taxpayer is not required to verify that business income or some other business benefit resulted from each entertainment expense.</a:t>
            </a:r>
          </a:p>
          <a:p>
            <a:endParaRPr lang="en-US" dirty="0"/>
          </a:p>
          <a:p>
            <a:pPr lvl="1"/>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5</a:t>
            </a:fld>
            <a:endParaRPr lang="en-US"/>
          </a:p>
        </p:txBody>
      </p:sp>
    </p:spTree>
    <p:extLst>
      <p:ext uri="{BB962C8B-B14F-4D97-AF65-F5344CB8AC3E}">
        <p14:creationId xmlns:p14="http://schemas.microsoft.com/office/powerpoint/2010/main" val="13337837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Business Use of </a:t>
            </a:r>
            <a:r>
              <a:rPr lang="en-US" dirty="0" smtClean="0"/>
              <a:t>Home 1</a:t>
            </a:r>
            <a:endParaRPr lang="en-US" dirty="0"/>
          </a:p>
        </p:txBody>
      </p:sp>
      <p:sp>
        <p:nvSpPr>
          <p:cNvPr id="3" name="Content Placeholder 2"/>
          <p:cNvSpPr>
            <a:spLocks noGrp="1"/>
          </p:cNvSpPr>
          <p:nvPr>
            <p:ph idx="1"/>
          </p:nvPr>
        </p:nvSpPr>
        <p:spPr>
          <a:xfrm>
            <a:off x="628650" y="1825624"/>
            <a:ext cx="7886700" cy="4667249"/>
          </a:xfrm>
        </p:spPr>
        <p:txBody>
          <a:bodyPr>
            <a:normAutofit fontScale="92500" lnSpcReduction="20000"/>
          </a:bodyPr>
          <a:lstStyle/>
          <a:p>
            <a:r>
              <a:rPr lang="en-US" dirty="0"/>
              <a:t>Expenses incurred for the use of a person's home for business purposes are deductible only if strict requirements are met.</a:t>
            </a:r>
          </a:p>
          <a:p>
            <a:pPr lvl="1"/>
            <a:r>
              <a:rPr lang="en-US" dirty="0"/>
              <a:t>To qualify, the portion of the home must be</a:t>
            </a:r>
          </a:p>
          <a:p>
            <a:pPr lvl="2"/>
            <a:r>
              <a:rPr lang="en-US" dirty="0"/>
              <a:t>The principal place of business for any trade or business of the taxpayer;</a:t>
            </a:r>
          </a:p>
          <a:p>
            <a:pPr lvl="3"/>
            <a:r>
              <a:rPr lang="en-US" dirty="0"/>
              <a:t>If the taxpayer has more than one business location, the primary factor in determining whether a home office is a taxpayer's principal place of business is the relative importance of the activities performed at each business location.</a:t>
            </a:r>
          </a:p>
          <a:p>
            <a:pPr lvl="2"/>
            <a:r>
              <a:rPr lang="en-US" dirty="0"/>
              <a:t>A place of business that is used by patients, clients, or customers in the normal course of the taxpayer's trade or business; or</a:t>
            </a:r>
          </a:p>
          <a:p>
            <a:pPr lvl="2"/>
            <a:r>
              <a:rPr lang="en-US" altLang="en-US" dirty="0"/>
              <a:t>A separate structure that is not attached to the dwelling unit that is used in the taxpayer's trade or business.</a:t>
            </a:r>
          </a:p>
          <a:p>
            <a:pPr lvl="1"/>
            <a:r>
              <a:rPr lang="en-US" dirty="0"/>
              <a:t>If the taxpayer is an employee, the business use of home is not deductible.</a:t>
            </a:r>
          </a:p>
          <a:p>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50</a:t>
            </a:fld>
            <a:endParaRPr lang="en-US"/>
          </a:p>
        </p:txBody>
      </p:sp>
    </p:spTree>
    <p:extLst>
      <p:ext uri="{BB962C8B-B14F-4D97-AF65-F5344CB8AC3E}">
        <p14:creationId xmlns:p14="http://schemas.microsoft.com/office/powerpoint/2010/main" val="120150584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Exclusive-Use Test</a:t>
            </a:r>
          </a:p>
        </p:txBody>
      </p:sp>
      <p:sp>
        <p:nvSpPr>
          <p:cNvPr id="3" name="Content Placeholder 2"/>
          <p:cNvSpPr>
            <a:spLocks noGrp="1"/>
          </p:cNvSpPr>
          <p:nvPr>
            <p:ph idx="1"/>
          </p:nvPr>
        </p:nvSpPr>
        <p:spPr>
          <a:xfrm>
            <a:off x="628650" y="1825625"/>
            <a:ext cx="7886700" cy="4640218"/>
          </a:xfrm>
        </p:spPr>
        <p:txBody>
          <a:bodyPr/>
          <a:lstStyle/>
          <a:p>
            <a:r>
              <a:rPr lang="en-US" dirty="0"/>
              <a:t>Any personal use of the business portion of the home, by anyone, results in complete disallowance of the deduction.</a:t>
            </a:r>
          </a:p>
          <a:p>
            <a:pPr lvl="1"/>
            <a:r>
              <a:rPr lang="en-US" dirty="0"/>
              <a:t>Two exceptions apply:</a:t>
            </a:r>
          </a:p>
          <a:p>
            <a:pPr lvl="2"/>
            <a:r>
              <a:rPr lang="en-US" dirty="0"/>
              <a:t>Retail/Wholesale</a:t>
            </a:r>
          </a:p>
          <a:p>
            <a:pPr lvl="3"/>
            <a:r>
              <a:rPr lang="en-US" dirty="0"/>
              <a:t>A retailer or wholesaler whose sole location of business is his or her home need not meet the exclusive-use test.</a:t>
            </a:r>
          </a:p>
          <a:p>
            <a:pPr lvl="2"/>
            <a:r>
              <a:rPr lang="en-US" dirty="0"/>
              <a:t>Day Care</a:t>
            </a:r>
          </a:p>
          <a:p>
            <a:pPr lvl="3"/>
            <a:r>
              <a:rPr lang="en-US" dirty="0"/>
              <a:t>If the business portion of the home is used to offer qualifying day care, the exclusive-use test need not be met.</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51</a:t>
            </a:fld>
            <a:endParaRPr lang="en-US"/>
          </a:p>
        </p:txBody>
      </p:sp>
    </p:spTree>
    <p:extLst>
      <p:ext uri="{BB962C8B-B14F-4D97-AF65-F5344CB8AC3E}">
        <p14:creationId xmlns:p14="http://schemas.microsoft.com/office/powerpoint/2010/main" val="155406376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Statutory Employees/Nonemployees</a:t>
            </a:r>
          </a:p>
        </p:txBody>
      </p:sp>
      <p:sp>
        <p:nvSpPr>
          <p:cNvPr id="3" name="Text Placeholder 2"/>
          <p:cNvSpPr>
            <a:spLocks noGrp="1"/>
          </p:cNvSpPr>
          <p:nvPr>
            <p:ph type="body" idx="1"/>
          </p:nvPr>
        </p:nvSpPr>
        <p:spPr/>
        <p:txBody>
          <a:bodyPr/>
          <a:lstStyle/>
          <a:p>
            <a:r>
              <a:rPr lang="en-US" dirty="0"/>
              <a:t>4.8</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52</a:t>
            </a:fld>
            <a:endParaRPr lang="en-US" dirty="0"/>
          </a:p>
        </p:txBody>
      </p:sp>
    </p:spTree>
    <p:extLst>
      <p:ext uri="{BB962C8B-B14F-4D97-AF65-F5344CB8AC3E}">
        <p14:creationId xmlns:p14="http://schemas.microsoft.com/office/powerpoint/2010/main" val="338212667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Worker Classification</a:t>
            </a:r>
          </a:p>
        </p:txBody>
      </p:sp>
      <p:sp>
        <p:nvSpPr>
          <p:cNvPr id="3" name="Content Placeholder 2"/>
          <p:cNvSpPr>
            <a:spLocks noGrp="1"/>
          </p:cNvSpPr>
          <p:nvPr>
            <p:ph idx="1"/>
          </p:nvPr>
        </p:nvSpPr>
        <p:spPr>
          <a:xfrm>
            <a:off x="628650" y="1825625"/>
            <a:ext cx="7886700" cy="4640218"/>
          </a:xfrm>
        </p:spPr>
        <p:txBody>
          <a:bodyPr>
            <a:normAutofit/>
          </a:bodyPr>
          <a:lstStyle/>
          <a:p>
            <a:r>
              <a:rPr lang="en-US" dirty="0"/>
              <a:t>It is critical that business owners correctly determine whether the individuals providing services are employees or independent contractors.</a:t>
            </a:r>
          </a:p>
          <a:p>
            <a:r>
              <a:rPr lang="en-US" dirty="0"/>
              <a:t>Generally, employers must withhold income taxes, withhold and pay Social Security and Medicare taxes, and pay unemployment tax on wages paid to an employee.</a:t>
            </a:r>
          </a:p>
          <a:p>
            <a:r>
              <a:rPr lang="en-US" dirty="0"/>
              <a:t>Employers do not generally need to withhold or pay any taxes on payments to independent contractors.</a:t>
            </a:r>
          </a:p>
          <a:p>
            <a:r>
              <a:rPr lang="en-US" dirty="0"/>
              <a:t>In determining whether the person providing service is an employee or an independent contractor, all information that provides evidence of the degree of control and independence must be considered.</a:t>
            </a:r>
          </a:p>
          <a:p>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53</a:t>
            </a:fld>
            <a:endParaRPr lang="en-US"/>
          </a:p>
        </p:txBody>
      </p:sp>
    </p:spTree>
    <p:extLst>
      <p:ext uri="{BB962C8B-B14F-4D97-AF65-F5344CB8AC3E}">
        <p14:creationId xmlns:p14="http://schemas.microsoft.com/office/powerpoint/2010/main" val="3053423190"/>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Determining Worker Classification</a:t>
            </a:r>
          </a:p>
        </p:txBody>
      </p:sp>
      <p:sp>
        <p:nvSpPr>
          <p:cNvPr id="3" name="Content Placeholder 2"/>
          <p:cNvSpPr>
            <a:spLocks noGrp="1"/>
          </p:cNvSpPr>
          <p:nvPr>
            <p:ph idx="1"/>
          </p:nvPr>
        </p:nvSpPr>
        <p:spPr>
          <a:xfrm>
            <a:off x="628650" y="1825624"/>
            <a:ext cx="7886700" cy="4667249"/>
          </a:xfrm>
        </p:spPr>
        <p:txBody>
          <a:bodyPr>
            <a:normAutofit fontScale="92500" lnSpcReduction="10000"/>
          </a:bodyPr>
          <a:lstStyle/>
          <a:p>
            <a:r>
              <a:rPr lang="en-US" dirty="0"/>
              <a:t>Facts that provide evidence of the degree of control and independence fall into three categories:</a:t>
            </a:r>
          </a:p>
          <a:p>
            <a:pPr lvl="1"/>
            <a:r>
              <a:rPr lang="en-US" dirty="0"/>
              <a:t>Behavioral</a:t>
            </a:r>
          </a:p>
          <a:p>
            <a:pPr lvl="2"/>
            <a:r>
              <a:rPr lang="en-US" dirty="0"/>
              <a:t>Does the company control or have the right to control what the worker does and how the worker does the job?</a:t>
            </a:r>
          </a:p>
          <a:p>
            <a:pPr lvl="1"/>
            <a:r>
              <a:rPr lang="en-US" dirty="0"/>
              <a:t>Financial</a:t>
            </a:r>
          </a:p>
          <a:p>
            <a:pPr lvl="2"/>
            <a:r>
              <a:rPr lang="en-US" altLang="en-US" dirty="0"/>
              <a:t>Are the business aspects of the worker's job controlled by the employer, such as how the worker is paid, whether expenses are reimbursed, and who provides tools and supplies?</a:t>
            </a:r>
            <a:endParaRPr lang="en-US" dirty="0"/>
          </a:p>
          <a:p>
            <a:pPr lvl="1"/>
            <a:r>
              <a:rPr lang="en-US" dirty="0"/>
              <a:t>Type of Relationship</a:t>
            </a:r>
          </a:p>
          <a:p>
            <a:pPr lvl="2"/>
            <a:r>
              <a:rPr lang="en-US" dirty="0"/>
              <a:t>Are there written contracts or employee type benefits?</a:t>
            </a:r>
          </a:p>
          <a:p>
            <a:pPr lvl="2"/>
            <a:r>
              <a:rPr lang="en-US" dirty="0"/>
              <a:t>Will the relationship continue and is the work performed a key aspect of the business?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54</a:t>
            </a:fld>
            <a:endParaRPr lang="en-US"/>
          </a:p>
        </p:txBody>
      </p:sp>
    </p:spTree>
    <p:extLst>
      <p:ext uri="{BB962C8B-B14F-4D97-AF65-F5344CB8AC3E}">
        <p14:creationId xmlns:p14="http://schemas.microsoft.com/office/powerpoint/2010/main" val="180947088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Statutory Employees</a:t>
            </a:r>
          </a:p>
        </p:txBody>
      </p:sp>
      <p:sp>
        <p:nvSpPr>
          <p:cNvPr id="3" name="Content Placeholder 2"/>
          <p:cNvSpPr>
            <a:spLocks noGrp="1"/>
          </p:cNvSpPr>
          <p:nvPr>
            <p:ph idx="1"/>
          </p:nvPr>
        </p:nvSpPr>
        <p:spPr>
          <a:xfrm>
            <a:off x="628650" y="1825625"/>
            <a:ext cx="7886700" cy="4640218"/>
          </a:xfrm>
        </p:spPr>
        <p:txBody>
          <a:bodyPr>
            <a:normAutofit/>
          </a:bodyPr>
          <a:lstStyle/>
          <a:p>
            <a:r>
              <a:rPr lang="en-US" dirty="0"/>
              <a:t>If workers are independent contractors under the common law rules, such workers may still be treated as employees by statute for certain employment tax purposes if they fall within one of the designated categories and meet the following three conditions:</a:t>
            </a:r>
          </a:p>
          <a:p>
            <a:pPr marL="685800" lvl="1" indent="-342900">
              <a:buFont typeface="+mj-lt"/>
              <a:buAutoNum type="arabicPeriod"/>
            </a:pPr>
            <a:r>
              <a:rPr lang="en-US" dirty="0"/>
              <a:t>The service contract states or implies that substantially all the services are to be performed personally by the statutory employees.</a:t>
            </a:r>
          </a:p>
          <a:p>
            <a:pPr marL="685800" lvl="1" indent="-342900">
              <a:buFont typeface="+mj-lt"/>
              <a:buAutoNum type="arabicPeriod"/>
            </a:pPr>
            <a:r>
              <a:rPr lang="en-US" dirty="0"/>
              <a:t>The statutory employees do not have a substantial investment in the equipment and property used to perform the services.</a:t>
            </a:r>
          </a:p>
          <a:p>
            <a:pPr marL="685800" lvl="1" indent="-342900">
              <a:buFont typeface="+mj-lt"/>
              <a:buAutoNum type="arabicPeriod"/>
            </a:pPr>
            <a:r>
              <a:rPr lang="en-US" dirty="0"/>
              <a:t>The services are performed on a continuing basis for the same payer.</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55</a:t>
            </a:fld>
            <a:endParaRPr lang="en-US"/>
          </a:p>
        </p:txBody>
      </p:sp>
    </p:spTree>
    <p:extLst>
      <p:ext uri="{BB962C8B-B14F-4D97-AF65-F5344CB8AC3E}">
        <p14:creationId xmlns:p14="http://schemas.microsoft.com/office/powerpoint/2010/main" val="295836295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Statutory Nonemployees</a:t>
            </a:r>
          </a:p>
        </p:txBody>
      </p:sp>
      <p:sp>
        <p:nvSpPr>
          <p:cNvPr id="3" name="Content Placeholder 2"/>
          <p:cNvSpPr>
            <a:spLocks noGrp="1"/>
          </p:cNvSpPr>
          <p:nvPr>
            <p:ph idx="1"/>
          </p:nvPr>
        </p:nvSpPr>
        <p:spPr>
          <a:xfrm>
            <a:off x="628650" y="1825625"/>
            <a:ext cx="7886700" cy="4640218"/>
          </a:xfrm>
        </p:spPr>
        <p:txBody>
          <a:bodyPr>
            <a:normAutofit lnSpcReduction="10000"/>
          </a:bodyPr>
          <a:lstStyle/>
          <a:p>
            <a:r>
              <a:rPr lang="en-US" dirty="0"/>
              <a:t>There are three categories of statutory nonemployees:</a:t>
            </a:r>
          </a:p>
          <a:p>
            <a:pPr marL="685800" lvl="1" indent="-342900">
              <a:buFont typeface="+mj-lt"/>
              <a:buAutoNum type="arabicPeriod"/>
            </a:pPr>
            <a:r>
              <a:rPr lang="en-US" dirty="0"/>
              <a:t>Direct sellers</a:t>
            </a:r>
          </a:p>
          <a:p>
            <a:pPr marL="685800" lvl="1" indent="-342900">
              <a:buFont typeface="+mj-lt"/>
              <a:buAutoNum type="arabicPeriod"/>
            </a:pPr>
            <a:r>
              <a:rPr lang="en-US" dirty="0"/>
              <a:t>Licensed real estate agents</a:t>
            </a:r>
          </a:p>
          <a:p>
            <a:pPr marL="685800" lvl="1" indent="-342900">
              <a:buFont typeface="+mj-lt"/>
              <a:buAutoNum type="arabicPeriod"/>
            </a:pPr>
            <a:r>
              <a:rPr lang="en-US" dirty="0"/>
              <a:t>Certain companion sitters</a:t>
            </a:r>
          </a:p>
          <a:p>
            <a:r>
              <a:rPr lang="en-US" dirty="0"/>
              <a:t>Direct sellers and licensed real estate agents are treated as self-employed for all federal tax purposes if substantially all payments for their services as direct sellers or real estate agents are directly related to sales or other output and services are performed under a written contract providing that they will not be treated as employees for federal tax purposes.</a:t>
            </a:r>
          </a:p>
          <a:p>
            <a:r>
              <a:rPr lang="en-US" dirty="0"/>
              <a:t>Companion sitters are individuals who furnish personal attendance, companionship, or household care services to children or to individuals who are elderly or disabled.</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56</a:t>
            </a:fld>
            <a:endParaRPr lang="en-US"/>
          </a:p>
        </p:txBody>
      </p:sp>
    </p:spTree>
    <p:extLst>
      <p:ext uri="{BB962C8B-B14F-4D97-AF65-F5344CB8AC3E}">
        <p14:creationId xmlns:p14="http://schemas.microsoft.com/office/powerpoint/2010/main" val="350432208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Qualified Business Income Preparer Reporting Requirements</a:t>
            </a:r>
          </a:p>
        </p:txBody>
      </p:sp>
      <p:sp>
        <p:nvSpPr>
          <p:cNvPr id="3" name="Text Placeholder 2"/>
          <p:cNvSpPr>
            <a:spLocks noGrp="1"/>
          </p:cNvSpPr>
          <p:nvPr>
            <p:ph type="body" idx="1"/>
          </p:nvPr>
        </p:nvSpPr>
        <p:spPr/>
        <p:txBody>
          <a:bodyPr/>
          <a:lstStyle/>
          <a:p>
            <a:r>
              <a:rPr lang="en-US" dirty="0"/>
              <a:t>4.9</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57</a:t>
            </a:fld>
            <a:endParaRPr lang="en-US" dirty="0"/>
          </a:p>
        </p:txBody>
      </p:sp>
    </p:spTree>
    <p:extLst>
      <p:ext uri="{BB962C8B-B14F-4D97-AF65-F5344CB8AC3E}">
        <p14:creationId xmlns:p14="http://schemas.microsoft.com/office/powerpoint/2010/main" val="9834161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Qualified Business Income (QBI)</a:t>
            </a:r>
          </a:p>
        </p:txBody>
      </p:sp>
      <p:sp>
        <p:nvSpPr>
          <p:cNvPr id="3" name="Content Placeholder 2"/>
          <p:cNvSpPr>
            <a:spLocks noGrp="1"/>
          </p:cNvSpPr>
          <p:nvPr>
            <p:ph idx="1"/>
          </p:nvPr>
        </p:nvSpPr>
        <p:spPr>
          <a:xfrm>
            <a:off x="628650" y="1825625"/>
            <a:ext cx="7886700" cy="4640218"/>
          </a:xfrm>
        </p:spPr>
        <p:txBody>
          <a:bodyPr>
            <a:normAutofit/>
          </a:bodyPr>
          <a:lstStyle/>
          <a:p>
            <a:r>
              <a:rPr lang="en-US" dirty="0"/>
              <a:t>Preparers of tax returns qualifying for the Qualified Business Income Deduction (QBID) are required to report each owner’s share of QBI, W-2 wages, unadjusted basis immediately after acquisition of qualified property, and if the entity is a specified trader or business.</a:t>
            </a:r>
          </a:p>
          <a:p>
            <a:r>
              <a:rPr lang="en-US" dirty="0"/>
              <a:t>QBI does not include</a:t>
            </a:r>
          </a:p>
          <a:p>
            <a:pPr lvl="1"/>
            <a:r>
              <a:rPr lang="en-US" dirty="0"/>
              <a:t>Capital gains/losses</a:t>
            </a:r>
          </a:p>
          <a:p>
            <a:pPr lvl="1"/>
            <a:r>
              <a:rPr lang="en-US" dirty="0"/>
              <a:t>Dividend income</a:t>
            </a:r>
          </a:p>
          <a:p>
            <a:pPr lvl="1"/>
            <a:r>
              <a:rPr lang="en-US" dirty="0"/>
              <a:t>Nonoperating interest income</a:t>
            </a:r>
          </a:p>
          <a:p>
            <a:pPr lvl="1"/>
            <a:r>
              <a:rPr lang="en-US" dirty="0"/>
              <a:t>Interest income attributable to working capital</a:t>
            </a:r>
          </a:p>
          <a:p>
            <a:pPr lvl="1"/>
            <a:r>
              <a:rPr lang="en-US" dirty="0"/>
              <a:t>Commodity transaction gains/losses, and</a:t>
            </a:r>
          </a:p>
          <a:p>
            <a:pPr lvl="1"/>
            <a:r>
              <a:rPr lang="en-US" dirty="0"/>
              <a:t>Foreign currency gains.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58</a:t>
            </a:fld>
            <a:endParaRPr lang="en-US"/>
          </a:p>
        </p:txBody>
      </p:sp>
    </p:spTree>
    <p:extLst>
      <p:ext uri="{BB962C8B-B14F-4D97-AF65-F5344CB8AC3E}">
        <p14:creationId xmlns:p14="http://schemas.microsoft.com/office/powerpoint/2010/main" val="654465303"/>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W-2 Wages</a:t>
            </a:r>
          </a:p>
        </p:txBody>
      </p:sp>
      <p:sp>
        <p:nvSpPr>
          <p:cNvPr id="3" name="Content Placeholder 2"/>
          <p:cNvSpPr>
            <a:spLocks noGrp="1"/>
          </p:cNvSpPr>
          <p:nvPr>
            <p:ph idx="1"/>
          </p:nvPr>
        </p:nvSpPr>
        <p:spPr>
          <a:xfrm>
            <a:off x="628650" y="1825625"/>
            <a:ext cx="7886700" cy="4640218"/>
          </a:xfrm>
        </p:spPr>
        <p:txBody>
          <a:bodyPr>
            <a:normAutofit/>
          </a:bodyPr>
          <a:lstStyle/>
          <a:p>
            <a:r>
              <a:rPr lang="en-US" dirty="0"/>
              <a:t>Included in QBI calculation:</a:t>
            </a:r>
          </a:p>
          <a:p>
            <a:pPr lvl="1"/>
            <a:r>
              <a:rPr lang="en-US" dirty="0"/>
              <a:t>Wages paid to employees</a:t>
            </a:r>
          </a:p>
          <a:p>
            <a:pPr lvl="1"/>
            <a:r>
              <a:rPr lang="en-US" dirty="0"/>
              <a:t>Deferrals to retirement plans</a:t>
            </a:r>
          </a:p>
          <a:p>
            <a:pPr lvl="1"/>
            <a:r>
              <a:rPr lang="en-US" dirty="0"/>
              <a:t>Roth contributions</a:t>
            </a:r>
          </a:p>
          <a:p>
            <a:pPr lvl="1"/>
            <a:r>
              <a:rPr lang="en-US" dirty="0"/>
              <a:t>Other W-2 wages</a:t>
            </a:r>
          </a:p>
          <a:p>
            <a:r>
              <a:rPr lang="en-US" dirty="0"/>
              <a:t>Not included:</a:t>
            </a:r>
          </a:p>
          <a:p>
            <a:pPr lvl="1"/>
            <a:r>
              <a:rPr lang="en-US" dirty="0"/>
              <a:t>Payments not recorded on W-2</a:t>
            </a:r>
          </a:p>
          <a:p>
            <a:pPr lvl="1"/>
            <a:r>
              <a:rPr lang="en-US" dirty="0"/>
              <a:t>Payments to statutory employees</a:t>
            </a:r>
          </a:p>
          <a:p>
            <a:pPr lvl="1"/>
            <a:r>
              <a:rPr lang="en-US" dirty="0"/>
              <a:t>Certain Social Security wages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59</a:t>
            </a:fld>
            <a:endParaRPr lang="en-US"/>
          </a:p>
        </p:txBody>
      </p:sp>
    </p:spTree>
    <p:extLst>
      <p:ext uri="{BB962C8B-B14F-4D97-AF65-F5344CB8AC3E}">
        <p14:creationId xmlns:p14="http://schemas.microsoft.com/office/powerpoint/2010/main" val="4211589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Directly Related </a:t>
            </a:r>
            <a:br>
              <a:rPr lang="en-US" dirty="0"/>
            </a:br>
            <a:r>
              <a:rPr lang="en-US" dirty="0"/>
              <a:t>or Associated With</a:t>
            </a:r>
          </a:p>
        </p:txBody>
      </p:sp>
      <p:sp>
        <p:nvSpPr>
          <p:cNvPr id="3" name="Content Placeholder 2"/>
          <p:cNvSpPr>
            <a:spLocks noGrp="1"/>
          </p:cNvSpPr>
          <p:nvPr>
            <p:ph idx="1"/>
          </p:nvPr>
        </p:nvSpPr>
        <p:spPr>
          <a:xfrm>
            <a:off x="628650" y="1825625"/>
            <a:ext cx="7886700" cy="4640218"/>
          </a:xfrm>
        </p:spPr>
        <p:txBody>
          <a:bodyPr/>
          <a:lstStyle/>
          <a:p>
            <a:r>
              <a:rPr lang="en-US" dirty="0"/>
              <a:t>To be considered directly related, business must actually be conducted during the meal period.</a:t>
            </a:r>
          </a:p>
          <a:p>
            <a:pPr lvl="1"/>
            <a:r>
              <a:rPr lang="en-US" altLang="en-US" dirty="0"/>
              <a:t>The taxpayer must have had more than a general expectation of deriving income, or some other specific business benefit, at some indefinite future time.</a:t>
            </a:r>
          </a:p>
          <a:p>
            <a:pPr lvl="1"/>
            <a:r>
              <a:rPr lang="en-US" dirty="0"/>
              <a:t>The taxpayer must engage in the active conduct of business with the person being provided the meal.</a:t>
            </a:r>
          </a:p>
          <a:p>
            <a:pPr lvl="1"/>
            <a:r>
              <a:rPr lang="en-US" dirty="0"/>
              <a:t>The active conduct of business must have been the principal aspect of the combined business and meal.</a:t>
            </a:r>
          </a:p>
          <a:p>
            <a:pPr lvl="1"/>
            <a:r>
              <a:rPr lang="en-US" dirty="0"/>
              <a:t>To be considered associated with, the meal must occur directly before or after a business discussion.</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6</a:t>
            </a:fld>
            <a:endParaRPr lang="en-US"/>
          </a:p>
        </p:txBody>
      </p:sp>
    </p:spTree>
    <p:extLst>
      <p:ext uri="{BB962C8B-B14F-4D97-AF65-F5344CB8AC3E}">
        <p14:creationId xmlns:p14="http://schemas.microsoft.com/office/powerpoint/2010/main" val="1837444790"/>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Allocation to Multiple Trades or Businesses</a:t>
            </a:r>
          </a:p>
        </p:txBody>
      </p:sp>
      <p:sp>
        <p:nvSpPr>
          <p:cNvPr id="3" name="Content Placeholder 2"/>
          <p:cNvSpPr>
            <a:spLocks noGrp="1"/>
          </p:cNvSpPr>
          <p:nvPr>
            <p:ph idx="1"/>
          </p:nvPr>
        </p:nvSpPr>
        <p:spPr>
          <a:xfrm>
            <a:off x="628650" y="1825625"/>
            <a:ext cx="7886700" cy="4640218"/>
          </a:xfrm>
        </p:spPr>
        <p:txBody>
          <a:bodyPr>
            <a:normAutofit/>
          </a:bodyPr>
          <a:lstStyle/>
          <a:p>
            <a:r>
              <a:rPr lang="en-US" dirty="0"/>
              <a:t>Portion of W-2 wages allocable to each trade is proportional to total W-2 wages.</a:t>
            </a:r>
          </a:p>
          <a:p>
            <a:r>
              <a:rPr lang="en-US" dirty="0"/>
              <a:t>Determination of W-2 wages must be made for each business.</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60</a:t>
            </a:fld>
            <a:endParaRPr lang="en-US"/>
          </a:p>
        </p:txBody>
      </p:sp>
    </p:spTree>
    <p:extLst>
      <p:ext uri="{BB962C8B-B14F-4D97-AF65-F5344CB8AC3E}">
        <p14:creationId xmlns:p14="http://schemas.microsoft.com/office/powerpoint/2010/main" val="340983626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Qualified Property</a:t>
            </a:r>
          </a:p>
        </p:txBody>
      </p:sp>
      <p:sp>
        <p:nvSpPr>
          <p:cNvPr id="3" name="Content Placeholder 2"/>
          <p:cNvSpPr>
            <a:spLocks noGrp="1"/>
          </p:cNvSpPr>
          <p:nvPr>
            <p:ph idx="1"/>
          </p:nvPr>
        </p:nvSpPr>
        <p:spPr>
          <a:xfrm>
            <a:off x="628650" y="1825625"/>
            <a:ext cx="7886700" cy="4640218"/>
          </a:xfrm>
        </p:spPr>
        <p:txBody>
          <a:bodyPr>
            <a:normAutofit/>
          </a:bodyPr>
          <a:lstStyle/>
          <a:p>
            <a:r>
              <a:rPr lang="en-US" dirty="0"/>
              <a:t>Defined as depreciable tangible property that is held by and available for use in the qualified trade or business.</a:t>
            </a:r>
          </a:p>
          <a:p>
            <a:r>
              <a:rPr lang="en-US" dirty="0"/>
              <a:t>The unadjusted basis immediately after acquisition of qualified property is not reduced by depreciation, credits, Sec. 179 deductions, or bonus depreciation.</a:t>
            </a:r>
          </a:p>
          <a:p>
            <a:pPr lvl="1"/>
            <a:r>
              <a:rPr lang="en-US" dirty="0"/>
              <a:t>Unadjusted basis is presumed to be zero if not determined and reported.</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61</a:t>
            </a:fld>
            <a:endParaRPr lang="en-US"/>
          </a:p>
        </p:txBody>
      </p:sp>
    </p:spTree>
    <p:extLst>
      <p:ext uri="{BB962C8B-B14F-4D97-AF65-F5344CB8AC3E}">
        <p14:creationId xmlns:p14="http://schemas.microsoft.com/office/powerpoint/2010/main" val="1157949067"/>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Negative QBI</a:t>
            </a:r>
          </a:p>
        </p:txBody>
      </p:sp>
      <p:sp>
        <p:nvSpPr>
          <p:cNvPr id="3" name="Content Placeholder 2"/>
          <p:cNvSpPr>
            <a:spLocks noGrp="1"/>
          </p:cNvSpPr>
          <p:nvPr>
            <p:ph idx="1"/>
          </p:nvPr>
        </p:nvSpPr>
        <p:spPr>
          <a:xfrm>
            <a:off x="628650" y="1825625"/>
            <a:ext cx="7886700" cy="4640218"/>
          </a:xfrm>
        </p:spPr>
        <p:txBody>
          <a:bodyPr>
            <a:normAutofit/>
          </a:bodyPr>
          <a:lstStyle/>
          <a:p>
            <a:r>
              <a:rPr lang="en-US" dirty="0"/>
              <a:t>If aggregate QBI from all trades and businesses is less than zero, QBI is zero for the year.</a:t>
            </a:r>
          </a:p>
          <a:p>
            <a:pPr lvl="1"/>
            <a:r>
              <a:rPr lang="en-US" dirty="0"/>
              <a:t>May be carried forward.</a:t>
            </a:r>
          </a:p>
          <a:p>
            <a:r>
              <a:rPr lang="en-US" dirty="0"/>
              <a:t>If more than one positive QBI entity exists, losses from negative entities are allocated to positive entities proportionally.</a:t>
            </a:r>
          </a:p>
        </p:txBody>
      </p:sp>
      <p:sp>
        <p:nvSpPr>
          <p:cNvPr id="5" name="Footer Placeholder 4"/>
          <p:cNvSpPr>
            <a:spLocks noGrp="1"/>
          </p:cNvSpPr>
          <p:nvPr>
            <p:ph type="ftr" sz="quarter" idx="11"/>
          </p:nvPr>
        </p:nvSpPr>
        <p:spPr/>
        <p:txBody>
          <a:bodyPr/>
          <a:lstStyle/>
          <a:p>
            <a:r>
              <a:rPr lang="en-US" dirty="0"/>
              <a:t>Copyright © 2019 Gleim Publications, Inc. All rights reserved. Duplication prohibited. Reward for information exposing violators. Contact copyright@gleim.com.  EA 2 SU 4</a:t>
            </a:r>
          </a:p>
        </p:txBody>
      </p:sp>
      <p:sp>
        <p:nvSpPr>
          <p:cNvPr id="6" name="Slide Number Placeholder 5"/>
          <p:cNvSpPr>
            <a:spLocks noGrp="1"/>
          </p:cNvSpPr>
          <p:nvPr>
            <p:ph type="sldNum" sz="quarter" idx="12"/>
          </p:nvPr>
        </p:nvSpPr>
        <p:spPr/>
        <p:txBody>
          <a:bodyPr/>
          <a:lstStyle/>
          <a:p>
            <a:fld id="{5B232068-8E72-412B-9312-97879CCBF388}" type="slidenum">
              <a:rPr lang="en-US" smtClean="0"/>
              <a:t>62</a:t>
            </a:fld>
            <a:endParaRPr lang="en-US"/>
          </a:p>
        </p:txBody>
      </p:sp>
    </p:spTree>
    <p:extLst>
      <p:ext uri="{BB962C8B-B14F-4D97-AF65-F5344CB8AC3E}">
        <p14:creationId xmlns:p14="http://schemas.microsoft.com/office/powerpoint/2010/main" val="1018446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Deduction Limit</a:t>
            </a:r>
            <a:endParaRPr lang="en-US" dirty="0"/>
          </a:p>
        </p:txBody>
      </p:sp>
      <p:sp>
        <p:nvSpPr>
          <p:cNvPr id="3" name="Content Placeholder 2"/>
          <p:cNvSpPr>
            <a:spLocks noGrp="1"/>
          </p:cNvSpPr>
          <p:nvPr>
            <p:ph idx="1"/>
          </p:nvPr>
        </p:nvSpPr>
        <p:spPr>
          <a:xfrm>
            <a:off x="628650" y="1825625"/>
            <a:ext cx="7886700" cy="4640218"/>
          </a:xfrm>
        </p:spPr>
        <p:txBody>
          <a:bodyPr>
            <a:normAutofit lnSpcReduction="10000"/>
          </a:bodyPr>
          <a:lstStyle/>
          <a:p>
            <a:r>
              <a:rPr lang="en-US" dirty="0"/>
              <a:t>The amount deductible for meal expense is 50% of the actual expense. </a:t>
            </a:r>
          </a:p>
          <a:p>
            <a:pPr lvl="1"/>
            <a:r>
              <a:rPr lang="en-US" dirty="0"/>
              <a:t>This limit applies to related expenses (such as taxes, tips, and parking fees) and the taxpayer’s own meal, but not to transportation to and from a business meal.</a:t>
            </a:r>
          </a:p>
          <a:p>
            <a:r>
              <a:rPr lang="en-US" dirty="0"/>
              <a:t>The IRS has denied deductions for any meal expense over $75 for which the claimant did not provide substantiating evidence, e.g., </a:t>
            </a:r>
          </a:p>
          <a:p>
            <a:pPr lvl="1"/>
            <a:r>
              <a:rPr lang="en-US" dirty="0"/>
              <a:t>Documented date</a:t>
            </a:r>
          </a:p>
          <a:p>
            <a:pPr lvl="1"/>
            <a:r>
              <a:rPr lang="en-US" dirty="0"/>
              <a:t>Amount</a:t>
            </a:r>
          </a:p>
          <a:p>
            <a:pPr lvl="1"/>
            <a:r>
              <a:rPr lang="en-US" dirty="0"/>
              <a:t>Location</a:t>
            </a:r>
          </a:p>
          <a:p>
            <a:pPr lvl="1"/>
            <a:r>
              <a:rPr lang="en-US" dirty="0"/>
              <a:t>Purpose</a:t>
            </a:r>
          </a:p>
          <a:p>
            <a:pPr lvl="1"/>
            <a:r>
              <a:rPr lang="en-US" dirty="0"/>
              <a:t>Business relationship</a:t>
            </a:r>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pPr/>
              <a:t>7</a:t>
            </a:fld>
            <a:endParaRPr lang="en-US"/>
          </a:p>
        </p:txBody>
      </p:sp>
    </p:spTree>
    <p:extLst>
      <p:ext uri="{BB962C8B-B14F-4D97-AF65-F5344CB8AC3E}">
        <p14:creationId xmlns:p14="http://schemas.microsoft.com/office/powerpoint/2010/main" val="39939807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Deduction </a:t>
            </a:r>
            <a:r>
              <a:rPr lang="en-US" dirty="0" smtClean="0"/>
              <a:t>Limit cont.</a:t>
            </a:r>
            <a:endParaRPr lang="en-US" dirty="0"/>
          </a:p>
        </p:txBody>
      </p:sp>
      <p:sp>
        <p:nvSpPr>
          <p:cNvPr id="3" name="Content Placeholder 2"/>
          <p:cNvSpPr>
            <a:spLocks noGrp="1"/>
          </p:cNvSpPr>
          <p:nvPr>
            <p:ph idx="1"/>
          </p:nvPr>
        </p:nvSpPr>
        <p:spPr>
          <a:xfrm>
            <a:off x="628650" y="1825625"/>
            <a:ext cx="7886700" cy="4640218"/>
          </a:xfrm>
        </p:spPr>
        <p:txBody>
          <a:bodyPr>
            <a:normAutofit/>
          </a:bodyPr>
          <a:lstStyle/>
          <a:p>
            <a:r>
              <a:rPr lang="en-US" dirty="0"/>
              <a:t>Employee meals may be excluded if they are furnished on the business premises for the convenience of the employer.</a:t>
            </a:r>
          </a:p>
          <a:p>
            <a:pPr lvl="1"/>
            <a:r>
              <a:rPr lang="en-US" dirty="0"/>
              <a:t>Deductible as an ordinary and necessary business expense.</a:t>
            </a:r>
          </a:p>
          <a:p>
            <a:r>
              <a:rPr lang="en-US" dirty="0"/>
              <a:t>Meal expenses are not deductible if neither the taxpayer or employee of the taxpayer are present at the meal.</a:t>
            </a:r>
          </a:p>
          <a:p>
            <a:r>
              <a:rPr lang="en-US" dirty="0"/>
              <a:t>No deduction is allowed for any expenses for entertainment facilities.</a:t>
            </a:r>
          </a:p>
          <a:p>
            <a:pPr lvl="1"/>
            <a:r>
              <a:rPr lang="en-US" dirty="0"/>
              <a:t>The membership or initiation fee is a capital expenditure that is not currently deductible, and any gain upon sale is a capital gain.</a:t>
            </a:r>
          </a:p>
          <a:p>
            <a:pPr lvl="2"/>
            <a:endParaRPr lang="en-US" dirty="0"/>
          </a:p>
        </p:txBody>
      </p:sp>
      <p:sp>
        <p:nvSpPr>
          <p:cNvPr id="5" name="Footer Placeholder 4"/>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6" name="Slide Number Placeholder 5"/>
          <p:cNvSpPr>
            <a:spLocks noGrp="1"/>
          </p:cNvSpPr>
          <p:nvPr>
            <p:ph type="sldNum" sz="quarter" idx="12"/>
          </p:nvPr>
        </p:nvSpPr>
        <p:spPr/>
        <p:txBody>
          <a:bodyPr/>
          <a:lstStyle/>
          <a:p>
            <a:fld id="{5B232068-8E72-412B-9312-97879CCBF388}" type="slidenum">
              <a:rPr lang="en-US" smtClean="0"/>
              <a:t>8</a:t>
            </a:fld>
            <a:endParaRPr lang="en-US"/>
          </a:p>
        </p:txBody>
      </p:sp>
    </p:spTree>
    <p:extLst>
      <p:ext uri="{BB962C8B-B14F-4D97-AF65-F5344CB8AC3E}">
        <p14:creationId xmlns:p14="http://schemas.microsoft.com/office/powerpoint/2010/main" val="35456392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Multiple-Choice Question 1</a:t>
            </a:r>
          </a:p>
        </p:txBody>
      </p:sp>
      <p:graphicFrame>
        <p:nvGraphicFramePr>
          <p:cNvPr id="6" name="Table 5">
            <a:extLst>
              <a:ext uri="{FF2B5EF4-FFF2-40B4-BE49-F238E27FC236}">
                <a16:creationId xmlns:a16="http://schemas.microsoft.com/office/drawing/2014/main" id="{F09CACAF-78A8-44D7-AFA1-3FF3FFE84561}"/>
              </a:ext>
            </a:extLst>
          </p:cNvPr>
          <p:cNvGraphicFramePr>
            <a:graphicFrameLocks noGrp="1"/>
          </p:cNvGraphicFramePr>
          <p:nvPr>
            <p:extLst>
              <p:ext uri="{D42A27DB-BD31-4B8C-83A1-F6EECF244321}">
                <p14:modId xmlns:p14="http://schemas.microsoft.com/office/powerpoint/2010/main" val="200693898"/>
              </p:ext>
            </p:extLst>
          </p:nvPr>
        </p:nvGraphicFramePr>
        <p:xfrm>
          <a:off x="1079383" y="2828539"/>
          <a:ext cx="4096625" cy="1317195"/>
        </p:xfrm>
        <a:graphic>
          <a:graphicData uri="http://schemas.openxmlformats.org/drawingml/2006/table">
            <a:tbl>
              <a:tblPr firstRow="1" bandRow="1">
                <a:tableStyleId>{2D5ABB26-0587-4C30-8999-92F81FD0307C}</a:tableStyleId>
              </a:tblPr>
              <a:tblGrid>
                <a:gridCol w="3087273">
                  <a:extLst>
                    <a:ext uri="{9D8B030D-6E8A-4147-A177-3AD203B41FA5}">
                      <a16:colId xmlns:a16="http://schemas.microsoft.com/office/drawing/2014/main" val="4124998516"/>
                    </a:ext>
                  </a:extLst>
                </a:gridCol>
                <a:gridCol w="1009352">
                  <a:extLst>
                    <a:ext uri="{9D8B030D-6E8A-4147-A177-3AD203B41FA5}">
                      <a16:colId xmlns:a16="http://schemas.microsoft.com/office/drawing/2014/main" val="166658859"/>
                    </a:ext>
                  </a:extLst>
                </a:gridCol>
              </a:tblGrid>
              <a:tr h="140980">
                <a:tc>
                  <a:txBody>
                    <a:bodyPr/>
                    <a:lstStyle/>
                    <a:p>
                      <a:r>
                        <a:rPr lang="en-US" sz="1200" dirty="0"/>
                        <a:t>Dues</a:t>
                      </a:r>
                    </a:p>
                  </a:txBody>
                  <a:tcPr/>
                </a:tc>
                <a:tc>
                  <a:txBody>
                    <a:bodyPr/>
                    <a:lstStyle/>
                    <a:p>
                      <a:pPr algn="r"/>
                      <a:r>
                        <a:rPr lang="en-US" sz="1200" dirty="0"/>
                        <a:t>$2,400</a:t>
                      </a:r>
                    </a:p>
                  </a:txBody>
                  <a:tcPr anchor="b"/>
                </a:tc>
                <a:extLst>
                  <a:ext uri="{0D108BD9-81ED-4DB2-BD59-A6C34878D82A}">
                    <a16:rowId xmlns:a16="http://schemas.microsoft.com/office/drawing/2014/main" val="1966199571"/>
                  </a:ext>
                </a:extLst>
              </a:tr>
              <a:tr h="332699">
                <a:tc>
                  <a:txBody>
                    <a:bodyPr/>
                    <a:lstStyle/>
                    <a:p>
                      <a:r>
                        <a:rPr lang="en-US" sz="1200" dirty="0"/>
                        <a:t>Meals directly related to bona fide business discussions with clients</a:t>
                      </a:r>
                    </a:p>
                  </a:txBody>
                  <a:tcPr/>
                </a:tc>
                <a:tc>
                  <a:txBody>
                    <a:bodyPr/>
                    <a:lstStyle/>
                    <a:p>
                      <a:pPr algn="r"/>
                      <a:r>
                        <a:rPr lang="en-US" sz="1200" dirty="0"/>
                        <a:t>2,000</a:t>
                      </a:r>
                    </a:p>
                  </a:txBody>
                  <a:tcPr anchor="b"/>
                </a:tc>
                <a:extLst>
                  <a:ext uri="{0D108BD9-81ED-4DB2-BD59-A6C34878D82A}">
                    <a16:rowId xmlns:a16="http://schemas.microsoft.com/office/drawing/2014/main" val="2935019701"/>
                  </a:ext>
                </a:extLst>
              </a:tr>
              <a:tr h="0">
                <a:tc>
                  <a:txBody>
                    <a:bodyPr/>
                    <a:lstStyle/>
                    <a:p>
                      <a:r>
                        <a:rPr lang="en-US" sz="1200" dirty="0"/>
                        <a:t>Tips</a:t>
                      </a:r>
                    </a:p>
                  </a:txBody>
                  <a:tcPr/>
                </a:tc>
                <a:tc>
                  <a:txBody>
                    <a:bodyPr/>
                    <a:lstStyle/>
                    <a:p>
                      <a:pPr algn="r"/>
                      <a:r>
                        <a:rPr lang="en-US" sz="1200" dirty="0"/>
                        <a:t>400</a:t>
                      </a:r>
                    </a:p>
                  </a:txBody>
                  <a:tcPr anchor="b"/>
                </a:tc>
                <a:extLst>
                  <a:ext uri="{0D108BD9-81ED-4DB2-BD59-A6C34878D82A}">
                    <a16:rowId xmlns:a16="http://schemas.microsoft.com/office/drawing/2014/main" val="1267336883"/>
                  </a:ext>
                </a:extLst>
              </a:tr>
              <a:tr h="311355">
                <a:tc>
                  <a:txBody>
                    <a:bodyPr/>
                    <a:lstStyle/>
                    <a:p>
                      <a:r>
                        <a:rPr lang="en-US" sz="1200" dirty="0"/>
                        <a:t>Transportation to/from meals</a:t>
                      </a:r>
                    </a:p>
                  </a:txBody>
                  <a:tcPr/>
                </a:tc>
                <a:tc>
                  <a:txBody>
                    <a:bodyPr/>
                    <a:lstStyle/>
                    <a:p>
                      <a:pPr algn="r"/>
                      <a:r>
                        <a:rPr lang="en-US" sz="1200" dirty="0"/>
                        <a:t>300</a:t>
                      </a:r>
                    </a:p>
                  </a:txBody>
                  <a:tcPr anchor="b"/>
                </a:tc>
                <a:extLst>
                  <a:ext uri="{0D108BD9-81ED-4DB2-BD59-A6C34878D82A}">
                    <a16:rowId xmlns:a16="http://schemas.microsoft.com/office/drawing/2014/main" val="433845765"/>
                  </a:ext>
                </a:extLst>
              </a:tr>
            </a:tbl>
          </a:graphicData>
        </a:graphic>
      </p:graphicFrame>
      <p:sp>
        <p:nvSpPr>
          <p:cNvPr id="3" name="Content Placeholder 2"/>
          <p:cNvSpPr>
            <a:spLocks noGrp="1"/>
          </p:cNvSpPr>
          <p:nvPr>
            <p:ph idx="1"/>
          </p:nvPr>
        </p:nvSpPr>
        <p:spPr>
          <a:xfrm>
            <a:off x="628650" y="1825625"/>
            <a:ext cx="7886700" cy="4640218"/>
          </a:xfrm>
        </p:spPr>
        <p:txBody>
          <a:bodyPr>
            <a:normAutofit/>
          </a:bodyPr>
          <a:lstStyle/>
          <a:p>
            <a:pPr marL="0" indent="0">
              <a:buNone/>
            </a:pPr>
            <a:r>
              <a:rPr lang="en-US" sz="1800" dirty="0"/>
              <a:t>Ms. Patel, a self-employed attorney, is a member of Executive Club, which is a professional business persons’ club. Ms. Patel uses the club on a regular basis to entertain clients. Ms. Patel had the following detailed records to substantiate the expenses of Executive Club during the current year:</a:t>
            </a:r>
          </a:p>
          <a:p>
            <a:pPr marL="0" indent="0">
              <a:buNone/>
            </a:pPr>
            <a:endParaRPr lang="en-US" sz="1800" dirty="0"/>
          </a:p>
          <a:p>
            <a:pPr marL="0" indent="0">
              <a:buNone/>
            </a:pPr>
            <a:endParaRPr lang="en-US" sz="1800" dirty="0"/>
          </a:p>
          <a:p>
            <a:pPr marL="0" indent="0">
              <a:buNone/>
            </a:pPr>
            <a:endParaRPr lang="en-US" sz="1800" dirty="0"/>
          </a:p>
          <a:p>
            <a:pPr marL="0" indent="0">
              <a:buNone/>
            </a:pPr>
            <a:r>
              <a:rPr lang="en-US" sz="1800" dirty="0"/>
              <a:t>What amount may Ms. Patel deduct on her income tax return for the current year?</a:t>
            </a:r>
          </a:p>
          <a:p>
            <a:pPr marL="0" indent="0">
              <a:buNone/>
            </a:pPr>
            <a:endParaRPr lang="en-US" sz="1800" dirty="0"/>
          </a:p>
          <a:p>
            <a:pPr marL="457200" indent="-457200">
              <a:buFont typeface="+mj-lt"/>
              <a:buAutoNum type="alphaUcPeriod"/>
            </a:pPr>
            <a:r>
              <a:rPr lang="en-US" sz="1800" dirty="0"/>
              <a:t>$5,100</a:t>
            </a:r>
          </a:p>
          <a:p>
            <a:pPr marL="457200" indent="-457200">
              <a:buFont typeface="+mj-lt"/>
              <a:buAutoNum type="alphaUcPeriod"/>
            </a:pPr>
            <a:r>
              <a:rPr lang="en-US" sz="1800" dirty="0"/>
              <a:t>$2,600</a:t>
            </a:r>
          </a:p>
          <a:p>
            <a:pPr marL="457200" indent="-457200">
              <a:buFont typeface="+mj-lt"/>
              <a:buAutoNum type="alphaUcPeriod"/>
            </a:pPr>
            <a:r>
              <a:rPr lang="en-US" sz="1800" dirty="0"/>
              <a:t>$1,700</a:t>
            </a:r>
          </a:p>
          <a:p>
            <a:pPr marL="457200" indent="-457200">
              <a:buFont typeface="+mj-lt"/>
              <a:buAutoNum type="alphaUcPeriod"/>
            </a:pPr>
            <a:r>
              <a:rPr lang="en-US" sz="1800" dirty="0"/>
              <a:t>$1,500</a:t>
            </a:r>
          </a:p>
        </p:txBody>
      </p:sp>
      <p:sp>
        <p:nvSpPr>
          <p:cNvPr id="4" name="Footer Placeholder 3">
            <a:extLst>
              <a:ext uri="{FF2B5EF4-FFF2-40B4-BE49-F238E27FC236}">
                <a16:creationId xmlns:a16="http://schemas.microsoft.com/office/drawing/2014/main" id="{21318632-7F10-4DB9-BE27-23D1B30F3900}"/>
              </a:ext>
            </a:extLst>
          </p:cNvPr>
          <p:cNvSpPr>
            <a:spLocks noGrp="1"/>
          </p:cNvSpPr>
          <p:nvPr>
            <p:ph type="ftr" sz="quarter" idx="11"/>
          </p:nvPr>
        </p:nvSpPr>
        <p:spPr/>
        <p:txBody>
          <a:bodyPr/>
          <a:lstStyle/>
          <a:p>
            <a:r>
              <a:rPr lang="en-US"/>
              <a:t>Copyright © 2019 Gleim Publications, Inc. All rights reserved. Duplication prohibited. Reward for information exposing violators. Contact copyright@gleim.com.  EA 2 SU 4</a:t>
            </a:r>
            <a:endParaRPr lang="en-US" dirty="0"/>
          </a:p>
        </p:txBody>
      </p:sp>
      <p:sp>
        <p:nvSpPr>
          <p:cNvPr id="5" name="Slide Number Placeholder 4">
            <a:extLst>
              <a:ext uri="{FF2B5EF4-FFF2-40B4-BE49-F238E27FC236}">
                <a16:creationId xmlns:a16="http://schemas.microsoft.com/office/drawing/2014/main" id="{4D25E062-680C-43A9-BCD6-29648782833E}"/>
              </a:ext>
            </a:extLst>
          </p:cNvPr>
          <p:cNvSpPr>
            <a:spLocks noGrp="1"/>
          </p:cNvSpPr>
          <p:nvPr>
            <p:ph type="sldNum" sz="quarter" idx="12"/>
          </p:nvPr>
        </p:nvSpPr>
        <p:spPr/>
        <p:txBody>
          <a:bodyPr/>
          <a:lstStyle/>
          <a:p>
            <a:fld id="{5B232068-8E72-412B-9312-97879CCBF388}" type="slidenum">
              <a:rPr lang="en-US" smtClean="0"/>
              <a:pPr/>
              <a:t>9</a:t>
            </a:fld>
            <a:endParaRPr lang="en-US"/>
          </a:p>
        </p:txBody>
      </p:sp>
    </p:spTree>
    <p:extLst>
      <p:ext uri="{BB962C8B-B14F-4D97-AF65-F5344CB8AC3E}">
        <p14:creationId xmlns:p14="http://schemas.microsoft.com/office/powerpoint/2010/main" val="8039829"/>
      </p:ext>
    </p:extLst>
  </p:cSld>
  <p:clrMapOvr>
    <a:masterClrMapping/>
  </p:clrMapOvr>
  <p:timing>
    <p:tnLst>
      <p:par>
        <p:cTn id="1" dur="indefinite" restart="never" nodeType="tmRoot"/>
      </p:par>
    </p:tnLst>
  </p:timing>
</p:sld>
</file>

<file path=ppt/theme/theme1.xml><?xml version="1.0" encoding="utf-8"?>
<a:theme xmlns:a="http://schemas.openxmlformats.org/drawingml/2006/main" name="GTstandard2016">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Tstandard2016" id="{D45F436D-E213-472A-83FA-F9040B4F998A}" vid="{BCE7024E-AE58-441F-92A9-26E23E7DFA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StandardScreen2016</Template>
  <TotalTime>715</TotalTime>
  <Words>6946</Words>
  <Application>Microsoft Office PowerPoint</Application>
  <PresentationFormat>On-screen Show (4:3)</PresentationFormat>
  <Paragraphs>598</Paragraphs>
  <Slides>62</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62</vt:i4>
      </vt:variant>
    </vt:vector>
  </HeadingPairs>
  <TitlesOfParts>
    <vt:vector size="69" baseType="lpstr">
      <vt:lpstr>Arial</vt:lpstr>
      <vt:lpstr>Calibri</vt:lpstr>
      <vt:lpstr>Calibri Light</vt:lpstr>
      <vt:lpstr>Courier New</vt:lpstr>
      <vt:lpstr>Symbol</vt:lpstr>
      <vt:lpstr>Times New Roman</vt:lpstr>
      <vt:lpstr>GTstandard2016</vt:lpstr>
      <vt:lpstr>EA REVIEW: PART 2 Study Unit 4</vt:lpstr>
      <vt:lpstr>Table of Contents</vt:lpstr>
      <vt:lpstr>Gross Income Deduction</vt:lpstr>
      <vt:lpstr>Business Meals Expense</vt:lpstr>
      <vt:lpstr>Business Meals Expense 1</vt:lpstr>
      <vt:lpstr>Directly Related  or Associated With</vt:lpstr>
      <vt:lpstr>Deduction Limit</vt:lpstr>
      <vt:lpstr>Deduction Limit cont.</vt:lpstr>
      <vt:lpstr>Multiple-Choice Question 1</vt:lpstr>
      <vt:lpstr>Multiple-Choice Answer 1</vt:lpstr>
      <vt:lpstr>Multiple-Choice Question 2</vt:lpstr>
      <vt:lpstr>Multiple-Choice Answer 2</vt:lpstr>
      <vt:lpstr>Travel Expenses</vt:lpstr>
      <vt:lpstr>Business Travel Deduction</vt:lpstr>
      <vt:lpstr>Automobile Expenses</vt:lpstr>
      <vt:lpstr>Domestic Travel</vt:lpstr>
      <vt:lpstr>Foreign Travel</vt:lpstr>
      <vt:lpstr>Convention Expenses</vt:lpstr>
      <vt:lpstr>Reimbursed  Employee Expenses</vt:lpstr>
      <vt:lpstr>Multiple-Choice Question</vt:lpstr>
      <vt:lpstr>Multiple-Choice Answer</vt:lpstr>
      <vt:lpstr>Insurance Expenses</vt:lpstr>
      <vt:lpstr>Insurance Expenses 1</vt:lpstr>
      <vt:lpstr>Deductible Insurance Expenses</vt:lpstr>
      <vt:lpstr>Deductible insurance expenses (Accessible)</vt:lpstr>
      <vt:lpstr>Nondeductible  Insurance Expenses</vt:lpstr>
      <vt:lpstr>Bad Debts</vt:lpstr>
      <vt:lpstr>Bad Debt Deduction</vt:lpstr>
      <vt:lpstr>Business Bad Debt</vt:lpstr>
      <vt:lpstr>Nonbusiness Bad Debt</vt:lpstr>
      <vt:lpstr>Worthlessness of a Debt</vt:lpstr>
      <vt:lpstr>Specific Write-Off Method</vt:lpstr>
      <vt:lpstr>Nonaccrual-Experience Method</vt:lpstr>
      <vt:lpstr>Business Gifts</vt:lpstr>
      <vt:lpstr>Business Gifts 1</vt:lpstr>
      <vt:lpstr>Employee  Achievement Awards</vt:lpstr>
      <vt:lpstr>Other Business Expenses</vt:lpstr>
      <vt:lpstr>Business Related Expenses</vt:lpstr>
      <vt:lpstr>Business Related Expenses 1</vt:lpstr>
      <vt:lpstr>Business Related Expenses 2</vt:lpstr>
      <vt:lpstr>Business Related Expenses 3</vt:lpstr>
      <vt:lpstr>Business Related Expenses 4</vt:lpstr>
      <vt:lpstr>Business Related Expenses 5</vt:lpstr>
      <vt:lpstr>Business Related Expenses 6</vt:lpstr>
      <vt:lpstr>Business Related Expenses 7</vt:lpstr>
      <vt:lpstr>Multiple-Choice Question.</vt:lpstr>
      <vt:lpstr>Multiple-Choice Answer.</vt:lpstr>
      <vt:lpstr>Multiple-Choice Answer (Accessible version)</vt:lpstr>
      <vt:lpstr>Business Use of Home</vt:lpstr>
      <vt:lpstr>Business Use of Home 1</vt:lpstr>
      <vt:lpstr>Exclusive-Use Test</vt:lpstr>
      <vt:lpstr>Statutory Employees/Nonemployees</vt:lpstr>
      <vt:lpstr>Worker Classification</vt:lpstr>
      <vt:lpstr>Determining Worker Classification</vt:lpstr>
      <vt:lpstr>Statutory Employees</vt:lpstr>
      <vt:lpstr>Statutory Nonemployees</vt:lpstr>
      <vt:lpstr>Qualified Business Income Preparer Reporting Requirements</vt:lpstr>
      <vt:lpstr>Qualified Business Income (QBI)</vt:lpstr>
      <vt:lpstr>W-2 Wages</vt:lpstr>
      <vt:lpstr>Allocation to Multiple Trades or Businesses</vt:lpstr>
      <vt:lpstr>Qualified Property</vt:lpstr>
      <vt:lpstr>Negative QBI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Gleim EA</dc:title>
  <dc:creator>Irvin Gleim; proofer</dc:creator>
  <cp:lastModifiedBy>GU.Distance.Education.Stu02</cp:lastModifiedBy>
  <cp:revision>74</cp:revision>
  <dcterms:created xsi:type="dcterms:W3CDTF">2014-05-22T14:44:25Z</dcterms:created>
  <dcterms:modified xsi:type="dcterms:W3CDTF">2020-02-18T23:03:35Z</dcterms:modified>
</cp:coreProperties>
</file>