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E7E7"/>
    <a:srgbClr val="E20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DE1E5-84EC-447D-B0C4-34CC071FB9D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ED112-2ABA-4AC8-A034-018DB954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Involuntary weight loss of &gt;10% is cause for concern</a:t>
            </a:r>
          </a:p>
          <a:p>
            <a:r>
              <a:rPr lang="en-US" dirty="0" smtClean="0"/>
              <a:t>Elevated BMR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D112-2ABA-4AC8-A034-018DB9541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Opportunistic infections</a:t>
            </a:r>
          </a:p>
          <a:p>
            <a:r>
              <a:rPr lang="en-US" dirty="0" smtClean="0"/>
              <a:t>Certain cancers</a:t>
            </a:r>
          </a:p>
          <a:p>
            <a:r>
              <a:rPr lang="en-US" dirty="0" smtClean="0"/>
              <a:t>Wasting</a:t>
            </a:r>
          </a:p>
          <a:p>
            <a:r>
              <a:rPr lang="en-US" dirty="0" smtClean="0"/>
              <a:t> Lipodystrophy </a:t>
            </a:r>
          </a:p>
          <a:p>
            <a:r>
              <a:rPr lang="en-US" dirty="0" smtClean="0"/>
              <a:t>Body-fat redistribution</a:t>
            </a:r>
          </a:p>
          <a:p>
            <a:r>
              <a:rPr lang="en-US" dirty="0" smtClean="0"/>
              <a:t>Abnormal lipid levels</a:t>
            </a:r>
          </a:p>
          <a:p>
            <a:r>
              <a:rPr lang="en-US" dirty="0" smtClean="0"/>
              <a:t>Insulin resistance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D112-2ABA-4AC8-A034-018DB95418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5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Lose muscle tissue</a:t>
            </a:r>
            <a:r>
              <a:rPr lang="en-US" baseline="0" dirty="0" smtClean="0"/>
              <a:t> but unbalance in fat mass </a:t>
            </a:r>
          </a:p>
          <a:p>
            <a:r>
              <a:rPr lang="en-US" baseline="0" dirty="0" smtClean="0"/>
              <a:t>Gain fat in neck abdomen while losing it face, buttocks, and arms legs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D112-2ABA-4AC8-A034-018DB9541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elevatedBMR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D112-2ABA-4AC8-A034-018DB9541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C4306D8-D01D-4382-8CA5-05DCB07685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0D4C7E6-0B13-48C8-9257-40C148FC0E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wHYOEeAsD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American%20Institute%20for%20Cancer%20Re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E7E7"/>
                </a:solidFill>
              </a:rPr>
              <a:t>Cancer, HIV and AIDS</a:t>
            </a:r>
            <a:endParaRPr lang="en-US" dirty="0">
              <a:solidFill>
                <a:srgbClr val="09E7E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9E7E7"/>
                </a:solidFill>
              </a:rPr>
              <a:t>Chapter 23</a:t>
            </a:r>
            <a:endParaRPr lang="en-US" sz="3600" dirty="0">
              <a:solidFill>
                <a:srgbClr val="09E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-609600"/>
            <a:ext cx="6096000" cy="3657599"/>
          </a:xfrm>
        </p:spPr>
        <p:txBody>
          <a:bodyPr/>
          <a:lstStyle/>
          <a:p>
            <a:r>
              <a:rPr lang="en-US" sz="2800" dirty="0" smtClean="0"/>
              <a:t>Attacks </a:t>
            </a:r>
            <a:r>
              <a:rPr lang="en-US" sz="2800" dirty="0"/>
              <a:t>the immune system</a:t>
            </a:r>
          </a:p>
          <a:p>
            <a:r>
              <a:rPr lang="en-US" sz="2800" dirty="0"/>
              <a:t>Has no cure</a:t>
            </a:r>
          </a:p>
          <a:p>
            <a:r>
              <a:rPr lang="en-US" sz="2800" dirty="0"/>
              <a:t>Sexually </a:t>
            </a:r>
            <a:r>
              <a:rPr lang="en-US" sz="2800" dirty="0" smtClean="0"/>
              <a:t>transmitted or via </a:t>
            </a:r>
          </a:p>
          <a:p>
            <a:pPr marL="18288" indent="0">
              <a:buNone/>
            </a:pPr>
            <a:r>
              <a:rPr lang="en-US" sz="2800" dirty="0" smtClean="0"/>
              <a:t>blood and shared needles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5394960" cy="4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4191000"/>
            <a:ext cx="6096000" cy="3657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72400" cy="54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01638"/>
            <a:ext cx="8632825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0"/>
            <a:ext cx="6096000" cy="3657599"/>
          </a:xfrm>
        </p:spPr>
        <p:txBody>
          <a:bodyPr/>
          <a:lstStyle/>
          <a:p>
            <a:r>
              <a:rPr lang="en-US" sz="2800" dirty="0" smtClean="0"/>
              <a:t>Sores in Mouth</a:t>
            </a:r>
          </a:p>
          <a:p>
            <a:r>
              <a:rPr lang="en-US" sz="2800" dirty="0" smtClean="0"/>
              <a:t>Anorexia</a:t>
            </a:r>
          </a:p>
          <a:p>
            <a:r>
              <a:rPr lang="en-US" sz="2800" dirty="0" smtClean="0"/>
              <a:t>Malabsorption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E7E7"/>
                </a:solidFill>
              </a:rPr>
              <a:t>Food Related Problems</a:t>
            </a:r>
            <a:endParaRPr lang="en-US" dirty="0">
              <a:solidFill>
                <a:srgbClr val="09E7E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7197"/>
            <a:ext cx="5029200" cy="3417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88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MNT for 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4160520" cy="3429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9E7E7"/>
                </a:solidFill>
              </a:rPr>
              <a:t>Weight maintenance</a:t>
            </a:r>
          </a:p>
          <a:p>
            <a:r>
              <a:rPr lang="en-US" sz="2800" dirty="0" smtClean="0">
                <a:solidFill>
                  <a:srgbClr val="09E7E7"/>
                </a:solidFill>
              </a:rPr>
              <a:t>High calorie/High Protein</a:t>
            </a:r>
          </a:p>
          <a:p>
            <a:r>
              <a:rPr lang="en-US" sz="2800" dirty="0" smtClean="0">
                <a:solidFill>
                  <a:srgbClr val="09E7E7"/>
                </a:solidFill>
              </a:rPr>
              <a:t>Small </a:t>
            </a:r>
            <a:r>
              <a:rPr lang="en-US" sz="2800" dirty="0">
                <a:solidFill>
                  <a:srgbClr val="09E7E7"/>
                </a:solidFill>
              </a:rPr>
              <a:t>frequent feedings</a:t>
            </a:r>
          </a:p>
          <a:p>
            <a:r>
              <a:rPr lang="en-US" sz="2800" dirty="0">
                <a:solidFill>
                  <a:srgbClr val="09E7E7"/>
                </a:solidFill>
              </a:rPr>
              <a:t>Nutrient dense snacks</a:t>
            </a:r>
          </a:p>
          <a:p>
            <a:r>
              <a:rPr lang="en-US" sz="2800" dirty="0">
                <a:solidFill>
                  <a:srgbClr val="09E7E7"/>
                </a:solidFill>
              </a:rPr>
              <a:t>Liquid formulas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800" y="762000"/>
            <a:ext cx="3730752" cy="426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9E7E7"/>
                </a:solidFill>
              </a:rPr>
              <a:t>Multivitamin</a:t>
            </a:r>
          </a:p>
          <a:p>
            <a:r>
              <a:rPr lang="en-US" sz="2800" dirty="0">
                <a:solidFill>
                  <a:srgbClr val="09E7E7"/>
                </a:solidFill>
              </a:rPr>
              <a:t>Decrease saturated &amp; trans fats</a:t>
            </a:r>
          </a:p>
          <a:p>
            <a:r>
              <a:rPr lang="en-US" sz="2800" dirty="0">
                <a:solidFill>
                  <a:srgbClr val="09E7E7"/>
                </a:solidFill>
              </a:rPr>
              <a:t>Food safety</a:t>
            </a:r>
          </a:p>
          <a:p>
            <a:r>
              <a:rPr lang="en-US" sz="2800" dirty="0">
                <a:solidFill>
                  <a:srgbClr val="09E7E7"/>
                </a:solidFill>
              </a:rPr>
              <a:t>Anabolic hormones/appetite stimulants/exercise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68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711985"/>
            <a:ext cx="7543800" cy="914400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https://www.youtube.com/watch?v=3wHYOEeAsD8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990"/>
            <a:ext cx="7955280" cy="273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581400"/>
            <a:ext cx="5791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/>
              <a:t>Second leading cause of death and disability in 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/>
              <a:t>Cell’s DNA damaged from a carcinogen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685800"/>
            <a:ext cx="6096000" cy="3657599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09E7E7"/>
                </a:solidFill>
              </a:rPr>
              <a:t>Surgery </a:t>
            </a:r>
            <a:r>
              <a:rPr lang="en-US" sz="2800" dirty="0">
                <a:solidFill>
                  <a:srgbClr val="09E7E7"/>
                </a:solidFill>
              </a:rPr>
              <a:t>to remove tumor</a:t>
            </a:r>
          </a:p>
          <a:p>
            <a:r>
              <a:rPr lang="en-US" sz="2800" dirty="0">
                <a:solidFill>
                  <a:srgbClr val="09E7E7"/>
                </a:solidFill>
              </a:rPr>
              <a:t>Radiation to damage (kill) tumor cells</a:t>
            </a:r>
          </a:p>
          <a:p>
            <a:r>
              <a:rPr lang="en-US" sz="2800" dirty="0">
                <a:solidFill>
                  <a:srgbClr val="09E7E7"/>
                </a:solidFill>
              </a:rPr>
              <a:t>Chemotherapy: kill tumor cells</a:t>
            </a:r>
          </a:p>
          <a:p>
            <a:pPr lvl="1"/>
            <a:r>
              <a:rPr lang="en-US" sz="2400" dirty="0">
                <a:solidFill>
                  <a:srgbClr val="09E7E7"/>
                </a:solidFill>
              </a:rPr>
              <a:t>All cause some damage to the body</a:t>
            </a:r>
          </a:p>
          <a:p>
            <a:pPr lvl="1"/>
            <a:r>
              <a:rPr lang="en-US" sz="2400" dirty="0">
                <a:solidFill>
                  <a:srgbClr val="09E7E7"/>
                </a:solidFill>
              </a:rPr>
              <a:t>Directly damage both good and bad cells</a:t>
            </a:r>
          </a:p>
          <a:p>
            <a:pPr lvl="1"/>
            <a:r>
              <a:rPr lang="en-US" sz="2400" dirty="0">
                <a:solidFill>
                  <a:srgbClr val="09E7E7"/>
                </a:solidFill>
              </a:rPr>
              <a:t>May cause loss of appetite, N/V, malabsorption, other affects on nutrition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718" y="685800"/>
            <a:ext cx="7543800" cy="914400"/>
          </a:xfrm>
        </p:spPr>
        <p:txBody>
          <a:bodyPr/>
          <a:lstStyle/>
          <a:p>
            <a:r>
              <a:rPr lang="en-US" dirty="0"/>
              <a:t>Medical Management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84632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Prevention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98080" cy="691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3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1855" y="152400"/>
            <a:ext cx="6096000" cy="36575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Diet rich in a variety of plant foods, especially “cruciferous”</a:t>
            </a:r>
          </a:p>
          <a:p>
            <a:r>
              <a:rPr lang="en-US" sz="2800" dirty="0"/>
              <a:t>Plenty of fruits &amp; vegetables</a:t>
            </a:r>
          </a:p>
          <a:p>
            <a:r>
              <a:rPr lang="en-US" sz="2800" dirty="0"/>
              <a:t>Healthy weight maintenance</a:t>
            </a:r>
          </a:p>
          <a:p>
            <a:r>
              <a:rPr lang="en-US" sz="2800" dirty="0"/>
              <a:t>Physical activity</a:t>
            </a:r>
          </a:p>
          <a:p>
            <a:r>
              <a:rPr lang="en-US" sz="2800" dirty="0"/>
              <a:t>Alcohol only in moderation</a:t>
            </a:r>
          </a:p>
          <a:p>
            <a:r>
              <a:rPr lang="en-US" sz="2800" dirty="0"/>
              <a:t>Low-fat &amp; low-salt foods</a:t>
            </a:r>
          </a:p>
          <a:p>
            <a:r>
              <a:rPr lang="en-US" sz="2800" dirty="0"/>
              <a:t>Safe food preparation &amp; storage</a:t>
            </a:r>
          </a:p>
          <a:p>
            <a:r>
              <a:rPr lang="en-US" sz="2800" dirty="0"/>
              <a:t>No smoking or other tobacco use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2400" y="38862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E7E7"/>
                </a:solidFill>
                <a:hlinkClick r:id="rId2" action="ppaction://hlinkfile"/>
              </a:rPr>
              <a:t>Cancer Prevention</a:t>
            </a:r>
            <a:endParaRPr lang="en-US" dirty="0">
              <a:solidFill>
                <a:srgbClr val="09E7E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3429000"/>
            <a:ext cx="5396825" cy="35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533400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334000"/>
            <a:ext cx="7543800" cy="914400"/>
          </a:xfrm>
        </p:spPr>
        <p:txBody>
          <a:bodyPr/>
          <a:lstStyle/>
          <a:p>
            <a:r>
              <a:rPr lang="en-US" dirty="0" smtClean="0"/>
              <a:t>Nutrition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58368"/>
            <a:ext cx="4617720" cy="513283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Minimize weight loss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Correct nutrient deficiencies</a:t>
            </a:r>
          </a:p>
          <a:p>
            <a:r>
              <a:rPr lang="en-US" sz="2800" dirty="0">
                <a:solidFill>
                  <a:srgbClr val="00B0F0"/>
                </a:solidFill>
              </a:rPr>
              <a:t>Manage complications that impair intake</a:t>
            </a:r>
          </a:p>
          <a:p>
            <a:r>
              <a:rPr lang="en-US" sz="2800" dirty="0">
                <a:solidFill>
                  <a:srgbClr val="00B0F0"/>
                </a:solidFill>
              </a:rPr>
              <a:t>Provide a diet that is tolerable &amp; enjoyed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High Protein/High Calorie Diet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474720" cy="45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8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 appetite</a:t>
            </a:r>
          </a:p>
          <a:p>
            <a:r>
              <a:rPr lang="en-US" sz="2800" dirty="0"/>
              <a:t>Foods don’t taste right</a:t>
            </a:r>
          </a:p>
          <a:p>
            <a:r>
              <a:rPr lang="en-US" sz="2800" dirty="0"/>
              <a:t>Nausea/Vomiting</a:t>
            </a:r>
          </a:p>
          <a:p>
            <a:r>
              <a:rPr lang="en-US" sz="2800" dirty="0"/>
              <a:t>Sores in Mouth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Related Problems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68880" cy="371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6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6126480" cy="79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4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9E7E7"/>
                </a:solidFill>
              </a:rPr>
              <a:t>Wasting Associated with Cancer: “Cancer cachexia”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9E7E7"/>
                </a:solidFill>
              </a:rPr>
              <a:t>Anorexia</a:t>
            </a:r>
            <a:endParaRPr lang="en-US" sz="2600" dirty="0">
              <a:solidFill>
                <a:srgbClr val="09E7E7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9E7E7"/>
                </a:solidFill>
              </a:rPr>
              <a:t>Muscle </a:t>
            </a:r>
            <a:r>
              <a:rPr lang="en-US" sz="2600" dirty="0">
                <a:solidFill>
                  <a:srgbClr val="09E7E7"/>
                </a:solidFill>
              </a:rPr>
              <a:t>wasting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9E7E7"/>
                </a:solidFill>
              </a:rPr>
              <a:t>Weight </a:t>
            </a:r>
            <a:r>
              <a:rPr lang="en-US" sz="2600" dirty="0">
                <a:solidFill>
                  <a:srgbClr val="09E7E7"/>
                </a:solidFill>
              </a:rPr>
              <a:t>loss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9E7E7"/>
                </a:solidFill>
              </a:rPr>
              <a:t>Fatigue </a:t>
            </a:r>
            <a:endParaRPr lang="en-US" sz="2600" dirty="0">
              <a:solidFill>
                <a:srgbClr val="09E7E7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Cachexia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86</TotalTime>
  <Words>279</Words>
  <Application>Microsoft Office PowerPoint</Application>
  <PresentationFormat>On-screen Show (4:3)</PresentationFormat>
  <Paragraphs>74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Palatino Linotype</vt:lpstr>
      <vt:lpstr>Wingdings</vt:lpstr>
      <vt:lpstr>Elemental</vt:lpstr>
      <vt:lpstr>Cancer, HIV and AIDS</vt:lpstr>
      <vt:lpstr>https://www.youtube.com/watch?v=3wHYOEeAsD8</vt:lpstr>
      <vt:lpstr>Medical Management </vt:lpstr>
      <vt:lpstr>Cancer Prevention</vt:lpstr>
      <vt:lpstr>Cancer Prevention</vt:lpstr>
      <vt:lpstr>Nutrition Therapy </vt:lpstr>
      <vt:lpstr>Food Related Problems</vt:lpstr>
      <vt:lpstr>PowerPoint Presentation</vt:lpstr>
      <vt:lpstr>Cancer Cachexia</vt:lpstr>
      <vt:lpstr>HIV</vt:lpstr>
      <vt:lpstr>PowerPoint Presentation</vt:lpstr>
      <vt:lpstr>PowerPoint Presentation</vt:lpstr>
      <vt:lpstr>Food Related Problems</vt:lpstr>
      <vt:lpstr>MNT for HIV/AIDS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Cancer, HIV and AIDS</dc:title>
  <dc:creator>jill harrison</dc:creator>
  <cp:lastModifiedBy>Harrison, Jill</cp:lastModifiedBy>
  <cp:revision>10</cp:revision>
  <dcterms:created xsi:type="dcterms:W3CDTF">2015-05-06T15:31:34Z</dcterms:created>
  <dcterms:modified xsi:type="dcterms:W3CDTF">2016-05-17T15:58:53Z</dcterms:modified>
</cp:coreProperties>
</file>