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handoutMasterIdLst>
    <p:handoutMasterId r:id="rId51"/>
  </p:handoutMasterIdLst>
  <p:sldIdLst>
    <p:sldId id="294" r:id="rId2"/>
    <p:sldId id="303" r:id="rId3"/>
    <p:sldId id="305" r:id="rId4"/>
    <p:sldId id="256" r:id="rId5"/>
    <p:sldId id="260" r:id="rId6"/>
    <p:sldId id="310" r:id="rId7"/>
    <p:sldId id="307" r:id="rId8"/>
    <p:sldId id="309" r:id="rId9"/>
    <p:sldId id="311" r:id="rId10"/>
    <p:sldId id="306" r:id="rId11"/>
    <p:sldId id="313" r:id="rId12"/>
    <p:sldId id="315" r:id="rId13"/>
    <p:sldId id="259" r:id="rId14"/>
    <p:sldId id="257" r:id="rId15"/>
    <p:sldId id="258" r:id="rId16"/>
    <p:sldId id="323" r:id="rId17"/>
    <p:sldId id="318" r:id="rId18"/>
    <p:sldId id="299" r:id="rId19"/>
    <p:sldId id="319" r:id="rId20"/>
    <p:sldId id="327" r:id="rId21"/>
    <p:sldId id="261" r:id="rId22"/>
    <p:sldId id="263" r:id="rId23"/>
    <p:sldId id="328" r:id="rId24"/>
    <p:sldId id="269" r:id="rId25"/>
    <p:sldId id="270" r:id="rId26"/>
    <p:sldId id="320" r:id="rId27"/>
    <p:sldId id="321" r:id="rId28"/>
    <p:sldId id="322" r:id="rId29"/>
    <p:sldId id="276" r:id="rId30"/>
    <p:sldId id="277" r:id="rId31"/>
    <p:sldId id="278" r:id="rId32"/>
    <p:sldId id="273" r:id="rId33"/>
    <p:sldId id="317" r:id="rId34"/>
    <p:sldId id="325" r:id="rId35"/>
    <p:sldId id="316" r:id="rId36"/>
    <p:sldId id="274" r:id="rId37"/>
    <p:sldId id="271" r:id="rId38"/>
    <p:sldId id="295" r:id="rId39"/>
    <p:sldId id="296" r:id="rId40"/>
    <p:sldId id="326" r:id="rId41"/>
    <p:sldId id="279" r:id="rId42"/>
    <p:sldId id="324" r:id="rId43"/>
    <p:sldId id="298" r:id="rId44"/>
    <p:sldId id="300" r:id="rId45"/>
    <p:sldId id="284" r:id="rId46"/>
    <p:sldId id="301" r:id="rId47"/>
    <p:sldId id="288" r:id="rId48"/>
    <p:sldId id="289" r:id="rId49"/>
  </p:sldIdLst>
  <p:sldSz cx="9144000" cy="6858000" type="screen4x3"/>
  <p:notesSz cx="6858000" cy="9144000"/>
  <p:defaultTextStyle>
    <a:defPPr>
      <a:defRPr lang="en-US"/>
    </a:defPPr>
    <a:lvl1pPr algn="l" rtl="0" fontAlgn="base">
      <a:spcBef>
        <a:spcPct val="0"/>
      </a:spcBef>
      <a:spcAft>
        <a:spcPct val="0"/>
      </a:spcAft>
      <a:defRPr sz="3200" kern="1200">
        <a:solidFill>
          <a:schemeClr val="bg1"/>
        </a:solidFill>
        <a:latin typeface="Times New Roman" pitchFamily="18" charset="0"/>
        <a:ea typeface="+mn-ea"/>
        <a:cs typeface="+mn-cs"/>
      </a:defRPr>
    </a:lvl1pPr>
    <a:lvl2pPr marL="457200" algn="l" rtl="0" fontAlgn="base">
      <a:spcBef>
        <a:spcPct val="0"/>
      </a:spcBef>
      <a:spcAft>
        <a:spcPct val="0"/>
      </a:spcAft>
      <a:defRPr sz="3200" kern="1200">
        <a:solidFill>
          <a:schemeClr val="bg1"/>
        </a:solidFill>
        <a:latin typeface="Times New Roman" pitchFamily="18" charset="0"/>
        <a:ea typeface="+mn-ea"/>
        <a:cs typeface="+mn-cs"/>
      </a:defRPr>
    </a:lvl2pPr>
    <a:lvl3pPr marL="914400" algn="l" rtl="0" fontAlgn="base">
      <a:spcBef>
        <a:spcPct val="0"/>
      </a:spcBef>
      <a:spcAft>
        <a:spcPct val="0"/>
      </a:spcAft>
      <a:defRPr sz="3200" kern="1200">
        <a:solidFill>
          <a:schemeClr val="bg1"/>
        </a:solidFill>
        <a:latin typeface="Times New Roman" pitchFamily="18" charset="0"/>
        <a:ea typeface="+mn-ea"/>
        <a:cs typeface="+mn-cs"/>
      </a:defRPr>
    </a:lvl3pPr>
    <a:lvl4pPr marL="1371600" algn="l" rtl="0" fontAlgn="base">
      <a:spcBef>
        <a:spcPct val="0"/>
      </a:spcBef>
      <a:spcAft>
        <a:spcPct val="0"/>
      </a:spcAft>
      <a:defRPr sz="3200" kern="1200">
        <a:solidFill>
          <a:schemeClr val="bg1"/>
        </a:solidFill>
        <a:latin typeface="Times New Roman" pitchFamily="18" charset="0"/>
        <a:ea typeface="+mn-ea"/>
        <a:cs typeface="+mn-cs"/>
      </a:defRPr>
    </a:lvl4pPr>
    <a:lvl5pPr marL="1828800" algn="l" rtl="0" fontAlgn="base">
      <a:spcBef>
        <a:spcPct val="0"/>
      </a:spcBef>
      <a:spcAft>
        <a:spcPct val="0"/>
      </a:spcAft>
      <a:defRPr sz="3200" kern="1200">
        <a:solidFill>
          <a:schemeClr val="bg1"/>
        </a:solidFill>
        <a:latin typeface="Times New Roman" pitchFamily="18" charset="0"/>
        <a:ea typeface="+mn-ea"/>
        <a:cs typeface="+mn-cs"/>
      </a:defRPr>
    </a:lvl5pPr>
    <a:lvl6pPr marL="2286000" algn="l" defTabSz="914400" rtl="0" eaLnBrk="1" latinLnBrk="0" hangingPunct="1">
      <a:defRPr sz="3200" kern="1200">
        <a:solidFill>
          <a:schemeClr val="bg1"/>
        </a:solidFill>
        <a:latin typeface="Times New Roman" pitchFamily="18" charset="0"/>
        <a:ea typeface="+mn-ea"/>
        <a:cs typeface="+mn-cs"/>
      </a:defRPr>
    </a:lvl6pPr>
    <a:lvl7pPr marL="2743200" algn="l" defTabSz="914400" rtl="0" eaLnBrk="1" latinLnBrk="0" hangingPunct="1">
      <a:defRPr sz="3200" kern="1200">
        <a:solidFill>
          <a:schemeClr val="bg1"/>
        </a:solidFill>
        <a:latin typeface="Times New Roman" pitchFamily="18" charset="0"/>
        <a:ea typeface="+mn-ea"/>
        <a:cs typeface="+mn-cs"/>
      </a:defRPr>
    </a:lvl7pPr>
    <a:lvl8pPr marL="3200400" algn="l" defTabSz="914400" rtl="0" eaLnBrk="1" latinLnBrk="0" hangingPunct="1">
      <a:defRPr sz="3200" kern="1200">
        <a:solidFill>
          <a:schemeClr val="bg1"/>
        </a:solidFill>
        <a:latin typeface="Times New Roman" pitchFamily="18" charset="0"/>
        <a:ea typeface="+mn-ea"/>
        <a:cs typeface="+mn-cs"/>
      </a:defRPr>
    </a:lvl8pPr>
    <a:lvl9pPr marL="3657600" algn="l" defTabSz="914400" rtl="0" eaLnBrk="1" latinLnBrk="0" hangingPunct="1">
      <a:defRPr sz="3200" kern="1200">
        <a:solidFill>
          <a:schemeClr val="bg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FFFF00"/>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43" autoAdjust="0"/>
    <p:restoredTop sz="94654" autoAdjust="0"/>
  </p:normalViewPr>
  <p:slideViewPr>
    <p:cSldViewPr>
      <p:cViewPr varScale="1">
        <p:scale>
          <a:sx n="87" d="100"/>
          <a:sy n="87" d="100"/>
        </p:scale>
        <p:origin x="780" y="90"/>
      </p:cViewPr>
      <p:guideLst>
        <p:guide orient="horz" pos="2160"/>
        <p:guide pos="2880"/>
      </p:guideLst>
    </p:cSldViewPr>
  </p:slideViewPr>
  <p:outlineViewPr>
    <p:cViewPr>
      <p:scale>
        <a:sx n="33" d="100"/>
        <a:sy n="33" d="100"/>
      </p:scale>
      <p:origin x="0" y="2778"/>
    </p:cViewPr>
  </p:outlineViewPr>
  <p:notesTextViewPr>
    <p:cViewPr>
      <p:scale>
        <a:sx n="100" d="100"/>
        <a:sy n="100" d="100"/>
      </p:scale>
      <p:origin x="0" y="0"/>
    </p:cViewPr>
  </p:notesTextViewPr>
  <p:sorterViewPr>
    <p:cViewPr>
      <p:scale>
        <a:sx n="66" d="100"/>
        <a:sy n="66" d="100"/>
      </p:scale>
      <p:origin x="0" y="255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58371"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58372"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58373"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9325351E-26FF-4A43-BBD2-439B34AC9F22}" type="slidenum">
              <a:rPr lang="en-US"/>
              <a:pPr>
                <a:defRPr/>
              </a:pPr>
              <a:t>‹#›</a:t>
            </a:fld>
            <a:endParaRPr lang="en-US"/>
          </a:p>
        </p:txBody>
      </p:sp>
    </p:spTree>
    <p:extLst>
      <p:ext uri="{BB962C8B-B14F-4D97-AF65-F5344CB8AC3E}">
        <p14:creationId xmlns:p14="http://schemas.microsoft.com/office/powerpoint/2010/main" val="24135438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60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solidFill>
                  <a:schemeClr val="tx1"/>
                </a:solidFill>
              </a:defRPr>
            </a:lvl1pPr>
          </a:lstStyle>
          <a:p>
            <a:pPr>
              <a:defRPr/>
            </a:pPr>
            <a:endParaRPr lang="en-US"/>
          </a:p>
        </p:txBody>
      </p:sp>
      <p:sp>
        <p:nvSpPr>
          <p:cNvPr id="8601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tx1"/>
                </a:solidFill>
              </a:defRPr>
            </a:lvl1pPr>
          </a:lstStyle>
          <a:p>
            <a:pPr>
              <a:defRPr/>
            </a:pPr>
            <a:endParaRPr lang="en-US"/>
          </a:p>
        </p:txBody>
      </p:sp>
      <p:sp>
        <p:nvSpPr>
          <p:cNvPr id="542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8602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602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solidFill>
                  <a:schemeClr val="tx1"/>
                </a:solidFill>
              </a:defRPr>
            </a:lvl1pPr>
          </a:lstStyle>
          <a:p>
            <a:pPr>
              <a:defRPr/>
            </a:pPr>
            <a:endParaRPr lang="en-US"/>
          </a:p>
        </p:txBody>
      </p:sp>
      <p:sp>
        <p:nvSpPr>
          <p:cNvPr id="8602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tx1"/>
                </a:solidFill>
              </a:defRPr>
            </a:lvl1pPr>
          </a:lstStyle>
          <a:p>
            <a:pPr>
              <a:defRPr/>
            </a:pPr>
            <a:fld id="{036BB94E-9D8D-4E2F-9A7E-8E08A5D2209C}" type="slidenum">
              <a:rPr lang="en-US"/>
              <a:pPr>
                <a:defRPr/>
              </a:pPr>
              <a:t>‹#›</a:t>
            </a:fld>
            <a:endParaRPr lang="en-US"/>
          </a:p>
        </p:txBody>
      </p:sp>
    </p:spTree>
    <p:extLst>
      <p:ext uri="{BB962C8B-B14F-4D97-AF65-F5344CB8AC3E}">
        <p14:creationId xmlns:p14="http://schemas.microsoft.com/office/powerpoint/2010/main" val="429182147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diet-rate.com/stacker-2/"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4BF8C51A-59A5-4087-82D3-6AAFA4B99054}" type="slidenum">
              <a:rPr lang="en-US" smtClean="0"/>
              <a:pPr/>
              <a:t>6</a:t>
            </a:fld>
            <a:endParaRPr lang="en-US" smtClean="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r>
              <a:rPr lang="en-US" smtClean="0"/>
              <a:t>Caffeine works by blocking the effects of adenosine, a brain chemical involved in sleep. When caffeine blocks adenosine, it causes neurons in the brain to fire. Thinking the body is in an emergency, the pituitary gland initiates the body's "fight or flight" response by releasing adrenaline. This hormone makes the heart beat faster and the eyes dilate. It also causes the liver to release extra sugar into the bloodstream for energy. Caffeine affects the levels of dopamine, a chemical in the brain's pleasure center. All of these physical responses make you feel as though you have more energy </a:t>
            </a:r>
          </a:p>
        </p:txBody>
      </p:sp>
    </p:spTree>
    <p:extLst>
      <p:ext uri="{BB962C8B-B14F-4D97-AF65-F5344CB8AC3E}">
        <p14:creationId xmlns:p14="http://schemas.microsoft.com/office/powerpoint/2010/main" val="39721527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B4CD5350-3F6A-4048-9C2C-DA659AB11CD7}" type="slidenum">
              <a:rPr lang="en-US" smtClean="0"/>
              <a:pPr/>
              <a:t>7</a:t>
            </a:fld>
            <a:endParaRPr lang="en-US"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r>
              <a:rPr lang="en-US" smtClean="0"/>
              <a:t>Caffeine works by blocking the effects of adenosine, a brain chemical involved in sleep. When caffeine blocks adenosine, it causes neurons in the brain to fire. Thinking the body is in an emergency, the pituitary gland initiates the body's "fight or flight" response by releasing adrenaline. This hormone makes the heart beat faster and the eyes dilate. It also causes the liver to release extra sugar into the bloodstream for energy. Caffeine affects the levels of dopamine, a chemical in the brain's pleasure center. All of these physical responses make you feel as though you have more energy </a:t>
            </a:r>
          </a:p>
        </p:txBody>
      </p:sp>
    </p:spTree>
    <p:extLst>
      <p:ext uri="{BB962C8B-B14F-4D97-AF65-F5344CB8AC3E}">
        <p14:creationId xmlns:p14="http://schemas.microsoft.com/office/powerpoint/2010/main" val="11823418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98493204-154A-47F7-96B2-5D2A10FCBEB7}" type="slidenum">
              <a:rPr lang="en-US" smtClean="0"/>
              <a:pPr/>
              <a:t>11</a:t>
            </a:fld>
            <a:endParaRPr lang="en-US"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eaLnBrk="1" hangingPunct="1"/>
            <a:r>
              <a:rPr lang="en-US" smtClean="0"/>
              <a:t>The Dexatrim formulas contain caffiene, plus green tea, kola nut and guarana. Yes, that's a heavy dose of caffiene - enough to put Dexatrim on the same level as </a:t>
            </a:r>
            <a:r>
              <a:rPr lang="en-US" smtClean="0">
                <a:hlinkClick r:id="rId3"/>
              </a:rPr>
              <a:t>Stacker 2</a:t>
            </a:r>
            <a:r>
              <a:rPr lang="en-US" smtClean="0"/>
              <a:t>. </a:t>
            </a:r>
          </a:p>
        </p:txBody>
      </p:sp>
    </p:spTree>
    <p:extLst>
      <p:ext uri="{BB962C8B-B14F-4D97-AF65-F5344CB8AC3E}">
        <p14:creationId xmlns:p14="http://schemas.microsoft.com/office/powerpoint/2010/main" val="5846344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30C764D5-406A-4D47-A03D-30545EC9404D}" type="slidenum">
              <a:rPr lang="en-US" smtClean="0"/>
              <a:pPr/>
              <a:t>43</a:t>
            </a:fld>
            <a:endParaRPr lang="en-US" smtClean="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eaLnBrk="1" hangingPunct="1"/>
            <a:r>
              <a:rPr lang="en-US" smtClean="0"/>
              <a:t>Only got to here in MW 10:30 11/20/09</a:t>
            </a:r>
          </a:p>
        </p:txBody>
      </p:sp>
    </p:spTree>
    <p:extLst>
      <p:ext uri="{BB962C8B-B14F-4D97-AF65-F5344CB8AC3E}">
        <p14:creationId xmlns:p14="http://schemas.microsoft.com/office/powerpoint/2010/main" val="18222840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97287E3-5ABE-443E-89A1-ECCC6FDCF8BC}"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3CBF4DD-E88B-4E80-AACA-3F363C21C9D8}"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581154E-27B0-477E-B977-2B26ACA0D484}"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a:lstStyle/>
          <a:p>
            <a:pPr lvl="0"/>
            <a:endParaRPr lang="en-US"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F71A9AA-74AE-49BD-9BF3-BB400DE0DCFC}"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1981200"/>
            <a:ext cx="3810000" cy="4114800"/>
          </a:xfrm>
        </p:spPr>
        <p:txBody>
          <a:bodyPr/>
          <a:lstStyle/>
          <a:p>
            <a:pPr lvl="0"/>
            <a:endParaRPr lang="en-US" noProof="0" smtClean="0"/>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F790C4F-0147-4129-96F2-797783D69BE9}"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A052898-E562-4B41-87B6-214DA163B40F}"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EA714BF-4ECA-4B71-B235-C9A70B17C202}"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C8E54B4-740F-472C-AD6F-5225E9EB51F3}"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1E05275-FE6B-4770-8C5D-1C9F5F1F5A6B}"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598DA3C-E0FF-4CBA-BC08-23F684D40E72}"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A3B9300-BBC9-4D40-B5AE-904119D9B94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71EF1A16-6471-407F-B66F-51590EE49079}"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9C2CEDF-8BD6-4B06-95E9-A361392F0F69}"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9171385-8B72-4E76-8D0A-9B56EA17B00A}"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97DF86-76D5-469C-A883-C6CA635E6034}"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accent2"/>
            </a:gs>
            <a:gs pos="100000">
              <a:schemeClr val="accent2">
                <a:gamma/>
                <a:shade val="46275"/>
                <a:invGamma/>
              </a:schemeClr>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tx1"/>
                </a:solidFill>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tx1"/>
                </a:solidFill>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tx1"/>
                </a:solidFill>
              </a:defRPr>
            </a:lvl1pPr>
          </a:lstStyle>
          <a:p>
            <a:pPr>
              <a:defRPr/>
            </a:pPr>
            <a:fld id="{143C9360-6177-44F6-9751-65D5F728E04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upload.wikimedia.org/wikipedia/en/d/d9/MonsterENSup.jpg" TargetMode="External"/><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hyperlink" Target="http://upload.wikimedia.org/wikipedia/en/f/f5/Monster_energy_drink_feature.jpg" TargetMode="External"/></Relationships>
</file>

<file path=ppt/slides/_rels/slide17.xml.rels><?xml version="1.0" encoding="UTF-8" standalone="yes"?>
<Relationships xmlns="http://schemas.openxmlformats.org/package/2006/relationships"><Relationship Id="rId8" Type="http://schemas.openxmlformats.org/officeDocument/2006/relationships/hyperlink" Target="http://www.energyfiend.com/caffeine-content/glaceau-vitaminwater" TargetMode="External"/><Relationship Id="rId3" Type="http://schemas.openxmlformats.org/officeDocument/2006/relationships/hyperlink" Target="http://www.energyfiend.com/caffeine-content/monster" TargetMode="External"/><Relationship Id="rId7" Type="http://schemas.openxmlformats.org/officeDocument/2006/relationships/hyperlink" Target="http://www.energyfiend.com/caffeine-content/vault" TargetMode="External"/><Relationship Id="rId2" Type="http://schemas.openxmlformats.org/officeDocument/2006/relationships/hyperlink" Target="http://www.energyfiend.com/sugar-in-drinks" TargetMode="External"/><Relationship Id="rId1" Type="http://schemas.openxmlformats.org/officeDocument/2006/relationships/slideLayout" Target="../slideLayouts/slideLayout7.xml"/><Relationship Id="rId6" Type="http://schemas.openxmlformats.org/officeDocument/2006/relationships/hyperlink" Target="http://www.energyfiend.com/caffeine-content/rockstar-punched-energy-guava" TargetMode="External"/><Relationship Id="rId5" Type="http://schemas.openxmlformats.org/officeDocument/2006/relationships/hyperlink" Target="http://www.energyfiend.com/caffeine-content/rockstar-original" TargetMode="External"/><Relationship Id="rId4" Type="http://schemas.openxmlformats.org/officeDocument/2006/relationships/hyperlink" Target="http://www.energyfiend.com/caffeine-content/red-bull" TargetMode="External"/><Relationship Id="rId9" Type="http://schemas.openxmlformats.org/officeDocument/2006/relationships/hyperlink" Target="http://www.energyfiend.com/caffeine-content/xox-energy-drink"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www.societyandculture.com/Chocolate"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13.xml"/><Relationship Id="rId4" Type="http://schemas.openxmlformats.org/officeDocument/2006/relationships/image" Target="../media/image25.jpeg"/></Relationships>
</file>

<file path=ppt/slides/_rels/slide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12.xml"/><Relationship Id="rId4" Type="http://schemas.openxmlformats.org/officeDocument/2006/relationships/image" Target="../media/image29.png"/></Relationships>
</file>

<file path=ppt/slides/_rels/slide2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Layout" Target="../slideLayouts/slideLayout4.xml"/><Relationship Id="rId4" Type="http://schemas.openxmlformats.org/officeDocument/2006/relationships/image" Target="../media/image28.jpeg"/></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4.xml"/><Relationship Id="rId4" Type="http://schemas.openxmlformats.org/officeDocument/2006/relationships/image" Target="../media/image36.png"/></Relationships>
</file>

<file path=ppt/slides/_rels/slide2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hyperlink" Target="https://www.youtube.com/watch?v=tUOfAF4va6s&amp;spfreload=10"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53.png"/><Relationship Id="rId4" Type="http://schemas.openxmlformats.org/officeDocument/2006/relationships/image" Target="../media/image52.jpeg"/></Relationships>
</file>

<file path=ppt/slides/_rels/slide44.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4YOwEqGykDM" TargetMode="External"/><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581400" y="2286000"/>
            <a:ext cx="5867400" cy="762000"/>
          </a:xfrm>
        </p:spPr>
        <p:txBody>
          <a:bodyPr/>
          <a:lstStyle/>
          <a:p>
            <a:pPr eaLnBrk="1" hangingPunct="1"/>
            <a:r>
              <a:rPr lang="en-US" b="1" smtClean="0">
                <a:solidFill>
                  <a:srgbClr val="FFFF00"/>
                </a:solidFill>
              </a:rPr>
              <a:t>Caffeine</a:t>
            </a:r>
            <a:r>
              <a:rPr lang="en-US" smtClean="0">
                <a:solidFill>
                  <a:srgbClr val="FFFF00"/>
                </a:solidFill>
              </a:rPr>
              <a:t/>
            </a:r>
            <a:br>
              <a:rPr lang="en-US" smtClean="0">
                <a:solidFill>
                  <a:srgbClr val="FFFF00"/>
                </a:solidFill>
              </a:rPr>
            </a:br>
            <a:endParaRPr lang="en-US" sz="4000" i="1" smtClean="0">
              <a:solidFill>
                <a:srgbClr val="FFFF00"/>
              </a:solidFill>
            </a:endParaRPr>
          </a:p>
        </p:txBody>
      </p:sp>
      <p:sp>
        <p:nvSpPr>
          <p:cNvPr id="2051" name="Rectangle 3"/>
          <p:cNvSpPr>
            <a:spLocks noGrp="1" noChangeArrowheads="1"/>
          </p:cNvSpPr>
          <p:nvPr>
            <p:ph type="subTitle" idx="1"/>
          </p:nvPr>
        </p:nvSpPr>
        <p:spPr>
          <a:xfrm>
            <a:off x="1676400" y="4343400"/>
            <a:ext cx="6400800" cy="1752600"/>
          </a:xfrm>
        </p:spPr>
        <p:txBody>
          <a:bodyPr/>
          <a:lstStyle/>
          <a:p>
            <a:pPr eaLnBrk="1" hangingPunct="1"/>
            <a:r>
              <a:rPr lang="en-US" smtClean="0">
                <a:solidFill>
                  <a:schemeClr val="bg1"/>
                </a:solidFill>
              </a:rPr>
              <a:t>Most widely used drug in the world.</a:t>
            </a:r>
          </a:p>
        </p:txBody>
      </p:sp>
      <p:pic>
        <p:nvPicPr>
          <p:cNvPr id="2052" name="Picture 5" descr="6a00c2251d92a98fdb00cdf7e673d0094f-500pi"/>
          <p:cNvPicPr>
            <a:picLocks noChangeAspect="1" noChangeArrowheads="1"/>
          </p:cNvPicPr>
          <p:nvPr/>
        </p:nvPicPr>
        <p:blipFill>
          <a:blip r:embed="rId2" cstate="print"/>
          <a:srcRect/>
          <a:stretch>
            <a:fillRect/>
          </a:stretch>
        </p:blipFill>
        <p:spPr bwMode="auto">
          <a:xfrm>
            <a:off x="0" y="0"/>
            <a:ext cx="4762500" cy="3733800"/>
          </a:xfrm>
          <a:prstGeom prst="rect">
            <a:avLst/>
          </a:prstGeom>
          <a:solidFill>
            <a:schemeClr val="bg1"/>
          </a:solid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smtClean="0">
                <a:solidFill>
                  <a:srgbClr val="FFFF00"/>
                </a:solidFill>
              </a:rPr>
              <a:t>Caffeine’s Effect </a:t>
            </a:r>
          </a:p>
        </p:txBody>
      </p:sp>
      <p:sp>
        <p:nvSpPr>
          <p:cNvPr id="83971" name="Rectangle 3"/>
          <p:cNvSpPr>
            <a:spLocks noGrp="1" noChangeArrowheads="1"/>
          </p:cNvSpPr>
          <p:nvPr>
            <p:ph type="body" sz="half" idx="1"/>
          </p:nvPr>
        </p:nvSpPr>
        <p:spPr/>
        <p:txBody>
          <a:bodyPr/>
          <a:lstStyle/>
          <a:p>
            <a:pPr eaLnBrk="1" hangingPunct="1"/>
            <a:r>
              <a:rPr lang="en-US" sz="2800" b="1" smtClean="0">
                <a:solidFill>
                  <a:schemeClr val="bg2"/>
                </a:solidFill>
              </a:rPr>
              <a:t>CNS stimulant</a:t>
            </a:r>
          </a:p>
          <a:p>
            <a:pPr eaLnBrk="1" hangingPunct="1"/>
            <a:r>
              <a:rPr lang="en-US" sz="2800" b="1" smtClean="0">
                <a:solidFill>
                  <a:schemeClr val="bg2"/>
                </a:solidFill>
              </a:rPr>
              <a:t>Addictive</a:t>
            </a:r>
          </a:p>
          <a:p>
            <a:pPr eaLnBrk="1" hangingPunct="1"/>
            <a:r>
              <a:rPr lang="en-US" sz="2800" b="1" smtClean="0">
                <a:solidFill>
                  <a:schemeClr val="bg1"/>
                </a:solidFill>
              </a:rPr>
              <a:t>Increased BP</a:t>
            </a:r>
          </a:p>
        </p:txBody>
      </p:sp>
      <p:pic>
        <p:nvPicPr>
          <p:cNvPr id="11268" name="Picture 7" descr="HighBloodPressure3DAnimatio"/>
          <p:cNvPicPr>
            <a:picLocks noGrp="1" noChangeAspect="1" noChangeArrowheads="1"/>
          </p:cNvPicPr>
          <p:nvPr>
            <p:ph type="clipArt" sz="half" idx="2"/>
          </p:nvPr>
        </p:nvPicPr>
        <p:blipFill>
          <a:blip r:embed="rId2" cstate="print"/>
          <a:srcRect/>
          <a:stretch>
            <a:fillRect/>
          </a:stretch>
        </p:blipFill>
        <p:spPr>
          <a:xfrm>
            <a:off x="4038600" y="1981200"/>
            <a:ext cx="5105400" cy="380365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3971">
                                            <p:txEl>
                                              <p:pRg st="0" end="0"/>
                                            </p:txEl>
                                          </p:spTgt>
                                        </p:tgtEl>
                                        <p:attrNameLst>
                                          <p:attrName>style.visibility</p:attrName>
                                        </p:attrNameLst>
                                      </p:cBhvr>
                                      <p:to>
                                        <p:strVal val="visible"/>
                                      </p:to>
                                    </p:set>
                                    <p:anim calcmode="lin" valueType="num">
                                      <p:cBhvr additive="base">
                                        <p:cTn id="7" dur="500" fill="hold"/>
                                        <p:tgtEl>
                                          <p:spTgt spid="8397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8397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3971">
                                            <p:txEl>
                                              <p:pRg st="1" end="1"/>
                                            </p:txEl>
                                          </p:spTgt>
                                        </p:tgtEl>
                                        <p:attrNameLst>
                                          <p:attrName>style.visibility</p:attrName>
                                        </p:attrNameLst>
                                      </p:cBhvr>
                                      <p:to>
                                        <p:strVal val="visible"/>
                                      </p:to>
                                    </p:set>
                                    <p:anim calcmode="lin" valueType="num">
                                      <p:cBhvr additive="base">
                                        <p:cTn id="13" dur="500" fill="hold"/>
                                        <p:tgtEl>
                                          <p:spTgt spid="8397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8397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83971">
                                            <p:txEl>
                                              <p:pRg st="2" end="2"/>
                                            </p:txEl>
                                          </p:spTgt>
                                        </p:tgtEl>
                                        <p:attrNameLst>
                                          <p:attrName>style.visibility</p:attrName>
                                        </p:attrNameLst>
                                      </p:cBhvr>
                                      <p:to>
                                        <p:strVal val="visible"/>
                                      </p:to>
                                    </p:set>
                                    <p:anim calcmode="lin" valueType="num">
                                      <p:cBhvr additive="base">
                                        <p:cTn id="19" dur="500" fill="hold"/>
                                        <p:tgtEl>
                                          <p:spTgt spid="8397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83971">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1" grpId="0" build="p" bldLvl="2"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381000" y="457200"/>
            <a:ext cx="7772400" cy="1143000"/>
          </a:xfrm>
        </p:spPr>
        <p:txBody>
          <a:bodyPr/>
          <a:lstStyle/>
          <a:p>
            <a:pPr eaLnBrk="1" hangingPunct="1"/>
            <a:r>
              <a:rPr lang="en-US" smtClean="0">
                <a:solidFill>
                  <a:srgbClr val="FFFF00"/>
                </a:solidFill>
              </a:rPr>
              <a:t>Caffeine’s Effect </a:t>
            </a:r>
          </a:p>
        </p:txBody>
      </p:sp>
      <p:sp>
        <p:nvSpPr>
          <p:cNvPr id="95235" name="Rectangle 3"/>
          <p:cNvSpPr>
            <a:spLocks noGrp="1" noChangeArrowheads="1"/>
          </p:cNvSpPr>
          <p:nvPr>
            <p:ph type="body" sz="half" idx="1"/>
          </p:nvPr>
        </p:nvSpPr>
        <p:spPr/>
        <p:txBody>
          <a:bodyPr/>
          <a:lstStyle/>
          <a:p>
            <a:pPr eaLnBrk="1" hangingPunct="1"/>
            <a:r>
              <a:rPr lang="en-US" sz="2800" b="1" smtClean="0">
                <a:solidFill>
                  <a:schemeClr val="bg2"/>
                </a:solidFill>
              </a:rPr>
              <a:t>CNS stimulant</a:t>
            </a:r>
          </a:p>
          <a:p>
            <a:pPr eaLnBrk="1" hangingPunct="1"/>
            <a:r>
              <a:rPr lang="en-US" sz="2800" b="1" smtClean="0">
                <a:solidFill>
                  <a:schemeClr val="bg2"/>
                </a:solidFill>
              </a:rPr>
              <a:t>Addictive</a:t>
            </a:r>
          </a:p>
          <a:p>
            <a:pPr eaLnBrk="1" hangingPunct="1"/>
            <a:r>
              <a:rPr lang="en-US" sz="2800" b="1" smtClean="0">
                <a:solidFill>
                  <a:schemeClr val="bg2"/>
                </a:solidFill>
              </a:rPr>
              <a:t>Increased BP</a:t>
            </a:r>
          </a:p>
          <a:p>
            <a:pPr eaLnBrk="1" hangingPunct="1"/>
            <a:r>
              <a:rPr lang="en-US" sz="2800" b="1" smtClean="0">
                <a:solidFill>
                  <a:schemeClr val="bg1"/>
                </a:solidFill>
              </a:rPr>
              <a:t>Appetite suppressant</a:t>
            </a:r>
          </a:p>
        </p:txBody>
      </p:sp>
      <p:pic>
        <p:nvPicPr>
          <p:cNvPr id="12292" name="Picture 7" descr="dexatrim"/>
          <p:cNvPicPr>
            <a:picLocks noGrp="1" noChangeAspect="1" noChangeArrowheads="1"/>
          </p:cNvPicPr>
          <p:nvPr>
            <p:ph type="clipArt" sz="half" idx="2"/>
          </p:nvPr>
        </p:nvPicPr>
        <p:blipFill>
          <a:blip r:embed="rId3" cstate="print"/>
          <a:srcRect/>
          <a:stretch>
            <a:fillRect/>
          </a:stretch>
        </p:blipFill>
        <p:spPr>
          <a:xfrm>
            <a:off x="6248400" y="609600"/>
            <a:ext cx="2590800" cy="2590800"/>
          </a:xfrm>
        </p:spPr>
      </p:pic>
      <p:pic>
        <p:nvPicPr>
          <p:cNvPr id="12293" name="Picture 9" descr="lifestyle"/>
          <p:cNvPicPr>
            <a:picLocks noChangeAspect="1" noChangeArrowheads="1"/>
          </p:cNvPicPr>
          <p:nvPr/>
        </p:nvPicPr>
        <p:blipFill>
          <a:blip r:embed="rId4" cstate="print"/>
          <a:srcRect/>
          <a:stretch>
            <a:fillRect/>
          </a:stretch>
        </p:blipFill>
        <p:spPr bwMode="auto">
          <a:xfrm>
            <a:off x="4495800" y="3352800"/>
            <a:ext cx="4343400" cy="32718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5235">
                                            <p:txEl>
                                              <p:pRg st="0" end="0"/>
                                            </p:txEl>
                                          </p:spTgt>
                                        </p:tgtEl>
                                        <p:attrNameLst>
                                          <p:attrName>style.visibility</p:attrName>
                                        </p:attrNameLst>
                                      </p:cBhvr>
                                      <p:to>
                                        <p:strVal val="visible"/>
                                      </p:to>
                                    </p:set>
                                    <p:anim calcmode="lin" valueType="num">
                                      <p:cBhvr additive="base">
                                        <p:cTn id="7" dur="500" fill="hold"/>
                                        <p:tgtEl>
                                          <p:spTgt spid="9523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9523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5235">
                                            <p:txEl>
                                              <p:pRg st="1" end="1"/>
                                            </p:txEl>
                                          </p:spTgt>
                                        </p:tgtEl>
                                        <p:attrNameLst>
                                          <p:attrName>style.visibility</p:attrName>
                                        </p:attrNameLst>
                                      </p:cBhvr>
                                      <p:to>
                                        <p:strVal val="visible"/>
                                      </p:to>
                                    </p:set>
                                    <p:anim calcmode="lin" valueType="num">
                                      <p:cBhvr additive="base">
                                        <p:cTn id="13" dur="500" fill="hold"/>
                                        <p:tgtEl>
                                          <p:spTgt spid="9523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9523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95235">
                                            <p:txEl>
                                              <p:pRg st="2" end="2"/>
                                            </p:txEl>
                                          </p:spTgt>
                                        </p:tgtEl>
                                        <p:attrNameLst>
                                          <p:attrName>style.visibility</p:attrName>
                                        </p:attrNameLst>
                                      </p:cBhvr>
                                      <p:to>
                                        <p:strVal val="visible"/>
                                      </p:to>
                                    </p:set>
                                    <p:anim calcmode="lin" valueType="num">
                                      <p:cBhvr additive="base">
                                        <p:cTn id="19" dur="500" fill="hold"/>
                                        <p:tgtEl>
                                          <p:spTgt spid="9523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9523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95235">
                                            <p:txEl>
                                              <p:pRg st="3" end="3"/>
                                            </p:txEl>
                                          </p:spTgt>
                                        </p:tgtEl>
                                        <p:attrNameLst>
                                          <p:attrName>style.visibility</p:attrName>
                                        </p:attrNameLst>
                                      </p:cBhvr>
                                      <p:to>
                                        <p:strVal val="visible"/>
                                      </p:to>
                                    </p:set>
                                    <p:anim calcmode="lin" valueType="num">
                                      <p:cBhvr additive="base">
                                        <p:cTn id="25" dur="500" fill="hold"/>
                                        <p:tgtEl>
                                          <p:spTgt spid="95235">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95235">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35" grpId="0" build="p" bldLvl="2"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smtClean="0">
                <a:solidFill>
                  <a:srgbClr val="FFFF00"/>
                </a:solidFill>
              </a:rPr>
              <a:t>Caffeine’s Effect </a:t>
            </a:r>
          </a:p>
        </p:txBody>
      </p:sp>
      <p:sp>
        <p:nvSpPr>
          <p:cNvPr id="98307" name="Rectangle 3"/>
          <p:cNvSpPr>
            <a:spLocks noGrp="1" noChangeArrowheads="1"/>
          </p:cNvSpPr>
          <p:nvPr>
            <p:ph type="body" sz="half" idx="1"/>
          </p:nvPr>
        </p:nvSpPr>
        <p:spPr/>
        <p:txBody>
          <a:bodyPr/>
          <a:lstStyle/>
          <a:p>
            <a:pPr eaLnBrk="1" hangingPunct="1"/>
            <a:r>
              <a:rPr lang="en-US" sz="2800" b="1" smtClean="0">
                <a:solidFill>
                  <a:schemeClr val="bg2"/>
                </a:solidFill>
              </a:rPr>
              <a:t>CNS stimulant</a:t>
            </a:r>
          </a:p>
          <a:p>
            <a:pPr eaLnBrk="1" hangingPunct="1"/>
            <a:r>
              <a:rPr lang="en-US" sz="2800" b="1" smtClean="0">
                <a:solidFill>
                  <a:schemeClr val="bg2"/>
                </a:solidFill>
              </a:rPr>
              <a:t>Addictive</a:t>
            </a:r>
          </a:p>
          <a:p>
            <a:pPr eaLnBrk="1" hangingPunct="1"/>
            <a:r>
              <a:rPr lang="en-US" sz="2800" b="1" smtClean="0">
                <a:solidFill>
                  <a:schemeClr val="bg2"/>
                </a:solidFill>
              </a:rPr>
              <a:t>Increased BP</a:t>
            </a:r>
          </a:p>
          <a:p>
            <a:pPr eaLnBrk="1" hangingPunct="1"/>
            <a:r>
              <a:rPr lang="en-US" sz="2800" b="1" smtClean="0">
                <a:solidFill>
                  <a:schemeClr val="bg2"/>
                </a:solidFill>
              </a:rPr>
              <a:t>Appetite suppressant</a:t>
            </a:r>
          </a:p>
          <a:p>
            <a:pPr eaLnBrk="1" hangingPunct="1"/>
            <a:r>
              <a:rPr lang="en-US" sz="2800" b="1" smtClean="0">
                <a:solidFill>
                  <a:schemeClr val="bg1"/>
                </a:solidFill>
              </a:rPr>
              <a:t>Mild diuretic ?</a:t>
            </a:r>
          </a:p>
        </p:txBody>
      </p:sp>
      <p:pic>
        <p:nvPicPr>
          <p:cNvPr id="13316" name="Picture 4" descr="caffeinemolecule"/>
          <p:cNvPicPr>
            <a:picLocks noGrp="1" noChangeAspect="1" noChangeArrowheads="1"/>
          </p:cNvPicPr>
          <p:nvPr>
            <p:ph type="clipArt" sz="half" idx="2"/>
          </p:nvPr>
        </p:nvPicPr>
        <p:blipFill>
          <a:blip r:embed="rId2" cstate="print"/>
          <a:srcRect/>
          <a:stretch>
            <a:fillRect/>
          </a:stretch>
        </p:blipFill>
        <p:spPr>
          <a:xfrm>
            <a:off x="4648200" y="2055813"/>
            <a:ext cx="3810000" cy="3965575"/>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8307">
                                            <p:txEl>
                                              <p:pRg st="0" end="0"/>
                                            </p:txEl>
                                          </p:spTgt>
                                        </p:tgtEl>
                                        <p:attrNameLst>
                                          <p:attrName>style.visibility</p:attrName>
                                        </p:attrNameLst>
                                      </p:cBhvr>
                                      <p:to>
                                        <p:strVal val="visible"/>
                                      </p:to>
                                    </p:set>
                                    <p:anim calcmode="lin" valueType="num">
                                      <p:cBhvr additive="base">
                                        <p:cTn id="7" dur="500" fill="hold"/>
                                        <p:tgtEl>
                                          <p:spTgt spid="9830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9830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8307">
                                            <p:txEl>
                                              <p:pRg st="1" end="1"/>
                                            </p:txEl>
                                          </p:spTgt>
                                        </p:tgtEl>
                                        <p:attrNameLst>
                                          <p:attrName>style.visibility</p:attrName>
                                        </p:attrNameLst>
                                      </p:cBhvr>
                                      <p:to>
                                        <p:strVal val="visible"/>
                                      </p:to>
                                    </p:set>
                                    <p:anim calcmode="lin" valueType="num">
                                      <p:cBhvr additive="base">
                                        <p:cTn id="13" dur="500" fill="hold"/>
                                        <p:tgtEl>
                                          <p:spTgt spid="9830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9830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98307">
                                            <p:txEl>
                                              <p:pRg st="2" end="2"/>
                                            </p:txEl>
                                          </p:spTgt>
                                        </p:tgtEl>
                                        <p:attrNameLst>
                                          <p:attrName>style.visibility</p:attrName>
                                        </p:attrNameLst>
                                      </p:cBhvr>
                                      <p:to>
                                        <p:strVal val="visible"/>
                                      </p:to>
                                    </p:set>
                                    <p:anim calcmode="lin" valueType="num">
                                      <p:cBhvr additive="base">
                                        <p:cTn id="19" dur="500" fill="hold"/>
                                        <p:tgtEl>
                                          <p:spTgt spid="9830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9830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98307">
                                            <p:txEl>
                                              <p:pRg st="3" end="3"/>
                                            </p:txEl>
                                          </p:spTgt>
                                        </p:tgtEl>
                                        <p:attrNameLst>
                                          <p:attrName>style.visibility</p:attrName>
                                        </p:attrNameLst>
                                      </p:cBhvr>
                                      <p:to>
                                        <p:strVal val="visible"/>
                                      </p:to>
                                    </p:set>
                                    <p:anim calcmode="lin" valueType="num">
                                      <p:cBhvr additive="base">
                                        <p:cTn id="25" dur="500" fill="hold"/>
                                        <p:tgtEl>
                                          <p:spTgt spid="98307">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9830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98307">
                                            <p:txEl>
                                              <p:pRg st="4" end="4"/>
                                            </p:txEl>
                                          </p:spTgt>
                                        </p:tgtEl>
                                        <p:attrNameLst>
                                          <p:attrName>style.visibility</p:attrName>
                                        </p:attrNameLst>
                                      </p:cBhvr>
                                      <p:to>
                                        <p:strVal val="visible"/>
                                      </p:to>
                                    </p:set>
                                    <p:anim calcmode="lin" valueType="num">
                                      <p:cBhvr additive="base">
                                        <p:cTn id="31" dur="500" fill="hold"/>
                                        <p:tgtEl>
                                          <p:spTgt spid="98307">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98307">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07" grpId="0" build="p" bldLvl="2"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smtClean="0">
                <a:solidFill>
                  <a:srgbClr val="FFFF00"/>
                </a:solidFill>
              </a:rPr>
              <a:t>Caffeine effects</a:t>
            </a:r>
          </a:p>
        </p:txBody>
      </p:sp>
      <p:sp>
        <p:nvSpPr>
          <p:cNvPr id="5123" name="Rectangle 3"/>
          <p:cNvSpPr>
            <a:spLocks noGrp="1" noChangeArrowheads="1"/>
          </p:cNvSpPr>
          <p:nvPr>
            <p:ph type="body" sz="half" idx="2"/>
          </p:nvPr>
        </p:nvSpPr>
        <p:spPr/>
        <p:txBody>
          <a:bodyPr/>
          <a:lstStyle/>
          <a:p>
            <a:pPr eaLnBrk="1" hangingPunct="1"/>
            <a:r>
              <a:rPr lang="en-US" sz="2800" b="1" smtClean="0">
                <a:solidFill>
                  <a:schemeClr val="bg1"/>
                </a:solidFill>
              </a:rPr>
              <a:t>65-130 mg</a:t>
            </a:r>
            <a:r>
              <a:rPr lang="en-US" sz="2800" smtClean="0">
                <a:solidFill>
                  <a:schemeClr val="bg1"/>
                </a:solidFill>
              </a:rPr>
              <a:t> improved mental performance.</a:t>
            </a:r>
          </a:p>
          <a:p>
            <a:pPr eaLnBrk="1" hangingPunct="1"/>
            <a:endParaRPr lang="en-US" sz="2800" smtClean="0">
              <a:solidFill>
                <a:schemeClr val="bg1"/>
              </a:solidFill>
            </a:endParaRPr>
          </a:p>
          <a:p>
            <a:pPr eaLnBrk="1" hangingPunct="1"/>
            <a:r>
              <a:rPr lang="en-US" sz="2800" b="1" smtClean="0">
                <a:solidFill>
                  <a:schemeClr val="bg1"/>
                </a:solidFill>
              </a:rPr>
              <a:t>&gt;400</a:t>
            </a:r>
            <a:r>
              <a:rPr lang="en-US" sz="2800" smtClean="0">
                <a:solidFill>
                  <a:schemeClr val="bg1"/>
                </a:solidFill>
              </a:rPr>
              <a:t> mg insomnia and poor performance</a:t>
            </a:r>
          </a:p>
          <a:p>
            <a:pPr eaLnBrk="1" hangingPunct="1"/>
            <a:endParaRPr lang="en-US" sz="2800" smtClean="0">
              <a:solidFill>
                <a:schemeClr val="bg1"/>
              </a:solidFill>
            </a:endParaRPr>
          </a:p>
          <a:p>
            <a:pPr eaLnBrk="1" hangingPunct="1"/>
            <a:r>
              <a:rPr lang="en-US" sz="2800" smtClean="0">
                <a:solidFill>
                  <a:schemeClr val="bg1"/>
                </a:solidFill>
              </a:rPr>
              <a:t>Fatal:  </a:t>
            </a:r>
            <a:r>
              <a:rPr lang="en-US" sz="2800" b="1" smtClean="0">
                <a:solidFill>
                  <a:schemeClr val="bg1"/>
                </a:solidFill>
              </a:rPr>
              <a:t>11,000 mg</a:t>
            </a:r>
          </a:p>
        </p:txBody>
      </p:sp>
      <p:pic>
        <p:nvPicPr>
          <p:cNvPr id="14340" name="Picture 4" descr="CAFFEINEcut back"/>
          <p:cNvPicPr>
            <a:picLocks noGrp="1" noChangeAspect="1" noChangeArrowheads="1"/>
          </p:cNvPicPr>
          <p:nvPr>
            <p:ph type="clipArt" sz="half" idx="1"/>
          </p:nvPr>
        </p:nvPicPr>
        <p:blipFill>
          <a:blip r:embed="rId2" cstate="print"/>
          <a:srcRect/>
          <a:stretch>
            <a:fillRect/>
          </a:stretch>
        </p:blipFill>
        <p:spPr>
          <a:xfrm>
            <a:off x="1112838" y="1981200"/>
            <a:ext cx="2954337" cy="411480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 calcmode="lin" valueType="num">
                                      <p:cBhvr additive="base">
                                        <p:cTn id="7" dur="500" fill="hold"/>
                                        <p:tgtEl>
                                          <p:spTgt spid="512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12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123">
                                            <p:txEl>
                                              <p:pRg st="2" end="2"/>
                                            </p:txEl>
                                          </p:spTgt>
                                        </p:tgtEl>
                                        <p:attrNameLst>
                                          <p:attrName>style.visibility</p:attrName>
                                        </p:attrNameLst>
                                      </p:cBhvr>
                                      <p:to>
                                        <p:strVal val="visible"/>
                                      </p:to>
                                    </p:set>
                                    <p:anim calcmode="lin" valueType="num">
                                      <p:cBhvr additive="base">
                                        <p:cTn id="13" dur="500" fill="hold"/>
                                        <p:tgtEl>
                                          <p:spTgt spid="512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12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123">
                                            <p:txEl>
                                              <p:pRg st="4" end="4"/>
                                            </p:txEl>
                                          </p:spTgt>
                                        </p:tgtEl>
                                        <p:attrNameLst>
                                          <p:attrName>style.visibility</p:attrName>
                                        </p:attrNameLst>
                                      </p:cBhvr>
                                      <p:to>
                                        <p:strVal val="visible"/>
                                      </p:to>
                                    </p:set>
                                    <p:anim calcmode="lin" valueType="num">
                                      <p:cBhvr additive="base">
                                        <p:cTn id="19" dur="500" fill="hold"/>
                                        <p:tgtEl>
                                          <p:spTgt spid="5123">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12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bldLvl="2"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533400" y="152400"/>
            <a:ext cx="7772400" cy="1143000"/>
          </a:xfrm>
        </p:spPr>
        <p:txBody>
          <a:bodyPr/>
          <a:lstStyle/>
          <a:p>
            <a:pPr eaLnBrk="1" hangingPunct="1"/>
            <a:r>
              <a:rPr lang="en-US" smtClean="0">
                <a:solidFill>
                  <a:srgbClr val="FFFF00"/>
                </a:solidFill>
              </a:rPr>
              <a:t>Caffeine content (mg)</a:t>
            </a:r>
          </a:p>
        </p:txBody>
      </p:sp>
      <p:graphicFrame>
        <p:nvGraphicFramePr>
          <p:cNvPr id="16447" name="Group 63"/>
          <p:cNvGraphicFramePr>
            <a:graphicFrameLocks noGrp="1"/>
          </p:cNvGraphicFramePr>
          <p:nvPr>
            <p:ph type="tbl" idx="1"/>
          </p:nvPr>
        </p:nvGraphicFramePr>
        <p:xfrm>
          <a:off x="685800" y="1143000"/>
          <a:ext cx="7377113" cy="5998464"/>
        </p:xfrm>
        <a:graphic>
          <a:graphicData uri="http://schemas.openxmlformats.org/drawingml/2006/table">
            <a:tbl>
              <a:tblPr/>
              <a:tblGrid>
                <a:gridCol w="2819400"/>
                <a:gridCol w="1966913"/>
                <a:gridCol w="2590800"/>
              </a:tblGrid>
              <a:tr h="4476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bg1"/>
                          </a:solidFill>
                          <a:effectLst/>
                          <a:latin typeface="Times New Roman" pitchFamily="18" charset="0"/>
                        </a:rPr>
                        <a:t>Beverage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bg1"/>
                          </a:solidFill>
                          <a:effectLst/>
                          <a:latin typeface="Times New Roman" pitchFamily="18" charset="0"/>
                        </a:rPr>
                        <a:t>Typical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bg1"/>
                          </a:solidFill>
                          <a:effectLst/>
                          <a:latin typeface="Times New Roman" pitchFamily="18" charset="0"/>
                        </a:rPr>
                        <a:t>Range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60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bg1"/>
                          </a:solidFill>
                          <a:effectLst/>
                          <a:latin typeface="Times New Roman" pitchFamily="18" charset="0"/>
                        </a:rPr>
                        <a:t>Coffee (8 fl. oz)</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bg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bg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7675">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bg1"/>
                          </a:solidFill>
                          <a:effectLst/>
                          <a:latin typeface="Times New Roman" pitchFamily="18" charset="0"/>
                        </a:rPr>
                        <a:t>Brewed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bg1"/>
                          </a:solidFill>
                          <a:effectLst/>
                          <a:latin typeface="Times New Roman" pitchFamily="18" charset="0"/>
                        </a:rPr>
                        <a:t>85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bg1"/>
                          </a:solidFill>
                          <a:effectLst/>
                          <a:latin typeface="Times New Roman" pitchFamily="18" charset="0"/>
                        </a:rPr>
                        <a:t>60-120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7675">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bg1"/>
                          </a:solidFill>
                          <a:effectLst/>
                          <a:latin typeface="Times New Roman" pitchFamily="18" charset="0"/>
                        </a:rPr>
                        <a:t>Decaffeinated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bg1"/>
                          </a:solidFill>
                          <a:effectLst/>
                          <a:latin typeface="Times New Roman" pitchFamily="18"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bg1"/>
                          </a:solidFill>
                          <a:effectLst/>
                          <a:latin typeface="Times New Roman" pitchFamily="18" charset="0"/>
                        </a:rPr>
                        <a:t>2-4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7675">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bg1"/>
                          </a:solidFill>
                          <a:effectLst/>
                          <a:latin typeface="Times New Roman" pitchFamily="18" charset="0"/>
                        </a:rPr>
                        <a:t>Espresso (1 oz)</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bg1"/>
                          </a:solidFill>
                          <a:effectLst/>
                          <a:latin typeface="Times New Roman" pitchFamily="18" charset="0"/>
                        </a:rPr>
                        <a:t>40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bg1"/>
                          </a:solidFill>
                          <a:effectLst/>
                          <a:latin typeface="Times New Roman" pitchFamily="18" charset="0"/>
                        </a:rPr>
                        <a:t>30-50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60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bg1"/>
                          </a:solidFill>
                          <a:effectLst/>
                          <a:latin typeface="Times New Roman" pitchFamily="18" charset="0"/>
                        </a:rPr>
                        <a:t>Tea (8 fl. oz)</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bg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bg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7675">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bg1"/>
                          </a:solidFill>
                          <a:effectLst/>
                          <a:latin typeface="Times New Roman" pitchFamily="18" charset="0"/>
                        </a:rPr>
                        <a:t>Brewed, U.S. brand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bg1"/>
                          </a:solidFill>
                          <a:effectLst/>
                          <a:latin typeface="Times New Roman" pitchFamily="18" charset="0"/>
                        </a:rPr>
                        <a:t>40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bg1"/>
                          </a:solidFill>
                          <a:effectLst/>
                          <a:latin typeface="Times New Roman" pitchFamily="18" charset="0"/>
                        </a:rPr>
                        <a:t>20-90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7675">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bg1"/>
                          </a:solidFill>
                          <a:effectLst/>
                          <a:latin typeface="Times New Roman" pitchFamily="18" charset="0"/>
                        </a:rPr>
                        <a:t>Brewed, imported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bg1"/>
                          </a:solidFill>
                          <a:effectLst/>
                          <a:latin typeface="Times New Roman" pitchFamily="18" charset="0"/>
                        </a:rPr>
                        <a:t>60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bg1"/>
                          </a:solidFill>
                          <a:effectLst/>
                          <a:latin typeface="Times New Roman" pitchFamily="18" charset="0"/>
                        </a:rPr>
                        <a:t>25-110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7675">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bg1"/>
                          </a:solidFill>
                          <a:effectLst/>
                          <a:latin typeface="Times New Roman" pitchFamily="18" charset="0"/>
                        </a:rPr>
                        <a:t>Iced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bg1"/>
                          </a:solidFill>
                          <a:effectLst/>
                          <a:latin typeface="Times New Roman" pitchFamily="18" charset="0"/>
                        </a:rPr>
                        <a:t>25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bg1"/>
                          </a:solidFill>
                          <a:effectLst/>
                          <a:latin typeface="Times New Roman" pitchFamily="18" charset="0"/>
                        </a:rPr>
                        <a:t>9-50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60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bg1"/>
                          </a:solidFill>
                          <a:effectLst/>
                          <a:latin typeface="Times New Roman" pitchFamily="18" charset="0"/>
                        </a:rPr>
                        <a:t>Soda (8 fl. oz)</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bg1"/>
                          </a:solidFill>
                          <a:effectLst/>
                          <a:latin typeface="Times New Roman" pitchFamily="18" charset="0"/>
                        </a:rPr>
                        <a:t>24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bg1"/>
                          </a:solidFill>
                          <a:effectLst/>
                          <a:latin typeface="Times New Roman" pitchFamily="18" charset="0"/>
                        </a:rPr>
                        <a:t>20-40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64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bg1"/>
                          </a:solidFill>
                          <a:effectLst/>
                          <a:latin typeface="Times New Roman" pitchFamily="18" charset="0"/>
                        </a:rPr>
                        <a:t>Dark Chocolate (1 oz)</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bg1"/>
                          </a:solidFill>
                          <a:effectLst/>
                          <a:latin typeface="Times New Roman" pitchFamily="18" charset="0"/>
                        </a:rPr>
                        <a:t>10-20*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bg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bg1"/>
                          </a:solidFill>
                          <a:effectLst/>
                          <a:latin typeface="Times New Roman" pitchFamily="18" charset="0"/>
                        </a:rPr>
                        <a:t>Milk Chocolate (1 oz)</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bg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bg1"/>
                          </a:solidFill>
                          <a:effectLst/>
                          <a:latin typeface="Times New Roman" pitchFamily="18" charset="0"/>
                        </a:rPr>
                        <a:t>2-6*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bg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smtClean="0">
                <a:solidFill>
                  <a:srgbClr val="FFFF00"/>
                </a:solidFill>
              </a:rPr>
              <a:t>Red Bull (8.3 fl.oz)</a:t>
            </a:r>
          </a:p>
        </p:txBody>
      </p:sp>
      <p:sp>
        <p:nvSpPr>
          <p:cNvPr id="16387" name="Rectangle 3"/>
          <p:cNvSpPr>
            <a:spLocks noGrp="1" noChangeArrowheads="1"/>
          </p:cNvSpPr>
          <p:nvPr>
            <p:ph type="body" sz="half" idx="2"/>
          </p:nvPr>
        </p:nvSpPr>
        <p:spPr/>
        <p:txBody>
          <a:bodyPr/>
          <a:lstStyle/>
          <a:p>
            <a:pPr eaLnBrk="1" hangingPunct="1"/>
            <a:r>
              <a:rPr lang="en-US" smtClean="0">
                <a:solidFill>
                  <a:schemeClr val="bg1"/>
                </a:solidFill>
              </a:rPr>
              <a:t>75 mg</a:t>
            </a:r>
          </a:p>
        </p:txBody>
      </p:sp>
      <p:pic>
        <p:nvPicPr>
          <p:cNvPr id="16388" name="Picture 4" descr="redbull"/>
          <p:cNvPicPr>
            <a:picLocks noGrp="1" noChangeAspect="1" noChangeArrowheads="1"/>
          </p:cNvPicPr>
          <p:nvPr>
            <p:ph type="clipArt" sz="half" idx="1"/>
          </p:nvPr>
        </p:nvPicPr>
        <p:blipFill>
          <a:blip r:embed="rId2" cstate="print"/>
          <a:srcRect/>
          <a:stretch>
            <a:fillRect/>
          </a:stretch>
        </p:blipFill>
        <p:spPr>
          <a:xfrm>
            <a:off x="609600" y="1905000"/>
            <a:ext cx="3810000" cy="2851150"/>
          </a:xfr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5" descr="File:MonsterENSup.jpg">
            <a:hlinkClick r:id="rId2"/>
          </p:cNvPr>
          <p:cNvPicPr>
            <a:picLocks noChangeAspect="1" noChangeArrowheads="1"/>
          </p:cNvPicPr>
          <p:nvPr/>
        </p:nvPicPr>
        <p:blipFill>
          <a:blip r:embed="rId3" cstate="print"/>
          <a:srcRect/>
          <a:stretch>
            <a:fillRect/>
          </a:stretch>
        </p:blipFill>
        <p:spPr bwMode="auto">
          <a:xfrm>
            <a:off x="4495800" y="838200"/>
            <a:ext cx="4381500" cy="5715000"/>
          </a:xfrm>
          <a:prstGeom prst="rect">
            <a:avLst/>
          </a:prstGeom>
          <a:noFill/>
          <a:ln w="9525">
            <a:noFill/>
            <a:miter lim="800000"/>
            <a:headEnd/>
            <a:tailEnd/>
          </a:ln>
        </p:spPr>
      </p:pic>
      <p:pic>
        <p:nvPicPr>
          <p:cNvPr id="17411" name="Picture 7" descr="File:Monster energy drink feature.jpg">
            <a:hlinkClick r:id="rId4"/>
          </p:cNvPr>
          <p:cNvPicPr>
            <a:picLocks noChangeAspect="1" noChangeArrowheads="1"/>
          </p:cNvPicPr>
          <p:nvPr/>
        </p:nvPicPr>
        <p:blipFill>
          <a:blip r:embed="rId5" cstate="print"/>
          <a:srcRect/>
          <a:stretch>
            <a:fillRect/>
          </a:stretch>
        </p:blipFill>
        <p:spPr bwMode="auto">
          <a:xfrm>
            <a:off x="381000" y="304800"/>
            <a:ext cx="3810000" cy="2857500"/>
          </a:xfrm>
          <a:prstGeom prst="rect">
            <a:avLst/>
          </a:prstGeom>
          <a:noFill/>
          <a:ln w="9525">
            <a:noFill/>
            <a:miter lim="800000"/>
            <a:headEnd/>
            <a:tailEnd/>
          </a:ln>
        </p:spPr>
      </p:pic>
      <p:sp>
        <p:nvSpPr>
          <p:cNvPr id="17412" name="Text Box 8"/>
          <p:cNvSpPr txBox="1">
            <a:spLocks noChangeArrowheads="1"/>
          </p:cNvSpPr>
          <p:nvPr/>
        </p:nvSpPr>
        <p:spPr bwMode="auto">
          <a:xfrm>
            <a:off x="0" y="3581400"/>
            <a:ext cx="4316413" cy="1554163"/>
          </a:xfrm>
          <a:prstGeom prst="rect">
            <a:avLst/>
          </a:prstGeom>
          <a:noFill/>
          <a:ln w="9525">
            <a:noFill/>
            <a:miter lim="800000"/>
            <a:headEnd/>
            <a:tailEnd/>
          </a:ln>
        </p:spPr>
        <p:txBody>
          <a:bodyPr wrap="none">
            <a:spAutoFit/>
          </a:bodyPr>
          <a:lstStyle/>
          <a:p>
            <a:r>
              <a:rPr lang="en-US"/>
              <a:t>10 mg caffeine per ounce</a:t>
            </a:r>
          </a:p>
          <a:p>
            <a:endParaRPr lang="en-US"/>
          </a:p>
          <a:p>
            <a:r>
              <a:rPr lang="en-US"/>
              <a:t>Can (24 oz) = </a:t>
            </a:r>
            <a:r>
              <a:rPr lang="en-US" b="1">
                <a:solidFill>
                  <a:srgbClr val="FFFF00"/>
                </a:solidFill>
              </a:rPr>
              <a:t>240 mg</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4"/>
          <p:cNvSpPr>
            <a:spLocks noChangeArrowheads="1"/>
          </p:cNvSpPr>
          <p:nvPr/>
        </p:nvSpPr>
        <p:spPr bwMode="auto">
          <a:xfrm>
            <a:off x="1752600" y="457200"/>
            <a:ext cx="6496050" cy="519113"/>
          </a:xfrm>
          <a:prstGeom prst="rect">
            <a:avLst/>
          </a:prstGeom>
          <a:noFill/>
          <a:ln w="9525">
            <a:noFill/>
            <a:miter lim="800000"/>
            <a:headEnd/>
            <a:tailEnd/>
          </a:ln>
        </p:spPr>
        <p:txBody>
          <a:bodyPr wrap="none" anchor="ctr">
            <a:spAutoFit/>
          </a:bodyPr>
          <a:lstStyle/>
          <a:p>
            <a:r>
              <a:rPr lang="en-US" sz="2800" b="1">
                <a:latin typeface="Verdana" pitchFamily="34" charset="0"/>
                <a:ea typeface="Times New Roman" pitchFamily="18" charset="0"/>
                <a:cs typeface="Tahoma" pitchFamily="34" charset="0"/>
              </a:rPr>
              <a:t>Sugar Content of Energy Drinks</a:t>
            </a:r>
            <a:endParaRPr lang="en-US" sz="4000">
              <a:solidFill>
                <a:schemeClr val="tx1"/>
              </a:solidFill>
              <a:ea typeface="Times New Roman" pitchFamily="18" charset="0"/>
              <a:cs typeface="Tahoma" pitchFamily="34" charset="0"/>
            </a:endParaRPr>
          </a:p>
        </p:txBody>
      </p:sp>
      <p:graphicFrame>
        <p:nvGraphicFramePr>
          <p:cNvPr id="102614" name="Group 214"/>
          <p:cNvGraphicFramePr>
            <a:graphicFrameLocks noGrp="1"/>
          </p:cNvGraphicFramePr>
          <p:nvPr/>
        </p:nvGraphicFramePr>
        <p:xfrm>
          <a:off x="1447800" y="1143000"/>
          <a:ext cx="6705600" cy="4613594"/>
        </p:xfrm>
        <a:graphic>
          <a:graphicData uri="http://schemas.openxmlformats.org/drawingml/2006/table">
            <a:tbl>
              <a:tblPr/>
              <a:tblGrid>
                <a:gridCol w="2867025"/>
                <a:gridCol w="1177925"/>
                <a:gridCol w="1825625"/>
                <a:gridCol w="835025"/>
              </a:tblGrid>
              <a:tr h="8461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smtClean="0">
                        <a:ln>
                          <a:noFill/>
                        </a:ln>
                        <a:solidFill>
                          <a:schemeClr val="bg1"/>
                        </a:solidFill>
                        <a:effectLst/>
                        <a:latin typeface="Arial" charset="0"/>
                        <a:ea typeface="Times New Roman" pitchFamily="18" charset="0"/>
                        <a:cs typeface="Arial" charset="0"/>
                        <a:hlinkClick r:id="rId2"/>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bg1"/>
                          </a:solidFill>
                          <a:effectLst/>
                          <a:latin typeface="Arial" charset="0"/>
                          <a:ea typeface="Times New Roman" pitchFamily="18" charset="0"/>
                          <a:cs typeface="Arial" charset="0"/>
                          <a:hlinkClick r:id="rId2"/>
                        </a:rPr>
                        <a:t>Name</a:t>
                      </a:r>
                      <a:r>
                        <a:rPr kumimoji="0" lang="en-US" sz="2000" b="1" i="0" u="none" strike="noStrike" cap="none" normalizeH="0" baseline="0" smtClean="0">
                          <a:ln>
                            <a:noFill/>
                          </a:ln>
                          <a:solidFill>
                            <a:schemeClr val="bg1"/>
                          </a:solidFill>
                          <a:effectLst/>
                          <a:latin typeface="Arial" charset="0"/>
                          <a:ea typeface="Times New Roman" pitchFamily="18" charset="0"/>
                          <a:cs typeface="Arial" charset="0"/>
                        </a:rPr>
                        <a:t>  </a:t>
                      </a:r>
                      <a:endParaRPr kumimoji="0" lang="en-US" sz="4400" b="1" i="0" u="none" strike="noStrike" cap="none" normalizeH="0" baseline="0" smtClean="0">
                        <a:ln>
                          <a:noFill/>
                        </a:ln>
                        <a:solidFill>
                          <a:schemeClr val="bg1"/>
                        </a:solidFill>
                        <a:effectLst/>
                        <a:latin typeface="Times New Roman" pitchFamily="18" charset="0"/>
                        <a:ea typeface="Times New Roman" pitchFamily="18" charset="0"/>
                        <a:cs typeface="Arial" charset="0"/>
                      </a:endParaRPr>
                    </a:p>
                  </a:txBody>
                  <a:tcPr anchor="ctr" horzOverflow="overflow">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bg1"/>
                          </a:solidFill>
                          <a:effectLst/>
                          <a:latin typeface="Arial" charset="0"/>
                          <a:ea typeface="Times New Roman" pitchFamily="18" charset="0"/>
                          <a:cs typeface="Arial" charset="0"/>
                          <a:hlinkClick r:id="rId2"/>
                        </a:rPr>
                        <a:t>Ounces</a:t>
                      </a:r>
                      <a:r>
                        <a:rPr kumimoji="0" lang="en-US" sz="2000" b="1" i="0" u="none" strike="noStrike" cap="none" normalizeH="0" baseline="0" smtClean="0">
                          <a:ln>
                            <a:noFill/>
                          </a:ln>
                          <a:solidFill>
                            <a:schemeClr val="bg1"/>
                          </a:solidFill>
                          <a:effectLst/>
                          <a:latin typeface="Arial" charset="0"/>
                          <a:ea typeface="Times New Roman" pitchFamily="18" charset="0"/>
                          <a:cs typeface="Arial" charset="0"/>
                        </a:rPr>
                        <a:t>  </a:t>
                      </a:r>
                      <a:endParaRPr kumimoji="0" lang="en-US" sz="4400" b="1" i="0" u="none" strike="noStrike" cap="none" normalizeH="0" baseline="0" smtClean="0">
                        <a:ln>
                          <a:noFill/>
                        </a:ln>
                        <a:solidFill>
                          <a:schemeClr val="bg1"/>
                        </a:solidFill>
                        <a:effectLst/>
                        <a:latin typeface="Times New Roman" pitchFamily="18" charset="0"/>
                        <a:ea typeface="Times New Roman" pitchFamily="18" charset="0"/>
                        <a:cs typeface="Arial" charset="0"/>
                      </a:endParaRPr>
                    </a:p>
                  </a:txBody>
                  <a:tcPr anchor="ctr" horzOverflow="overflow">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bg1"/>
                          </a:solidFill>
                          <a:effectLst/>
                          <a:latin typeface="Arial" charset="0"/>
                          <a:ea typeface="Times New Roman" pitchFamily="18" charset="0"/>
                          <a:cs typeface="Arial" charset="0"/>
                          <a:hlinkClick r:id="rId2"/>
                        </a:rPr>
                        <a:t>Sugar (grams)</a:t>
                      </a:r>
                      <a:r>
                        <a:rPr kumimoji="0" lang="en-US" sz="2400" b="1" i="0" u="none" strike="noStrike" cap="none" normalizeH="0" baseline="0" smtClean="0">
                          <a:ln>
                            <a:noFill/>
                          </a:ln>
                          <a:solidFill>
                            <a:schemeClr val="bg1"/>
                          </a:solidFill>
                          <a:effectLst/>
                          <a:latin typeface="Arial" charset="0"/>
                          <a:ea typeface="Times New Roman" pitchFamily="18" charset="0"/>
                          <a:cs typeface="Arial" charset="0"/>
                        </a:rPr>
                        <a:t> </a:t>
                      </a:r>
                      <a:r>
                        <a:rPr kumimoji="0" lang="en-US" sz="2000" b="1" i="0" u="none" strike="noStrike" cap="none" normalizeH="0" baseline="0" smtClean="0">
                          <a:ln>
                            <a:noFill/>
                          </a:ln>
                          <a:solidFill>
                            <a:schemeClr val="bg1"/>
                          </a:solidFill>
                          <a:effectLst/>
                          <a:latin typeface="Arial" charset="0"/>
                          <a:ea typeface="Times New Roman" pitchFamily="18" charset="0"/>
                          <a:cs typeface="Arial" charset="0"/>
                        </a:rPr>
                        <a:t> </a:t>
                      </a:r>
                      <a:endParaRPr kumimoji="0" lang="en-US" sz="4400" b="1" i="0" u="none" strike="noStrike" cap="none" normalizeH="0" baseline="0" smtClean="0">
                        <a:ln>
                          <a:noFill/>
                        </a:ln>
                        <a:solidFill>
                          <a:schemeClr val="bg1"/>
                        </a:solidFill>
                        <a:effectLst/>
                        <a:latin typeface="Times New Roman" pitchFamily="18" charset="0"/>
                        <a:ea typeface="Times New Roman" pitchFamily="18" charset="0"/>
                        <a:cs typeface="Arial" charset="0"/>
                      </a:endParaRPr>
                    </a:p>
                  </a:txBody>
                  <a:tcPr anchor="ctr" horzOverflow="overflow">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bg1"/>
                          </a:solidFill>
                          <a:effectLst/>
                          <a:latin typeface="Arial" charset="0"/>
                          <a:ea typeface="Times New Roman" pitchFamily="18" charset="0"/>
                          <a:cs typeface="Arial" charset="0"/>
                          <a:hlinkClick r:id="rId2"/>
                        </a:rPr>
                        <a:t>g/oz</a:t>
                      </a:r>
                      <a:r>
                        <a:rPr kumimoji="0" lang="en-US" sz="2000" b="1" i="0" u="none" strike="noStrike" cap="none" normalizeH="0" baseline="0" smtClean="0">
                          <a:ln>
                            <a:noFill/>
                          </a:ln>
                          <a:solidFill>
                            <a:schemeClr val="bg1"/>
                          </a:solidFill>
                          <a:effectLst/>
                          <a:latin typeface="Arial" charset="0"/>
                          <a:ea typeface="Times New Roman" pitchFamily="18" charset="0"/>
                          <a:cs typeface="Arial" charset="0"/>
                        </a:rPr>
                        <a:t>  </a:t>
                      </a:r>
                      <a:endParaRPr kumimoji="0" lang="en-US" sz="4400" b="1" i="0" u="none" strike="noStrike" cap="none" normalizeH="0" baseline="0" smtClean="0">
                        <a:ln>
                          <a:noFill/>
                        </a:ln>
                        <a:solidFill>
                          <a:schemeClr val="bg1"/>
                        </a:solidFill>
                        <a:effectLst/>
                        <a:latin typeface="Times New Roman" pitchFamily="18" charset="0"/>
                        <a:ea typeface="Times New Roman" pitchFamily="18" charset="0"/>
                        <a:cs typeface="Arial" charset="0"/>
                      </a:endParaRPr>
                    </a:p>
                  </a:txBody>
                  <a:tcPr anchor="ctr" horzOverflow="overflow">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lnTlToBr>
                      <a:noFill/>
                    </a:lnTlToBr>
                    <a:lnBlToTr>
                      <a:noFill/>
                    </a:lnBlToTr>
                    <a:noFill/>
                  </a:tcPr>
                </a:tc>
              </a:tr>
              <a:tr h="5222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1" u="none" strike="noStrike" cap="none" normalizeH="0" baseline="0" smtClean="0">
                          <a:ln>
                            <a:noFill/>
                          </a:ln>
                          <a:solidFill>
                            <a:srgbClr val="FFFF00"/>
                          </a:solidFill>
                          <a:effectLst/>
                          <a:latin typeface="Arial" charset="0"/>
                          <a:ea typeface="Times New Roman" pitchFamily="18" charset="0"/>
                          <a:cs typeface="Arial" charset="0"/>
                          <a:hlinkClick r:id="rId3"/>
                        </a:rPr>
                        <a:t>Monster</a:t>
                      </a:r>
                      <a:endParaRPr kumimoji="0" lang="en-US" sz="4000" b="0" i="0" u="none" strike="noStrike" cap="none" normalizeH="0" baseline="0" smtClean="0">
                        <a:ln>
                          <a:noFill/>
                        </a:ln>
                        <a:solidFill>
                          <a:srgbClr val="FFFF00"/>
                        </a:solidFill>
                        <a:effectLst/>
                        <a:latin typeface="Times New Roman" pitchFamily="18" charset="0"/>
                        <a:ea typeface="Times New Roman" pitchFamily="18" charset="0"/>
                        <a:cs typeface="Arial" charset="0"/>
                      </a:endParaRPr>
                    </a:p>
                  </a:txBody>
                  <a:tcPr anchor="ctr" horzOverflow="overflow">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FFFF00"/>
                          </a:solidFill>
                          <a:effectLst/>
                          <a:latin typeface="Arial" charset="0"/>
                          <a:ea typeface="Times New Roman" pitchFamily="18" charset="0"/>
                          <a:cs typeface="Arial" charset="0"/>
                        </a:rPr>
                        <a:t>16</a:t>
                      </a:r>
                      <a:endParaRPr kumimoji="0" lang="en-US" sz="4000" b="0" i="0" u="none" strike="noStrike" cap="none" normalizeH="0" baseline="0" smtClean="0">
                        <a:ln>
                          <a:noFill/>
                        </a:ln>
                        <a:solidFill>
                          <a:srgbClr val="FFFF00"/>
                        </a:solidFill>
                        <a:effectLst/>
                        <a:latin typeface="Times New Roman" pitchFamily="18" charset="0"/>
                        <a:ea typeface="Times New Roman" pitchFamily="18" charset="0"/>
                        <a:cs typeface="Arial" charset="0"/>
                      </a:endParaRPr>
                    </a:p>
                  </a:txBody>
                  <a:tcPr anchor="ctr" horzOverflow="overflow">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rgbClr val="FFFF00"/>
                          </a:solidFill>
                          <a:effectLst/>
                          <a:latin typeface="Arial" charset="0"/>
                          <a:ea typeface="Times New Roman" pitchFamily="18" charset="0"/>
                          <a:cs typeface="Arial" charset="0"/>
                        </a:rPr>
                        <a:t>54</a:t>
                      </a:r>
                      <a:endParaRPr kumimoji="0" lang="en-US" sz="5400" b="1" i="0" u="none" strike="noStrike" cap="none" normalizeH="0" baseline="0" smtClean="0">
                        <a:ln>
                          <a:noFill/>
                        </a:ln>
                        <a:solidFill>
                          <a:srgbClr val="FFFF00"/>
                        </a:solidFill>
                        <a:effectLst/>
                        <a:latin typeface="Times New Roman" pitchFamily="18" charset="0"/>
                        <a:ea typeface="Times New Roman" pitchFamily="18" charset="0"/>
                        <a:cs typeface="Arial" charset="0"/>
                      </a:endParaRPr>
                    </a:p>
                  </a:txBody>
                  <a:tcPr anchor="ctr" horzOverflow="overflow">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FFFF00"/>
                          </a:solidFill>
                          <a:effectLst/>
                          <a:latin typeface="Arial" charset="0"/>
                          <a:ea typeface="Times New Roman" pitchFamily="18" charset="0"/>
                          <a:cs typeface="Arial" charset="0"/>
                        </a:rPr>
                        <a:t>3.38</a:t>
                      </a:r>
                      <a:endParaRPr kumimoji="0" lang="en-US" sz="4000" b="0" i="0" u="none" strike="noStrike" cap="none" normalizeH="0" baseline="0" smtClean="0">
                        <a:ln>
                          <a:noFill/>
                        </a:ln>
                        <a:solidFill>
                          <a:srgbClr val="FFFF00"/>
                        </a:solidFill>
                        <a:effectLst/>
                        <a:latin typeface="Times New Roman" pitchFamily="18" charset="0"/>
                        <a:ea typeface="Times New Roman" pitchFamily="18" charset="0"/>
                        <a:cs typeface="Arial" charset="0"/>
                      </a:endParaRPr>
                    </a:p>
                  </a:txBody>
                  <a:tcPr anchor="ctr" horzOverflow="overflow">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lnTlToBr>
                      <a:noFill/>
                    </a:lnTlToBr>
                    <a:lnBlToTr>
                      <a:noFill/>
                    </a:lnBlToTr>
                    <a:noFill/>
                  </a:tcPr>
                </a:tc>
              </a:tr>
              <a:tr h="5207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1" u="none" strike="noStrike" cap="none" normalizeH="0" baseline="0" smtClean="0">
                          <a:ln>
                            <a:noFill/>
                          </a:ln>
                          <a:solidFill>
                            <a:srgbClr val="FFFF00"/>
                          </a:solidFill>
                          <a:effectLst/>
                          <a:latin typeface="Arial" charset="0"/>
                          <a:ea typeface="Times New Roman" pitchFamily="18" charset="0"/>
                          <a:cs typeface="Arial" charset="0"/>
                          <a:hlinkClick r:id="rId4"/>
                        </a:rPr>
                        <a:t>Red Bull</a:t>
                      </a:r>
                      <a:endParaRPr kumimoji="0" lang="en-US" sz="4000" b="0" i="0" u="none" strike="noStrike" cap="none" normalizeH="0" baseline="0" smtClean="0">
                        <a:ln>
                          <a:noFill/>
                        </a:ln>
                        <a:solidFill>
                          <a:srgbClr val="FFFF00"/>
                        </a:solidFill>
                        <a:effectLst/>
                        <a:latin typeface="Times New Roman" pitchFamily="18" charset="0"/>
                        <a:ea typeface="Times New Roman" pitchFamily="18" charset="0"/>
                        <a:cs typeface="Arial" charset="0"/>
                      </a:endParaRPr>
                    </a:p>
                  </a:txBody>
                  <a:tcPr anchor="ctr" horzOverflow="overflow">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FFFF00"/>
                          </a:solidFill>
                          <a:effectLst/>
                          <a:latin typeface="Arial" charset="0"/>
                          <a:ea typeface="Times New Roman" pitchFamily="18" charset="0"/>
                          <a:cs typeface="Arial" charset="0"/>
                        </a:rPr>
                        <a:t>8.46</a:t>
                      </a:r>
                      <a:endParaRPr kumimoji="0" lang="en-US" sz="4000" b="0" i="0" u="none" strike="noStrike" cap="none" normalizeH="0" baseline="0" smtClean="0">
                        <a:ln>
                          <a:noFill/>
                        </a:ln>
                        <a:solidFill>
                          <a:srgbClr val="FFFF00"/>
                        </a:solidFill>
                        <a:effectLst/>
                        <a:latin typeface="Times New Roman" pitchFamily="18" charset="0"/>
                        <a:ea typeface="Times New Roman" pitchFamily="18" charset="0"/>
                        <a:cs typeface="Arial" charset="0"/>
                      </a:endParaRPr>
                    </a:p>
                  </a:txBody>
                  <a:tcPr anchor="ctr" horzOverflow="overflow">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rgbClr val="FFFF00"/>
                          </a:solidFill>
                          <a:effectLst/>
                          <a:latin typeface="Arial" charset="0"/>
                          <a:ea typeface="Times New Roman" pitchFamily="18" charset="0"/>
                          <a:cs typeface="Arial" charset="0"/>
                        </a:rPr>
                        <a:t>27</a:t>
                      </a:r>
                      <a:endParaRPr kumimoji="0" lang="en-US" sz="5400" b="1" i="0" u="none" strike="noStrike" cap="none" normalizeH="0" baseline="0" smtClean="0">
                        <a:ln>
                          <a:noFill/>
                        </a:ln>
                        <a:solidFill>
                          <a:srgbClr val="FFFF00"/>
                        </a:solidFill>
                        <a:effectLst/>
                        <a:latin typeface="Times New Roman" pitchFamily="18" charset="0"/>
                        <a:ea typeface="Times New Roman" pitchFamily="18" charset="0"/>
                        <a:cs typeface="Arial" charset="0"/>
                      </a:endParaRPr>
                    </a:p>
                  </a:txBody>
                  <a:tcPr anchor="ctr" horzOverflow="overflow">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FFFF00"/>
                          </a:solidFill>
                          <a:effectLst/>
                          <a:latin typeface="Arial" charset="0"/>
                          <a:ea typeface="Times New Roman" pitchFamily="18" charset="0"/>
                          <a:cs typeface="Arial" charset="0"/>
                        </a:rPr>
                        <a:t>3.19</a:t>
                      </a:r>
                      <a:endParaRPr kumimoji="0" lang="en-US" sz="4000" b="0" i="0" u="none" strike="noStrike" cap="none" normalizeH="0" baseline="0" smtClean="0">
                        <a:ln>
                          <a:noFill/>
                        </a:ln>
                        <a:solidFill>
                          <a:srgbClr val="FFFF00"/>
                        </a:solidFill>
                        <a:effectLst/>
                        <a:latin typeface="Times New Roman" pitchFamily="18" charset="0"/>
                        <a:ea typeface="Times New Roman" pitchFamily="18" charset="0"/>
                        <a:cs typeface="Arial" charset="0"/>
                      </a:endParaRPr>
                    </a:p>
                  </a:txBody>
                  <a:tcPr anchor="ctr" horzOverflow="overflow">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lnTlToBr>
                      <a:noFill/>
                    </a:lnTlToBr>
                    <a:lnBlToTr>
                      <a:noFill/>
                    </a:lnBlToTr>
                    <a:noFill/>
                  </a:tcPr>
                </a:tc>
              </a:tr>
              <a:tr h="5207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FFFF00"/>
                          </a:solidFill>
                          <a:effectLst/>
                          <a:latin typeface="Arial" charset="0"/>
                          <a:ea typeface="Times New Roman" pitchFamily="18" charset="0"/>
                          <a:cs typeface="Arial" charset="0"/>
                          <a:hlinkClick r:id="rId5"/>
                        </a:rPr>
                        <a:t>Rockstar Original</a:t>
                      </a:r>
                      <a:endParaRPr kumimoji="0" lang="en-US" sz="4000" b="0" i="0" u="none" strike="noStrike" cap="none" normalizeH="0" baseline="0" smtClean="0">
                        <a:ln>
                          <a:noFill/>
                        </a:ln>
                        <a:solidFill>
                          <a:srgbClr val="FFFF00"/>
                        </a:solidFill>
                        <a:effectLst/>
                        <a:latin typeface="Times New Roman" pitchFamily="18" charset="0"/>
                        <a:ea typeface="Times New Roman" pitchFamily="18" charset="0"/>
                        <a:cs typeface="Arial" charset="0"/>
                      </a:endParaRPr>
                    </a:p>
                  </a:txBody>
                  <a:tcPr anchor="ctr" horzOverflow="overflow">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FFFF00"/>
                          </a:solidFill>
                          <a:effectLst/>
                          <a:latin typeface="Arial" charset="0"/>
                          <a:ea typeface="Times New Roman" pitchFamily="18" charset="0"/>
                          <a:cs typeface="Arial" charset="0"/>
                        </a:rPr>
                        <a:t>16</a:t>
                      </a:r>
                      <a:endParaRPr kumimoji="0" lang="en-US" sz="4000" b="0" i="0" u="none" strike="noStrike" cap="none" normalizeH="0" baseline="0" smtClean="0">
                        <a:ln>
                          <a:noFill/>
                        </a:ln>
                        <a:solidFill>
                          <a:srgbClr val="FFFF00"/>
                        </a:solidFill>
                        <a:effectLst/>
                        <a:latin typeface="Times New Roman" pitchFamily="18" charset="0"/>
                        <a:ea typeface="Times New Roman" pitchFamily="18" charset="0"/>
                        <a:cs typeface="Arial" charset="0"/>
                      </a:endParaRPr>
                    </a:p>
                  </a:txBody>
                  <a:tcPr anchor="ctr" horzOverflow="overflow">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rgbClr val="FFFF00"/>
                          </a:solidFill>
                          <a:effectLst/>
                          <a:latin typeface="Arial" charset="0"/>
                          <a:ea typeface="Times New Roman" pitchFamily="18" charset="0"/>
                          <a:cs typeface="Arial" charset="0"/>
                        </a:rPr>
                        <a:t>62</a:t>
                      </a:r>
                      <a:endParaRPr kumimoji="0" lang="en-US" sz="5400" b="1" i="0" u="none" strike="noStrike" cap="none" normalizeH="0" baseline="0" smtClean="0">
                        <a:ln>
                          <a:noFill/>
                        </a:ln>
                        <a:solidFill>
                          <a:srgbClr val="FFFF00"/>
                        </a:solidFill>
                        <a:effectLst/>
                        <a:latin typeface="Times New Roman" pitchFamily="18" charset="0"/>
                        <a:ea typeface="Times New Roman" pitchFamily="18" charset="0"/>
                        <a:cs typeface="Arial" charset="0"/>
                      </a:endParaRPr>
                    </a:p>
                  </a:txBody>
                  <a:tcPr anchor="ctr" horzOverflow="overflow">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FFFF00"/>
                          </a:solidFill>
                          <a:effectLst/>
                          <a:latin typeface="Arial" charset="0"/>
                          <a:ea typeface="Times New Roman" pitchFamily="18" charset="0"/>
                          <a:cs typeface="Arial" charset="0"/>
                        </a:rPr>
                        <a:t>3.88</a:t>
                      </a:r>
                      <a:endParaRPr kumimoji="0" lang="en-US" sz="4000" b="0" i="0" u="none" strike="noStrike" cap="none" normalizeH="0" baseline="0" smtClean="0">
                        <a:ln>
                          <a:noFill/>
                        </a:ln>
                        <a:solidFill>
                          <a:srgbClr val="FFFF00"/>
                        </a:solidFill>
                        <a:effectLst/>
                        <a:latin typeface="Times New Roman" pitchFamily="18" charset="0"/>
                        <a:ea typeface="Times New Roman" pitchFamily="18" charset="0"/>
                        <a:cs typeface="Arial" charset="0"/>
                      </a:endParaRPr>
                    </a:p>
                  </a:txBody>
                  <a:tcPr anchor="ctr" horzOverflow="overflow">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lnTlToBr>
                      <a:noFill/>
                    </a:lnTlToBr>
                    <a:lnBlToTr>
                      <a:noFill/>
                    </a:lnBlToTr>
                    <a:noFill/>
                  </a:tcPr>
                </a:tc>
              </a:tr>
              <a:tr h="5222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FFFF00"/>
                          </a:solidFill>
                          <a:effectLst/>
                          <a:latin typeface="Arial" charset="0"/>
                          <a:ea typeface="Times New Roman" pitchFamily="18" charset="0"/>
                          <a:cs typeface="Arial" charset="0"/>
                          <a:hlinkClick r:id="rId6"/>
                        </a:rPr>
                        <a:t>Rockstar Punched</a:t>
                      </a:r>
                      <a:endParaRPr kumimoji="0" lang="en-US" sz="4000" b="0" i="0" u="none" strike="noStrike" cap="none" normalizeH="0" baseline="0" smtClean="0">
                        <a:ln>
                          <a:noFill/>
                        </a:ln>
                        <a:solidFill>
                          <a:srgbClr val="FFFF00"/>
                        </a:solidFill>
                        <a:effectLst/>
                        <a:latin typeface="Times New Roman" pitchFamily="18" charset="0"/>
                        <a:ea typeface="Times New Roman" pitchFamily="18" charset="0"/>
                        <a:cs typeface="Arial" charset="0"/>
                      </a:endParaRPr>
                    </a:p>
                  </a:txBody>
                  <a:tcPr anchor="ctr" horzOverflow="overflow">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FFFF00"/>
                          </a:solidFill>
                          <a:effectLst/>
                          <a:latin typeface="Arial" charset="0"/>
                          <a:ea typeface="Times New Roman" pitchFamily="18" charset="0"/>
                          <a:cs typeface="Arial" charset="0"/>
                        </a:rPr>
                        <a:t>16.91</a:t>
                      </a:r>
                      <a:endParaRPr kumimoji="0" lang="en-US" sz="4000" b="0" i="0" u="none" strike="noStrike" cap="none" normalizeH="0" baseline="0" smtClean="0">
                        <a:ln>
                          <a:noFill/>
                        </a:ln>
                        <a:solidFill>
                          <a:srgbClr val="FFFF00"/>
                        </a:solidFill>
                        <a:effectLst/>
                        <a:latin typeface="Times New Roman" pitchFamily="18" charset="0"/>
                        <a:ea typeface="Times New Roman" pitchFamily="18" charset="0"/>
                        <a:cs typeface="Arial" charset="0"/>
                      </a:endParaRPr>
                    </a:p>
                  </a:txBody>
                  <a:tcPr anchor="ctr" horzOverflow="overflow">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rgbClr val="FFFF00"/>
                          </a:solidFill>
                          <a:effectLst/>
                          <a:latin typeface="Arial" charset="0"/>
                          <a:ea typeface="Times New Roman" pitchFamily="18" charset="0"/>
                          <a:cs typeface="Arial" charset="0"/>
                        </a:rPr>
                        <a:t>83.5</a:t>
                      </a:r>
                      <a:endParaRPr kumimoji="0" lang="en-US" sz="5400" b="1" i="0" u="none" strike="noStrike" cap="none" normalizeH="0" baseline="0" smtClean="0">
                        <a:ln>
                          <a:noFill/>
                        </a:ln>
                        <a:solidFill>
                          <a:srgbClr val="FFFF00"/>
                        </a:solidFill>
                        <a:effectLst/>
                        <a:latin typeface="Times New Roman" pitchFamily="18" charset="0"/>
                        <a:ea typeface="Times New Roman" pitchFamily="18" charset="0"/>
                        <a:cs typeface="Arial" charset="0"/>
                      </a:endParaRPr>
                    </a:p>
                  </a:txBody>
                  <a:tcPr anchor="ctr" horzOverflow="overflow">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FFFF00"/>
                          </a:solidFill>
                          <a:effectLst/>
                          <a:latin typeface="Arial" charset="0"/>
                          <a:ea typeface="Times New Roman" pitchFamily="18" charset="0"/>
                          <a:cs typeface="Arial" charset="0"/>
                        </a:rPr>
                        <a:t>4.94</a:t>
                      </a:r>
                      <a:endParaRPr kumimoji="0" lang="en-US" sz="4000" b="0" i="0" u="none" strike="noStrike" cap="none" normalizeH="0" baseline="0" smtClean="0">
                        <a:ln>
                          <a:noFill/>
                        </a:ln>
                        <a:solidFill>
                          <a:srgbClr val="FFFF00"/>
                        </a:solidFill>
                        <a:effectLst/>
                        <a:latin typeface="Times New Roman" pitchFamily="18" charset="0"/>
                        <a:ea typeface="Times New Roman" pitchFamily="18" charset="0"/>
                        <a:cs typeface="Arial" charset="0"/>
                      </a:endParaRPr>
                    </a:p>
                  </a:txBody>
                  <a:tcPr anchor="ctr" horzOverflow="overflow">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lnTlToBr>
                      <a:noFill/>
                    </a:lnTlToBr>
                    <a:lnBlToTr>
                      <a:noFill/>
                    </a:lnBlToTr>
                    <a:noFill/>
                  </a:tcPr>
                </a:tc>
              </a:tr>
              <a:tr h="5207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FFFF00"/>
                          </a:solidFill>
                          <a:effectLst/>
                          <a:latin typeface="Arial" charset="0"/>
                          <a:ea typeface="Times New Roman" pitchFamily="18" charset="0"/>
                          <a:cs typeface="Arial" charset="0"/>
                          <a:hlinkClick r:id="rId7"/>
                        </a:rPr>
                        <a:t>Vault</a:t>
                      </a:r>
                      <a:endParaRPr kumimoji="0" lang="en-US" sz="4000" b="0" i="0" u="none" strike="noStrike" cap="none" normalizeH="0" baseline="0" smtClean="0">
                        <a:ln>
                          <a:noFill/>
                        </a:ln>
                        <a:solidFill>
                          <a:srgbClr val="FFFF00"/>
                        </a:solidFill>
                        <a:effectLst/>
                        <a:latin typeface="Times New Roman" pitchFamily="18" charset="0"/>
                        <a:ea typeface="Times New Roman" pitchFamily="18" charset="0"/>
                        <a:cs typeface="Arial" charset="0"/>
                      </a:endParaRPr>
                    </a:p>
                  </a:txBody>
                  <a:tcPr anchor="ctr" horzOverflow="overflow">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FFFF00"/>
                          </a:solidFill>
                          <a:effectLst/>
                          <a:latin typeface="Arial" charset="0"/>
                          <a:ea typeface="Times New Roman" pitchFamily="18" charset="0"/>
                          <a:cs typeface="Arial" charset="0"/>
                        </a:rPr>
                        <a:t>12</a:t>
                      </a:r>
                      <a:endParaRPr kumimoji="0" lang="en-US" sz="4000" b="0" i="0" u="none" strike="noStrike" cap="none" normalizeH="0" baseline="0" smtClean="0">
                        <a:ln>
                          <a:noFill/>
                        </a:ln>
                        <a:solidFill>
                          <a:srgbClr val="FFFF00"/>
                        </a:solidFill>
                        <a:effectLst/>
                        <a:latin typeface="Times New Roman" pitchFamily="18" charset="0"/>
                        <a:ea typeface="Times New Roman" pitchFamily="18" charset="0"/>
                        <a:cs typeface="Arial" charset="0"/>
                      </a:endParaRPr>
                    </a:p>
                  </a:txBody>
                  <a:tcPr anchor="ctr" horzOverflow="overflow">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rgbClr val="FFFF00"/>
                          </a:solidFill>
                          <a:effectLst/>
                          <a:latin typeface="Arial" charset="0"/>
                          <a:ea typeface="Times New Roman" pitchFamily="18" charset="0"/>
                          <a:cs typeface="Arial" charset="0"/>
                        </a:rPr>
                        <a:t>48</a:t>
                      </a:r>
                      <a:endParaRPr kumimoji="0" lang="en-US" sz="5400" b="1" i="0" u="none" strike="noStrike" cap="none" normalizeH="0" baseline="0" smtClean="0">
                        <a:ln>
                          <a:noFill/>
                        </a:ln>
                        <a:solidFill>
                          <a:srgbClr val="FFFF00"/>
                        </a:solidFill>
                        <a:effectLst/>
                        <a:latin typeface="Times New Roman" pitchFamily="18" charset="0"/>
                        <a:ea typeface="Times New Roman" pitchFamily="18" charset="0"/>
                        <a:cs typeface="Arial" charset="0"/>
                      </a:endParaRPr>
                    </a:p>
                  </a:txBody>
                  <a:tcPr anchor="ctr" horzOverflow="overflow">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FFFF00"/>
                          </a:solidFill>
                          <a:effectLst/>
                          <a:latin typeface="Arial" charset="0"/>
                          <a:ea typeface="Times New Roman" pitchFamily="18" charset="0"/>
                          <a:cs typeface="Arial" charset="0"/>
                        </a:rPr>
                        <a:t>4.00</a:t>
                      </a:r>
                      <a:endParaRPr kumimoji="0" lang="en-US" sz="4000" b="0" i="0" u="none" strike="noStrike" cap="none" normalizeH="0" baseline="0" smtClean="0">
                        <a:ln>
                          <a:noFill/>
                        </a:ln>
                        <a:solidFill>
                          <a:srgbClr val="FFFF00"/>
                        </a:solidFill>
                        <a:effectLst/>
                        <a:latin typeface="Times New Roman" pitchFamily="18" charset="0"/>
                        <a:ea typeface="Times New Roman" pitchFamily="18" charset="0"/>
                        <a:cs typeface="Arial" charset="0"/>
                      </a:endParaRPr>
                    </a:p>
                  </a:txBody>
                  <a:tcPr anchor="ctr" horzOverflow="overflow">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lnTlToBr>
                      <a:noFill/>
                    </a:lnTlToBr>
                    <a:lnBlToTr>
                      <a:noFill/>
                    </a:lnBlToTr>
                    <a:noFill/>
                  </a:tcPr>
                </a:tc>
              </a:tr>
              <a:tr h="5222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1" u="none" strike="noStrike" cap="none" normalizeH="0" baseline="0" smtClean="0">
                          <a:ln>
                            <a:noFill/>
                          </a:ln>
                          <a:solidFill>
                            <a:srgbClr val="FFFF00"/>
                          </a:solidFill>
                          <a:effectLst/>
                          <a:latin typeface="Arial" charset="0"/>
                          <a:ea typeface="Times New Roman" pitchFamily="18" charset="0"/>
                          <a:cs typeface="Arial" charset="0"/>
                          <a:hlinkClick r:id="rId8"/>
                        </a:rPr>
                        <a:t>VitaminWater Energy Citrus</a:t>
                      </a:r>
                      <a:endParaRPr kumimoji="0" lang="en-US" sz="4000" b="0" i="0" u="none" strike="noStrike" cap="none" normalizeH="0" baseline="0" smtClean="0">
                        <a:ln>
                          <a:noFill/>
                        </a:ln>
                        <a:solidFill>
                          <a:srgbClr val="FFFF00"/>
                        </a:solidFill>
                        <a:effectLst/>
                        <a:latin typeface="Times New Roman" pitchFamily="18" charset="0"/>
                        <a:ea typeface="Times New Roman" pitchFamily="18" charset="0"/>
                        <a:cs typeface="Arial" charset="0"/>
                      </a:endParaRPr>
                    </a:p>
                  </a:txBody>
                  <a:tcPr anchor="ctr" horzOverflow="overflow">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FFFF00"/>
                          </a:solidFill>
                          <a:effectLst/>
                          <a:latin typeface="Arial" charset="0"/>
                          <a:ea typeface="Times New Roman" pitchFamily="18" charset="0"/>
                          <a:cs typeface="Arial" charset="0"/>
                        </a:rPr>
                        <a:t>20</a:t>
                      </a:r>
                      <a:endParaRPr kumimoji="0" lang="en-US" sz="4000" b="0" i="0" u="none" strike="noStrike" cap="none" normalizeH="0" baseline="0" smtClean="0">
                        <a:ln>
                          <a:noFill/>
                        </a:ln>
                        <a:solidFill>
                          <a:srgbClr val="FFFF00"/>
                        </a:solidFill>
                        <a:effectLst/>
                        <a:latin typeface="Times New Roman" pitchFamily="18" charset="0"/>
                        <a:ea typeface="Times New Roman" pitchFamily="18" charset="0"/>
                        <a:cs typeface="Arial" charset="0"/>
                      </a:endParaRPr>
                    </a:p>
                  </a:txBody>
                  <a:tcPr anchor="ctr" horzOverflow="overflow">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rgbClr val="FFFF00"/>
                          </a:solidFill>
                          <a:effectLst/>
                          <a:latin typeface="Arial" charset="0"/>
                          <a:ea typeface="Times New Roman" pitchFamily="18" charset="0"/>
                          <a:cs typeface="Arial" charset="0"/>
                        </a:rPr>
                        <a:t>33</a:t>
                      </a:r>
                      <a:endParaRPr kumimoji="0" lang="en-US" sz="5400" b="1" i="0" u="none" strike="noStrike" cap="none" normalizeH="0" baseline="0" smtClean="0">
                        <a:ln>
                          <a:noFill/>
                        </a:ln>
                        <a:solidFill>
                          <a:srgbClr val="FFFF00"/>
                        </a:solidFill>
                        <a:effectLst/>
                        <a:latin typeface="Times New Roman" pitchFamily="18" charset="0"/>
                        <a:ea typeface="Times New Roman" pitchFamily="18" charset="0"/>
                        <a:cs typeface="Arial" charset="0"/>
                      </a:endParaRPr>
                    </a:p>
                  </a:txBody>
                  <a:tcPr anchor="ctr" horzOverflow="overflow">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FFFF00"/>
                          </a:solidFill>
                          <a:effectLst/>
                          <a:latin typeface="Arial" charset="0"/>
                          <a:ea typeface="Times New Roman" pitchFamily="18" charset="0"/>
                          <a:cs typeface="Arial" charset="0"/>
                        </a:rPr>
                        <a:t>1.65</a:t>
                      </a:r>
                      <a:endParaRPr kumimoji="0" lang="en-US" sz="4000" b="0" i="0" u="none" strike="noStrike" cap="none" normalizeH="0" baseline="0" smtClean="0">
                        <a:ln>
                          <a:noFill/>
                        </a:ln>
                        <a:solidFill>
                          <a:srgbClr val="FFFF00"/>
                        </a:solidFill>
                        <a:effectLst/>
                        <a:latin typeface="Times New Roman" pitchFamily="18" charset="0"/>
                        <a:ea typeface="Times New Roman" pitchFamily="18" charset="0"/>
                        <a:cs typeface="Arial" charset="0"/>
                      </a:endParaRPr>
                    </a:p>
                  </a:txBody>
                  <a:tcPr anchor="ctr" horzOverflow="overflow">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lnTlToBr>
                      <a:noFill/>
                    </a:lnTlToBr>
                    <a:lnBlToTr>
                      <a:noFill/>
                    </a:lnBlToTr>
                    <a:noFill/>
                  </a:tcPr>
                </a:tc>
              </a:tr>
              <a:tr h="5207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FFFF00"/>
                          </a:solidFill>
                          <a:effectLst/>
                          <a:latin typeface="Arial" charset="0"/>
                          <a:ea typeface="Times New Roman" pitchFamily="18" charset="0"/>
                          <a:cs typeface="Arial" charset="0"/>
                          <a:hlinkClick r:id="rId9"/>
                        </a:rPr>
                        <a:t>XOX Energy Drink</a:t>
                      </a:r>
                      <a:endParaRPr kumimoji="0" lang="en-US" sz="4000" b="0" i="0" u="none" strike="noStrike" cap="none" normalizeH="0" baseline="0" smtClean="0">
                        <a:ln>
                          <a:noFill/>
                        </a:ln>
                        <a:solidFill>
                          <a:srgbClr val="FFFF00"/>
                        </a:solidFill>
                        <a:effectLst/>
                        <a:latin typeface="Times New Roman" pitchFamily="18" charset="0"/>
                        <a:ea typeface="Times New Roman" pitchFamily="18" charset="0"/>
                        <a:cs typeface="Arial" charset="0"/>
                      </a:endParaRPr>
                    </a:p>
                  </a:txBody>
                  <a:tcPr anchor="ctr" horzOverflow="overflow">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FFFF00"/>
                          </a:solidFill>
                          <a:effectLst/>
                          <a:latin typeface="Arial" charset="0"/>
                          <a:ea typeface="Times New Roman" pitchFamily="18" charset="0"/>
                          <a:cs typeface="Arial" charset="0"/>
                        </a:rPr>
                        <a:t>8.46</a:t>
                      </a:r>
                      <a:endParaRPr kumimoji="0" lang="en-US" sz="4000" b="0" i="0" u="none" strike="noStrike" cap="none" normalizeH="0" baseline="0" smtClean="0">
                        <a:ln>
                          <a:noFill/>
                        </a:ln>
                        <a:solidFill>
                          <a:srgbClr val="FFFF00"/>
                        </a:solidFill>
                        <a:effectLst/>
                        <a:latin typeface="Times New Roman" pitchFamily="18" charset="0"/>
                        <a:ea typeface="Times New Roman" pitchFamily="18" charset="0"/>
                        <a:cs typeface="Arial" charset="0"/>
                      </a:endParaRPr>
                    </a:p>
                  </a:txBody>
                  <a:tcPr anchor="ctr" horzOverflow="overflow">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rgbClr val="FFFF00"/>
                          </a:solidFill>
                          <a:effectLst/>
                          <a:latin typeface="Arial" charset="0"/>
                          <a:ea typeface="Times New Roman" pitchFamily="18" charset="0"/>
                          <a:cs typeface="Arial" charset="0"/>
                        </a:rPr>
                        <a:t>27.5</a:t>
                      </a:r>
                      <a:endParaRPr kumimoji="0" lang="en-US" sz="5400" b="1" i="0" u="none" strike="noStrike" cap="none" normalizeH="0" baseline="0" smtClean="0">
                        <a:ln>
                          <a:noFill/>
                        </a:ln>
                        <a:solidFill>
                          <a:srgbClr val="FFFF00"/>
                        </a:solidFill>
                        <a:effectLst/>
                        <a:latin typeface="Times New Roman" pitchFamily="18" charset="0"/>
                        <a:ea typeface="Times New Roman" pitchFamily="18" charset="0"/>
                        <a:cs typeface="Arial" charset="0"/>
                      </a:endParaRPr>
                    </a:p>
                  </a:txBody>
                  <a:tcPr anchor="ctr" horzOverflow="overflow">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FFFF00"/>
                          </a:solidFill>
                          <a:effectLst/>
                          <a:latin typeface="Arial" charset="0"/>
                          <a:ea typeface="Times New Roman" pitchFamily="18" charset="0"/>
                          <a:cs typeface="Arial" charset="0"/>
                        </a:rPr>
                        <a:t>3.25</a:t>
                      </a:r>
                      <a:endParaRPr kumimoji="0" lang="en-US" sz="4000" b="0" i="0" u="none" strike="noStrike" cap="none" normalizeH="0" baseline="0" smtClean="0">
                        <a:ln>
                          <a:noFill/>
                        </a:ln>
                        <a:solidFill>
                          <a:srgbClr val="FFFF00"/>
                        </a:solidFill>
                        <a:effectLst/>
                        <a:latin typeface="Times New Roman" pitchFamily="18" charset="0"/>
                        <a:ea typeface="Times New Roman" pitchFamily="18" charset="0"/>
                        <a:cs typeface="Arial" charset="0"/>
                      </a:endParaRPr>
                    </a:p>
                  </a:txBody>
                  <a:tcPr anchor="ctr" horzOverflow="overflow">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lnTlToBr>
                      <a:noFill/>
                    </a:lnTlToBr>
                    <a:lnBlToTr>
                      <a:noFill/>
                    </a:lnBlToTr>
                    <a:noFill/>
                  </a:tcPr>
                </a:tc>
              </a:tr>
            </a:tbl>
          </a:graphicData>
        </a:graphic>
      </p:graphicFrame>
      <p:sp>
        <p:nvSpPr>
          <p:cNvPr id="18482" name="Rectangle 211"/>
          <p:cNvSpPr>
            <a:spLocks noChangeArrowheads="1"/>
          </p:cNvSpPr>
          <p:nvPr/>
        </p:nvSpPr>
        <p:spPr bwMode="auto">
          <a:xfrm>
            <a:off x="0" y="4597400"/>
            <a:ext cx="9144000" cy="0"/>
          </a:xfrm>
          <a:prstGeom prst="rect">
            <a:avLst/>
          </a:prstGeom>
          <a:noFill/>
          <a:ln w="9525">
            <a:noFill/>
            <a:miter lim="800000"/>
            <a:headEnd/>
            <a:tailEnd/>
          </a:ln>
        </p:spPr>
        <p:txBody>
          <a:bodyPr wrap="none" anchor="ctr">
            <a:spAutoFit/>
          </a:bodyPr>
          <a:lstStyle/>
          <a:p>
            <a:endParaRPr lang="en-US" sz="2400">
              <a:solidFill>
                <a:schemeClr val="tx1"/>
              </a:solidFill>
            </a:endParaRPr>
          </a:p>
        </p:txBody>
      </p:sp>
      <p:sp>
        <p:nvSpPr>
          <p:cNvPr id="18483" name="Text Box 215"/>
          <p:cNvSpPr txBox="1">
            <a:spLocks noChangeArrowheads="1"/>
          </p:cNvSpPr>
          <p:nvPr/>
        </p:nvSpPr>
        <p:spPr bwMode="auto">
          <a:xfrm>
            <a:off x="1905000" y="6019800"/>
            <a:ext cx="5759450" cy="579438"/>
          </a:xfrm>
          <a:prstGeom prst="rect">
            <a:avLst/>
          </a:prstGeom>
          <a:noFill/>
          <a:ln w="9525">
            <a:noFill/>
            <a:miter lim="800000"/>
            <a:headEnd/>
            <a:tailEnd/>
          </a:ln>
        </p:spPr>
        <p:txBody>
          <a:bodyPr wrap="none">
            <a:spAutoFit/>
          </a:bodyPr>
          <a:lstStyle/>
          <a:p>
            <a:r>
              <a:rPr lang="en-US" b="1">
                <a:latin typeface="Verdana" pitchFamily="34" charset="0"/>
              </a:rPr>
              <a:t>4 grams / 1 tsp of sugar</a:t>
            </a:r>
          </a:p>
        </p:txBody>
      </p:sp>
      <p:sp>
        <p:nvSpPr>
          <p:cNvPr id="17461" name="AutoShape 53"/>
          <p:cNvSpPr>
            <a:spLocks noChangeArrowheads="1"/>
          </p:cNvSpPr>
          <p:nvPr/>
        </p:nvSpPr>
        <p:spPr bwMode="auto">
          <a:xfrm>
            <a:off x="6858000" y="1371600"/>
            <a:ext cx="2286000" cy="1828800"/>
          </a:xfrm>
          <a:prstGeom prst="wedgeEllipseCallout">
            <a:avLst>
              <a:gd name="adj1" fmla="val -54583"/>
              <a:gd name="adj2" fmla="val 78731"/>
            </a:avLst>
          </a:prstGeom>
          <a:solidFill>
            <a:srgbClr val="FFFF00"/>
          </a:solidFill>
          <a:ln w="9525">
            <a:solidFill>
              <a:schemeClr val="tx1"/>
            </a:solidFill>
            <a:miter lim="800000"/>
            <a:headEnd/>
            <a:tailEnd/>
          </a:ln>
        </p:spPr>
        <p:txBody>
          <a:bodyPr/>
          <a:lstStyle/>
          <a:p>
            <a:pPr algn="ctr"/>
            <a:r>
              <a:rPr lang="en-US">
                <a:solidFill>
                  <a:schemeClr val="tx1"/>
                </a:solidFill>
              </a:rPr>
              <a:t>20 tsp</a:t>
            </a:r>
          </a:p>
          <a:p>
            <a:pPr algn="ctr"/>
            <a:r>
              <a:rPr lang="en-US">
                <a:solidFill>
                  <a:schemeClr val="tx1"/>
                </a:solidFill>
              </a:rPr>
              <a:t>sugar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6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9458" name="Group 21"/>
          <p:cNvGrpSpPr>
            <a:grpSpLocks/>
          </p:cNvGrpSpPr>
          <p:nvPr/>
        </p:nvGrpSpPr>
        <p:grpSpPr bwMode="auto">
          <a:xfrm>
            <a:off x="1143000" y="457200"/>
            <a:ext cx="7162800" cy="5943600"/>
            <a:chOff x="-2" y="-2"/>
            <a:chExt cx="2834" cy="2480"/>
          </a:xfrm>
        </p:grpSpPr>
        <p:grpSp>
          <p:nvGrpSpPr>
            <p:cNvPr id="19463" name="Group 19"/>
            <p:cNvGrpSpPr>
              <a:grpSpLocks/>
            </p:cNvGrpSpPr>
            <p:nvPr/>
          </p:nvGrpSpPr>
          <p:grpSpPr bwMode="auto">
            <a:xfrm>
              <a:off x="0" y="0"/>
              <a:ext cx="2830" cy="2476"/>
              <a:chOff x="0" y="0"/>
              <a:chExt cx="2830" cy="2476"/>
            </a:xfrm>
          </p:grpSpPr>
          <p:grpSp>
            <p:nvGrpSpPr>
              <p:cNvPr id="19465" name="Group 10"/>
              <p:cNvGrpSpPr>
                <a:grpSpLocks/>
              </p:cNvGrpSpPr>
              <p:nvPr/>
            </p:nvGrpSpPr>
            <p:grpSpPr bwMode="auto">
              <a:xfrm>
                <a:off x="0" y="0"/>
                <a:ext cx="2830" cy="518"/>
                <a:chOff x="0" y="0"/>
                <a:chExt cx="2830" cy="518"/>
              </a:xfrm>
            </p:grpSpPr>
            <p:sp>
              <p:nvSpPr>
                <p:cNvPr id="19478" name="Rectangle 4"/>
                <p:cNvSpPr>
                  <a:spLocks noChangeArrowheads="1"/>
                </p:cNvSpPr>
                <p:nvPr/>
              </p:nvSpPr>
              <p:spPr bwMode="auto">
                <a:xfrm>
                  <a:off x="0" y="0"/>
                  <a:ext cx="2830" cy="518"/>
                </a:xfrm>
                <a:prstGeom prst="rect">
                  <a:avLst/>
                </a:prstGeom>
                <a:noFill/>
                <a:ln w="9525">
                  <a:noFill/>
                  <a:miter lim="800000"/>
                  <a:headEnd/>
                  <a:tailEnd/>
                </a:ln>
              </p:spPr>
              <p:txBody>
                <a:bodyPr anchor="ctr"/>
                <a:lstStyle/>
                <a:p>
                  <a:pPr algn="ctr"/>
                  <a:r>
                    <a:rPr lang="en-US" sz="2400" b="1">
                      <a:solidFill>
                        <a:schemeClr val="tx1"/>
                      </a:solidFill>
                    </a:rPr>
                    <a:t>Common Over-The-Counter Drugs Containing Caffeine</a:t>
                  </a:r>
                  <a:endParaRPr lang="en-US" sz="2400">
                    <a:solidFill>
                      <a:schemeClr val="tx1"/>
                    </a:solidFill>
                  </a:endParaRPr>
                </a:p>
              </p:txBody>
            </p:sp>
            <p:sp>
              <p:nvSpPr>
                <p:cNvPr id="19479" name="Rectangle 9"/>
                <p:cNvSpPr>
                  <a:spLocks noChangeArrowheads="1"/>
                </p:cNvSpPr>
                <p:nvPr/>
              </p:nvSpPr>
              <p:spPr bwMode="auto">
                <a:xfrm>
                  <a:off x="0" y="0"/>
                  <a:ext cx="2830" cy="518"/>
                </a:xfrm>
                <a:prstGeom prst="rect">
                  <a:avLst/>
                </a:prstGeom>
                <a:noFill/>
                <a:ln w="7">
                  <a:solidFill>
                    <a:srgbClr val="A0A0A0"/>
                  </a:solidFill>
                  <a:miter lim="800000"/>
                  <a:headEnd/>
                  <a:tailEnd/>
                </a:ln>
              </p:spPr>
              <p:txBody>
                <a:bodyPr/>
                <a:lstStyle/>
                <a:p>
                  <a:endParaRPr lang="en-US"/>
                </a:p>
              </p:txBody>
            </p:sp>
          </p:grpSp>
          <p:grpSp>
            <p:nvGrpSpPr>
              <p:cNvPr id="19466" name="Group 12"/>
              <p:cNvGrpSpPr>
                <a:grpSpLocks/>
              </p:cNvGrpSpPr>
              <p:nvPr/>
            </p:nvGrpSpPr>
            <p:grpSpPr bwMode="auto">
              <a:xfrm>
                <a:off x="0" y="518"/>
                <a:ext cx="1701" cy="748"/>
                <a:chOff x="0" y="518"/>
                <a:chExt cx="1701" cy="748"/>
              </a:xfrm>
            </p:grpSpPr>
            <p:sp>
              <p:nvSpPr>
                <p:cNvPr id="19476" name="Rectangle 5"/>
                <p:cNvSpPr>
                  <a:spLocks noChangeArrowheads="1"/>
                </p:cNvSpPr>
                <p:nvPr/>
              </p:nvSpPr>
              <p:spPr bwMode="auto">
                <a:xfrm>
                  <a:off x="0" y="518"/>
                  <a:ext cx="1701" cy="748"/>
                </a:xfrm>
                <a:prstGeom prst="rect">
                  <a:avLst/>
                </a:prstGeom>
                <a:noFill/>
                <a:ln w="9525">
                  <a:noFill/>
                  <a:miter lim="800000"/>
                  <a:headEnd/>
                  <a:tailEnd/>
                </a:ln>
              </p:spPr>
              <p:txBody>
                <a:bodyPr anchor="ctr"/>
                <a:lstStyle/>
                <a:p>
                  <a:pPr algn="ctr"/>
                  <a:r>
                    <a:rPr lang="en-US" sz="2400" b="1">
                      <a:solidFill>
                        <a:schemeClr val="tx1"/>
                      </a:solidFill>
                    </a:rPr>
                    <a:t>Drug Name</a:t>
                  </a:r>
                  <a:endParaRPr lang="en-US" sz="2400">
                    <a:solidFill>
                      <a:schemeClr val="tx1"/>
                    </a:solidFill>
                  </a:endParaRPr>
                </a:p>
              </p:txBody>
            </p:sp>
            <p:sp>
              <p:nvSpPr>
                <p:cNvPr id="19477" name="Rectangle 11"/>
                <p:cNvSpPr>
                  <a:spLocks noChangeArrowheads="1"/>
                </p:cNvSpPr>
                <p:nvPr/>
              </p:nvSpPr>
              <p:spPr bwMode="auto">
                <a:xfrm>
                  <a:off x="0" y="518"/>
                  <a:ext cx="1701" cy="748"/>
                </a:xfrm>
                <a:prstGeom prst="rect">
                  <a:avLst/>
                </a:prstGeom>
                <a:noFill/>
                <a:ln w="7">
                  <a:solidFill>
                    <a:srgbClr val="A0A0A0"/>
                  </a:solidFill>
                  <a:miter lim="800000"/>
                  <a:headEnd/>
                  <a:tailEnd/>
                </a:ln>
              </p:spPr>
              <p:txBody>
                <a:bodyPr/>
                <a:lstStyle/>
                <a:p>
                  <a:endParaRPr lang="en-US"/>
                </a:p>
              </p:txBody>
            </p:sp>
          </p:grpSp>
          <p:grpSp>
            <p:nvGrpSpPr>
              <p:cNvPr id="19467" name="Group 14"/>
              <p:cNvGrpSpPr>
                <a:grpSpLocks/>
              </p:cNvGrpSpPr>
              <p:nvPr/>
            </p:nvGrpSpPr>
            <p:grpSpPr bwMode="auto">
              <a:xfrm>
                <a:off x="1701" y="518"/>
                <a:ext cx="1129" cy="748"/>
                <a:chOff x="1701" y="518"/>
                <a:chExt cx="1129" cy="748"/>
              </a:xfrm>
            </p:grpSpPr>
            <p:sp>
              <p:nvSpPr>
                <p:cNvPr id="19474" name="Rectangle 6"/>
                <p:cNvSpPr>
                  <a:spLocks noChangeArrowheads="1"/>
                </p:cNvSpPr>
                <p:nvPr/>
              </p:nvSpPr>
              <p:spPr bwMode="auto">
                <a:xfrm>
                  <a:off x="1701" y="518"/>
                  <a:ext cx="1129" cy="748"/>
                </a:xfrm>
                <a:prstGeom prst="rect">
                  <a:avLst/>
                </a:prstGeom>
                <a:noFill/>
                <a:ln w="9525">
                  <a:noFill/>
                  <a:miter lim="800000"/>
                  <a:headEnd/>
                  <a:tailEnd/>
                </a:ln>
              </p:spPr>
              <p:txBody>
                <a:bodyPr anchor="ctr"/>
                <a:lstStyle/>
                <a:p>
                  <a:pPr algn="ctr"/>
                  <a:r>
                    <a:rPr lang="en-US" sz="2400" b="1">
                      <a:solidFill>
                        <a:schemeClr val="tx1"/>
                      </a:solidFill>
                    </a:rPr>
                    <a:t>Caffeine Content</a:t>
                  </a:r>
                </a:p>
                <a:p>
                  <a:pPr algn="ctr" eaLnBrk="0" hangingPunct="0"/>
                  <a:endParaRPr lang="en-US" sz="2400">
                    <a:solidFill>
                      <a:schemeClr val="tx1"/>
                    </a:solidFill>
                  </a:endParaRPr>
                </a:p>
              </p:txBody>
            </p:sp>
            <p:sp>
              <p:nvSpPr>
                <p:cNvPr id="19475" name="Rectangle 13"/>
                <p:cNvSpPr>
                  <a:spLocks noChangeArrowheads="1"/>
                </p:cNvSpPr>
                <p:nvPr/>
              </p:nvSpPr>
              <p:spPr bwMode="auto">
                <a:xfrm>
                  <a:off x="1701" y="518"/>
                  <a:ext cx="1129" cy="748"/>
                </a:xfrm>
                <a:prstGeom prst="rect">
                  <a:avLst/>
                </a:prstGeom>
                <a:noFill/>
                <a:ln w="7">
                  <a:solidFill>
                    <a:srgbClr val="A0A0A0"/>
                  </a:solidFill>
                  <a:miter lim="800000"/>
                  <a:headEnd/>
                  <a:tailEnd/>
                </a:ln>
              </p:spPr>
              <p:txBody>
                <a:bodyPr/>
                <a:lstStyle/>
                <a:p>
                  <a:endParaRPr lang="en-US"/>
                </a:p>
              </p:txBody>
            </p:sp>
          </p:grpSp>
          <p:grpSp>
            <p:nvGrpSpPr>
              <p:cNvPr id="19468" name="Group 16"/>
              <p:cNvGrpSpPr>
                <a:grpSpLocks/>
              </p:cNvGrpSpPr>
              <p:nvPr/>
            </p:nvGrpSpPr>
            <p:grpSpPr bwMode="auto">
              <a:xfrm>
                <a:off x="0" y="1266"/>
                <a:ext cx="1701" cy="1210"/>
                <a:chOff x="0" y="1266"/>
                <a:chExt cx="1701" cy="1210"/>
              </a:xfrm>
            </p:grpSpPr>
            <p:sp>
              <p:nvSpPr>
                <p:cNvPr id="19472" name="Rectangle 7"/>
                <p:cNvSpPr>
                  <a:spLocks noChangeArrowheads="1"/>
                </p:cNvSpPr>
                <p:nvPr/>
              </p:nvSpPr>
              <p:spPr bwMode="auto">
                <a:xfrm>
                  <a:off x="0" y="1266"/>
                  <a:ext cx="1701" cy="1210"/>
                </a:xfrm>
                <a:prstGeom prst="rect">
                  <a:avLst/>
                </a:prstGeom>
                <a:noFill/>
                <a:ln w="9525">
                  <a:noFill/>
                  <a:miter lim="800000"/>
                  <a:headEnd/>
                  <a:tailEnd/>
                </a:ln>
              </p:spPr>
              <p:txBody>
                <a:bodyPr anchor="ctr"/>
                <a:lstStyle/>
                <a:p>
                  <a:r>
                    <a:rPr lang="en-US" sz="1600" b="1">
                      <a:solidFill>
                        <a:schemeClr val="tx1"/>
                      </a:solidFill>
                    </a:rPr>
                    <a:t>Anacin Maximum Strength</a:t>
                  </a:r>
                  <a:br>
                    <a:rPr lang="en-US" sz="1600" b="1">
                      <a:solidFill>
                        <a:schemeClr val="tx1"/>
                      </a:solidFill>
                    </a:rPr>
                  </a:br>
                  <a:r>
                    <a:rPr lang="en-US" sz="1600" b="1">
                      <a:solidFill>
                        <a:schemeClr val="tx1"/>
                      </a:solidFill>
                    </a:rPr>
                    <a:t>Anacin Tablets and Caplets</a:t>
                  </a:r>
                  <a:br>
                    <a:rPr lang="en-US" sz="1600" b="1">
                      <a:solidFill>
                        <a:schemeClr val="tx1"/>
                      </a:solidFill>
                    </a:rPr>
                  </a:br>
                  <a:r>
                    <a:rPr lang="en-US" sz="1600" b="1">
                      <a:solidFill>
                        <a:schemeClr val="tx1"/>
                      </a:solidFill>
                    </a:rPr>
                    <a:t>Aspirin-Free Excedrin Caplets </a:t>
                  </a:r>
                  <a:br>
                    <a:rPr lang="en-US" sz="1600" b="1">
                      <a:solidFill>
                        <a:schemeClr val="tx1"/>
                      </a:solidFill>
                    </a:rPr>
                  </a:br>
                  <a:r>
                    <a:rPr lang="en-US" sz="1600" b="1">
                      <a:solidFill>
                        <a:schemeClr val="tx1"/>
                      </a:solidFill>
                    </a:rPr>
                    <a:t>Excedrin Extra Strength Caplets and Tablets</a:t>
                  </a:r>
                  <a:br>
                    <a:rPr lang="en-US" sz="1600" b="1">
                      <a:solidFill>
                        <a:schemeClr val="tx1"/>
                      </a:solidFill>
                    </a:rPr>
                  </a:br>
                  <a:r>
                    <a:rPr lang="en-US" sz="1600" b="1">
                      <a:solidFill>
                        <a:schemeClr val="tx1"/>
                      </a:solidFill>
                    </a:rPr>
                    <a:t>Excedrin Migraine</a:t>
                  </a:r>
                  <a:br>
                    <a:rPr lang="en-US" sz="1600" b="1">
                      <a:solidFill>
                        <a:schemeClr val="tx1"/>
                      </a:solidFill>
                    </a:rPr>
                  </a:br>
                  <a:r>
                    <a:rPr lang="en-US" sz="1600" b="1">
                      <a:solidFill>
                        <a:schemeClr val="tx1"/>
                      </a:solidFill>
                    </a:rPr>
                    <a:t>Midol Menstrual Maximum Strength Caplets</a:t>
                  </a:r>
                  <a:br>
                    <a:rPr lang="en-US" sz="1600" b="1">
                      <a:solidFill>
                        <a:schemeClr val="tx1"/>
                      </a:solidFill>
                    </a:rPr>
                  </a:br>
                  <a:r>
                    <a:rPr lang="en-US" sz="1600" b="1">
                      <a:solidFill>
                        <a:schemeClr val="tx1"/>
                      </a:solidFill>
                    </a:rPr>
                    <a:t>NoDoz Maximum Strength</a:t>
                  </a:r>
                  <a:br>
                    <a:rPr lang="en-US" sz="1600" b="1">
                      <a:solidFill>
                        <a:schemeClr val="tx1"/>
                      </a:solidFill>
                    </a:rPr>
                  </a:br>
                  <a:r>
                    <a:rPr lang="en-US" sz="1600" b="1">
                      <a:solidFill>
                        <a:schemeClr val="tx1"/>
                      </a:solidFill>
                    </a:rPr>
                    <a:t>Pain Reliever Plus Tablets </a:t>
                  </a:r>
                  <a:br>
                    <a:rPr lang="en-US" sz="1600" b="1">
                      <a:solidFill>
                        <a:schemeClr val="tx1"/>
                      </a:solidFill>
                    </a:rPr>
                  </a:br>
                  <a:r>
                    <a:rPr lang="en-US" sz="1600" b="1">
                      <a:solidFill>
                        <a:schemeClr val="tx1"/>
                      </a:solidFill>
                    </a:rPr>
                    <a:t>Vanquish Caplets</a:t>
                  </a:r>
                  <a:br>
                    <a:rPr lang="en-US" sz="1600" b="1">
                      <a:solidFill>
                        <a:schemeClr val="tx1"/>
                      </a:solidFill>
                    </a:rPr>
                  </a:br>
                  <a:r>
                    <a:rPr lang="en-US" sz="1600" b="1">
                      <a:solidFill>
                        <a:schemeClr val="tx1"/>
                      </a:solidFill>
                    </a:rPr>
                    <a:t>Vivarin </a:t>
                  </a:r>
                  <a:endParaRPr lang="en-US" sz="3600" b="1">
                    <a:solidFill>
                      <a:schemeClr val="tx1"/>
                    </a:solidFill>
                  </a:endParaRPr>
                </a:p>
              </p:txBody>
            </p:sp>
            <p:sp>
              <p:nvSpPr>
                <p:cNvPr id="19473" name="Rectangle 15"/>
                <p:cNvSpPr>
                  <a:spLocks noChangeArrowheads="1"/>
                </p:cNvSpPr>
                <p:nvPr/>
              </p:nvSpPr>
              <p:spPr bwMode="auto">
                <a:xfrm>
                  <a:off x="0" y="1266"/>
                  <a:ext cx="1701" cy="1210"/>
                </a:xfrm>
                <a:prstGeom prst="rect">
                  <a:avLst/>
                </a:prstGeom>
                <a:noFill/>
                <a:ln w="7">
                  <a:solidFill>
                    <a:srgbClr val="A0A0A0"/>
                  </a:solidFill>
                  <a:miter lim="800000"/>
                  <a:headEnd/>
                  <a:tailEnd/>
                </a:ln>
              </p:spPr>
              <p:txBody>
                <a:bodyPr/>
                <a:lstStyle/>
                <a:p>
                  <a:endParaRPr lang="en-US"/>
                </a:p>
              </p:txBody>
            </p:sp>
          </p:grpSp>
          <p:grpSp>
            <p:nvGrpSpPr>
              <p:cNvPr id="19469" name="Group 18"/>
              <p:cNvGrpSpPr>
                <a:grpSpLocks/>
              </p:cNvGrpSpPr>
              <p:nvPr/>
            </p:nvGrpSpPr>
            <p:grpSpPr bwMode="auto">
              <a:xfrm>
                <a:off x="1701" y="1266"/>
                <a:ext cx="1129" cy="1210"/>
                <a:chOff x="1701" y="1266"/>
                <a:chExt cx="1129" cy="1210"/>
              </a:xfrm>
            </p:grpSpPr>
            <p:sp>
              <p:nvSpPr>
                <p:cNvPr id="19470" name="Rectangle 8"/>
                <p:cNvSpPr>
                  <a:spLocks noChangeArrowheads="1"/>
                </p:cNvSpPr>
                <p:nvPr/>
              </p:nvSpPr>
              <p:spPr bwMode="auto">
                <a:xfrm>
                  <a:off x="1701" y="1266"/>
                  <a:ext cx="1129" cy="1210"/>
                </a:xfrm>
                <a:prstGeom prst="rect">
                  <a:avLst/>
                </a:prstGeom>
                <a:noFill/>
                <a:ln w="9525">
                  <a:noFill/>
                  <a:miter lim="800000"/>
                  <a:headEnd/>
                  <a:tailEnd/>
                </a:ln>
              </p:spPr>
              <p:txBody>
                <a:bodyPr anchor="ctr"/>
                <a:lstStyle/>
                <a:p>
                  <a:r>
                    <a:rPr lang="en-US" sz="1800">
                      <a:solidFill>
                        <a:schemeClr val="tx1"/>
                      </a:solidFill>
                    </a:rPr>
                    <a:t>32 mg.</a:t>
                  </a:r>
                  <a:br>
                    <a:rPr lang="en-US" sz="1800">
                      <a:solidFill>
                        <a:schemeClr val="tx1"/>
                      </a:solidFill>
                    </a:rPr>
                  </a:br>
                  <a:r>
                    <a:rPr lang="en-US" sz="1800">
                      <a:solidFill>
                        <a:schemeClr val="tx1"/>
                      </a:solidFill>
                    </a:rPr>
                    <a:t>32 mg.</a:t>
                  </a:r>
                  <a:br>
                    <a:rPr lang="en-US" sz="1800">
                      <a:solidFill>
                        <a:schemeClr val="tx1"/>
                      </a:solidFill>
                    </a:rPr>
                  </a:br>
                  <a:r>
                    <a:rPr lang="en-US" sz="1800">
                      <a:solidFill>
                        <a:schemeClr val="tx1"/>
                      </a:solidFill>
                    </a:rPr>
                    <a:t>65 mg.</a:t>
                  </a:r>
                  <a:br>
                    <a:rPr lang="en-US" sz="1800">
                      <a:solidFill>
                        <a:schemeClr val="tx1"/>
                      </a:solidFill>
                    </a:rPr>
                  </a:br>
                  <a:r>
                    <a:rPr lang="en-US" sz="1800">
                      <a:solidFill>
                        <a:schemeClr val="tx1"/>
                      </a:solidFill>
                    </a:rPr>
                    <a:t>65 mg.</a:t>
                  </a:r>
                  <a:br>
                    <a:rPr lang="en-US" sz="1800">
                      <a:solidFill>
                        <a:schemeClr val="tx1"/>
                      </a:solidFill>
                    </a:rPr>
                  </a:br>
                  <a:r>
                    <a:rPr lang="en-US" sz="1800">
                      <a:solidFill>
                        <a:schemeClr val="tx1"/>
                      </a:solidFill>
                    </a:rPr>
                    <a:t>65 mg.</a:t>
                  </a:r>
                  <a:br>
                    <a:rPr lang="en-US" sz="1800">
                      <a:solidFill>
                        <a:schemeClr val="tx1"/>
                      </a:solidFill>
                    </a:rPr>
                  </a:br>
                  <a:r>
                    <a:rPr lang="en-US" sz="1800">
                      <a:solidFill>
                        <a:schemeClr val="tx1"/>
                      </a:solidFill>
                    </a:rPr>
                    <a:t>60 mg.</a:t>
                  </a:r>
                  <a:br>
                    <a:rPr lang="en-US" sz="1800">
                      <a:solidFill>
                        <a:schemeClr val="tx1"/>
                      </a:solidFill>
                    </a:rPr>
                  </a:br>
                  <a:r>
                    <a:rPr lang="en-US" sz="1800">
                      <a:solidFill>
                        <a:schemeClr val="tx1"/>
                      </a:solidFill>
                    </a:rPr>
                    <a:t>200 mg.</a:t>
                  </a:r>
                  <a:br>
                    <a:rPr lang="en-US" sz="1800">
                      <a:solidFill>
                        <a:schemeClr val="tx1"/>
                      </a:solidFill>
                    </a:rPr>
                  </a:br>
                  <a:r>
                    <a:rPr lang="en-US" sz="1800">
                      <a:solidFill>
                        <a:schemeClr val="tx1"/>
                      </a:solidFill>
                    </a:rPr>
                    <a:t>65 mg.</a:t>
                  </a:r>
                  <a:br>
                    <a:rPr lang="en-US" sz="1800">
                      <a:solidFill>
                        <a:schemeClr val="tx1"/>
                      </a:solidFill>
                    </a:rPr>
                  </a:br>
                  <a:r>
                    <a:rPr lang="en-US" sz="1800">
                      <a:solidFill>
                        <a:schemeClr val="tx1"/>
                      </a:solidFill>
                    </a:rPr>
                    <a:t>33 mg.</a:t>
                  </a:r>
                  <a:br>
                    <a:rPr lang="en-US" sz="1800">
                      <a:solidFill>
                        <a:schemeClr val="tx1"/>
                      </a:solidFill>
                    </a:rPr>
                  </a:br>
                  <a:r>
                    <a:rPr lang="en-US" sz="1800">
                      <a:solidFill>
                        <a:schemeClr val="tx1"/>
                      </a:solidFill>
                    </a:rPr>
                    <a:t>200 mg. </a:t>
                  </a:r>
                  <a:endParaRPr lang="en-US" sz="4000">
                    <a:solidFill>
                      <a:schemeClr val="tx1"/>
                    </a:solidFill>
                  </a:endParaRPr>
                </a:p>
              </p:txBody>
            </p:sp>
            <p:sp>
              <p:nvSpPr>
                <p:cNvPr id="19471" name="Rectangle 17"/>
                <p:cNvSpPr>
                  <a:spLocks noChangeArrowheads="1"/>
                </p:cNvSpPr>
                <p:nvPr/>
              </p:nvSpPr>
              <p:spPr bwMode="auto">
                <a:xfrm>
                  <a:off x="1701" y="1266"/>
                  <a:ext cx="1129" cy="1210"/>
                </a:xfrm>
                <a:prstGeom prst="rect">
                  <a:avLst/>
                </a:prstGeom>
                <a:noFill/>
                <a:ln w="7">
                  <a:solidFill>
                    <a:srgbClr val="A0A0A0"/>
                  </a:solidFill>
                  <a:miter lim="800000"/>
                  <a:headEnd/>
                  <a:tailEnd/>
                </a:ln>
              </p:spPr>
              <p:txBody>
                <a:bodyPr/>
                <a:lstStyle/>
                <a:p>
                  <a:endParaRPr lang="en-US"/>
                </a:p>
              </p:txBody>
            </p:sp>
          </p:grpSp>
        </p:grpSp>
        <p:sp>
          <p:nvSpPr>
            <p:cNvPr id="19464" name="Rectangle 20"/>
            <p:cNvSpPr>
              <a:spLocks noChangeArrowheads="1"/>
            </p:cNvSpPr>
            <p:nvPr/>
          </p:nvSpPr>
          <p:spPr bwMode="auto">
            <a:xfrm>
              <a:off x="-2" y="-2"/>
              <a:ext cx="2834" cy="2480"/>
            </a:xfrm>
            <a:prstGeom prst="rect">
              <a:avLst/>
            </a:prstGeom>
            <a:noFill/>
            <a:ln w="7937">
              <a:solidFill>
                <a:srgbClr val="A0A0A0"/>
              </a:solidFill>
              <a:miter lim="800000"/>
              <a:headEnd/>
              <a:tailEnd/>
            </a:ln>
          </p:spPr>
          <p:txBody>
            <a:bodyPr/>
            <a:lstStyle/>
            <a:p>
              <a:endParaRPr lang="en-US"/>
            </a:p>
          </p:txBody>
        </p:sp>
      </p:grpSp>
      <p:grpSp>
        <p:nvGrpSpPr>
          <p:cNvPr id="19459" name="Group 23"/>
          <p:cNvGrpSpPr>
            <a:grpSpLocks/>
          </p:cNvGrpSpPr>
          <p:nvPr/>
        </p:nvGrpSpPr>
        <p:grpSpPr bwMode="auto">
          <a:xfrm>
            <a:off x="1162050" y="1316038"/>
            <a:ext cx="184150" cy="4230687"/>
            <a:chOff x="-58" y="0"/>
            <a:chExt cx="116" cy="2665"/>
          </a:xfrm>
        </p:grpSpPr>
        <p:sp>
          <p:nvSpPr>
            <p:cNvPr id="19460" name="Rectangle 2"/>
            <p:cNvSpPr>
              <a:spLocks noChangeArrowheads="1"/>
            </p:cNvSpPr>
            <p:nvPr/>
          </p:nvSpPr>
          <p:spPr bwMode="auto">
            <a:xfrm>
              <a:off x="0" y="0"/>
              <a:ext cx="0" cy="0"/>
            </a:xfrm>
            <a:prstGeom prst="rect">
              <a:avLst/>
            </a:prstGeom>
            <a:noFill/>
            <a:ln w="9525">
              <a:noFill/>
              <a:miter lim="800000"/>
              <a:headEnd/>
              <a:tailEnd/>
            </a:ln>
          </p:spPr>
          <p:txBody>
            <a:bodyPr>
              <a:spAutoFit/>
            </a:bodyPr>
            <a:lstStyle/>
            <a:p>
              <a:endParaRPr lang="en-US"/>
            </a:p>
          </p:txBody>
        </p:sp>
        <p:sp>
          <p:nvSpPr>
            <p:cNvPr id="19461" name="Rectangle 3"/>
            <p:cNvSpPr>
              <a:spLocks noChangeArrowheads="1"/>
            </p:cNvSpPr>
            <p:nvPr/>
          </p:nvSpPr>
          <p:spPr bwMode="auto">
            <a:xfrm>
              <a:off x="0" y="0"/>
              <a:ext cx="0" cy="0"/>
            </a:xfrm>
            <a:prstGeom prst="rect">
              <a:avLst/>
            </a:prstGeom>
            <a:noFill/>
            <a:ln w="9525">
              <a:noFill/>
              <a:miter lim="800000"/>
              <a:headEnd/>
              <a:tailEnd/>
            </a:ln>
          </p:spPr>
          <p:txBody>
            <a:bodyPr>
              <a:spAutoFit/>
            </a:bodyPr>
            <a:lstStyle/>
            <a:p>
              <a:endParaRPr lang="en-US"/>
            </a:p>
          </p:txBody>
        </p:sp>
        <p:sp>
          <p:nvSpPr>
            <p:cNvPr id="19462" name="Rectangle 22"/>
            <p:cNvSpPr>
              <a:spLocks noChangeArrowheads="1"/>
            </p:cNvSpPr>
            <p:nvPr/>
          </p:nvSpPr>
          <p:spPr bwMode="auto">
            <a:xfrm>
              <a:off x="-58" y="2291"/>
              <a:ext cx="116" cy="374"/>
            </a:xfrm>
            <a:prstGeom prst="rect">
              <a:avLst/>
            </a:prstGeom>
            <a:noFill/>
            <a:ln w="9525">
              <a:noFill/>
              <a:miter lim="800000"/>
              <a:headEnd/>
              <a:tailEnd/>
            </a:ln>
          </p:spPr>
          <p:txBody>
            <a:bodyPr anchor="ctr">
              <a:spAutoFit/>
            </a:bodyPr>
            <a:lstStyle/>
            <a:p>
              <a:pPr algn="ctr"/>
              <a:r>
                <a:rPr lang="en-US" sz="900">
                  <a:solidFill>
                    <a:schemeClr val="tx1"/>
                  </a:solidFill>
                </a:rPr>
                <a:t> </a:t>
              </a:r>
              <a:endParaRPr lang="en-US" sz="2400">
                <a:solidFill>
                  <a:schemeClr val="tx1"/>
                </a:solidFill>
              </a:endParaRPr>
            </a:p>
            <a:p>
              <a:pPr algn="ctr" eaLnBrk="0" hangingPunct="0"/>
              <a:endParaRPr lang="en-US" sz="2400">
                <a:solidFill>
                  <a:schemeClr val="tx1"/>
                </a:solidFill>
              </a:endParaRPr>
            </a:p>
          </p:txBody>
        </p:sp>
      </p:gr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474" name="Group 18"/>
          <p:cNvGraphicFramePr>
            <a:graphicFrameLocks noGrp="1"/>
          </p:cNvGraphicFramePr>
          <p:nvPr/>
        </p:nvGraphicFramePr>
        <p:xfrm>
          <a:off x="1143000" y="3886200"/>
          <a:ext cx="7162800" cy="2194560"/>
        </p:xfrm>
        <a:graphic>
          <a:graphicData uri="http://schemas.openxmlformats.org/drawingml/2006/table">
            <a:tbl>
              <a:tblPr/>
              <a:tblGrid>
                <a:gridCol w="6026150"/>
                <a:gridCol w="1136650"/>
              </a:tblGrid>
              <a:tr h="228600">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en-US" sz="2400" b="0" i="0" u="none" strike="noStrike" cap="none" normalizeH="0" baseline="0" smtClean="0">
                          <a:ln>
                            <a:noFill/>
                          </a:ln>
                          <a:solidFill>
                            <a:srgbClr val="3366CC"/>
                          </a:solidFill>
                          <a:effectLst/>
                          <a:latin typeface="inherit"/>
                          <a:hlinkClick r:id="rId2"/>
                        </a:rPr>
                        <a:t>Chocolate</a:t>
                      </a:r>
                      <a:r>
                        <a:rPr kumimoji="0" lang="en-US" sz="2400" b="0" i="0" u="none" strike="noStrike" cap="none" normalizeH="0" baseline="0" smtClean="0">
                          <a:ln>
                            <a:noFill/>
                          </a:ln>
                          <a:solidFill>
                            <a:schemeClr val="bg1"/>
                          </a:solidFill>
                          <a:effectLst/>
                          <a:latin typeface="inherit"/>
                        </a:rPr>
                        <a:t> milk (8 oz)</a:t>
                      </a:r>
                      <a:endParaRPr kumimoji="0" lang="en-US" sz="2400" b="0" i="0" u="none" strike="noStrike" cap="none" normalizeH="0" baseline="0" smtClean="0">
                        <a:ln>
                          <a:noFill/>
                        </a:ln>
                        <a:solidFill>
                          <a:schemeClr val="bg1"/>
                        </a:solidFill>
                        <a:effectLst/>
                        <a:latin typeface="Times New Roman" pitchFamily="18"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bg1"/>
                          </a:solidFill>
                          <a:effectLst/>
                          <a:latin typeface="inherit"/>
                        </a:rPr>
                        <a:t>4 mg</a:t>
                      </a:r>
                      <a:endParaRPr kumimoji="0" lang="en-US" sz="2400" b="1" i="0" u="none" strike="noStrike" cap="none" normalizeH="0" baseline="0" smtClean="0">
                        <a:ln>
                          <a:noFill/>
                        </a:ln>
                        <a:solidFill>
                          <a:schemeClr val="bg1"/>
                        </a:solidFill>
                        <a:effectLst/>
                        <a:latin typeface="Times New Roman" pitchFamily="18" charset="0"/>
                      </a:endParaRPr>
                    </a:p>
                  </a:txBody>
                  <a:tcPr horzOverflow="overflow">
                    <a:lnL>
                      <a:noFill/>
                    </a:lnL>
                    <a:lnR>
                      <a:noFill/>
                    </a:lnR>
                    <a:lnT>
                      <a:noFill/>
                    </a:lnT>
                    <a:lnB>
                      <a:noFill/>
                    </a:lnB>
                    <a:lnTlToBr>
                      <a:noFill/>
                    </a:lnTlToBr>
                    <a:lnBlToTr>
                      <a:noFill/>
                    </a:lnBlToTr>
                    <a:noFill/>
                  </a:tcPr>
                </a:tc>
              </a:tr>
              <a:tr h="228600">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bg1"/>
                          </a:solidFill>
                          <a:effectLst/>
                          <a:latin typeface="inherit"/>
                        </a:rPr>
                        <a:t>Dark chocolate (1 oz)</a:t>
                      </a:r>
                      <a:endParaRPr kumimoji="0" lang="en-US" sz="2400" b="0" i="0" u="none" strike="noStrike" cap="none" normalizeH="0" baseline="0" smtClean="0">
                        <a:ln>
                          <a:noFill/>
                        </a:ln>
                        <a:solidFill>
                          <a:schemeClr val="bg1"/>
                        </a:solidFill>
                        <a:effectLst/>
                        <a:latin typeface="Times New Roman" pitchFamily="18"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bg1"/>
                          </a:solidFill>
                          <a:effectLst/>
                          <a:latin typeface="inherit"/>
                        </a:rPr>
                        <a:t>20 mg</a:t>
                      </a:r>
                      <a:endParaRPr kumimoji="0" lang="en-US" sz="2400" b="1" i="0" u="none" strike="noStrike" cap="none" normalizeH="0" baseline="0" smtClean="0">
                        <a:ln>
                          <a:noFill/>
                        </a:ln>
                        <a:solidFill>
                          <a:schemeClr val="bg1"/>
                        </a:solidFill>
                        <a:effectLst/>
                        <a:latin typeface="Times New Roman" pitchFamily="18" charset="0"/>
                      </a:endParaRPr>
                    </a:p>
                  </a:txBody>
                  <a:tcPr horzOverflow="overflow">
                    <a:lnL>
                      <a:noFill/>
                    </a:lnL>
                    <a:lnR>
                      <a:noFill/>
                    </a:lnR>
                    <a:lnT>
                      <a:noFill/>
                    </a:lnT>
                    <a:lnB>
                      <a:noFill/>
                    </a:lnB>
                    <a:lnTlToBr>
                      <a:noFill/>
                    </a:lnTlToBr>
                    <a:lnBlToTr>
                      <a:noFill/>
                    </a:lnBlToTr>
                    <a:noFill/>
                  </a:tcPr>
                </a:tc>
              </a:tr>
              <a:tr h="228600">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bg1"/>
                          </a:solidFill>
                          <a:effectLst/>
                          <a:latin typeface="inherit"/>
                        </a:rPr>
                        <a:t>Milk chocolate (1 oz)</a:t>
                      </a:r>
                      <a:endParaRPr kumimoji="0" lang="en-US" sz="2400" b="0" i="0" u="none" strike="noStrike" cap="none" normalizeH="0" baseline="0" smtClean="0">
                        <a:ln>
                          <a:noFill/>
                        </a:ln>
                        <a:solidFill>
                          <a:schemeClr val="bg1"/>
                        </a:solidFill>
                        <a:effectLst/>
                        <a:latin typeface="Times New Roman" pitchFamily="18"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bg1"/>
                          </a:solidFill>
                          <a:effectLst/>
                          <a:latin typeface="inherit"/>
                        </a:rPr>
                        <a:t>6 mg</a:t>
                      </a:r>
                      <a:endParaRPr kumimoji="0" lang="en-US" sz="2400" b="1" i="0" u="none" strike="noStrike" cap="none" normalizeH="0" baseline="0" smtClean="0">
                        <a:ln>
                          <a:noFill/>
                        </a:ln>
                        <a:solidFill>
                          <a:schemeClr val="bg1"/>
                        </a:solidFill>
                        <a:effectLst/>
                        <a:latin typeface="Times New Roman" pitchFamily="18" charset="0"/>
                      </a:endParaRPr>
                    </a:p>
                  </a:txBody>
                  <a:tcPr horzOverflow="overflow">
                    <a:lnL>
                      <a:noFill/>
                    </a:lnL>
                    <a:lnR>
                      <a:noFill/>
                    </a:lnR>
                    <a:lnT>
                      <a:noFill/>
                    </a:lnT>
                    <a:lnB>
                      <a:noFill/>
                    </a:lnB>
                    <a:lnTlToBr>
                      <a:noFill/>
                    </a:lnTlToBr>
                    <a:lnBlToTr>
                      <a:noFill/>
                    </a:lnBlToTr>
                    <a:noFill/>
                  </a:tcPr>
                </a:tc>
              </a:tr>
              <a:tr h="228600">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bg1"/>
                          </a:solidFill>
                          <a:effectLst/>
                          <a:latin typeface="inherit"/>
                        </a:rPr>
                        <a:t>Ben &amp; Jerry's Coffee Fudge Frozen Yogurt (8 oz)</a:t>
                      </a:r>
                      <a:endParaRPr kumimoji="0" lang="en-US" sz="2400" b="0" i="0" u="none" strike="noStrike" cap="none" normalizeH="0" baseline="0" smtClean="0">
                        <a:ln>
                          <a:noFill/>
                        </a:ln>
                        <a:solidFill>
                          <a:schemeClr val="bg1"/>
                        </a:solidFill>
                        <a:effectLst/>
                        <a:latin typeface="Times New Roman" pitchFamily="18"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bg1"/>
                          </a:solidFill>
                          <a:effectLst/>
                          <a:latin typeface="inherit"/>
                        </a:rPr>
                        <a:t>85 mg</a:t>
                      </a:r>
                      <a:endParaRPr kumimoji="0" lang="en-US" sz="2400" b="1" i="0" u="none" strike="noStrike" cap="none" normalizeH="0" baseline="0" smtClean="0">
                        <a:ln>
                          <a:noFill/>
                        </a:ln>
                        <a:solidFill>
                          <a:schemeClr val="bg1"/>
                        </a:solidFill>
                        <a:effectLst/>
                        <a:latin typeface="Times New Roman" pitchFamily="18" charset="0"/>
                      </a:endParaRPr>
                    </a:p>
                  </a:txBody>
                  <a:tcPr horzOverflow="overflow">
                    <a:lnL>
                      <a:noFill/>
                    </a:lnL>
                    <a:lnR>
                      <a:noFill/>
                    </a:lnR>
                    <a:lnT>
                      <a:noFill/>
                    </a:lnT>
                    <a:lnB>
                      <a:noFill/>
                    </a:lnB>
                    <a:lnTlToBr>
                      <a:noFill/>
                    </a:lnTlToBr>
                    <a:lnBlToTr>
                      <a:noFill/>
                    </a:lnBlToTr>
                    <a:noFill/>
                  </a:tcPr>
                </a:tc>
              </a:tr>
            </a:tbl>
          </a:graphicData>
        </a:graphic>
      </p:graphicFrame>
      <p:pic>
        <p:nvPicPr>
          <p:cNvPr id="20491" name="Picture 16" descr="Chocolate"/>
          <p:cNvPicPr>
            <a:picLocks noChangeAspect="1" noChangeArrowheads="1"/>
          </p:cNvPicPr>
          <p:nvPr/>
        </p:nvPicPr>
        <p:blipFill>
          <a:blip r:embed="rId3" cstate="print"/>
          <a:srcRect/>
          <a:stretch>
            <a:fillRect/>
          </a:stretch>
        </p:blipFill>
        <p:spPr bwMode="auto">
          <a:xfrm>
            <a:off x="4800600" y="228600"/>
            <a:ext cx="4089400" cy="3271838"/>
          </a:xfrm>
          <a:prstGeom prst="rect">
            <a:avLst/>
          </a:prstGeom>
          <a:noFill/>
          <a:ln w="9525">
            <a:noFill/>
            <a:miter lim="800000"/>
            <a:headEnd/>
            <a:tailEnd/>
          </a:ln>
        </p:spPr>
      </p:pic>
      <p:sp>
        <p:nvSpPr>
          <p:cNvPr id="20492" name="WordArt 19"/>
          <p:cNvSpPr>
            <a:spLocks noChangeArrowheads="1" noChangeShapeType="1" noTextEdit="1"/>
          </p:cNvSpPr>
          <p:nvPr/>
        </p:nvSpPr>
        <p:spPr bwMode="auto">
          <a:xfrm>
            <a:off x="762000" y="1295400"/>
            <a:ext cx="3581400" cy="1905000"/>
          </a:xfrm>
          <a:prstGeom prst="rect">
            <a:avLst/>
          </a:prstGeom>
        </p:spPr>
        <p:txBody>
          <a:bodyPr wrap="none" fromWordArt="1">
            <a:prstTxWarp prst="textCascadeUp">
              <a:avLst>
                <a:gd name="adj" fmla="val 44444"/>
              </a:avLst>
            </a:prstTxWarp>
            <a:scene3d>
              <a:camera prst="legacyPerspectiveFront">
                <a:rot lat="20519997" lon="1080000" rev="0"/>
              </a:camera>
              <a:lightRig rig="legacyHarsh2" dir="b"/>
            </a:scene3d>
            <a:sp3d extrusionH="430200" prstMaterial="legacyMatte">
              <a:extrusionClr>
                <a:srgbClr val="FF6600"/>
              </a:extrusionClr>
            </a:sp3d>
          </a:bodyPr>
          <a:lstStyle/>
          <a:p>
            <a:pPr algn="ctr"/>
            <a:r>
              <a:rPr lang="en-US" sz="3600" kern="10">
                <a:ln w="9525">
                  <a:round/>
                  <a:headEnd/>
                  <a:tailEnd/>
                </a:ln>
                <a:gradFill rotWithShape="1">
                  <a:gsLst>
                    <a:gs pos="0">
                      <a:srgbClr val="FFE701"/>
                    </a:gs>
                    <a:gs pos="100000">
                      <a:srgbClr val="FE3E02"/>
                    </a:gs>
                  </a:gsLst>
                  <a:lin ang="5400000" scaled="1"/>
                </a:gradFill>
                <a:latin typeface="Impact"/>
              </a:rPr>
              <a:t>Chocolate</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sz="quarter" idx="4294967295"/>
          </p:nvPr>
        </p:nvSpPr>
        <p:spPr>
          <a:xfrm>
            <a:off x="0" y="609600"/>
            <a:ext cx="5334000" cy="1143000"/>
          </a:xfrm>
        </p:spPr>
        <p:txBody>
          <a:bodyPr/>
          <a:lstStyle/>
          <a:p>
            <a:pPr eaLnBrk="1" hangingPunct="1"/>
            <a:r>
              <a:rPr lang="en-US" sz="4000" smtClean="0">
                <a:solidFill>
                  <a:srgbClr val="FFFF00"/>
                </a:solidFill>
              </a:rPr>
              <a:t>Caffeine –coffee bean, tea leaves</a:t>
            </a:r>
          </a:p>
        </p:txBody>
      </p:sp>
      <p:pic>
        <p:nvPicPr>
          <p:cNvPr id="3075" name="Picture 10" descr="byf17166"/>
          <p:cNvPicPr>
            <a:picLocks noChangeAspect="1" noChangeArrowheads="1"/>
          </p:cNvPicPr>
          <p:nvPr/>
        </p:nvPicPr>
        <p:blipFill>
          <a:blip r:embed="rId2" cstate="print"/>
          <a:srcRect/>
          <a:stretch>
            <a:fillRect/>
          </a:stretch>
        </p:blipFill>
        <p:spPr bwMode="auto">
          <a:xfrm>
            <a:off x="304800" y="1905000"/>
            <a:ext cx="5019675" cy="4572000"/>
          </a:xfrm>
          <a:prstGeom prst="rect">
            <a:avLst/>
          </a:prstGeom>
          <a:noFill/>
          <a:ln w="9525">
            <a:noFill/>
            <a:miter lim="800000"/>
            <a:headEnd/>
            <a:tailEnd/>
          </a:ln>
        </p:spPr>
      </p:pic>
      <p:pic>
        <p:nvPicPr>
          <p:cNvPr id="3076" name="Picture 18" descr="CoffeeBeanCloseup6beansR"/>
          <p:cNvPicPr>
            <a:picLocks noChangeAspect="1" noChangeArrowheads="1"/>
          </p:cNvPicPr>
          <p:nvPr/>
        </p:nvPicPr>
        <p:blipFill>
          <a:blip r:embed="rId3" cstate="print"/>
          <a:srcRect/>
          <a:stretch>
            <a:fillRect/>
          </a:stretch>
        </p:blipFill>
        <p:spPr bwMode="auto">
          <a:xfrm>
            <a:off x="5943600" y="152400"/>
            <a:ext cx="2927350" cy="4381500"/>
          </a:xfrm>
          <a:prstGeom prst="rect">
            <a:avLst/>
          </a:prstGeom>
          <a:noFill/>
          <a:ln w="9525">
            <a:noFill/>
            <a:miter lim="800000"/>
            <a:headEnd/>
            <a:tailEnd/>
          </a:ln>
        </p:spPr>
      </p:pic>
      <p:pic>
        <p:nvPicPr>
          <p:cNvPr id="3077" name="Picture 20" descr="green-tea-fights-prostate-cancer"/>
          <p:cNvPicPr>
            <a:picLocks noChangeAspect="1" noChangeArrowheads="1"/>
          </p:cNvPicPr>
          <p:nvPr/>
        </p:nvPicPr>
        <p:blipFill>
          <a:blip r:embed="rId4" cstate="print"/>
          <a:srcRect/>
          <a:stretch>
            <a:fillRect/>
          </a:stretch>
        </p:blipFill>
        <p:spPr bwMode="auto">
          <a:xfrm>
            <a:off x="5295900" y="4143375"/>
            <a:ext cx="3619500" cy="2714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89023349"/>
              </p:ext>
            </p:extLst>
          </p:nvPr>
        </p:nvGraphicFramePr>
        <p:xfrm>
          <a:off x="3429000" y="2116340"/>
          <a:ext cx="3667125" cy="3749040"/>
        </p:xfrm>
        <a:graphic>
          <a:graphicData uri="http://schemas.openxmlformats.org/drawingml/2006/table">
            <a:tbl>
              <a:tblPr/>
              <a:tblGrid>
                <a:gridCol w="1222375"/>
                <a:gridCol w="1222375"/>
                <a:gridCol w="1222375"/>
              </a:tblGrid>
              <a:tr h="247650">
                <a:tc>
                  <a:txBody>
                    <a:bodyPr/>
                    <a:lstStyle/>
                    <a:p>
                      <a:pPr algn="l"/>
                      <a:r>
                        <a:rPr lang="en-US" b="1" dirty="0">
                          <a:solidFill>
                            <a:srgbClr val="000000"/>
                          </a:solidFill>
                          <a:effectLst/>
                        </a:rPr>
                        <a:t>Beverage</a:t>
                      </a:r>
                    </a:p>
                  </a:txBody>
                  <a:tcPr marR="95250" anchor="ctr">
                    <a:lnL>
                      <a:noFill/>
                    </a:lnL>
                    <a:lnR>
                      <a:noFill/>
                    </a:lnR>
                    <a:lnT>
                      <a:noFill/>
                    </a:lnT>
                    <a:lnB w="9525" cap="flat" cmpd="sng" algn="ctr">
                      <a:solidFill>
                        <a:srgbClr val="EBEBEB"/>
                      </a:solidFill>
                      <a:prstDash val="solid"/>
                      <a:round/>
                      <a:headEnd type="none" w="med" len="med"/>
                      <a:tailEnd type="none" w="med" len="med"/>
                    </a:lnB>
                    <a:solidFill>
                      <a:srgbClr val="FFFFFF"/>
                    </a:solidFill>
                  </a:tcPr>
                </a:tc>
                <a:tc>
                  <a:txBody>
                    <a:bodyPr/>
                    <a:lstStyle/>
                    <a:p>
                      <a:pPr algn="l"/>
                      <a:r>
                        <a:rPr lang="en-US" b="1">
                          <a:solidFill>
                            <a:srgbClr val="000000"/>
                          </a:solidFill>
                          <a:effectLst/>
                        </a:rPr>
                        <a:t>Short (8 floz)</a:t>
                      </a:r>
                    </a:p>
                  </a:txBody>
                  <a:tcPr marL="95250" marR="95250" anchor="ctr">
                    <a:lnL>
                      <a:noFill/>
                    </a:lnL>
                    <a:lnR>
                      <a:noFill/>
                    </a:lnR>
                    <a:lnT>
                      <a:noFill/>
                    </a:lnT>
                    <a:lnB w="9525" cap="flat" cmpd="sng" algn="ctr">
                      <a:solidFill>
                        <a:srgbClr val="EBEBEB"/>
                      </a:solidFill>
                      <a:prstDash val="solid"/>
                      <a:round/>
                      <a:headEnd type="none" w="med" len="med"/>
                      <a:tailEnd type="none" w="med" len="med"/>
                    </a:lnB>
                    <a:solidFill>
                      <a:srgbClr val="FFFFFF"/>
                    </a:solidFill>
                  </a:tcPr>
                </a:tc>
                <a:tc>
                  <a:txBody>
                    <a:bodyPr/>
                    <a:lstStyle/>
                    <a:p>
                      <a:pPr algn="l"/>
                      <a:r>
                        <a:rPr lang="en-US" b="1">
                          <a:solidFill>
                            <a:srgbClr val="000000"/>
                          </a:solidFill>
                          <a:effectLst/>
                        </a:rPr>
                        <a:t>Grande (16 floz)</a:t>
                      </a:r>
                    </a:p>
                  </a:txBody>
                  <a:tcPr marL="95250" marR="95250" anchor="ctr">
                    <a:lnL>
                      <a:noFill/>
                    </a:lnL>
                    <a:lnR>
                      <a:noFill/>
                    </a:lnR>
                    <a:lnT>
                      <a:noFill/>
                    </a:lnT>
                    <a:lnB w="9525" cap="flat" cmpd="sng" algn="ctr">
                      <a:solidFill>
                        <a:srgbClr val="EBEBEB"/>
                      </a:solidFill>
                      <a:prstDash val="solid"/>
                      <a:round/>
                      <a:headEnd type="none" w="med" len="med"/>
                      <a:tailEnd type="none" w="med" len="med"/>
                    </a:lnB>
                    <a:solidFill>
                      <a:srgbClr val="FFFFFF"/>
                    </a:solidFill>
                  </a:tcPr>
                </a:tc>
              </a:tr>
              <a:tr h="247650">
                <a:tc>
                  <a:txBody>
                    <a:bodyPr/>
                    <a:lstStyle/>
                    <a:p>
                      <a:r>
                        <a:rPr lang="en-US">
                          <a:effectLst/>
                        </a:rPr>
                        <a:t>Featured Dark Roast</a:t>
                      </a:r>
                    </a:p>
                  </a:txBody>
                  <a:tcPr marR="95250" anchor="ctr">
                    <a:lnL>
                      <a:noFill/>
                    </a:lnL>
                    <a:lnR>
                      <a:noFill/>
                    </a:lnR>
                    <a:lnT w="9525" cap="flat" cmpd="sng" algn="ctr">
                      <a:solidFill>
                        <a:srgbClr val="EBEBEB"/>
                      </a:solidFill>
                      <a:prstDash val="solid"/>
                      <a:round/>
                      <a:headEnd type="none" w="med" len="med"/>
                      <a:tailEnd type="none" w="med" len="med"/>
                    </a:lnT>
                    <a:lnB w="9525" cap="flat" cmpd="sng" algn="ctr">
                      <a:solidFill>
                        <a:srgbClr val="EBEBEB"/>
                      </a:solidFill>
                      <a:prstDash val="solid"/>
                      <a:round/>
                      <a:headEnd type="none" w="med" len="med"/>
                      <a:tailEnd type="none" w="med" len="med"/>
                    </a:lnB>
                    <a:solidFill>
                      <a:srgbClr val="FFFFFF"/>
                    </a:solidFill>
                  </a:tcPr>
                </a:tc>
                <a:tc>
                  <a:txBody>
                    <a:bodyPr/>
                    <a:lstStyle/>
                    <a:p>
                      <a:r>
                        <a:rPr lang="en-US">
                          <a:effectLst/>
                        </a:rPr>
                        <a:t>130mg</a:t>
                      </a:r>
                    </a:p>
                  </a:txBody>
                  <a:tcPr marL="95250" marR="95250" anchor="ctr">
                    <a:lnL>
                      <a:noFill/>
                    </a:lnL>
                    <a:lnR>
                      <a:noFill/>
                    </a:lnR>
                    <a:lnT w="9525" cap="flat" cmpd="sng" algn="ctr">
                      <a:solidFill>
                        <a:srgbClr val="EBEBEB"/>
                      </a:solidFill>
                      <a:prstDash val="solid"/>
                      <a:round/>
                      <a:headEnd type="none" w="med" len="med"/>
                      <a:tailEnd type="none" w="med" len="med"/>
                    </a:lnT>
                    <a:lnB w="9525" cap="flat" cmpd="sng" algn="ctr">
                      <a:solidFill>
                        <a:srgbClr val="EBEBEB"/>
                      </a:solidFill>
                      <a:prstDash val="solid"/>
                      <a:round/>
                      <a:headEnd type="none" w="med" len="med"/>
                      <a:tailEnd type="none" w="med" len="med"/>
                    </a:lnB>
                    <a:solidFill>
                      <a:srgbClr val="FFFFFF"/>
                    </a:solidFill>
                  </a:tcPr>
                </a:tc>
                <a:tc>
                  <a:txBody>
                    <a:bodyPr/>
                    <a:lstStyle/>
                    <a:p>
                      <a:r>
                        <a:rPr lang="en-US">
                          <a:effectLst/>
                        </a:rPr>
                        <a:t>260mg</a:t>
                      </a:r>
                    </a:p>
                  </a:txBody>
                  <a:tcPr marL="95250" marR="95250" anchor="ctr">
                    <a:lnL>
                      <a:noFill/>
                    </a:lnL>
                    <a:lnR>
                      <a:noFill/>
                    </a:lnR>
                    <a:lnT w="9525" cap="flat" cmpd="sng" algn="ctr">
                      <a:solidFill>
                        <a:srgbClr val="EBEBEB"/>
                      </a:solidFill>
                      <a:prstDash val="solid"/>
                      <a:round/>
                      <a:headEnd type="none" w="med" len="med"/>
                      <a:tailEnd type="none" w="med" len="med"/>
                    </a:lnT>
                    <a:lnB w="9525" cap="flat" cmpd="sng" algn="ctr">
                      <a:solidFill>
                        <a:srgbClr val="EBEBEB"/>
                      </a:solidFill>
                      <a:prstDash val="solid"/>
                      <a:round/>
                      <a:headEnd type="none" w="med" len="med"/>
                      <a:tailEnd type="none" w="med" len="med"/>
                    </a:lnB>
                    <a:solidFill>
                      <a:srgbClr val="FFFFFF"/>
                    </a:solidFill>
                  </a:tcPr>
                </a:tc>
              </a:tr>
              <a:tr h="247650">
                <a:tc>
                  <a:txBody>
                    <a:bodyPr/>
                    <a:lstStyle/>
                    <a:p>
                      <a:r>
                        <a:rPr lang="en-US">
                          <a:effectLst/>
                        </a:rPr>
                        <a:t>Brewed Decaf Coffee</a:t>
                      </a:r>
                    </a:p>
                  </a:txBody>
                  <a:tcPr marR="95250" anchor="ctr">
                    <a:lnL>
                      <a:noFill/>
                    </a:lnL>
                    <a:lnR>
                      <a:noFill/>
                    </a:lnR>
                    <a:lnT w="9525" cap="flat" cmpd="sng" algn="ctr">
                      <a:solidFill>
                        <a:srgbClr val="EBEBEB"/>
                      </a:solidFill>
                      <a:prstDash val="solid"/>
                      <a:round/>
                      <a:headEnd type="none" w="med" len="med"/>
                      <a:tailEnd type="none" w="med" len="med"/>
                    </a:lnT>
                    <a:lnB w="9525" cap="flat" cmpd="sng" algn="ctr">
                      <a:solidFill>
                        <a:srgbClr val="EBEBEB"/>
                      </a:solidFill>
                      <a:prstDash val="solid"/>
                      <a:round/>
                      <a:headEnd type="none" w="med" len="med"/>
                      <a:tailEnd type="none" w="med" len="med"/>
                    </a:lnB>
                    <a:solidFill>
                      <a:srgbClr val="FFFFFF"/>
                    </a:solidFill>
                  </a:tcPr>
                </a:tc>
                <a:tc>
                  <a:txBody>
                    <a:bodyPr/>
                    <a:lstStyle/>
                    <a:p>
                      <a:r>
                        <a:rPr lang="en-US">
                          <a:effectLst/>
                        </a:rPr>
                        <a:t>15mg</a:t>
                      </a:r>
                    </a:p>
                  </a:txBody>
                  <a:tcPr marL="95250" marR="95250" anchor="ctr">
                    <a:lnL>
                      <a:noFill/>
                    </a:lnL>
                    <a:lnR>
                      <a:noFill/>
                    </a:lnR>
                    <a:lnT w="9525" cap="flat" cmpd="sng" algn="ctr">
                      <a:solidFill>
                        <a:srgbClr val="EBEBEB"/>
                      </a:solidFill>
                      <a:prstDash val="solid"/>
                      <a:round/>
                      <a:headEnd type="none" w="med" len="med"/>
                      <a:tailEnd type="none" w="med" len="med"/>
                    </a:lnT>
                    <a:lnB w="9525" cap="flat" cmpd="sng" algn="ctr">
                      <a:solidFill>
                        <a:srgbClr val="EBEBEB"/>
                      </a:solidFill>
                      <a:prstDash val="solid"/>
                      <a:round/>
                      <a:headEnd type="none" w="med" len="med"/>
                      <a:tailEnd type="none" w="med" len="med"/>
                    </a:lnB>
                    <a:solidFill>
                      <a:srgbClr val="FFFFFF"/>
                    </a:solidFill>
                  </a:tcPr>
                </a:tc>
                <a:tc>
                  <a:txBody>
                    <a:bodyPr/>
                    <a:lstStyle/>
                    <a:p>
                      <a:r>
                        <a:rPr lang="en-US" dirty="0">
                          <a:effectLst/>
                        </a:rPr>
                        <a:t>25mg</a:t>
                      </a:r>
                    </a:p>
                  </a:txBody>
                  <a:tcPr marL="95250" marR="95250" anchor="ctr">
                    <a:lnL>
                      <a:noFill/>
                    </a:lnL>
                    <a:lnR>
                      <a:noFill/>
                    </a:lnR>
                    <a:lnT w="9525" cap="flat" cmpd="sng" algn="ctr">
                      <a:solidFill>
                        <a:srgbClr val="EBEBEB"/>
                      </a:solidFill>
                      <a:prstDash val="solid"/>
                      <a:round/>
                      <a:headEnd type="none" w="med" len="med"/>
                      <a:tailEnd type="none" w="med" len="med"/>
                    </a:lnT>
                    <a:lnB w="9525" cap="flat" cmpd="sng" algn="ctr">
                      <a:solidFill>
                        <a:srgbClr val="EBEBEB"/>
                      </a:solidFill>
                      <a:prstDash val="solid"/>
                      <a:round/>
                      <a:headEnd type="none" w="med" len="med"/>
                      <a:tailEnd type="none" w="med" len="med"/>
                    </a:lnB>
                    <a:solidFill>
                      <a:srgbClr val="FFFFFF"/>
                    </a:solidFill>
                  </a:tcPr>
                </a:tc>
              </a:tr>
              <a:tr h="247650">
                <a:tc>
                  <a:txBody>
                    <a:bodyPr/>
                    <a:lstStyle/>
                    <a:p>
                      <a:r>
                        <a:rPr lang="en-US">
                          <a:effectLst/>
                        </a:rPr>
                        <a:t>Caffè Americano</a:t>
                      </a:r>
                    </a:p>
                  </a:txBody>
                  <a:tcPr marR="95250" anchor="ctr">
                    <a:lnL>
                      <a:noFill/>
                    </a:lnL>
                    <a:lnR>
                      <a:noFill/>
                    </a:lnR>
                    <a:lnT w="9525" cap="flat" cmpd="sng" algn="ctr">
                      <a:solidFill>
                        <a:srgbClr val="EBEBEB"/>
                      </a:solidFill>
                      <a:prstDash val="solid"/>
                      <a:round/>
                      <a:headEnd type="none" w="med" len="med"/>
                      <a:tailEnd type="none" w="med" len="med"/>
                    </a:lnT>
                    <a:lnB w="9525" cap="flat" cmpd="sng" algn="ctr">
                      <a:solidFill>
                        <a:srgbClr val="EBEBEB"/>
                      </a:solidFill>
                      <a:prstDash val="solid"/>
                      <a:round/>
                      <a:headEnd type="none" w="med" len="med"/>
                      <a:tailEnd type="none" w="med" len="med"/>
                    </a:lnB>
                    <a:solidFill>
                      <a:srgbClr val="FFFFFF"/>
                    </a:solidFill>
                  </a:tcPr>
                </a:tc>
                <a:tc>
                  <a:txBody>
                    <a:bodyPr/>
                    <a:lstStyle/>
                    <a:p>
                      <a:r>
                        <a:rPr lang="en-US">
                          <a:effectLst/>
                        </a:rPr>
                        <a:t>75mg</a:t>
                      </a:r>
                    </a:p>
                  </a:txBody>
                  <a:tcPr marL="95250" marR="95250" anchor="ctr">
                    <a:lnL>
                      <a:noFill/>
                    </a:lnL>
                    <a:lnR>
                      <a:noFill/>
                    </a:lnR>
                    <a:lnT w="9525" cap="flat" cmpd="sng" algn="ctr">
                      <a:solidFill>
                        <a:srgbClr val="EBEBEB"/>
                      </a:solidFill>
                      <a:prstDash val="solid"/>
                      <a:round/>
                      <a:headEnd type="none" w="med" len="med"/>
                      <a:tailEnd type="none" w="med" len="med"/>
                    </a:lnT>
                    <a:lnB w="9525" cap="flat" cmpd="sng" algn="ctr">
                      <a:solidFill>
                        <a:srgbClr val="EBEBEB"/>
                      </a:solidFill>
                      <a:prstDash val="solid"/>
                      <a:round/>
                      <a:headEnd type="none" w="med" len="med"/>
                      <a:tailEnd type="none" w="med" len="med"/>
                    </a:lnB>
                    <a:solidFill>
                      <a:srgbClr val="FFFFFF"/>
                    </a:solidFill>
                  </a:tcPr>
                </a:tc>
                <a:tc>
                  <a:txBody>
                    <a:bodyPr/>
                    <a:lstStyle/>
                    <a:p>
                      <a:r>
                        <a:rPr lang="en-US">
                          <a:effectLst/>
                        </a:rPr>
                        <a:t>225mg</a:t>
                      </a:r>
                    </a:p>
                  </a:txBody>
                  <a:tcPr marL="95250" marR="95250" anchor="ctr">
                    <a:lnL>
                      <a:noFill/>
                    </a:lnL>
                    <a:lnR>
                      <a:noFill/>
                    </a:lnR>
                    <a:lnT w="9525" cap="flat" cmpd="sng" algn="ctr">
                      <a:solidFill>
                        <a:srgbClr val="EBEBEB"/>
                      </a:solidFill>
                      <a:prstDash val="solid"/>
                      <a:round/>
                      <a:headEnd type="none" w="med" len="med"/>
                      <a:tailEnd type="none" w="med" len="med"/>
                    </a:lnT>
                    <a:lnB w="9525" cap="flat" cmpd="sng" algn="ctr">
                      <a:solidFill>
                        <a:srgbClr val="EBEBEB"/>
                      </a:solidFill>
                      <a:prstDash val="solid"/>
                      <a:round/>
                      <a:headEnd type="none" w="med" len="med"/>
                      <a:tailEnd type="none" w="med" len="med"/>
                    </a:lnB>
                    <a:solidFill>
                      <a:srgbClr val="FFFFFF"/>
                    </a:solidFill>
                  </a:tcPr>
                </a:tc>
              </a:tr>
              <a:tr h="247650">
                <a:tc>
                  <a:txBody>
                    <a:bodyPr/>
                    <a:lstStyle/>
                    <a:p>
                      <a:r>
                        <a:rPr lang="en-US">
                          <a:effectLst/>
                        </a:rPr>
                        <a:t>Caffè Latte (also flavored)</a:t>
                      </a:r>
                    </a:p>
                  </a:txBody>
                  <a:tcPr marR="95250" anchor="ctr">
                    <a:lnL>
                      <a:noFill/>
                    </a:lnL>
                    <a:lnR>
                      <a:noFill/>
                    </a:lnR>
                    <a:lnT w="9525" cap="flat" cmpd="sng" algn="ctr">
                      <a:solidFill>
                        <a:srgbClr val="EBEBEB"/>
                      </a:solidFill>
                      <a:prstDash val="solid"/>
                      <a:round/>
                      <a:headEnd type="none" w="med" len="med"/>
                      <a:tailEnd type="none" w="med" len="med"/>
                    </a:lnT>
                    <a:lnB w="9525" cap="flat" cmpd="sng" algn="ctr">
                      <a:solidFill>
                        <a:srgbClr val="EBEBEB"/>
                      </a:solidFill>
                      <a:prstDash val="solid"/>
                      <a:round/>
                      <a:headEnd type="none" w="med" len="med"/>
                      <a:tailEnd type="none" w="med" len="med"/>
                    </a:lnB>
                    <a:solidFill>
                      <a:srgbClr val="FFFFFF"/>
                    </a:solidFill>
                  </a:tcPr>
                </a:tc>
                <a:tc>
                  <a:txBody>
                    <a:bodyPr/>
                    <a:lstStyle/>
                    <a:p>
                      <a:r>
                        <a:rPr lang="en-US">
                          <a:effectLst/>
                        </a:rPr>
                        <a:t>75mg</a:t>
                      </a:r>
                    </a:p>
                  </a:txBody>
                  <a:tcPr marL="95250" marR="95250" anchor="ctr">
                    <a:lnL>
                      <a:noFill/>
                    </a:lnL>
                    <a:lnR>
                      <a:noFill/>
                    </a:lnR>
                    <a:lnT w="9525" cap="flat" cmpd="sng" algn="ctr">
                      <a:solidFill>
                        <a:srgbClr val="EBEBEB"/>
                      </a:solidFill>
                      <a:prstDash val="solid"/>
                      <a:round/>
                      <a:headEnd type="none" w="med" len="med"/>
                      <a:tailEnd type="none" w="med" len="med"/>
                    </a:lnT>
                    <a:lnB w="9525" cap="flat" cmpd="sng" algn="ctr">
                      <a:solidFill>
                        <a:srgbClr val="EBEBEB"/>
                      </a:solidFill>
                      <a:prstDash val="solid"/>
                      <a:round/>
                      <a:headEnd type="none" w="med" len="med"/>
                      <a:tailEnd type="none" w="med" len="med"/>
                    </a:lnB>
                    <a:solidFill>
                      <a:srgbClr val="FFFFFF"/>
                    </a:solidFill>
                  </a:tcPr>
                </a:tc>
                <a:tc>
                  <a:txBody>
                    <a:bodyPr/>
                    <a:lstStyle/>
                    <a:p>
                      <a:r>
                        <a:rPr lang="en-US" dirty="0">
                          <a:effectLst/>
                        </a:rPr>
                        <a:t>150mg</a:t>
                      </a:r>
                    </a:p>
                  </a:txBody>
                  <a:tcPr marL="95250" marR="95250" anchor="ctr">
                    <a:lnL>
                      <a:noFill/>
                    </a:lnL>
                    <a:lnR>
                      <a:noFill/>
                    </a:lnR>
                    <a:lnT w="9525" cap="flat" cmpd="sng" algn="ctr">
                      <a:solidFill>
                        <a:srgbClr val="EBEBEB"/>
                      </a:solidFill>
                      <a:prstDash val="solid"/>
                      <a:round/>
                      <a:headEnd type="none" w="med" len="med"/>
                      <a:tailEnd type="none" w="med" len="med"/>
                    </a:lnT>
                    <a:lnB w="9525" cap="flat" cmpd="sng" algn="ctr">
                      <a:solidFill>
                        <a:srgbClr val="EBEBEB"/>
                      </a:solidFill>
                      <a:prstDash val="solid"/>
                      <a:round/>
                      <a:headEnd type="none" w="med" len="med"/>
                      <a:tailEnd type="none" w="med" len="med"/>
                    </a:lnB>
                    <a:solidFill>
                      <a:srgbClr val="FFFFFF"/>
                    </a:solidFill>
                  </a:tcPr>
                </a:tc>
              </a:tr>
            </a:tbl>
          </a:graphicData>
        </a:graphic>
      </p:graphicFrame>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228600"/>
            <a:ext cx="2194560" cy="219456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2581336"/>
            <a:ext cx="2666667" cy="2819048"/>
          </a:xfrm>
          <a:prstGeom prst="rect">
            <a:avLst/>
          </a:prstGeom>
        </p:spPr>
      </p:pic>
      <p:graphicFrame>
        <p:nvGraphicFramePr>
          <p:cNvPr id="7" name="Table 6"/>
          <p:cNvGraphicFramePr>
            <a:graphicFrameLocks noGrp="1"/>
          </p:cNvGraphicFramePr>
          <p:nvPr>
            <p:extLst>
              <p:ext uri="{D42A27DB-BD31-4B8C-83A1-F6EECF244321}">
                <p14:modId xmlns:p14="http://schemas.microsoft.com/office/powerpoint/2010/main" val="4291959930"/>
              </p:ext>
            </p:extLst>
          </p:nvPr>
        </p:nvGraphicFramePr>
        <p:xfrm>
          <a:off x="2738437" y="102870"/>
          <a:ext cx="5810250" cy="1013460"/>
        </p:xfrm>
        <a:graphic>
          <a:graphicData uri="http://schemas.openxmlformats.org/drawingml/2006/table">
            <a:tbl>
              <a:tblPr/>
              <a:tblGrid>
                <a:gridCol w="1936750"/>
                <a:gridCol w="1936750"/>
                <a:gridCol w="1936750"/>
              </a:tblGrid>
              <a:tr h="0">
                <a:tc>
                  <a:txBody>
                    <a:bodyPr/>
                    <a:lstStyle/>
                    <a:p>
                      <a:r>
                        <a:rPr lang="en-US" dirty="0">
                          <a:effectLst/>
                        </a:rPr>
                        <a:t>Starbucks Coffee Frappuccino, bottle</a:t>
                      </a:r>
                    </a:p>
                  </a:txBody>
                  <a:tcPr marL="95250" marR="95250" marT="95250" marB="95250" anchor="ctr">
                    <a:lnL>
                      <a:noFill/>
                    </a:lnL>
                    <a:lnR>
                      <a:noFill/>
                    </a:lnR>
                    <a:lnT>
                      <a:noFill/>
                    </a:lnT>
                    <a:lnB w="9525" cap="flat" cmpd="sng" algn="ctr">
                      <a:solidFill>
                        <a:srgbClr val="DDDDDD"/>
                      </a:solidFill>
                      <a:prstDash val="solid"/>
                      <a:round/>
                      <a:headEnd type="none" w="med" len="med"/>
                      <a:tailEnd type="none" w="med" len="med"/>
                    </a:lnB>
                    <a:solidFill>
                      <a:srgbClr val="FFFFFF"/>
                    </a:solidFill>
                  </a:tcPr>
                </a:tc>
                <a:tc>
                  <a:txBody>
                    <a:bodyPr/>
                    <a:lstStyle/>
                    <a:p>
                      <a:r>
                        <a:rPr lang="en-US" dirty="0">
                          <a:effectLst/>
                        </a:rPr>
                        <a:t>14 oz. </a:t>
                      </a:r>
                    </a:p>
                  </a:txBody>
                  <a:tcPr marL="95250" marR="95250" marT="95250" marB="95250" anchor="ctr">
                    <a:lnL>
                      <a:noFill/>
                    </a:lnL>
                    <a:lnR>
                      <a:noFill/>
                    </a:lnR>
                    <a:lnT>
                      <a:noFill/>
                    </a:lnT>
                    <a:lnB w="9525" cap="flat" cmpd="sng" algn="ctr">
                      <a:solidFill>
                        <a:srgbClr val="DDDDDD"/>
                      </a:solidFill>
                      <a:prstDash val="solid"/>
                      <a:round/>
                      <a:headEnd type="none" w="med" len="med"/>
                      <a:tailEnd type="none" w="med" len="med"/>
                    </a:lnB>
                    <a:solidFill>
                      <a:srgbClr val="FFFFFF"/>
                    </a:solidFill>
                  </a:tcPr>
                </a:tc>
                <a:tc>
                  <a:txBody>
                    <a:bodyPr/>
                    <a:lstStyle/>
                    <a:p>
                      <a:r>
                        <a:rPr lang="en-US" dirty="0">
                          <a:effectLst/>
                        </a:rPr>
                        <a:t>130</a:t>
                      </a:r>
                    </a:p>
                  </a:txBody>
                  <a:tcPr marL="95250" marR="95250" marT="95250" marB="95250" anchor="ctr">
                    <a:lnL>
                      <a:noFill/>
                    </a:lnL>
                    <a:lnR>
                      <a:noFill/>
                    </a:lnR>
                    <a:lnT>
                      <a:noFill/>
                    </a:lnT>
                    <a:lnB w="9525" cap="flat" cmpd="sng" algn="ctr">
                      <a:solidFill>
                        <a:srgbClr val="DDDDDD"/>
                      </a:solidFill>
                      <a:prstDash val="solid"/>
                      <a:round/>
                      <a:headEnd type="none" w="med" len="med"/>
                      <a:tailEnd type="none" w="med" len="med"/>
                    </a:lnB>
                    <a:solidFill>
                      <a:srgbClr val="FFFFFF"/>
                    </a:solidFill>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1232166295"/>
              </p:ext>
            </p:extLst>
          </p:nvPr>
        </p:nvGraphicFramePr>
        <p:xfrm>
          <a:off x="152400" y="5913120"/>
          <a:ext cx="5810250" cy="739140"/>
        </p:xfrm>
        <a:graphic>
          <a:graphicData uri="http://schemas.openxmlformats.org/drawingml/2006/table">
            <a:tbl>
              <a:tblPr/>
              <a:tblGrid>
                <a:gridCol w="1936750"/>
                <a:gridCol w="1936750"/>
                <a:gridCol w="1936750"/>
              </a:tblGrid>
              <a:tr h="0">
                <a:tc>
                  <a:txBody>
                    <a:bodyPr/>
                    <a:lstStyle/>
                    <a:p>
                      <a:r>
                        <a:rPr lang="en-US" dirty="0">
                          <a:effectLst/>
                        </a:rPr>
                        <a:t>Starbucks Mocha Frappuccino</a:t>
                      </a:r>
                    </a:p>
                  </a:txBody>
                  <a:tcPr marL="95250" marR="95250" marT="95250" marB="95250" anchor="ctr">
                    <a:lnL>
                      <a:noFill/>
                    </a:lnL>
                    <a:lnR>
                      <a:noFill/>
                    </a:lnR>
                    <a:lnT>
                      <a:noFill/>
                    </a:lnT>
                    <a:lnB w="9525" cap="flat" cmpd="sng" algn="ctr">
                      <a:solidFill>
                        <a:srgbClr val="DDDDDD"/>
                      </a:solidFill>
                      <a:prstDash val="solid"/>
                      <a:round/>
                      <a:headEnd type="none" w="med" len="med"/>
                      <a:tailEnd type="none" w="med" len="med"/>
                    </a:lnB>
                    <a:solidFill>
                      <a:srgbClr val="FFFFFF"/>
                    </a:solidFill>
                  </a:tcPr>
                </a:tc>
                <a:tc>
                  <a:txBody>
                    <a:bodyPr/>
                    <a:lstStyle/>
                    <a:p>
                      <a:r>
                        <a:rPr lang="en-US">
                          <a:effectLst/>
                        </a:rPr>
                        <a:t>grande, 16 oz.</a:t>
                      </a:r>
                    </a:p>
                  </a:txBody>
                  <a:tcPr marL="95250" marR="95250" marT="95250" marB="95250" anchor="ctr">
                    <a:lnL>
                      <a:noFill/>
                    </a:lnL>
                    <a:lnR>
                      <a:noFill/>
                    </a:lnR>
                    <a:lnT>
                      <a:noFill/>
                    </a:lnT>
                    <a:lnB w="9525" cap="flat" cmpd="sng" algn="ctr">
                      <a:solidFill>
                        <a:srgbClr val="DDDDDD"/>
                      </a:solidFill>
                      <a:prstDash val="solid"/>
                      <a:round/>
                      <a:headEnd type="none" w="med" len="med"/>
                      <a:tailEnd type="none" w="med" len="med"/>
                    </a:lnB>
                    <a:solidFill>
                      <a:srgbClr val="FFFFFF"/>
                    </a:solidFill>
                  </a:tcPr>
                </a:tc>
                <a:tc>
                  <a:txBody>
                    <a:bodyPr/>
                    <a:lstStyle/>
                    <a:p>
                      <a:r>
                        <a:rPr lang="en-US" dirty="0">
                          <a:effectLst/>
                        </a:rPr>
                        <a:t>110</a:t>
                      </a:r>
                    </a:p>
                  </a:txBody>
                  <a:tcPr marL="95250" marR="95250" marT="95250" marB="95250" anchor="ctr">
                    <a:lnL>
                      <a:noFill/>
                    </a:lnL>
                    <a:lnR>
                      <a:noFill/>
                    </a:lnR>
                    <a:lnT>
                      <a:noFill/>
                    </a:lnT>
                    <a:lnB w="9525" cap="flat" cmpd="sng" algn="ctr">
                      <a:solidFill>
                        <a:srgbClr val="DDDDDD"/>
                      </a:solidFill>
                      <a:prstDash val="solid"/>
                      <a:round/>
                      <a:headEnd type="none" w="med" len="med"/>
                      <a:tailEnd type="none" w="med" len="med"/>
                    </a:lnB>
                    <a:solidFill>
                      <a:srgbClr val="FFFFFF"/>
                    </a:solidFill>
                  </a:tcPr>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3846539186"/>
              </p:ext>
            </p:extLst>
          </p:nvPr>
        </p:nvGraphicFramePr>
        <p:xfrm>
          <a:off x="3581400" y="944880"/>
          <a:ext cx="5876925" cy="1013460"/>
        </p:xfrm>
        <a:graphic>
          <a:graphicData uri="http://schemas.openxmlformats.org/drawingml/2006/table">
            <a:tbl>
              <a:tblPr/>
              <a:tblGrid>
                <a:gridCol w="1936750"/>
                <a:gridCol w="1936750"/>
                <a:gridCol w="2003425"/>
              </a:tblGrid>
              <a:tr h="0">
                <a:tc>
                  <a:txBody>
                    <a:bodyPr/>
                    <a:lstStyle/>
                    <a:p>
                      <a:r>
                        <a:rPr lang="en-US" dirty="0">
                          <a:effectLst/>
                        </a:rPr>
                        <a:t>Starbucks Chai Latte—iced or regular</a:t>
                      </a:r>
                    </a:p>
                  </a:txBody>
                  <a:tcPr marL="95250" marR="95250" marT="95250" marB="95250" anchor="ctr">
                    <a:lnL>
                      <a:noFill/>
                    </a:lnL>
                    <a:lnR>
                      <a:noFill/>
                    </a:lnR>
                    <a:lnT>
                      <a:noFill/>
                    </a:lnT>
                    <a:lnB w="9525" cap="flat" cmpd="sng" algn="ctr">
                      <a:solidFill>
                        <a:srgbClr val="DDDDDD"/>
                      </a:solidFill>
                      <a:prstDash val="solid"/>
                      <a:round/>
                      <a:headEnd type="none" w="med" len="med"/>
                      <a:tailEnd type="none" w="med" len="med"/>
                    </a:lnB>
                    <a:solidFill>
                      <a:srgbClr val="FFFFFF"/>
                    </a:solidFill>
                  </a:tcPr>
                </a:tc>
                <a:tc>
                  <a:txBody>
                    <a:bodyPr/>
                    <a:lstStyle/>
                    <a:p>
                      <a:r>
                        <a:rPr lang="en-US" dirty="0" err="1">
                          <a:effectLst/>
                        </a:rPr>
                        <a:t>grande</a:t>
                      </a:r>
                      <a:r>
                        <a:rPr lang="en-US" dirty="0">
                          <a:effectLst/>
                        </a:rPr>
                        <a:t>, 16 oz.</a:t>
                      </a:r>
                    </a:p>
                  </a:txBody>
                  <a:tcPr marL="95250" marR="95250" marT="95250" marB="95250" anchor="ctr">
                    <a:lnL>
                      <a:noFill/>
                    </a:lnL>
                    <a:lnR>
                      <a:noFill/>
                    </a:lnR>
                    <a:lnT>
                      <a:noFill/>
                    </a:lnT>
                    <a:lnB w="9525" cap="flat" cmpd="sng" algn="ctr">
                      <a:solidFill>
                        <a:srgbClr val="DDDDDD"/>
                      </a:solidFill>
                      <a:prstDash val="solid"/>
                      <a:round/>
                      <a:headEnd type="none" w="med" len="med"/>
                      <a:tailEnd type="none" w="med" len="med"/>
                    </a:lnB>
                    <a:solidFill>
                      <a:srgbClr val="FFFFFF"/>
                    </a:solidFill>
                  </a:tcPr>
                </a:tc>
                <a:tc>
                  <a:txBody>
                    <a:bodyPr/>
                    <a:lstStyle/>
                    <a:p>
                      <a:r>
                        <a:rPr lang="en-US" dirty="0">
                          <a:effectLst/>
                        </a:rPr>
                        <a:t>95</a:t>
                      </a:r>
                    </a:p>
                  </a:txBody>
                  <a:tcPr marL="95250" marR="95250" marT="95250" marB="95250" anchor="ctr">
                    <a:lnL>
                      <a:noFill/>
                    </a:lnL>
                    <a:lnR>
                      <a:noFill/>
                    </a:lnR>
                    <a:lnT>
                      <a:noFill/>
                    </a:lnT>
                    <a:lnB w="9525" cap="flat" cmpd="sng" algn="ctr">
                      <a:solidFill>
                        <a:srgbClr val="DDDDDD"/>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val="24881941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smtClean="0">
                <a:solidFill>
                  <a:srgbClr val="FFFF00"/>
                </a:solidFill>
              </a:rPr>
              <a:t>Caffeine in children</a:t>
            </a:r>
          </a:p>
        </p:txBody>
      </p:sp>
      <p:sp>
        <p:nvSpPr>
          <p:cNvPr id="24579" name="Rectangle 3"/>
          <p:cNvSpPr>
            <a:spLocks noGrp="1" noChangeArrowheads="1"/>
          </p:cNvSpPr>
          <p:nvPr>
            <p:ph type="body" sz="half" idx="2"/>
          </p:nvPr>
        </p:nvSpPr>
        <p:spPr>
          <a:xfrm>
            <a:off x="4419600" y="1981200"/>
            <a:ext cx="3810000" cy="4114800"/>
          </a:xfrm>
        </p:spPr>
        <p:txBody>
          <a:bodyPr/>
          <a:lstStyle/>
          <a:p>
            <a:pPr eaLnBrk="1" hangingPunct="1">
              <a:buFontTx/>
              <a:buNone/>
            </a:pPr>
            <a:r>
              <a:rPr lang="en-US" sz="2800" smtClean="0">
                <a:solidFill>
                  <a:schemeClr val="bg1"/>
                </a:solidFill>
              </a:rPr>
              <a:t>Caffeine/lbs body weight</a:t>
            </a:r>
          </a:p>
          <a:p>
            <a:pPr eaLnBrk="1" hangingPunct="1"/>
            <a:r>
              <a:rPr lang="en-US" sz="2800" b="1" smtClean="0">
                <a:solidFill>
                  <a:schemeClr val="bg1"/>
                </a:solidFill>
              </a:rPr>
              <a:t>Ages</a:t>
            </a:r>
          </a:p>
          <a:p>
            <a:pPr lvl="1" eaLnBrk="1" hangingPunct="1"/>
            <a:r>
              <a:rPr lang="en-US" sz="2400" b="1" smtClean="0">
                <a:solidFill>
                  <a:schemeClr val="bg1"/>
                </a:solidFill>
              </a:rPr>
              <a:t>2-4 yrs</a:t>
            </a:r>
          </a:p>
          <a:p>
            <a:pPr lvl="1" eaLnBrk="1" hangingPunct="1"/>
            <a:r>
              <a:rPr lang="en-US" sz="2400" b="1" smtClean="0">
                <a:solidFill>
                  <a:schemeClr val="bg1"/>
                </a:solidFill>
              </a:rPr>
              <a:t>5-7 yrs</a:t>
            </a:r>
          </a:p>
          <a:p>
            <a:pPr lvl="1" eaLnBrk="1" hangingPunct="1"/>
            <a:r>
              <a:rPr lang="en-US" sz="2400" b="1" smtClean="0">
                <a:solidFill>
                  <a:schemeClr val="bg1"/>
                </a:solidFill>
              </a:rPr>
              <a:t>8-11 yrs</a:t>
            </a:r>
          </a:p>
          <a:p>
            <a:pPr lvl="1" eaLnBrk="1" hangingPunct="1"/>
            <a:r>
              <a:rPr lang="en-US" sz="2400" b="1" smtClean="0">
                <a:solidFill>
                  <a:schemeClr val="bg1"/>
                </a:solidFill>
              </a:rPr>
              <a:t>12-14 yrs</a:t>
            </a:r>
          </a:p>
          <a:p>
            <a:pPr lvl="1" eaLnBrk="1" hangingPunct="1"/>
            <a:r>
              <a:rPr lang="en-US" sz="2400" b="1" smtClean="0">
                <a:solidFill>
                  <a:schemeClr val="bg1"/>
                </a:solidFill>
              </a:rPr>
              <a:t>15-18 yrs</a:t>
            </a:r>
          </a:p>
        </p:txBody>
      </p:sp>
      <p:pic>
        <p:nvPicPr>
          <p:cNvPr id="24580" name="Picture 4" descr="Copy of sleepingstudent"/>
          <p:cNvPicPr>
            <a:picLocks noGrp="1" noChangeAspect="1" noChangeArrowheads="1"/>
          </p:cNvPicPr>
          <p:nvPr>
            <p:ph type="clipArt" sz="half" idx="1"/>
          </p:nvPr>
        </p:nvPicPr>
        <p:blipFill>
          <a:blip r:embed="rId2" cstate="print"/>
          <a:srcRect/>
          <a:stretch>
            <a:fillRect/>
          </a:stretch>
        </p:blipFill>
        <p:spPr>
          <a:xfrm>
            <a:off x="381000" y="1752600"/>
            <a:ext cx="2895600" cy="2895600"/>
          </a:xfrm>
        </p:spPr>
      </p:pic>
      <p:pic>
        <p:nvPicPr>
          <p:cNvPr id="23558" name="Picture 6" descr="children watching Tv"/>
          <p:cNvPicPr>
            <a:picLocks noChangeAspect="1" noChangeArrowheads="1"/>
          </p:cNvPicPr>
          <p:nvPr/>
        </p:nvPicPr>
        <p:blipFill>
          <a:blip r:embed="rId3" cstate="print"/>
          <a:srcRect/>
          <a:stretch>
            <a:fillRect/>
          </a:stretch>
        </p:blipFill>
        <p:spPr bwMode="auto">
          <a:xfrm>
            <a:off x="1828800" y="4581525"/>
            <a:ext cx="2819400" cy="2276475"/>
          </a:xfrm>
          <a:prstGeom prst="rect">
            <a:avLst/>
          </a:prstGeom>
          <a:noFill/>
          <a:ln w="9525">
            <a:noFill/>
            <a:miter lim="800000"/>
            <a:headEnd/>
            <a:tailEnd/>
          </a:ln>
        </p:spPr>
      </p:pic>
      <p:pic>
        <p:nvPicPr>
          <p:cNvPr id="23559" name="Picture 7" descr="child drinking coke"/>
          <p:cNvPicPr>
            <a:picLocks noChangeAspect="1" noChangeArrowheads="1"/>
          </p:cNvPicPr>
          <p:nvPr/>
        </p:nvPicPr>
        <p:blipFill>
          <a:blip r:embed="rId4" cstate="print"/>
          <a:srcRect/>
          <a:stretch>
            <a:fillRect/>
          </a:stretch>
        </p:blipFill>
        <p:spPr bwMode="auto">
          <a:xfrm>
            <a:off x="6972300" y="3648075"/>
            <a:ext cx="2171700" cy="32099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55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5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smtClean="0">
                <a:solidFill>
                  <a:srgbClr val="FFFF00"/>
                </a:solidFill>
              </a:rPr>
              <a:t>Caffeine in Adults</a:t>
            </a:r>
          </a:p>
        </p:txBody>
      </p:sp>
      <p:sp>
        <p:nvSpPr>
          <p:cNvPr id="25603" name="Rectangle 3"/>
          <p:cNvSpPr>
            <a:spLocks noGrp="1" noChangeArrowheads="1"/>
          </p:cNvSpPr>
          <p:nvPr>
            <p:ph type="body" sz="half" idx="1"/>
          </p:nvPr>
        </p:nvSpPr>
        <p:spPr/>
        <p:txBody>
          <a:bodyPr/>
          <a:lstStyle/>
          <a:p>
            <a:pPr eaLnBrk="1" hangingPunct="1"/>
            <a:r>
              <a:rPr lang="en-US" sz="2800" smtClean="0">
                <a:solidFill>
                  <a:schemeClr val="bg1"/>
                </a:solidFill>
              </a:rPr>
              <a:t>Limit to </a:t>
            </a:r>
            <a:r>
              <a:rPr lang="en-US" sz="2800" b="1" smtClean="0">
                <a:solidFill>
                  <a:srgbClr val="FFFF00"/>
                </a:solidFill>
              </a:rPr>
              <a:t>300 mg/day</a:t>
            </a:r>
          </a:p>
          <a:p>
            <a:pPr eaLnBrk="1" hangingPunct="1"/>
            <a:r>
              <a:rPr lang="en-US" sz="2800" smtClean="0">
                <a:solidFill>
                  <a:schemeClr val="bg1"/>
                </a:solidFill>
              </a:rPr>
              <a:t>No health risk</a:t>
            </a:r>
          </a:p>
        </p:txBody>
      </p:sp>
      <p:pic>
        <p:nvPicPr>
          <p:cNvPr id="25604" name="Picture 4" descr="coffeebean"/>
          <p:cNvPicPr>
            <a:picLocks noGrp="1" noChangeAspect="1" noChangeArrowheads="1"/>
          </p:cNvPicPr>
          <p:nvPr>
            <p:ph type="clipArt" sz="half" idx="2"/>
          </p:nvPr>
        </p:nvPicPr>
        <p:blipFill>
          <a:blip r:embed="rId2" cstate="print"/>
          <a:srcRect/>
          <a:stretch>
            <a:fillRect/>
          </a:stretch>
        </p:blipFill>
        <p:spPr>
          <a:xfrm>
            <a:off x="5046663" y="1981200"/>
            <a:ext cx="3011487" cy="4114800"/>
          </a:xfr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8600"/>
            <a:ext cx="7772400" cy="1143000"/>
          </a:xfrm>
        </p:spPr>
        <p:txBody>
          <a:bodyPr/>
          <a:lstStyle/>
          <a:p>
            <a:r>
              <a:rPr lang="en-US" dirty="0" smtClean="0">
                <a:solidFill>
                  <a:schemeClr val="bg1"/>
                </a:solidFill>
              </a:rPr>
              <a:t>Caffeine as an Ergogenic Aid</a:t>
            </a:r>
            <a:endParaRPr lang="en-US" dirty="0">
              <a:solidFill>
                <a:schemeClr val="bg1"/>
              </a:solidFill>
            </a:endParaRPr>
          </a:p>
        </p:txBody>
      </p:sp>
      <p:sp>
        <p:nvSpPr>
          <p:cNvPr id="3" name="Content Placeholder 2"/>
          <p:cNvSpPr>
            <a:spLocks noGrp="1"/>
          </p:cNvSpPr>
          <p:nvPr>
            <p:ph idx="1"/>
          </p:nvPr>
        </p:nvSpPr>
        <p:spPr>
          <a:xfrm>
            <a:off x="-76200" y="1111786"/>
            <a:ext cx="7772400" cy="4114800"/>
          </a:xfrm>
        </p:spPr>
        <p:txBody>
          <a:bodyPr/>
          <a:lstStyle/>
          <a:p>
            <a:r>
              <a:rPr lang="en-US" sz="2800" dirty="0" smtClean="0">
                <a:solidFill>
                  <a:schemeClr val="bg1"/>
                </a:solidFill>
              </a:rPr>
              <a:t>Improves performance both endurance/high intensity </a:t>
            </a:r>
          </a:p>
          <a:p>
            <a:r>
              <a:rPr lang="en-US" sz="2800" dirty="0" smtClean="0">
                <a:solidFill>
                  <a:schemeClr val="bg1"/>
                </a:solidFill>
              </a:rPr>
              <a:t>Safe Dose: 3mg/kg of body weight </a:t>
            </a:r>
          </a:p>
          <a:p>
            <a:r>
              <a:rPr lang="en-US" sz="2800" dirty="0" smtClean="0">
                <a:solidFill>
                  <a:schemeClr val="bg1"/>
                </a:solidFill>
              </a:rPr>
              <a:t>150# male =204 mg</a:t>
            </a:r>
          </a:p>
          <a:p>
            <a:r>
              <a:rPr lang="en-US" sz="2800" dirty="0" smtClean="0">
                <a:solidFill>
                  <a:schemeClr val="bg1"/>
                </a:solidFill>
              </a:rPr>
              <a:t>Risky at high doses: dehydration/diarrhea/increase heart rate increase water and sodium losses </a:t>
            </a:r>
          </a:p>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85821" y="4038600"/>
            <a:ext cx="4286250" cy="3352800"/>
          </a:xfrm>
          <a:prstGeom prst="rect">
            <a:avLst/>
          </a:prstGeom>
        </p:spPr>
      </p:pic>
    </p:spTree>
    <p:extLst>
      <p:ext uri="{BB962C8B-B14F-4D97-AF65-F5344CB8AC3E}">
        <p14:creationId xmlns:p14="http://schemas.microsoft.com/office/powerpoint/2010/main" val="2694340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1000"/>
                                        <p:tgtEl>
                                          <p:spTgt spid="3">
                                            <p:txEl>
                                              <p:pRg st="3" end="3"/>
                                            </p:txEl>
                                          </p:spTgt>
                                        </p:tgtEl>
                                      </p:cBhvr>
                                    </p:animEffect>
                                    <p:anim calcmode="lin" valueType="num">
                                      <p:cBhvr>
                                        <p:cTn id="1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ctrTitle"/>
          </p:nvPr>
        </p:nvSpPr>
        <p:spPr>
          <a:xfrm>
            <a:off x="685800" y="2286000"/>
            <a:ext cx="7772400" cy="1143000"/>
          </a:xfrm>
        </p:spPr>
        <p:txBody>
          <a:bodyPr/>
          <a:lstStyle/>
          <a:p>
            <a:pPr eaLnBrk="1" hangingPunct="1"/>
            <a:r>
              <a:rPr lang="en-US" smtClean="0">
                <a:solidFill>
                  <a:srgbClr val="FFFF00"/>
                </a:solidFill>
              </a:rPr>
              <a:t>Alcohol And Nutrition</a:t>
            </a:r>
          </a:p>
        </p:txBody>
      </p:sp>
      <p:sp>
        <p:nvSpPr>
          <p:cNvPr id="26627" name="Rectangle 3"/>
          <p:cNvSpPr>
            <a:spLocks noGrp="1" noChangeArrowheads="1"/>
          </p:cNvSpPr>
          <p:nvPr>
            <p:ph type="subTitle" idx="1"/>
          </p:nvPr>
        </p:nvSpPr>
        <p:spPr/>
        <p:txBody>
          <a:bodyPr/>
          <a:lstStyle/>
          <a:p>
            <a:pPr eaLnBrk="1" hangingPunct="1"/>
            <a:endParaRPr lang="en-US"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685800" y="0"/>
            <a:ext cx="7772400" cy="1143000"/>
          </a:xfrm>
        </p:spPr>
        <p:txBody>
          <a:bodyPr/>
          <a:lstStyle/>
          <a:p>
            <a:pPr eaLnBrk="1" hangingPunct="1"/>
            <a:r>
              <a:rPr lang="en-US" smtClean="0">
                <a:solidFill>
                  <a:srgbClr val="FFFF00"/>
                </a:solidFill>
              </a:rPr>
              <a:t>Alcohol’s mode of action</a:t>
            </a:r>
          </a:p>
        </p:txBody>
      </p:sp>
      <p:sp>
        <p:nvSpPr>
          <p:cNvPr id="27651" name="Rectangle 3"/>
          <p:cNvSpPr>
            <a:spLocks noGrp="1" noChangeArrowheads="1"/>
          </p:cNvSpPr>
          <p:nvPr>
            <p:ph type="body" sz="half" idx="1"/>
          </p:nvPr>
        </p:nvSpPr>
        <p:spPr>
          <a:xfrm>
            <a:off x="152400" y="3200400"/>
            <a:ext cx="3817938" cy="2590800"/>
          </a:xfrm>
        </p:spPr>
        <p:txBody>
          <a:bodyPr/>
          <a:lstStyle/>
          <a:p>
            <a:pPr eaLnBrk="1" hangingPunct="1"/>
            <a:r>
              <a:rPr lang="en-US" sz="2800" smtClean="0">
                <a:solidFill>
                  <a:srgbClr val="FFFF00"/>
                </a:solidFill>
              </a:rPr>
              <a:t>Alcohol passes quickly &amp; easily through cell membranes, damaging cells.</a:t>
            </a:r>
          </a:p>
        </p:txBody>
      </p:sp>
      <p:pic>
        <p:nvPicPr>
          <p:cNvPr id="27652" name="Picture 4" descr="braincells"/>
          <p:cNvPicPr>
            <a:picLocks noGrp="1" noChangeAspect="1" noChangeArrowheads="1"/>
          </p:cNvPicPr>
          <p:nvPr>
            <p:ph type="clipArt" sz="half" idx="2"/>
          </p:nvPr>
        </p:nvPicPr>
        <p:blipFill>
          <a:blip r:embed="rId2" cstate="print"/>
          <a:srcRect/>
          <a:stretch>
            <a:fillRect/>
          </a:stretch>
        </p:blipFill>
        <p:spPr>
          <a:xfrm>
            <a:off x="6705600" y="2209800"/>
            <a:ext cx="2054225" cy="2493963"/>
          </a:xfrm>
        </p:spPr>
      </p:pic>
      <p:pic>
        <p:nvPicPr>
          <p:cNvPr id="27653" name="Picture 5" descr="Bacteria"/>
          <p:cNvPicPr>
            <a:picLocks noChangeAspect="1" noChangeArrowheads="1"/>
          </p:cNvPicPr>
          <p:nvPr/>
        </p:nvPicPr>
        <p:blipFill>
          <a:blip r:embed="rId3" cstate="print"/>
          <a:srcRect/>
          <a:stretch>
            <a:fillRect/>
          </a:stretch>
        </p:blipFill>
        <p:spPr bwMode="auto">
          <a:xfrm>
            <a:off x="4648200" y="4191000"/>
            <a:ext cx="2438400" cy="2424113"/>
          </a:xfrm>
          <a:prstGeom prst="rect">
            <a:avLst/>
          </a:prstGeom>
          <a:noFill/>
          <a:ln w="9525">
            <a:noFill/>
            <a:miter lim="800000"/>
            <a:headEnd/>
            <a:tailEnd/>
          </a:ln>
        </p:spPr>
      </p:pic>
      <p:pic>
        <p:nvPicPr>
          <p:cNvPr id="27654" name="Picture 6" descr="Copy of cell"/>
          <p:cNvPicPr>
            <a:picLocks noChangeAspect="1" noChangeArrowheads="1"/>
          </p:cNvPicPr>
          <p:nvPr/>
        </p:nvPicPr>
        <p:blipFill>
          <a:blip r:embed="rId4" cstate="print"/>
          <a:srcRect/>
          <a:stretch>
            <a:fillRect/>
          </a:stretch>
        </p:blipFill>
        <p:spPr bwMode="auto">
          <a:xfrm>
            <a:off x="2514600" y="1066800"/>
            <a:ext cx="3352800" cy="2133600"/>
          </a:xfrm>
          <a:prstGeom prst="rect">
            <a:avLst/>
          </a:prstGeom>
          <a:noFill/>
          <a:ln w="9525">
            <a:noFill/>
            <a:miter lim="800000"/>
            <a:headEnd/>
            <a:tailEnd/>
          </a:ln>
        </p:spPr>
      </p:pic>
      <p:sp>
        <p:nvSpPr>
          <p:cNvPr id="27655" name="WordArt 7"/>
          <p:cNvSpPr>
            <a:spLocks noChangeArrowheads="1" noChangeShapeType="1" noTextEdit="1"/>
          </p:cNvSpPr>
          <p:nvPr/>
        </p:nvSpPr>
        <p:spPr bwMode="auto">
          <a:xfrm>
            <a:off x="3200400" y="1143000"/>
            <a:ext cx="457200" cy="457200"/>
          </a:xfrm>
          <a:prstGeom prst="rect">
            <a:avLst/>
          </a:prstGeom>
        </p:spPr>
        <p:txBody>
          <a:bodyPr wrap="none" fromWordArt="1">
            <a:prstTxWarp prst="textCascadeUp">
              <a:avLst>
                <a:gd name="adj" fmla="val 28569"/>
              </a:avLst>
            </a:prstTxWarp>
            <a:scene3d>
              <a:camera prst="legacyPerspectiveFront">
                <a:rot lat="20519994" lon="1080000" rev="0"/>
              </a:camera>
              <a:lightRig rig="legacyHarsh2" dir="b"/>
            </a:scene3d>
            <a:sp3d extrusionH="430200" prstMaterial="legacyMatte">
              <a:extrusionClr>
                <a:srgbClr val="FF6600"/>
              </a:extrusionClr>
            </a:sp3d>
          </a:bodyPr>
          <a:lstStyle/>
          <a:p>
            <a:pPr algn="ctr"/>
            <a:r>
              <a:rPr lang="en-US" sz="3600" kern="10">
                <a:ln w="9525">
                  <a:round/>
                  <a:headEnd/>
                  <a:tailEnd/>
                </a:ln>
                <a:gradFill rotWithShape="1">
                  <a:gsLst>
                    <a:gs pos="0">
                      <a:srgbClr val="FFE701"/>
                    </a:gs>
                    <a:gs pos="100000">
                      <a:srgbClr val="FE3E02"/>
                    </a:gs>
                  </a:gsLst>
                  <a:lin ang="5400000" scaled="1"/>
                </a:gradFill>
                <a:latin typeface="Impact"/>
              </a:rPr>
              <a:t>EtOH</a:t>
            </a:r>
          </a:p>
        </p:txBody>
      </p:sp>
      <p:sp>
        <p:nvSpPr>
          <p:cNvPr id="27656" name="WordArt 8"/>
          <p:cNvSpPr>
            <a:spLocks noChangeArrowheads="1" noChangeShapeType="1" noTextEdit="1"/>
          </p:cNvSpPr>
          <p:nvPr/>
        </p:nvSpPr>
        <p:spPr bwMode="auto">
          <a:xfrm>
            <a:off x="2819400" y="1600200"/>
            <a:ext cx="457200" cy="457200"/>
          </a:xfrm>
          <a:prstGeom prst="rect">
            <a:avLst/>
          </a:prstGeom>
        </p:spPr>
        <p:txBody>
          <a:bodyPr wrap="none" fromWordArt="1">
            <a:prstTxWarp prst="textCascadeUp">
              <a:avLst>
                <a:gd name="adj" fmla="val 28569"/>
              </a:avLst>
            </a:prstTxWarp>
            <a:scene3d>
              <a:camera prst="legacyPerspectiveFront">
                <a:rot lat="20519994" lon="1080000" rev="0"/>
              </a:camera>
              <a:lightRig rig="legacyHarsh2" dir="b"/>
            </a:scene3d>
            <a:sp3d extrusionH="430200" prstMaterial="legacyMatte">
              <a:extrusionClr>
                <a:srgbClr val="FF6600"/>
              </a:extrusionClr>
            </a:sp3d>
          </a:bodyPr>
          <a:lstStyle/>
          <a:p>
            <a:pPr algn="ctr"/>
            <a:r>
              <a:rPr lang="en-US" sz="3600" kern="10">
                <a:ln w="9525">
                  <a:round/>
                  <a:headEnd/>
                  <a:tailEnd/>
                </a:ln>
                <a:gradFill rotWithShape="1">
                  <a:gsLst>
                    <a:gs pos="0">
                      <a:srgbClr val="FFE701"/>
                    </a:gs>
                    <a:gs pos="100000">
                      <a:srgbClr val="FE3E02"/>
                    </a:gs>
                  </a:gsLst>
                  <a:lin ang="5400000" scaled="1"/>
                </a:gradFill>
                <a:latin typeface="Impact"/>
              </a:rPr>
              <a:t>EtOH</a:t>
            </a:r>
          </a:p>
        </p:txBody>
      </p:sp>
      <p:sp>
        <p:nvSpPr>
          <p:cNvPr id="27657" name="WordArt 9"/>
          <p:cNvSpPr>
            <a:spLocks noChangeArrowheads="1" noChangeShapeType="1" noTextEdit="1"/>
          </p:cNvSpPr>
          <p:nvPr/>
        </p:nvSpPr>
        <p:spPr bwMode="auto">
          <a:xfrm>
            <a:off x="2362200" y="2057400"/>
            <a:ext cx="457200" cy="457200"/>
          </a:xfrm>
          <a:prstGeom prst="rect">
            <a:avLst/>
          </a:prstGeom>
        </p:spPr>
        <p:txBody>
          <a:bodyPr wrap="none" fromWordArt="1">
            <a:prstTxWarp prst="textCascadeUp">
              <a:avLst>
                <a:gd name="adj" fmla="val 28569"/>
              </a:avLst>
            </a:prstTxWarp>
            <a:scene3d>
              <a:camera prst="legacyPerspectiveFront">
                <a:rot lat="20519994" lon="1080000" rev="0"/>
              </a:camera>
              <a:lightRig rig="legacyHarsh2" dir="b"/>
            </a:scene3d>
            <a:sp3d extrusionH="430200" prstMaterial="legacyMatte">
              <a:extrusionClr>
                <a:srgbClr val="FF6600"/>
              </a:extrusionClr>
            </a:sp3d>
          </a:bodyPr>
          <a:lstStyle/>
          <a:p>
            <a:pPr algn="ctr"/>
            <a:r>
              <a:rPr lang="en-US" sz="3600" kern="10">
                <a:ln w="9525">
                  <a:round/>
                  <a:headEnd/>
                  <a:tailEnd/>
                </a:ln>
                <a:gradFill rotWithShape="1">
                  <a:gsLst>
                    <a:gs pos="0">
                      <a:srgbClr val="FFE701"/>
                    </a:gs>
                    <a:gs pos="100000">
                      <a:srgbClr val="FE3E02"/>
                    </a:gs>
                  </a:gsLst>
                  <a:lin ang="5400000" scaled="1"/>
                </a:gradFill>
                <a:latin typeface="Impact"/>
              </a:rPr>
              <a:t>EtOH</a:t>
            </a:r>
          </a:p>
        </p:txBody>
      </p:sp>
      <p:sp>
        <p:nvSpPr>
          <p:cNvPr id="27658" name="WordArt 10"/>
          <p:cNvSpPr>
            <a:spLocks noChangeArrowheads="1" noChangeShapeType="1" noTextEdit="1"/>
          </p:cNvSpPr>
          <p:nvPr/>
        </p:nvSpPr>
        <p:spPr bwMode="auto">
          <a:xfrm>
            <a:off x="2819400" y="2743200"/>
            <a:ext cx="457200" cy="457200"/>
          </a:xfrm>
          <a:prstGeom prst="rect">
            <a:avLst/>
          </a:prstGeom>
        </p:spPr>
        <p:txBody>
          <a:bodyPr wrap="none" fromWordArt="1">
            <a:prstTxWarp prst="textCascadeUp">
              <a:avLst>
                <a:gd name="adj" fmla="val 28569"/>
              </a:avLst>
            </a:prstTxWarp>
            <a:scene3d>
              <a:camera prst="legacyPerspectiveFront">
                <a:rot lat="20519994" lon="1080000" rev="0"/>
              </a:camera>
              <a:lightRig rig="legacyHarsh2" dir="b"/>
            </a:scene3d>
            <a:sp3d extrusionH="430200" prstMaterial="legacyMatte">
              <a:extrusionClr>
                <a:srgbClr val="FF6600"/>
              </a:extrusionClr>
            </a:sp3d>
          </a:bodyPr>
          <a:lstStyle/>
          <a:p>
            <a:pPr algn="ctr"/>
            <a:r>
              <a:rPr lang="en-US" sz="3600" kern="10">
                <a:ln w="9525">
                  <a:round/>
                  <a:headEnd/>
                  <a:tailEnd/>
                </a:ln>
                <a:gradFill rotWithShape="1">
                  <a:gsLst>
                    <a:gs pos="0">
                      <a:srgbClr val="FFE701"/>
                    </a:gs>
                    <a:gs pos="100000">
                      <a:srgbClr val="FE3E02"/>
                    </a:gs>
                  </a:gsLst>
                  <a:lin ang="5400000" scaled="1"/>
                </a:gradFill>
                <a:latin typeface="Impact"/>
              </a:rPr>
              <a:t>EtOH</a:t>
            </a:r>
          </a:p>
        </p:txBody>
      </p:sp>
      <p:sp>
        <p:nvSpPr>
          <p:cNvPr id="27659" name="WordArt 11"/>
          <p:cNvSpPr>
            <a:spLocks noChangeArrowheads="1" noChangeShapeType="1" noTextEdit="1"/>
          </p:cNvSpPr>
          <p:nvPr/>
        </p:nvSpPr>
        <p:spPr bwMode="auto">
          <a:xfrm>
            <a:off x="5257800" y="2286000"/>
            <a:ext cx="457200" cy="457200"/>
          </a:xfrm>
          <a:prstGeom prst="rect">
            <a:avLst/>
          </a:prstGeom>
        </p:spPr>
        <p:txBody>
          <a:bodyPr wrap="none" fromWordArt="1">
            <a:prstTxWarp prst="textCascadeUp">
              <a:avLst>
                <a:gd name="adj" fmla="val 28569"/>
              </a:avLst>
            </a:prstTxWarp>
            <a:scene3d>
              <a:camera prst="legacyPerspectiveFront">
                <a:rot lat="20519994" lon="1080000" rev="0"/>
              </a:camera>
              <a:lightRig rig="legacyHarsh2" dir="b"/>
            </a:scene3d>
            <a:sp3d extrusionH="430200" prstMaterial="legacyMatte">
              <a:extrusionClr>
                <a:srgbClr val="FF6600"/>
              </a:extrusionClr>
            </a:sp3d>
          </a:bodyPr>
          <a:lstStyle/>
          <a:p>
            <a:pPr algn="ctr"/>
            <a:r>
              <a:rPr lang="en-US" sz="3600" kern="10">
                <a:ln w="9525">
                  <a:round/>
                  <a:headEnd/>
                  <a:tailEnd/>
                </a:ln>
                <a:gradFill rotWithShape="1">
                  <a:gsLst>
                    <a:gs pos="0">
                      <a:srgbClr val="FFE701"/>
                    </a:gs>
                    <a:gs pos="100000">
                      <a:srgbClr val="FE3E02"/>
                    </a:gs>
                  </a:gsLst>
                  <a:lin ang="5400000" scaled="1"/>
                </a:gradFill>
                <a:latin typeface="Impact"/>
              </a:rPr>
              <a:t>EtOH</a:t>
            </a:r>
          </a:p>
        </p:txBody>
      </p:sp>
      <p:sp>
        <p:nvSpPr>
          <p:cNvPr id="27660" name="WordArt 12"/>
          <p:cNvSpPr>
            <a:spLocks noChangeArrowheads="1" noChangeShapeType="1" noTextEdit="1"/>
          </p:cNvSpPr>
          <p:nvPr/>
        </p:nvSpPr>
        <p:spPr bwMode="auto">
          <a:xfrm>
            <a:off x="4953000" y="2667000"/>
            <a:ext cx="457200" cy="457200"/>
          </a:xfrm>
          <a:prstGeom prst="rect">
            <a:avLst/>
          </a:prstGeom>
        </p:spPr>
        <p:txBody>
          <a:bodyPr wrap="none" fromWordArt="1">
            <a:prstTxWarp prst="textCascadeUp">
              <a:avLst>
                <a:gd name="adj" fmla="val 28569"/>
              </a:avLst>
            </a:prstTxWarp>
            <a:scene3d>
              <a:camera prst="legacyPerspectiveFront">
                <a:rot lat="20519994" lon="1080000" rev="0"/>
              </a:camera>
              <a:lightRig rig="legacyHarsh2" dir="b"/>
            </a:scene3d>
            <a:sp3d extrusionH="430200" prstMaterial="legacyMatte">
              <a:extrusionClr>
                <a:srgbClr val="FF6600"/>
              </a:extrusionClr>
            </a:sp3d>
          </a:bodyPr>
          <a:lstStyle/>
          <a:p>
            <a:pPr algn="ctr"/>
            <a:r>
              <a:rPr lang="en-US" sz="3600" kern="10">
                <a:ln w="9525">
                  <a:round/>
                  <a:headEnd/>
                  <a:tailEnd/>
                </a:ln>
                <a:gradFill rotWithShape="1">
                  <a:gsLst>
                    <a:gs pos="0">
                      <a:srgbClr val="FFE701"/>
                    </a:gs>
                    <a:gs pos="100000">
                      <a:srgbClr val="FE3E02"/>
                    </a:gs>
                  </a:gsLst>
                  <a:lin ang="5400000" scaled="1"/>
                </a:gradFill>
                <a:latin typeface="Impact"/>
              </a:rPr>
              <a:t>EtOH</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4"/>
          <p:cNvSpPr>
            <a:spLocks noGrp="1" noChangeArrowheads="1"/>
          </p:cNvSpPr>
          <p:nvPr>
            <p:ph type="title"/>
          </p:nvPr>
        </p:nvSpPr>
        <p:spPr/>
        <p:txBody>
          <a:bodyPr/>
          <a:lstStyle/>
          <a:p>
            <a:r>
              <a:rPr lang="en-US" b="1" smtClean="0">
                <a:solidFill>
                  <a:schemeClr val="bg1"/>
                </a:solidFill>
              </a:rPr>
              <a:t>Uses of alcohol to kill bacteria</a:t>
            </a:r>
          </a:p>
        </p:txBody>
      </p:sp>
      <p:pic>
        <p:nvPicPr>
          <p:cNvPr id="77833" name="Picture 9" descr="sanitizing gel"/>
          <p:cNvPicPr>
            <a:picLocks noGrp="1" noChangeAspect="1" noChangeArrowheads="1"/>
          </p:cNvPicPr>
          <p:nvPr>
            <p:ph sz="half" idx="1"/>
          </p:nvPr>
        </p:nvPicPr>
        <p:blipFill>
          <a:blip r:embed="rId2" cstate="print"/>
          <a:srcRect/>
          <a:stretch>
            <a:fillRect/>
          </a:stretch>
        </p:blipFill>
        <p:spPr>
          <a:xfrm>
            <a:off x="381000" y="1676400"/>
            <a:ext cx="3179763" cy="4343400"/>
          </a:xfrm>
        </p:spPr>
      </p:pic>
      <p:pic>
        <p:nvPicPr>
          <p:cNvPr id="77834" name="Picture 10" descr="Sanitizing-Jar"/>
          <p:cNvPicPr>
            <a:picLocks noGrp="1" noChangeAspect="1" noChangeArrowheads="1"/>
          </p:cNvPicPr>
          <p:nvPr>
            <p:ph sz="half" idx="2"/>
          </p:nvPr>
        </p:nvPicPr>
        <p:blipFill>
          <a:blip r:embed="rId3" cstate="print"/>
          <a:srcRect/>
          <a:stretch>
            <a:fillRect/>
          </a:stretch>
        </p:blipFill>
        <p:spPr>
          <a:xfrm>
            <a:off x="6400800" y="1676400"/>
            <a:ext cx="1720850" cy="4343400"/>
          </a:xfrm>
        </p:spPr>
      </p:pic>
      <p:pic>
        <p:nvPicPr>
          <p:cNvPr id="28677" name="Picture 5" descr="Bacteria"/>
          <p:cNvPicPr>
            <a:picLocks noChangeAspect="1" noChangeArrowheads="1"/>
          </p:cNvPicPr>
          <p:nvPr/>
        </p:nvPicPr>
        <p:blipFill>
          <a:blip r:embed="rId4" cstate="print"/>
          <a:srcRect/>
          <a:stretch>
            <a:fillRect/>
          </a:stretch>
        </p:blipFill>
        <p:spPr bwMode="auto">
          <a:xfrm>
            <a:off x="3733800" y="2667000"/>
            <a:ext cx="2438400" cy="2424113"/>
          </a:xfrm>
          <a:prstGeom prst="rect">
            <a:avLst/>
          </a:prstGeom>
          <a:noFill/>
          <a:ln w="9525">
            <a:noFill/>
            <a:miter lim="800000"/>
            <a:headEnd/>
            <a:tailEnd/>
          </a:ln>
        </p:spPr>
      </p:pic>
      <p:grpSp>
        <p:nvGrpSpPr>
          <p:cNvPr id="28678" name="Group 26"/>
          <p:cNvGrpSpPr>
            <a:grpSpLocks/>
          </p:cNvGrpSpPr>
          <p:nvPr/>
        </p:nvGrpSpPr>
        <p:grpSpPr bwMode="auto">
          <a:xfrm>
            <a:off x="3733800" y="2514600"/>
            <a:ext cx="2895600" cy="2057400"/>
            <a:chOff x="2352" y="1584"/>
            <a:chExt cx="1824" cy="1296"/>
          </a:xfrm>
        </p:grpSpPr>
        <p:grpSp>
          <p:nvGrpSpPr>
            <p:cNvPr id="28679" name="Group 18"/>
            <p:cNvGrpSpPr>
              <a:grpSpLocks/>
            </p:cNvGrpSpPr>
            <p:nvPr/>
          </p:nvGrpSpPr>
          <p:grpSpPr bwMode="auto">
            <a:xfrm>
              <a:off x="2352" y="1584"/>
              <a:ext cx="1824" cy="1296"/>
              <a:chOff x="1488" y="720"/>
              <a:chExt cx="2112" cy="1296"/>
            </a:xfrm>
          </p:grpSpPr>
          <p:sp>
            <p:nvSpPr>
              <p:cNvPr id="28686" name="WordArt 7"/>
              <p:cNvSpPr>
                <a:spLocks noChangeArrowheads="1" noChangeShapeType="1" noTextEdit="1"/>
              </p:cNvSpPr>
              <p:nvPr/>
            </p:nvSpPr>
            <p:spPr bwMode="auto">
              <a:xfrm>
                <a:off x="2016" y="720"/>
                <a:ext cx="288" cy="288"/>
              </a:xfrm>
              <a:prstGeom prst="rect">
                <a:avLst/>
              </a:prstGeom>
            </p:spPr>
            <p:txBody>
              <a:bodyPr wrap="none" fromWordArt="1">
                <a:prstTxWarp prst="textCascadeUp">
                  <a:avLst>
                    <a:gd name="adj" fmla="val 28569"/>
                  </a:avLst>
                </a:prstTxWarp>
                <a:scene3d>
                  <a:camera prst="legacyPerspectiveFront">
                    <a:rot lat="20519994" lon="1080000" rev="0"/>
                  </a:camera>
                  <a:lightRig rig="legacyHarsh2" dir="b"/>
                </a:scene3d>
                <a:sp3d extrusionH="430200" prstMaterial="legacyMatte">
                  <a:extrusionClr>
                    <a:srgbClr val="FF6600"/>
                  </a:extrusionClr>
                </a:sp3d>
              </a:bodyPr>
              <a:lstStyle/>
              <a:p>
                <a:pPr algn="ctr"/>
                <a:r>
                  <a:rPr lang="en-US" sz="3600" kern="10">
                    <a:ln w="9525">
                      <a:round/>
                      <a:headEnd/>
                      <a:tailEnd/>
                    </a:ln>
                    <a:gradFill rotWithShape="1">
                      <a:gsLst>
                        <a:gs pos="0">
                          <a:srgbClr val="FFE701"/>
                        </a:gs>
                        <a:gs pos="100000">
                          <a:srgbClr val="FE3E02"/>
                        </a:gs>
                      </a:gsLst>
                      <a:lin ang="5400000" scaled="1"/>
                    </a:gradFill>
                    <a:latin typeface="Impact"/>
                  </a:rPr>
                  <a:t>EtOH</a:t>
                </a:r>
              </a:p>
            </p:txBody>
          </p:sp>
          <p:sp>
            <p:nvSpPr>
              <p:cNvPr id="28687" name="WordArt 8"/>
              <p:cNvSpPr>
                <a:spLocks noChangeArrowheads="1" noChangeShapeType="1" noTextEdit="1"/>
              </p:cNvSpPr>
              <p:nvPr/>
            </p:nvSpPr>
            <p:spPr bwMode="auto">
              <a:xfrm>
                <a:off x="1776" y="1008"/>
                <a:ext cx="288" cy="288"/>
              </a:xfrm>
              <a:prstGeom prst="rect">
                <a:avLst/>
              </a:prstGeom>
            </p:spPr>
            <p:txBody>
              <a:bodyPr wrap="none" fromWordArt="1">
                <a:prstTxWarp prst="textCascadeUp">
                  <a:avLst>
                    <a:gd name="adj" fmla="val 28569"/>
                  </a:avLst>
                </a:prstTxWarp>
                <a:scene3d>
                  <a:camera prst="legacyPerspectiveFront">
                    <a:rot lat="20519994" lon="1080000" rev="0"/>
                  </a:camera>
                  <a:lightRig rig="legacyHarsh2" dir="b"/>
                </a:scene3d>
                <a:sp3d extrusionH="430200" prstMaterial="legacyMatte">
                  <a:extrusionClr>
                    <a:srgbClr val="FF6600"/>
                  </a:extrusionClr>
                </a:sp3d>
              </a:bodyPr>
              <a:lstStyle/>
              <a:p>
                <a:pPr algn="ctr"/>
                <a:r>
                  <a:rPr lang="en-US" sz="3600" kern="10">
                    <a:ln w="9525">
                      <a:round/>
                      <a:headEnd/>
                      <a:tailEnd/>
                    </a:ln>
                    <a:gradFill rotWithShape="1">
                      <a:gsLst>
                        <a:gs pos="0">
                          <a:srgbClr val="FFE701"/>
                        </a:gs>
                        <a:gs pos="100000">
                          <a:srgbClr val="FE3E02"/>
                        </a:gs>
                      </a:gsLst>
                      <a:lin ang="5400000" scaled="1"/>
                    </a:gradFill>
                    <a:latin typeface="Impact"/>
                  </a:rPr>
                  <a:t>EtOH</a:t>
                </a:r>
              </a:p>
            </p:txBody>
          </p:sp>
          <p:sp>
            <p:nvSpPr>
              <p:cNvPr id="28688" name="WordArt 9"/>
              <p:cNvSpPr>
                <a:spLocks noChangeArrowheads="1" noChangeShapeType="1" noTextEdit="1"/>
              </p:cNvSpPr>
              <p:nvPr/>
            </p:nvSpPr>
            <p:spPr bwMode="auto">
              <a:xfrm>
                <a:off x="1488" y="1296"/>
                <a:ext cx="288" cy="288"/>
              </a:xfrm>
              <a:prstGeom prst="rect">
                <a:avLst/>
              </a:prstGeom>
            </p:spPr>
            <p:txBody>
              <a:bodyPr wrap="none" fromWordArt="1">
                <a:prstTxWarp prst="textCascadeUp">
                  <a:avLst>
                    <a:gd name="adj" fmla="val 28569"/>
                  </a:avLst>
                </a:prstTxWarp>
                <a:scene3d>
                  <a:camera prst="legacyPerspectiveFront">
                    <a:rot lat="20519994" lon="1080000" rev="0"/>
                  </a:camera>
                  <a:lightRig rig="legacyHarsh2" dir="b"/>
                </a:scene3d>
                <a:sp3d extrusionH="430200" prstMaterial="legacyMatte">
                  <a:extrusionClr>
                    <a:srgbClr val="FF6600"/>
                  </a:extrusionClr>
                </a:sp3d>
              </a:bodyPr>
              <a:lstStyle/>
              <a:p>
                <a:pPr algn="ctr"/>
                <a:r>
                  <a:rPr lang="en-US" sz="3600" kern="10">
                    <a:ln w="9525">
                      <a:round/>
                      <a:headEnd/>
                      <a:tailEnd/>
                    </a:ln>
                    <a:gradFill rotWithShape="1">
                      <a:gsLst>
                        <a:gs pos="0">
                          <a:srgbClr val="FFE701"/>
                        </a:gs>
                        <a:gs pos="100000">
                          <a:srgbClr val="FE3E02"/>
                        </a:gs>
                      </a:gsLst>
                      <a:lin ang="5400000" scaled="1"/>
                    </a:gradFill>
                    <a:latin typeface="Impact"/>
                  </a:rPr>
                  <a:t>EtOH</a:t>
                </a:r>
              </a:p>
            </p:txBody>
          </p:sp>
          <p:sp>
            <p:nvSpPr>
              <p:cNvPr id="28689" name="WordArt 10"/>
              <p:cNvSpPr>
                <a:spLocks noChangeArrowheads="1" noChangeShapeType="1" noTextEdit="1"/>
              </p:cNvSpPr>
              <p:nvPr/>
            </p:nvSpPr>
            <p:spPr bwMode="auto">
              <a:xfrm>
                <a:off x="1776" y="1728"/>
                <a:ext cx="288" cy="288"/>
              </a:xfrm>
              <a:prstGeom prst="rect">
                <a:avLst/>
              </a:prstGeom>
            </p:spPr>
            <p:txBody>
              <a:bodyPr wrap="none" fromWordArt="1">
                <a:prstTxWarp prst="textCascadeUp">
                  <a:avLst>
                    <a:gd name="adj" fmla="val 28569"/>
                  </a:avLst>
                </a:prstTxWarp>
                <a:scene3d>
                  <a:camera prst="legacyPerspectiveFront">
                    <a:rot lat="20519994" lon="1080000" rev="0"/>
                  </a:camera>
                  <a:lightRig rig="legacyHarsh2" dir="b"/>
                </a:scene3d>
                <a:sp3d extrusionH="430200" prstMaterial="legacyMatte">
                  <a:extrusionClr>
                    <a:srgbClr val="FF6600"/>
                  </a:extrusionClr>
                </a:sp3d>
              </a:bodyPr>
              <a:lstStyle/>
              <a:p>
                <a:pPr algn="ctr"/>
                <a:r>
                  <a:rPr lang="en-US" sz="3600" kern="10">
                    <a:ln w="9525">
                      <a:round/>
                      <a:headEnd/>
                      <a:tailEnd/>
                    </a:ln>
                    <a:gradFill rotWithShape="1">
                      <a:gsLst>
                        <a:gs pos="0">
                          <a:srgbClr val="FFE701"/>
                        </a:gs>
                        <a:gs pos="100000">
                          <a:srgbClr val="FE3E02"/>
                        </a:gs>
                      </a:gsLst>
                      <a:lin ang="5400000" scaled="1"/>
                    </a:gradFill>
                    <a:latin typeface="Impact"/>
                  </a:rPr>
                  <a:t>EtOH</a:t>
                </a:r>
              </a:p>
            </p:txBody>
          </p:sp>
          <p:sp>
            <p:nvSpPr>
              <p:cNvPr id="28690" name="WordArt 11"/>
              <p:cNvSpPr>
                <a:spLocks noChangeArrowheads="1" noChangeShapeType="1" noTextEdit="1"/>
              </p:cNvSpPr>
              <p:nvPr/>
            </p:nvSpPr>
            <p:spPr bwMode="auto">
              <a:xfrm>
                <a:off x="3312" y="1440"/>
                <a:ext cx="288" cy="288"/>
              </a:xfrm>
              <a:prstGeom prst="rect">
                <a:avLst/>
              </a:prstGeom>
            </p:spPr>
            <p:txBody>
              <a:bodyPr wrap="none" fromWordArt="1">
                <a:prstTxWarp prst="textCascadeUp">
                  <a:avLst>
                    <a:gd name="adj" fmla="val 28569"/>
                  </a:avLst>
                </a:prstTxWarp>
                <a:scene3d>
                  <a:camera prst="legacyPerspectiveFront">
                    <a:rot lat="20519994" lon="1080000" rev="0"/>
                  </a:camera>
                  <a:lightRig rig="legacyHarsh2" dir="b"/>
                </a:scene3d>
                <a:sp3d extrusionH="430200" prstMaterial="legacyMatte">
                  <a:extrusionClr>
                    <a:srgbClr val="FF6600"/>
                  </a:extrusionClr>
                </a:sp3d>
              </a:bodyPr>
              <a:lstStyle/>
              <a:p>
                <a:pPr algn="ctr"/>
                <a:r>
                  <a:rPr lang="en-US" sz="3600" kern="10">
                    <a:ln w="9525">
                      <a:round/>
                      <a:headEnd/>
                      <a:tailEnd/>
                    </a:ln>
                    <a:gradFill rotWithShape="1">
                      <a:gsLst>
                        <a:gs pos="0">
                          <a:srgbClr val="FFE701"/>
                        </a:gs>
                        <a:gs pos="100000">
                          <a:srgbClr val="FE3E02"/>
                        </a:gs>
                      </a:gsLst>
                      <a:lin ang="5400000" scaled="1"/>
                    </a:gradFill>
                    <a:latin typeface="Impact"/>
                  </a:rPr>
                  <a:t>EtOH</a:t>
                </a:r>
              </a:p>
            </p:txBody>
          </p:sp>
          <p:sp>
            <p:nvSpPr>
              <p:cNvPr id="28691" name="WordArt 12"/>
              <p:cNvSpPr>
                <a:spLocks noChangeArrowheads="1" noChangeShapeType="1" noTextEdit="1"/>
              </p:cNvSpPr>
              <p:nvPr/>
            </p:nvSpPr>
            <p:spPr bwMode="auto">
              <a:xfrm>
                <a:off x="3120" y="1680"/>
                <a:ext cx="288" cy="288"/>
              </a:xfrm>
              <a:prstGeom prst="rect">
                <a:avLst/>
              </a:prstGeom>
            </p:spPr>
            <p:txBody>
              <a:bodyPr wrap="none" fromWordArt="1">
                <a:prstTxWarp prst="textCascadeUp">
                  <a:avLst>
                    <a:gd name="adj" fmla="val 28569"/>
                  </a:avLst>
                </a:prstTxWarp>
                <a:scene3d>
                  <a:camera prst="legacyPerspectiveFront">
                    <a:rot lat="20519994" lon="1080000" rev="0"/>
                  </a:camera>
                  <a:lightRig rig="legacyHarsh2" dir="b"/>
                </a:scene3d>
                <a:sp3d extrusionH="430200" prstMaterial="legacyMatte">
                  <a:extrusionClr>
                    <a:srgbClr val="FF6600"/>
                  </a:extrusionClr>
                </a:sp3d>
              </a:bodyPr>
              <a:lstStyle/>
              <a:p>
                <a:pPr algn="ctr"/>
                <a:r>
                  <a:rPr lang="en-US" sz="3600" kern="10">
                    <a:ln w="9525">
                      <a:round/>
                      <a:headEnd/>
                      <a:tailEnd/>
                    </a:ln>
                    <a:gradFill rotWithShape="1">
                      <a:gsLst>
                        <a:gs pos="0">
                          <a:srgbClr val="FFE701"/>
                        </a:gs>
                        <a:gs pos="100000">
                          <a:srgbClr val="FE3E02"/>
                        </a:gs>
                      </a:gsLst>
                      <a:lin ang="5400000" scaled="1"/>
                    </a:gradFill>
                    <a:latin typeface="Impact"/>
                  </a:rPr>
                  <a:t>EtOH</a:t>
                </a:r>
              </a:p>
            </p:txBody>
          </p:sp>
        </p:grpSp>
        <p:sp>
          <p:nvSpPr>
            <p:cNvPr id="28680" name="Line 19"/>
            <p:cNvSpPr>
              <a:spLocks noChangeShapeType="1"/>
            </p:cNvSpPr>
            <p:nvPr/>
          </p:nvSpPr>
          <p:spPr bwMode="auto">
            <a:xfrm>
              <a:off x="3072" y="1824"/>
              <a:ext cx="288" cy="288"/>
            </a:xfrm>
            <a:prstGeom prst="line">
              <a:avLst/>
            </a:prstGeom>
            <a:noFill/>
            <a:ln w="38100">
              <a:solidFill>
                <a:schemeClr val="tx1"/>
              </a:solidFill>
              <a:round/>
              <a:headEnd/>
              <a:tailEnd type="triangle" w="med" len="med"/>
            </a:ln>
          </p:spPr>
          <p:txBody>
            <a:bodyPr/>
            <a:lstStyle/>
            <a:p>
              <a:endParaRPr lang="en-US"/>
            </a:p>
          </p:txBody>
        </p:sp>
        <p:sp>
          <p:nvSpPr>
            <p:cNvPr id="28681" name="Line 21"/>
            <p:cNvSpPr>
              <a:spLocks noChangeShapeType="1"/>
            </p:cNvSpPr>
            <p:nvPr/>
          </p:nvSpPr>
          <p:spPr bwMode="auto">
            <a:xfrm>
              <a:off x="2928" y="2016"/>
              <a:ext cx="288" cy="288"/>
            </a:xfrm>
            <a:prstGeom prst="line">
              <a:avLst/>
            </a:prstGeom>
            <a:noFill/>
            <a:ln w="38100">
              <a:solidFill>
                <a:schemeClr val="tx1"/>
              </a:solidFill>
              <a:round/>
              <a:headEnd/>
              <a:tailEnd type="triangle" w="med" len="med"/>
            </a:ln>
          </p:spPr>
          <p:txBody>
            <a:bodyPr/>
            <a:lstStyle/>
            <a:p>
              <a:endParaRPr lang="en-US"/>
            </a:p>
          </p:txBody>
        </p:sp>
        <p:sp>
          <p:nvSpPr>
            <p:cNvPr id="28682" name="Line 22"/>
            <p:cNvSpPr>
              <a:spLocks noChangeShapeType="1"/>
            </p:cNvSpPr>
            <p:nvPr/>
          </p:nvSpPr>
          <p:spPr bwMode="auto">
            <a:xfrm>
              <a:off x="2688" y="2304"/>
              <a:ext cx="336" cy="96"/>
            </a:xfrm>
            <a:prstGeom prst="line">
              <a:avLst/>
            </a:prstGeom>
            <a:noFill/>
            <a:ln w="38100">
              <a:solidFill>
                <a:schemeClr val="tx1"/>
              </a:solidFill>
              <a:round/>
              <a:headEnd/>
              <a:tailEnd type="triangle" w="med" len="med"/>
            </a:ln>
          </p:spPr>
          <p:txBody>
            <a:bodyPr/>
            <a:lstStyle/>
            <a:p>
              <a:endParaRPr lang="en-US"/>
            </a:p>
          </p:txBody>
        </p:sp>
        <p:sp>
          <p:nvSpPr>
            <p:cNvPr id="28683" name="Line 23"/>
            <p:cNvSpPr>
              <a:spLocks noChangeShapeType="1"/>
            </p:cNvSpPr>
            <p:nvPr/>
          </p:nvSpPr>
          <p:spPr bwMode="auto">
            <a:xfrm rot="4415274" flipH="1">
              <a:off x="3552" y="2112"/>
              <a:ext cx="288" cy="288"/>
            </a:xfrm>
            <a:prstGeom prst="line">
              <a:avLst/>
            </a:prstGeom>
            <a:noFill/>
            <a:ln w="38100">
              <a:solidFill>
                <a:schemeClr val="tx1"/>
              </a:solidFill>
              <a:round/>
              <a:headEnd/>
              <a:tailEnd type="triangle" w="med" len="med"/>
            </a:ln>
          </p:spPr>
          <p:txBody>
            <a:bodyPr/>
            <a:lstStyle/>
            <a:p>
              <a:endParaRPr lang="en-US"/>
            </a:p>
          </p:txBody>
        </p:sp>
        <p:sp>
          <p:nvSpPr>
            <p:cNvPr id="28684" name="Line 24"/>
            <p:cNvSpPr>
              <a:spLocks noChangeShapeType="1"/>
            </p:cNvSpPr>
            <p:nvPr/>
          </p:nvSpPr>
          <p:spPr bwMode="auto">
            <a:xfrm rot="4415274" flipH="1">
              <a:off x="3408" y="2352"/>
              <a:ext cx="288" cy="288"/>
            </a:xfrm>
            <a:prstGeom prst="line">
              <a:avLst/>
            </a:prstGeom>
            <a:noFill/>
            <a:ln w="38100">
              <a:solidFill>
                <a:schemeClr val="tx1"/>
              </a:solidFill>
              <a:round/>
              <a:headEnd/>
              <a:tailEnd type="triangle" w="med" len="med"/>
            </a:ln>
          </p:spPr>
          <p:txBody>
            <a:bodyPr/>
            <a:lstStyle/>
            <a:p>
              <a:endParaRPr lang="en-US"/>
            </a:p>
          </p:txBody>
        </p:sp>
        <p:sp>
          <p:nvSpPr>
            <p:cNvPr id="28685" name="Line 25"/>
            <p:cNvSpPr>
              <a:spLocks noChangeShapeType="1"/>
            </p:cNvSpPr>
            <p:nvPr/>
          </p:nvSpPr>
          <p:spPr bwMode="auto">
            <a:xfrm rot="10451721" flipH="1">
              <a:off x="2928" y="2352"/>
              <a:ext cx="288" cy="288"/>
            </a:xfrm>
            <a:prstGeom prst="line">
              <a:avLst/>
            </a:prstGeom>
            <a:noFill/>
            <a:ln w="38100">
              <a:solidFill>
                <a:schemeClr val="tx1"/>
              </a:solidFill>
              <a:round/>
              <a:headEnd/>
              <a:tailEnd type="triangle" w="med" len="med"/>
            </a:ln>
          </p:spPr>
          <p:txBody>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783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78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4"/>
          <p:cNvSpPr>
            <a:spLocks noGrp="1" noChangeArrowheads="1"/>
          </p:cNvSpPr>
          <p:nvPr>
            <p:ph type="title"/>
          </p:nvPr>
        </p:nvSpPr>
        <p:spPr/>
        <p:txBody>
          <a:bodyPr/>
          <a:lstStyle/>
          <a:p>
            <a:r>
              <a:rPr lang="en-US" b="1" smtClean="0">
                <a:solidFill>
                  <a:schemeClr val="bg1"/>
                </a:solidFill>
              </a:rPr>
              <a:t>Effect of alcohol on all cells</a:t>
            </a:r>
          </a:p>
        </p:txBody>
      </p:sp>
      <p:pic>
        <p:nvPicPr>
          <p:cNvPr id="80903" name="Picture 7" descr="drinking_alcohol"/>
          <p:cNvPicPr>
            <a:picLocks noGrp="1" noChangeAspect="1" noChangeArrowheads="1"/>
          </p:cNvPicPr>
          <p:nvPr>
            <p:ph sz="half" idx="1"/>
          </p:nvPr>
        </p:nvPicPr>
        <p:blipFill>
          <a:blip r:embed="rId2" cstate="print"/>
          <a:srcRect/>
          <a:stretch>
            <a:fillRect/>
          </a:stretch>
        </p:blipFill>
        <p:spPr>
          <a:xfrm>
            <a:off x="838200" y="2941638"/>
            <a:ext cx="3505200" cy="2193925"/>
          </a:xfrm>
        </p:spPr>
      </p:pic>
      <p:pic>
        <p:nvPicPr>
          <p:cNvPr id="80904" name="Picture 8" descr="Brain"/>
          <p:cNvPicPr>
            <a:picLocks noGrp="1" noChangeAspect="1" noChangeArrowheads="1"/>
          </p:cNvPicPr>
          <p:nvPr>
            <p:ph sz="half" idx="2"/>
          </p:nvPr>
        </p:nvPicPr>
        <p:blipFill>
          <a:blip r:embed="rId3" cstate="print"/>
          <a:srcRect/>
          <a:stretch>
            <a:fillRect/>
          </a:stretch>
        </p:blipFill>
        <p:spPr>
          <a:xfrm>
            <a:off x="4648200" y="2133600"/>
            <a:ext cx="3810000" cy="3810000"/>
          </a:xfrm>
        </p:spPr>
      </p:pic>
      <p:grpSp>
        <p:nvGrpSpPr>
          <p:cNvPr id="2" name="Group 9"/>
          <p:cNvGrpSpPr>
            <a:grpSpLocks/>
          </p:cNvGrpSpPr>
          <p:nvPr/>
        </p:nvGrpSpPr>
        <p:grpSpPr bwMode="auto">
          <a:xfrm>
            <a:off x="5257800" y="1905000"/>
            <a:ext cx="2895600" cy="2057400"/>
            <a:chOff x="2352" y="1584"/>
            <a:chExt cx="1824" cy="1296"/>
          </a:xfrm>
        </p:grpSpPr>
        <p:grpSp>
          <p:nvGrpSpPr>
            <p:cNvPr id="29702" name="Group 10"/>
            <p:cNvGrpSpPr>
              <a:grpSpLocks/>
            </p:cNvGrpSpPr>
            <p:nvPr/>
          </p:nvGrpSpPr>
          <p:grpSpPr bwMode="auto">
            <a:xfrm>
              <a:off x="2352" y="1584"/>
              <a:ext cx="1824" cy="1296"/>
              <a:chOff x="1488" y="720"/>
              <a:chExt cx="2112" cy="1296"/>
            </a:xfrm>
          </p:grpSpPr>
          <p:sp>
            <p:nvSpPr>
              <p:cNvPr id="29709" name="WordArt 7"/>
              <p:cNvSpPr>
                <a:spLocks noChangeArrowheads="1" noChangeShapeType="1" noTextEdit="1"/>
              </p:cNvSpPr>
              <p:nvPr/>
            </p:nvSpPr>
            <p:spPr bwMode="auto">
              <a:xfrm>
                <a:off x="2016" y="720"/>
                <a:ext cx="288" cy="288"/>
              </a:xfrm>
              <a:prstGeom prst="rect">
                <a:avLst/>
              </a:prstGeom>
            </p:spPr>
            <p:txBody>
              <a:bodyPr wrap="none" fromWordArt="1">
                <a:prstTxWarp prst="textCascadeUp">
                  <a:avLst>
                    <a:gd name="adj" fmla="val 28569"/>
                  </a:avLst>
                </a:prstTxWarp>
                <a:scene3d>
                  <a:camera prst="legacyPerspectiveFront">
                    <a:rot lat="20519994" lon="1080000" rev="0"/>
                  </a:camera>
                  <a:lightRig rig="legacyHarsh2" dir="b"/>
                </a:scene3d>
                <a:sp3d extrusionH="430200" prstMaterial="legacyMatte">
                  <a:extrusionClr>
                    <a:srgbClr val="FF6600"/>
                  </a:extrusionClr>
                </a:sp3d>
              </a:bodyPr>
              <a:lstStyle/>
              <a:p>
                <a:pPr algn="ctr"/>
                <a:r>
                  <a:rPr lang="en-US" sz="3600" kern="10">
                    <a:ln w="9525">
                      <a:round/>
                      <a:headEnd/>
                      <a:tailEnd/>
                    </a:ln>
                    <a:gradFill rotWithShape="1">
                      <a:gsLst>
                        <a:gs pos="0">
                          <a:srgbClr val="FFE701"/>
                        </a:gs>
                        <a:gs pos="100000">
                          <a:srgbClr val="FE3E02"/>
                        </a:gs>
                      </a:gsLst>
                      <a:lin ang="5400000" scaled="1"/>
                    </a:gradFill>
                    <a:latin typeface="Impact"/>
                  </a:rPr>
                  <a:t>EtOH</a:t>
                </a:r>
              </a:p>
            </p:txBody>
          </p:sp>
          <p:sp>
            <p:nvSpPr>
              <p:cNvPr id="29710" name="WordArt 8"/>
              <p:cNvSpPr>
                <a:spLocks noChangeArrowheads="1" noChangeShapeType="1" noTextEdit="1"/>
              </p:cNvSpPr>
              <p:nvPr/>
            </p:nvSpPr>
            <p:spPr bwMode="auto">
              <a:xfrm>
                <a:off x="1776" y="1008"/>
                <a:ext cx="288" cy="288"/>
              </a:xfrm>
              <a:prstGeom prst="rect">
                <a:avLst/>
              </a:prstGeom>
            </p:spPr>
            <p:txBody>
              <a:bodyPr wrap="none" fromWordArt="1">
                <a:prstTxWarp prst="textCascadeUp">
                  <a:avLst>
                    <a:gd name="adj" fmla="val 28569"/>
                  </a:avLst>
                </a:prstTxWarp>
                <a:scene3d>
                  <a:camera prst="legacyPerspectiveFront">
                    <a:rot lat="20519994" lon="1080000" rev="0"/>
                  </a:camera>
                  <a:lightRig rig="legacyHarsh2" dir="b"/>
                </a:scene3d>
                <a:sp3d extrusionH="430200" prstMaterial="legacyMatte">
                  <a:extrusionClr>
                    <a:srgbClr val="FF6600"/>
                  </a:extrusionClr>
                </a:sp3d>
              </a:bodyPr>
              <a:lstStyle/>
              <a:p>
                <a:pPr algn="ctr"/>
                <a:r>
                  <a:rPr lang="en-US" sz="3600" kern="10">
                    <a:ln w="9525">
                      <a:round/>
                      <a:headEnd/>
                      <a:tailEnd/>
                    </a:ln>
                    <a:gradFill rotWithShape="1">
                      <a:gsLst>
                        <a:gs pos="0">
                          <a:srgbClr val="FFE701"/>
                        </a:gs>
                        <a:gs pos="100000">
                          <a:srgbClr val="FE3E02"/>
                        </a:gs>
                      </a:gsLst>
                      <a:lin ang="5400000" scaled="1"/>
                    </a:gradFill>
                    <a:latin typeface="Impact"/>
                  </a:rPr>
                  <a:t>EtOH</a:t>
                </a:r>
              </a:p>
            </p:txBody>
          </p:sp>
          <p:sp>
            <p:nvSpPr>
              <p:cNvPr id="29711" name="WordArt 9"/>
              <p:cNvSpPr>
                <a:spLocks noChangeArrowheads="1" noChangeShapeType="1" noTextEdit="1"/>
              </p:cNvSpPr>
              <p:nvPr/>
            </p:nvSpPr>
            <p:spPr bwMode="auto">
              <a:xfrm>
                <a:off x="1488" y="1296"/>
                <a:ext cx="288" cy="288"/>
              </a:xfrm>
              <a:prstGeom prst="rect">
                <a:avLst/>
              </a:prstGeom>
            </p:spPr>
            <p:txBody>
              <a:bodyPr wrap="none" fromWordArt="1">
                <a:prstTxWarp prst="textCascadeUp">
                  <a:avLst>
                    <a:gd name="adj" fmla="val 28569"/>
                  </a:avLst>
                </a:prstTxWarp>
                <a:scene3d>
                  <a:camera prst="legacyPerspectiveFront">
                    <a:rot lat="20519994" lon="1080000" rev="0"/>
                  </a:camera>
                  <a:lightRig rig="legacyHarsh2" dir="b"/>
                </a:scene3d>
                <a:sp3d extrusionH="430200" prstMaterial="legacyMatte">
                  <a:extrusionClr>
                    <a:srgbClr val="FF6600"/>
                  </a:extrusionClr>
                </a:sp3d>
              </a:bodyPr>
              <a:lstStyle/>
              <a:p>
                <a:pPr algn="ctr"/>
                <a:r>
                  <a:rPr lang="en-US" sz="3600" kern="10">
                    <a:ln w="9525">
                      <a:round/>
                      <a:headEnd/>
                      <a:tailEnd/>
                    </a:ln>
                    <a:gradFill rotWithShape="1">
                      <a:gsLst>
                        <a:gs pos="0">
                          <a:srgbClr val="FFE701"/>
                        </a:gs>
                        <a:gs pos="100000">
                          <a:srgbClr val="FE3E02"/>
                        </a:gs>
                      </a:gsLst>
                      <a:lin ang="5400000" scaled="1"/>
                    </a:gradFill>
                    <a:latin typeface="Impact"/>
                  </a:rPr>
                  <a:t>EtOH</a:t>
                </a:r>
              </a:p>
            </p:txBody>
          </p:sp>
          <p:sp>
            <p:nvSpPr>
              <p:cNvPr id="29712" name="WordArt 10"/>
              <p:cNvSpPr>
                <a:spLocks noChangeArrowheads="1" noChangeShapeType="1" noTextEdit="1"/>
              </p:cNvSpPr>
              <p:nvPr/>
            </p:nvSpPr>
            <p:spPr bwMode="auto">
              <a:xfrm>
                <a:off x="1776" y="1728"/>
                <a:ext cx="288" cy="288"/>
              </a:xfrm>
              <a:prstGeom prst="rect">
                <a:avLst/>
              </a:prstGeom>
            </p:spPr>
            <p:txBody>
              <a:bodyPr wrap="none" fromWordArt="1">
                <a:prstTxWarp prst="textCascadeUp">
                  <a:avLst>
                    <a:gd name="adj" fmla="val 28569"/>
                  </a:avLst>
                </a:prstTxWarp>
                <a:scene3d>
                  <a:camera prst="legacyPerspectiveFront">
                    <a:rot lat="20519994" lon="1080000" rev="0"/>
                  </a:camera>
                  <a:lightRig rig="legacyHarsh2" dir="b"/>
                </a:scene3d>
                <a:sp3d extrusionH="430200" prstMaterial="legacyMatte">
                  <a:extrusionClr>
                    <a:srgbClr val="FF6600"/>
                  </a:extrusionClr>
                </a:sp3d>
              </a:bodyPr>
              <a:lstStyle/>
              <a:p>
                <a:pPr algn="ctr"/>
                <a:r>
                  <a:rPr lang="en-US" sz="3600" kern="10">
                    <a:ln w="9525">
                      <a:round/>
                      <a:headEnd/>
                      <a:tailEnd/>
                    </a:ln>
                    <a:gradFill rotWithShape="1">
                      <a:gsLst>
                        <a:gs pos="0">
                          <a:srgbClr val="FFE701"/>
                        </a:gs>
                        <a:gs pos="100000">
                          <a:srgbClr val="FE3E02"/>
                        </a:gs>
                      </a:gsLst>
                      <a:lin ang="5400000" scaled="1"/>
                    </a:gradFill>
                    <a:latin typeface="Impact"/>
                  </a:rPr>
                  <a:t>EtOH</a:t>
                </a:r>
              </a:p>
            </p:txBody>
          </p:sp>
          <p:sp>
            <p:nvSpPr>
              <p:cNvPr id="29713" name="WordArt 11"/>
              <p:cNvSpPr>
                <a:spLocks noChangeArrowheads="1" noChangeShapeType="1" noTextEdit="1"/>
              </p:cNvSpPr>
              <p:nvPr/>
            </p:nvSpPr>
            <p:spPr bwMode="auto">
              <a:xfrm>
                <a:off x="3312" y="1440"/>
                <a:ext cx="288" cy="288"/>
              </a:xfrm>
              <a:prstGeom prst="rect">
                <a:avLst/>
              </a:prstGeom>
            </p:spPr>
            <p:txBody>
              <a:bodyPr wrap="none" fromWordArt="1">
                <a:prstTxWarp prst="textCascadeUp">
                  <a:avLst>
                    <a:gd name="adj" fmla="val 28569"/>
                  </a:avLst>
                </a:prstTxWarp>
                <a:scene3d>
                  <a:camera prst="legacyPerspectiveFront">
                    <a:rot lat="20519994" lon="1080000" rev="0"/>
                  </a:camera>
                  <a:lightRig rig="legacyHarsh2" dir="b"/>
                </a:scene3d>
                <a:sp3d extrusionH="430200" prstMaterial="legacyMatte">
                  <a:extrusionClr>
                    <a:srgbClr val="FF6600"/>
                  </a:extrusionClr>
                </a:sp3d>
              </a:bodyPr>
              <a:lstStyle/>
              <a:p>
                <a:pPr algn="ctr"/>
                <a:r>
                  <a:rPr lang="en-US" sz="3600" kern="10">
                    <a:ln w="9525">
                      <a:round/>
                      <a:headEnd/>
                      <a:tailEnd/>
                    </a:ln>
                    <a:gradFill rotWithShape="1">
                      <a:gsLst>
                        <a:gs pos="0">
                          <a:srgbClr val="FFE701"/>
                        </a:gs>
                        <a:gs pos="100000">
                          <a:srgbClr val="FE3E02"/>
                        </a:gs>
                      </a:gsLst>
                      <a:lin ang="5400000" scaled="1"/>
                    </a:gradFill>
                    <a:latin typeface="Impact"/>
                  </a:rPr>
                  <a:t>EtOH</a:t>
                </a:r>
              </a:p>
            </p:txBody>
          </p:sp>
          <p:sp>
            <p:nvSpPr>
              <p:cNvPr id="29714" name="WordArt 12"/>
              <p:cNvSpPr>
                <a:spLocks noChangeArrowheads="1" noChangeShapeType="1" noTextEdit="1"/>
              </p:cNvSpPr>
              <p:nvPr/>
            </p:nvSpPr>
            <p:spPr bwMode="auto">
              <a:xfrm>
                <a:off x="3120" y="1680"/>
                <a:ext cx="288" cy="288"/>
              </a:xfrm>
              <a:prstGeom prst="rect">
                <a:avLst/>
              </a:prstGeom>
            </p:spPr>
            <p:txBody>
              <a:bodyPr wrap="none" fromWordArt="1">
                <a:prstTxWarp prst="textCascadeUp">
                  <a:avLst>
                    <a:gd name="adj" fmla="val 28569"/>
                  </a:avLst>
                </a:prstTxWarp>
                <a:scene3d>
                  <a:camera prst="legacyPerspectiveFront">
                    <a:rot lat="20519994" lon="1080000" rev="0"/>
                  </a:camera>
                  <a:lightRig rig="legacyHarsh2" dir="b"/>
                </a:scene3d>
                <a:sp3d extrusionH="430200" prstMaterial="legacyMatte">
                  <a:extrusionClr>
                    <a:srgbClr val="FF6600"/>
                  </a:extrusionClr>
                </a:sp3d>
              </a:bodyPr>
              <a:lstStyle/>
              <a:p>
                <a:pPr algn="ctr"/>
                <a:r>
                  <a:rPr lang="en-US" sz="3600" kern="10">
                    <a:ln w="9525">
                      <a:round/>
                      <a:headEnd/>
                      <a:tailEnd/>
                    </a:ln>
                    <a:gradFill rotWithShape="1">
                      <a:gsLst>
                        <a:gs pos="0">
                          <a:srgbClr val="FFE701"/>
                        </a:gs>
                        <a:gs pos="100000">
                          <a:srgbClr val="FE3E02"/>
                        </a:gs>
                      </a:gsLst>
                      <a:lin ang="5400000" scaled="1"/>
                    </a:gradFill>
                    <a:latin typeface="Impact"/>
                  </a:rPr>
                  <a:t>EtOH</a:t>
                </a:r>
              </a:p>
            </p:txBody>
          </p:sp>
        </p:grpSp>
        <p:sp>
          <p:nvSpPr>
            <p:cNvPr id="29703" name="Line 17"/>
            <p:cNvSpPr>
              <a:spLocks noChangeShapeType="1"/>
            </p:cNvSpPr>
            <p:nvPr/>
          </p:nvSpPr>
          <p:spPr bwMode="auto">
            <a:xfrm>
              <a:off x="3072" y="1824"/>
              <a:ext cx="288" cy="288"/>
            </a:xfrm>
            <a:prstGeom prst="line">
              <a:avLst/>
            </a:prstGeom>
            <a:noFill/>
            <a:ln w="38100">
              <a:solidFill>
                <a:srgbClr val="FFFF00"/>
              </a:solidFill>
              <a:round/>
              <a:headEnd/>
              <a:tailEnd type="triangle" w="med" len="med"/>
            </a:ln>
          </p:spPr>
          <p:txBody>
            <a:bodyPr/>
            <a:lstStyle/>
            <a:p>
              <a:endParaRPr lang="en-US"/>
            </a:p>
          </p:txBody>
        </p:sp>
        <p:sp>
          <p:nvSpPr>
            <p:cNvPr id="29704" name="Line 18"/>
            <p:cNvSpPr>
              <a:spLocks noChangeShapeType="1"/>
            </p:cNvSpPr>
            <p:nvPr/>
          </p:nvSpPr>
          <p:spPr bwMode="auto">
            <a:xfrm>
              <a:off x="2928" y="2016"/>
              <a:ext cx="288" cy="288"/>
            </a:xfrm>
            <a:prstGeom prst="line">
              <a:avLst/>
            </a:prstGeom>
            <a:noFill/>
            <a:ln w="38100">
              <a:solidFill>
                <a:srgbClr val="FFFF00"/>
              </a:solidFill>
              <a:round/>
              <a:headEnd/>
              <a:tailEnd type="triangle" w="med" len="med"/>
            </a:ln>
          </p:spPr>
          <p:txBody>
            <a:bodyPr/>
            <a:lstStyle/>
            <a:p>
              <a:endParaRPr lang="en-US"/>
            </a:p>
          </p:txBody>
        </p:sp>
        <p:sp>
          <p:nvSpPr>
            <p:cNvPr id="29705" name="Line 19"/>
            <p:cNvSpPr>
              <a:spLocks noChangeShapeType="1"/>
            </p:cNvSpPr>
            <p:nvPr/>
          </p:nvSpPr>
          <p:spPr bwMode="auto">
            <a:xfrm>
              <a:off x="2688" y="2304"/>
              <a:ext cx="336" cy="96"/>
            </a:xfrm>
            <a:prstGeom prst="line">
              <a:avLst/>
            </a:prstGeom>
            <a:noFill/>
            <a:ln w="38100">
              <a:solidFill>
                <a:srgbClr val="FFFF00"/>
              </a:solidFill>
              <a:round/>
              <a:headEnd/>
              <a:tailEnd type="triangle" w="med" len="med"/>
            </a:ln>
          </p:spPr>
          <p:txBody>
            <a:bodyPr/>
            <a:lstStyle/>
            <a:p>
              <a:endParaRPr lang="en-US"/>
            </a:p>
          </p:txBody>
        </p:sp>
        <p:sp>
          <p:nvSpPr>
            <p:cNvPr id="29706" name="Line 20"/>
            <p:cNvSpPr>
              <a:spLocks noChangeShapeType="1"/>
            </p:cNvSpPr>
            <p:nvPr/>
          </p:nvSpPr>
          <p:spPr bwMode="auto">
            <a:xfrm rot="4415274" flipH="1">
              <a:off x="3552" y="2112"/>
              <a:ext cx="288" cy="288"/>
            </a:xfrm>
            <a:prstGeom prst="line">
              <a:avLst/>
            </a:prstGeom>
            <a:noFill/>
            <a:ln w="38100">
              <a:solidFill>
                <a:srgbClr val="FFFF00"/>
              </a:solidFill>
              <a:round/>
              <a:headEnd/>
              <a:tailEnd type="triangle" w="med" len="med"/>
            </a:ln>
          </p:spPr>
          <p:txBody>
            <a:bodyPr/>
            <a:lstStyle/>
            <a:p>
              <a:endParaRPr lang="en-US"/>
            </a:p>
          </p:txBody>
        </p:sp>
        <p:sp>
          <p:nvSpPr>
            <p:cNvPr id="29707" name="Line 21"/>
            <p:cNvSpPr>
              <a:spLocks noChangeShapeType="1"/>
            </p:cNvSpPr>
            <p:nvPr/>
          </p:nvSpPr>
          <p:spPr bwMode="auto">
            <a:xfrm rot="4415274" flipH="1">
              <a:off x="3408" y="2352"/>
              <a:ext cx="288" cy="288"/>
            </a:xfrm>
            <a:prstGeom prst="line">
              <a:avLst/>
            </a:prstGeom>
            <a:noFill/>
            <a:ln w="38100">
              <a:solidFill>
                <a:srgbClr val="FFFF00"/>
              </a:solidFill>
              <a:round/>
              <a:headEnd/>
              <a:tailEnd type="triangle" w="med" len="med"/>
            </a:ln>
          </p:spPr>
          <p:txBody>
            <a:bodyPr/>
            <a:lstStyle/>
            <a:p>
              <a:endParaRPr lang="en-US"/>
            </a:p>
          </p:txBody>
        </p:sp>
        <p:sp>
          <p:nvSpPr>
            <p:cNvPr id="29708" name="Line 22"/>
            <p:cNvSpPr>
              <a:spLocks noChangeShapeType="1"/>
            </p:cNvSpPr>
            <p:nvPr/>
          </p:nvSpPr>
          <p:spPr bwMode="auto">
            <a:xfrm rot="10451721" flipH="1">
              <a:off x="2928" y="2352"/>
              <a:ext cx="288" cy="288"/>
            </a:xfrm>
            <a:prstGeom prst="line">
              <a:avLst/>
            </a:prstGeom>
            <a:noFill/>
            <a:ln w="38100">
              <a:solidFill>
                <a:srgbClr val="FFFF00"/>
              </a:solidFill>
              <a:round/>
              <a:headEnd/>
              <a:tailEnd type="triangle" w="med" len="med"/>
            </a:ln>
          </p:spPr>
          <p:txBody>
            <a:bodyPr/>
            <a:lstStyle/>
            <a:p>
              <a:endParaRPr lang="en-US"/>
            </a:p>
          </p:txBody>
        </p:sp>
      </p:grpSp>
      <p:sp>
        <p:nvSpPr>
          <p:cNvPr id="19" name="TextBox 18"/>
          <p:cNvSpPr txBox="1"/>
          <p:nvPr/>
        </p:nvSpPr>
        <p:spPr>
          <a:xfrm>
            <a:off x="838200" y="6096000"/>
            <a:ext cx="7664855" cy="584775"/>
          </a:xfrm>
          <a:prstGeom prst="rect">
            <a:avLst/>
          </a:prstGeom>
          <a:noFill/>
        </p:spPr>
        <p:txBody>
          <a:bodyPr wrap="none" rtlCol="0">
            <a:spAutoFit/>
          </a:bodyPr>
          <a:lstStyle/>
          <a:p>
            <a:r>
              <a:rPr lang="en-US" dirty="0" smtClean="0"/>
              <a:t>Depressant = decreases brain (nerve) activity.</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090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090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Down Arrow 19"/>
          <p:cNvSpPr/>
          <p:nvPr/>
        </p:nvSpPr>
        <p:spPr bwMode="auto">
          <a:xfrm>
            <a:off x="4191000" y="3657600"/>
            <a:ext cx="228600" cy="1143000"/>
          </a:xfrm>
          <a:prstGeom prst="downArrow">
            <a:avLst/>
          </a:prstGeom>
          <a:solidFill>
            <a:srgbClr val="C0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bg1"/>
              </a:solidFill>
              <a:effectLst/>
              <a:latin typeface="Times New Roman" pitchFamily="18" charset="0"/>
            </a:endParaRPr>
          </a:p>
        </p:txBody>
      </p:sp>
      <p:pic>
        <p:nvPicPr>
          <p:cNvPr id="22" name="Picture 21" descr="stomach.jpg"/>
          <p:cNvPicPr>
            <a:picLocks noChangeAspect="1"/>
          </p:cNvPicPr>
          <p:nvPr/>
        </p:nvPicPr>
        <p:blipFill>
          <a:blip r:embed="rId2" cstate="print"/>
          <a:stretch>
            <a:fillRect/>
          </a:stretch>
        </p:blipFill>
        <p:spPr>
          <a:xfrm>
            <a:off x="0" y="1524000"/>
            <a:ext cx="3909927" cy="2654300"/>
          </a:xfrm>
          <a:prstGeom prst="rect">
            <a:avLst/>
          </a:prstGeom>
        </p:spPr>
      </p:pic>
      <p:pic>
        <p:nvPicPr>
          <p:cNvPr id="83990" name="Picture 22" descr="blood test"/>
          <p:cNvPicPr>
            <a:picLocks noGrp="1" noChangeAspect="1" noChangeArrowheads="1"/>
          </p:cNvPicPr>
          <p:nvPr>
            <p:ph sz="half" idx="1"/>
          </p:nvPr>
        </p:nvPicPr>
        <p:blipFill>
          <a:blip r:embed="rId3" cstate="print"/>
          <a:srcRect/>
          <a:stretch>
            <a:fillRect/>
          </a:stretch>
        </p:blipFill>
        <p:spPr>
          <a:xfrm>
            <a:off x="3886200" y="1861760"/>
            <a:ext cx="1447800" cy="2164184"/>
          </a:xfrm>
        </p:spPr>
      </p:pic>
      <p:sp>
        <p:nvSpPr>
          <p:cNvPr id="30722" name="Rectangle 2"/>
          <p:cNvSpPr>
            <a:spLocks noGrp="1" noChangeArrowheads="1"/>
          </p:cNvSpPr>
          <p:nvPr>
            <p:ph type="title"/>
          </p:nvPr>
        </p:nvSpPr>
        <p:spPr>
          <a:xfrm>
            <a:off x="533400" y="0"/>
            <a:ext cx="7772400" cy="1143000"/>
          </a:xfrm>
        </p:spPr>
        <p:txBody>
          <a:bodyPr/>
          <a:lstStyle/>
          <a:p>
            <a:r>
              <a:rPr lang="en-US" b="1" dirty="0" smtClean="0">
                <a:solidFill>
                  <a:schemeClr val="bg1"/>
                </a:solidFill>
              </a:rPr>
              <a:t>Transport of alcohol to cells</a:t>
            </a:r>
          </a:p>
        </p:txBody>
      </p:sp>
      <p:pic>
        <p:nvPicPr>
          <p:cNvPr id="83988" name="Picture 20" descr="liver only"/>
          <p:cNvPicPr>
            <a:picLocks noGrp="1" noChangeAspect="1" noChangeArrowheads="1"/>
          </p:cNvPicPr>
          <p:nvPr>
            <p:ph sz="half" idx="2"/>
          </p:nvPr>
        </p:nvPicPr>
        <p:blipFill>
          <a:blip r:embed="rId4" cstate="print"/>
          <a:srcRect/>
          <a:stretch>
            <a:fillRect/>
          </a:stretch>
        </p:blipFill>
        <p:spPr>
          <a:xfrm>
            <a:off x="5334000" y="1600200"/>
            <a:ext cx="3810000" cy="2508250"/>
          </a:xfrm>
        </p:spPr>
      </p:pic>
      <p:sp>
        <p:nvSpPr>
          <p:cNvPr id="30733" name="WordArt 7"/>
          <p:cNvSpPr>
            <a:spLocks noChangeArrowheads="1" noChangeShapeType="1" noTextEdit="1"/>
          </p:cNvSpPr>
          <p:nvPr/>
        </p:nvSpPr>
        <p:spPr bwMode="auto">
          <a:xfrm>
            <a:off x="6399786" y="1905000"/>
            <a:ext cx="394714" cy="457200"/>
          </a:xfrm>
          <a:prstGeom prst="rect">
            <a:avLst/>
          </a:prstGeom>
        </p:spPr>
        <p:txBody>
          <a:bodyPr wrap="none" fromWordArt="1">
            <a:prstTxWarp prst="textCascadeUp">
              <a:avLst>
                <a:gd name="adj" fmla="val 28569"/>
              </a:avLst>
            </a:prstTxWarp>
            <a:scene3d>
              <a:camera prst="legacyPerspectiveFront">
                <a:rot lat="20519994" lon="1080000" rev="0"/>
              </a:camera>
              <a:lightRig rig="legacyHarsh2" dir="b"/>
            </a:scene3d>
            <a:sp3d extrusionH="430200" prstMaterial="legacyMatte">
              <a:extrusionClr>
                <a:srgbClr val="FF6600"/>
              </a:extrusionClr>
            </a:sp3d>
          </a:bodyPr>
          <a:lstStyle/>
          <a:p>
            <a:pPr algn="ctr"/>
            <a:r>
              <a:rPr lang="en-US" sz="3600" kern="10" dirty="0" err="1">
                <a:ln w="9525">
                  <a:round/>
                  <a:headEnd/>
                  <a:tailEnd/>
                </a:ln>
                <a:gradFill rotWithShape="1">
                  <a:gsLst>
                    <a:gs pos="0">
                      <a:srgbClr val="FFE701"/>
                    </a:gs>
                    <a:gs pos="100000">
                      <a:srgbClr val="FE3E02"/>
                    </a:gs>
                  </a:gsLst>
                  <a:lin ang="5400000" scaled="1"/>
                </a:gradFill>
                <a:latin typeface="Impact"/>
              </a:rPr>
              <a:t>EtOH</a:t>
            </a:r>
            <a:endParaRPr lang="en-US" sz="3600" kern="10" dirty="0">
              <a:ln w="9525">
                <a:round/>
                <a:headEnd/>
                <a:tailEnd/>
              </a:ln>
              <a:gradFill rotWithShape="1">
                <a:gsLst>
                  <a:gs pos="0">
                    <a:srgbClr val="FFE701"/>
                  </a:gs>
                  <a:gs pos="100000">
                    <a:srgbClr val="FE3E02"/>
                  </a:gs>
                </a:gsLst>
                <a:lin ang="5400000" scaled="1"/>
              </a:gradFill>
              <a:latin typeface="Impact"/>
            </a:endParaRPr>
          </a:p>
        </p:txBody>
      </p:sp>
      <p:sp>
        <p:nvSpPr>
          <p:cNvPr id="30734" name="WordArt 8"/>
          <p:cNvSpPr>
            <a:spLocks noChangeArrowheads="1" noChangeShapeType="1" noTextEdit="1"/>
          </p:cNvSpPr>
          <p:nvPr/>
        </p:nvSpPr>
        <p:spPr bwMode="auto">
          <a:xfrm>
            <a:off x="5868019" y="2133600"/>
            <a:ext cx="394714" cy="457200"/>
          </a:xfrm>
          <a:prstGeom prst="rect">
            <a:avLst/>
          </a:prstGeom>
        </p:spPr>
        <p:txBody>
          <a:bodyPr wrap="none" fromWordArt="1">
            <a:prstTxWarp prst="textCascadeUp">
              <a:avLst>
                <a:gd name="adj" fmla="val 28569"/>
              </a:avLst>
            </a:prstTxWarp>
            <a:scene3d>
              <a:camera prst="legacyPerspectiveFront">
                <a:rot lat="20519994" lon="1080000" rev="0"/>
              </a:camera>
              <a:lightRig rig="legacyHarsh2" dir="b"/>
            </a:scene3d>
            <a:sp3d extrusionH="430200" prstMaterial="legacyMatte">
              <a:extrusionClr>
                <a:srgbClr val="FF6600"/>
              </a:extrusionClr>
            </a:sp3d>
          </a:bodyPr>
          <a:lstStyle/>
          <a:p>
            <a:pPr algn="ctr"/>
            <a:r>
              <a:rPr lang="en-US" sz="3600" kern="10" dirty="0" err="1">
                <a:ln w="9525">
                  <a:round/>
                  <a:headEnd/>
                  <a:tailEnd/>
                </a:ln>
                <a:gradFill rotWithShape="1">
                  <a:gsLst>
                    <a:gs pos="0">
                      <a:srgbClr val="FFE701"/>
                    </a:gs>
                    <a:gs pos="100000">
                      <a:srgbClr val="FE3E02"/>
                    </a:gs>
                  </a:gsLst>
                  <a:lin ang="5400000" scaled="1"/>
                </a:gradFill>
                <a:latin typeface="Impact"/>
              </a:rPr>
              <a:t>EtOH</a:t>
            </a:r>
            <a:endParaRPr lang="en-US" sz="3600" kern="10" dirty="0">
              <a:ln w="9525">
                <a:round/>
                <a:headEnd/>
                <a:tailEnd/>
              </a:ln>
              <a:gradFill rotWithShape="1">
                <a:gsLst>
                  <a:gs pos="0">
                    <a:srgbClr val="FFE701"/>
                  </a:gs>
                  <a:gs pos="100000">
                    <a:srgbClr val="FE3E02"/>
                  </a:gs>
                </a:gsLst>
                <a:lin ang="5400000" scaled="1"/>
              </a:gradFill>
              <a:latin typeface="Impact"/>
            </a:endParaRPr>
          </a:p>
        </p:txBody>
      </p:sp>
      <p:sp>
        <p:nvSpPr>
          <p:cNvPr id="30735" name="WordArt 9"/>
          <p:cNvSpPr>
            <a:spLocks noChangeArrowheads="1" noChangeShapeType="1" noTextEdit="1"/>
          </p:cNvSpPr>
          <p:nvPr/>
        </p:nvSpPr>
        <p:spPr bwMode="auto">
          <a:xfrm>
            <a:off x="5562389" y="2667000"/>
            <a:ext cx="394714" cy="457200"/>
          </a:xfrm>
          <a:prstGeom prst="rect">
            <a:avLst/>
          </a:prstGeom>
        </p:spPr>
        <p:txBody>
          <a:bodyPr wrap="none" fromWordArt="1">
            <a:prstTxWarp prst="textCascadeUp">
              <a:avLst>
                <a:gd name="adj" fmla="val 28569"/>
              </a:avLst>
            </a:prstTxWarp>
            <a:scene3d>
              <a:camera prst="legacyPerspectiveFront">
                <a:rot lat="20519994" lon="1080000" rev="0"/>
              </a:camera>
              <a:lightRig rig="legacyHarsh2" dir="b"/>
            </a:scene3d>
            <a:sp3d extrusionH="430200" prstMaterial="legacyMatte">
              <a:extrusionClr>
                <a:srgbClr val="FF6600"/>
              </a:extrusionClr>
            </a:sp3d>
          </a:bodyPr>
          <a:lstStyle/>
          <a:p>
            <a:pPr algn="ctr"/>
            <a:r>
              <a:rPr lang="en-US" sz="3600" kern="10" dirty="0" err="1">
                <a:ln w="9525">
                  <a:round/>
                  <a:headEnd/>
                  <a:tailEnd/>
                </a:ln>
                <a:gradFill rotWithShape="1">
                  <a:gsLst>
                    <a:gs pos="0">
                      <a:srgbClr val="FFE701"/>
                    </a:gs>
                    <a:gs pos="100000">
                      <a:srgbClr val="FE3E02"/>
                    </a:gs>
                  </a:gsLst>
                  <a:lin ang="5400000" scaled="1"/>
                </a:gradFill>
                <a:latin typeface="Impact"/>
              </a:rPr>
              <a:t>EtOH</a:t>
            </a:r>
            <a:endParaRPr lang="en-US" sz="3600" kern="10" dirty="0">
              <a:ln w="9525">
                <a:round/>
                <a:headEnd/>
                <a:tailEnd/>
              </a:ln>
              <a:gradFill rotWithShape="1">
                <a:gsLst>
                  <a:gs pos="0">
                    <a:srgbClr val="FFE701"/>
                  </a:gs>
                  <a:gs pos="100000">
                    <a:srgbClr val="FE3E02"/>
                  </a:gs>
                </a:gsLst>
                <a:lin ang="5400000" scaled="1"/>
              </a:gradFill>
              <a:latin typeface="Impact"/>
            </a:endParaRPr>
          </a:p>
        </p:txBody>
      </p:sp>
      <p:sp>
        <p:nvSpPr>
          <p:cNvPr id="30737" name="WordArt 11"/>
          <p:cNvSpPr>
            <a:spLocks noChangeArrowheads="1" noChangeShapeType="1" noTextEdit="1"/>
          </p:cNvSpPr>
          <p:nvPr/>
        </p:nvSpPr>
        <p:spPr bwMode="auto">
          <a:xfrm>
            <a:off x="4343984" y="2819400"/>
            <a:ext cx="394714" cy="457200"/>
          </a:xfrm>
          <a:prstGeom prst="rect">
            <a:avLst/>
          </a:prstGeom>
        </p:spPr>
        <p:txBody>
          <a:bodyPr wrap="none" fromWordArt="1">
            <a:prstTxWarp prst="textCascadeUp">
              <a:avLst>
                <a:gd name="adj" fmla="val 28569"/>
              </a:avLst>
            </a:prstTxWarp>
            <a:scene3d>
              <a:camera prst="legacyPerspectiveFront">
                <a:rot lat="20519994" lon="1080000" rev="0"/>
              </a:camera>
              <a:lightRig rig="legacyHarsh2" dir="b"/>
            </a:scene3d>
            <a:sp3d extrusionH="430200" prstMaterial="legacyMatte">
              <a:extrusionClr>
                <a:srgbClr val="FF6600"/>
              </a:extrusionClr>
            </a:sp3d>
          </a:bodyPr>
          <a:lstStyle/>
          <a:p>
            <a:pPr algn="ctr"/>
            <a:r>
              <a:rPr lang="en-US" sz="3600" kern="10" dirty="0" err="1">
                <a:ln w="9525">
                  <a:round/>
                  <a:headEnd/>
                  <a:tailEnd/>
                </a:ln>
                <a:gradFill rotWithShape="1">
                  <a:gsLst>
                    <a:gs pos="0">
                      <a:srgbClr val="FFE701"/>
                    </a:gs>
                    <a:gs pos="100000">
                      <a:srgbClr val="FE3E02"/>
                    </a:gs>
                  </a:gsLst>
                  <a:lin ang="5400000" scaled="1"/>
                </a:gradFill>
                <a:latin typeface="Impact"/>
              </a:rPr>
              <a:t>EtOH</a:t>
            </a:r>
            <a:endParaRPr lang="en-US" sz="3600" kern="10" dirty="0">
              <a:ln w="9525">
                <a:round/>
                <a:headEnd/>
                <a:tailEnd/>
              </a:ln>
              <a:gradFill rotWithShape="1">
                <a:gsLst>
                  <a:gs pos="0">
                    <a:srgbClr val="FFE701"/>
                  </a:gs>
                  <a:gs pos="100000">
                    <a:srgbClr val="FE3E02"/>
                  </a:gs>
                </a:gsLst>
                <a:lin ang="5400000" scaled="1"/>
              </a:gradFill>
              <a:latin typeface="Impact"/>
            </a:endParaRPr>
          </a:p>
        </p:txBody>
      </p:sp>
      <p:sp>
        <p:nvSpPr>
          <p:cNvPr id="30738" name="WordArt 12"/>
          <p:cNvSpPr>
            <a:spLocks noChangeArrowheads="1" noChangeShapeType="1" noTextEdit="1"/>
          </p:cNvSpPr>
          <p:nvPr/>
        </p:nvSpPr>
        <p:spPr bwMode="auto">
          <a:xfrm>
            <a:off x="2743200" y="2819400"/>
            <a:ext cx="394714" cy="457200"/>
          </a:xfrm>
          <a:prstGeom prst="rect">
            <a:avLst/>
          </a:prstGeom>
        </p:spPr>
        <p:txBody>
          <a:bodyPr wrap="none" fromWordArt="1">
            <a:prstTxWarp prst="textCascadeUp">
              <a:avLst>
                <a:gd name="adj" fmla="val 28569"/>
              </a:avLst>
            </a:prstTxWarp>
            <a:scene3d>
              <a:camera prst="legacyPerspectiveFront">
                <a:rot lat="20519994" lon="1080000" rev="0"/>
              </a:camera>
              <a:lightRig rig="legacyHarsh2" dir="b"/>
            </a:scene3d>
            <a:sp3d extrusionH="430200" prstMaterial="legacyMatte">
              <a:extrusionClr>
                <a:srgbClr val="FF6600"/>
              </a:extrusionClr>
            </a:sp3d>
          </a:bodyPr>
          <a:lstStyle/>
          <a:p>
            <a:pPr algn="ctr"/>
            <a:r>
              <a:rPr lang="en-US" sz="3600" kern="10" dirty="0" err="1">
                <a:ln w="9525">
                  <a:round/>
                  <a:headEnd/>
                  <a:tailEnd/>
                </a:ln>
                <a:gradFill rotWithShape="1">
                  <a:gsLst>
                    <a:gs pos="0">
                      <a:srgbClr val="FFE701"/>
                    </a:gs>
                    <a:gs pos="100000">
                      <a:srgbClr val="FE3E02"/>
                    </a:gs>
                  </a:gsLst>
                  <a:lin ang="5400000" scaled="1"/>
                </a:gradFill>
                <a:latin typeface="Impact"/>
              </a:rPr>
              <a:t>EtOH</a:t>
            </a:r>
            <a:endParaRPr lang="en-US" sz="3600" kern="10" dirty="0">
              <a:ln w="9525">
                <a:round/>
                <a:headEnd/>
                <a:tailEnd/>
              </a:ln>
              <a:gradFill rotWithShape="1">
                <a:gsLst>
                  <a:gs pos="0">
                    <a:srgbClr val="FFE701"/>
                  </a:gs>
                  <a:gs pos="100000">
                    <a:srgbClr val="FE3E02"/>
                  </a:gs>
                </a:gsLst>
                <a:lin ang="5400000" scaled="1"/>
              </a:gradFill>
              <a:latin typeface="Impact"/>
            </a:endParaRPr>
          </a:p>
        </p:txBody>
      </p:sp>
      <p:sp>
        <p:nvSpPr>
          <p:cNvPr id="30736" name="WordArt 10"/>
          <p:cNvSpPr>
            <a:spLocks noChangeArrowheads="1" noChangeShapeType="1" noTextEdit="1"/>
          </p:cNvSpPr>
          <p:nvPr/>
        </p:nvSpPr>
        <p:spPr bwMode="auto">
          <a:xfrm>
            <a:off x="4115105" y="4114800"/>
            <a:ext cx="381009" cy="457200"/>
          </a:xfrm>
          <a:prstGeom prst="rect">
            <a:avLst/>
          </a:prstGeom>
        </p:spPr>
        <p:txBody>
          <a:bodyPr wrap="none" fromWordArt="1">
            <a:prstTxWarp prst="textCascadeUp">
              <a:avLst>
                <a:gd name="adj" fmla="val 28569"/>
              </a:avLst>
            </a:prstTxWarp>
            <a:scene3d>
              <a:camera prst="legacyPerspectiveFront">
                <a:rot lat="20519994" lon="1080000" rev="0"/>
              </a:camera>
              <a:lightRig rig="legacyHarsh2" dir="b"/>
            </a:scene3d>
            <a:sp3d extrusionH="430200" prstMaterial="legacyMatte">
              <a:extrusionClr>
                <a:srgbClr val="FF6600"/>
              </a:extrusionClr>
            </a:sp3d>
          </a:bodyPr>
          <a:lstStyle/>
          <a:p>
            <a:pPr algn="ctr"/>
            <a:r>
              <a:rPr lang="en-US" sz="3600" kern="10" dirty="0" err="1">
                <a:ln w="9525">
                  <a:round/>
                  <a:headEnd/>
                  <a:tailEnd/>
                </a:ln>
                <a:gradFill rotWithShape="1">
                  <a:gsLst>
                    <a:gs pos="0">
                      <a:srgbClr val="FFE701"/>
                    </a:gs>
                    <a:gs pos="100000">
                      <a:srgbClr val="FE3E02"/>
                    </a:gs>
                  </a:gsLst>
                  <a:lin ang="5400000" scaled="1"/>
                </a:gradFill>
                <a:latin typeface="Impact"/>
              </a:rPr>
              <a:t>EtOH</a:t>
            </a:r>
            <a:endParaRPr lang="en-US" sz="3600" kern="10" dirty="0">
              <a:ln w="9525">
                <a:round/>
                <a:headEnd/>
                <a:tailEnd/>
              </a:ln>
              <a:gradFill rotWithShape="1">
                <a:gsLst>
                  <a:gs pos="0">
                    <a:srgbClr val="FFE701"/>
                  </a:gs>
                  <a:gs pos="100000">
                    <a:srgbClr val="FE3E02"/>
                  </a:gs>
                </a:gsLst>
                <a:lin ang="5400000" scaled="1"/>
              </a:gradFill>
              <a:latin typeface="Impact"/>
            </a:endParaRPr>
          </a:p>
        </p:txBody>
      </p:sp>
      <p:sp>
        <p:nvSpPr>
          <p:cNvPr id="21" name="TextBox 20"/>
          <p:cNvSpPr txBox="1"/>
          <p:nvPr/>
        </p:nvSpPr>
        <p:spPr>
          <a:xfrm>
            <a:off x="914400" y="4876800"/>
            <a:ext cx="7239000" cy="584775"/>
          </a:xfrm>
          <a:prstGeom prst="rect">
            <a:avLst/>
          </a:prstGeom>
          <a:noFill/>
          <a:ln w="28575">
            <a:solidFill>
              <a:schemeClr val="bg1"/>
            </a:solidFill>
          </a:ln>
        </p:spPr>
        <p:txBody>
          <a:bodyPr wrap="square" rtlCol="0">
            <a:spAutoFit/>
          </a:bodyPr>
          <a:lstStyle/>
          <a:p>
            <a:r>
              <a:rPr lang="en-US" dirty="0" smtClean="0"/>
              <a:t>Cells in body ( including the brain cells)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20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29" presetClass="entr" presetSubtype="0" fill="hold" grpId="0" nodeType="clickEffect">
                                  <p:stCondLst>
                                    <p:cond delay="0"/>
                                  </p:stCondLst>
                                  <p:childTnLst>
                                    <p:set>
                                      <p:cBhvr>
                                        <p:cTn id="11" dur="1" fill="hold">
                                          <p:stCondLst>
                                            <p:cond delay="0"/>
                                          </p:stCondLst>
                                        </p:cTn>
                                        <p:tgtEl>
                                          <p:spTgt spid="30738"/>
                                        </p:tgtEl>
                                        <p:attrNameLst>
                                          <p:attrName>style.visibility</p:attrName>
                                        </p:attrNameLst>
                                      </p:cBhvr>
                                      <p:to>
                                        <p:strVal val="visible"/>
                                      </p:to>
                                    </p:set>
                                    <p:anim calcmode="lin" valueType="num">
                                      <p:cBhvr>
                                        <p:cTn id="12" dur="1000" fill="hold"/>
                                        <p:tgtEl>
                                          <p:spTgt spid="30738"/>
                                        </p:tgtEl>
                                        <p:attrNameLst>
                                          <p:attrName>ppt_x</p:attrName>
                                        </p:attrNameLst>
                                      </p:cBhvr>
                                      <p:tavLst>
                                        <p:tav tm="0">
                                          <p:val>
                                            <p:strVal val="#ppt_x-.2"/>
                                          </p:val>
                                        </p:tav>
                                        <p:tav tm="100000">
                                          <p:val>
                                            <p:strVal val="#ppt_x"/>
                                          </p:val>
                                        </p:tav>
                                      </p:tavLst>
                                    </p:anim>
                                    <p:anim calcmode="lin" valueType="num">
                                      <p:cBhvr>
                                        <p:cTn id="13" dur="1000" fill="hold"/>
                                        <p:tgtEl>
                                          <p:spTgt spid="30738"/>
                                        </p:tgtEl>
                                        <p:attrNameLst>
                                          <p:attrName>ppt_y</p:attrName>
                                        </p:attrNameLst>
                                      </p:cBhvr>
                                      <p:tavLst>
                                        <p:tav tm="0">
                                          <p:val>
                                            <p:strVal val="#ppt_y"/>
                                          </p:val>
                                        </p:tav>
                                        <p:tav tm="100000">
                                          <p:val>
                                            <p:strVal val="#ppt_y"/>
                                          </p:val>
                                        </p:tav>
                                      </p:tavLst>
                                    </p:anim>
                                    <p:animEffect transition="in" filter="wipe(right)" prLst="gradientSize: 0.1">
                                      <p:cBhvr>
                                        <p:cTn id="14" dur="1000"/>
                                        <p:tgtEl>
                                          <p:spTgt spid="30738"/>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83990"/>
                                        </p:tgtEl>
                                        <p:attrNameLst>
                                          <p:attrName>style.visibility</p:attrName>
                                        </p:attrNameLst>
                                      </p:cBhvr>
                                      <p:to>
                                        <p:strVal val="visible"/>
                                      </p:to>
                                    </p:set>
                                    <p:animEffect transition="in" filter="fade">
                                      <p:cBhvr>
                                        <p:cTn id="19" dur="2000"/>
                                        <p:tgtEl>
                                          <p:spTgt spid="83990"/>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0737"/>
                                        </p:tgtEl>
                                        <p:attrNameLst>
                                          <p:attrName>style.visibility</p:attrName>
                                        </p:attrNameLst>
                                      </p:cBhvr>
                                      <p:to>
                                        <p:strVal val="visible"/>
                                      </p:to>
                                    </p:set>
                                    <p:anim calcmode="lin" valueType="num">
                                      <p:cBhvr additive="base">
                                        <p:cTn id="24" dur="500" fill="hold"/>
                                        <p:tgtEl>
                                          <p:spTgt spid="30737"/>
                                        </p:tgtEl>
                                        <p:attrNameLst>
                                          <p:attrName>ppt_x</p:attrName>
                                        </p:attrNameLst>
                                      </p:cBhvr>
                                      <p:tavLst>
                                        <p:tav tm="0">
                                          <p:val>
                                            <p:strVal val="#ppt_x"/>
                                          </p:val>
                                        </p:tav>
                                        <p:tav tm="100000">
                                          <p:val>
                                            <p:strVal val="#ppt_x"/>
                                          </p:val>
                                        </p:tav>
                                      </p:tavLst>
                                    </p:anim>
                                    <p:anim calcmode="lin" valueType="num">
                                      <p:cBhvr additive="base">
                                        <p:cTn id="25" dur="500" fill="hold"/>
                                        <p:tgtEl>
                                          <p:spTgt spid="30737"/>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2000"/>
                                        <p:tgtEl>
                                          <p:spTgt spid="20"/>
                                        </p:tgtEl>
                                      </p:cBhvr>
                                    </p:animEffect>
                                  </p:childTnLst>
                                </p:cTn>
                              </p:par>
                              <p:par>
                                <p:cTn id="31" presetID="10" presetClass="entr" presetSubtype="0" fill="hold" nodeType="withEffect">
                                  <p:stCondLst>
                                    <p:cond delay="0"/>
                                  </p:stCondLst>
                                  <p:childTnLst>
                                    <p:set>
                                      <p:cBhvr>
                                        <p:cTn id="32" dur="1" fill="hold">
                                          <p:stCondLst>
                                            <p:cond delay="0"/>
                                          </p:stCondLst>
                                        </p:cTn>
                                        <p:tgtEl>
                                          <p:spTgt spid="83988"/>
                                        </p:tgtEl>
                                        <p:attrNameLst>
                                          <p:attrName>style.visibility</p:attrName>
                                        </p:attrNameLst>
                                      </p:cBhvr>
                                      <p:to>
                                        <p:strVal val="visible"/>
                                      </p:to>
                                    </p:set>
                                    <p:animEffect transition="in" filter="fade">
                                      <p:cBhvr>
                                        <p:cTn id="33" dur="2000"/>
                                        <p:tgtEl>
                                          <p:spTgt spid="83988"/>
                                        </p:tgtEl>
                                      </p:cBhvr>
                                    </p:animEffect>
                                  </p:childTnLst>
                                </p:cTn>
                              </p:par>
                            </p:childTnLst>
                          </p:cTn>
                        </p:par>
                      </p:childTnLst>
                    </p:cTn>
                  </p:par>
                  <p:par>
                    <p:cTn id="34" fill="hold">
                      <p:stCondLst>
                        <p:cond delay="indefinite"/>
                      </p:stCondLst>
                      <p:childTnLst>
                        <p:par>
                          <p:cTn id="35" fill="hold">
                            <p:stCondLst>
                              <p:cond delay="0"/>
                            </p:stCondLst>
                            <p:childTnLst>
                              <p:par>
                                <p:cTn id="36" presetID="29" presetClass="entr" presetSubtype="0" fill="hold" grpId="0" nodeType="click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1000" fill="hold"/>
                                        <p:tgtEl>
                                          <p:spTgt spid="21"/>
                                        </p:tgtEl>
                                        <p:attrNameLst>
                                          <p:attrName>ppt_x</p:attrName>
                                        </p:attrNameLst>
                                      </p:cBhvr>
                                      <p:tavLst>
                                        <p:tav tm="0">
                                          <p:val>
                                            <p:strVal val="#ppt_x-.2"/>
                                          </p:val>
                                        </p:tav>
                                        <p:tav tm="100000">
                                          <p:val>
                                            <p:strVal val="#ppt_x"/>
                                          </p:val>
                                        </p:tav>
                                      </p:tavLst>
                                    </p:anim>
                                    <p:anim calcmode="lin" valueType="num">
                                      <p:cBhvr>
                                        <p:cTn id="39" dur="1000" fill="hold"/>
                                        <p:tgtEl>
                                          <p:spTgt spid="21"/>
                                        </p:tgtEl>
                                        <p:attrNameLst>
                                          <p:attrName>ppt_y</p:attrName>
                                        </p:attrNameLst>
                                      </p:cBhvr>
                                      <p:tavLst>
                                        <p:tav tm="0">
                                          <p:val>
                                            <p:strVal val="#ppt_y"/>
                                          </p:val>
                                        </p:tav>
                                        <p:tav tm="100000">
                                          <p:val>
                                            <p:strVal val="#ppt_y"/>
                                          </p:val>
                                        </p:tav>
                                      </p:tavLst>
                                    </p:anim>
                                    <p:animEffect transition="in" filter="wipe(right)" prLst="gradientSize: 0.1">
                                      <p:cBhvr>
                                        <p:cTn id="40" dur="1000"/>
                                        <p:tgtEl>
                                          <p:spTgt spid="21"/>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30736"/>
                                        </p:tgtEl>
                                        <p:attrNameLst>
                                          <p:attrName>style.visibility</p:attrName>
                                        </p:attrNameLst>
                                      </p:cBhvr>
                                      <p:to>
                                        <p:strVal val="visible"/>
                                      </p:to>
                                    </p:set>
                                    <p:anim calcmode="lin" valueType="num">
                                      <p:cBhvr additive="base">
                                        <p:cTn id="45" dur="500" fill="hold"/>
                                        <p:tgtEl>
                                          <p:spTgt spid="30736"/>
                                        </p:tgtEl>
                                        <p:attrNameLst>
                                          <p:attrName>ppt_x</p:attrName>
                                        </p:attrNameLst>
                                      </p:cBhvr>
                                      <p:tavLst>
                                        <p:tav tm="0">
                                          <p:val>
                                            <p:strVal val="#ppt_x"/>
                                          </p:val>
                                        </p:tav>
                                        <p:tav tm="100000">
                                          <p:val>
                                            <p:strVal val="#ppt_x"/>
                                          </p:val>
                                        </p:tav>
                                      </p:tavLst>
                                    </p:anim>
                                    <p:anim calcmode="lin" valueType="num">
                                      <p:cBhvr additive="base">
                                        <p:cTn id="46" dur="500" fill="hold"/>
                                        <p:tgtEl>
                                          <p:spTgt spid="30736"/>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30735"/>
                                        </p:tgtEl>
                                        <p:attrNameLst>
                                          <p:attrName>style.visibility</p:attrName>
                                        </p:attrNameLst>
                                      </p:cBhvr>
                                      <p:to>
                                        <p:strVal val="visible"/>
                                      </p:to>
                                    </p:set>
                                    <p:anim calcmode="lin" valueType="num">
                                      <p:cBhvr additive="base">
                                        <p:cTn id="49" dur="500" fill="hold"/>
                                        <p:tgtEl>
                                          <p:spTgt spid="30735"/>
                                        </p:tgtEl>
                                        <p:attrNameLst>
                                          <p:attrName>ppt_x</p:attrName>
                                        </p:attrNameLst>
                                      </p:cBhvr>
                                      <p:tavLst>
                                        <p:tav tm="0">
                                          <p:val>
                                            <p:strVal val="#ppt_x"/>
                                          </p:val>
                                        </p:tav>
                                        <p:tav tm="100000">
                                          <p:val>
                                            <p:strVal val="#ppt_x"/>
                                          </p:val>
                                        </p:tav>
                                      </p:tavLst>
                                    </p:anim>
                                    <p:anim calcmode="lin" valueType="num">
                                      <p:cBhvr additive="base">
                                        <p:cTn id="50" dur="500" fill="hold"/>
                                        <p:tgtEl>
                                          <p:spTgt spid="30735"/>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30734"/>
                                        </p:tgtEl>
                                        <p:attrNameLst>
                                          <p:attrName>style.visibility</p:attrName>
                                        </p:attrNameLst>
                                      </p:cBhvr>
                                      <p:to>
                                        <p:strVal val="visible"/>
                                      </p:to>
                                    </p:set>
                                    <p:anim calcmode="lin" valueType="num">
                                      <p:cBhvr additive="base">
                                        <p:cTn id="53" dur="500" fill="hold"/>
                                        <p:tgtEl>
                                          <p:spTgt spid="30734"/>
                                        </p:tgtEl>
                                        <p:attrNameLst>
                                          <p:attrName>ppt_x</p:attrName>
                                        </p:attrNameLst>
                                      </p:cBhvr>
                                      <p:tavLst>
                                        <p:tav tm="0">
                                          <p:val>
                                            <p:strVal val="#ppt_x"/>
                                          </p:val>
                                        </p:tav>
                                        <p:tav tm="100000">
                                          <p:val>
                                            <p:strVal val="#ppt_x"/>
                                          </p:val>
                                        </p:tav>
                                      </p:tavLst>
                                    </p:anim>
                                    <p:anim calcmode="lin" valueType="num">
                                      <p:cBhvr additive="base">
                                        <p:cTn id="54" dur="500" fill="hold"/>
                                        <p:tgtEl>
                                          <p:spTgt spid="30734"/>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30733"/>
                                        </p:tgtEl>
                                        <p:attrNameLst>
                                          <p:attrName>style.visibility</p:attrName>
                                        </p:attrNameLst>
                                      </p:cBhvr>
                                      <p:to>
                                        <p:strVal val="visible"/>
                                      </p:to>
                                    </p:set>
                                    <p:anim calcmode="lin" valueType="num">
                                      <p:cBhvr additive="base">
                                        <p:cTn id="57" dur="500" fill="hold"/>
                                        <p:tgtEl>
                                          <p:spTgt spid="30733"/>
                                        </p:tgtEl>
                                        <p:attrNameLst>
                                          <p:attrName>ppt_x</p:attrName>
                                        </p:attrNameLst>
                                      </p:cBhvr>
                                      <p:tavLst>
                                        <p:tav tm="0">
                                          <p:val>
                                            <p:strVal val="#ppt_x"/>
                                          </p:val>
                                        </p:tav>
                                        <p:tav tm="100000">
                                          <p:val>
                                            <p:strVal val="#ppt_x"/>
                                          </p:val>
                                        </p:tav>
                                      </p:tavLst>
                                    </p:anim>
                                    <p:anim calcmode="lin" valueType="num">
                                      <p:cBhvr additive="base">
                                        <p:cTn id="58" dur="500" fill="hold"/>
                                        <p:tgtEl>
                                          <p:spTgt spid="307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30733" grpId="0"/>
      <p:bldP spid="30734" grpId="0"/>
      <p:bldP spid="30735" grpId="0"/>
      <p:bldP spid="30737" grpId="0"/>
      <p:bldP spid="30738" grpId="0"/>
      <p:bldP spid="30736" grpId="0"/>
      <p:bldP spid="2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03C03"/>
          <p:cNvPicPr>
            <a:picLocks noChangeAspect="1" noChangeArrowheads="1"/>
          </p:cNvPicPr>
          <p:nvPr/>
        </p:nvPicPr>
        <p:blipFill>
          <a:blip r:embed="rId2" cstate="print"/>
          <a:srcRect/>
          <a:stretch>
            <a:fillRect/>
          </a:stretch>
        </p:blipFill>
        <p:spPr bwMode="auto">
          <a:xfrm>
            <a:off x="1927225" y="26988"/>
            <a:ext cx="5289550" cy="6804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Grp="1" noChangeArrowheads="1"/>
          </p:cNvSpPr>
          <p:nvPr>
            <p:ph type="title"/>
          </p:nvPr>
        </p:nvSpPr>
        <p:spPr>
          <a:xfrm>
            <a:off x="685800" y="609600"/>
            <a:ext cx="3810000" cy="1143000"/>
          </a:xfrm>
        </p:spPr>
        <p:txBody>
          <a:bodyPr/>
          <a:lstStyle/>
          <a:p>
            <a:pPr eaLnBrk="1" hangingPunct="1"/>
            <a:r>
              <a:rPr lang="en-US" smtClean="0">
                <a:solidFill>
                  <a:srgbClr val="FFFF00"/>
                </a:solidFill>
              </a:rPr>
              <a:t>Guarana</a:t>
            </a:r>
          </a:p>
        </p:txBody>
      </p:sp>
      <p:pic>
        <p:nvPicPr>
          <p:cNvPr id="4099" name="Picture 5" descr="[Guarana28.PNG]"/>
          <p:cNvPicPr>
            <a:picLocks noChangeAspect="1" noChangeArrowheads="1"/>
          </p:cNvPicPr>
          <p:nvPr/>
        </p:nvPicPr>
        <p:blipFill>
          <a:blip r:embed="rId2" cstate="print"/>
          <a:srcRect/>
          <a:stretch>
            <a:fillRect/>
          </a:stretch>
        </p:blipFill>
        <p:spPr bwMode="auto">
          <a:xfrm>
            <a:off x="4572000" y="1295400"/>
            <a:ext cx="4381500" cy="4572000"/>
          </a:xfrm>
          <a:prstGeom prst="rect">
            <a:avLst/>
          </a:prstGeom>
          <a:noFill/>
          <a:ln w="9525">
            <a:noFill/>
            <a:miter lim="800000"/>
            <a:headEnd/>
            <a:tailEnd/>
          </a:ln>
        </p:spPr>
      </p:pic>
      <p:pic>
        <p:nvPicPr>
          <p:cNvPr id="4100" name="Picture 6" descr="guarana"/>
          <p:cNvPicPr>
            <a:picLocks noChangeAspect="1" noChangeArrowheads="1"/>
          </p:cNvPicPr>
          <p:nvPr/>
        </p:nvPicPr>
        <p:blipFill>
          <a:blip r:embed="rId3" cstate="print"/>
          <a:srcRect/>
          <a:stretch>
            <a:fillRect/>
          </a:stretch>
        </p:blipFill>
        <p:spPr bwMode="auto">
          <a:xfrm>
            <a:off x="304800" y="2057400"/>
            <a:ext cx="4191000" cy="41767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03TC6"/>
          <p:cNvPicPr>
            <a:picLocks noChangeAspect="1" noChangeArrowheads="1"/>
          </p:cNvPicPr>
          <p:nvPr/>
        </p:nvPicPr>
        <p:blipFill>
          <a:blip r:embed="rId2" cstate="print"/>
          <a:srcRect/>
          <a:stretch>
            <a:fillRect/>
          </a:stretch>
        </p:blipFill>
        <p:spPr bwMode="auto">
          <a:xfrm>
            <a:off x="88900" y="1057275"/>
            <a:ext cx="8964613" cy="47418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03TC5"/>
          <p:cNvPicPr>
            <a:picLocks noChangeAspect="1" noChangeArrowheads="1"/>
          </p:cNvPicPr>
          <p:nvPr/>
        </p:nvPicPr>
        <p:blipFill>
          <a:blip r:embed="rId2" cstate="print"/>
          <a:srcRect/>
          <a:stretch>
            <a:fillRect/>
          </a:stretch>
        </p:blipFill>
        <p:spPr bwMode="auto">
          <a:xfrm>
            <a:off x="88900" y="1192213"/>
            <a:ext cx="8964613" cy="4473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US" smtClean="0">
                <a:solidFill>
                  <a:srgbClr val="FFFF00"/>
                </a:solidFill>
              </a:rPr>
              <a:t>Detoxification</a:t>
            </a:r>
          </a:p>
        </p:txBody>
      </p:sp>
      <p:sp>
        <p:nvSpPr>
          <p:cNvPr id="28675" name="Rectangle 3"/>
          <p:cNvSpPr>
            <a:spLocks noGrp="1" noChangeArrowheads="1"/>
          </p:cNvSpPr>
          <p:nvPr>
            <p:ph type="body" sz="half" idx="2"/>
          </p:nvPr>
        </p:nvSpPr>
        <p:spPr>
          <a:xfrm>
            <a:off x="4640263" y="1981200"/>
            <a:ext cx="3817937" cy="4114800"/>
          </a:xfrm>
        </p:spPr>
        <p:txBody>
          <a:bodyPr/>
          <a:lstStyle/>
          <a:p>
            <a:pPr eaLnBrk="1" hangingPunct="1"/>
            <a:r>
              <a:rPr lang="en-US" sz="2800" b="1" smtClean="0">
                <a:solidFill>
                  <a:schemeClr val="bg1"/>
                </a:solidFill>
              </a:rPr>
              <a:t>Enzymes (proteins)</a:t>
            </a:r>
          </a:p>
          <a:p>
            <a:pPr eaLnBrk="1" hangingPunct="1"/>
            <a:r>
              <a:rPr lang="en-US" sz="2800" b="1" smtClean="0">
                <a:solidFill>
                  <a:schemeClr val="bg1"/>
                </a:solidFill>
              </a:rPr>
              <a:t>Alcohol = </a:t>
            </a:r>
          </a:p>
          <a:p>
            <a:pPr lvl="1" eaLnBrk="1" hangingPunct="1"/>
            <a:r>
              <a:rPr lang="en-US" sz="2400" b="1" smtClean="0">
                <a:solidFill>
                  <a:schemeClr val="bg1"/>
                </a:solidFill>
              </a:rPr>
              <a:t>Energy + Carbon dioxide</a:t>
            </a:r>
          </a:p>
          <a:p>
            <a:pPr lvl="1" eaLnBrk="1" hangingPunct="1"/>
            <a:r>
              <a:rPr lang="en-US" sz="2400" b="1" smtClean="0">
                <a:solidFill>
                  <a:schemeClr val="bg1"/>
                </a:solidFill>
              </a:rPr>
              <a:t>7 calories</a:t>
            </a:r>
          </a:p>
        </p:txBody>
      </p:sp>
      <p:pic>
        <p:nvPicPr>
          <p:cNvPr id="34821" name="Picture 6" descr="15845"/>
          <p:cNvPicPr>
            <a:picLocks noChangeAspect="1" noChangeArrowheads="1"/>
          </p:cNvPicPr>
          <p:nvPr/>
        </p:nvPicPr>
        <p:blipFill>
          <a:blip r:embed="rId2" cstate="print"/>
          <a:srcRect/>
          <a:stretch>
            <a:fillRect/>
          </a:stretch>
        </p:blipFill>
        <p:spPr bwMode="auto">
          <a:xfrm>
            <a:off x="381000" y="2057400"/>
            <a:ext cx="4191000" cy="3352800"/>
          </a:xfrm>
          <a:prstGeom prst="rect">
            <a:avLst/>
          </a:prstGeom>
          <a:noFill/>
          <a:ln w="9525">
            <a:noFill/>
            <a:miter lim="800000"/>
            <a:headEnd/>
            <a:tailEnd/>
          </a:ln>
        </p:spPr>
      </p:pic>
      <p:sp>
        <p:nvSpPr>
          <p:cNvPr id="2" name="ClipArt Placeholder 1"/>
          <p:cNvSpPr>
            <a:spLocks noGrp="1"/>
          </p:cNvSpPr>
          <p:nvPr>
            <p:ph type="clipArt" sz="half" idx="1"/>
          </p:nvPr>
        </p:nvSpPr>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anim calcmode="lin" valueType="num">
                                      <p:cBhvr additive="base">
                                        <p:cTn id="7" dur="500" fill="hold"/>
                                        <p:tgtEl>
                                          <p:spTgt spid="2867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867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8675">
                                            <p:txEl>
                                              <p:pRg st="1" end="1"/>
                                            </p:txEl>
                                          </p:spTgt>
                                        </p:tgtEl>
                                        <p:attrNameLst>
                                          <p:attrName>style.visibility</p:attrName>
                                        </p:attrNameLst>
                                      </p:cBhvr>
                                      <p:to>
                                        <p:strVal val="visible"/>
                                      </p:to>
                                    </p:set>
                                    <p:anim calcmode="lin" valueType="num">
                                      <p:cBhvr additive="base">
                                        <p:cTn id="13" dur="500" fill="hold"/>
                                        <p:tgtEl>
                                          <p:spTgt spid="2867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867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8675">
                                            <p:txEl>
                                              <p:pRg st="2" end="2"/>
                                            </p:txEl>
                                          </p:spTgt>
                                        </p:tgtEl>
                                        <p:attrNameLst>
                                          <p:attrName>style.visibility</p:attrName>
                                        </p:attrNameLst>
                                      </p:cBhvr>
                                      <p:to>
                                        <p:strVal val="visible"/>
                                      </p:to>
                                    </p:set>
                                    <p:anim calcmode="lin" valueType="num">
                                      <p:cBhvr additive="base">
                                        <p:cTn id="19" dur="500" fill="hold"/>
                                        <p:tgtEl>
                                          <p:spTgt spid="2867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867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8675">
                                            <p:txEl>
                                              <p:pRg st="3" end="3"/>
                                            </p:txEl>
                                          </p:spTgt>
                                        </p:tgtEl>
                                        <p:attrNameLst>
                                          <p:attrName>style.visibility</p:attrName>
                                        </p:attrNameLst>
                                      </p:cBhvr>
                                      <p:to>
                                        <p:strVal val="visible"/>
                                      </p:to>
                                    </p:set>
                                    <p:anim calcmode="lin" valueType="num">
                                      <p:cBhvr additive="base">
                                        <p:cTn id="25" dur="500" fill="hold"/>
                                        <p:tgtEl>
                                          <p:spTgt spid="2867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867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bldLvl="3"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5" descr="enzyme"/>
          <p:cNvPicPr>
            <a:picLocks noChangeAspect="1" noChangeArrowheads="1"/>
          </p:cNvPicPr>
          <p:nvPr/>
        </p:nvPicPr>
        <p:blipFill>
          <a:blip r:embed="rId2" cstate="print"/>
          <a:srcRect/>
          <a:stretch>
            <a:fillRect/>
          </a:stretch>
        </p:blipFill>
        <p:spPr bwMode="auto">
          <a:xfrm>
            <a:off x="533400" y="838200"/>
            <a:ext cx="7924800" cy="3854450"/>
          </a:xfrm>
          <a:prstGeom prst="rect">
            <a:avLst/>
          </a:prstGeom>
          <a:noFill/>
          <a:ln w="9525">
            <a:noFill/>
            <a:miter lim="800000"/>
            <a:headEnd/>
            <a:tailEnd/>
          </a:ln>
        </p:spPr>
      </p:pic>
      <p:sp>
        <p:nvSpPr>
          <p:cNvPr id="100358" name="AutoShape 6"/>
          <p:cNvSpPr>
            <a:spLocks noChangeArrowheads="1"/>
          </p:cNvSpPr>
          <p:nvPr/>
        </p:nvSpPr>
        <p:spPr bwMode="auto">
          <a:xfrm rot="5400000">
            <a:off x="1676400" y="4343400"/>
            <a:ext cx="1981200" cy="1676400"/>
          </a:xfrm>
          <a:prstGeom prst="wedgeRoundRectCallout">
            <a:avLst>
              <a:gd name="adj1" fmla="val -43750"/>
              <a:gd name="adj2" fmla="val 70000"/>
              <a:gd name="adj3" fmla="val 16667"/>
            </a:avLst>
          </a:prstGeom>
          <a:solidFill>
            <a:schemeClr val="bg1"/>
          </a:solidFill>
          <a:ln w="9525">
            <a:solidFill>
              <a:schemeClr val="tx1"/>
            </a:solidFill>
            <a:miter lim="800000"/>
            <a:headEnd/>
            <a:tailEnd/>
          </a:ln>
        </p:spPr>
        <p:txBody>
          <a:bodyPr rot="10800000" vert="eaVert"/>
          <a:lstStyle/>
          <a:p>
            <a:pPr algn="ctr"/>
            <a:r>
              <a:rPr lang="en-US" sz="2400" dirty="0">
                <a:solidFill>
                  <a:schemeClr val="tx1"/>
                </a:solidFill>
              </a:rPr>
              <a:t>Amount affected by nutritional status</a:t>
            </a:r>
          </a:p>
        </p:txBody>
      </p:sp>
      <p:sp>
        <p:nvSpPr>
          <p:cNvPr id="4" name="TextBox 3"/>
          <p:cNvSpPr txBox="1"/>
          <p:nvPr/>
        </p:nvSpPr>
        <p:spPr>
          <a:xfrm>
            <a:off x="1143000" y="228600"/>
            <a:ext cx="7322646" cy="584775"/>
          </a:xfrm>
          <a:prstGeom prst="rect">
            <a:avLst/>
          </a:prstGeom>
          <a:noFill/>
        </p:spPr>
        <p:txBody>
          <a:bodyPr wrap="none" rtlCol="0">
            <a:spAutoFit/>
          </a:bodyPr>
          <a:lstStyle/>
          <a:p>
            <a:r>
              <a:rPr lang="en-US" dirty="0" smtClean="0"/>
              <a:t>1</a:t>
            </a:r>
            <a:r>
              <a:rPr lang="en-US" baseline="30000" dirty="0" smtClean="0"/>
              <a:t>st</a:t>
            </a:r>
            <a:r>
              <a:rPr lang="en-US" dirty="0" smtClean="0"/>
              <a:t> Enzyme system: Alcohol </a:t>
            </a:r>
            <a:r>
              <a:rPr lang="en-US" dirty="0" err="1" smtClean="0"/>
              <a:t>dehydrogenase</a:t>
            </a:r>
            <a:endParaRPr lang="en-US" dirty="0"/>
          </a:p>
        </p:txBody>
      </p:sp>
      <p:sp>
        <p:nvSpPr>
          <p:cNvPr id="5" name="WordArt 10"/>
          <p:cNvSpPr>
            <a:spLocks noChangeArrowheads="1" noChangeShapeType="1" noTextEdit="1"/>
          </p:cNvSpPr>
          <p:nvPr/>
        </p:nvSpPr>
        <p:spPr bwMode="auto">
          <a:xfrm>
            <a:off x="990600" y="1371600"/>
            <a:ext cx="381009" cy="457200"/>
          </a:xfrm>
          <a:prstGeom prst="rect">
            <a:avLst/>
          </a:prstGeom>
        </p:spPr>
        <p:txBody>
          <a:bodyPr wrap="none" fromWordArt="1">
            <a:prstTxWarp prst="textCascadeUp">
              <a:avLst>
                <a:gd name="adj" fmla="val 28569"/>
              </a:avLst>
            </a:prstTxWarp>
            <a:scene3d>
              <a:camera prst="legacyPerspectiveFront">
                <a:rot lat="20519994" lon="1080000" rev="0"/>
              </a:camera>
              <a:lightRig rig="legacyHarsh2" dir="b"/>
            </a:scene3d>
            <a:sp3d extrusionH="430200" prstMaterial="legacyMatte">
              <a:extrusionClr>
                <a:srgbClr val="FF6600"/>
              </a:extrusionClr>
            </a:sp3d>
          </a:bodyPr>
          <a:lstStyle/>
          <a:p>
            <a:pPr algn="ctr"/>
            <a:r>
              <a:rPr lang="en-US" sz="3600" kern="10" dirty="0" err="1">
                <a:ln w="9525">
                  <a:round/>
                  <a:headEnd/>
                  <a:tailEnd/>
                </a:ln>
                <a:gradFill rotWithShape="1">
                  <a:gsLst>
                    <a:gs pos="0">
                      <a:srgbClr val="FFE701"/>
                    </a:gs>
                    <a:gs pos="100000">
                      <a:srgbClr val="FE3E02"/>
                    </a:gs>
                  </a:gsLst>
                  <a:lin ang="5400000" scaled="1"/>
                </a:gradFill>
                <a:latin typeface="Impact"/>
              </a:rPr>
              <a:t>EtOH</a:t>
            </a:r>
            <a:endParaRPr lang="en-US" sz="3600" kern="10" dirty="0">
              <a:ln w="9525">
                <a:round/>
                <a:headEnd/>
                <a:tailEnd/>
              </a:ln>
              <a:gradFill rotWithShape="1">
                <a:gsLst>
                  <a:gs pos="0">
                    <a:srgbClr val="FFE701"/>
                  </a:gs>
                  <a:gs pos="100000">
                    <a:srgbClr val="FE3E02"/>
                  </a:gs>
                </a:gsLst>
                <a:lin ang="5400000" scaled="1"/>
              </a:gradFill>
              <a:latin typeface="Impact"/>
            </a:endParaRPr>
          </a:p>
        </p:txBody>
      </p:sp>
      <p:sp>
        <p:nvSpPr>
          <p:cNvPr id="6" name="WordArt 10"/>
          <p:cNvSpPr>
            <a:spLocks noChangeArrowheads="1" noChangeShapeType="1" noTextEdit="1"/>
          </p:cNvSpPr>
          <p:nvPr/>
        </p:nvSpPr>
        <p:spPr bwMode="auto">
          <a:xfrm>
            <a:off x="2590800" y="1828800"/>
            <a:ext cx="381009" cy="457200"/>
          </a:xfrm>
          <a:prstGeom prst="rect">
            <a:avLst/>
          </a:prstGeom>
        </p:spPr>
        <p:txBody>
          <a:bodyPr wrap="none" fromWordArt="1">
            <a:prstTxWarp prst="textCascadeUp">
              <a:avLst>
                <a:gd name="adj" fmla="val 28569"/>
              </a:avLst>
            </a:prstTxWarp>
            <a:scene3d>
              <a:camera prst="legacyPerspectiveFront">
                <a:rot lat="20519994" lon="1080000" rev="0"/>
              </a:camera>
              <a:lightRig rig="legacyHarsh2" dir="b"/>
            </a:scene3d>
            <a:sp3d extrusionH="430200" prstMaterial="legacyMatte">
              <a:extrusionClr>
                <a:srgbClr val="FF6600"/>
              </a:extrusionClr>
            </a:sp3d>
          </a:bodyPr>
          <a:lstStyle/>
          <a:p>
            <a:pPr algn="ctr"/>
            <a:r>
              <a:rPr lang="en-US" sz="3600" kern="10" dirty="0" err="1">
                <a:ln w="9525">
                  <a:round/>
                  <a:headEnd/>
                  <a:tailEnd/>
                </a:ln>
                <a:gradFill rotWithShape="1">
                  <a:gsLst>
                    <a:gs pos="0">
                      <a:srgbClr val="FFE701"/>
                    </a:gs>
                    <a:gs pos="100000">
                      <a:srgbClr val="FE3E02"/>
                    </a:gs>
                  </a:gsLst>
                  <a:lin ang="5400000" scaled="1"/>
                </a:gradFill>
                <a:latin typeface="Impact"/>
              </a:rPr>
              <a:t>EtOH</a:t>
            </a:r>
            <a:endParaRPr lang="en-US" sz="3600" kern="10" dirty="0">
              <a:ln w="9525">
                <a:round/>
                <a:headEnd/>
                <a:tailEnd/>
              </a:ln>
              <a:gradFill rotWithShape="1">
                <a:gsLst>
                  <a:gs pos="0">
                    <a:srgbClr val="FFE701"/>
                  </a:gs>
                  <a:gs pos="100000">
                    <a:srgbClr val="FE3E02"/>
                  </a:gs>
                </a:gsLst>
                <a:lin ang="5400000" scaled="1"/>
              </a:gradFill>
              <a:latin typeface="Impact"/>
            </a:endParaRPr>
          </a:p>
        </p:txBody>
      </p:sp>
      <p:sp>
        <p:nvSpPr>
          <p:cNvPr id="7" name="WordArt 10"/>
          <p:cNvSpPr>
            <a:spLocks noChangeArrowheads="1" noChangeShapeType="1" noTextEdit="1"/>
          </p:cNvSpPr>
          <p:nvPr/>
        </p:nvSpPr>
        <p:spPr bwMode="auto">
          <a:xfrm>
            <a:off x="4343400" y="2209800"/>
            <a:ext cx="381009" cy="457200"/>
          </a:xfrm>
          <a:prstGeom prst="rect">
            <a:avLst/>
          </a:prstGeom>
        </p:spPr>
        <p:txBody>
          <a:bodyPr wrap="none" fromWordArt="1">
            <a:prstTxWarp prst="textCascadeUp">
              <a:avLst>
                <a:gd name="adj" fmla="val 28569"/>
              </a:avLst>
            </a:prstTxWarp>
            <a:scene3d>
              <a:camera prst="legacyPerspectiveFront">
                <a:rot lat="20519994" lon="1080000" rev="0"/>
              </a:camera>
              <a:lightRig rig="legacyHarsh2" dir="b"/>
            </a:scene3d>
            <a:sp3d extrusionH="430200" prstMaterial="legacyMatte">
              <a:extrusionClr>
                <a:srgbClr val="FF6600"/>
              </a:extrusionClr>
            </a:sp3d>
          </a:bodyPr>
          <a:lstStyle/>
          <a:p>
            <a:pPr algn="ctr"/>
            <a:r>
              <a:rPr lang="en-US" sz="3600" kern="10" dirty="0" err="1">
                <a:ln w="9525">
                  <a:round/>
                  <a:headEnd/>
                  <a:tailEnd/>
                </a:ln>
                <a:gradFill rotWithShape="1">
                  <a:gsLst>
                    <a:gs pos="0">
                      <a:srgbClr val="FFE701"/>
                    </a:gs>
                    <a:gs pos="100000">
                      <a:srgbClr val="FE3E02"/>
                    </a:gs>
                  </a:gsLst>
                  <a:lin ang="5400000" scaled="1"/>
                </a:gradFill>
                <a:latin typeface="Impact"/>
              </a:rPr>
              <a:t>EtOH</a:t>
            </a:r>
            <a:endParaRPr lang="en-US" sz="3600" kern="10" dirty="0">
              <a:ln w="9525">
                <a:round/>
                <a:headEnd/>
                <a:tailEnd/>
              </a:ln>
              <a:gradFill rotWithShape="1">
                <a:gsLst>
                  <a:gs pos="0">
                    <a:srgbClr val="FFE701"/>
                  </a:gs>
                  <a:gs pos="100000">
                    <a:srgbClr val="FE3E02"/>
                  </a:gs>
                </a:gsLst>
                <a:lin ang="5400000" scaled="1"/>
              </a:gradFill>
              <a:latin typeface="Impact"/>
            </a:endParaRPr>
          </a:p>
        </p:txBody>
      </p:sp>
      <p:sp>
        <p:nvSpPr>
          <p:cNvPr id="8" name="TextBox 7"/>
          <p:cNvSpPr txBox="1"/>
          <p:nvPr/>
        </p:nvSpPr>
        <p:spPr>
          <a:xfrm>
            <a:off x="6096000" y="1219200"/>
            <a:ext cx="2133600" cy="584775"/>
          </a:xfrm>
          <a:prstGeom prst="rect">
            <a:avLst/>
          </a:prstGeom>
          <a:noFill/>
        </p:spPr>
        <p:txBody>
          <a:bodyPr wrap="square" rtlCol="0">
            <a:spAutoFit/>
          </a:bodyPr>
          <a:lstStyle/>
          <a:p>
            <a:r>
              <a:rPr lang="en-US" dirty="0" smtClean="0">
                <a:solidFill>
                  <a:schemeClr val="tx1"/>
                </a:solidFill>
              </a:rPr>
              <a:t>Fatty acids</a:t>
            </a:r>
            <a:endParaRPr lang="en-US"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035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8" grpId="0" animBg="1"/>
      <p:bldP spid="5" grpId="0"/>
      <p:bldP spid="6" grpId="0"/>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enzyme"/>
          <p:cNvPicPr>
            <a:picLocks noChangeAspect="1" noChangeArrowheads="1"/>
          </p:cNvPicPr>
          <p:nvPr/>
        </p:nvPicPr>
        <p:blipFill>
          <a:blip r:embed="rId2" cstate="print"/>
          <a:srcRect/>
          <a:stretch>
            <a:fillRect/>
          </a:stretch>
        </p:blipFill>
        <p:spPr bwMode="auto">
          <a:xfrm>
            <a:off x="533400" y="1447800"/>
            <a:ext cx="7924800" cy="3854450"/>
          </a:xfrm>
          <a:prstGeom prst="rect">
            <a:avLst/>
          </a:prstGeom>
          <a:noFill/>
          <a:ln w="9525">
            <a:noFill/>
            <a:miter lim="800000"/>
            <a:headEnd/>
            <a:tailEnd/>
          </a:ln>
        </p:spPr>
      </p:pic>
      <p:sp>
        <p:nvSpPr>
          <p:cNvPr id="3" name="TextBox 2"/>
          <p:cNvSpPr txBox="1"/>
          <p:nvPr/>
        </p:nvSpPr>
        <p:spPr>
          <a:xfrm>
            <a:off x="1447800" y="381000"/>
            <a:ext cx="6629400" cy="1077218"/>
          </a:xfrm>
          <a:prstGeom prst="rect">
            <a:avLst/>
          </a:prstGeom>
          <a:noFill/>
        </p:spPr>
        <p:txBody>
          <a:bodyPr wrap="square" rtlCol="0">
            <a:spAutoFit/>
          </a:bodyPr>
          <a:lstStyle/>
          <a:p>
            <a:pPr algn="ctr"/>
            <a:r>
              <a:rPr lang="en-US" dirty="0" smtClean="0"/>
              <a:t>2</a:t>
            </a:r>
            <a:r>
              <a:rPr lang="en-US" baseline="30000" dirty="0" smtClean="0"/>
              <a:t>nd</a:t>
            </a:r>
            <a:r>
              <a:rPr lang="en-US" dirty="0" smtClean="0"/>
              <a:t> Enzyme system </a:t>
            </a:r>
            <a:r>
              <a:rPr lang="en-US" b="1" i="1" u="sng" dirty="0" smtClean="0"/>
              <a:t>induced</a:t>
            </a:r>
            <a:r>
              <a:rPr lang="en-US" dirty="0" smtClean="0"/>
              <a:t> with excess alcohol consumption</a:t>
            </a:r>
            <a:endParaRPr lang="en-US" dirty="0"/>
          </a:p>
        </p:txBody>
      </p:sp>
      <p:sp>
        <p:nvSpPr>
          <p:cNvPr id="4" name="TextBox 3"/>
          <p:cNvSpPr txBox="1"/>
          <p:nvPr/>
        </p:nvSpPr>
        <p:spPr>
          <a:xfrm>
            <a:off x="1143000" y="5715000"/>
            <a:ext cx="6377067" cy="584775"/>
          </a:xfrm>
          <a:prstGeom prst="rect">
            <a:avLst/>
          </a:prstGeom>
          <a:noFill/>
        </p:spPr>
        <p:txBody>
          <a:bodyPr wrap="none" rtlCol="0">
            <a:spAutoFit/>
          </a:bodyPr>
          <a:lstStyle/>
          <a:p>
            <a:r>
              <a:rPr lang="en-US" dirty="0" err="1" smtClean="0"/>
              <a:t>Microsomal</a:t>
            </a:r>
            <a:r>
              <a:rPr lang="en-US" dirty="0" smtClean="0"/>
              <a:t> ethanol oxidizing system</a:t>
            </a:r>
            <a:endParaRPr lang="en-US" dirty="0"/>
          </a:p>
        </p:txBody>
      </p:sp>
      <p:sp>
        <p:nvSpPr>
          <p:cNvPr id="5" name="Oval 4"/>
          <p:cNvSpPr/>
          <p:nvPr/>
        </p:nvSpPr>
        <p:spPr bwMode="auto">
          <a:xfrm>
            <a:off x="533400" y="2971800"/>
            <a:ext cx="1066800" cy="6858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Drugs</a:t>
            </a:r>
          </a:p>
          <a:p>
            <a:pPr marL="0" marR="0" indent="0" algn="l"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dirty="0" smtClean="0">
              <a:ln>
                <a:noFill/>
              </a:ln>
              <a:solidFill>
                <a:schemeClr val="bg1"/>
              </a:solidFill>
              <a:effectLst/>
              <a:latin typeface="Times New Roman" pitchFamily="18"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n-US" smtClean="0">
                <a:solidFill>
                  <a:srgbClr val="FFFF00"/>
                </a:solidFill>
              </a:rPr>
              <a:t>Calories from alcohol</a:t>
            </a:r>
          </a:p>
        </p:txBody>
      </p:sp>
      <p:sp>
        <p:nvSpPr>
          <p:cNvPr id="99331" name="Rectangle 3"/>
          <p:cNvSpPr>
            <a:spLocks noGrp="1" noChangeArrowheads="1"/>
          </p:cNvSpPr>
          <p:nvPr>
            <p:ph type="body" sz="half" idx="2"/>
          </p:nvPr>
        </p:nvSpPr>
        <p:spPr>
          <a:xfrm>
            <a:off x="4640263" y="1981200"/>
            <a:ext cx="3817937" cy="4114800"/>
          </a:xfrm>
        </p:spPr>
        <p:txBody>
          <a:bodyPr/>
          <a:lstStyle/>
          <a:p>
            <a:pPr eaLnBrk="1" hangingPunct="1">
              <a:buFontTx/>
              <a:buNone/>
            </a:pPr>
            <a:r>
              <a:rPr lang="en-US" sz="2800" b="1" smtClean="0">
                <a:solidFill>
                  <a:schemeClr val="bg1"/>
                </a:solidFill>
              </a:rPr>
              <a:t>Alcohol = </a:t>
            </a:r>
          </a:p>
          <a:p>
            <a:pPr lvl="1" eaLnBrk="1" hangingPunct="1"/>
            <a:r>
              <a:rPr lang="en-US" sz="2400" b="1" smtClean="0">
                <a:solidFill>
                  <a:schemeClr val="bg1"/>
                </a:solidFill>
              </a:rPr>
              <a:t>Energy </a:t>
            </a:r>
          </a:p>
          <a:p>
            <a:pPr lvl="1" eaLnBrk="1" hangingPunct="1"/>
            <a:r>
              <a:rPr lang="en-US" sz="3200" b="1" smtClean="0">
                <a:solidFill>
                  <a:srgbClr val="FFFF00"/>
                </a:solidFill>
              </a:rPr>
              <a:t>7 calories</a:t>
            </a:r>
          </a:p>
        </p:txBody>
      </p:sp>
      <p:pic>
        <p:nvPicPr>
          <p:cNvPr id="36868" name="Picture 7" descr="Fat"/>
          <p:cNvPicPr>
            <a:picLocks noGrp="1" noChangeAspect="1" noChangeArrowheads="1"/>
          </p:cNvPicPr>
          <p:nvPr>
            <p:ph type="clipArt" sz="half" idx="1"/>
          </p:nvPr>
        </p:nvPicPr>
        <p:blipFill>
          <a:blip r:embed="rId2" cstate="print"/>
          <a:srcRect/>
          <a:stretch>
            <a:fillRect/>
          </a:stretch>
        </p:blipFill>
        <p:spPr>
          <a:xfrm>
            <a:off x="304800" y="2667000"/>
            <a:ext cx="4648200" cy="3489325"/>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9331">
                                            <p:txEl>
                                              <p:pRg st="0" end="0"/>
                                            </p:txEl>
                                          </p:spTgt>
                                        </p:tgtEl>
                                        <p:attrNameLst>
                                          <p:attrName>style.visibility</p:attrName>
                                        </p:attrNameLst>
                                      </p:cBhvr>
                                      <p:to>
                                        <p:strVal val="visible"/>
                                      </p:to>
                                    </p:set>
                                    <p:anim calcmode="lin" valueType="num">
                                      <p:cBhvr additive="base">
                                        <p:cTn id="7" dur="500" fill="hold"/>
                                        <p:tgtEl>
                                          <p:spTgt spid="9933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933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9331">
                                            <p:txEl>
                                              <p:pRg st="1" end="1"/>
                                            </p:txEl>
                                          </p:spTgt>
                                        </p:tgtEl>
                                        <p:attrNameLst>
                                          <p:attrName>style.visibility</p:attrName>
                                        </p:attrNameLst>
                                      </p:cBhvr>
                                      <p:to>
                                        <p:strVal val="visible"/>
                                      </p:to>
                                    </p:set>
                                    <p:anim calcmode="lin" valueType="num">
                                      <p:cBhvr additive="base">
                                        <p:cTn id="13" dur="500" fill="hold"/>
                                        <p:tgtEl>
                                          <p:spTgt spid="9933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933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9331">
                                            <p:txEl>
                                              <p:pRg st="2" end="2"/>
                                            </p:txEl>
                                          </p:spTgt>
                                        </p:tgtEl>
                                        <p:attrNameLst>
                                          <p:attrName>style.visibility</p:attrName>
                                        </p:attrNameLst>
                                      </p:cBhvr>
                                      <p:to>
                                        <p:strVal val="visible"/>
                                      </p:to>
                                    </p:set>
                                    <p:anim calcmode="lin" valueType="num">
                                      <p:cBhvr additive="base">
                                        <p:cTn id="19" dur="500" fill="hold"/>
                                        <p:tgtEl>
                                          <p:spTgt spid="9933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9331">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1" grpId="0" build="p" bldLvl="3"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en-US" smtClean="0">
                <a:solidFill>
                  <a:schemeClr val="bg1"/>
                </a:solidFill>
              </a:rPr>
              <a:t>The Fattening Power of Alcohol</a:t>
            </a:r>
          </a:p>
        </p:txBody>
      </p:sp>
      <p:sp>
        <p:nvSpPr>
          <p:cNvPr id="37891" name="Rectangle 3"/>
          <p:cNvSpPr>
            <a:spLocks noGrp="1" noChangeArrowheads="1"/>
          </p:cNvSpPr>
          <p:nvPr>
            <p:ph type="body" sz="half" idx="1"/>
          </p:nvPr>
        </p:nvSpPr>
        <p:spPr/>
        <p:txBody>
          <a:bodyPr/>
          <a:lstStyle/>
          <a:p>
            <a:pPr eaLnBrk="1" hangingPunct="1"/>
            <a:r>
              <a:rPr lang="en-US" sz="2800" smtClean="0">
                <a:solidFill>
                  <a:srgbClr val="FFFF00"/>
                </a:solidFill>
              </a:rPr>
              <a:t>The body stores fat and uses alcohol for energy</a:t>
            </a:r>
          </a:p>
          <a:p>
            <a:pPr eaLnBrk="1" hangingPunct="1"/>
            <a:endParaRPr lang="en-US" sz="2800" smtClean="0">
              <a:solidFill>
                <a:srgbClr val="FFFF00"/>
              </a:solidFill>
            </a:endParaRPr>
          </a:p>
          <a:p>
            <a:pPr eaLnBrk="1" hangingPunct="1"/>
            <a:r>
              <a:rPr lang="en-US" sz="2800" smtClean="0">
                <a:solidFill>
                  <a:srgbClr val="FFFF00"/>
                </a:solidFill>
              </a:rPr>
              <a:t>Promotes fat storage in the </a:t>
            </a:r>
            <a:r>
              <a:rPr lang="en-US" sz="2800" b="1" smtClean="0">
                <a:solidFill>
                  <a:srgbClr val="FFFF00"/>
                </a:solidFill>
              </a:rPr>
              <a:t>central abdominal area</a:t>
            </a:r>
            <a:r>
              <a:rPr lang="en-US" sz="2800" smtClean="0">
                <a:solidFill>
                  <a:srgbClr val="FFFF00"/>
                </a:solidFill>
              </a:rPr>
              <a:t>.</a:t>
            </a:r>
          </a:p>
        </p:txBody>
      </p:sp>
      <p:pic>
        <p:nvPicPr>
          <p:cNvPr id="37892" name="Picture 7" descr="beerbelly"/>
          <p:cNvPicPr>
            <a:picLocks noGrp="1" noChangeAspect="1" noChangeArrowheads="1"/>
          </p:cNvPicPr>
          <p:nvPr>
            <p:ph type="clipArt" sz="half" idx="2"/>
          </p:nvPr>
        </p:nvPicPr>
        <p:blipFill>
          <a:blip r:embed="rId2" cstate="print"/>
          <a:srcRect/>
          <a:stretch>
            <a:fillRect/>
          </a:stretch>
        </p:blipFill>
        <p:spPr>
          <a:xfrm>
            <a:off x="4648200" y="2765425"/>
            <a:ext cx="3810000" cy="2544763"/>
          </a:xfrm>
          <a:no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03C01"/>
          <p:cNvPicPr>
            <a:picLocks noChangeAspect="1" noChangeArrowheads="1"/>
          </p:cNvPicPr>
          <p:nvPr/>
        </p:nvPicPr>
        <p:blipFill>
          <a:blip r:embed="rId2" cstate="print"/>
          <a:srcRect/>
          <a:stretch>
            <a:fillRect/>
          </a:stretch>
        </p:blipFill>
        <p:spPr bwMode="auto">
          <a:xfrm>
            <a:off x="133350" y="26988"/>
            <a:ext cx="8875713" cy="6804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20" name="Picture 4" descr="chocolate_cupcake_close_wtop"/>
          <p:cNvPicPr>
            <a:picLocks noChangeAspect="1" noChangeArrowheads="1"/>
          </p:cNvPicPr>
          <p:nvPr/>
        </p:nvPicPr>
        <p:blipFill>
          <a:blip r:embed="rId2" cstate="print"/>
          <a:srcRect/>
          <a:stretch>
            <a:fillRect/>
          </a:stretch>
        </p:blipFill>
        <p:spPr bwMode="auto">
          <a:xfrm>
            <a:off x="304800" y="228600"/>
            <a:ext cx="6019800" cy="2990850"/>
          </a:xfrm>
          <a:prstGeom prst="rect">
            <a:avLst/>
          </a:prstGeom>
          <a:noFill/>
          <a:ln w="9525">
            <a:noFill/>
            <a:miter lim="800000"/>
            <a:headEnd/>
            <a:tailEnd/>
          </a:ln>
        </p:spPr>
      </p:pic>
      <p:sp>
        <p:nvSpPr>
          <p:cNvPr id="60421" name="Text Box 5"/>
          <p:cNvSpPr txBox="1">
            <a:spLocks noChangeArrowheads="1"/>
          </p:cNvSpPr>
          <p:nvPr/>
        </p:nvSpPr>
        <p:spPr bwMode="auto">
          <a:xfrm>
            <a:off x="6705600" y="1295400"/>
            <a:ext cx="415925" cy="579438"/>
          </a:xfrm>
          <a:prstGeom prst="rect">
            <a:avLst/>
          </a:prstGeom>
          <a:noFill/>
          <a:ln w="9525">
            <a:noFill/>
            <a:miter lim="800000"/>
            <a:headEnd/>
            <a:tailEnd/>
          </a:ln>
        </p:spPr>
        <p:txBody>
          <a:bodyPr wrap="none">
            <a:spAutoFit/>
          </a:bodyPr>
          <a:lstStyle/>
          <a:p>
            <a:r>
              <a:rPr lang="en-US" b="1"/>
              <a:t>=</a:t>
            </a:r>
          </a:p>
        </p:txBody>
      </p:sp>
      <p:pic>
        <p:nvPicPr>
          <p:cNvPr id="60423" name="Picture 7" descr="Sierra_Nevada_Pale_Ale_bottle"/>
          <p:cNvPicPr>
            <a:picLocks noChangeAspect="1" noChangeArrowheads="1"/>
          </p:cNvPicPr>
          <p:nvPr/>
        </p:nvPicPr>
        <p:blipFill>
          <a:blip r:embed="rId3" cstate="print"/>
          <a:srcRect/>
          <a:stretch>
            <a:fillRect/>
          </a:stretch>
        </p:blipFill>
        <p:spPr bwMode="auto">
          <a:xfrm>
            <a:off x="6019800" y="2538413"/>
            <a:ext cx="2930525" cy="4319587"/>
          </a:xfrm>
          <a:prstGeom prst="rect">
            <a:avLst/>
          </a:prstGeom>
          <a:noFill/>
          <a:ln w="9525">
            <a:noFill/>
            <a:miter lim="800000"/>
            <a:headEnd/>
            <a:tailEnd/>
          </a:ln>
        </p:spPr>
      </p:pic>
      <p:sp>
        <p:nvSpPr>
          <p:cNvPr id="39941" name="Text Box 6"/>
          <p:cNvSpPr txBox="1">
            <a:spLocks noChangeArrowheads="1"/>
          </p:cNvSpPr>
          <p:nvPr/>
        </p:nvSpPr>
        <p:spPr bwMode="auto">
          <a:xfrm>
            <a:off x="457200" y="4191000"/>
            <a:ext cx="5380038" cy="1066800"/>
          </a:xfrm>
          <a:prstGeom prst="rect">
            <a:avLst/>
          </a:prstGeom>
          <a:noFill/>
          <a:ln w="9525">
            <a:noFill/>
            <a:miter lim="800000"/>
            <a:headEnd/>
            <a:tailEnd/>
          </a:ln>
        </p:spPr>
        <p:txBody>
          <a:bodyPr wrap="none">
            <a:spAutoFit/>
          </a:bodyPr>
          <a:lstStyle/>
          <a:p>
            <a:r>
              <a:rPr lang="en-US"/>
              <a:t>An extra 150 calories per day</a:t>
            </a:r>
          </a:p>
          <a:p>
            <a:r>
              <a:rPr lang="en-US"/>
              <a:t>everyday for a year = 15 lbs. fat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0423"/>
                                        </p:tgtEl>
                                        <p:attrNameLst>
                                          <p:attrName>style.visibility</p:attrName>
                                        </p:attrNameLst>
                                      </p:cBhvr>
                                      <p:to>
                                        <p:strVal val="visible"/>
                                      </p:to>
                                    </p:set>
                                    <p:anim calcmode="lin" valueType="num">
                                      <p:cBhvr additive="base">
                                        <p:cTn id="7" dur="500" fill="hold"/>
                                        <p:tgtEl>
                                          <p:spTgt spid="60423"/>
                                        </p:tgtEl>
                                        <p:attrNameLst>
                                          <p:attrName>ppt_x</p:attrName>
                                        </p:attrNameLst>
                                      </p:cBhvr>
                                      <p:tavLst>
                                        <p:tav tm="0">
                                          <p:val>
                                            <p:strVal val="0-#ppt_w/2"/>
                                          </p:val>
                                        </p:tav>
                                        <p:tav tm="100000">
                                          <p:val>
                                            <p:strVal val="#ppt_x"/>
                                          </p:val>
                                        </p:tav>
                                      </p:tavLst>
                                    </p:anim>
                                    <p:anim calcmode="lin" valueType="num">
                                      <p:cBhvr additive="base">
                                        <p:cTn id="8" dur="500" fill="hold"/>
                                        <p:tgtEl>
                                          <p:spTgt spid="6042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0421"/>
                                        </p:tgtEl>
                                        <p:attrNameLst>
                                          <p:attrName>style.visibility</p:attrName>
                                        </p:attrNameLst>
                                      </p:cBhvr>
                                      <p:to>
                                        <p:strVal val="visible"/>
                                      </p:to>
                                    </p:set>
                                    <p:anim calcmode="lin" valueType="num">
                                      <p:cBhvr additive="base">
                                        <p:cTn id="13" dur="500" fill="hold"/>
                                        <p:tgtEl>
                                          <p:spTgt spid="60421"/>
                                        </p:tgtEl>
                                        <p:attrNameLst>
                                          <p:attrName>ppt_x</p:attrName>
                                        </p:attrNameLst>
                                      </p:cBhvr>
                                      <p:tavLst>
                                        <p:tav tm="0">
                                          <p:val>
                                            <p:strVal val="0-#ppt_w/2"/>
                                          </p:val>
                                        </p:tav>
                                        <p:tav tm="100000">
                                          <p:val>
                                            <p:strVal val="#ppt_x"/>
                                          </p:val>
                                        </p:tav>
                                      </p:tavLst>
                                    </p:anim>
                                    <p:anim calcmode="lin" valueType="num">
                                      <p:cBhvr additive="base">
                                        <p:cTn id="14" dur="500" fill="hold"/>
                                        <p:tgtEl>
                                          <p:spTgt spid="60421"/>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60420"/>
                                        </p:tgtEl>
                                        <p:attrNameLst>
                                          <p:attrName>style.visibility</p:attrName>
                                        </p:attrNameLst>
                                      </p:cBhvr>
                                      <p:to>
                                        <p:strVal val="visible"/>
                                      </p:to>
                                    </p:set>
                                    <p:anim calcmode="lin" valueType="num">
                                      <p:cBhvr additive="base">
                                        <p:cTn id="19" dur="500" fill="hold"/>
                                        <p:tgtEl>
                                          <p:spTgt spid="60420"/>
                                        </p:tgtEl>
                                        <p:attrNameLst>
                                          <p:attrName>ppt_x</p:attrName>
                                        </p:attrNameLst>
                                      </p:cBhvr>
                                      <p:tavLst>
                                        <p:tav tm="0">
                                          <p:val>
                                            <p:strVal val="0-#ppt_w/2"/>
                                          </p:val>
                                        </p:tav>
                                        <p:tav tm="100000">
                                          <p:val>
                                            <p:strVal val="#ppt_x"/>
                                          </p:val>
                                        </p:tav>
                                      </p:tavLst>
                                    </p:anim>
                                    <p:anim calcmode="lin" valueType="num">
                                      <p:cBhvr additive="base">
                                        <p:cTn id="20" dur="500" fill="hold"/>
                                        <p:tgtEl>
                                          <p:spTgt spid="604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21" grpId="0"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3" name="Picture 3" descr="bottles-738386"/>
          <p:cNvPicPr>
            <a:picLocks noChangeAspect="1" noChangeArrowheads="1"/>
          </p:cNvPicPr>
          <p:nvPr/>
        </p:nvPicPr>
        <p:blipFill>
          <a:blip r:embed="rId2" cstate="print"/>
          <a:srcRect/>
          <a:stretch>
            <a:fillRect/>
          </a:stretch>
        </p:blipFill>
        <p:spPr bwMode="auto">
          <a:xfrm>
            <a:off x="-61913" y="-46038"/>
            <a:ext cx="9269413" cy="6950076"/>
          </a:xfrm>
          <a:prstGeom prst="rect">
            <a:avLst/>
          </a:prstGeom>
          <a:noFill/>
          <a:ln w="9525">
            <a:noFill/>
            <a:miter lim="800000"/>
            <a:headEnd/>
            <a:tailEnd/>
          </a:ln>
        </p:spPr>
      </p:pic>
      <p:pic>
        <p:nvPicPr>
          <p:cNvPr id="61447" name="Picture 7" descr="chocolate_cupcake_close_in"/>
          <p:cNvPicPr>
            <a:picLocks noChangeAspect="1" noChangeArrowheads="1"/>
          </p:cNvPicPr>
          <p:nvPr/>
        </p:nvPicPr>
        <p:blipFill>
          <a:blip r:embed="rId3" cstate="print"/>
          <a:srcRect/>
          <a:stretch>
            <a:fillRect/>
          </a:stretch>
        </p:blipFill>
        <p:spPr bwMode="auto">
          <a:xfrm>
            <a:off x="1143000" y="609600"/>
            <a:ext cx="3429000" cy="2057400"/>
          </a:xfrm>
          <a:prstGeom prst="rect">
            <a:avLst/>
          </a:prstGeom>
          <a:noFill/>
          <a:ln w="9525">
            <a:noFill/>
            <a:miter lim="800000"/>
            <a:headEnd/>
            <a:tailEnd/>
          </a:ln>
        </p:spPr>
      </p:pic>
      <p:pic>
        <p:nvPicPr>
          <p:cNvPr id="61449" name="Picture 9" descr="chocolate_cupcake_close_in"/>
          <p:cNvPicPr>
            <a:picLocks noChangeAspect="1" noChangeArrowheads="1"/>
          </p:cNvPicPr>
          <p:nvPr/>
        </p:nvPicPr>
        <p:blipFill>
          <a:blip r:embed="rId3" cstate="print"/>
          <a:srcRect/>
          <a:stretch>
            <a:fillRect/>
          </a:stretch>
        </p:blipFill>
        <p:spPr bwMode="auto">
          <a:xfrm>
            <a:off x="4876800" y="3657600"/>
            <a:ext cx="3429000" cy="2057400"/>
          </a:xfrm>
          <a:prstGeom prst="rect">
            <a:avLst/>
          </a:prstGeom>
          <a:noFill/>
          <a:ln w="9525">
            <a:noFill/>
            <a:miter lim="800000"/>
            <a:headEnd/>
            <a:tailEnd/>
          </a:ln>
        </p:spPr>
      </p:pic>
      <p:pic>
        <p:nvPicPr>
          <p:cNvPr id="61451" name="Picture 11" descr="chocolate_cupcake_close_in"/>
          <p:cNvPicPr>
            <a:picLocks noChangeAspect="1" noChangeArrowheads="1"/>
          </p:cNvPicPr>
          <p:nvPr/>
        </p:nvPicPr>
        <p:blipFill>
          <a:blip r:embed="rId3" cstate="print"/>
          <a:srcRect/>
          <a:stretch>
            <a:fillRect/>
          </a:stretch>
        </p:blipFill>
        <p:spPr bwMode="auto">
          <a:xfrm>
            <a:off x="1143000" y="3657600"/>
            <a:ext cx="3429000" cy="2057400"/>
          </a:xfrm>
          <a:prstGeom prst="rect">
            <a:avLst/>
          </a:prstGeom>
          <a:noFill/>
          <a:ln w="9525">
            <a:noFill/>
            <a:miter lim="800000"/>
            <a:headEnd/>
            <a:tailEnd/>
          </a:ln>
        </p:spPr>
      </p:pic>
      <p:pic>
        <p:nvPicPr>
          <p:cNvPr id="61453" name="Picture 13" descr="chocolate_cupcake_close_in"/>
          <p:cNvPicPr>
            <a:picLocks noChangeAspect="1" noChangeArrowheads="1"/>
          </p:cNvPicPr>
          <p:nvPr/>
        </p:nvPicPr>
        <p:blipFill>
          <a:blip r:embed="rId3" cstate="print"/>
          <a:srcRect/>
          <a:stretch>
            <a:fillRect/>
          </a:stretch>
        </p:blipFill>
        <p:spPr bwMode="auto">
          <a:xfrm>
            <a:off x="5257800" y="457200"/>
            <a:ext cx="3429000" cy="2057400"/>
          </a:xfrm>
          <a:prstGeom prst="rect">
            <a:avLst/>
          </a:prstGeom>
          <a:noFill/>
          <a:ln w="9525">
            <a:noFill/>
            <a:miter lim="800000"/>
            <a:headEnd/>
            <a:tailEnd/>
          </a:ln>
        </p:spPr>
      </p:pic>
      <p:pic>
        <p:nvPicPr>
          <p:cNvPr id="61445" name="Picture 5" descr="chocolate_cupcake_close_in"/>
          <p:cNvPicPr>
            <a:picLocks noChangeAspect="1" noChangeArrowheads="1"/>
          </p:cNvPicPr>
          <p:nvPr/>
        </p:nvPicPr>
        <p:blipFill>
          <a:blip r:embed="rId3" cstate="print"/>
          <a:srcRect/>
          <a:stretch>
            <a:fillRect/>
          </a:stretch>
        </p:blipFill>
        <p:spPr bwMode="auto">
          <a:xfrm>
            <a:off x="3124200" y="1828800"/>
            <a:ext cx="3429000" cy="2057400"/>
          </a:xfrm>
          <a:prstGeom prst="rect">
            <a:avLst/>
          </a:prstGeom>
          <a:noFill/>
          <a:ln w="9525">
            <a:noFill/>
            <a:miter lim="800000"/>
            <a:headEnd/>
            <a:tailEnd/>
          </a:ln>
        </p:spPr>
      </p:pic>
      <p:sp>
        <p:nvSpPr>
          <p:cNvPr id="61454" name="WordArt 14"/>
          <p:cNvSpPr>
            <a:spLocks noChangeArrowheads="1" noChangeShapeType="1" noTextEdit="1"/>
          </p:cNvSpPr>
          <p:nvPr/>
        </p:nvSpPr>
        <p:spPr bwMode="auto">
          <a:xfrm>
            <a:off x="1905000" y="2286000"/>
            <a:ext cx="5181600" cy="2209800"/>
          </a:xfrm>
          <a:prstGeom prst="rect">
            <a:avLst/>
          </a:prstGeom>
        </p:spPr>
        <p:txBody>
          <a:bodyPr wrap="none" fromWordArt="1">
            <a:prstTxWarp prst="textCascadeUp">
              <a:avLst>
                <a:gd name="adj" fmla="val 44444"/>
              </a:avLst>
            </a:prstTxWarp>
            <a:scene3d>
              <a:camera prst="legacyPerspectiveFront">
                <a:rot lat="20519994" lon="1080000" rev="0"/>
              </a:camera>
              <a:lightRig rig="legacyHarsh2" dir="b"/>
            </a:scene3d>
            <a:sp3d extrusionH="430200" prstMaterial="legacyMatte">
              <a:extrusionClr>
                <a:srgbClr val="FF6600"/>
              </a:extrusionClr>
            </a:sp3d>
          </a:bodyPr>
          <a:lstStyle/>
          <a:p>
            <a:pPr algn="ctr"/>
            <a:r>
              <a:rPr lang="en-US" sz="3600" kern="10">
                <a:ln w="9525">
                  <a:round/>
                  <a:headEnd/>
                  <a:tailEnd/>
                </a:ln>
                <a:gradFill rotWithShape="1">
                  <a:gsLst>
                    <a:gs pos="0">
                      <a:srgbClr val="FFE701"/>
                    </a:gs>
                    <a:gs pos="100000">
                      <a:srgbClr val="FE3E02"/>
                    </a:gs>
                  </a:gsLst>
                  <a:lin ang="5400000" scaled="1"/>
                </a:gradFill>
                <a:latin typeface="Impact"/>
              </a:rPr>
              <a:t>750 calories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1443"/>
                                        </p:tgtEl>
                                        <p:attrNameLst>
                                          <p:attrName>style.visibility</p:attrName>
                                        </p:attrNameLst>
                                      </p:cBhvr>
                                      <p:to>
                                        <p:strVal val="visible"/>
                                      </p:to>
                                    </p:set>
                                    <p:anim calcmode="lin" valueType="num">
                                      <p:cBhvr additive="base">
                                        <p:cTn id="7" dur="500" fill="hold"/>
                                        <p:tgtEl>
                                          <p:spTgt spid="61443"/>
                                        </p:tgtEl>
                                        <p:attrNameLst>
                                          <p:attrName>ppt_x</p:attrName>
                                        </p:attrNameLst>
                                      </p:cBhvr>
                                      <p:tavLst>
                                        <p:tav tm="0">
                                          <p:val>
                                            <p:strVal val="0-#ppt_w/2"/>
                                          </p:val>
                                        </p:tav>
                                        <p:tav tm="100000">
                                          <p:val>
                                            <p:strVal val="#ppt_x"/>
                                          </p:val>
                                        </p:tav>
                                      </p:tavLst>
                                    </p:anim>
                                    <p:anim calcmode="lin" valueType="num">
                                      <p:cBhvr additive="base">
                                        <p:cTn id="8" dur="500" fill="hold"/>
                                        <p:tgtEl>
                                          <p:spTgt spid="6144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61447"/>
                                        </p:tgtEl>
                                        <p:attrNameLst>
                                          <p:attrName>style.visibility</p:attrName>
                                        </p:attrNameLst>
                                      </p:cBhvr>
                                      <p:to>
                                        <p:strVal val="visible"/>
                                      </p:to>
                                    </p:set>
                                    <p:anim calcmode="lin" valueType="num">
                                      <p:cBhvr additive="base">
                                        <p:cTn id="13" dur="500" fill="hold"/>
                                        <p:tgtEl>
                                          <p:spTgt spid="61447"/>
                                        </p:tgtEl>
                                        <p:attrNameLst>
                                          <p:attrName>ppt_x</p:attrName>
                                        </p:attrNameLst>
                                      </p:cBhvr>
                                      <p:tavLst>
                                        <p:tav tm="0">
                                          <p:val>
                                            <p:strVal val="0-#ppt_w/2"/>
                                          </p:val>
                                        </p:tav>
                                        <p:tav tm="100000">
                                          <p:val>
                                            <p:strVal val="#ppt_x"/>
                                          </p:val>
                                        </p:tav>
                                      </p:tavLst>
                                    </p:anim>
                                    <p:anim calcmode="lin" valueType="num">
                                      <p:cBhvr additive="base">
                                        <p:cTn id="14" dur="500" fill="hold"/>
                                        <p:tgtEl>
                                          <p:spTgt spid="6144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61449"/>
                                        </p:tgtEl>
                                        <p:attrNameLst>
                                          <p:attrName>style.visibility</p:attrName>
                                        </p:attrNameLst>
                                      </p:cBhvr>
                                      <p:to>
                                        <p:strVal val="visible"/>
                                      </p:to>
                                    </p:set>
                                    <p:anim calcmode="lin" valueType="num">
                                      <p:cBhvr additive="base">
                                        <p:cTn id="19" dur="500" fill="hold"/>
                                        <p:tgtEl>
                                          <p:spTgt spid="61449"/>
                                        </p:tgtEl>
                                        <p:attrNameLst>
                                          <p:attrName>ppt_x</p:attrName>
                                        </p:attrNameLst>
                                      </p:cBhvr>
                                      <p:tavLst>
                                        <p:tav tm="0">
                                          <p:val>
                                            <p:strVal val="0-#ppt_w/2"/>
                                          </p:val>
                                        </p:tav>
                                        <p:tav tm="100000">
                                          <p:val>
                                            <p:strVal val="#ppt_x"/>
                                          </p:val>
                                        </p:tav>
                                      </p:tavLst>
                                    </p:anim>
                                    <p:anim calcmode="lin" valueType="num">
                                      <p:cBhvr additive="base">
                                        <p:cTn id="20" dur="500" fill="hold"/>
                                        <p:tgtEl>
                                          <p:spTgt spid="61449"/>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61451"/>
                                        </p:tgtEl>
                                        <p:attrNameLst>
                                          <p:attrName>style.visibility</p:attrName>
                                        </p:attrNameLst>
                                      </p:cBhvr>
                                      <p:to>
                                        <p:strVal val="visible"/>
                                      </p:to>
                                    </p:set>
                                    <p:anim calcmode="lin" valueType="num">
                                      <p:cBhvr additive="base">
                                        <p:cTn id="25" dur="500" fill="hold"/>
                                        <p:tgtEl>
                                          <p:spTgt spid="61451"/>
                                        </p:tgtEl>
                                        <p:attrNameLst>
                                          <p:attrName>ppt_x</p:attrName>
                                        </p:attrNameLst>
                                      </p:cBhvr>
                                      <p:tavLst>
                                        <p:tav tm="0">
                                          <p:val>
                                            <p:strVal val="0-#ppt_w/2"/>
                                          </p:val>
                                        </p:tav>
                                        <p:tav tm="100000">
                                          <p:val>
                                            <p:strVal val="#ppt_x"/>
                                          </p:val>
                                        </p:tav>
                                      </p:tavLst>
                                    </p:anim>
                                    <p:anim calcmode="lin" valueType="num">
                                      <p:cBhvr additive="base">
                                        <p:cTn id="26" dur="500" fill="hold"/>
                                        <p:tgtEl>
                                          <p:spTgt spid="61451"/>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61453"/>
                                        </p:tgtEl>
                                        <p:attrNameLst>
                                          <p:attrName>style.visibility</p:attrName>
                                        </p:attrNameLst>
                                      </p:cBhvr>
                                      <p:to>
                                        <p:strVal val="visible"/>
                                      </p:to>
                                    </p:set>
                                    <p:anim calcmode="lin" valueType="num">
                                      <p:cBhvr additive="base">
                                        <p:cTn id="31" dur="500" fill="hold"/>
                                        <p:tgtEl>
                                          <p:spTgt spid="61453"/>
                                        </p:tgtEl>
                                        <p:attrNameLst>
                                          <p:attrName>ppt_x</p:attrName>
                                        </p:attrNameLst>
                                      </p:cBhvr>
                                      <p:tavLst>
                                        <p:tav tm="0">
                                          <p:val>
                                            <p:strVal val="0-#ppt_w/2"/>
                                          </p:val>
                                        </p:tav>
                                        <p:tav tm="100000">
                                          <p:val>
                                            <p:strVal val="#ppt_x"/>
                                          </p:val>
                                        </p:tav>
                                      </p:tavLst>
                                    </p:anim>
                                    <p:anim calcmode="lin" valueType="num">
                                      <p:cBhvr additive="base">
                                        <p:cTn id="32" dur="500" fill="hold"/>
                                        <p:tgtEl>
                                          <p:spTgt spid="61453"/>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61445"/>
                                        </p:tgtEl>
                                        <p:attrNameLst>
                                          <p:attrName>style.visibility</p:attrName>
                                        </p:attrNameLst>
                                      </p:cBhvr>
                                      <p:to>
                                        <p:strVal val="visible"/>
                                      </p:to>
                                    </p:set>
                                    <p:anim calcmode="lin" valueType="num">
                                      <p:cBhvr additive="base">
                                        <p:cTn id="37" dur="500" fill="hold"/>
                                        <p:tgtEl>
                                          <p:spTgt spid="61445"/>
                                        </p:tgtEl>
                                        <p:attrNameLst>
                                          <p:attrName>ppt_x</p:attrName>
                                        </p:attrNameLst>
                                      </p:cBhvr>
                                      <p:tavLst>
                                        <p:tav tm="0">
                                          <p:val>
                                            <p:strVal val="0-#ppt_w/2"/>
                                          </p:val>
                                        </p:tav>
                                        <p:tav tm="100000">
                                          <p:val>
                                            <p:strVal val="#ppt_x"/>
                                          </p:val>
                                        </p:tav>
                                      </p:tavLst>
                                    </p:anim>
                                    <p:anim calcmode="lin" valueType="num">
                                      <p:cBhvr additive="base">
                                        <p:cTn id="38" dur="500" fill="hold"/>
                                        <p:tgtEl>
                                          <p:spTgt spid="61445"/>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61454"/>
                                        </p:tgtEl>
                                        <p:attrNameLst>
                                          <p:attrName>style.visibility</p:attrName>
                                        </p:attrNameLst>
                                      </p:cBhvr>
                                      <p:to>
                                        <p:strVal val="visible"/>
                                      </p:to>
                                    </p:set>
                                    <p:anim calcmode="lin" valueType="num">
                                      <p:cBhvr additive="base">
                                        <p:cTn id="43" dur="500" fill="hold"/>
                                        <p:tgtEl>
                                          <p:spTgt spid="61454"/>
                                        </p:tgtEl>
                                        <p:attrNameLst>
                                          <p:attrName>ppt_x</p:attrName>
                                        </p:attrNameLst>
                                      </p:cBhvr>
                                      <p:tavLst>
                                        <p:tav tm="0">
                                          <p:val>
                                            <p:strVal val="0-#ppt_w/2"/>
                                          </p:val>
                                        </p:tav>
                                        <p:tav tm="100000">
                                          <p:val>
                                            <p:strVal val="#ppt_x"/>
                                          </p:val>
                                        </p:tav>
                                      </p:tavLst>
                                    </p:anim>
                                    <p:anim calcmode="lin" valueType="num">
                                      <p:cBhvr additive="base">
                                        <p:cTn id="44" dur="500" fill="hold"/>
                                        <p:tgtEl>
                                          <p:spTgt spid="614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5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smtClean="0">
                <a:solidFill>
                  <a:srgbClr val="FFFF00"/>
                </a:solidFill>
              </a:rPr>
              <a:t>Caffeine</a:t>
            </a:r>
          </a:p>
        </p:txBody>
      </p:sp>
      <p:sp>
        <p:nvSpPr>
          <p:cNvPr id="5123" name="Rectangle 3"/>
          <p:cNvSpPr>
            <a:spLocks noGrp="1" noChangeArrowheads="1"/>
          </p:cNvSpPr>
          <p:nvPr>
            <p:ph type="body" sz="half" idx="1"/>
          </p:nvPr>
        </p:nvSpPr>
        <p:spPr/>
        <p:txBody>
          <a:bodyPr/>
          <a:lstStyle/>
          <a:p>
            <a:pPr eaLnBrk="1" hangingPunct="1"/>
            <a:r>
              <a:rPr lang="en-US" sz="2800" b="1" smtClean="0">
                <a:solidFill>
                  <a:schemeClr val="bg1"/>
                </a:solidFill>
              </a:rPr>
              <a:t>80% of adults consume</a:t>
            </a:r>
          </a:p>
          <a:p>
            <a:pPr lvl="1" eaLnBrk="1" hangingPunct="1"/>
            <a:r>
              <a:rPr lang="en-US" sz="2400" b="1" smtClean="0">
                <a:solidFill>
                  <a:schemeClr val="bg1"/>
                </a:solidFill>
              </a:rPr>
              <a:t>Coffee</a:t>
            </a:r>
          </a:p>
          <a:p>
            <a:pPr lvl="1" eaLnBrk="1" hangingPunct="1"/>
            <a:r>
              <a:rPr lang="en-US" sz="2400" b="1" smtClean="0">
                <a:solidFill>
                  <a:schemeClr val="bg1"/>
                </a:solidFill>
              </a:rPr>
              <a:t>Tea</a:t>
            </a:r>
          </a:p>
          <a:p>
            <a:pPr lvl="1" eaLnBrk="1" hangingPunct="1"/>
            <a:r>
              <a:rPr lang="en-US" sz="2400" b="1" smtClean="0">
                <a:solidFill>
                  <a:schemeClr val="bg1"/>
                </a:solidFill>
              </a:rPr>
              <a:t>Soda</a:t>
            </a:r>
          </a:p>
          <a:p>
            <a:pPr lvl="1" eaLnBrk="1" hangingPunct="1"/>
            <a:r>
              <a:rPr lang="en-US" sz="2400" b="1" smtClean="0">
                <a:solidFill>
                  <a:schemeClr val="bg1"/>
                </a:solidFill>
              </a:rPr>
              <a:t>Energy drinks</a:t>
            </a:r>
          </a:p>
          <a:p>
            <a:pPr lvl="1" eaLnBrk="1" hangingPunct="1"/>
            <a:r>
              <a:rPr lang="en-US" sz="2400" b="1" smtClean="0">
                <a:solidFill>
                  <a:schemeClr val="bg1"/>
                </a:solidFill>
              </a:rPr>
              <a:t>Medications</a:t>
            </a:r>
          </a:p>
          <a:p>
            <a:pPr lvl="1" eaLnBrk="1" hangingPunct="1"/>
            <a:r>
              <a:rPr lang="en-US" sz="2400" b="1" smtClean="0">
                <a:solidFill>
                  <a:schemeClr val="bg1"/>
                </a:solidFill>
              </a:rPr>
              <a:t>Chocolate</a:t>
            </a:r>
          </a:p>
        </p:txBody>
      </p:sp>
      <p:pic>
        <p:nvPicPr>
          <p:cNvPr id="5124" name="Picture 4" descr="coffeebean"/>
          <p:cNvPicPr>
            <a:picLocks noGrp="1" noChangeAspect="1" noChangeArrowheads="1"/>
          </p:cNvPicPr>
          <p:nvPr>
            <p:ph type="clipArt" sz="half" idx="2"/>
          </p:nvPr>
        </p:nvPicPr>
        <p:blipFill>
          <a:blip r:embed="rId2" cstate="print"/>
          <a:srcRect/>
          <a:stretch>
            <a:fillRect/>
          </a:stretch>
        </p:blipFill>
        <p:spPr>
          <a:xfrm>
            <a:off x="5046663" y="1981200"/>
            <a:ext cx="3011487" cy="4114800"/>
          </a:xfrm>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hlinkClick r:id="rId2"/>
              </a:rPr>
              <a:t>https://www.youtube.com/watch?v=tUOfAF4va6s&amp;spfreload=10</a:t>
            </a:r>
            <a:endParaRPr lang="en-US" dirty="0"/>
          </a:p>
        </p:txBody>
      </p:sp>
    </p:spTree>
    <p:extLst>
      <p:ext uri="{BB962C8B-B14F-4D97-AF65-F5344CB8AC3E}">
        <p14:creationId xmlns:p14="http://schemas.microsoft.com/office/powerpoint/2010/main" val="70655086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r>
              <a:rPr lang="en-US" smtClean="0">
                <a:solidFill>
                  <a:schemeClr val="bg1"/>
                </a:solidFill>
              </a:rPr>
              <a:t>Alcohol Affect on Body Functions</a:t>
            </a:r>
          </a:p>
        </p:txBody>
      </p:sp>
      <p:sp>
        <p:nvSpPr>
          <p:cNvPr id="46083" name="Rectangle 3"/>
          <p:cNvSpPr>
            <a:spLocks noGrp="1" noChangeArrowheads="1"/>
          </p:cNvSpPr>
          <p:nvPr>
            <p:ph type="body" idx="1"/>
          </p:nvPr>
        </p:nvSpPr>
        <p:spPr/>
        <p:txBody>
          <a:bodyPr/>
          <a:lstStyle/>
          <a:p>
            <a:pPr eaLnBrk="1" hangingPunct="1"/>
            <a:r>
              <a:rPr lang="en-US" smtClean="0">
                <a:solidFill>
                  <a:srgbClr val="FFFF00"/>
                </a:solidFill>
              </a:rPr>
              <a:t>Increased fat synthesis by the liver</a:t>
            </a:r>
          </a:p>
          <a:p>
            <a:pPr lvl="2" eaLnBrk="1" hangingPunct="1"/>
            <a:r>
              <a:rPr lang="en-US" b="1" smtClean="0">
                <a:solidFill>
                  <a:srgbClr val="FFFF00"/>
                </a:solidFill>
              </a:rPr>
              <a:t>Fatty liver</a:t>
            </a:r>
          </a:p>
          <a:p>
            <a:pPr lvl="2" eaLnBrk="1" hangingPunct="1"/>
            <a:r>
              <a:rPr lang="en-US" b="1" smtClean="0">
                <a:solidFill>
                  <a:srgbClr val="FFFF00"/>
                </a:solidFill>
              </a:rPr>
              <a:t>Fibrosis</a:t>
            </a:r>
          </a:p>
          <a:p>
            <a:pPr lvl="2" eaLnBrk="1" hangingPunct="1"/>
            <a:r>
              <a:rPr lang="en-US" smtClean="0">
                <a:solidFill>
                  <a:srgbClr val="FFFF00"/>
                </a:solidFill>
              </a:rPr>
              <a:t>Cirrhosis</a:t>
            </a:r>
          </a:p>
        </p:txBody>
      </p:sp>
      <p:pic>
        <p:nvPicPr>
          <p:cNvPr id="46084" name="Picture 2" descr="PC301"/>
          <p:cNvPicPr>
            <a:picLocks noChangeAspect="1" noChangeArrowheads="1"/>
          </p:cNvPicPr>
          <p:nvPr/>
        </p:nvPicPr>
        <p:blipFill>
          <a:blip r:embed="rId2" cstate="print"/>
          <a:srcRect/>
          <a:stretch>
            <a:fillRect/>
          </a:stretch>
        </p:blipFill>
        <p:spPr bwMode="auto">
          <a:xfrm>
            <a:off x="3657600" y="2895600"/>
            <a:ext cx="5168900" cy="3784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r>
              <a:rPr lang="en-US" smtClean="0">
                <a:solidFill>
                  <a:schemeClr val="bg1"/>
                </a:solidFill>
              </a:rPr>
              <a:t>Alcohol Affect on Body Functions</a:t>
            </a:r>
          </a:p>
        </p:txBody>
      </p:sp>
      <p:sp>
        <p:nvSpPr>
          <p:cNvPr id="47107" name="Rectangle 3"/>
          <p:cNvSpPr>
            <a:spLocks noGrp="1" noChangeArrowheads="1"/>
          </p:cNvSpPr>
          <p:nvPr>
            <p:ph type="body" sz="half" idx="1"/>
          </p:nvPr>
        </p:nvSpPr>
        <p:spPr/>
        <p:txBody>
          <a:bodyPr/>
          <a:lstStyle/>
          <a:p>
            <a:pPr eaLnBrk="1" hangingPunct="1"/>
            <a:r>
              <a:rPr lang="en-US" sz="2800" smtClean="0">
                <a:solidFill>
                  <a:srgbClr val="FFFF00"/>
                </a:solidFill>
              </a:rPr>
              <a:t>Depresses immune system</a:t>
            </a:r>
          </a:p>
        </p:txBody>
      </p:sp>
      <p:pic>
        <p:nvPicPr>
          <p:cNvPr id="47108" name="Picture 6" descr="common cold"/>
          <p:cNvPicPr>
            <a:picLocks noGrp="1" noChangeAspect="1" noChangeArrowheads="1"/>
          </p:cNvPicPr>
          <p:nvPr>
            <p:ph sz="half" idx="2"/>
          </p:nvPr>
        </p:nvPicPr>
        <p:blipFill>
          <a:blip r:embed="rId2" cstate="print"/>
          <a:srcRect/>
          <a:stretch>
            <a:fillRect/>
          </a:stretch>
        </p:blipFill>
        <p:spPr>
          <a:xfrm>
            <a:off x="4953000" y="2057400"/>
            <a:ext cx="3048000" cy="2286000"/>
          </a:xfrm>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0" y="609600"/>
            <a:ext cx="8458200" cy="1143000"/>
          </a:xfrm>
        </p:spPr>
        <p:txBody>
          <a:bodyPr/>
          <a:lstStyle/>
          <a:p>
            <a:pPr eaLnBrk="1" hangingPunct="1"/>
            <a:r>
              <a:rPr lang="en-US" b="1" smtClean="0">
                <a:solidFill>
                  <a:schemeClr val="bg1"/>
                </a:solidFill>
              </a:rPr>
              <a:t>Effect of alcohol on all cells:</a:t>
            </a:r>
            <a:br>
              <a:rPr lang="en-US" b="1" smtClean="0">
                <a:solidFill>
                  <a:schemeClr val="bg1"/>
                </a:solidFill>
              </a:rPr>
            </a:br>
            <a:r>
              <a:rPr lang="en-US" smtClean="0">
                <a:solidFill>
                  <a:schemeClr val="bg1"/>
                </a:solidFill>
              </a:rPr>
              <a:t>Fetal alcohol syndrome</a:t>
            </a:r>
          </a:p>
        </p:txBody>
      </p:sp>
      <p:pic>
        <p:nvPicPr>
          <p:cNvPr id="32771" name="Picture 4" descr="FAS%20brain"/>
          <p:cNvPicPr>
            <a:picLocks noChangeAspect="1" noChangeArrowheads="1"/>
          </p:cNvPicPr>
          <p:nvPr/>
        </p:nvPicPr>
        <p:blipFill>
          <a:blip r:embed="rId3" cstate="print"/>
          <a:srcRect/>
          <a:stretch>
            <a:fillRect/>
          </a:stretch>
        </p:blipFill>
        <p:spPr bwMode="auto">
          <a:xfrm>
            <a:off x="4495800" y="2133600"/>
            <a:ext cx="4149725" cy="2674938"/>
          </a:xfrm>
          <a:prstGeom prst="rect">
            <a:avLst/>
          </a:prstGeom>
          <a:noFill/>
          <a:ln w="9525">
            <a:noFill/>
            <a:miter lim="800000"/>
            <a:headEnd/>
            <a:tailEnd/>
          </a:ln>
        </p:spPr>
      </p:pic>
      <p:pic>
        <p:nvPicPr>
          <p:cNvPr id="32772" name="Picture 7" descr="Pregnancy abdomen"/>
          <p:cNvPicPr>
            <a:picLocks noGrp="1" noChangeAspect="1" noChangeArrowheads="1"/>
          </p:cNvPicPr>
          <p:nvPr>
            <p:ph sz="half" idx="4294967295"/>
          </p:nvPr>
        </p:nvPicPr>
        <p:blipFill>
          <a:blip r:embed="rId4" cstate="print"/>
          <a:srcRect/>
          <a:stretch>
            <a:fillRect/>
          </a:stretch>
        </p:blipFill>
        <p:spPr>
          <a:xfrm>
            <a:off x="685800" y="2133600"/>
            <a:ext cx="3810000" cy="3810000"/>
          </a:xfrm>
        </p:spPr>
      </p:pic>
      <p:pic>
        <p:nvPicPr>
          <p:cNvPr id="32773" name="Picture 8" descr="child with fetal alcohol syndrome"/>
          <p:cNvPicPr>
            <a:picLocks noGrp="1" noChangeAspect="1" noChangeArrowheads="1"/>
          </p:cNvPicPr>
          <p:nvPr>
            <p:ph sz="half" idx="4294967295"/>
          </p:nvPr>
        </p:nvPicPr>
        <p:blipFill>
          <a:blip r:embed="rId5" cstate="print"/>
          <a:srcRect/>
          <a:stretch>
            <a:fillRect/>
          </a:stretch>
        </p:blipFill>
        <p:spPr>
          <a:xfrm>
            <a:off x="5410200" y="4572000"/>
            <a:ext cx="2390775" cy="1914525"/>
          </a:xfrm>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r>
              <a:rPr lang="en-US" smtClean="0">
                <a:solidFill>
                  <a:schemeClr val="bg1"/>
                </a:solidFill>
              </a:rPr>
              <a:t>Alcohol’s Long-Term Effects</a:t>
            </a:r>
          </a:p>
        </p:txBody>
      </p:sp>
      <p:sp>
        <p:nvSpPr>
          <p:cNvPr id="48131" name="Rectangle 3"/>
          <p:cNvSpPr>
            <a:spLocks noGrp="1" noChangeArrowheads="1"/>
          </p:cNvSpPr>
          <p:nvPr>
            <p:ph type="body" sz="half" idx="2"/>
          </p:nvPr>
        </p:nvSpPr>
        <p:spPr>
          <a:xfrm>
            <a:off x="5334000" y="2133600"/>
            <a:ext cx="3810000" cy="4114800"/>
          </a:xfrm>
        </p:spPr>
        <p:txBody>
          <a:bodyPr/>
          <a:lstStyle/>
          <a:p>
            <a:pPr eaLnBrk="1" hangingPunct="1"/>
            <a:endParaRPr lang="en-US" sz="2800" smtClean="0">
              <a:solidFill>
                <a:srgbClr val="FFFF00"/>
              </a:solidFill>
            </a:endParaRPr>
          </a:p>
          <a:p>
            <a:pPr eaLnBrk="1" hangingPunct="1"/>
            <a:r>
              <a:rPr lang="en-US" sz="2800" smtClean="0">
                <a:solidFill>
                  <a:srgbClr val="FFFF00"/>
                </a:solidFill>
              </a:rPr>
              <a:t>Chronic alcohol use </a:t>
            </a:r>
            <a:r>
              <a:rPr lang="en-US" b="1" smtClean="0">
                <a:solidFill>
                  <a:srgbClr val="FFFF00"/>
                </a:solidFill>
              </a:rPr>
              <a:t>raises blood pressure</a:t>
            </a:r>
          </a:p>
        </p:txBody>
      </p:sp>
      <p:pic>
        <p:nvPicPr>
          <p:cNvPr id="48132" name="Picture 7" descr="blood-pressure-check"/>
          <p:cNvPicPr>
            <a:picLocks noGrp="1" noChangeAspect="1" noChangeArrowheads="1"/>
          </p:cNvPicPr>
          <p:nvPr>
            <p:ph type="clipArt" sz="half" idx="1"/>
          </p:nvPr>
        </p:nvPicPr>
        <p:blipFill>
          <a:blip r:embed="rId2" cstate="print"/>
          <a:srcRect/>
          <a:stretch>
            <a:fillRect/>
          </a:stretch>
        </p:blipFill>
        <p:spPr>
          <a:xfrm>
            <a:off x="609600" y="1981200"/>
            <a:ext cx="4343400" cy="2832100"/>
          </a:xfrm>
          <a:noFill/>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sz="4000" smtClean="0">
                <a:solidFill>
                  <a:schemeClr val="bg1"/>
                </a:solidFill>
              </a:rPr>
              <a:t>Alcohol’s Long-Term Effects on Muscle</a:t>
            </a:r>
          </a:p>
        </p:txBody>
      </p:sp>
      <p:sp>
        <p:nvSpPr>
          <p:cNvPr id="33795" name="Rectangle 3"/>
          <p:cNvSpPr>
            <a:spLocks noGrp="1" noChangeArrowheads="1"/>
          </p:cNvSpPr>
          <p:nvPr>
            <p:ph type="body" sz="half" idx="2"/>
          </p:nvPr>
        </p:nvSpPr>
        <p:spPr/>
        <p:txBody>
          <a:bodyPr/>
          <a:lstStyle/>
          <a:p>
            <a:pPr eaLnBrk="1" hangingPunct="1"/>
            <a:endParaRPr lang="en-US" sz="2800" smtClean="0">
              <a:solidFill>
                <a:srgbClr val="FFFF00"/>
              </a:solidFill>
            </a:endParaRPr>
          </a:p>
          <a:p>
            <a:pPr eaLnBrk="1" hangingPunct="1"/>
            <a:r>
              <a:rPr lang="en-US" sz="2800" smtClean="0">
                <a:solidFill>
                  <a:srgbClr val="FFFF00"/>
                </a:solidFill>
              </a:rPr>
              <a:t>Alcohol is toxic to </a:t>
            </a:r>
            <a:r>
              <a:rPr lang="en-US" sz="2800" b="1" smtClean="0">
                <a:solidFill>
                  <a:srgbClr val="FFFF00"/>
                </a:solidFill>
              </a:rPr>
              <a:t>cardiac and skeletal muscle</a:t>
            </a:r>
          </a:p>
        </p:txBody>
      </p:sp>
      <p:pic>
        <p:nvPicPr>
          <p:cNvPr id="33796" name="Picture 7" descr="19917"/>
          <p:cNvPicPr>
            <a:picLocks noGrp="1" noChangeAspect="1" noChangeArrowheads="1"/>
          </p:cNvPicPr>
          <p:nvPr>
            <p:ph type="clipArt" sz="half" idx="1"/>
          </p:nvPr>
        </p:nvPicPr>
        <p:blipFill>
          <a:blip r:embed="rId2" cstate="print"/>
          <a:srcRect/>
          <a:stretch>
            <a:fillRect/>
          </a:stretch>
        </p:blipFill>
        <p:spPr>
          <a:xfrm>
            <a:off x="609600" y="1905000"/>
            <a:ext cx="3810000" cy="3048000"/>
          </a:xfrm>
          <a:noFill/>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r>
              <a:rPr lang="en-US" smtClean="0">
                <a:solidFill>
                  <a:schemeClr val="bg1"/>
                </a:solidFill>
              </a:rPr>
              <a:t>Alcohol’s Long-Term Effects</a:t>
            </a:r>
          </a:p>
        </p:txBody>
      </p:sp>
      <p:sp>
        <p:nvSpPr>
          <p:cNvPr id="49155" name="Rectangle 3"/>
          <p:cNvSpPr>
            <a:spLocks noGrp="1" noChangeArrowheads="1"/>
          </p:cNvSpPr>
          <p:nvPr>
            <p:ph type="body" sz="half" idx="1"/>
          </p:nvPr>
        </p:nvSpPr>
        <p:spPr/>
        <p:txBody>
          <a:bodyPr/>
          <a:lstStyle/>
          <a:p>
            <a:pPr eaLnBrk="1" hangingPunct="1"/>
            <a:endParaRPr lang="en-US" sz="2800" smtClean="0">
              <a:solidFill>
                <a:srgbClr val="FFFF00"/>
              </a:solidFill>
            </a:endParaRPr>
          </a:p>
          <a:p>
            <a:pPr eaLnBrk="1" hangingPunct="1"/>
            <a:r>
              <a:rPr lang="en-US" b="1" smtClean="0">
                <a:solidFill>
                  <a:srgbClr val="FFFF00"/>
                </a:solidFill>
              </a:rPr>
              <a:t>Cancer</a:t>
            </a:r>
            <a:r>
              <a:rPr lang="en-US" sz="2800" smtClean="0">
                <a:solidFill>
                  <a:srgbClr val="FFFF00"/>
                </a:solidFill>
              </a:rPr>
              <a:t>: breast, mouth, throat, esophagus, rectum, lungs</a:t>
            </a:r>
          </a:p>
        </p:txBody>
      </p:sp>
      <p:pic>
        <p:nvPicPr>
          <p:cNvPr id="49156" name="Picture 7" descr="Cancer_cell,%20brain"/>
          <p:cNvPicPr>
            <a:picLocks noGrp="1" noChangeAspect="1" noChangeArrowheads="1"/>
          </p:cNvPicPr>
          <p:nvPr>
            <p:ph type="clipArt" sz="half" idx="2"/>
          </p:nvPr>
        </p:nvPicPr>
        <p:blipFill>
          <a:blip r:embed="rId2" cstate="print"/>
          <a:srcRect/>
          <a:stretch>
            <a:fillRect/>
          </a:stretch>
        </p:blipFill>
        <p:spPr>
          <a:xfrm>
            <a:off x="4648200" y="2362200"/>
            <a:ext cx="4191000" cy="3302000"/>
          </a:xfrm>
          <a:noFill/>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r>
              <a:rPr lang="en-US" b="1" smtClean="0">
                <a:solidFill>
                  <a:srgbClr val="FFFF00"/>
                </a:solidFill>
              </a:rPr>
              <a:t>Controversy: Alcohol and Heart Disease</a:t>
            </a:r>
          </a:p>
        </p:txBody>
      </p:sp>
      <p:sp>
        <p:nvSpPr>
          <p:cNvPr id="50179" name="Rectangle 3"/>
          <p:cNvSpPr>
            <a:spLocks noGrp="1" noChangeArrowheads="1"/>
          </p:cNvSpPr>
          <p:nvPr>
            <p:ph type="body" sz="half" idx="1"/>
          </p:nvPr>
        </p:nvSpPr>
        <p:spPr>
          <a:xfrm>
            <a:off x="4648200" y="1981200"/>
            <a:ext cx="3810000" cy="4114800"/>
          </a:xfrm>
        </p:spPr>
        <p:txBody>
          <a:bodyPr/>
          <a:lstStyle/>
          <a:p>
            <a:pPr eaLnBrk="1" hangingPunct="1"/>
            <a:endParaRPr lang="en-US" sz="2800" smtClean="0">
              <a:solidFill>
                <a:srgbClr val="FFFF00"/>
              </a:solidFill>
            </a:endParaRPr>
          </a:p>
          <a:p>
            <a:pPr lvl="1" eaLnBrk="1" hangingPunct="1"/>
            <a:r>
              <a:rPr lang="en-US" sz="2400" b="1" smtClean="0">
                <a:solidFill>
                  <a:schemeClr val="bg1"/>
                </a:solidFill>
              </a:rPr>
              <a:t>1 - 2 drinks</a:t>
            </a:r>
            <a:r>
              <a:rPr lang="en-US" sz="2400" smtClean="0">
                <a:solidFill>
                  <a:srgbClr val="FFFF00"/>
                </a:solidFill>
              </a:rPr>
              <a:t> per day reduces the risk of heart disease</a:t>
            </a:r>
          </a:p>
          <a:p>
            <a:pPr lvl="1" eaLnBrk="1" hangingPunct="1"/>
            <a:endParaRPr lang="en-US" sz="2400" smtClean="0">
              <a:solidFill>
                <a:srgbClr val="FFFF00"/>
              </a:solidFill>
            </a:endParaRPr>
          </a:p>
          <a:p>
            <a:pPr lvl="1" eaLnBrk="1" hangingPunct="1"/>
            <a:r>
              <a:rPr lang="en-US" sz="2400" smtClean="0">
                <a:solidFill>
                  <a:srgbClr val="FFFF00"/>
                </a:solidFill>
              </a:rPr>
              <a:t>Both </a:t>
            </a:r>
            <a:r>
              <a:rPr lang="en-US" sz="2400" b="1" smtClean="0">
                <a:solidFill>
                  <a:schemeClr val="bg1"/>
                </a:solidFill>
              </a:rPr>
              <a:t>wine and beer</a:t>
            </a:r>
            <a:r>
              <a:rPr lang="en-US" sz="2400" smtClean="0">
                <a:solidFill>
                  <a:srgbClr val="FFFF00"/>
                </a:solidFill>
              </a:rPr>
              <a:t> reduce heart attack risk in some populations</a:t>
            </a:r>
          </a:p>
        </p:txBody>
      </p:sp>
      <p:pic>
        <p:nvPicPr>
          <p:cNvPr id="50180" name="Picture 6" descr="Heart function"/>
          <p:cNvPicPr>
            <a:picLocks noGrp="1" noChangeAspect="1" noChangeArrowheads="1"/>
          </p:cNvPicPr>
          <p:nvPr>
            <p:ph sz="half" idx="4294967295"/>
          </p:nvPr>
        </p:nvPicPr>
        <p:blipFill>
          <a:blip r:embed="rId2" cstate="print"/>
          <a:srcRect/>
          <a:stretch>
            <a:fillRect/>
          </a:stretch>
        </p:blipFill>
        <p:spPr>
          <a:xfrm>
            <a:off x="685800" y="2514600"/>
            <a:ext cx="3810000" cy="3046413"/>
          </a:xfrm>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r>
              <a:rPr lang="en-US" b="1" smtClean="0">
                <a:solidFill>
                  <a:srgbClr val="FFFF00"/>
                </a:solidFill>
              </a:rPr>
              <a:t>The Health Effects of Red Wine</a:t>
            </a:r>
          </a:p>
        </p:txBody>
      </p:sp>
      <p:sp>
        <p:nvSpPr>
          <p:cNvPr id="45059" name="Rectangle 3"/>
          <p:cNvSpPr>
            <a:spLocks noGrp="1" noChangeArrowheads="1"/>
          </p:cNvSpPr>
          <p:nvPr>
            <p:ph type="body" sz="half" idx="1"/>
          </p:nvPr>
        </p:nvSpPr>
        <p:spPr>
          <a:xfrm>
            <a:off x="228600" y="1981200"/>
            <a:ext cx="4267200" cy="4114800"/>
          </a:xfrm>
          <a:ln>
            <a:solidFill>
              <a:srgbClr val="FFFF00"/>
            </a:solidFill>
          </a:ln>
        </p:spPr>
        <p:txBody>
          <a:bodyPr/>
          <a:lstStyle/>
          <a:p>
            <a:pPr eaLnBrk="1" hangingPunct="1"/>
            <a:endParaRPr lang="en-US" sz="2800" smtClean="0">
              <a:solidFill>
                <a:srgbClr val="FFFF00"/>
              </a:solidFill>
            </a:endParaRPr>
          </a:p>
          <a:p>
            <a:pPr eaLnBrk="1" hangingPunct="1"/>
            <a:r>
              <a:rPr lang="en-US" sz="2800" b="1" smtClean="0">
                <a:solidFill>
                  <a:schemeClr val="bg1"/>
                </a:solidFill>
              </a:rPr>
              <a:t>Antioxidant</a:t>
            </a:r>
            <a:r>
              <a:rPr lang="en-US" sz="2800" smtClean="0">
                <a:solidFill>
                  <a:schemeClr val="bg1"/>
                </a:solidFill>
              </a:rPr>
              <a:t> </a:t>
            </a:r>
            <a:r>
              <a:rPr lang="en-US" sz="2800" smtClean="0">
                <a:solidFill>
                  <a:srgbClr val="FFFF00"/>
                </a:solidFill>
              </a:rPr>
              <a:t>properties</a:t>
            </a:r>
          </a:p>
          <a:p>
            <a:pPr eaLnBrk="1" hangingPunct="1">
              <a:buFontTx/>
              <a:buNone/>
            </a:pPr>
            <a:endParaRPr lang="en-US" sz="2800" smtClean="0">
              <a:solidFill>
                <a:srgbClr val="FFFF00"/>
              </a:solidFill>
            </a:endParaRPr>
          </a:p>
          <a:p>
            <a:pPr eaLnBrk="1" hangingPunct="1"/>
            <a:r>
              <a:rPr lang="en-US" sz="2800" smtClean="0">
                <a:solidFill>
                  <a:srgbClr val="FFFF00"/>
                </a:solidFill>
              </a:rPr>
              <a:t>High </a:t>
            </a:r>
            <a:r>
              <a:rPr lang="en-US" sz="2800" b="1" smtClean="0">
                <a:solidFill>
                  <a:schemeClr val="bg1"/>
                </a:solidFill>
              </a:rPr>
              <a:t>potassium</a:t>
            </a:r>
            <a:r>
              <a:rPr lang="en-US" sz="2800" smtClean="0">
                <a:solidFill>
                  <a:srgbClr val="FFFF00"/>
                </a:solidFill>
              </a:rPr>
              <a:t> in both wine and grape juice may lower high blood pressure</a:t>
            </a:r>
          </a:p>
          <a:p>
            <a:pPr lvl="1" eaLnBrk="1" hangingPunct="1">
              <a:buFontTx/>
              <a:buNone/>
            </a:pPr>
            <a:endParaRPr lang="en-US" sz="2400" smtClean="0">
              <a:solidFill>
                <a:srgbClr val="FFFF00"/>
              </a:solidFill>
            </a:endParaRPr>
          </a:p>
        </p:txBody>
      </p:sp>
      <p:pic>
        <p:nvPicPr>
          <p:cNvPr id="51204" name="Picture 7" descr="FEATURE-red%20wine1-180_tcm18-42187"/>
          <p:cNvPicPr>
            <a:picLocks noGrp="1" noChangeAspect="1" noChangeArrowheads="1"/>
          </p:cNvPicPr>
          <p:nvPr>
            <p:ph type="clipArt" sz="half" idx="2"/>
          </p:nvPr>
        </p:nvPicPr>
        <p:blipFill>
          <a:blip r:embed="rId2" cstate="print"/>
          <a:srcRect/>
          <a:stretch>
            <a:fillRect/>
          </a:stretch>
        </p:blipFill>
        <p:spPr>
          <a:xfrm>
            <a:off x="4495800" y="1524000"/>
            <a:ext cx="2540000" cy="3810000"/>
          </a:xfrm>
          <a:noFill/>
        </p:spPr>
      </p:pic>
      <p:pic>
        <p:nvPicPr>
          <p:cNvPr id="51205" name="Picture 9" descr="Napa-Valley-Red-Wine-Grapes"/>
          <p:cNvPicPr>
            <a:picLocks noChangeAspect="1" noChangeArrowheads="1"/>
          </p:cNvPicPr>
          <p:nvPr/>
        </p:nvPicPr>
        <p:blipFill>
          <a:blip r:embed="rId3" cstate="print"/>
          <a:srcRect/>
          <a:stretch>
            <a:fillRect/>
          </a:stretch>
        </p:blipFill>
        <p:spPr bwMode="auto">
          <a:xfrm>
            <a:off x="6858000" y="3200400"/>
            <a:ext cx="2286000" cy="3429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5059">
                                            <p:txEl>
                                              <p:pRg st="1" end="1"/>
                                            </p:txEl>
                                          </p:spTgt>
                                        </p:tgtEl>
                                        <p:attrNameLst>
                                          <p:attrName>style.visibility</p:attrName>
                                        </p:attrNameLst>
                                      </p:cBhvr>
                                      <p:to>
                                        <p:strVal val="visible"/>
                                      </p:to>
                                    </p:set>
                                    <p:anim calcmode="lin" valueType="num">
                                      <p:cBhvr additive="base">
                                        <p:cTn id="7" dur="500" fill="hold"/>
                                        <p:tgtEl>
                                          <p:spTgt spid="45059">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505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5059">
                                            <p:txEl>
                                              <p:pRg st="3" end="3"/>
                                            </p:txEl>
                                          </p:spTgt>
                                        </p:tgtEl>
                                        <p:attrNameLst>
                                          <p:attrName>style.visibility</p:attrName>
                                        </p:attrNameLst>
                                      </p:cBhvr>
                                      <p:to>
                                        <p:strVal val="visible"/>
                                      </p:to>
                                    </p:set>
                                    <p:anim calcmode="lin" valueType="num">
                                      <p:cBhvr additive="base">
                                        <p:cTn id="13" dur="500" fill="hold"/>
                                        <p:tgtEl>
                                          <p:spTgt spid="45059">
                                            <p:txEl>
                                              <p:pRg st="3" end="3"/>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5059">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smtClean="0">
                <a:solidFill>
                  <a:srgbClr val="FFFF00"/>
                </a:solidFill>
              </a:rPr>
              <a:t>Caffeine’s Effect </a:t>
            </a:r>
          </a:p>
        </p:txBody>
      </p:sp>
      <p:sp>
        <p:nvSpPr>
          <p:cNvPr id="6147" name="Rectangle 3"/>
          <p:cNvSpPr>
            <a:spLocks noGrp="1" noChangeArrowheads="1"/>
          </p:cNvSpPr>
          <p:nvPr>
            <p:ph type="body" sz="half" idx="1"/>
          </p:nvPr>
        </p:nvSpPr>
        <p:spPr/>
        <p:txBody>
          <a:bodyPr/>
          <a:lstStyle/>
          <a:p>
            <a:pPr eaLnBrk="1" hangingPunct="1"/>
            <a:r>
              <a:rPr lang="en-US" sz="2800" b="1" smtClean="0">
                <a:solidFill>
                  <a:schemeClr val="bg1"/>
                </a:solidFill>
              </a:rPr>
              <a:t>CNS (central nervous system) stimulant</a:t>
            </a:r>
          </a:p>
        </p:txBody>
      </p:sp>
      <p:pic>
        <p:nvPicPr>
          <p:cNvPr id="6148" name="Picture 4" descr="CAFFEINEcut back"/>
          <p:cNvPicPr>
            <a:picLocks noGrp="1" noChangeAspect="1" noChangeArrowheads="1"/>
          </p:cNvPicPr>
          <p:nvPr>
            <p:ph type="clipArt" sz="half" idx="2"/>
          </p:nvPr>
        </p:nvPicPr>
        <p:blipFill>
          <a:blip r:embed="rId2" cstate="print"/>
          <a:srcRect/>
          <a:stretch>
            <a:fillRect/>
          </a:stretch>
        </p:blipFill>
        <p:spPr>
          <a:xfrm>
            <a:off x="5075238" y="1981200"/>
            <a:ext cx="2955925" cy="411480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 calcmode="lin" valueType="num">
                                      <p:cBhvr additive="base">
                                        <p:cTn id="7" dur="500" fill="hold"/>
                                        <p:tgtEl>
                                          <p:spTgt spid="614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147">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bldLvl="2"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350px-Caffeine_and_adenosine"/>
          <p:cNvPicPr>
            <a:picLocks noChangeAspect="1" noChangeArrowheads="1"/>
          </p:cNvPicPr>
          <p:nvPr/>
        </p:nvPicPr>
        <p:blipFill>
          <a:blip r:embed="rId3" cstate="print"/>
          <a:srcRect/>
          <a:stretch>
            <a:fillRect/>
          </a:stretch>
        </p:blipFill>
        <p:spPr bwMode="auto">
          <a:xfrm>
            <a:off x="838200" y="2209800"/>
            <a:ext cx="7010400" cy="3867150"/>
          </a:xfrm>
          <a:prstGeom prst="rect">
            <a:avLst/>
          </a:prstGeom>
          <a:solidFill>
            <a:schemeClr val="bg1"/>
          </a:solidFill>
          <a:ln w="9525">
            <a:noFill/>
            <a:miter lim="800000"/>
            <a:headEnd/>
            <a:tailEnd/>
          </a:ln>
        </p:spPr>
      </p:pic>
      <p:sp>
        <p:nvSpPr>
          <p:cNvPr id="7171" name="Text Box 3"/>
          <p:cNvSpPr txBox="1">
            <a:spLocks noChangeArrowheads="1"/>
          </p:cNvSpPr>
          <p:nvPr/>
        </p:nvSpPr>
        <p:spPr bwMode="auto">
          <a:xfrm>
            <a:off x="609600" y="1295400"/>
            <a:ext cx="8032750" cy="579438"/>
          </a:xfrm>
          <a:prstGeom prst="rect">
            <a:avLst/>
          </a:prstGeom>
          <a:noFill/>
          <a:ln w="9525">
            <a:noFill/>
            <a:miter lim="800000"/>
            <a:headEnd/>
            <a:tailEnd/>
          </a:ln>
        </p:spPr>
        <p:txBody>
          <a:bodyPr wrap="none">
            <a:spAutoFit/>
          </a:bodyPr>
          <a:lstStyle/>
          <a:p>
            <a:r>
              <a:rPr lang="en-US" b="1" u="sng"/>
              <a:t>Adenosine</a:t>
            </a:r>
            <a:r>
              <a:rPr lang="en-US"/>
              <a:t> is a brain chemical involved in sleep</a:t>
            </a:r>
          </a:p>
        </p:txBody>
      </p:sp>
      <p:sp>
        <p:nvSpPr>
          <p:cNvPr id="7172" name="Rectangle 4"/>
          <p:cNvSpPr>
            <a:spLocks noChangeArrowheads="1"/>
          </p:cNvSpPr>
          <p:nvPr/>
        </p:nvSpPr>
        <p:spPr bwMode="auto">
          <a:xfrm>
            <a:off x="3733800" y="1752600"/>
            <a:ext cx="76200" cy="152400"/>
          </a:xfrm>
          <a:prstGeom prst="rect">
            <a:avLst/>
          </a:prstGeom>
          <a:solidFill>
            <a:schemeClr val="accent1"/>
          </a:solidFill>
          <a:ln w="9525">
            <a:solidFill>
              <a:schemeClr val="tx1"/>
            </a:solidFill>
            <a:miter lim="800000"/>
            <a:headEnd/>
            <a:tailEnd/>
          </a:ln>
        </p:spPr>
        <p:txBody>
          <a:bodyPr wrap="none" anchor="ctr"/>
          <a:lstStyle/>
          <a:p>
            <a:endParaRPr lang="en-US"/>
          </a:p>
        </p:txBody>
      </p:sp>
      <p:pic>
        <p:nvPicPr>
          <p:cNvPr id="7173" name="Picture 6" descr="color_brain"/>
          <p:cNvPicPr>
            <a:picLocks noChangeAspect="1" noChangeArrowheads="1"/>
          </p:cNvPicPr>
          <p:nvPr/>
        </p:nvPicPr>
        <p:blipFill>
          <a:blip r:embed="rId4" cstate="print"/>
          <a:srcRect/>
          <a:stretch>
            <a:fillRect/>
          </a:stretch>
        </p:blipFill>
        <p:spPr bwMode="auto">
          <a:xfrm>
            <a:off x="838200" y="2819400"/>
            <a:ext cx="3790950" cy="3238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5" descr="350px-Caffeine_and_adenosine"/>
          <p:cNvPicPr>
            <a:picLocks noChangeAspect="1" noChangeArrowheads="1"/>
          </p:cNvPicPr>
          <p:nvPr/>
        </p:nvPicPr>
        <p:blipFill>
          <a:blip r:embed="rId3" cstate="print"/>
          <a:srcRect/>
          <a:stretch>
            <a:fillRect/>
          </a:stretch>
        </p:blipFill>
        <p:spPr bwMode="auto">
          <a:xfrm>
            <a:off x="838200" y="2209800"/>
            <a:ext cx="7010400" cy="3867150"/>
          </a:xfrm>
          <a:prstGeom prst="rect">
            <a:avLst/>
          </a:prstGeom>
          <a:solidFill>
            <a:schemeClr val="bg1"/>
          </a:solidFill>
          <a:ln w="9525">
            <a:noFill/>
            <a:miter lim="800000"/>
            <a:headEnd/>
            <a:tailEnd/>
          </a:ln>
        </p:spPr>
      </p:pic>
      <p:sp>
        <p:nvSpPr>
          <p:cNvPr id="8195" name="Text Box 8"/>
          <p:cNvSpPr txBox="1">
            <a:spLocks noChangeArrowheads="1"/>
          </p:cNvSpPr>
          <p:nvPr/>
        </p:nvSpPr>
        <p:spPr bwMode="auto">
          <a:xfrm>
            <a:off x="762000" y="609600"/>
            <a:ext cx="7315200" cy="1066800"/>
          </a:xfrm>
          <a:prstGeom prst="rect">
            <a:avLst/>
          </a:prstGeom>
          <a:noFill/>
          <a:ln w="9525">
            <a:noFill/>
            <a:miter lim="800000"/>
            <a:headEnd/>
            <a:tailEnd/>
          </a:ln>
        </p:spPr>
        <p:txBody>
          <a:bodyPr>
            <a:spAutoFit/>
          </a:bodyPr>
          <a:lstStyle/>
          <a:p>
            <a:pPr algn="ctr"/>
            <a:r>
              <a:rPr lang="en-US" b="1" u="sng"/>
              <a:t>Caffeine </a:t>
            </a:r>
            <a:r>
              <a:rPr lang="en-US"/>
              <a:t>and</a:t>
            </a:r>
            <a:r>
              <a:rPr lang="en-US" b="1" u="sng"/>
              <a:t> Adenosine </a:t>
            </a:r>
            <a:r>
              <a:rPr lang="en-US"/>
              <a:t>have similar chemical structures</a:t>
            </a:r>
          </a:p>
        </p:txBody>
      </p:sp>
      <p:sp>
        <p:nvSpPr>
          <p:cNvPr id="8196" name="Rectangle 9"/>
          <p:cNvSpPr>
            <a:spLocks noChangeArrowheads="1"/>
          </p:cNvSpPr>
          <p:nvPr/>
        </p:nvSpPr>
        <p:spPr bwMode="auto">
          <a:xfrm>
            <a:off x="3733800" y="1752600"/>
            <a:ext cx="76200" cy="152400"/>
          </a:xfrm>
          <a:prstGeom prst="rect">
            <a:avLst/>
          </a:prstGeom>
          <a:solidFill>
            <a:schemeClr val="accent1"/>
          </a:solidFill>
          <a:ln w="9525">
            <a:solidFill>
              <a:schemeClr val="tx1"/>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4" descr="caffeine"/>
          <p:cNvPicPr>
            <a:picLocks noChangeAspect="1" noChangeArrowheads="1"/>
          </p:cNvPicPr>
          <p:nvPr/>
        </p:nvPicPr>
        <p:blipFill>
          <a:blip r:embed="rId2" cstate="print"/>
          <a:srcRect/>
          <a:stretch>
            <a:fillRect/>
          </a:stretch>
        </p:blipFill>
        <p:spPr bwMode="auto">
          <a:xfrm>
            <a:off x="381000" y="914400"/>
            <a:ext cx="8305800" cy="4173538"/>
          </a:xfrm>
          <a:prstGeom prst="rect">
            <a:avLst/>
          </a:prstGeom>
          <a:noFill/>
          <a:ln w="9525">
            <a:noFill/>
            <a:miter lim="800000"/>
            <a:headEnd/>
            <a:tailEnd/>
          </a:ln>
        </p:spPr>
      </p:pic>
      <p:sp>
        <p:nvSpPr>
          <p:cNvPr id="2" name="TextBox 1"/>
          <p:cNvSpPr txBox="1"/>
          <p:nvPr/>
        </p:nvSpPr>
        <p:spPr>
          <a:xfrm>
            <a:off x="1828800" y="5638800"/>
            <a:ext cx="5181600" cy="1077218"/>
          </a:xfrm>
          <a:prstGeom prst="rect">
            <a:avLst/>
          </a:prstGeom>
          <a:noFill/>
        </p:spPr>
        <p:txBody>
          <a:bodyPr wrap="square" rtlCol="0">
            <a:spAutoFit/>
          </a:bodyPr>
          <a:lstStyle/>
          <a:p>
            <a:r>
              <a:rPr lang="en-US" dirty="0" smtClean="0">
                <a:hlinkClick r:id="rId3"/>
              </a:rPr>
              <a:t>https://www.youtube.com/watch?v=4YOwEqGykDM</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idx="4294967295"/>
          </p:nvPr>
        </p:nvSpPr>
        <p:spPr>
          <a:xfrm>
            <a:off x="0" y="609600"/>
            <a:ext cx="7772400" cy="1143000"/>
          </a:xfrm>
        </p:spPr>
        <p:txBody>
          <a:bodyPr/>
          <a:lstStyle/>
          <a:p>
            <a:pPr eaLnBrk="1" hangingPunct="1"/>
            <a:r>
              <a:rPr lang="en-US" smtClean="0">
                <a:solidFill>
                  <a:srgbClr val="FFFF00"/>
                </a:solidFill>
              </a:rPr>
              <a:t>Caffeine’s Effect </a:t>
            </a:r>
          </a:p>
        </p:txBody>
      </p:sp>
      <p:sp>
        <p:nvSpPr>
          <p:cNvPr id="93187" name="Rectangle 3"/>
          <p:cNvSpPr>
            <a:spLocks noGrp="1" noChangeArrowheads="1"/>
          </p:cNvSpPr>
          <p:nvPr>
            <p:ph type="body" sz="half" idx="4294967295"/>
          </p:nvPr>
        </p:nvSpPr>
        <p:spPr>
          <a:xfrm>
            <a:off x="0" y="1981200"/>
            <a:ext cx="3810000" cy="1295400"/>
          </a:xfrm>
        </p:spPr>
        <p:txBody>
          <a:bodyPr/>
          <a:lstStyle/>
          <a:p>
            <a:pPr eaLnBrk="1" hangingPunct="1"/>
            <a:r>
              <a:rPr lang="en-US" sz="2800" b="1" smtClean="0">
                <a:solidFill>
                  <a:schemeClr val="bg2"/>
                </a:solidFill>
              </a:rPr>
              <a:t>CNS stimulant</a:t>
            </a:r>
          </a:p>
          <a:p>
            <a:pPr eaLnBrk="1" hangingPunct="1"/>
            <a:r>
              <a:rPr lang="en-US" sz="2800" b="1" smtClean="0">
                <a:solidFill>
                  <a:schemeClr val="bg1"/>
                </a:solidFill>
              </a:rPr>
              <a:t>Addictive</a:t>
            </a:r>
          </a:p>
        </p:txBody>
      </p:sp>
      <p:pic>
        <p:nvPicPr>
          <p:cNvPr id="10244" name="Picture 7" descr="receptor"/>
          <p:cNvPicPr>
            <a:picLocks noGrp="1" noChangeAspect="1" noChangeArrowheads="1"/>
          </p:cNvPicPr>
          <p:nvPr>
            <p:ph type="clipArt" sz="half" idx="4294967295"/>
          </p:nvPr>
        </p:nvPicPr>
        <p:blipFill>
          <a:blip r:embed="rId2" cstate="print"/>
          <a:srcRect/>
          <a:stretch>
            <a:fillRect/>
          </a:stretch>
        </p:blipFill>
        <p:spPr>
          <a:xfrm>
            <a:off x="6057900" y="1981200"/>
            <a:ext cx="3086100" cy="411480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87" grpId="0" build="p" bldLvl="2" autoUpdateAnimBg="0"/>
    </p:bld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bg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bg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887</TotalTime>
  <Words>998</Words>
  <Application>Microsoft Office PowerPoint</Application>
  <PresentationFormat>On-screen Show (4:3)</PresentationFormat>
  <Paragraphs>263</Paragraphs>
  <Slides>48</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48</vt:i4>
      </vt:variant>
    </vt:vector>
  </HeadingPairs>
  <TitlesOfParts>
    <vt:vector size="55" baseType="lpstr">
      <vt:lpstr>Arial</vt:lpstr>
      <vt:lpstr>Impact</vt:lpstr>
      <vt:lpstr>inherit</vt:lpstr>
      <vt:lpstr>Tahoma</vt:lpstr>
      <vt:lpstr>Times New Roman</vt:lpstr>
      <vt:lpstr>Verdana</vt:lpstr>
      <vt:lpstr>Default Design</vt:lpstr>
      <vt:lpstr>Caffeine </vt:lpstr>
      <vt:lpstr>Caffeine –coffee bean, tea leaves</vt:lpstr>
      <vt:lpstr>Guarana</vt:lpstr>
      <vt:lpstr>Caffeine</vt:lpstr>
      <vt:lpstr>Caffeine’s Effect </vt:lpstr>
      <vt:lpstr>PowerPoint Presentation</vt:lpstr>
      <vt:lpstr>PowerPoint Presentation</vt:lpstr>
      <vt:lpstr>PowerPoint Presentation</vt:lpstr>
      <vt:lpstr>Caffeine’s Effect </vt:lpstr>
      <vt:lpstr>Caffeine’s Effect </vt:lpstr>
      <vt:lpstr>Caffeine’s Effect </vt:lpstr>
      <vt:lpstr>Caffeine’s Effect </vt:lpstr>
      <vt:lpstr>Caffeine effects</vt:lpstr>
      <vt:lpstr>Caffeine content (mg)</vt:lpstr>
      <vt:lpstr>Red Bull (8.3 fl.oz)</vt:lpstr>
      <vt:lpstr>PowerPoint Presentation</vt:lpstr>
      <vt:lpstr>PowerPoint Presentation</vt:lpstr>
      <vt:lpstr>PowerPoint Presentation</vt:lpstr>
      <vt:lpstr>PowerPoint Presentation</vt:lpstr>
      <vt:lpstr>PowerPoint Presentation</vt:lpstr>
      <vt:lpstr>Caffeine in children</vt:lpstr>
      <vt:lpstr>Caffeine in Adults</vt:lpstr>
      <vt:lpstr>Caffeine as an Ergogenic Aid</vt:lpstr>
      <vt:lpstr>Alcohol And Nutrition</vt:lpstr>
      <vt:lpstr>Alcohol’s mode of action</vt:lpstr>
      <vt:lpstr>Uses of alcohol to kill bacteria</vt:lpstr>
      <vt:lpstr>Effect of alcohol on all cells</vt:lpstr>
      <vt:lpstr>Transport of alcohol to cells</vt:lpstr>
      <vt:lpstr>PowerPoint Presentation</vt:lpstr>
      <vt:lpstr>PowerPoint Presentation</vt:lpstr>
      <vt:lpstr>PowerPoint Presentation</vt:lpstr>
      <vt:lpstr>Detoxification</vt:lpstr>
      <vt:lpstr>PowerPoint Presentation</vt:lpstr>
      <vt:lpstr>PowerPoint Presentation</vt:lpstr>
      <vt:lpstr>Calories from alcohol</vt:lpstr>
      <vt:lpstr>The Fattening Power of Alcohol</vt:lpstr>
      <vt:lpstr>PowerPoint Presentation</vt:lpstr>
      <vt:lpstr>PowerPoint Presentation</vt:lpstr>
      <vt:lpstr>PowerPoint Presentation</vt:lpstr>
      <vt:lpstr>PowerPoint Presentation</vt:lpstr>
      <vt:lpstr>Alcohol Affect on Body Functions</vt:lpstr>
      <vt:lpstr>Alcohol Affect on Body Functions</vt:lpstr>
      <vt:lpstr>Effect of alcohol on all cells: Fetal alcohol syndrome</vt:lpstr>
      <vt:lpstr>Alcohol’s Long-Term Effects</vt:lpstr>
      <vt:lpstr>Alcohol’s Long-Term Effects on Muscle</vt:lpstr>
      <vt:lpstr>Alcohol’s Long-Term Effects</vt:lpstr>
      <vt:lpstr>Controversy: Alcohol and Heart Disease</vt:lpstr>
      <vt:lpstr>The Health Effects of Red Wine</vt:lpstr>
    </vt:vector>
  </TitlesOfParts>
  <Company>Santa Rosa Junior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Caffeine</dc:title>
  <dc:creator>help</dc:creator>
  <cp:lastModifiedBy>Harrison, Jill</cp:lastModifiedBy>
  <cp:revision>35</cp:revision>
  <dcterms:created xsi:type="dcterms:W3CDTF">2006-05-02T15:54:04Z</dcterms:created>
  <dcterms:modified xsi:type="dcterms:W3CDTF">2017-05-11T21:57:24Z</dcterms:modified>
</cp:coreProperties>
</file>