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73" r:id="rId13"/>
    <p:sldId id="269" r:id="rId14"/>
    <p:sldId id="270" r:id="rId15"/>
    <p:sldId id="271" r:id="rId16"/>
    <p:sldId id="272" r:id="rId17"/>
    <p:sldId id="274" r:id="rId18"/>
    <p:sldId id="281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odle.gprc.ab.ca/videos/nursing_videos/mosby_4th_edition/Advanced/skill/ZZ0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yBzy3tHOps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Chapter 15</a:t>
            </a:r>
            <a:br>
              <a:rPr lang="en-US" dirty="0" smtClean="0">
                <a:latin typeface="Bookman Old Style" panose="02050604050505020204" pitchFamily="18" charset="0"/>
              </a:rPr>
            </a:br>
            <a:r>
              <a:rPr lang="en-US" dirty="0" smtClean="0">
                <a:latin typeface="Bookman Old Style" panose="02050604050505020204" pitchFamily="18" charset="0"/>
              </a:rPr>
              <a:t>Nutrition Support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FF33"/>
                </a:solidFill>
              </a:rPr>
              <a:t>Enteral and Parenteral </a:t>
            </a:r>
            <a:endParaRPr lang="en-US" sz="36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Less than 4 weeks: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Nasogastric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Nasojejunal</a:t>
            </a:r>
          </a:p>
          <a:p>
            <a:endParaRPr lang="en-US" dirty="0"/>
          </a:p>
          <a:p>
            <a:r>
              <a:rPr lang="en-US" sz="2800" dirty="0">
                <a:solidFill>
                  <a:srgbClr val="66FF33"/>
                </a:solidFill>
              </a:rPr>
              <a:t>Greater than 4 weeks:</a:t>
            </a:r>
          </a:p>
          <a:p>
            <a:pPr lvl="1"/>
            <a:r>
              <a:rPr lang="en-US" sz="2600" dirty="0">
                <a:solidFill>
                  <a:srgbClr val="66FF33"/>
                </a:solidFill>
              </a:rPr>
              <a:t>Enterostomy, gastrostomy, or jejunostomy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Gastrointestinal Route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457200"/>
            <a:ext cx="6096000" cy="3657599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Types:</a:t>
            </a:r>
          </a:p>
          <a:p>
            <a:pPr lvl="1"/>
            <a:r>
              <a:rPr lang="en-US" sz="3000" dirty="0" smtClean="0"/>
              <a:t>Standard</a:t>
            </a:r>
          </a:p>
          <a:p>
            <a:pPr lvl="1"/>
            <a:r>
              <a:rPr lang="en-US" sz="3000" dirty="0" smtClean="0"/>
              <a:t>Elemental/Hydrolyzed</a:t>
            </a:r>
          </a:p>
          <a:p>
            <a:pPr lvl="1"/>
            <a:r>
              <a:rPr lang="en-US" sz="3000" dirty="0" smtClean="0"/>
              <a:t>Disease Specific</a:t>
            </a:r>
          </a:p>
          <a:p>
            <a:pPr marL="384048" lvl="1" indent="0">
              <a:buNone/>
            </a:pP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7912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FF33"/>
                </a:solidFill>
              </a:rPr>
              <a:t>Choosing a Tube Feeding Formula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2377440" cy="30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7620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9008"/>
            <a:ext cx="7543800" cy="914400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FF00"/>
                </a:solidFill>
              </a:rPr>
              <a:t>Selection </a:t>
            </a:r>
            <a:r>
              <a:rPr lang="en-US" sz="3200" dirty="0" smtClean="0">
                <a:solidFill>
                  <a:srgbClr val="FFFF00"/>
                </a:solidFill>
              </a:rPr>
              <a:t>based </a:t>
            </a:r>
            <a:r>
              <a:rPr lang="en-US" sz="3200" dirty="0">
                <a:solidFill>
                  <a:srgbClr val="FFFF00"/>
                </a:solidFill>
              </a:rPr>
              <a:t>on patient assessment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14242" y="152400"/>
            <a:ext cx="3273552" cy="3429000"/>
          </a:xfrm>
        </p:spPr>
        <p:txBody>
          <a:bodyPr/>
          <a:lstStyle/>
          <a:p>
            <a:r>
              <a:rPr lang="en-US" sz="3200" dirty="0" smtClean="0"/>
              <a:t>Standard</a:t>
            </a:r>
          </a:p>
          <a:p>
            <a:pPr lvl="1"/>
            <a:r>
              <a:rPr lang="en-US" sz="2400" dirty="0" smtClean="0"/>
              <a:t>Intact proteins </a:t>
            </a:r>
          </a:p>
          <a:p>
            <a:pPr lvl="1"/>
            <a:r>
              <a:rPr lang="en-US" sz="2400" dirty="0" smtClean="0"/>
              <a:t>Polysaccharides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48042" y="152400"/>
            <a:ext cx="3273552" cy="3432175"/>
          </a:xfrm>
        </p:spPr>
        <p:txBody>
          <a:bodyPr/>
          <a:lstStyle/>
          <a:p>
            <a:r>
              <a:rPr lang="en-US" sz="3200" dirty="0" smtClean="0"/>
              <a:t>Elemental</a:t>
            </a:r>
          </a:p>
          <a:p>
            <a:pPr lvl="1"/>
            <a:r>
              <a:rPr lang="en-US" sz="2400" dirty="0" smtClean="0"/>
              <a:t>Amino acids</a:t>
            </a:r>
          </a:p>
          <a:p>
            <a:pPr lvl="1"/>
            <a:r>
              <a:rPr lang="en-US" sz="2400" dirty="0" smtClean="0"/>
              <a:t>Glucose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4017912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Medical condition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Fluid and nutrition status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</a:rPr>
              <a:t>Ability to digest &amp; absorb nutrients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4114800"/>
            <a:ext cx="3657600" cy="24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Safe Handling</a:t>
            </a:r>
          </a:p>
          <a:p>
            <a:pPr lvl="1"/>
            <a:r>
              <a:rPr lang="en-US" sz="2800" dirty="0" smtClean="0"/>
              <a:t>Open vs Closed System</a:t>
            </a:r>
          </a:p>
          <a:p>
            <a:pPr marL="384048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Family and patient instructions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Preparation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886194"/>
            <a:ext cx="3566160" cy="23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0"/>
            <a:ext cx="6096000" cy="3657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Intermittent</a:t>
            </a:r>
          </a:p>
          <a:p>
            <a:r>
              <a:rPr lang="en-US" sz="3600" dirty="0" smtClean="0"/>
              <a:t>Bolus</a:t>
            </a:r>
          </a:p>
          <a:p>
            <a:r>
              <a:rPr lang="en-US" sz="3600" dirty="0" smtClean="0"/>
              <a:t>Continuous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Enteral Formula Delivery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0109"/>
            <a:ext cx="3657600" cy="475424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3464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6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731838"/>
            <a:ext cx="6096000" cy="3657599"/>
          </a:xfrm>
        </p:spPr>
        <p:txBody>
          <a:bodyPr/>
          <a:lstStyle/>
          <a:p>
            <a:r>
              <a:rPr lang="en-US" sz="2800" dirty="0"/>
              <a:t>Checking the gastric residual volume</a:t>
            </a:r>
          </a:p>
          <a:p>
            <a:endParaRPr lang="en-US" dirty="0"/>
          </a:p>
          <a:p>
            <a:r>
              <a:rPr lang="en-US" sz="2800" dirty="0"/>
              <a:t>Monitor patient’s</a:t>
            </a:r>
          </a:p>
          <a:p>
            <a:pPr lvl="1"/>
            <a:r>
              <a:rPr lang="en-US" sz="2400" dirty="0"/>
              <a:t>Weight</a:t>
            </a:r>
          </a:p>
          <a:p>
            <a:pPr lvl="1"/>
            <a:r>
              <a:rPr lang="en-US" sz="2400" dirty="0"/>
              <a:t>Hydration status</a:t>
            </a:r>
          </a:p>
          <a:p>
            <a:pPr lvl="1"/>
            <a:r>
              <a:rPr lang="en-US" sz="2400" dirty="0"/>
              <a:t>Lab test results</a:t>
            </a:r>
          </a:p>
          <a:p>
            <a:pPr lvl="1"/>
            <a:r>
              <a:rPr lang="en-US" sz="2400" dirty="0"/>
              <a:t>Bowel Movements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Tube Feeding Tolerance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438943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Diarrhea</a:t>
            </a:r>
          </a:p>
          <a:p>
            <a:r>
              <a:rPr lang="en-US" sz="2400" dirty="0"/>
              <a:t>Mechanical problems</a:t>
            </a:r>
          </a:p>
          <a:p>
            <a:r>
              <a:rPr lang="en-US" sz="2400" dirty="0"/>
              <a:t>Metabolic problems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Enteral Nutrition: what can go wrong?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52400"/>
            <a:ext cx="6096000" cy="3657599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Inadequate GI function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Intestinal obstructions 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I</a:t>
            </a:r>
            <a:r>
              <a:rPr lang="en-US" sz="2600" dirty="0" smtClean="0">
                <a:solidFill>
                  <a:srgbClr val="FFFF00"/>
                </a:solidFill>
              </a:rPr>
              <a:t>leus</a:t>
            </a:r>
            <a:endParaRPr lang="en-US" sz="2600" dirty="0">
              <a:solidFill>
                <a:srgbClr val="FFFF00"/>
              </a:solidFill>
            </a:endParaRP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Short bowel syndrome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Intractable vomiting or diarrhea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Severe pancreatitis</a:t>
            </a:r>
          </a:p>
          <a:p>
            <a:pPr lvl="1"/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3840" y="5715000"/>
            <a:ext cx="7543800" cy="914400"/>
          </a:xfrm>
        </p:spPr>
        <p:txBody>
          <a:bodyPr/>
          <a:lstStyle/>
          <a:p>
            <a:r>
              <a:rPr lang="en-US" sz="4400" dirty="0"/>
              <a:t>Parenteral </a:t>
            </a:r>
            <a:r>
              <a:rPr lang="en-US" sz="4400" dirty="0" smtClean="0"/>
              <a:t>Nutrition:</a:t>
            </a:r>
            <a:br>
              <a:rPr lang="en-US" sz="4400" dirty="0" smtClean="0"/>
            </a:br>
            <a:r>
              <a:rPr lang="en-US" sz="4400" dirty="0" smtClean="0"/>
              <a:t>Uses </a:t>
            </a:r>
            <a:r>
              <a:rPr lang="en-US" sz="4400" dirty="0"/>
              <a:t>the veins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4206240" cy="59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55115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5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Parenteral Nutrition (</a:t>
            </a:r>
            <a:r>
              <a:rPr lang="en-US" dirty="0" smtClean="0"/>
              <a:t>PPN)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45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6096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66FF33"/>
                </a:solidFill>
              </a:rPr>
              <a:t>Short-term </a:t>
            </a:r>
            <a:r>
              <a:rPr lang="en-US" sz="3600" dirty="0">
                <a:solidFill>
                  <a:srgbClr val="66FF33"/>
                </a:solidFill>
              </a:rPr>
              <a:t>support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66FF33"/>
                </a:solidFill>
              </a:rPr>
              <a:t>Patients with average nutrient needs &amp; no fluid restrictions</a:t>
            </a:r>
          </a:p>
        </p:txBody>
      </p:sp>
    </p:spTree>
    <p:extLst>
      <p:ext uri="{BB962C8B-B14F-4D97-AF65-F5344CB8AC3E}">
        <p14:creationId xmlns:p14="http://schemas.microsoft.com/office/powerpoint/2010/main" val="13028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0179"/>
            <a:ext cx="2858031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76800"/>
            <a:ext cx="80772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Nutrition Support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34636"/>
            <a:ext cx="5212080" cy="262434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78" y="2819400"/>
            <a:ext cx="4480560" cy="376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943600"/>
            <a:ext cx="7543800" cy="914400"/>
          </a:xfrm>
        </p:spPr>
        <p:txBody>
          <a:bodyPr/>
          <a:lstStyle/>
          <a:p>
            <a:r>
              <a:rPr lang="en-US" dirty="0"/>
              <a:t>Total Parenteral Nutrition (</a:t>
            </a:r>
            <a:r>
              <a:rPr lang="en-US" dirty="0" smtClean="0"/>
              <a:t>TPN)</a:t>
            </a:r>
            <a:r>
              <a:rPr lang="en-US" sz="1800" dirty="0" smtClean="0">
                <a:hlinkClick r:id="rId2"/>
              </a:rPr>
              <a:t>https://moodle.gprc.ab.ca/videos/nursing_videos/mosby_4th_edition/Advanced/skill/ZZ01.html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7709"/>
            <a:ext cx="5669280" cy="4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858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66FF33"/>
                </a:solidFill>
              </a:rPr>
              <a:t>Long-term support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66FF33"/>
                </a:solidFill>
              </a:rPr>
              <a:t>Patients with high nutrient needs or fluid restrictions</a:t>
            </a:r>
          </a:p>
        </p:txBody>
      </p:sp>
    </p:spTree>
    <p:extLst>
      <p:ext uri="{BB962C8B-B14F-4D97-AF65-F5344CB8AC3E}">
        <p14:creationId xmlns:p14="http://schemas.microsoft.com/office/powerpoint/2010/main" val="734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Contain all essential amino acids</a:t>
            </a:r>
          </a:p>
          <a:p>
            <a:pPr lvl="1"/>
            <a:r>
              <a:rPr lang="en-US" sz="2600" dirty="0"/>
              <a:t>Concentrations: 3.5 to 20 percent</a:t>
            </a:r>
          </a:p>
          <a:p>
            <a:r>
              <a:rPr lang="en-US" sz="2800" dirty="0"/>
              <a:t>Carbohydrate</a:t>
            </a:r>
          </a:p>
          <a:p>
            <a:pPr lvl="1"/>
            <a:r>
              <a:rPr lang="en-US" sz="2600" dirty="0"/>
              <a:t>Main source of energy: glucose </a:t>
            </a:r>
          </a:p>
          <a:p>
            <a:r>
              <a:rPr lang="en-US" sz="2800" dirty="0"/>
              <a:t>Lipids</a:t>
            </a:r>
          </a:p>
          <a:p>
            <a:pPr lvl="1"/>
            <a:r>
              <a:rPr lang="en-US" sz="2600" dirty="0"/>
              <a:t>supply essential fatty acids; significant source of energy</a:t>
            </a:r>
          </a:p>
          <a:p>
            <a:pPr lvl="1"/>
            <a:r>
              <a:rPr lang="en-US" sz="2600" dirty="0"/>
              <a:t>10, 20, and 30 percent solutions</a:t>
            </a:r>
          </a:p>
          <a:p>
            <a:r>
              <a:rPr lang="en-US" sz="2800" dirty="0"/>
              <a:t>Added vitamins, minerals, electrolytes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PN composition</a:t>
            </a:r>
            <a:endParaRPr lang="en-US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</a:t>
            </a:r>
          </a:p>
          <a:p>
            <a:pPr lvl="1"/>
            <a:r>
              <a:rPr lang="en-US" dirty="0"/>
              <a:t>Critically ill</a:t>
            </a:r>
          </a:p>
          <a:p>
            <a:pPr lvl="1"/>
            <a:r>
              <a:rPr lang="en-US" dirty="0"/>
              <a:t>Malnourished </a:t>
            </a:r>
          </a:p>
          <a:p>
            <a:r>
              <a:rPr lang="en-US" dirty="0"/>
              <a:t>Cyclic </a:t>
            </a:r>
          </a:p>
          <a:p>
            <a:pPr lvl="1"/>
            <a:r>
              <a:rPr lang="en-US" dirty="0"/>
              <a:t>10-16 hours</a:t>
            </a:r>
          </a:p>
          <a:p>
            <a:pPr lvl="1"/>
            <a:r>
              <a:rPr lang="en-US" dirty="0"/>
              <a:t>Often provided at </a:t>
            </a:r>
            <a:r>
              <a:rPr lang="en-US" dirty="0" smtClean="0"/>
              <a:t>night</a:t>
            </a:r>
          </a:p>
          <a:p>
            <a:r>
              <a:rPr lang="en-US" dirty="0" smtClean="0"/>
              <a:t>Team involved in insertion of line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4013"/>
            <a:ext cx="88392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Gradually </a:t>
            </a:r>
            <a:endParaRPr lang="en-US" sz="2800" dirty="0" smtClean="0"/>
          </a:p>
          <a:p>
            <a:r>
              <a:rPr lang="en-US" sz="2800" dirty="0" smtClean="0"/>
              <a:t>Oral </a:t>
            </a:r>
            <a:r>
              <a:rPr lang="en-US" sz="2800" dirty="0"/>
              <a:t>needs to be 2/3 of nutrient intake before discontinuing the tube</a:t>
            </a:r>
          </a:p>
          <a:p>
            <a:endParaRPr lang="en-US" dirty="0"/>
          </a:p>
          <a:p>
            <a:r>
              <a:rPr lang="en-US" sz="2800" dirty="0"/>
              <a:t>When 2/3-3/4 of nutrient needs are provided by enteral feedings, IV can be discontinued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Oral Diet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FF33"/>
                </a:solidFill>
                <a:effectLst/>
              </a:rPr>
              <a:t>Enteral vs Parenteral </a:t>
            </a:r>
            <a:endParaRPr lang="en-US" sz="3600" dirty="0">
              <a:solidFill>
                <a:srgbClr val="66FF33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66FF33"/>
                </a:solidFill>
              </a:rPr>
              <a:t>What are the differences?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81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412"/>
            <a:ext cx="6096000" cy="3657599"/>
          </a:xfrm>
        </p:spPr>
        <p:txBody>
          <a:bodyPr/>
          <a:lstStyle/>
          <a:p>
            <a:r>
              <a:rPr lang="en-US" sz="3600" dirty="0"/>
              <a:t>Enteral: </a:t>
            </a:r>
            <a:r>
              <a:rPr lang="en-US" sz="3600" dirty="0">
                <a:solidFill>
                  <a:srgbClr val="FFFF00"/>
                </a:solidFill>
              </a:rPr>
              <a:t>Uses the GI </a:t>
            </a:r>
            <a:r>
              <a:rPr lang="en-US" sz="3600" dirty="0" smtClean="0">
                <a:solidFill>
                  <a:srgbClr val="FFFF00"/>
                </a:solidFill>
              </a:rPr>
              <a:t>tract</a:t>
            </a:r>
            <a:endParaRPr lang="en-US" sz="3600" dirty="0">
              <a:solidFill>
                <a:srgbClr val="FFFF00"/>
              </a:solidFill>
            </a:endParaRPr>
          </a:p>
          <a:p>
            <a:pPr lvl="1"/>
            <a:r>
              <a:rPr lang="en-US" sz="3000" dirty="0" smtClean="0"/>
              <a:t>Oral supplements</a:t>
            </a:r>
          </a:p>
          <a:p>
            <a:pPr lvl="1"/>
            <a:r>
              <a:rPr lang="en-US" sz="3000" dirty="0" smtClean="0"/>
              <a:t>Tube feeding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96" y="2753842"/>
            <a:ext cx="5303520" cy="4118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/>
              <a:t>Parenteral: </a:t>
            </a:r>
            <a:r>
              <a:rPr lang="en-US" sz="3600" dirty="0">
                <a:solidFill>
                  <a:srgbClr val="FFFF00"/>
                </a:solidFill>
              </a:rPr>
              <a:t>Uses the </a:t>
            </a:r>
            <a:r>
              <a:rPr lang="en-US" sz="3600" dirty="0" smtClean="0">
                <a:solidFill>
                  <a:srgbClr val="FFFF00"/>
                </a:solidFill>
              </a:rPr>
              <a:t>veins</a:t>
            </a:r>
          </a:p>
          <a:p>
            <a:pPr lvl="1"/>
            <a:r>
              <a:rPr lang="en-US" sz="3200" dirty="0"/>
              <a:t>I</a:t>
            </a:r>
            <a:r>
              <a:rPr lang="en-US" sz="3200" dirty="0" smtClean="0"/>
              <a:t>nadequate </a:t>
            </a:r>
            <a:r>
              <a:rPr lang="en-US" sz="3200" dirty="0"/>
              <a:t>GI 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0"/>
            <a:ext cx="4297680" cy="23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4114800" cy="24744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33"/>
                </a:solidFill>
              </a:rPr>
              <a:t>Which method is preferred?</a:t>
            </a:r>
            <a:endParaRPr lang="en-US" dirty="0">
              <a:solidFill>
                <a:srgbClr val="66FF3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4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6096000" cy="3657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Functioning GI tract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Swallowing disorders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Prolonged poor appetite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Malnutrition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Mechanical ventilation</a:t>
            </a:r>
          </a:p>
          <a:p>
            <a:pPr lvl="1"/>
            <a:r>
              <a:rPr lang="en-US" sz="3000" dirty="0" smtClean="0">
                <a:solidFill>
                  <a:srgbClr val="FFFF00"/>
                </a:solidFill>
              </a:rPr>
              <a:t>Pancreatitis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334000"/>
            <a:ext cx="75438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66FF33"/>
                </a:solidFill>
              </a:rPr>
              <a:t>Use of Enteral </a:t>
            </a:r>
            <a:r>
              <a:rPr lang="en-US" sz="4000" dirty="0" smtClean="0">
                <a:solidFill>
                  <a:srgbClr val="66FF33"/>
                </a:solidFill>
              </a:rPr>
              <a:t>Nutrition</a:t>
            </a:r>
            <a:br>
              <a:rPr lang="en-US" sz="4000" dirty="0" smtClean="0">
                <a:solidFill>
                  <a:srgbClr val="66FF33"/>
                </a:solidFill>
              </a:rPr>
            </a:br>
            <a:r>
              <a:rPr lang="en-US" sz="2000" dirty="0" smtClean="0">
                <a:solidFill>
                  <a:srgbClr val="66FF33"/>
                </a:solidFill>
                <a:hlinkClick r:id="rId2"/>
              </a:rPr>
              <a:t>Enteral nutrition video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533400"/>
            <a:ext cx="33832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85800"/>
            <a:ext cx="42799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9655"/>
            <a:ext cx="42195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646113"/>
            <a:ext cx="8632825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423</TotalTime>
  <Words>306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Bookman Old Style</vt:lpstr>
      <vt:lpstr>Palatino Linotype</vt:lpstr>
      <vt:lpstr>Wingdings</vt:lpstr>
      <vt:lpstr>Elemental</vt:lpstr>
      <vt:lpstr>Chapter 15 Nutrition Support</vt:lpstr>
      <vt:lpstr>Nutrition Support</vt:lpstr>
      <vt:lpstr>What are the differences? </vt:lpstr>
      <vt:lpstr>PowerPoint Presentation</vt:lpstr>
      <vt:lpstr>PowerPoint Presentation</vt:lpstr>
      <vt:lpstr>Which method is preferred?</vt:lpstr>
      <vt:lpstr>Use of Enteral Nutrition Enteral nutrition video </vt:lpstr>
      <vt:lpstr>PowerPoint Presentation</vt:lpstr>
      <vt:lpstr>PowerPoint Presentation</vt:lpstr>
      <vt:lpstr>Gastrointestinal Route selection</vt:lpstr>
      <vt:lpstr>Choosing a Tube Feeding Formula</vt:lpstr>
      <vt:lpstr>Selection based on patient assessment   </vt:lpstr>
      <vt:lpstr>Preparation</vt:lpstr>
      <vt:lpstr>Enteral Formula Delivery</vt:lpstr>
      <vt:lpstr>Tube Feeding Tolerance</vt:lpstr>
      <vt:lpstr>Enteral Nutrition: what can go wrong?</vt:lpstr>
      <vt:lpstr>Parenteral Nutrition: Uses the veins </vt:lpstr>
      <vt:lpstr>PowerPoint Presentation</vt:lpstr>
      <vt:lpstr>Peripheral Parenteral Nutrition (PPN)</vt:lpstr>
      <vt:lpstr>Total Parenteral Nutrition (TPN)https://moodle.gprc.ab.ca/videos/nursing_videos/mosby_4th_edition/Advanced/skill/ZZ01.html</vt:lpstr>
      <vt:lpstr>PN composition</vt:lpstr>
      <vt:lpstr>Administering PN</vt:lpstr>
      <vt:lpstr>PowerPoint Presentation</vt:lpstr>
      <vt:lpstr>Transition to Oral Diet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Nutrition Support</dc:title>
  <dc:creator>jill harrison</dc:creator>
  <cp:lastModifiedBy>Harrison, Jill</cp:lastModifiedBy>
  <cp:revision>24</cp:revision>
  <dcterms:created xsi:type="dcterms:W3CDTF">2015-04-06T03:34:45Z</dcterms:created>
  <dcterms:modified xsi:type="dcterms:W3CDTF">2016-04-14T21:55:10Z</dcterms:modified>
</cp:coreProperties>
</file>