
<file path=[Content_Types].xml><?xml version="1.0" encoding="utf-8"?>
<Types xmlns="http://schemas.openxmlformats.org/package/2006/content-types">
  <Default Extension="png" ContentType="image/png"/>
  <Default Extension="jpeg" ContentType="image/jpeg"/>
  <Default Extension="jpe"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1"/>
  </p:notesMasterIdLst>
  <p:handoutMasterIdLst>
    <p:handoutMasterId r:id="rId52"/>
  </p:handoutMasterIdLst>
  <p:sldIdLst>
    <p:sldId id="256" r:id="rId2"/>
    <p:sldId id="288" r:id="rId3"/>
    <p:sldId id="305" r:id="rId4"/>
    <p:sldId id="331" r:id="rId5"/>
    <p:sldId id="259" r:id="rId6"/>
    <p:sldId id="289" r:id="rId7"/>
    <p:sldId id="262" r:id="rId8"/>
    <p:sldId id="290" r:id="rId9"/>
    <p:sldId id="307" r:id="rId10"/>
    <p:sldId id="308" r:id="rId11"/>
    <p:sldId id="291" r:id="rId12"/>
    <p:sldId id="309" r:id="rId13"/>
    <p:sldId id="263" r:id="rId14"/>
    <p:sldId id="300" r:id="rId15"/>
    <p:sldId id="265" r:id="rId16"/>
    <p:sldId id="310" r:id="rId17"/>
    <p:sldId id="267" r:id="rId18"/>
    <p:sldId id="311" r:id="rId19"/>
    <p:sldId id="270" r:id="rId20"/>
    <p:sldId id="271" r:id="rId21"/>
    <p:sldId id="293" r:id="rId22"/>
    <p:sldId id="320" r:id="rId23"/>
    <p:sldId id="321" r:id="rId24"/>
    <p:sldId id="312" r:id="rId25"/>
    <p:sldId id="279" r:id="rId26"/>
    <p:sldId id="313" r:id="rId27"/>
    <p:sldId id="287" r:id="rId28"/>
    <p:sldId id="281" r:id="rId29"/>
    <p:sldId id="314" r:id="rId30"/>
    <p:sldId id="315" r:id="rId31"/>
    <p:sldId id="294" r:id="rId32"/>
    <p:sldId id="316" r:id="rId33"/>
    <p:sldId id="318" r:id="rId34"/>
    <p:sldId id="330" r:id="rId35"/>
    <p:sldId id="282" r:id="rId36"/>
    <p:sldId id="284" r:id="rId37"/>
    <p:sldId id="283" r:id="rId38"/>
    <p:sldId id="286" r:id="rId39"/>
    <p:sldId id="322" r:id="rId40"/>
    <p:sldId id="323" r:id="rId41"/>
    <p:sldId id="324" r:id="rId42"/>
    <p:sldId id="325" r:id="rId43"/>
    <p:sldId id="326" r:id="rId44"/>
    <p:sldId id="327" r:id="rId45"/>
    <p:sldId id="328" r:id="rId46"/>
    <p:sldId id="299" r:id="rId47"/>
    <p:sldId id="304" r:id="rId48"/>
    <p:sldId id="297" r:id="rId49"/>
    <p:sldId id="329" r:id="rId50"/>
  </p:sldIdLst>
  <p:sldSz cx="9144000" cy="6858000" type="screen4x3"/>
  <p:notesSz cx="6858000" cy="9296400"/>
  <p:custDataLst>
    <p:tags r:id="rId53"/>
  </p:custDataLst>
  <p:defaultTextStyle>
    <a:defPPr>
      <a:defRPr lang="en-US"/>
    </a:defPPr>
    <a:lvl1pPr algn="l"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DF3ED154-6C1E-42B7-8FA8-BD8DF2818873}">
          <p14:sldIdLst>
            <p14:sldId id="256"/>
            <p14:sldId id="288"/>
            <p14:sldId id="305"/>
            <p14:sldId id="331"/>
            <p14:sldId id="259"/>
            <p14:sldId id="289"/>
            <p14:sldId id="262"/>
            <p14:sldId id="290"/>
            <p14:sldId id="307"/>
            <p14:sldId id="308"/>
            <p14:sldId id="291"/>
            <p14:sldId id="309"/>
            <p14:sldId id="263"/>
            <p14:sldId id="300"/>
            <p14:sldId id="265"/>
            <p14:sldId id="310"/>
            <p14:sldId id="267"/>
            <p14:sldId id="311"/>
            <p14:sldId id="270"/>
            <p14:sldId id="271"/>
            <p14:sldId id="293"/>
            <p14:sldId id="320"/>
            <p14:sldId id="321"/>
            <p14:sldId id="312"/>
            <p14:sldId id="279"/>
            <p14:sldId id="313"/>
            <p14:sldId id="287"/>
            <p14:sldId id="281"/>
            <p14:sldId id="314"/>
            <p14:sldId id="315"/>
            <p14:sldId id="294"/>
            <p14:sldId id="316"/>
            <p14:sldId id="318"/>
            <p14:sldId id="330"/>
            <p14:sldId id="282"/>
            <p14:sldId id="284"/>
            <p14:sldId id="283"/>
            <p14:sldId id="286"/>
            <p14:sldId id="322"/>
            <p14:sldId id="323"/>
            <p14:sldId id="324"/>
            <p14:sldId id="325"/>
            <p14:sldId id="326"/>
            <p14:sldId id="327"/>
            <p14:sldId id="328"/>
            <p14:sldId id="299"/>
            <p14:sldId id="304"/>
            <p14:sldId id="297"/>
            <p14:sldId id="3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43">
          <p15:clr>
            <a:srgbClr val="A4A3A4"/>
          </p15:clr>
        </p15:guide>
        <p15:guide id="2" pos="2232">
          <p15:clr>
            <a:srgbClr val="A4A3A4"/>
          </p15:clr>
        </p15:guide>
        <p15:guide id="3" orient="horz" pos="2929">
          <p15:clr>
            <a:srgbClr val="A4A3A4"/>
          </p15:clr>
        </p15:guide>
        <p15:guide id="4"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383D"/>
    <a:srgbClr val="598527"/>
    <a:srgbClr val="FDAF18"/>
    <a:srgbClr val="FFDA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87011" autoAdjust="0"/>
  </p:normalViewPr>
  <p:slideViewPr>
    <p:cSldViewPr>
      <p:cViewPr varScale="1">
        <p:scale>
          <a:sx n="80" d="100"/>
          <a:sy n="80" d="100"/>
        </p:scale>
        <p:origin x="117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2544" y="-96"/>
      </p:cViewPr>
      <p:guideLst>
        <p:guide orient="horz" pos="2843"/>
        <p:guide pos="2232"/>
        <p:guide orient="horz" pos="292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dirty="0"/>
          </a:p>
        </p:txBody>
      </p:sp>
      <p:sp>
        <p:nvSpPr>
          <p:cNvPr id="3" name="Date Placeholder 2"/>
          <p:cNvSpPr>
            <a:spLocks noGrp="1"/>
          </p:cNvSpPr>
          <p:nvPr>
            <p:ph type="dt" sz="quarter" idx="1"/>
          </p:nvPr>
        </p:nvSpPr>
        <p:spPr>
          <a:xfrm>
            <a:off x="3884613" y="1"/>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18CFC6-5BF6-4A68-8C6E-E4D33B1D2760}" type="datetimeFigureOut">
              <a:rPr lang="en-US" altLang="en-US"/>
              <a:pPr/>
              <a:t>8/21/2017</a:t>
            </a:fld>
            <a:endParaRPr lang="en-US" alt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4EC4DF-35ED-4657-94D5-FCFE257A4BA4}" type="slidenum">
              <a:rPr lang="en-US" altLang="en-US"/>
              <a:pPr/>
              <a:t>‹#›</a:t>
            </a:fld>
            <a:endParaRPr lang="en-US" altLang="en-US" dirty="0"/>
          </a:p>
        </p:txBody>
      </p:sp>
    </p:spTree>
    <p:extLst>
      <p:ext uri="{BB962C8B-B14F-4D97-AF65-F5344CB8AC3E}">
        <p14:creationId xmlns:p14="http://schemas.microsoft.com/office/powerpoint/2010/main" val="668708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fontAlgn="auto">
              <a:spcBef>
                <a:spcPts val="0"/>
              </a:spcBef>
              <a:spcAft>
                <a:spcPts val="0"/>
              </a:spcAft>
              <a:defRPr sz="1200" dirty="0">
                <a:latin typeface="+mn-lt"/>
                <a:ea typeface="+mn-ea"/>
              </a:defRPr>
            </a:lvl1pPr>
          </a:lstStyle>
          <a:p>
            <a:pPr>
              <a:defRPr/>
            </a:pPr>
            <a:endParaRPr lang="en-US" dirty="0"/>
          </a:p>
        </p:txBody>
      </p:sp>
      <p:sp>
        <p:nvSpPr>
          <p:cNvPr id="3" name="Date Placeholder 2"/>
          <p:cNvSpPr>
            <a:spLocks noGrp="1"/>
          </p:cNvSpPr>
          <p:nvPr>
            <p:ph type="dt" idx="1"/>
          </p:nvPr>
        </p:nvSpPr>
        <p:spPr>
          <a:xfrm>
            <a:off x="3884613" y="1"/>
            <a:ext cx="2971800" cy="46482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4E6D51A-40E3-493E-980F-EC2228CCCDA9}" type="datetimeFigureOut">
              <a:rPr lang="en-US" altLang="en-US"/>
              <a:pPr/>
              <a:t>8/21/2017</a:t>
            </a:fld>
            <a:endParaRPr lang="en-US" alt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F544966-E5CD-4483-8CF8-D90E0671E81A}" type="slidenum">
              <a:rPr lang="en-US" altLang="en-US"/>
              <a:pPr/>
              <a:t>‹#›</a:t>
            </a:fld>
            <a:endParaRPr lang="en-US" altLang="en-US" dirty="0"/>
          </a:p>
        </p:txBody>
      </p:sp>
    </p:spTree>
    <p:extLst>
      <p:ext uri="{BB962C8B-B14F-4D97-AF65-F5344CB8AC3E}">
        <p14:creationId xmlns:p14="http://schemas.microsoft.com/office/powerpoint/2010/main" val="42141228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mn-lt"/>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D49F110-D785-4711-B5FD-2F7FE4AB9D02}" type="slidenum">
              <a:rPr lang="en-US" altLang="en-US"/>
              <a:pPr/>
              <a:t>1</a:t>
            </a:fld>
            <a:endParaRPr lang="en-US" altLang="en-US" dirty="0"/>
          </a:p>
        </p:txBody>
      </p:sp>
    </p:spTree>
    <p:extLst>
      <p:ext uri="{BB962C8B-B14F-4D97-AF65-F5344CB8AC3E}">
        <p14:creationId xmlns:p14="http://schemas.microsoft.com/office/powerpoint/2010/main" val="2577108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Table 1-3 </a:t>
            </a:r>
            <a:r>
              <a:rPr lang="en-US" altLang="en-US" dirty="0" smtClean="0"/>
              <a:t>Leading Causes of Death in the United States</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F37881E-4D70-493B-A3FF-717E7BF75620}" type="slidenum">
              <a:rPr lang="en-US" altLang="en-US"/>
              <a:pPr/>
              <a:t>20</a:t>
            </a:fld>
            <a:endParaRPr lang="en-US" altLang="en-US" dirty="0"/>
          </a:p>
        </p:txBody>
      </p:sp>
    </p:spTree>
    <p:extLst>
      <p:ext uri="{BB962C8B-B14F-4D97-AF65-F5344CB8AC3E}">
        <p14:creationId xmlns:p14="http://schemas.microsoft.com/office/powerpoint/2010/main" val="1929972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purpose of the Dietary Guidelines is to inform the development of Federal food, nutrition, and health policies and programs. The primary audiences are policymakers, as well as nutrition and health professionals, not the general public. The Dietary Guidelines is a critical tool for professionals to help Americans make healthy choices in their daily lives to help prevent chronic disease and enjoy a healthy diet. It serves as the evidence-based foundation for nutrition education materials that are developed by the Federal Government for the public. For example, Federal dietary guidance publications are required by law to be consistent with the Dietary Guidelines. It also is used to inform USDA and HHS food programs, such as USDA's National School Lunch Program and School Breakfast Program, which feed more than 30 million children each school day, and the Special Supplemental Nutrition Program for Women, Infants and Children, which uses the Dietary Guidelines as the scientific underpinning for its food packages and nutrition education program with about 8 million beneficiaries.</a:t>
            </a:r>
            <a:endParaRPr lang="en-US" dirty="0"/>
          </a:p>
        </p:txBody>
      </p:sp>
      <p:sp>
        <p:nvSpPr>
          <p:cNvPr id="4" name="Slide Number Placeholder 3"/>
          <p:cNvSpPr>
            <a:spLocks noGrp="1"/>
          </p:cNvSpPr>
          <p:nvPr>
            <p:ph type="sldNum" sz="quarter" idx="10"/>
          </p:nvPr>
        </p:nvSpPr>
        <p:spPr/>
        <p:txBody>
          <a:bodyPr/>
          <a:lstStyle/>
          <a:p>
            <a:fld id="{BF544966-E5CD-4483-8CF8-D90E0671E81A}" type="slidenum">
              <a:rPr lang="en-US" altLang="en-US" smtClean="0"/>
              <a:pPr/>
              <a:t>21</a:t>
            </a:fld>
            <a:endParaRPr lang="en-US" altLang="en-US" dirty="0"/>
          </a:p>
        </p:txBody>
      </p:sp>
    </p:spTree>
    <p:extLst>
      <p:ext uri="{BB962C8B-B14F-4D97-AF65-F5344CB8AC3E}">
        <p14:creationId xmlns:p14="http://schemas.microsoft.com/office/powerpoint/2010/main" val="933082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Healthy eating pattern: </a:t>
            </a:r>
          </a:p>
          <a:p>
            <a:pPr>
              <a:spcBef>
                <a:spcPct val="0"/>
              </a:spcBef>
            </a:pPr>
            <a:r>
              <a:rPr lang="en-US" altLang="en-US" dirty="0" smtClean="0"/>
              <a:t>Emphasizes nutrient dense foods in the correct portion sizes</a:t>
            </a:r>
          </a:p>
          <a:p>
            <a:pPr>
              <a:spcBef>
                <a:spcPct val="0"/>
              </a:spcBef>
            </a:pPr>
            <a:r>
              <a:rPr lang="en-US" altLang="en-US" dirty="0" smtClean="0"/>
              <a:t>Nutrient density:</a:t>
            </a:r>
          </a:p>
          <a:p>
            <a:pPr>
              <a:spcBef>
                <a:spcPct val="0"/>
              </a:spcBef>
            </a:pPr>
            <a:endParaRPr lang="en-US" altLang="en-US" dirty="0" smtClean="0"/>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B6ECA2D3-E24B-4EA1-8ECF-299E334E8550}" type="slidenum">
              <a:rPr lang="en-US" altLang="en-US"/>
              <a:pPr/>
              <a:t>25</a:t>
            </a:fld>
            <a:endParaRPr lang="en-US" altLang="en-US" dirty="0"/>
          </a:p>
        </p:txBody>
      </p:sp>
    </p:spTree>
    <p:extLst>
      <p:ext uri="{BB962C8B-B14F-4D97-AF65-F5344CB8AC3E}">
        <p14:creationId xmlns:p14="http://schemas.microsoft.com/office/powerpoint/2010/main" val="2620931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Help people</a:t>
            </a:r>
            <a:r>
              <a:rPr lang="en-US" altLang="en-US" baseline="0" dirty="0" smtClean="0"/>
              <a:t> achieve the dietary guidelines</a:t>
            </a:r>
          </a:p>
          <a:p>
            <a:pPr>
              <a:spcBef>
                <a:spcPct val="0"/>
              </a:spcBef>
            </a:pPr>
            <a:r>
              <a:rPr lang="en-US" altLang="en-US" baseline="0" dirty="0" smtClean="0"/>
              <a:t>Each group contributes different nutrients so can reach balanced diet</a:t>
            </a:r>
          </a:p>
          <a:p>
            <a:pPr>
              <a:spcBef>
                <a:spcPct val="0"/>
              </a:spcBef>
            </a:pPr>
            <a:r>
              <a:rPr lang="en-US" altLang="en-US" baseline="0" dirty="0" smtClean="0"/>
              <a:t>Book has USDA food patterns with subgroups </a:t>
            </a:r>
            <a:endParaRPr lang="en-US" altLang="en-US" dirty="0" smtClean="0"/>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6EC148D0-292C-4543-8E3B-1BA08E17A9A2}" type="slidenum">
              <a:rPr lang="en-US" altLang="en-US"/>
              <a:pPr/>
              <a:t>27</a:t>
            </a:fld>
            <a:endParaRPr lang="en-US" altLang="en-US" dirty="0"/>
          </a:p>
        </p:txBody>
      </p:sp>
    </p:spTree>
    <p:extLst>
      <p:ext uri="{BB962C8B-B14F-4D97-AF65-F5344CB8AC3E}">
        <p14:creationId xmlns:p14="http://schemas.microsoft.com/office/powerpoint/2010/main" val="4013951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Figure 1-6 </a:t>
            </a:r>
            <a:r>
              <a:rPr lang="en-US" altLang="en-US" dirty="0" smtClean="0"/>
              <a:t>MyPlate</a:t>
            </a:r>
          </a:p>
          <a:p>
            <a:pPr>
              <a:spcBef>
                <a:spcPct val="0"/>
              </a:spcBef>
            </a:pPr>
            <a:r>
              <a:rPr lang="en-US" altLang="en-US" dirty="0" smtClean="0"/>
              <a:t>Note that vegetables and fruits occupy half the plate and that the grains portion is slightly larger than the portion of protein foods.</a:t>
            </a: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3F5B5371-ACE7-461B-9BD1-9C339F334995}" type="slidenum">
              <a:rPr lang="en-US" altLang="en-US"/>
              <a:pPr/>
              <a:t>28</a:t>
            </a:fld>
            <a:endParaRPr lang="en-US" altLang="en-US" dirty="0"/>
          </a:p>
        </p:txBody>
      </p:sp>
    </p:spTree>
    <p:extLst>
      <p:ext uri="{BB962C8B-B14F-4D97-AF65-F5344CB8AC3E}">
        <p14:creationId xmlns:p14="http://schemas.microsoft.com/office/powerpoint/2010/main" val="902097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Ingredient list good way to tell nutrient</a:t>
            </a:r>
            <a:r>
              <a:rPr lang="en-US" altLang="en-US" baseline="0" dirty="0" smtClean="0"/>
              <a:t> dense food from not nutrient dense foods</a:t>
            </a:r>
          </a:p>
          <a:p>
            <a:pPr>
              <a:spcBef>
                <a:spcPct val="0"/>
              </a:spcBef>
            </a:pPr>
            <a:r>
              <a:rPr lang="en-US" altLang="en-US" baseline="0" dirty="0" smtClean="0"/>
              <a:t>All labels for given product use same serving size</a:t>
            </a:r>
          </a:p>
          <a:p>
            <a:pPr>
              <a:spcBef>
                <a:spcPct val="0"/>
              </a:spcBef>
            </a:pPr>
            <a:endParaRPr lang="en-US" altLang="en-US" baseline="0" dirty="0" smtClean="0"/>
          </a:p>
          <a:p>
            <a:pPr>
              <a:spcBef>
                <a:spcPct val="0"/>
              </a:spcBef>
            </a:pPr>
            <a:r>
              <a:rPr lang="en-US" altLang="en-US" baseline="0" dirty="0" smtClean="0"/>
              <a:t>Daily Values: 1-set adequacy standards for nutrients that are desirable in the diet</a:t>
            </a:r>
          </a:p>
          <a:p>
            <a:pPr>
              <a:spcBef>
                <a:spcPct val="0"/>
              </a:spcBef>
            </a:pPr>
            <a:r>
              <a:rPr lang="en-US" altLang="en-US" baseline="0" dirty="0" smtClean="0"/>
              <a:t> and 2-moderation standards for the nutrients that must be limited</a:t>
            </a:r>
          </a:p>
          <a:p>
            <a:pPr>
              <a:spcBef>
                <a:spcPct val="0"/>
              </a:spcBef>
            </a:pPr>
            <a:r>
              <a:rPr lang="en-US" altLang="en-US" baseline="0" dirty="0" smtClean="0"/>
              <a:t>% compares key nutrients in the serving size of a food with the daily goals of a person consuming 2000 kcal diet </a:t>
            </a:r>
          </a:p>
          <a:p>
            <a:pPr>
              <a:spcBef>
                <a:spcPct val="0"/>
              </a:spcBef>
            </a:pPr>
            <a:r>
              <a:rPr lang="en-US" altLang="en-US" baseline="0" dirty="0" smtClean="0"/>
              <a:t>Good for comparison not for nutrient intake target like RDA</a:t>
            </a:r>
          </a:p>
          <a:p>
            <a:pPr>
              <a:spcBef>
                <a:spcPct val="0"/>
              </a:spcBef>
            </a:pPr>
            <a:r>
              <a:rPr lang="en-US" altLang="en-US" baseline="0" dirty="0" smtClean="0"/>
              <a:t>Also helps to make sense of the nutrient quantities in g/mg..</a:t>
            </a:r>
          </a:p>
          <a:p>
            <a:pPr>
              <a:spcBef>
                <a:spcPct val="0"/>
              </a:spcBef>
            </a:pPr>
            <a:endParaRPr lang="en-US" altLang="en-US" baseline="0" dirty="0" smtClean="0"/>
          </a:p>
          <a:p>
            <a:pPr>
              <a:spcBef>
                <a:spcPct val="0"/>
              </a:spcBef>
            </a:pPr>
            <a:r>
              <a:rPr lang="en-US" altLang="en-US" baseline="0" dirty="0" smtClean="0"/>
              <a:t>Nutrient Quantities:</a:t>
            </a:r>
          </a:p>
          <a:p>
            <a:pPr>
              <a:spcBef>
                <a:spcPct val="0"/>
              </a:spcBef>
            </a:pPr>
            <a:r>
              <a:rPr lang="en-US" altLang="en-US" baseline="0" dirty="0" smtClean="0"/>
              <a:t>Has to have certain nutrients and some vitamins</a:t>
            </a:r>
          </a:p>
          <a:p>
            <a:pPr>
              <a:spcBef>
                <a:spcPct val="0"/>
              </a:spcBef>
            </a:pPr>
            <a:r>
              <a:rPr lang="en-US" altLang="en-US" baseline="0" dirty="0" smtClean="0"/>
              <a:t>required by FDA</a:t>
            </a:r>
          </a:p>
          <a:p>
            <a:pPr>
              <a:spcBef>
                <a:spcPct val="0"/>
              </a:spcBef>
            </a:pPr>
            <a:endParaRPr lang="en-US" altLang="en-US" baseline="0" dirty="0" smtClean="0"/>
          </a:p>
          <a:p>
            <a:pPr>
              <a:spcBef>
                <a:spcPct val="0"/>
              </a:spcBef>
            </a:pPr>
            <a:endParaRPr lang="en-US" altLang="en-US" dirty="0" smtClean="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4FE1A71-236B-42A9-B014-9C6409B0BC64}" type="slidenum">
              <a:rPr lang="en-US" altLang="en-US"/>
              <a:pPr/>
              <a:t>35</a:t>
            </a:fld>
            <a:endParaRPr lang="en-US" altLang="en-US" dirty="0"/>
          </a:p>
        </p:txBody>
      </p:sp>
    </p:spTree>
    <p:extLst>
      <p:ext uri="{BB962C8B-B14F-4D97-AF65-F5344CB8AC3E}">
        <p14:creationId xmlns:p14="http://schemas.microsoft.com/office/powerpoint/2010/main" val="234540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Table 1-10 </a:t>
            </a:r>
            <a:r>
              <a:rPr lang="en-US" altLang="en-US" dirty="0" smtClean="0"/>
              <a:t>Daily Values for Food Labels</a:t>
            </a:r>
          </a:p>
          <a:p>
            <a:pPr>
              <a:spcBef>
                <a:spcPct val="0"/>
              </a:spcBef>
            </a:pPr>
            <a:r>
              <a:rPr lang="en-US" altLang="en-US" i="1" dirty="0" smtClean="0"/>
              <a:t>Note</a:t>
            </a:r>
            <a:r>
              <a:rPr lang="en-US" altLang="en-US" dirty="0" smtClean="0"/>
              <a:t>: Daily Values were established for adults and children four years old and older. The values for energy-yielding nutrients are based on 2000 kcalories a day. For fiber, the Daily Value was rounded up from 23.</a:t>
            </a: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7A881749-F2C5-4788-A02B-16069B1A41A1}" type="slidenum">
              <a:rPr lang="en-US" altLang="en-US"/>
              <a:pPr/>
              <a:t>36</a:t>
            </a:fld>
            <a:endParaRPr lang="en-US" altLang="en-US" dirty="0"/>
          </a:p>
        </p:txBody>
      </p:sp>
    </p:spTree>
    <p:extLst>
      <p:ext uri="{BB962C8B-B14F-4D97-AF65-F5344CB8AC3E}">
        <p14:creationId xmlns:p14="http://schemas.microsoft.com/office/powerpoint/2010/main" val="2902547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Figure 1-7 </a:t>
            </a:r>
            <a:r>
              <a:rPr lang="en-US" altLang="en-US" dirty="0" smtClean="0"/>
              <a:t>Example of a Food Label</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452A54EE-ECF5-431A-9CAA-93BD5E3C4B1F}" type="slidenum">
              <a:rPr lang="en-US" altLang="en-US"/>
              <a:pPr/>
              <a:t>37</a:t>
            </a:fld>
            <a:endParaRPr lang="en-US" altLang="en-US" dirty="0"/>
          </a:p>
        </p:txBody>
      </p:sp>
    </p:spTree>
    <p:extLst>
      <p:ext uri="{BB962C8B-B14F-4D97-AF65-F5344CB8AC3E}">
        <p14:creationId xmlns:p14="http://schemas.microsoft.com/office/powerpoint/2010/main" val="1698942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dirty="0" smtClean="0"/>
              <a:t>Figure 1-8 </a:t>
            </a:r>
            <a:r>
              <a:rPr lang="en-US" altLang="en-US" dirty="0" smtClean="0"/>
              <a:t>Label Claims</a:t>
            </a:r>
          </a:p>
          <a:p>
            <a:pPr>
              <a:spcBef>
                <a:spcPct val="0"/>
              </a:spcBef>
            </a:pPr>
            <a:r>
              <a:rPr lang="en-US" altLang="en-US" b="1" dirty="0" smtClean="0"/>
              <a:t>Nutrient claims </a:t>
            </a:r>
            <a:r>
              <a:rPr lang="en-US" altLang="en-US" dirty="0" smtClean="0"/>
              <a:t>characterize the level of a nutrient in the food—for example, “fat free” or “less sodium.”</a:t>
            </a:r>
          </a:p>
          <a:p>
            <a:pPr>
              <a:spcBef>
                <a:spcPct val="0"/>
              </a:spcBef>
            </a:pPr>
            <a:r>
              <a:rPr lang="en-US" altLang="en-US" b="1" dirty="0" smtClean="0"/>
              <a:t>Health claims </a:t>
            </a:r>
            <a:r>
              <a:rPr lang="en-US" altLang="en-US" dirty="0" smtClean="0"/>
              <a:t>characterize the relationship of a food or food component to a disease or health-related condition—for example, “soluble fiber from oatmeal daily in a diet low in saturated fat and cholesterol may reduce the risk of heart disease” or “a diet low in total fat may reduce the risk of some cancers.”</a:t>
            </a:r>
          </a:p>
          <a:p>
            <a:pPr>
              <a:spcBef>
                <a:spcPct val="0"/>
              </a:spcBef>
            </a:pPr>
            <a:r>
              <a:rPr lang="en-US" altLang="en-US" b="1" dirty="0" smtClean="0"/>
              <a:t>Structure/function claims </a:t>
            </a:r>
            <a:r>
              <a:rPr lang="en-US" altLang="en-US" dirty="0" smtClean="0"/>
              <a:t>describe the effect that a substance has on the structure or function of the body and do not make reference to a disease—for example, “supports immunity and digestive health” or “calcium builds strong bones.” not FDA approved</a:t>
            </a:r>
          </a:p>
          <a:p>
            <a:pPr>
              <a:spcBef>
                <a:spcPct val="0"/>
              </a:spcBef>
            </a:pPr>
            <a:endParaRPr lang="en-US" altLang="en-US" dirty="0" smtClean="0"/>
          </a:p>
          <a:p>
            <a:pPr>
              <a:spcBef>
                <a:spcPct val="0"/>
              </a:spcBef>
            </a:pPr>
            <a:r>
              <a:rPr lang="en-US" altLang="en-US" dirty="0" smtClean="0"/>
              <a:t>Key is that it</a:t>
            </a:r>
            <a:r>
              <a:rPr lang="en-US" altLang="en-US" baseline="0" dirty="0" smtClean="0"/>
              <a:t> is hard for consumer to determine between health claim (regulated) and structure/function claim (unregulated)</a:t>
            </a:r>
            <a:endParaRPr lang="en-US" altLang="en-US" dirty="0" smtClean="0"/>
          </a:p>
          <a:p>
            <a:pPr>
              <a:spcBef>
                <a:spcPct val="0"/>
              </a:spcBef>
            </a:pPr>
            <a:endParaRPr lang="en-US" altLang="en-US" dirty="0" smtClean="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E7CE96D6-B8C9-4F9A-9137-178AA9F77264}" type="slidenum">
              <a:rPr lang="en-US" altLang="en-US"/>
              <a:pPr/>
              <a:t>38</a:t>
            </a:fld>
            <a:endParaRPr lang="en-US" altLang="en-US" dirty="0"/>
          </a:p>
        </p:txBody>
      </p:sp>
    </p:spTree>
    <p:extLst>
      <p:ext uri="{BB962C8B-B14F-4D97-AF65-F5344CB8AC3E}">
        <p14:creationId xmlns:p14="http://schemas.microsoft.com/office/powerpoint/2010/main" val="4280370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often?</a:t>
            </a:r>
          </a:p>
          <a:p>
            <a:r>
              <a:rPr lang="en-US" dirty="0" smtClean="0"/>
              <a:t>1. Popular media have limited reporting time &amp; space</a:t>
            </a:r>
          </a:p>
          <a:p>
            <a:r>
              <a:rPr lang="en-US" dirty="0" smtClean="0"/>
              <a:t>2. Scientists often disagree on new findings</a:t>
            </a:r>
          </a:p>
          <a:p>
            <a:r>
              <a:rPr lang="en-US" dirty="0" smtClean="0"/>
              <a:t>3. Preliminary findings reported before validation or disapproval</a:t>
            </a:r>
          </a:p>
          <a:p>
            <a:r>
              <a:rPr lang="en-US" dirty="0" smtClean="0"/>
              <a:t>4. New products or treatments promoted before tests or scrutiny</a:t>
            </a:r>
          </a:p>
          <a:p>
            <a:endParaRPr lang="en-US" dirty="0"/>
          </a:p>
        </p:txBody>
      </p:sp>
      <p:sp>
        <p:nvSpPr>
          <p:cNvPr id="4" name="Slide Number Placeholder 3"/>
          <p:cNvSpPr>
            <a:spLocks noGrp="1"/>
          </p:cNvSpPr>
          <p:nvPr>
            <p:ph type="sldNum" sz="quarter" idx="10"/>
          </p:nvPr>
        </p:nvSpPr>
        <p:spPr/>
        <p:txBody>
          <a:bodyPr/>
          <a:lstStyle/>
          <a:p>
            <a:fld id="{BF544966-E5CD-4483-8CF8-D90E0671E81A}" type="slidenum">
              <a:rPr lang="en-US" altLang="en-US" smtClean="0"/>
              <a:pPr/>
              <a:t>43</a:t>
            </a:fld>
            <a:endParaRPr lang="en-US" altLang="en-US" dirty="0"/>
          </a:p>
        </p:txBody>
      </p:sp>
    </p:spTree>
    <p:extLst>
      <p:ext uri="{BB962C8B-B14F-4D97-AF65-F5344CB8AC3E}">
        <p14:creationId xmlns:p14="http://schemas.microsoft.com/office/powerpoint/2010/main" val="2428401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Promote growth, maintenance, &amp; repair</a:t>
            </a:r>
          </a:p>
          <a:p>
            <a:pPr>
              <a:spcBef>
                <a:spcPct val="0"/>
              </a:spcBef>
            </a:pPr>
            <a:r>
              <a:rPr lang="en-US" altLang="en-US" dirty="0" smtClean="0"/>
              <a:t>May also reduce risk of disease</a:t>
            </a:r>
          </a:p>
          <a:p>
            <a:pPr>
              <a:spcBef>
                <a:spcPct val="0"/>
              </a:spcBef>
            </a:pPr>
            <a:r>
              <a:rPr lang="en-US" altLang="en-US" dirty="0" smtClean="0"/>
              <a:t>Regulating?</a:t>
            </a:r>
          </a:p>
          <a:p>
            <a:pPr>
              <a:spcBef>
                <a:spcPct val="0"/>
              </a:spcBef>
            </a:pPr>
            <a:endParaRPr lang="en-US" altLang="en-US" dirty="0"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99A71A78-2D2C-465C-8D63-969429D6791C}" type="slidenum">
              <a:rPr lang="en-US" altLang="en-US"/>
              <a:pPr/>
              <a:t>5</a:t>
            </a:fld>
            <a:endParaRPr lang="en-US" altLang="en-US" dirty="0"/>
          </a:p>
        </p:txBody>
      </p:sp>
    </p:spTree>
    <p:extLst>
      <p:ext uri="{BB962C8B-B14F-4D97-AF65-F5344CB8AC3E}">
        <p14:creationId xmlns:p14="http://schemas.microsoft.com/office/powerpoint/2010/main" val="3554832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Properly designed studies</a:t>
            </a:r>
          </a:p>
          <a:p>
            <a:r>
              <a:rPr lang="en-US" dirty="0" smtClean="0"/>
              <a:t>No animal results applied to humans</a:t>
            </a:r>
          </a:p>
          <a:p>
            <a:r>
              <a:rPr lang="en-US" dirty="0" smtClean="0"/>
              <a:t>In peer reviewed journals</a:t>
            </a:r>
            <a:endParaRPr lang="en-US" dirty="0"/>
          </a:p>
        </p:txBody>
      </p:sp>
      <p:sp>
        <p:nvSpPr>
          <p:cNvPr id="4" name="Slide Number Placeholder 3"/>
          <p:cNvSpPr>
            <a:spLocks noGrp="1"/>
          </p:cNvSpPr>
          <p:nvPr>
            <p:ph type="sldNum" sz="quarter" idx="10"/>
          </p:nvPr>
        </p:nvSpPr>
        <p:spPr/>
        <p:txBody>
          <a:bodyPr/>
          <a:lstStyle/>
          <a:p>
            <a:fld id="{BF544966-E5CD-4483-8CF8-D90E0671E81A}" type="slidenum">
              <a:rPr lang="en-US" altLang="en-US" smtClean="0"/>
              <a:pPr/>
              <a:t>49</a:t>
            </a:fld>
            <a:endParaRPr lang="en-US" altLang="en-US" dirty="0"/>
          </a:p>
        </p:txBody>
      </p:sp>
    </p:spTree>
    <p:extLst>
      <p:ext uri="{BB962C8B-B14F-4D97-AF65-F5344CB8AC3E}">
        <p14:creationId xmlns:p14="http://schemas.microsoft.com/office/powerpoint/2010/main" val="275277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A11E4153-2F85-47BB-8902-92895E3E3D40}" type="slidenum">
              <a:rPr lang="en-US" altLang="en-US"/>
              <a:pPr/>
              <a:t>7</a:t>
            </a:fld>
            <a:endParaRPr lang="en-US" altLang="en-US" dirty="0"/>
          </a:p>
        </p:txBody>
      </p:sp>
    </p:spTree>
    <p:extLst>
      <p:ext uri="{BB962C8B-B14F-4D97-AF65-F5344CB8AC3E}">
        <p14:creationId xmlns:p14="http://schemas.microsoft.com/office/powerpoint/2010/main" val="247241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 fuels</a:t>
            </a:r>
          </a:p>
          <a:p>
            <a:r>
              <a:rPr lang="en-US" dirty="0" smtClean="0"/>
              <a:t>Carbohydrates</a:t>
            </a:r>
          </a:p>
          <a:p>
            <a:r>
              <a:rPr lang="en-US" dirty="0" smtClean="0"/>
              <a:t>Fats</a:t>
            </a:r>
          </a:p>
          <a:p>
            <a:r>
              <a:rPr lang="en-US" dirty="0" smtClean="0"/>
              <a:t>Protein contributes when other fuels are not available</a:t>
            </a:r>
          </a:p>
          <a:p>
            <a:endParaRPr lang="en-US" dirty="0"/>
          </a:p>
        </p:txBody>
      </p:sp>
      <p:sp>
        <p:nvSpPr>
          <p:cNvPr id="4" name="Slide Number Placeholder 3"/>
          <p:cNvSpPr>
            <a:spLocks noGrp="1"/>
          </p:cNvSpPr>
          <p:nvPr>
            <p:ph type="sldNum" sz="quarter" idx="10"/>
          </p:nvPr>
        </p:nvSpPr>
        <p:spPr/>
        <p:txBody>
          <a:bodyPr/>
          <a:lstStyle/>
          <a:p>
            <a:fld id="{BF544966-E5CD-4483-8CF8-D90E0671E81A}" type="slidenum">
              <a:rPr lang="en-US" altLang="en-US" smtClean="0"/>
              <a:pPr/>
              <a:t>8</a:t>
            </a:fld>
            <a:endParaRPr lang="en-US" altLang="en-US" dirty="0"/>
          </a:p>
        </p:txBody>
      </p:sp>
    </p:spTree>
    <p:extLst>
      <p:ext uri="{BB962C8B-B14F-4D97-AF65-F5344CB8AC3E}">
        <p14:creationId xmlns:p14="http://schemas.microsoft.com/office/powerpoint/2010/main" val="416513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276B8C8B-B12E-4608-BF31-5AC4A5970B8C}" type="slidenum">
              <a:rPr lang="en-US" altLang="en-US"/>
              <a:pPr/>
              <a:t>13</a:t>
            </a:fld>
            <a:endParaRPr lang="en-US" altLang="en-US" dirty="0"/>
          </a:p>
        </p:txBody>
      </p:sp>
    </p:spTree>
    <p:extLst>
      <p:ext uri="{BB962C8B-B14F-4D97-AF65-F5344CB8AC3E}">
        <p14:creationId xmlns:p14="http://schemas.microsoft.com/office/powerpoint/2010/main" val="348475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defines amounts of:</a:t>
            </a:r>
          </a:p>
          <a:p>
            <a:pPr>
              <a:spcBef>
                <a:spcPct val="0"/>
              </a:spcBef>
            </a:pPr>
            <a:r>
              <a:rPr lang="en-US" altLang="en-US" dirty="0" smtClean="0"/>
              <a:t>Energy</a:t>
            </a:r>
          </a:p>
          <a:p>
            <a:pPr>
              <a:spcBef>
                <a:spcPct val="0"/>
              </a:spcBef>
            </a:pPr>
            <a:r>
              <a:rPr lang="en-US" altLang="en-US" dirty="0" smtClean="0"/>
              <a:t>Nutrients</a:t>
            </a:r>
          </a:p>
          <a:p>
            <a:pPr>
              <a:spcBef>
                <a:spcPct val="0"/>
              </a:spcBef>
            </a:pPr>
            <a:r>
              <a:rPr lang="en-US" altLang="en-US" dirty="0" smtClean="0"/>
              <a:t>Other dietary components</a:t>
            </a:r>
          </a:p>
          <a:p>
            <a:pPr>
              <a:spcBef>
                <a:spcPct val="0"/>
              </a:spcBef>
            </a:pPr>
            <a:r>
              <a:rPr lang="en-US" altLang="en-US" dirty="0" smtClean="0"/>
              <a:t>Physical activity</a:t>
            </a:r>
          </a:p>
          <a:p>
            <a:pPr>
              <a:spcBef>
                <a:spcPct val="0"/>
              </a:spcBef>
            </a:pPr>
            <a:r>
              <a:rPr lang="en-US" altLang="en-US" dirty="0" smtClean="0"/>
              <a:t>Meets the needs of most healthy people</a:t>
            </a:r>
          </a:p>
          <a:p>
            <a:pPr>
              <a:spcBef>
                <a:spcPct val="0"/>
              </a:spcBef>
            </a:pPr>
            <a:r>
              <a:rPr lang="en-US" altLang="en-US" dirty="0" smtClean="0"/>
              <a:t>Collaborative effort of US and Canada</a:t>
            </a:r>
          </a:p>
          <a:p>
            <a:pPr>
              <a:spcBef>
                <a:spcPct val="0"/>
              </a:spcBef>
            </a:pPr>
            <a:endParaRPr lang="en-US" altLang="en-US" dirty="0"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A57BDAD-6546-445E-82A2-104BFCAC52B0}" type="slidenum">
              <a:rPr lang="en-US" altLang="en-US"/>
              <a:pPr/>
              <a:t>15</a:t>
            </a:fld>
            <a:endParaRPr lang="en-US" altLang="en-US" dirty="0"/>
          </a:p>
        </p:txBody>
      </p:sp>
    </p:spTree>
    <p:extLst>
      <p:ext uri="{BB962C8B-B14F-4D97-AF65-F5344CB8AC3E}">
        <p14:creationId xmlns:p14="http://schemas.microsoft.com/office/powerpoint/2010/main" val="8432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CCA78267-DFC9-49C8-B767-27D5DD82569A}" type="slidenum">
              <a:rPr lang="en-US" altLang="en-US"/>
              <a:pPr/>
              <a:t>17</a:t>
            </a:fld>
            <a:endParaRPr lang="en-US" altLang="en-US" dirty="0"/>
          </a:p>
        </p:txBody>
      </p:sp>
    </p:spTree>
    <p:extLst>
      <p:ext uri="{BB962C8B-B14F-4D97-AF65-F5344CB8AC3E}">
        <p14:creationId xmlns:p14="http://schemas.microsoft.com/office/powerpoint/2010/main" val="404560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544966-E5CD-4483-8CF8-D90E0671E81A}" type="slidenum">
              <a:rPr lang="en-US" altLang="en-US" smtClean="0"/>
              <a:pPr/>
              <a:t>18</a:t>
            </a:fld>
            <a:endParaRPr lang="en-US" altLang="en-US" dirty="0"/>
          </a:p>
        </p:txBody>
      </p:sp>
    </p:spTree>
    <p:extLst>
      <p:ext uri="{BB962C8B-B14F-4D97-AF65-F5344CB8AC3E}">
        <p14:creationId xmlns:p14="http://schemas.microsoft.com/office/powerpoint/2010/main" val="249711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fld id="{5623A189-E26E-4A08-BEB0-9F14C6DCCE8E}" type="slidenum">
              <a:rPr lang="en-US" altLang="en-US"/>
              <a:pPr/>
              <a:t>19</a:t>
            </a:fld>
            <a:endParaRPr lang="en-US" altLang="en-US" dirty="0"/>
          </a:p>
        </p:txBody>
      </p:sp>
    </p:spTree>
    <p:extLst>
      <p:ext uri="{BB962C8B-B14F-4D97-AF65-F5344CB8AC3E}">
        <p14:creationId xmlns:p14="http://schemas.microsoft.com/office/powerpoint/2010/main" val="3376430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63270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331332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229159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425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1000097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1554104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1213874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334516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44896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1352550"/>
            <a:ext cx="865822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userDrawn="1"/>
        </p:nvSpPr>
        <p:spPr>
          <a:xfrm>
            <a:off x="-28575" y="1641475"/>
            <a:ext cx="2543175" cy="466725"/>
          </a:xfrm>
          <a:prstGeom prst="roundRect">
            <a:avLst>
              <a:gd name="adj" fmla="val 37382"/>
            </a:avLst>
          </a:prstGeom>
          <a:solidFill>
            <a:srgbClr val="D8383D"/>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4" name="Title 1"/>
          <p:cNvSpPr>
            <a:spLocks noGrp="1"/>
          </p:cNvSpPr>
          <p:nvPr userDrawn="1"/>
        </p:nvSpPr>
        <p:spPr>
          <a:xfrm>
            <a:off x="2667000" y="1219200"/>
            <a:ext cx="5943600" cy="2057400"/>
          </a:xfrm>
          <a:prstGeom prst="rect">
            <a:avLst/>
          </a:prstGeom>
        </p:spPr>
        <p:txBody>
          <a:bodyPr anchor="ctr"/>
          <a:lstStyle/>
          <a:p>
            <a:pPr marL="457200" indent="-457200" fontAlgn="auto">
              <a:lnSpc>
                <a:spcPts val="5600"/>
              </a:lnSpc>
              <a:spcBef>
                <a:spcPts val="0"/>
              </a:spcBef>
              <a:spcAft>
                <a:spcPts val="0"/>
              </a:spcAft>
              <a:defRPr/>
            </a:pPr>
            <a:r>
              <a:rPr lang="en-US" sz="4400" spc="100" dirty="0">
                <a:solidFill>
                  <a:srgbClr val="FFFFFF"/>
                </a:solidFill>
                <a:latin typeface="Arial Narrow"/>
                <a:ea typeface="Times New Roman"/>
                <a:cs typeface="Gisha"/>
              </a:rPr>
              <a:t>Overview of Nutrition           and Health</a:t>
            </a:r>
            <a:endParaRPr lang="en-US" sz="4400" dirty="0">
              <a:latin typeface="Times New Roman"/>
              <a:ea typeface="Times New Roman"/>
            </a:endParaRPr>
          </a:p>
        </p:txBody>
      </p:sp>
      <p:grpSp>
        <p:nvGrpSpPr>
          <p:cNvPr id="5" name="Group 11"/>
          <p:cNvGrpSpPr>
            <a:grpSpLocks/>
          </p:cNvGrpSpPr>
          <p:nvPr userDrawn="1"/>
        </p:nvGrpSpPr>
        <p:grpSpPr bwMode="auto">
          <a:xfrm>
            <a:off x="-30163" y="1568450"/>
            <a:ext cx="2392363" cy="585788"/>
            <a:chOff x="-30480" y="1568668"/>
            <a:chExt cx="2392680" cy="585842"/>
          </a:xfrm>
        </p:grpSpPr>
        <p:sp>
          <p:nvSpPr>
            <p:cNvPr id="6" name="Rectangle 5"/>
            <p:cNvSpPr/>
            <p:nvPr userDrawn="1"/>
          </p:nvSpPr>
          <p:spPr>
            <a:xfrm>
              <a:off x="174335" y="1568668"/>
              <a:ext cx="2187865" cy="58584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115000"/>
                </a:lnSpc>
                <a:spcBef>
                  <a:spcPts val="0"/>
                </a:spcBef>
                <a:spcAft>
                  <a:spcPts val="1000"/>
                </a:spcAft>
                <a:defRPr/>
              </a:pPr>
              <a:r>
                <a:rPr lang="en-US" sz="2800" dirty="0">
                  <a:solidFill>
                    <a:srgbClr val="FFDA1A"/>
                  </a:solidFill>
                  <a:latin typeface="Arial" pitchFamily="34" charset="0"/>
                  <a:ea typeface="OfficinaSansStd-Book"/>
                  <a:cs typeface="Arial" pitchFamily="34" charset="0"/>
                </a:rPr>
                <a:t>Chapter 1</a:t>
              </a:r>
              <a:endParaRPr lang="en-US" sz="2800" dirty="0">
                <a:solidFill>
                  <a:srgbClr val="FFDA1A"/>
                </a:solidFill>
                <a:latin typeface="Arial" pitchFamily="34" charset="0"/>
                <a:ea typeface="Calibri"/>
                <a:cs typeface="Arial" pitchFamily="34" charset="0"/>
              </a:endParaRPr>
            </a:p>
          </p:txBody>
        </p:sp>
        <p:sp>
          <p:nvSpPr>
            <p:cNvPr id="7" name="Rectangle 6"/>
            <p:cNvSpPr/>
            <p:nvPr userDrawn="1"/>
          </p:nvSpPr>
          <p:spPr>
            <a:xfrm>
              <a:off x="-30480" y="1641700"/>
              <a:ext cx="182587" cy="466768"/>
            </a:xfrm>
            <a:prstGeom prst="rect">
              <a:avLst/>
            </a:prstGeom>
            <a:solidFill>
              <a:srgbClr val="D838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8" name="Isosceles Triangle 7"/>
          <p:cNvSpPr/>
          <p:nvPr userDrawn="1"/>
        </p:nvSpPr>
        <p:spPr>
          <a:xfrm rot="5400000">
            <a:off x="6289676" y="3332162"/>
            <a:ext cx="557212" cy="182563"/>
          </a:xfrm>
          <a:prstGeom prst="triangle">
            <a:avLst/>
          </a:prstGeom>
          <a:solidFill>
            <a:srgbClr val="FDAF18"/>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9" name="Isosceles Triangle 8"/>
          <p:cNvSpPr/>
          <p:nvPr userDrawn="1"/>
        </p:nvSpPr>
        <p:spPr>
          <a:xfrm rot="5400000">
            <a:off x="6669882" y="3337718"/>
            <a:ext cx="558800" cy="182563"/>
          </a:xfrm>
          <a:prstGeom prst="triangle">
            <a:avLst/>
          </a:prstGeom>
          <a:solidFill>
            <a:srgbClr val="FDAF18"/>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0" name="Isosceles Triangle 9"/>
          <p:cNvSpPr/>
          <p:nvPr userDrawn="1"/>
        </p:nvSpPr>
        <p:spPr>
          <a:xfrm rot="5400000">
            <a:off x="7050882" y="3337718"/>
            <a:ext cx="558800" cy="182563"/>
          </a:xfrm>
          <a:prstGeom prst="triangle">
            <a:avLst/>
          </a:prstGeom>
          <a:solidFill>
            <a:srgbClr val="FDAF18"/>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1" name="Isosceles Triangle 10"/>
          <p:cNvSpPr/>
          <p:nvPr userDrawn="1"/>
        </p:nvSpPr>
        <p:spPr>
          <a:xfrm rot="5400000">
            <a:off x="7432676" y="3332162"/>
            <a:ext cx="557212" cy="182563"/>
          </a:xfrm>
          <a:prstGeom prst="triangle">
            <a:avLst/>
          </a:prstGeom>
          <a:solidFill>
            <a:srgbClr val="FDAF18"/>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p>
        </p:txBody>
      </p:sp>
      <p:sp>
        <p:nvSpPr>
          <p:cNvPr id="12" name="Date Placeholder 3"/>
          <p:cNvSpPr>
            <a:spLocks noGrp="1"/>
          </p:cNvSpPr>
          <p:nvPr>
            <p:ph type="dt" sz="half" idx="10"/>
          </p:nvPr>
        </p:nvSpPr>
        <p:spPr/>
        <p:txBody>
          <a:bodyPr/>
          <a:lstStyle>
            <a:lvl1pPr>
              <a:defRPr/>
            </a:lvl1pPr>
          </a:lstStyle>
          <a:p>
            <a:fld id="{C2E09A3B-B5FC-480E-8DE8-6C553ACCBB21}" type="datetimeFigureOut">
              <a:rPr lang="en-US" altLang="en-US"/>
              <a:pPr/>
              <a:t>8/21/2017</a:t>
            </a:fld>
            <a:endParaRPr lang="en-US" altLang="en-US" dirty="0"/>
          </a:p>
        </p:txBody>
      </p:sp>
      <p:sp>
        <p:nvSpPr>
          <p:cNvPr id="13" name="Footer Placeholder 4"/>
          <p:cNvSpPr>
            <a:spLocks noGrp="1"/>
          </p:cNvSpPr>
          <p:nvPr>
            <p:ph type="ftr" sz="quarter" idx="11"/>
          </p:nvPr>
        </p:nvSpPr>
        <p:spPr/>
        <p:txBody>
          <a:bodyPr/>
          <a:lstStyle>
            <a:lvl1pPr>
              <a:defRPr/>
            </a:lvl1pPr>
          </a:lstStyle>
          <a:p>
            <a:pPr>
              <a:defRPr/>
            </a:pPr>
            <a:endParaRPr lang="en-US" dirty="0"/>
          </a:p>
        </p:txBody>
      </p:sp>
      <p:sp>
        <p:nvSpPr>
          <p:cNvPr id="14" name="Slide Number Placeholder 5"/>
          <p:cNvSpPr>
            <a:spLocks noGrp="1"/>
          </p:cNvSpPr>
          <p:nvPr>
            <p:ph type="sldNum" sz="quarter" idx="12"/>
          </p:nvPr>
        </p:nvSpPr>
        <p:spPr/>
        <p:txBody>
          <a:bodyPr/>
          <a:lstStyle>
            <a:lvl1pPr>
              <a:defRPr/>
            </a:lvl1pPr>
          </a:lstStyle>
          <a:p>
            <a:fld id="{84963695-4429-41DA-B82A-3C1D9459B9BD}" type="slidenum">
              <a:rPr lang="en-US" altLang="en-US"/>
              <a:pPr/>
              <a:t>‹#›</a:t>
            </a:fld>
            <a:endParaRPr lang="en-US" altLang="en-US" dirty="0"/>
          </a:p>
        </p:txBody>
      </p:sp>
    </p:spTree>
    <p:extLst>
      <p:ext uri="{BB962C8B-B14F-4D97-AF65-F5344CB8AC3E}">
        <p14:creationId xmlns:p14="http://schemas.microsoft.com/office/powerpoint/2010/main" val="1031187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 onl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70517" y="612774"/>
            <a:ext cx="6802967" cy="51022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Date Placeholder 3"/>
          <p:cNvSpPr>
            <a:spLocks noGrp="1"/>
          </p:cNvSpPr>
          <p:nvPr>
            <p:ph type="dt" sz="half" idx="10"/>
          </p:nvPr>
        </p:nvSpPr>
        <p:spPr/>
        <p:txBody>
          <a:bodyPr/>
          <a:lstStyle>
            <a:lvl1pPr>
              <a:defRPr/>
            </a:lvl1pPr>
          </a:lstStyle>
          <a:p>
            <a:fld id="{1BEE6752-11CC-4593-A909-FAA7AE3463B8}" type="datetimeFigureOut">
              <a:rPr lang="en-US" altLang="en-US"/>
              <a:pPr/>
              <a:t>8/21/2017</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E55E7BF2-19CC-4862-84BB-0CDA33D18569}" type="slidenum">
              <a:rPr lang="en-US" altLang="en-US"/>
              <a:pPr/>
              <a:t>‹#›</a:t>
            </a:fld>
            <a:endParaRPr lang="en-US" altLang="en-US" dirty="0"/>
          </a:p>
        </p:txBody>
      </p:sp>
    </p:spTree>
    <p:extLst>
      <p:ext uri="{BB962C8B-B14F-4D97-AF65-F5344CB8AC3E}">
        <p14:creationId xmlns:p14="http://schemas.microsoft.com/office/powerpoint/2010/main" val="3938234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7FC282-5A8A-4EF5-AE2A-17E8509B54E9}" type="datetimeFigureOut">
              <a:rPr lang="en-US" altLang="en-US" smtClean="0"/>
              <a:pPr/>
              <a:t>8/21/2017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AD2C2F0A-AEBF-4DE9-B07A-4B5583D1D8EF}" type="slidenum">
              <a:rPr lang="en-US" altLang="en-US" smtClean="0"/>
              <a:pPr/>
              <a:t>‹#›</a:t>
            </a:fld>
            <a:endParaRPr lang="en-US" altLang="en-US" dirty="0"/>
          </a:p>
        </p:txBody>
      </p:sp>
      <p:sp>
        <p:nvSpPr>
          <p:cNvPr id="7" name="Rectangle 6"/>
          <p:cNvSpPr/>
          <p:nvPr userDrawn="1"/>
        </p:nvSpPr>
        <p:spPr>
          <a:xfrm>
            <a:off x="76200" y="228600"/>
            <a:ext cx="3382963" cy="46038"/>
          </a:xfrm>
          <a:prstGeom prst="rect">
            <a:avLst/>
          </a:prstGeom>
          <a:solidFill>
            <a:srgbClr val="FDAF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187381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76200" y="228600"/>
            <a:ext cx="3382963" cy="46038"/>
          </a:xfrm>
          <a:prstGeom prst="rect">
            <a:avLst/>
          </a:prstGeom>
          <a:solidFill>
            <a:srgbClr val="FDAF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457200" y="274638"/>
            <a:ext cx="8229600" cy="1143000"/>
          </a:xfrm>
        </p:spPr>
        <p:txBody>
          <a:bodyPr anchor="t">
            <a:normAutofit/>
          </a:bodyPr>
          <a:lstStyle>
            <a:lvl1pPr algn="l">
              <a:defRPr sz="4000" b="1">
                <a:solidFill>
                  <a:srgbClr val="598527"/>
                </a:solidFill>
                <a:latin typeface="Arial" pitchFamily="34" charset="0"/>
                <a:cs typeface="Arial" pitchFamily="34" charset="0"/>
              </a:defRPr>
            </a:lvl1pPr>
          </a:lstStyle>
          <a:p>
            <a:r>
              <a:rPr lang="en-US" dirty="0" smtClean="0"/>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fld id="{35B2CA69-57FD-4F0C-A0EB-17EF9B001FEC}" type="datetimeFigureOut">
              <a:rPr lang="en-US" altLang="en-US"/>
              <a:pPr/>
              <a:t>8/21/2017</a:t>
            </a:fld>
            <a:endParaRPr lang="en-US" alt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9" name="Slide Number Placeholder 6"/>
          <p:cNvSpPr>
            <a:spLocks noGrp="1"/>
          </p:cNvSpPr>
          <p:nvPr>
            <p:ph type="sldNum" sz="quarter" idx="12"/>
          </p:nvPr>
        </p:nvSpPr>
        <p:spPr/>
        <p:txBody>
          <a:bodyPr/>
          <a:lstStyle>
            <a:lvl1pPr>
              <a:defRPr/>
            </a:lvl1pPr>
          </a:lstStyle>
          <a:p>
            <a:fld id="{25D6123D-186E-405E-B122-6257D3686B33}" type="slidenum">
              <a:rPr lang="en-US" altLang="en-US"/>
              <a:pPr/>
              <a:t>‹#›</a:t>
            </a:fld>
            <a:endParaRPr lang="en-US" altLang="en-US" dirty="0"/>
          </a:p>
        </p:txBody>
      </p:sp>
    </p:spTree>
    <p:extLst>
      <p:ext uri="{BB962C8B-B14F-4D97-AF65-F5344CB8AC3E}">
        <p14:creationId xmlns:p14="http://schemas.microsoft.com/office/powerpoint/2010/main" val="3252271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p:cNvSpPr/>
          <p:nvPr userDrawn="1"/>
        </p:nvSpPr>
        <p:spPr>
          <a:xfrm>
            <a:off x="76200" y="228600"/>
            <a:ext cx="3382963" cy="46038"/>
          </a:xfrm>
          <a:prstGeom prst="rect">
            <a:avLst/>
          </a:prstGeom>
          <a:solidFill>
            <a:srgbClr val="FDAF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title"/>
          </p:nvPr>
        </p:nvSpPr>
        <p:spPr>
          <a:xfrm>
            <a:off x="457200" y="274638"/>
            <a:ext cx="8229600" cy="1143000"/>
          </a:xfrm>
        </p:spPr>
        <p:txBody>
          <a:bodyPr>
            <a:normAutofit/>
          </a:bodyPr>
          <a:lstStyle>
            <a:lvl1pPr algn="l">
              <a:defRPr sz="3600" b="1">
                <a:solidFill>
                  <a:srgbClr val="598527"/>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fld id="{0578C0FC-2EB4-4DF7-B0B4-BCB468F98A7D}" type="datetimeFigureOut">
              <a:rPr lang="en-US" altLang="en-US"/>
              <a:pPr/>
              <a:t>8/21/2017</a:t>
            </a:fld>
            <a:endParaRPr lang="en-US" altLang="en-US" dirty="0"/>
          </a:p>
        </p:txBody>
      </p:sp>
      <p:sp>
        <p:nvSpPr>
          <p:cNvPr id="5"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4"/>
          <p:cNvSpPr>
            <a:spLocks noGrp="1"/>
          </p:cNvSpPr>
          <p:nvPr>
            <p:ph type="sldNum" sz="quarter" idx="12"/>
          </p:nvPr>
        </p:nvSpPr>
        <p:spPr/>
        <p:txBody>
          <a:bodyPr/>
          <a:lstStyle>
            <a:lvl1pPr>
              <a:defRPr/>
            </a:lvl1pPr>
          </a:lstStyle>
          <a:p>
            <a:fld id="{36E03759-9D4D-4FC7-B822-06E61C389658}" type="slidenum">
              <a:rPr lang="en-US" altLang="en-US"/>
              <a:pPr/>
              <a:t>‹#›</a:t>
            </a:fld>
            <a:endParaRPr lang="en-US" altLang="en-US" dirty="0"/>
          </a:p>
        </p:txBody>
      </p:sp>
    </p:spTree>
    <p:extLst>
      <p:ext uri="{BB962C8B-B14F-4D97-AF65-F5344CB8AC3E}">
        <p14:creationId xmlns:p14="http://schemas.microsoft.com/office/powerpoint/2010/main" val="260205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367883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B2CA69-57FD-4F0C-A0EB-17EF9B001FEC}" type="datetimeFigureOut">
              <a:rPr lang="en-US" altLang="en-US" smtClean="0"/>
              <a:pPr/>
              <a:t>8/21/2017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25D6123D-186E-405E-B122-6257D3686B33}" type="slidenum">
              <a:rPr lang="en-US" altLang="en-US" smtClean="0"/>
              <a:pPr/>
              <a:t>‹#›</a:t>
            </a:fld>
            <a:endParaRPr lang="en-US" altLang="en-US" dirty="0"/>
          </a:p>
        </p:txBody>
      </p:sp>
      <p:sp>
        <p:nvSpPr>
          <p:cNvPr id="8" name="Rectangle 7"/>
          <p:cNvSpPr/>
          <p:nvPr userDrawn="1"/>
        </p:nvSpPr>
        <p:spPr>
          <a:xfrm>
            <a:off x="76200" y="228600"/>
            <a:ext cx="3382963" cy="46038"/>
          </a:xfrm>
          <a:prstGeom prst="rect">
            <a:avLst/>
          </a:prstGeom>
          <a:solidFill>
            <a:srgbClr val="FDAF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402563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25578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78C0FC-2EB4-4DF7-B0B4-BCB468F98A7D}" type="datetimeFigureOut">
              <a:rPr lang="en-US" altLang="en-US" smtClean="0"/>
              <a:pPr/>
              <a:t>8/21/2017</a:t>
            </a:fld>
            <a:endParaRPr lang="en-US" alt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36E03759-9D4D-4FC7-B822-06E61C389658}" type="slidenum">
              <a:rPr lang="en-US" altLang="en-US" smtClean="0"/>
              <a:pPr/>
              <a:t>‹#›</a:t>
            </a:fld>
            <a:endParaRPr lang="en-US" altLang="en-US" dirty="0"/>
          </a:p>
        </p:txBody>
      </p:sp>
      <p:sp>
        <p:nvSpPr>
          <p:cNvPr id="6" name="Rectangle 5"/>
          <p:cNvSpPr/>
          <p:nvPr userDrawn="1"/>
        </p:nvSpPr>
        <p:spPr>
          <a:xfrm>
            <a:off x="76200" y="228600"/>
            <a:ext cx="3382963" cy="46038"/>
          </a:xfrm>
          <a:prstGeom prst="rect">
            <a:avLst/>
          </a:prstGeom>
          <a:solidFill>
            <a:srgbClr val="FDAF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90608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6EC13-4B2B-4013-AB89-3BB6B2B53180}" type="datetimeFigureOut">
              <a:rPr lang="en-US" altLang="en-US" smtClean="0"/>
              <a:pPr/>
              <a:t>8/21/2017</a:t>
            </a:fld>
            <a:endParaRPr lang="en-US" alt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CB694E76-066D-495D-AAA7-18A0AB1F881B}" type="slidenum">
              <a:rPr lang="en-US" altLang="en-US" smtClean="0"/>
              <a:pPr/>
              <a:t>‹#›</a:t>
            </a:fld>
            <a:endParaRPr lang="en-US" altLang="en-US" dirty="0"/>
          </a:p>
        </p:txBody>
      </p:sp>
    </p:spTree>
    <p:extLst>
      <p:ext uri="{BB962C8B-B14F-4D97-AF65-F5344CB8AC3E}">
        <p14:creationId xmlns:p14="http://schemas.microsoft.com/office/powerpoint/2010/main" val="172040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E9150-ADC5-414C-8D7A-B8A4FF066E6C}" type="datetimeFigureOut">
              <a:rPr lang="en-US" altLang="en-US" smtClean="0"/>
              <a:pPr/>
              <a:t>8/21/2017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3684270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0ADF30-CB55-4FEB-8440-B7963000BA0F}" type="datetimeFigureOut">
              <a:rPr lang="en-US" altLang="en-US" smtClean="0"/>
              <a:pPr/>
              <a:t>8/21/2017</a:t>
            </a:fld>
            <a:endParaRPr lang="en-US" alt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3C060391-83DE-4C2B-B486-13CBBC90C3C9}" type="slidenum">
              <a:rPr lang="en-US" altLang="en-US" smtClean="0"/>
              <a:pPr/>
              <a:t>‹#›</a:t>
            </a:fld>
            <a:endParaRPr lang="en-US" altLang="en-US" dirty="0"/>
          </a:p>
        </p:txBody>
      </p:sp>
    </p:spTree>
    <p:extLst>
      <p:ext uri="{BB962C8B-B14F-4D97-AF65-F5344CB8AC3E}">
        <p14:creationId xmlns:p14="http://schemas.microsoft.com/office/powerpoint/2010/main" val="157864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14E9150-ADC5-414C-8D7A-B8A4FF066E6C}" type="datetimeFigureOut">
              <a:rPr lang="en-US" altLang="en-US" smtClean="0"/>
              <a:pPr/>
              <a:t>8/21/2017</a:t>
            </a:fld>
            <a:endParaRPr lang="en-US" alt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6D682BE-88CD-429A-AEFF-0B1C20224C9D}" type="slidenum">
              <a:rPr lang="en-US" altLang="en-US" smtClean="0"/>
              <a:pPr/>
              <a:t>‹#›</a:t>
            </a:fld>
            <a:endParaRPr lang="en-US" altLang="en-US" dirty="0"/>
          </a:p>
        </p:txBody>
      </p:sp>
    </p:spTree>
    <p:extLst>
      <p:ext uri="{BB962C8B-B14F-4D97-AF65-F5344CB8AC3E}">
        <p14:creationId xmlns:p14="http://schemas.microsoft.com/office/powerpoint/2010/main" val="291261540"/>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71" r:id="rId20"/>
    <p:sldLayoutId id="2147483672" r:id="rId21"/>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hyperlink" Target="http://www.choosemyplate.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nhlbi.nih.gov/health/educational/wecan/eat-right/portion-distortion.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oNJ6rh4XIsA" TargetMode="External"/><Relationship Id="rId2" Type="http://schemas.openxmlformats.org/officeDocument/2006/relationships/hyperlink" Target="https://www.youtube.com/watch?v=TlCKwxaw-z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uYamwNVnCV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1.gif"/><Relationship Id="rId5" Type="http://schemas.openxmlformats.org/officeDocument/2006/relationships/image" Target="../media/image50.jpg"/><Relationship Id="rId4" Type="http://schemas.openxmlformats.org/officeDocument/2006/relationships/image" Target="../media/image49.jpg"/></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quickweightloss.net/"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Relationship Id="rId4" Type="http://schemas.openxmlformats.org/officeDocument/2006/relationships/image" Target="../media/image9.jp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5.jpe"/><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Minerals</a:t>
            </a:r>
            <a:endParaRPr lang="en-US" dirty="0"/>
          </a:p>
        </p:txBody>
      </p:sp>
      <p:sp>
        <p:nvSpPr>
          <p:cNvPr id="3" name="Content Placeholder 2"/>
          <p:cNvSpPr>
            <a:spLocks noGrp="1"/>
          </p:cNvSpPr>
          <p:nvPr>
            <p:ph idx="1"/>
          </p:nvPr>
        </p:nvSpPr>
        <p:spPr>
          <a:xfrm>
            <a:off x="457200" y="2209800"/>
            <a:ext cx="8229600" cy="3657600"/>
          </a:xfrm>
        </p:spPr>
        <p:txBody>
          <a:bodyPr/>
          <a:lstStyle/>
          <a:p>
            <a:r>
              <a:rPr lang="en-US" sz="2800" dirty="0"/>
              <a:t>Are inorganic</a:t>
            </a:r>
          </a:p>
          <a:p>
            <a:r>
              <a:rPr lang="en-US" sz="2800" dirty="0"/>
              <a:t>Yield no energy</a:t>
            </a:r>
          </a:p>
          <a:p>
            <a:r>
              <a:rPr lang="en-US" sz="2800" dirty="0"/>
              <a:t>Facilitate release of energy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038600"/>
            <a:ext cx="4826000" cy="2755900"/>
          </a:xfrm>
          <a:prstGeom prst="rect">
            <a:avLst/>
          </a:prstGeom>
        </p:spPr>
      </p:pic>
    </p:spTree>
    <p:extLst>
      <p:ext uri="{BB962C8B-B14F-4D97-AF65-F5344CB8AC3E}">
        <p14:creationId xmlns:p14="http://schemas.microsoft.com/office/powerpoint/2010/main" val="469720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a:xfrm>
            <a:off x="381000" y="1580050"/>
            <a:ext cx="4876800" cy="4495800"/>
          </a:xfrm>
        </p:spPr>
        <p:txBody>
          <a:bodyPr/>
          <a:lstStyle/>
          <a:p>
            <a:r>
              <a:rPr lang="en-US" sz="2800" dirty="0" smtClean="0"/>
              <a:t>Inorganic </a:t>
            </a:r>
            <a:r>
              <a:rPr lang="en-US" sz="2800" dirty="0"/>
              <a:t>medium where all body processes take place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743200"/>
            <a:ext cx="3931920" cy="2664490"/>
          </a:xfrm>
          <a:prstGeom prst="rect">
            <a:avLst/>
          </a:prstGeom>
        </p:spPr>
      </p:pic>
    </p:spTree>
    <p:extLst>
      <p:ext uri="{BB962C8B-B14F-4D97-AF65-F5344CB8AC3E}">
        <p14:creationId xmlns:p14="http://schemas.microsoft.com/office/powerpoint/2010/main" val="15379575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381000"/>
            <a:ext cx="5120640" cy="5120640"/>
          </a:xfrm>
          <a:prstGeom prst="rect">
            <a:avLst/>
          </a:prstGeom>
        </p:spPr>
      </p:pic>
    </p:spTree>
    <p:extLst>
      <p:ext uri="{BB962C8B-B14F-4D97-AF65-F5344CB8AC3E}">
        <p14:creationId xmlns:p14="http://schemas.microsoft.com/office/powerpoint/2010/main" val="4042387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4"/>
          <p:cNvSpPr>
            <a:spLocks noGrp="1"/>
          </p:cNvSpPr>
          <p:nvPr>
            <p:ph type="title"/>
          </p:nvPr>
        </p:nvSpPr>
        <p:spPr>
          <a:xfrm>
            <a:off x="304800" y="228600"/>
            <a:ext cx="8458200" cy="838200"/>
          </a:xfrm>
        </p:spPr>
        <p:txBody>
          <a:bodyPr/>
          <a:lstStyle/>
          <a:p>
            <a:r>
              <a:rPr lang="en-US" altLang="en-US" dirty="0" smtClean="0"/>
              <a:t>Calories</a:t>
            </a:r>
          </a:p>
        </p:txBody>
      </p:sp>
      <p:sp>
        <p:nvSpPr>
          <p:cNvPr id="13314" name="Content Placeholder 5"/>
          <p:cNvSpPr>
            <a:spLocks noGrp="1"/>
          </p:cNvSpPr>
          <p:nvPr>
            <p:ph idx="1"/>
          </p:nvPr>
        </p:nvSpPr>
        <p:spPr>
          <a:xfrm>
            <a:off x="152400" y="1066800"/>
            <a:ext cx="6781800" cy="4800600"/>
          </a:xfrm>
        </p:spPr>
        <p:txBody>
          <a:bodyPr/>
          <a:lstStyle/>
          <a:p>
            <a:endParaRPr lang="en-US" altLang="en-US" dirty="0" smtClean="0"/>
          </a:p>
          <a:p>
            <a:r>
              <a:rPr lang="en-US" altLang="en-US" dirty="0" smtClean="0"/>
              <a:t>Units </a:t>
            </a:r>
            <a:r>
              <a:rPr lang="en-US" altLang="en-US" dirty="0"/>
              <a:t>of measure of Energy</a:t>
            </a:r>
          </a:p>
          <a:p>
            <a:r>
              <a:rPr lang="en-US" altLang="en-US" dirty="0"/>
              <a:t>Kilocalorie = </a:t>
            </a:r>
            <a:r>
              <a:rPr lang="en-US" altLang="en-US" dirty="0" err="1"/>
              <a:t>kcalorie</a:t>
            </a:r>
            <a:r>
              <a:rPr lang="en-US" altLang="en-US" dirty="0"/>
              <a:t> = Calorie</a:t>
            </a:r>
          </a:p>
          <a:p>
            <a:endParaRPr lang="en-US" altLang="en-US" dirty="0" smtClean="0"/>
          </a:p>
          <a:p>
            <a:pPr lvl="2"/>
            <a:r>
              <a:rPr lang="en-US" altLang="en-US" sz="2800" dirty="0" smtClean="0"/>
              <a:t>Amount </a:t>
            </a:r>
            <a:r>
              <a:rPr lang="en-US" altLang="en-US" sz="2800" dirty="0"/>
              <a:t>of heat energy needed to raise the temperature of </a:t>
            </a:r>
            <a:r>
              <a:rPr lang="en-US" altLang="en-US" sz="2800" dirty="0" smtClean="0"/>
              <a:t>1 </a:t>
            </a:r>
            <a:r>
              <a:rPr lang="en-US" altLang="en-US" sz="2800" dirty="0"/>
              <a:t>kilogram of water </a:t>
            </a:r>
            <a:r>
              <a:rPr lang="en-US" altLang="en-US" sz="2800" dirty="0" smtClean="0"/>
              <a:t>1 degree C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52400"/>
            <a:ext cx="2011680" cy="3023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14">
                                            <p:txEl>
                                              <p:pRg st="4" end="4"/>
                                            </p:txEl>
                                          </p:spTgt>
                                        </p:tgtEl>
                                        <p:attrNameLst>
                                          <p:attrName>style.visibility</p:attrName>
                                        </p:attrNameLst>
                                      </p:cBhvr>
                                      <p:to>
                                        <p:strVal val="visible"/>
                                      </p:to>
                                    </p:set>
                                    <p:animEffect transition="in" filter="fade">
                                      <p:cBhvr>
                                        <p:cTn id="15" dur="500"/>
                                        <p:tgtEl>
                                          <p:spTgt spid="133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Calories in Foods</a:t>
            </a:r>
            <a:endParaRPr lang="en-US" dirty="0"/>
          </a:p>
        </p:txBody>
      </p:sp>
      <p:sp>
        <p:nvSpPr>
          <p:cNvPr id="3" name="Content Placeholder 2"/>
          <p:cNvSpPr>
            <a:spLocks noGrp="1"/>
          </p:cNvSpPr>
          <p:nvPr>
            <p:ph idx="1"/>
          </p:nvPr>
        </p:nvSpPr>
        <p:spPr/>
        <p:txBody>
          <a:bodyPr/>
          <a:lstStyle/>
          <a:p>
            <a:r>
              <a:rPr lang="pt-BR" sz="2800" dirty="0"/>
              <a:t>Carbohydrates: 4 kcalories per gram</a:t>
            </a:r>
          </a:p>
          <a:p>
            <a:r>
              <a:rPr lang="pt-BR" sz="2800" dirty="0"/>
              <a:t>Protein: 4 kcalories per gram</a:t>
            </a:r>
          </a:p>
          <a:p>
            <a:r>
              <a:rPr lang="pt-BR" sz="2800" dirty="0"/>
              <a:t>Fats: 9 kcalories per gram</a:t>
            </a:r>
          </a:p>
          <a:p>
            <a:r>
              <a:rPr lang="pt-BR" sz="2800" dirty="0"/>
              <a:t>Alcohol: 7 kcalories per gram</a:t>
            </a:r>
          </a:p>
          <a:p>
            <a:endParaRPr lang="en-US" dirty="0"/>
          </a:p>
        </p:txBody>
      </p:sp>
    </p:spTree>
    <p:extLst>
      <p:ext uri="{BB962C8B-B14F-4D97-AF65-F5344CB8AC3E}">
        <p14:creationId xmlns:p14="http://schemas.microsoft.com/office/powerpoint/2010/main" val="252599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en-US" dirty="0" smtClean="0"/>
              <a:t>Nutrient Recommendations</a:t>
            </a:r>
          </a:p>
        </p:txBody>
      </p:sp>
      <p:sp>
        <p:nvSpPr>
          <p:cNvPr id="15362" name="Content Placeholder 2"/>
          <p:cNvSpPr>
            <a:spLocks noGrp="1"/>
          </p:cNvSpPr>
          <p:nvPr>
            <p:ph idx="1"/>
          </p:nvPr>
        </p:nvSpPr>
        <p:spPr>
          <a:xfrm>
            <a:off x="4191000" y="1828800"/>
            <a:ext cx="4436464" cy="4019550"/>
          </a:xfrm>
        </p:spPr>
        <p:txBody>
          <a:bodyPr>
            <a:normAutofit/>
          </a:bodyPr>
          <a:lstStyle/>
          <a:p>
            <a:pPr lvl="1"/>
            <a:r>
              <a:rPr lang="en-US" altLang="en-US" sz="2800" dirty="0" smtClean="0"/>
              <a:t>Sets of values to be used as nutrient intake goals by individuals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57" y="2412309"/>
            <a:ext cx="3749040" cy="285253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413338"/>
            <a:ext cx="4572000" cy="369332"/>
          </a:xfrm>
          <a:prstGeom prst="rect">
            <a:avLst/>
          </a:prstGeom>
        </p:spPr>
        <p:txBody>
          <a:bodyPr>
            <a:spAutoFit/>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88" y="1447800"/>
            <a:ext cx="8412480" cy="3036572"/>
          </a:xfrm>
          <a:prstGeom prst="rect">
            <a:avLst/>
          </a:prstGeom>
        </p:spPr>
      </p:pic>
    </p:spTree>
    <p:extLst>
      <p:ext uri="{BB962C8B-B14F-4D97-AF65-F5344CB8AC3E}">
        <p14:creationId xmlns:p14="http://schemas.microsoft.com/office/powerpoint/2010/main" val="1440193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fontScale="90000"/>
          </a:bodyPr>
          <a:lstStyle/>
          <a:p>
            <a:r>
              <a:rPr lang="en-US" altLang="en-US" dirty="0"/>
              <a:t>Dietary reference intakes</a:t>
            </a:r>
            <a:br>
              <a:rPr lang="en-US" altLang="en-US" dirty="0"/>
            </a:br>
            <a:endParaRPr lang="en-US" altLang="en-US" dirty="0" smtClean="0"/>
          </a:p>
        </p:txBody>
      </p:sp>
      <p:sp>
        <p:nvSpPr>
          <p:cNvPr id="17410" name="Content Placeholder 2"/>
          <p:cNvSpPr>
            <a:spLocks noGrp="1"/>
          </p:cNvSpPr>
          <p:nvPr>
            <p:ph idx="1"/>
          </p:nvPr>
        </p:nvSpPr>
        <p:spPr>
          <a:xfrm>
            <a:off x="457200" y="1371600"/>
            <a:ext cx="8229600" cy="4495800"/>
          </a:xfrm>
        </p:spPr>
        <p:txBody>
          <a:bodyPr/>
          <a:lstStyle/>
          <a:p>
            <a:pPr lvl="1"/>
            <a:r>
              <a:rPr lang="en-US" altLang="en-US" sz="2400" dirty="0" smtClean="0"/>
              <a:t>Estimated Average Requirements (EAR)</a:t>
            </a:r>
          </a:p>
          <a:p>
            <a:pPr lvl="2"/>
            <a:r>
              <a:rPr lang="en-US" altLang="en-US" sz="2400" dirty="0" smtClean="0"/>
              <a:t>Average requirements to prevent chronic disease</a:t>
            </a:r>
          </a:p>
          <a:p>
            <a:pPr lvl="1"/>
            <a:r>
              <a:rPr lang="en-US" altLang="en-US" sz="2400" dirty="0"/>
              <a:t>Recommended Dietary Allowances (RDA)</a:t>
            </a:r>
          </a:p>
          <a:p>
            <a:pPr lvl="2"/>
            <a:r>
              <a:rPr lang="en-US" altLang="en-US" sz="2400" dirty="0"/>
              <a:t>Used to set goals for </a:t>
            </a:r>
            <a:r>
              <a:rPr lang="en-US" altLang="en-US" sz="2400" dirty="0" err="1" smtClean="0"/>
              <a:t>individuals;meets</a:t>
            </a:r>
            <a:r>
              <a:rPr lang="en-US" altLang="en-US" sz="2400" dirty="0" smtClean="0"/>
              <a:t> needs of 98</a:t>
            </a:r>
            <a:r>
              <a:rPr lang="en-US" altLang="en-US" sz="2400" dirty="0"/>
              <a:t>% </a:t>
            </a:r>
            <a:r>
              <a:rPr lang="en-US" altLang="en-US" sz="2400" dirty="0" smtClean="0"/>
              <a:t>of population</a:t>
            </a:r>
          </a:p>
          <a:p>
            <a:pPr lvl="1"/>
            <a:r>
              <a:rPr lang="en-US" altLang="en-US" sz="2400" dirty="0" smtClean="0"/>
              <a:t>Tolerable Upper Intake Levels (UL) </a:t>
            </a:r>
          </a:p>
          <a:p>
            <a:pPr lvl="2"/>
            <a:r>
              <a:rPr lang="en-US" altLang="en-US" sz="2400" dirty="0" smtClean="0"/>
              <a:t>Hazardous when consumed in excess</a:t>
            </a:r>
          </a:p>
          <a:p>
            <a:pPr lvl="2"/>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 calcmode="lin" valueType="num">
                                      <p:cBhvr additive="base">
                                        <p:cTn id="7" dur="500" fill="hold"/>
                                        <p:tgtEl>
                                          <p:spTgt spid="174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anim calcmode="lin" valueType="num">
                                      <p:cBhvr additive="base">
                                        <p:cTn id="11" dur="500" fill="hold"/>
                                        <p:tgtEl>
                                          <p:spTgt spid="174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410">
                                            <p:txEl>
                                              <p:pRg st="2" end="2"/>
                                            </p:txEl>
                                          </p:spTgt>
                                        </p:tgtEl>
                                        <p:attrNameLst>
                                          <p:attrName>style.visibility</p:attrName>
                                        </p:attrNameLst>
                                      </p:cBhvr>
                                      <p:to>
                                        <p:strVal val="visible"/>
                                      </p:to>
                                    </p:set>
                                    <p:anim calcmode="lin" valueType="num">
                                      <p:cBhvr additive="base">
                                        <p:cTn id="17" dur="500" fill="hold"/>
                                        <p:tgtEl>
                                          <p:spTgt spid="1741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1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410">
                                            <p:txEl>
                                              <p:pRg st="3" end="3"/>
                                            </p:txEl>
                                          </p:spTgt>
                                        </p:tgtEl>
                                        <p:attrNameLst>
                                          <p:attrName>style.visibility</p:attrName>
                                        </p:attrNameLst>
                                      </p:cBhvr>
                                      <p:to>
                                        <p:strVal val="visible"/>
                                      </p:to>
                                    </p:set>
                                    <p:anim calcmode="lin" valueType="num">
                                      <p:cBhvr additive="base">
                                        <p:cTn id="21" dur="500" fill="hold"/>
                                        <p:tgtEl>
                                          <p:spTgt spid="174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4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410">
                                            <p:txEl>
                                              <p:pRg st="4" end="4"/>
                                            </p:txEl>
                                          </p:spTgt>
                                        </p:tgtEl>
                                        <p:attrNameLst>
                                          <p:attrName>style.visibility</p:attrName>
                                        </p:attrNameLst>
                                      </p:cBhvr>
                                      <p:to>
                                        <p:strVal val="visible"/>
                                      </p:to>
                                    </p:set>
                                    <p:anim calcmode="lin" valueType="num">
                                      <p:cBhvr additive="base">
                                        <p:cTn id="27" dur="500" fill="hold"/>
                                        <p:tgtEl>
                                          <p:spTgt spid="1741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410">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410">
                                            <p:txEl>
                                              <p:pRg st="5" end="5"/>
                                            </p:txEl>
                                          </p:spTgt>
                                        </p:tgtEl>
                                        <p:attrNameLst>
                                          <p:attrName>style.visibility</p:attrName>
                                        </p:attrNameLst>
                                      </p:cBhvr>
                                      <p:to>
                                        <p:strVal val="visible"/>
                                      </p:to>
                                    </p:set>
                                    <p:anim calcmode="lin" valueType="num">
                                      <p:cBhvr additive="base">
                                        <p:cTn id="31" dur="500" fill="hold"/>
                                        <p:tgtEl>
                                          <p:spTgt spid="174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95400"/>
            <a:ext cx="7864429" cy="3566160"/>
          </a:xfrm>
          <a:prstGeom prst="rect">
            <a:avLst/>
          </a:prstGeom>
        </p:spPr>
      </p:pic>
    </p:spTree>
    <p:extLst>
      <p:ext uri="{BB962C8B-B14F-4D97-AF65-F5344CB8AC3E}">
        <p14:creationId xmlns:p14="http://schemas.microsoft.com/office/powerpoint/2010/main" val="2011974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normAutofit fontScale="90000"/>
          </a:bodyPr>
          <a:lstStyle/>
          <a:p>
            <a:r>
              <a:rPr lang="en-US" altLang="en-US" dirty="0" smtClean="0"/>
              <a:t>Dietary Guidelines and Food Guides</a:t>
            </a:r>
          </a:p>
        </p:txBody>
      </p:sp>
      <p:sp>
        <p:nvSpPr>
          <p:cNvPr id="20482" name="Content Placeholder 2"/>
          <p:cNvSpPr>
            <a:spLocks noGrp="1"/>
          </p:cNvSpPr>
          <p:nvPr>
            <p:ph idx="1"/>
          </p:nvPr>
        </p:nvSpPr>
        <p:spPr>
          <a:xfrm>
            <a:off x="457200" y="1219200"/>
            <a:ext cx="8229600" cy="2133600"/>
          </a:xfrm>
        </p:spPr>
        <p:txBody>
          <a:bodyPr/>
          <a:lstStyle/>
          <a:p>
            <a:r>
              <a:rPr lang="en-US" altLang="en-US" dirty="0" smtClean="0"/>
              <a:t>Address dietary concerns: overnutrition and </a:t>
            </a:r>
            <a:r>
              <a:rPr lang="en-US" altLang="en-US" dirty="0" err="1" smtClean="0"/>
              <a:t>undernutrition</a:t>
            </a:r>
            <a:endParaRPr lang="en-US" altLang="en-US" dirty="0" smtClean="0"/>
          </a:p>
        </p:txBody>
      </p:sp>
      <p:sp>
        <p:nvSpPr>
          <p:cNvPr id="20483" name="Content Placeholder 1"/>
          <p:cNvSpPr txBox="1">
            <a:spLocks/>
          </p:cNvSpPr>
          <p:nvPr/>
        </p:nvSpPr>
        <p:spPr bwMode="auto">
          <a:xfrm>
            <a:off x="762000" y="3200400"/>
            <a:ext cx="762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lvl="1">
              <a:spcBef>
                <a:spcPct val="20000"/>
              </a:spcBef>
              <a:buFont typeface="Arial" pitchFamily="34" charset="0"/>
              <a:buChar char="–"/>
            </a:pPr>
            <a:endParaRPr lang="en-US" altLang="en-US" sz="2800" dirty="0">
              <a:latin typeface="Arial" pitchFamily="34" charset="0"/>
              <a:cs typeface="Arial" pitchFamily="34" charset="0"/>
            </a:endParaRPr>
          </a:p>
        </p:txBody>
      </p:sp>
      <p:sp>
        <p:nvSpPr>
          <p:cNvPr id="20484" name="Content Placeholder 2"/>
          <p:cNvSpPr txBox="1">
            <a:spLocks/>
          </p:cNvSpPr>
          <p:nvPr/>
        </p:nvSpPr>
        <p:spPr bwMode="auto">
          <a:xfrm>
            <a:off x="4038600" y="3276600"/>
            <a:ext cx="4038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fontAlgn="base">
              <a:spcBef>
                <a:spcPct val="0"/>
              </a:spcBef>
              <a:spcAft>
                <a:spcPct val="0"/>
              </a:spcAft>
              <a:defRPr>
                <a:solidFill>
                  <a:schemeClr val="tx1"/>
                </a:solidFill>
                <a:latin typeface="Calibri" pitchFamily="34" charset="0"/>
                <a:ea typeface="ＭＳ Ｐゴシック" pitchFamily="34" charset="-128"/>
              </a:defRPr>
            </a:lvl6pPr>
            <a:lvl7pPr marL="2971800" indent="-228600" fontAlgn="base">
              <a:spcBef>
                <a:spcPct val="0"/>
              </a:spcBef>
              <a:spcAft>
                <a:spcPct val="0"/>
              </a:spcAft>
              <a:defRPr>
                <a:solidFill>
                  <a:schemeClr val="tx1"/>
                </a:solidFill>
                <a:latin typeface="Calibri" pitchFamily="34" charset="0"/>
                <a:ea typeface="ＭＳ Ｐゴシック" pitchFamily="34" charset="-128"/>
              </a:defRPr>
            </a:lvl7pPr>
            <a:lvl8pPr marL="3429000" indent="-228600" fontAlgn="base">
              <a:spcBef>
                <a:spcPct val="0"/>
              </a:spcBef>
              <a:spcAft>
                <a:spcPct val="0"/>
              </a:spcAft>
              <a:defRPr>
                <a:solidFill>
                  <a:schemeClr val="tx1"/>
                </a:solidFill>
                <a:latin typeface="Calibri" pitchFamily="34" charset="0"/>
                <a:ea typeface="ＭＳ Ｐゴシック" pitchFamily="34" charset="-128"/>
              </a:defRPr>
            </a:lvl8pPr>
            <a:lvl9pPr marL="3886200" indent="-228600" fontAlgn="base">
              <a:spcBef>
                <a:spcPct val="0"/>
              </a:spcBef>
              <a:spcAft>
                <a:spcPct val="0"/>
              </a:spcAft>
              <a:defRPr>
                <a:solidFill>
                  <a:schemeClr val="tx1"/>
                </a:solidFill>
                <a:latin typeface="Calibri" pitchFamily="34" charset="0"/>
                <a:ea typeface="ＭＳ Ｐゴシック" pitchFamily="34" charset="-128"/>
              </a:defRPr>
            </a:lvl9pPr>
          </a:lstStyle>
          <a:p>
            <a:pPr lvl="1">
              <a:spcBef>
                <a:spcPct val="20000"/>
              </a:spcBef>
              <a:buFont typeface="Arial" pitchFamily="34" charset="0"/>
              <a:buChar char="–"/>
            </a:pPr>
            <a:endParaRPr lang="en-US" altLang="en-US" sz="2800" dirty="0">
              <a:latin typeface="Arial" pitchFamily="34" charset="0"/>
              <a:cs typeface="Arial"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750123"/>
            <a:ext cx="2834640" cy="257695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4511" y="1905000"/>
            <a:ext cx="4486275" cy="10191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3487346"/>
            <a:ext cx="2524125" cy="180975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5100" y="3018408"/>
            <a:ext cx="1866900" cy="24479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How much do you know about nutrition and health?</a:t>
            </a:r>
            <a:endParaRPr lang="en-US" dirty="0"/>
          </a:p>
        </p:txBody>
      </p:sp>
      <p:sp>
        <p:nvSpPr>
          <p:cNvPr id="3" name="Content Placeholder 2"/>
          <p:cNvSpPr>
            <a:spLocks noGrp="1"/>
          </p:cNvSpPr>
          <p:nvPr>
            <p:ph idx="1"/>
          </p:nvPr>
        </p:nvSpPr>
        <p:spPr>
          <a:xfrm>
            <a:off x="457200" y="1371600"/>
            <a:ext cx="8229600" cy="4495800"/>
          </a:xfrm>
        </p:spPr>
        <p:txBody>
          <a:bodyPr>
            <a:normAutofit lnSpcReduction="10000"/>
          </a:bodyPr>
          <a:lstStyle/>
          <a:p>
            <a:pPr marL="457200" indent="-457200">
              <a:buFont typeface="+mj-lt"/>
              <a:buAutoNum type="arabicPeriod"/>
            </a:pPr>
            <a:r>
              <a:rPr lang="en-US" sz="2400" dirty="0" smtClean="0"/>
              <a:t>Name one food that you have heard is beneficial for your health</a:t>
            </a:r>
          </a:p>
          <a:p>
            <a:pPr marL="457200" indent="-457200">
              <a:buFont typeface="+mj-lt"/>
              <a:buAutoNum type="arabicPeriod"/>
            </a:pPr>
            <a:r>
              <a:rPr lang="en-US" sz="2400" dirty="0" smtClean="0"/>
              <a:t>The only ways to prevent chronic diseases is to eat healthy and exercise every day.  True or False?</a:t>
            </a:r>
          </a:p>
          <a:p>
            <a:pPr marL="457200" indent="-457200">
              <a:buFont typeface="+mj-lt"/>
              <a:buAutoNum type="arabicPeriod"/>
            </a:pPr>
            <a:r>
              <a:rPr lang="en-US" sz="2400" dirty="0" smtClean="0"/>
              <a:t>You can influence the lifestyle and food choices your friends, family and patients have. True or False?</a:t>
            </a:r>
          </a:p>
          <a:p>
            <a:pPr marL="457200" indent="-457200">
              <a:buFont typeface="+mj-lt"/>
              <a:buAutoNum type="arabicPeriod"/>
            </a:pPr>
            <a:r>
              <a:rPr lang="en-US" sz="2400" dirty="0" smtClean="0"/>
              <a:t>Nutrition plays a large role in preventing which chronic diseases?</a:t>
            </a:r>
          </a:p>
          <a:p>
            <a:pPr marL="457200" indent="-457200">
              <a:buFont typeface="+mj-lt"/>
              <a:buAutoNum type="arabicPeriod"/>
            </a:pPr>
            <a:r>
              <a:rPr lang="en-US" sz="2400" dirty="0" smtClean="0"/>
              <a:t>Most Americans get the recommended amount of fiber in their diet (25-35g).  True or False?</a:t>
            </a:r>
          </a:p>
          <a:p>
            <a:pPr marL="0" indent="0">
              <a:buNone/>
            </a:pPr>
            <a:r>
              <a:rPr lang="en-US" dirty="0" smtClean="0"/>
              <a:t> </a:t>
            </a:r>
            <a:endParaRPr lang="en-US" dirty="0"/>
          </a:p>
        </p:txBody>
      </p:sp>
    </p:spTree>
    <p:extLst>
      <p:ext uri="{BB962C8B-B14F-4D97-AF65-F5344CB8AC3E}">
        <p14:creationId xmlns:p14="http://schemas.microsoft.com/office/powerpoint/2010/main" val="172846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5588" y="304800"/>
            <a:ext cx="609282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457200" y="2362200"/>
            <a:ext cx="7772400" cy="3505200"/>
          </a:xfrm>
        </p:spPr>
        <p:txBody>
          <a:bodyPr/>
          <a:lstStyle/>
          <a:p>
            <a:endParaRPr lang="en-US" sz="2800" dirty="0" smtClean="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6625"/>
            <a:ext cx="4572000" cy="3048000"/>
          </a:xfrm>
          <a:prstGeom prst="rect">
            <a:avLst/>
          </a:prstGeom>
        </p:spPr>
      </p:pic>
      <p:sp>
        <p:nvSpPr>
          <p:cNvPr id="6" name="Rectangle 5"/>
          <p:cNvSpPr/>
          <p:nvPr/>
        </p:nvSpPr>
        <p:spPr>
          <a:xfrm>
            <a:off x="0" y="3200400"/>
            <a:ext cx="8991600" cy="2677656"/>
          </a:xfrm>
          <a:prstGeom prst="rect">
            <a:avLst/>
          </a:prstGeom>
        </p:spPr>
        <p:txBody>
          <a:bodyPr wrap="square">
            <a:spAutoFit/>
          </a:bodyPr>
          <a:lstStyle/>
          <a:p>
            <a:r>
              <a:rPr lang="en-US" sz="2800" dirty="0"/>
              <a:t>1.Follow a healthy eating pattern across the lifespan.</a:t>
            </a:r>
          </a:p>
          <a:p>
            <a:r>
              <a:rPr lang="en-US" sz="2800" dirty="0"/>
              <a:t>2.Focus on variety, nutrient density, and amount. </a:t>
            </a:r>
          </a:p>
          <a:p>
            <a:r>
              <a:rPr lang="en-US" sz="2800" dirty="0"/>
              <a:t>3.Limit calories from added sugars and saturated fats and reduce sodium intake. </a:t>
            </a:r>
          </a:p>
          <a:p>
            <a:r>
              <a:rPr lang="en-US" sz="2800" dirty="0"/>
              <a:t>4.Shift to healthier food and beverage choices. </a:t>
            </a:r>
          </a:p>
          <a:p>
            <a:r>
              <a:rPr lang="en-US" sz="2800" dirty="0"/>
              <a:t>5.Support healthy eating patterns for all. </a:t>
            </a:r>
          </a:p>
        </p:txBody>
      </p:sp>
    </p:spTree>
    <p:extLst>
      <p:ext uri="{BB962C8B-B14F-4D97-AF65-F5344CB8AC3E}">
        <p14:creationId xmlns:p14="http://schemas.microsoft.com/office/powerpoint/2010/main" val="1888944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5693866"/>
          </a:xfrm>
          <a:prstGeom prst="rect">
            <a:avLst/>
          </a:prstGeom>
        </p:spPr>
        <p:txBody>
          <a:bodyPr wrap="square">
            <a:spAutoFit/>
          </a:bodyPr>
          <a:lstStyle/>
          <a:p>
            <a:endParaRPr lang="en-US" sz="2800" dirty="0"/>
          </a:p>
          <a:p>
            <a:r>
              <a:rPr lang="en-US" sz="2800" dirty="0"/>
              <a:t>A healthy eating pattern includes</a:t>
            </a:r>
            <a:r>
              <a:rPr lang="en-US" sz="2800" dirty="0" smtClean="0"/>
              <a:t>:</a:t>
            </a:r>
            <a:endParaRPr lang="en-US" sz="2800" dirty="0"/>
          </a:p>
          <a:p>
            <a:r>
              <a:rPr lang="en-US" sz="2800" dirty="0"/>
              <a:t>•A variety of vegetables from all of the subgroups—dark green, red and orange, legumes (beans and peas), starchy, and other</a:t>
            </a:r>
          </a:p>
          <a:p>
            <a:r>
              <a:rPr lang="en-US" sz="2800" dirty="0"/>
              <a:t>•Fruits, especially whole fruits</a:t>
            </a:r>
          </a:p>
          <a:p>
            <a:r>
              <a:rPr lang="en-US" sz="2800" dirty="0"/>
              <a:t>•Grains, at least half of which are whole grains</a:t>
            </a:r>
          </a:p>
          <a:p>
            <a:r>
              <a:rPr lang="en-US" sz="2800" dirty="0"/>
              <a:t>•Fat-free or low-fat dairy, including milk, yogurt, cheese, and/or fortified soy beverages</a:t>
            </a:r>
          </a:p>
          <a:p>
            <a:r>
              <a:rPr lang="en-US" sz="2800" dirty="0"/>
              <a:t>•A variety of protein foods, including seafood, lean meats and poultry, eggs, legumes (beans and peas), and nuts, seeds, and soy products</a:t>
            </a:r>
          </a:p>
          <a:p>
            <a:r>
              <a:rPr lang="en-US" sz="2800" dirty="0"/>
              <a:t>•</a:t>
            </a:r>
            <a:r>
              <a:rPr lang="en-US" sz="2800" dirty="0" smtClean="0"/>
              <a:t>Oils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427" y="4769941"/>
            <a:ext cx="24622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559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
            <a:ext cx="9296400" cy="4953000"/>
          </a:xfrm>
        </p:spPr>
        <p:txBody>
          <a:bodyPr>
            <a:normAutofit fontScale="85000" lnSpcReduction="10000"/>
          </a:bodyPr>
          <a:lstStyle/>
          <a:p>
            <a:endParaRPr lang="en-US" sz="2400" dirty="0"/>
          </a:p>
          <a:p>
            <a:r>
              <a:rPr lang="en-US" sz="2800" dirty="0">
                <a:latin typeface="+mn-lt"/>
              </a:rPr>
              <a:t>A healthy eating pattern limits:</a:t>
            </a:r>
          </a:p>
          <a:p>
            <a:r>
              <a:rPr lang="en-US" sz="2800" dirty="0" smtClean="0">
                <a:latin typeface="+mn-lt"/>
              </a:rPr>
              <a:t>Saturated </a:t>
            </a:r>
            <a:r>
              <a:rPr lang="en-US" sz="2800" dirty="0">
                <a:latin typeface="+mn-lt"/>
              </a:rPr>
              <a:t>fats and trans fats, added sugars, and sodium</a:t>
            </a:r>
          </a:p>
          <a:p>
            <a:r>
              <a:rPr lang="en-US" sz="2800" dirty="0" smtClean="0">
                <a:latin typeface="+mn-lt"/>
              </a:rPr>
              <a:t>Consume </a:t>
            </a:r>
            <a:r>
              <a:rPr lang="en-US" sz="2800" dirty="0">
                <a:latin typeface="+mn-lt"/>
              </a:rPr>
              <a:t>less than 10 percent of calories per day from added sugars[3]</a:t>
            </a:r>
          </a:p>
          <a:p>
            <a:r>
              <a:rPr lang="en-US" sz="2800" dirty="0" smtClean="0">
                <a:latin typeface="+mn-lt"/>
              </a:rPr>
              <a:t>Consume </a:t>
            </a:r>
            <a:r>
              <a:rPr lang="en-US" sz="2800" dirty="0">
                <a:latin typeface="+mn-lt"/>
              </a:rPr>
              <a:t>less than 10 percent of calories per day from saturated fats[4]</a:t>
            </a:r>
          </a:p>
          <a:p>
            <a:r>
              <a:rPr lang="en-US" sz="2800" dirty="0" smtClean="0">
                <a:latin typeface="+mn-lt"/>
              </a:rPr>
              <a:t>Consume </a:t>
            </a:r>
            <a:r>
              <a:rPr lang="en-US" sz="2800" dirty="0">
                <a:latin typeface="+mn-lt"/>
              </a:rPr>
              <a:t>less than 2,300 milligrams (mg) per day of sodium[5]</a:t>
            </a:r>
          </a:p>
          <a:p>
            <a:r>
              <a:rPr lang="en-US" sz="2800" dirty="0" smtClean="0">
                <a:latin typeface="+mn-lt"/>
              </a:rPr>
              <a:t>If </a:t>
            </a:r>
            <a:r>
              <a:rPr lang="en-US" sz="2800" dirty="0">
                <a:latin typeface="+mn-lt"/>
              </a:rPr>
              <a:t>alcohol is consumed, it should be consumed in moderation—up to one drink per day for women and up to two drinks per day for men—and only by adults of legal drinking age</a:t>
            </a:r>
          </a:p>
          <a:p>
            <a:endParaRPr lang="en-US" dirty="0"/>
          </a:p>
        </p:txBody>
      </p:sp>
    </p:spTree>
    <p:extLst>
      <p:ext uri="{BB962C8B-B14F-4D97-AF65-F5344CB8AC3E}">
        <p14:creationId xmlns:p14="http://schemas.microsoft.com/office/powerpoint/2010/main" val="2204589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Nutritious Diet?</a:t>
            </a:r>
            <a:endParaRPr lang="en-US" dirty="0"/>
          </a:p>
        </p:txBody>
      </p:sp>
      <p:sp>
        <p:nvSpPr>
          <p:cNvPr id="3" name="Content Placeholder 2"/>
          <p:cNvSpPr>
            <a:spLocks noGrp="1"/>
          </p:cNvSpPr>
          <p:nvPr>
            <p:ph idx="1"/>
          </p:nvPr>
        </p:nvSpPr>
        <p:spPr/>
        <p:txBody>
          <a:bodyPr/>
          <a:lstStyle/>
          <a:p>
            <a:r>
              <a:rPr lang="en-US" sz="2800" dirty="0"/>
              <a:t>Nutrient density</a:t>
            </a:r>
          </a:p>
          <a:p>
            <a:r>
              <a:rPr lang="en-US" sz="2800" dirty="0"/>
              <a:t>Moderation</a:t>
            </a:r>
          </a:p>
          <a:p>
            <a:r>
              <a:rPr lang="en-US" sz="2800" dirty="0" smtClean="0"/>
              <a:t>Variety</a:t>
            </a:r>
          </a:p>
          <a:p>
            <a:r>
              <a:rPr lang="en-US" sz="2800" dirty="0"/>
              <a:t>Adequacy</a:t>
            </a:r>
          </a:p>
          <a:p>
            <a:r>
              <a:rPr lang="en-US" sz="2800" dirty="0"/>
              <a:t>Balance</a:t>
            </a:r>
          </a:p>
          <a:p>
            <a:r>
              <a:rPr lang="en-US" sz="2800" dirty="0" smtClean="0"/>
              <a:t>Calorie </a:t>
            </a:r>
            <a:r>
              <a:rPr lang="en-US" sz="2800" dirty="0"/>
              <a:t>control</a:t>
            </a:r>
          </a:p>
          <a:p>
            <a:endParaRPr lang="en-US" dirty="0"/>
          </a:p>
          <a:p>
            <a:endParaRPr lang="en-US" dirty="0"/>
          </a:p>
        </p:txBody>
      </p:sp>
    </p:spTree>
    <p:extLst>
      <p:ext uri="{BB962C8B-B14F-4D97-AF65-F5344CB8AC3E}">
        <p14:creationId xmlns:p14="http://schemas.microsoft.com/office/powerpoint/2010/main" val="292414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normAutofit/>
          </a:bodyPr>
          <a:lstStyle/>
          <a:p>
            <a:r>
              <a:rPr lang="en-US" altLang="en-US" dirty="0" smtClean="0"/>
              <a:t>Nutrient Density</a:t>
            </a:r>
          </a:p>
        </p:txBody>
      </p:sp>
      <p:sp>
        <p:nvSpPr>
          <p:cNvPr id="29698" name="Content Placeholder 2"/>
          <p:cNvSpPr>
            <a:spLocks noGrp="1"/>
          </p:cNvSpPr>
          <p:nvPr>
            <p:ph idx="1"/>
          </p:nvPr>
        </p:nvSpPr>
        <p:spPr>
          <a:xfrm>
            <a:off x="453207" y="1638301"/>
            <a:ext cx="8229600" cy="4648200"/>
          </a:xfrm>
        </p:spPr>
        <p:txBody>
          <a:bodyPr/>
          <a:lstStyle/>
          <a:p>
            <a:pPr lvl="1"/>
            <a:r>
              <a:rPr lang="en-US" altLang="en-US" sz="2800" dirty="0" smtClean="0"/>
              <a:t>A measure of the nutrients a food provides relative to the energy it provides</a:t>
            </a:r>
          </a:p>
          <a:p>
            <a:pPr lvl="1"/>
            <a:r>
              <a:rPr lang="en-US" altLang="en-US" sz="2800" dirty="0" smtClean="0"/>
              <a:t>More nutrients and fewer calories = more nutrient dense</a:t>
            </a:r>
          </a:p>
          <a:p>
            <a:pPr lvl="1"/>
            <a:endParaRPr lang="en-US" altLang="en-US" dirty="0" smtClean="0"/>
          </a:p>
          <a:p>
            <a:pPr lvl="1"/>
            <a:endParaRPr lang="en-US" altLang="en-US" dirty="0" smtClean="0"/>
          </a:p>
          <a:p>
            <a:pPr marL="457200" lvl="1" indent="0">
              <a:buNone/>
            </a:pPr>
            <a:endParaRPr lang="en-US" altLang="en-US" dirty="0"/>
          </a:p>
          <a:p>
            <a:pPr lvl="1"/>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408" y="3794283"/>
            <a:ext cx="2009775" cy="22764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579" y="3922108"/>
            <a:ext cx="2377440" cy="2020824"/>
          </a:xfrm>
          <a:prstGeom prst="rect">
            <a:avLst/>
          </a:prstGeom>
        </p:spPr>
      </p:pic>
      <p:sp>
        <p:nvSpPr>
          <p:cNvPr id="4" name="TextBox 3"/>
          <p:cNvSpPr txBox="1"/>
          <p:nvPr/>
        </p:nvSpPr>
        <p:spPr>
          <a:xfrm>
            <a:off x="3429000" y="3962401"/>
            <a:ext cx="1371600" cy="707886"/>
          </a:xfrm>
          <a:prstGeom prst="rect">
            <a:avLst/>
          </a:prstGeom>
          <a:noFill/>
        </p:spPr>
        <p:txBody>
          <a:bodyPr wrap="square" rtlCol="0">
            <a:spAutoFit/>
          </a:bodyPr>
          <a:lstStyle/>
          <a:p>
            <a:r>
              <a:rPr lang="en-US" sz="4000" dirty="0" smtClean="0"/>
              <a:t>    vs</a:t>
            </a:r>
            <a:endParaRPr lang="en-US" sz="4000" dirty="0"/>
          </a:p>
        </p:txBody>
      </p:sp>
      <p:sp>
        <p:nvSpPr>
          <p:cNvPr id="6" name="TextBox 5"/>
          <p:cNvSpPr txBox="1"/>
          <p:nvPr/>
        </p:nvSpPr>
        <p:spPr>
          <a:xfrm>
            <a:off x="1536784" y="6230855"/>
            <a:ext cx="2057399" cy="46166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100 Calories</a:t>
            </a:r>
            <a:endParaRPr lang="en-US" sz="24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219200"/>
            <a:ext cx="5303520" cy="3754171"/>
          </a:xfrm>
          <a:prstGeom prst="rect">
            <a:avLst/>
          </a:prstGeom>
        </p:spPr>
      </p:pic>
    </p:spTree>
    <p:extLst>
      <p:ext uri="{BB962C8B-B14F-4D97-AF65-F5344CB8AC3E}">
        <p14:creationId xmlns:p14="http://schemas.microsoft.com/office/powerpoint/2010/main" val="1061673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normAutofit/>
          </a:bodyPr>
          <a:lstStyle/>
          <a:p>
            <a:r>
              <a:rPr lang="en-US" altLang="en-US" dirty="0" smtClean="0"/>
              <a:t>Food Guides </a:t>
            </a:r>
          </a:p>
        </p:txBody>
      </p:sp>
      <p:sp>
        <p:nvSpPr>
          <p:cNvPr id="24578" name="Content Placeholder 2"/>
          <p:cNvSpPr>
            <a:spLocks noGrp="1"/>
          </p:cNvSpPr>
          <p:nvPr>
            <p:ph idx="1"/>
          </p:nvPr>
        </p:nvSpPr>
        <p:spPr>
          <a:xfrm>
            <a:off x="457200" y="1570038"/>
            <a:ext cx="8229600" cy="4525962"/>
          </a:xfrm>
        </p:spPr>
        <p:txBody>
          <a:bodyPr/>
          <a:lstStyle/>
          <a:p>
            <a:r>
              <a:rPr lang="en-US" altLang="en-US" sz="3200" dirty="0" smtClean="0"/>
              <a:t>The USDA food patterns </a:t>
            </a:r>
          </a:p>
          <a:p>
            <a:pPr marL="971550" lvl="1" indent="-514350">
              <a:buFont typeface="+mj-lt"/>
              <a:buAutoNum type="arabicPeriod"/>
            </a:pPr>
            <a:r>
              <a:rPr lang="en-US" altLang="en-US" sz="3200" dirty="0" smtClean="0"/>
              <a:t>Vegetables</a:t>
            </a:r>
          </a:p>
          <a:p>
            <a:pPr marL="971550" lvl="1" indent="-514350">
              <a:buFont typeface="+mj-lt"/>
              <a:buAutoNum type="arabicPeriod"/>
            </a:pPr>
            <a:r>
              <a:rPr lang="en-US" altLang="en-US" sz="3200" dirty="0" smtClean="0"/>
              <a:t>Fruits</a:t>
            </a:r>
          </a:p>
          <a:p>
            <a:pPr marL="971550" lvl="1" indent="-514350">
              <a:buFont typeface="+mj-lt"/>
              <a:buAutoNum type="arabicPeriod"/>
            </a:pPr>
            <a:r>
              <a:rPr lang="en-US" altLang="en-US" sz="3200" dirty="0" smtClean="0"/>
              <a:t>Grains</a:t>
            </a:r>
          </a:p>
          <a:p>
            <a:pPr marL="971550" lvl="1" indent="-514350">
              <a:buFont typeface="+mj-lt"/>
              <a:buAutoNum type="arabicPeriod"/>
            </a:pPr>
            <a:r>
              <a:rPr lang="en-US" altLang="en-US" sz="3200" dirty="0" smtClean="0"/>
              <a:t>Milk and Milk Products</a:t>
            </a:r>
          </a:p>
          <a:p>
            <a:pPr marL="971550" lvl="1" indent="-514350">
              <a:buFont typeface="+mj-lt"/>
              <a:buAutoNum type="arabicPeriod"/>
            </a:pPr>
            <a:r>
              <a:rPr lang="en-US" altLang="en-US" sz="3200" dirty="0" smtClean="0"/>
              <a:t>Protein ( animal and plant</a:t>
            </a:r>
            <a:r>
              <a:rPr lang="en-US" altLang="en-US" dirty="0" smtClean="0"/>
              <a:t>)</a:t>
            </a:r>
          </a:p>
          <a:p>
            <a:endParaRPr lang="en-US" alt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hlinkClick r:id="rId3" action="ppaction://hlinksldjump"/>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399" y="152400"/>
            <a:ext cx="4764089"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http://www.choosemyplate.gov</a:t>
            </a:r>
            <a:endParaRPr lang="en-US" dirty="0"/>
          </a:p>
        </p:txBody>
      </p:sp>
    </p:spTree>
    <p:extLst>
      <p:ext uri="{BB962C8B-B14F-4D97-AF65-F5344CB8AC3E}">
        <p14:creationId xmlns:p14="http://schemas.microsoft.com/office/powerpoint/2010/main" val="3354978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Care Professional and Nutrition</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Responsibility and Opportunity</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311" y="2557451"/>
            <a:ext cx="4480560" cy="2981606"/>
          </a:xfrm>
          <a:prstGeom prst="rect">
            <a:avLst/>
          </a:prstGeom>
        </p:spPr>
      </p:pic>
    </p:spTree>
    <p:extLst>
      <p:ext uri="{BB962C8B-B14F-4D97-AF65-F5344CB8AC3E}">
        <p14:creationId xmlns:p14="http://schemas.microsoft.com/office/powerpoint/2010/main" val="26217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Portion Sizes</a:t>
            </a:r>
            <a:endParaRPr lang="en-US" dirty="0"/>
          </a:p>
        </p:txBody>
      </p:sp>
      <p:sp>
        <p:nvSpPr>
          <p:cNvPr id="3" name="Content Placeholder 2"/>
          <p:cNvSpPr>
            <a:spLocks noGrp="1"/>
          </p:cNvSpPr>
          <p:nvPr>
            <p:ph idx="1"/>
          </p:nvPr>
        </p:nvSpPr>
        <p:spPr/>
        <p:txBody>
          <a:bodyPr>
            <a:normAutofit/>
          </a:bodyPr>
          <a:lstStyle/>
          <a:p>
            <a:r>
              <a:rPr lang="en-US" sz="2800" dirty="0" smtClean="0"/>
              <a:t>Healthy Diet= Nutrient dense foods in the proper portion sizes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399" y="2971800"/>
            <a:ext cx="3383280" cy="2534197"/>
          </a:xfrm>
          <a:prstGeom prst="rect">
            <a:avLst/>
          </a:prstGeom>
        </p:spPr>
      </p:pic>
    </p:spTree>
    <p:extLst>
      <p:ext uri="{BB962C8B-B14F-4D97-AF65-F5344CB8AC3E}">
        <p14:creationId xmlns:p14="http://schemas.microsoft.com/office/powerpoint/2010/main" val="381753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Portion Sizes</a:t>
            </a:r>
            <a:endParaRPr lang="en-US" dirty="0"/>
          </a:p>
        </p:txBody>
      </p:sp>
      <p:pic>
        <p:nvPicPr>
          <p:cNvPr id="86018" name="Picture 2" descr="C:\Users\harri_000\Documents\Portion_Siz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914399"/>
            <a:ext cx="7696200" cy="489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777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3840480" cy="59314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981" y="-11243"/>
            <a:ext cx="4206240" cy="5739589"/>
          </a:xfrm>
          <a:prstGeom prst="rect">
            <a:avLst/>
          </a:prstGeom>
        </p:spPr>
      </p:pic>
    </p:spTree>
    <p:extLst>
      <p:ext uri="{BB962C8B-B14F-4D97-AF65-F5344CB8AC3E}">
        <p14:creationId xmlns:p14="http://schemas.microsoft.com/office/powerpoint/2010/main" val="1021033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0"/>
            <a:ext cx="6766560" cy="5803178"/>
          </a:xfrm>
        </p:spPr>
      </p:pic>
    </p:spTree>
    <p:extLst>
      <p:ext uri="{BB962C8B-B14F-4D97-AF65-F5344CB8AC3E}">
        <p14:creationId xmlns:p14="http://schemas.microsoft.com/office/powerpoint/2010/main" val="3520954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Portion Distortion, Eat Right, NHLBI, NIH</a:t>
            </a:r>
            <a:endParaRPr lang="en-US" dirty="0"/>
          </a:p>
        </p:txBody>
      </p:sp>
    </p:spTree>
    <p:extLst>
      <p:ext uri="{BB962C8B-B14F-4D97-AF65-F5344CB8AC3E}">
        <p14:creationId xmlns:p14="http://schemas.microsoft.com/office/powerpoint/2010/main" val="6140694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dirty="0" smtClean="0"/>
              <a:t>Food Labels</a:t>
            </a:r>
          </a:p>
        </p:txBody>
      </p:sp>
      <p:sp>
        <p:nvSpPr>
          <p:cNvPr id="32770" name="Content Placeholder 2"/>
          <p:cNvSpPr>
            <a:spLocks noGrp="1"/>
          </p:cNvSpPr>
          <p:nvPr>
            <p:ph idx="1"/>
          </p:nvPr>
        </p:nvSpPr>
        <p:spPr/>
        <p:txBody>
          <a:bodyPr>
            <a:normAutofit/>
          </a:bodyPr>
          <a:lstStyle/>
          <a:p>
            <a:r>
              <a:rPr lang="en-US" altLang="en-US" sz="2400" dirty="0" smtClean="0"/>
              <a:t>The ingredient list</a:t>
            </a:r>
          </a:p>
          <a:p>
            <a:pPr lvl="1"/>
            <a:r>
              <a:rPr lang="en-US" altLang="en-US" sz="2400" dirty="0" smtClean="0"/>
              <a:t>All packaged foods must list all ingredients on the label in descending order of </a:t>
            </a:r>
            <a:r>
              <a:rPr lang="en-US" altLang="en-US" sz="2400" b="1" dirty="0" smtClean="0"/>
              <a:t>predominance by weight</a:t>
            </a:r>
          </a:p>
          <a:p>
            <a:r>
              <a:rPr lang="en-US" altLang="en-US" sz="2400" dirty="0" smtClean="0"/>
              <a:t>Nutrition facts panel</a:t>
            </a:r>
          </a:p>
          <a:p>
            <a:pPr lvl="1"/>
            <a:r>
              <a:rPr lang="en-US" altLang="en-US" sz="2400" dirty="0" smtClean="0"/>
              <a:t>Serving sizes</a:t>
            </a:r>
          </a:p>
          <a:p>
            <a:pPr lvl="1"/>
            <a:r>
              <a:rPr lang="en-US" altLang="en-US" sz="2400" dirty="0" smtClean="0"/>
              <a:t>Daily values</a:t>
            </a:r>
          </a:p>
          <a:p>
            <a:pPr lvl="1"/>
            <a:r>
              <a:rPr lang="en-US" altLang="en-US" sz="2400" dirty="0" smtClean="0"/>
              <a:t>Nutrient quantities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 calcmode="lin" valueType="num">
                                      <p:cBhvr additive="base">
                                        <p:cTn id="7"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0">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0">
                                            <p:txEl>
                                              <p:pRg st="3" end="3"/>
                                            </p:txEl>
                                          </p:spTgt>
                                        </p:tgtEl>
                                        <p:attrNameLst>
                                          <p:attrName>style.visibility</p:attrName>
                                        </p:attrNameLst>
                                      </p:cBhvr>
                                      <p:to>
                                        <p:strVal val="visible"/>
                                      </p:to>
                                    </p:set>
                                    <p:anim calcmode="lin" valueType="num">
                                      <p:cBhvr additive="base">
                                        <p:cTn id="11" dur="500" fill="hold"/>
                                        <p:tgtEl>
                                          <p:spTgt spid="3277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70">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770">
                                            <p:txEl>
                                              <p:pRg st="4" end="4"/>
                                            </p:txEl>
                                          </p:spTgt>
                                        </p:tgtEl>
                                        <p:attrNameLst>
                                          <p:attrName>style.visibility</p:attrName>
                                        </p:attrNameLst>
                                      </p:cBhvr>
                                      <p:to>
                                        <p:strVal val="visible"/>
                                      </p:to>
                                    </p:set>
                                    <p:anim calcmode="lin" valueType="num">
                                      <p:cBhvr additive="base">
                                        <p:cTn id="15" dur="500" fill="hold"/>
                                        <p:tgtEl>
                                          <p:spTgt spid="32770">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70">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770">
                                            <p:txEl>
                                              <p:pRg st="5" end="5"/>
                                            </p:txEl>
                                          </p:spTgt>
                                        </p:tgtEl>
                                        <p:attrNameLst>
                                          <p:attrName>style.visibility</p:attrName>
                                        </p:attrNameLst>
                                      </p:cBhvr>
                                      <p:to>
                                        <p:strVal val="visible"/>
                                      </p:to>
                                    </p:set>
                                    <p:anim calcmode="lin" valueType="num">
                                      <p:cBhvr additive="base">
                                        <p:cTn id="19" dur="500" fill="hold"/>
                                        <p:tgtEl>
                                          <p:spTgt spid="3277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19075"/>
            <a:ext cx="3733799"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14800" y="457200"/>
            <a:ext cx="45720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Set of nutrient standards for use on food labels</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Compares nutrients with daily goals of a person consuming 2000 kcalories</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8305800" cy="495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883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Nutrition in Practice Chapter 1</a:t>
            </a:r>
            <a:br>
              <a:rPr lang="en-US" dirty="0" smtClean="0"/>
            </a:br>
            <a:r>
              <a:rPr lang="en-US" dirty="0" smtClean="0"/>
              <a:t>Finding the Truth about Nutrition</a:t>
            </a:r>
            <a:br>
              <a:rPr lang="en-US" dirty="0" smtClean="0"/>
            </a:br>
            <a:r>
              <a:rPr lang="en-US" dirty="0"/>
              <a:t/>
            </a:r>
            <a:br>
              <a:rPr lang="en-US" dirty="0"/>
            </a:br>
            <a:r>
              <a:rPr lang="en-US" dirty="0" smtClean="0"/>
              <a:t/>
            </a:r>
            <a:br>
              <a:rPr lang="en-US" dirty="0" smtClean="0"/>
            </a:br>
            <a:r>
              <a:rPr lang="en-US" dirty="0" smtClean="0">
                <a:hlinkClick r:id="rId2"/>
              </a:rPr>
              <a:t>https://www.youtube.com/watch?v=TlCKwxaw-zs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0" indent="0">
              <a:buNone/>
            </a:pPr>
            <a:r>
              <a:rPr lang="en-US" dirty="0" smtClean="0">
                <a:hlinkClick r:id="rId3"/>
              </a:rPr>
              <a:t>https://www.youtube.com/watch?v=oNJ6rh4XIsA</a:t>
            </a:r>
            <a:endParaRPr lang="en-US" dirty="0"/>
          </a:p>
        </p:txBody>
      </p:sp>
    </p:spTree>
    <p:extLst>
      <p:ext uri="{BB962C8B-B14F-4D97-AF65-F5344CB8AC3E}">
        <p14:creationId xmlns:p14="http://schemas.microsoft.com/office/powerpoint/2010/main" val="2135023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Nutrition? </a:t>
            </a:r>
            <a:endParaRPr lang="en-US" dirty="0"/>
          </a:p>
        </p:txBody>
      </p:sp>
      <p:sp>
        <p:nvSpPr>
          <p:cNvPr id="3" name="Content Placeholder 2"/>
          <p:cNvSpPr>
            <a:spLocks noGrp="1"/>
          </p:cNvSpPr>
          <p:nvPr>
            <p:ph idx="1"/>
          </p:nvPr>
        </p:nvSpPr>
        <p:spPr/>
        <p:txBody>
          <a:bodyPr/>
          <a:lstStyle/>
          <a:p>
            <a:r>
              <a:rPr lang="en-US" dirty="0">
                <a:hlinkClick r:id="rId2"/>
              </a:rPr>
              <a:t>https://www.youtube.com/watch?v=uYamwNVnCVU</a:t>
            </a:r>
            <a:endParaRPr lang="en-US" dirty="0"/>
          </a:p>
        </p:txBody>
      </p:sp>
    </p:spTree>
    <p:extLst>
      <p:ext uri="{BB962C8B-B14F-4D97-AF65-F5344CB8AC3E}">
        <p14:creationId xmlns:p14="http://schemas.microsoft.com/office/powerpoint/2010/main" val="3261127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52400"/>
            <a:ext cx="6675120" cy="5526984"/>
          </a:xfrm>
          <a:prstGeom prst="rect">
            <a:avLst/>
          </a:prstGeom>
        </p:spPr>
      </p:pic>
    </p:spTree>
    <p:extLst>
      <p:ext uri="{BB962C8B-B14F-4D97-AF65-F5344CB8AC3E}">
        <p14:creationId xmlns:p14="http://schemas.microsoft.com/office/powerpoint/2010/main" val="3359732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85800"/>
            <a:ext cx="7040880" cy="4224528"/>
          </a:xfrm>
          <a:prstGeom prst="rect">
            <a:avLst/>
          </a:prstGeom>
        </p:spPr>
      </p:pic>
    </p:spTree>
    <p:extLst>
      <p:ext uri="{BB962C8B-B14F-4D97-AF65-F5344CB8AC3E}">
        <p14:creationId xmlns:p14="http://schemas.microsoft.com/office/powerpoint/2010/main" val="2145194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0828" y="533400"/>
            <a:ext cx="6370655" cy="4541855"/>
          </a:xfrm>
          <a:prstGeom prst="rect">
            <a:avLst/>
          </a:prstGeom>
        </p:spPr>
      </p:pic>
    </p:spTree>
    <p:extLst>
      <p:ext uri="{BB962C8B-B14F-4D97-AF65-F5344CB8AC3E}">
        <p14:creationId xmlns:p14="http://schemas.microsoft.com/office/powerpoint/2010/main" val="2051933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all the contradiction around nutrition information?</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62200" y="1524000"/>
            <a:ext cx="4646956" cy="2834640"/>
          </a:xfrm>
        </p:spPr>
      </p:pic>
      <p:sp>
        <p:nvSpPr>
          <p:cNvPr id="5" name="TextBox 4"/>
          <p:cNvSpPr txBox="1"/>
          <p:nvPr/>
        </p:nvSpPr>
        <p:spPr>
          <a:xfrm>
            <a:off x="228600" y="4419600"/>
            <a:ext cx="8915400" cy="1384995"/>
          </a:xfrm>
          <a:prstGeom prst="rect">
            <a:avLst/>
          </a:prstGeom>
          <a:noFill/>
        </p:spPr>
        <p:txBody>
          <a:bodyPr wrap="square" rtlCol="0">
            <a:spAutoFit/>
          </a:bodyPr>
          <a:lstStyle/>
          <a:p>
            <a:pPr marL="342900" indent="-342900" algn="ctr">
              <a:buFont typeface="+mj-lt"/>
              <a:buAutoNum type="arabicPeriod"/>
            </a:pPr>
            <a:r>
              <a:rPr lang="en-US" sz="2800" dirty="0" smtClean="0"/>
              <a:t>Media</a:t>
            </a:r>
          </a:p>
          <a:p>
            <a:pPr marL="342900" indent="-342900" algn="ctr">
              <a:buFont typeface="+mj-lt"/>
              <a:buAutoNum type="arabicPeriod"/>
            </a:pPr>
            <a:r>
              <a:rPr lang="en-US" sz="2800" dirty="0" smtClean="0"/>
              <a:t>Research</a:t>
            </a:r>
          </a:p>
          <a:p>
            <a:pPr marL="342900" indent="-342900" algn="ctr">
              <a:buFont typeface="+mj-lt"/>
              <a:buAutoNum type="arabicPeriod"/>
            </a:pPr>
            <a:r>
              <a:rPr lang="en-US" sz="2800" dirty="0" smtClean="0"/>
              <a:t>New Product Promotion</a:t>
            </a:r>
            <a:endParaRPr lang="en-US" sz="2800" dirty="0"/>
          </a:p>
        </p:txBody>
      </p:sp>
    </p:spTree>
    <p:extLst>
      <p:ext uri="{BB962C8B-B14F-4D97-AF65-F5344CB8AC3E}">
        <p14:creationId xmlns:p14="http://schemas.microsoft.com/office/powerpoint/2010/main" val="297599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038600" cy="1143000"/>
          </a:xfrm>
        </p:spPr>
        <p:txBody>
          <a:bodyPr>
            <a:noAutofit/>
          </a:bodyPr>
          <a:lstStyle/>
          <a:p>
            <a:r>
              <a:rPr lang="en-US" dirty="0" smtClean="0"/>
              <a:t>Nutrition quackery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0"/>
            <a:ext cx="4686455" cy="5760720"/>
          </a:xfrm>
        </p:spPr>
      </p:pic>
    </p:spTree>
    <p:extLst>
      <p:ext uri="{BB962C8B-B14F-4D97-AF65-F5344CB8AC3E}">
        <p14:creationId xmlns:p14="http://schemas.microsoft.com/office/powerpoint/2010/main" val="39976097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285" y="2710382"/>
            <a:ext cx="2468880" cy="24688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0"/>
            <a:ext cx="2194560" cy="2194560"/>
          </a:xfrm>
          <a:prstGeom prst="rect">
            <a:avLst/>
          </a:prstGeom>
        </p:spPr>
      </p:pic>
      <p:sp>
        <p:nvSpPr>
          <p:cNvPr id="4" name="TextBox 3"/>
          <p:cNvSpPr txBox="1"/>
          <p:nvPr/>
        </p:nvSpPr>
        <p:spPr>
          <a:xfrm>
            <a:off x="6781800" y="457200"/>
            <a:ext cx="2362200" cy="1200329"/>
          </a:xfrm>
          <a:prstGeom prst="rect">
            <a:avLst/>
          </a:prstGeom>
          <a:noFill/>
        </p:spPr>
        <p:txBody>
          <a:bodyPr wrap="square" rtlCol="0">
            <a:spAutoFit/>
          </a:bodyPr>
          <a:lstStyle/>
          <a:p>
            <a:r>
              <a:rPr lang="en-US" sz="3600" dirty="0" smtClean="0"/>
              <a:t>Product Does it all</a:t>
            </a:r>
            <a:endParaRPr lang="en-US" sz="3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880" y="3124200"/>
            <a:ext cx="2651760" cy="26517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1850" y="152400"/>
            <a:ext cx="2400300" cy="24384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2770216"/>
            <a:ext cx="2171700" cy="169926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27462"/>
            <a:ext cx="2194560" cy="2194560"/>
          </a:xfrm>
          <a:prstGeom prst="rect">
            <a:avLst/>
          </a:prstGeom>
        </p:spPr>
      </p:pic>
    </p:spTree>
    <p:extLst>
      <p:ext uri="{BB962C8B-B14F-4D97-AF65-F5344CB8AC3E}">
        <p14:creationId xmlns:p14="http://schemas.microsoft.com/office/powerpoint/2010/main" val="112382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458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698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http://www.quickweightloss.net</a:t>
            </a:r>
            <a:endParaRPr lang="en-US" dirty="0"/>
          </a:p>
        </p:txBody>
      </p:sp>
    </p:spTree>
    <p:extLst>
      <p:ext uri="{BB962C8B-B14F-4D97-AF65-F5344CB8AC3E}">
        <p14:creationId xmlns:p14="http://schemas.microsoft.com/office/powerpoint/2010/main" val="41818835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Professionals</a:t>
            </a:r>
            <a:endParaRPr lang="en-US" dirty="0"/>
          </a:p>
        </p:txBody>
      </p:sp>
      <p:sp>
        <p:nvSpPr>
          <p:cNvPr id="3" name="Content Placeholder 2"/>
          <p:cNvSpPr>
            <a:spLocks noGrp="1"/>
          </p:cNvSpPr>
          <p:nvPr>
            <p:ph idx="1"/>
          </p:nvPr>
        </p:nvSpPr>
        <p:spPr>
          <a:xfrm>
            <a:off x="453207" y="1676400"/>
            <a:ext cx="8229600" cy="4800600"/>
          </a:xfrm>
        </p:spPr>
        <p:txBody>
          <a:bodyPr/>
          <a:lstStyle/>
          <a:p>
            <a:r>
              <a:rPr lang="en-US" sz="2800" dirty="0"/>
              <a:t>Registered Dietitian: Graduate of accredited baccalaureate program with internship</a:t>
            </a:r>
          </a:p>
          <a:p>
            <a:r>
              <a:rPr lang="en-US" sz="2800" dirty="0"/>
              <a:t>Dietetic </a:t>
            </a:r>
            <a:r>
              <a:rPr lang="en-US" sz="2800" dirty="0" smtClean="0"/>
              <a:t>technician: Associates degree</a:t>
            </a:r>
          </a:p>
          <a:p>
            <a:r>
              <a:rPr lang="en-US" sz="2800" dirty="0"/>
              <a:t>Nutrition professionals with advanced degrees: MS, MPH, PhD, </a:t>
            </a:r>
            <a:r>
              <a:rPr lang="en-US" sz="2800" dirty="0" smtClean="0"/>
              <a:t>DrPH</a:t>
            </a:r>
          </a:p>
          <a:p>
            <a:r>
              <a:rPr lang="en-US" sz="2800" dirty="0" smtClean="0"/>
              <a:t>Other Health Care Professionals: Nurses, Doctors</a:t>
            </a:r>
            <a:endParaRPr lang="en-US" sz="2800" dirty="0"/>
          </a:p>
        </p:txBody>
      </p:sp>
    </p:spTree>
    <p:extLst>
      <p:ext uri="{BB962C8B-B14F-4D97-AF65-F5344CB8AC3E}">
        <p14:creationId xmlns:p14="http://schemas.microsoft.com/office/powerpoint/2010/main" val="414230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Credible Sources of Nutrition Information</a:t>
            </a:r>
            <a:endParaRPr lang="en-US" dirty="0"/>
          </a:p>
        </p:txBody>
      </p:sp>
      <p:sp>
        <p:nvSpPr>
          <p:cNvPr id="3" name="Content Placeholder 2"/>
          <p:cNvSpPr>
            <a:spLocks noGrp="1"/>
          </p:cNvSpPr>
          <p:nvPr>
            <p:ph idx="1"/>
          </p:nvPr>
        </p:nvSpPr>
        <p:spPr/>
        <p:txBody>
          <a:bodyPr/>
          <a:lstStyle/>
          <a:p>
            <a:r>
              <a:rPr lang="en-US" dirty="0" smtClean="0"/>
              <a:t>Valid information comes from scientific research </a:t>
            </a:r>
          </a:p>
          <a:p>
            <a:r>
              <a:rPr lang="en-US" dirty="0" smtClean="0"/>
              <a:t>Page 35 Table NP1-2</a:t>
            </a:r>
          </a:p>
          <a:p>
            <a:endParaRPr lang="en-US" dirty="0"/>
          </a:p>
        </p:txBody>
      </p:sp>
    </p:spTree>
    <p:extLst>
      <p:ext uri="{BB962C8B-B14F-4D97-AF65-F5344CB8AC3E}">
        <p14:creationId xmlns:p14="http://schemas.microsoft.com/office/powerpoint/2010/main" val="3312526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4"/>
          <p:cNvSpPr>
            <a:spLocks noGrp="1"/>
          </p:cNvSpPr>
          <p:nvPr>
            <p:ph type="title"/>
          </p:nvPr>
        </p:nvSpPr>
        <p:spPr/>
        <p:txBody>
          <a:bodyPr/>
          <a:lstStyle/>
          <a:p>
            <a:r>
              <a:rPr lang="en-US" altLang="en-US" dirty="0" smtClean="0"/>
              <a:t>The Nutrients</a:t>
            </a:r>
          </a:p>
        </p:txBody>
      </p:sp>
      <p:sp>
        <p:nvSpPr>
          <p:cNvPr id="11266" name="Content Placeholder 5"/>
          <p:cNvSpPr>
            <a:spLocks noGrp="1"/>
          </p:cNvSpPr>
          <p:nvPr>
            <p:ph idx="1"/>
          </p:nvPr>
        </p:nvSpPr>
        <p:spPr>
          <a:xfrm>
            <a:off x="0" y="914400"/>
            <a:ext cx="6248400" cy="6553200"/>
          </a:xfrm>
        </p:spPr>
        <p:txBody>
          <a:bodyPr/>
          <a:lstStyle/>
          <a:p>
            <a:endParaRPr lang="en-US" altLang="en-US" dirty="0" smtClean="0"/>
          </a:p>
          <a:p>
            <a:r>
              <a:rPr lang="en-US" altLang="en-US" sz="2800" dirty="0" smtClean="0"/>
              <a:t>Substances obtained from food</a:t>
            </a:r>
          </a:p>
          <a:p>
            <a:endParaRPr lang="en-US" altLang="en-US" sz="2800" dirty="0" smtClean="0"/>
          </a:p>
          <a:p>
            <a:r>
              <a:rPr lang="en-US" altLang="en-US" sz="2800" dirty="0" smtClean="0"/>
              <a:t>Used to provide energy &amp; structure</a:t>
            </a:r>
          </a:p>
          <a:p>
            <a:endParaRPr lang="en-US" altLang="en-US" sz="2800" dirty="0" smtClean="0"/>
          </a:p>
          <a:p>
            <a:r>
              <a:rPr lang="en-US" altLang="en-US" sz="2800" dirty="0" smtClean="0"/>
              <a:t>Serve as regulating agents</a:t>
            </a:r>
          </a:p>
          <a:p>
            <a:pPr marL="0" indent="0">
              <a:buNone/>
            </a:pPr>
            <a:endParaRPr lang="en-US" alt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159612"/>
            <a:ext cx="3267075" cy="14001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3978638"/>
            <a:ext cx="2600325" cy="17621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2300" y="1452562"/>
            <a:ext cx="1876425" cy="242887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6613" y="5183741"/>
            <a:ext cx="2377440" cy="1723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1" end="1"/>
                                            </p:txEl>
                                          </p:spTgt>
                                        </p:tgtEl>
                                        <p:attrNameLst>
                                          <p:attrName>style.visibility</p:attrName>
                                        </p:attrNameLst>
                                      </p:cBhvr>
                                      <p:to>
                                        <p:strVal val="visible"/>
                                      </p:to>
                                    </p:set>
                                    <p:animEffect transition="in" filter="fade">
                                      <p:cBhvr>
                                        <p:cTn id="7" dur="500"/>
                                        <p:tgtEl>
                                          <p:spTgt spid="1126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6">
                                            <p:txEl>
                                              <p:pRg st="3" end="3"/>
                                            </p:txEl>
                                          </p:spTgt>
                                        </p:tgtEl>
                                        <p:attrNameLst>
                                          <p:attrName>style.visibility</p:attrName>
                                        </p:attrNameLst>
                                      </p:cBhvr>
                                      <p:to>
                                        <p:strVal val="visible"/>
                                      </p:to>
                                    </p:set>
                                    <p:animEffect transition="in" filter="fade">
                                      <p:cBhvr>
                                        <p:cTn id="12" dur="500"/>
                                        <p:tgtEl>
                                          <p:spTgt spid="1126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6">
                                            <p:txEl>
                                              <p:pRg st="5" end="5"/>
                                            </p:txEl>
                                          </p:spTgt>
                                        </p:tgtEl>
                                        <p:attrNameLst>
                                          <p:attrName>style.visibility</p:attrName>
                                        </p:attrNameLst>
                                      </p:cBhvr>
                                      <p:to>
                                        <p:strVal val="visible"/>
                                      </p:to>
                                    </p:set>
                                    <p:animEffect transition="in" filter="fade">
                                      <p:cBhvr>
                                        <p:cTn id="17" dur="500"/>
                                        <p:tgtEl>
                                          <p:spTgt spid="11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Classes of Nutrients</a:t>
            </a:r>
            <a:endParaRPr lang="en-US" dirty="0"/>
          </a:p>
        </p:txBody>
      </p:sp>
      <p:sp>
        <p:nvSpPr>
          <p:cNvPr id="3" name="Content Placeholder 2"/>
          <p:cNvSpPr>
            <a:spLocks noGrp="1"/>
          </p:cNvSpPr>
          <p:nvPr>
            <p:ph idx="1"/>
          </p:nvPr>
        </p:nvSpPr>
        <p:spPr/>
        <p:txBody>
          <a:bodyPr/>
          <a:lstStyle/>
          <a:p>
            <a:r>
              <a:rPr lang="en-US" sz="2400" b="1" dirty="0" smtClean="0"/>
              <a:t>Carbohydrate</a:t>
            </a:r>
          </a:p>
          <a:p>
            <a:r>
              <a:rPr lang="en-US" sz="2400" b="1" dirty="0" smtClean="0"/>
              <a:t>Fats</a:t>
            </a:r>
          </a:p>
          <a:p>
            <a:r>
              <a:rPr lang="en-US" sz="2400" b="1" dirty="0" smtClean="0"/>
              <a:t>Protein</a:t>
            </a:r>
          </a:p>
          <a:p>
            <a:r>
              <a:rPr lang="en-US" sz="2400" b="1" dirty="0" smtClean="0"/>
              <a:t>Vitamins</a:t>
            </a:r>
          </a:p>
          <a:p>
            <a:r>
              <a:rPr lang="en-US" sz="2400" b="1" dirty="0" smtClean="0"/>
              <a:t>Minerals </a:t>
            </a:r>
          </a:p>
          <a:p>
            <a:r>
              <a:rPr lang="en-US" sz="2400" b="1" dirty="0" smtClean="0"/>
              <a:t>Water</a:t>
            </a:r>
          </a:p>
          <a:p>
            <a:endParaRPr lang="en-US" dirty="0"/>
          </a:p>
        </p:txBody>
      </p:sp>
    </p:spTree>
    <p:extLst>
      <p:ext uri="{BB962C8B-B14F-4D97-AF65-F5344CB8AC3E}">
        <p14:creationId xmlns:p14="http://schemas.microsoft.com/office/powerpoint/2010/main" val="165380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4"/>
          <p:cNvSpPr>
            <a:spLocks noGrp="1"/>
          </p:cNvSpPr>
          <p:nvPr>
            <p:ph type="title"/>
          </p:nvPr>
        </p:nvSpPr>
        <p:spPr/>
        <p:txBody>
          <a:bodyPr>
            <a:normAutofit/>
          </a:bodyPr>
          <a:lstStyle/>
          <a:p>
            <a:r>
              <a:rPr lang="en-US" altLang="en-US" dirty="0" smtClean="0"/>
              <a:t>Essential Nutrients</a:t>
            </a:r>
          </a:p>
        </p:txBody>
      </p:sp>
      <p:sp>
        <p:nvSpPr>
          <p:cNvPr id="12290" name="Content Placeholder 5"/>
          <p:cNvSpPr>
            <a:spLocks noGrp="1"/>
          </p:cNvSpPr>
          <p:nvPr>
            <p:ph idx="1"/>
          </p:nvPr>
        </p:nvSpPr>
        <p:spPr>
          <a:xfrm>
            <a:off x="453207" y="1580050"/>
            <a:ext cx="8229600" cy="4876800"/>
          </a:xfrm>
        </p:spPr>
        <p:txBody>
          <a:bodyPr/>
          <a:lstStyle/>
          <a:p>
            <a:r>
              <a:rPr lang="en-US" altLang="en-US" sz="2400" dirty="0" smtClean="0"/>
              <a:t>Must be obtained from food</a:t>
            </a:r>
          </a:p>
          <a:p>
            <a:r>
              <a:rPr lang="en-US" altLang="en-US" sz="2400" dirty="0" smtClean="0"/>
              <a:t>Body </a:t>
            </a:r>
            <a:r>
              <a:rPr lang="en-US" altLang="en-US" sz="2400" b="1" dirty="0" smtClean="0"/>
              <a:t>cannot</a:t>
            </a:r>
            <a:r>
              <a:rPr lang="en-US" altLang="en-US" sz="2400" dirty="0" smtClean="0"/>
              <a:t> make them for itself in sufficient quantities to meet physiological needs</a:t>
            </a:r>
          </a:p>
          <a:p>
            <a:endParaRPr lang="en-US" alt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755" y="3124200"/>
            <a:ext cx="3749040" cy="2099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0">
                                            <p:txEl>
                                              <p:pRg st="1" end="1"/>
                                            </p:txEl>
                                          </p:spTgt>
                                        </p:tgtEl>
                                        <p:attrNameLst>
                                          <p:attrName>style.visibility</p:attrName>
                                        </p:attrNameLst>
                                      </p:cBhvr>
                                      <p:to>
                                        <p:strVal val="visible"/>
                                      </p:to>
                                    </p:set>
                                    <p:anim calcmode="lin" valueType="num">
                                      <p:cBhvr additive="base">
                                        <p:cTn id="13" dur="5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Carbohydrates, Fats and Protein</a:t>
            </a:r>
            <a:endParaRPr lang="en-US" dirty="0"/>
          </a:p>
        </p:txBody>
      </p:sp>
      <p:sp>
        <p:nvSpPr>
          <p:cNvPr id="3" name="Content Placeholder 2"/>
          <p:cNvSpPr>
            <a:spLocks noGrp="1"/>
          </p:cNvSpPr>
          <p:nvPr>
            <p:ph idx="1"/>
          </p:nvPr>
        </p:nvSpPr>
        <p:spPr/>
        <p:txBody>
          <a:bodyPr>
            <a:normAutofit/>
          </a:bodyPr>
          <a:lstStyle/>
          <a:p>
            <a:r>
              <a:rPr lang="en-US" sz="2800" dirty="0" smtClean="0"/>
              <a:t>Are organic (contain carbon)</a:t>
            </a:r>
          </a:p>
          <a:p>
            <a:r>
              <a:rPr lang="en-US" sz="2800" dirty="0" smtClean="0"/>
              <a:t>Provide energy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09828"/>
            <a:ext cx="4114800" cy="30427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457" y="2936068"/>
            <a:ext cx="3931920" cy="2616512"/>
          </a:xfrm>
          <a:prstGeom prst="rect">
            <a:avLst/>
          </a:prstGeom>
        </p:spPr>
      </p:pic>
    </p:spTree>
    <p:extLst>
      <p:ext uri="{BB962C8B-B14F-4D97-AF65-F5344CB8AC3E}">
        <p14:creationId xmlns:p14="http://schemas.microsoft.com/office/powerpoint/2010/main" val="1900007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Vitamins</a:t>
            </a:r>
            <a:endParaRPr lang="en-US" dirty="0"/>
          </a:p>
        </p:txBody>
      </p:sp>
      <p:sp>
        <p:nvSpPr>
          <p:cNvPr id="3" name="Content Placeholder 2"/>
          <p:cNvSpPr>
            <a:spLocks noGrp="1"/>
          </p:cNvSpPr>
          <p:nvPr>
            <p:ph idx="1"/>
          </p:nvPr>
        </p:nvSpPr>
        <p:spPr>
          <a:xfrm>
            <a:off x="457200" y="1143000"/>
            <a:ext cx="8229600" cy="4800600"/>
          </a:xfrm>
        </p:spPr>
        <p:txBody>
          <a:bodyPr/>
          <a:lstStyle/>
          <a:p>
            <a:r>
              <a:rPr lang="en-US" sz="2800" dirty="0"/>
              <a:t>Are organic</a:t>
            </a:r>
          </a:p>
          <a:p>
            <a:r>
              <a:rPr lang="en-US" sz="2800" dirty="0"/>
              <a:t>Yield no energy</a:t>
            </a:r>
          </a:p>
          <a:p>
            <a:r>
              <a:rPr lang="en-US" sz="2800" dirty="0"/>
              <a:t>Facilitate release of energy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609600"/>
            <a:ext cx="1463040" cy="4959457"/>
          </a:xfrm>
          <a:prstGeom prst="rect">
            <a:avLst/>
          </a:prstGeom>
        </p:spPr>
      </p:pic>
    </p:spTree>
    <p:extLst>
      <p:ext uri="{BB962C8B-B14F-4D97-AF65-F5344CB8AC3E}">
        <p14:creationId xmlns:p14="http://schemas.microsoft.com/office/powerpoint/2010/main" val="167223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0.0.2212"/>
  <p:tag name="PPTVERSION" val="14"/>
  <p:tag name="TPOS"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1484</TotalTime>
  <Words>1476</Words>
  <Application>Microsoft Office PowerPoint</Application>
  <PresentationFormat>On-screen Show (4:3)</PresentationFormat>
  <Paragraphs>213</Paragraphs>
  <Slides>49</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ＭＳ Ｐゴシック</vt:lpstr>
      <vt:lpstr>Arial</vt:lpstr>
      <vt:lpstr>Arial Narrow</vt:lpstr>
      <vt:lpstr>Calibri</vt:lpstr>
      <vt:lpstr>Calisto MT</vt:lpstr>
      <vt:lpstr>Gisha</vt:lpstr>
      <vt:lpstr>OfficinaSansStd-Book</vt:lpstr>
      <vt:lpstr>Times New Roman</vt:lpstr>
      <vt:lpstr>Trebuchet MS</vt:lpstr>
      <vt:lpstr>Wingdings 2</vt:lpstr>
      <vt:lpstr>Slate</vt:lpstr>
      <vt:lpstr>PowerPoint Presentation</vt:lpstr>
      <vt:lpstr>How much do you know about nutrition and health?</vt:lpstr>
      <vt:lpstr>Health Care Professional and Nutrition</vt:lpstr>
      <vt:lpstr>What is Nutrition? </vt:lpstr>
      <vt:lpstr>The Nutrients</vt:lpstr>
      <vt:lpstr>Six Classes of Nutrients</vt:lpstr>
      <vt:lpstr>Essential Nutrients</vt:lpstr>
      <vt:lpstr>Carbohydrates, Fats and Protein</vt:lpstr>
      <vt:lpstr>Vitamins</vt:lpstr>
      <vt:lpstr>Minerals</vt:lpstr>
      <vt:lpstr>Water</vt:lpstr>
      <vt:lpstr>PowerPoint Presentation</vt:lpstr>
      <vt:lpstr>Calories</vt:lpstr>
      <vt:lpstr>Calories in Foods</vt:lpstr>
      <vt:lpstr>Nutrient Recommendations</vt:lpstr>
      <vt:lpstr>PowerPoint Presentation</vt:lpstr>
      <vt:lpstr>Dietary reference intakes </vt:lpstr>
      <vt:lpstr>PowerPoint Presentation</vt:lpstr>
      <vt:lpstr>Dietary Guidelines and Food Guides</vt:lpstr>
      <vt:lpstr>PowerPoint Presentation</vt:lpstr>
      <vt:lpstr>  </vt:lpstr>
      <vt:lpstr>PowerPoint Presentation</vt:lpstr>
      <vt:lpstr>PowerPoint Presentation</vt:lpstr>
      <vt:lpstr>What is a Nutritious Diet?</vt:lpstr>
      <vt:lpstr>Nutrient Density</vt:lpstr>
      <vt:lpstr>PowerPoint Presentation</vt:lpstr>
      <vt:lpstr>Food Guides </vt:lpstr>
      <vt:lpstr>PowerPoint Presentation</vt:lpstr>
      <vt:lpstr>PowerPoint Presentation</vt:lpstr>
      <vt:lpstr>Portion Sizes</vt:lpstr>
      <vt:lpstr>Portion Sizes</vt:lpstr>
      <vt:lpstr>PowerPoint Presentation</vt:lpstr>
      <vt:lpstr>PowerPoint Presentation</vt:lpstr>
      <vt:lpstr>PowerPoint Presentation</vt:lpstr>
      <vt:lpstr>Food Labels</vt:lpstr>
      <vt:lpstr>PowerPoint Presentation</vt:lpstr>
      <vt:lpstr>PowerPoint Presentation</vt:lpstr>
      <vt:lpstr>PowerPoint Presentation</vt:lpstr>
      <vt:lpstr>Nutrition in Practice Chapter 1 Finding the Truth about Nutrition   https://www.youtube.com/watch?v=TlCKwxaw-zs</vt:lpstr>
      <vt:lpstr>PowerPoint Presentation</vt:lpstr>
      <vt:lpstr>PowerPoint Presentation</vt:lpstr>
      <vt:lpstr>PowerPoint Presentation</vt:lpstr>
      <vt:lpstr>Why all the contradiction around nutrition information?</vt:lpstr>
      <vt:lpstr>Nutrition quackery</vt:lpstr>
      <vt:lpstr>PowerPoint Presentation</vt:lpstr>
      <vt:lpstr>PowerPoint Presentation</vt:lpstr>
      <vt:lpstr>PowerPoint Presentation</vt:lpstr>
      <vt:lpstr>Nutrition Professionals</vt:lpstr>
      <vt:lpstr>Credible Sources of Nutrition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dc:creator>
  <cp:lastModifiedBy>Harrison, Jill</cp:lastModifiedBy>
  <cp:revision>105</cp:revision>
  <cp:lastPrinted>2016-01-21T03:31:24Z</cp:lastPrinted>
  <dcterms:created xsi:type="dcterms:W3CDTF">2013-03-21T02:54:31Z</dcterms:created>
  <dcterms:modified xsi:type="dcterms:W3CDTF">2017-08-21T16:32:12Z</dcterms:modified>
</cp:coreProperties>
</file>