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90" r:id="rId1"/>
  </p:sldMasterIdLst>
  <p:notesMasterIdLst>
    <p:notesMasterId r:id="rId46"/>
  </p:notesMasterIdLst>
  <p:sldIdLst>
    <p:sldId id="256" r:id="rId2"/>
    <p:sldId id="337" r:id="rId3"/>
    <p:sldId id="384" r:id="rId4"/>
    <p:sldId id="387" r:id="rId5"/>
    <p:sldId id="340" r:id="rId6"/>
    <p:sldId id="338" r:id="rId7"/>
    <p:sldId id="370" r:id="rId8"/>
    <p:sldId id="339" r:id="rId9"/>
    <p:sldId id="373" r:id="rId10"/>
    <p:sldId id="333" r:id="rId11"/>
    <p:sldId id="342" r:id="rId12"/>
    <p:sldId id="386" r:id="rId13"/>
    <p:sldId id="332" r:id="rId14"/>
    <p:sldId id="382" r:id="rId15"/>
    <p:sldId id="312" r:id="rId16"/>
    <p:sldId id="265" r:id="rId17"/>
    <p:sldId id="388" r:id="rId18"/>
    <p:sldId id="410" r:id="rId19"/>
    <p:sldId id="318" r:id="rId20"/>
    <p:sldId id="354" r:id="rId21"/>
    <p:sldId id="334" r:id="rId22"/>
    <p:sldId id="402" r:id="rId23"/>
    <p:sldId id="403" r:id="rId24"/>
    <p:sldId id="336" r:id="rId25"/>
    <p:sldId id="350" r:id="rId26"/>
    <p:sldId id="367" r:id="rId27"/>
    <p:sldId id="352" r:id="rId28"/>
    <p:sldId id="404" r:id="rId29"/>
    <p:sldId id="405" r:id="rId30"/>
    <p:sldId id="406" r:id="rId31"/>
    <p:sldId id="407" r:id="rId32"/>
    <p:sldId id="408" r:id="rId33"/>
    <p:sldId id="315" r:id="rId34"/>
    <p:sldId id="317" r:id="rId35"/>
    <p:sldId id="409" r:id="rId36"/>
    <p:sldId id="391" r:id="rId37"/>
    <p:sldId id="392" r:id="rId38"/>
    <p:sldId id="369" r:id="rId39"/>
    <p:sldId id="313" r:id="rId40"/>
    <p:sldId id="273" r:id="rId41"/>
    <p:sldId id="306" r:id="rId42"/>
    <p:sldId id="357" r:id="rId43"/>
    <p:sldId id="411" r:id="rId44"/>
    <p:sldId id="413" r:id="rId4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9C7DF"/>
    <a:srgbClr val="FF3300"/>
    <a:srgbClr val="66CCFF"/>
    <a:srgbClr val="6699FF"/>
    <a:srgbClr val="DAFEDD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3" autoAdjust="0"/>
    <p:restoredTop sz="84174" autoAdjust="0"/>
  </p:normalViewPr>
  <p:slideViewPr>
    <p:cSldViewPr>
      <p:cViewPr varScale="1">
        <p:scale>
          <a:sx n="63" d="100"/>
          <a:sy n="63" d="100"/>
        </p:scale>
        <p:origin x="6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63A19CC-5A5A-4C55-AB89-197814F2E1FF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F79206B-0FBF-4837-89C6-BC39B4BCC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82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1CC17F-AA13-4E0D-855E-4E3917CA79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75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C535E7-45E2-41FE-92E9-779E786526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58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5554AC6C-024A-4B1A-9411-05E1D7B74ED2}" type="slidenum">
              <a:rPr lang="en-US" sz="1300">
                <a:latin typeface="+mn-lt"/>
                <a:cs typeface="+mn-cs"/>
              </a:rPr>
              <a:pPr algn="r">
                <a:defRPr/>
              </a:pPr>
              <a:t>12</a:t>
            </a:fld>
            <a:endParaRPr lang="en-US" sz="1300" dirty="0">
              <a:latin typeface="+mn-lt"/>
              <a:cs typeface="+mn-cs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85458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Slide Number Placeholder 3"/>
          <p:cNvSpPr txBox="1">
            <a:spLocks noGrp="1"/>
          </p:cNvSpPr>
          <p:nvPr/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</p:spPr>
        <p:txBody>
          <a:bodyPr lIns="96661" tIns="48331" rIns="96661" bIns="48331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8ACF80D-A947-4AC5-96E0-05195F44A88B}" type="slidenum">
              <a:rPr lang="en-US" sz="13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300" dirty="0">
              <a:latin typeface="+mn-lt"/>
              <a:cs typeface="+mn-cs"/>
            </a:endParaRPr>
          </a:p>
        </p:txBody>
      </p:sp>
      <p:sp>
        <p:nvSpPr>
          <p:cNvPr id="80900" name="Notes Placeholder 4"/>
          <p:cNvSpPr>
            <a:spLocks noGrp="1"/>
          </p:cNvSpPr>
          <p:nvPr/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300">
                <a:solidFill>
                  <a:srgbClr val="FF0000"/>
                </a:solidFill>
              </a:rPr>
              <a:t>Keep slide</a:t>
            </a:r>
          </a:p>
        </p:txBody>
      </p:sp>
      <p:sp>
        <p:nvSpPr>
          <p:cNvPr id="80901" name="Notes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91471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83972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108CBAD-8B7F-4517-94D7-20B9DA8168FF}" type="slidenum">
              <a:rPr lang="en-US" altLang="en-US" sz="1300"/>
              <a:pPr algn="r" eaLnBrk="1" hangingPunct="1"/>
              <a:t>15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268398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FF0000"/>
                </a:solidFill>
              </a:rPr>
              <a:t>STAY ON THE CHEST!!!!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FF0000"/>
                </a:solidFill>
              </a:rPr>
              <a:t>Quality chest compressions: rate/depth/recoil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FF0000"/>
                </a:solidFill>
              </a:rPr>
              <a:t>Switch every 2 minutes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FF0000"/>
                </a:solidFill>
              </a:rPr>
              <a:t>Discuss position and hand position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B83AA-7C26-4BCD-8845-E50A21EB94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7563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demonstrates why intermittent pauses in chest compression are detrimental.  It takes up to 17 beats (each time) to reach the white line – which is the coronary perfusion pressure needed for successful defibrillation.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9206B-0FBF-4837-89C6-BC39B4BCC3A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67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9206B-0FBF-4837-89C6-BC39B4BCC3A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44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0C728-39BA-4148-BBD9-D15D5486CA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88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RESQPOD Not being used in this study.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6CEB9B-58C9-47E6-A27C-78AFF927B60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46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1-hand bag squeeze for low volume breath.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DB0779-063C-4937-919F-87F79FCA4D5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0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E34EA5-53FB-4C1A-8C04-3584E1E76C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7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 txBox="1">
            <a:spLocks noGrp="1" noChangeArrowheads="1"/>
          </p:cNvSpPr>
          <p:nvPr/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</p:spPr>
        <p:txBody>
          <a:bodyPr lIns="96661" tIns="48331" rIns="96661" bIns="48331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8F53216-7C3D-4E24-8569-B6C9316D04DB}" type="slidenum">
              <a:rPr lang="en-US" sz="13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300" dirty="0">
              <a:latin typeface="+mn-lt"/>
              <a:cs typeface="+mn-cs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DON’T stop chest compression to charge the defibrillator, only stop long enough to deliver energy,  AND DO NOT stop after defibrillation to check for pulse, immediately continue chest compressions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Cheskes</a:t>
            </a:r>
            <a:r>
              <a:rPr lang="en-US" altLang="en-US" dirty="0" smtClean="0"/>
              <a:t>, Circulation,</a:t>
            </a:r>
            <a:r>
              <a:rPr lang="en-US" altLang="en-US" baseline="0" dirty="0" smtClean="0"/>
              <a:t> 2011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Switch to manual monitor as soon as possible.</a:t>
            </a:r>
          </a:p>
        </p:txBody>
      </p:sp>
    </p:spTree>
    <p:extLst>
      <p:ext uri="{BB962C8B-B14F-4D97-AF65-F5344CB8AC3E}">
        <p14:creationId xmlns:p14="http://schemas.microsoft.com/office/powerpoint/2010/main" val="1647270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Note to engine crew:  if BVM is successful, maintain!  No advanced airway needed.  You need to communicate airway status to ALS crew.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0F524-C5F7-4843-8CA8-D4DCEF36D71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2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E07F19-2D3D-42F6-B94F-CE0A5598E1C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04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8DB4A5-59FA-4A0C-92FA-CB60EB056D3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4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FD9CB31-96A7-47C7-B2FF-B9166AD13794}" type="slidenum">
              <a:rPr lang="en-US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29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61C43D-F5D1-4341-828B-81C2C60C3D40}" type="slidenum">
              <a:rPr 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27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E98703-00EA-4417-98E7-0C64580C402E}" type="slidenum">
              <a:rPr lang="en-US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696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7A86C8-42DC-406C-A141-444166AF6002}" type="slidenum">
              <a:rPr lang="en-US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26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6DAC6D-B07C-4CA6-A5CF-A849D47AA926}" type="slidenum">
              <a:rPr lang="en-US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041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2404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E4F2E28F-EE1E-47F0-9CC2-1D2268F9A6DF}" type="slidenum">
              <a:rPr lang="en-US" altLang="en-US" sz="1300"/>
              <a:pPr algn="r" eaLnBrk="1" hangingPunct="1"/>
              <a:t>33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24757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2A0F4B4-33BB-4171-B44D-1E9F2AA45F50}" type="slidenum">
              <a:rPr lang="en-US" altLang="en-US" sz="130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533026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A1BB7C8-7A3B-439C-832F-082FA108D00A}" type="slidenum">
              <a:rPr lang="en-US" altLang="en-US" sz="1300"/>
              <a:pPr algn="r" eaLnBrk="1" hangingPunct="1"/>
              <a:t>34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6106107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5727F9-707F-4043-B6EF-84B25D202C0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303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4143587" y="9119173"/>
            <a:ext cx="3169920" cy="480388"/>
          </a:xfrm>
          <a:prstGeom prst="rect">
            <a:avLst/>
          </a:prstGeom>
          <a:noFill/>
        </p:spPr>
        <p:txBody>
          <a:bodyPr lIns="94851" tIns="47425" rIns="94851" bIns="47425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C0D49E9-F36C-4758-9603-26D419CECED5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1651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B2EEB5-E62F-4B5E-BE39-54D18964361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356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Better to stay on scene and do compressions!</a:t>
            </a:r>
          </a:p>
          <a:p>
            <a:r>
              <a:rPr lang="en-US" altLang="en-US" smtClean="0"/>
              <a:t>Remember: 20 minute scene time</a:t>
            </a:r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FD8FF65-5761-4ED6-8831-6262EE21D577}" type="slidenum">
              <a:rPr lang="en-US" altLang="en-US" sz="1300"/>
              <a:pPr algn="r" eaLnBrk="1" hangingPunct="1"/>
              <a:t>39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6587300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241653" indent="-2416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Define “signs of life”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RE: “No Shock Advised” from AED… continue compressions after all NSI (no pulse check)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CBA8A-3608-43D0-A328-9D49D70DC2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61754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9D1F21-ECD6-472C-AFA8-C443383E17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815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C1C7D-F407-456C-8BE8-95C05B32A06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20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BF9C16-33EE-44BB-8365-95D1F35FCC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7729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know that good BLS improves outcomes.  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value of other measures is unknown.  Some (e.g., EPI, ETI) may be harmful.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9206B-0FBF-4837-89C6-BC39B4BCC3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5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69A382-85EA-47D2-B042-C7BEECD4A8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7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79BFC7-EE7D-4803-95FF-086EFAF78C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41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1D5E87-A397-4305-82AD-0E3B1221E7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74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B1DAB-79A7-4DA8-9229-E74D2007248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8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B38B7C-8E79-4383-9E10-3EF89915D829}" type="datetimeFigureOut">
              <a:rPr lang="en-US" smtClean="0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43FBE-342D-455A-8095-BE696E6113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6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53A1ED-670C-4F37-893A-1363E9689007}" type="datetimeFigureOut">
              <a:rPr lang="en-US" smtClean="0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B2EE5-E2CA-4043-BD04-2A3B9FC73D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9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53A1ED-670C-4F37-893A-1363E9689007}" type="datetimeFigureOut">
              <a:rPr lang="en-US" smtClean="0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B2EE5-E2CA-4043-BD04-2A3B9FC73D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8395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53A1ED-670C-4F37-893A-1363E9689007}" type="datetimeFigureOut">
              <a:rPr lang="en-US" smtClean="0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B2EE5-E2CA-4043-BD04-2A3B9FC73D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79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53A1ED-670C-4F37-893A-1363E9689007}" type="datetimeFigureOut">
              <a:rPr lang="en-US" smtClean="0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B2EE5-E2CA-4043-BD04-2A3B9FC73D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4143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53A1ED-670C-4F37-893A-1363E9689007}" type="datetimeFigureOut">
              <a:rPr lang="en-US" smtClean="0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B2EE5-E2CA-4043-BD04-2A3B9FC73D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22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594A84-EED0-4081-A28D-1AA7C9ACCB85}" type="datetimeFigureOut">
              <a:rPr lang="en-US" smtClean="0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F319B-98D9-488D-AD00-D9659DAA09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5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2BA89-E4E7-4AAC-9D4F-C37017EDC107}" type="datetimeFigureOut">
              <a:rPr lang="en-US" smtClean="0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7A8A3-D2A6-4ADD-9C1F-79772998B8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6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E7F749-8913-4944-9E28-A8B2042E4B3B}" type="datetimeFigureOut">
              <a:rPr lang="en-US" smtClean="0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5942C-0238-4A14-B2AC-55CD3B966B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8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F6400A-F9AA-4F76-8965-C900FEA0FCC4}" type="datetimeFigureOut">
              <a:rPr lang="en-US" smtClean="0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09E2D-DAAA-474E-9615-19EBB94404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6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C2A1C1-A62C-46FC-AA60-75A0A7FDE755}" type="datetimeFigureOut">
              <a:rPr lang="en-US" smtClean="0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A1643-0BEC-4535-9C75-272FB1DDB0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5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A2E9A0-D1C8-4DC3-9A8B-C97714C0E085}" type="datetimeFigureOut">
              <a:rPr lang="en-US" smtClean="0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E9D2A-B7AF-4922-9A14-F6E10BF650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4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4C6140-188F-413B-82F4-D96DDDB8BE98}" type="datetimeFigureOut">
              <a:rPr lang="en-US" smtClean="0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8FBB8-0E73-413A-BBF3-276494ACCD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7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C1A5BF-80A8-4FEB-BCA3-7BF30379685A}" type="datetimeFigureOut">
              <a:rPr lang="en-US" smtClean="0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E7888-A76A-4584-8099-81BCD5F42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5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0EC9E5-CB9A-4F3F-8A31-D24B58CA7394}" type="datetimeFigureOut">
              <a:rPr lang="en-US" smtClean="0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4EAAE-BE1E-45B3-B1F3-CBFB444DE9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6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126FC-4248-4B5E-BDBE-28F436E2D2B7}" type="datetimeFigureOut">
              <a:rPr lang="en-US" smtClean="0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E769-034A-439F-873F-33A4DAFEF0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53A1ED-670C-4F37-893A-1363E9689007}" type="datetimeFigureOut">
              <a:rPr lang="en-US" smtClean="0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7DB2EE5-E2CA-4043-BD04-2A3B9FC73D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9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2" r:id="rId2"/>
    <p:sldLayoutId id="2147484793" r:id="rId3"/>
    <p:sldLayoutId id="2147484794" r:id="rId4"/>
    <p:sldLayoutId id="2147484795" r:id="rId5"/>
    <p:sldLayoutId id="2147484796" r:id="rId6"/>
    <p:sldLayoutId id="2147484797" r:id="rId7"/>
    <p:sldLayoutId id="2147484798" r:id="rId8"/>
    <p:sldLayoutId id="2147484799" r:id="rId9"/>
    <p:sldLayoutId id="2147484800" r:id="rId10"/>
    <p:sldLayoutId id="2147484801" r:id="rId11"/>
    <p:sldLayoutId id="2147484802" r:id="rId12"/>
    <p:sldLayoutId id="2147484803" r:id="rId13"/>
    <p:sldLayoutId id="2147484804" r:id="rId14"/>
    <p:sldLayoutId id="2147484805" r:id="rId15"/>
    <p:sldLayoutId id="21474848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BrL8KSTEQk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3222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tx1"/>
                </a:solidFill>
                <a:latin typeface="Baskerville Old Face" pitchFamily="18" charset="0"/>
              </a:rPr>
              <a:t>CARDIAC ARREST MANAGEMENT</a:t>
            </a:r>
            <a:endParaRPr lang="en-US" sz="72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2578566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chemeClr val="tx1"/>
                </a:solidFill>
              </a:rPr>
              <a:t>						  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2016</a:t>
            </a:r>
          </a:p>
          <a:p>
            <a:pPr marR="0" eaLnBrk="1" hangingPunct="1">
              <a:lnSpc>
                <a:spcPct val="80000"/>
              </a:lnSpc>
            </a:pPr>
            <a:endParaRPr lang="en-US" altLang="en-US" sz="2400" b="1" dirty="0">
              <a:solidFill>
                <a:schemeClr val="tx1"/>
              </a:solidFill>
            </a:endParaRPr>
          </a:p>
          <a:p>
            <a:pPr marR="0" eaLnBrk="1" hangingPunct="1">
              <a:lnSpc>
                <a:spcPct val="80000"/>
              </a:lnSpc>
            </a:pPr>
            <a:endParaRPr lang="en-US" altLang="en-US" sz="2400" b="1" dirty="0" smtClean="0">
              <a:solidFill>
                <a:schemeClr val="tx1"/>
              </a:solidFill>
            </a:endParaRPr>
          </a:p>
          <a:p>
            <a:pPr marR="0" eaLnBrk="1" hangingPunct="1">
              <a:lnSpc>
                <a:spcPct val="80000"/>
              </a:lnSpc>
            </a:pPr>
            <a:endParaRPr lang="en-US" altLang="en-US" sz="2400" b="1" dirty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en-US" altLang="en-US" sz="1200" b="1" i="1" dirty="0" smtClean="0">
                <a:solidFill>
                  <a:schemeClr val="tx1"/>
                </a:solidFill>
              </a:rPr>
              <a:t>Special acknowledgment to Santa Barbara EMS for the development and sharing of CAM.</a:t>
            </a:r>
          </a:p>
        </p:txBody>
      </p:sp>
      <p:pic>
        <p:nvPicPr>
          <p:cNvPr id="4" name="Picture 3" descr="S:\PH\EMS\STAFF\1\Region\Agency Graphic Elements\Agency logo colo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799" y="3931228"/>
            <a:ext cx="14478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Adequate Work Space</a:t>
            </a:r>
          </a:p>
        </p:txBody>
      </p:sp>
      <p:sp>
        <p:nvSpPr>
          <p:cNvPr id="29698" name="Rectangle 3"/>
          <p:cNvSpPr>
            <a:spLocks noGrp="1"/>
          </p:cNvSpPr>
          <p:nvPr>
            <p:ph idx="1"/>
          </p:nvPr>
        </p:nvSpPr>
        <p:spPr>
          <a:xfrm>
            <a:off x="23446" y="1981200"/>
            <a:ext cx="4800600" cy="3200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3200" dirty="0" smtClean="0"/>
              <a:t>Move to floor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 smtClean="0"/>
              <a:t>Need room for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3200" dirty="0" smtClean="0"/>
              <a:t>   Triangle of Life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864582"/>
            <a:ext cx="4419600" cy="468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&quot;No&quot; Symbol 2"/>
          <p:cNvSpPr/>
          <p:nvPr/>
        </p:nvSpPr>
        <p:spPr>
          <a:xfrm>
            <a:off x="4191000" y="1752600"/>
            <a:ext cx="4953000" cy="4419600"/>
          </a:xfrm>
          <a:prstGeom prst="noSmoking">
            <a:avLst/>
          </a:prstGeom>
          <a:solidFill>
            <a:srgbClr val="FF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5181600"/>
          </a:xfrm>
        </p:spPr>
        <p:txBody>
          <a:bodyPr/>
          <a:lstStyle/>
          <a:p>
            <a:pPr marL="1143000" lvl="2" eaLnBrk="1" hangingPunct="1">
              <a:buFont typeface="Arial" pitchFamily="34" charset="0"/>
              <a:buChar char="•"/>
            </a:pPr>
            <a:r>
              <a:rPr lang="en-US" altLang="en-US" sz="2900" dirty="0" smtClean="0"/>
              <a:t>	Rate 110/Minute-  Use Metronome!</a:t>
            </a:r>
          </a:p>
          <a:p>
            <a:pPr marL="1143000" lvl="2" eaLnBrk="1" hangingPunct="1">
              <a:buFont typeface="Arial" pitchFamily="34" charset="0"/>
              <a:buChar char="•"/>
            </a:pPr>
            <a:r>
              <a:rPr lang="en-US" altLang="en-US" sz="2900" dirty="0" smtClean="0"/>
              <a:t>	Depth 2+ Inches</a:t>
            </a:r>
          </a:p>
          <a:p>
            <a:pPr marL="1143000" lvl="2" eaLnBrk="1" hangingPunct="1">
              <a:buFont typeface="Arial" pitchFamily="34" charset="0"/>
              <a:buChar char="•"/>
            </a:pPr>
            <a:r>
              <a:rPr lang="en-US" altLang="en-US" sz="2900" dirty="0" smtClean="0"/>
              <a:t>	Fully off the chest</a:t>
            </a:r>
            <a:endParaRPr lang="en-US" altLang="en-US" dirty="0" smtClean="0"/>
          </a:p>
          <a:p>
            <a:pPr eaLnBrk="1" hangingPunct="1">
              <a:buFont typeface="Courier New" pitchFamily="49" charset="0"/>
              <a:buChar char="o"/>
            </a:pPr>
            <a:r>
              <a:rPr lang="en-US" altLang="en-US" sz="2000" dirty="0" err="1" smtClean="0"/>
              <a:t>Downstroke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perfuses</a:t>
            </a:r>
            <a:r>
              <a:rPr lang="en-US" altLang="en-US" sz="2000" dirty="0" smtClean="0"/>
              <a:t> brain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altLang="en-US" sz="2000" dirty="0" smtClean="0"/>
              <a:t>Maintains brain viability – improves CPC score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en-US" sz="2000" dirty="0" smtClean="0"/>
              <a:t>Upstroke </a:t>
            </a:r>
            <a:r>
              <a:rPr lang="en-US" altLang="en-US" sz="2000" dirty="0" err="1" smtClean="0"/>
              <a:t>perfuses</a:t>
            </a:r>
            <a:r>
              <a:rPr lang="en-US" altLang="en-US" sz="2000" dirty="0" smtClean="0"/>
              <a:t> heart</a:t>
            </a:r>
            <a:endParaRPr lang="en-US" altLang="en-US" sz="2000" dirty="0"/>
          </a:p>
          <a:p>
            <a:pPr lvl="1" eaLnBrk="1" hangingPunct="1">
              <a:buFont typeface="Courier New" pitchFamily="49" charset="0"/>
              <a:buChar char="o"/>
            </a:pPr>
            <a:r>
              <a:rPr lang="en-US" altLang="en-US" sz="2000" dirty="0" smtClean="0"/>
              <a:t>Increases likelihood of successful defibrillation</a:t>
            </a:r>
          </a:p>
          <a:p>
            <a:pPr marL="392113" lvl="1" indent="0" eaLnBrk="1" hangingPunct="1">
              <a:buNone/>
            </a:pPr>
            <a:endParaRPr lang="en-US" altLang="en-US" dirty="0" smtClean="0"/>
          </a:p>
          <a:p>
            <a:pPr marL="392113" lvl="1" indent="0" algn="ctr" eaLnBrk="1" hangingPunct="1">
              <a:buNone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All 3 are critically important – rate, depth and full recoil</a:t>
            </a:r>
          </a:p>
          <a:p>
            <a:pPr marL="1143000" lvl="2" eaLnBrk="1" hangingPunct="1"/>
            <a:endParaRPr lang="en-US" altLang="en-US" dirty="0" smtClean="0"/>
          </a:p>
        </p:txBody>
      </p:sp>
      <p:sp>
        <p:nvSpPr>
          <p:cNvPr id="28675" name="Rectangle 4"/>
          <p:cNvSpPr>
            <a:spLocks/>
          </p:cNvSpPr>
          <p:nvPr/>
        </p:nvSpPr>
        <p:spPr bwMode="auto">
          <a:xfrm>
            <a:off x="76200" y="38100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Continuous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High Quality Chest Compressions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5"/>
          <p:cNvSpPr>
            <a:spLocks noChangeArrowheads="1"/>
          </p:cNvSpPr>
          <p:nvPr/>
        </p:nvSpPr>
        <p:spPr bwMode="auto">
          <a:xfrm>
            <a:off x="0" y="6550025"/>
            <a:ext cx="3276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b="1" dirty="0" err="1">
                <a:latin typeface="Arial Unicode MS" pitchFamily="34" charset="-128"/>
              </a:rPr>
              <a:t>Kellum</a:t>
            </a:r>
            <a:r>
              <a:rPr lang="en-US" altLang="en-US" sz="1600" b="1" dirty="0">
                <a:latin typeface="Arial Unicode MS" pitchFamily="34" charset="-128"/>
              </a:rPr>
              <a:t>: </a:t>
            </a:r>
            <a:r>
              <a:rPr lang="en-US" altLang="en-US" sz="1600" b="1" i="1" dirty="0" err="1">
                <a:latin typeface="Arial Unicode MS" pitchFamily="34" charset="-128"/>
              </a:rPr>
              <a:t>Amer</a:t>
            </a:r>
            <a:r>
              <a:rPr lang="en-US" altLang="en-US" sz="1600" b="1" i="1" dirty="0">
                <a:latin typeface="Arial Unicode MS" pitchFamily="34" charset="-128"/>
              </a:rPr>
              <a:t> J Med</a:t>
            </a:r>
            <a:r>
              <a:rPr lang="en-US" altLang="en-US" sz="1600" b="1" dirty="0">
                <a:latin typeface="Arial Unicode MS" pitchFamily="34" charset="-128"/>
              </a:rPr>
              <a:t>  </a:t>
            </a:r>
            <a:r>
              <a:rPr lang="en-US" altLang="en-US" sz="1600" b="1" dirty="0">
                <a:solidFill>
                  <a:schemeClr val="bg1"/>
                </a:solidFill>
                <a:latin typeface="Arial Unicode MS" pitchFamily="34" charset="-128"/>
              </a:rPr>
              <a:t>2006 </a:t>
            </a:r>
          </a:p>
          <a:p>
            <a:pPr eaLnBrk="1" hangingPunct="1"/>
            <a:endParaRPr lang="en-US" altLang="en-US" b="1" dirty="0">
              <a:latin typeface="Lucida Sans Unicode" pitchFamily="34" charset="0"/>
            </a:endParaRP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 flipV="1">
            <a:off x="2057400" y="1371600"/>
            <a:ext cx="0" cy="449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 rot="-5400000">
            <a:off x="-1524000" y="3505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400" b="1">
                <a:latin typeface="Arial Unicode MS" pitchFamily="34" charset="-128"/>
              </a:rPr>
              <a:t>Neurologically normal survival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084263" y="1230313"/>
            <a:ext cx="896937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>
                <a:latin typeface="Arial Unicode MS" pitchFamily="34" charset="-128"/>
              </a:rPr>
              <a:t>50%</a:t>
            </a:r>
          </a:p>
          <a:p>
            <a:endParaRPr lang="en-US" altLang="en-US" sz="2800">
              <a:latin typeface="Arial Unicode MS" pitchFamily="34" charset="-128"/>
            </a:endParaRPr>
          </a:p>
          <a:p>
            <a:r>
              <a:rPr lang="en-US" altLang="en-US" sz="2800">
                <a:latin typeface="Arial Unicode MS" pitchFamily="34" charset="-128"/>
              </a:rPr>
              <a:t>40%</a:t>
            </a:r>
          </a:p>
          <a:p>
            <a:endParaRPr lang="en-US" altLang="en-US" sz="2800">
              <a:latin typeface="Arial Unicode MS" pitchFamily="34" charset="-128"/>
            </a:endParaRPr>
          </a:p>
          <a:p>
            <a:r>
              <a:rPr lang="en-US" altLang="en-US" sz="2800">
                <a:latin typeface="Arial Unicode MS" pitchFamily="34" charset="-128"/>
              </a:rPr>
              <a:t>30%</a:t>
            </a:r>
          </a:p>
          <a:p>
            <a:endParaRPr lang="en-US" altLang="en-US" sz="2800">
              <a:latin typeface="Arial Unicode MS" pitchFamily="34" charset="-128"/>
            </a:endParaRPr>
          </a:p>
          <a:p>
            <a:r>
              <a:rPr lang="en-US" altLang="en-US" sz="2800">
                <a:latin typeface="Arial Unicode MS" pitchFamily="34" charset="-128"/>
              </a:rPr>
              <a:t>20%</a:t>
            </a:r>
          </a:p>
          <a:p>
            <a:endParaRPr lang="en-US" altLang="en-US" sz="2800">
              <a:latin typeface="Arial Unicode MS" pitchFamily="34" charset="-128"/>
            </a:endParaRPr>
          </a:p>
          <a:p>
            <a:r>
              <a:rPr lang="en-US" altLang="en-US" sz="2800">
                <a:latin typeface="Arial Unicode MS" pitchFamily="34" charset="-128"/>
              </a:rPr>
              <a:t>10%</a:t>
            </a:r>
          </a:p>
          <a:p>
            <a:endParaRPr lang="en-US" altLang="en-US" sz="2800">
              <a:latin typeface="Arial Unicode MS" pitchFamily="34" charset="-128"/>
            </a:endParaRPr>
          </a:p>
          <a:p>
            <a:r>
              <a:rPr lang="en-US" altLang="en-US" sz="2800">
                <a:latin typeface="Arial Unicode MS" pitchFamily="34" charset="-128"/>
              </a:rPr>
              <a:t>  0%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032125" y="5881688"/>
            <a:ext cx="935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>
                <a:latin typeface="Arial Unicode MS" pitchFamily="34" charset="-128"/>
              </a:rPr>
              <a:t>CPR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694363" y="5881688"/>
            <a:ext cx="955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>
                <a:latin typeface="Arial Unicode MS" pitchFamily="34" charset="-128"/>
              </a:rPr>
              <a:t>CCR</a:t>
            </a:r>
          </a:p>
        </p:txBody>
      </p:sp>
      <p:sp>
        <p:nvSpPr>
          <p:cNvPr id="728072" name="Rectangle 8"/>
          <p:cNvSpPr>
            <a:spLocks noChangeArrowheads="1"/>
          </p:cNvSpPr>
          <p:nvPr/>
        </p:nvSpPr>
        <p:spPr bwMode="auto">
          <a:xfrm>
            <a:off x="2667000" y="4419600"/>
            <a:ext cx="1828800" cy="14478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chemeClr val="tx2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60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15%</a:t>
            </a:r>
          </a:p>
        </p:txBody>
      </p:sp>
      <p:sp>
        <p:nvSpPr>
          <p:cNvPr id="728073" name="Rectangle 9"/>
          <p:cNvSpPr>
            <a:spLocks noChangeArrowheads="1"/>
          </p:cNvSpPr>
          <p:nvPr/>
        </p:nvSpPr>
        <p:spPr bwMode="auto">
          <a:xfrm>
            <a:off x="5257800" y="1600200"/>
            <a:ext cx="1828800" cy="4267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chemeClr val="tx2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60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48%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2057400" y="5867400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3"/>
          <p:cNvSpPr>
            <a:spLocks noChangeShapeType="1"/>
          </p:cNvSpPr>
          <p:nvPr/>
        </p:nvSpPr>
        <p:spPr bwMode="auto">
          <a:xfrm>
            <a:off x="609600" y="1295400"/>
            <a:ext cx="7848600" cy="0"/>
          </a:xfrm>
          <a:prstGeom prst="line">
            <a:avLst/>
          </a:prstGeom>
          <a:noFill/>
          <a:ln w="38100">
            <a:solidFill>
              <a:srgbClr val="E2021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Rectangle 14"/>
          <p:cNvSpPr>
            <a:spLocks noChangeArrowheads="1"/>
          </p:cNvSpPr>
          <p:nvPr/>
        </p:nvSpPr>
        <p:spPr bwMode="auto">
          <a:xfrm>
            <a:off x="2362200" y="5943600"/>
            <a:ext cx="2286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Lucida Sans Unicode" pitchFamily="34" charset="0"/>
              </a:rPr>
              <a:t>Standard CPR</a:t>
            </a:r>
          </a:p>
        </p:txBody>
      </p:sp>
      <p:sp>
        <p:nvSpPr>
          <p:cNvPr id="39949" name="Rectangle 15"/>
          <p:cNvSpPr>
            <a:spLocks noChangeArrowheads="1"/>
          </p:cNvSpPr>
          <p:nvPr/>
        </p:nvSpPr>
        <p:spPr bwMode="auto">
          <a:xfrm>
            <a:off x="4957763" y="5943600"/>
            <a:ext cx="2819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Lucida Sans Unicode" pitchFamily="34" charset="0"/>
              </a:rPr>
              <a:t>Continuous Chest</a:t>
            </a:r>
          </a:p>
          <a:p>
            <a:pPr eaLnBrk="1" hangingPunct="1"/>
            <a:r>
              <a:rPr lang="en-US" altLang="en-US" sz="2400" b="1">
                <a:latin typeface="Lucida Sans Unicode" pitchFamily="34" charset="0"/>
              </a:rPr>
              <a:t>Compression CPR</a:t>
            </a:r>
          </a:p>
        </p:txBody>
      </p:sp>
      <p:sp>
        <p:nvSpPr>
          <p:cNvPr id="30734" name="Rectangle 16"/>
          <p:cNvSpPr>
            <a:spLocks noChangeArrowheads="1"/>
          </p:cNvSpPr>
          <p:nvPr/>
        </p:nvSpPr>
        <p:spPr bwMode="auto">
          <a:xfrm>
            <a:off x="17463" y="0"/>
            <a:ext cx="9126537" cy="121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4400" dirty="0">
              <a:latin typeface="Lucida Sans Unicode" pitchFamily="34" charset="0"/>
              <a:cs typeface="+mn-cs"/>
            </a:endParaRPr>
          </a:p>
          <a:p>
            <a:pPr algn="ctr">
              <a:defRPr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CPR PRESERVES THE BRAIN</a:t>
            </a:r>
          </a:p>
          <a:p>
            <a:pPr algn="ctr">
              <a:defRPr/>
            </a:pPr>
            <a:endParaRPr lang="en-US" sz="4400" dirty="0">
              <a:latin typeface="Lucida Sans Unicode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236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s://encrypted-tbn2.gstatic.com/images?q=tbn:ANd9GcSvGOuCky65KITRbRevGtGfInu4hTEC5G6cyys7LFWo711k7s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23" y="1541585"/>
            <a:ext cx="5842223" cy="3838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 Arrow Callout 1"/>
          <p:cNvSpPr/>
          <p:nvPr/>
        </p:nvSpPr>
        <p:spPr>
          <a:xfrm>
            <a:off x="2590800" y="5181600"/>
            <a:ext cx="2895600" cy="1295401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Knees Touching Arm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3048000" y="228600"/>
            <a:ext cx="3581400" cy="129540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Shoulders Directly over hands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mtClean="0">
                <a:solidFill>
                  <a:srgbClr val="FF3300"/>
                </a:solidFill>
                <a:effectLst/>
              </a:rPr>
              <a:t>Pediatric Chest Compressions</a:t>
            </a: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Infant AND Child: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⅓</a:t>
            </a:r>
            <a:r>
              <a:rPr lang="en-US" altLang="en-US" sz="2800" dirty="0" smtClean="0"/>
              <a:t> to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  <a:r>
              <a:rPr lang="en-US" altLang="en-US" sz="2800" dirty="0" smtClean="0"/>
              <a:t> depth of chest.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Child – 1 or 2 hands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Infant – 2 fingers</a:t>
            </a:r>
          </a:p>
          <a:p>
            <a:pPr>
              <a:lnSpc>
                <a:spcPct val="90000"/>
              </a:lnSpc>
            </a:pPr>
            <a:endParaRPr lang="en-US" altLang="en-US" sz="2800" dirty="0" smtClean="0"/>
          </a:p>
          <a:p>
            <a:pPr>
              <a:lnSpc>
                <a:spcPct val="90000"/>
              </a:lnSpc>
            </a:pPr>
            <a:endParaRPr lang="en-US" altLang="en-US" sz="2800" dirty="0" smtClean="0"/>
          </a:p>
        </p:txBody>
      </p:sp>
      <p:pic>
        <p:nvPicPr>
          <p:cNvPr id="35844" name="Picture 6" descr="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8200"/>
            <a:ext cx="29718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g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3688251"/>
            <a:ext cx="3429000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 descr="gr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9096"/>
            <a:ext cx="2312988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C:\Documents and Settings\JenkinS\Desktop\Credit C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905000"/>
            <a:ext cx="5403850" cy="404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7" name="Down Arrow 4"/>
          <p:cNvSpPr>
            <a:spLocks noChangeArrowheads="1"/>
          </p:cNvSpPr>
          <p:nvPr/>
        </p:nvSpPr>
        <p:spPr bwMode="auto">
          <a:xfrm rot="-5973865">
            <a:off x="4383882" y="3071019"/>
            <a:ext cx="484187" cy="3076575"/>
          </a:xfrm>
          <a:prstGeom prst="downArrow">
            <a:avLst>
              <a:gd name="adj1" fmla="val 50000"/>
              <a:gd name="adj2" fmla="val 49980"/>
            </a:avLst>
          </a:prstGeom>
          <a:solidFill>
            <a:srgbClr val="FFFF00">
              <a:alpha val="5803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6868" name="Oval 3"/>
          <p:cNvSpPr>
            <a:spLocks noChangeArrowheads="1"/>
          </p:cNvSpPr>
          <p:nvPr/>
        </p:nvSpPr>
        <p:spPr bwMode="auto">
          <a:xfrm>
            <a:off x="228600" y="4114800"/>
            <a:ext cx="2895600" cy="1676400"/>
          </a:xfrm>
          <a:prstGeom prst="ellipse">
            <a:avLst/>
          </a:prstGeom>
          <a:solidFill>
            <a:srgbClr val="FFFF00">
              <a:alpha val="4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 dirty="0"/>
              <a:t>Should be able to swipe</a:t>
            </a:r>
          </a:p>
          <a:p>
            <a:pPr algn="ctr" eaLnBrk="1" hangingPunct="1"/>
            <a:r>
              <a:rPr lang="en-US" altLang="en-US" b="1" dirty="0"/>
              <a:t> a </a:t>
            </a:r>
            <a:r>
              <a:rPr lang="en-US" altLang="en-US" b="1" dirty="0" smtClean="0"/>
              <a:t>paper under </a:t>
            </a:r>
            <a:r>
              <a:rPr lang="en-US" altLang="en-US" b="1" dirty="0"/>
              <a:t>palm</a:t>
            </a:r>
          </a:p>
          <a:p>
            <a:pPr algn="ctr" eaLnBrk="1" hangingPunct="1"/>
            <a:r>
              <a:rPr lang="en-US" altLang="en-US" b="1" dirty="0"/>
              <a:t> of hand during recoil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06425"/>
            <a:ext cx="9144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FULL RECOIL</a:t>
            </a:r>
          </a:p>
        </p:txBody>
      </p:sp>
      <p:sp>
        <p:nvSpPr>
          <p:cNvPr id="36870" name="Content Placeholder 1"/>
          <p:cNvSpPr txBox="1">
            <a:spLocks/>
          </p:cNvSpPr>
          <p:nvPr/>
        </p:nvSpPr>
        <p:spPr bwMode="auto">
          <a:xfrm>
            <a:off x="0" y="1905000"/>
            <a:ext cx="36147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altLang="en-US" sz="2800">
                <a:solidFill>
                  <a:srgbClr val="000000"/>
                </a:solidFill>
                <a:latin typeface="Lucida Sans Unicode" pitchFamily="34" charset="0"/>
              </a:rPr>
              <a:t>Keep fingers on chest but allow palm to come off slightly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altLang="en-US" sz="2700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667000"/>
            <a:ext cx="8763000" cy="2362200"/>
          </a:xfrm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spcBef>
                <a:spcPts val="1950"/>
              </a:spcBef>
              <a:spcAft>
                <a:spcPts val="1200"/>
              </a:spcAft>
              <a:buFontTx/>
              <a:buNone/>
              <a:defRPr/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ＭＳ Ｐゴシック" pitchFamily="34" charset="-128"/>
              </a:rPr>
              <a:t>Continuous</a:t>
            </a:r>
            <a:r>
              <a:rPr lang="en-US" sz="3600" dirty="0" smtClean="0">
                <a:latin typeface="Baskerville Old Face" pitchFamily="18" charset="0"/>
                <a:ea typeface="ＭＳ Ｐゴシック" pitchFamily="34" charset="-128"/>
              </a:rPr>
              <a:t>  high-quality chest compressions will be performed from the moment of arrest until return of spontaneous circulation.</a:t>
            </a:r>
          </a:p>
          <a:p>
            <a:pPr marL="0" indent="0" algn="ctr" eaLnBrk="1" hangingPunct="1">
              <a:lnSpc>
                <a:spcPct val="120000"/>
              </a:lnSpc>
              <a:spcBef>
                <a:spcPts val="1950"/>
              </a:spcBef>
              <a:spcAft>
                <a:spcPts val="1200"/>
              </a:spcAft>
              <a:buFontTx/>
              <a:buNone/>
              <a:defRPr/>
            </a:pPr>
            <a:endParaRPr lang="en-US" dirty="0" smtClean="0">
              <a:latin typeface="Baskerville Old Face" pitchFamily="18" charset="0"/>
              <a:ea typeface="ＭＳ Ｐゴシック" pitchFamily="34" charset="-128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latin typeface="Baskerville Old Face" pitchFamily="18" charset="0"/>
                <a:ea typeface="ＭＳ Ｐゴシック" pitchFamily="34" charset="-128"/>
              </a:rPr>
              <a:t>Cardiac Arrest:</a:t>
            </a:r>
          </a:p>
          <a:p>
            <a:pPr algn="ctr" eaLnBrk="1" hangingPunct="1"/>
            <a:r>
              <a:rPr lang="en-US" altLang="en-US" sz="5400" b="1">
                <a:latin typeface="Baskerville Old Face" pitchFamily="18" charset="0"/>
                <a:ea typeface="ＭＳ Ｐゴシック" pitchFamily="34" charset="-128"/>
              </a:rPr>
              <a:t>The Prime Directive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762000"/>
            <a:ext cx="7181390" cy="599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5400" b="1" dirty="0">
                <a:solidFill>
                  <a:srgbClr val="FF0000"/>
                </a:solidFill>
                <a:latin typeface="Baskerville Old Face" pitchFamily="18" charset="0"/>
                <a:ea typeface="ＭＳ Ｐゴシック" pitchFamily="34" charset="-128"/>
              </a:rPr>
              <a:t>Interruption of Compressions</a:t>
            </a:r>
          </a:p>
        </p:txBody>
      </p:sp>
    </p:spTree>
    <p:extLst>
      <p:ext uri="{BB962C8B-B14F-4D97-AF65-F5344CB8AC3E}">
        <p14:creationId xmlns:p14="http://schemas.microsoft.com/office/powerpoint/2010/main" val="41575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472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Mechanical CPR Devices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may be used after resuscitation has reached the 10 minute mark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0" y="2057400"/>
            <a:ext cx="8915400" cy="3962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500" dirty="0" smtClean="0"/>
              <a:t>Activate Metronome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500" dirty="0" smtClean="0"/>
              <a:t>Correct rescuer body position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500" dirty="0" smtClean="0"/>
              <a:t>Press Fast: 110 per minute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500" dirty="0" smtClean="0"/>
              <a:t>Press Deep: at least 2”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500" dirty="0" smtClean="0"/>
              <a:t>Full Chest Recoil</a:t>
            </a:r>
          </a:p>
          <a:p>
            <a:pPr marL="109537" indent="0" eaLnBrk="1" hangingPunct="1">
              <a:lnSpc>
                <a:spcPct val="90000"/>
              </a:lnSpc>
              <a:buNone/>
            </a:pPr>
            <a:r>
              <a:rPr lang="en-US" altLang="en-US" sz="4500" b="1" dirty="0" smtClean="0">
                <a:solidFill>
                  <a:srgbClr val="FF0000"/>
                </a:solidFill>
              </a:rPr>
              <a:t>		           </a:t>
            </a:r>
            <a:r>
              <a:rPr lang="en-US" altLang="en-US" sz="4500" b="1" u="sng" dirty="0" smtClean="0">
                <a:solidFill>
                  <a:srgbClr val="FF0000"/>
                </a:solidFill>
              </a:rPr>
              <a:t>CONTINUOUS</a:t>
            </a:r>
            <a:endParaRPr lang="en-US" altLang="en-US" sz="3600" b="1" u="sng" dirty="0" smtClean="0">
              <a:solidFill>
                <a:srgbClr val="FF0000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4800600"/>
            <a:ext cx="9144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 sz="5400" b="1"/>
          </a:p>
          <a:p>
            <a:pPr algn="ctr" eaLnBrk="1" hangingPunct="1"/>
            <a:endParaRPr lang="en-US" altLang="en-US" sz="5400" b="1"/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228600" y="0"/>
            <a:ext cx="82296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COMPRESSIONS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POINTS</a:t>
            </a:r>
          </a:p>
          <a:p>
            <a:pPr algn="ctr">
              <a:defRPr/>
            </a:pPr>
            <a:endParaRPr 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GOAL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3200400"/>
          </a:xfrm>
        </p:spPr>
        <p:txBody>
          <a:bodyPr>
            <a:normAutofit fontScale="92500"/>
          </a:bodyPr>
          <a:lstStyle/>
          <a:p>
            <a:pPr marL="107950" indent="0" algn="ctr" eaLnBrk="1" hangingPunct="1">
              <a:buFont typeface="Wingdings 3" pitchFamily="18" charset="2"/>
              <a:buNone/>
            </a:pPr>
            <a:r>
              <a:rPr lang="en-US" alt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maximize the number</a:t>
            </a:r>
          </a:p>
          <a:p>
            <a:pPr marL="107950" indent="0" algn="ctr" eaLnBrk="1" hangingPunct="1">
              <a:buFont typeface="Wingdings 3" pitchFamily="18" charset="2"/>
              <a:buNone/>
            </a:pPr>
            <a:r>
              <a:rPr lang="en-US" alt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cardiac arrest patients that return home to their families neurologically intact</a:t>
            </a:r>
            <a:endParaRPr lang="en-US" altLang="en-US" sz="4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C:\Documents and Settings\JenkinS\Desktop\BVM D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3"/>
          <a:stretch>
            <a:fillRect/>
          </a:stretch>
        </p:blipFill>
        <p:spPr bwMode="auto">
          <a:xfrm>
            <a:off x="152400" y="1981200"/>
            <a:ext cx="42179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Content Placeholder 1"/>
          <p:cNvSpPr>
            <a:spLocks noGrp="1"/>
          </p:cNvSpPr>
          <p:nvPr>
            <p:ph idx="1"/>
          </p:nvPr>
        </p:nvSpPr>
        <p:spPr>
          <a:xfrm>
            <a:off x="4648200" y="1981200"/>
            <a:ext cx="4495800" cy="4602163"/>
          </a:xfrm>
        </p:spPr>
        <p:txBody>
          <a:bodyPr/>
          <a:lstStyle/>
          <a:p>
            <a:pPr eaLnBrk="1" hangingPunct="1">
              <a:buClr>
                <a:srgbClr val="2DA2BF"/>
              </a:buClr>
            </a:pPr>
            <a:r>
              <a:rPr lang="en-US" altLang="en-US" sz="2800" dirty="0" smtClean="0">
                <a:solidFill>
                  <a:srgbClr val="000000"/>
                </a:solidFill>
              </a:rPr>
              <a:t>300 ml</a:t>
            </a:r>
          </a:p>
          <a:p>
            <a:pPr lvl="1" eaLnBrk="1" hangingPunct="1"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200 ml from “sucking” of chest recoil</a:t>
            </a:r>
          </a:p>
          <a:p>
            <a:pPr lvl="1" eaLnBrk="1" hangingPunct="1"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100 ml from positive pressure</a:t>
            </a:r>
          </a:p>
          <a:p>
            <a:pPr lvl="1" eaLnBrk="1" hangingPunct="1">
              <a:buClr>
                <a:srgbClr val="2DA2BF"/>
              </a:buClr>
            </a:pPr>
            <a:endParaRPr lang="en-US" altLang="en-US" sz="800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2DA2BF"/>
              </a:buClr>
            </a:pPr>
            <a:r>
              <a:rPr lang="en-US" altLang="en-US" sz="2800" dirty="0" smtClean="0">
                <a:solidFill>
                  <a:srgbClr val="000000"/>
                </a:solidFill>
              </a:rPr>
              <a:t>0.3 sec (upstroke time)</a:t>
            </a:r>
          </a:p>
          <a:p>
            <a:pPr lvl="1" eaLnBrk="1" hangingPunct="1"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110 compressions in 60 seconds</a:t>
            </a:r>
          </a:p>
          <a:p>
            <a:pPr lvl="1" eaLnBrk="1" hangingPunct="1">
              <a:buClr>
                <a:srgbClr val="2DA2BF"/>
              </a:buClr>
            </a:pPr>
            <a:endParaRPr lang="en-US" altLang="en-US" sz="800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2DA2BF"/>
              </a:buClr>
            </a:pPr>
            <a:r>
              <a:rPr lang="en-US" altLang="en-US" sz="2800" dirty="0" smtClean="0">
                <a:solidFill>
                  <a:srgbClr val="000000"/>
                </a:solidFill>
              </a:rPr>
              <a:t>On the upstroke of the 10</a:t>
            </a:r>
            <a:r>
              <a:rPr lang="en-US" altLang="en-US" sz="2800" baseline="30000" dirty="0" smtClean="0">
                <a:solidFill>
                  <a:srgbClr val="000000"/>
                </a:solidFill>
              </a:rPr>
              <a:t>th</a:t>
            </a:r>
            <a:r>
              <a:rPr lang="en-US" altLang="en-US" sz="2800" dirty="0" smtClean="0">
                <a:solidFill>
                  <a:srgbClr val="000000"/>
                </a:solidFill>
              </a:rPr>
              <a:t> compression  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30734" name="Rectangle 16"/>
          <p:cNvSpPr>
            <a:spLocks noChangeArrowheads="1"/>
          </p:cNvSpPr>
          <p:nvPr/>
        </p:nvSpPr>
        <p:spPr bwMode="auto">
          <a:xfrm>
            <a:off x="17463" y="1905000"/>
            <a:ext cx="9126537" cy="121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4400">
              <a:latin typeface="Lucida Sans Unicode" pitchFamily="34" charset="0"/>
              <a:cs typeface="Arial" charset="0"/>
            </a:endParaRPr>
          </a:p>
          <a:p>
            <a:pPr algn="ctr">
              <a:defRPr/>
            </a:pPr>
            <a:endParaRPr lang="en-US" sz="5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skerville Old Face" pitchFamily="18" charset="0"/>
              <a:cs typeface="Arial" charset="0"/>
            </a:endParaRPr>
          </a:p>
          <a:p>
            <a:pPr algn="ctr">
              <a:defRPr/>
            </a:pPr>
            <a:endParaRPr lang="en-US" sz="4400">
              <a:latin typeface="Lucida Sans Unicode" pitchFamily="34" charset="0"/>
              <a:cs typeface="Arial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0" y="2286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Airway 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With Synchronized Ventilations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152400" y="1412875"/>
            <a:ext cx="8991600" cy="4267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400" dirty="0" smtClean="0"/>
              <a:t>Good grip/seal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dirty="0" smtClean="0"/>
              <a:t>2 Thumbs on mask technique vs 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dirty="0" smtClean="0"/>
              <a:t>Ventilation on the upstroke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dirty="0" smtClean="0"/>
              <a:t>1-hand bag squeeze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dirty="0" smtClean="0"/>
              <a:t>Rapid delivery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dirty="0" smtClean="0"/>
              <a:t>10:1</a:t>
            </a:r>
          </a:p>
          <a:p>
            <a:pPr marL="109537" indent="0" algn="ctr" eaLnBrk="1" hangingPunct="1">
              <a:lnSpc>
                <a:spcPct val="90000"/>
              </a:lnSpc>
              <a:buNone/>
            </a:pPr>
            <a:r>
              <a:rPr lang="en-US" altLang="en-US" sz="4500" b="1" dirty="0" smtClean="0">
                <a:solidFill>
                  <a:srgbClr val="FF0000"/>
                </a:solidFill>
              </a:rPr>
              <a:t>    Don’t pause compressions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3600" dirty="0" smtClean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4800600"/>
            <a:ext cx="9144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 sz="5400" b="1"/>
          </a:p>
          <a:p>
            <a:pPr algn="ctr" eaLnBrk="1" hangingPunct="1"/>
            <a:endParaRPr lang="en-US" altLang="en-US" sz="5400" b="1"/>
          </a:p>
        </p:txBody>
      </p:sp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0" y="152400"/>
            <a:ext cx="91440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VENTILATION: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KEY POINTS</a:t>
            </a:r>
          </a:p>
          <a:p>
            <a:pPr algn="ctr" eaLnBrk="1" hangingPunct="1"/>
            <a:endParaRPr lang="en-US" alt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8229600" cy="48641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charset="0"/>
              </a:rPr>
              <a:t>Continuous high performance CPR</a:t>
            </a:r>
          </a:p>
          <a:p>
            <a:r>
              <a:rPr lang="en-US" sz="2400" dirty="0" smtClean="0">
                <a:latin typeface="Arial" charset="0"/>
              </a:rPr>
              <a:t>Attach the AED</a:t>
            </a:r>
          </a:p>
          <a:p>
            <a:r>
              <a:rPr lang="en-US" sz="2400" dirty="0" smtClean="0">
                <a:latin typeface="Arial" charset="0"/>
              </a:rPr>
              <a:t>Analyze (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brief </a:t>
            </a:r>
            <a:r>
              <a:rPr lang="en-US" sz="2400" dirty="0" smtClean="0">
                <a:latin typeface="Arial" charset="0"/>
              </a:rPr>
              <a:t>pause in compressions for AED to analyze)</a:t>
            </a:r>
          </a:p>
          <a:p>
            <a:r>
              <a:rPr lang="en-US" sz="2400" dirty="0" smtClean="0">
                <a:latin typeface="Arial" charset="0"/>
              </a:rPr>
              <a:t>If AED advises to shock, restart compressions while AED charges. </a:t>
            </a:r>
          </a:p>
          <a:p>
            <a:r>
              <a:rPr lang="en-US" sz="2400" dirty="0" smtClean="0">
                <a:latin typeface="Arial" charset="0"/>
              </a:rPr>
              <a:t>Complete 30 compressions prior to shock being delivered.  </a:t>
            </a:r>
          </a:p>
          <a:p>
            <a:r>
              <a:rPr lang="en-US" sz="2400" dirty="0" smtClean="0">
                <a:latin typeface="Arial" charset="0"/>
              </a:rPr>
              <a:t>Compressor counts out loud for last 5 compressions</a:t>
            </a:r>
          </a:p>
          <a:p>
            <a:r>
              <a:rPr lang="en-US" sz="2400" dirty="0" smtClean="0">
                <a:latin typeface="Arial" charset="0"/>
              </a:rPr>
              <a:t>Everyone clears the patient</a:t>
            </a:r>
          </a:p>
          <a:p>
            <a:r>
              <a:rPr lang="en-US" sz="2400" dirty="0" smtClean="0">
                <a:latin typeface="Arial" charset="0"/>
              </a:rPr>
              <a:t>Shock delivered and CPR begins </a:t>
            </a:r>
            <a:r>
              <a:rPr lang="en-US" sz="24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immediately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838200" y="152400"/>
            <a:ext cx="7848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AED USE</a:t>
            </a:r>
          </a:p>
        </p:txBody>
      </p:sp>
    </p:spTree>
    <p:extLst>
      <p:ext uri="{BB962C8B-B14F-4D97-AF65-F5344CB8AC3E}">
        <p14:creationId xmlns:p14="http://schemas.microsoft.com/office/powerpoint/2010/main" val="37224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8382000" cy="4094163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 smtClean="0">
                <a:latin typeface="Arial" charset="0"/>
              </a:rPr>
              <a:t>Compressor counts out each compression (1-10)</a:t>
            </a:r>
          </a:p>
          <a:p>
            <a:pPr>
              <a:lnSpc>
                <a:spcPct val="30000"/>
              </a:lnSpc>
              <a:spcBef>
                <a:spcPct val="0"/>
              </a:spcBef>
              <a:buFont typeface="Wingdings 3" pitchFamily="18" charset="2"/>
              <a:buNone/>
            </a:pPr>
            <a:endParaRPr lang="en-US" sz="2400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latin typeface="Arial" charset="0"/>
              </a:rPr>
              <a:t>Ventilator counts out every 10</a:t>
            </a:r>
            <a:r>
              <a:rPr lang="en-US" sz="2400" baseline="30000" dirty="0" smtClean="0">
                <a:latin typeface="Arial" charset="0"/>
              </a:rPr>
              <a:t>th</a:t>
            </a:r>
            <a:r>
              <a:rPr lang="en-US" sz="2400" dirty="0" smtClean="0">
                <a:latin typeface="Arial" charset="0"/>
              </a:rPr>
              <a:t> compression, </a:t>
            </a:r>
            <a:r>
              <a:rPr lang="en-US" sz="2400" dirty="0" err="1" smtClean="0">
                <a:latin typeface="Arial" charset="0"/>
              </a:rPr>
              <a:t>i.e</a:t>
            </a:r>
            <a:r>
              <a:rPr lang="en-US" sz="2400" dirty="0" smtClean="0">
                <a:latin typeface="Arial" charset="0"/>
              </a:rPr>
              <a:t>; 10, 20, 30,etc. 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latin typeface="Arial" charset="0"/>
              </a:rPr>
              <a:t>Rescuer at head calls out to paramedic when compressions reach 200</a:t>
            </a:r>
          </a:p>
          <a:p>
            <a:pPr>
              <a:lnSpc>
                <a:spcPct val="30000"/>
              </a:lnSpc>
              <a:spcBef>
                <a:spcPct val="0"/>
              </a:spcBef>
              <a:buFont typeface="Wingdings 3" pitchFamily="18" charset="2"/>
              <a:buNone/>
            </a:pPr>
            <a:endParaRPr lang="en-US" sz="2400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latin typeface="Arial" charset="0"/>
              </a:rPr>
              <a:t>Paramedic advises to continue compressions during charging then begins charging the monitor</a:t>
            </a:r>
          </a:p>
          <a:p>
            <a:pPr>
              <a:lnSpc>
                <a:spcPct val="30000"/>
              </a:lnSpc>
              <a:spcBef>
                <a:spcPct val="0"/>
              </a:spcBef>
            </a:pPr>
            <a:endParaRPr lang="en-US" sz="2400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latin typeface="Arial" charset="0"/>
              </a:rPr>
              <a:t>Monitor fully charged, paramedic has rescuers clear patient</a:t>
            </a:r>
          </a:p>
          <a:p>
            <a:pPr>
              <a:lnSpc>
                <a:spcPct val="30000"/>
              </a:lnSpc>
              <a:spcBef>
                <a:spcPct val="0"/>
              </a:spcBef>
            </a:pPr>
            <a:endParaRPr lang="en-US" sz="2400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latin typeface="Arial" charset="0"/>
              </a:rPr>
              <a:t>Paramedic either defibrillates or dumps the charge (within 3 seconds)</a:t>
            </a:r>
          </a:p>
          <a:p>
            <a:pPr>
              <a:lnSpc>
                <a:spcPct val="30000"/>
              </a:lnSpc>
              <a:spcBef>
                <a:spcPct val="0"/>
              </a:spcBef>
              <a:buFont typeface="Wingdings 3" pitchFamily="18" charset="2"/>
              <a:buNone/>
            </a:pPr>
            <a:endParaRPr lang="en-US" sz="2400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latin typeface="Arial" charset="0"/>
              </a:rPr>
              <a:t>CPR begins </a:t>
            </a:r>
            <a:r>
              <a:rPr lang="en-US" sz="2400" b="1" dirty="0" smtClean="0">
                <a:solidFill>
                  <a:srgbClr val="FF3300"/>
                </a:solidFill>
                <a:latin typeface="Arial" charset="0"/>
              </a:rPr>
              <a:t>immediately</a:t>
            </a:r>
            <a:r>
              <a:rPr lang="en-US" sz="2400" b="1" dirty="0" smtClean="0"/>
              <a:t> 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228600" y="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Manual Monitor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23812" y="0"/>
            <a:ext cx="914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PAUSE FOR DEFIBRILLATION</a:t>
            </a:r>
          </a:p>
        </p:txBody>
      </p:sp>
      <p:cxnSp>
        <p:nvCxnSpPr>
          <p:cNvPr id="48134" name="Straight Connector 11"/>
          <p:cNvCxnSpPr>
            <a:cxnSpLocks noChangeShapeType="1"/>
          </p:cNvCxnSpPr>
          <p:nvPr/>
        </p:nvCxnSpPr>
        <p:spPr bwMode="auto">
          <a:xfrm rot="5400000">
            <a:off x="4052887" y="3532188"/>
            <a:ext cx="1033463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48140" name="Picture 12" descr="http://circ.ahajournals.org/content/124/1/58/F1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143000"/>
            <a:ext cx="7238999" cy="4174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 Arrow Callout 1"/>
          <p:cNvSpPr/>
          <p:nvPr/>
        </p:nvSpPr>
        <p:spPr>
          <a:xfrm>
            <a:off x="3810000" y="3962400"/>
            <a:ext cx="1143000" cy="86899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Shock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812" y="5638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18% decrease in survival every 5 seconds of </a:t>
            </a:r>
            <a:r>
              <a:rPr lang="en-US" sz="2400" dirty="0" err="1" smtClean="0">
                <a:solidFill>
                  <a:srgbClr val="FF0000"/>
                </a:solidFill>
              </a:rPr>
              <a:t>preshock</a:t>
            </a:r>
            <a:r>
              <a:rPr lang="en-US" sz="2400" dirty="0" smtClean="0">
                <a:solidFill>
                  <a:srgbClr val="FF0000"/>
                </a:solidFill>
              </a:rPr>
              <a:t> pause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14% decrease in survival for every 5 seconds of </a:t>
            </a:r>
            <a:r>
              <a:rPr lang="en-US" sz="2400" dirty="0" err="1" smtClean="0">
                <a:solidFill>
                  <a:srgbClr val="FF0000"/>
                </a:solidFill>
              </a:rPr>
              <a:t>perishock</a:t>
            </a:r>
            <a:r>
              <a:rPr lang="en-US" sz="2400" dirty="0" smtClean="0">
                <a:solidFill>
                  <a:srgbClr val="FF0000"/>
                </a:solidFill>
              </a:rPr>
              <a:t> pause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4876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400" dirty="0" smtClean="0"/>
              <a:t>Ascertain number of AED shocks delivered</a:t>
            </a:r>
          </a:p>
          <a:p>
            <a:pPr eaLnBrk="1" hangingPunct="1"/>
            <a:r>
              <a:rPr lang="en-US" altLang="en-US" sz="2400" dirty="0" smtClean="0"/>
              <a:t>Attach ETCO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 to BVM</a:t>
            </a:r>
          </a:p>
          <a:p>
            <a:pPr eaLnBrk="1" hangingPunct="1"/>
            <a:r>
              <a:rPr lang="en-US" altLang="en-US" sz="2400" dirty="0" smtClean="0"/>
              <a:t>Switch to manual monitor and check rhythm</a:t>
            </a:r>
          </a:p>
          <a:p>
            <a:pPr eaLnBrk="1" hangingPunct="1"/>
            <a:r>
              <a:rPr lang="en-US" altLang="en-US" sz="2400" dirty="0" smtClean="0"/>
              <a:t>Vascular Access  IV, IO</a:t>
            </a:r>
          </a:p>
          <a:p>
            <a:pPr eaLnBrk="1" hangingPunct="1"/>
            <a:r>
              <a:rPr lang="en-US" altLang="en-US" sz="2400" dirty="0" smtClean="0"/>
              <a:t>Medications per protocol</a:t>
            </a:r>
          </a:p>
          <a:p>
            <a:pPr lvl="1" eaLnBrk="1" hangingPunct="1"/>
            <a:r>
              <a:rPr lang="en-US" altLang="en-US" sz="2400" dirty="0" smtClean="0"/>
              <a:t>Epinephrine</a:t>
            </a:r>
          </a:p>
          <a:p>
            <a:pPr lvl="1" eaLnBrk="1" hangingPunct="1"/>
            <a:r>
              <a:rPr lang="en-US" altLang="en-US" sz="2400" dirty="0" smtClean="0"/>
              <a:t>Amiodarone</a:t>
            </a:r>
          </a:p>
          <a:p>
            <a:pPr eaLnBrk="1" hangingPunct="1"/>
            <a:r>
              <a:rPr lang="en-US" altLang="en-US" sz="2400" dirty="0" smtClean="0"/>
              <a:t>Advanced Airway</a:t>
            </a:r>
          </a:p>
          <a:p>
            <a:pPr lvl="1"/>
            <a:r>
              <a:rPr lang="en-US" altLang="en-US" sz="2200" dirty="0" smtClean="0"/>
              <a:t>Rescue airway</a:t>
            </a:r>
          </a:p>
          <a:p>
            <a:pPr lvl="1"/>
            <a:r>
              <a:rPr lang="en-US" altLang="en-US" sz="2200" dirty="0" smtClean="0"/>
              <a:t>ETI – </a:t>
            </a:r>
            <a:r>
              <a:rPr lang="en-US" altLang="en-US" sz="2200" b="1" i="1" dirty="0" smtClean="0"/>
              <a:t>Only</a:t>
            </a:r>
            <a:r>
              <a:rPr lang="en-US" altLang="en-US" sz="2200" dirty="0" smtClean="0"/>
              <a:t> for failed BVM</a:t>
            </a:r>
          </a:p>
          <a:p>
            <a:pPr lvl="1"/>
            <a:endParaRPr lang="en-US" altLang="en-US" sz="2200" dirty="0" smtClean="0"/>
          </a:p>
          <a:p>
            <a:pPr marL="0" indent="0" eaLnBrk="1" hangingPunct="1">
              <a:buNone/>
            </a:pPr>
            <a:r>
              <a:rPr lang="en-US" altLang="en-US" sz="2400" dirty="0"/>
              <a:t>	</a:t>
            </a:r>
            <a:endParaRPr lang="en-US" altLang="en-US" sz="2400" dirty="0" smtClean="0"/>
          </a:p>
        </p:txBody>
      </p:sp>
      <p:sp>
        <p:nvSpPr>
          <p:cNvPr id="49155" name="Rectangle 3"/>
          <p:cNvSpPr>
            <a:spLocks/>
          </p:cNvSpPr>
          <p:nvPr/>
        </p:nvSpPr>
        <p:spPr bwMode="auto">
          <a:xfrm>
            <a:off x="3810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ALS</a:t>
            </a:r>
            <a:endParaRPr lang="en-US" sz="5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http://emsstaff.buncombecounty.org/inhousetraining/capnography/part-2/img/wave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"/>
          <a:stretch>
            <a:fillRect/>
          </a:stretch>
        </p:blipFill>
        <p:spPr bwMode="auto">
          <a:xfrm>
            <a:off x="3962400" y="4114800"/>
            <a:ext cx="518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6" descr="http://www.resuscitationcentral.com/uploadedImages/Resuscitation_Central/Ventilation/cap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800"/>
            <a:ext cx="4953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 descr="C:\Documents and Settings\JenkinS\Desktop\BVM with CO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382905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14800" y="152400"/>
            <a:ext cx="5029200" cy="277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BVM WITH </a:t>
            </a:r>
          </a:p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CAPNOGRAPHY TUBING ATTACHED</a:t>
            </a:r>
          </a:p>
        </p:txBody>
      </p:sp>
      <p:sp>
        <p:nvSpPr>
          <p:cNvPr id="50182" name="TextBox 6"/>
          <p:cNvSpPr txBox="1">
            <a:spLocks noChangeArrowheads="1"/>
          </p:cNvSpPr>
          <p:nvPr/>
        </p:nvSpPr>
        <p:spPr bwMode="auto">
          <a:xfrm>
            <a:off x="5181600" y="5943600"/>
            <a:ext cx="2460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/>
              <a:t>Monitors CPR Quality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/>
              <a:t>Indicates ROSC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525963"/>
          </a:xfrm>
        </p:spPr>
        <p:txBody>
          <a:bodyPr>
            <a:normAutofit fontScale="92500" lnSpcReduction="20000"/>
          </a:bodyPr>
          <a:lstStyle/>
          <a:p>
            <a:pPr marL="107950" indent="0" algn="ctr"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altLang="en-US" sz="3600" b="1" dirty="0" smtClean="0"/>
          </a:p>
          <a:p>
            <a:pPr marL="107950" indent="0" algn="ctr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altLang="en-US" sz="3600" b="1" dirty="0" smtClean="0">
                <a:solidFill>
                  <a:srgbClr val="FF3300"/>
                </a:solidFill>
              </a:rPr>
              <a:t>TEAM PRIORITIES:</a:t>
            </a:r>
          </a:p>
          <a:p>
            <a:pPr marL="107950" indent="0" algn="ctr"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altLang="en-US" sz="1000" dirty="0" smtClean="0"/>
          </a:p>
          <a:p>
            <a:pPr marL="107950" indent="0" eaLnBrk="1" hangingPunct="1">
              <a:lnSpc>
                <a:spcPct val="90000"/>
              </a:lnSpc>
            </a:pPr>
            <a:r>
              <a:rPr lang="en-US" altLang="en-US" sz="3500" dirty="0" smtClean="0"/>
              <a:t>Know your role-teamwork!</a:t>
            </a:r>
          </a:p>
          <a:p>
            <a:pPr marL="107950" indent="0" eaLnBrk="1" hangingPunct="1">
              <a:lnSpc>
                <a:spcPct val="90000"/>
              </a:lnSpc>
            </a:pPr>
            <a:r>
              <a:rPr lang="en-US" altLang="en-US" sz="3500" dirty="0" smtClean="0"/>
              <a:t>Rescuer #3 monitors compression </a:t>
            </a:r>
          </a:p>
          <a:p>
            <a:pPr marL="107950" indent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altLang="en-US" sz="3500" dirty="0" smtClean="0"/>
              <a:t>  performance with metronome</a:t>
            </a:r>
          </a:p>
          <a:p>
            <a:pPr marL="107950" indent="0" eaLnBrk="1" hangingPunct="1">
              <a:lnSpc>
                <a:spcPct val="90000"/>
              </a:lnSpc>
            </a:pPr>
            <a:r>
              <a:rPr lang="en-US" altLang="en-US" sz="3500" dirty="0" smtClean="0"/>
              <a:t>Switch compressor every 2 minutes</a:t>
            </a:r>
          </a:p>
          <a:p>
            <a:pPr marL="107950" indent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altLang="en-US" sz="3500" dirty="0" smtClean="0"/>
              <a:t>  without pause during rhythm check</a:t>
            </a:r>
          </a:p>
          <a:p>
            <a:pPr marL="107950" indent="0" algn="ctr" eaLnBrk="1" hangingPunct="1">
              <a:lnSpc>
                <a:spcPct val="90000"/>
              </a:lnSpc>
              <a:buNone/>
            </a:pPr>
            <a:r>
              <a:rPr lang="en-US" altLang="en-US" sz="3500" b="1" dirty="0" smtClean="0">
                <a:solidFill>
                  <a:srgbClr val="FF3300"/>
                </a:solidFill>
              </a:rPr>
              <a:t>20 minute minimum on scene resuscitation</a:t>
            </a:r>
            <a:endParaRPr lang="en-US" altLang="en-US" b="1" dirty="0" smtClean="0">
              <a:solidFill>
                <a:srgbClr val="FF3300"/>
              </a:solidFill>
            </a:endParaRPr>
          </a:p>
        </p:txBody>
      </p:sp>
      <p:sp>
        <p:nvSpPr>
          <p:cNvPr id="55299" name="Rectangle 3"/>
          <p:cNvSpPr>
            <a:spLocks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Resuscitation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3"/>
          <p:cNvSpPr txBox="1">
            <a:spLocks noChangeArrowheads="1"/>
          </p:cNvSpPr>
          <p:nvPr/>
        </p:nvSpPr>
        <p:spPr bwMode="auto">
          <a:xfrm>
            <a:off x="0" y="1524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1 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RESCUER</a:t>
            </a: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 – Triangle of Life</a:t>
            </a:r>
          </a:p>
        </p:txBody>
      </p:sp>
      <p:pic>
        <p:nvPicPr>
          <p:cNvPr id="195586" name="il_fi" descr="http://upload.wikimedia.org/wikipedia/commons/d/dc/Anatomical_Posi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143000"/>
            <a:ext cx="2819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257800" y="1219200"/>
            <a:ext cx="1062038" cy="1638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048124" y="1210891"/>
            <a:ext cx="1195388" cy="1628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48124" y="2847772"/>
            <a:ext cx="2266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6232" y="1457077"/>
            <a:ext cx="3276600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 dirty="0"/>
              <a:t>Rescuer 1</a:t>
            </a:r>
          </a:p>
          <a:p>
            <a:pPr>
              <a:defRPr/>
            </a:pPr>
            <a:r>
              <a:rPr lang="en-US" sz="1600" dirty="0"/>
              <a:t>Shake and shout</a:t>
            </a:r>
          </a:p>
          <a:p>
            <a:pPr>
              <a:defRPr/>
            </a:pPr>
            <a:r>
              <a:rPr lang="en-US" sz="1600" dirty="0"/>
              <a:t>Move to floor </a:t>
            </a:r>
          </a:p>
          <a:p>
            <a:pPr>
              <a:defRPr/>
            </a:pPr>
            <a:r>
              <a:rPr lang="en-US" sz="1600" dirty="0"/>
              <a:t>Open airway – </a:t>
            </a:r>
            <a:r>
              <a:rPr lang="en-US" sz="1600" dirty="0" smtClean="0"/>
              <a:t>shark hook</a:t>
            </a:r>
            <a:endParaRPr lang="en-US" sz="1600" dirty="0"/>
          </a:p>
          <a:p>
            <a:pPr>
              <a:defRPr/>
            </a:pPr>
            <a:r>
              <a:rPr lang="en-US" sz="1600" dirty="0"/>
              <a:t>Begin compressions</a:t>
            </a:r>
          </a:p>
        </p:txBody>
      </p:sp>
    </p:spTree>
    <p:extLst>
      <p:ext uri="{BB962C8B-B14F-4D97-AF65-F5344CB8AC3E}">
        <p14:creationId xmlns:p14="http://schemas.microsoft.com/office/powerpoint/2010/main" val="36814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0" y="3048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2 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RESCUERS-Triangle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 of Life</a:t>
            </a:r>
          </a:p>
        </p:txBody>
      </p:sp>
      <p:pic>
        <p:nvPicPr>
          <p:cNvPr id="197634" name="il_fi" descr="http://upload.wikimedia.org/wikipedia/commons/d/dc/Anatomical_Posi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7050" y="1143000"/>
            <a:ext cx="2819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5" name="Rectangle 5"/>
          <p:cNvSpPr>
            <a:spLocks noChangeArrowheads="1"/>
          </p:cNvSpPr>
          <p:nvPr/>
        </p:nvSpPr>
        <p:spPr bwMode="auto">
          <a:xfrm>
            <a:off x="5866995" y="1718607"/>
            <a:ext cx="2791838" cy="1107996"/>
          </a:xfrm>
          <a:prstGeom prst="rect">
            <a:avLst/>
          </a:prstGeom>
          <a:solidFill>
            <a:srgbClr val="DAFE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Rescuer 2</a:t>
            </a:r>
          </a:p>
          <a:p>
            <a:r>
              <a:rPr lang="en-US" sz="1600" dirty="0">
                <a:solidFill>
                  <a:srgbClr val="000000"/>
                </a:solidFill>
              </a:rPr>
              <a:t>Activate metronome</a:t>
            </a:r>
          </a:p>
          <a:p>
            <a:r>
              <a:rPr lang="en-US" sz="1600" dirty="0">
                <a:solidFill>
                  <a:srgbClr val="000000"/>
                </a:solidFill>
              </a:rPr>
              <a:t>Cut shirt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</a:rPr>
              <a:t>Attach </a:t>
            </a:r>
            <a:r>
              <a:rPr lang="en-US" sz="1600" dirty="0" err="1">
                <a:solidFill>
                  <a:srgbClr val="000000"/>
                </a:solidFill>
              </a:rPr>
              <a:t>defib</a:t>
            </a:r>
            <a:r>
              <a:rPr lang="en-US" sz="1600" dirty="0">
                <a:solidFill>
                  <a:srgbClr val="000000"/>
                </a:solidFill>
              </a:rPr>
              <a:t> and </a:t>
            </a:r>
            <a:r>
              <a:rPr lang="en-US" sz="1600" dirty="0" smtClean="0">
                <a:solidFill>
                  <a:srgbClr val="000000"/>
                </a:solidFill>
              </a:rPr>
              <a:t>analyze</a:t>
            </a:r>
            <a:endParaRPr lang="en-US" dirty="0"/>
          </a:p>
        </p:txBody>
      </p:sp>
      <p:sp>
        <p:nvSpPr>
          <p:cNvPr id="197636" name="Rectangle 6"/>
          <p:cNvSpPr>
            <a:spLocks noChangeArrowheads="1"/>
          </p:cNvSpPr>
          <p:nvPr/>
        </p:nvSpPr>
        <p:spPr bwMode="auto">
          <a:xfrm>
            <a:off x="790778" y="1718607"/>
            <a:ext cx="2362200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 dirty="0"/>
              <a:t>Rescuer 1</a:t>
            </a:r>
          </a:p>
          <a:p>
            <a:r>
              <a:rPr lang="en-US" sz="1600" dirty="0"/>
              <a:t>Shake and shout</a:t>
            </a:r>
          </a:p>
          <a:p>
            <a:r>
              <a:rPr lang="en-US" sz="1600" dirty="0"/>
              <a:t>Move to floor </a:t>
            </a:r>
          </a:p>
          <a:p>
            <a:r>
              <a:rPr lang="en-US" sz="1600" dirty="0"/>
              <a:t>Open airway - </a:t>
            </a:r>
            <a:r>
              <a:rPr lang="en-US" sz="1200" dirty="0"/>
              <a:t>shark hook</a:t>
            </a:r>
          </a:p>
          <a:p>
            <a:r>
              <a:rPr lang="en-US" sz="1600" dirty="0"/>
              <a:t>Begin </a:t>
            </a:r>
            <a:r>
              <a:rPr lang="en-US" sz="1600" dirty="0" smtClean="0"/>
              <a:t>compressions</a:t>
            </a:r>
          </a:p>
          <a:p>
            <a:r>
              <a:rPr lang="en-US" sz="1600" dirty="0" smtClean="0"/>
              <a:t>Counts 1-10 (repeat)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1143000"/>
            <a:ext cx="1062038" cy="1638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276600" y="1143000"/>
            <a:ext cx="1195388" cy="1628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90888" y="2779881"/>
            <a:ext cx="2266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7640" name="Rectangle 10"/>
          <p:cNvSpPr>
            <a:spLocks noChangeArrowheads="1"/>
          </p:cNvSpPr>
          <p:nvPr/>
        </p:nvSpPr>
        <p:spPr bwMode="auto">
          <a:xfrm>
            <a:off x="5868616" y="2826603"/>
            <a:ext cx="2791838" cy="1569660"/>
          </a:xfrm>
          <a:prstGeom prst="rect">
            <a:avLst/>
          </a:prstGeom>
          <a:solidFill>
            <a:srgbClr val="DAFE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After first analyze and/or </a:t>
            </a:r>
            <a:r>
              <a:rPr lang="en-US" sz="1600" dirty="0" err="1"/>
              <a:t>Defib</a:t>
            </a:r>
            <a:r>
              <a:rPr lang="en-US" sz="1600" dirty="0"/>
              <a:t> </a:t>
            </a:r>
            <a:r>
              <a:rPr lang="en-US" sz="1600" dirty="0" smtClean="0"/>
              <a:t>place a NRB mask with high flow O2 on patient until a third rescuer arrives.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Counts on q ventilation: 10, 20, 30,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2854325" y="1125528"/>
            <a:ext cx="2859088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latin typeface="Lucida Sans Unicode" panose="020B0602030504020204" pitchFamily="34" charset="0"/>
              </a:rPr>
              <a:t>Advances in Resuscitation</a:t>
            </a:r>
          </a:p>
        </p:txBody>
      </p:sp>
      <p:pic>
        <p:nvPicPr>
          <p:cNvPr id="21507" name="Picture 10" descr="https://encrypted-tbn0.gstatic.com/images?q=tbn:ANd9GcQ3ViMGQVq7BpyZEnQWmVEoBykD_QZBsDPZj7S_zfqZWD0nk8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>
            <a:fillRect/>
          </a:stretch>
        </p:blipFill>
        <p:spPr bwMode="auto">
          <a:xfrm>
            <a:off x="57150" y="3657600"/>
            <a:ext cx="4418013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2" descr="http://drsantiagoherrero.files.wordpress.com/2011/08/snap9.jpg?w=5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5138"/>
            <a:ext cx="3224212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4" descr="https://drsantiagoherrero.files.wordpress.com/2011/08/snap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0"/>
          <a:stretch>
            <a:fillRect/>
          </a:stretch>
        </p:blipFill>
        <p:spPr bwMode="auto">
          <a:xfrm>
            <a:off x="152400" y="71438"/>
            <a:ext cx="262890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357188" y="30988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1500s - Flagellation</a:t>
            </a: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685800" y="641985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/>
              <a:t>Early 1700s - Fumigation</a:t>
            </a:r>
          </a:p>
        </p:txBody>
      </p:sp>
      <p:sp>
        <p:nvSpPr>
          <p:cNvPr id="21512" name="TextBox 12"/>
          <p:cNvSpPr txBox="1">
            <a:spLocks noChangeArrowheads="1"/>
          </p:cNvSpPr>
          <p:nvPr/>
        </p:nvSpPr>
        <p:spPr bwMode="auto">
          <a:xfrm>
            <a:off x="6267450" y="6265863"/>
            <a:ext cx="274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/>
              <a:t>Late 1700s - Inversion</a:t>
            </a:r>
          </a:p>
        </p:txBody>
      </p:sp>
    </p:spTree>
    <p:extLst>
      <p:ext uri="{BB962C8B-B14F-4D97-AF65-F5344CB8AC3E}">
        <p14:creationId xmlns:p14="http://schemas.microsoft.com/office/powerpoint/2010/main" val="33037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Box 1"/>
          <p:cNvSpPr txBox="1">
            <a:spLocks noChangeArrowheads="1"/>
          </p:cNvSpPr>
          <p:nvPr/>
        </p:nvSpPr>
        <p:spPr bwMode="auto">
          <a:xfrm>
            <a:off x="76200" y="1524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3 RESCUERS – Triangle of Life</a:t>
            </a:r>
          </a:p>
        </p:txBody>
      </p:sp>
      <p:pic>
        <p:nvPicPr>
          <p:cNvPr id="199682" name="il_fi" descr="http://upload.wikimedia.org/wikipedia/commons/d/dc/Anatomical_Posi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2681591"/>
            <a:ext cx="2819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3" name="Rectangle 5"/>
          <p:cNvSpPr>
            <a:spLocks noChangeArrowheads="1"/>
          </p:cNvSpPr>
          <p:nvPr/>
        </p:nvSpPr>
        <p:spPr bwMode="auto">
          <a:xfrm>
            <a:off x="6096000" y="2819400"/>
            <a:ext cx="2819400" cy="2092881"/>
          </a:xfrm>
          <a:prstGeom prst="rect">
            <a:avLst/>
          </a:prstGeom>
          <a:solidFill>
            <a:srgbClr val="DAFE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Rescuer 2</a:t>
            </a:r>
          </a:p>
          <a:p>
            <a:r>
              <a:rPr lang="en-US" sz="1600" dirty="0">
                <a:solidFill>
                  <a:srgbClr val="000000"/>
                </a:solidFill>
              </a:rPr>
              <a:t>Activate metronome</a:t>
            </a:r>
          </a:p>
          <a:p>
            <a:r>
              <a:rPr lang="en-US" sz="1600" dirty="0"/>
              <a:t>Cut shirt</a:t>
            </a:r>
          </a:p>
          <a:p>
            <a:r>
              <a:rPr lang="en-US" sz="1600" dirty="0">
                <a:solidFill>
                  <a:srgbClr val="000000"/>
                </a:solidFill>
              </a:rPr>
              <a:t>Attach </a:t>
            </a:r>
            <a:r>
              <a:rPr lang="en-US" sz="1600" dirty="0" err="1">
                <a:solidFill>
                  <a:srgbClr val="000000"/>
                </a:solidFill>
              </a:rPr>
              <a:t>defib</a:t>
            </a:r>
            <a:r>
              <a:rPr lang="en-US" sz="1600" dirty="0">
                <a:solidFill>
                  <a:srgbClr val="000000"/>
                </a:solidFill>
              </a:rPr>
              <a:t> and analyze</a:t>
            </a:r>
            <a:endParaRPr lang="en-US" sz="1600" dirty="0"/>
          </a:p>
          <a:p>
            <a:r>
              <a:rPr lang="en-US" sz="1600" dirty="0" smtClean="0">
                <a:solidFill>
                  <a:srgbClr val="000000"/>
                </a:solidFill>
              </a:rPr>
              <a:t>Move AED to Rescuer 3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</a:rPr>
              <a:t>Delivers </a:t>
            </a:r>
            <a:r>
              <a:rPr lang="en-US" sz="1600" dirty="0" smtClean="0">
                <a:solidFill>
                  <a:srgbClr val="000000"/>
                </a:solidFill>
              </a:rPr>
              <a:t>ventilations 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</a:rPr>
              <a:t>Switches with rescuer 1 every 2 </a:t>
            </a:r>
            <a:r>
              <a:rPr lang="en-US" sz="1600" dirty="0" smtClean="0">
                <a:solidFill>
                  <a:srgbClr val="000000"/>
                </a:solidFill>
              </a:rPr>
              <a:t>minutes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24200" y="990600"/>
            <a:ext cx="3048000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 dirty="0"/>
              <a:t>Rescuer 3</a:t>
            </a:r>
          </a:p>
          <a:p>
            <a:pPr>
              <a:defRPr/>
            </a:pPr>
            <a:r>
              <a:rPr lang="en-US" sz="1600" dirty="0"/>
              <a:t>Assemble </a:t>
            </a:r>
            <a:r>
              <a:rPr lang="en-US" sz="1600" dirty="0" smtClean="0"/>
              <a:t>BVM/insert OPA</a:t>
            </a:r>
            <a:endParaRPr lang="en-US" sz="1600" dirty="0"/>
          </a:p>
          <a:p>
            <a:pPr>
              <a:defRPr/>
            </a:pPr>
            <a:r>
              <a:rPr lang="en-US" sz="1600" dirty="0"/>
              <a:t>Maintains mask seal with 2 thumbs </a:t>
            </a:r>
            <a:r>
              <a:rPr lang="en-US" sz="1600" dirty="0" smtClean="0"/>
              <a:t>on mask </a:t>
            </a:r>
            <a:r>
              <a:rPr lang="en-US" sz="1600" dirty="0"/>
              <a:t>technique</a:t>
            </a:r>
          </a:p>
          <a:p>
            <a:pPr>
              <a:defRPr/>
            </a:pPr>
            <a:r>
              <a:rPr lang="en-US" sz="1600" dirty="0"/>
              <a:t>Compression </a:t>
            </a:r>
            <a:r>
              <a:rPr lang="en-US" sz="1600" dirty="0" smtClean="0"/>
              <a:t>coach</a:t>
            </a:r>
          </a:p>
          <a:p>
            <a:pPr>
              <a:defRPr/>
            </a:pPr>
            <a:r>
              <a:rPr lang="en-US" sz="1600" dirty="0" smtClean="0"/>
              <a:t>Pushes shock on AED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609600" y="2819400"/>
            <a:ext cx="2362200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 dirty="0"/>
              <a:t>Rescuer 1</a:t>
            </a:r>
          </a:p>
          <a:p>
            <a:pPr>
              <a:defRPr/>
            </a:pPr>
            <a:r>
              <a:rPr lang="en-US" sz="1600" dirty="0"/>
              <a:t>Shake and shout</a:t>
            </a:r>
          </a:p>
          <a:p>
            <a:pPr>
              <a:defRPr/>
            </a:pPr>
            <a:r>
              <a:rPr lang="en-US" sz="1600" dirty="0"/>
              <a:t>Move to floor</a:t>
            </a:r>
          </a:p>
          <a:p>
            <a:pPr>
              <a:defRPr/>
            </a:pPr>
            <a:r>
              <a:rPr lang="en-US" sz="1600" dirty="0"/>
              <a:t>Open airway</a:t>
            </a:r>
          </a:p>
          <a:p>
            <a:pPr>
              <a:defRPr/>
            </a:pPr>
            <a:r>
              <a:rPr lang="en-US" sz="1600" dirty="0"/>
              <a:t>Begin compressions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276600" y="2707329"/>
            <a:ext cx="1195388" cy="1628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5800" y="2667000"/>
            <a:ext cx="1062038" cy="1638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90888" y="4305300"/>
            <a:ext cx="2266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0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0" y="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4 RESCUERS – Triangle of Life</a:t>
            </a:r>
          </a:p>
        </p:txBody>
      </p:sp>
      <p:pic>
        <p:nvPicPr>
          <p:cNvPr id="201730" name="il_fi" descr="http://upload.wikimedia.org/wikipedia/commons/d/dc/Anatomical_Posi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2219020"/>
            <a:ext cx="2819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05100" y="729639"/>
            <a:ext cx="3886200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 dirty="0"/>
              <a:t>Rescuer 3</a:t>
            </a:r>
          </a:p>
          <a:p>
            <a:pPr>
              <a:defRPr/>
            </a:pPr>
            <a:r>
              <a:rPr lang="en-US" sz="1600" dirty="0"/>
              <a:t>Assemble </a:t>
            </a:r>
            <a:r>
              <a:rPr lang="en-US" sz="1600" dirty="0" smtClean="0"/>
              <a:t>BVM/insert OPA</a:t>
            </a:r>
            <a:endParaRPr lang="en-US" sz="1600" dirty="0"/>
          </a:p>
          <a:p>
            <a:pPr>
              <a:defRPr/>
            </a:pPr>
            <a:r>
              <a:rPr lang="en-US" sz="1600" dirty="0"/>
              <a:t>Maintains mask seal with 2 thumbs </a:t>
            </a:r>
            <a:r>
              <a:rPr lang="en-US" sz="1600" dirty="0" smtClean="0"/>
              <a:t>on mask technique</a:t>
            </a:r>
          </a:p>
          <a:p>
            <a:pPr>
              <a:defRPr/>
            </a:pPr>
            <a:r>
              <a:rPr lang="en-US" sz="1600" dirty="0" smtClean="0"/>
              <a:t>Pushes shock on AED</a:t>
            </a:r>
            <a:endParaRPr lang="en-US" sz="1600" dirty="0"/>
          </a:p>
          <a:p>
            <a:pPr>
              <a:defRPr/>
            </a:pPr>
            <a:r>
              <a:rPr lang="en-US" sz="1600" dirty="0"/>
              <a:t>Compression Coach</a:t>
            </a:r>
          </a:p>
        </p:txBody>
      </p:sp>
      <p:sp>
        <p:nvSpPr>
          <p:cNvPr id="201732" name="Rectangle 6"/>
          <p:cNvSpPr>
            <a:spLocks noChangeArrowheads="1"/>
          </p:cNvSpPr>
          <p:nvPr/>
        </p:nvSpPr>
        <p:spPr bwMode="auto">
          <a:xfrm>
            <a:off x="6019800" y="2427018"/>
            <a:ext cx="3048000" cy="2092881"/>
          </a:xfrm>
          <a:prstGeom prst="rect">
            <a:avLst/>
          </a:prstGeom>
          <a:solidFill>
            <a:srgbClr val="DAFE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Rescuer 2</a:t>
            </a:r>
          </a:p>
          <a:p>
            <a:r>
              <a:rPr lang="en-US" sz="1600" dirty="0">
                <a:solidFill>
                  <a:srgbClr val="000000"/>
                </a:solidFill>
              </a:rPr>
              <a:t>Activate metronome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</a:rPr>
              <a:t>Cut shirt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</a:rPr>
              <a:t>Attach </a:t>
            </a:r>
            <a:r>
              <a:rPr lang="en-US" sz="1600" dirty="0" err="1">
                <a:solidFill>
                  <a:srgbClr val="000000"/>
                </a:solidFill>
              </a:rPr>
              <a:t>defib</a:t>
            </a:r>
            <a:r>
              <a:rPr lang="en-US" sz="1600" dirty="0">
                <a:solidFill>
                  <a:srgbClr val="000000"/>
                </a:solidFill>
              </a:rPr>
              <a:t> and analyze</a:t>
            </a:r>
            <a:endParaRPr lang="en-US" sz="1600" dirty="0"/>
          </a:p>
          <a:p>
            <a:r>
              <a:rPr lang="en-US" sz="1600" dirty="0" err="1">
                <a:solidFill>
                  <a:srgbClr val="000000"/>
                </a:solidFill>
              </a:rPr>
              <a:t>Defib</a:t>
            </a:r>
            <a:r>
              <a:rPr lang="en-US" sz="1600" dirty="0">
                <a:solidFill>
                  <a:srgbClr val="000000"/>
                </a:solidFill>
              </a:rPr>
              <a:t> PRN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</a:rPr>
              <a:t>Delivers ventilation 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</a:rPr>
              <a:t>Switches with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</a:rPr>
              <a:t>Rescuer 1 every 2 </a:t>
            </a:r>
            <a:r>
              <a:rPr lang="en-US" sz="1600" dirty="0" smtClean="0">
                <a:solidFill>
                  <a:srgbClr val="000000"/>
                </a:solidFill>
              </a:rPr>
              <a:t>minutes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3406" y="2631861"/>
            <a:ext cx="2743200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 dirty="0"/>
              <a:t>Rescuer 1</a:t>
            </a:r>
          </a:p>
          <a:p>
            <a:pPr>
              <a:defRPr/>
            </a:pPr>
            <a:r>
              <a:rPr lang="en-US" sz="1600" dirty="0"/>
              <a:t>Shake and shout</a:t>
            </a:r>
          </a:p>
          <a:p>
            <a:pPr>
              <a:defRPr/>
            </a:pPr>
            <a:r>
              <a:rPr lang="en-US" sz="1600" dirty="0"/>
              <a:t>Move to floor</a:t>
            </a:r>
          </a:p>
          <a:p>
            <a:pPr>
              <a:defRPr/>
            </a:pPr>
            <a:r>
              <a:rPr lang="en-US" sz="1600" dirty="0"/>
              <a:t>Open airway</a:t>
            </a:r>
          </a:p>
          <a:p>
            <a:pPr>
              <a:defRPr/>
            </a:pPr>
            <a:r>
              <a:rPr lang="en-US" sz="1600" dirty="0"/>
              <a:t>Begin Compressions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476250" y="4419600"/>
            <a:ext cx="2743200" cy="23391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 dirty="0" smtClean="0"/>
              <a:t>Paramedic</a:t>
            </a:r>
            <a:endParaRPr lang="en-US" b="1" u="sng" dirty="0"/>
          </a:p>
          <a:p>
            <a:pPr>
              <a:defRPr/>
            </a:pPr>
            <a:r>
              <a:rPr lang="en-US" sz="1600" dirty="0" smtClean="0"/>
              <a:t>Cardiac Monitor</a:t>
            </a:r>
          </a:p>
          <a:p>
            <a:pPr>
              <a:defRPr/>
            </a:pPr>
            <a:r>
              <a:rPr lang="en-US" sz="1600" dirty="0" smtClean="0"/>
              <a:t>Defibrillates as needed</a:t>
            </a:r>
          </a:p>
          <a:p>
            <a:pPr>
              <a:defRPr/>
            </a:pPr>
            <a:r>
              <a:rPr lang="en-US" sz="1600" dirty="0" smtClean="0"/>
              <a:t>ALS</a:t>
            </a:r>
            <a:r>
              <a:rPr lang="en-US" sz="1600" dirty="0"/>
              <a:t>: IV/IO Meds</a:t>
            </a:r>
          </a:p>
          <a:p>
            <a:pPr>
              <a:defRPr/>
            </a:pPr>
            <a:r>
              <a:rPr lang="en-US" sz="1600" dirty="0"/>
              <a:t>Advanced Airway PRN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dk1"/>
                </a:solidFill>
              </a:rPr>
              <a:t>Communicates with Rescuer #3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dk1"/>
                </a:solidFill>
              </a:rPr>
              <a:t>Monitors Triangle of Life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dk1"/>
                </a:solidFill>
              </a:rPr>
              <a:t>ETC02/CPR/Ventilations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648200" y="2362200"/>
            <a:ext cx="1062038" cy="1638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429000" y="2362200"/>
            <a:ext cx="1195388" cy="1628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29000" y="4038600"/>
            <a:ext cx="2266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0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0" y="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≥ 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5 RESCUERS – Triangle of Life</a:t>
            </a:r>
          </a:p>
        </p:txBody>
      </p:sp>
      <p:pic>
        <p:nvPicPr>
          <p:cNvPr id="203778" name="il_fi" descr="http://upload.wikimedia.org/wikipedia/commons/d/dc/Anatomical_Posi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3788" y="2407158"/>
            <a:ext cx="2286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57500" y="860560"/>
            <a:ext cx="3886200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 dirty="0"/>
              <a:t>Rescuer 3</a:t>
            </a:r>
          </a:p>
          <a:p>
            <a:pPr>
              <a:defRPr/>
            </a:pPr>
            <a:r>
              <a:rPr lang="en-US" sz="1600" dirty="0" smtClean="0"/>
              <a:t>Maintains </a:t>
            </a:r>
            <a:r>
              <a:rPr lang="en-US" sz="1600" dirty="0"/>
              <a:t>mask seal with 2 thumbs </a:t>
            </a:r>
            <a:r>
              <a:rPr lang="en-US" sz="1600" dirty="0" smtClean="0"/>
              <a:t>on mask technique</a:t>
            </a:r>
          </a:p>
          <a:p>
            <a:pPr>
              <a:defRPr/>
            </a:pPr>
            <a:r>
              <a:rPr lang="en-US" sz="1600" dirty="0" smtClean="0"/>
              <a:t>Communicates with paramedic. </a:t>
            </a:r>
          </a:p>
          <a:p>
            <a:pPr>
              <a:defRPr/>
            </a:pPr>
            <a:r>
              <a:rPr lang="en-US" sz="1600" dirty="0" smtClean="0"/>
              <a:t>Advises paramedic at 170 compressions</a:t>
            </a:r>
            <a:endParaRPr lang="en-US" sz="1600" dirty="0"/>
          </a:p>
          <a:p>
            <a:pPr>
              <a:defRPr/>
            </a:pPr>
            <a:r>
              <a:rPr lang="en-US" sz="1600" dirty="0"/>
              <a:t>Compression Coach</a:t>
            </a:r>
          </a:p>
        </p:txBody>
      </p:sp>
      <p:sp>
        <p:nvSpPr>
          <p:cNvPr id="203780" name="Rectangle 6"/>
          <p:cNvSpPr>
            <a:spLocks noChangeArrowheads="1"/>
          </p:cNvSpPr>
          <p:nvPr/>
        </p:nvSpPr>
        <p:spPr bwMode="auto">
          <a:xfrm>
            <a:off x="6203917" y="2675572"/>
            <a:ext cx="2895600" cy="1354217"/>
          </a:xfrm>
          <a:prstGeom prst="rect">
            <a:avLst/>
          </a:prstGeom>
          <a:solidFill>
            <a:srgbClr val="DAFE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</a:rPr>
              <a:t>Ventilation Rotation</a:t>
            </a:r>
            <a:endParaRPr lang="en-US" b="1" u="sng" dirty="0">
              <a:solidFill>
                <a:srgbClr val="000000"/>
              </a:solidFill>
            </a:endParaRPr>
          </a:p>
          <a:p>
            <a:r>
              <a:rPr lang="en-US" sz="1600" dirty="0" smtClean="0"/>
              <a:t>Provides 100ml of oxygen Q 10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compression. </a:t>
            </a:r>
          </a:p>
          <a:p>
            <a:r>
              <a:rPr lang="en-US" sz="1600" dirty="0" smtClean="0"/>
              <a:t>Counts Q 10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compression. 10-20-30,etc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519924" y="3015054"/>
            <a:ext cx="2971800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 dirty="0" smtClean="0"/>
              <a:t>Compression Rotation</a:t>
            </a:r>
            <a:endParaRPr lang="en-US" b="1" u="sng" dirty="0"/>
          </a:p>
          <a:p>
            <a:pPr>
              <a:defRPr/>
            </a:pPr>
            <a:r>
              <a:rPr lang="en-US" sz="1600" dirty="0" smtClean="0"/>
              <a:t>Counts 1-10 out loud during compressions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13462" y="4519152"/>
            <a:ext cx="2514600" cy="1600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 dirty="0" smtClean="0"/>
              <a:t>EMT</a:t>
            </a:r>
            <a:endParaRPr lang="en-US" b="1" u="sng" dirty="0"/>
          </a:p>
          <a:p>
            <a:pPr algn="ctr">
              <a:defRPr/>
            </a:pPr>
            <a:r>
              <a:rPr lang="en-US" sz="1600" dirty="0" smtClean="0"/>
              <a:t>Attach ETC02</a:t>
            </a:r>
          </a:p>
          <a:p>
            <a:pPr algn="ctr">
              <a:defRPr/>
            </a:pPr>
            <a:r>
              <a:rPr lang="en-US" sz="1600" dirty="0" smtClean="0"/>
              <a:t>Sets up paramedic equipment as needed</a:t>
            </a:r>
          </a:p>
          <a:p>
            <a:pPr algn="ctr">
              <a:defRPr/>
            </a:pPr>
            <a:r>
              <a:rPr lang="en-US" sz="1600" dirty="0" smtClean="0"/>
              <a:t>Rotates into triangle of life if needed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473920" y="4519152"/>
            <a:ext cx="3124200" cy="2092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 dirty="0" smtClean="0"/>
              <a:t>Paramedic</a:t>
            </a:r>
          </a:p>
          <a:p>
            <a:pPr>
              <a:defRPr/>
            </a:pPr>
            <a:r>
              <a:rPr lang="en-US" sz="1600" dirty="0" smtClean="0"/>
              <a:t>Cardiac </a:t>
            </a:r>
            <a:r>
              <a:rPr lang="en-US" sz="1600" dirty="0"/>
              <a:t>Monitor</a:t>
            </a:r>
          </a:p>
          <a:p>
            <a:pPr>
              <a:defRPr/>
            </a:pPr>
            <a:r>
              <a:rPr lang="en-US" sz="1600" dirty="0"/>
              <a:t>Defibrillates as needed</a:t>
            </a:r>
          </a:p>
          <a:p>
            <a:pPr>
              <a:defRPr/>
            </a:pPr>
            <a:r>
              <a:rPr lang="en-US" sz="1600" dirty="0"/>
              <a:t>ALS: IV/IO Meds</a:t>
            </a:r>
          </a:p>
          <a:p>
            <a:pPr>
              <a:defRPr/>
            </a:pPr>
            <a:r>
              <a:rPr lang="en-US" sz="1600" dirty="0"/>
              <a:t>Advanced Airway PRN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dk1"/>
                </a:solidFill>
              </a:rPr>
              <a:t>Communicates with Rescuer #3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dk1"/>
                </a:solidFill>
              </a:rPr>
              <a:t>Monitors Triangle of Life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dk1"/>
                </a:solidFill>
              </a:rPr>
              <a:t>ETC02/CPR/Ventilations</a:t>
            </a:r>
            <a:endParaRPr lang="en-US" sz="1600" b="1" u="sng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00600" y="2514600"/>
            <a:ext cx="1062038" cy="1638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581400" y="2514600"/>
            <a:ext cx="1195388" cy="1628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81400" y="4114800"/>
            <a:ext cx="2266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787" name="TextBox 13"/>
          <p:cNvSpPr txBox="1">
            <a:spLocks noChangeArrowheads="1"/>
          </p:cNvSpPr>
          <p:nvPr/>
        </p:nvSpPr>
        <p:spPr bwMode="auto">
          <a:xfrm>
            <a:off x="5410200" y="6019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2667000"/>
            <a:ext cx="3352800" cy="1524000"/>
          </a:xfrm>
          <a:prstGeom prst="ellipse">
            <a:avLst/>
          </a:prstGeom>
          <a:solidFill>
            <a:srgbClr val="FFFF0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Monitor for decreased compression performance</a:t>
            </a:r>
          </a:p>
        </p:txBody>
      </p:sp>
      <p:pic>
        <p:nvPicPr>
          <p:cNvPr id="8" name="Picture 4" descr="Camera 0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447800"/>
            <a:ext cx="3923345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581900" y="4011"/>
            <a:ext cx="1295400" cy="457200"/>
          </a:xfrm>
          <a:prstGeom prst="wedgeRectCallout">
            <a:avLst>
              <a:gd name="adj1" fmla="val -29532"/>
              <a:gd name="adj2" fmla="val 438542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Rescuer </a:t>
            </a:r>
            <a:r>
              <a:rPr lang="en-US" altLang="en-US" dirty="0" smtClean="0"/>
              <a:t>2</a:t>
            </a:r>
            <a:endParaRPr lang="en-US" altLang="en-US" dirty="0"/>
          </a:p>
        </p:txBody>
      </p:sp>
      <p:sp>
        <p:nvSpPr>
          <p:cNvPr id="58372" name="AutoShape 10"/>
          <p:cNvSpPr>
            <a:spLocks noChangeArrowheads="1"/>
          </p:cNvSpPr>
          <p:nvPr/>
        </p:nvSpPr>
        <p:spPr bwMode="auto">
          <a:xfrm>
            <a:off x="5867400" y="0"/>
            <a:ext cx="1295400" cy="457200"/>
          </a:xfrm>
          <a:prstGeom prst="wedgeRectCallout">
            <a:avLst>
              <a:gd name="adj1" fmla="val -29532"/>
              <a:gd name="adj2" fmla="val 438542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Rescuer 1</a:t>
            </a:r>
          </a:p>
        </p:txBody>
      </p:sp>
      <p:sp>
        <p:nvSpPr>
          <p:cNvPr id="58374" name="AutoShape 12"/>
          <p:cNvSpPr>
            <a:spLocks noChangeArrowheads="1"/>
          </p:cNvSpPr>
          <p:nvPr/>
        </p:nvSpPr>
        <p:spPr bwMode="auto">
          <a:xfrm>
            <a:off x="3505200" y="172635"/>
            <a:ext cx="1295400" cy="457200"/>
          </a:xfrm>
          <a:prstGeom prst="wedgeRectCallout">
            <a:avLst>
              <a:gd name="adj1" fmla="val -974"/>
              <a:gd name="adj2" fmla="val 271199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Rescuer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Oval 2"/>
          <p:cNvSpPr>
            <a:spLocks noChangeArrowheads="1"/>
          </p:cNvSpPr>
          <p:nvPr/>
        </p:nvSpPr>
        <p:spPr bwMode="auto">
          <a:xfrm>
            <a:off x="304800" y="1600200"/>
            <a:ext cx="3886200" cy="2438400"/>
          </a:xfrm>
          <a:prstGeom prst="ellipse">
            <a:avLst/>
          </a:prstGeom>
          <a:solidFill>
            <a:srgbClr val="FFFF00">
              <a:alpha val="7294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 dirty="0"/>
              <a:t>SWITCH</a:t>
            </a:r>
          </a:p>
          <a:p>
            <a:pPr algn="ctr" eaLnBrk="1" hangingPunct="1"/>
            <a:r>
              <a:rPr lang="en-US" altLang="en-US" sz="2400" b="1" dirty="0"/>
              <a:t>COMPRESSORS EVERY </a:t>
            </a:r>
          </a:p>
          <a:p>
            <a:pPr algn="ctr" eaLnBrk="1" hangingPunct="1"/>
            <a:r>
              <a:rPr lang="en-US" altLang="en-US" sz="2400" b="1" dirty="0"/>
              <a:t>2 MINUTES WITHOUT </a:t>
            </a:r>
          </a:p>
          <a:p>
            <a:pPr algn="ctr" eaLnBrk="1" hangingPunct="1"/>
            <a:r>
              <a:rPr lang="en-US" altLang="en-US" sz="2400" b="1" dirty="0"/>
              <a:t>PAUSING </a:t>
            </a:r>
          </a:p>
          <a:p>
            <a:pPr algn="ctr" eaLnBrk="1" hangingPunct="1"/>
            <a:r>
              <a:rPr lang="en-US" altLang="en-US" sz="2400" b="1" dirty="0"/>
              <a:t>COMPRESSIONS</a:t>
            </a:r>
          </a:p>
        </p:txBody>
      </p:sp>
      <p:sp>
        <p:nvSpPr>
          <p:cNvPr id="59396" name="AutoShape 5"/>
          <p:cNvSpPr>
            <a:spLocks noChangeArrowheads="1"/>
          </p:cNvSpPr>
          <p:nvPr/>
        </p:nvSpPr>
        <p:spPr bwMode="auto">
          <a:xfrm>
            <a:off x="7484490" y="417532"/>
            <a:ext cx="1295400" cy="1633817"/>
          </a:xfrm>
          <a:custGeom>
            <a:avLst/>
            <a:gdLst>
              <a:gd name="connsiteX0" fmla="*/ 0 w 1295400"/>
              <a:gd name="connsiteY0" fmla="*/ 0 h 457200"/>
              <a:gd name="connsiteX1" fmla="*/ 755650 w 1295400"/>
              <a:gd name="connsiteY1" fmla="*/ 0 h 457200"/>
              <a:gd name="connsiteX2" fmla="*/ 755650 w 1295400"/>
              <a:gd name="connsiteY2" fmla="*/ 0 h 457200"/>
              <a:gd name="connsiteX3" fmla="*/ 1079500 w 1295400"/>
              <a:gd name="connsiteY3" fmla="*/ 0 h 457200"/>
              <a:gd name="connsiteX4" fmla="*/ 1295400 w 1295400"/>
              <a:gd name="connsiteY4" fmla="*/ 0 h 457200"/>
              <a:gd name="connsiteX5" fmla="*/ 1295400 w 1295400"/>
              <a:gd name="connsiteY5" fmla="*/ 266700 h 457200"/>
              <a:gd name="connsiteX6" fmla="*/ 1295400 w 1295400"/>
              <a:gd name="connsiteY6" fmla="*/ 266700 h 457200"/>
              <a:gd name="connsiteX7" fmla="*/ 1295400 w 1295400"/>
              <a:gd name="connsiteY7" fmla="*/ 381000 h 457200"/>
              <a:gd name="connsiteX8" fmla="*/ 1295400 w 1295400"/>
              <a:gd name="connsiteY8" fmla="*/ 457200 h 457200"/>
              <a:gd name="connsiteX9" fmla="*/ 1079500 w 1295400"/>
              <a:gd name="connsiteY9" fmla="*/ 457200 h 457200"/>
              <a:gd name="connsiteX10" fmla="*/ 1084237 w 1295400"/>
              <a:gd name="connsiteY10" fmla="*/ 1812926 h 457200"/>
              <a:gd name="connsiteX11" fmla="*/ 755650 w 1295400"/>
              <a:gd name="connsiteY11" fmla="*/ 457200 h 457200"/>
              <a:gd name="connsiteX12" fmla="*/ 0 w 1295400"/>
              <a:gd name="connsiteY12" fmla="*/ 457200 h 457200"/>
              <a:gd name="connsiteX13" fmla="*/ 0 w 1295400"/>
              <a:gd name="connsiteY13" fmla="*/ 381000 h 457200"/>
              <a:gd name="connsiteX14" fmla="*/ 0 w 1295400"/>
              <a:gd name="connsiteY14" fmla="*/ 266700 h 457200"/>
              <a:gd name="connsiteX15" fmla="*/ 0 w 1295400"/>
              <a:gd name="connsiteY15" fmla="*/ 266700 h 457200"/>
              <a:gd name="connsiteX16" fmla="*/ 0 w 1295400"/>
              <a:gd name="connsiteY16" fmla="*/ 0 h 457200"/>
              <a:gd name="connsiteX0" fmla="*/ 0 w 1295400"/>
              <a:gd name="connsiteY0" fmla="*/ 0 h 1633817"/>
              <a:gd name="connsiteX1" fmla="*/ 755650 w 1295400"/>
              <a:gd name="connsiteY1" fmla="*/ 0 h 1633817"/>
              <a:gd name="connsiteX2" fmla="*/ 755650 w 1295400"/>
              <a:gd name="connsiteY2" fmla="*/ 0 h 1633817"/>
              <a:gd name="connsiteX3" fmla="*/ 1079500 w 1295400"/>
              <a:gd name="connsiteY3" fmla="*/ 0 h 1633817"/>
              <a:gd name="connsiteX4" fmla="*/ 1295400 w 1295400"/>
              <a:gd name="connsiteY4" fmla="*/ 0 h 1633817"/>
              <a:gd name="connsiteX5" fmla="*/ 1295400 w 1295400"/>
              <a:gd name="connsiteY5" fmla="*/ 266700 h 1633817"/>
              <a:gd name="connsiteX6" fmla="*/ 1295400 w 1295400"/>
              <a:gd name="connsiteY6" fmla="*/ 266700 h 1633817"/>
              <a:gd name="connsiteX7" fmla="*/ 1295400 w 1295400"/>
              <a:gd name="connsiteY7" fmla="*/ 381000 h 1633817"/>
              <a:gd name="connsiteX8" fmla="*/ 1295400 w 1295400"/>
              <a:gd name="connsiteY8" fmla="*/ 457200 h 1633817"/>
              <a:gd name="connsiteX9" fmla="*/ 1079500 w 1295400"/>
              <a:gd name="connsiteY9" fmla="*/ 457200 h 1633817"/>
              <a:gd name="connsiteX10" fmla="*/ 396080 w 1295400"/>
              <a:gd name="connsiteY10" fmla="*/ 1633817 h 1633817"/>
              <a:gd name="connsiteX11" fmla="*/ 755650 w 1295400"/>
              <a:gd name="connsiteY11" fmla="*/ 457200 h 1633817"/>
              <a:gd name="connsiteX12" fmla="*/ 0 w 1295400"/>
              <a:gd name="connsiteY12" fmla="*/ 457200 h 1633817"/>
              <a:gd name="connsiteX13" fmla="*/ 0 w 1295400"/>
              <a:gd name="connsiteY13" fmla="*/ 381000 h 1633817"/>
              <a:gd name="connsiteX14" fmla="*/ 0 w 1295400"/>
              <a:gd name="connsiteY14" fmla="*/ 266700 h 1633817"/>
              <a:gd name="connsiteX15" fmla="*/ 0 w 1295400"/>
              <a:gd name="connsiteY15" fmla="*/ 266700 h 1633817"/>
              <a:gd name="connsiteX16" fmla="*/ 0 w 1295400"/>
              <a:gd name="connsiteY16" fmla="*/ 0 h 163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1633817">
                <a:moveTo>
                  <a:pt x="0" y="0"/>
                </a:moveTo>
                <a:lnTo>
                  <a:pt x="755650" y="0"/>
                </a:lnTo>
                <a:lnTo>
                  <a:pt x="755650" y="0"/>
                </a:lnTo>
                <a:lnTo>
                  <a:pt x="1079500" y="0"/>
                </a:lnTo>
                <a:lnTo>
                  <a:pt x="1295400" y="0"/>
                </a:lnTo>
                <a:lnTo>
                  <a:pt x="1295400" y="266700"/>
                </a:lnTo>
                <a:lnTo>
                  <a:pt x="1295400" y="266700"/>
                </a:lnTo>
                <a:lnTo>
                  <a:pt x="1295400" y="381000"/>
                </a:lnTo>
                <a:lnTo>
                  <a:pt x="1295400" y="457200"/>
                </a:lnTo>
                <a:lnTo>
                  <a:pt x="1079500" y="457200"/>
                </a:lnTo>
                <a:lnTo>
                  <a:pt x="396080" y="1633817"/>
                </a:lnTo>
                <a:lnTo>
                  <a:pt x="755650" y="457200"/>
                </a:lnTo>
                <a:lnTo>
                  <a:pt x="0" y="457200"/>
                </a:lnTo>
                <a:lnTo>
                  <a:pt x="0" y="381000"/>
                </a:lnTo>
                <a:lnTo>
                  <a:pt x="0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Rescuer 1</a:t>
            </a:r>
          </a:p>
        </p:txBody>
      </p:sp>
      <p:sp>
        <p:nvSpPr>
          <p:cNvPr id="59397" name="AutoShape 6"/>
          <p:cNvSpPr>
            <a:spLocks noChangeArrowheads="1"/>
          </p:cNvSpPr>
          <p:nvPr/>
        </p:nvSpPr>
        <p:spPr bwMode="auto">
          <a:xfrm>
            <a:off x="3989968" y="390259"/>
            <a:ext cx="1295400" cy="1795685"/>
          </a:xfrm>
          <a:custGeom>
            <a:avLst/>
            <a:gdLst>
              <a:gd name="connsiteX0" fmla="*/ 0 w 1295400"/>
              <a:gd name="connsiteY0" fmla="*/ 0 h 457200"/>
              <a:gd name="connsiteX1" fmla="*/ 215900 w 1295400"/>
              <a:gd name="connsiteY1" fmla="*/ 0 h 457200"/>
              <a:gd name="connsiteX2" fmla="*/ 215900 w 1295400"/>
              <a:gd name="connsiteY2" fmla="*/ 0 h 457200"/>
              <a:gd name="connsiteX3" fmla="*/ 539750 w 1295400"/>
              <a:gd name="connsiteY3" fmla="*/ 0 h 457200"/>
              <a:gd name="connsiteX4" fmla="*/ 1295400 w 1295400"/>
              <a:gd name="connsiteY4" fmla="*/ 0 h 457200"/>
              <a:gd name="connsiteX5" fmla="*/ 1295400 w 1295400"/>
              <a:gd name="connsiteY5" fmla="*/ 266700 h 457200"/>
              <a:gd name="connsiteX6" fmla="*/ 1295400 w 1295400"/>
              <a:gd name="connsiteY6" fmla="*/ 266700 h 457200"/>
              <a:gd name="connsiteX7" fmla="*/ 1295400 w 1295400"/>
              <a:gd name="connsiteY7" fmla="*/ 381000 h 457200"/>
              <a:gd name="connsiteX8" fmla="*/ 1295400 w 1295400"/>
              <a:gd name="connsiteY8" fmla="*/ 457200 h 457200"/>
              <a:gd name="connsiteX9" fmla="*/ 539750 w 1295400"/>
              <a:gd name="connsiteY9" fmla="*/ 457200 h 457200"/>
              <a:gd name="connsiteX10" fmla="*/ -417520 w 1295400"/>
              <a:gd name="connsiteY10" fmla="*/ 1552573 h 457200"/>
              <a:gd name="connsiteX11" fmla="*/ 215900 w 1295400"/>
              <a:gd name="connsiteY11" fmla="*/ 457200 h 457200"/>
              <a:gd name="connsiteX12" fmla="*/ 0 w 1295400"/>
              <a:gd name="connsiteY12" fmla="*/ 457200 h 457200"/>
              <a:gd name="connsiteX13" fmla="*/ 0 w 1295400"/>
              <a:gd name="connsiteY13" fmla="*/ 381000 h 457200"/>
              <a:gd name="connsiteX14" fmla="*/ 0 w 1295400"/>
              <a:gd name="connsiteY14" fmla="*/ 266700 h 457200"/>
              <a:gd name="connsiteX15" fmla="*/ 0 w 1295400"/>
              <a:gd name="connsiteY15" fmla="*/ 266700 h 457200"/>
              <a:gd name="connsiteX16" fmla="*/ 0 w 1295400"/>
              <a:gd name="connsiteY16" fmla="*/ 0 h 457200"/>
              <a:gd name="connsiteX0" fmla="*/ 0 w 1295400"/>
              <a:gd name="connsiteY0" fmla="*/ 0 h 1891938"/>
              <a:gd name="connsiteX1" fmla="*/ 215900 w 1295400"/>
              <a:gd name="connsiteY1" fmla="*/ 0 h 1891938"/>
              <a:gd name="connsiteX2" fmla="*/ 215900 w 1295400"/>
              <a:gd name="connsiteY2" fmla="*/ 0 h 1891938"/>
              <a:gd name="connsiteX3" fmla="*/ 539750 w 1295400"/>
              <a:gd name="connsiteY3" fmla="*/ 0 h 1891938"/>
              <a:gd name="connsiteX4" fmla="*/ 1295400 w 1295400"/>
              <a:gd name="connsiteY4" fmla="*/ 0 h 1891938"/>
              <a:gd name="connsiteX5" fmla="*/ 1295400 w 1295400"/>
              <a:gd name="connsiteY5" fmla="*/ 266700 h 1891938"/>
              <a:gd name="connsiteX6" fmla="*/ 1295400 w 1295400"/>
              <a:gd name="connsiteY6" fmla="*/ 266700 h 1891938"/>
              <a:gd name="connsiteX7" fmla="*/ 1295400 w 1295400"/>
              <a:gd name="connsiteY7" fmla="*/ 381000 h 1891938"/>
              <a:gd name="connsiteX8" fmla="*/ 1295400 w 1295400"/>
              <a:gd name="connsiteY8" fmla="*/ 457200 h 1891938"/>
              <a:gd name="connsiteX9" fmla="*/ 539750 w 1295400"/>
              <a:gd name="connsiteY9" fmla="*/ 457200 h 1891938"/>
              <a:gd name="connsiteX10" fmla="*/ 581722 w 1295400"/>
              <a:gd name="connsiteY10" fmla="*/ 1891938 h 1891938"/>
              <a:gd name="connsiteX11" fmla="*/ 215900 w 1295400"/>
              <a:gd name="connsiteY11" fmla="*/ 457200 h 1891938"/>
              <a:gd name="connsiteX12" fmla="*/ 0 w 1295400"/>
              <a:gd name="connsiteY12" fmla="*/ 457200 h 1891938"/>
              <a:gd name="connsiteX13" fmla="*/ 0 w 1295400"/>
              <a:gd name="connsiteY13" fmla="*/ 381000 h 1891938"/>
              <a:gd name="connsiteX14" fmla="*/ 0 w 1295400"/>
              <a:gd name="connsiteY14" fmla="*/ 266700 h 1891938"/>
              <a:gd name="connsiteX15" fmla="*/ 0 w 1295400"/>
              <a:gd name="connsiteY15" fmla="*/ 266700 h 1891938"/>
              <a:gd name="connsiteX16" fmla="*/ 0 w 1295400"/>
              <a:gd name="connsiteY16" fmla="*/ 0 h 1891938"/>
              <a:gd name="connsiteX0" fmla="*/ 0 w 1295400"/>
              <a:gd name="connsiteY0" fmla="*/ 0 h 1891938"/>
              <a:gd name="connsiteX1" fmla="*/ 215900 w 1295400"/>
              <a:gd name="connsiteY1" fmla="*/ 0 h 1891938"/>
              <a:gd name="connsiteX2" fmla="*/ 215900 w 1295400"/>
              <a:gd name="connsiteY2" fmla="*/ 0 h 1891938"/>
              <a:gd name="connsiteX3" fmla="*/ 539750 w 1295400"/>
              <a:gd name="connsiteY3" fmla="*/ 0 h 1891938"/>
              <a:gd name="connsiteX4" fmla="*/ 1295400 w 1295400"/>
              <a:gd name="connsiteY4" fmla="*/ 0 h 1891938"/>
              <a:gd name="connsiteX5" fmla="*/ 1295400 w 1295400"/>
              <a:gd name="connsiteY5" fmla="*/ 266700 h 1891938"/>
              <a:gd name="connsiteX6" fmla="*/ 1295400 w 1295400"/>
              <a:gd name="connsiteY6" fmla="*/ 266700 h 1891938"/>
              <a:gd name="connsiteX7" fmla="*/ 1295400 w 1295400"/>
              <a:gd name="connsiteY7" fmla="*/ 381000 h 1891938"/>
              <a:gd name="connsiteX8" fmla="*/ 1295400 w 1295400"/>
              <a:gd name="connsiteY8" fmla="*/ 457200 h 1891938"/>
              <a:gd name="connsiteX9" fmla="*/ 539750 w 1295400"/>
              <a:gd name="connsiteY9" fmla="*/ 457200 h 1891938"/>
              <a:gd name="connsiteX10" fmla="*/ 581722 w 1295400"/>
              <a:gd name="connsiteY10" fmla="*/ 1891938 h 1891938"/>
              <a:gd name="connsiteX11" fmla="*/ 813038 w 1295400"/>
              <a:gd name="connsiteY11" fmla="*/ 1698422 h 1891938"/>
              <a:gd name="connsiteX12" fmla="*/ 215900 w 1295400"/>
              <a:gd name="connsiteY12" fmla="*/ 457200 h 1891938"/>
              <a:gd name="connsiteX13" fmla="*/ 0 w 1295400"/>
              <a:gd name="connsiteY13" fmla="*/ 457200 h 1891938"/>
              <a:gd name="connsiteX14" fmla="*/ 0 w 1295400"/>
              <a:gd name="connsiteY14" fmla="*/ 381000 h 1891938"/>
              <a:gd name="connsiteX15" fmla="*/ 0 w 1295400"/>
              <a:gd name="connsiteY15" fmla="*/ 266700 h 1891938"/>
              <a:gd name="connsiteX16" fmla="*/ 0 w 1295400"/>
              <a:gd name="connsiteY16" fmla="*/ 266700 h 1891938"/>
              <a:gd name="connsiteX17" fmla="*/ 0 w 1295400"/>
              <a:gd name="connsiteY17" fmla="*/ 0 h 1891938"/>
              <a:gd name="connsiteX0" fmla="*/ 0 w 1295400"/>
              <a:gd name="connsiteY0" fmla="*/ 0 h 1795685"/>
              <a:gd name="connsiteX1" fmla="*/ 215900 w 1295400"/>
              <a:gd name="connsiteY1" fmla="*/ 0 h 1795685"/>
              <a:gd name="connsiteX2" fmla="*/ 215900 w 1295400"/>
              <a:gd name="connsiteY2" fmla="*/ 0 h 1795685"/>
              <a:gd name="connsiteX3" fmla="*/ 539750 w 1295400"/>
              <a:gd name="connsiteY3" fmla="*/ 0 h 1795685"/>
              <a:gd name="connsiteX4" fmla="*/ 1295400 w 1295400"/>
              <a:gd name="connsiteY4" fmla="*/ 0 h 1795685"/>
              <a:gd name="connsiteX5" fmla="*/ 1295400 w 1295400"/>
              <a:gd name="connsiteY5" fmla="*/ 266700 h 1795685"/>
              <a:gd name="connsiteX6" fmla="*/ 1295400 w 1295400"/>
              <a:gd name="connsiteY6" fmla="*/ 266700 h 1795685"/>
              <a:gd name="connsiteX7" fmla="*/ 1295400 w 1295400"/>
              <a:gd name="connsiteY7" fmla="*/ 381000 h 1795685"/>
              <a:gd name="connsiteX8" fmla="*/ 1295400 w 1295400"/>
              <a:gd name="connsiteY8" fmla="*/ 457200 h 1795685"/>
              <a:gd name="connsiteX9" fmla="*/ 539750 w 1295400"/>
              <a:gd name="connsiteY9" fmla="*/ 457200 h 1795685"/>
              <a:gd name="connsiteX10" fmla="*/ 803103 w 1295400"/>
              <a:gd name="connsiteY10" fmla="*/ 1795685 h 1795685"/>
              <a:gd name="connsiteX11" fmla="*/ 813038 w 1295400"/>
              <a:gd name="connsiteY11" fmla="*/ 1698422 h 1795685"/>
              <a:gd name="connsiteX12" fmla="*/ 215900 w 1295400"/>
              <a:gd name="connsiteY12" fmla="*/ 457200 h 1795685"/>
              <a:gd name="connsiteX13" fmla="*/ 0 w 1295400"/>
              <a:gd name="connsiteY13" fmla="*/ 457200 h 1795685"/>
              <a:gd name="connsiteX14" fmla="*/ 0 w 1295400"/>
              <a:gd name="connsiteY14" fmla="*/ 381000 h 1795685"/>
              <a:gd name="connsiteX15" fmla="*/ 0 w 1295400"/>
              <a:gd name="connsiteY15" fmla="*/ 266700 h 1795685"/>
              <a:gd name="connsiteX16" fmla="*/ 0 w 1295400"/>
              <a:gd name="connsiteY16" fmla="*/ 266700 h 1795685"/>
              <a:gd name="connsiteX17" fmla="*/ 0 w 1295400"/>
              <a:gd name="connsiteY17" fmla="*/ 0 h 179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95400" h="1795685">
                <a:moveTo>
                  <a:pt x="0" y="0"/>
                </a:moveTo>
                <a:lnTo>
                  <a:pt x="215900" y="0"/>
                </a:lnTo>
                <a:lnTo>
                  <a:pt x="215900" y="0"/>
                </a:lnTo>
                <a:lnTo>
                  <a:pt x="539750" y="0"/>
                </a:lnTo>
                <a:lnTo>
                  <a:pt x="1295400" y="0"/>
                </a:lnTo>
                <a:lnTo>
                  <a:pt x="1295400" y="266700"/>
                </a:lnTo>
                <a:lnTo>
                  <a:pt x="1295400" y="266700"/>
                </a:lnTo>
                <a:lnTo>
                  <a:pt x="1295400" y="381000"/>
                </a:lnTo>
                <a:lnTo>
                  <a:pt x="1295400" y="457200"/>
                </a:lnTo>
                <a:lnTo>
                  <a:pt x="539750" y="457200"/>
                </a:lnTo>
                <a:lnTo>
                  <a:pt x="803103" y="1795685"/>
                </a:lnTo>
                <a:cubicBezTo>
                  <a:pt x="793581" y="1750430"/>
                  <a:pt x="822560" y="1743677"/>
                  <a:pt x="813038" y="1698422"/>
                </a:cubicBezTo>
                <a:lnTo>
                  <a:pt x="215900" y="457200"/>
                </a:lnTo>
                <a:lnTo>
                  <a:pt x="0" y="457200"/>
                </a:lnTo>
                <a:lnTo>
                  <a:pt x="0" y="381000"/>
                </a:lnTo>
                <a:lnTo>
                  <a:pt x="0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Rescuer 2</a:t>
            </a:r>
          </a:p>
        </p:txBody>
      </p:sp>
      <p:sp>
        <p:nvSpPr>
          <p:cNvPr id="59398" name="AutoShape 7"/>
          <p:cNvSpPr>
            <a:spLocks noChangeArrowheads="1"/>
          </p:cNvSpPr>
          <p:nvPr/>
        </p:nvSpPr>
        <p:spPr bwMode="auto">
          <a:xfrm>
            <a:off x="5639103" y="530994"/>
            <a:ext cx="1295400" cy="1565274"/>
          </a:xfrm>
          <a:custGeom>
            <a:avLst/>
            <a:gdLst>
              <a:gd name="connsiteX0" fmla="*/ 0 w 1295400"/>
              <a:gd name="connsiteY0" fmla="*/ 0 h 457200"/>
              <a:gd name="connsiteX1" fmla="*/ 215900 w 1295400"/>
              <a:gd name="connsiteY1" fmla="*/ 0 h 457200"/>
              <a:gd name="connsiteX2" fmla="*/ 215900 w 1295400"/>
              <a:gd name="connsiteY2" fmla="*/ 0 h 457200"/>
              <a:gd name="connsiteX3" fmla="*/ 539750 w 1295400"/>
              <a:gd name="connsiteY3" fmla="*/ 0 h 457200"/>
              <a:gd name="connsiteX4" fmla="*/ 1295400 w 1295400"/>
              <a:gd name="connsiteY4" fmla="*/ 0 h 457200"/>
              <a:gd name="connsiteX5" fmla="*/ 1295400 w 1295400"/>
              <a:gd name="connsiteY5" fmla="*/ 266700 h 457200"/>
              <a:gd name="connsiteX6" fmla="*/ 1295400 w 1295400"/>
              <a:gd name="connsiteY6" fmla="*/ 266700 h 457200"/>
              <a:gd name="connsiteX7" fmla="*/ 1295400 w 1295400"/>
              <a:gd name="connsiteY7" fmla="*/ 381000 h 457200"/>
              <a:gd name="connsiteX8" fmla="*/ 1295400 w 1295400"/>
              <a:gd name="connsiteY8" fmla="*/ 457200 h 457200"/>
              <a:gd name="connsiteX9" fmla="*/ 539750 w 1295400"/>
              <a:gd name="connsiteY9" fmla="*/ 457200 h 457200"/>
              <a:gd name="connsiteX10" fmla="*/ 606442 w 1295400"/>
              <a:gd name="connsiteY10" fmla="*/ 1565274 h 457200"/>
              <a:gd name="connsiteX11" fmla="*/ 215900 w 1295400"/>
              <a:gd name="connsiteY11" fmla="*/ 457200 h 457200"/>
              <a:gd name="connsiteX12" fmla="*/ 0 w 1295400"/>
              <a:gd name="connsiteY12" fmla="*/ 457200 h 457200"/>
              <a:gd name="connsiteX13" fmla="*/ 0 w 1295400"/>
              <a:gd name="connsiteY13" fmla="*/ 381000 h 457200"/>
              <a:gd name="connsiteX14" fmla="*/ 0 w 1295400"/>
              <a:gd name="connsiteY14" fmla="*/ 266700 h 457200"/>
              <a:gd name="connsiteX15" fmla="*/ 0 w 1295400"/>
              <a:gd name="connsiteY15" fmla="*/ 266700 h 457200"/>
              <a:gd name="connsiteX16" fmla="*/ 0 w 1295400"/>
              <a:gd name="connsiteY16" fmla="*/ 0 h 457200"/>
              <a:gd name="connsiteX0" fmla="*/ 0 w 1295400"/>
              <a:gd name="connsiteY0" fmla="*/ 0 h 1565274"/>
              <a:gd name="connsiteX1" fmla="*/ 215900 w 1295400"/>
              <a:gd name="connsiteY1" fmla="*/ 0 h 1565274"/>
              <a:gd name="connsiteX2" fmla="*/ 215900 w 1295400"/>
              <a:gd name="connsiteY2" fmla="*/ 0 h 1565274"/>
              <a:gd name="connsiteX3" fmla="*/ 539750 w 1295400"/>
              <a:gd name="connsiteY3" fmla="*/ 0 h 1565274"/>
              <a:gd name="connsiteX4" fmla="*/ 1295400 w 1295400"/>
              <a:gd name="connsiteY4" fmla="*/ 0 h 1565274"/>
              <a:gd name="connsiteX5" fmla="*/ 1295400 w 1295400"/>
              <a:gd name="connsiteY5" fmla="*/ 266700 h 1565274"/>
              <a:gd name="connsiteX6" fmla="*/ 1295400 w 1295400"/>
              <a:gd name="connsiteY6" fmla="*/ 266700 h 1565274"/>
              <a:gd name="connsiteX7" fmla="*/ 1295400 w 1295400"/>
              <a:gd name="connsiteY7" fmla="*/ 381000 h 1565274"/>
              <a:gd name="connsiteX8" fmla="*/ 1295400 w 1295400"/>
              <a:gd name="connsiteY8" fmla="*/ 457200 h 1565274"/>
              <a:gd name="connsiteX9" fmla="*/ 539750 w 1295400"/>
              <a:gd name="connsiteY9" fmla="*/ 457200 h 1565274"/>
              <a:gd name="connsiteX10" fmla="*/ 462063 w 1295400"/>
              <a:gd name="connsiteY10" fmla="*/ 1565274 h 1565274"/>
              <a:gd name="connsiteX11" fmla="*/ 215900 w 1295400"/>
              <a:gd name="connsiteY11" fmla="*/ 457200 h 1565274"/>
              <a:gd name="connsiteX12" fmla="*/ 0 w 1295400"/>
              <a:gd name="connsiteY12" fmla="*/ 457200 h 1565274"/>
              <a:gd name="connsiteX13" fmla="*/ 0 w 1295400"/>
              <a:gd name="connsiteY13" fmla="*/ 381000 h 1565274"/>
              <a:gd name="connsiteX14" fmla="*/ 0 w 1295400"/>
              <a:gd name="connsiteY14" fmla="*/ 266700 h 1565274"/>
              <a:gd name="connsiteX15" fmla="*/ 0 w 1295400"/>
              <a:gd name="connsiteY15" fmla="*/ 266700 h 1565274"/>
              <a:gd name="connsiteX16" fmla="*/ 0 w 1295400"/>
              <a:gd name="connsiteY16" fmla="*/ 0 h 156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1565274">
                <a:moveTo>
                  <a:pt x="0" y="0"/>
                </a:moveTo>
                <a:lnTo>
                  <a:pt x="215900" y="0"/>
                </a:lnTo>
                <a:lnTo>
                  <a:pt x="215900" y="0"/>
                </a:lnTo>
                <a:lnTo>
                  <a:pt x="539750" y="0"/>
                </a:lnTo>
                <a:lnTo>
                  <a:pt x="1295400" y="0"/>
                </a:lnTo>
                <a:lnTo>
                  <a:pt x="1295400" y="266700"/>
                </a:lnTo>
                <a:lnTo>
                  <a:pt x="1295400" y="266700"/>
                </a:lnTo>
                <a:lnTo>
                  <a:pt x="1295400" y="381000"/>
                </a:lnTo>
                <a:lnTo>
                  <a:pt x="1295400" y="457200"/>
                </a:lnTo>
                <a:lnTo>
                  <a:pt x="539750" y="457200"/>
                </a:lnTo>
                <a:lnTo>
                  <a:pt x="462063" y="1565274"/>
                </a:lnTo>
                <a:lnTo>
                  <a:pt x="215900" y="457200"/>
                </a:lnTo>
                <a:lnTo>
                  <a:pt x="0" y="457200"/>
                </a:lnTo>
                <a:lnTo>
                  <a:pt x="0" y="381000"/>
                </a:lnTo>
                <a:lnTo>
                  <a:pt x="0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Rescuer 3</a:t>
            </a:r>
          </a:p>
        </p:txBody>
      </p:sp>
      <p:pic>
        <p:nvPicPr>
          <p:cNvPr id="7" name="Picture 5" descr="Camera 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11680"/>
            <a:ext cx="3168658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6" descr="Camera 021"/>
          <p:cNvPicPr>
            <a:picLocks noChangeAspect="1" noChangeArrowheads="1"/>
          </p:cNvPicPr>
          <p:nvPr/>
        </p:nvPicPr>
        <p:blipFill>
          <a:blip r:embed="rId3" cstate="print">
            <a:lum bright="-18000" contrast="18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2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2400"/>
            <a:ext cx="8839200" cy="2438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REMEMBER :</a:t>
            </a:r>
            <a:r>
              <a:rPr lang="en-US" sz="4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Do NOT stop chest compressions for:</a:t>
            </a:r>
          </a:p>
        </p:txBody>
      </p:sp>
      <p:sp>
        <p:nvSpPr>
          <p:cNvPr id="184323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0" y="2438400"/>
            <a:ext cx="8229600" cy="2286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Ventilation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Charging of manual defibrillator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ALS Procedures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600" dirty="0" smtClean="0"/>
          </a:p>
        </p:txBody>
      </p:sp>
      <p:sp>
        <p:nvSpPr>
          <p:cNvPr id="178180" name="Rectangle 5"/>
          <p:cNvSpPr>
            <a:spLocks noChangeArrowheads="1"/>
          </p:cNvSpPr>
          <p:nvPr/>
        </p:nvSpPr>
        <p:spPr bwMode="auto">
          <a:xfrm>
            <a:off x="0" y="4724400"/>
            <a:ext cx="9144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5400" b="1"/>
          </a:p>
          <a:p>
            <a:pPr algn="ctr"/>
            <a:endParaRPr lang="en-US" sz="5400" b="1"/>
          </a:p>
        </p:txBody>
      </p:sp>
    </p:spTree>
    <p:extLst>
      <p:ext uri="{BB962C8B-B14F-4D97-AF65-F5344CB8AC3E}">
        <p14:creationId xmlns:p14="http://schemas.microsoft.com/office/powerpoint/2010/main" val="13945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86000"/>
            <a:ext cx="7619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Ventilator focuses on delivering 100ml of oxygen every 10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upstroke.  At the same time count aloud, 10-20-30,etc. 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Compressor focuses on compressions counting aloud 1-10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Rescuer # 3 maintains seal on mask and coaches CPR.  When compressions reach 200, advises paramedic.  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572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Role Assignments and Timekeeping in Triangle of Life</a:t>
            </a:r>
          </a:p>
        </p:txBody>
      </p:sp>
    </p:spTree>
    <p:extLst>
      <p:ext uri="{BB962C8B-B14F-4D97-AF65-F5344CB8AC3E}">
        <p14:creationId xmlns:p14="http://schemas.microsoft.com/office/powerpoint/2010/main" val="11820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Text Box 1"/>
          <p:cNvSpPr txBox="1">
            <a:spLocks noChangeArrowheads="1"/>
          </p:cNvSpPr>
          <p:nvPr/>
        </p:nvSpPr>
        <p:spPr bwMode="auto">
          <a:xfrm>
            <a:off x="334108" y="923330"/>
            <a:ext cx="8610600" cy="593467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lIns="0" tIns="0" rIns="0" bIns="0">
            <a:flatTx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*  EMTs own CPR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*  Minimize interruptions in CPR </a:t>
            </a:r>
            <a:r>
              <a:rPr lang="en-US" sz="2400" i="1" dirty="0"/>
              <a:t>at all times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*  Ensure proper depth of compressions (&gt;2 inches)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*  Ensure full chest recoil/decompression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Rotate </a:t>
            </a:r>
            <a:r>
              <a:rPr lang="en-US" sz="2400" dirty="0"/>
              <a:t>compressors every 2 minutes </a:t>
            </a:r>
            <a:endParaRPr lang="en-US" sz="2400" dirty="0" smtClean="0"/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Designate a timekeeper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*  Hover hands over chest during shock administration and be ready to compress as soon as patient is cleared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*  Intubate or place advanced airway during ongoing CPR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*  Place IV or IO during ongoing CPR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*  Coordination and teamwork between EMTs and paramedics</a:t>
            </a:r>
          </a:p>
        </p:txBody>
      </p:sp>
      <p:sp>
        <p:nvSpPr>
          <p:cNvPr id="6963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TEACHING POINTS</a:t>
            </a:r>
          </a:p>
        </p:txBody>
      </p:sp>
    </p:spTree>
    <p:extLst>
      <p:ext uri="{BB962C8B-B14F-4D97-AF65-F5344CB8AC3E}">
        <p14:creationId xmlns:p14="http://schemas.microsoft.com/office/powerpoint/2010/main" val="33329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-304800" y="609600"/>
            <a:ext cx="91440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RESUSCITATION TIME: </a:t>
            </a:r>
          </a:p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20+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MINUTES ON SCENE</a:t>
            </a:r>
          </a:p>
          <a:p>
            <a:pPr algn="ctr">
              <a:defRPr/>
            </a:pPr>
            <a:endParaRPr lang="en-US" sz="11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i="1" dirty="0">
                <a:latin typeface="Arial" charset="0"/>
                <a:cs typeface="Arial" charset="0"/>
              </a:rPr>
              <a:t>In ALL</a:t>
            </a:r>
            <a:r>
              <a:rPr lang="en-US" sz="4400" dirty="0">
                <a:latin typeface="Arial" charset="0"/>
                <a:cs typeface="Arial" charset="0"/>
              </a:rPr>
              <a:t>, </a:t>
            </a:r>
            <a:r>
              <a:rPr lang="en-US" sz="4400" i="1" dirty="0">
                <a:latin typeface="Arial" charset="0"/>
                <a:cs typeface="Arial" charset="0"/>
              </a:rPr>
              <a:t>except very rare cases</a:t>
            </a:r>
          </a:p>
          <a:p>
            <a:pPr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800" dirty="0">
                <a:latin typeface="Arial" charset="0"/>
                <a:cs typeface="Arial" charset="0"/>
              </a:rPr>
              <a:t>			i.e. Unsafe scene</a:t>
            </a:r>
          </a:p>
          <a:p>
            <a:pPr>
              <a:defRPr/>
            </a:pPr>
            <a:r>
              <a:rPr lang="en-US" sz="2800" dirty="0">
                <a:latin typeface="Arial" charset="0"/>
                <a:cs typeface="Arial" charset="0"/>
              </a:rPr>
              <a:t>			      Unworkable scene</a:t>
            </a: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60419" name="Picture 4" descr="http://probloggertips.com/wp-content/uploads/2012/01/twenty-minu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81400"/>
            <a:ext cx="20764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can0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7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0"/>
            <a:ext cx="3048000" cy="6858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Transport + CPR = </a:t>
            </a:r>
            <a:br>
              <a:rPr lang="en-US" sz="3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en-US" sz="3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Poor quality compressions</a:t>
            </a:r>
            <a:br>
              <a:rPr lang="en-US" sz="3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en-US" sz="3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and</a:t>
            </a:r>
            <a:br>
              <a:rPr lang="en-US" sz="3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en-US" sz="3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Decreased ROSC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667000"/>
            <a:ext cx="8763000" cy="2362200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lnSpc>
                <a:spcPct val="120000"/>
              </a:lnSpc>
              <a:spcBef>
                <a:spcPts val="1950"/>
              </a:spcBef>
              <a:spcAft>
                <a:spcPts val="1200"/>
              </a:spcAft>
              <a:buFontTx/>
              <a:buNone/>
              <a:defRPr/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/>
                <a:cs typeface="ＭＳ Ｐゴシック"/>
              </a:rPr>
              <a:t>Continuous</a:t>
            </a:r>
            <a:r>
              <a:rPr lang="en-US" sz="3600" dirty="0" smtClean="0">
                <a:latin typeface="Arial" charset="0"/>
                <a:ea typeface="ＭＳ Ｐゴシック"/>
                <a:cs typeface="ＭＳ Ｐゴシック"/>
              </a:rPr>
              <a:t>  high-quality chest compressions will be performed from the moment of recognition of cardiac arrest until return of spontaneous circulation.</a:t>
            </a:r>
          </a:p>
          <a:p>
            <a:pPr marL="0" indent="0" algn="ctr" eaLnBrk="1" hangingPunct="1">
              <a:lnSpc>
                <a:spcPct val="120000"/>
              </a:lnSpc>
              <a:spcBef>
                <a:spcPts val="1950"/>
              </a:spcBef>
              <a:spcAft>
                <a:spcPts val="1200"/>
              </a:spcAft>
              <a:buFontTx/>
              <a:buNone/>
              <a:defRPr/>
            </a:pP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18786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 b="1" dirty="0">
                <a:ea typeface="ＭＳ Ｐゴシック"/>
              </a:rPr>
              <a:t>Cardiac Arrest:</a:t>
            </a:r>
          </a:p>
          <a:p>
            <a:pPr algn="ctr"/>
            <a:r>
              <a:rPr lang="en-US" sz="5400" b="1" dirty="0">
                <a:ea typeface="ＭＳ Ｐゴシック"/>
              </a:rPr>
              <a:t>The Prime Directive</a:t>
            </a:r>
          </a:p>
        </p:txBody>
      </p:sp>
    </p:spTree>
    <p:extLst>
      <p:ext uri="{BB962C8B-B14F-4D97-AF65-F5344CB8AC3E}">
        <p14:creationId xmlns:p14="http://schemas.microsoft.com/office/powerpoint/2010/main" val="2897040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Baskerville Old Face" pitchFamily="18" charset="0"/>
              </a:rPr>
              <a:t>When do </a:t>
            </a:r>
            <a:r>
              <a:rPr lang="en-US" sz="4800" b="1" dirty="0" smtClean="0">
                <a:solidFill>
                  <a:srgbClr val="3399FF"/>
                </a:solidFill>
                <a:latin typeface="Baskerville Old Face" pitchFamily="18" charset="0"/>
              </a:rPr>
              <a:t>BLS</a:t>
            </a:r>
            <a:r>
              <a:rPr lang="en-US" sz="4800" b="1" dirty="0" smtClean="0">
                <a:solidFill>
                  <a:srgbClr val="FF0000"/>
                </a:solidFill>
                <a:latin typeface="Baskerville Old Face" pitchFamily="18" charset="0"/>
              </a:rPr>
              <a:t> Providers STOP </a:t>
            </a:r>
            <a:br>
              <a:rPr lang="en-US" sz="4800" b="1" dirty="0" smtClean="0">
                <a:solidFill>
                  <a:srgbClr val="FF0000"/>
                </a:solidFill>
                <a:latin typeface="Baskerville Old Face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Baskerville Old Face" pitchFamily="18" charset="0"/>
              </a:rPr>
              <a:t>Chest Compressions?</a:t>
            </a:r>
          </a:p>
        </p:txBody>
      </p:sp>
      <p:sp>
        <p:nvSpPr>
          <p:cNvPr id="63490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010400" cy="4495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4400" dirty="0" smtClean="0">
                <a:latin typeface="Baskerville Old Face" pitchFamily="18" charset="0"/>
              </a:rPr>
              <a:t>While AED analyzes</a:t>
            </a:r>
          </a:p>
          <a:p>
            <a:pPr eaLnBrk="1" hangingPunct="1"/>
            <a:r>
              <a:rPr lang="en-US" altLang="en-US" sz="4400" dirty="0" smtClean="0">
                <a:latin typeface="Baskerville Old Face" pitchFamily="18" charset="0"/>
              </a:rPr>
              <a:t>Delivery of shocks</a:t>
            </a:r>
          </a:p>
          <a:p>
            <a:pPr eaLnBrk="1" hangingPunct="1"/>
            <a:r>
              <a:rPr lang="en-US" altLang="en-US" sz="4400" dirty="0" smtClean="0">
                <a:latin typeface="Baskerville Old Face" pitchFamily="18" charset="0"/>
              </a:rPr>
              <a:t>Log roll</a:t>
            </a:r>
          </a:p>
          <a:p>
            <a:pPr eaLnBrk="1" hangingPunct="1"/>
            <a:r>
              <a:rPr lang="en-US" altLang="en-US" sz="4400" dirty="0" smtClean="0">
                <a:latin typeface="Baskerville Old Face" pitchFamily="18" charset="0"/>
              </a:rPr>
              <a:t>Signs of Life</a:t>
            </a:r>
          </a:p>
          <a:p>
            <a:pPr lvl="1" eaLnBrk="1" hangingPunct="1"/>
            <a:r>
              <a:rPr lang="en-US" altLang="en-US" sz="4000" dirty="0" smtClean="0">
                <a:latin typeface="Baskerville Old Face" pitchFamily="18" charset="0"/>
              </a:rPr>
              <a:t>Movement</a:t>
            </a:r>
          </a:p>
          <a:p>
            <a:pPr lvl="1" eaLnBrk="1" hangingPunct="1"/>
            <a:r>
              <a:rPr lang="en-US" altLang="en-US" sz="4000" dirty="0" smtClean="0">
                <a:latin typeface="Baskerville Old Face" pitchFamily="18" charset="0"/>
              </a:rPr>
              <a:t>Awake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sz="4400" i="1" dirty="0" smtClean="0">
                <a:solidFill>
                  <a:srgbClr val="A6A6A6"/>
                </a:solidFill>
                <a:latin typeface="Baskerville Old Face" pitchFamily="18" charset="0"/>
              </a:rPr>
              <a:t>  </a:t>
            </a:r>
            <a:endParaRPr lang="en-US" altLang="en-US" sz="3300" i="1" dirty="0" smtClean="0">
              <a:solidFill>
                <a:srgbClr val="A6A6A6"/>
              </a:solidFill>
              <a:latin typeface="Baskerville Old Face" pitchFamily="18" charset="0"/>
            </a:endParaRPr>
          </a:p>
          <a:p>
            <a:pPr eaLnBrk="1" hangingPunct="1"/>
            <a:endParaRPr lang="en-US" altLang="en-US" sz="3700" dirty="0" smtClean="0">
              <a:solidFill>
                <a:srgbClr val="FFFF99"/>
              </a:solidFill>
            </a:endParaRPr>
          </a:p>
          <a:p>
            <a:pPr lvl="1" eaLnBrk="1" hangingPunct="1"/>
            <a:endParaRPr lang="en-US" altLang="en-US" sz="3000" dirty="0" smtClean="0">
              <a:solidFill>
                <a:srgbClr val="FFFF99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z="3000" dirty="0" smtClean="0">
              <a:solidFill>
                <a:srgbClr val="FFFF99"/>
              </a:solidFill>
            </a:endParaRPr>
          </a:p>
          <a:p>
            <a:pPr lvl="1" eaLnBrk="1" hangingPunct="1"/>
            <a:endParaRPr lang="en-US" altLang="en-US" sz="3000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381000"/>
            <a:ext cx="8915400" cy="1066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When do </a:t>
            </a:r>
            <a:r>
              <a:rPr lang="en-US" sz="4800" b="1" dirty="0">
                <a:solidFill>
                  <a:srgbClr val="3399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ALS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 Providers STOP </a:t>
            </a:r>
            <a:br>
              <a:rPr lang="en-US" sz="4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askerville Old Face" pitchFamily="18" charset="0"/>
                <a:ea typeface="+mj-ea"/>
                <a:cs typeface="+mj-cs"/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Chest Compressions?</a:t>
            </a:r>
          </a:p>
        </p:txBody>
      </p:sp>
      <p:sp>
        <p:nvSpPr>
          <p:cNvPr id="64515" name="Rectangle 4"/>
          <p:cNvSpPr txBox="1">
            <a:spLocks noChangeArrowheads="1"/>
          </p:cNvSpPr>
          <p:nvPr/>
        </p:nvSpPr>
        <p:spPr bwMode="auto">
          <a:xfrm>
            <a:off x="1066800" y="19050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20713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altLang="en-US" sz="4800" dirty="0">
                <a:latin typeface="Baskerville Old Face" pitchFamily="18" charset="0"/>
              </a:rPr>
              <a:t>Rhythm analysis </a:t>
            </a:r>
            <a:r>
              <a:rPr lang="en-US" altLang="en-US" sz="4800" dirty="0" smtClean="0">
                <a:latin typeface="Baskerville Old Face" pitchFamily="18" charset="0"/>
              </a:rPr>
              <a:t>every </a:t>
            </a:r>
            <a:r>
              <a:rPr lang="en-US" altLang="en-US" sz="4800" dirty="0">
                <a:latin typeface="Baskerville Old Face" pitchFamily="18" charset="0"/>
              </a:rPr>
              <a:t>2 min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altLang="en-US" sz="4800" dirty="0">
                <a:latin typeface="Baskerville Old Face" pitchFamily="18" charset="0"/>
              </a:rPr>
              <a:t>Delivery of shocks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altLang="en-US" sz="4800" dirty="0">
                <a:latin typeface="Baskerville Old Face" pitchFamily="18" charset="0"/>
              </a:rPr>
              <a:t>Log roll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altLang="en-US" sz="4800" dirty="0">
                <a:latin typeface="Baskerville Old Face" pitchFamily="18" charset="0"/>
              </a:rPr>
              <a:t>To perform pulse check 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None/>
            </a:pPr>
            <a:r>
              <a:rPr lang="en-US" altLang="en-US" sz="4800" dirty="0">
                <a:latin typeface="Baskerville Old Face" pitchFamily="18" charset="0"/>
              </a:rPr>
              <a:t>   when  ETCO</a:t>
            </a:r>
            <a:r>
              <a:rPr lang="en-US" altLang="en-US" sz="4800" baseline="-25000" dirty="0">
                <a:latin typeface="Baskerville Old Face" pitchFamily="18" charset="0"/>
              </a:rPr>
              <a:t>2</a:t>
            </a:r>
            <a:r>
              <a:rPr lang="en-US" altLang="en-US" sz="4800" dirty="0">
                <a:latin typeface="Baskerville Old Face" pitchFamily="18" charset="0"/>
              </a:rPr>
              <a:t> &gt;20</a:t>
            </a: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altLang="en-US" sz="4800" dirty="0">
              <a:latin typeface="Baskerville Old Face" pitchFamily="18" charset="0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altLang="en-US" sz="3600" i="1" dirty="0">
              <a:solidFill>
                <a:srgbClr val="A6A6A6"/>
              </a:solidFill>
              <a:latin typeface="Baskerville Old Face" pitchFamily="18" charset="0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altLang="en-US" sz="4000" dirty="0">
              <a:solidFill>
                <a:srgbClr val="FFFF99"/>
              </a:solidFill>
              <a:latin typeface="Lucida Sans Unicode" pitchFamily="34" charset="0"/>
            </a:endParaRPr>
          </a:p>
          <a:p>
            <a:pPr lvl="1" eaLnBrk="1" hangingPunct="1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</a:pPr>
            <a:endParaRPr lang="en-US" altLang="en-US" sz="3200" dirty="0">
              <a:solidFill>
                <a:srgbClr val="FFFF99"/>
              </a:solidFill>
              <a:latin typeface="Lucida Sans Unicode" pitchFamily="34" charset="0"/>
            </a:endParaRPr>
          </a:p>
          <a:p>
            <a:pPr lvl="1" eaLnBrk="1" hangingPunct="1">
              <a:spcBef>
                <a:spcPts val="325"/>
              </a:spcBef>
              <a:buClr>
                <a:schemeClr val="accent1"/>
              </a:buClr>
            </a:pPr>
            <a:endParaRPr lang="en-US" altLang="en-US" sz="3200" dirty="0">
              <a:solidFill>
                <a:srgbClr val="FFFF99"/>
              </a:solidFill>
              <a:latin typeface="Lucida Sans Unicode" pitchFamily="34" charset="0"/>
            </a:endParaRPr>
          </a:p>
          <a:p>
            <a:pPr lvl="1" eaLnBrk="1" hangingPunct="1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</a:pPr>
            <a:endParaRPr lang="en-US" altLang="en-US" sz="3200" dirty="0">
              <a:solidFill>
                <a:srgbClr val="FFFF99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idx="1"/>
          </p:nvPr>
        </p:nvSpPr>
        <p:spPr>
          <a:xfrm>
            <a:off x="152400" y="1524000"/>
            <a:ext cx="8610600" cy="4876800"/>
          </a:xfrm>
        </p:spPr>
        <p:txBody>
          <a:bodyPr>
            <a:normAutofit fontScale="6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dirty="0" smtClean="0"/>
              <a:t>	</a:t>
            </a:r>
            <a:r>
              <a:rPr lang="en-US" sz="4500" dirty="0" smtClean="0"/>
              <a:t>	1. ETCO</a:t>
            </a:r>
            <a:r>
              <a:rPr lang="en-US" sz="45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 dirty="0" smtClean="0"/>
              <a:t> increases to &gt; 20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4500" dirty="0" smtClean="0"/>
              <a:t>		2. Stop compressions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4500" dirty="0" smtClean="0"/>
              <a:t>		3. Check for rhythm w/rate &gt; 40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4500" dirty="0" smtClean="0"/>
              <a:t>		4. Check for carotid pulse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4500" dirty="0"/>
              <a:t>	</a:t>
            </a:r>
            <a:r>
              <a:rPr lang="en-US" sz="4500" dirty="0" smtClean="0"/>
              <a:t>		</a:t>
            </a:r>
            <a:r>
              <a:rPr lang="en-US" sz="4000" dirty="0" smtClean="0"/>
              <a:t>No more than 3 sec.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4500" dirty="0" smtClean="0"/>
              <a:t>		5. If pulse, switch to rescue breathing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4500" dirty="0"/>
              <a:t>	</a:t>
            </a:r>
            <a:r>
              <a:rPr lang="en-US" sz="4500" dirty="0" smtClean="0"/>
              <a:t>		</a:t>
            </a:r>
            <a:r>
              <a:rPr lang="en-US" sz="4000" dirty="0" smtClean="0"/>
              <a:t>500ml over 1 second, rate10-12/min</a:t>
            </a:r>
            <a:endParaRPr lang="en-US" sz="45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4500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4500" dirty="0" smtClean="0"/>
              <a:t>       </a:t>
            </a:r>
            <a:r>
              <a:rPr lang="en-US" dirty="0" smtClean="0"/>
              <a:t>		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 pitchFamily="34" charset="0"/>
              <a:buNone/>
              <a:defRPr/>
            </a:pPr>
            <a:endParaRPr lang="en-US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solidFill>
                  <a:srgbClr val="FF3300"/>
                </a:solidFill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</p:txBody>
      </p:sp>
      <p:sp>
        <p:nvSpPr>
          <p:cNvPr id="63491" name="Rectangle 3"/>
          <p:cNvSpPr>
            <a:spLocks/>
          </p:cNvSpPr>
          <p:nvPr/>
        </p:nvSpPr>
        <p:spPr bwMode="auto">
          <a:xfrm>
            <a:off x="381000" y="1524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RECOGNITION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ROSC</a:t>
            </a:r>
          </a:p>
        </p:txBody>
      </p:sp>
      <p:pic>
        <p:nvPicPr>
          <p:cNvPr id="65540" name="Picture 5" descr="http://www.uiowa.edu/~medtest3/alaris_iv/content/etco2/graphics/wave_hyp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56200"/>
            <a:ext cx="277018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   POST ROSC TREATMENT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6347714" cy="3352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Perform 12 lead</a:t>
            </a:r>
          </a:p>
          <a:p>
            <a:r>
              <a:rPr lang="en-US" sz="2400" dirty="0" smtClean="0"/>
              <a:t>5-10 minutes on scene after ROSC is obtained is reasonable to ensure rhythm and patient stability.</a:t>
            </a:r>
          </a:p>
          <a:p>
            <a:r>
              <a:rPr lang="en-US" sz="2400" dirty="0" smtClean="0"/>
              <a:t>Transport patient to the closest STEMI Receiving Center (SRC) if transport time is 30 minutes or less.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62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</a:t>
            </a:r>
            <a:r>
              <a:rPr lang="en-US" dirty="0" smtClean="0">
                <a:solidFill>
                  <a:schemeClr val="tx1"/>
                </a:solidFill>
              </a:rPr>
              <a:t>CAM Training Video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3200400"/>
            <a:ext cx="51073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67AC6"/>
                </a:solidFill>
                <a:ea typeface="Times New Roman" panose="02020603050405020304" pitchFamily="18" charset="0"/>
                <a:hlinkClick r:id="rId2"/>
              </a:rPr>
              <a:t>Click here for the CAM Training Video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BACK TO BASICS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447800"/>
            <a:ext cx="6705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Cornerstones of treatment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Assessment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Patient Positioning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CPR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Continuous Chest Compressions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Airway/Ventilation/Oxygenation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Defibrillation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Possible, but unproven, value: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Advanced airway (ETI, SGA)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Vascular access (IV/IO)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 smtClean="0"/>
              <a:t>Pressors</a:t>
            </a:r>
            <a:r>
              <a:rPr lang="en-US" dirty="0" smtClean="0"/>
              <a:t> (epinephrine)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 smtClean="0"/>
              <a:t>Antiarrhythmics</a:t>
            </a:r>
            <a:r>
              <a:rPr lang="en-US" dirty="0" smtClean="0"/>
              <a:t> (amiodarone)</a:t>
            </a:r>
          </a:p>
          <a:p>
            <a:pPr marL="392113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724400"/>
          </a:xfrm>
        </p:spPr>
        <p:txBody>
          <a:bodyPr/>
          <a:lstStyle/>
          <a:p>
            <a:pPr marL="109538" indent="0" algn="ctr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altLang="en-US" sz="3200" dirty="0" smtClean="0"/>
              <a:t> HOW TO ACHIEVE THE GOAL:</a:t>
            </a:r>
          </a:p>
          <a:p>
            <a:pPr marL="109538" indent="0" algn="ctr"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altLang="en-US" sz="1100" dirty="0" smtClean="0"/>
          </a:p>
          <a:p>
            <a:pPr marL="109538" indent="0" eaLnBrk="1" hangingPunct="1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en-US" altLang="en-US" dirty="0" smtClean="0"/>
              <a:t>Assigned defined roles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en-US" altLang="en-US" dirty="0" smtClean="0"/>
              <a:t>Rapid and accurate assessment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en-US" altLang="en-US" dirty="0" smtClean="0"/>
              <a:t>Adequate work space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en-US" altLang="en-US" dirty="0" smtClean="0"/>
              <a:t>Continuous high quality chest compressions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en-US" altLang="en-US" dirty="0" smtClean="0"/>
              <a:t>Prompt defibrillation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en-US" altLang="en-US" dirty="0" smtClean="0"/>
              <a:t>Airway with synchronized ventilations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en-US" altLang="en-US" dirty="0" smtClean="0"/>
              <a:t>ALS: Vascular access with medications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en-US" altLang="en-US" dirty="0" smtClean="0"/>
              <a:t>Resuscitation Management &amp; Teamwork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en-US" altLang="en-US" dirty="0" smtClean="0"/>
              <a:t>Recognition of ROSC</a:t>
            </a:r>
          </a:p>
          <a:p>
            <a:pPr marL="109538" indent="0"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22531" name="Rectangle 6"/>
          <p:cNvSpPr>
            <a:spLocks/>
          </p:cNvSpPr>
          <p:nvPr/>
        </p:nvSpPr>
        <p:spPr bwMode="auto">
          <a:xfrm>
            <a:off x="3810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258130" y="1295400"/>
            <a:ext cx="3265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TRIANGLE OF LIFE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969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tx1"/>
                </a:solidFill>
                <a:latin typeface="Baskerville Old Face" pitchFamily="18" charset="0"/>
              </a:rPr>
              <a:t>Assigned Roles</a:t>
            </a:r>
            <a:r>
              <a:rPr lang="en-US" sz="4400" dirty="0" smtClean="0">
                <a:latin typeface="Baskerville Old Face" pitchFamily="18" charset="0"/>
              </a:rPr>
              <a:t/>
            </a:r>
            <a:br>
              <a:rPr lang="en-US" sz="4400" dirty="0" smtClean="0">
                <a:latin typeface="Baskerville Old Face" pitchFamily="18" charset="0"/>
              </a:rPr>
            </a:br>
            <a:endParaRPr lang="en-US" sz="4400" dirty="0"/>
          </a:p>
        </p:txBody>
      </p:sp>
      <p:pic>
        <p:nvPicPr>
          <p:cNvPr id="7" name="il_fi" descr="http://upload.wikimedia.org/wikipedia/commons/d/dc/Anatomical_Posi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1339" y="3200400"/>
            <a:ext cx="1814512" cy="357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852287" y="3075827"/>
            <a:ext cx="1870364" cy="1333501"/>
            <a:chOff x="4038600" y="1219199"/>
            <a:chExt cx="2281238" cy="163830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257800" y="1219200"/>
              <a:ext cx="1062038" cy="16383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038600" y="1219199"/>
              <a:ext cx="1219200" cy="16383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038600" y="2857500"/>
              <a:ext cx="228123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733800" y="1844024"/>
            <a:ext cx="2400300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u="sng" dirty="0" smtClean="0">
                <a:solidFill>
                  <a:srgbClr val="FF0000"/>
                </a:solidFill>
              </a:rPr>
              <a:t>Rescuer 3</a:t>
            </a:r>
          </a:p>
          <a:p>
            <a:pPr>
              <a:defRPr/>
            </a:pPr>
            <a:r>
              <a:rPr lang="en-US" sz="1200" dirty="0" smtClean="0"/>
              <a:t>Assemble BVM/ETCO2 </a:t>
            </a:r>
          </a:p>
          <a:p>
            <a:pPr>
              <a:defRPr/>
            </a:pPr>
            <a:r>
              <a:rPr lang="en-US" sz="1200" dirty="0" smtClean="0"/>
              <a:t>Maintains mask seal with 2 thumbs on mask technique</a:t>
            </a:r>
          </a:p>
          <a:p>
            <a:pPr>
              <a:defRPr/>
            </a:pPr>
            <a:r>
              <a:rPr lang="en-US" sz="1200" dirty="0" smtClean="0"/>
              <a:t>Compression Coach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1237618" y="3559142"/>
            <a:ext cx="2286000" cy="1046440"/>
          </a:xfrm>
          <a:prstGeom prst="rect">
            <a:avLst/>
          </a:prstGeom>
          <a:solidFill>
            <a:srgbClr val="B9C7D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u="sng" dirty="0" smtClean="0">
                <a:solidFill>
                  <a:srgbClr val="FF0000"/>
                </a:solidFill>
              </a:rPr>
              <a:t>Rescuer 1</a:t>
            </a:r>
          </a:p>
          <a:p>
            <a:pPr>
              <a:defRPr/>
            </a:pPr>
            <a:r>
              <a:rPr lang="en-US" sz="1200" dirty="0" smtClean="0"/>
              <a:t>Shake/Shout (no pulse check</a:t>
            </a:r>
            <a:r>
              <a:rPr lang="en-US" sz="1200" b="1" u="sng" dirty="0" smtClean="0"/>
              <a:t>)</a:t>
            </a:r>
            <a:endParaRPr lang="en-US" sz="1200" b="1" u="sng" dirty="0"/>
          </a:p>
          <a:p>
            <a:pPr>
              <a:defRPr/>
            </a:pPr>
            <a:r>
              <a:rPr lang="en-US" sz="1200" dirty="0" smtClean="0"/>
              <a:t>Open airway</a:t>
            </a:r>
          </a:p>
          <a:p>
            <a:pPr>
              <a:defRPr/>
            </a:pPr>
            <a:r>
              <a:rPr lang="en-US" sz="1200" dirty="0" smtClean="0"/>
              <a:t>Move to floor</a:t>
            </a:r>
          </a:p>
          <a:p>
            <a:pPr>
              <a:defRPr/>
            </a:pPr>
            <a:r>
              <a:rPr lang="en-US" sz="1200" dirty="0" smtClean="0"/>
              <a:t>Begin compressions</a:t>
            </a:r>
            <a:endParaRPr lang="en-US" sz="1200" dirty="0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896252" y="3406782"/>
            <a:ext cx="2895600" cy="1231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u="sng" dirty="0" smtClean="0">
                <a:solidFill>
                  <a:srgbClr val="FF0000"/>
                </a:solidFill>
              </a:rPr>
              <a:t>Rescuer 2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Attach defibrillator, analyze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Defibrillate immediately prn</a:t>
            </a:r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 smtClean="0"/>
              <a:t>Provides 100ml of oxygen Q 10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compression. </a:t>
            </a:r>
          </a:p>
          <a:p>
            <a:r>
              <a:rPr lang="en-US" sz="1200" dirty="0" smtClean="0"/>
              <a:t>Switches with Rescuer 1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782613" y="5154206"/>
            <a:ext cx="3124200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u="sng" dirty="0" smtClean="0">
                <a:solidFill>
                  <a:srgbClr val="FF0000"/>
                </a:solidFill>
              </a:rPr>
              <a:t>Rescuer 4</a:t>
            </a:r>
          </a:p>
          <a:p>
            <a:pPr>
              <a:defRPr/>
            </a:pPr>
            <a:r>
              <a:rPr lang="en-US" sz="1200" dirty="0" smtClean="0"/>
              <a:t>ALS</a:t>
            </a:r>
            <a:r>
              <a:rPr lang="en-US" sz="1200" dirty="0"/>
              <a:t>: </a:t>
            </a: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IV/IO </a:t>
            </a:r>
            <a:r>
              <a:rPr lang="en-US" sz="1200" dirty="0"/>
              <a:t>Meds</a:t>
            </a:r>
          </a:p>
          <a:p>
            <a:pPr>
              <a:defRPr/>
            </a:pPr>
            <a:r>
              <a:rPr lang="en-US" sz="1200" dirty="0"/>
              <a:t>Advanced Airway PRN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dk1"/>
                </a:solidFill>
              </a:rPr>
              <a:t>ALS/BLS:</a:t>
            </a:r>
            <a:endParaRPr lang="en-US" sz="1200" dirty="0">
              <a:solidFill>
                <a:schemeClr val="dk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dk1"/>
                </a:solidFill>
              </a:rPr>
              <a:t>Gathers information and patient medications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dk1"/>
                </a:solidFill>
              </a:rPr>
              <a:t>Switches with Rescuer 1 or 2 as needed</a:t>
            </a:r>
            <a:endParaRPr lang="en-US" sz="1200" b="1" u="sng" dirty="0"/>
          </a:p>
        </p:txBody>
      </p:sp>
      <p:sp>
        <p:nvSpPr>
          <p:cNvPr id="21" name="Rectangle 20"/>
          <p:cNvSpPr/>
          <p:nvPr/>
        </p:nvSpPr>
        <p:spPr>
          <a:xfrm>
            <a:off x="5884903" y="5315788"/>
            <a:ext cx="2514600" cy="14157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u="sng" dirty="0" smtClean="0">
                <a:solidFill>
                  <a:srgbClr val="FF0000"/>
                </a:solidFill>
              </a:rPr>
              <a:t>Additional Rescuers</a:t>
            </a:r>
          </a:p>
          <a:p>
            <a:pPr>
              <a:defRPr/>
            </a:pPr>
            <a:r>
              <a:rPr lang="en-US" sz="1200" dirty="0" smtClean="0"/>
              <a:t>ALS/BLS:</a:t>
            </a:r>
          </a:p>
          <a:p>
            <a:pPr>
              <a:defRPr/>
            </a:pPr>
            <a:r>
              <a:rPr lang="en-US" sz="1200" dirty="0" smtClean="0"/>
              <a:t>Gathers information</a:t>
            </a:r>
          </a:p>
          <a:p>
            <a:pPr>
              <a:defRPr/>
            </a:pPr>
            <a:r>
              <a:rPr lang="en-US" sz="1200" dirty="0" smtClean="0"/>
              <a:t>Gathers patient medications</a:t>
            </a:r>
            <a:endParaRPr lang="en-US" sz="1200" dirty="0"/>
          </a:p>
          <a:p>
            <a:pPr>
              <a:defRPr/>
            </a:pPr>
            <a:r>
              <a:rPr lang="en-US" sz="1200" dirty="0" smtClean="0"/>
              <a:t>Switches with Rescuer 1 or 2 as needed</a:t>
            </a:r>
          </a:p>
          <a:p>
            <a:pPr>
              <a:defRPr/>
            </a:pPr>
            <a:r>
              <a:rPr lang="en-US" sz="1200" dirty="0" smtClean="0"/>
              <a:t>Other duties as assigned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>
          <a:xfrm>
            <a:off x="0" y="1905000"/>
            <a:ext cx="8991600" cy="4191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1800" dirty="0" smtClean="0"/>
              <a:t>Assess for Determination of Death</a:t>
            </a:r>
          </a:p>
          <a:p>
            <a:pPr marL="742950" lvl="1" indent="-285750" eaLnBrk="1" hangingPunct="1">
              <a:lnSpc>
                <a:spcPct val="90000"/>
              </a:lnSpc>
              <a:buFont typeface="Verdana" pitchFamily="34" charset="0"/>
              <a:buNone/>
              <a:defRPr/>
            </a:pPr>
            <a:r>
              <a:rPr lang="en-US" sz="2400" b="1" dirty="0" smtClean="0"/>
              <a:t>	</a:t>
            </a:r>
            <a:r>
              <a:rPr lang="en-US" sz="2600" b="1" dirty="0" smtClean="0"/>
              <a:t>RESPONSIVE?</a:t>
            </a:r>
          </a:p>
          <a:p>
            <a:pPr marL="981075" lvl="2" indent="-285750"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1800" dirty="0" smtClean="0"/>
              <a:t>If no:  Open airway – “shark hook” </a:t>
            </a:r>
            <a:r>
              <a:rPr lang="en-US" sz="1800" dirty="0" smtClean="0">
                <a:solidFill>
                  <a:srgbClr val="FF0000"/>
                </a:solidFill>
              </a:rPr>
              <a:t>MEDICAL Patients Only, TRAUMA Patients get modified jaw thrust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600" b="1" dirty="0">
              <a:solidFill>
                <a:srgbClr val="FF0000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600" b="1" dirty="0" smtClean="0"/>
              <a:t>  BREATHING?</a:t>
            </a:r>
          </a:p>
          <a:p>
            <a:pPr marL="981075" lvl="2" indent="-285750"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1800" dirty="0" smtClean="0"/>
              <a:t>If no or agonal (gasping), start CPR</a:t>
            </a:r>
          </a:p>
          <a:p>
            <a:pPr marL="981075" lvl="2" indent="-285750"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1800" dirty="0" smtClean="0"/>
              <a:t>No need to check pulse</a:t>
            </a:r>
          </a:p>
          <a:p>
            <a:pPr marL="981075" lvl="2" indent="-285750"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1800" dirty="0" smtClean="0"/>
              <a:t>2 conditions when pulse check helpful (pulse, no breathing)</a:t>
            </a:r>
          </a:p>
          <a:p>
            <a:pPr marL="1600200" lvl="3"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1800" dirty="0" smtClean="0"/>
              <a:t>Heroin overdose</a:t>
            </a:r>
          </a:p>
          <a:p>
            <a:pPr marL="1600200" lvl="3"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1800" dirty="0" smtClean="0"/>
              <a:t>Cervical spinal cord injury</a:t>
            </a:r>
          </a:p>
          <a:p>
            <a:pPr marL="981075" lvl="2" indent="-285750"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26627" name="Rectangle 5"/>
          <p:cNvSpPr>
            <a:spLocks/>
          </p:cNvSpPr>
          <p:nvPr/>
        </p:nvSpPr>
        <p:spPr bwMode="auto">
          <a:xfrm>
            <a:off x="381000" y="457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Rapid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Accurate 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 AIRWAY</a:t>
            </a:r>
            <a:b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“SHARK HOOK”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hark Hook 003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626" y="1676400"/>
            <a:ext cx="3648037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21540</TotalTime>
  <Words>1604</Words>
  <Application>Microsoft Office PowerPoint</Application>
  <PresentationFormat>On-screen Show (4:3)</PresentationFormat>
  <Paragraphs>447</Paragraphs>
  <Slides>44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Arial Unicode MS</vt:lpstr>
      <vt:lpstr>ＭＳ Ｐゴシック</vt:lpstr>
      <vt:lpstr>Arial</vt:lpstr>
      <vt:lpstr>Baskerville Old Face</vt:lpstr>
      <vt:lpstr>Bookman Old Style</vt:lpstr>
      <vt:lpstr>Calibri</vt:lpstr>
      <vt:lpstr>Courier New</vt:lpstr>
      <vt:lpstr>Lucida Sans Unicode</vt:lpstr>
      <vt:lpstr>Times New Roman</vt:lpstr>
      <vt:lpstr>Trebuchet MS</vt:lpstr>
      <vt:lpstr>Verdana</vt:lpstr>
      <vt:lpstr>Wingdings</vt:lpstr>
      <vt:lpstr>Wingdings 2</vt:lpstr>
      <vt:lpstr>Wingdings 3</vt:lpstr>
      <vt:lpstr>Facet</vt:lpstr>
      <vt:lpstr>CARDIAC ARREST MANAGEMENT</vt:lpstr>
      <vt:lpstr>GOAL</vt:lpstr>
      <vt:lpstr>PowerPoint Presentation</vt:lpstr>
      <vt:lpstr>PowerPoint Presentation</vt:lpstr>
      <vt:lpstr>BACK TO BASICS</vt:lpstr>
      <vt:lpstr>PowerPoint Presentation</vt:lpstr>
      <vt:lpstr>Assigned Roles </vt:lpstr>
      <vt:lpstr>PowerPoint Presentation</vt:lpstr>
      <vt:lpstr>OPEN AIRWAY  “SHARK HOOK”</vt:lpstr>
      <vt:lpstr>  Adequate Work Space</vt:lpstr>
      <vt:lpstr>PowerPoint Presentation</vt:lpstr>
      <vt:lpstr>PowerPoint Presentation</vt:lpstr>
      <vt:lpstr>PowerPoint Presentation</vt:lpstr>
      <vt:lpstr>Pediatric Chest Compressions</vt:lpstr>
      <vt:lpstr>PowerPoint Presentation</vt:lpstr>
      <vt:lpstr>PowerPoint Presentation</vt:lpstr>
      <vt:lpstr>PowerPoint Presentation</vt:lpstr>
      <vt:lpstr>  Mechanical CPR Devices  may be used after resuscitation has reached the 10 minute 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: Do NOT stop chest compressions for:</vt:lpstr>
      <vt:lpstr>PowerPoint Presentation</vt:lpstr>
      <vt:lpstr>PowerPoint Presentation</vt:lpstr>
      <vt:lpstr>PowerPoint Presentation</vt:lpstr>
      <vt:lpstr>Transport + CPR =  Poor quality compressions and  Decreased ROSC</vt:lpstr>
      <vt:lpstr>When do BLS Providers STOP  Chest Compressions?</vt:lpstr>
      <vt:lpstr>PowerPoint Presentation</vt:lpstr>
      <vt:lpstr>PowerPoint Presentation</vt:lpstr>
      <vt:lpstr>    POST ROSC TREATMENT</vt:lpstr>
      <vt:lpstr>   CAM Training Video</vt:lpstr>
    </vt:vector>
  </TitlesOfParts>
  <Company>County of Ventura Health Care Agency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ARREST MANAGEMENT</dc:title>
  <dc:creator>Health Care Agency</dc:creator>
  <cp:lastModifiedBy>IS User</cp:lastModifiedBy>
  <cp:revision>1959</cp:revision>
  <cp:lastPrinted>2015-12-28T21:08:59Z</cp:lastPrinted>
  <dcterms:created xsi:type="dcterms:W3CDTF">2012-06-28T16:29:23Z</dcterms:created>
  <dcterms:modified xsi:type="dcterms:W3CDTF">2019-01-24T04:40:37Z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-851720928</vt:i4>
  </property>
  <property fmtid="{D5CDD505-2E9C-101B-9397-08002B2CF9AE}" pid="3" name="_NewReviewCycle">
    <vt:lpwstr/>
  </property>
  <property fmtid="{D5CDD505-2E9C-101B-9397-08002B2CF9AE}" pid="4" name="_EmailSubject">
    <vt:lpwstr>Updated AED slide info after changes Chris and I discussed</vt:lpwstr>
  </property>
  <property fmtid="{D5CDD505-2E9C-101B-9397-08002B2CF9AE}" pid="5" name="_AuthorEmail">
    <vt:lpwstr>James.Salvante@sonoma-county.org</vt:lpwstr>
  </property>
  <property fmtid="{D5CDD505-2E9C-101B-9397-08002B2CF9AE}" pid="6" name="_AuthorEmailDisplayName">
    <vt:lpwstr>James Salvante</vt:lpwstr>
  </property>
  <property fmtid="{D5CDD505-2E9C-101B-9397-08002B2CF9AE}" pid="7" name="_PreviousAdHocReviewCycleID">
    <vt:i4>-233693475</vt:i4>
  </property>
</Properties>
</file>