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990D3-4EE9-401F-9CDA-402C23A05495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E519806-19A2-4FE8-845E-7AB82699B791}">
      <dgm:prSet phldrT="[Text]"/>
      <dgm:spPr/>
      <dgm:t>
        <a:bodyPr/>
        <a:lstStyle/>
        <a:p>
          <a:r>
            <a:rPr lang="en-US" dirty="0" smtClean="0"/>
            <a:t>AT</a:t>
          </a:r>
          <a:endParaRPr lang="en-US" dirty="0"/>
        </a:p>
      </dgm:t>
    </dgm:pt>
    <dgm:pt modelId="{73AD19A4-A047-47EE-8263-4FCA5A534E36}" type="parTrans" cxnId="{0621483C-BD3D-4113-AD75-36E5062697B5}">
      <dgm:prSet/>
      <dgm:spPr/>
      <dgm:t>
        <a:bodyPr/>
        <a:lstStyle/>
        <a:p>
          <a:endParaRPr lang="en-US"/>
        </a:p>
      </dgm:t>
    </dgm:pt>
    <dgm:pt modelId="{F6275F33-CAFF-42F5-B9A7-10BA321947A2}" type="sibTrans" cxnId="{0621483C-BD3D-4113-AD75-36E5062697B5}">
      <dgm:prSet/>
      <dgm:spPr/>
      <dgm:t>
        <a:bodyPr/>
        <a:lstStyle/>
        <a:p>
          <a:endParaRPr lang="en-US"/>
        </a:p>
      </dgm:t>
    </dgm:pt>
    <dgm:pt modelId="{78373F83-6874-4600-81B5-2B78E376330B}">
      <dgm:prSet phldrT="[Text]"/>
      <dgm:spPr/>
      <dgm:t>
        <a:bodyPr/>
        <a:lstStyle/>
        <a:p>
          <a:r>
            <a:rPr lang="en-US" dirty="0" smtClean="0"/>
            <a:t>Bachelors minimum</a:t>
          </a:r>
          <a:endParaRPr lang="en-US" dirty="0"/>
        </a:p>
      </dgm:t>
    </dgm:pt>
    <dgm:pt modelId="{3576DB07-A260-47C7-9C67-4DF72AC6E395}" type="parTrans" cxnId="{FADC433B-1479-469F-BE9E-19998F7C3E0B}">
      <dgm:prSet/>
      <dgm:spPr/>
      <dgm:t>
        <a:bodyPr/>
        <a:lstStyle/>
        <a:p>
          <a:endParaRPr lang="en-US"/>
        </a:p>
      </dgm:t>
    </dgm:pt>
    <dgm:pt modelId="{7B99FA7C-4961-417F-8A5A-6173C0699571}" type="sibTrans" cxnId="{FADC433B-1479-469F-BE9E-19998F7C3E0B}">
      <dgm:prSet/>
      <dgm:spPr/>
      <dgm:t>
        <a:bodyPr/>
        <a:lstStyle/>
        <a:p>
          <a:endParaRPr lang="en-US"/>
        </a:p>
      </dgm:t>
    </dgm:pt>
    <dgm:pt modelId="{03CBC9F2-1709-43F4-8D65-A7DD502A6A80}">
      <dgm:prSet phldrT="[Text]"/>
      <dgm:spPr/>
      <dgm:t>
        <a:bodyPr/>
        <a:lstStyle/>
        <a:p>
          <a:r>
            <a:rPr lang="en-US" dirty="0" smtClean="0"/>
            <a:t>Personal Trainer</a:t>
          </a:r>
          <a:endParaRPr lang="en-US" dirty="0"/>
        </a:p>
      </dgm:t>
    </dgm:pt>
    <dgm:pt modelId="{1D339D4F-FB2D-4CDE-A754-8AEE9960B153}" type="parTrans" cxnId="{C9DF14C3-CE87-4C7B-A795-CD71CF06637F}">
      <dgm:prSet/>
      <dgm:spPr/>
      <dgm:t>
        <a:bodyPr/>
        <a:lstStyle/>
        <a:p>
          <a:endParaRPr lang="en-US"/>
        </a:p>
      </dgm:t>
    </dgm:pt>
    <dgm:pt modelId="{6F355FBC-8DF9-4F9B-9976-276C4CECCAB4}" type="sibTrans" cxnId="{C9DF14C3-CE87-4C7B-A795-CD71CF06637F}">
      <dgm:prSet/>
      <dgm:spPr/>
      <dgm:t>
        <a:bodyPr/>
        <a:lstStyle/>
        <a:p>
          <a:endParaRPr lang="en-US"/>
        </a:p>
      </dgm:t>
    </dgm:pt>
    <dgm:pt modelId="{F083C9C8-9132-4999-89FF-4164E4F20CEB}">
      <dgm:prSet phldrT="[Text]"/>
      <dgm:spPr/>
      <dgm:t>
        <a:bodyPr/>
        <a:lstStyle/>
        <a:p>
          <a:r>
            <a:rPr lang="en-US" dirty="0" smtClean="0"/>
            <a:t>Fitness goals</a:t>
          </a:r>
          <a:endParaRPr lang="en-US" dirty="0"/>
        </a:p>
      </dgm:t>
    </dgm:pt>
    <dgm:pt modelId="{F6CC3CF8-9A2C-4A47-ACE6-10D32EA1B0F7}" type="parTrans" cxnId="{F9503F59-E87D-4CE9-8D4B-ADABAB817ED2}">
      <dgm:prSet/>
      <dgm:spPr/>
      <dgm:t>
        <a:bodyPr/>
        <a:lstStyle/>
        <a:p>
          <a:endParaRPr lang="en-US"/>
        </a:p>
      </dgm:t>
    </dgm:pt>
    <dgm:pt modelId="{3F20C302-20E4-471E-AC54-39A1DE801A45}" type="sibTrans" cxnId="{F9503F59-E87D-4CE9-8D4B-ADABAB817ED2}">
      <dgm:prSet/>
      <dgm:spPr/>
      <dgm:t>
        <a:bodyPr/>
        <a:lstStyle/>
        <a:p>
          <a:endParaRPr lang="en-US"/>
        </a:p>
      </dgm:t>
    </dgm:pt>
    <dgm:pt modelId="{2CFD3197-39A9-4727-B5C5-CDCF5D1D56AA}">
      <dgm:prSet phldrT="[Text]"/>
      <dgm:spPr/>
      <dgm:t>
        <a:bodyPr/>
        <a:lstStyle/>
        <a:p>
          <a:r>
            <a:rPr lang="en-US" dirty="0" smtClean="0"/>
            <a:t>Varying certifications/ education</a:t>
          </a:r>
          <a:endParaRPr lang="en-US" dirty="0"/>
        </a:p>
      </dgm:t>
    </dgm:pt>
    <dgm:pt modelId="{9F65B9FD-4641-4AF9-AC71-7C1C5B91552B}" type="parTrans" cxnId="{9BC4A695-9E8D-4082-A02F-34E899ACB238}">
      <dgm:prSet/>
      <dgm:spPr/>
      <dgm:t>
        <a:bodyPr/>
        <a:lstStyle/>
        <a:p>
          <a:endParaRPr lang="en-US"/>
        </a:p>
      </dgm:t>
    </dgm:pt>
    <dgm:pt modelId="{4484B5E7-0E23-40A6-8438-9001A427E013}" type="sibTrans" cxnId="{9BC4A695-9E8D-4082-A02F-34E899ACB238}">
      <dgm:prSet/>
      <dgm:spPr/>
      <dgm:t>
        <a:bodyPr/>
        <a:lstStyle/>
        <a:p>
          <a:endParaRPr lang="en-US"/>
        </a:p>
      </dgm:t>
    </dgm:pt>
    <dgm:pt modelId="{381C7B58-7A3E-433B-BBD1-43AC4F77C859}">
      <dgm:prSet phldrT="[Text]"/>
      <dgm:spPr/>
      <dgm:t>
        <a:bodyPr/>
        <a:lstStyle/>
        <a:p>
          <a:r>
            <a:rPr lang="en-US" dirty="0" smtClean="0"/>
            <a:t>Board exam</a:t>
          </a:r>
          <a:endParaRPr lang="en-US" dirty="0"/>
        </a:p>
      </dgm:t>
    </dgm:pt>
    <dgm:pt modelId="{53D181FC-8049-4180-9622-E65DB46CAECA}" type="parTrans" cxnId="{6C95422A-4CEB-45E6-A31C-E8C29600FF01}">
      <dgm:prSet/>
      <dgm:spPr/>
      <dgm:t>
        <a:bodyPr/>
        <a:lstStyle/>
        <a:p>
          <a:endParaRPr lang="en-US"/>
        </a:p>
      </dgm:t>
    </dgm:pt>
    <dgm:pt modelId="{3DEAF384-BD84-45D8-BD11-FC498230457B}" type="sibTrans" cxnId="{6C95422A-4CEB-45E6-A31C-E8C29600FF01}">
      <dgm:prSet/>
      <dgm:spPr/>
      <dgm:t>
        <a:bodyPr/>
        <a:lstStyle/>
        <a:p>
          <a:endParaRPr lang="en-US"/>
        </a:p>
      </dgm:t>
    </dgm:pt>
    <dgm:pt modelId="{3041B89E-CE41-49E3-B7B1-2B37E366F908}">
      <dgm:prSet phldrT="[Text]"/>
      <dgm:spPr/>
      <dgm:t>
        <a:bodyPr/>
        <a:lstStyle/>
        <a:p>
          <a:r>
            <a:rPr lang="en-US" dirty="0" smtClean="0"/>
            <a:t>CEUs</a:t>
          </a:r>
          <a:endParaRPr lang="en-US" dirty="0"/>
        </a:p>
      </dgm:t>
    </dgm:pt>
    <dgm:pt modelId="{4E4E40E7-2312-4F79-942D-ECEB1E4A64CE}" type="parTrans" cxnId="{6029115C-8FFA-4BFE-98D5-6BA5A6BAC939}">
      <dgm:prSet/>
      <dgm:spPr/>
      <dgm:t>
        <a:bodyPr/>
        <a:lstStyle/>
        <a:p>
          <a:endParaRPr lang="en-US"/>
        </a:p>
      </dgm:t>
    </dgm:pt>
    <dgm:pt modelId="{A7530101-E176-4038-97D1-1BD424737A56}" type="sibTrans" cxnId="{6029115C-8FFA-4BFE-98D5-6BA5A6BAC939}">
      <dgm:prSet/>
      <dgm:spPr/>
      <dgm:t>
        <a:bodyPr/>
        <a:lstStyle/>
        <a:p>
          <a:endParaRPr lang="en-US"/>
        </a:p>
      </dgm:t>
    </dgm:pt>
    <dgm:pt modelId="{ABAC7EFB-A2F2-43A0-A48E-7DD55A25009C}">
      <dgm:prSet phldrT="[Text]"/>
      <dgm:spPr/>
      <dgm:t>
        <a:bodyPr/>
        <a:lstStyle/>
        <a:p>
          <a:r>
            <a:rPr lang="en-US" dirty="0" smtClean="0"/>
            <a:t>Code of ethics</a:t>
          </a:r>
          <a:endParaRPr lang="en-US" dirty="0"/>
        </a:p>
      </dgm:t>
    </dgm:pt>
    <dgm:pt modelId="{309C0D65-7D6B-49CF-AD0F-8047900F5E0A}" type="parTrans" cxnId="{20F226C5-6A8F-4922-A254-32C4E55918C9}">
      <dgm:prSet/>
      <dgm:spPr/>
      <dgm:t>
        <a:bodyPr/>
        <a:lstStyle/>
        <a:p>
          <a:endParaRPr lang="en-US"/>
        </a:p>
      </dgm:t>
    </dgm:pt>
    <dgm:pt modelId="{7240FDD3-1CF4-45B3-A5C5-1DDD5CDF5276}" type="sibTrans" cxnId="{20F226C5-6A8F-4922-A254-32C4E55918C9}">
      <dgm:prSet/>
      <dgm:spPr/>
      <dgm:t>
        <a:bodyPr/>
        <a:lstStyle/>
        <a:p>
          <a:endParaRPr lang="en-US"/>
        </a:p>
      </dgm:t>
    </dgm:pt>
    <dgm:pt modelId="{F6A5F176-0768-4C6C-B6AD-B443A52BD643}">
      <dgm:prSet phldrT="[Text]"/>
      <dgm:spPr/>
      <dgm:t>
        <a:bodyPr/>
        <a:lstStyle/>
        <a:p>
          <a:r>
            <a:rPr lang="en-US" dirty="0" smtClean="0"/>
            <a:t>Medical care</a:t>
          </a:r>
          <a:endParaRPr lang="en-US" dirty="0"/>
        </a:p>
      </dgm:t>
    </dgm:pt>
    <dgm:pt modelId="{600397DE-AA76-4088-833B-A2722FF0871A}" type="parTrans" cxnId="{03ED9239-C767-41A5-8113-07712DEAB7EC}">
      <dgm:prSet/>
      <dgm:spPr/>
      <dgm:t>
        <a:bodyPr/>
        <a:lstStyle/>
        <a:p>
          <a:endParaRPr lang="en-US"/>
        </a:p>
      </dgm:t>
    </dgm:pt>
    <dgm:pt modelId="{20367194-57E9-4EC4-99B5-F2A1ED2014A0}" type="sibTrans" cxnId="{03ED9239-C767-41A5-8113-07712DEAB7EC}">
      <dgm:prSet/>
      <dgm:spPr/>
      <dgm:t>
        <a:bodyPr/>
        <a:lstStyle/>
        <a:p>
          <a:endParaRPr lang="en-US"/>
        </a:p>
      </dgm:t>
    </dgm:pt>
    <dgm:pt modelId="{D0218939-C116-44E0-BCB1-16397D26ACFF}" type="pres">
      <dgm:prSet presAssocID="{8A1990D3-4EE9-401F-9CDA-402C23A054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E1CEB4-3E71-40C7-B6ED-FD46014495B2}" type="pres">
      <dgm:prSet presAssocID="{2E519806-19A2-4FE8-845E-7AB82699B791}" presName="linNode" presStyleCnt="0"/>
      <dgm:spPr/>
    </dgm:pt>
    <dgm:pt modelId="{87692F22-B2A6-49CD-B0F9-5651DD9A399C}" type="pres">
      <dgm:prSet presAssocID="{2E519806-19A2-4FE8-845E-7AB82699B79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980FC-E0FC-4700-AE4A-616FA1B7E56C}" type="pres">
      <dgm:prSet presAssocID="{2E519806-19A2-4FE8-845E-7AB82699B79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65DEA-5111-40A4-A5EB-0D76E96CE0A0}" type="pres">
      <dgm:prSet presAssocID="{F6275F33-CAFF-42F5-B9A7-10BA321947A2}" presName="spacing" presStyleCnt="0"/>
      <dgm:spPr/>
    </dgm:pt>
    <dgm:pt modelId="{73262EDF-3E97-4951-9BBF-086100837608}" type="pres">
      <dgm:prSet presAssocID="{03CBC9F2-1709-43F4-8D65-A7DD502A6A80}" presName="linNode" presStyleCnt="0"/>
      <dgm:spPr/>
    </dgm:pt>
    <dgm:pt modelId="{0B73FA4E-D870-461E-AE0F-7B27C3240A14}" type="pres">
      <dgm:prSet presAssocID="{03CBC9F2-1709-43F4-8D65-A7DD502A6A8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7F96F-118F-44EE-9BA5-0D571A9903FB}" type="pres">
      <dgm:prSet presAssocID="{03CBC9F2-1709-43F4-8D65-A7DD502A6A8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21483C-BD3D-4113-AD75-36E5062697B5}" srcId="{8A1990D3-4EE9-401F-9CDA-402C23A05495}" destId="{2E519806-19A2-4FE8-845E-7AB82699B791}" srcOrd="0" destOrd="0" parTransId="{73AD19A4-A047-47EE-8263-4FCA5A534E36}" sibTransId="{F6275F33-CAFF-42F5-B9A7-10BA321947A2}"/>
    <dgm:cxn modelId="{03ED9239-C767-41A5-8113-07712DEAB7EC}" srcId="{2E519806-19A2-4FE8-845E-7AB82699B791}" destId="{F6A5F176-0768-4C6C-B6AD-B443A52BD643}" srcOrd="0" destOrd="0" parTransId="{600397DE-AA76-4088-833B-A2722FF0871A}" sibTransId="{20367194-57E9-4EC4-99B5-F2A1ED2014A0}"/>
    <dgm:cxn modelId="{9424993B-5A6C-42E0-A5C4-3F3EFB9DFD19}" type="presOf" srcId="{381C7B58-7A3E-433B-BBD1-43AC4F77C859}" destId="{BE3980FC-E0FC-4700-AE4A-616FA1B7E56C}" srcOrd="0" destOrd="2" presId="urn:microsoft.com/office/officeart/2005/8/layout/vList6"/>
    <dgm:cxn modelId="{A4B59D59-F777-43BE-92B6-992C88456EE7}" type="presOf" srcId="{78373F83-6874-4600-81B5-2B78E376330B}" destId="{BE3980FC-E0FC-4700-AE4A-616FA1B7E56C}" srcOrd="0" destOrd="1" presId="urn:microsoft.com/office/officeart/2005/8/layout/vList6"/>
    <dgm:cxn modelId="{4130C5A8-59A8-4D3A-B662-4D77215F6C1B}" type="presOf" srcId="{03CBC9F2-1709-43F4-8D65-A7DD502A6A80}" destId="{0B73FA4E-D870-461E-AE0F-7B27C3240A14}" srcOrd="0" destOrd="0" presId="urn:microsoft.com/office/officeart/2005/8/layout/vList6"/>
    <dgm:cxn modelId="{9BC4A695-9E8D-4082-A02F-34E899ACB238}" srcId="{03CBC9F2-1709-43F4-8D65-A7DD502A6A80}" destId="{2CFD3197-39A9-4727-B5C5-CDCF5D1D56AA}" srcOrd="1" destOrd="0" parTransId="{9F65B9FD-4641-4AF9-AC71-7C1C5B91552B}" sibTransId="{4484B5E7-0E23-40A6-8438-9001A427E013}"/>
    <dgm:cxn modelId="{FADC433B-1479-469F-BE9E-19998F7C3E0B}" srcId="{2E519806-19A2-4FE8-845E-7AB82699B791}" destId="{78373F83-6874-4600-81B5-2B78E376330B}" srcOrd="1" destOrd="0" parTransId="{3576DB07-A260-47C7-9C67-4DF72AC6E395}" sibTransId="{7B99FA7C-4961-417F-8A5A-6173C0699571}"/>
    <dgm:cxn modelId="{F9503F59-E87D-4CE9-8D4B-ADABAB817ED2}" srcId="{03CBC9F2-1709-43F4-8D65-A7DD502A6A80}" destId="{F083C9C8-9132-4999-89FF-4164E4F20CEB}" srcOrd="0" destOrd="0" parTransId="{F6CC3CF8-9A2C-4A47-ACE6-10D32EA1B0F7}" sibTransId="{3F20C302-20E4-471E-AC54-39A1DE801A45}"/>
    <dgm:cxn modelId="{9055FE80-AA50-437F-8697-AE900B84CA14}" type="presOf" srcId="{8A1990D3-4EE9-401F-9CDA-402C23A05495}" destId="{D0218939-C116-44E0-BCB1-16397D26ACFF}" srcOrd="0" destOrd="0" presId="urn:microsoft.com/office/officeart/2005/8/layout/vList6"/>
    <dgm:cxn modelId="{6029115C-8FFA-4BFE-98D5-6BA5A6BAC939}" srcId="{2E519806-19A2-4FE8-845E-7AB82699B791}" destId="{3041B89E-CE41-49E3-B7B1-2B37E366F908}" srcOrd="3" destOrd="0" parTransId="{4E4E40E7-2312-4F79-942D-ECEB1E4A64CE}" sibTransId="{A7530101-E176-4038-97D1-1BD424737A56}"/>
    <dgm:cxn modelId="{6B8E91A3-FEC5-4D43-BCFB-D089ED508EB6}" type="presOf" srcId="{2CFD3197-39A9-4727-B5C5-CDCF5D1D56AA}" destId="{F5F7F96F-118F-44EE-9BA5-0D571A9903FB}" srcOrd="0" destOrd="1" presId="urn:microsoft.com/office/officeart/2005/8/layout/vList6"/>
    <dgm:cxn modelId="{20F226C5-6A8F-4922-A254-32C4E55918C9}" srcId="{2E519806-19A2-4FE8-845E-7AB82699B791}" destId="{ABAC7EFB-A2F2-43A0-A48E-7DD55A25009C}" srcOrd="4" destOrd="0" parTransId="{309C0D65-7D6B-49CF-AD0F-8047900F5E0A}" sibTransId="{7240FDD3-1CF4-45B3-A5C5-1DDD5CDF5276}"/>
    <dgm:cxn modelId="{DB1BF227-65BE-4AD8-A3B9-3A50BBF15763}" type="presOf" srcId="{F6A5F176-0768-4C6C-B6AD-B443A52BD643}" destId="{BE3980FC-E0FC-4700-AE4A-616FA1B7E56C}" srcOrd="0" destOrd="0" presId="urn:microsoft.com/office/officeart/2005/8/layout/vList6"/>
    <dgm:cxn modelId="{13A10CC4-0C06-466F-9482-4C14B417A1B7}" type="presOf" srcId="{3041B89E-CE41-49E3-B7B1-2B37E366F908}" destId="{BE3980FC-E0FC-4700-AE4A-616FA1B7E56C}" srcOrd="0" destOrd="3" presId="urn:microsoft.com/office/officeart/2005/8/layout/vList6"/>
    <dgm:cxn modelId="{479BDE9A-DFFB-41B9-85ED-AAAAA8DE929B}" type="presOf" srcId="{2E519806-19A2-4FE8-845E-7AB82699B791}" destId="{87692F22-B2A6-49CD-B0F9-5651DD9A399C}" srcOrd="0" destOrd="0" presId="urn:microsoft.com/office/officeart/2005/8/layout/vList6"/>
    <dgm:cxn modelId="{54A7F3FF-DFD5-460E-A1D3-30319F19EF1A}" type="presOf" srcId="{F083C9C8-9132-4999-89FF-4164E4F20CEB}" destId="{F5F7F96F-118F-44EE-9BA5-0D571A9903FB}" srcOrd="0" destOrd="0" presId="urn:microsoft.com/office/officeart/2005/8/layout/vList6"/>
    <dgm:cxn modelId="{6C95422A-4CEB-45E6-A31C-E8C29600FF01}" srcId="{2E519806-19A2-4FE8-845E-7AB82699B791}" destId="{381C7B58-7A3E-433B-BBD1-43AC4F77C859}" srcOrd="2" destOrd="0" parTransId="{53D181FC-8049-4180-9622-E65DB46CAECA}" sibTransId="{3DEAF384-BD84-45D8-BD11-FC498230457B}"/>
    <dgm:cxn modelId="{E2BA41CA-0702-4C5B-92EE-4A793433FFF3}" type="presOf" srcId="{ABAC7EFB-A2F2-43A0-A48E-7DD55A25009C}" destId="{BE3980FC-E0FC-4700-AE4A-616FA1B7E56C}" srcOrd="0" destOrd="4" presId="urn:microsoft.com/office/officeart/2005/8/layout/vList6"/>
    <dgm:cxn modelId="{C9DF14C3-CE87-4C7B-A795-CD71CF06637F}" srcId="{8A1990D3-4EE9-401F-9CDA-402C23A05495}" destId="{03CBC9F2-1709-43F4-8D65-A7DD502A6A80}" srcOrd="1" destOrd="0" parTransId="{1D339D4F-FB2D-4CDE-A754-8AEE9960B153}" sibTransId="{6F355FBC-8DF9-4F9B-9976-276C4CECCAB4}"/>
    <dgm:cxn modelId="{0A330A12-E443-4EF7-A229-17FCDA9731A0}" type="presParOf" srcId="{D0218939-C116-44E0-BCB1-16397D26ACFF}" destId="{3CE1CEB4-3E71-40C7-B6ED-FD46014495B2}" srcOrd="0" destOrd="0" presId="urn:microsoft.com/office/officeart/2005/8/layout/vList6"/>
    <dgm:cxn modelId="{0BE4C451-C2B0-4CA7-8A89-9A1CA03AE463}" type="presParOf" srcId="{3CE1CEB4-3E71-40C7-B6ED-FD46014495B2}" destId="{87692F22-B2A6-49CD-B0F9-5651DD9A399C}" srcOrd="0" destOrd="0" presId="urn:microsoft.com/office/officeart/2005/8/layout/vList6"/>
    <dgm:cxn modelId="{F66A6F6C-0F5E-4621-8A76-4C0817DA681B}" type="presParOf" srcId="{3CE1CEB4-3E71-40C7-B6ED-FD46014495B2}" destId="{BE3980FC-E0FC-4700-AE4A-616FA1B7E56C}" srcOrd="1" destOrd="0" presId="urn:microsoft.com/office/officeart/2005/8/layout/vList6"/>
    <dgm:cxn modelId="{B2415E0A-349A-4458-9C07-61C756A84C63}" type="presParOf" srcId="{D0218939-C116-44E0-BCB1-16397D26ACFF}" destId="{99565DEA-5111-40A4-A5EB-0D76E96CE0A0}" srcOrd="1" destOrd="0" presId="urn:microsoft.com/office/officeart/2005/8/layout/vList6"/>
    <dgm:cxn modelId="{0B9FEB55-3BE1-4FC1-91B6-DB2668239620}" type="presParOf" srcId="{D0218939-C116-44E0-BCB1-16397D26ACFF}" destId="{73262EDF-3E97-4951-9BBF-086100837608}" srcOrd="2" destOrd="0" presId="urn:microsoft.com/office/officeart/2005/8/layout/vList6"/>
    <dgm:cxn modelId="{93704550-B0DC-4C5A-8D47-2A49274438AD}" type="presParOf" srcId="{73262EDF-3E97-4951-9BBF-086100837608}" destId="{0B73FA4E-D870-461E-AE0F-7B27C3240A14}" srcOrd="0" destOrd="0" presId="urn:microsoft.com/office/officeart/2005/8/layout/vList6"/>
    <dgm:cxn modelId="{E16D4E80-B143-401A-BDF5-0FB235B7927F}" type="presParOf" srcId="{73262EDF-3E97-4951-9BBF-086100837608}" destId="{F5F7F96F-118F-44EE-9BA5-0D571A9903F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980FC-E0FC-4700-AE4A-616FA1B7E56C}">
      <dsp:nvSpPr>
        <dsp:cNvPr id="0" name=""/>
        <dsp:cNvSpPr/>
      </dsp:nvSpPr>
      <dsp:spPr>
        <a:xfrm>
          <a:off x="3251199" y="661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Medical care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Bachelors minimum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Board exam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CEUs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Code of ethics</a:t>
          </a:r>
          <a:endParaRPr lang="en-US" sz="2400" kern="1200" dirty="0"/>
        </a:p>
      </dsp:txBody>
      <dsp:txXfrm>
        <a:off x="3251199" y="323122"/>
        <a:ext cx="3909417" cy="1934765"/>
      </dsp:txXfrm>
    </dsp:sp>
    <dsp:sp modelId="{87692F22-B2A6-49CD-B0F9-5651DD9A399C}">
      <dsp:nvSpPr>
        <dsp:cNvPr id="0" name=""/>
        <dsp:cNvSpPr/>
      </dsp:nvSpPr>
      <dsp:spPr>
        <a:xfrm>
          <a:off x="0" y="661"/>
          <a:ext cx="3251200" cy="25796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AT</a:t>
          </a:r>
          <a:endParaRPr lang="en-US" sz="5600" kern="1200" dirty="0"/>
        </a:p>
      </dsp:txBody>
      <dsp:txXfrm>
        <a:off x="125930" y="126591"/>
        <a:ext cx="2999340" cy="2327827"/>
      </dsp:txXfrm>
    </dsp:sp>
    <dsp:sp modelId="{F5F7F96F-118F-44EE-9BA5-0D571A9903FB}">
      <dsp:nvSpPr>
        <dsp:cNvPr id="0" name=""/>
        <dsp:cNvSpPr/>
      </dsp:nvSpPr>
      <dsp:spPr>
        <a:xfrm>
          <a:off x="3251199" y="2838317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Fitness goals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Varying certifications/ education</a:t>
          </a:r>
          <a:endParaRPr lang="en-US" sz="2400" kern="1200" dirty="0"/>
        </a:p>
      </dsp:txBody>
      <dsp:txXfrm>
        <a:off x="3251199" y="3160778"/>
        <a:ext cx="3909417" cy="1934765"/>
      </dsp:txXfrm>
    </dsp:sp>
    <dsp:sp modelId="{0B73FA4E-D870-461E-AE0F-7B27C3240A14}">
      <dsp:nvSpPr>
        <dsp:cNvPr id="0" name=""/>
        <dsp:cNvSpPr/>
      </dsp:nvSpPr>
      <dsp:spPr>
        <a:xfrm>
          <a:off x="0" y="2838317"/>
          <a:ext cx="3251200" cy="2579687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Personal Trainer</a:t>
          </a:r>
          <a:endParaRPr lang="en-US" sz="5600" kern="1200" dirty="0"/>
        </a:p>
      </dsp:txBody>
      <dsp:txXfrm>
        <a:off x="125930" y="2964247"/>
        <a:ext cx="2999340" cy="2327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1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7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6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5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9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3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6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1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8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3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900CC-ACB8-41E3-95ED-EFC2EA30566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75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nat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3baPnzLLx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V-PavgmLa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4157" y="0"/>
            <a:ext cx="10336322" cy="14166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>
                <a:latin typeface="Berlin Sans FB Demi" panose="020E0802020502020306" pitchFamily="34" charset="0"/>
              </a:rPr>
              <a:t>Santa Rosa Junior College</a:t>
            </a:r>
            <a:br>
              <a:rPr lang="en-US" altLang="en-US" sz="4000" dirty="0" smtClean="0">
                <a:latin typeface="Berlin Sans FB Demi" panose="020E0802020502020306" pitchFamily="34" charset="0"/>
              </a:rPr>
            </a:br>
            <a:r>
              <a:rPr lang="en-US" altLang="en-US" sz="4000" dirty="0">
                <a:latin typeface="Berlin Sans FB Demi" panose="020E0802020502020306" pitchFamily="34" charset="0"/>
              </a:rPr>
              <a:t>Sports Medicine </a:t>
            </a:r>
            <a:r>
              <a:rPr lang="en-US" altLang="en-US" sz="4000" dirty="0" smtClean="0">
                <a:latin typeface="Berlin Sans FB Demi" panose="020E0802020502020306" pitchFamily="34" charset="0"/>
              </a:rPr>
              <a:t>&amp; Athletic </a:t>
            </a:r>
            <a:r>
              <a:rPr lang="en-US" altLang="en-US" sz="4000" dirty="0">
                <a:latin typeface="Berlin Sans FB Demi" panose="020E0802020502020306" pitchFamily="34" charset="0"/>
              </a:rPr>
              <a:t>Training Program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5616" y="5524500"/>
            <a:ext cx="8613820" cy="1752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Berlin Sans FB Demi" panose="020E0802020502020306" pitchFamily="34" charset="0"/>
              </a:rPr>
              <a:t>Monica Ohkubo, DSc, ATC, EMT-B</a:t>
            </a:r>
          </a:p>
          <a:p>
            <a:pPr eaLnBrk="1" hangingPunct="1"/>
            <a:r>
              <a:rPr lang="en-US" altLang="en-US" dirty="0" smtClean="0">
                <a:latin typeface="Berlin Sans FB Demi" panose="020E0802020502020306" pitchFamily="34" charset="0"/>
              </a:rPr>
              <a:t>Head Athletic Trainer</a:t>
            </a:r>
          </a:p>
          <a:p>
            <a:pPr eaLnBrk="1" hangingPunct="1"/>
            <a:r>
              <a:rPr lang="en-US" altLang="en-US" dirty="0" smtClean="0">
                <a:latin typeface="Berlin Sans FB Demi" panose="020E0802020502020306" pitchFamily="34" charset="0"/>
              </a:rPr>
              <a:t>Sports Medicine &amp; Athletic Training Program Director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835" t="16154" r="25486" b="13600"/>
          <a:stretch/>
        </p:blipFill>
        <p:spPr>
          <a:xfrm>
            <a:off x="3598034" y="1643532"/>
            <a:ext cx="4688983" cy="365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Recognition, Evaluation and Assessment of Athletic Injuries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is the injury?</a:t>
            </a:r>
          </a:p>
          <a:p>
            <a:pPr eaLnBrk="1" hangingPunct="1"/>
            <a:r>
              <a:rPr lang="en-US" altLang="en-US" dirty="0" smtClean="0"/>
              <a:t>How bad is it?</a:t>
            </a:r>
          </a:p>
          <a:p>
            <a:pPr eaLnBrk="1" hangingPunct="1"/>
            <a:r>
              <a:rPr lang="en-US" altLang="en-US" dirty="0" smtClean="0"/>
              <a:t>First aid</a:t>
            </a:r>
          </a:p>
          <a:p>
            <a:pPr eaLnBrk="1" hangingPunct="1"/>
            <a:r>
              <a:rPr lang="en-US" altLang="en-US" dirty="0" smtClean="0"/>
              <a:t>Referral</a:t>
            </a:r>
          </a:p>
        </p:txBody>
      </p:sp>
      <p:pic>
        <p:nvPicPr>
          <p:cNvPr id="18434" name="Picture 2" descr="Orthopedic and Athletic Injury Evaluation Hand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006">
            <a:off x="6941773" y="1439856"/>
            <a:ext cx="3259966" cy="49022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0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Immediate Care of Injury &amp; Illness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On-field assessment following acute injury</a:t>
            </a:r>
          </a:p>
          <a:p>
            <a:pPr eaLnBrk="1" hangingPunct="1"/>
            <a:r>
              <a:rPr lang="en-US" altLang="en-US" dirty="0" smtClean="0"/>
              <a:t>Administer first aid</a:t>
            </a:r>
          </a:p>
          <a:p>
            <a:pPr lvl="1" eaLnBrk="1" hangingPunct="1"/>
            <a:r>
              <a:rPr lang="en-US" altLang="en-US" dirty="0" smtClean="0"/>
              <a:t>Minor to catastrophic</a:t>
            </a:r>
          </a:p>
          <a:p>
            <a:pPr eaLnBrk="1" hangingPunct="1"/>
            <a:r>
              <a:rPr lang="en-US" altLang="en-US" dirty="0" smtClean="0"/>
              <a:t>Certified in CPR for healthcare providers</a:t>
            </a:r>
          </a:p>
          <a:p>
            <a:pPr eaLnBrk="1" hangingPunct="1"/>
            <a:r>
              <a:rPr lang="en-US" altLang="en-US" dirty="0" smtClean="0"/>
              <a:t>EMT-B = beyond basic certification</a:t>
            </a:r>
          </a:p>
        </p:txBody>
      </p:sp>
      <p:pic>
        <p:nvPicPr>
          <p:cNvPr id="17410" name="Picture 2" descr="Image result for red 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099">
            <a:off x="8305800" y="2002328"/>
            <a:ext cx="3048000" cy="304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979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Treatment, Rehabilitation </a:t>
            </a:r>
            <a:br>
              <a:rPr lang="en-US" altLang="en-US" sz="4000"/>
            </a:br>
            <a:r>
              <a:rPr lang="en-US" altLang="en-US" sz="4000"/>
              <a:t>&amp; Reconditioning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3952" y="1920026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Work with team physician</a:t>
            </a:r>
          </a:p>
          <a:p>
            <a:pPr eaLnBrk="1" hangingPunct="1"/>
            <a:r>
              <a:rPr lang="en-US" altLang="en-US" dirty="0" smtClean="0"/>
              <a:t>Treatment/modalities</a:t>
            </a:r>
          </a:p>
          <a:p>
            <a:pPr eaLnBrk="1" hangingPunct="1"/>
            <a:r>
              <a:rPr lang="en-US" altLang="en-US" dirty="0" smtClean="0"/>
              <a:t>Rehabilitation programs</a:t>
            </a:r>
          </a:p>
          <a:p>
            <a:pPr eaLnBrk="1" hangingPunct="1"/>
            <a:r>
              <a:rPr lang="en-US" altLang="en-US" dirty="0" smtClean="0"/>
              <a:t>Psychosocial intervention</a:t>
            </a:r>
          </a:p>
        </p:txBody>
      </p:sp>
      <p:pic>
        <p:nvPicPr>
          <p:cNvPr id="16386" name="Picture 2" descr="Image result for athletic trainer modal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52" y="3567447"/>
            <a:ext cx="6467163" cy="2771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Organization &amp; Administration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87339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Documentation</a:t>
            </a:r>
          </a:p>
          <a:p>
            <a:pPr eaLnBrk="1" hangingPunct="1"/>
            <a:r>
              <a:rPr lang="en-US" altLang="en-US" dirty="0" smtClean="0"/>
              <a:t>Ordering equipment and supplies</a:t>
            </a:r>
          </a:p>
          <a:p>
            <a:pPr eaLnBrk="1" hangingPunct="1"/>
            <a:r>
              <a:rPr lang="en-US" altLang="en-US" dirty="0" smtClean="0"/>
              <a:t>Supervising personnel</a:t>
            </a:r>
          </a:p>
          <a:p>
            <a:pPr eaLnBrk="1" hangingPunct="1"/>
            <a:r>
              <a:rPr lang="en-US" altLang="en-US" dirty="0" smtClean="0"/>
              <a:t>Policies and procedures</a:t>
            </a:r>
          </a:p>
        </p:txBody>
      </p:sp>
      <p:pic>
        <p:nvPicPr>
          <p:cNvPr id="15362" name="Picture 2" descr="Image result for organization and administration in athletic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92" y="3037468"/>
            <a:ext cx="3945726" cy="2625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5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Professional Development </a:t>
            </a:r>
            <a:br>
              <a:rPr lang="en-US" altLang="en-US" sz="4000"/>
            </a:br>
            <a:r>
              <a:rPr lang="en-US" altLang="en-US" sz="4000"/>
              <a:t>&amp; Responsibilities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50890" y="1946857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CEUs</a:t>
            </a:r>
          </a:p>
          <a:p>
            <a:pPr eaLnBrk="1" hangingPunct="1"/>
            <a:r>
              <a:rPr lang="en-US" altLang="en-US" dirty="0" smtClean="0"/>
              <a:t>Athletic trainer as an educator</a:t>
            </a:r>
          </a:p>
          <a:p>
            <a:pPr eaLnBrk="1" hangingPunct="1"/>
            <a:r>
              <a:rPr lang="en-US" altLang="en-US" dirty="0" smtClean="0"/>
              <a:t>Athletic trainer as a counselor</a:t>
            </a:r>
          </a:p>
        </p:txBody>
      </p:sp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03" y="2395685"/>
            <a:ext cx="3167174" cy="32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13314" name="Picture 2" descr="Image result for cirque du sole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7" y="2267129"/>
            <a:ext cx="5177307" cy="40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fe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768" y="260439"/>
            <a:ext cx="5526200" cy="256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ar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046" y="3105820"/>
            <a:ext cx="2613383" cy="34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Employment Settings for the </a:t>
            </a:r>
            <a:r>
              <a:rPr lang="en-US" altLang="en-US" sz="4000" dirty="0" smtClean="0"/>
              <a:t>AT</a:t>
            </a:r>
            <a:endParaRPr lang="en-US" altLang="en-US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Secondary schools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School districts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Colleges and Universities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Professional teams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Sports medicine clinics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Industrial settings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UPS, FedEx, ergonomic evaluations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Performing arts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Reality TV, dance groups, Cirque de Soleil, musicians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Armed forces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5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6" name="Picture 2" descr="Image result for athletic trai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91" y="588629"/>
            <a:ext cx="8856018" cy="59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46037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Do I Become an AT?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19075" y="1242811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Earn a degree from an accredited athletic training curriculum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San Jose State University, Fresno State, UOP, San Diego State, Sacramento State,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Curriculum includes formal instruction 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Injury/illness prevention, first aid and emergency care, assessment of injury and illness, human anatomy and physiology, therapeutic modalities and nutrition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Classroom learning and clinical experience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70%+ have Masters degrees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 smtClean="0"/>
              <a:t>*All accredited AT education programs will be at the Masters’ level by Fall 2022</a:t>
            </a:r>
          </a:p>
        </p:txBody>
      </p:sp>
      <p:pic>
        <p:nvPicPr>
          <p:cNvPr id="10242" name="Picture 2" descr="Image result for ca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116" y="3000777"/>
            <a:ext cx="3299353" cy="32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2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7649" y="511841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000" dirty="0" smtClean="0">
                <a:hlinkClick r:id="rId2"/>
              </a:rPr>
              <a:t>www.nata.org</a:t>
            </a:r>
            <a:r>
              <a:rPr lang="en-US" altLang="en-US" sz="7000" dirty="0" smtClean="0"/>
              <a:t> </a:t>
            </a:r>
            <a:endParaRPr lang="en-US" altLang="en-US" sz="7000" dirty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96" y="967408"/>
            <a:ext cx="7766878" cy="33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6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76" y="0"/>
            <a:ext cx="10515600" cy="1325563"/>
          </a:xfrm>
        </p:spPr>
        <p:txBody>
          <a:bodyPr/>
          <a:lstStyle/>
          <a:p>
            <a:r>
              <a:rPr lang="en-US" dirty="0" smtClean="0"/>
              <a:t>My Path…</a:t>
            </a:r>
            <a:endParaRPr lang="en-US" dirty="0"/>
          </a:p>
        </p:txBody>
      </p:sp>
      <p:pic>
        <p:nvPicPr>
          <p:cNvPr id="27650" name="Picture 2" descr="Image result for uc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48" y="803499"/>
            <a:ext cx="2544215" cy="132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Image result for rancho cotate high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1" y="1325562"/>
            <a:ext cx="2328127" cy="15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Image result for srj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04" y="468986"/>
            <a:ext cx="1836743" cy="199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09" y="3278886"/>
            <a:ext cx="3485069" cy="156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2" name="Picture 14" descr="Image result for sjs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41" y="5065967"/>
            <a:ext cx="2592072" cy="157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4" name="Picture 16" descr="Image result for rmuoh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4" y="4527080"/>
            <a:ext cx="5243221" cy="107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281698" y="1473910"/>
            <a:ext cx="579549" cy="5022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000685" y="1193194"/>
            <a:ext cx="579549" cy="5022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8772176" y="2605421"/>
            <a:ext cx="579549" cy="5022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7488684">
            <a:off x="9076335" y="5091056"/>
            <a:ext cx="579549" cy="5022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1955872">
            <a:off x="5480721" y="5686397"/>
            <a:ext cx="579549" cy="5022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SRJC Sports Medicine</a:t>
            </a:r>
            <a:br>
              <a:rPr lang="en-US" altLang="en-US" sz="4000"/>
            </a:br>
            <a:r>
              <a:rPr lang="en-US" altLang="en-US" sz="4000"/>
              <a:t>&amp; Athletic Training Program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linkClick r:id="rId2"/>
              </a:rPr>
              <a:t>https://</a:t>
            </a:r>
            <a:r>
              <a:rPr lang="en-US" altLang="en-US" dirty="0" smtClean="0">
                <a:hlinkClick r:id="rId2"/>
              </a:rPr>
              <a:t>youtu.be/N3baPnzLLxo</a:t>
            </a: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59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-381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Who Do We Help?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84612" y="3505200"/>
            <a:ext cx="8229600" cy="2819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20 intercollegiate athletic teams</a:t>
            </a:r>
          </a:p>
          <a:p>
            <a:pPr lvl="1" eaLnBrk="1" hangingPunct="1"/>
            <a:r>
              <a:rPr lang="en-US" altLang="en-US" dirty="0" smtClean="0"/>
              <a:t>Nationally ranked teams, state championship teams, teams ranked in state, All-American athletes</a:t>
            </a:r>
          </a:p>
          <a:p>
            <a:pPr eaLnBrk="1" hangingPunct="1"/>
            <a:r>
              <a:rPr lang="en-US" altLang="en-US" dirty="0" smtClean="0"/>
              <a:t>Dance ensemble and dance production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1104900"/>
            <a:ext cx="9144000" cy="1801654"/>
            <a:chOff x="0" y="1104900"/>
            <a:chExt cx="9144000" cy="18016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806" t="11459" r="18960" b="60416"/>
            <a:stretch/>
          </p:blipFill>
          <p:spPr>
            <a:xfrm>
              <a:off x="0" y="1104900"/>
              <a:ext cx="9141725" cy="180165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286000" y="2362200"/>
              <a:ext cx="6858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91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Courses in Sports Medicine/Athletic Training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057400"/>
            <a:ext cx="9144000" cy="5486400"/>
          </a:xfrm>
        </p:spPr>
        <p:txBody>
          <a:bodyPr/>
          <a:lstStyle/>
          <a:p>
            <a:pPr eaLnBrk="1" hangingPunct="1"/>
            <a:r>
              <a:rPr lang="en-US" altLang="en-US" smtClean="0"/>
              <a:t>KINES 4:  </a:t>
            </a:r>
            <a:r>
              <a:rPr lang="en-US" altLang="en-US"/>
              <a:t>Care and Prevention of Athletic Injuries</a:t>
            </a:r>
          </a:p>
          <a:p>
            <a:pPr eaLnBrk="1" hangingPunct="1"/>
            <a:r>
              <a:rPr lang="en-US" altLang="en-US" smtClean="0"/>
              <a:t>KINES 62ABCD:  </a:t>
            </a:r>
            <a:r>
              <a:rPr lang="en-US" altLang="en-US"/>
              <a:t>Sports Medicine Lab</a:t>
            </a:r>
          </a:p>
          <a:p>
            <a:pPr eaLnBrk="1" hangingPunct="1"/>
            <a:r>
              <a:rPr lang="en-US" altLang="en-US" smtClean="0"/>
              <a:t>KINES 63:  </a:t>
            </a:r>
            <a:r>
              <a:rPr lang="en-US" altLang="en-US"/>
              <a:t>Lower Extremity Evaluation, Treatment </a:t>
            </a:r>
          </a:p>
          <a:p>
            <a:pPr eaLnBrk="1" hangingPunct="1">
              <a:buFontTx/>
              <a:buNone/>
            </a:pPr>
            <a:r>
              <a:rPr lang="en-US" altLang="en-US"/>
              <a:t>                         and Rehabilitation</a:t>
            </a:r>
          </a:p>
          <a:p>
            <a:pPr eaLnBrk="1" hangingPunct="1"/>
            <a:r>
              <a:rPr lang="en-US" altLang="en-US" smtClean="0"/>
              <a:t>KINES 64:  </a:t>
            </a:r>
            <a:r>
              <a:rPr lang="en-US" altLang="en-US" sz="2700"/>
              <a:t>Upper Extremity Evaluation, Treatment  </a:t>
            </a:r>
          </a:p>
          <a:p>
            <a:pPr eaLnBrk="1" hangingPunct="1">
              <a:buFontTx/>
              <a:buNone/>
            </a:pPr>
            <a:r>
              <a:rPr lang="en-US" altLang="en-US" sz="2700"/>
              <a:t>                          and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31433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Not Just for Those Aspiring to be Certified Athletic Trainers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Those majoring/interested in:</a:t>
            </a:r>
          </a:p>
          <a:p>
            <a:pPr lvl="1" eaLnBrk="1" hangingPunct="1"/>
            <a:r>
              <a:rPr lang="en-US" altLang="en-US" smtClean="0"/>
              <a:t>Coaching</a:t>
            </a:r>
          </a:p>
          <a:p>
            <a:pPr lvl="1" eaLnBrk="1" hangingPunct="1"/>
            <a:r>
              <a:rPr lang="en-US" altLang="en-US" smtClean="0"/>
              <a:t>Personal training</a:t>
            </a:r>
          </a:p>
          <a:p>
            <a:pPr lvl="1" eaLnBrk="1" hangingPunct="1"/>
            <a:r>
              <a:rPr lang="en-US" altLang="en-US" smtClean="0"/>
              <a:t>Nursing</a:t>
            </a:r>
          </a:p>
          <a:p>
            <a:pPr lvl="1" eaLnBrk="1" hangingPunct="1"/>
            <a:r>
              <a:rPr lang="en-US" altLang="en-US" smtClean="0"/>
              <a:t>Pre-Med</a:t>
            </a:r>
          </a:p>
          <a:p>
            <a:pPr lvl="1" eaLnBrk="1" hangingPunct="1"/>
            <a:r>
              <a:rPr lang="en-US" altLang="en-US" smtClean="0"/>
              <a:t>Pre-PT</a:t>
            </a:r>
          </a:p>
          <a:p>
            <a:pPr lvl="1" eaLnBrk="1" hangingPunct="1"/>
            <a:r>
              <a:rPr lang="en-US" altLang="en-US" smtClean="0"/>
              <a:t>Chiropractic</a:t>
            </a:r>
          </a:p>
        </p:txBody>
      </p:sp>
      <p:pic>
        <p:nvPicPr>
          <p:cNvPr id="23557" name="Picture 5" descr="SRJC Sports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59" y="3886201"/>
            <a:ext cx="5341372" cy="213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288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Why SRJC?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08904" y="1192369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History of successful transfer to accredited athletic training curriculum programs</a:t>
            </a:r>
          </a:p>
          <a:p>
            <a:pPr eaLnBrk="1" hangingPunct="1"/>
            <a:r>
              <a:rPr lang="en-US" altLang="en-US" dirty="0" smtClean="0"/>
              <a:t>3000 sq. ft. state-of-the-art facility</a:t>
            </a:r>
          </a:p>
          <a:p>
            <a:pPr eaLnBrk="1" hangingPunct="1"/>
            <a:r>
              <a:rPr lang="en-US" altLang="en-US" dirty="0" smtClean="0"/>
              <a:t>A great deal of hands-on experience</a:t>
            </a:r>
          </a:p>
          <a:p>
            <a:pPr eaLnBrk="1" hangingPunct="1"/>
            <a:r>
              <a:rPr lang="en-US" altLang="en-US" dirty="0" smtClean="0"/>
              <a:t>High-caliber teams and athletes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4098" name="Picture 2" descr="Image result for srj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08" y="3915178"/>
            <a:ext cx="5894242" cy="259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SRJC?</a:t>
            </a:r>
            <a:br>
              <a:rPr lang="en-US" altLang="en-US" smtClean="0"/>
            </a:br>
            <a:r>
              <a:rPr lang="en-US" altLang="en-US" sz="2400"/>
              <a:t>(continued)</a:t>
            </a:r>
            <a:endParaRPr lang="en-US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0574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One of nation’s premier community colleges</a:t>
            </a:r>
          </a:p>
          <a:p>
            <a:pPr eaLnBrk="1" hangingPunct="1"/>
            <a:r>
              <a:rPr lang="en-US" altLang="en-US" smtClean="0"/>
              <a:t>Beautiful campus</a:t>
            </a:r>
          </a:p>
          <a:p>
            <a:pPr eaLnBrk="1" hangingPunct="1"/>
            <a:r>
              <a:rPr lang="en-US" altLang="en-US" smtClean="0"/>
              <a:t>Excellent facilities</a:t>
            </a:r>
          </a:p>
          <a:p>
            <a:pPr eaLnBrk="1" hangingPunct="1"/>
            <a:r>
              <a:rPr lang="en-US" altLang="en-US" smtClean="0"/>
              <a:t>Small class sizes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074" name="Picture 2" descr="Image result for srj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06" y="2710378"/>
            <a:ext cx="5756858" cy="383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I’m curious.</a:t>
            </a:r>
            <a:br>
              <a:rPr lang="en-US" altLang="en-US" sz="4000"/>
            </a:br>
            <a:r>
              <a:rPr lang="en-US" altLang="en-US" sz="4000"/>
              <a:t>How do I find out more?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Tour the campus</a:t>
            </a:r>
          </a:p>
          <a:p>
            <a:pPr eaLnBrk="1" hangingPunct="1"/>
            <a:r>
              <a:rPr lang="en-US" altLang="en-US" smtClean="0"/>
              <a:t>Visit our facility</a:t>
            </a:r>
          </a:p>
          <a:p>
            <a:pPr eaLnBrk="1" hangingPunct="1"/>
            <a:r>
              <a:rPr lang="en-US" altLang="en-US" smtClean="0"/>
              <a:t>Job shadow our ATCs and athletic training students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05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9144000" cy="510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500" b="1"/>
              <a:t>Monica Ohkubo</a:t>
            </a:r>
          </a:p>
          <a:p>
            <a:pPr algn="ctr" eaLnBrk="1" hangingPunct="1">
              <a:buFontTx/>
              <a:buNone/>
            </a:pPr>
            <a:endParaRPr lang="en-US" altLang="en-US" sz="5500" b="1"/>
          </a:p>
          <a:p>
            <a:pPr algn="ctr" eaLnBrk="1" hangingPunct="1">
              <a:buFontTx/>
              <a:buNone/>
            </a:pPr>
            <a:r>
              <a:rPr lang="en-US" altLang="en-US" sz="5500" b="1"/>
              <a:t>mohkubo@santarosa.edu</a:t>
            </a:r>
          </a:p>
          <a:p>
            <a:pPr algn="ctr" eaLnBrk="1" hangingPunct="1">
              <a:buFontTx/>
              <a:buNone/>
            </a:pPr>
            <a:r>
              <a:rPr lang="en-US" altLang="en-US" sz="5500" b="1"/>
              <a:t>(707) 527-4323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09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OUCH…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6748" y="3244334"/>
            <a:ext cx="3198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https://youtu.be/DV-PavgmLaM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What is a Certified Athletic Trainer?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76211" y="1528294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Health care professional</a:t>
            </a:r>
          </a:p>
          <a:p>
            <a:pPr eaLnBrk="1" hangingPunct="1"/>
            <a:r>
              <a:rPr lang="en-US" altLang="en-US" dirty="0" smtClean="0"/>
              <a:t>Prevention, recognition, management and rehabilitation of athletic injuries/illnesses</a:t>
            </a:r>
          </a:p>
          <a:p>
            <a:pPr eaLnBrk="1" hangingPunct="1"/>
            <a:r>
              <a:rPr lang="en-US" altLang="en-US" dirty="0" smtClean="0"/>
              <a:t>Oversees the total health care for the athlete</a:t>
            </a:r>
          </a:p>
          <a:p>
            <a:pPr eaLnBrk="1" hangingPunct="1"/>
            <a:endParaRPr lang="en-US" altLang="en-US" dirty="0" smtClean="0">
              <a:latin typeface="Berlin Sans FB Demi" panose="020E0802020502020306" pitchFamily="34" charset="0"/>
            </a:endParaRPr>
          </a:p>
        </p:txBody>
      </p:sp>
      <p:pic>
        <p:nvPicPr>
          <p:cNvPr id="24578" name="Picture 2" descr="SRJC Sports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66" y="4100368"/>
            <a:ext cx="6254258" cy="2501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3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148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Sports Medicine Team</a:t>
            </a:r>
            <a:endParaRPr lang="en-US" altLang="en-US" sz="2400" dirty="0"/>
          </a:p>
        </p:txBody>
      </p:sp>
      <p:pic>
        <p:nvPicPr>
          <p:cNvPr id="23554" name="Picture 2" descr="Image result for 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26" y="1202220"/>
            <a:ext cx="6975613" cy="52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67269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NOT a Personal Trainer!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18927690"/>
              </p:ext>
            </p:extLst>
          </p:nvPr>
        </p:nvGraphicFramePr>
        <p:xfrm>
          <a:off x="2142435" y="12076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31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Roles and Responsibilities of the Certified Athletic Trainer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Prevention</a:t>
            </a:r>
          </a:p>
          <a:p>
            <a:pPr eaLnBrk="1" hangingPunct="1"/>
            <a:r>
              <a:rPr lang="en-US" altLang="en-US" smtClean="0"/>
              <a:t>Recognition, evaluation and assessment</a:t>
            </a:r>
          </a:p>
          <a:p>
            <a:pPr eaLnBrk="1" hangingPunct="1"/>
            <a:r>
              <a:rPr lang="en-US" altLang="en-US" smtClean="0"/>
              <a:t>Immediate care</a:t>
            </a:r>
          </a:p>
          <a:p>
            <a:pPr eaLnBrk="1" hangingPunct="1"/>
            <a:r>
              <a:rPr lang="en-US" altLang="en-US" smtClean="0"/>
              <a:t>Treatment, rehabilitation and reconditioning</a:t>
            </a:r>
          </a:p>
          <a:p>
            <a:pPr eaLnBrk="1" hangingPunct="1"/>
            <a:r>
              <a:rPr lang="en-US" altLang="en-US" smtClean="0"/>
              <a:t>Health care administration</a:t>
            </a:r>
          </a:p>
          <a:p>
            <a:pPr eaLnBrk="1" hangingPunct="1"/>
            <a:r>
              <a:rPr lang="en-US" altLang="en-US" smtClean="0"/>
              <a:t>Professional development and responsibility</a:t>
            </a:r>
            <a:endParaRPr lang="en-US" altLang="en-US" smtClean="0">
              <a:latin typeface="Berlin Sans FB Demi" panose="020E0802020502020306" pitchFamily="34" charset="0"/>
            </a:endParaRPr>
          </a:p>
        </p:txBody>
      </p:sp>
      <p:pic>
        <p:nvPicPr>
          <p:cNvPr id="21506" name="Picture 2" descr="SRJC Sports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760">
            <a:off x="7508381" y="4479179"/>
            <a:ext cx="4683036" cy="18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erlin Sans FB Demi" panose="020E0802020502020306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2" name="Picture 2" descr="Image result for bad knee inj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22" y="676969"/>
            <a:ext cx="6193709" cy="552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Prevention of Athletic Injuries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</a:t>
            </a:r>
            <a:r>
              <a:rPr lang="en-US" altLang="en-US" dirty="0" smtClean="0"/>
              <a:t>ppropriate training and conditioning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</a:t>
            </a:r>
            <a:r>
              <a:rPr lang="en-US" altLang="en-US" dirty="0" smtClean="0"/>
              <a:t>nvironmental conditions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Protective equipment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Nutrition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Medications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Substance abuse</a:t>
            </a:r>
          </a:p>
        </p:txBody>
      </p:sp>
      <p:pic>
        <p:nvPicPr>
          <p:cNvPr id="19458" name="Picture 2" descr="Image result for safety first mi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53" y="1908477"/>
            <a:ext cx="3499694" cy="41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516</Words>
  <Application>Microsoft Office PowerPoint</Application>
  <PresentationFormat>Widescreen</PresentationFormat>
  <Paragraphs>120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Berlin Sans FB Demi</vt:lpstr>
      <vt:lpstr>Calibri</vt:lpstr>
      <vt:lpstr>Calibri Light</vt:lpstr>
      <vt:lpstr>Office Theme</vt:lpstr>
      <vt:lpstr>Santa Rosa Junior College Sports Medicine &amp; Athletic Training Program</vt:lpstr>
      <vt:lpstr>My Path…</vt:lpstr>
      <vt:lpstr>PowerPoint Presentation</vt:lpstr>
      <vt:lpstr>What is a Certified Athletic Trainer?</vt:lpstr>
      <vt:lpstr>Sports Medicine Team</vt:lpstr>
      <vt:lpstr>NOT a Personal Trainer!</vt:lpstr>
      <vt:lpstr>Roles and Responsibilities of the Certified Athletic Trainer</vt:lpstr>
      <vt:lpstr>PowerPoint Presentation</vt:lpstr>
      <vt:lpstr>Prevention of Athletic Injuries</vt:lpstr>
      <vt:lpstr>Recognition, Evaluation and Assessment of Athletic Injuries</vt:lpstr>
      <vt:lpstr>Immediate Care of Injury &amp; Illness</vt:lpstr>
      <vt:lpstr>Treatment, Rehabilitation  &amp; Reconditioning</vt:lpstr>
      <vt:lpstr>Organization &amp; Administration</vt:lpstr>
      <vt:lpstr>Professional Development  &amp; Responsibilities</vt:lpstr>
      <vt:lpstr>PowerPoint Presentation</vt:lpstr>
      <vt:lpstr>Employment Settings for the AT</vt:lpstr>
      <vt:lpstr>PowerPoint Presentation</vt:lpstr>
      <vt:lpstr>How Do I Become an AT?</vt:lpstr>
      <vt:lpstr>www.nata.org </vt:lpstr>
      <vt:lpstr>SRJC Sports Medicine &amp; Athletic Training Program</vt:lpstr>
      <vt:lpstr>Who Do We Help?</vt:lpstr>
      <vt:lpstr>Courses in Sports Medicine/Athletic Training</vt:lpstr>
      <vt:lpstr>Not Just for Those Aspiring to be Certified Athletic Trainers</vt:lpstr>
      <vt:lpstr>Why SRJC?</vt:lpstr>
      <vt:lpstr>Why SRJC? (continued)</vt:lpstr>
      <vt:lpstr>I’m curious. How do I find out more?</vt:lpstr>
      <vt:lpstr>PowerPoint Presentation</vt:lpstr>
    </vt:vector>
  </TitlesOfParts>
  <Company>Santa Rosa Junior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Santa Rosa Junior College Sports Medicine  &amp; Athletic Training Program</dc:title>
  <dc:creator>Ohkubo, Monica</dc:creator>
  <cp:lastModifiedBy>Windows User</cp:lastModifiedBy>
  <cp:revision>17</cp:revision>
  <dcterms:created xsi:type="dcterms:W3CDTF">2018-01-31T07:24:07Z</dcterms:created>
  <dcterms:modified xsi:type="dcterms:W3CDTF">2019-01-15T01:34:06Z</dcterms:modified>
</cp:coreProperties>
</file>