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0" r:id="rId4"/>
    <p:sldId id="271" r:id="rId5"/>
    <p:sldId id="269" r:id="rId6"/>
    <p:sldId id="273" r:id="rId7"/>
    <p:sldId id="257" r:id="rId8"/>
    <p:sldId id="258" r:id="rId9"/>
    <p:sldId id="265" r:id="rId10"/>
    <p:sldId id="266" r:id="rId11"/>
    <p:sldId id="259" r:id="rId12"/>
    <p:sldId id="260" r:id="rId13"/>
    <p:sldId id="261" r:id="rId14"/>
    <p:sldId id="262" r:id="rId15"/>
    <p:sldId id="267" r:id="rId16"/>
    <p:sldId id="263" r:id="rId17"/>
    <p:sldId id="276" r:id="rId18"/>
    <p:sldId id="275" r:id="rId19"/>
    <p:sldId id="264" r:id="rId20"/>
    <p:sldId id="277" r:id="rId21"/>
    <p:sldId id="279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5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CA4B6-EA74-4762-8B0C-1AFECBEC12C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A5952-4A83-4EF9-B546-54BBF1641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9DB054-9ACA-45A8-9704-D67653522A8C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66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4395AF-9F61-4D23-9138-C7D04162455D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13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BCB3-C0F9-43AE-BE95-3967BAE2999E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207C-BEDB-4B8B-9A04-E3C0AEDC53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98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DF00-FD3D-488F-81F7-F191121A1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45705"/>
            <a:ext cx="9711828" cy="947530"/>
          </a:xfrm>
        </p:spPr>
        <p:txBody>
          <a:bodyPr/>
          <a:lstStyle/>
          <a:p>
            <a:pPr algn="ctr"/>
            <a:r>
              <a:rPr lang="en-US" sz="4800" dirty="0" err="1"/>
              <a:t>Chp</a:t>
            </a:r>
            <a:r>
              <a:rPr lang="en-US" sz="4800" dirty="0"/>
              <a:t> 11 The Hip and Thigh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766FC-537C-47B3-91C4-25D32036204A}"/>
              </a:ext>
            </a:extLst>
          </p:cNvPr>
          <p:cNvSpPr txBox="1"/>
          <p:nvPr/>
        </p:nvSpPr>
        <p:spPr>
          <a:xfrm>
            <a:off x="6824870" y="4664766"/>
            <a:ext cx="243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Kines</a:t>
            </a:r>
            <a:r>
              <a:rPr lang="en-US" sz="3200" dirty="0"/>
              <a:t> 80</a:t>
            </a:r>
          </a:p>
        </p:txBody>
      </p:sp>
    </p:spTree>
    <p:extLst>
      <p:ext uri="{BB962C8B-B14F-4D97-AF65-F5344CB8AC3E}">
        <p14:creationId xmlns:p14="http://schemas.microsoft.com/office/powerpoint/2010/main" val="238278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091D54B-59AB-4A5E-8E9E-0421BD66D4F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B8144315-1C5A-4185-A952-25D98D303D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5A657F0-42F3-40D3-BC75-7DA1F5C6A22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2050" name="Picture 2" descr="Image result for hip flexor muscles">
            <a:extLst>
              <a:ext uri="{FF2B5EF4-FFF2-40B4-BE49-F238E27FC236}">
                <a16:creationId xmlns:a16="http://schemas.microsoft.com/office/drawing/2014/main" id="{7395F6BD-5355-4DC5-9DAC-7C1CCA81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9" y="402164"/>
            <a:ext cx="6833685" cy="59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776EE-7CA9-4523-A64E-10D39636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Hip Flexors</a:t>
            </a:r>
          </a:p>
        </p:txBody>
      </p:sp>
    </p:spTree>
    <p:extLst>
      <p:ext uri="{BB962C8B-B14F-4D97-AF65-F5344CB8AC3E}">
        <p14:creationId xmlns:p14="http://schemas.microsoft.com/office/powerpoint/2010/main" val="19164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bananarepublican.info/images/thigh_muscl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33" y="2385393"/>
            <a:ext cx="3107401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bananarepublican.info/images/thigh_muscl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26" y="2292627"/>
            <a:ext cx="3150704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67490" y="838200"/>
            <a:ext cx="7024744" cy="762000"/>
          </a:xfrm>
        </p:spPr>
        <p:txBody>
          <a:bodyPr/>
          <a:lstStyle/>
          <a:p>
            <a:r>
              <a:rPr lang="en-US" dirty="0"/>
              <a:t>Anterior Muscles</a:t>
            </a:r>
          </a:p>
        </p:txBody>
      </p:sp>
    </p:spTree>
    <p:extLst>
      <p:ext uri="{BB962C8B-B14F-4D97-AF65-F5344CB8AC3E}">
        <p14:creationId xmlns:p14="http://schemas.microsoft.com/office/powerpoint/2010/main" val="319386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36413" y="3666807"/>
          <a:ext cx="6438186" cy="822960"/>
        </p:xfrm>
        <a:graphic>
          <a:graphicData uri="http://schemas.openxmlformats.org/drawingml/2006/table">
            <a:tbl>
              <a:tblPr/>
              <a:tblGrid>
                <a:gridCol w="321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9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36415" y="3941127"/>
          <a:ext cx="6438185" cy="274320"/>
        </p:xfrm>
        <a:graphic>
          <a:graphicData uri="http://schemas.openxmlformats.org/drawingml/2006/table">
            <a:tbl>
              <a:tblPr/>
              <a:tblGrid>
                <a:gridCol w="643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0" name="Picture 6" descr="http://www.bananarepublican.info/images/thigh_muscle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1" y="2277109"/>
            <a:ext cx="3820094" cy="44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9" descr="Hit Counter"/>
          <p:cNvSpPr>
            <a:spLocks noChangeAspect="1" noChangeArrowheads="1"/>
          </p:cNvSpPr>
          <p:nvPr/>
        </p:nvSpPr>
        <p:spPr bwMode="auto">
          <a:xfrm>
            <a:off x="2736850" y="3941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bananarepublican.info/images/thigh_muscl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700" y="-4659313"/>
            <a:ext cx="28575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bananarepublican.info/images/thigh_muscles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99" y="2277109"/>
            <a:ext cx="3763940" cy="442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67490" y="1027665"/>
            <a:ext cx="7024744" cy="724935"/>
          </a:xfrm>
        </p:spPr>
        <p:txBody>
          <a:bodyPr/>
          <a:lstStyle/>
          <a:p>
            <a:r>
              <a:rPr lang="en-US" dirty="0"/>
              <a:t>Anterior Deeper</a:t>
            </a:r>
          </a:p>
        </p:txBody>
      </p:sp>
    </p:spTree>
    <p:extLst>
      <p:ext uri="{BB962C8B-B14F-4D97-AF65-F5344CB8AC3E}">
        <p14:creationId xmlns:p14="http://schemas.microsoft.com/office/powerpoint/2010/main" val="307460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bananarepublican.info/images/thigh_muscl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65" y="2292625"/>
            <a:ext cx="3803373" cy="4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Anterior Deepest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8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bananarepublican.info/images/thigh_muscle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97" y="463825"/>
            <a:ext cx="3992216" cy="59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Muscles</a:t>
            </a:r>
          </a:p>
        </p:txBody>
      </p:sp>
    </p:spTree>
    <p:extLst>
      <p:ext uri="{BB962C8B-B14F-4D97-AF65-F5344CB8AC3E}">
        <p14:creationId xmlns:p14="http://schemas.microsoft.com/office/powerpoint/2010/main" val="162037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71">
            <a:extLst>
              <a:ext uri="{FF2B5EF4-FFF2-40B4-BE49-F238E27FC236}">
                <a16:creationId xmlns:a16="http://schemas.microsoft.com/office/drawing/2014/main" id="{4091D54B-59AB-4A5E-8E9E-0421BD66D4F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80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81" name="Rectangle 75">
            <a:extLst>
              <a:ext uri="{FF2B5EF4-FFF2-40B4-BE49-F238E27FC236}">
                <a16:creationId xmlns:a16="http://schemas.microsoft.com/office/drawing/2014/main" id="{B8144315-1C5A-4185-A952-25D98D303D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082" name="Group 77">
            <a:extLst>
              <a:ext uri="{FF2B5EF4-FFF2-40B4-BE49-F238E27FC236}">
                <a16:creationId xmlns:a16="http://schemas.microsoft.com/office/drawing/2014/main" id="{25A657F0-42F3-40D3-BC75-7DA1F5C6A22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3083" name="Picture 2" descr="Posterior view of the right leg, showing the muscles of the hip, thigh, and lower leg.">
            <a:extLst>
              <a:ext uri="{FF2B5EF4-FFF2-40B4-BE49-F238E27FC236}">
                <a16:creationId xmlns:a16="http://schemas.microsoft.com/office/drawing/2014/main" id="{0B8B51D6-CEAE-4AF8-8E39-4A27CFF4F4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85" y="1114621"/>
            <a:ext cx="2661535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174D9-EADE-47F3-A959-5AA6760F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Posterior Muscles</a:t>
            </a:r>
          </a:p>
        </p:txBody>
      </p:sp>
    </p:spTree>
    <p:extLst>
      <p:ext uri="{BB962C8B-B14F-4D97-AF65-F5344CB8AC3E}">
        <p14:creationId xmlns:p14="http://schemas.microsoft.com/office/powerpoint/2010/main" val="177122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743986"/>
          </a:xfrm>
        </p:spPr>
        <p:txBody>
          <a:bodyPr/>
          <a:lstStyle/>
          <a:p>
            <a:r>
              <a:rPr lang="en-US" dirty="0"/>
              <a:t>Posterior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6" y="2533650"/>
            <a:ext cx="10349947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19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95864-E182-4233-A4DC-EF2CBCCB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3" y="1113062"/>
            <a:ext cx="3724287" cy="38830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Sciatic Nerve</a:t>
            </a:r>
          </a:p>
        </p:txBody>
      </p:sp>
      <p:pic>
        <p:nvPicPr>
          <p:cNvPr id="4098" name="Picture 2" descr="Image result for sciatic nerve">
            <a:extLst>
              <a:ext uri="{FF2B5EF4-FFF2-40B4-BE49-F238E27FC236}">
                <a16:creationId xmlns:a16="http://schemas.microsoft.com/office/drawing/2014/main" id="{D61C8C76-650D-4577-926E-3E9FE0DA16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121" y="1113063"/>
            <a:ext cx="5780190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824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0C04-1F16-4BEF-B39F-3CDD563C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Pififormis</a:t>
            </a:r>
            <a:r>
              <a:rPr lang="en-US" dirty="0"/>
              <a:t>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0F95E-A8B2-4C2C-B2B8-CDF3C7AC4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iriformis syndrome">
            <a:extLst>
              <a:ext uri="{FF2B5EF4-FFF2-40B4-BE49-F238E27FC236}">
                <a16:creationId xmlns:a16="http://schemas.microsoft.com/office/drawing/2014/main" id="{ADB779FF-8B5D-4CE7-8D77-01848F7B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4" y="2466533"/>
            <a:ext cx="11052691" cy="35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57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801136"/>
          </a:xfrm>
        </p:spPr>
        <p:txBody>
          <a:bodyPr/>
          <a:lstStyle/>
          <a:p>
            <a:r>
              <a:rPr lang="en-US" dirty="0"/>
              <a:t>Adductors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04" y="2385391"/>
            <a:ext cx="8150087" cy="424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61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Joint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76813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Flexion				Sagittal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Extension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Adduction			Frontal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Abduction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Internal Rotation		Transverse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External Rotation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Circumduction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BALL AND SOCKET JOINT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6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E1518453-3C66-435C-B2E3-AD5D8B613A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653" y="1284394"/>
            <a:ext cx="9789863" cy="42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78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B22EFDFD-12EA-4B4D-B754-6305924AE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066" y="1368745"/>
            <a:ext cx="10035037" cy="41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35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94A399DA-73C0-4224-930A-13DF32DA9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8758" y="1411478"/>
            <a:ext cx="8539776" cy="403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8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85800"/>
            <a:ext cx="7024744" cy="1143000"/>
          </a:xfrm>
        </p:spPr>
        <p:txBody>
          <a:bodyPr/>
          <a:lstStyle/>
          <a:p>
            <a:r>
              <a:rPr lang="en-US" dirty="0"/>
              <a:t>Pelvic Landmarks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1" y="1828801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Review anatomical landmarks</a:t>
            </a:r>
          </a:p>
          <a:p>
            <a:pPr lvl="1"/>
            <a:r>
              <a:rPr lang="en-US" sz="2000" dirty="0"/>
              <a:t>Innominate bone</a:t>
            </a:r>
          </a:p>
          <a:p>
            <a:pPr lvl="1"/>
            <a:r>
              <a:rPr lang="en-US" sz="2000" dirty="0"/>
              <a:t>Acetabulum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Hip Joint</a:t>
            </a:r>
            <a:endParaRPr lang="en-US" sz="2000" dirty="0"/>
          </a:p>
          <a:p>
            <a:pPr lvl="1"/>
            <a:r>
              <a:rPr lang="en-US" sz="2000" dirty="0" err="1"/>
              <a:t>Triaxial</a:t>
            </a:r>
            <a:r>
              <a:rPr lang="en-US" sz="2000" dirty="0"/>
              <a:t>/Ball &amp; Socket</a:t>
            </a:r>
          </a:p>
          <a:p>
            <a:pPr lvl="1"/>
            <a:r>
              <a:rPr lang="en-US" sz="2000" dirty="0"/>
              <a:t>6 fundamental </a:t>
            </a:r>
            <a:r>
              <a:rPr lang="en-US" sz="2000" dirty="0" err="1"/>
              <a:t>mvmts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1"/>
            <a:ext cx="40195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Bone type</a:t>
            </a:r>
          </a:p>
          <a:p>
            <a:pPr lvl="1"/>
            <a:r>
              <a:rPr lang="en-US" sz="2000" dirty="0"/>
              <a:t>Long bone</a:t>
            </a:r>
          </a:p>
          <a:p>
            <a:pPr lvl="1"/>
            <a:r>
              <a:rPr lang="en-US" sz="2000" dirty="0"/>
              <a:t>Epiphysis</a:t>
            </a:r>
          </a:p>
          <a:p>
            <a:pPr lvl="1"/>
            <a:r>
              <a:rPr lang="en-US" sz="2000" dirty="0"/>
              <a:t>Epiphyseal plate</a:t>
            </a:r>
          </a:p>
          <a:p>
            <a:pPr lvl="2"/>
            <a:r>
              <a:rPr lang="en-US" sz="1600" dirty="0"/>
              <a:t>Cartilage</a:t>
            </a:r>
          </a:p>
          <a:p>
            <a:pPr lvl="2"/>
            <a:r>
              <a:rPr lang="en-US" sz="1600" dirty="0"/>
              <a:t>Maturity</a:t>
            </a:r>
          </a:p>
          <a:p>
            <a:pPr lvl="2"/>
            <a:r>
              <a:rPr lang="en-US" sz="1600" dirty="0"/>
              <a:t>injuries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45148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47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D4B1D-0570-4BB4-A7F8-F00978AA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671" y="1113062"/>
            <a:ext cx="3962400" cy="34324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>
                <a:solidFill>
                  <a:srgbClr val="EBEBEB"/>
                </a:solidFill>
              </a:rPr>
              <a:t>Acetabulofemoral</a:t>
            </a:r>
            <a:r>
              <a:rPr lang="en-US" sz="3200" dirty="0">
                <a:solidFill>
                  <a:srgbClr val="EBEBEB"/>
                </a:solidFill>
              </a:rPr>
              <a:t> Joint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2" descr="Image result for acetabulofemoral joint">
            <a:extLst>
              <a:ext uri="{FF2B5EF4-FFF2-40B4-BE49-F238E27FC236}">
                <a16:creationId xmlns:a16="http://schemas.microsoft.com/office/drawing/2014/main" id="{4BF66550-301A-4017-B203-3CC26E1627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615588"/>
            <a:ext cx="6470907" cy="362370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78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453157"/>
            <a:ext cx="38004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17" y="2357907"/>
            <a:ext cx="38004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47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490" y="1027664"/>
            <a:ext cx="7024744" cy="7249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Times New Roman" pitchFamily="18" charset="0"/>
              </a:rPr>
              <a:t>Muscles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345634"/>
            <a:ext cx="7772400" cy="404620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>
                <a:latin typeface="Arial Unicode MS" pitchFamily="34" charset="-128"/>
                <a:cs typeface="Times New Roman" pitchFamily="18" charset="0"/>
              </a:rPr>
              <a:t>Hip flexor muscles are used in moving thighs up toward trunk</a:t>
            </a:r>
          </a:p>
          <a:p>
            <a:pPr eaLnBrk="1" hangingPunct="1">
              <a:defRPr/>
            </a:pPr>
            <a:r>
              <a:rPr lang="en-US" sz="2800" dirty="0">
                <a:latin typeface="Arial Unicode MS" pitchFamily="34" charset="-128"/>
                <a:cs typeface="Times New Roman" pitchFamily="18" charset="0"/>
              </a:rPr>
              <a:t>Hip extensor muscles used eccentrically when pelvis &amp; trunk move downward slowly on the femur and concentrically when trunk is raised on femur (rising to standing position)</a:t>
            </a:r>
          </a:p>
          <a:p>
            <a:pPr eaLnBrk="1" hangingPunct="1">
              <a:defRPr/>
            </a:pPr>
            <a:r>
              <a:rPr lang="en-US" sz="2800" dirty="0">
                <a:latin typeface="Arial Unicode MS" pitchFamily="34" charset="-128"/>
                <a:cs typeface="Times New Roman" pitchFamily="18" charset="0"/>
              </a:rPr>
              <a:t>In downward phase of knee-bend exercise, movement at hips &amp; knees is flexion</a:t>
            </a:r>
          </a:p>
          <a:p>
            <a:pPr lvl="1" eaLnBrk="1" hangingPunct="1"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muscles primarily involved - hip &amp; knee extensors in eccentric contraction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b="0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9-</a:t>
            </a:r>
            <a:fld id="{8A77408B-75EC-4B76-9D96-9D61301AA98F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7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06751"/>
      </p:ext>
    </p:extLst>
  </p:cSld>
  <p:clrMapOvr>
    <a:masterClrMapping/>
  </p:clrMapOvr>
  <p:transition spd="slow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490" y="1027664"/>
            <a:ext cx="7024744" cy="5725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cs typeface="Times New Roman" pitchFamily="18" charset="0"/>
              </a:rPr>
              <a:t>Muscles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372139"/>
            <a:ext cx="7772400" cy="413467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>
                <a:latin typeface="Arial Unicode MS" pitchFamily="34" charset="-128"/>
                <a:cs typeface="Times New Roman" pitchFamily="18" charset="0"/>
              </a:rPr>
              <a:t>Muscles involved in hip &amp; pelvic girdle motions depend largely on direction of movement and position of body in relation to earth &amp; gravitational forces</a:t>
            </a:r>
          </a:p>
          <a:p>
            <a:pPr eaLnBrk="1" hangingPunct="1">
              <a:defRPr/>
            </a:pPr>
            <a:r>
              <a:rPr lang="en-US" sz="2800" dirty="0">
                <a:latin typeface="Arial Unicode MS" pitchFamily="34" charset="-128"/>
                <a:cs typeface="Times New Roman" pitchFamily="18" charset="0"/>
              </a:rPr>
              <a:t>Body part that moves most will be the part least stabilized</a:t>
            </a:r>
          </a:p>
          <a:p>
            <a:pPr lvl="1" eaLnBrk="1" hangingPunct="1"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Standing on both feet &amp; contracting hip flexors, the trunk &amp; pelvis rotate anteriorly</a:t>
            </a:r>
          </a:p>
          <a:p>
            <a:pPr lvl="1" eaLnBrk="1" hangingPunct="1">
              <a:defRPr/>
            </a:pPr>
            <a:r>
              <a:rPr lang="en-US" sz="2400" dirty="0">
                <a:latin typeface="Arial Unicode MS" pitchFamily="34" charset="-128"/>
                <a:cs typeface="Times New Roman" pitchFamily="18" charset="0"/>
              </a:rPr>
              <a:t>Lying supine &amp; contracting hip flexors, the thighs move forward into flexion on the stable pelvis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Hip Joint and Pelvic Girdle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9-</a:t>
            </a:r>
            <a:fld id="{2C868909-0DC6-464A-90CD-78F6F670750E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>
                <a:defRPr/>
              </a:pPr>
              <a:t>8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18891"/>
      </p:ext>
    </p:extLst>
  </p:cSld>
  <p:clrMapOvr>
    <a:masterClrMapping/>
  </p:clrMapOvr>
  <p:transition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63F6-C35E-465B-ADD0-B6892973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Flexors</a:t>
            </a:r>
          </a:p>
        </p:txBody>
      </p:sp>
      <p:pic>
        <p:nvPicPr>
          <p:cNvPr id="1026" name="Picture 2" descr="Image result for hip flexor muscles">
            <a:extLst>
              <a:ext uri="{FF2B5EF4-FFF2-40B4-BE49-F238E27FC236}">
                <a16:creationId xmlns:a16="http://schemas.microsoft.com/office/drawing/2014/main" id="{6A80C891-CC6F-46CE-8311-C632CAF6D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70" y="715616"/>
            <a:ext cx="4731026" cy="56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27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211</Words>
  <Application>Microsoft Office PowerPoint</Application>
  <PresentationFormat>Widescreen</PresentationFormat>
  <Paragraphs>61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Calibri</vt:lpstr>
      <vt:lpstr>Century Gothic</vt:lpstr>
      <vt:lpstr>Garamond</vt:lpstr>
      <vt:lpstr>Times New Roman</vt:lpstr>
      <vt:lpstr>Wingdings 3</vt:lpstr>
      <vt:lpstr>Ion Boardroom</vt:lpstr>
      <vt:lpstr>Chp 11 The Hip and Thigh</vt:lpstr>
      <vt:lpstr>Hip Joint Movements</vt:lpstr>
      <vt:lpstr>Pelvic Landmarks</vt:lpstr>
      <vt:lpstr>Femur</vt:lpstr>
      <vt:lpstr>Acetabulofemoral Joint</vt:lpstr>
      <vt:lpstr>Ligaments</vt:lpstr>
      <vt:lpstr>Muscles</vt:lpstr>
      <vt:lpstr>Muscles</vt:lpstr>
      <vt:lpstr>Hip Flexors</vt:lpstr>
      <vt:lpstr>Hip Flexors</vt:lpstr>
      <vt:lpstr>Anterior Muscles</vt:lpstr>
      <vt:lpstr>Anterior Deeper</vt:lpstr>
      <vt:lpstr>Anterior Deepest </vt:lpstr>
      <vt:lpstr>Lateral Muscles</vt:lpstr>
      <vt:lpstr>Posterior Muscles</vt:lpstr>
      <vt:lpstr>Posterior muscles</vt:lpstr>
      <vt:lpstr>Sciatic Nerve</vt:lpstr>
      <vt:lpstr>Pififormis Syndrome</vt:lpstr>
      <vt:lpstr>Adductors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Hip, Pelvis and Thigh Muscles</dc:title>
  <dc:creator>Venona Orr</dc:creator>
  <cp:lastModifiedBy>Venona Orr</cp:lastModifiedBy>
  <cp:revision>3</cp:revision>
  <dcterms:created xsi:type="dcterms:W3CDTF">2019-04-15T22:39:47Z</dcterms:created>
  <dcterms:modified xsi:type="dcterms:W3CDTF">2019-04-15T23:02:04Z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