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74" r:id="rId7"/>
    <p:sldId id="261" r:id="rId8"/>
    <p:sldId id="262" r:id="rId9"/>
    <p:sldId id="275" r:id="rId10"/>
    <p:sldId id="280" r:id="rId11"/>
    <p:sldId id="277" r:id="rId12"/>
    <p:sldId id="278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1" autoAdjust="0"/>
    <p:restoredTop sz="94660"/>
  </p:normalViewPr>
  <p:slideViewPr>
    <p:cSldViewPr>
      <p:cViewPr varScale="1">
        <p:scale>
          <a:sx n="62" d="100"/>
          <a:sy n="62" d="100"/>
        </p:scale>
        <p:origin x="98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FC1D-9B3E-4972-97BF-8B25621BC3A6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9583-98D9-440E-B287-F876F79DA49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FC1D-9B3E-4972-97BF-8B25621BC3A6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9583-98D9-440E-B287-F876F79DA4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FC1D-9B3E-4972-97BF-8B25621BC3A6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9583-98D9-440E-B287-F876F79DA4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FC1D-9B3E-4972-97BF-8B25621BC3A6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9583-98D9-440E-B287-F876F79DA4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FC1D-9B3E-4972-97BF-8B25621BC3A6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9583-98D9-440E-B287-F876F79DA49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FC1D-9B3E-4972-97BF-8B25621BC3A6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9583-98D9-440E-B287-F876F79DA4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FC1D-9B3E-4972-97BF-8B25621BC3A6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9583-98D9-440E-B287-F876F79DA49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FC1D-9B3E-4972-97BF-8B25621BC3A6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9583-98D9-440E-B287-F876F79DA4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FC1D-9B3E-4972-97BF-8B25621BC3A6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9583-98D9-440E-B287-F876F79DA4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FC1D-9B3E-4972-97BF-8B25621BC3A6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9583-98D9-440E-B287-F876F79DA49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FC1D-9B3E-4972-97BF-8B25621BC3A6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99583-98D9-440E-B287-F876F79DA49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F8EFC1D-9B3E-4972-97BF-8B25621BC3A6}" type="datetimeFigureOut">
              <a:rPr lang="en-US" smtClean="0"/>
              <a:t>3/30/2019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AA99583-98D9-440E-B287-F876F79DA49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line.com/symptom/numbness" TargetMode="External"/><Relationship Id="rId2" Type="http://schemas.openxmlformats.org/officeDocument/2006/relationships/hyperlink" Target="https://www.healthline.com/health/tmj-disorders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Thorax</a:t>
            </a:r>
          </a:p>
        </p:txBody>
      </p:sp>
    </p:spTree>
    <p:extLst>
      <p:ext uri="{BB962C8B-B14F-4D97-AF65-F5344CB8AC3E}">
        <p14:creationId xmlns:p14="http://schemas.microsoft.com/office/powerpoint/2010/main" val="2929408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30CC9A86-C0D5-4BBF-853D-CC93D68F4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143000"/>
            <a:ext cx="447675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9723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CB469-14A1-4C00-BB02-C20D7008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UCS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DC47A-51CA-4FB3-BBC7-809E53DE85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neck pain</a:t>
            </a:r>
          </a:p>
          <a:p>
            <a:r>
              <a:rPr lang="en-US" dirty="0"/>
              <a:t>headache</a:t>
            </a:r>
          </a:p>
          <a:p>
            <a:r>
              <a:rPr lang="en-US" dirty="0"/>
              <a:t>weakness in the front of the neck</a:t>
            </a:r>
          </a:p>
          <a:p>
            <a:r>
              <a:rPr lang="en-US" dirty="0"/>
              <a:t>strain in the back of the neck</a:t>
            </a:r>
          </a:p>
          <a:p>
            <a:r>
              <a:rPr lang="en-US" dirty="0"/>
              <a:t>pain in the upper back and shoulders</a:t>
            </a:r>
          </a:p>
          <a:p>
            <a:r>
              <a:rPr lang="en-US" dirty="0"/>
              <a:t>tightness and pain in the chest</a:t>
            </a:r>
          </a:p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jaw pain</a:t>
            </a:r>
            <a:endParaRPr lang="en-US" dirty="0"/>
          </a:p>
          <a:p>
            <a:r>
              <a:rPr lang="en-US" dirty="0"/>
              <a:t>fatigue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3801F2-8266-48D3-ABDB-7D3AFC2BF75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lower back pain</a:t>
            </a:r>
          </a:p>
          <a:p>
            <a:r>
              <a:rPr lang="en-US" dirty="0"/>
              <a:t>trouble with sitting to read or watch TV</a:t>
            </a:r>
          </a:p>
          <a:p>
            <a:r>
              <a:rPr lang="en-US" dirty="0"/>
              <a:t>trouble driving for long periods</a:t>
            </a:r>
          </a:p>
          <a:p>
            <a:r>
              <a:rPr lang="en-US" dirty="0"/>
              <a:t>restricted movement in the neck and shoulders</a:t>
            </a:r>
          </a:p>
          <a:p>
            <a:r>
              <a:rPr lang="en-US" dirty="0"/>
              <a:t>pain and reduced movement in the ribs</a:t>
            </a:r>
          </a:p>
          <a:p>
            <a:r>
              <a:rPr lang="en-US" dirty="0"/>
              <a:t>pain,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n-US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numbness</a:t>
            </a:r>
            <a:r>
              <a:rPr lang="en-US" u="sng" dirty="0"/>
              <a:t>, </a:t>
            </a:r>
            <a:r>
              <a:rPr lang="en-US" dirty="0"/>
              <a:t>and tingling in the upper arms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34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3769F-4A75-4F73-906B-BB8C6C67E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UCS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EC459-3F88-4D76-A749-B52B9C9CFE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1. Identify the condition</a:t>
            </a:r>
          </a:p>
          <a:p>
            <a:r>
              <a:rPr lang="en-US" dirty="0"/>
              <a:t>2. Postural Assessments</a:t>
            </a:r>
          </a:p>
          <a:p>
            <a:pPr lvl="1"/>
            <a:r>
              <a:rPr lang="en-US" dirty="0"/>
              <a:t>Static</a:t>
            </a:r>
          </a:p>
          <a:p>
            <a:pPr lvl="2"/>
            <a:r>
              <a:rPr lang="en-US" dirty="0"/>
              <a:t>Position of ear, shoulders and GH joint</a:t>
            </a:r>
          </a:p>
          <a:p>
            <a:pPr lvl="1"/>
            <a:r>
              <a:rPr lang="en-US" dirty="0"/>
              <a:t>Dynamic</a:t>
            </a:r>
          </a:p>
          <a:p>
            <a:pPr lvl="2"/>
            <a:r>
              <a:rPr lang="en-US" dirty="0"/>
              <a:t>Gait, overhead press, pushing and pulling movements</a:t>
            </a:r>
          </a:p>
          <a:p>
            <a:pPr lvl="2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12CF14-6ED4-42A8-8EDB-A6D046812F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• Arms falling forward or to side during the descent</a:t>
            </a:r>
            <a:br>
              <a:rPr lang="en-US" dirty="0"/>
            </a:br>
            <a:r>
              <a:rPr lang="en-US" dirty="0"/>
              <a:t>• Head migrating forward</a:t>
            </a:r>
            <a:br>
              <a:rPr lang="en-US" dirty="0"/>
            </a:br>
            <a:r>
              <a:rPr lang="en-US" dirty="0"/>
              <a:t>• Elevating or elevated shoulder blades</a:t>
            </a:r>
            <a:br>
              <a:rPr lang="en-US" dirty="0"/>
            </a:br>
            <a:r>
              <a:rPr lang="en-US" dirty="0"/>
              <a:t>• Elbows flexed or challenged in keeping arms straight</a:t>
            </a:r>
          </a:p>
        </p:txBody>
      </p:sp>
    </p:spTree>
    <p:extLst>
      <p:ext uri="{BB962C8B-B14F-4D97-AF65-F5344CB8AC3E}">
        <p14:creationId xmlns:p14="http://schemas.microsoft.com/office/powerpoint/2010/main" val="65093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1EDDC9E-2EB3-4665-BEE1-C9BE9F6CD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UCS Treatment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D972D1A-6C19-4099-8693-BD514D3B7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334000"/>
          </a:xfrm>
        </p:spPr>
        <p:txBody>
          <a:bodyPr>
            <a:normAutofit/>
          </a:bodyPr>
          <a:lstStyle/>
          <a:p>
            <a:r>
              <a:rPr lang="en-US" dirty="0"/>
              <a:t>Exercise</a:t>
            </a:r>
          </a:p>
          <a:p>
            <a:pPr lvl="1"/>
            <a:r>
              <a:rPr lang="en-US" dirty="0"/>
              <a:t>Relax and lengthen the overactive muscles</a:t>
            </a:r>
          </a:p>
          <a:p>
            <a:pPr lvl="1"/>
            <a:r>
              <a:rPr lang="en-US" dirty="0"/>
              <a:t>Strengthen the underactive muscles</a:t>
            </a:r>
          </a:p>
          <a:p>
            <a:pPr lvl="1"/>
            <a:r>
              <a:rPr lang="en-US" dirty="0"/>
              <a:t>Devise ways to use these muscles synergistically in functional movements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should increase strength, ROM and allow better movement patterns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BENEFITS </a:t>
            </a:r>
          </a:p>
          <a:p>
            <a:pPr lvl="2"/>
            <a:r>
              <a:rPr lang="en-US" dirty="0"/>
              <a:t>Decrease in pain</a:t>
            </a:r>
          </a:p>
          <a:p>
            <a:pPr lvl="2"/>
            <a:r>
              <a:rPr lang="en-US" dirty="0"/>
              <a:t>Better ROM and functional movements</a:t>
            </a:r>
          </a:p>
          <a:p>
            <a:pPr lvl="2"/>
            <a:r>
              <a:rPr lang="en-US" dirty="0"/>
              <a:t>Stability of upper body</a:t>
            </a:r>
          </a:p>
          <a:p>
            <a:pPr lvl="2"/>
            <a:r>
              <a:rPr lang="en-US" dirty="0"/>
              <a:t>Improved Physical performance</a:t>
            </a:r>
          </a:p>
        </p:txBody>
      </p:sp>
    </p:spTree>
    <p:extLst>
      <p:ext uri="{BB962C8B-B14F-4D97-AF65-F5344CB8AC3E}">
        <p14:creationId xmlns:p14="http://schemas.microsoft.com/office/powerpoint/2010/main" val="303862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Bones of the Thorax and Landmarks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Anterior View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1200" dirty="0"/>
              <a:t>Thoracic vertebrae</a:t>
            </a:r>
          </a:p>
          <a:p>
            <a:pPr marL="0" indent="0">
              <a:buNone/>
            </a:pPr>
            <a:r>
              <a:rPr lang="en-US" sz="1200" dirty="0"/>
              <a:t>Ribs</a:t>
            </a:r>
          </a:p>
          <a:p>
            <a:pPr marL="0" indent="0">
              <a:buNone/>
            </a:pPr>
            <a:r>
              <a:rPr lang="en-US" sz="1200" dirty="0"/>
              <a:t>Sternum  (cardiopulmonary </a:t>
            </a:r>
          </a:p>
          <a:p>
            <a:pPr marL="0" indent="0">
              <a:buNone/>
            </a:pPr>
            <a:r>
              <a:rPr lang="en-US" sz="1200" dirty="0"/>
              <a:t>Resuscitation/</a:t>
            </a:r>
            <a:r>
              <a:rPr lang="en-US" sz="1200" dirty="0" err="1"/>
              <a:t>xyphoid</a:t>
            </a:r>
            <a:r>
              <a:rPr lang="en-US" sz="1200" dirty="0"/>
              <a:t> process)</a:t>
            </a:r>
          </a:p>
          <a:p>
            <a:pPr marL="0" indent="0">
              <a:buNone/>
            </a:pPr>
            <a:r>
              <a:rPr lang="en-US" sz="1200" dirty="0"/>
              <a:t>Thoracic cavity (pleura)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True ribs (1-7) attach directly to sternum by costal cartilage</a:t>
            </a:r>
          </a:p>
          <a:p>
            <a:pPr marL="0" indent="0">
              <a:buNone/>
            </a:pPr>
            <a:r>
              <a:rPr lang="en-US" sz="1200" dirty="0"/>
              <a:t>False ribs (8-10) attach by costal cartilage to the 7</a:t>
            </a:r>
            <a:r>
              <a:rPr lang="en-US" sz="1200" baseline="30000" dirty="0"/>
              <a:t>th</a:t>
            </a:r>
            <a:r>
              <a:rPr lang="en-US" sz="1200" dirty="0"/>
              <a:t> rib cartilage</a:t>
            </a:r>
          </a:p>
          <a:p>
            <a:pPr marL="0" indent="0">
              <a:buNone/>
            </a:pPr>
            <a:r>
              <a:rPr lang="en-US" sz="1200" dirty="0"/>
              <a:t>Floating ribs (11, 12) do not attach to sternum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624012"/>
            <a:ext cx="4105275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84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Costochondral</a:t>
            </a:r>
            <a:r>
              <a:rPr lang="en-US" dirty="0"/>
              <a:t> joint and anterior ligaments of the thorax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/>
              <a:t>Sternoclavicular</a:t>
            </a:r>
            <a:r>
              <a:rPr lang="en-US" sz="2000" dirty="0"/>
              <a:t> joint</a:t>
            </a:r>
          </a:p>
          <a:p>
            <a:r>
              <a:rPr lang="en-US" sz="2000" dirty="0"/>
              <a:t>Rib-sternum joints</a:t>
            </a:r>
          </a:p>
          <a:p>
            <a:pPr marL="0" indent="0">
              <a:buNone/>
            </a:pPr>
            <a:r>
              <a:rPr lang="en-US" sz="2000" dirty="0"/>
              <a:t>          </a:t>
            </a:r>
            <a:r>
              <a:rPr lang="en-US" sz="2000" dirty="0" err="1"/>
              <a:t>costochondral</a:t>
            </a:r>
            <a:r>
              <a:rPr lang="en-US" sz="2000" dirty="0"/>
              <a:t> sprain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286000"/>
            <a:ext cx="39052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24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Articulations and ligaments of the thorax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Rib-thoracic vertebra joints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52600"/>
            <a:ext cx="3800475" cy="444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533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respiratory muscles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Quiet</a:t>
            </a:r>
          </a:p>
          <a:p>
            <a:pPr lvl="1"/>
            <a:r>
              <a:rPr lang="en-US" sz="1600" dirty="0"/>
              <a:t>Inspiration</a:t>
            </a:r>
          </a:p>
          <a:p>
            <a:pPr lvl="2"/>
            <a:r>
              <a:rPr lang="en-US" sz="1200" dirty="0"/>
              <a:t>Diaphragm</a:t>
            </a:r>
          </a:p>
          <a:p>
            <a:pPr lvl="2"/>
            <a:r>
              <a:rPr lang="en-US" sz="1200" dirty="0"/>
              <a:t>Internal/external </a:t>
            </a:r>
            <a:r>
              <a:rPr lang="en-US" sz="1200" dirty="0" err="1"/>
              <a:t>intercostals</a:t>
            </a:r>
            <a:endParaRPr lang="en-US" sz="1200" dirty="0"/>
          </a:p>
          <a:p>
            <a:pPr marL="800100" lvl="1"/>
            <a:r>
              <a:rPr lang="en-US" sz="1600" dirty="0"/>
              <a:t>Expiration</a:t>
            </a:r>
          </a:p>
          <a:p>
            <a:pPr lvl="2"/>
            <a:endParaRPr lang="en-US" sz="1200" dirty="0"/>
          </a:p>
          <a:p>
            <a:pPr lvl="2"/>
            <a:endParaRPr lang="en-US" sz="1200" dirty="0"/>
          </a:p>
          <a:p>
            <a:r>
              <a:rPr lang="en-US" sz="2000" dirty="0"/>
              <a:t>Forced</a:t>
            </a:r>
          </a:p>
          <a:p>
            <a:pPr lvl="1"/>
            <a:r>
              <a:rPr lang="en-US" sz="1600" dirty="0"/>
              <a:t>Inspiration</a:t>
            </a:r>
          </a:p>
          <a:p>
            <a:pPr lvl="1"/>
            <a:r>
              <a:rPr lang="en-US" sz="1600" dirty="0"/>
              <a:t>Expiration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3800475" cy="440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802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788632"/>
            <a:ext cx="6477000" cy="430567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Muscles of the Chest, Upper Back and Shoulders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143000"/>
            <a:ext cx="7010400" cy="4876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18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1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334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Inter and subcostals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External and internal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Lateral view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Subcostals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61925"/>
            <a:ext cx="3804234" cy="250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380047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52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376965"/>
            <a:ext cx="3008313" cy="1162050"/>
          </a:xfrm>
        </p:spPr>
        <p:txBody>
          <a:bodyPr/>
          <a:lstStyle/>
          <a:p>
            <a:r>
              <a:rPr lang="en-US" dirty="0"/>
              <a:t>Serratus posterior, superior and inferior portions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599"/>
            <a:ext cx="3800475" cy="469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529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upper cross syndrome">
            <a:extLst>
              <a:ext uri="{FF2B5EF4-FFF2-40B4-BE49-F238E27FC236}">
                <a16:creationId xmlns:a16="http://schemas.microsoft.com/office/drawing/2014/main" id="{5CE67A4D-BE0D-4C10-B780-780BB1B54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68" y="381000"/>
            <a:ext cx="5633509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931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4366</TotalTime>
  <Words>274</Words>
  <Application>Microsoft Office PowerPoint</Application>
  <PresentationFormat>On-screen Show (4:3)</PresentationFormat>
  <Paragraphs>73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Arial</vt:lpstr>
      <vt:lpstr>Clarity</vt:lpstr>
      <vt:lpstr>Thorax</vt:lpstr>
      <vt:lpstr>Bones of the Thorax and Landmarks</vt:lpstr>
      <vt:lpstr>Costochondral joint and anterior ligaments of the thorax</vt:lpstr>
      <vt:lpstr>Articulations and ligaments of the thorax</vt:lpstr>
      <vt:lpstr>Main respiratory muscles</vt:lpstr>
      <vt:lpstr> Muscles of the Chest, Upper Back and Shoulders</vt:lpstr>
      <vt:lpstr>Inter and subcostals</vt:lpstr>
      <vt:lpstr>Serratus posterior, superior and inferior portions</vt:lpstr>
      <vt:lpstr>PowerPoint Presentation</vt:lpstr>
      <vt:lpstr>PowerPoint Presentation</vt:lpstr>
      <vt:lpstr>UCS Symptoms</vt:lpstr>
      <vt:lpstr>Evaluating UCS</vt:lpstr>
      <vt:lpstr>UCS Treatment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 &amp; 9</dc:title>
  <dc:creator>Owner</dc:creator>
  <cp:lastModifiedBy>Venona Orr</cp:lastModifiedBy>
  <cp:revision>26</cp:revision>
  <dcterms:created xsi:type="dcterms:W3CDTF">2011-11-01T02:44:53Z</dcterms:created>
  <dcterms:modified xsi:type="dcterms:W3CDTF">2019-04-01T05:56:18Z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