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274" r:id="rId4"/>
    <p:sldId id="277" r:id="rId5"/>
    <p:sldId id="275" r:id="rId6"/>
    <p:sldId id="257" r:id="rId7"/>
    <p:sldId id="258" r:id="rId8"/>
    <p:sldId id="260" r:id="rId9"/>
    <p:sldId id="264" r:id="rId10"/>
    <p:sldId id="265" r:id="rId11"/>
    <p:sldId id="285" r:id="rId12"/>
    <p:sldId id="267" r:id="rId13"/>
    <p:sldId id="276" r:id="rId14"/>
    <p:sldId id="309" r:id="rId15"/>
    <p:sldId id="269" r:id="rId16"/>
    <p:sldId id="270" r:id="rId17"/>
    <p:sldId id="271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301" r:id="rId26"/>
    <p:sldId id="293" r:id="rId27"/>
    <p:sldId id="306" r:id="rId28"/>
    <p:sldId id="305" r:id="rId29"/>
    <p:sldId id="302" r:id="rId30"/>
    <p:sldId id="304" r:id="rId31"/>
    <p:sldId id="307" r:id="rId32"/>
    <p:sldId id="308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5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011-B1A0-4D50-B24A-B9F67028C770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B174-047F-4035-9B95-70E70CA2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A7D8B5-EB90-48F8-ADA6-62E8D3E38756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57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8B173A-11F7-4DCB-8E18-B1AEB6709C11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2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C523C-F637-46C9-86A6-19C4BB43E33F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8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80CAB-0B35-48B1-BCB1-143A8A108F5F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5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4F55D4-58BB-42E4-8D03-DE99198C842D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977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138EA-5C02-4C65-A4C4-01368C2AB358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1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1586D6-2A41-42CE-A878-E448F61F24CA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21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5BF02-CF19-47E4-A930-EEEBE48B4CD9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21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46B2BA-FC24-4C10-9ED3-860E342A7F6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7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73AAAF-5DAB-40B5-A8EB-5697D34BE356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759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B445EC-354B-4AC2-AC22-89F653C82FAF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71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569579-0DAD-4F85-8302-C71AB9255FF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5E0432-F461-4824-982A-49A7B38224FE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35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FBEC6C-F104-42DE-B7C6-C4B6FDD40A69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16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75166-C77E-46E2-ABA1-49D14D8469A7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7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EB06D-2C48-4AA7-868B-97A6FE4FD550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000000</a:t>
            </a:r>
          </a:p>
        </p:txBody>
      </p:sp>
    </p:spTree>
    <p:extLst>
      <p:ext uri="{BB962C8B-B14F-4D97-AF65-F5344CB8AC3E}">
        <p14:creationId xmlns:p14="http://schemas.microsoft.com/office/powerpoint/2010/main" val="2842096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7133BB-10FF-4174-A757-749E1FB9BAE5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24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A37ACB-1C5E-4989-9DD1-29331F49414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8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D8949E-EE17-4E0A-A13F-678E3EDEDE7A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8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AFA14-62E0-47E3-9510-B9CB739DB829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8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897AA-A37A-4ADA-8F0C-D99436D13F29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1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developmental problems; degenerative diseases, such as arthritis of the spine; osteoporosis with compression fractures of the vertebrae; or trauma to the spine. </a:t>
            </a:r>
            <a:r>
              <a:rPr lang="en-US" b="1" dirty="0"/>
              <a:t>Types:</a:t>
            </a:r>
          </a:p>
          <a:p>
            <a:r>
              <a:rPr lang="en-US" dirty="0"/>
              <a:t>Postural – slouching, girls, no pain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3B174-047F-4035-9B95-70E70CA272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Lumbar </a:t>
            </a:r>
            <a:r>
              <a:rPr lang="en-US" dirty="0" err="1"/>
              <a:t>hyperlordosis</a:t>
            </a:r>
            <a:endParaRPr lang="en-US" dirty="0"/>
          </a:p>
          <a:p>
            <a:r>
              <a:rPr lang="en-US" dirty="0"/>
              <a:t>Swayback</a:t>
            </a:r>
          </a:p>
          <a:p>
            <a:r>
              <a:rPr lang="en-US" dirty="0"/>
              <a:t>Anterior curve</a:t>
            </a:r>
          </a:p>
          <a:p>
            <a:r>
              <a:rPr lang="en-US" dirty="0"/>
              <a:t>Convex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3B174-047F-4035-9B95-70E70CA272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 posture, inactivity, sedentary   </a:t>
            </a:r>
            <a:r>
              <a:rPr lang="en-US" sz="1200" b="0" dirty="0"/>
              <a:t>.</a:t>
            </a:r>
            <a:r>
              <a:rPr lang="en-US" sz="1200" dirty="0"/>
              <a:t> The spinal imbalance affects the arms, legs, head pelvis, and rib cage as well as the rest of the body.</a:t>
            </a:r>
            <a:endParaRPr lang="en-US" dirty="0"/>
          </a:p>
          <a:p>
            <a:r>
              <a:rPr lang="en-US" dirty="0"/>
              <a:t>Contributes to: headaches, insomnia, back pain, shallow breathing and sciatica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3B174-047F-4035-9B95-70E70CA272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8558-FB7A-440E-9B00-84D449A86626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2011-E5AF-4007-94DE-89FB3873F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0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Spinal Column and Pelvis</a:t>
            </a:r>
          </a:p>
        </p:txBody>
      </p:sp>
    </p:spTree>
    <p:extLst>
      <p:ext uri="{BB962C8B-B14F-4D97-AF65-F5344CB8AC3E}">
        <p14:creationId xmlns:p14="http://schemas.microsoft.com/office/powerpoint/2010/main" val="74949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Intervertebral Disc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0224"/>
            <a:ext cx="5943599" cy="46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72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248400" cy="4495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Intervertebral disks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between &amp; adhering to articular cartilage of vertebral bodies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annulus fibrosus - outer rim of dense fibrocartilage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nucleus pulposus - central gelatinous, pulpy substance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compressed elastic material </a:t>
            </a:r>
            <a:br>
              <a:rPr lang="en-US">
                <a:latin typeface="Arial Unicode MS" pitchFamily="34" charset="-128"/>
                <a:cs typeface="Times New Roman" pitchFamily="18" charset="0"/>
              </a:rPr>
            </a:br>
            <a:r>
              <a:rPr lang="en-US">
                <a:latin typeface="Arial Unicode MS" pitchFamily="34" charset="-128"/>
                <a:cs typeface="Times New Roman" pitchFamily="18" charset="0"/>
              </a:rPr>
              <a:t>allows compression in all </a:t>
            </a:r>
            <a:br>
              <a:rPr lang="en-US">
                <a:latin typeface="Arial Unicode MS" pitchFamily="34" charset="-128"/>
                <a:cs typeface="Times New Roman" pitchFamily="18" charset="0"/>
              </a:rPr>
            </a:br>
            <a:r>
              <a:rPr lang="en-US">
                <a:latin typeface="Arial Unicode MS" pitchFamily="34" charset="-128"/>
                <a:cs typeface="Times New Roman" pitchFamily="18" charset="0"/>
              </a:rPr>
              <a:t>directions along with torsion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become less resilient with age, injury, or improper use, resulting </a:t>
            </a:r>
            <a:br>
              <a:rPr lang="en-US">
                <a:latin typeface="Arial Unicode MS" pitchFamily="34" charset="-128"/>
                <a:cs typeface="Times New Roman" pitchFamily="18" charset="0"/>
              </a:rPr>
            </a:br>
            <a:r>
              <a:rPr lang="en-US">
                <a:latin typeface="Arial Unicode MS" pitchFamily="34" charset="-128"/>
                <a:cs typeface="Times New Roman" pitchFamily="18" charset="0"/>
              </a:rPr>
              <a:t>in a weakened annulus fibrosus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49E5C42E-6104-4D15-B012-9522C98EA9BB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75526" name="Object 6"/>
          <p:cNvGraphicFramePr>
            <a:graphicFrameLocks noChangeAspect="1"/>
          </p:cNvGraphicFramePr>
          <p:nvPr/>
        </p:nvGraphicFramePr>
        <p:xfrm>
          <a:off x="5554663" y="1600200"/>
          <a:ext cx="35814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4780952" imgH="3362794" progId="MSPhotoEd.3">
                  <p:embed/>
                </p:oleObj>
              </mc:Choice>
              <mc:Fallback>
                <p:oleObj name="Photo Editor Photo" r:id="rId4" imgW="4780952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1600200"/>
                        <a:ext cx="3581400" cy="2519363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5527" name="Picture 7" descr="tho58911_120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2738"/>
            <a:ext cx="3352800" cy="22780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1152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Intervertebral Disc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3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COMMON CONDITIONS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Lordosis - increased anterior curve of lumbar &amp; cervical curves (swayback)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Kyphosis - increased posterior curve of thoracic curve </a:t>
            </a: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(hunchback, round shoulders)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Lumbar kyphosis - reduction of normal lordotic curve, resulting in a flat-back appearance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Scoliosis – excessive lateral curvatures or sideward deviations of spine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0025714E-8D44-47D8-B65A-56F9A326F1BF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11138"/>
      </p:ext>
    </p:extLst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6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2" descr="Related image">
            <a:extLst>
              <a:ext uri="{FF2B5EF4-FFF2-40B4-BE49-F238E27FC236}">
                <a16:creationId xmlns:a16="http://schemas.microsoft.com/office/drawing/2014/main" id="{9C39EEED-3141-4F21-88A4-790F11813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77595"/>
            <a:ext cx="8178799" cy="47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Autofit/>
          </a:bodyPr>
          <a:lstStyle/>
          <a:p>
            <a:r>
              <a:rPr lang="en-US" sz="2800" b="0" dirty="0"/>
              <a:t>40-45 degrees of rounding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75350"/>
          </a:xfrm>
        </p:spPr>
        <p:txBody>
          <a:bodyPr/>
          <a:lstStyle/>
          <a:p>
            <a:r>
              <a:rPr lang="en-US" dirty="0"/>
              <a:t>Hyper - KYPHOSIS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Hunchback</a:t>
            </a:r>
          </a:p>
          <a:p>
            <a:r>
              <a:rPr lang="en-US" sz="2800" dirty="0"/>
              <a:t>Round 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Causes: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Tight muscles: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Weak muscles: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Treatment: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6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>
            <a:normAutofit/>
          </a:bodyPr>
          <a:lstStyle/>
          <a:p>
            <a:r>
              <a:rPr lang="en-US" sz="2400" dirty="0"/>
              <a:t>Hyper - </a:t>
            </a:r>
            <a:r>
              <a:rPr lang="en-US" sz="2400" dirty="0" err="1"/>
              <a:t>Lordosis</a:t>
            </a:r>
            <a:r>
              <a:rPr lang="en-US" dirty="0"/>
              <a:t>      </a:t>
            </a:r>
            <a:endParaRPr lang="en-US" sz="13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4985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 80% percent of all hyper -</a:t>
            </a:r>
            <a:r>
              <a:rPr lang="en-US" sz="1800" dirty="0" err="1"/>
              <a:t>lordosis</a:t>
            </a:r>
            <a:r>
              <a:rPr lang="en-US" sz="1800" dirty="0"/>
              <a:t> cases have decreased heart, lung, and cardiovascular capacity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sz="2000" b="1" dirty="0"/>
              <a:t>Causes: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Tight muscles: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Weak muscles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Treatment: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4648199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1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Scoliosis</a:t>
            </a:r>
            <a:r>
              <a:rPr lang="en-US" dirty="0"/>
              <a:t> - </a:t>
            </a:r>
            <a:r>
              <a:rPr lang="en-US" sz="1800" b="0" dirty="0"/>
              <a:t>scoliosis is a structural imbalance of the body as a whole.</a:t>
            </a:r>
            <a:r>
              <a:rPr lang="en-US" sz="1800" dirty="0"/>
              <a:t> </a:t>
            </a:r>
            <a:endParaRPr lang="en-US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876800"/>
          </a:xfrm>
        </p:spPr>
        <p:txBody>
          <a:bodyPr>
            <a:normAutofit/>
          </a:bodyPr>
          <a:lstStyle/>
          <a:p>
            <a:r>
              <a:rPr lang="en-US" sz="2000" b="1" dirty="0"/>
              <a:t> </a:t>
            </a:r>
            <a:r>
              <a:rPr lang="en-US" sz="2400" b="1" dirty="0"/>
              <a:t>Contributes to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b="1" dirty="0"/>
              <a:t>Causes:</a:t>
            </a:r>
          </a:p>
          <a:p>
            <a:endParaRPr lang="en-US" sz="2400" dirty="0"/>
          </a:p>
          <a:p>
            <a:r>
              <a:rPr lang="en-US" sz="2400" b="1" dirty="0"/>
              <a:t>Tight muscles: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Weak muscles:</a:t>
            </a:r>
          </a:p>
          <a:p>
            <a:endParaRPr lang="en-US" sz="2400" b="1" dirty="0"/>
          </a:p>
          <a:p>
            <a:r>
              <a:rPr lang="en-US" sz="2400" b="1" dirty="0"/>
              <a:t>Treatments: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2259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3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95425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12 pairs of ribs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7 pairs of true ribs attach directly to sternum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5 pairs of false ribs</a:t>
            </a:r>
          </a:p>
          <a:p>
            <a:pPr lvl="2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3 pairs attach indirectly to sternum</a:t>
            </a:r>
          </a:p>
          <a:p>
            <a:pPr lvl="2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2 pairs of floating ribs - ends are free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045BCF98-1758-44DC-8000-2F10A16DEC66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4583" name="Picture 7" descr="tho58911_120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257800" cy="4224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4096"/>
      </p:ext>
    </p:extLst>
  </p:cSld>
  <p:clrMapOvr>
    <a:masterClrMapping/>
  </p:clrMapOvr>
  <p:transition spd="slow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257800" cy="4495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All ribs attached posteriorly to thoracic vertebrae</a:t>
            </a:r>
            <a:endParaRPr lang="en-US" sz="240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Sternum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Manubrium, body of sternum, &amp; xiphoid process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54CD4E56-009B-489A-AD6A-2BC00A7AB38B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5607" name="Picture 4" descr="tho58911_12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0963"/>
            <a:ext cx="5029200" cy="23574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5" descr="tho58911_12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73213"/>
            <a:ext cx="3767138" cy="46751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02475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The Trunk and Spinal Column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Vertebral column – complex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24 intricate &amp; complex articulating vertebrae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31 pairs of spinal nerves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most complex part of body other than CNS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Abdominal muscles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some sections linked by fascia &amp; tendinous bands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do not attach from bone to bone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Many small intrinsic muscles act on head, vertebral column, &amp; thorax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assist in spinal stabilization or respiration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too deep to palpate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8D255E55-08CF-4D30-963A-DD2992045CB3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45576"/>
      </p:ext>
    </p:extLst>
  </p:cSld>
  <p:clrMapOvr>
    <a:masterClrMapping/>
  </p:clrMapOvr>
  <p:transition spd="slow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2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Key bony landmarks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>
                <a:latin typeface="Arial Unicode MS" pitchFamily="34" charset="-128"/>
                <a:cs typeface="Times New Roman" pitchFamily="18" charset="0"/>
              </a:rPr>
              <a:t>muscles of neck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mastoid process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transverse processes of cervical spine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spinous processes of cervical spine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spinous processes of upper 4 thoracic vertebrae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manubrium of sternum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medial clavicle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24EC340C-A6F1-409D-9947-14615314223D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3389"/>
      </p:ext>
    </p:extLst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620000" cy="5060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Key bony landmarks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 Unicode MS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posterior muscles of spine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spinous processes of thoracic spine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transverse processes of thoracic spine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posterior ribs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latin typeface="Arial Unicode MS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anterior trunk muscles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borders of lower 8 ribs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costal cartilages of ribs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iliac crest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pubic crest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14F5172C-DAB3-44DB-BC1C-F23EF7169541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20003"/>
      </p:ext>
    </p:extLst>
  </p:cSld>
  <p:clrMapOvr>
    <a:masterClrMapping/>
  </p:clrMapOvr>
  <p:transition spd="slow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096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Atlantooccipital joint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first joint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formed by occipital condyles of skull sitting on articular fossa of the 1</a:t>
            </a:r>
            <a:r>
              <a:rPr lang="en-US" sz="2400" baseline="30000">
                <a:latin typeface="Arial Unicode MS" pitchFamily="34" charset="-128"/>
                <a:cs typeface="Times New Roman" pitchFamily="18" charset="0"/>
              </a:rPr>
              <a:t>st</a:t>
            </a:r>
            <a:r>
              <a:rPr lang="en-US" sz="2400">
                <a:latin typeface="Arial Unicode MS" pitchFamily="34" charset="-128"/>
                <a:cs typeface="Times New Roman" pitchFamily="18" charset="0"/>
              </a:rPr>
              <a:t> vertebra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allows capital flexion &amp; extension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Atlantoaxial joint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Atlas (C1) sits on axis (C2)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Most cervical rotation occurs here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Trochoid or pivot-type joint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Most mobile joint of any two vertebrae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00147C0F-3846-4C63-8E52-C3935E1A34AF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3013"/>
            <a:ext cx="3276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304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6096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Minimal movement between any 2 vertebrae (except atlantoaxial joint)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Cumulative effect of combined movement from several vertebrae allows for substantial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Vertebral articulations classified as arthrodial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Gliding-type joints due to limited gliding movements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Gliding movement between superior &amp; inferior articular processes of facets joints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DC5D08A3-746D-4037-A048-5CE92B43C7D8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74501" name="Picture 5" descr="tho58911_120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2475"/>
            <a:ext cx="3048000" cy="18764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45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295400"/>
            <a:ext cx="3052762" cy="3276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919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96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Most movement occurs in cervical &amp; lumbar</a:t>
            </a:r>
          </a:p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Some slight thoracic movement</a:t>
            </a:r>
          </a:p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Movements of head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Movement between cranium &amp; 1</a:t>
            </a:r>
            <a:r>
              <a:rPr lang="en-US" sz="2400" baseline="30000">
                <a:latin typeface="Arial Unicode MS" pitchFamily="34" charset="-128"/>
                <a:cs typeface="Times New Roman" pitchFamily="18" charset="0"/>
              </a:rPr>
              <a:t>st</a:t>
            </a:r>
            <a:r>
              <a:rPr lang="en-US" sz="2400">
                <a:latin typeface="Arial Unicode MS" pitchFamily="34" charset="-128"/>
                <a:cs typeface="Times New Roman" pitchFamily="18" charset="0"/>
              </a:rPr>
              <a:t> cervical and within other cervical vertebrae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Referred as cervical movements</a:t>
            </a:r>
          </a:p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Trunk movements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Lumbar motion terminology describes combined motion in thoracic &amp; lumbar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1AAF954E-F9F8-4C2F-AB7E-5921AE29C0DC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728"/>
      </p:ext>
    </p:extLst>
  </p:cSld>
  <p:clrMapOvr>
    <a:masterClrMapping/>
  </p:clrMapOvr>
  <p:transition spd="slow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867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Anteriorly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Two pelvic bones join to form symphysis pubis, amphiarthrodial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Posteriorly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Sacrum is between the 2 pelvic bones &amp; forms the sacroiliac joints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Strong ligaments unite these bones to form rigid, slightly movable joints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Hip Joint and Pelvic Girdle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9-</a:t>
            </a:r>
            <a:fld id="{9B4040C8-4A52-44D2-87BF-3D401C717765}" type="slidenum">
              <a:rPr lang="en-US" altLang="en-US" sz="1400" smtClean="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25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338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1349" r="6874" b="65089"/>
          <a:stretch>
            <a:fillRect/>
          </a:stretch>
        </p:blipFill>
        <p:spPr bwMode="auto">
          <a:xfrm>
            <a:off x="5867400" y="3659188"/>
            <a:ext cx="3201988" cy="281781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007" r="3577" b="62721"/>
          <a:stretch>
            <a:fillRect/>
          </a:stretch>
        </p:blipFill>
        <p:spPr bwMode="auto">
          <a:xfrm>
            <a:off x="5867400" y="609600"/>
            <a:ext cx="3200400" cy="30321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8812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Trunk &amp; Spinal Column Muscles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Large abdominal muscles - lumbar movements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Rectus abdominis, external oblique abdominal, internal oblique abdominal &amp; quadratus lumborum</a:t>
            </a:r>
          </a:p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Numerous small muscles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Many originate on one vertebra &amp; insert on next vertebra</a:t>
            </a:r>
          </a:p>
          <a:p>
            <a:pPr lvl="1" eaLnBrk="1" hangingPunct="1"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Important in functioning of spine</a:t>
            </a:r>
          </a:p>
          <a:p>
            <a:pPr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Grouped according to location &amp;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9D964232-894F-427D-B373-2174F981938A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76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Cervical Flexion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Agonists</a:t>
            </a:r>
            <a:endParaRPr lang="en-US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Sternocleidomastoid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8E323AAA-477E-4EC3-A676-38E5765901CF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10341" name="Object 5"/>
          <p:cNvGraphicFramePr>
            <a:graphicFrameLocks noChangeAspect="1"/>
          </p:cNvGraphicFramePr>
          <p:nvPr/>
        </p:nvGraphicFramePr>
        <p:xfrm>
          <a:off x="1219200" y="2354263"/>
          <a:ext cx="37607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hoto Editor Photo" r:id="rId4" imgW="7659169" imgH="8380952" progId="MSPhotoEd.3">
                  <p:embed/>
                </p:oleObj>
              </mc:Choice>
              <mc:Fallback>
                <p:oleObj name="Photo Editor Photo" r:id="rId4" imgW="7659169" imgH="8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54263"/>
                        <a:ext cx="3760788" cy="4114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0342" name="Object 6"/>
          <p:cNvGraphicFramePr>
            <a:graphicFrameLocks noChangeAspect="1"/>
          </p:cNvGraphicFramePr>
          <p:nvPr/>
        </p:nvGraphicFramePr>
        <p:xfrm>
          <a:off x="4926013" y="2354263"/>
          <a:ext cx="33035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 Editor Photo" r:id="rId6" imgW="5819048" imgH="7249537" progId="MSPhotoEd.3">
                  <p:embed/>
                </p:oleObj>
              </mc:Choice>
              <mc:Fallback>
                <p:oleObj name="Photo Editor Photo" r:id="rId6" imgW="5819048" imgH="7249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2354263"/>
                        <a:ext cx="3303587" cy="4114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10456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Lumbar Extension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28750"/>
            <a:ext cx="3352800" cy="51546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Agonists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(groups)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Iliocostalis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Semispinalis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Spinalis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Longissimus</a:t>
            </a:r>
          </a:p>
          <a:p>
            <a:pPr lvl="1"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Erector Spinae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Multifidus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QL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85583498-F7AD-43BE-ADB1-590ECAF9C96E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057" name="Picture 9" descr="Image result for lumbar extension muscles">
            <a:extLst>
              <a:ext uri="{FF2B5EF4-FFF2-40B4-BE49-F238E27FC236}">
                <a16:creationId xmlns:a16="http://schemas.microsoft.com/office/drawing/2014/main" id="{1E1C007D-0F86-41C2-874B-AACC25FF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8170"/>
            <a:ext cx="5029200" cy="53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305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Trunk &amp; Spinal Column Muscles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Abdominal wall muscles do not go from bone to bone but attach into an aponeurosis (fascia) around rectus abdominis area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external oblique abdominal, internal oblique abdominal &amp; transversus abdominis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3AA33F46-8B57-46A8-A051-83A40AAF98A7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6598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27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Normal curves within moveable spine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Thoracic &amp; sacral</a:t>
            </a:r>
          </a:p>
          <a:p>
            <a:pPr lvl="1"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Cervical &amp; lumbar</a:t>
            </a:r>
          </a:p>
          <a:p>
            <a:pPr lvl="1" eaLnBrk="1" hangingPunct="1">
              <a:defRPr/>
            </a:pPr>
            <a:r>
              <a:rPr lang="en-US" u="sng" dirty="0">
                <a:latin typeface="Arial Unicode MS" pitchFamily="34" charset="-128"/>
                <a:cs typeface="Times New Roman" pitchFamily="18" charset="0"/>
              </a:rPr>
              <a:t>Spinal curves enable it to absorb blows &amp; shocks</a:t>
            </a:r>
          </a:p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Vertebrae increase in size from cervical to lumbar region due to lower back having to support more weight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58E8C443-FD42-4C61-81D6-F83EF1C1A3C5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10555"/>
      </p:ext>
    </p:extLst>
  </p:cSld>
  <p:clrMapOvr>
    <a:masterClrMapping/>
  </p:clrMapOvr>
  <p:transition spd="slow"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Muscles of the Abdominal Wall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1447800"/>
            <a:ext cx="23812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Rectus abdominis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External oblique abdominal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Internal oblique abdominal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Transverse abdominis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E2D4D76A-1931-43E0-91EC-E5B1BE622DAA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8135" name="Picture 5" descr="tho58911_1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5105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6" descr="tho58911_12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60875"/>
            <a:ext cx="4876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7968"/>
      </p:ext>
    </p:extLst>
  </p:cSld>
  <p:clrMapOvr>
    <a:masterClrMapping/>
  </p:clrMapOvr>
  <p:transition spd="slow">
    <p:pull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Lumbar Flexion</a:t>
            </a:r>
          </a:p>
        </p:txBody>
      </p:sp>
      <p:sp>
        <p:nvSpPr>
          <p:cNvPr id="914440" name="Rectangle 8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2819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Agonists</a:t>
            </a:r>
            <a:endParaRPr lang="en-US" sz="3600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Rectus abdominis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External oblique abdominal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Internal oblique abdominal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1BB50D13-BE99-4AB5-93F1-EA39AC5EFE39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14436" name="Object 4"/>
          <p:cNvGraphicFramePr>
            <a:graphicFrameLocks noChangeAspect="1"/>
          </p:cNvGraphicFramePr>
          <p:nvPr/>
        </p:nvGraphicFramePr>
        <p:xfrm>
          <a:off x="5276850" y="1447800"/>
          <a:ext cx="19272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Photo Editor Photo" r:id="rId4" imgW="1943371" imgH="4839375" progId="MSPhotoEd.3">
                  <p:embed/>
                </p:oleObj>
              </mc:Choice>
              <mc:Fallback>
                <p:oleObj name="Photo Editor Photo" r:id="rId4" imgW="1943371" imgH="483937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447800"/>
                        <a:ext cx="1927225" cy="480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37" name="Object 5"/>
          <p:cNvGraphicFramePr>
            <a:graphicFrameLocks noChangeAspect="1"/>
          </p:cNvGraphicFramePr>
          <p:nvPr/>
        </p:nvGraphicFramePr>
        <p:xfrm>
          <a:off x="7212013" y="1447800"/>
          <a:ext cx="193198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hoto Editor Photo" r:id="rId6" imgW="2219635" imgH="5504762" progId="MSPhotoEd.3">
                  <p:embed/>
                </p:oleObj>
              </mc:Choice>
              <mc:Fallback>
                <p:oleObj name="Photo Editor Photo" r:id="rId6" imgW="2219635" imgH="55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1447800"/>
                        <a:ext cx="1931987" cy="480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38" name="Object 6"/>
          <p:cNvGraphicFramePr>
            <a:graphicFrameLocks noChangeAspect="1"/>
          </p:cNvGraphicFramePr>
          <p:nvPr/>
        </p:nvGraphicFramePr>
        <p:xfrm>
          <a:off x="2667000" y="1447800"/>
          <a:ext cx="25892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Photo Editor Photo" r:id="rId8" imgW="2409524" imgH="4466667" progId="MSPhotoEd.3">
                  <p:embed/>
                </p:oleObj>
              </mc:Choice>
              <mc:Fallback>
                <p:oleObj name="Photo Editor Photo" r:id="rId8" imgW="2409524" imgH="44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2589213" cy="480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01849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4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4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4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4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40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Lumbar Rotation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>
          <a:xfrm>
            <a:off x="-1" y="1428750"/>
            <a:ext cx="3276601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Lateral Flexion</a:t>
            </a:r>
          </a:p>
          <a:p>
            <a:pPr lvl="1">
              <a:defRPr/>
            </a:pPr>
            <a:r>
              <a:rPr lang="en-US" dirty="0">
                <a:cs typeface="Times New Roman" pitchFamily="18" charset="0"/>
              </a:rPr>
              <a:t>IO, EO</a:t>
            </a:r>
          </a:p>
          <a:p>
            <a:pPr lvl="1">
              <a:defRPr/>
            </a:pPr>
            <a:r>
              <a:rPr lang="en-US" dirty="0">
                <a:cs typeface="Times New Roman" pitchFamily="18" charset="0"/>
              </a:rPr>
              <a:t>QL, Erector </a:t>
            </a:r>
            <a:r>
              <a:rPr lang="en-US" dirty="0" err="1">
                <a:cs typeface="Times New Roman" pitchFamily="18" charset="0"/>
              </a:rPr>
              <a:t>Sp</a:t>
            </a:r>
            <a:endParaRPr lang="en-US" dirty="0">
              <a:cs typeface="Times New Roman" pitchFamily="18" charset="0"/>
            </a:endParaRPr>
          </a:p>
          <a:p>
            <a:pPr lvl="1">
              <a:defRPr/>
            </a:pPr>
            <a:endParaRPr lang="en-US" dirty="0"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Times New Roman" pitchFamily="18" charset="0"/>
              </a:rPr>
              <a:t>Rotation</a:t>
            </a:r>
          </a:p>
          <a:p>
            <a:pPr lvl="2">
              <a:defRPr/>
            </a:pPr>
            <a:r>
              <a:rPr lang="en-US" sz="2800" dirty="0">
                <a:cs typeface="Times New Roman" pitchFamily="18" charset="0"/>
              </a:rPr>
              <a:t>IO, EO</a:t>
            </a:r>
          </a:p>
          <a:p>
            <a:pPr lvl="2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EBA8A9EE-9DDD-4BAF-8AE5-97F736C93E12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141" name="Picture 21" descr="Image result for lumbar rotation muscles">
            <a:extLst>
              <a:ext uri="{FF2B5EF4-FFF2-40B4-BE49-F238E27FC236}">
                <a16:creationId xmlns:a16="http://schemas.microsoft.com/office/drawing/2014/main" id="{2B5DB979-CA54-4DE9-894E-1F9DD613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28750"/>
            <a:ext cx="5867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280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terior and posterior pelvic tilt muscles">
            <a:extLst>
              <a:ext uri="{FF2B5EF4-FFF2-40B4-BE49-F238E27FC236}">
                <a16:creationId xmlns:a16="http://schemas.microsoft.com/office/drawing/2014/main" id="{CBECAEEA-5AC0-4746-88D4-DF0404B6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93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79D8CCD4-3630-42E9-98FE-5D922D11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58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5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705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24 articulating &amp; 9 fused vertebrae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7 cervical (neck) vertebrae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12 thoracic (chest) vertebrae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5 lumbar (lower back) vertebrae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5 sacrum (posterior pelvic girdle) vertebrae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4 coccyx (tail bone) vertebrae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First 2 cervical vertebrae - shapes allow for extensive rotary movements of head to side, as well as forward &amp; backward movement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FB72BB58-8DBD-454C-BA15-DE660C94EAA4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63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685800"/>
            <a:ext cx="241300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39041"/>
      </p:ext>
    </p:extLst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First 2 cervical vertebrae - atlas &amp; axis</a:t>
            </a:r>
          </a:p>
          <a:p>
            <a:pPr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Vertebrae C2 through L5 - similar architecture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body - anterior bony block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central vertebral foramen for spinal cord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transverse process projecting out laterally 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spinous process projecting posteriorly</a:t>
            </a:r>
            <a:r>
              <a:rPr lang="en-US" sz="2400"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Trunk and Spinal Column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12-</a:t>
            </a:r>
            <a:fld id="{16EC569F-C2FD-4EAD-98D3-242F359BAA03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81038"/>
      </p:ext>
    </p:extLst>
  </p:cSld>
  <p:clrMapOvr>
    <a:masterClrMapping/>
  </p:clrMapOvr>
  <p:transition spd="slow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and Posterior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187"/>
            <a:ext cx="42576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4" y="2819400"/>
            <a:ext cx="4209781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2F14A-9458-40D0-8725-CA5DA03DDAD8}"/>
              </a:ext>
            </a:extLst>
          </p:cNvPr>
          <p:cNvSpPr txBox="1"/>
          <p:nvPr/>
        </p:nvSpPr>
        <p:spPr>
          <a:xfrm>
            <a:off x="762000" y="645688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DIFFERENCES IN VERTEBRAL SECTIONS</a:t>
            </a:r>
          </a:p>
        </p:txBody>
      </p:sp>
    </p:spTree>
    <p:extLst>
      <p:ext uri="{BB962C8B-B14F-4D97-AF65-F5344CB8AC3E}">
        <p14:creationId xmlns:p14="http://schemas.microsoft.com/office/powerpoint/2010/main" val="33275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05337" y="1524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Coccyx, anterior view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8108"/>
            <a:ext cx="3800475" cy="25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8106"/>
            <a:ext cx="3798137" cy="255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1524000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Sacrum, lateral view</a:t>
            </a:r>
          </a:p>
        </p:txBody>
      </p:sp>
    </p:spTree>
    <p:extLst>
      <p:ext uri="{BB962C8B-B14F-4D97-AF65-F5344CB8AC3E}">
        <p14:creationId xmlns:p14="http://schemas.microsoft.com/office/powerpoint/2010/main" val="372448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Column Ligaments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4863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1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2912</TotalTime>
  <Words>1096</Words>
  <Application>Microsoft Office PowerPoint</Application>
  <PresentationFormat>On-screen Show (4:3)</PresentationFormat>
  <Paragraphs>297</Paragraphs>
  <Slides>34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Unicode MS</vt:lpstr>
      <vt:lpstr>Abadi</vt:lpstr>
      <vt:lpstr>Arial</vt:lpstr>
      <vt:lpstr>Calibri</vt:lpstr>
      <vt:lpstr>Garamond</vt:lpstr>
      <vt:lpstr>Times New Roman</vt:lpstr>
      <vt:lpstr>Office Theme</vt:lpstr>
      <vt:lpstr>Photo Editor Photo</vt:lpstr>
      <vt:lpstr>Chapter 8</vt:lpstr>
      <vt:lpstr>The Trunk and Spinal Column</vt:lpstr>
      <vt:lpstr>Bones</vt:lpstr>
      <vt:lpstr>Bones</vt:lpstr>
      <vt:lpstr>Bones</vt:lpstr>
      <vt:lpstr>Lateral and Posterior</vt:lpstr>
      <vt:lpstr>PowerPoint Presentation</vt:lpstr>
      <vt:lpstr>PowerPoint Presentation</vt:lpstr>
      <vt:lpstr>Spinal Column Ligaments</vt:lpstr>
      <vt:lpstr>Intervertebral Disc</vt:lpstr>
      <vt:lpstr>Joints</vt:lpstr>
      <vt:lpstr>The Intervertebral Disc</vt:lpstr>
      <vt:lpstr>COMMON CONDITIONS</vt:lpstr>
      <vt:lpstr>PowerPoint Presentation</vt:lpstr>
      <vt:lpstr>40-45 degrees of rounding</vt:lpstr>
      <vt:lpstr>Hyper - Lordosis      </vt:lpstr>
      <vt:lpstr>Scoliosis - scoliosis is a structural imbalance of the body as a whole. </vt:lpstr>
      <vt:lpstr>Bones</vt:lpstr>
      <vt:lpstr>Bones</vt:lpstr>
      <vt:lpstr>Bones</vt:lpstr>
      <vt:lpstr>Bones</vt:lpstr>
      <vt:lpstr>Joints</vt:lpstr>
      <vt:lpstr>Joints</vt:lpstr>
      <vt:lpstr>Joints</vt:lpstr>
      <vt:lpstr>Joints</vt:lpstr>
      <vt:lpstr>Trunk &amp; Spinal Column Muscles</vt:lpstr>
      <vt:lpstr>Cervical Flexion</vt:lpstr>
      <vt:lpstr>Lumbar Extension</vt:lpstr>
      <vt:lpstr>Trunk &amp; Spinal Column Muscles</vt:lpstr>
      <vt:lpstr>Muscles of the Abdominal Wall</vt:lpstr>
      <vt:lpstr>Lumbar Flexion</vt:lpstr>
      <vt:lpstr>Lumbar Rotation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Venona Orr</cp:lastModifiedBy>
  <cp:revision>37</cp:revision>
  <dcterms:created xsi:type="dcterms:W3CDTF">2011-10-19T02:14:25Z</dcterms:created>
  <dcterms:modified xsi:type="dcterms:W3CDTF">2019-03-11T04:08:44Z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