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4"/>
  </p:handoutMasterIdLst>
  <p:sldIdLst>
    <p:sldId id="256" r:id="rId2"/>
    <p:sldId id="257" r:id="rId3"/>
    <p:sldId id="268" r:id="rId4"/>
    <p:sldId id="271" r:id="rId5"/>
    <p:sldId id="270" r:id="rId6"/>
    <p:sldId id="259" r:id="rId7"/>
    <p:sldId id="272" r:id="rId8"/>
    <p:sldId id="266" r:id="rId9"/>
    <p:sldId id="273" r:id="rId10"/>
    <p:sldId id="274" r:id="rId11"/>
    <p:sldId id="275" r:id="rId12"/>
    <p:sldId id="276" r:id="rId13"/>
    <p:sldId id="277" r:id="rId14"/>
    <p:sldId id="260" r:id="rId15"/>
    <p:sldId id="278" r:id="rId16"/>
    <p:sldId id="264" r:id="rId17"/>
    <p:sldId id="263" r:id="rId18"/>
    <p:sldId id="262" r:id="rId19"/>
    <p:sldId id="258" r:id="rId20"/>
    <p:sldId id="279" r:id="rId21"/>
    <p:sldId id="269" r:id="rId22"/>
    <p:sldId id="267" r:id="rId2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728" autoAdjust="0"/>
  </p:normalViewPr>
  <p:slideViewPr>
    <p:cSldViewPr>
      <p:cViewPr varScale="1">
        <p:scale>
          <a:sx n="54" d="100"/>
          <a:sy n="54" d="100"/>
        </p:scale>
        <p:origin x="116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760" y="-78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7241D-55F1-4BDE-BD92-8C28D0357F1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3A543-27BE-4C6E-8E2A-D24625CBA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32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EAB2-4443-4466-92CA-3E8A3E676BB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88AEAD-77D5-4CBB-B806-9A4E5941BA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EAB2-4443-4466-92CA-3E8A3E676BB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EAD-77D5-4CBB-B806-9A4E5941BA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EAB2-4443-4466-92CA-3E8A3E676BB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EAD-77D5-4CBB-B806-9A4E5941BA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EAB2-4443-4466-92CA-3E8A3E676BB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EAD-77D5-4CBB-B806-9A4E5941BA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EAB2-4443-4466-92CA-3E8A3E676BB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EAD-77D5-4CBB-B806-9A4E5941BA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EAB2-4443-4466-92CA-3E8A3E676BB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EAD-77D5-4CBB-B806-9A4E5941BA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EAB2-4443-4466-92CA-3E8A3E676BB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EAD-77D5-4CBB-B806-9A4E5941BA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EAB2-4443-4466-92CA-3E8A3E676BB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EAD-77D5-4CBB-B806-9A4E5941BA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EAB2-4443-4466-92CA-3E8A3E676BB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EAD-77D5-4CBB-B806-9A4E5941BA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EAB2-4443-4466-92CA-3E8A3E676BB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EAD-77D5-4CBB-B806-9A4E5941BA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EAB2-4443-4466-92CA-3E8A3E676BB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AEAD-77D5-4CBB-B806-9A4E5941BA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21EAB2-4443-4466-92CA-3E8A3E676BB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988AEAD-77D5-4CBB-B806-9A4E5941BA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Wrist and Hand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5</a:t>
            </a:r>
          </a:p>
        </p:txBody>
      </p:sp>
    </p:spTree>
    <p:extLst>
      <p:ext uri="{BB962C8B-B14F-4D97-AF65-F5344CB8AC3E}">
        <p14:creationId xmlns:p14="http://schemas.microsoft.com/office/powerpoint/2010/main" val="229143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FC3E-D9DF-4D3D-A4C3-EEE2B3CF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2C9D-55EB-4A10-869A-96865F8F6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Thumb has 2 joints</a:t>
            </a:r>
          </a:p>
          <a:p>
            <a:pPr lvl="1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Metacarpophalangeal (MCP) joint </a:t>
            </a:r>
          </a:p>
          <a:p>
            <a:pPr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Full extension into 40 to 90 degrees of flexion</a:t>
            </a:r>
          </a:p>
          <a:p>
            <a:pPr lvl="2">
              <a:defRPr/>
            </a:pPr>
            <a:r>
              <a:rPr lang="en-US" sz="2000" dirty="0" err="1">
                <a:latin typeface="Arial Unicode MS" pitchFamily="34" charset="-128"/>
                <a:cs typeface="Times New Roman" pitchFamily="18" charset="0"/>
              </a:rPr>
              <a:t>Ginglymus</a:t>
            </a:r>
            <a:endParaRPr lang="en-US" sz="2000" dirty="0">
              <a:latin typeface="Arial Unicode MS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CD0F6478-3F38-45B6-B2A7-D7BB27F612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048000"/>
          <a:ext cx="26622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hoto Editor Photo" r:id="rId3" imgW="2000000" imgH="1114581" progId="MSPhotoEd.3">
                  <p:embed/>
                </p:oleObj>
              </mc:Choice>
              <mc:Fallback>
                <p:oleObj name="Photo Editor Photo" r:id="rId3" imgW="2000000" imgH="1114581" progId="MSPhotoEd.3">
                  <p:embed/>
                  <p:pic>
                    <p:nvPicPr>
                      <p:cNvPr id="659464" name="Object 8">
                        <a:extLst>
                          <a:ext uri="{FF2B5EF4-FFF2-40B4-BE49-F238E27FC236}">
                            <a16:creationId xmlns:a16="http://schemas.microsoft.com/office/drawing/2014/main" id="{E3B5102A-4548-4D4B-A5C6-170A273146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048000"/>
                        <a:ext cx="2662238" cy="1371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61665E-7DBB-4A9F-AA22-8D1BB5EEAE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572000"/>
          <a:ext cx="2667000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hoto Editor Photo" r:id="rId5" imgW="4095238" imgH="1228571" progId="MSPhotoEd.3">
                  <p:embed/>
                </p:oleObj>
              </mc:Choice>
              <mc:Fallback>
                <p:oleObj name="Photo Editor Photo" r:id="rId5" imgW="4095238" imgH="1228571" progId="MSPhotoEd.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90689EE-7B23-4556-B2B3-EAF39B2421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572000"/>
                        <a:ext cx="2667000" cy="1535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E3E65F9-FF06-4B41-A334-482F056223E3}"/>
              </a:ext>
            </a:extLst>
          </p:cNvPr>
          <p:cNvSpPr/>
          <p:nvPr/>
        </p:nvSpPr>
        <p:spPr>
          <a:xfrm>
            <a:off x="457200" y="4952494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Interphalangeal (IP) joint</a:t>
            </a:r>
          </a:p>
          <a:p>
            <a:pPr lvl="2">
              <a:spcBef>
                <a:spcPct val="0"/>
              </a:spcBef>
            </a:pPr>
            <a:r>
              <a:rPr lang="en-US" altLang="en-US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Flex 80 to 90 degrees</a:t>
            </a:r>
          </a:p>
          <a:p>
            <a:pPr lvl="2">
              <a:spcBef>
                <a:spcPct val="0"/>
              </a:spcBef>
            </a:pPr>
            <a:r>
              <a:rPr lang="en-US" altLang="en-US" dirty="0" err="1">
                <a:latin typeface="Arial Unicode MS" panose="020B0604020202020204" pitchFamily="34" charset="-128"/>
                <a:cs typeface="Times New Roman" panose="02020603050405020304" pitchFamily="18" charset="0"/>
              </a:rPr>
              <a:t>Ginglymus</a:t>
            </a:r>
            <a:endParaRPr lang="en-US" altLang="en-US" dirty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4FF3D-AB50-451C-8562-E4C72384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867D0-EC95-447E-A6E7-A5B9EB999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Thumb has 2 joints</a:t>
            </a:r>
          </a:p>
          <a:p>
            <a:pPr lvl="1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Carpometacarpal (CMC) joint of thumb</a:t>
            </a:r>
          </a:p>
          <a:p>
            <a:pPr lvl="2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Unique saddle-type joint </a:t>
            </a:r>
          </a:p>
          <a:p>
            <a:pPr lvl="2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50 to 70 degrees of abduction</a:t>
            </a:r>
          </a:p>
          <a:p>
            <a:pPr lvl="2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Flex 15 to 45 degrees &amp; extend 0 to 20 degrees</a:t>
            </a:r>
          </a:p>
          <a:p>
            <a:endParaRPr lang="en-US" dirty="0"/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8DEB5C1D-952B-4816-969E-FA0D729664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200525"/>
          <a:ext cx="5715000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hoto Editor Photo" r:id="rId3" imgW="4401164" imgH="1267002" progId="MSPhotoEd.3">
                  <p:embed/>
                </p:oleObj>
              </mc:Choice>
              <mc:Fallback>
                <p:oleObj name="Photo Editor Photo" r:id="rId3" imgW="4401164" imgH="1267002" progId="MSPhotoEd.3">
                  <p:embed/>
                  <p:pic>
                    <p:nvPicPr>
                      <p:cNvPr id="698375" name="Object 7">
                        <a:extLst>
                          <a:ext uri="{FF2B5EF4-FFF2-40B4-BE49-F238E27FC236}">
                            <a16:creationId xmlns:a16="http://schemas.microsoft.com/office/drawing/2014/main" id="{8E004639-F219-43F4-A5E0-C02649A92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00525"/>
                        <a:ext cx="5715000" cy="1646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5903BDEE-62D4-4B07-8622-7A63E4639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4200525"/>
          <a:ext cx="350520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hoto Editor Photo" r:id="rId5" imgW="1991003" imgH="933580" progId="MSPhotoEd.3">
                  <p:embed/>
                </p:oleObj>
              </mc:Choice>
              <mc:Fallback>
                <p:oleObj name="Photo Editor Photo" r:id="rId5" imgW="1991003" imgH="933580" progId="MSPhotoEd.3">
                  <p:embed/>
                  <p:pic>
                    <p:nvPicPr>
                      <p:cNvPr id="698377" name="Object 9">
                        <a:extLst>
                          <a:ext uri="{FF2B5EF4-FFF2-40B4-BE49-F238E27FC236}">
                            <a16:creationId xmlns:a16="http://schemas.microsoft.com/office/drawing/2014/main" id="{C5A78FA3-CD88-4A8C-A30E-342A5F76D7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00525"/>
                        <a:ext cx="3505200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0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5AB28-F59B-4683-BC0C-CE53F184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AA9D1-8004-4A59-81F1-1199869DD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cs typeface="Times New Roman" pitchFamily="18" charset="0"/>
              </a:rPr>
              <a:t>Wrist </a:t>
            </a:r>
          </a:p>
          <a:p>
            <a:pPr lvl="1">
              <a:defRPr/>
            </a:pPr>
            <a:r>
              <a:rPr lang="en-US" sz="3600" dirty="0">
                <a:cs typeface="Times New Roman" pitchFamily="18" charset="0"/>
              </a:rPr>
              <a:t>Flexion &amp; extension</a:t>
            </a:r>
          </a:p>
          <a:p>
            <a:pPr lvl="1">
              <a:defRPr/>
            </a:pPr>
            <a:r>
              <a:rPr lang="en-US" sz="3600" dirty="0">
                <a:cs typeface="Times New Roman" pitchFamily="18" charset="0"/>
              </a:rPr>
              <a:t>Abduction &amp; adduction </a:t>
            </a:r>
          </a:p>
          <a:p>
            <a:pPr>
              <a:defRPr/>
            </a:pPr>
            <a:r>
              <a:rPr lang="en-US" sz="3600" dirty="0">
                <a:cs typeface="Times New Roman" pitchFamily="18" charset="0"/>
              </a:rPr>
              <a:t> Fingers</a:t>
            </a:r>
          </a:p>
          <a:p>
            <a:pPr lvl="1">
              <a:defRPr/>
            </a:pPr>
            <a:r>
              <a:rPr lang="en-US" sz="3600" dirty="0">
                <a:cs typeface="Times New Roman" pitchFamily="18" charset="0"/>
              </a:rPr>
              <a:t>Flex &amp; extend</a:t>
            </a:r>
          </a:p>
          <a:p>
            <a:pPr lvl="1">
              <a:defRPr/>
            </a:pPr>
            <a:r>
              <a:rPr lang="en-US" sz="3600" dirty="0">
                <a:cs typeface="Times New Roman" pitchFamily="18" charset="0"/>
              </a:rPr>
              <a:t>MCP joints also abduct &amp; adduct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2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BDD0DF-631B-4336-B846-9A967A31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060C-C399-469D-88BF-915B72B55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5898472" cy="4407408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2800" dirty="0">
                <a:cs typeface="Times New Roman" pitchFamily="18" charset="0"/>
              </a:rPr>
              <a:t>Middle phalange is reference point to differentiate abduction &amp; adduction</a:t>
            </a:r>
          </a:p>
          <a:p>
            <a:pPr lvl="1">
              <a:defRPr/>
            </a:pPr>
            <a:r>
              <a:rPr lang="en-US" sz="2400" dirty="0">
                <a:cs typeface="Times New Roman" pitchFamily="18" charset="0"/>
              </a:rPr>
              <a:t>Thumb, index &amp; middle fingers abduct when they move laterally toward radial side of hand</a:t>
            </a:r>
          </a:p>
          <a:p>
            <a:pPr lvl="1">
              <a:defRPr/>
            </a:pPr>
            <a:r>
              <a:rPr lang="en-US" sz="2400" dirty="0">
                <a:cs typeface="Times New Roman" pitchFamily="18" charset="0"/>
              </a:rPr>
              <a:t>Ring &amp; little fingers adduction when they move medially toward ulnar side of hand</a:t>
            </a:r>
          </a:p>
          <a:p>
            <a:pPr lvl="1">
              <a:defRPr/>
            </a:pPr>
            <a:r>
              <a:rPr lang="en-US" sz="2400" dirty="0">
                <a:cs typeface="Times New Roman" pitchFamily="18" charset="0"/>
              </a:rPr>
              <a:t>Medial movement of thumb, index &amp; middle fingers toward ulnar side of hand is adduction</a:t>
            </a:r>
          </a:p>
          <a:p>
            <a:pPr lvl="1">
              <a:defRPr/>
            </a:pPr>
            <a:r>
              <a:rPr lang="en-US" sz="2400" dirty="0">
                <a:cs typeface="Times New Roman" pitchFamily="18" charset="0"/>
              </a:rPr>
              <a:t>Lateral movement of ring &amp; little finger toward radial side of hand is abduction</a:t>
            </a:r>
          </a:p>
          <a:p>
            <a:endParaRPr lang="en-US" dirty="0"/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312ECC84-2639-4779-9D77-200E7BE95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208350"/>
              </p:ext>
            </p:extLst>
          </p:nvPr>
        </p:nvGraphicFramePr>
        <p:xfrm>
          <a:off x="6833629" y="1685733"/>
          <a:ext cx="1903293" cy="2232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Photo Editor Photo" r:id="rId3" imgW="1380952" imgH="1619476" progId="MSPhotoEd.3">
                  <p:embed/>
                </p:oleObj>
              </mc:Choice>
              <mc:Fallback>
                <p:oleObj name="Photo Editor Photo" r:id="rId3" imgW="1380952" imgH="1619476" progId="MSPhotoEd.3">
                  <p:embed/>
                  <p:pic>
                    <p:nvPicPr>
                      <p:cNvPr id="35848" name="Object 6">
                        <a:extLst>
                          <a:ext uri="{FF2B5EF4-FFF2-40B4-BE49-F238E27FC236}">
                            <a16:creationId xmlns:a16="http://schemas.microsoft.com/office/drawing/2014/main" id="{F965622E-454B-4FF2-A25D-76CB06EDF2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3629" y="1685733"/>
                        <a:ext cx="1903293" cy="2232278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EA128C5A-1C4A-404D-9EC6-1DEA68D45BE2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1575488"/>
              </p:ext>
            </p:extLst>
          </p:nvPr>
        </p:nvGraphicFramePr>
        <p:xfrm>
          <a:off x="6833629" y="3986243"/>
          <a:ext cx="1903293" cy="2226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Photo Editor Photo" r:id="rId5" imgW="1400000" imgH="1638529" progId="MSPhotoEd.3">
                  <p:embed/>
                </p:oleObj>
              </mc:Choice>
              <mc:Fallback>
                <p:oleObj name="Photo Editor Photo" r:id="rId5" imgW="1400000" imgH="1638529" progId="MSPhotoEd.3">
                  <p:embed/>
                  <p:pic>
                    <p:nvPicPr>
                      <p:cNvPr id="35847" name="Object 5">
                        <a:extLst>
                          <a:ext uri="{FF2B5EF4-FFF2-40B4-BE49-F238E27FC236}">
                            <a16:creationId xmlns:a16="http://schemas.microsoft.com/office/drawing/2014/main" id="{1DE40725-5E80-4655-B220-B4B8735777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3629" y="3986243"/>
                        <a:ext cx="1903293" cy="2226983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29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Which Plane?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Where is medial?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37242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8004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4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C5CF-49B6-4F58-81E2-7FA79AFA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D1897-974D-4C94-A010-72E1FB820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970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2800" dirty="0">
                <a:latin typeface="Arial Unicode MS" pitchFamily="34" charset="-128"/>
                <a:cs typeface="Times New Roman" pitchFamily="18" charset="0"/>
              </a:rPr>
              <a:t>Extrinsic muscles of wrist &amp; hand grouped according to function &amp; location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Arial Unicode MS" pitchFamily="34" charset="-128"/>
                <a:cs typeface="Times New Roman" pitchFamily="18" charset="0"/>
              </a:rPr>
              <a:t>6 muscles move wrist but not fingers &amp; thumb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latin typeface="Arial Unicode MS" pitchFamily="34" charset="-128"/>
                <a:cs typeface="Times New Roman" pitchFamily="18" charset="0"/>
              </a:rPr>
              <a:t>3 wrist flexors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Arial Unicode MS" pitchFamily="34" charset="-128"/>
                <a:cs typeface="Times New Roman" pitchFamily="18" charset="0"/>
              </a:rPr>
              <a:t>flexor carpi radialis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Arial Unicode MS" pitchFamily="34" charset="-128"/>
                <a:cs typeface="Times New Roman" pitchFamily="18" charset="0"/>
              </a:rPr>
              <a:t>flexor carpi </a:t>
            </a:r>
            <a:r>
              <a:rPr lang="en-US" sz="2400" dirty="0" err="1">
                <a:latin typeface="Arial Unicode MS" pitchFamily="34" charset="-128"/>
                <a:cs typeface="Times New Roman" pitchFamily="18" charset="0"/>
              </a:rPr>
              <a:t>ulnaris</a:t>
            </a:r>
            <a:endParaRPr lang="en-US" sz="2400" dirty="0">
              <a:latin typeface="Arial Unicode MS" pitchFamily="34" charset="-128"/>
              <a:cs typeface="Times New Roman" pitchFamily="18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Arial Unicode MS" pitchFamily="34" charset="-128"/>
                <a:cs typeface="Times New Roman" pitchFamily="18" charset="0"/>
              </a:rPr>
              <a:t>palmaris longus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latin typeface="Arial Unicode MS" pitchFamily="34" charset="-128"/>
                <a:cs typeface="Times New Roman" pitchFamily="18" charset="0"/>
              </a:rPr>
              <a:t>3 wrist extensors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Arial Unicode MS" pitchFamily="34" charset="-128"/>
                <a:cs typeface="Times New Roman" pitchFamily="18" charset="0"/>
              </a:rPr>
              <a:t>extensor carpi radialis longus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Arial Unicode MS" pitchFamily="34" charset="-128"/>
                <a:cs typeface="Times New Roman" pitchFamily="18" charset="0"/>
              </a:rPr>
              <a:t>extensor carpi radialis brevis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Arial Unicode MS" pitchFamily="34" charset="-128"/>
                <a:cs typeface="Times New Roman" pitchFamily="18" charset="0"/>
              </a:rPr>
              <a:t>extensor carpi </a:t>
            </a:r>
            <a:r>
              <a:rPr lang="en-US" sz="2400" dirty="0" err="1">
                <a:latin typeface="Arial Unicode MS" pitchFamily="34" charset="-128"/>
                <a:cs typeface="Times New Roman" pitchFamily="18" charset="0"/>
              </a:rPr>
              <a:t>ulnaris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067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Wrist and Hand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Superficial &amp; Deep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muscles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7362"/>
            <a:ext cx="41910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814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Common Flexor Tendon</a:t>
            </a:r>
          </a:p>
          <a:p>
            <a:r>
              <a:rPr lang="en-US" dirty="0"/>
              <a:t>Flexor Carpi </a:t>
            </a:r>
            <a:r>
              <a:rPr lang="en-US" dirty="0" err="1"/>
              <a:t>Radialis</a:t>
            </a:r>
            <a:endParaRPr lang="en-US" dirty="0"/>
          </a:p>
          <a:p>
            <a:r>
              <a:rPr lang="en-US" dirty="0"/>
              <a:t>Flexor Carpi </a:t>
            </a:r>
            <a:r>
              <a:rPr lang="en-US" dirty="0" err="1"/>
              <a:t>Ulnaris</a:t>
            </a:r>
            <a:endParaRPr lang="en-US" dirty="0"/>
          </a:p>
          <a:p>
            <a:r>
              <a:rPr lang="en-US" sz="1300" dirty="0"/>
              <a:t>Flexor </a:t>
            </a:r>
            <a:r>
              <a:rPr lang="en-US" sz="1300" dirty="0" err="1"/>
              <a:t>Digitorum</a:t>
            </a:r>
            <a:r>
              <a:rPr lang="en-US" sz="1300" dirty="0"/>
              <a:t> </a:t>
            </a:r>
            <a:r>
              <a:rPr lang="en-US" sz="1300" dirty="0" err="1"/>
              <a:t>Superficialis</a:t>
            </a:r>
            <a:endParaRPr lang="en-US" sz="1300" dirty="0"/>
          </a:p>
          <a:p>
            <a:r>
              <a:rPr lang="en-US" dirty="0"/>
              <a:t>Palmaris </a:t>
            </a:r>
            <a:r>
              <a:rPr lang="en-US" dirty="0" err="1"/>
              <a:t>Longus</a:t>
            </a:r>
            <a:endParaRPr lang="en-US" dirty="0"/>
          </a:p>
          <a:p>
            <a:endParaRPr lang="en-US" dirty="0"/>
          </a:p>
          <a:p>
            <a:r>
              <a:rPr lang="en-US" dirty="0"/>
              <a:t>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Profundus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Anterior muscles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9588"/>
            <a:ext cx="475297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336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Capsular</a:t>
            </a:r>
          </a:p>
          <a:p>
            <a:r>
              <a:rPr lang="en-US" dirty="0"/>
              <a:t>Volar </a:t>
            </a:r>
            <a:r>
              <a:rPr lang="en-US" dirty="0" err="1"/>
              <a:t>Radiocarpal</a:t>
            </a:r>
            <a:endParaRPr lang="en-US" dirty="0"/>
          </a:p>
          <a:p>
            <a:r>
              <a:rPr lang="en-US" dirty="0"/>
              <a:t>Dorsal </a:t>
            </a:r>
            <a:r>
              <a:rPr lang="en-US" dirty="0" err="1"/>
              <a:t>Radiocarpa</a:t>
            </a:r>
            <a:endParaRPr lang="en-US" dirty="0"/>
          </a:p>
          <a:p>
            <a:r>
              <a:rPr lang="en-US" dirty="0"/>
              <a:t>Collateral</a:t>
            </a:r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33563"/>
            <a:ext cx="44862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084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Flexor &amp; extensor retinacula</a:t>
            </a:r>
          </a:p>
        </p:txBody>
      </p:sp>
      <p:pic>
        <p:nvPicPr>
          <p:cNvPr id="2050" name="Picture 2" descr="http://hk.humankinetics.com/kineticAnatomy/ig/pics/fig05.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590800"/>
            <a:ext cx="5156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472762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Dorsal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7051" y="47568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Ventral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5715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Carpal Tunnel Syndrome</a:t>
            </a:r>
          </a:p>
        </p:txBody>
      </p:sp>
    </p:spTree>
    <p:extLst>
      <p:ext uri="{BB962C8B-B14F-4D97-AF65-F5344CB8AC3E}">
        <p14:creationId xmlns:p14="http://schemas.microsoft.com/office/powerpoint/2010/main" val="36486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the bones of the wrist and hand and the significant anatomical landmarks for attachment</a:t>
            </a:r>
          </a:p>
          <a:p>
            <a:r>
              <a:rPr lang="en-US" dirty="0"/>
              <a:t>Identify the joints formed as a result of the ligamentous structures that join the bones together</a:t>
            </a:r>
          </a:p>
          <a:p>
            <a:r>
              <a:rPr lang="en-US" dirty="0"/>
              <a:t>Explain the movements possible by the wrist, fingers and thumb</a:t>
            </a:r>
          </a:p>
          <a:p>
            <a:r>
              <a:rPr lang="en-US" dirty="0"/>
              <a:t>Identify the muscles originating within (intrinsic) the wrist, hand and thumb involved in movement</a:t>
            </a:r>
          </a:p>
          <a:p>
            <a:r>
              <a:rPr lang="en-US" dirty="0"/>
              <a:t>Identify the muscles originating outside of (extrinsic) the wrist, hand and thumb involved in movement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83B18-75B7-4FAD-9616-F2CA7536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Carpal tunnel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3A61E-4614-4A8C-B390-152781787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Arial Unicode MS" pitchFamily="34" charset="-128"/>
                <a:cs typeface="Times New Roman" pitchFamily="18" charset="0"/>
              </a:rPr>
              <a:t>Carpal tunnel syndrome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>
                <a:latin typeface="Arial Unicode MS" pitchFamily="34" charset="-128"/>
                <a:cs typeface="Times New Roman" pitchFamily="18" charset="0"/>
              </a:rPr>
              <a:t>Swelling &amp; inflammation can cause increased pressure in carpal tunnel resulting in decreased function of median nerve leading to reduced motor &amp; sensation function in its distribution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Particularly common with repetitive use of the hand and wrist in manual labor and clerical work such as typing and keyboarding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Often, slight modifications in </a:t>
            </a:r>
            <a:br>
              <a:rPr lang="en-US" sz="2400" dirty="0"/>
            </a:br>
            <a:r>
              <a:rPr lang="en-US" sz="2400" dirty="0"/>
              <a:t>work habits and hand &amp; wrist </a:t>
            </a:r>
            <a:br>
              <a:rPr lang="en-US" sz="2400" dirty="0"/>
            </a:br>
            <a:r>
              <a:rPr lang="en-US" sz="2400" dirty="0"/>
              <a:t>positions during these activities</a:t>
            </a:r>
            <a:br>
              <a:rPr lang="en-US" sz="2400" dirty="0"/>
            </a:br>
            <a:r>
              <a:rPr lang="en-US" sz="2400" dirty="0"/>
              <a:t>can be preventative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Flexibility exercises for the wrist</a:t>
            </a:r>
            <a:br>
              <a:rPr lang="en-US" sz="2400" dirty="0"/>
            </a:br>
            <a:r>
              <a:rPr lang="en-US" sz="2400" dirty="0"/>
              <a:t>&amp; finger flexors may be helpful</a:t>
            </a:r>
          </a:p>
          <a:p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7AD0BA8-A044-498D-97EE-B37C327FF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6" t="23717" r="18849" b="22525"/>
          <a:stretch>
            <a:fillRect/>
          </a:stretch>
        </p:blipFill>
        <p:spPr bwMode="auto">
          <a:xfrm>
            <a:off x="5867400" y="3954463"/>
            <a:ext cx="3048000" cy="2141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68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CARPAL TUNNEL SURGERY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958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Holding your hand in the anatomical position, spread your fingers apart.  What movements occurred at the </a:t>
            </a:r>
          </a:p>
          <a:p>
            <a:endParaRPr lang="en-US" dirty="0"/>
          </a:p>
          <a:p>
            <a:pPr lvl="1"/>
            <a:r>
              <a:rPr lang="en-US" dirty="0"/>
              <a:t>A. index finger MP joint (by what muscle)?</a:t>
            </a:r>
          </a:p>
          <a:p>
            <a:pPr lvl="1"/>
            <a:r>
              <a:rPr lang="en-US" dirty="0"/>
              <a:t>B. middle finger MP joint (by what muscle)?</a:t>
            </a:r>
          </a:p>
          <a:p>
            <a:pPr lvl="1"/>
            <a:r>
              <a:rPr lang="en-US" dirty="0"/>
              <a:t>C. ring finger MP joint (by what muscle)?</a:t>
            </a:r>
          </a:p>
          <a:p>
            <a:pPr lvl="1"/>
            <a:r>
              <a:rPr lang="en-US" dirty="0"/>
              <a:t>D. little finger MP joint (by what </a:t>
            </a:r>
            <a:r>
              <a:rPr lang="en-US"/>
              <a:t>muscle)?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9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Wrist &amp; hand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sports require precise functioning of wrist and hand.</a:t>
            </a:r>
          </a:p>
          <a:p>
            <a:r>
              <a:rPr lang="en-US" sz="1800" dirty="0"/>
              <a:t>Archery, bowling, golf, baseball, tennis, basketball, volleyball, etc.</a:t>
            </a:r>
          </a:p>
          <a:p>
            <a:r>
              <a:rPr lang="en-US" dirty="0"/>
              <a:t>Joint actions</a:t>
            </a:r>
          </a:p>
          <a:p>
            <a:pPr lvl="1"/>
            <a:r>
              <a:rPr lang="en-US" sz="1400" dirty="0"/>
              <a:t>Flexion, extension, abduction, adduction, opposition reposition</a:t>
            </a:r>
          </a:p>
          <a:p>
            <a:pPr marL="411480" lvl="1" indent="0">
              <a:buNone/>
            </a:pPr>
            <a:r>
              <a:rPr lang="en-US" dirty="0"/>
              <a:t>29 bones (including radius and ulna)</a:t>
            </a:r>
          </a:p>
          <a:p>
            <a:pPr marL="411480" lvl="1" indent="0">
              <a:buNone/>
            </a:pPr>
            <a:r>
              <a:rPr lang="en-US" dirty="0"/>
              <a:t>	8 carpals, 5 metacarpals, 14 phalanges	</a:t>
            </a:r>
          </a:p>
          <a:p>
            <a:pPr marL="411480" lvl="1" indent="0">
              <a:buNone/>
            </a:pPr>
            <a:r>
              <a:rPr lang="en-US" dirty="0"/>
              <a:t>25 joints</a:t>
            </a:r>
          </a:p>
          <a:p>
            <a:pPr marL="411480" lvl="1" indent="0">
              <a:buNone/>
            </a:pPr>
            <a:r>
              <a:rPr lang="en-US" dirty="0"/>
              <a:t>30 muscles</a:t>
            </a:r>
            <a:endParaRPr lang="en-US" sz="1400" dirty="0"/>
          </a:p>
          <a:p>
            <a:pPr marL="411480" lvl="1" indent="0">
              <a:buNone/>
            </a:pPr>
            <a:r>
              <a:rPr lang="en-US" sz="1400" dirty="0"/>
              <a:t>	18 intrinsic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99F5-AAF0-49E2-BFC6-4BBF7FE3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36BB4-C451-4C47-9929-2A8C13486D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Medial epicondyle, medial condyloid ridge, &amp; </a:t>
            </a:r>
            <a:r>
              <a:rPr lang="en-US" dirty="0" err="1">
                <a:latin typeface="Arial Unicode MS" pitchFamily="34" charset="-128"/>
                <a:cs typeface="Times New Roman" pitchFamily="18" charset="0"/>
              </a:rPr>
              <a:t>coranoid</a:t>
            </a:r>
            <a:r>
              <a:rPr lang="en-US" dirty="0">
                <a:latin typeface="Arial Unicode MS" pitchFamily="34" charset="-128"/>
                <a:cs typeface="Times New Roman" pitchFamily="18" charset="0"/>
              </a:rPr>
              <a:t> process - origin for many wrist &amp; finger flexors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Lateral epicondyle &amp; lateral supracondylar ridge - origin for many wrist &amp; finger extensors</a:t>
            </a:r>
          </a:p>
          <a:p>
            <a:endParaRPr lang="en-US" dirty="0"/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B2C84FB9-60C7-4428-B804-E32567A6A6F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774710"/>
          <a:ext cx="4038600" cy="4296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3" imgW="4334480" imgH="4610744" progId="MSPhotoEd.3">
                  <p:embed/>
                </p:oleObj>
              </mc:Choice>
              <mc:Fallback>
                <p:oleObj name="Photo Editor Photo" r:id="rId3" imgW="4334480" imgH="4610744" progId="MSPhotoEd.3">
                  <p:embed/>
                  <p:pic>
                    <p:nvPicPr>
                      <p:cNvPr id="23559" name="Object 6">
                        <a:extLst>
                          <a:ext uri="{FF2B5EF4-FFF2-40B4-BE49-F238E27FC236}">
                            <a16:creationId xmlns:a16="http://schemas.microsoft.com/office/drawing/2014/main" id="{906DF1A9-04CB-4786-9E41-48886A69AA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74710"/>
                        <a:ext cx="4038600" cy="429600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74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D62B01-D7F8-4186-8138-8CFD9057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Carpals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01E893-F7B7-4816-8A59-9161DE4598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Eight carpal bones</a:t>
            </a:r>
          </a:p>
          <a:p>
            <a:pPr lvl="1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scaphoid (boat-shaped) or navicular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Scaphoid most often injured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From falling on outstretched hand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Often dismissed as a sprain. Significant problem if not recognized &amp; treated properly. Usually long period of precise immobilization or surgery</a:t>
            </a:r>
          </a:p>
          <a:p>
            <a:endParaRPr lang="en-US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35D3B7CE-256D-4AC7-9F48-235AF873BE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3434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4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Bones of the hand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3872330" cy="404449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0444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hk.humankinetics.com/kineticAnatomy/ig/pics/fig05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8" y="1752600"/>
            <a:ext cx="3810000" cy="40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k.humankinetics.com/kineticAnatomy/ig/pics/fig05.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810000" cy="40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9800" y="604912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Carpals, Metacarpals, Phalanges</a:t>
            </a:r>
          </a:p>
        </p:txBody>
      </p:sp>
    </p:spTree>
    <p:extLst>
      <p:ext uri="{BB962C8B-B14F-4D97-AF65-F5344CB8AC3E}">
        <p14:creationId xmlns:p14="http://schemas.microsoft.com/office/powerpoint/2010/main" val="227750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ACD2-B55D-4495-8DEE-CE490FBAE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2C886-8A72-4E69-8B23-4168F2F76A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Wrist joint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condyloid-type joint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allows flexion, extension, abduction, &amp; adduction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motion occurs primarily between distal radius &amp; proximal carpal row (scaphoid, lunate, &amp; triquetrum)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known as radiocarpal jt.</a:t>
            </a:r>
          </a:p>
          <a:p>
            <a:endParaRPr lang="en-US" dirty="0"/>
          </a:p>
        </p:txBody>
      </p:sp>
      <p:pic>
        <p:nvPicPr>
          <p:cNvPr id="5" name="Picture 7" descr="tho58911_0702b">
            <a:extLst>
              <a:ext uri="{FF2B5EF4-FFF2-40B4-BE49-F238E27FC236}">
                <a16:creationId xmlns:a16="http://schemas.microsoft.com/office/drawing/2014/main" id="{FD1EF15D-73CA-4D8B-87CD-D5CB5BA3F4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74583"/>
            <a:ext cx="4038600" cy="30962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2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Radioulnar</a:t>
            </a:r>
          </a:p>
          <a:p>
            <a:r>
              <a:rPr lang="en-US" dirty="0" err="1"/>
              <a:t>Radiocarpals</a:t>
            </a:r>
            <a:endParaRPr lang="en-US" dirty="0"/>
          </a:p>
          <a:p>
            <a:r>
              <a:rPr lang="en-US" dirty="0" err="1"/>
              <a:t>Midcarpals</a:t>
            </a:r>
            <a:endParaRPr lang="en-US" dirty="0"/>
          </a:p>
          <a:p>
            <a:r>
              <a:rPr lang="en-US" dirty="0" err="1"/>
              <a:t>Intercarpals</a:t>
            </a:r>
            <a:endParaRPr lang="en-US" dirty="0"/>
          </a:p>
          <a:p>
            <a:r>
              <a:rPr lang="en-US" dirty="0" err="1"/>
              <a:t>Carpometacarpals</a:t>
            </a:r>
            <a:r>
              <a:rPr lang="en-US" dirty="0"/>
              <a:t> - CMC</a:t>
            </a:r>
          </a:p>
          <a:p>
            <a:r>
              <a:rPr lang="en-US" dirty="0" err="1"/>
              <a:t>Metacarpalphalangeal</a:t>
            </a:r>
            <a:r>
              <a:rPr lang="en-US" dirty="0"/>
              <a:t> - MCP</a:t>
            </a:r>
          </a:p>
          <a:p>
            <a:r>
              <a:rPr lang="en-US" dirty="0" err="1"/>
              <a:t>Interphalangeal</a:t>
            </a:r>
            <a:r>
              <a:rPr lang="en-US" dirty="0"/>
              <a:t> – IP, DIP. PIP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160F-078F-49E6-9783-842EFC0F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AD3B8-7F48-49DE-8475-06A32FBC7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Each finger has 3 joints</a:t>
            </a:r>
          </a:p>
          <a:p>
            <a:pPr lvl="1">
              <a:defRPr/>
            </a:pPr>
            <a:r>
              <a:rPr lang="en-US" sz="2400" dirty="0">
                <a:latin typeface="Arial Unicode MS" pitchFamily="34" charset="-128"/>
                <a:cs typeface="Times New Roman" pitchFamily="18" charset="0"/>
              </a:rPr>
              <a:t>Metacarpophalangeal (MCP) joints</a:t>
            </a:r>
          </a:p>
          <a:p>
            <a:pPr lvl="1">
              <a:defRPr/>
            </a:pPr>
            <a:r>
              <a:rPr lang="en-US" sz="2400" dirty="0">
                <a:latin typeface="Arial Unicode MS" pitchFamily="34" charset="-128"/>
                <a:cs typeface="Times New Roman" pitchFamily="18" charset="0"/>
              </a:rPr>
              <a:t>Proximal interphalangeal (PIP) joints</a:t>
            </a:r>
          </a:p>
          <a:p>
            <a:pPr lvl="1">
              <a:defRPr/>
            </a:pPr>
            <a:r>
              <a:rPr lang="en-US" sz="2400" dirty="0">
                <a:latin typeface="Arial Unicode MS" pitchFamily="34" charset="-128"/>
                <a:cs typeface="Times New Roman" pitchFamily="18" charset="0"/>
              </a:rPr>
              <a:t>Distal interphalangeal (DIP) joints</a:t>
            </a:r>
          </a:p>
          <a:p>
            <a:endParaRPr lang="en-US" dirty="0"/>
          </a:p>
        </p:txBody>
      </p:sp>
      <p:pic>
        <p:nvPicPr>
          <p:cNvPr id="4" name="Picture 6" descr="tho58911_0703">
            <a:extLst>
              <a:ext uri="{FF2B5EF4-FFF2-40B4-BE49-F238E27FC236}">
                <a16:creationId xmlns:a16="http://schemas.microsoft.com/office/drawing/2014/main" id="{65AF4C63-4FA1-4864-A6CF-6C86D5BF4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581400"/>
            <a:ext cx="4876800" cy="3054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C6F94BDD-9488-4804-B078-9CF9E7D48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732831"/>
              </p:ext>
            </p:extLst>
          </p:nvPr>
        </p:nvGraphicFramePr>
        <p:xfrm>
          <a:off x="5124450" y="3581400"/>
          <a:ext cx="3810000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hoto Editor Photo" r:id="rId4" imgW="6152381" imgH="4952381" progId="MSPhotoEd.3">
                  <p:embed/>
                </p:oleObj>
              </mc:Choice>
              <mc:Fallback>
                <p:oleObj name="Photo Editor Photo" r:id="rId4" imgW="6152381" imgH="4952381" progId="MSPhotoEd.3">
                  <p:embed/>
                  <p:pic>
                    <p:nvPicPr>
                      <p:cNvPr id="658437" name="Object 5">
                        <a:extLst>
                          <a:ext uri="{FF2B5EF4-FFF2-40B4-BE49-F238E27FC236}">
                            <a16:creationId xmlns:a16="http://schemas.microsoft.com/office/drawing/2014/main" id="{12BDDE47-3483-4328-889D-A26585D192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3581400"/>
                        <a:ext cx="3810000" cy="3067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54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2658</TotalTime>
  <Words>670</Words>
  <Application>Microsoft Office PowerPoint</Application>
  <PresentationFormat>On-screen Show (4:3)</PresentationFormat>
  <Paragraphs>127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Arial</vt:lpstr>
      <vt:lpstr>Book Antiqua</vt:lpstr>
      <vt:lpstr>Calibri</vt:lpstr>
      <vt:lpstr>Century Gothic</vt:lpstr>
      <vt:lpstr>Times New Roman</vt:lpstr>
      <vt:lpstr>Apothecary</vt:lpstr>
      <vt:lpstr>Photo Editor Photo</vt:lpstr>
      <vt:lpstr>Chapter 5</vt:lpstr>
      <vt:lpstr>Objectives</vt:lpstr>
      <vt:lpstr>Wrist &amp; hand</vt:lpstr>
      <vt:lpstr>bones</vt:lpstr>
      <vt:lpstr>Carpals</vt:lpstr>
      <vt:lpstr>Bones of the hand</vt:lpstr>
      <vt:lpstr>joints</vt:lpstr>
      <vt:lpstr>Joints</vt:lpstr>
      <vt:lpstr>joints</vt:lpstr>
      <vt:lpstr>joints</vt:lpstr>
      <vt:lpstr>joints</vt:lpstr>
      <vt:lpstr>movements</vt:lpstr>
      <vt:lpstr>movements</vt:lpstr>
      <vt:lpstr>movements</vt:lpstr>
      <vt:lpstr>muscles</vt:lpstr>
      <vt:lpstr>Posterior muscles</vt:lpstr>
      <vt:lpstr>Anterior muscles</vt:lpstr>
      <vt:lpstr>LIGAMENTS</vt:lpstr>
      <vt:lpstr>Flexor &amp; extensor retinacula</vt:lpstr>
      <vt:lpstr>Carpal tunnel</vt:lpstr>
      <vt:lpstr>CARPAL TUNNEL SURGERY </vt:lpstr>
      <vt:lpstr>Activity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Owner</dc:creator>
  <cp:lastModifiedBy>Venona Orr</cp:lastModifiedBy>
  <cp:revision>36</cp:revision>
  <cp:lastPrinted>2011-10-06T12:38:19Z</cp:lastPrinted>
  <dcterms:created xsi:type="dcterms:W3CDTF">2011-09-27T21:38:11Z</dcterms:created>
  <dcterms:modified xsi:type="dcterms:W3CDTF">2019-02-26T05:54:14Z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